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6" roundtripDataSignature="AMtx7mjlBtuxCgISNili2xafYASawke+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7" name="Google Shape;97;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4" name="Google Shape;104;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1" name="Google Shape;111;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8" name="Google Shape;118;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44" name="Google Shape;144;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1" name="Google Shape;151;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8" name="Google Shape;158;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65" name="Google Shape;165;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2" name="Google Shape;172;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80" name="Google Shape;180;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88" name="Google Shape;188;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96" name="Google Shape;196;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3" name="Google Shape;203;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2" name="Google Shape;212;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19" name="Google Shape;219;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27" name="Google Shape;227;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35" name="Google Shape;235;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42" name="Google Shape;242;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0" name="Google Shape;250;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257" name="Google Shape;257;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spcBef>
                <a:spcPts val="0"/>
              </a:spcBef>
              <a:spcAft>
                <a:spcPts val="0"/>
              </a:spcAft>
              <a:buNone/>
            </a:pPr>
            <a:r>
              <a:t/>
            </a:r>
            <a:endParaRPr sz="1200">
              <a:latin typeface="Arial"/>
              <a:ea typeface="Arial"/>
              <a:cs typeface="Arial"/>
              <a:sym typeface="Arial"/>
            </a:endParaRPr>
          </a:p>
        </p:txBody>
      </p:sp>
      <p:sp>
        <p:nvSpPr>
          <p:cNvPr id="265" name="Google Shape;265;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9" name="Google Shape;59;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7" name="Google Shape;67;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5" name="Google Shape;75;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2" name="Google Shape;82;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90" name="Google Shape;90;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944054" y="5369051"/>
            <a:ext cx="7804380" cy="215444"/>
            <a:chOff x="944054" y="5369051"/>
            <a:chExt cx="7804380" cy="215444"/>
          </a:xfrm>
        </p:grpSpPr>
        <p:sp>
          <p:nvSpPr>
            <p:cNvPr id="11" name="Google Shape;11;p31"/>
            <p:cNvSpPr txBox="1"/>
            <p:nvPr/>
          </p:nvSpPr>
          <p:spPr>
            <a:xfrm>
              <a:off x="944054" y="5369051"/>
              <a:ext cx="2151551"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ANÁLISIS Y DISEÑO DE SISTEMAS I  •  SESIÓN 03</a:t>
              </a:r>
              <a:endParaRPr sz="800">
                <a:solidFill>
                  <a:srgbClr val="7F7F7F"/>
                </a:solidFill>
                <a:latin typeface="Calibri"/>
                <a:ea typeface="Calibri"/>
                <a:cs typeface="Calibri"/>
                <a:sym typeface="Calibri"/>
              </a:endParaRPr>
            </a:p>
          </p:txBody>
        </p:sp>
        <p:sp>
          <p:nvSpPr>
            <p:cNvPr id="12" name="Google Shape;12;p31"/>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2023 ISIL. Todos los derechos reservados</a:t>
              </a:r>
              <a:endParaRPr/>
            </a:p>
          </p:txBody>
        </p:sp>
      </p:grpSp>
      <p:pic>
        <p:nvPicPr>
          <p:cNvPr id="13" name="Google Shape;13;p31"/>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alegsa.com.ar/Dic/sistema_transaccional.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blogs.udima.es/administracion-y-direccion-de-empresas/libros/introduccion-a-la-organizacion-de-empresas-2/unidad-didactica-2-el-sistema-de-direccion-y-organizacion-principios-y-modelos-organizativos/1-introduccion-concepto-y-estructura-del-sistema-directivo/" TargetMode="External"/><Relationship Id="rId4" Type="http://schemas.openxmlformats.org/officeDocument/2006/relationships/hyperlink" Target="https://www.youtube.com/watch?v=KCmnibDQjjs" TargetMode="External"/><Relationship Id="rId5" Type="http://schemas.openxmlformats.org/officeDocument/2006/relationships/hyperlink" Target="https://blog.hubspot.es/marketing/sistema-informac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es.slideshare.net/alex1989simba/el-sistema-sistemati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03</a:t>
            </a:r>
            <a:endParaRPr/>
          </a:p>
        </p:txBody>
      </p:sp>
      <p:sp>
        <p:nvSpPr>
          <p:cNvPr id="31" name="Google Shape;31;p1"/>
          <p:cNvSpPr txBox="1"/>
          <p:nvPr/>
        </p:nvSpPr>
        <p:spPr>
          <a:xfrm>
            <a:off x="3159592" y="1674447"/>
            <a:ext cx="4596087"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TIPOS DE SISTEMAS DE INFORMACIÓN</a:t>
            </a:r>
            <a:endParaRPr/>
          </a:p>
        </p:txBody>
      </p:sp>
      <p:sp>
        <p:nvSpPr>
          <p:cNvPr id="32" name="Google Shape;32;p1"/>
          <p:cNvSpPr txBox="1"/>
          <p:nvPr/>
        </p:nvSpPr>
        <p:spPr>
          <a:xfrm>
            <a:off x="3175138" y="3008050"/>
            <a:ext cx="5026425" cy="156966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Algunas definiciones</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Clasificación de los Sistemas de información</a:t>
            </a:r>
            <a:endParaRPr sz="1600">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Sistemas transaccionales</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Sistemas gerenciales</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Sistemas directivos</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574693"/>
            <a:ext cx="3499826"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UNIDAD DE APRENDIZAJE 1 – UA1</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0"/>
          <p:cNvSpPr txBox="1"/>
          <p:nvPr/>
        </p:nvSpPr>
        <p:spPr>
          <a:xfrm>
            <a:off x="511341" y="859034"/>
            <a:ext cx="7976877" cy="3200876"/>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CLASIFICACIÓN DE SISTEMAS DE INFORMACIÓN</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Desde una </a:t>
            </a:r>
            <a:r>
              <a:rPr b="1" i="1" lang="es-PE" sz="1600">
                <a:solidFill>
                  <a:srgbClr val="262626"/>
                </a:solidFill>
                <a:latin typeface="Calibri"/>
                <a:ea typeface="Calibri"/>
                <a:cs typeface="Calibri"/>
                <a:sym typeface="Calibri"/>
              </a:rPr>
              <a:t>perspectiva empresarial</a:t>
            </a:r>
            <a:r>
              <a:rPr lang="es-PE" sz="1600">
                <a:solidFill>
                  <a:srgbClr val="262626"/>
                </a:solidFill>
                <a:latin typeface="Calibri"/>
                <a:ea typeface="Calibri"/>
                <a:cs typeface="Calibri"/>
                <a:sym typeface="Calibri"/>
              </a:rPr>
              <a:t>, hay varias clasificaciones de los sistemas de información, entre ellas, encontramos la siguiente:</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Sistemas de Información Administrativa (MIS – Management Information System):</a:t>
            </a:r>
            <a:r>
              <a:rPr b="0" i="0" lang="es-PE" sz="1600" u="none" cap="none" strike="noStrike">
                <a:solidFill>
                  <a:srgbClr val="262626"/>
                </a:solidFill>
                <a:latin typeface="Calibri"/>
                <a:ea typeface="Calibri"/>
                <a:cs typeface="Calibri"/>
                <a:sym typeface="Calibri"/>
              </a:rPr>
              <a:t> Se ocupan de facilitar la información de interés, sobre la situación general del negocio, a la gerencia de la organización.</a:t>
            </a:r>
            <a:endParaRPr/>
          </a:p>
          <a:p>
            <a:pPr indent="-184150" lvl="1" marL="754675" marR="0" rtl="0" algn="just">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Sistemas de Procesamiento de Transacciones (TPS – Transaction Processing System):</a:t>
            </a:r>
            <a:r>
              <a:rPr b="0" i="0" lang="es-PE" sz="1600" u="none" cap="none" strike="noStrike">
                <a:solidFill>
                  <a:srgbClr val="262626"/>
                </a:solidFill>
                <a:latin typeface="Calibri"/>
                <a:ea typeface="Calibri"/>
                <a:cs typeface="Calibri"/>
                <a:sym typeface="Calibri"/>
              </a:rPr>
              <a:t> Se ocupan de almacenar y procesar la información referida con las transacciones comerciales y operaciones de la compañía. Estos datos se emplearán posteriormente por los sistemas de apoyo para la toma de decisiones.</a:t>
            </a:r>
            <a:endParaRPr b="0" i="0" sz="1600" u="none" cap="none" strike="noStrike">
              <a:solidFill>
                <a:srgbClr val="262626"/>
              </a:solidFill>
              <a:latin typeface="Calibri"/>
              <a:ea typeface="Calibri"/>
              <a:cs typeface="Calibri"/>
              <a:sym typeface="Calibri"/>
            </a:endParaRPr>
          </a:p>
        </p:txBody>
      </p:sp>
      <p:sp>
        <p:nvSpPr>
          <p:cNvPr id="100" name="Google Shape;100;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CLASIFICACIÓN DE LOS SISTEMAS DE INFORMACIÓN</a:t>
            </a:r>
            <a:endParaRPr sz="17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1"/>
          <p:cNvSpPr txBox="1"/>
          <p:nvPr/>
        </p:nvSpPr>
        <p:spPr>
          <a:xfrm>
            <a:off x="511341" y="907161"/>
            <a:ext cx="7912223" cy="3447098"/>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CLASIFICACIÓN DE SISTEMAS DE INFORMACIÓN</a:t>
            </a:r>
            <a:endParaRPr/>
          </a:p>
          <a:p>
            <a:pPr indent="0" lvl="1" marL="468925" marR="0" rtl="0" algn="l">
              <a:spcBef>
                <a:spcPts val="0"/>
              </a:spcBef>
              <a:spcAft>
                <a:spcPts val="0"/>
              </a:spcAft>
              <a:buNone/>
            </a:pPr>
            <a:r>
              <a:t/>
            </a:r>
            <a:endParaRPr b="0" i="0" sz="1600" u="none" cap="none" strike="noStrike">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Sistemas de Soporte de Decisiones (DSS – Decision Support System):</a:t>
            </a:r>
            <a:r>
              <a:rPr b="0" i="0" lang="es-PE" sz="1600" u="none" cap="none" strike="noStrike">
                <a:solidFill>
                  <a:srgbClr val="262626"/>
                </a:solidFill>
                <a:latin typeface="Calibri"/>
                <a:ea typeface="Calibri"/>
                <a:cs typeface="Calibri"/>
                <a:sym typeface="Calibri"/>
              </a:rPr>
              <a:t> Son herramientas que contribuyen a la toma de decisiones. Consiste en la combinación y estudio de datos que aportan información de valor para ayudar a resolver cuestiones concretas.</a:t>
            </a:r>
            <a:endParaRPr/>
          </a:p>
          <a:p>
            <a:pPr indent="0" lvl="1" marL="468925" marR="0" rtl="0" algn="just">
              <a:spcBef>
                <a:spcPts val="0"/>
              </a:spcBef>
              <a:spcAft>
                <a:spcPts val="0"/>
              </a:spcAft>
              <a:buNone/>
            </a:pPr>
            <a:r>
              <a:t/>
            </a:r>
            <a:endParaRPr b="0" i="0" sz="1600" u="none" cap="none" strike="noStrike">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Sistemas de Apoyo a Ejecutivos (EIS): </a:t>
            </a:r>
            <a:r>
              <a:rPr b="0" i="0" lang="es-PE" sz="1600" u="none" cap="none" strike="noStrike">
                <a:solidFill>
                  <a:srgbClr val="262626"/>
                </a:solidFill>
                <a:latin typeface="Calibri"/>
                <a:ea typeface="Calibri"/>
                <a:cs typeface="Calibri"/>
                <a:sym typeface="Calibri"/>
              </a:rPr>
              <a:t>Está pensado para extraer información de interés para lograr las metas estratégicas de la organización.</a:t>
            </a:r>
            <a:endParaRPr/>
          </a:p>
          <a:p>
            <a:pPr indent="-184150" lvl="1" marL="754675" marR="0" rtl="0" algn="just">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Sistemas para la Toma de Decisiones en Grupo (GDSS – Group Decision Support System): </a:t>
            </a:r>
            <a:r>
              <a:rPr b="0" i="0" lang="es-PE" sz="1600" u="none" cap="none" strike="noStrike">
                <a:solidFill>
                  <a:srgbClr val="262626"/>
                </a:solidFill>
                <a:latin typeface="Calibri"/>
                <a:ea typeface="Calibri"/>
                <a:cs typeface="Calibri"/>
                <a:sym typeface="Calibri"/>
              </a:rPr>
              <a:t>Contribuye a compartir la información entre los componentes del equipo, para que de esta manera tengan la posibilidad de trabajar en equipo y asumir decisiones conjuntas.</a:t>
            </a:r>
            <a:endParaRPr/>
          </a:p>
          <a:p>
            <a:pPr indent="-184150" lvl="1" marL="754675" marR="0" rtl="0" algn="l">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p:txBody>
      </p:sp>
      <p:sp>
        <p:nvSpPr>
          <p:cNvPr id="107" name="Google Shape;107;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CLASIFICACIÓN DE LOS SISTEMAS DE INFORMACIÓN</a:t>
            </a:r>
            <a:endParaRPr sz="17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2"/>
          <p:cNvSpPr txBox="1"/>
          <p:nvPr/>
        </p:nvSpPr>
        <p:spPr>
          <a:xfrm>
            <a:off x="591553" y="1051540"/>
            <a:ext cx="7856804" cy="2954655"/>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CLASIFICACIÓN DE SISTEMAS DE INFORMACIÓN</a:t>
            </a:r>
            <a:endParaRPr b="1" sz="1600">
              <a:solidFill>
                <a:srgbClr val="262626"/>
              </a:solidFill>
              <a:latin typeface="Calibri"/>
              <a:ea typeface="Calibri"/>
              <a:cs typeface="Calibri"/>
              <a:sym typeface="Calibri"/>
            </a:endParaRPr>
          </a:p>
          <a:p>
            <a:pPr indent="-184150" lvl="1" marL="754675" marR="0" rtl="0" algn="l">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Sistemas Expertos de Soporte a la Toma de Decisiones (EDSS): </a:t>
            </a:r>
            <a:r>
              <a:rPr b="0" i="0" lang="es-PE" sz="1600" u="none" cap="none" strike="noStrike">
                <a:solidFill>
                  <a:srgbClr val="262626"/>
                </a:solidFill>
                <a:latin typeface="Calibri"/>
                <a:ea typeface="Calibri"/>
                <a:cs typeface="Calibri"/>
                <a:sym typeface="Calibri"/>
              </a:rPr>
              <a:t>Se centran en el conocimiento de áreas concretas y actúan como consultores expertos.</a:t>
            </a:r>
            <a:endParaRPr/>
          </a:p>
          <a:p>
            <a:pPr indent="-184150" lvl="1" marL="754675" marR="0" rtl="0" algn="just">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Sistemas Estratégicos: </a:t>
            </a:r>
            <a:r>
              <a:rPr b="0" i="0" lang="es-PE" sz="1600" u="none" cap="none" strike="noStrike">
                <a:solidFill>
                  <a:srgbClr val="262626"/>
                </a:solidFill>
                <a:latin typeface="Calibri"/>
                <a:ea typeface="Calibri"/>
                <a:cs typeface="Calibri"/>
                <a:sym typeface="Calibri"/>
              </a:rPr>
              <a:t>Su propósito es lograr ventajas competitivas por medio de la utilización de la tecnología de la información.</a:t>
            </a:r>
            <a:endParaRPr/>
          </a:p>
          <a:p>
            <a:pPr indent="-184150" lvl="1" marL="754675" marR="0" rtl="0" algn="just">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754675" marR="0" rtl="0" algn="just">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Sistema de Información de Marketing: </a:t>
            </a:r>
            <a:r>
              <a:rPr b="0" i="0" lang="es-PE" sz="1600" u="none" cap="none" strike="noStrike">
                <a:solidFill>
                  <a:srgbClr val="262626"/>
                </a:solidFill>
                <a:latin typeface="Calibri"/>
                <a:ea typeface="Calibri"/>
                <a:cs typeface="Calibri"/>
                <a:sym typeface="Calibri"/>
              </a:rPr>
              <a:t>Cuenta con la función de promocionar y vender los productos existentes, además del desarrollo de nuevos artículos para los clientes ya existentes y para los que puedan surgir en el futuro.</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p:txBody>
      </p:sp>
      <p:sp>
        <p:nvSpPr>
          <p:cNvPr id="114" name="Google Shape;114;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CLASIFICACIÓN DE LOS SISTEMAS DE INFORMACIÓN</a:t>
            </a:r>
            <a:endParaRPr sz="17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nvSpPr>
        <p:spPr>
          <a:xfrm>
            <a:off x="511342" y="826950"/>
            <a:ext cx="785680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Existen otros tipos de clasificación como por ejemplo:</a:t>
            </a:r>
            <a:endParaRPr/>
          </a:p>
        </p:txBody>
      </p:sp>
      <p:sp>
        <p:nvSpPr>
          <p:cNvPr id="121" name="Google Shape;121;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CLASIFICACIÓN DE LOS SISTEMAS DE INFORMACIÓN</a:t>
            </a:r>
            <a:endParaRPr sz="1700">
              <a:solidFill>
                <a:srgbClr val="438AD7"/>
              </a:solidFill>
              <a:latin typeface="Calibri"/>
              <a:ea typeface="Calibri"/>
              <a:cs typeface="Calibri"/>
              <a:sym typeface="Calibri"/>
            </a:endParaRPr>
          </a:p>
        </p:txBody>
      </p:sp>
      <p:pic>
        <p:nvPicPr>
          <p:cNvPr id="122" name="Google Shape;122;p13"/>
          <p:cNvPicPr preferRelativeResize="0"/>
          <p:nvPr/>
        </p:nvPicPr>
        <p:blipFill rotWithShape="1">
          <a:blip r:embed="rId3">
            <a:alphaModFix/>
          </a:blip>
          <a:srcRect b="0" l="2647" r="4706" t="0"/>
          <a:stretch/>
        </p:blipFill>
        <p:spPr>
          <a:xfrm>
            <a:off x="1593833" y="1384910"/>
            <a:ext cx="6148295" cy="3843283"/>
          </a:xfrm>
          <a:prstGeom prst="rect">
            <a:avLst/>
          </a:prstGeom>
          <a:noFill/>
          <a:ln>
            <a:noFill/>
          </a:ln>
        </p:spPr>
      </p:pic>
      <p:grpSp>
        <p:nvGrpSpPr>
          <p:cNvPr id="123" name="Google Shape;123;p13"/>
          <p:cNvGrpSpPr/>
          <p:nvPr/>
        </p:nvGrpSpPr>
        <p:grpSpPr>
          <a:xfrm>
            <a:off x="1323310" y="2520729"/>
            <a:ext cx="2226588" cy="1529994"/>
            <a:chOff x="0" y="0"/>
            <a:chExt cx="2226588" cy="1529994"/>
          </a:xfrm>
        </p:grpSpPr>
        <p:sp>
          <p:nvSpPr>
            <p:cNvPr id="124" name="Google Shape;124;p13"/>
            <p:cNvSpPr/>
            <p:nvPr/>
          </p:nvSpPr>
          <p:spPr>
            <a:xfrm>
              <a:off x="742195" y="0"/>
              <a:ext cx="742196" cy="509998"/>
            </a:xfrm>
            <a:prstGeom prst="trapezoid">
              <a:avLst>
                <a:gd fmla="val 72765" name="adj"/>
              </a:avLst>
            </a:prstGeom>
            <a:solidFill>
              <a:srgbClr val="68529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txBox="1"/>
            <p:nvPr/>
          </p:nvSpPr>
          <p:spPr>
            <a:xfrm>
              <a:off x="742195" y="0"/>
              <a:ext cx="742196" cy="509998"/>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t/>
              </a:r>
              <a:endParaRPr sz="800">
                <a:solidFill>
                  <a:schemeClr val="lt1"/>
                </a:solidFill>
                <a:latin typeface="Calibri"/>
                <a:ea typeface="Calibri"/>
                <a:cs typeface="Calibri"/>
                <a:sym typeface="Calibri"/>
              </a:endParaRPr>
            </a:p>
            <a:p>
              <a:pPr indent="0" lvl="0" marL="0" marR="0" rtl="0" algn="ctr">
                <a:lnSpc>
                  <a:spcPct val="90000"/>
                </a:lnSpc>
                <a:spcBef>
                  <a:spcPts val="280"/>
                </a:spcBef>
                <a:spcAft>
                  <a:spcPts val="0"/>
                </a:spcAft>
                <a:buNone/>
              </a:pPr>
              <a:r>
                <a:rPr lang="es-PE" sz="800">
                  <a:solidFill>
                    <a:schemeClr val="lt1"/>
                  </a:solidFill>
                  <a:latin typeface="Calibri"/>
                  <a:ea typeface="Calibri"/>
                  <a:cs typeface="Calibri"/>
                  <a:sym typeface="Calibri"/>
                </a:rPr>
                <a:t>Nivel</a:t>
              </a:r>
              <a:br>
                <a:rPr lang="es-PE" sz="800">
                  <a:solidFill>
                    <a:schemeClr val="lt1"/>
                  </a:solidFill>
                  <a:latin typeface="Calibri"/>
                  <a:ea typeface="Calibri"/>
                  <a:cs typeface="Calibri"/>
                  <a:sym typeface="Calibri"/>
                </a:rPr>
              </a:br>
              <a:r>
                <a:rPr lang="es-PE" sz="800">
                  <a:solidFill>
                    <a:schemeClr val="lt1"/>
                  </a:solidFill>
                  <a:latin typeface="Calibri"/>
                  <a:ea typeface="Calibri"/>
                  <a:cs typeface="Calibri"/>
                  <a:sym typeface="Calibri"/>
                </a:rPr>
                <a:t>estratégico</a:t>
              </a:r>
              <a:endParaRPr sz="800">
                <a:solidFill>
                  <a:schemeClr val="lt1"/>
                </a:solidFill>
                <a:latin typeface="Calibri"/>
                <a:ea typeface="Calibri"/>
                <a:cs typeface="Calibri"/>
                <a:sym typeface="Calibri"/>
              </a:endParaRPr>
            </a:p>
          </p:txBody>
        </p:sp>
        <p:sp>
          <p:nvSpPr>
            <p:cNvPr id="126" name="Google Shape;126;p13"/>
            <p:cNvSpPr/>
            <p:nvPr/>
          </p:nvSpPr>
          <p:spPr>
            <a:xfrm>
              <a:off x="371097" y="509998"/>
              <a:ext cx="1484392" cy="509998"/>
            </a:xfrm>
            <a:prstGeom prst="trapezoid">
              <a:avLst>
                <a:gd fmla="val 72765" name="adj"/>
              </a:avLst>
            </a:prstGeom>
            <a:solidFill>
              <a:srgbClr val="68529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nvSpPr>
          <p:spPr>
            <a:xfrm>
              <a:off x="630866" y="509998"/>
              <a:ext cx="964854" cy="509998"/>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s-PE" sz="800">
                  <a:solidFill>
                    <a:schemeClr val="lt1"/>
                  </a:solidFill>
                  <a:latin typeface="Calibri"/>
                  <a:ea typeface="Calibri"/>
                  <a:cs typeface="Calibri"/>
                  <a:sym typeface="Calibri"/>
                </a:rPr>
                <a:t>Nivel táctico</a:t>
              </a:r>
              <a:endParaRPr sz="800">
                <a:solidFill>
                  <a:schemeClr val="lt1"/>
                </a:solidFill>
                <a:latin typeface="Calibri"/>
                <a:ea typeface="Calibri"/>
                <a:cs typeface="Calibri"/>
                <a:sym typeface="Calibri"/>
              </a:endParaRPr>
            </a:p>
          </p:txBody>
        </p:sp>
        <p:sp>
          <p:nvSpPr>
            <p:cNvPr id="128" name="Google Shape;128;p13"/>
            <p:cNvSpPr/>
            <p:nvPr/>
          </p:nvSpPr>
          <p:spPr>
            <a:xfrm>
              <a:off x="0" y="1019996"/>
              <a:ext cx="2226588" cy="509998"/>
            </a:xfrm>
            <a:prstGeom prst="trapezoid">
              <a:avLst>
                <a:gd fmla="val 72765" name="adj"/>
              </a:avLst>
            </a:prstGeom>
            <a:solidFill>
              <a:srgbClr val="68529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txBox="1"/>
            <p:nvPr/>
          </p:nvSpPr>
          <p:spPr>
            <a:xfrm>
              <a:off x="389652" y="1019996"/>
              <a:ext cx="1447282" cy="509998"/>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s-PE" sz="800">
                  <a:solidFill>
                    <a:schemeClr val="lt1"/>
                  </a:solidFill>
                  <a:latin typeface="Calibri"/>
                  <a:ea typeface="Calibri"/>
                  <a:cs typeface="Calibri"/>
                  <a:sym typeface="Calibri"/>
                </a:rPr>
                <a:t>Nivel operativo</a:t>
              </a:r>
              <a:endParaRPr sz="800">
                <a:solidFill>
                  <a:schemeClr val="lt1"/>
                </a:solidFill>
                <a:latin typeface="Calibri"/>
                <a:ea typeface="Calibri"/>
                <a:cs typeface="Calibri"/>
                <a:sym typeface="Calibri"/>
              </a:endParaRPr>
            </a:p>
          </p:txBody>
        </p:sp>
      </p:grpSp>
      <p:sp>
        <p:nvSpPr>
          <p:cNvPr id="130" name="Google Shape;130;p13"/>
          <p:cNvSpPr/>
          <p:nvPr/>
        </p:nvSpPr>
        <p:spPr>
          <a:xfrm>
            <a:off x="2884287" y="4538227"/>
            <a:ext cx="216707" cy="216707"/>
          </a:xfrm>
          <a:prstGeom prst="ellipse">
            <a:avLst/>
          </a:prstGeom>
          <a:solidFill>
            <a:srgbClr val="ED677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1</a:t>
            </a:r>
            <a:endParaRPr b="1" sz="1200">
              <a:solidFill>
                <a:schemeClr val="lt1"/>
              </a:solidFill>
              <a:latin typeface="Calibri"/>
              <a:ea typeface="Calibri"/>
              <a:cs typeface="Calibri"/>
              <a:sym typeface="Calibri"/>
            </a:endParaRPr>
          </a:p>
        </p:txBody>
      </p:sp>
      <p:sp>
        <p:nvSpPr>
          <p:cNvPr id="131" name="Google Shape;131;p13"/>
          <p:cNvSpPr/>
          <p:nvPr/>
        </p:nvSpPr>
        <p:spPr>
          <a:xfrm>
            <a:off x="3698262" y="3143905"/>
            <a:ext cx="216707" cy="216707"/>
          </a:xfrm>
          <a:prstGeom prst="ellipse">
            <a:avLst/>
          </a:prstGeom>
          <a:solidFill>
            <a:srgbClr val="0197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2</a:t>
            </a:r>
            <a:endParaRPr b="1" sz="1200">
              <a:solidFill>
                <a:schemeClr val="lt1"/>
              </a:solidFill>
              <a:latin typeface="Calibri"/>
              <a:ea typeface="Calibri"/>
              <a:cs typeface="Calibri"/>
              <a:sym typeface="Calibri"/>
            </a:endParaRPr>
          </a:p>
        </p:txBody>
      </p:sp>
      <p:sp>
        <p:nvSpPr>
          <p:cNvPr id="132" name="Google Shape;132;p13"/>
          <p:cNvSpPr/>
          <p:nvPr/>
        </p:nvSpPr>
        <p:spPr>
          <a:xfrm>
            <a:off x="2567154" y="1748519"/>
            <a:ext cx="216707" cy="216707"/>
          </a:xfrm>
          <a:prstGeom prst="ellipse">
            <a:avLst/>
          </a:prstGeom>
          <a:solidFill>
            <a:srgbClr val="DEA5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3</a:t>
            </a:r>
            <a:endParaRPr b="1" sz="1200">
              <a:solidFill>
                <a:schemeClr val="lt1"/>
              </a:solidFill>
              <a:latin typeface="Calibri"/>
              <a:ea typeface="Calibri"/>
              <a:cs typeface="Calibri"/>
              <a:sym typeface="Calibri"/>
            </a:endParaRPr>
          </a:p>
        </p:txBody>
      </p:sp>
      <p:sp>
        <p:nvSpPr>
          <p:cNvPr id="133" name="Google Shape;133;p13"/>
          <p:cNvSpPr/>
          <p:nvPr/>
        </p:nvSpPr>
        <p:spPr>
          <a:xfrm>
            <a:off x="2459471" y="1975755"/>
            <a:ext cx="123987" cy="5424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3"/>
          <p:cNvSpPr/>
          <p:nvPr/>
        </p:nvSpPr>
        <p:spPr>
          <a:xfrm flipH="1" rot="10800000">
            <a:off x="2560211" y="1968006"/>
            <a:ext cx="1270861" cy="1239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3"/>
          <p:cNvSpPr/>
          <p:nvPr/>
        </p:nvSpPr>
        <p:spPr>
          <a:xfrm>
            <a:off x="2691946" y="4323749"/>
            <a:ext cx="170482" cy="54244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3"/>
          <p:cNvSpPr/>
          <p:nvPr/>
        </p:nvSpPr>
        <p:spPr>
          <a:xfrm flipH="1" rot="10800000">
            <a:off x="2853656" y="4760876"/>
            <a:ext cx="1600657" cy="1239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7" name="Google Shape;137;p13"/>
          <p:cNvCxnSpPr/>
          <p:nvPr/>
        </p:nvCxnSpPr>
        <p:spPr>
          <a:xfrm flipH="1" rot="10800000">
            <a:off x="2421856" y="1998993"/>
            <a:ext cx="1437000" cy="409800"/>
          </a:xfrm>
          <a:prstGeom prst="bentConnector3">
            <a:avLst>
              <a:gd fmla="val 506" name="adj1"/>
            </a:avLst>
          </a:prstGeom>
          <a:noFill/>
          <a:ln cap="flat" cmpd="sng" w="38100">
            <a:solidFill>
              <a:srgbClr val="BFBFBF"/>
            </a:solidFill>
            <a:prstDash val="solid"/>
            <a:round/>
            <a:headEnd len="sm" w="sm" type="none"/>
            <a:tailEnd len="sm" w="sm" type="none"/>
          </a:ln>
        </p:spPr>
      </p:cxnSp>
      <p:cxnSp>
        <p:nvCxnSpPr>
          <p:cNvPr id="138" name="Google Shape;138;p13"/>
          <p:cNvCxnSpPr>
            <a:endCxn id="136" idx="3"/>
          </p:cNvCxnSpPr>
          <p:nvPr/>
        </p:nvCxnSpPr>
        <p:spPr>
          <a:xfrm>
            <a:off x="2714613" y="4357870"/>
            <a:ext cx="1739700" cy="465000"/>
          </a:xfrm>
          <a:prstGeom prst="bentConnector3">
            <a:avLst>
              <a:gd fmla="val -194" name="adj1"/>
            </a:avLst>
          </a:prstGeom>
          <a:noFill/>
          <a:ln cap="flat" cmpd="sng" w="38100">
            <a:solidFill>
              <a:srgbClr val="BFBFBF"/>
            </a:solidFill>
            <a:prstDash val="solid"/>
            <a:round/>
            <a:headEnd len="sm" w="sm" type="none"/>
            <a:tailEnd len="sm" w="sm" type="none"/>
          </a:ln>
        </p:spPr>
      </p:cxnSp>
      <p:sp>
        <p:nvSpPr>
          <p:cNvPr id="139" name="Google Shape;139;p13"/>
          <p:cNvSpPr/>
          <p:nvPr/>
        </p:nvSpPr>
        <p:spPr>
          <a:xfrm flipH="1" rot="10800000">
            <a:off x="3395236" y="3368180"/>
            <a:ext cx="1474545" cy="1239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40" name="Google Shape;140;p13"/>
          <p:cNvCxnSpPr/>
          <p:nvPr/>
        </p:nvCxnSpPr>
        <p:spPr>
          <a:xfrm>
            <a:off x="3389371" y="3399393"/>
            <a:ext cx="1484528" cy="0"/>
          </a:xfrm>
          <a:prstGeom prst="straightConnector1">
            <a:avLst/>
          </a:prstGeom>
          <a:noFill/>
          <a:ln cap="flat" cmpd="sng" w="28575">
            <a:solidFill>
              <a:srgbClr val="BFBFBF"/>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CLASIFICACIÓN DE LOS SISTEMAS DE INFORMACIÓN</a:t>
            </a:r>
            <a:endParaRPr sz="1700">
              <a:solidFill>
                <a:srgbClr val="438AD7"/>
              </a:solidFill>
              <a:latin typeface="Calibri"/>
              <a:ea typeface="Calibri"/>
              <a:cs typeface="Calibri"/>
              <a:sym typeface="Calibri"/>
            </a:endParaRPr>
          </a:p>
        </p:txBody>
      </p:sp>
      <p:sp>
        <p:nvSpPr>
          <p:cNvPr id="147" name="Google Shape;147;p14"/>
          <p:cNvSpPr/>
          <p:nvPr/>
        </p:nvSpPr>
        <p:spPr>
          <a:xfrm>
            <a:off x="511551" y="838155"/>
            <a:ext cx="8255460" cy="418576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TIPOS DE SISTEMAS DE INFORMACIÓN</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180975" lvl="0" marL="180975" marR="0" rtl="0" algn="just">
              <a:spcBef>
                <a:spcPts val="0"/>
              </a:spcBef>
              <a:spcAft>
                <a:spcPts val="0"/>
              </a:spcAft>
              <a:buClr>
                <a:srgbClr val="ED6772"/>
              </a:buClr>
              <a:buSzPts val="1600"/>
              <a:buFont typeface="Arial"/>
              <a:buChar char="•"/>
            </a:pPr>
            <a:r>
              <a:rPr b="1" lang="es-PE" sz="1600">
                <a:solidFill>
                  <a:srgbClr val="ED6772"/>
                </a:solidFill>
                <a:latin typeface="Calibri"/>
                <a:ea typeface="Calibri"/>
                <a:cs typeface="Calibri"/>
                <a:sym typeface="Calibri"/>
              </a:rPr>
              <a:t>Sistema transaccional</a:t>
            </a:r>
            <a:endParaRPr sz="1600">
              <a:solidFill>
                <a:srgbClr val="ED6772"/>
              </a:solidFill>
              <a:latin typeface="Calibri"/>
              <a:ea typeface="Calibri"/>
              <a:cs typeface="Calibri"/>
              <a:sym typeface="Calibri"/>
            </a:endParaRPr>
          </a:p>
          <a:p>
            <a:pPr indent="-180975" lvl="0" marL="361950" marR="0" rtl="0" algn="just">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 un tipo de sistema de información diseñado para recolectar, almacenar, modificar y recuperar todo tipo de información que es generada por las transacciones en una organización.</a:t>
            </a:r>
            <a:endParaRPr/>
          </a:p>
          <a:p>
            <a:pPr indent="-79375" lvl="0" marL="361950" marR="0" rtl="0" algn="just">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80975" lvl="0" marL="361950" marR="0" rtl="0" algn="just">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Una transacción es un evento o proceso que genera o modifica la información que se encuentran eventualmente almacenados en un sistema de información.</a:t>
            </a:r>
            <a:br>
              <a:rPr lang="es-PE" sz="1600">
                <a:solidFill>
                  <a:schemeClr val="dk1"/>
                </a:solidFill>
                <a:latin typeface="Calibri"/>
                <a:ea typeface="Calibri"/>
                <a:cs typeface="Calibri"/>
                <a:sym typeface="Calibri"/>
              </a:rPr>
            </a:br>
            <a:endParaRPr sz="1600">
              <a:solidFill>
                <a:schemeClr val="dk1"/>
              </a:solidFill>
              <a:latin typeface="Calibri"/>
              <a:ea typeface="Calibri"/>
              <a:cs typeface="Calibri"/>
              <a:sym typeface="Calibri"/>
            </a:endParaRPr>
          </a:p>
          <a:p>
            <a:pPr indent="-180975" lvl="0" marL="180975" marR="0" rtl="0" algn="just">
              <a:spcBef>
                <a:spcPts val="0"/>
              </a:spcBef>
              <a:spcAft>
                <a:spcPts val="0"/>
              </a:spcAft>
              <a:buClr>
                <a:srgbClr val="0197A7"/>
              </a:buClr>
              <a:buSzPts val="1600"/>
              <a:buFont typeface="Arial"/>
              <a:buChar char="•"/>
            </a:pPr>
            <a:r>
              <a:rPr b="1" lang="es-PE" sz="1600">
                <a:solidFill>
                  <a:srgbClr val="0197A7"/>
                </a:solidFill>
                <a:latin typeface="Calibri"/>
                <a:ea typeface="Calibri"/>
                <a:cs typeface="Calibri"/>
                <a:sym typeface="Calibri"/>
              </a:rPr>
              <a:t>Sistema de apoyo a  las  toma  de  decisiones</a:t>
            </a:r>
            <a:endParaRPr/>
          </a:p>
          <a:p>
            <a:pPr indent="-180975" lvl="0" marL="361950" marR="0" rtl="0" algn="just">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Debido a que hay muchos enfoques para la toma de decisiones y debido a la amplia gama de ámbitos en los cuales se toman las decisiones, el concepto de sistema de apoyo a las decisiones es muy amplio.</a:t>
            </a:r>
            <a:endParaRPr/>
          </a:p>
          <a:p>
            <a:pPr indent="-79375" lvl="0" marL="361950" marR="0" rtl="0" algn="just">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80975" lvl="0" marL="361950" marR="0" rtl="0" algn="just">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Puede adoptar muchas formas diferentes. En general, podemos decir que es un sistema informático utilizado para servir de apoyo, más que automatizar, el proceso de toma de decisiones.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CLASIFICACIÓN DE LOS SISTEMAS DE INFORMACIÓN</a:t>
            </a:r>
            <a:endParaRPr sz="1700">
              <a:solidFill>
                <a:srgbClr val="438AD7"/>
              </a:solidFill>
              <a:latin typeface="Calibri"/>
              <a:ea typeface="Calibri"/>
              <a:cs typeface="Calibri"/>
              <a:sym typeface="Calibri"/>
            </a:endParaRPr>
          </a:p>
        </p:txBody>
      </p:sp>
      <p:sp>
        <p:nvSpPr>
          <p:cNvPr id="154" name="Google Shape;154;p15"/>
          <p:cNvSpPr/>
          <p:nvPr/>
        </p:nvSpPr>
        <p:spPr>
          <a:xfrm>
            <a:off x="615826" y="1018546"/>
            <a:ext cx="7974722" cy="246221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TIPOS DE SISTEMAS DE INFORMACIÓN</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180975" lvl="0" marL="180975" marR="0" rtl="0" algn="l">
              <a:spcBef>
                <a:spcPts val="0"/>
              </a:spcBef>
              <a:spcAft>
                <a:spcPts val="0"/>
              </a:spcAft>
              <a:buClr>
                <a:srgbClr val="DEA535"/>
              </a:buClr>
              <a:buSzPts val="1600"/>
              <a:buFont typeface="Arial"/>
              <a:buChar char="•"/>
            </a:pPr>
            <a:r>
              <a:rPr b="1" lang="es-PE" sz="1600">
                <a:solidFill>
                  <a:srgbClr val="DEA535"/>
                </a:solidFill>
                <a:latin typeface="Calibri"/>
                <a:ea typeface="Calibri"/>
                <a:cs typeface="Calibri"/>
                <a:sym typeface="Calibri"/>
              </a:rPr>
              <a:t>Sistemas estratégicos</a:t>
            </a:r>
            <a:br>
              <a:rPr lang="es-PE" sz="1600">
                <a:solidFill>
                  <a:srgbClr val="68529F"/>
                </a:solidFill>
                <a:latin typeface="Calibri"/>
                <a:ea typeface="Calibri"/>
                <a:cs typeface="Calibri"/>
                <a:sym typeface="Calibri"/>
              </a:rPr>
            </a:br>
            <a:r>
              <a:rPr lang="es-PE" sz="1600">
                <a:solidFill>
                  <a:schemeClr val="dk1"/>
                </a:solidFill>
                <a:latin typeface="Calibri"/>
                <a:ea typeface="Calibri"/>
                <a:cs typeface="Calibri"/>
                <a:sym typeface="Calibri"/>
              </a:rPr>
              <a:t>Estos sistemas son el resultado de la interacción colaborativa entre personas, tecnologías y procedimientos –colectivamente llamados sistemas de información– orientados a solucionar problemas empresariales. Los sistemas estratégicos se diferencian de los sistemas de información comunes en que para analizar la información utilizan otros sistemas que se usan en las actividades operacionales de la organización.</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600">
                <a:solidFill>
                  <a:schemeClr val="dk1"/>
                </a:solidFill>
                <a:latin typeface="Calibri"/>
                <a:ea typeface="Calibri"/>
                <a:cs typeface="Calibri"/>
                <a:sym typeface="Calibri"/>
              </a:rPr>
              <a:t>Fuente: </a:t>
            </a:r>
            <a:r>
              <a:rPr lang="es-PE" sz="1600" u="sng">
                <a:solidFill>
                  <a:schemeClr val="dk1"/>
                </a:solidFill>
                <a:latin typeface="Calibri"/>
                <a:ea typeface="Calibri"/>
                <a:cs typeface="Calibri"/>
                <a:sym typeface="Calibri"/>
                <a:hlinkClick r:id="rId3">
                  <a:extLst>
                    <a:ext uri="{A12FA001-AC4F-418D-AE19-62706E023703}">
                      <ahyp:hlinkClr val="tx"/>
                    </a:ext>
                  </a:extLst>
                </a:hlinkClick>
              </a:rPr>
              <a:t>http://www.alegsa.com.ar/Dic/sistema_transaccional.php</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CLASIFICACIÓN DE LOS SISTEMAS DE INFORMACIÓN</a:t>
            </a:r>
            <a:endParaRPr sz="1700">
              <a:solidFill>
                <a:srgbClr val="438AD7"/>
              </a:solidFill>
              <a:latin typeface="Calibri"/>
              <a:ea typeface="Calibri"/>
              <a:cs typeface="Calibri"/>
              <a:sym typeface="Calibri"/>
            </a:endParaRPr>
          </a:p>
        </p:txBody>
      </p:sp>
      <p:sp>
        <p:nvSpPr>
          <p:cNvPr id="161" name="Google Shape;161;p16"/>
          <p:cNvSpPr/>
          <p:nvPr/>
        </p:nvSpPr>
        <p:spPr>
          <a:xfrm>
            <a:off x="720100" y="1018546"/>
            <a:ext cx="7806279" cy="1477328"/>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es-PE" sz="1600">
                <a:solidFill>
                  <a:schemeClr val="dk1"/>
                </a:solidFill>
                <a:latin typeface="Calibri"/>
                <a:ea typeface="Calibri"/>
                <a:cs typeface="Calibri"/>
                <a:sym typeface="Calibri"/>
              </a:rPr>
              <a:t>Como hemos visto, hay varias formas de clasificar los sistemas de información, sin embargo, nosotros veremos a mayor detalle la siguiente forma de clasificación:</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Sistemas transaccionales.</a:t>
            </a:r>
            <a:endParaRPr/>
          </a:p>
          <a:p>
            <a:pPr indent="-285750" lvl="0" marL="285750" marR="0" rtl="0" algn="just">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Sistemas gerenciales.</a:t>
            </a:r>
            <a:endParaRPr/>
          </a:p>
          <a:p>
            <a:pPr indent="-285750" lvl="0" marL="285750" marR="0" rtl="0" algn="just">
              <a:spcBef>
                <a:spcPts val="0"/>
              </a:spcBef>
              <a:spcAft>
                <a:spcPts val="0"/>
              </a:spcAft>
              <a:buClr>
                <a:schemeClr val="dk1"/>
              </a:buClr>
              <a:buSzPts val="1600"/>
              <a:buFont typeface="Noto Sans Symbols"/>
              <a:buChar char="❑"/>
            </a:pPr>
            <a:r>
              <a:rPr lang="es-PE" sz="1600">
                <a:solidFill>
                  <a:schemeClr val="dk1"/>
                </a:solidFill>
                <a:latin typeface="Calibri"/>
                <a:ea typeface="Calibri"/>
                <a:cs typeface="Calibri"/>
                <a:sym typeface="Calibri"/>
              </a:rPr>
              <a:t>Sistemas directivos.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7"/>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SISTEMAS TRANSACCIONALES</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nvSpPr>
        <p:spPr>
          <a:xfrm>
            <a:off x="511341" y="826950"/>
            <a:ext cx="8164200" cy="17238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Sistemas Transaccionales o Sistemas de Procesamiento de Transacciones (TPS, Transaction Processing System) son sistemas empresariales básicos que se utilizan en el nivel operativo de una organización.</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79999"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Estos sistemas registran las transacciones de rutina diarias de la organización, es decir, dan soporte a las operaciones cotidianas de un negocio.</a:t>
            </a:r>
            <a:endParaRPr sz="1600">
              <a:solidFill>
                <a:srgbClr val="262626"/>
              </a:solidFill>
              <a:latin typeface="Calibri"/>
              <a:ea typeface="Calibri"/>
              <a:cs typeface="Calibri"/>
              <a:sym typeface="Calibri"/>
            </a:endParaRPr>
          </a:p>
        </p:txBody>
      </p:sp>
      <p:sp>
        <p:nvSpPr>
          <p:cNvPr id="175" name="Google Shape;175;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TRANSACCIONALES</a:t>
            </a:r>
            <a:endParaRPr/>
          </a:p>
        </p:txBody>
      </p:sp>
      <p:pic>
        <p:nvPicPr>
          <p:cNvPr descr="Un reloj digital&#10;&#10;Descripción generada automáticamente con confianza baja" id="176" name="Google Shape;176;p18"/>
          <p:cNvPicPr preferRelativeResize="0"/>
          <p:nvPr/>
        </p:nvPicPr>
        <p:blipFill rotWithShape="1">
          <a:blip r:embed="rId3">
            <a:alphaModFix/>
          </a:blip>
          <a:srcRect b="0" l="0" r="0" t="50047"/>
          <a:stretch/>
        </p:blipFill>
        <p:spPr>
          <a:xfrm>
            <a:off x="1406452" y="2901033"/>
            <a:ext cx="6389039" cy="212932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nvSpPr>
        <p:spPr>
          <a:xfrm>
            <a:off x="511341" y="826950"/>
            <a:ext cx="4092600" cy="39405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TPS se desarrollan para procesar grandes cantidades de información para atender a las transacciones de negocio rutinarias.</a:t>
            </a:r>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TPS reduce el tiempo que se requiere para el registro de las transacciones operacionales necesarias.</a:t>
            </a:r>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Son ejemplos de TPS los sistemas utilizados en las ventanillas de los bancos o los de las cajas registradoras.</a:t>
            </a:r>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TPS debe brindar información detallada, es decir, debe poder proveer el detalle de cada una de las transacciones.</a:t>
            </a:r>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imprescindible que un TPS funcione sin problemas para no afectar las operaciones diarias de la organización.</a:t>
            </a:r>
            <a:endParaRPr/>
          </a:p>
        </p:txBody>
      </p:sp>
      <p:sp>
        <p:nvSpPr>
          <p:cNvPr id="183" name="Google Shape;183;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TRANSACCIONALES</a:t>
            </a:r>
            <a:endParaRPr/>
          </a:p>
        </p:txBody>
      </p:sp>
      <p:pic>
        <p:nvPicPr>
          <p:cNvPr descr="Un hombre sentado frente a una computadora&#10;&#10;Descripción generada automáticamente con confianza media" id="184" name="Google Shape;184;p19"/>
          <p:cNvPicPr preferRelativeResize="0"/>
          <p:nvPr/>
        </p:nvPicPr>
        <p:blipFill rotWithShape="1">
          <a:blip r:embed="rId3">
            <a:alphaModFix/>
          </a:blip>
          <a:srcRect b="7969" l="0" r="0" t="13284"/>
          <a:stretch/>
        </p:blipFill>
        <p:spPr>
          <a:xfrm>
            <a:off x="5206393" y="1020946"/>
            <a:ext cx="3170989" cy="37455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522595" y="810908"/>
            <a:ext cx="7836300" cy="9852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168275" lvl="0" marL="180000" marR="0" rtl="0" algn="l">
              <a:spcBef>
                <a:spcPts val="0"/>
              </a:spcBef>
              <a:spcAft>
                <a:spcPts val="0"/>
              </a:spcAft>
              <a:buClr>
                <a:srgbClr val="262626"/>
              </a:buClr>
              <a:buSzPts val="1600"/>
              <a:buFont typeface="Arial"/>
              <a:buChar char="•"/>
            </a:pPr>
            <a:r>
              <a:rPr b="1" lang="es-PE" sz="1600">
                <a:solidFill>
                  <a:srgbClr val="262626"/>
                </a:solidFill>
                <a:latin typeface="Calibri"/>
                <a:ea typeface="Calibri"/>
                <a:cs typeface="Calibri"/>
                <a:sym typeface="Calibri"/>
              </a:rPr>
              <a:t>Conocerás</a:t>
            </a:r>
            <a:r>
              <a:rPr lang="es-PE" sz="1600">
                <a:solidFill>
                  <a:srgbClr val="262626"/>
                </a:solidFill>
                <a:latin typeface="Calibri"/>
                <a:ea typeface="Calibri"/>
                <a:cs typeface="Calibri"/>
                <a:sym typeface="Calibri"/>
              </a:rPr>
              <a:t> los conceptos relacionados con los tipos de sistemas de información.</a:t>
            </a:r>
            <a:endParaRPr/>
          </a:p>
          <a:p>
            <a:pPr indent="-168275" lvl="0" marL="180000" marR="0" rtl="0" algn="l">
              <a:spcBef>
                <a:spcPts val="0"/>
              </a:spcBef>
              <a:spcAft>
                <a:spcPts val="0"/>
              </a:spcAft>
              <a:buClr>
                <a:srgbClr val="262626"/>
              </a:buClr>
              <a:buSzPts val="1600"/>
              <a:buFont typeface="Arial"/>
              <a:buChar char="•"/>
            </a:pPr>
            <a:r>
              <a:rPr b="1" lang="es-PE" sz="1600">
                <a:solidFill>
                  <a:srgbClr val="262626"/>
                </a:solidFill>
                <a:latin typeface="Calibri"/>
                <a:ea typeface="Calibri"/>
                <a:cs typeface="Calibri"/>
                <a:sym typeface="Calibri"/>
              </a:rPr>
              <a:t>Entenderás</a:t>
            </a:r>
            <a:r>
              <a:rPr lang="es-PE" sz="1600">
                <a:solidFill>
                  <a:srgbClr val="262626"/>
                </a:solidFill>
                <a:latin typeface="Calibri"/>
                <a:ea typeface="Calibri"/>
                <a:cs typeface="Calibri"/>
                <a:sym typeface="Calibri"/>
              </a:rPr>
              <a:t> diferentes sistemas de información y su relación con las organizaciones.</a:t>
            </a:r>
            <a:endParaRPr/>
          </a:p>
          <a:p>
            <a:pPr indent="-168275" lvl="0" marL="180000" marR="0" rtl="0" algn="l">
              <a:spcBef>
                <a:spcPts val="0"/>
              </a:spcBef>
              <a:spcAft>
                <a:spcPts val="0"/>
              </a:spcAft>
              <a:buClr>
                <a:srgbClr val="262626"/>
              </a:buClr>
              <a:buSzPts val="1600"/>
              <a:buFont typeface="Arial"/>
              <a:buChar char="•"/>
            </a:pPr>
            <a:r>
              <a:rPr b="1" lang="es-PE" sz="1600">
                <a:solidFill>
                  <a:srgbClr val="262626"/>
                </a:solidFill>
                <a:latin typeface="Calibri"/>
                <a:ea typeface="Calibri"/>
                <a:cs typeface="Calibri"/>
                <a:sym typeface="Calibri"/>
              </a:rPr>
              <a:t>Identificarás</a:t>
            </a:r>
            <a:r>
              <a:rPr lang="es-PE" sz="1600">
                <a:solidFill>
                  <a:srgbClr val="262626"/>
                </a:solidFill>
                <a:latin typeface="Calibri"/>
                <a:ea typeface="Calibri"/>
                <a:cs typeface="Calibri"/>
                <a:sym typeface="Calibri"/>
              </a:rPr>
              <a:t> diferentes tipos de sistemas de información.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nvSpPr>
        <p:spPr>
          <a:xfrm>
            <a:off x="511341" y="956259"/>
            <a:ext cx="4092600" cy="34479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COMPONENTES DE UN TPS</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Hardware.</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Software.</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Bases de datos.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Telecomunicaciones.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Personas.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Procedimientos con los que se procesan las transacciones.</a:t>
            </a:r>
            <a:endParaRPr/>
          </a:p>
        </p:txBody>
      </p:sp>
      <p:sp>
        <p:nvSpPr>
          <p:cNvPr id="191" name="Google Shape;191;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TRANSACCIONALES</a:t>
            </a:r>
            <a:endParaRPr/>
          </a:p>
        </p:txBody>
      </p:sp>
      <p:pic>
        <p:nvPicPr>
          <p:cNvPr descr="Imagen de la pantalla de un celular en la mano&#10;&#10;Descripción generada automáticamente con confianza media" id="192" name="Google Shape;192;p20"/>
          <p:cNvPicPr preferRelativeResize="0"/>
          <p:nvPr/>
        </p:nvPicPr>
        <p:blipFill rotWithShape="1">
          <a:blip r:embed="rId3">
            <a:alphaModFix/>
          </a:blip>
          <a:srcRect b="30497" l="0" r="0" t="3072"/>
          <a:stretch/>
        </p:blipFill>
        <p:spPr>
          <a:xfrm>
            <a:off x="4957011" y="877889"/>
            <a:ext cx="3718800" cy="43926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1"/>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SISTEMAS GERENCIALES</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nvSpPr>
        <p:spPr>
          <a:xfrm>
            <a:off x="511341" y="826950"/>
            <a:ext cx="8164347" cy="1231106"/>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SISTEMAS DE INFORMACIÓN GERENCIAL</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Sistema de Información Gerencial (SIG) pretende ser una herramienta que, de manera resumida y gráfica, muestre al usuario el estado actual de la organización para contribuir con la toma de decisiones.</a:t>
            </a:r>
            <a:endParaRPr/>
          </a:p>
        </p:txBody>
      </p:sp>
      <p:sp>
        <p:nvSpPr>
          <p:cNvPr id="206" name="Google Shape;206;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GERENCIALES</a:t>
            </a:r>
            <a:endParaRPr/>
          </a:p>
        </p:txBody>
      </p:sp>
      <p:sp>
        <p:nvSpPr>
          <p:cNvPr id="207" name="Google Shape;207;p22"/>
          <p:cNvSpPr/>
          <p:nvPr/>
        </p:nvSpPr>
        <p:spPr>
          <a:xfrm>
            <a:off x="944193" y="2725728"/>
            <a:ext cx="7636041" cy="25447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Un grupo de personas en medio de cuarto&#10;&#10;Descripción generada automáticamente con confianza media" id="208" name="Google Shape;208;p22"/>
          <p:cNvPicPr preferRelativeResize="0"/>
          <p:nvPr/>
        </p:nvPicPr>
        <p:blipFill rotWithShape="1">
          <a:blip r:embed="rId3">
            <a:alphaModFix/>
          </a:blip>
          <a:srcRect b="30001" l="0" r="0" t="20045"/>
          <a:stretch/>
        </p:blipFill>
        <p:spPr>
          <a:xfrm>
            <a:off x="944193" y="2725728"/>
            <a:ext cx="7635600" cy="25447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3"/>
          <p:cNvPicPr preferRelativeResize="0"/>
          <p:nvPr/>
        </p:nvPicPr>
        <p:blipFill rotWithShape="1">
          <a:blip r:embed="rId3">
            <a:alphaModFix/>
          </a:blip>
          <a:srcRect b="0" l="0" r="0" t="0"/>
          <a:stretch/>
        </p:blipFill>
        <p:spPr>
          <a:xfrm>
            <a:off x="0" y="0"/>
            <a:ext cx="9154631" cy="5733853"/>
          </a:xfrm>
          <a:prstGeom prst="rect">
            <a:avLst/>
          </a:prstGeom>
          <a:noFill/>
          <a:ln>
            <a:noFill/>
          </a:ln>
        </p:spPr>
      </p:pic>
      <p:sp>
        <p:nvSpPr>
          <p:cNvPr id="215" name="Google Shape;215;p23"/>
          <p:cNvSpPr txBox="1"/>
          <p:nvPr/>
        </p:nvSpPr>
        <p:spPr>
          <a:xfrm>
            <a:off x="2541075" y="2342847"/>
            <a:ext cx="4072480" cy="249299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800">
                <a:solidFill>
                  <a:srgbClr val="3F3F3F"/>
                </a:solidFill>
                <a:latin typeface="Calibri"/>
                <a:ea typeface="Calibri"/>
                <a:cs typeface="Calibri"/>
                <a:sym typeface="Calibri"/>
              </a:rPr>
              <a:t>“Un Sistema de Información Gerencial es un sistema integrado que proporciona información con el objeto de apoyar la planeación, el control y las operaciones de una organización con el fin de desarrollar información útil en la administración. Implica personal, procedimientos, equipos, modelos y otros.”</a:t>
            </a:r>
            <a:endParaRPr sz="1800">
              <a:solidFill>
                <a:srgbClr val="3F3F3F"/>
              </a:solidFill>
              <a:latin typeface="Calibri"/>
              <a:ea typeface="Calibri"/>
              <a:cs typeface="Calibri"/>
              <a:sym typeface="Calibri"/>
            </a:endParaRPr>
          </a:p>
          <a:p>
            <a:pPr indent="0" lvl="0" marL="0" marR="0" rtl="0" algn="r">
              <a:spcBef>
                <a:spcPts val="0"/>
              </a:spcBef>
              <a:spcAft>
                <a:spcPts val="0"/>
              </a:spcAft>
              <a:buNone/>
            </a:pPr>
            <a:r>
              <a:rPr b="1" lang="es-PE" sz="1800">
                <a:solidFill>
                  <a:schemeClr val="dk1"/>
                </a:solidFill>
                <a:latin typeface="Calibri"/>
                <a:ea typeface="Calibri"/>
                <a:cs typeface="Calibri"/>
                <a:sym typeface="Calibri"/>
              </a:rPr>
              <a:t>José Marrufo (2013)</a:t>
            </a:r>
            <a:endParaRPr b="1"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nvSpPr>
        <p:spPr>
          <a:xfrm>
            <a:off x="511341" y="826950"/>
            <a:ext cx="4092743" cy="3447098"/>
          </a:xfrm>
          <a:prstGeom prst="rect">
            <a:avLst/>
          </a:prstGeom>
          <a:noFill/>
          <a:ln>
            <a:noFill/>
          </a:ln>
        </p:spPr>
        <p:txBody>
          <a:bodyPr anchorCtr="0" anchor="t" bIns="0" lIns="0" spcFirstLastPara="1" rIns="0" wrap="square" tIns="0">
            <a:spAutoFit/>
          </a:bodyPr>
          <a:lstStyle/>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Sistemas de Información Gerencial ofrecen información veraz y completa a la alta dirección de una organización sobre su situación en lo referente a la planeación, control y operacionalización de todas las actividades que se llevan a cabo.</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 parte administrativa de una organización está muy relacionada con los Sistemas de Información Gerencial, debido a que clasifica la información de acuerdo a su importancia, dando origen a todas las estrategias y resoluciones que se utilizarán al momento de la toma de decisiones.</a:t>
            </a:r>
            <a:endParaRPr/>
          </a:p>
        </p:txBody>
      </p:sp>
      <p:sp>
        <p:nvSpPr>
          <p:cNvPr id="222" name="Google Shape;222;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GERENCIALES</a:t>
            </a:r>
            <a:endParaRPr/>
          </a:p>
        </p:txBody>
      </p:sp>
      <p:pic>
        <p:nvPicPr>
          <p:cNvPr descr="Una persona con una computadora y una laptop sobre una mesa&#10;&#10;Descripción generada automáticamente con confianza media" id="223" name="Google Shape;223;p24"/>
          <p:cNvPicPr preferRelativeResize="0"/>
          <p:nvPr/>
        </p:nvPicPr>
        <p:blipFill rotWithShape="1">
          <a:blip r:embed="rId3">
            <a:alphaModFix/>
          </a:blip>
          <a:srcRect b="10545" l="0" r="0" t="10545"/>
          <a:stretch/>
        </p:blipFill>
        <p:spPr>
          <a:xfrm>
            <a:off x="4957011" y="877890"/>
            <a:ext cx="3718800" cy="43926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nvSpPr>
        <p:spPr>
          <a:xfrm>
            <a:off x="511341" y="826950"/>
            <a:ext cx="4092743" cy="443198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ESTRUCTURA</a:t>
            </a:r>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Sistema de Información Gerencial se puede visualizar como una estructura piramidal:</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1" marL="444500" marR="0" rtl="0" algn="l">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La base abarca la información que tiene que ver con el procesamiento de transacciones.</a:t>
            </a:r>
            <a:endParaRPr/>
          </a:p>
          <a:p>
            <a:pPr indent="-285750" lvl="1" marL="444500" marR="0" rtl="0" algn="l">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El siguiente nivel abarca lo relacionado con los recursos de información para apoyar a las operaciones diarias de control.</a:t>
            </a:r>
            <a:endParaRPr/>
          </a:p>
          <a:p>
            <a:pPr indent="-285750" lvl="1" marL="444500" marR="0" rtl="0" algn="l">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El tercer nivel concentra los recursos que ayudan a la planeación táctica y la toma de decisiones en lo que concierne al control administrativo.</a:t>
            </a:r>
            <a:endParaRPr/>
          </a:p>
          <a:p>
            <a:pPr indent="-285750" lvl="1" marL="444500" marR="0" rtl="0" algn="l">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El nivel más alto comprende los recursos de información que apoyan la planeación estratégica y las políticas que pueden aplicar los altos niveles de la administración.</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p:txBody>
      </p:sp>
      <p:sp>
        <p:nvSpPr>
          <p:cNvPr id="230" name="Google Shape;230;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GERENCIALES</a:t>
            </a:r>
            <a:endParaRPr/>
          </a:p>
        </p:txBody>
      </p:sp>
      <p:pic>
        <p:nvPicPr>
          <p:cNvPr descr="Un hombre sentado frente a una computadora&#10;&#10;Descripción generada automáticamente con confianza media" id="231" name="Google Shape;231;p25"/>
          <p:cNvPicPr preferRelativeResize="0"/>
          <p:nvPr/>
        </p:nvPicPr>
        <p:blipFill rotWithShape="1">
          <a:blip r:embed="rId3">
            <a:alphaModFix/>
          </a:blip>
          <a:srcRect b="10627" l="0" r="0" t="10627"/>
          <a:stretch/>
        </p:blipFill>
        <p:spPr>
          <a:xfrm>
            <a:off x="4957011" y="877890"/>
            <a:ext cx="3718800" cy="43926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6"/>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SISTEMAS DIRECTIVOS</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nvSpPr>
        <p:spPr>
          <a:xfrm>
            <a:off x="511341" y="826950"/>
            <a:ext cx="8164347" cy="1231106"/>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SISTEMA DE DIRECCIÓN</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sistema de dirección se extiende a toda la organización, relacionándola con su entorno, fijando objetivos, desarrollando planes comprensivos, estratégicos y operativos; diseñando la estructura y estableciendo procesos de control.</a:t>
            </a:r>
            <a:endParaRPr/>
          </a:p>
        </p:txBody>
      </p:sp>
      <p:sp>
        <p:nvSpPr>
          <p:cNvPr id="245" name="Google Shape;245;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DIRECTIVOS</a:t>
            </a:r>
            <a:endParaRPr/>
          </a:p>
        </p:txBody>
      </p:sp>
      <p:pic>
        <p:nvPicPr>
          <p:cNvPr descr="Imagen que contiene persona, interior, tabla, hombre&#10;&#10;Descripción generada automáticamente" id="246" name="Google Shape;246;p27"/>
          <p:cNvPicPr preferRelativeResize="0"/>
          <p:nvPr/>
        </p:nvPicPr>
        <p:blipFill rotWithShape="1">
          <a:blip r:embed="rId3">
            <a:alphaModFix/>
          </a:blip>
          <a:srcRect b="17609" l="0" r="0" t="32438"/>
          <a:stretch/>
        </p:blipFill>
        <p:spPr>
          <a:xfrm>
            <a:off x="944193" y="2739671"/>
            <a:ext cx="7635600" cy="25447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nvSpPr>
        <p:spPr>
          <a:xfrm>
            <a:off x="511341" y="826950"/>
            <a:ext cx="8164200" cy="3694200"/>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SISTEMA DE DIRECCIÓN</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168275" lvl="0" marL="18000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 El sistema de dirección tiene que ser una solución eficiente a los problemas estratégicos empresariales, para lo cual debe dar respuesta a tres cuestiones fundamentales en todo comportamiento administrativo:</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1" marL="754675" marR="0" rtl="0" algn="l">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Necesidad de integrar el proceso administrativo en cada una de sus actividades con la estructura organizativa (formal e informal</a:t>
            </a:r>
            <a:r>
              <a:rPr lang="es-PE" sz="1600">
                <a:solidFill>
                  <a:srgbClr val="262626"/>
                </a:solidFill>
                <a:latin typeface="Calibri"/>
                <a:ea typeface="Calibri"/>
                <a:cs typeface="Calibri"/>
                <a:sym typeface="Calibri"/>
              </a:rPr>
              <a:t>)</a:t>
            </a:r>
            <a:r>
              <a:rPr b="0" i="0" lang="es-PE" sz="1600" u="none" cap="none" strike="noStrike">
                <a:solidFill>
                  <a:srgbClr val="262626"/>
                </a:solidFill>
                <a:latin typeface="Calibri"/>
                <a:ea typeface="Calibri"/>
                <a:cs typeface="Calibri"/>
                <a:sym typeface="Calibri"/>
              </a:rPr>
              <a:t> de la empresa.</a:t>
            </a:r>
            <a:endParaRPr/>
          </a:p>
          <a:p>
            <a:pPr indent="-184150" lvl="1" marL="754675" marR="0" rtl="0" algn="l">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754675" marR="0" rtl="0" algn="l">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Necesidad de integrar el comportamiento del sistema humano en dos modos de actuación: el estratégico (tanto a corto como a largo plazo y de carácter global) con el operativo (a corto plazo y de carácter específico o especializado).</a:t>
            </a:r>
            <a:endParaRPr/>
          </a:p>
          <a:p>
            <a:pPr indent="-184150" lvl="1" marL="754675" marR="0" rtl="0" algn="l">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85750" lvl="1" marL="754675" marR="0" rtl="0" algn="l">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Necesidad de buscar la compatibilidad entre la función directiva y la cultura y el poder en la empresa.</a:t>
            </a:r>
            <a:endParaRPr/>
          </a:p>
        </p:txBody>
      </p:sp>
      <p:sp>
        <p:nvSpPr>
          <p:cNvPr id="253" name="Google Shape;253;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DIRECTIVOS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29"/>
          <p:cNvSpPr/>
          <p:nvPr/>
        </p:nvSpPr>
        <p:spPr>
          <a:xfrm>
            <a:off x="1859622" y="770440"/>
            <a:ext cx="6933395" cy="4785926"/>
          </a:xfrm>
          <a:prstGeom prst="rect">
            <a:avLst/>
          </a:prstGeom>
          <a:noFill/>
          <a:ln>
            <a:noFill/>
          </a:ln>
        </p:spPr>
        <p:txBody>
          <a:bodyPr anchorCtr="0" anchor="t" bIns="45700" lIns="91425" spcFirstLastPara="1" rIns="91425" wrap="square" tIns="45700">
            <a:spAutoFit/>
          </a:bodyPr>
          <a:lstStyle/>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Las organizaciones precisan conocer información vinculada con el funcionamiento del negocio, así como datos asociados con sus clientes. Para captar esta información, se benefician de los sistemas de información.</a:t>
            </a:r>
            <a:endParaRPr/>
          </a:p>
          <a:p>
            <a:pPr indent="-73025" lvl="0" marL="180975" marR="0" rtl="0" algn="just">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Desde una perspectiva empresarial, hay varias clasificaciones de los sistemas de información.</a:t>
            </a:r>
            <a:endParaRPr/>
          </a:p>
          <a:p>
            <a:pPr indent="-73025" lvl="0" marL="180975" marR="0" rtl="0" algn="just">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Sistemas Transaccionales son sistemas empresariales básicos que se utilizan en el nivel operativo de una organización.</a:t>
            </a:r>
            <a:endParaRPr/>
          </a:p>
          <a:p>
            <a:pPr indent="-73025" lvl="0" marL="180975" marR="0" rtl="0" algn="just">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Sistemas de Información Gerencial son sistemas integrados que proporcionan información con el objeto de apoyar la planeación, el control y las operaciones de una organización.</a:t>
            </a:r>
            <a:endParaRPr/>
          </a:p>
          <a:p>
            <a:pPr indent="-73025" lvl="0" marL="180975" marR="0" rtl="0" algn="just">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just">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Sistemas de Dirección se extienden a toda la organización, relacionándola con su entorno, fijando objetivos y desarrollando planes comprensivos, estratégicos y operativos.</a:t>
            </a:r>
            <a:endParaRPr b="0" i="0" sz="1600" u="none" cap="none" strike="noStrike">
              <a:solidFill>
                <a:srgbClr val="FFFFFF"/>
              </a:solidFill>
              <a:latin typeface="Calibri"/>
              <a:ea typeface="Calibri"/>
              <a:cs typeface="Calibri"/>
              <a:sym typeface="Calibri"/>
            </a:endParaRPr>
          </a:p>
        </p:txBody>
      </p:sp>
      <p:sp>
        <p:nvSpPr>
          <p:cNvPr id="261" name="Google Shape;261;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DEFINICIONES</a:t>
            </a:r>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nvSpPr>
        <p:spPr>
          <a:xfrm>
            <a:off x="398994" y="724844"/>
            <a:ext cx="7881937" cy="4369670"/>
          </a:xfrm>
          <a:prstGeom prst="rect">
            <a:avLst/>
          </a:prstGeom>
          <a:noFill/>
          <a:ln>
            <a:noFill/>
          </a:ln>
        </p:spPr>
        <p:txBody>
          <a:bodyPr anchorCtr="0" anchor="t" bIns="91425" lIns="91425" spcFirstLastPara="1" rIns="91425" wrap="square" tIns="91425">
            <a:noAutofit/>
          </a:bodyPr>
          <a:lstStyle/>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Alvarado, R.; Acosta, K. y Mata, V. (2017). Necesidad de los sistemas de información gerencial para la toma de decisiones en las organizaciones. InterSedes, Revista Electrónica de las Sedes Regionales de la Universidad de Costa Rica.</a:t>
            </a:r>
            <a:endParaRPr/>
          </a:p>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Blog de ADE. (s.f.). Introducción: concepto y estructura del sistema directivo. Recuperado de </a:t>
            </a:r>
            <a:r>
              <a:rPr lang="es-PE" sz="1600" u="sng">
                <a:solidFill>
                  <a:schemeClr val="dk1"/>
                </a:solidFill>
                <a:latin typeface="Calibri"/>
                <a:ea typeface="Calibri"/>
                <a:cs typeface="Calibri"/>
                <a:sym typeface="Calibri"/>
                <a:hlinkClick r:id="rId3">
                  <a:extLst>
                    <a:ext uri="{A12FA001-AC4F-418D-AE19-62706E023703}">
                      <ahyp:hlinkClr val="tx"/>
                    </a:ext>
                  </a:extLst>
                </a:hlinkClick>
              </a:rPr>
              <a:t>https://blogs.udima.es/administracion-y-direccion-de-empresas/libros/introduccion-a-la-organizacion-de-empresas-2/unidad-didactica-2-el-sistema-de-direccion-y-organizacion-principios-y-modelos-organizativos/1-introduccion-concepto-y-estructura-del-sistema-directivo/</a:t>
            </a:r>
            <a:endParaRPr sz="1600">
              <a:solidFill>
                <a:schemeClr val="dk1"/>
              </a:solidFill>
              <a:latin typeface="Calibri"/>
              <a:ea typeface="Calibri"/>
              <a:cs typeface="Calibri"/>
              <a:sym typeface="Calibri"/>
            </a:endParaRPr>
          </a:p>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ffbonta. (2022). Tipos de sistemas de Información – Relación de los Sistemas : Interacción. Recuperado de </a:t>
            </a:r>
            <a:r>
              <a:rPr lang="es-PE" sz="1600" u="sng">
                <a:solidFill>
                  <a:schemeClr val="dk1"/>
                </a:solidFill>
                <a:latin typeface="Calibri"/>
                <a:ea typeface="Calibri"/>
                <a:cs typeface="Calibri"/>
                <a:sym typeface="Calibri"/>
                <a:hlinkClick r:id="rId4">
                  <a:extLst>
                    <a:ext uri="{A12FA001-AC4F-418D-AE19-62706E023703}">
                      <ahyp:hlinkClr val="tx"/>
                    </a:ext>
                  </a:extLst>
                </a:hlinkClick>
              </a:rPr>
              <a:t>https://www.youtube.com/watch?v=KCmnibDQjjs</a:t>
            </a:r>
            <a:endParaRPr sz="1600">
              <a:solidFill>
                <a:schemeClr val="dk1"/>
              </a:solidFill>
              <a:latin typeface="Calibri"/>
              <a:ea typeface="Calibri"/>
              <a:cs typeface="Calibri"/>
              <a:sym typeface="Calibri"/>
            </a:endParaRPr>
          </a:p>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Hubspot. (2021). Sistemas de información en las empresas: tipos, funciones y ejemplos. Recuperado de </a:t>
            </a:r>
            <a:r>
              <a:rPr lang="es-PE" sz="1600" u="sng">
                <a:solidFill>
                  <a:schemeClr val="dk1"/>
                </a:solidFill>
                <a:latin typeface="Calibri"/>
                <a:ea typeface="Calibri"/>
                <a:cs typeface="Calibri"/>
                <a:sym typeface="Calibri"/>
                <a:hlinkClick r:id="rId5">
                  <a:extLst>
                    <a:ext uri="{A12FA001-AC4F-418D-AE19-62706E023703}">
                      <ahyp:hlinkClr val="tx"/>
                    </a:ext>
                  </a:extLst>
                </a:hlinkClick>
              </a:rPr>
              <a:t>https://blog.hubspot.es/marketing/sistema-informacion</a:t>
            </a:r>
            <a:endParaRPr sz="1600">
              <a:solidFill>
                <a:schemeClr val="dk1"/>
              </a:solidFill>
              <a:latin typeface="Calibri"/>
              <a:ea typeface="Calibri"/>
              <a:cs typeface="Calibri"/>
              <a:sym typeface="Calibri"/>
            </a:endParaRPr>
          </a:p>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Kendall, K. y Kendall, J. (2011). Análisis y Diseño de Sistemas. Octava Edición. Prentice Hall.</a:t>
            </a:r>
            <a:endParaRPr/>
          </a:p>
          <a:p>
            <a:pPr indent="-73025" lvl="0" marL="17462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
        <p:nvSpPr>
          <p:cNvPr id="268" name="Google Shape;268;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655720" y="826950"/>
            <a:ext cx="7886701" cy="246221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SISTEMA</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180975" lvl="0" marL="180975" marR="0" rtl="0" algn="just">
              <a:spcBef>
                <a:spcPts val="0"/>
              </a:spcBef>
              <a:spcAft>
                <a:spcPts val="0"/>
              </a:spcAft>
              <a:buNone/>
            </a:pPr>
            <a:r>
              <a:rPr b="1" lang="es-PE" sz="1600">
                <a:solidFill>
                  <a:srgbClr val="68529F"/>
                </a:solidFill>
                <a:latin typeface="Calibri"/>
                <a:ea typeface="Calibri"/>
                <a:cs typeface="Calibri"/>
                <a:sym typeface="Calibri"/>
              </a:rPr>
              <a:t>“El conjunto de elementos interrelacionados e interdependientes que interactúan para alcanzar determinados propósitos, constituyendo un ente total concreto o abstracto.”</a:t>
            </a:r>
            <a:br>
              <a:rPr b="1" lang="es-PE" sz="1600">
                <a:solidFill>
                  <a:schemeClr val="dk1"/>
                </a:solidFill>
                <a:latin typeface="Calibri"/>
                <a:ea typeface="Calibri"/>
                <a:cs typeface="Calibri"/>
                <a:sym typeface="Calibri"/>
              </a:rPr>
            </a:br>
            <a:r>
              <a:rPr lang="es-PE" sz="1600" u="sng">
                <a:solidFill>
                  <a:schemeClr val="dk1"/>
                </a:solidFill>
                <a:latin typeface="Calibri"/>
                <a:ea typeface="Calibri"/>
                <a:cs typeface="Calibri"/>
                <a:sym typeface="Calibri"/>
                <a:hlinkClick r:id="rId3">
                  <a:extLst>
                    <a:ext uri="{A12FA001-AC4F-418D-AE19-62706E023703}">
                      <ahyp:hlinkClr val="tx"/>
                    </a:ext>
                  </a:extLst>
                </a:hlinkClick>
              </a:rPr>
              <a:t>https://es.slideshare.net/alex1989simba/el-sistema-sistematico</a:t>
            </a:r>
            <a:endParaRPr b="1" sz="1600">
              <a:solidFill>
                <a:schemeClr val="dk1"/>
              </a:solidFill>
              <a:latin typeface="Calibri"/>
              <a:ea typeface="Calibri"/>
              <a:cs typeface="Calibri"/>
              <a:sym typeface="Calibri"/>
            </a:endParaRPr>
          </a:p>
          <a:p>
            <a:pPr indent="-180975" lvl="0" marL="180975" marR="0" rtl="0" algn="just">
              <a:spcBef>
                <a:spcPts val="0"/>
              </a:spcBef>
              <a:spcAft>
                <a:spcPts val="0"/>
              </a:spcAft>
              <a:buClr>
                <a:schemeClr val="dk1"/>
              </a:buClr>
              <a:buSzPts val="1600"/>
              <a:buFont typeface="Calibri"/>
              <a:buNone/>
            </a:pPr>
            <a:r>
              <a:t/>
            </a:r>
            <a:endParaRPr b="1" sz="1600">
              <a:solidFill>
                <a:schemeClr val="dk1"/>
              </a:solidFill>
              <a:latin typeface="Calibri"/>
              <a:ea typeface="Calibri"/>
              <a:cs typeface="Calibri"/>
              <a:sym typeface="Calibri"/>
            </a:endParaRPr>
          </a:p>
          <a:p>
            <a:pPr indent="-180975" lvl="0" marL="180975" marR="0" rtl="0" algn="l">
              <a:spcBef>
                <a:spcPts val="0"/>
              </a:spcBef>
              <a:spcAft>
                <a:spcPts val="0"/>
              </a:spcAft>
              <a:buNone/>
            </a:pPr>
            <a:r>
              <a:rPr lang="es-PE" sz="1600">
                <a:solidFill>
                  <a:schemeClr val="dk1"/>
                </a:solidFill>
                <a:latin typeface="Calibri"/>
                <a:ea typeface="Calibri"/>
                <a:cs typeface="Calibri"/>
                <a:sym typeface="Calibri"/>
              </a:rPr>
              <a:t>“Un sistema es una entidad que mantiene su existencia a través de la interacción mutua de sus partes”</a:t>
            </a:r>
            <a:r>
              <a:rPr b="1" lang="es-PE" sz="1600">
                <a:solidFill>
                  <a:schemeClr val="dk1"/>
                </a:solidFill>
                <a:latin typeface="Calibri"/>
                <a:ea typeface="Calibri"/>
                <a:cs typeface="Calibri"/>
                <a:sym typeface="Calibri"/>
              </a:rPr>
              <a:t> </a:t>
            </a:r>
            <a:br>
              <a:rPr b="1" lang="es-PE" sz="1600">
                <a:solidFill>
                  <a:schemeClr val="dk1"/>
                </a:solidFill>
                <a:latin typeface="Calibri"/>
                <a:ea typeface="Calibri"/>
                <a:cs typeface="Calibri"/>
                <a:sym typeface="Calibri"/>
              </a:rPr>
            </a:br>
            <a:r>
              <a:rPr b="1" lang="es-PE" sz="1600">
                <a:solidFill>
                  <a:schemeClr val="dk1"/>
                </a:solidFill>
                <a:latin typeface="Calibri"/>
                <a:ea typeface="Calibri"/>
                <a:cs typeface="Calibri"/>
                <a:sym typeface="Calibri"/>
              </a:rPr>
              <a:t>(José Onofre Montesa)</a:t>
            </a:r>
            <a:endParaRPr sz="1600">
              <a:solidFill>
                <a:schemeClr val="dk1"/>
              </a:solidFill>
              <a:latin typeface="Calibri"/>
              <a:ea typeface="Calibri"/>
              <a:cs typeface="Calibri"/>
              <a:sym typeface="Calibri"/>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DEFINICIONES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nvSpPr>
        <p:spPr>
          <a:xfrm>
            <a:off x="511341" y="826950"/>
            <a:ext cx="4300804" cy="418576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INFORMACIÓN</a:t>
            </a:r>
            <a:endParaRPr b="1"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 el ámbito empresarial, la información contribuye a conocer mejor la situación de la organización y a analizar las estrategias que se desarrollan para su adecuado funcionamiento.</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Las organizaciones precisan conocer información vinculada con el funcionamiento y evolución del negocio, como las ventas, el inventario o la contabilidad.</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Las organizaciones también necesitan conocer otros datos asociados con sus clientes, que incluyen sus hábitos de consumo, sus gustos y necesidades. Para captar esta información, las organizaciones se benefician de los sistemas de información.</a:t>
            </a:r>
            <a:endParaRPr/>
          </a:p>
        </p:txBody>
      </p:sp>
      <p:sp>
        <p:nvSpPr>
          <p:cNvPr id="62" name="Google Shape;62;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SISTEMAS TRANSACCIONALES</a:t>
            </a:r>
            <a:endParaRPr/>
          </a:p>
        </p:txBody>
      </p:sp>
      <p:pic>
        <p:nvPicPr>
          <p:cNvPr descr="Un hombre en frente de una computadora&#10;&#10;Descripción generada automáticamente con confianza media" id="63" name="Google Shape;63;p5"/>
          <p:cNvPicPr preferRelativeResize="0"/>
          <p:nvPr/>
        </p:nvPicPr>
        <p:blipFill rotWithShape="1">
          <a:blip r:embed="rId3">
            <a:alphaModFix/>
          </a:blip>
          <a:srcRect b="17527" l="0" r="0" t="3645"/>
          <a:stretch/>
        </p:blipFill>
        <p:spPr>
          <a:xfrm>
            <a:off x="5261811" y="1070640"/>
            <a:ext cx="3078625" cy="36364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txBox="1"/>
          <p:nvPr/>
        </p:nvSpPr>
        <p:spPr>
          <a:xfrm>
            <a:off x="511341" y="826950"/>
            <a:ext cx="8164347" cy="1477328"/>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SISTEMAS DE INFORMACIÓN</a:t>
            </a:r>
            <a:endParaRPr/>
          </a:p>
          <a:p>
            <a:pPr indent="0" lvl="0" marL="11725" marR="0" rtl="0" algn="l">
              <a:spcBef>
                <a:spcPts val="0"/>
              </a:spcBef>
              <a:spcAft>
                <a:spcPts val="0"/>
              </a:spcAft>
              <a:buNone/>
            </a:pPr>
            <a:r>
              <a:t/>
            </a:r>
            <a:endParaRPr b="1"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Como vimos en clases anteriores, un sistema de información es un conjunto de componentes relacionados entre sí y que trabajan juntos para recopilar, procesar, almacenar y difundir información que apoya la toma de decisiones.</a:t>
            </a:r>
            <a:endParaRPr/>
          </a:p>
          <a:p>
            <a:pPr indent="-66675" lvl="0" marL="180000"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p:txBody>
      </p:sp>
      <p:sp>
        <p:nvSpPr>
          <p:cNvPr id="70" name="Google Shape;70;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DEFINICIONES</a:t>
            </a:r>
            <a:endParaRPr/>
          </a:p>
        </p:txBody>
      </p:sp>
      <p:pic>
        <p:nvPicPr>
          <p:cNvPr descr="Un grupo de personas frente a una mesa con una computadora&#10;&#10;Descripción generada automáticamente con confianza media" id="71" name="Google Shape;71;p6"/>
          <p:cNvPicPr preferRelativeResize="0"/>
          <p:nvPr/>
        </p:nvPicPr>
        <p:blipFill rotWithShape="1">
          <a:blip r:embed="rId3">
            <a:alphaModFix/>
          </a:blip>
          <a:srcRect b="25023" l="0" r="0" t="25024"/>
          <a:stretch/>
        </p:blipFill>
        <p:spPr>
          <a:xfrm>
            <a:off x="1423126" y="2647029"/>
            <a:ext cx="6333621" cy="21108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7"/>
          <p:cNvSpPr txBox="1"/>
          <p:nvPr/>
        </p:nvSpPr>
        <p:spPr>
          <a:xfrm>
            <a:off x="511341" y="826950"/>
            <a:ext cx="8164200" cy="12315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INTEGRACIÓN DE LOS SISTEMAS DE INFORMACIÓN</a:t>
            </a:r>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spcBef>
                <a:spcPts val="0"/>
              </a:spcBef>
              <a:spcAft>
                <a:spcPts val="0"/>
              </a:spcAft>
              <a:buNone/>
            </a:pPr>
            <a:r>
              <a:rPr lang="es-PE" sz="1600">
                <a:solidFill>
                  <a:schemeClr val="dk1"/>
                </a:solidFill>
                <a:latin typeface="Calibri"/>
                <a:ea typeface="Calibri"/>
                <a:cs typeface="Calibri"/>
                <a:sym typeface="Calibri"/>
              </a:rPr>
              <a:t>Es el conjunto de elementos relacionados que interactúan, se implementan y ayudan a alcanzar los objetivos de la empresa, uniendo diversos aspectos como medio ambientales, de seguridad, calidad, etc.</a:t>
            </a:r>
            <a:endParaRPr sz="1600">
              <a:solidFill>
                <a:srgbClr val="262626"/>
              </a:solidFill>
              <a:latin typeface="Calibri"/>
              <a:ea typeface="Calibri"/>
              <a:cs typeface="Calibri"/>
              <a:sym typeface="Calibri"/>
            </a:endParaRPr>
          </a:p>
        </p:txBody>
      </p:sp>
      <p:sp>
        <p:nvSpPr>
          <p:cNvPr id="78" name="Google Shape;78;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DEFINICIONES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8"/>
          <p:cNvSpPr txBox="1"/>
          <p:nvPr/>
        </p:nvSpPr>
        <p:spPr>
          <a:xfrm>
            <a:off x="511341" y="826950"/>
            <a:ext cx="8164200" cy="1477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ERP – ENTERPRISE RESOURCE PLANNING</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just">
              <a:spcBef>
                <a:spcPts val="0"/>
              </a:spcBef>
              <a:spcAft>
                <a:spcPts val="0"/>
              </a:spcAft>
              <a:buNone/>
            </a:pPr>
            <a:r>
              <a:rPr lang="es-PE" sz="1600">
                <a:solidFill>
                  <a:schemeClr val="dk1"/>
                </a:solidFill>
                <a:latin typeface="Calibri"/>
                <a:ea typeface="Calibri"/>
                <a:cs typeface="Calibri"/>
                <a:sym typeface="Calibri"/>
              </a:rPr>
              <a:t>Los sistemas de planificación de recursos empresariales “ERP” son los sistemas de información gerenciales que integran y manejan muchos de los negocios asociados con las operaciones de producción y de los aspectos de distribución de una compañía en la producción de bienes o servicios.</a:t>
            </a:r>
            <a:endParaRPr sz="1600">
              <a:solidFill>
                <a:srgbClr val="262626"/>
              </a:solidFill>
              <a:latin typeface="Calibri"/>
              <a:ea typeface="Calibri"/>
              <a:cs typeface="Calibri"/>
              <a:sym typeface="Calibri"/>
            </a:endParaRPr>
          </a:p>
        </p:txBody>
      </p:sp>
      <p:sp>
        <p:nvSpPr>
          <p:cNvPr id="85" name="Google Shape;85;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DEFINICIONES</a:t>
            </a:r>
            <a:endParaRPr/>
          </a:p>
        </p:txBody>
      </p:sp>
      <p:pic>
        <p:nvPicPr>
          <p:cNvPr descr="Erp Enterprise Resource - Free image on Pixabay - Pixabay" id="86" name="Google Shape;86;p8"/>
          <p:cNvPicPr preferRelativeResize="0"/>
          <p:nvPr/>
        </p:nvPicPr>
        <p:blipFill rotWithShape="1">
          <a:blip r:embed="rId3">
            <a:alphaModFix/>
          </a:blip>
          <a:srcRect b="0" l="0" r="0" t="0"/>
          <a:stretch/>
        </p:blipFill>
        <p:spPr>
          <a:xfrm>
            <a:off x="1647490" y="2404960"/>
            <a:ext cx="5868237" cy="252609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9"/>
          <p:cNvSpPr/>
          <p:nvPr/>
        </p:nvSpPr>
        <p:spPr>
          <a:xfrm>
            <a:off x="424251" y="3703125"/>
            <a:ext cx="8166295" cy="75097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CLASIFICACIÓN DE LOS SISTEMAS DE INFORMACIÓN</a:t>
            </a:r>
            <a:endParaRPr b="1" sz="2800">
              <a:solidFill>
                <a:schemeClr val="lt1"/>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