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29" roundtripDataSignature="AMtx7mgufRnc51Fmz8KQncrH2UDM1JQD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0" name="Google Shape;100;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8" name="Google Shape;108;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16" name="Google Shape;116;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24" name="Google Shape;124;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32" name="Google Shape;132;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40" name="Google Shape;140;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47" name="Google Shape;147;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55" name="Google Shape;155;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63" name="Google Shape;163;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71" name="Google Shape;171;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79" name="Google Shape;179;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87" name="Google Shape;187;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194" name="Google Shape;194;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202" name="Google Shape;202;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1" name="Google Shape;61;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9" name="Google Shape;69;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7" name="Google Shape;77;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5" name="Google Shape;85;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2" name="Google Shape;92;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4"/>
          <p:cNvGrpSpPr/>
          <p:nvPr/>
        </p:nvGrpSpPr>
        <p:grpSpPr>
          <a:xfrm>
            <a:off x="944054" y="5369051"/>
            <a:ext cx="7804380" cy="215444"/>
            <a:chOff x="944054" y="5369051"/>
            <a:chExt cx="7804380" cy="215444"/>
          </a:xfrm>
        </p:grpSpPr>
        <p:sp>
          <p:nvSpPr>
            <p:cNvPr id="11" name="Google Shape;11;p24"/>
            <p:cNvSpPr txBox="1"/>
            <p:nvPr/>
          </p:nvSpPr>
          <p:spPr>
            <a:xfrm>
              <a:off x="944054" y="5369051"/>
              <a:ext cx="214834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ANÁLISIS Y DISEÑO DE SISTEMAS I  •  SESIÓN 04</a:t>
              </a:r>
              <a:endParaRPr b="0" i="0" sz="800" u="none" cap="none" strike="noStrike">
                <a:solidFill>
                  <a:srgbClr val="7F7F7F"/>
                </a:solidFill>
                <a:latin typeface="Calibri"/>
                <a:ea typeface="Calibri"/>
                <a:cs typeface="Calibri"/>
                <a:sym typeface="Calibri"/>
              </a:endParaRPr>
            </a:p>
          </p:txBody>
        </p:sp>
        <p:sp>
          <p:nvSpPr>
            <p:cNvPr id="12" name="Google Shape;12;p24"/>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2023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24"/>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oncepto.de/proyecto/" TargetMode="External"/><Relationship Id="rId4" Type="http://schemas.openxmlformats.org/officeDocument/2006/relationships/hyperlink" Target="https://www.ticportal.es/glosario-tic/gestion-proyectos" TargetMode="External"/><Relationship Id="rId5" Type="http://schemas.openxmlformats.org/officeDocument/2006/relationships/hyperlink" Target="https://www.ui1.es/blog-ui1/sistemas-informaticos-si-que-son-caracteristicas-y-tip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04</a:t>
            </a:r>
            <a:endParaRPr b="0" i="0" sz="5800" u="none" cap="none" strike="noStrike">
              <a:solidFill>
                <a:srgbClr val="FFFFFF"/>
              </a:solidFill>
              <a:latin typeface="Calibri"/>
              <a:ea typeface="Calibri"/>
              <a:cs typeface="Calibri"/>
              <a:sym typeface="Calibri"/>
            </a:endParaRPr>
          </a:p>
        </p:txBody>
      </p:sp>
      <p:sp>
        <p:nvSpPr>
          <p:cNvPr id="31" name="Google Shape;31;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PLAN DE DESARROLLO DE SISTEMAS</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75138" y="3008050"/>
            <a:ext cx="5026425" cy="95898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Definición de proyecto</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Plan de desarrollo del sistema</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Gestión del proyecto</a:t>
            </a:r>
            <a:endParaRPr b="0" i="0" sz="1400" u="none" cap="none" strike="noStrike">
              <a:solidFill>
                <a:srgbClr val="000000"/>
              </a:solidFill>
              <a:latin typeface="Arial"/>
              <a:ea typeface="Arial"/>
              <a:cs typeface="Arial"/>
              <a:sym typeface="Arial"/>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671642"/>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s-PE" sz="1400" u="none" cap="none" strike="noStrike">
                <a:solidFill>
                  <a:srgbClr val="1F85A6"/>
                </a:solidFill>
                <a:latin typeface="Calibri"/>
                <a:ea typeface="Calibri"/>
                <a:cs typeface="Calibri"/>
                <a:sym typeface="Calibri"/>
              </a:rPr>
              <a:t>UNIDAD DE APRENDIZAJE 2 – UA2</a:t>
            </a:r>
            <a:endParaRPr b="1" i="0" sz="1400" u="none" cap="none" strike="noStrike">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nvSpPr>
        <p:spPr>
          <a:xfrm>
            <a:off x="511341" y="826950"/>
            <a:ext cx="8164200" cy="1477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SOFTWARE</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software de computadora es el producto construido por programadores profesionales y al que después le dan mantenimiento por un periodo de tiempo.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software incluye a programas que se ejecutan en una computadora y que presentan contenido diverso a medida que se ejecutan dichos programas.</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Un monitor de computadora encendido sobre un escritorio&#10;&#10;Descripción generada automáticamente" id="104" name="Google Shape;104;p10"/>
          <p:cNvPicPr preferRelativeResize="0"/>
          <p:nvPr/>
        </p:nvPicPr>
        <p:blipFill rotWithShape="1">
          <a:blip r:embed="rId3">
            <a:alphaModFix/>
          </a:blip>
          <a:srcRect b="23077" l="0" r="0" t="26920"/>
          <a:stretch/>
        </p:blipFill>
        <p:spPr>
          <a:xfrm>
            <a:off x="1120657" y="2848461"/>
            <a:ext cx="6106312" cy="20370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nvSpPr>
        <p:spPr>
          <a:xfrm>
            <a:off x="511341" y="826950"/>
            <a:ext cx="8164347" cy="196977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PROCESO DEL SOFTWARE</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Cuando se trabaja en la construcción de un producto o sistema, es importante ejecutar una serie de pasos predecibles que nos ayuden a obtener un resultado de alta calidad en un tiempo determinado. El conjunto de esos pasos es llamado el Proceso del Software.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proceso que se adopte depende del software que se está elaborando. Por ejemplo, el proceso para crear un sistema de control electrónico puede ser completamente diferente al que se sigue para elaborar un sitio web.</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Una persona con una computadora&#10;&#10;Descripción generada automáticamente" id="112" name="Google Shape;112;p11"/>
          <p:cNvPicPr preferRelativeResize="0"/>
          <p:nvPr/>
        </p:nvPicPr>
        <p:blipFill rotWithShape="1">
          <a:blip r:embed="rId3">
            <a:alphaModFix/>
          </a:blip>
          <a:srcRect b="29787" l="0" r="0" t="20259"/>
          <a:stretch/>
        </p:blipFill>
        <p:spPr>
          <a:xfrm>
            <a:off x="1538140" y="3101718"/>
            <a:ext cx="6074228" cy="20244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nvSpPr>
        <p:spPr>
          <a:xfrm>
            <a:off x="607595" y="1252066"/>
            <a:ext cx="3836070" cy="3447098"/>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plan de desarrollo del sistema proporciona la descripción detallada de los objetivos y pasos necesarios para desarrollar un sistema informático o software.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Puede presentarse como un documento que establece el modo en que el proyecto será ejecutado, monitoreado y controlado.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plan de desarrollo del sistema define la base para todo el trabajo del proyecto y el modo en que se realizará el trabajo, constituye un marco de trabajo para el equipo de desarrollo.</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Un hombre sentado frente a una computadora&#10;&#10;Descripción generada automáticamente con confianza baja" id="120" name="Google Shape;120;p12"/>
          <p:cNvPicPr preferRelativeResize="0"/>
          <p:nvPr/>
        </p:nvPicPr>
        <p:blipFill rotWithShape="1">
          <a:blip r:embed="rId3">
            <a:alphaModFix/>
          </a:blip>
          <a:srcRect b="2217" l="0" r="0" t="19038"/>
          <a:stretch/>
        </p:blipFill>
        <p:spPr>
          <a:xfrm>
            <a:off x="5109411" y="1098895"/>
            <a:ext cx="3048000" cy="36002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nvSpPr>
        <p:spPr>
          <a:xfrm>
            <a:off x="511341" y="1179877"/>
            <a:ext cx="3787943" cy="2708434"/>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plan de desarrollo del sistema suele incluir:</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Objetivos:</a:t>
            </a:r>
            <a:r>
              <a:rPr b="0" i="0" lang="es-PE" sz="1600" u="none" cap="none" strike="noStrike">
                <a:solidFill>
                  <a:srgbClr val="262626"/>
                </a:solidFill>
                <a:latin typeface="Calibri"/>
                <a:ea typeface="Calibri"/>
                <a:cs typeface="Calibri"/>
                <a:sym typeface="Calibri"/>
              </a:rPr>
              <a:t> Las metas que se esperan lograr con el proyecto.</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Alcance:</a:t>
            </a:r>
            <a:r>
              <a:rPr b="0" i="0" lang="es-PE" sz="1600" u="none" cap="none" strike="noStrike">
                <a:solidFill>
                  <a:srgbClr val="262626"/>
                </a:solidFill>
                <a:latin typeface="Calibri"/>
                <a:ea typeface="Calibri"/>
                <a:cs typeface="Calibri"/>
                <a:sym typeface="Calibri"/>
              </a:rPr>
              <a:t> Las funcionalidades que serán cubiertas por el sistema.</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Requerimientos: </a:t>
            </a:r>
            <a:r>
              <a:rPr b="0" i="0" lang="es-PE" sz="1600" u="none" cap="none" strike="noStrike">
                <a:solidFill>
                  <a:srgbClr val="262626"/>
                </a:solidFill>
                <a:latin typeface="Calibri"/>
                <a:ea typeface="Calibri"/>
                <a:cs typeface="Calibri"/>
                <a:sym typeface="Calibri"/>
              </a:rPr>
              <a:t>Necesidades y expectativas de los usuarios.</a:t>
            </a:r>
            <a:endParaRPr b="0" i="0" sz="1600" u="none" cap="none" strike="noStrike">
              <a:solidFill>
                <a:srgbClr val="262626"/>
              </a:solidFill>
              <a:latin typeface="Calibri"/>
              <a:ea typeface="Calibri"/>
              <a:cs typeface="Calibri"/>
              <a:sym typeface="Calibri"/>
            </a:endParaRPr>
          </a:p>
        </p:txBody>
      </p:sp>
      <p:sp>
        <p:nvSpPr>
          <p:cNvPr id="127" name="Google Shape;127;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Un hombre en frente de una computadora&#10;&#10;Descripción generada automáticamente con confianza media" id="128" name="Google Shape;128;p13"/>
          <p:cNvPicPr preferRelativeResize="0"/>
          <p:nvPr/>
        </p:nvPicPr>
        <p:blipFill rotWithShape="1">
          <a:blip r:embed="rId3">
            <a:alphaModFix/>
          </a:blip>
          <a:srcRect b="10627" l="0" r="0" t="10627"/>
          <a:stretch/>
        </p:blipFill>
        <p:spPr>
          <a:xfrm>
            <a:off x="4892843" y="1001745"/>
            <a:ext cx="3328736" cy="39318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nvSpPr>
        <p:spPr>
          <a:xfrm>
            <a:off x="607593" y="1669977"/>
            <a:ext cx="3787943" cy="2215991"/>
          </a:xfrm>
          <a:prstGeom prst="rect">
            <a:avLst/>
          </a:prstGeom>
          <a:noFill/>
          <a:ln>
            <a:noFill/>
          </a:ln>
        </p:spPr>
        <p:txBody>
          <a:bodyPr anchorCtr="0" anchor="t" bIns="0" lIns="0" spcFirstLastPara="1" rIns="0" wrap="square" tIns="0">
            <a:spAutoFit/>
          </a:bodyPr>
          <a:lstStyle/>
          <a:p>
            <a:pPr indent="0" lvl="0" marL="11725"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Planificación de actividades: </a:t>
            </a:r>
            <a:r>
              <a:rPr b="0" i="0" lang="es-PE" sz="1600" u="none" cap="none" strike="noStrike">
                <a:solidFill>
                  <a:srgbClr val="262626"/>
                </a:solidFill>
                <a:latin typeface="Calibri"/>
                <a:ea typeface="Calibri"/>
                <a:cs typeface="Calibri"/>
                <a:sym typeface="Calibri"/>
              </a:rPr>
              <a:t>Línea de tiempo del desarrollo del proyecto que especifica las tareas, recursos y plazos.</a:t>
            </a:r>
            <a:endParaRPr b="0" i="0" sz="1400" u="none" cap="none" strike="noStrike">
              <a:solidFill>
                <a:srgbClr val="000000"/>
              </a:solidFill>
              <a:latin typeface="Arial"/>
              <a:ea typeface="Arial"/>
              <a:cs typeface="Arial"/>
              <a:sym typeface="Arial"/>
            </a:endParaRPr>
          </a:p>
          <a:p>
            <a:pPr indent="0" lvl="1" marL="182562"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Planes subsidiarios: </a:t>
            </a:r>
            <a:r>
              <a:rPr b="0" i="0" lang="es-PE" sz="1600" u="none" cap="none" strike="noStrike">
                <a:solidFill>
                  <a:srgbClr val="262626"/>
                </a:solidFill>
                <a:latin typeface="Calibri"/>
                <a:ea typeface="Calibri"/>
                <a:cs typeface="Calibri"/>
                <a:sym typeface="Calibri"/>
              </a:rPr>
              <a:t>Gestión de costos, calidad, riesgos, adquisiciones, comunicaciones, entre otros.</a:t>
            </a:r>
            <a:endParaRPr b="0" i="0" sz="1400" u="none" cap="none" strike="noStrike">
              <a:solidFill>
                <a:srgbClr val="000000"/>
              </a:solidFill>
              <a:latin typeface="Arial"/>
              <a:ea typeface="Arial"/>
              <a:cs typeface="Arial"/>
              <a:sym typeface="Arial"/>
            </a:endParaRPr>
          </a:p>
          <a:p>
            <a:pPr indent="-160336" lvl="1" marL="44450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p:txBody>
      </p:sp>
      <p:sp>
        <p:nvSpPr>
          <p:cNvPr id="135" name="Google Shape;135;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Imágenes de Proyecto Vida - Descarga gratuita en Freepik" id="136" name="Google Shape;136;p14"/>
          <p:cNvPicPr preferRelativeResize="0"/>
          <p:nvPr/>
        </p:nvPicPr>
        <p:blipFill rotWithShape="1">
          <a:blip r:embed="rId3">
            <a:alphaModFix/>
          </a:blip>
          <a:srcRect b="0" l="0" r="0" t="0"/>
          <a:stretch/>
        </p:blipFill>
        <p:spPr>
          <a:xfrm>
            <a:off x="4847892" y="1669977"/>
            <a:ext cx="3647872" cy="24357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5"/>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nvSpPr>
        <p:spPr>
          <a:xfrm>
            <a:off x="511341" y="826950"/>
            <a:ext cx="8164347"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DIRECCIÓN DEL PROYECTO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Según la definición del PMI, la dirección de proyectos es la aplicación de conocimientos, habilidades, herramientas y técnicas a las actividades de un proyecto con la finalidad de cumplir con los requisitos del mismo.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dirección de proyectos permite a las organizaciones ejecutar proyectos de manera eficaz.</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pic>
        <p:nvPicPr>
          <p:cNvPr descr="Un grupo de personas sentadas en una oficina&#10;&#10;Descripción generada automáticamente" id="151" name="Google Shape;151;p16"/>
          <p:cNvPicPr preferRelativeResize="0"/>
          <p:nvPr/>
        </p:nvPicPr>
        <p:blipFill rotWithShape="1">
          <a:blip r:embed="rId3">
            <a:alphaModFix/>
          </a:blip>
          <a:srcRect b="5857" l="0" r="0" t="44191"/>
          <a:stretch/>
        </p:blipFill>
        <p:spPr>
          <a:xfrm>
            <a:off x="1164130" y="2904879"/>
            <a:ext cx="6448238" cy="21490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nvSpPr>
        <p:spPr>
          <a:xfrm>
            <a:off x="607594" y="1067582"/>
            <a:ext cx="3715753" cy="369331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IMPORTANCIA DE LA DIRECCIÓN DE PROYECTOS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dirección de proyectos eficaz y eficiente debe considerarse como una competencia estratégica dentro de una organización.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Permite a las organizaciones:</a:t>
            </a:r>
            <a:endParaRPr b="0" i="0" sz="1400" u="none" cap="none" strike="noStrike">
              <a:solidFill>
                <a:srgbClr val="000000"/>
              </a:solidFill>
              <a:latin typeface="Arial"/>
              <a:ea typeface="Arial"/>
              <a:cs typeface="Arial"/>
              <a:sym typeface="Arial"/>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Enlazar los resultados del proyecto a los objetivos del negocio.</a:t>
            </a:r>
            <a:endParaRPr b="0" i="0" sz="1400" u="none" cap="none" strike="noStrike">
              <a:solidFill>
                <a:srgbClr val="000000"/>
              </a:solidFill>
              <a:latin typeface="Arial"/>
              <a:ea typeface="Arial"/>
              <a:cs typeface="Arial"/>
              <a:sym typeface="Arial"/>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Competir de manera eficaz en sus mercados.</a:t>
            </a:r>
            <a:endParaRPr b="0" i="0" sz="1400" u="none" cap="none" strike="noStrike">
              <a:solidFill>
                <a:srgbClr val="000000"/>
              </a:solidFill>
              <a:latin typeface="Arial"/>
              <a:ea typeface="Arial"/>
              <a:cs typeface="Arial"/>
              <a:sym typeface="Arial"/>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Sustentar a la organización.</a:t>
            </a:r>
            <a:endParaRPr b="0" i="0" sz="1400" u="none" cap="none" strike="noStrike">
              <a:solidFill>
                <a:srgbClr val="000000"/>
              </a:solidFill>
              <a:latin typeface="Arial"/>
              <a:ea typeface="Arial"/>
              <a:cs typeface="Arial"/>
              <a:sym typeface="Arial"/>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Responder de manera adecuada a los cambios en el entorno de los negocios.</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pic>
        <p:nvPicPr>
          <p:cNvPr descr="Imagen que contiene persona, hombre, tabla, mujer&#10;&#10;Descripción generada automáticamente" id="159" name="Google Shape;159;p17"/>
          <p:cNvPicPr preferRelativeResize="0"/>
          <p:nvPr/>
        </p:nvPicPr>
        <p:blipFill rotWithShape="1">
          <a:blip r:embed="rId3">
            <a:alphaModFix/>
          </a:blip>
          <a:srcRect b="7393" l="0" r="0" t="13778"/>
          <a:stretch/>
        </p:blipFill>
        <p:spPr>
          <a:xfrm>
            <a:off x="5141372" y="1130968"/>
            <a:ext cx="3022407" cy="35700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663741" y="1079198"/>
            <a:ext cx="3803985"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ROL DEL DIRECTOR DEL PROYECTO</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director del proyecto lidera al equipo del proyecto para cumplir los objetivos de este y las expectativas de los interesados.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Asume roles de comunicación entre el patrocinador del proyecto, los miembros del equipo y otros interesados.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rol del director del proyecto puede variar de una organización a otra, es decir, se adapta a las necesidades de la organización. En algunos casos el director del proyecto puede asistir o dirigir actividades de análisis o de evaluación.</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pic>
        <p:nvPicPr>
          <p:cNvPr descr="Un escritorio con una computadora y un celular en la mano&#10;&#10;Descripción generada automáticamente con confianza media" id="167" name="Google Shape;167;p18"/>
          <p:cNvPicPr preferRelativeResize="0"/>
          <p:nvPr/>
        </p:nvPicPr>
        <p:blipFill rotWithShape="1">
          <a:blip r:embed="rId3">
            <a:alphaModFix/>
          </a:blip>
          <a:srcRect b="5513" l="0" r="0" t="15738"/>
          <a:stretch/>
        </p:blipFill>
        <p:spPr>
          <a:xfrm>
            <a:off x="5093245" y="1079198"/>
            <a:ext cx="3280733" cy="38751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nvSpPr>
        <p:spPr>
          <a:xfrm>
            <a:off x="679784" y="1219982"/>
            <a:ext cx="3547312" cy="369331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OBJETIVOS</a:t>
            </a:r>
            <a:endParaRPr b="0" i="0" sz="1400" u="none" cap="none" strike="noStrike">
              <a:solidFill>
                <a:srgbClr val="000000"/>
              </a:solidFill>
              <a:latin typeface="Arial"/>
              <a:ea typeface="Arial"/>
              <a:cs typeface="Arial"/>
              <a:sym typeface="Arial"/>
            </a:endParaRPr>
          </a:p>
          <a:p>
            <a:pPr indent="0" lvl="0" marL="11725"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objetivos de la gestión de proyectos son: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Gestionar el inicio y la evolución de un proyecto.</a:t>
            </a:r>
            <a:endParaRPr b="0" i="0" sz="1400" u="none" cap="none" strike="noStrike">
              <a:solidFill>
                <a:srgbClr val="000000"/>
              </a:solidFill>
              <a:latin typeface="Arial"/>
              <a:ea typeface="Arial"/>
              <a:cs typeface="Arial"/>
              <a:sym typeface="Arial"/>
            </a:endParaRPr>
          </a:p>
          <a:p>
            <a:pPr indent="-184150" lvl="1" marL="468312"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Controlar el proyecto y responder ante problemas que surjan durante su ejecución.</a:t>
            </a:r>
            <a:endParaRPr b="0" i="0" sz="1400" u="none" cap="none" strike="noStrike">
              <a:solidFill>
                <a:srgbClr val="000000"/>
              </a:solidFill>
              <a:latin typeface="Arial"/>
              <a:ea typeface="Arial"/>
              <a:cs typeface="Arial"/>
              <a:sym typeface="Arial"/>
            </a:endParaRPr>
          </a:p>
          <a:p>
            <a:pPr indent="-184150" lvl="1" marL="468312"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Facilitar la finalización y aprobación del proyecto.</a:t>
            </a:r>
            <a:endParaRPr b="0" i="0" sz="1400" u="none" cap="none" strike="noStrike">
              <a:solidFill>
                <a:srgbClr val="000000"/>
              </a:solidFill>
              <a:latin typeface="Arial"/>
              <a:ea typeface="Arial"/>
              <a:cs typeface="Arial"/>
              <a:sym typeface="Arial"/>
            </a:endParaRPr>
          </a:p>
          <a:p>
            <a:pPr indent="-184150" lvl="1" marL="754675"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p:txBody>
      </p:sp>
      <p:sp>
        <p:nvSpPr>
          <p:cNvPr id="174" name="Google Shape;174;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pic>
        <p:nvPicPr>
          <p:cNvPr descr="Un hombre sentado frente a una computadora&#10;&#10;Descripción generada automáticamente con confianza media" id="175" name="Google Shape;175;p19"/>
          <p:cNvPicPr preferRelativeResize="0"/>
          <p:nvPr/>
        </p:nvPicPr>
        <p:blipFill rotWithShape="1">
          <a:blip r:embed="rId3">
            <a:alphaModFix/>
          </a:blip>
          <a:srcRect b="5513" l="0" r="0" t="15738"/>
          <a:stretch/>
        </p:blipFill>
        <p:spPr>
          <a:xfrm>
            <a:off x="4956888" y="877890"/>
            <a:ext cx="3718800" cy="43926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41" name="Google Shape;41;p2"/>
          <p:cNvSpPr txBox="1"/>
          <p:nvPr/>
        </p:nvSpPr>
        <p:spPr>
          <a:xfrm>
            <a:off x="666973" y="1027477"/>
            <a:ext cx="7836300" cy="738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Durante esta sesión:</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Conocerás</a:t>
            </a:r>
            <a:r>
              <a:rPr b="0" i="0" lang="es-PE" sz="1600" u="none" cap="none" strike="noStrike">
                <a:solidFill>
                  <a:srgbClr val="262626"/>
                </a:solidFill>
                <a:latin typeface="Calibri"/>
                <a:ea typeface="Calibri"/>
                <a:cs typeface="Calibri"/>
                <a:sym typeface="Calibri"/>
              </a:rPr>
              <a:t> los conceptos relacionados con la gestión de proyectos.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Entenderás</a:t>
            </a:r>
            <a:r>
              <a:rPr b="0" i="0" lang="es-PE" sz="1600" u="none" cap="none" strike="noStrike">
                <a:solidFill>
                  <a:srgbClr val="262626"/>
                </a:solidFill>
                <a:latin typeface="Calibri"/>
                <a:ea typeface="Calibri"/>
                <a:cs typeface="Calibri"/>
                <a:sym typeface="Calibri"/>
              </a:rPr>
              <a:t> la importancia del plan de desarrollo de sistemas.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nvSpPr>
        <p:spPr>
          <a:xfrm>
            <a:off x="511341" y="826950"/>
            <a:ext cx="4261200" cy="44331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LA TRIPLE RESTRICCIÓN</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Durante el desarrollo de un proyecto hay tres restricciones que se deben tener en cuenta: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Tiempo:</a:t>
            </a:r>
            <a:r>
              <a:rPr b="0" i="0" lang="es-PE" sz="1600" u="none" cap="none" strike="noStrike">
                <a:solidFill>
                  <a:srgbClr val="262626"/>
                </a:solidFill>
                <a:latin typeface="Calibri"/>
                <a:ea typeface="Calibri"/>
                <a:cs typeface="Calibri"/>
                <a:sym typeface="Calibri"/>
              </a:rPr>
              <a:t> Tiene relación con la planificación y el cronograma definido para el proyecto.</a:t>
            </a:r>
            <a:endParaRPr b="0" i="0" sz="1400" u="none" cap="none" strike="noStrike">
              <a:solidFill>
                <a:srgbClr val="000000"/>
              </a:solidFill>
              <a:latin typeface="Arial"/>
              <a:ea typeface="Arial"/>
              <a:cs typeface="Arial"/>
              <a:sym typeface="Arial"/>
            </a:endParaRPr>
          </a:p>
          <a:p>
            <a:pPr indent="-184150" lvl="1" marL="468312"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Costo:</a:t>
            </a:r>
            <a:r>
              <a:rPr b="0" i="0" lang="es-PE" sz="1600" u="none" cap="none" strike="noStrike">
                <a:solidFill>
                  <a:srgbClr val="262626"/>
                </a:solidFill>
                <a:latin typeface="Calibri"/>
                <a:ea typeface="Calibri"/>
                <a:cs typeface="Calibri"/>
                <a:sym typeface="Calibri"/>
              </a:rPr>
              <a:t> Se relaciona al presupuesto asignado al proyecto.</a:t>
            </a:r>
            <a:endParaRPr b="0" i="0" sz="1400" u="none" cap="none" strike="noStrike">
              <a:solidFill>
                <a:srgbClr val="000000"/>
              </a:solidFill>
              <a:latin typeface="Arial"/>
              <a:ea typeface="Arial"/>
              <a:cs typeface="Arial"/>
              <a:sym typeface="Arial"/>
            </a:endParaRPr>
          </a:p>
          <a:p>
            <a:pPr indent="-184150" lvl="1" marL="468312"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468312"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Alcance:</a:t>
            </a:r>
            <a:r>
              <a:rPr b="0" i="0" lang="es-PE" sz="1600" u="none" cap="none" strike="noStrike">
                <a:solidFill>
                  <a:srgbClr val="262626"/>
                </a:solidFill>
                <a:latin typeface="Calibri"/>
                <a:ea typeface="Calibri"/>
                <a:cs typeface="Calibri"/>
                <a:sym typeface="Calibri"/>
              </a:rPr>
              <a:t> Se relaciona con los requisitos del proyecto.</a:t>
            </a:r>
            <a:endParaRPr b="0" i="0" sz="1400" u="none" cap="none" strike="noStrike">
              <a:solidFill>
                <a:srgbClr val="000000"/>
              </a:solidFill>
              <a:latin typeface="Arial"/>
              <a:ea typeface="Arial"/>
              <a:cs typeface="Arial"/>
              <a:sym typeface="Arial"/>
            </a:endParaRPr>
          </a:p>
          <a:p>
            <a:pPr indent="-184150" lvl="1" marL="754675"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168275" lvl="1"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tres restricciones están relacionadas y dependen la una de la otra. Por ejemplo, mientras más grande el alcance, se necesitará mayo</a:t>
            </a:r>
            <a:r>
              <a:rPr lang="es-PE" sz="1600">
                <a:solidFill>
                  <a:srgbClr val="262626"/>
                </a:solidFill>
                <a:latin typeface="Calibri"/>
                <a:ea typeface="Calibri"/>
                <a:cs typeface="Calibri"/>
                <a:sym typeface="Calibri"/>
              </a:rPr>
              <a:t>r</a:t>
            </a:r>
            <a:r>
              <a:rPr b="0" i="0" lang="es-PE" sz="1600" u="none" cap="none" strike="noStrike">
                <a:solidFill>
                  <a:srgbClr val="262626"/>
                </a:solidFill>
                <a:latin typeface="Calibri"/>
                <a:ea typeface="Calibri"/>
                <a:cs typeface="Calibri"/>
                <a:sym typeface="Calibri"/>
              </a:rPr>
              <a:t> tiempo y costo.</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pic>
        <p:nvPicPr>
          <p:cNvPr descr="Un grupo de personas sentadas frente a una mesa con una laptop&#10;&#10;Descripción generada automáticamente" id="183" name="Google Shape;183;p20"/>
          <p:cNvPicPr preferRelativeResize="0"/>
          <p:nvPr/>
        </p:nvPicPr>
        <p:blipFill rotWithShape="1">
          <a:blip r:embed="rId3">
            <a:alphaModFix/>
          </a:blip>
          <a:srcRect b="2216" l="0" r="0" t="19037"/>
          <a:stretch/>
        </p:blipFill>
        <p:spPr>
          <a:xfrm>
            <a:off x="5221583" y="1227221"/>
            <a:ext cx="3158220" cy="37304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nvSpPr>
        <p:spPr>
          <a:xfrm>
            <a:off x="511341" y="826950"/>
            <a:ext cx="8164200" cy="4186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FASES DE LA GESTIÓN DE PROYECTOS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Análisis de viabilidad del proyecto: </a:t>
            </a:r>
            <a:r>
              <a:rPr b="0" i="0" lang="es-PE" sz="1600" u="none" cap="none" strike="noStrike">
                <a:solidFill>
                  <a:srgbClr val="262626"/>
                </a:solidFill>
                <a:latin typeface="Calibri"/>
                <a:ea typeface="Calibri"/>
                <a:cs typeface="Calibri"/>
                <a:sym typeface="Calibri"/>
              </a:rPr>
              <a:t>Se basa en determinar si el proyecto sigue adelante. Se evalúa si el beneficio que la empresa obtendrá al implementar el proyecto es mayor que la inversión.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Planificación del trabajo a realizar: </a:t>
            </a:r>
            <a:r>
              <a:rPr b="0" i="0" lang="es-PE" sz="1600" u="none" cap="none" strike="noStrike">
                <a:solidFill>
                  <a:srgbClr val="262626"/>
                </a:solidFill>
                <a:latin typeface="Calibri"/>
                <a:ea typeface="Calibri"/>
                <a:cs typeface="Calibri"/>
                <a:sym typeface="Calibri"/>
              </a:rPr>
              <a:t>Se busca determinar las tareas a realizar, los recursos necesarios para realizarlas y el tiempo necesario para su implementación.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Ejecución del proyecto: </a:t>
            </a:r>
            <a:r>
              <a:rPr b="0" i="0" lang="es-PE" sz="1600" u="none" cap="none" strike="noStrike">
                <a:solidFill>
                  <a:srgbClr val="262626"/>
                </a:solidFill>
                <a:latin typeface="Calibri"/>
                <a:ea typeface="Calibri"/>
                <a:cs typeface="Calibri"/>
                <a:sym typeface="Calibri"/>
              </a:rPr>
              <a:t>Se ejecutan las tareas planificadas, se gestionan las solicitudes de cambio y las incidencias que pueden presentarse.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Seguimiento y control: </a:t>
            </a:r>
            <a:r>
              <a:rPr b="0" i="0" lang="es-PE" sz="1600" u="none" cap="none" strike="noStrike">
                <a:solidFill>
                  <a:srgbClr val="262626"/>
                </a:solidFill>
                <a:latin typeface="Calibri"/>
                <a:ea typeface="Calibri"/>
                <a:cs typeface="Calibri"/>
                <a:sym typeface="Calibri"/>
              </a:rPr>
              <a:t>Se comprueba si se está cumpliendo con la planificación y si se están cumpliendo o superando las expectativas de calidad.</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Cierre del proyecto: </a:t>
            </a:r>
            <a:r>
              <a:rPr b="0" i="0" lang="es-PE" sz="1600" u="none" cap="none" strike="noStrike">
                <a:solidFill>
                  <a:srgbClr val="262626"/>
                </a:solidFill>
                <a:latin typeface="Calibri"/>
                <a:ea typeface="Calibri"/>
                <a:cs typeface="Calibri"/>
                <a:sym typeface="Calibri"/>
              </a:rPr>
              <a:t>Se evalúa y verifica el resultado del proyecto y se ejecuta el cierre formal por parte de los interesados.</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GESTIÓN DEL PROYECTO</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22"/>
          <p:cNvSpPr/>
          <p:nvPr/>
        </p:nvSpPr>
        <p:spPr>
          <a:xfrm>
            <a:off x="1859623" y="770440"/>
            <a:ext cx="6800190" cy="3754874"/>
          </a:xfrm>
          <a:prstGeom prst="rect">
            <a:avLst/>
          </a:prstGeom>
          <a:noFill/>
          <a:ln>
            <a:noFill/>
          </a:ln>
        </p:spPr>
        <p:txBody>
          <a:bodyPr anchorCtr="0" anchor="t" bIns="45700" lIns="91425" spcFirstLastPara="1" rIns="91425" wrap="square" tIns="45700">
            <a:spAutoFit/>
          </a:bodyPr>
          <a:lstStyle/>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Un proyecto es un esfuerzo temporal que se lleva a cabo para crear un producto, servicio o resultado único.</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Un proyecto se lleva a cabo con la finalidad de cumplir objetivos mediante la producción de entregables.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El plan de desarrollo del sistema proporciona la descripción detallada de los objetivos y pasos necesarios para desarrollar un sistema informático o software.</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La dirección o gestión de proyectos es la aplicación de conocimientos, habilidades, herramientas y técnicas a las actividades de un proyecto con la finalidad de cumplir con los requisitos del mismo.</a:t>
            </a:r>
            <a:endParaRPr b="0" i="0" sz="1400" u="none" cap="none" strike="noStrike">
              <a:solidFill>
                <a:srgbClr val="000000"/>
              </a:solidFill>
              <a:latin typeface="Arial"/>
              <a:ea typeface="Arial"/>
              <a:cs typeface="Arial"/>
              <a:sym typeface="Arial"/>
            </a:endParaRPr>
          </a:p>
          <a:p>
            <a:pPr indent="-73025" lvl="0" marL="180975" marR="0" rtl="0" algn="l">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p:txBody>
      </p:sp>
      <p:sp>
        <p:nvSpPr>
          <p:cNvPr id="198" name="Google Shape;198;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nvSpPr>
        <p:spPr>
          <a:xfrm>
            <a:off x="398994" y="724844"/>
            <a:ext cx="7881937" cy="4369670"/>
          </a:xfrm>
          <a:prstGeom prst="rect">
            <a:avLst/>
          </a:prstGeom>
          <a:noFill/>
          <a:ln>
            <a:noFill/>
          </a:ln>
        </p:spPr>
        <p:txBody>
          <a:bodyPr anchorCtr="0" anchor="t" bIns="91425" lIns="91425" spcFirstLastPara="1" rIns="91425" wrap="square" tIns="91425">
            <a:noAutofit/>
          </a:bodyPr>
          <a:lstStyle/>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Concepto. (2021). Proyecto. Recuperado de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https://concepto.de/proyecto/</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Kendall, K. y Kendall, J. (2011). Análisis y Diseño de Sistemas. Octava Edición. Prentice Hall.</a:t>
            </a:r>
            <a:endParaRPr b="0" i="0" sz="1400" u="none" cap="none" strike="noStrike">
              <a:solidFill>
                <a:srgbClr val="000000"/>
              </a:solidFill>
              <a:latin typeface="Arial"/>
              <a:ea typeface="Arial"/>
              <a:cs typeface="Arial"/>
              <a:sym typeface="Arial"/>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Project Management Institute. (2017). Guía de los Fundamentos para la Dirección de Proyectos, (PMBOK® Guide) – Sexta Edición.</a:t>
            </a:r>
            <a:endParaRPr b="0" i="0" sz="1400" u="none" cap="none" strike="noStrike">
              <a:solidFill>
                <a:srgbClr val="000000"/>
              </a:solidFill>
              <a:latin typeface="Arial"/>
              <a:ea typeface="Arial"/>
              <a:cs typeface="Arial"/>
              <a:sym typeface="Arial"/>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TIC Portal. (2023). Gestión de proyectos: fases, metodologías y sistemas para dominarla. Recuperado de </a:t>
            </a:r>
            <a:r>
              <a:rPr b="0" i="0" lang="es-PE"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https://www.ticportal.es/glosario-tic/gestion-proyectos</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Universidad Isabel. (2023). Sistemas informáticos (SI): qué son, características y tipos. Recuperado de </a:t>
            </a:r>
            <a:r>
              <a:rPr b="0" i="0" lang="es-PE"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https://www.ui1.es/blog-ui1/sistemas-informaticos-si-que-son-caracteristicas-y-tipos</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05" name="Google Shape;205;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3"/>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DEFINICIÓN DE PROYECTO</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11341" y="826950"/>
            <a:ext cx="8164347" cy="1723549"/>
          </a:xfrm>
          <a:prstGeom prst="rect">
            <a:avLst/>
          </a:prstGeom>
          <a:noFill/>
          <a:ln>
            <a:noFill/>
          </a:ln>
        </p:spPr>
        <p:txBody>
          <a:bodyPr anchorCtr="0" anchor="t" bIns="0" lIns="0" spcFirstLastPara="1" rIns="0" wrap="square" tIns="0">
            <a:spAutoFit/>
          </a:bodyPr>
          <a:lstStyle/>
          <a:p>
            <a:pPr indent="0" lvl="0" marL="11725"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definir un proyecto como un </a:t>
            </a:r>
            <a:r>
              <a:rPr b="1" i="1" lang="es-PE" sz="1600" u="none" cap="none" strike="noStrike">
                <a:solidFill>
                  <a:srgbClr val="262626"/>
                </a:solidFill>
                <a:latin typeface="Calibri"/>
                <a:ea typeface="Calibri"/>
                <a:cs typeface="Calibri"/>
                <a:sym typeface="Calibri"/>
              </a:rPr>
              <a:t>conjunto de actividades planificadas que se encuentran interrelacionadas y coordinadas</a:t>
            </a:r>
            <a:r>
              <a:rPr b="0" i="0" lang="es-PE" sz="1600" u="none" cap="none" strike="noStrike">
                <a:solidFill>
                  <a:srgbClr val="262626"/>
                </a:solidFill>
                <a:latin typeface="Calibri"/>
                <a:ea typeface="Calibri"/>
                <a:cs typeface="Calibri"/>
                <a:sym typeface="Calibri"/>
              </a:rPr>
              <a:t>, con la finalidad de alcanzar resultados específicos en el marco de las limitaciones impuestas por factores previos condicionantes.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Según el Project Management Institute (PMI), un proyecto es un esfuerzo temporal que se lleva a cabo para crear un producto, servicio o resultado único.</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DEFINICIÓN DE PROYECTO</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1861614" y="3758523"/>
            <a:ext cx="545285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PE" sz="2800" u="none" cap="none" strike="noStrike">
                <a:solidFill>
                  <a:srgbClr val="262626"/>
                </a:solidFill>
                <a:latin typeface="Calibri"/>
                <a:ea typeface="Calibri"/>
                <a:cs typeface="Calibri"/>
                <a:sym typeface="Calibri"/>
              </a:rPr>
              <a:t>FOTO horizontal</a:t>
            </a:r>
            <a:endParaRPr b="0" i="0" sz="1400" u="none" cap="none" strike="noStrike">
              <a:solidFill>
                <a:srgbClr val="000000"/>
              </a:solidFill>
              <a:latin typeface="Arial"/>
              <a:ea typeface="Arial"/>
              <a:cs typeface="Arial"/>
              <a:sym typeface="Arial"/>
            </a:endParaRPr>
          </a:p>
        </p:txBody>
      </p:sp>
      <p:pic>
        <p:nvPicPr>
          <p:cNvPr descr="Un grupo de personas vestidas de negro trabajando en una computadora&#10;&#10;Descripción generada automáticamente con confianza baja" id="57" name="Google Shape;57;p4"/>
          <p:cNvPicPr preferRelativeResize="0"/>
          <p:nvPr/>
        </p:nvPicPr>
        <p:blipFill rotWithShape="1">
          <a:blip r:embed="rId3">
            <a:alphaModFix/>
          </a:blip>
          <a:srcRect b="0" l="0" r="0" t="50047"/>
          <a:stretch/>
        </p:blipFill>
        <p:spPr>
          <a:xfrm>
            <a:off x="1161203" y="2903620"/>
            <a:ext cx="6542153" cy="21803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nvSpPr>
        <p:spPr>
          <a:xfrm>
            <a:off x="511341" y="826950"/>
            <a:ext cx="4092743" cy="418576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PRODUCTO, SERVICIO O RESULTADO ÚNICO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proyectos se llevan a cabo para cumplir objetivos mediante la producción de entregables.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objetivo se define como una meta hacia la cual se debe dirigir el trabajo.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entregable se define como cualquier producto, resultado o capacidad única y verificable para ejecutar un servicio que se produce para completar un proceso, una fase o un proyecto.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entregables pueden ser tangibles o intangibles.</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DEFINICIÓN DE PROYECTO</a:t>
            </a:r>
            <a:endParaRPr b="0" i="0" sz="1400" u="none" cap="none" strike="noStrike">
              <a:solidFill>
                <a:srgbClr val="000000"/>
              </a:solidFill>
              <a:latin typeface="Arial"/>
              <a:ea typeface="Arial"/>
              <a:cs typeface="Arial"/>
              <a:sym typeface="Arial"/>
            </a:endParaRPr>
          </a:p>
        </p:txBody>
      </p:sp>
      <p:pic>
        <p:nvPicPr>
          <p:cNvPr descr="Imagen que contiene persona, tabla, computer, hombre&#10;&#10;Descripción generada automáticamente" id="65" name="Google Shape;65;p5"/>
          <p:cNvPicPr preferRelativeResize="0"/>
          <p:nvPr/>
        </p:nvPicPr>
        <p:blipFill rotWithShape="1">
          <a:blip r:embed="rId3">
            <a:alphaModFix/>
          </a:blip>
          <a:srcRect b="11267" l="-1226" r="1224" t="9985"/>
          <a:stretch/>
        </p:blipFill>
        <p:spPr>
          <a:xfrm>
            <a:off x="5157538" y="1149673"/>
            <a:ext cx="3176336" cy="37518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nvSpPr>
        <p:spPr>
          <a:xfrm>
            <a:off x="591552" y="955287"/>
            <a:ext cx="4373400" cy="4186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ESFUERZO TEMPORAL</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naturaleza temporal de un proyecto implica que este tiene un principio y un final definidos.</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proyectos son temporales, pero sus entregables pueden existir más allá del final del proyecto.</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final de un proyecto se alcanza cuando:</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Los objetivos del proyecto se han logrado.</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Los objetivos no se cumplirán o no pueden cumplirse.</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El financiamiento del proyecto se ha agotado o ya no está disponible.</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La necesidad del proyecto ya no existe.</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Los recursos humanos o físicos ya no están disponibles.</a:t>
            </a:r>
            <a:endParaRPr b="0" i="0" sz="1400" u="none" cap="none" strike="noStrike">
              <a:solidFill>
                <a:srgbClr val="000000"/>
              </a:solidFill>
              <a:latin typeface="Arial"/>
              <a:ea typeface="Arial"/>
              <a:cs typeface="Arial"/>
              <a:sym typeface="Arial"/>
            </a:endParaRPr>
          </a:p>
          <a:p>
            <a:pPr indent="-285750" lvl="1" marL="754675"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Por conveniencia o causa legal.</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DEFINICIÓN DE PROYECTO</a:t>
            </a:r>
            <a:endParaRPr b="0" i="0" sz="1400" u="none" cap="none" strike="noStrike">
              <a:solidFill>
                <a:srgbClr val="000000"/>
              </a:solidFill>
              <a:latin typeface="Arial"/>
              <a:ea typeface="Arial"/>
              <a:cs typeface="Arial"/>
              <a:sym typeface="Arial"/>
            </a:endParaRPr>
          </a:p>
        </p:txBody>
      </p:sp>
      <p:pic>
        <p:nvPicPr>
          <p:cNvPr descr="Imagen que contiene tabla, pastel, pequeño, computadora&#10;&#10;Descripción generada automáticamente" id="73" name="Google Shape;73;p6"/>
          <p:cNvPicPr preferRelativeResize="0"/>
          <p:nvPr/>
        </p:nvPicPr>
        <p:blipFill rotWithShape="1">
          <a:blip r:embed="rId3">
            <a:alphaModFix/>
          </a:blip>
          <a:srcRect b="5416" l="0" r="0" t="15754"/>
          <a:stretch/>
        </p:blipFill>
        <p:spPr>
          <a:xfrm>
            <a:off x="5366084" y="1421526"/>
            <a:ext cx="2959768" cy="3496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663741" y="1043519"/>
            <a:ext cx="4092743" cy="344709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LOS PROYECTOS IMPULSAN EL CAMBIO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Desde un punto de vista de negocio, un proyecto está destinado a mover una organización, desde un estado hacia otro, a fin de lograr un objetivo.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Antes de que comience un proyecto, se dice que la organización está en el estado actual.</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resultado del cambio impulsado por el proyecto se describe como el estado futuro, en el cual se dice que la organización ha alcanzado su objetivo.</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DEFINICIÓN DE PROYECTO</a:t>
            </a:r>
            <a:endParaRPr b="0" i="0" sz="1400" u="none" cap="none" strike="noStrike">
              <a:solidFill>
                <a:srgbClr val="000000"/>
              </a:solidFill>
              <a:latin typeface="Arial"/>
              <a:ea typeface="Arial"/>
              <a:cs typeface="Arial"/>
              <a:sym typeface="Arial"/>
            </a:endParaRPr>
          </a:p>
        </p:txBody>
      </p:sp>
      <p:pic>
        <p:nvPicPr>
          <p:cNvPr descr="Imagen que contiene Texto&#10;&#10;Descripción generada automáticamente" id="81" name="Google Shape;81;p7"/>
          <p:cNvPicPr preferRelativeResize="0"/>
          <p:nvPr/>
        </p:nvPicPr>
        <p:blipFill rotWithShape="1">
          <a:blip r:embed="rId3">
            <a:alphaModFix/>
          </a:blip>
          <a:srcRect b="5513" l="0" r="0" t="15738"/>
          <a:stretch/>
        </p:blipFill>
        <p:spPr>
          <a:xfrm>
            <a:off x="5125453" y="1043519"/>
            <a:ext cx="3192378" cy="37708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8"/>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nvSpPr>
        <p:spPr>
          <a:xfrm>
            <a:off x="511341" y="826950"/>
            <a:ext cx="8164347"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SISTEMA INFORMÁTICO</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sistema informático es un conjunto de elementos físicos y lógicos que se encargan de recibir, procesar y guardar datos para luego entregarlos en forma de resultados.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sistema informático es una herramienta poderosa para el intercambio de información y la elaboración de redes informáticas que superan las barreras de las distancias.</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PLAN DE DESARROLLO DEL SISTEMA</a:t>
            </a:r>
            <a:endParaRPr b="0" i="0" sz="1400" u="none" cap="none" strike="noStrike">
              <a:solidFill>
                <a:srgbClr val="000000"/>
              </a:solidFill>
              <a:latin typeface="Arial"/>
              <a:ea typeface="Arial"/>
              <a:cs typeface="Arial"/>
              <a:sym typeface="Arial"/>
            </a:endParaRPr>
          </a:p>
        </p:txBody>
      </p:sp>
      <p:pic>
        <p:nvPicPr>
          <p:cNvPr descr="Un monitor de computadora en una oficina&#10;&#10;Descripción generada automáticamente" id="96" name="Google Shape;96;p9"/>
          <p:cNvPicPr preferRelativeResize="0"/>
          <p:nvPr/>
        </p:nvPicPr>
        <p:blipFill rotWithShape="1">
          <a:blip r:embed="rId3">
            <a:alphaModFix/>
          </a:blip>
          <a:srcRect b="20513" l="0" r="0" t="29533"/>
          <a:stretch/>
        </p:blipFill>
        <p:spPr>
          <a:xfrm>
            <a:off x="1369308" y="2850655"/>
            <a:ext cx="6170481" cy="20564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