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41" roundtripDataSignature="AMtx7miMJ672OTC+PdbvHhdV8UOxci0/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00" name="Google Shape;100;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108" name="Google Shape;108;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16" name="Google Shape;116;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23" name="Google Shape;123;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31" name="Google Shape;131;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39" name="Google Shape;139;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46" name="Google Shape;146;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55" name="Google Shape;155;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latin typeface="Arial"/>
                <a:ea typeface="Arial"/>
                <a:cs typeface="Arial"/>
                <a:sym typeface="Arial"/>
              </a:rPr>
              <a:t>El factor de ajuste se basa en un conjunto de características generales del sistema que se especifican en una tabla de parámetros en la que se establece en qué factor contribuye cada característica al factor de ajuste total.</a:t>
            </a:r>
            <a:endParaRPr/>
          </a:p>
        </p:txBody>
      </p:sp>
      <p:sp>
        <p:nvSpPr>
          <p:cNvPr id="165" name="Google Shape;165;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74" name="Google Shape;174;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81" name="Google Shape;181;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89" name="Google Shape;189;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97" name="Google Shape;197;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04" name="Google Shape;204;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12" name="Google Shape;212;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20" name="Google Shape;220;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28" name="Google Shape;228;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sz="900">
                <a:latin typeface="Arial"/>
                <a:ea typeface="Arial"/>
                <a:cs typeface="Arial"/>
                <a:sym typeface="Arial"/>
              </a:rPr>
              <a:t>Los conceptos presentados corresponden a la gestión de proyectos con metodologías ágiles, como Scrum, por lo que muchos conceptos serán detallados en los cursos correspondientes a dichas metodologías.</a:t>
            </a:r>
            <a:endParaRPr/>
          </a:p>
        </p:txBody>
      </p:sp>
      <p:sp>
        <p:nvSpPr>
          <p:cNvPr id="236" name="Google Shape;236;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43" name="Google Shape;243;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50" name="Google Shape;250;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s-PE">
                <a:latin typeface="Arial"/>
                <a:ea typeface="Arial"/>
                <a:cs typeface="Arial"/>
                <a:sym typeface="Arial"/>
              </a:rPr>
              <a:t>El sprint es un ciclo de trabajo o iteración en el que se realizan ciertas actividades establecidas.</a:t>
            </a:r>
            <a:endParaRPr/>
          </a:p>
        </p:txBody>
      </p:sp>
      <p:sp>
        <p:nvSpPr>
          <p:cNvPr id="258" name="Google Shape;258;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3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65" name="Google Shape;265;p3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3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52400" lvl="0" marL="228600" rtl="0" algn="l">
              <a:lnSpc>
                <a:spcPct val="100000"/>
              </a:lnSpc>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279" name="Google Shape;279;p3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3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3" marL="0" marR="0" rtl="0" algn="l">
              <a:lnSpc>
                <a:spcPct val="100000"/>
              </a:lnSpc>
              <a:spcBef>
                <a:spcPts val="0"/>
              </a:spcBef>
              <a:spcAft>
                <a:spcPts val="0"/>
              </a:spcAft>
              <a:buClr>
                <a:schemeClr val="dk1"/>
              </a:buClr>
              <a:buSzPts val="1200"/>
              <a:buFont typeface="Arial"/>
              <a:buNone/>
            </a:pPr>
            <a:r>
              <a:rPr lang="es-PE" sz="1200">
                <a:solidFill>
                  <a:schemeClr val="dk1"/>
                </a:solidFill>
                <a:latin typeface="Arial"/>
                <a:ea typeface="Arial"/>
                <a:cs typeface="Arial"/>
                <a:sym typeface="Arial"/>
              </a:rPr>
              <a:t> </a:t>
            </a:r>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p:txBody>
      </p:sp>
      <p:sp>
        <p:nvSpPr>
          <p:cNvPr id="287" name="Google Shape;287;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3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3" marL="0" marR="0" rtl="0" algn="l">
              <a:lnSpc>
                <a:spcPct val="100000"/>
              </a:lnSpc>
              <a:spcBef>
                <a:spcPts val="0"/>
              </a:spcBef>
              <a:spcAft>
                <a:spcPts val="0"/>
              </a:spcAft>
              <a:buClr>
                <a:schemeClr val="dk1"/>
              </a:buClr>
              <a:buSzPts val="1200"/>
              <a:buFont typeface="Arial"/>
              <a:buNone/>
            </a:pPr>
            <a:r>
              <a:rPr lang="es-PE" sz="1200">
                <a:solidFill>
                  <a:schemeClr val="dk1"/>
                </a:solidFill>
                <a:latin typeface="Arial"/>
                <a:ea typeface="Arial"/>
                <a:cs typeface="Arial"/>
                <a:sym typeface="Arial"/>
              </a:rPr>
              <a:t> </a:t>
            </a:r>
            <a:endParaRPr/>
          </a:p>
          <a:p>
            <a:pPr indent="0" lvl="0" marL="0" rtl="0" algn="l">
              <a:lnSpc>
                <a:spcPct val="100000"/>
              </a:lnSpc>
              <a:spcBef>
                <a:spcPts val="0"/>
              </a:spcBef>
              <a:spcAft>
                <a:spcPts val="0"/>
              </a:spcAft>
              <a:buSzPts val="1400"/>
              <a:buNone/>
            </a:pPr>
            <a:r>
              <a:t/>
            </a:r>
            <a:endParaRPr sz="1200">
              <a:latin typeface="Arial"/>
              <a:ea typeface="Arial"/>
              <a:cs typeface="Arial"/>
              <a:sym typeface="Arial"/>
            </a:endParaRPr>
          </a:p>
        </p:txBody>
      </p:sp>
      <p:sp>
        <p:nvSpPr>
          <p:cNvPr id="294" name="Google Shape;294;p3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Cuando nos referimos a la estimación del esfuerzo en un proyecto, generalmente hacemos referencia a la gestión del tiempo, considerando los recursos de los que disponemos para el desarrollo del proyecto.</a:t>
            </a:r>
            <a:endParaRPr/>
          </a:p>
          <a:p>
            <a:pPr indent="-171450" lvl="0" marL="171450" marR="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Las técnicas de estimación reseñadas a continuación se refieren a la gestión del tiempo.</a:t>
            </a:r>
            <a:endParaRPr/>
          </a:p>
        </p:txBody>
      </p:sp>
      <p:sp>
        <p:nvSpPr>
          <p:cNvPr id="60" name="Google Shape;60;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s-PE">
                <a:latin typeface="Arial"/>
                <a:ea typeface="Arial"/>
                <a:cs typeface="Arial"/>
                <a:sym typeface="Arial"/>
              </a:rPr>
              <a:t>Los sesgos hacen referencia a las </a:t>
            </a:r>
            <a:r>
              <a:rPr b="0" i="0" lang="es-PE">
                <a:solidFill>
                  <a:srgbClr val="2A2B2C"/>
                </a:solidFill>
                <a:latin typeface="Arial"/>
                <a:ea typeface="Arial"/>
                <a:cs typeface="Arial"/>
                <a:sym typeface="Arial"/>
              </a:rPr>
              <a:t>suposiciones, creencias o actitudes adquiridas del personal consultado.</a:t>
            </a:r>
            <a:endParaRPr>
              <a:latin typeface="Arial"/>
              <a:ea typeface="Arial"/>
              <a:cs typeface="Arial"/>
              <a:sym typeface="Arial"/>
            </a:endParaRPr>
          </a:p>
        </p:txBody>
      </p:sp>
      <p:sp>
        <p:nvSpPr>
          <p:cNvPr id="68" name="Google Shape;68;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76" name="Google Shape;76;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84" name="Google Shape;84;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171450" lvl="0" marL="171450" marR="0" rtl="0" algn="l">
              <a:lnSpc>
                <a:spcPct val="100000"/>
              </a:lnSpc>
              <a:spcBef>
                <a:spcPts val="0"/>
              </a:spcBef>
              <a:spcAft>
                <a:spcPts val="0"/>
              </a:spcAft>
              <a:buClr>
                <a:schemeClr val="dk1"/>
              </a:buClr>
              <a:buSzPts val="1200"/>
              <a:buFont typeface="Arial"/>
              <a:buChar char="•"/>
            </a:pPr>
            <a:r>
              <a:rPr lang="es-PE">
                <a:latin typeface="Arial"/>
                <a:ea typeface="Arial"/>
                <a:cs typeface="Arial"/>
                <a:sym typeface="Arial"/>
              </a:rPr>
              <a:t>El desglose del proyecto hasta llegar a las tareas se hace tomando como base la Estructura de Desglose de Trabajo o WBS.</a:t>
            </a:r>
            <a:endParaRPr/>
          </a:p>
        </p:txBody>
      </p:sp>
      <p:sp>
        <p:nvSpPr>
          <p:cNvPr id="92" name="Google Shape;92;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6"/>
          <p:cNvGrpSpPr/>
          <p:nvPr/>
        </p:nvGrpSpPr>
        <p:grpSpPr>
          <a:xfrm>
            <a:off x="944054" y="5369051"/>
            <a:ext cx="7804380" cy="215444"/>
            <a:chOff x="944054" y="5369051"/>
            <a:chExt cx="7804380" cy="215444"/>
          </a:xfrm>
        </p:grpSpPr>
        <p:sp>
          <p:nvSpPr>
            <p:cNvPr id="11" name="Google Shape;11;p36"/>
            <p:cNvSpPr txBox="1"/>
            <p:nvPr/>
          </p:nvSpPr>
          <p:spPr>
            <a:xfrm>
              <a:off x="944054" y="5369051"/>
              <a:ext cx="212590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s-PE" sz="800" u="none" cap="none" strike="noStrike">
                  <a:solidFill>
                    <a:srgbClr val="7F7F7F"/>
                  </a:solidFill>
                  <a:latin typeface="Calibri"/>
                  <a:ea typeface="Calibri"/>
                  <a:cs typeface="Calibri"/>
                  <a:sym typeface="Calibri"/>
                </a:rPr>
                <a:t>ANÁLISIS Y DISEÑO DE SISTEMAS I •  SESIÓN 05</a:t>
              </a:r>
              <a:endParaRPr b="0" i="0" sz="800" u="none" cap="none" strike="noStrike">
                <a:solidFill>
                  <a:srgbClr val="7F7F7F"/>
                </a:solidFill>
                <a:latin typeface="Calibri"/>
                <a:ea typeface="Calibri"/>
                <a:cs typeface="Calibri"/>
                <a:sym typeface="Calibri"/>
              </a:endParaRPr>
            </a:p>
          </p:txBody>
        </p:sp>
        <p:sp>
          <p:nvSpPr>
            <p:cNvPr id="12" name="Google Shape;12;p36"/>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PE" sz="600" u="none" cap="none" strike="noStrike">
                  <a:solidFill>
                    <a:srgbClr val="7F7F7F"/>
                  </a:solidFill>
                  <a:latin typeface="Calibri"/>
                  <a:ea typeface="Calibri"/>
                  <a:cs typeface="Calibri"/>
                  <a:sym typeface="Calibri"/>
                </a:rPr>
                <a:t>© 2023 ISIL. Todos los derechos reservados</a:t>
              </a:r>
              <a:endParaRPr b="0" i="0" sz="1400" u="none" cap="none" strike="noStrike">
                <a:solidFill>
                  <a:srgbClr val="000000"/>
                </a:solidFill>
                <a:latin typeface="Arial"/>
                <a:ea typeface="Arial"/>
                <a:cs typeface="Arial"/>
                <a:sym typeface="Arial"/>
              </a:endParaRPr>
            </a:p>
          </p:txBody>
        </p:sp>
      </p:grpSp>
      <p:pic>
        <p:nvPicPr>
          <p:cNvPr id="13" name="Google Shape;13;p36"/>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fattocs.com/es/blog-es/que-es-el-analisis-de-puntos-de-funcion/" TargetMode="External"/><Relationship Id="rId4" Type="http://schemas.openxmlformats.org/officeDocument/2006/relationships/hyperlink" Target="https://keiseruniversity.edu.ni/metodos-de-estimacion-de-tiempos-y-costes-del-proyecto/" TargetMode="External"/><Relationship Id="rId5" Type="http://schemas.openxmlformats.org/officeDocument/2006/relationships/hyperlink" Target="http://www.pmoinformatica.com/2015/04/estimacion-puntos-funcion-introduccion.html" TargetMode="External"/><Relationship Id="rId6" Type="http://schemas.openxmlformats.org/officeDocument/2006/relationships/hyperlink" Target="https://www.atlassian.com/es/agile/project-management/estimation" TargetMode="External"/><Relationship Id="rId7" Type="http://schemas.openxmlformats.org/officeDocument/2006/relationships/hyperlink" Target="https://www.ealde.es/duracion-actividades-proyecto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asana.com/es/resources/estimation-methods" TargetMode="External"/><Relationship Id="rId4" Type="http://schemas.openxmlformats.org/officeDocument/2006/relationships/hyperlink" Target="https://asana.com/es/resources/story-poin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PE" sz="1800" u="none" cap="none" strike="noStrike">
                <a:solidFill>
                  <a:schemeClr val="lt1"/>
                </a:solidFill>
                <a:latin typeface="Calibri"/>
                <a:ea typeface="Calibri"/>
                <a:cs typeface="Calibri"/>
                <a:sym typeface="Calibri"/>
              </a:rPr>
              <a:t>SESIÓN</a:t>
            </a:r>
            <a:endParaRPr b="0" i="0" sz="1400" u="none" cap="none" strike="noStrike">
              <a:solidFill>
                <a:srgbClr val="000000"/>
              </a:solidFill>
              <a:latin typeface="Arial"/>
              <a:ea typeface="Arial"/>
              <a:cs typeface="Arial"/>
              <a:sym typeface="Arial"/>
            </a:endParaRPr>
          </a:p>
        </p:txBody>
      </p:sp>
      <p:sp>
        <p:nvSpPr>
          <p:cNvPr id="30" name="Google Shape;30;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800"/>
              <a:buFont typeface="Arial"/>
              <a:buNone/>
            </a:pPr>
            <a:r>
              <a:rPr b="0" i="0" lang="es-PE" sz="5800" u="none" cap="none" strike="noStrike">
                <a:solidFill>
                  <a:srgbClr val="FFFFFF"/>
                </a:solidFill>
                <a:latin typeface="Calibri"/>
                <a:ea typeface="Calibri"/>
                <a:cs typeface="Calibri"/>
                <a:sym typeface="Calibri"/>
              </a:rPr>
              <a:t>05</a:t>
            </a:r>
            <a:endParaRPr b="0" i="0" sz="1400" u="none" cap="none" strike="noStrike">
              <a:solidFill>
                <a:srgbClr val="000000"/>
              </a:solidFill>
              <a:latin typeface="Arial"/>
              <a:ea typeface="Arial"/>
              <a:cs typeface="Arial"/>
              <a:sym typeface="Arial"/>
            </a:endParaRPr>
          </a:p>
        </p:txBody>
      </p:sp>
      <p:sp>
        <p:nvSpPr>
          <p:cNvPr id="31" name="Google Shape;31;p1"/>
          <p:cNvSpPr txBox="1"/>
          <p:nvPr/>
        </p:nvSpPr>
        <p:spPr>
          <a:xfrm>
            <a:off x="3159592" y="1674447"/>
            <a:ext cx="5422704" cy="989823"/>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3600"/>
              <a:buFont typeface="Arial"/>
              <a:buNone/>
            </a:pPr>
            <a:r>
              <a:rPr b="1" i="0" lang="es-PE" sz="3600" u="none" cap="none" strike="noStrike">
                <a:solidFill>
                  <a:srgbClr val="FFFFFF"/>
                </a:solidFill>
                <a:latin typeface="Calibri"/>
                <a:ea typeface="Calibri"/>
                <a:cs typeface="Calibri"/>
                <a:sym typeface="Calibri"/>
              </a:rPr>
              <a:t>ESTIMACIÓN DEL DESARROLLO DE SISTEMAS</a:t>
            </a:r>
            <a:endParaRPr b="0" i="0" sz="1400" u="none" cap="none" strike="noStrike">
              <a:solidFill>
                <a:srgbClr val="000000"/>
              </a:solidFill>
              <a:latin typeface="Arial"/>
              <a:ea typeface="Arial"/>
              <a:cs typeface="Arial"/>
              <a:sym typeface="Arial"/>
            </a:endParaRPr>
          </a:p>
        </p:txBody>
      </p:sp>
      <p:sp>
        <p:nvSpPr>
          <p:cNvPr id="32" name="Google Shape;32;p1"/>
          <p:cNvSpPr txBox="1"/>
          <p:nvPr/>
        </p:nvSpPr>
        <p:spPr>
          <a:xfrm>
            <a:off x="3175138" y="3008050"/>
            <a:ext cx="5026425" cy="958980"/>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Técnicas de estimación</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Puntos de función</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Puntos de historia</a:t>
            </a:r>
            <a:endParaRPr b="0" i="0" sz="1400" u="none" cap="none" strike="noStrike">
              <a:solidFill>
                <a:srgbClr val="000000"/>
              </a:solidFill>
              <a:latin typeface="Arial"/>
              <a:ea typeface="Arial"/>
              <a:cs typeface="Arial"/>
              <a:sym typeface="Arial"/>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1" y="2663601"/>
            <a:ext cx="3672000"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000000"/>
              </a:buClr>
              <a:buSzPts val="1400"/>
              <a:buFont typeface="Arial"/>
              <a:buNone/>
            </a:pPr>
            <a:r>
              <a:rPr b="1" i="0" lang="es-PE" sz="1400" u="none" cap="none" strike="noStrike">
                <a:solidFill>
                  <a:srgbClr val="1F85A6"/>
                </a:solidFill>
                <a:latin typeface="Calibri"/>
                <a:ea typeface="Calibri"/>
                <a:cs typeface="Calibri"/>
                <a:sym typeface="Calibri"/>
              </a:rPr>
              <a:t>UNIDAD DE APRENDIZAJE 2 – UA2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nvSpPr>
        <p:spPr>
          <a:xfrm>
            <a:off x="676805" y="1053373"/>
            <a:ext cx="3675772" cy="344709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ESTIMACIÓN ASCENDENTE</a:t>
            </a:r>
            <a:endParaRPr b="0" i="0" sz="1400" u="none" cap="none" strike="noStrike">
              <a:solidFill>
                <a:srgbClr val="000000"/>
              </a:solidFill>
              <a:latin typeface="Arial"/>
              <a:ea typeface="Arial"/>
              <a:cs typeface="Arial"/>
              <a:sym typeface="Arial"/>
            </a:endParaRPr>
          </a:p>
          <a:p>
            <a:pPr indent="0" lvl="0" marL="11725"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técnica, al contrario de la estimación descendente, analiza las fases individuales para luego definir el cronograma general del proyecto.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técnica puede resultar más precisa que la estimación descendente, aunque toma un poco más de tiempo en armarse.</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estimación ascendente no siempre es una opción cuando los plazos o presupuestos son ajustados.</a:t>
            </a:r>
            <a:endParaRPr b="0" i="0" sz="1400" u="none" cap="none" strike="noStrike">
              <a:solidFill>
                <a:srgbClr val="000000"/>
              </a:solidFill>
              <a:latin typeface="Arial"/>
              <a:ea typeface="Arial"/>
              <a:cs typeface="Arial"/>
              <a:sym typeface="Arial"/>
            </a:endParaRPr>
          </a:p>
        </p:txBody>
      </p:sp>
      <p:sp>
        <p:nvSpPr>
          <p:cNvPr id="103" name="Google Shape;103;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TÉCNICAS DE ESTIMACIÓN</a:t>
            </a:r>
            <a:endParaRPr b="0" i="0" sz="1400" u="none" cap="none" strike="noStrike">
              <a:solidFill>
                <a:srgbClr val="000000"/>
              </a:solidFill>
              <a:latin typeface="Arial"/>
              <a:ea typeface="Arial"/>
              <a:cs typeface="Arial"/>
              <a:sym typeface="Arial"/>
            </a:endParaRPr>
          </a:p>
        </p:txBody>
      </p:sp>
      <p:pic>
        <p:nvPicPr>
          <p:cNvPr descr="Imagen de la pantalla de un celular en la mano&#10;&#10;Descripción generada automáticamente con confianza baja" id="104" name="Google Shape;104;p10"/>
          <p:cNvPicPr preferRelativeResize="0"/>
          <p:nvPr/>
        </p:nvPicPr>
        <p:blipFill rotWithShape="1">
          <a:blip r:embed="rId3">
            <a:alphaModFix/>
          </a:blip>
          <a:srcRect b="2216" l="0" r="0" t="19035"/>
          <a:stretch/>
        </p:blipFill>
        <p:spPr>
          <a:xfrm>
            <a:off x="5078808" y="1030287"/>
            <a:ext cx="3290129" cy="388627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nvSpPr>
        <p:spPr>
          <a:xfrm>
            <a:off x="511341" y="826950"/>
            <a:ext cx="4374300" cy="44331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ESTIMACIÓN DE TRES PUNTOS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técnica, emplea un promedio de tres cifras para determinar el esfuerzo para completar una tarea:</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La estimación más probable:</a:t>
            </a:r>
            <a:r>
              <a:rPr b="0" i="0" lang="es-PE" sz="1600" u="none" cap="none" strike="noStrike">
                <a:solidFill>
                  <a:srgbClr val="262626"/>
                </a:solidFill>
                <a:latin typeface="Calibri"/>
                <a:ea typeface="Calibri"/>
                <a:cs typeface="Calibri"/>
                <a:sym typeface="Calibri"/>
              </a:rPr>
              <a:t> Hace referencia a la duración de la actividad que se hace tomando en cuenta los recursos y otros aspectos.</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La estimación optimista:</a:t>
            </a:r>
            <a:r>
              <a:rPr b="0" i="0" lang="es-PE" sz="1600" u="none" cap="none" strike="noStrike">
                <a:solidFill>
                  <a:srgbClr val="262626"/>
                </a:solidFill>
                <a:latin typeface="Calibri"/>
                <a:ea typeface="Calibri"/>
                <a:cs typeface="Calibri"/>
                <a:sym typeface="Calibri"/>
              </a:rPr>
              <a:t> Se basa en el mejor escenario posible.</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La estimación pesimista:</a:t>
            </a:r>
            <a:r>
              <a:rPr b="0" i="0" lang="es-PE" sz="1600" u="none" cap="none" strike="noStrike">
                <a:solidFill>
                  <a:srgbClr val="262626"/>
                </a:solidFill>
                <a:latin typeface="Calibri"/>
                <a:ea typeface="Calibri"/>
                <a:cs typeface="Calibri"/>
                <a:sym typeface="Calibri"/>
              </a:rPr>
              <a:t> Se basa en el peor escenario posible.</a:t>
            </a:r>
            <a:endParaRPr b="0" i="0" sz="1400" u="none" cap="none" strike="noStrike">
              <a:solidFill>
                <a:srgbClr val="000000"/>
              </a:solidFill>
              <a:latin typeface="Arial"/>
              <a:ea typeface="Arial"/>
              <a:cs typeface="Arial"/>
              <a:sym typeface="Arial"/>
            </a:endParaRPr>
          </a:p>
          <a:p>
            <a:pPr indent="-160336" lvl="1" marL="444500"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la estimación, se aplica una fórmula matemática que puede variar dependiendo de la distribución de probabilidad con la que se quiera calcular los valores.</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TÉCNICAS DE ESTIMACIÓN</a:t>
            </a:r>
            <a:endParaRPr b="0" i="0" sz="1400" u="none" cap="none" strike="noStrike">
              <a:solidFill>
                <a:srgbClr val="000000"/>
              </a:solidFill>
              <a:latin typeface="Arial"/>
              <a:ea typeface="Arial"/>
              <a:cs typeface="Arial"/>
              <a:sym typeface="Arial"/>
            </a:endParaRPr>
          </a:p>
        </p:txBody>
      </p:sp>
      <p:pic>
        <p:nvPicPr>
          <p:cNvPr descr="Un joven con los brazos abiertos&#10;&#10;Descripción generada automáticamente con confianza baja" id="112" name="Google Shape;112;p11"/>
          <p:cNvPicPr preferRelativeResize="0"/>
          <p:nvPr/>
        </p:nvPicPr>
        <p:blipFill rotWithShape="1">
          <a:blip r:embed="rId3">
            <a:alphaModFix/>
          </a:blip>
          <a:srcRect b="7976" l="0" r="0" t="13193"/>
          <a:stretch/>
        </p:blipFill>
        <p:spPr>
          <a:xfrm>
            <a:off x="5209437" y="1274932"/>
            <a:ext cx="3220461" cy="380397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12"/>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PUNTOS DE FUNCIÓN</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nvSpPr>
        <p:spPr>
          <a:xfrm>
            <a:off x="511341" y="826950"/>
            <a:ext cx="8164200" cy="17238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ANÁLISIS DE PUNTOS DE FUNCIÓN</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análisis de puntos de función es una técnica de medición de las funciones ofrecidas por un software desde el punto de vista de sus usuarios.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análisis de puntos de función mide lo que el software hace, independientemente de cómo fue construido.</a:t>
            </a:r>
            <a:endParaRPr b="0" i="0" sz="1400" u="none" cap="none" strike="noStrike">
              <a:solidFill>
                <a:srgbClr val="000000"/>
              </a:solidFill>
              <a:latin typeface="Arial"/>
              <a:ea typeface="Arial"/>
              <a:cs typeface="Arial"/>
              <a:sym typeface="Arial"/>
            </a:endParaRPr>
          </a:p>
        </p:txBody>
      </p:sp>
      <p:sp>
        <p:nvSpPr>
          <p:cNvPr id="126" name="Google Shape;126;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FUNCIÓN</a:t>
            </a:r>
            <a:endParaRPr b="0" i="0" sz="1400" u="none" cap="none" strike="noStrike">
              <a:solidFill>
                <a:srgbClr val="000000"/>
              </a:solidFill>
              <a:latin typeface="Arial"/>
              <a:ea typeface="Arial"/>
              <a:cs typeface="Arial"/>
              <a:sym typeface="Arial"/>
            </a:endParaRPr>
          </a:p>
        </p:txBody>
      </p:sp>
      <p:pic>
        <p:nvPicPr>
          <p:cNvPr descr="Un grupo de personas vestidas de negro trabajando en una computadora&#10;&#10;Descripción generada automáticamente con confianza baja" id="127" name="Google Shape;127;p13"/>
          <p:cNvPicPr preferRelativeResize="0"/>
          <p:nvPr/>
        </p:nvPicPr>
        <p:blipFill rotWithShape="1">
          <a:blip r:embed="rId3">
            <a:alphaModFix/>
          </a:blip>
          <a:srcRect b="37180" l="0" r="0" t="12818"/>
          <a:stretch/>
        </p:blipFill>
        <p:spPr>
          <a:xfrm>
            <a:off x="1127073" y="2857500"/>
            <a:ext cx="6762893" cy="225605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nvSpPr>
        <p:spPr>
          <a:xfrm>
            <a:off x="702929" y="1279796"/>
            <a:ext cx="3869100" cy="27090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¿QUÉ SON LOS PUNTOS DE FUNCIÓN?</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puntos de función son una unidad de medida que representa una medición, independiente de la tecnología utilizada para construir el software.</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79999"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puntos de función permiten traducir el tamaño de las funcionalidades del software a un número, a través de la suma ponderada de sus características.</a:t>
            </a:r>
            <a:endParaRPr b="0" i="0" sz="1600" u="none" cap="none" strike="noStrike">
              <a:solidFill>
                <a:srgbClr val="262626"/>
              </a:solidFill>
              <a:latin typeface="Calibri"/>
              <a:ea typeface="Calibri"/>
              <a:cs typeface="Calibri"/>
              <a:sym typeface="Calibri"/>
            </a:endParaRPr>
          </a:p>
        </p:txBody>
      </p:sp>
      <p:sp>
        <p:nvSpPr>
          <p:cNvPr id="134" name="Google Shape;134;p1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FUNCIÓN</a:t>
            </a:r>
            <a:endParaRPr b="0" i="0" sz="1400" u="none" cap="none" strike="noStrike">
              <a:solidFill>
                <a:srgbClr val="000000"/>
              </a:solidFill>
              <a:latin typeface="Arial"/>
              <a:ea typeface="Arial"/>
              <a:cs typeface="Arial"/>
              <a:sym typeface="Arial"/>
            </a:endParaRPr>
          </a:p>
        </p:txBody>
      </p:sp>
      <p:pic>
        <p:nvPicPr>
          <p:cNvPr descr="Una persona con una computadora&#10;&#10;Descripción generada automáticamente" id="135" name="Google Shape;135;p14"/>
          <p:cNvPicPr preferRelativeResize="0"/>
          <p:nvPr/>
        </p:nvPicPr>
        <p:blipFill rotWithShape="1">
          <a:blip r:embed="rId3">
            <a:alphaModFix/>
          </a:blip>
          <a:srcRect b="21253" l="0" r="0" t="0"/>
          <a:stretch/>
        </p:blipFill>
        <p:spPr>
          <a:xfrm>
            <a:off x="5096348" y="1187474"/>
            <a:ext cx="3157055" cy="37290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nvSpPr>
        <p:spPr>
          <a:xfrm>
            <a:off x="511341" y="826950"/>
            <a:ext cx="8164200" cy="41868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¿CÓMO SE ESTIMA UN SOFTWARE CON PUNTOS DE FUNCIÓN? – EJEMPLO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este ejemplo, se han determinado nuevas funcionalidades para un sistema:</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Ingresar nuevos clientes en la aplicación.</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Modificar los clientes existentes en la aplicación.</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Producir un listado de clientes.</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Producir un reporte con el número de clientes por país de origen.</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método de puntos de función define 5 tipos de componentes de software:</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Archivo lógico interno.</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Archivo externo de interfaz.</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Entrada externa.</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Salida externa.</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Consulta externa.</a:t>
            </a:r>
            <a:endParaRPr b="0" i="0" sz="1400" u="none" cap="none" strike="noStrike">
              <a:solidFill>
                <a:srgbClr val="000000"/>
              </a:solidFill>
              <a:latin typeface="Arial"/>
              <a:ea typeface="Arial"/>
              <a:cs typeface="Arial"/>
              <a:sym typeface="Arial"/>
            </a:endParaRPr>
          </a:p>
          <a:p>
            <a:pPr indent="-66675" lvl="1" marL="6372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Las salidas externas producen un valor agregado a diferencia de las consultas externas que solo toman el contenido y lo muestran. </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FUNCIÓN</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nvSpPr>
        <p:spPr>
          <a:xfrm>
            <a:off x="511341" y="826950"/>
            <a:ext cx="8164347"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¿CÓMO SE ESTIMA SOFTWARE CON PUNTOS DE FUNCIÓN? – EJEMPLO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Según lo anterior, se definen los componentes de las funcionalidades a desarrollar:</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FUNCIÓN</a:t>
            </a:r>
            <a:endParaRPr b="0" i="0" sz="1400" u="none" cap="none" strike="noStrike">
              <a:solidFill>
                <a:srgbClr val="000000"/>
              </a:solidFill>
              <a:latin typeface="Arial"/>
              <a:ea typeface="Arial"/>
              <a:cs typeface="Arial"/>
              <a:sym typeface="Arial"/>
            </a:endParaRPr>
          </a:p>
        </p:txBody>
      </p:sp>
      <p:pic>
        <p:nvPicPr>
          <p:cNvPr id="150" name="Google Shape;150;p16"/>
          <p:cNvPicPr preferRelativeResize="0"/>
          <p:nvPr/>
        </p:nvPicPr>
        <p:blipFill rotWithShape="1">
          <a:blip r:embed="rId3">
            <a:alphaModFix/>
          </a:blip>
          <a:srcRect b="0" l="0" r="0" t="0"/>
          <a:stretch/>
        </p:blipFill>
        <p:spPr>
          <a:xfrm>
            <a:off x="2324649" y="1717791"/>
            <a:ext cx="4494701" cy="1587112"/>
          </a:xfrm>
          <a:prstGeom prst="rect">
            <a:avLst/>
          </a:prstGeom>
          <a:noFill/>
          <a:ln>
            <a:noFill/>
          </a:ln>
        </p:spPr>
      </p:pic>
      <p:sp>
        <p:nvSpPr>
          <p:cNvPr id="151" name="Google Shape;151;p16"/>
          <p:cNvSpPr txBox="1"/>
          <p:nvPr/>
        </p:nvSpPr>
        <p:spPr>
          <a:xfrm>
            <a:off x="507956" y="3457080"/>
            <a:ext cx="8128085" cy="1477328"/>
          </a:xfrm>
          <a:prstGeom prst="rect">
            <a:avLst/>
          </a:prstGeom>
          <a:noFill/>
          <a:ln>
            <a:noFill/>
          </a:ln>
        </p:spPr>
        <p:txBody>
          <a:bodyPr anchorCtr="0" anchor="t" bIns="0" lIns="0" spcFirstLastPara="1" rIns="0" wrap="square" tIns="0">
            <a:spAutoFit/>
          </a:bodyPr>
          <a:lstStyle/>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 continuación, se asigna el nivel de complejidad de cada componente.</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niveles de complejidad dependen de diversos factores como el número de campos no repetidos, el número de archivos a ser leídos, entre otros.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 mayor número de factores, mayor número de complejidad.</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nvSpPr>
        <p:spPr>
          <a:xfrm>
            <a:off x="511341" y="748573"/>
            <a:ext cx="8164347"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¿CÓMO SE ESTIMA SOFTWARE CON PUNTOS DE FUNCIÓN? – EJEMPLO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el ejemplo, luego de evaluar los factores, los niveles de complejidad son los siguientes:</a:t>
            </a:r>
            <a:endParaRPr b="0" i="0" sz="1400" u="none" cap="none" strike="noStrike">
              <a:solidFill>
                <a:srgbClr val="000000"/>
              </a:solidFill>
              <a:latin typeface="Arial"/>
              <a:ea typeface="Arial"/>
              <a:cs typeface="Arial"/>
              <a:sym typeface="Arial"/>
            </a:endParaRPr>
          </a:p>
        </p:txBody>
      </p:sp>
      <p:sp>
        <p:nvSpPr>
          <p:cNvPr id="158" name="Google Shape;158;p1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FUNCIÓN</a:t>
            </a:r>
            <a:endParaRPr b="0" i="0" sz="1400" u="none" cap="none" strike="noStrike">
              <a:solidFill>
                <a:srgbClr val="000000"/>
              </a:solidFill>
              <a:latin typeface="Arial"/>
              <a:ea typeface="Arial"/>
              <a:cs typeface="Arial"/>
              <a:sym typeface="Arial"/>
            </a:endParaRPr>
          </a:p>
        </p:txBody>
      </p:sp>
      <p:pic>
        <p:nvPicPr>
          <p:cNvPr id="159" name="Google Shape;159;p17"/>
          <p:cNvPicPr preferRelativeResize="0"/>
          <p:nvPr/>
        </p:nvPicPr>
        <p:blipFill rotWithShape="1">
          <a:blip r:embed="rId3">
            <a:alphaModFix/>
          </a:blip>
          <a:srcRect b="0" l="0" r="0" t="0"/>
          <a:stretch/>
        </p:blipFill>
        <p:spPr>
          <a:xfrm>
            <a:off x="1354299" y="1717547"/>
            <a:ext cx="5876132" cy="1440000"/>
          </a:xfrm>
          <a:prstGeom prst="rect">
            <a:avLst/>
          </a:prstGeom>
          <a:noFill/>
          <a:ln>
            <a:noFill/>
          </a:ln>
        </p:spPr>
      </p:pic>
      <p:sp>
        <p:nvSpPr>
          <p:cNvPr id="160" name="Google Shape;160;p17"/>
          <p:cNvSpPr txBox="1"/>
          <p:nvPr/>
        </p:nvSpPr>
        <p:spPr>
          <a:xfrm>
            <a:off x="507950" y="3309475"/>
            <a:ext cx="8314800" cy="246300"/>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 continuación, se asignan los puntos de función según la tabla de parámetros como la siguiente:</a:t>
            </a:r>
            <a:endParaRPr b="0" i="0" sz="1400" u="none" cap="none" strike="noStrike">
              <a:solidFill>
                <a:srgbClr val="000000"/>
              </a:solidFill>
              <a:latin typeface="Arial"/>
              <a:ea typeface="Arial"/>
              <a:cs typeface="Arial"/>
              <a:sym typeface="Arial"/>
            </a:endParaRPr>
          </a:p>
        </p:txBody>
      </p:sp>
      <p:pic>
        <p:nvPicPr>
          <p:cNvPr id="161" name="Google Shape;161;p17"/>
          <p:cNvPicPr preferRelativeResize="0"/>
          <p:nvPr/>
        </p:nvPicPr>
        <p:blipFill rotWithShape="1">
          <a:blip r:embed="rId4">
            <a:alphaModFix/>
          </a:blip>
          <a:srcRect b="0" l="0" r="0" t="0"/>
          <a:stretch/>
        </p:blipFill>
        <p:spPr>
          <a:xfrm>
            <a:off x="1178821" y="3707634"/>
            <a:ext cx="6433547" cy="1440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nvSpPr>
        <p:spPr>
          <a:xfrm>
            <a:off x="598427" y="683117"/>
            <a:ext cx="8164347" cy="73866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¿CÓMO SE ESTIMA SOFTWARE CON PUNTOS DE FUNCIÓN? – EJEMPLO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Según la tabla anterior, los puntos de función para cada funcionalidad serán:</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FUNCIÓN</a:t>
            </a:r>
            <a:endParaRPr b="0" i="0" sz="1400" u="none" cap="none" strike="noStrike">
              <a:solidFill>
                <a:srgbClr val="000000"/>
              </a:solidFill>
              <a:latin typeface="Arial"/>
              <a:ea typeface="Arial"/>
              <a:cs typeface="Arial"/>
              <a:sym typeface="Arial"/>
            </a:endParaRPr>
          </a:p>
        </p:txBody>
      </p:sp>
      <p:pic>
        <p:nvPicPr>
          <p:cNvPr id="169" name="Google Shape;169;p18"/>
          <p:cNvPicPr preferRelativeResize="0"/>
          <p:nvPr/>
        </p:nvPicPr>
        <p:blipFill rotWithShape="1">
          <a:blip r:embed="rId3">
            <a:alphaModFix/>
          </a:blip>
          <a:srcRect b="0" l="0" r="0" t="0"/>
          <a:stretch/>
        </p:blipFill>
        <p:spPr>
          <a:xfrm>
            <a:off x="1725018" y="1560792"/>
            <a:ext cx="5887350" cy="1587600"/>
          </a:xfrm>
          <a:prstGeom prst="rect">
            <a:avLst/>
          </a:prstGeom>
          <a:noFill/>
          <a:ln>
            <a:noFill/>
          </a:ln>
        </p:spPr>
      </p:pic>
      <p:sp>
        <p:nvSpPr>
          <p:cNvPr id="170" name="Google Shape;170;p18"/>
          <p:cNvSpPr txBox="1"/>
          <p:nvPr/>
        </p:nvSpPr>
        <p:spPr>
          <a:xfrm>
            <a:off x="598427" y="3308334"/>
            <a:ext cx="8128085" cy="1723549"/>
          </a:xfrm>
          <a:prstGeom prst="rect">
            <a:avLst/>
          </a:prstGeom>
          <a:noFill/>
          <a:ln>
            <a:noFill/>
          </a:ln>
        </p:spPr>
        <p:txBody>
          <a:bodyPr anchorCtr="0" anchor="t" bIns="0" lIns="0" spcFirstLastPara="1" rIns="0" wrap="square" tIns="0">
            <a:spAutoFit/>
          </a:bodyPr>
          <a:lstStyle/>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Como se observa, el número de puntos de función no ajustados es de </a:t>
            </a:r>
            <a:r>
              <a:rPr b="1" i="0" lang="es-PE" sz="1600" u="none" cap="none" strike="noStrike">
                <a:solidFill>
                  <a:srgbClr val="262626"/>
                </a:solidFill>
                <a:latin typeface="Calibri"/>
                <a:ea typeface="Calibri"/>
                <a:cs typeface="Calibri"/>
                <a:sym typeface="Calibri"/>
              </a:rPr>
              <a:t>28</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l">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Suponemos que, para este proyecto, se ha definido un </a:t>
            </a:r>
            <a:r>
              <a:rPr b="1" i="0" lang="es-PE" sz="1600" u="none" cap="none" strike="noStrike">
                <a:solidFill>
                  <a:srgbClr val="262626"/>
                </a:solidFill>
                <a:latin typeface="Calibri"/>
                <a:ea typeface="Calibri"/>
                <a:cs typeface="Calibri"/>
                <a:sym typeface="Calibri"/>
              </a:rPr>
              <a:t>10%</a:t>
            </a:r>
            <a:r>
              <a:rPr b="0" i="0" lang="es-PE" sz="1600" u="none" cap="none" strike="noStrike">
                <a:solidFill>
                  <a:srgbClr val="262626"/>
                </a:solidFill>
                <a:latin typeface="Calibri"/>
                <a:ea typeface="Calibri"/>
                <a:cs typeface="Calibri"/>
                <a:sym typeface="Calibri"/>
              </a:rPr>
              <a:t> de factor de ajuste, lo que significa que el resultado final en puntos de función será:</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61937" lvl="1" marL="444500" marR="0" rtl="0" algn="l">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Máximo de puntos de función =</a:t>
            </a:r>
            <a:r>
              <a:rPr b="0" i="0" lang="es-PE" sz="1600" u="none" cap="none" strike="noStrike">
                <a:solidFill>
                  <a:srgbClr val="262626"/>
                </a:solidFill>
                <a:latin typeface="Calibri"/>
                <a:ea typeface="Calibri"/>
                <a:cs typeface="Calibri"/>
                <a:sym typeface="Calibri"/>
              </a:rPr>
              <a:t> 28 + ( 28 * 10% ) = </a:t>
            </a:r>
            <a:r>
              <a:rPr b="1" i="0" lang="es-PE" sz="1600" u="none" cap="none" strike="noStrike">
                <a:solidFill>
                  <a:srgbClr val="262626"/>
                </a:solidFill>
                <a:latin typeface="Calibri"/>
                <a:ea typeface="Calibri"/>
                <a:cs typeface="Calibri"/>
                <a:sym typeface="Calibri"/>
              </a:rPr>
              <a:t>30.8</a:t>
            </a:r>
            <a:endParaRPr b="0" i="0" sz="1400" u="none" cap="none" strike="noStrike">
              <a:solidFill>
                <a:srgbClr val="000000"/>
              </a:solidFill>
              <a:latin typeface="Arial"/>
              <a:ea typeface="Arial"/>
              <a:cs typeface="Arial"/>
              <a:sym typeface="Arial"/>
            </a:endParaRPr>
          </a:p>
          <a:p>
            <a:pPr indent="-261937" lvl="1" marL="444500" marR="0" rtl="0" algn="l">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Mínimo de puntos de función =</a:t>
            </a:r>
            <a:r>
              <a:rPr b="0" i="0" lang="es-PE" sz="1600" u="none" cap="none" strike="noStrike">
                <a:solidFill>
                  <a:srgbClr val="262626"/>
                </a:solidFill>
                <a:latin typeface="Calibri"/>
                <a:ea typeface="Calibri"/>
                <a:cs typeface="Calibri"/>
                <a:sym typeface="Calibri"/>
              </a:rPr>
              <a:t> 28 – ( 28 * 10% ) = </a:t>
            </a:r>
            <a:r>
              <a:rPr b="1" i="0" lang="es-PE" sz="1600" u="none" cap="none" strike="noStrike">
                <a:solidFill>
                  <a:srgbClr val="262626"/>
                </a:solidFill>
                <a:latin typeface="Calibri"/>
                <a:ea typeface="Calibri"/>
                <a:cs typeface="Calibri"/>
                <a:sym typeface="Calibri"/>
              </a:rPr>
              <a:t>25.2</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nvSpPr>
        <p:spPr>
          <a:xfrm>
            <a:off x="528798" y="957578"/>
            <a:ext cx="7970700" cy="34479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¿CÓMO SE ESTIMA UN SOFTWARE CON PUNTOS DE FUNCIÓN? – EJEMPLO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 los puntos de función, ponemos las horas hombre aplicando un factor de conversión.</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factor de conversión se determina según los datos históricos de productividad del equipo.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Para el ejemplo, se asume que para al equipo le toma 3 horas producir un punto de función, entonces:</a:t>
            </a:r>
            <a:endParaRPr b="0" i="0" sz="1400" u="none" cap="none" strike="noStrike">
              <a:solidFill>
                <a:srgbClr val="000000"/>
              </a:solidFill>
              <a:latin typeface="Arial"/>
              <a:ea typeface="Arial"/>
              <a:cs typeface="Arial"/>
              <a:sym typeface="Arial"/>
            </a:endParaRPr>
          </a:p>
          <a:p>
            <a:pPr indent="0" lvl="0" marL="11725"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1" marL="182562" marR="0" rtl="0" algn="just">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	28 puntos de función, multiplicados por 3 horas, nos dan </a:t>
            </a:r>
            <a:r>
              <a:rPr b="1" i="0" lang="es-PE" sz="1600" u="none" cap="none" strike="noStrike">
                <a:solidFill>
                  <a:srgbClr val="262626"/>
                </a:solidFill>
                <a:latin typeface="Calibri"/>
                <a:ea typeface="Calibri"/>
                <a:cs typeface="Calibri"/>
                <a:sym typeface="Calibri"/>
              </a:rPr>
              <a:t>84 horas </a:t>
            </a:r>
            <a:r>
              <a:rPr b="0" i="0" lang="es-PE" sz="1600" u="none" cap="none" strike="noStrike">
                <a:solidFill>
                  <a:srgbClr val="262626"/>
                </a:solidFill>
                <a:latin typeface="Calibri"/>
                <a:ea typeface="Calibri"/>
                <a:cs typeface="Calibri"/>
                <a:sym typeface="Calibri"/>
              </a:rPr>
              <a:t>que equivalen a </a:t>
            </a:r>
            <a:r>
              <a:rPr b="1" i="0" lang="es-PE" sz="1600" u="none" cap="none" strike="noStrike">
                <a:solidFill>
                  <a:srgbClr val="262626"/>
                </a:solidFill>
                <a:latin typeface="Calibri"/>
                <a:ea typeface="Calibri"/>
                <a:cs typeface="Calibri"/>
                <a:sym typeface="Calibri"/>
              </a:rPr>
              <a:t>11 días 	</a:t>
            </a:r>
            <a:r>
              <a:rPr b="0" i="0" lang="es-PE" sz="1600" u="none" cap="none" strike="noStrike">
                <a:solidFill>
                  <a:srgbClr val="262626"/>
                </a:solidFill>
                <a:latin typeface="Calibri"/>
                <a:ea typeface="Calibri"/>
                <a:cs typeface="Calibri"/>
                <a:sym typeface="Calibri"/>
              </a:rPr>
              <a:t>de 8 horas cada un</a:t>
            </a:r>
            <a:r>
              <a:rPr lang="es-PE" sz="1600">
                <a:solidFill>
                  <a:srgbClr val="262626"/>
                </a:solidFill>
                <a:latin typeface="Calibri"/>
                <a:ea typeface="Calibri"/>
                <a:cs typeface="Calibri"/>
                <a:sym typeface="Calibri"/>
              </a:rPr>
              <a:t>o</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160336" lvl="1" marL="444500"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Tomando en cuenta el factor de ajuste del 10%, nuestro desarrollo del software puede tomarnos 84 horas más o menos 8.4 horas, lo que equivale a </a:t>
            </a:r>
            <a:r>
              <a:rPr b="1" i="0" lang="es-PE" sz="1600" u="none" cap="none" strike="noStrike">
                <a:solidFill>
                  <a:srgbClr val="262626"/>
                </a:solidFill>
                <a:latin typeface="Calibri"/>
                <a:ea typeface="Calibri"/>
                <a:cs typeface="Calibri"/>
                <a:sym typeface="Calibri"/>
              </a:rPr>
              <a:t>11 días más o menos un día</a:t>
            </a:r>
            <a:r>
              <a:rPr b="0" i="0" lang="es-PE" sz="1600" u="none" cap="none" strike="noStrike">
                <a:solidFill>
                  <a:srgbClr val="26262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77" name="Google Shape;177;p1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FUNCIÓN</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INTRODUCCIÓN</a:t>
            </a:r>
            <a:endParaRPr b="0" i="0" sz="1400" u="none" cap="none" strike="noStrike">
              <a:solidFill>
                <a:srgbClr val="000000"/>
              </a:solidFill>
              <a:latin typeface="Arial"/>
              <a:ea typeface="Arial"/>
              <a:cs typeface="Arial"/>
              <a:sym typeface="Arial"/>
            </a:endParaRPr>
          </a:p>
        </p:txBody>
      </p:sp>
      <p:sp>
        <p:nvSpPr>
          <p:cNvPr id="41" name="Google Shape;41;p2"/>
          <p:cNvSpPr txBox="1"/>
          <p:nvPr/>
        </p:nvSpPr>
        <p:spPr>
          <a:xfrm>
            <a:off x="592263" y="932828"/>
            <a:ext cx="7836300" cy="12315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Durante esta sesión:</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Conocerás</a:t>
            </a:r>
            <a:r>
              <a:rPr b="0" i="0" lang="es-PE" sz="1600" u="none" cap="none" strike="noStrike">
                <a:solidFill>
                  <a:srgbClr val="262626"/>
                </a:solidFill>
                <a:latin typeface="Calibri"/>
                <a:ea typeface="Calibri"/>
                <a:cs typeface="Calibri"/>
                <a:sym typeface="Calibri"/>
              </a:rPr>
              <a:t> los conceptos relacionados con la estimación del esfuerzo para completar un proyecto.</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Entenderás</a:t>
            </a:r>
            <a:r>
              <a:rPr b="0" i="0" lang="es-PE" sz="1600" u="none" cap="none" strike="noStrike">
                <a:solidFill>
                  <a:srgbClr val="262626"/>
                </a:solidFill>
                <a:latin typeface="Calibri"/>
                <a:ea typeface="Calibri"/>
                <a:cs typeface="Calibri"/>
                <a:sym typeface="Calibri"/>
              </a:rPr>
              <a:t> diferentes técnicas de estimación.</a:t>
            </a:r>
            <a:endParaRPr b="0" i="0" sz="1400" u="none" cap="none" strike="noStrike">
              <a:solidFill>
                <a:srgbClr val="000000"/>
              </a:solidFill>
              <a:latin typeface="Arial"/>
              <a:ea typeface="Arial"/>
              <a:cs typeface="Arial"/>
              <a:sym typeface="Arial"/>
            </a:endParaRPr>
          </a:p>
          <a:p>
            <a:pPr indent="-168275" lvl="0" marL="180000" marR="0" rtl="0" algn="just">
              <a:lnSpc>
                <a:spcPct val="100000"/>
              </a:lnSpc>
              <a:spcBef>
                <a:spcPts val="0"/>
              </a:spcBef>
              <a:spcAft>
                <a:spcPts val="0"/>
              </a:spcAft>
              <a:buClr>
                <a:srgbClr val="262626"/>
              </a:buClr>
              <a:buSzPts val="1600"/>
              <a:buFont typeface="Arial"/>
              <a:buChar char="•"/>
            </a:pPr>
            <a:r>
              <a:rPr b="1" i="0" lang="es-PE" sz="1600" u="none" cap="none" strike="noStrike">
                <a:solidFill>
                  <a:srgbClr val="262626"/>
                </a:solidFill>
                <a:latin typeface="Calibri"/>
                <a:ea typeface="Calibri"/>
                <a:cs typeface="Calibri"/>
                <a:sym typeface="Calibri"/>
              </a:rPr>
              <a:t>Identificarás</a:t>
            </a:r>
            <a:r>
              <a:rPr b="0" i="0" lang="es-PE" sz="1600" u="none" cap="none" strike="noStrike">
                <a:solidFill>
                  <a:srgbClr val="262626"/>
                </a:solidFill>
                <a:latin typeface="Calibri"/>
                <a:ea typeface="Calibri"/>
                <a:cs typeface="Calibri"/>
                <a:sym typeface="Calibri"/>
              </a:rPr>
              <a:t> las principales características de las técnicas de estimación.</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nvSpPr>
        <p:spPr>
          <a:xfrm>
            <a:off x="511341" y="826950"/>
            <a:ext cx="4426419" cy="4185761"/>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VENTAJAS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puntos de función permiten estandarizar las mediciones del tamaño del software, obteniendo estimaciones de mayor exactitud que las que se obtienen, por ejemplo, basándonos en la experiencia.</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medición del tamaño del software es más objetiva. </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Si dos analistas aplican el método con los mismos parámetros deberían llegar a resultados similares.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puntos de función permiten comparar objetivamente dos funcionalidades, módulos o proyectos enteros con mayor confiabilidad.</a:t>
            </a:r>
            <a:endParaRPr b="0" i="0" sz="1400" u="none" cap="none" strike="noStrike">
              <a:solidFill>
                <a:srgbClr val="000000"/>
              </a:solidFill>
              <a:latin typeface="Arial"/>
              <a:ea typeface="Arial"/>
              <a:cs typeface="Arial"/>
              <a:sym typeface="Arial"/>
            </a:endParaRPr>
          </a:p>
        </p:txBody>
      </p:sp>
      <p:sp>
        <p:nvSpPr>
          <p:cNvPr id="184" name="Google Shape;184;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FUNCIÓN</a:t>
            </a:r>
            <a:endParaRPr b="0" i="0" sz="1400" u="none" cap="none" strike="noStrike">
              <a:solidFill>
                <a:srgbClr val="000000"/>
              </a:solidFill>
              <a:latin typeface="Arial"/>
              <a:ea typeface="Arial"/>
              <a:cs typeface="Arial"/>
              <a:sym typeface="Arial"/>
            </a:endParaRPr>
          </a:p>
        </p:txBody>
      </p:sp>
      <p:pic>
        <p:nvPicPr>
          <p:cNvPr descr="Un niño sentado en un escritorio&#10;&#10;Descripción generada automáticamente con confianza media" id="185" name="Google Shape;185;p20"/>
          <p:cNvPicPr preferRelativeResize="0"/>
          <p:nvPr/>
        </p:nvPicPr>
        <p:blipFill rotWithShape="1">
          <a:blip r:embed="rId3">
            <a:alphaModFix/>
          </a:blip>
          <a:srcRect b="5513" l="0" r="0" t="15738"/>
          <a:stretch/>
        </p:blipFill>
        <p:spPr>
          <a:xfrm>
            <a:off x="5342653" y="1004666"/>
            <a:ext cx="3290006" cy="38861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nvSpPr>
        <p:spPr>
          <a:xfrm>
            <a:off x="511341" y="1035819"/>
            <a:ext cx="4356750" cy="393954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APLICACIONES DEL MÉTODO DE PUNTOS DE FUNCIÓN</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Una de las principales aplicaciones es la estimación del producto de software a desarrollar.</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cuanto al seguimiento y control de proyectos:</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Permiten medir el impacto de los cambios de funcionalidad solicitados durante el desarrollo.</a:t>
            </a:r>
            <a:endParaRPr b="0" i="0" sz="1400" u="none" cap="none" strike="noStrike">
              <a:solidFill>
                <a:srgbClr val="000000"/>
              </a:solidFill>
              <a:latin typeface="Arial"/>
              <a:ea typeface="Arial"/>
              <a:cs typeface="Arial"/>
              <a:sym typeface="Arial"/>
            </a:endParaRPr>
          </a:p>
          <a:p>
            <a:pPr indent="-261937" lvl="1" marL="444500" marR="0" rtl="0" algn="just">
              <a:lnSpc>
                <a:spcPct val="100000"/>
              </a:lnSpc>
              <a:spcBef>
                <a:spcPts val="0"/>
              </a:spcBef>
              <a:spcAft>
                <a:spcPts val="0"/>
              </a:spcAft>
              <a:buClr>
                <a:srgbClr val="262626"/>
              </a:buClr>
              <a:buSzPts val="1600"/>
              <a:buFont typeface="Noto Sans Symbols"/>
              <a:buChar char="✔"/>
            </a:pPr>
            <a:r>
              <a:rPr b="0" i="0" lang="es-PE" sz="1600" u="none" cap="none" strike="noStrike">
                <a:solidFill>
                  <a:srgbClr val="262626"/>
                </a:solidFill>
                <a:latin typeface="Calibri"/>
                <a:ea typeface="Calibri"/>
                <a:cs typeface="Calibri"/>
                <a:sym typeface="Calibri"/>
              </a:rPr>
              <a:t>Permiten medir el avance del proyecto.</a:t>
            </a:r>
            <a:endParaRPr b="0" i="0" sz="1400" u="none" cap="none" strike="noStrike">
              <a:solidFill>
                <a:srgbClr val="000000"/>
              </a:solidFill>
              <a:latin typeface="Arial"/>
              <a:ea typeface="Arial"/>
              <a:cs typeface="Arial"/>
              <a:sym typeface="Arial"/>
            </a:endParaRPr>
          </a:p>
          <a:p>
            <a:pPr indent="-160336" lvl="1" marL="444500"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168275" lvl="1"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Podemos obtener un indicador de productividad del equipo al determinar la cantidad de horas hombre empleadas en desarrollar una cantidad de puntos de función.</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192" name="Google Shape;192;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FUNCIÓN</a:t>
            </a:r>
            <a:endParaRPr b="0" i="0" sz="1400" u="none" cap="none" strike="noStrike">
              <a:solidFill>
                <a:srgbClr val="000000"/>
              </a:solidFill>
              <a:latin typeface="Arial"/>
              <a:ea typeface="Arial"/>
              <a:cs typeface="Arial"/>
              <a:sym typeface="Arial"/>
            </a:endParaRPr>
          </a:p>
        </p:txBody>
      </p:sp>
      <p:pic>
        <p:nvPicPr>
          <p:cNvPr descr="Una persona en frente de una computadora&#10;&#10;Descripción generada automáticamente con confianza baja" id="193" name="Google Shape;193;p21"/>
          <p:cNvPicPr preferRelativeResize="0"/>
          <p:nvPr/>
        </p:nvPicPr>
        <p:blipFill rotWithShape="1">
          <a:blip r:embed="rId3">
            <a:alphaModFix/>
          </a:blip>
          <a:srcRect b="17611" l="0" r="0" t="3642"/>
          <a:stretch/>
        </p:blipFill>
        <p:spPr>
          <a:xfrm>
            <a:off x="5357605" y="1190884"/>
            <a:ext cx="3211629" cy="379354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22"/>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PUNTOS DE HISTORIA</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nvSpPr>
        <p:spPr>
          <a:xfrm>
            <a:off x="564825" y="844003"/>
            <a:ext cx="8014350" cy="147732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puntos de historia son una técnica de estimación utilizada con las metodologías ágiles para la gestión de proyectos.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Ayudan al equipo a determinar el esfuerzo necesario para completar una historia de usuario en el backlog del producto.</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HISTORIA</a:t>
            </a:r>
            <a:endParaRPr b="0" i="0" sz="1400" u="none" cap="none" strike="noStrike">
              <a:solidFill>
                <a:srgbClr val="000000"/>
              </a:solidFill>
              <a:latin typeface="Arial"/>
              <a:ea typeface="Arial"/>
              <a:cs typeface="Arial"/>
              <a:sym typeface="Arial"/>
            </a:endParaRPr>
          </a:p>
        </p:txBody>
      </p:sp>
      <p:pic>
        <p:nvPicPr>
          <p:cNvPr descr="Imagen que contiene objeto, reloj&#10;&#10;Descripción generada automáticamente" id="208" name="Google Shape;208;p23"/>
          <p:cNvPicPr preferRelativeResize="0"/>
          <p:nvPr/>
        </p:nvPicPr>
        <p:blipFill rotWithShape="1">
          <a:blip r:embed="rId3">
            <a:alphaModFix/>
          </a:blip>
          <a:srcRect b="25023" l="3" r="-1" t="25023"/>
          <a:stretch/>
        </p:blipFill>
        <p:spPr>
          <a:xfrm>
            <a:off x="1290702" y="2769827"/>
            <a:ext cx="6562596" cy="218716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nvSpPr>
        <p:spPr>
          <a:xfrm>
            <a:off x="633262" y="1286215"/>
            <a:ext cx="3860362" cy="3200876"/>
          </a:xfrm>
          <a:prstGeom prst="rect">
            <a:avLst/>
          </a:prstGeom>
          <a:noFill/>
          <a:ln>
            <a:noFill/>
          </a:ln>
        </p:spPr>
        <p:txBody>
          <a:bodyPr anchorCtr="0" anchor="t" bIns="0" lIns="0" spcFirstLastPara="1" rIns="0" wrap="square" tIns="0">
            <a:spAutoFit/>
          </a:bodyPr>
          <a:lstStyle/>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puntos de historia tienen en cuenta tres factores que pueden incidir en el alcance y el esfuerzo de una tarea:</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261937" lvl="1" marL="444500"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El riesgo:</a:t>
            </a:r>
            <a:r>
              <a:rPr b="0" i="0" lang="es-PE" sz="1600" u="none" cap="none" strike="noStrike">
                <a:solidFill>
                  <a:srgbClr val="262626"/>
                </a:solidFill>
                <a:latin typeface="Calibri"/>
                <a:ea typeface="Calibri"/>
                <a:cs typeface="Calibri"/>
                <a:sym typeface="Calibri"/>
              </a:rPr>
              <a:t> Es la cantidad de riesgo total o incertidumbre asociada con la tarea. </a:t>
            </a:r>
            <a:endParaRPr b="0" i="0" sz="1400" u="none" cap="none" strike="noStrike">
              <a:solidFill>
                <a:srgbClr val="000000"/>
              </a:solidFill>
              <a:latin typeface="Arial"/>
              <a:ea typeface="Arial"/>
              <a:cs typeface="Arial"/>
              <a:sym typeface="Arial"/>
            </a:endParaRPr>
          </a:p>
          <a:p>
            <a:pPr indent="-160336" lvl="1" marL="444500"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61937" lvl="1" marL="444500"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La repetición: </a:t>
            </a:r>
            <a:r>
              <a:rPr b="0" i="0" lang="es-PE" sz="1600" u="none" cap="none" strike="noStrike">
                <a:solidFill>
                  <a:srgbClr val="262626"/>
                </a:solidFill>
                <a:latin typeface="Calibri"/>
                <a:ea typeface="Calibri"/>
                <a:cs typeface="Calibri"/>
                <a:sym typeface="Calibri"/>
              </a:rPr>
              <a:t>Es la experiencia del equipo con tareas similares.</a:t>
            </a:r>
            <a:endParaRPr b="0" i="0" sz="1400" u="none" cap="none" strike="noStrike">
              <a:solidFill>
                <a:srgbClr val="000000"/>
              </a:solidFill>
              <a:latin typeface="Arial"/>
              <a:ea typeface="Arial"/>
              <a:cs typeface="Arial"/>
              <a:sym typeface="Arial"/>
            </a:endParaRPr>
          </a:p>
          <a:p>
            <a:pPr indent="-160336" lvl="1" marL="444500" marR="0" rtl="0" algn="just">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a:p>
            <a:pPr indent="-261937" lvl="1" marL="444500" marR="0" rtl="0" algn="just">
              <a:lnSpc>
                <a:spcPct val="100000"/>
              </a:lnSpc>
              <a:spcBef>
                <a:spcPts val="0"/>
              </a:spcBef>
              <a:spcAft>
                <a:spcPts val="0"/>
              </a:spcAft>
              <a:buClr>
                <a:srgbClr val="262626"/>
              </a:buClr>
              <a:buSzPts val="1600"/>
              <a:buFont typeface="Noto Sans Symbols"/>
              <a:buChar char="✔"/>
            </a:pPr>
            <a:r>
              <a:rPr b="1" i="0" lang="es-PE" sz="1600" u="none" cap="none" strike="noStrike">
                <a:solidFill>
                  <a:srgbClr val="262626"/>
                </a:solidFill>
                <a:latin typeface="Calibri"/>
                <a:ea typeface="Calibri"/>
                <a:cs typeface="Calibri"/>
                <a:sym typeface="Calibri"/>
              </a:rPr>
              <a:t>La complejidad:</a:t>
            </a:r>
            <a:r>
              <a:rPr b="0" i="0" lang="es-PE" sz="1600" u="none" cap="none" strike="noStrike">
                <a:solidFill>
                  <a:srgbClr val="262626"/>
                </a:solidFill>
                <a:latin typeface="Calibri"/>
                <a:ea typeface="Calibri"/>
                <a:cs typeface="Calibri"/>
                <a:sym typeface="Calibri"/>
              </a:rPr>
              <a:t> Es el nivel de dificultad de la tarea.</a:t>
            </a:r>
            <a:endParaRPr b="0" i="0" sz="1400" u="none" cap="none" strike="noStrike">
              <a:solidFill>
                <a:srgbClr val="000000"/>
              </a:solidFill>
              <a:latin typeface="Arial"/>
              <a:ea typeface="Arial"/>
              <a:cs typeface="Arial"/>
              <a:sym typeface="Arial"/>
            </a:endParaRPr>
          </a:p>
          <a:p>
            <a:pPr indent="-160336" lvl="1" marL="444500" marR="0" rtl="0" algn="l">
              <a:lnSpc>
                <a:spcPct val="100000"/>
              </a:lnSpc>
              <a:spcBef>
                <a:spcPts val="0"/>
              </a:spcBef>
              <a:spcAft>
                <a:spcPts val="0"/>
              </a:spcAft>
              <a:buClr>
                <a:schemeClr val="dk1"/>
              </a:buClr>
              <a:buSzPts val="1600"/>
              <a:buFont typeface="Noto Sans Symbols"/>
              <a:buNone/>
            </a:pPr>
            <a:r>
              <a:t/>
            </a:r>
            <a:endParaRPr b="0" i="0" sz="1600" u="none" cap="none" strike="noStrike">
              <a:solidFill>
                <a:srgbClr val="262626"/>
              </a:solidFill>
              <a:latin typeface="Calibri"/>
              <a:ea typeface="Calibri"/>
              <a:cs typeface="Calibri"/>
              <a:sym typeface="Calibri"/>
            </a:endParaRPr>
          </a:p>
        </p:txBody>
      </p:sp>
      <p:sp>
        <p:nvSpPr>
          <p:cNvPr id="215" name="Google Shape;215;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HISTORIA</a:t>
            </a:r>
            <a:endParaRPr b="0" i="0" sz="1400" u="none" cap="none" strike="noStrike">
              <a:solidFill>
                <a:srgbClr val="000000"/>
              </a:solidFill>
              <a:latin typeface="Arial"/>
              <a:ea typeface="Arial"/>
              <a:cs typeface="Arial"/>
              <a:sym typeface="Arial"/>
            </a:endParaRPr>
          </a:p>
        </p:txBody>
      </p:sp>
      <p:pic>
        <p:nvPicPr>
          <p:cNvPr descr="Imagen que contiene persona, hombre, tabla, mujer&#10;&#10;Descripción generada automáticamente" id="216" name="Google Shape;216;p24"/>
          <p:cNvPicPr preferRelativeResize="0"/>
          <p:nvPr/>
        </p:nvPicPr>
        <p:blipFill rotWithShape="1">
          <a:blip r:embed="rId3">
            <a:alphaModFix/>
          </a:blip>
          <a:srcRect b="0" l="0" r="0" t="21172"/>
          <a:stretch/>
        </p:blipFill>
        <p:spPr>
          <a:xfrm>
            <a:off x="5148476" y="1061149"/>
            <a:ext cx="3264003" cy="38554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nvSpPr>
        <p:spPr>
          <a:xfrm>
            <a:off x="624552" y="1010840"/>
            <a:ext cx="3816819" cy="393954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PUNTOS DE HISTORIA FRENTE A HORAS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Las estimaciones basadas en tiempo no toman en cuenta el esfuerzo para realizar una tarea. También dependen de la estimación personal de cada miembro del equipo, lo que varía según diversos factores como la experiencia o la comprensión de la tarea.</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Las estimaciones por fecha no tienen en cuenta el trabajo del día a día que no está relacionado con el proyecto, como reuniones, coordinaciones por correo electrónico, entre otros.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223" name="Google Shape;223;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HISTORIA</a:t>
            </a:r>
            <a:endParaRPr b="0" i="0" sz="1400" u="none" cap="none" strike="noStrike">
              <a:solidFill>
                <a:srgbClr val="000000"/>
              </a:solidFill>
              <a:latin typeface="Arial"/>
              <a:ea typeface="Arial"/>
              <a:cs typeface="Arial"/>
              <a:sym typeface="Arial"/>
            </a:endParaRPr>
          </a:p>
        </p:txBody>
      </p:sp>
      <p:pic>
        <p:nvPicPr>
          <p:cNvPr descr="Imagen que contiene persona, hombre, tabla, mujer&#10;&#10;Descripción generada automáticamente" id="224" name="Google Shape;224;p25"/>
          <p:cNvPicPr preferRelativeResize="0"/>
          <p:nvPr/>
        </p:nvPicPr>
        <p:blipFill rotWithShape="1">
          <a:blip r:embed="rId3">
            <a:alphaModFix/>
          </a:blip>
          <a:srcRect b="0" l="0" r="0" t="21172"/>
          <a:stretch/>
        </p:blipFill>
        <p:spPr>
          <a:xfrm>
            <a:off x="5122351" y="1143439"/>
            <a:ext cx="3194335" cy="377311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nvSpPr>
        <p:spPr>
          <a:xfrm>
            <a:off x="615844" y="1279796"/>
            <a:ext cx="3851653" cy="393954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PUNTOS DE HISTORIA FRENTE A HORAS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1"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puntos de historia resuelven los problemas que se presentan con la estimación basada en fechas al fomentar la colaboración y considerar el esfuerzo en el desarrollo.</a:t>
            </a:r>
            <a:endParaRPr b="0" i="0" sz="1400" u="none" cap="none" strike="noStrike">
              <a:solidFill>
                <a:srgbClr val="000000"/>
              </a:solidFill>
              <a:latin typeface="Arial"/>
              <a:ea typeface="Arial"/>
              <a:cs typeface="Arial"/>
              <a:sym typeface="Arial"/>
            </a:endParaRPr>
          </a:p>
          <a:p>
            <a:pPr indent="-66675" lvl="1"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1"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Los puntos de historia recompensan a los miembros del equipo por resolver incidencias basándose en la dificultad de las mismas, logrando que el equipo se centre en la entrega de valor y no en el tiempo dedicado.</a:t>
            </a:r>
            <a:endParaRPr b="0" i="0" sz="1400" u="none" cap="none" strike="noStrike">
              <a:solidFill>
                <a:srgbClr val="000000"/>
              </a:solidFill>
              <a:latin typeface="Arial"/>
              <a:ea typeface="Arial"/>
              <a:cs typeface="Arial"/>
              <a:sym typeface="Arial"/>
            </a:endParaRPr>
          </a:p>
          <a:p>
            <a:pPr indent="-66675" lvl="1"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66675" lvl="1"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231" name="Google Shape;231;p2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HISTORIA</a:t>
            </a:r>
            <a:endParaRPr b="0" i="0" sz="1400" u="none" cap="none" strike="noStrike">
              <a:solidFill>
                <a:srgbClr val="000000"/>
              </a:solidFill>
              <a:latin typeface="Arial"/>
              <a:ea typeface="Arial"/>
              <a:cs typeface="Arial"/>
              <a:sym typeface="Arial"/>
            </a:endParaRPr>
          </a:p>
        </p:txBody>
      </p:sp>
      <p:pic>
        <p:nvPicPr>
          <p:cNvPr descr="Un grupo de personas sentadas frente a una mesa con una laptop&#10;&#10;Descripción generada automáticamente" id="232" name="Google Shape;232;p26"/>
          <p:cNvPicPr preferRelativeResize="0"/>
          <p:nvPr/>
        </p:nvPicPr>
        <p:blipFill rotWithShape="1">
          <a:blip r:embed="rId3">
            <a:alphaModFix/>
          </a:blip>
          <a:srcRect b="1238" l="0" r="0" t="20015"/>
          <a:stretch/>
        </p:blipFill>
        <p:spPr>
          <a:xfrm>
            <a:off x="5104933" y="1093785"/>
            <a:ext cx="3229169" cy="381426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nvSpPr>
        <p:spPr>
          <a:xfrm>
            <a:off x="615844" y="1001121"/>
            <a:ext cx="8023200" cy="29553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PASOS PARA ESTIMAR LOS PUNTOS DE HISTORIA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1. PRESENTAR LOS PUNTOS DE HISTORIA AL EQUIPO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 importante que todo el equipo conozca y comprenda el concepto de puntos de historia.</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 necesario compartir los conceptos básicos y los beneficios de esta técnica.</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este punto debemos considerar que lo importante en los puntos de historia son las proporciones, no los números reales. Por ejemplo, si una tarea tiene asignada un punto de historia y una segunda tarea tiene asignados dos puntos de historia, significa que la segunda tarea requiere el doble de esfuerzo que la primera.</a:t>
            </a:r>
            <a:endParaRPr b="0" i="0" sz="1400" u="none" cap="none" strike="noStrike">
              <a:solidFill>
                <a:srgbClr val="000000"/>
              </a:solidFill>
              <a:latin typeface="Arial"/>
              <a:ea typeface="Arial"/>
              <a:cs typeface="Arial"/>
              <a:sym typeface="Arial"/>
            </a:endParaRPr>
          </a:p>
        </p:txBody>
      </p:sp>
      <p:sp>
        <p:nvSpPr>
          <p:cNvPr id="239" name="Google Shape;239;p2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HISTORIA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nvSpPr>
        <p:spPr>
          <a:xfrm>
            <a:off x="589719" y="1079499"/>
            <a:ext cx="7970700" cy="29553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PASOS PARA ESTIMAR LOS PUNTOS DE HISTORIA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11725" marR="0" rtl="0" algn="just">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2. DETERMINAR LA SECUENCIA PARA LOS PUNTOS DE HISTORIA </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secuencia para los puntos de historia hace referencia al método de puntuación que usará el equipo para asignar puntos de historia en la reunión de estimación.</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Las secuencias son útiles porque obligan al equipo a centrarse en el tamaño relativo entre los números, lo que facilita la estimación de tareas complejas.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Una forma sencilla de establecer una secuencia es utilizar las tallas de camisetas: XS, S, M, L, XL y XXL.</a:t>
            </a:r>
            <a:endParaRPr b="0" i="0" sz="1400" u="none" cap="none" strike="noStrike">
              <a:solidFill>
                <a:srgbClr val="000000"/>
              </a:solidFill>
              <a:latin typeface="Arial"/>
              <a:ea typeface="Arial"/>
              <a:cs typeface="Arial"/>
              <a:sym typeface="Arial"/>
            </a:endParaRPr>
          </a:p>
        </p:txBody>
      </p:sp>
      <p:sp>
        <p:nvSpPr>
          <p:cNvPr id="246" name="Google Shape;246;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HISTORIA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nvSpPr>
        <p:spPr>
          <a:xfrm>
            <a:off x="659924" y="843221"/>
            <a:ext cx="7952854" cy="1723549"/>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PASOS PARA ESTIMAR LOS PUNTOS DE HISTORIA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3. CREAR UNA MATRIZ DE PUNTOS DE HISTORIA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Una matriz de puntos de historia es una versión desarrollada de la secuencia de puntos de historia. Sirve como punto de partida para la reunión de estimación y le da al equipo una idea más clara de cómo calificar cada tarea.</a:t>
            </a:r>
            <a:endParaRPr b="0" i="0" sz="1400" u="none" cap="none" strike="noStrike">
              <a:solidFill>
                <a:srgbClr val="000000"/>
              </a:solidFill>
              <a:latin typeface="Arial"/>
              <a:ea typeface="Arial"/>
              <a:cs typeface="Arial"/>
              <a:sym typeface="Arial"/>
            </a:endParaRPr>
          </a:p>
        </p:txBody>
      </p:sp>
      <p:sp>
        <p:nvSpPr>
          <p:cNvPr id="253" name="Google Shape;253;p2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HISTORIA</a:t>
            </a:r>
            <a:endParaRPr b="0" i="0" sz="1400" u="none" cap="none" strike="noStrike">
              <a:solidFill>
                <a:srgbClr val="000000"/>
              </a:solidFill>
              <a:latin typeface="Arial"/>
              <a:ea typeface="Arial"/>
              <a:cs typeface="Arial"/>
              <a:sym typeface="Arial"/>
            </a:endParaRPr>
          </a:p>
        </p:txBody>
      </p:sp>
      <p:pic>
        <p:nvPicPr>
          <p:cNvPr id="254" name="Google Shape;254;p29"/>
          <p:cNvPicPr preferRelativeResize="0"/>
          <p:nvPr/>
        </p:nvPicPr>
        <p:blipFill rotWithShape="1">
          <a:blip r:embed="rId3">
            <a:alphaModFix/>
          </a:blip>
          <a:srcRect b="0" l="0" r="0" t="0"/>
          <a:stretch/>
        </p:blipFill>
        <p:spPr>
          <a:xfrm>
            <a:off x="3174834" y="2627730"/>
            <a:ext cx="3134526" cy="267876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3"/>
          <p:cNvSpPr/>
          <p:nvPr/>
        </p:nvSpPr>
        <p:spPr>
          <a:xfrm>
            <a:off x="424252" y="3703125"/>
            <a:ext cx="7966170" cy="73738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TÉCNICAS DE ESTIMACIÓN</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0"/>
              </a:spcBef>
              <a:spcAft>
                <a:spcPts val="0"/>
              </a:spcAft>
              <a:buClr>
                <a:srgbClr val="000000"/>
              </a:buClr>
              <a:buSzPts val="1600"/>
              <a:buFont typeface="Arial"/>
              <a:buNone/>
            </a:pPr>
            <a:r>
              <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nvSpPr>
        <p:spPr>
          <a:xfrm>
            <a:off x="511341" y="826950"/>
            <a:ext cx="8164200" cy="36942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PASOS PARA ESTIMAR LOS PUNTOS DE HISTORIA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4. ORGANIZAR UNA REUNIÓN DE PLANNING POKER</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objetivo de una reunión de Planning Poker, es asignar puntos de historia a las historias de usuarios, alinear al equipo y tener una idea de cuántas tareas se pueden desarrollar en el siguiente sprint.</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Todo el equipo participa en la reunión, brindando sus opiniones sobre el trabajo futuro.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 involucrar a todo el equipo, se logra asignar puntos de historia en base a diversas opiniones y evitar sesgos inconsistentes.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Estas reuniones se realizan después de que se ha priorizado el trabajo pendiente y antes de que se inicie un sprint.</a:t>
            </a:r>
            <a:endParaRPr b="0" i="0" sz="1400" u="none" cap="none" strike="noStrike">
              <a:solidFill>
                <a:srgbClr val="000000"/>
              </a:solidFill>
              <a:latin typeface="Arial"/>
              <a:ea typeface="Arial"/>
              <a:cs typeface="Arial"/>
              <a:sym typeface="Arial"/>
            </a:endParaRPr>
          </a:p>
        </p:txBody>
      </p:sp>
      <p:sp>
        <p:nvSpPr>
          <p:cNvPr id="261" name="Google Shape;261;p3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HISTORIA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nvSpPr>
        <p:spPr>
          <a:xfrm>
            <a:off x="511341" y="826950"/>
            <a:ext cx="8164347" cy="344709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PASOS PARA ESTIMAR LOS PUNTOS DE HISTORIA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5. PLANIFICAR Y EJECUTAR EL SPRINT</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Cuando se usa esta técnica por primera vez, no se tiene claro cuántos puntos de historia se pueden completar en un sprint.</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El primer sprint puede incluir una cantidad alta de puntos de historia de bajo valor, pocos puntos de historia de alto valor o una combinación de ambos casos.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Con el tiempo se logra determinar la velocidad del equipo.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la reunión de planificación del sprint se puede estimar cuántos puntos de historia se puede incluir en el sprint en función de la complejidad de las tareas y el valor del punto de historia.</a:t>
            </a:r>
            <a:endParaRPr b="0" i="0" sz="1400" u="none" cap="none" strike="noStrike">
              <a:solidFill>
                <a:srgbClr val="000000"/>
              </a:solidFill>
              <a:latin typeface="Arial"/>
              <a:ea typeface="Arial"/>
              <a:cs typeface="Arial"/>
              <a:sym typeface="Arial"/>
            </a:endParaRPr>
          </a:p>
        </p:txBody>
      </p:sp>
      <p:sp>
        <p:nvSpPr>
          <p:cNvPr id="268" name="Google Shape;268;p3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HISTORIA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nvSpPr>
        <p:spPr>
          <a:xfrm>
            <a:off x="511341" y="826950"/>
            <a:ext cx="8164200" cy="34479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PASOS PARA ESTIMAR LOS PUNTOS DE HISTORIA</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6. MEJORAR LAS ESTIMACIONES DE PUNTOS DE HISTORIA EN FUNCIÓN DE ESTIMACIONES ANTERIORES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Una vez que se ha completado el primer sprint con los puntos de historia, es momento de centrarse en la mejora continua.</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la reunión de Retrospectiva del Sprint puede revisarse con el equipo qué salió bien y en qué se podría mejorar.</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 importante determinar si los puntos de historia se definieron correctamente, los problemas inesperados que se presentaron y las razones por las que no se cumplieron los objetivos en caso de que esto haya sucedido.</a:t>
            </a:r>
            <a:endParaRPr b="0" i="0" sz="1400" u="none" cap="none" strike="noStrike">
              <a:solidFill>
                <a:srgbClr val="000000"/>
              </a:solidFill>
              <a:latin typeface="Arial"/>
              <a:ea typeface="Arial"/>
              <a:cs typeface="Arial"/>
              <a:sym typeface="Arial"/>
            </a:endParaRPr>
          </a:p>
        </p:txBody>
      </p:sp>
      <p:sp>
        <p:nvSpPr>
          <p:cNvPr id="275" name="Google Shape;275;p3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PUNTOS DE HISTORIA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33"/>
          <p:cNvSpPr/>
          <p:nvPr/>
        </p:nvSpPr>
        <p:spPr>
          <a:xfrm>
            <a:off x="1276149" y="770440"/>
            <a:ext cx="7204492" cy="4278094"/>
          </a:xfrm>
          <a:prstGeom prst="rect">
            <a:avLst/>
          </a:prstGeom>
          <a:noFill/>
          <a:ln>
            <a:noFill/>
          </a:ln>
        </p:spPr>
        <p:txBody>
          <a:bodyPr anchorCtr="0" anchor="t" bIns="45700" lIns="91425" spcFirstLastPara="1" rIns="91425" wrap="square" tIns="45700">
            <a:spAutoFit/>
          </a:bodyPr>
          <a:lstStyle/>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Las técnicas de estimación permiten calcular con gran precisión: el tiempo, presupuesto y los recursos necesarios para completar un proyecto.</a:t>
            </a:r>
            <a:endParaRPr b="0" i="0" sz="1400" u="none" cap="none" strike="noStrike">
              <a:solidFill>
                <a:srgbClr val="000000"/>
              </a:solidFill>
              <a:latin typeface="Arial"/>
              <a:ea typeface="Arial"/>
              <a:cs typeface="Arial"/>
              <a:sym typeface="Arial"/>
            </a:endParaRPr>
          </a:p>
          <a:p>
            <a:pPr indent="-73025" lvl="0" marL="180975" marR="0" rtl="0" algn="just">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En general, las técnicas para estimar los tiempos y costos del proyecto se centran en la simplificación de los procesos en tareas más pequeñas.</a:t>
            </a:r>
            <a:endParaRPr b="0" i="0" sz="1400" u="none" cap="none" strike="noStrike">
              <a:solidFill>
                <a:srgbClr val="000000"/>
              </a:solidFill>
              <a:latin typeface="Arial"/>
              <a:ea typeface="Arial"/>
              <a:cs typeface="Arial"/>
              <a:sym typeface="Arial"/>
            </a:endParaRPr>
          </a:p>
          <a:p>
            <a:pPr indent="-73025" lvl="0" marL="180975" marR="0" rtl="0" algn="just">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Son técnicas de estimación: el juicio de expertos, la estimación análoga, la estimación paramétrica, la estimación descendente, la estimación ascendente y la estimación de tres puntos. </a:t>
            </a:r>
            <a:endParaRPr b="0" i="0" sz="1400" u="none" cap="none" strike="noStrike">
              <a:solidFill>
                <a:srgbClr val="000000"/>
              </a:solidFill>
              <a:latin typeface="Arial"/>
              <a:ea typeface="Arial"/>
              <a:cs typeface="Arial"/>
              <a:sym typeface="Arial"/>
            </a:endParaRPr>
          </a:p>
          <a:p>
            <a:pPr indent="-73025" lvl="0" marL="180975" marR="0" rtl="0" algn="just">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El análisis de puntos de función es una técnica de estimación de las funciones ofrecidas por un software desde el punto de vista de sus usuarios.</a:t>
            </a:r>
            <a:endParaRPr b="0" i="0" sz="1400" u="none" cap="none" strike="noStrike">
              <a:solidFill>
                <a:srgbClr val="000000"/>
              </a:solidFill>
              <a:latin typeface="Arial"/>
              <a:ea typeface="Arial"/>
              <a:cs typeface="Arial"/>
              <a:sym typeface="Arial"/>
            </a:endParaRPr>
          </a:p>
          <a:p>
            <a:pPr indent="-73025" lvl="0" marL="180975" marR="0" rtl="0" algn="just">
              <a:lnSpc>
                <a:spcPct val="100000"/>
              </a:lnSpc>
              <a:spcBef>
                <a:spcPts val="0"/>
              </a:spcBef>
              <a:spcAft>
                <a:spcPts val="0"/>
              </a:spcAft>
              <a:buClr>
                <a:schemeClr val="dk1"/>
              </a:buClr>
              <a:buSzPts val="1700"/>
              <a:buFont typeface="Arial"/>
              <a:buNone/>
            </a:pPr>
            <a:r>
              <a:t/>
            </a:r>
            <a:endParaRPr b="0" i="0" sz="1700" u="none" cap="none" strike="noStrike">
              <a:solidFill>
                <a:srgbClr val="FFFFFF"/>
              </a:solidFill>
              <a:latin typeface="Calibri"/>
              <a:ea typeface="Calibri"/>
              <a:cs typeface="Calibri"/>
              <a:sym typeface="Calibri"/>
            </a:endParaRPr>
          </a:p>
          <a:p>
            <a:pPr indent="-180975" lvl="0" marL="180975" marR="0" rtl="0" algn="just">
              <a:lnSpc>
                <a:spcPct val="100000"/>
              </a:lnSpc>
              <a:spcBef>
                <a:spcPts val="0"/>
              </a:spcBef>
              <a:spcAft>
                <a:spcPts val="0"/>
              </a:spcAft>
              <a:buClr>
                <a:srgbClr val="FFFFFF"/>
              </a:buClr>
              <a:buSzPts val="1700"/>
              <a:buFont typeface="Arial"/>
              <a:buChar char="•"/>
            </a:pPr>
            <a:r>
              <a:rPr b="0" i="0" lang="es-PE" sz="1700" u="none" cap="none" strike="noStrike">
                <a:solidFill>
                  <a:srgbClr val="FFFFFF"/>
                </a:solidFill>
                <a:latin typeface="Calibri"/>
                <a:ea typeface="Calibri"/>
                <a:cs typeface="Calibri"/>
                <a:sym typeface="Calibri"/>
              </a:rPr>
              <a:t>Los puntos de historia son una técnica de estimación utilizada con las metodologías ágiles que ayudan al equipo a determinar el esfuerzo necesario para completar una historia de usuario.</a:t>
            </a:r>
            <a:endParaRPr b="0" i="0" sz="1400" u="none" cap="none" strike="noStrike">
              <a:solidFill>
                <a:srgbClr val="000000"/>
              </a:solidFill>
              <a:latin typeface="Arial"/>
              <a:ea typeface="Arial"/>
              <a:cs typeface="Arial"/>
              <a:sym typeface="Arial"/>
            </a:endParaRPr>
          </a:p>
        </p:txBody>
      </p:sp>
      <p:sp>
        <p:nvSpPr>
          <p:cNvPr id="283" name="Google Shape;283;p3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chemeClr val="lt1"/>
                </a:solidFill>
                <a:latin typeface="Calibri"/>
                <a:ea typeface="Calibri"/>
                <a:cs typeface="Calibri"/>
                <a:sym typeface="Calibri"/>
              </a:rPr>
              <a:t>/ CONCLUSIONES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nvSpPr>
        <p:spPr>
          <a:xfrm>
            <a:off x="398994" y="724844"/>
            <a:ext cx="7881937" cy="4369670"/>
          </a:xfrm>
          <a:prstGeom prst="rect">
            <a:avLst/>
          </a:prstGeom>
          <a:noFill/>
          <a:ln>
            <a:noFill/>
          </a:ln>
        </p:spPr>
        <p:txBody>
          <a:bodyPr anchorCtr="0" anchor="t" bIns="91425" lIns="91425" spcFirstLastPara="1" rIns="91425" wrap="square" tIns="91425">
            <a:noAutofit/>
          </a:bodyPr>
          <a:lstStyle/>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FATTO. (s.f.). ¿Qué es el Análisis de Puntos de Función? Recuperado por </a:t>
            </a:r>
            <a:r>
              <a:rPr b="0" i="0" lang="es-PE" sz="16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https://www.fattocs.com/es/blog-es/que-es-el-analisis-de-puntos-de-funcion/</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Keiser University. (s.f.). Métodos de estimación de tiempos y costes del proyecto. Recuperado de </a:t>
            </a:r>
            <a:r>
              <a:rPr b="0" i="0" lang="es-PE" sz="16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https://keiseruniversity.edu.ni/metodos-de-estimacion-de-tiempos-y-costes-del-proyecto/</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PMOinformatica. (2015). Estimación de proyectos de software por puntos de función: Introducción. Recuperado de </a:t>
            </a:r>
            <a:r>
              <a:rPr b="0" i="0" lang="es-PE" sz="1600" u="sng" cap="none" strike="noStrike">
                <a:solidFill>
                  <a:schemeClr val="dk1"/>
                </a:solidFill>
                <a:latin typeface="Calibri"/>
                <a:ea typeface="Calibri"/>
                <a:cs typeface="Calibri"/>
                <a:sym typeface="Calibri"/>
                <a:hlinkClick r:id="rId5">
                  <a:extLst>
                    <a:ext uri="{A12FA001-AC4F-418D-AE19-62706E023703}">
                      <ahyp:hlinkClr val="tx"/>
                    </a:ext>
                  </a:extLst>
                </a:hlinkClick>
              </a:rPr>
              <a:t>http://www.pmoinformatica.com/2015/04/estimacion-puntos-funcion-introduccion.html</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Radigan, Dan. (s.f.). Puntos de historia y estimación. Recuperado de </a:t>
            </a:r>
            <a:r>
              <a:rPr b="0" i="0" lang="es-PE" sz="16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https://www.atlassian.com/es/agile/project-management/estimation </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Riveros, Alejandro. (s.f.). 4 métodos de estimación de duración de las actividades de un Proyecto. Recuperado de </a:t>
            </a:r>
            <a:r>
              <a:rPr b="0" i="0" lang="es-PE" sz="1600" u="sng" cap="none" strike="noStrike">
                <a:solidFill>
                  <a:schemeClr val="dk1"/>
                </a:solidFill>
                <a:latin typeface="Calibri"/>
                <a:ea typeface="Calibri"/>
                <a:cs typeface="Calibri"/>
                <a:sym typeface="Calibri"/>
                <a:hlinkClick r:id="rId7">
                  <a:extLst>
                    <a:ext uri="{A12FA001-AC4F-418D-AE19-62706E023703}">
                      <ahyp:hlinkClr val="tx"/>
                    </a:ext>
                  </a:extLst>
                </a:hlinkClick>
              </a:rPr>
              <a:t>https://www.ealde.es/duracion-actividades-proyectos/</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90" name="Google Shape;290;p3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BIBLIOGRAFÍA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nvSpPr>
        <p:spPr>
          <a:xfrm>
            <a:off x="398994" y="724844"/>
            <a:ext cx="7881937" cy="4369670"/>
          </a:xfrm>
          <a:prstGeom prst="rect">
            <a:avLst/>
          </a:prstGeom>
          <a:noFill/>
          <a:ln>
            <a:noFill/>
          </a:ln>
        </p:spPr>
        <p:txBody>
          <a:bodyPr anchorCtr="0" anchor="t" bIns="91425" lIns="91425" spcFirstLastPara="1" rIns="91425" wrap="square" tIns="91425">
            <a:noAutofit/>
          </a:bodyPr>
          <a:lstStyle/>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Team Asana. (2022). ¿Qué son los métodos de estimación? Conoce estas seis técnicas para una planificación de proyectos efectiva. Recuperado de </a:t>
            </a:r>
            <a:r>
              <a:rPr b="0" i="0" lang="es-PE" sz="16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https://asana.com/es/resources/estimation-methods</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74625"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Vige, Whitney. (2022). ¿Qué son los puntos de historia? Seis pasos sencillos para estimar el trabajo en Agile  Recuperado por </a:t>
            </a:r>
            <a:r>
              <a:rPr b="0" i="0" lang="es-PE" sz="16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https://asana.com/es/resources/story-points</a:t>
            </a:r>
            <a:endParaRPr b="0" i="0" sz="1600" u="none" cap="none" strike="noStrike">
              <a:solidFill>
                <a:schemeClr val="dk1"/>
              </a:solidFill>
              <a:latin typeface="Calibri"/>
              <a:ea typeface="Calibri"/>
              <a:cs typeface="Calibri"/>
              <a:sym typeface="Calibri"/>
            </a:endParaRPr>
          </a:p>
          <a:p>
            <a:pPr indent="-73025" lvl="0" marL="174625"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97" name="Google Shape;297;p3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BIBLIOGRAFÍA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511341" y="826950"/>
            <a:ext cx="8164347" cy="1723549"/>
          </a:xfrm>
          <a:prstGeom prst="rect">
            <a:avLst/>
          </a:prstGeom>
          <a:noFill/>
          <a:ln>
            <a:noFill/>
          </a:ln>
        </p:spPr>
        <p:txBody>
          <a:bodyPr anchorCtr="0" anchor="t" bIns="0" lIns="0" spcFirstLastPara="1" rIns="0" wrap="square" tIns="0">
            <a:spAutoFit/>
          </a:bodyPr>
          <a:lstStyle/>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 proyecto debe satisfacer los objetivos y requisitos para los que ha sido planteado.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Por ello, es importante la planificación de los recursos que formarán parte del proyecto, tomando en cuenta las restricciones de tiempo, costo y alcance.</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Las técnicas de estimación permiten calcular con la mayor precisión posible: el tiempo, presupuesto y los recursos necesarios para completar un proyecto con éxito.</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TÉCNICAS DE ESTIMACIÓN</a:t>
            </a:r>
            <a:endParaRPr b="0" i="0" sz="1400" u="none" cap="none" strike="noStrike">
              <a:solidFill>
                <a:srgbClr val="000000"/>
              </a:solidFill>
              <a:latin typeface="Arial"/>
              <a:ea typeface="Arial"/>
              <a:cs typeface="Arial"/>
              <a:sym typeface="Arial"/>
            </a:endParaRPr>
          </a:p>
        </p:txBody>
      </p:sp>
      <p:pic>
        <p:nvPicPr>
          <p:cNvPr descr="Un grupo de personas sentadas alrededor de una mesa con una computadora&#10;&#10;Descripción generada automáticamente con confianza media" id="56" name="Google Shape;56;p4"/>
          <p:cNvPicPr preferRelativeResize="0"/>
          <p:nvPr/>
        </p:nvPicPr>
        <p:blipFill rotWithShape="1">
          <a:blip r:embed="rId3">
            <a:alphaModFix/>
          </a:blip>
          <a:srcRect b="25023" l="0" r="0" t="25023"/>
          <a:stretch/>
        </p:blipFill>
        <p:spPr>
          <a:xfrm>
            <a:off x="944634" y="2725729"/>
            <a:ext cx="7635600" cy="254477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txBox="1"/>
          <p:nvPr/>
        </p:nvSpPr>
        <p:spPr>
          <a:xfrm>
            <a:off x="511341" y="950425"/>
            <a:ext cx="4618008" cy="4185761"/>
          </a:xfrm>
          <a:prstGeom prst="rect">
            <a:avLst/>
          </a:prstGeom>
          <a:noFill/>
          <a:ln>
            <a:noFill/>
          </a:ln>
        </p:spPr>
        <p:txBody>
          <a:bodyPr anchorCtr="0" anchor="t" bIns="0" lIns="0" spcFirstLastPara="1" rIns="0" wrap="square" tIns="0">
            <a:spAutoFit/>
          </a:bodyPr>
          <a:lstStyle/>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Dos consideraciones fundamentales para el éxito de un proyecto son, la entrega a tiempo y que esté dentro del presupuesto.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Sólo se puede cumplir con estas consideraciones si las estimaciones son precisas.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En general, para estimar los tiempos y costos del proyecto, las técnicas se centran en la simplificación de los procesos en tareas más pequeñas, las que permiten la estimación de costos y tiempos con mayor fiabilidad.</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gestión del tiempo juega un papel muy importante en la planificación del proyecto, pues la duración de éste, dependerá la duración de las tareas más pequeñas.</a:t>
            </a:r>
            <a:endParaRPr b="0" i="0" sz="1400" u="none" cap="none" strike="noStrike">
              <a:solidFill>
                <a:srgbClr val="000000"/>
              </a:solidFill>
              <a:latin typeface="Arial"/>
              <a:ea typeface="Arial"/>
              <a:cs typeface="Arial"/>
              <a:sym typeface="Arial"/>
            </a:endParaRPr>
          </a:p>
        </p:txBody>
      </p:sp>
      <p:sp>
        <p:nvSpPr>
          <p:cNvPr id="63" name="Google Shape;63;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TÉCNICAS DE ESTIMACIÓN</a:t>
            </a:r>
            <a:endParaRPr b="0" i="0" sz="1400" u="none" cap="none" strike="noStrike">
              <a:solidFill>
                <a:srgbClr val="000000"/>
              </a:solidFill>
              <a:latin typeface="Arial"/>
              <a:ea typeface="Arial"/>
              <a:cs typeface="Arial"/>
              <a:sym typeface="Arial"/>
            </a:endParaRPr>
          </a:p>
        </p:txBody>
      </p:sp>
      <p:pic>
        <p:nvPicPr>
          <p:cNvPr descr="Una persona sentado frente a una computadora&#10;&#10;Descripción generada automáticamente con confianza media" id="64" name="Google Shape;64;p5"/>
          <p:cNvPicPr preferRelativeResize="0"/>
          <p:nvPr/>
        </p:nvPicPr>
        <p:blipFill rotWithShape="1">
          <a:blip r:embed="rId3">
            <a:alphaModFix/>
          </a:blip>
          <a:srcRect b="21255" l="0" r="0" t="0"/>
          <a:stretch/>
        </p:blipFill>
        <p:spPr>
          <a:xfrm>
            <a:off x="5460859" y="1091679"/>
            <a:ext cx="3171800" cy="37465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6"/>
          <p:cNvSpPr txBox="1"/>
          <p:nvPr/>
        </p:nvSpPr>
        <p:spPr>
          <a:xfrm>
            <a:off x="511341" y="826950"/>
            <a:ext cx="4330625" cy="393954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JUICIO DE EXPERTOS</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 una de las técnicas más sencillas y rápidas.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técnica tiene en cuenta las habilidades, experiencia y conocimientos del personal especializado al momento de realizar una estimación.</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 probable que se deba contar con la opinión de otros miembros del equipo, de los interesados del proyecto, y consultores o expertos en la materia para obtener la información deseada.</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 importante considerar que los sesgos del personal consultado podrían distorsionar los datos.</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TÉCNICAS DE ESTIMACIÓN</a:t>
            </a:r>
            <a:endParaRPr b="0" i="0" sz="1400" u="none" cap="none" strike="noStrike">
              <a:solidFill>
                <a:srgbClr val="000000"/>
              </a:solidFill>
              <a:latin typeface="Arial"/>
              <a:ea typeface="Arial"/>
              <a:cs typeface="Arial"/>
              <a:sym typeface="Arial"/>
            </a:endParaRPr>
          </a:p>
        </p:txBody>
      </p:sp>
      <p:pic>
        <p:nvPicPr>
          <p:cNvPr descr="Una persona frente a un espejo&#10;&#10;Descripción generada automáticamente" id="72" name="Google Shape;72;p6"/>
          <p:cNvPicPr preferRelativeResize="0"/>
          <p:nvPr/>
        </p:nvPicPr>
        <p:blipFill rotWithShape="1">
          <a:blip r:embed="rId3">
            <a:alphaModFix/>
          </a:blip>
          <a:srcRect b="6742" l="0" r="0" t="14511"/>
          <a:stretch/>
        </p:blipFill>
        <p:spPr>
          <a:xfrm>
            <a:off x="5357482" y="1256589"/>
            <a:ext cx="3098541" cy="365996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7"/>
          <p:cNvSpPr txBox="1"/>
          <p:nvPr/>
        </p:nvSpPr>
        <p:spPr>
          <a:xfrm>
            <a:off x="641970" y="1062081"/>
            <a:ext cx="3816819" cy="344709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ESTIMACIÓN ANÁLOGA</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técnica emplea los requisitos de proyectos anteriores y similares para realizar una estimación del proyecto actual.</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estimación análoga permite generar una idea aproximada de los tiempos y recursos necesarios para completar el proyecto.</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Puede utilizarse cuando se cuente con poca información del proyecto o cuando sus requerimientos no estén claramente definidos.</a:t>
            </a:r>
            <a:endParaRPr b="0" i="0" sz="1400" u="none" cap="none" strike="noStrike">
              <a:solidFill>
                <a:srgbClr val="000000"/>
              </a:solidFill>
              <a:latin typeface="Arial"/>
              <a:ea typeface="Arial"/>
              <a:cs typeface="Arial"/>
              <a:sym typeface="Arial"/>
            </a:endParaRPr>
          </a:p>
        </p:txBody>
      </p:sp>
      <p:sp>
        <p:nvSpPr>
          <p:cNvPr id="79" name="Google Shape;79;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TÉCNICAS DE ESTIMACIÓN</a:t>
            </a:r>
            <a:endParaRPr b="0" i="0" sz="1400" u="none" cap="none" strike="noStrike">
              <a:solidFill>
                <a:srgbClr val="000000"/>
              </a:solidFill>
              <a:latin typeface="Arial"/>
              <a:ea typeface="Arial"/>
              <a:cs typeface="Arial"/>
              <a:sym typeface="Arial"/>
            </a:endParaRPr>
          </a:p>
        </p:txBody>
      </p:sp>
      <p:pic>
        <p:nvPicPr>
          <p:cNvPr descr="Imagen que contiene interior, persona, pastel, tabla&#10;&#10;Descripción generada automáticamente" id="80" name="Google Shape;80;p7"/>
          <p:cNvPicPr preferRelativeResize="0"/>
          <p:nvPr/>
        </p:nvPicPr>
        <p:blipFill rotWithShape="1">
          <a:blip r:embed="rId3">
            <a:alphaModFix/>
          </a:blip>
          <a:srcRect b="14439" l="0" r="0" t="6814"/>
          <a:stretch/>
        </p:blipFill>
        <p:spPr>
          <a:xfrm>
            <a:off x="5104934" y="1062081"/>
            <a:ext cx="3307546" cy="390684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8"/>
          <p:cNvSpPr txBox="1"/>
          <p:nvPr/>
        </p:nvSpPr>
        <p:spPr>
          <a:xfrm>
            <a:off x="757645" y="1135788"/>
            <a:ext cx="3718801" cy="3447098"/>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ESTIMACIÓN PARAMÉTRICA</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Al igual que en el caso de la estimación análoga, la estimación paramétrica también emplea datos históricos de proyectos anteriores, pero además toma en cuenta las diferencias entre los proyectos pasados y el proyecto actual.</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La estimación paramétrica utiliza una relación estadística entre los datos de proyectos pasados y el proyecto actual para calcular la duración de las tareas.</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87" name="Google Shape;87;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TÉCNICAS DE ESTIMACIÓN</a:t>
            </a:r>
            <a:endParaRPr b="0" i="0" sz="1400" u="none" cap="none" strike="noStrike">
              <a:solidFill>
                <a:srgbClr val="000000"/>
              </a:solidFill>
              <a:latin typeface="Arial"/>
              <a:ea typeface="Arial"/>
              <a:cs typeface="Arial"/>
              <a:sym typeface="Arial"/>
            </a:endParaRPr>
          </a:p>
        </p:txBody>
      </p:sp>
      <p:pic>
        <p:nvPicPr>
          <p:cNvPr descr="Imagen que contiene interior, tabla&#10;&#10;Descripción generada automáticamente" id="88" name="Google Shape;88;p8"/>
          <p:cNvPicPr preferRelativeResize="0"/>
          <p:nvPr/>
        </p:nvPicPr>
        <p:blipFill rotWithShape="1">
          <a:blip r:embed="rId3">
            <a:alphaModFix/>
          </a:blip>
          <a:srcRect b="21253" l="0" r="0" t="0"/>
          <a:stretch/>
        </p:blipFill>
        <p:spPr>
          <a:xfrm>
            <a:off x="5157186" y="1102293"/>
            <a:ext cx="3229169" cy="381426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9"/>
          <p:cNvSpPr txBox="1"/>
          <p:nvPr/>
        </p:nvSpPr>
        <p:spPr>
          <a:xfrm>
            <a:off x="694221" y="981313"/>
            <a:ext cx="3877800" cy="4186800"/>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rgbClr val="262626"/>
                </a:solidFill>
                <a:latin typeface="Calibri"/>
                <a:ea typeface="Calibri"/>
                <a:cs typeface="Calibri"/>
                <a:sym typeface="Calibri"/>
              </a:rPr>
              <a:t>ESTIMACIÓN DESCENDENTE</a:t>
            </a:r>
            <a:endParaRPr b="0" i="0" sz="1400" u="none" cap="none" strike="noStrike">
              <a:solidFill>
                <a:srgbClr val="000000"/>
              </a:solidFill>
              <a:latin typeface="Arial"/>
              <a:ea typeface="Arial"/>
              <a:cs typeface="Arial"/>
              <a:sym typeface="Arial"/>
            </a:endParaRPr>
          </a:p>
          <a:p>
            <a:pPr indent="0" lvl="0" marL="11725"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técnica desglosa el alcance del proyecto en fases que a su vez se desglosan en tareas.</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Una vez que se tienen las tareas más pequeñas, es posible hacer una estimación más precisa de su duración.</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 más sencillo estimar la duración de tareas pequeñas, que de una actividad completa.</a:t>
            </a:r>
            <a:endParaRPr b="0" i="0" sz="1400" u="none" cap="none" strike="noStrike">
              <a:solidFill>
                <a:srgbClr val="000000"/>
              </a:solidFill>
              <a:latin typeface="Arial"/>
              <a:ea typeface="Arial"/>
              <a:cs typeface="Arial"/>
              <a:sym typeface="Arial"/>
            </a:endParaRPr>
          </a:p>
          <a:p>
            <a:pPr indent="-66675" lvl="0" marL="180000" marR="0" rtl="0" algn="just">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a:p>
            <a:pPr indent="-168275" lvl="0" marL="180000" marR="0" rtl="0" algn="just">
              <a:lnSpc>
                <a:spcPct val="100000"/>
              </a:lnSpc>
              <a:spcBef>
                <a:spcPts val="0"/>
              </a:spcBef>
              <a:spcAft>
                <a:spcPts val="0"/>
              </a:spcAft>
              <a:buClr>
                <a:srgbClr val="262626"/>
              </a:buClr>
              <a:buSzPts val="1600"/>
              <a:buFont typeface="Arial"/>
              <a:buChar char="•"/>
            </a:pPr>
            <a:r>
              <a:rPr b="0" i="0" lang="es-PE" sz="1600" u="none" cap="none" strike="noStrike">
                <a:solidFill>
                  <a:srgbClr val="262626"/>
                </a:solidFill>
                <a:latin typeface="Calibri"/>
                <a:ea typeface="Calibri"/>
                <a:cs typeface="Calibri"/>
                <a:sym typeface="Calibri"/>
              </a:rPr>
              <a:t>Esta técnica permite a las partes interesadas, establecer un cronograma completo del proyecto sin conocer los detalles del mismo.</a:t>
            </a:r>
            <a:endParaRPr b="0" i="0" sz="1400" u="none" cap="none" strike="noStrike">
              <a:solidFill>
                <a:srgbClr val="000000"/>
              </a:solidFill>
              <a:latin typeface="Arial"/>
              <a:ea typeface="Arial"/>
              <a:cs typeface="Arial"/>
              <a:sym typeface="Arial"/>
            </a:endParaRPr>
          </a:p>
          <a:p>
            <a:pPr indent="-66675" lvl="0" marL="1800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262626"/>
              </a:solidFill>
              <a:latin typeface="Calibri"/>
              <a:ea typeface="Calibri"/>
              <a:cs typeface="Calibri"/>
              <a:sym typeface="Calibri"/>
            </a:endParaRPr>
          </a:p>
        </p:txBody>
      </p:sp>
      <p:sp>
        <p:nvSpPr>
          <p:cNvPr id="95" name="Google Shape;95;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s-PE" sz="1700" u="none" cap="none" strike="noStrike">
                <a:solidFill>
                  <a:srgbClr val="438AD7"/>
                </a:solidFill>
                <a:latin typeface="Calibri"/>
                <a:ea typeface="Calibri"/>
                <a:cs typeface="Calibri"/>
                <a:sym typeface="Calibri"/>
              </a:rPr>
              <a:t>/ TÉCNICAS DE ESTIMACIÓN</a:t>
            </a:r>
            <a:endParaRPr b="0" i="0" sz="1400" u="none" cap="none" strike="noStrike">
              <a:solidFill>
                <a:srgbClr val="000000"/>
              </a:solidFill>
              <a:latin typeface="Arial"/>
              <a:ea typeface="Arial"/>
              <a:cs typeface="Arial"/>
              <a:sym typeface="Arial"/>
            </a:endParaRPr>
          </a:p>
        </p:txBody>
      </p:sp>
      <p:pic>
        <p:nvPicPr>
          <p:cNvPr id="96" name="Google Shape;96;p9"/>
          <p:cNvPicPr preferRelativeResize="0"/>
          <p:nvPr/>
        </p:nvPicPr>
        <p:blipFill rotWithShape="1">
          <a:blip r:embed="rId3">
            <a:alphaModFix/>
          </a:blip>
          <a:srcRect b="5738" l="0" r="0" t="5740"/>
          <a:stretch/>
        </p:blipFill>
        <p:spPr>
          <a:xfrm>
            <a:off x="5061391" y="1192642"/>
            <a:ext cx="3290129" cy="388627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