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hCpBBm2LaXnuZ4vOl1NujSbrHI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685800" y="83820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304800" y="49530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457200" y="6356350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2-</a:t>
            </a: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2"/>
          <p:cNvCxnSpPr/>
          <p:nvPr/>
        </p:nvCxnSpPr>
        <p:spPr>
          <a:xfrm>
            <a:off x="457200" y="1447800"/>
            <a:ext cx="8229600" cy="0"/>
          </a:xfrm>
          <a:prstGeom prst="straightConnector1">
            <a:avLst/>
          </a:prstGeom>
          <a:noFill/>
          <a:ln cap="flat" cmpd="sng" w="762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609600" lvl="0" marL="45720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Noto Sans Symbols"/>
              <a:buChar char="▪"/>
              <a:defRPr sz="4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2-</a:t>
            </a: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2-</a:t>
            </a: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685800" y="10668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320">
                <a:solidFill>
                  <a:srgbClr val="17365D"/>
                </a:solidFill>
              </a:rPr>
              <a:t>Análisis y Diseño de Sistemas</a:t>
            </a:r>
            <a:br>
              <a:rPr lang="es-PE" sz="2880">
                <a:solidFill>
                  <a:srgbClr val="17365D"/>
                </a:solidFill>
              </a:rPr>
            </a:br>
            <a:r>
              <a:rPr lang="es-PE" sz="2520">
                <a:solidFill>
                  <a:srgbClr val="17365D"/>
                </a:solidFill>
              </a:rPr>
              <a:t>5ª edición</a:t>
            </a:r>
            <a:br>
              <a:rPr lang="es-PE" sz="2520">
                <a:solidFill>
                  <a:srgbClr val="17365D"/>
                </a:solidFill>
              </a:rPr>
            </a:br>
            <a:br>
              <a:rPr lang="es-PE" sz="2520">
                <a:solidFill>
                  <a:srgbClr val="17365D"/>
                </a:solidFill>
              </a:rPr>
            </a:br>
            <a:br>
              <a:rPr lang="es-PE" sz="2520">
                <a:solidFill>
                  <a:srgbClr val="17365D"/>
                </a:solidFill>
              </a:rPr>
            </a:br>
            <a:r>
              <a:rPr lang="es-PE" sz="3600">
                <a:solidFill>
                  <a:srgbClr val="17365D"/>
                </a:solidFill>
              </a:rPr>
              <a:t>Capítulo 2. Selección y Gestión de Proyectos</a:t>
            </a:r>
            <a:endParaRPr sz="3600">
              <a:solidFill>
                <a:srgbClr val="17365D"/>
              </a:solidFill>
            </a:endParaRPr>
          </a:p>
        </p:txBody>
      </p:sp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533400" y="48006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590"/>
              <a:buNone/>
            </a:pPr>
            <a:r>
              <a:rPr b="1" lang="es-PE" sz="2590">
                <a:solidFill>
                  <a:srgbClr val="0070C0"/>
                </a:solidFill>
              </a:rPr>
              <a:t>Alan Dennis, Barbara Haley Wixom, y Roberta Roth</a:t>
            </a:r>
            <a:br>
              <a:rPr lang="es-PE" sz="2960"/>
            </a:br>
            <a:endParaRPr sz="2960"/>
          </a:p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2-0</a:t>
            </a:r>
            <a:endParaRPr/>
          </a:p>
        </p:txBody>
      </p:sp>
      <p:sp>
        <p:nvSpPr>
          <p:cNvPr id="42" name="Google Shape;42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Desarrollo en cascada</a:t>
            </a:r>
            <a:endParaRPr sz="4000"/>
          </a:p>
        </p:txBody>
      </p:sp>
      <p:sp>
        <p:nvSpPr>
          <p:cNvPr id="115" name="Google Shape;1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2-7</a:t>
            </a:r>
            <a:endParaRPr/>
          </a:p>
        </p:txBody>
      </p:sp>
      <p:pic>
        <p:nvPicPr>
          <p:cNvPr descr="ftp://pmcfadden2:jws&amp;zi$@ftp.wiley.com/pmcfadden2/Dennis.SAD.4e/JPEGS/jpge_300_dpi/Ch02/fig_02_02.jpg" id="117" name="Google Shape;11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28800"/>
            <a:ext cx="73152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Desarrollo paralelo</a:t>
            </a:r>
            <a:endParaRPr sz="4000"/>
          </a:p>
        </p:txBody>
      </p:sp>
      <p:sp>
        <p:nvSpPr>
          <p:cNvPr id="123" name="Google Shape;12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24" name="Google Shape;12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2-8</a:t>
            </a:r>
            <a:endParaRPr/>
          </a:p>
        </p:txBody>
      </p:sp>
      <p:pic>
        <p:nvPicPr>
          <p:cNvPr descr="ftp://pmcfadden2:jws&amp;zi$@ftp.wiley.com/pmcfadden2/Dennis.SAD.4e/JPEGS/jpge_300_dpi/Ch02/fig_02_03.jpg" id="125" name="Google Shape;12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82763"/>
            <a:ext cx="7162800" cy="431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Modelo V</a:t>
            </a:r>
            <a:endParaRPr sz="4000"/>
          </a:p>
        </p:txBody>
      </p:sp>
      <p:sp>
        <p:nvSpPr>
          <p:cNvPr id="131" name="Google Shape;1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32" name="Google Shape;1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2-9</a:t>
            </a:r>
            <a:endParaRPr/>
          </a:p>
        </p:txBody>
      </p:sp>
      <p:pic>
        <p:nvPicPr>
          <p:cNvPr descr="ftp://pmcfadden2:jws&amp;zi$@ftp.wiley.com/pmcfadden2/Dennis.SAD.4e/JPEGS/jpge_300_dpi/Ch02/fig_02_04.jpg" id="133" name="Google Shape;13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1782763"/>
            <a:ext cx="5753100" cy="4160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959"/>
              <a:t>Desarrollo rápido de aplicaciones: el desarrollo iterativo</a:t>
            </a:r>
            <a:endParaRPr sz="3959"/>
          </a:p>
        </p:txBody>
      </p:sp>
      <p:sp>
        <p:nvSpPr>
          <p:cNvPr id="139" name="Google Shape;13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2-10</a:t>
            </a:r>
            <a:endParaRPr/>
          </a:p>
        </p:txBody>
      </p:sp>
      <p:pic>
        <p:nvPicPr>
          <p:cNvPr descr="ftp://pmcfadden2:jws&amp;zi$@ftp.wiley.com/pmcfadden2/Dennis.SAD.4e/JPEGS/jpge_300_dpi/Ch02/fig_02_05.jpg" id="141" name="Google Shape;14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782763"/>
            <a:ext cx="6858000" cy="446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959"/>
              <a:t>Desarrollo rápido de aplicaciones: Prototipado</a:t>
            </a:r>
            <a:endParaRPr sz="3959"/>
          </a:p>
        </p:txBody>
      </p:sp>
      <p:sp>
        <p:nvSpPr>
          <p:cNvPr id="147" name="Google Shape;1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2-11</a:t>
            </a:r>
            <a:endParaRPr/>
          </a:p>
        </p:txBody>
      </p:sp>
      <p:pic>
        <p:nvPicPr>
          <p:cNvPr descr="ftp://pmcfadden2:jws&amp;zi$@ftp.wiley.com/pmcfadden2/Dennis.SAD.4e/JPEGS/jpge_300_dpi/Ch02/fig_02_06.jpg" id="149" name="Google Shape;14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7239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(continuación)</a:t>
            </a:r>
            <a:endParaRPr sz="4000"/>
          </a:p>
        </p:txBody>
      </p:sp>
      <p:sp>
        <p:nvSpPr>
          <p:cNvPr id="155" name="Google Shape;15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2-12</a:t>
            </a:r>
            <a:endParaRPr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Prototipos de usar y tirar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pic>
        <p:nvPicPr>
          <p:cNvPr descr="fig_02_07"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590800"/>
            <a:ext cx="7086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Desarrollo ágil</a:t>
            </a:r>
            <a:endParaRPr sz="4000"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Es un grupo de metodologías centradas en la programación que se centran en la racionalización del SDLC.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Incluye comunicación cara a cara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b="1" i="1" lang="es-PE" sz="3000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Programación extrema.-</a:t>
            </a: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enfatiza la satisfacción del cliente y el trabajo en equipo.</a:t>
            </a:r>
            <a:endParaRPr i="1" sz="3000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Programación extrema</a:t>
            </a:r>
            <a:endParaRPr sz="4000"/>
          </a:p>
        </p:txBody>
      </p:sp>
      <p:sp>
        <p:nvSpPr>
          <p:cNvPr id="172" name="Google Shape;1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2-14</a:t>
            </a:r>
            <a:endParaRPr/>
          </a:p>
        </p:txBody>
      </p:sp>
      <p:pic>
        <p:nvPicPr>
          <p:cNvPr descr="ftp://pmcfadden2:jws&amp;zi$@ftp.wiley.com/pmcfadden2/Dennis.SAD.4e/JPEGS/jpge_300_dpi/Ch02/fig_02_08.jpg" id="174" name="Google Shape;17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05000"/>
            <a:ext cx="6553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959"/>
              <a:t>Selección de la metodología de proyectos adecuada.</a:t>
            </a:r>
            <a:endParaRPr sz="3959"/>
          </a:p>
        </p:txBody>
      </p:sp>
      <p:sp>
        <p:nvSpPr>
          <p:cNvPr id="180" name="Google Shape;18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2-15</a:t>
            </a:r>
            <a:endParaRPr/>
          </a:p>
        </p:txBody>
      </p:sp>
      <p:pic>
        <p:nvPicPr>
          <p:cNvPr id="182" name="Google Shape;18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57400"/>
            <a:ext cx="8824913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(continuación)</a:t>
            </a:r>
            <a:endParaRPr sz="4000"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457200" y="16002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800"/>
              <a:buChar char="▪"/>
            </a:pPr>
            <a:r>
              <a:rPr lang="es-PE" sz="3200">
                <a:latin typeface="Calibri"/>
                <a:ea typeface="Calibri"/>
                <a:cs typeface="Calibri"/>
                <a:sym typeface="Calibri"/>
              </a:rPr>
              <a:t>Los factores importantes a considerar al seleccionar la metodología de proyectos son: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800"/>
              <a:buFont typeface="Noto Sans Symbols"/>
              <a:buNone/>
            </a:pPr>
            <a:r>
              <a:rPr lang="es-PE" sz="3200">
                <a:latin typeface="Calibri"/>
                <a:ea typeface="Calibri"/>
                <a:cs typeface="Calibri"/>
                <a:sym typeface="Calibri"/>
              </a:rPr>
              <a:t>   - Claridad de los requisitos del usuario.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800"/>
              <a:buFont typeface="Noto Sans Symbols"/>
              <a:buNone/>
            </a:pPr>
            <a:r>
              <a:rPr lang="es-PE" sz="3200">
                <a:latin typeface="Calibri"/>
                <a:ea typeface="Calibri"/>
                <a:cs typeface="Calibri"/>
                <a:sym typeface="Calibri"/>
              </a:rPr>
              <a:t>   - Familiaridad con la tecnología.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800"/>
              <a:buFont typeface="Noto Sans Symbols"/>
              <a:buNone/>
            </a:pPr>
            <a:r>
              <a:rPr lang="es-PE" sz="3200">
                <a:latin typeface="Calibri"/>
                <a:ea typeface="Calibri"/>
                <a:cs typeface="Calibri"/>
                <a:sym typeface="Calibri"/>
              </a:rPr>
              <a:t>   - Complejidad del sistema.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800"/>
              <a:buFont typeface="Noto Sans Symbols"/>
              <a:buNone/>
            </a:pPr>
            <a:r>
              <a:rPr lang="es-PE" sz="3200">
                <a:latin typeface="Calibri"/>
                <a:ea typeface="Calibri"/>
                <a:cs typeface="Calibri"/>
                <a:sym typeface="Calibri"/>
              </a:rPr>
              <a:t>   - Confiabilidad del sistema.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800"/>
              <a:buFont typeface="Noto Sans Symbols"/>
              <a:buNone/>
            </a:pPr>
            <a:r>
              <a:rPr lang="es-PE" sz="3200">
                <a:latin typeface="Calibri"/>
                <a:ea typeface="Calibri"/>
                <a:cs typeface="Calibri"/>
                <a:sym typeface="Calibri"/>
              </a:rPr>
              <a:t>   - Plan de trabajo corto.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800"/>
              <a:buFont typeface="Noto Sans Symbols"/>
              <a:buNone/>
            </a:pPr>
            <a:r>
              <a:rPr lang="es-PE" sz="3200">
                <a:latin typeface="Calibri"/>
                <a:ea typeface="Calibri"/>
                <a:cs typeface="Calibri"/>
                <a:sym typeface="Calibri"/>
              </a:rPr>
              <a:t>   - Visibilidad del plan de trabajo.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6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6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2-dieciséis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Esquema del capítulo 2</a:t>
            </a:r>
            <a:endParaRPr sz="4000"/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Selección de proyectos.</a:t>
            </a:r>
            <a:endParaRPr/>
          </a:p>
          <a:p>
            <a:pPr indent="-57150" lvl="0" marL="342900" rtl="0" algn="l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Creación del plan de proyecto.</a:t>
            </a:r>
            <a:endParaRPr/>
          </a:p>
          <a:p>
            <a:pPr indent="-57150" lvl="0" marL="342900" rtl="0" algn="l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Gestión y control del proyecto.</a:t>
            </a:r>
            <a:endParaRPr sz="3000"/>
          </a:p>
        </p:txBody>
      </p:sp>
      <p:sp>
        <p:nvSpPr>
          <p:cNvPr id="49" name="Google Shape;4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</a:t>
            </a:r>
            <a:endParaRPr/>
          </a:p>
        </p:txBody>
      </p:sp>
      <p:pic>
        <p:nvPicPr>
          <p:cNvPr id="51" name="Google Shape;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8077" y="3810000"/>
            <a:ext cx="2133600" cy="203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Estimación del marco de tiempo del proyecto</a:t>
            </a:r>
            <a:endParaRPr sz="4000"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57200" y="1600200"/>
            <a:ext cx="8229600" cy="475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68"/>
              <a:buFont typeface="Noto Sans Symbols"/>
              <a:buNone/>
            </a:pPr>
            <a:r>
              <a:rPr lang="es-PE" sz="2712"/>
              <a:t>1. </a:t>
            </a:r>
            <a:r>
              <a:rPr lang="es-PE" sz="2712">
                <a:latin typeface="Calibri"/>
                <a:ea typeface="Calibri"/>
                <a:cs typeface="Calibri"/>
                <a:sym typeface="Calibri"/>
              </a:rPr>
              <a:t>Estimación del tiempo del proyecto utilizando los estándares de la Industria.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b="1" sz="2170"/>
          </a:p>
          <a:p>
            <a:pPr indent="-307657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sz="2170"/>
          </a:p>
          <a:p>
            <a:pPr indent="-307657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sz="2170"/>
          </a:p>
          <a:p>
            <a:pPr indent="-307657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sz="2170"/>
          </a:p>
          <a:p>
            <a:pPr indent="-307657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sz="2170"/>
          </a:p>
          <a:p>
            <a:pPr indent="-307657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sz="2170"/>
          </a:p>
          <a:p>
            <a:pPr indent="-307657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sz="2170"/>
          </a:p>
          <a:p>
            <a:pPr indent="-307657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sz="2170"/>
          </a:p>
          <a:p>
            <a:pPr indent="-307657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sz="2170"/>
          </a:p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b="1" sz="2170"/>
          </a:p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b="1" sz="2170"/>
          </a:p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68"/>
              <a:buFont typeface="Noto Sans Symbols"/>
              <a:buNone/>
            </a:pPr>
            <a:r>
              <a:t/>
            </a:r>
            <a:endParaRPr sz="2712"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68"/>
              <a:buFont typeface="Noto Sans Symbols"/>
              <a:buNone/>
            </a:pPr>
            <a:r>
              <a:rPr lang="es-PE" sz="2712">
                <a:latin typeface="Calibri"/>
                <a:ea typeface="Calibri"/>
                <a:cs typeface="Calibri"/>
                <a:sym typeface="Calibri"/>
              </a:rPr>
              <a:t>2. Estimación bajo el enfoque de punto de función (Apéndice 2A)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55"/>
              <a:buFont typeface="Noto Sans Symbols"/>
              <a:buNone/>
            </a:pPr>
            <a:r>
              <a:t/>
            </a:r>
            <a:endParaRPr sz="2170"/>
          </a:p>
        </p:txBody>
      </p:sp>
      <p:sp>
        <p:nvSpPr>
          <p:cNvPr id="197" name="Google Shape;19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2-17</a:t>
            </a:r>
            <a:endParaRPr/>
          </a:p>
        </p:txBody>
      </p:sp>
      <p:pic>
        <p:nvPicPr>
          <p:cNvPr descr="ftp://pmcfadden2:jws&amp;zi$@ftp.wiley.com/pmcfadden2/Dennis.SAD.4e/JPEGS/jpge_300_dpi/Ch02/fig_02_10.jpg"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438400"/>
            <a:ext cx="6819900" cy="284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Desarrollo del Plan de Trabajo</a:t>
            </a:r>
            <a:endParaRPr sz="4000"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Identificar las tareas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60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6000"/>
              <a:buFont typeface="Noto Sans Symbols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2-18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286000"/>
            <a:ext cx="5334000" cy="3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(continuación)</a:t>
            </a:r>
            <a:endParaRPr sz="4000"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Estructura de desglose del trabajo</a:t>
            </a:r>
            <a:endParaRPr sz="3000"/>
          </a:p>
        </p:txBody>
      </p:sp>
      <p:sp>
        <p:nvSpPr>
          <p:cNvPr id="215" name="Google Shape;21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2-19</a:t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09800"/>
            <a:ext cx="84296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(continuación)</a:t>
            </a:r>
            <a:endParaRPr sz="4000"/>
          </a:p>
        </p:txBody>
      </p:sp>
      <p:sp>
        <p:nvSpPr>
          <p:cNvPr id="223" name="Google Shape;22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2-20</a:t>
            </a:r>
            <a:endParaRPr/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El plan de trabajo del proyecto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209800"/>
            <a:ext cx="7620000" cy="416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Personal del proyecto</a:t>
            </a:r>
            <a:endParaRPr sz="4000"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Plan de personal</a:t>
            </a:r>
            <a:endParaRPr/>
          </a:p>
          <a:p>
            <a:pPr indent="-746125" lvl="0" marL="1203325" rtl="0" algn="just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- Los niveles de personal cambiarán a lo largo de la vida del proyecto.</a:t>
            </a:r>
            <a:endParaRPr/>
          </a:p>
          <a:p>
            <a:pPr indent="-746125" lvl="0" marL="1203325" rtl="0" algn="just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- Agregar personal puede añadir más gastos generales que mano de obra adicional</a:t>
            </a:r>
            <a:endParaRPr/>
          </a:p>
          <a:p>
            <a:pPr indent="-746125" lvl="0" marL="1203325" rtl="0" algn="just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- El uso de equipos de 8-10 personas en una estructura jerárquica puede reducir la complejidad.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34" name="Google Shape;23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(continuación)</a:t>
            </a:r>
            <a:endParaRPr sz="4000"/>
          </a:p>
        </p:txBody>
      </p:sp>
      <p:sp>
        <p:nvSpPr>
          <p:cNvPr id="240" name="Google Shape;24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2-22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Organigrama del proyecto</a:t>
            </a:r>
            <a:endParaRPr sz="3000"/>
          </a:p>
        </p:txBody>
      </p:sp>
      <p:pic>
        <p:nvPicPr>
          <p:cNvPr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362200"/>
            <a:ext cx="6965950" cy="322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(continuación)</a:t>
            </a:r>
            <a:endParaRPr sz="4000"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i="1" lang="es-PE" sz="3000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plan de personal</a:t>
            </a: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describe los tipos de personas que trabajan en el proyecto</a:t>
            </a:r>
            <a:endParaRPr/>
          </a:p>
          <a:p>
            <a:pPr indent="-5715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1" lang="es-PE" sz="3000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carta del proyecto</a:t>
            </a: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describe los objetivos y las normas del Proyecto</a:t>
            </a:r>
            <a:endParaRPr/>
          </a:p>
          <a:p>
            <a:pPr indent="-5715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i="1" lang="es-PE" sz="3000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líder funcional</a:t>
            </a: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gestiona un grupo de analistas</a:t>
            </a:r>
            <a:endParaRPr/>
          </a:p>
          <a:p>
            <a:pPr indent="-5715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i="1" lang="es-PE" sz="3000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líder técnico</a:t>
            </a: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supervisa el progreso de los programadores y miembros del personal técnico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Motivación</a:t>
            </a:r>
            <a:endParaRPr sz="4000"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Use las recompensas monetarias con cautela</a:t>
            </a:r>
            <a:endParaRPr/>
          </a:p>
          <a:p>
            <a:pPr indent="-57150" lvl="0" marL="342900" rtl="0" algn="l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Utilice recompensas intrínsecas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Reconocimiento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Logro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El trabajo en sí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Responsabilidad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Adelanto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Oportunidad de aprender nuevas habilidades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Manejo de conflictos</a:t>
            </a:r>
            <a:endParaRPr sz="4000"/>
          </a:p>
        </p:txBody>
      </p:sp>
      <p:sp>
        <p:nvSpPr>
          <p:cNvPr id="265" name="Google Shape;26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Definir claramente los planes para el proyecto.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Reconocer la importancia del proyecto para la organización.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Listar las normas y reglas básicas del proyecto.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Desarrollar compromisos de programación con anticipación.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Pronostique otras prioridades y su posible impacto en el proyecto.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Coordinación de actividades del proyecto</a:t>
            </a:r>
            <a:endParaRPr sz="4000"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Herramientas CASE (ingeniería de software asistida por ordenador) - Una categoría de software que automatizan la totalidad o parte del proceso del proyecto.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6000"/>
              <a:buFont typeface="Noto Sans Symbols"/>
              <a:buNone/>
            </a:pPr>
            <a:r>
              <a:rPr lang="es-PE"/>
              <a:t>   </a:t>
            </a:r>
            <a:endParaRPr/>
          </a:p>
        </p:txBody>
      </p:sp>
      <p:sp>
        <p:nvSpPr>
          <p:cNvPr id="274" name="Google Shape;27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Introducción</a:t>
            </a:r>
            <a:endParaRPr sz="4000"/>
          </a:p>
        </p:txBody>
      </p: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Los CIO (directores de información) tienen el desafío de seleccionar proyectos que proporcionarán el mayor rendimiento de las inversiones en TI.</a:t>
            </a:r>
            <a:endParaRPr/>
          </a:p>
          <a:p>
            <a:pPr indent="-57150" lvl="0" marL="342900" rtl="0" algn="just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La gestión de la cartera de proyectos se ha convertido en un factor crítico de éxito para los departamentos de TI.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(continuación)</a:t>
            </a:r>
            <a:endParaRPr sz="4000"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i="1" lang="es-PE" sz="3000"/>
              <a:t>N</a:t>
            </a:r>
            <a:r>
              <a:rPr lang="es-PE" sz="3000"/>
              <a:t>ormas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/>
              <a:t>Reglas formales para nombrar archivos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/>
              <a:t>Formularios que indican los objetivos alcanzados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/>
              <a:t>Directrices de programación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Documentación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/>
              <a:t>Carpeta de proyecto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/>
              <a:t>Tabla de contenido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s-PE"/>
              <a:t>Actualización continua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2-27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Gestionando y controlando el proyecto</a:t>
            </a:r>
            <a:endParaRPr sz="4000"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La ciencia (o arte) de la gestión de proyectos consiste en hacer </a:t>
            </a:r>
            <a:r>
              <a:rPr b="1" i="1" lang="es-PE" sz="3000">
                <a:solidFill>
                  <a:srgbClr val="000099"/>
                </a:solidFill>
              </a:rPr>
              <a:t>concesiones</a:t>
            </a:r>
            <a:r>
              <a:rPr lang="es-PE" sz="3000"/>
              <a:t> entre tres conceptos importantes: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   - El tamaño del sistema,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   - El tiempo para completar el proyecto, y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   - El costo del proyecto.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6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2-28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(continuación)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Herramientas para la gestión de proyectos - Ejemplo de diagrama de Gantt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200"/>
              <a:buFont typeface="Noto Sans Symbols"/>
              <a:buNone/>
            </a:pPr>
            <a:r>
              <a:t/>
            </a:r>
            <a:endParaRPr sz="2800"/>
          </a:p>
        </p:txBody>
      </p:sp>
      <p:sp>
        <p:nvSpPr>
          <p:cNvPr id="298" name="Google Shape;29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2-29</a:t>
            </a:r>
            <a:endParaRPr/>
          </a:p>
        </p:txBody>
      </p:sp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695934"/>
            <a:ext cx="2410080" cy="367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9321" y="2695935"/>
            <a:ext cx="3535480" cy="367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Refinando estimaciones</a:t>
            </a:r>
            <a:endParaRPr sz="4000"/>
          </a:p>
        </p:txBody>
      </p:sp>
      <p:sp>
        <p:nvSpPr>
          <p:cNvPr id="307" name="Google Shape;30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308" name="Google Shape;30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2-30</a:t>
            </a:r>
            <a:endParaRPr/>
          </a:p>
        </p:txBody>
      </p:sp>
      <p:pic>
        <p:nvPicPr>
          <p:cNvPr descr="fig_02_19" id="309" name="Google Shape;30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7848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Gestión de Alcance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b="1" i="1" lang="es-PE" sz="30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La distorsión del alcance,</a:t>
            </a: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es la razón más común para el exceso de horarios y costos, produciéndose después de que el proyecto está en marcha.</a:t>
            </a:r>
            <a:endParaRPr/>
          </a:p>
          <a:p>
            <a:pPr indent="-57150" lvl="0" marL="342900" rtl="0" algn="just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El gerente del proyecto debe permitir que solo se agreguen los requisitos absolutamente necesarios después de que comience el proyecto.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2-31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Timeboxing</a:t>
            </a:r>
            <a:endParaRPr/>
          </a:p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Establecer una fecha límite fija para un proyecto.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Reducir la funcionalidad, si es necesario.</a:t>
            </a:r>
            <a:endParaRPr/>
          </a:p>
          <a:p>
            <a:pPr indent="-57150" lvl="0" marL="342900" rtl="0" algn="just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No aceptar los famosos “toques finales”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325" name="Google Shape;325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2-32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Pasos del Timeboxing</a:t>
            </a:r>
            <a:endParaRPr/>
          </a:p>
        </p:txBody>
      </p:sp>
      <p:sp>
        <p:nvSpPr>
          <p:cNvPr id="331" name="Google Shape;3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2-33</a:t>
            </a:r>
            <a:endParaRPr/>
          </a:p>
        </p:txBody>
      </p:sp>
      <p:pic>
        <p:nvPicPr>
          <p:cNvPr descr="fig_02_21" id="333" name="Google Shape;333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09800"/>
            <a:ext cx="83058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La gestión del riesgo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Evaluación de riesgos.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Acciones para reducir el riesgo.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Evaluación revisada.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341" name="Google Shape;34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2-34</a:t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3200400"/>
            <a:ext cx="2166938" cy="281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Resumen</a:t>
            </a:r>
            <a:endParaRPr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▪"/>
            </a:pPr>
            <a:r>
              <a:rPr b="1" lang="es-PE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 proceso de selección de proyectos</a:t>
            </a:r>
            <a:r>
              <a:rPr lang="es-PE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800">
                <a:latin typeface="Calibri"/>
                <a:ea typeface="Calibri"/>
                <a:cs typeface="Calibri"/>
                <a:sym typeface="Calibri"/>
              </a:rPr>
              <a:t>tiene en cuenta todos los proyectos de la organización, utilizando la gestión de cartera de proyectos.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▪"/>
            </a:pPr>
            <a:r>
              <a:rPr b="1" lang="es-PE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 plan del proyecto</a:t>
            </a:r>
            <a:r>
              <a:rPr lang="es-PE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800">
                <a:latin typeface="Calibri"/>
                <a:ea typeface="Calibri"/>
                <a:cs typeface="Calibri"/>
                <a:sym typeface="Calibri"/>
              </a:rPr>
              <a:t>define las tareas, las estimaciones de tiempo de la tarea y otra información.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▪"/>
            </a:pPr>
            <a:r>
              <a:rPr lang="es-PE" sz="2800">
                <a:latin typeface="Calibri"/>
                <a:ea typeface="Calibri"/>
                <a:cs typeface="Calibri"/>
                <a:sym typeface="Calibri"/>
              </a:rPr>
              <a:t>Un proyecto requiere </a:t>
            </a:r>
            <a:r>
              <a:rPr b="1" lang="es-PE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personal</a:t>
            </a:r>
            <a:r>
              <a:rPr lang="es-PE" sz="2800"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-PE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actividades de coordinación del proyecto</a:t>
            </a:r>
            <a:r>
              <a:rPr lang="es-PE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Char char="▪"/>
            </a:pPr>
            <a:r>
              <a:rPr b="1" lang="es-PE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 gestión y el control del proyecto</a:t>
            </a:r>
            <a:r>
              <a:rPr lang="es-PE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800">
                <a:latin typeface="Calibri"/>
                <a:ea typeface="Calibri"/>
                <a:cs typeface="Calibri"/>
                <a:sym typeface="Calibri"/>
              </a:rPr>
              <a:t>incluyen timeboxing y evaluación de riesgos.</a:t>
            </a:r>
            <a:endParaRPr b="1" sz="2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000">
              <a:solidFill>
                <a:srgbClr val="000099"/>
              </a:solidFill>
            </a:endParaRPr>
          </a:p>
        </p:txBody>
      </p:sp>
      <p:sp>
        <p:nvSpPr>
          <p:cNvPr id="349" name="Google Shape;34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350" name="Google Shape;35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2-35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/>
          <p:nvPr>
            <p:ph type="title"/>
          </p:nvPr>
        </p:nvSpPr>
        <p:spPr>
          <a:xfrm>
            <a:off x="457200" y="990600"/>
            <a:ext cx="8229600" cy="427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80"/>
              <a:t>Copyright 2011 John Wiley &amp; Sons, Inc.</a:t>
            </a:r>
            <a:endParaRPr/>
          </a:p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Noto Sans Symbols"/>
              <a:buNone/>
            </a:pPr>
            <a:r>
              <a:rPr lang="es-PE" sz="2400"/>
              <a:t>Todos los derechos reservados. La reproducción o traducción de esta obra más allá de lo permitido en la Sección 117 de la Ley de Derechos de Autor de Estados Unidos 1976 sin el permiso expreso y por escrito del propietario del copyright es ilegal. La solicitud de información adicional debe ser dirigida al Departamento de Permisos, John Wiley &amp; Sons, Inc. El comprador puede hacer copias de seguridad de su / su propio uso y no para su redistribución o la reventa. El editor no asume ninguna responsabilidad por errores, omisiones o daños causados ​​por el uso de estos programas o de la utilización de la información contenida en el presente documento.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358" name="Google Shape;35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2-36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Introducción</a:t>
            </a:r>
            <a:endParaRPr sz="4000"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Un proyecto de desarrollo de sistemas seleccionado debe someterse a un profundo proceso de gestión de proyectos.</a:t>
            </a:r>
            <a:endParaRPr/>
          </a:p>
          <a:p>
            <a:pPr indent="-57150" lvl="0" marL="342900" rtl="0" algn="just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Un factor crítico de éxito para la gestión de proyectos es comenzar con una evaluación realista del trabajo y luego administrar el proyecto de acuerdo con el plan.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Selección del Proyecto</a:t>
            </a:r>
            <a:endParaRPr sz="4000"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Los proyectos de sistemas, en la actualidad, se evalúan en el contexto de una cartera completa de proyectos.</a:t>
            </a:r>
            <a:endParaRPr/>
          </a:p>
          <a:p>
            <a:pPr indent="-57150" lvl="0" marL="342900" rtl="0" algn="just"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La determinación de la contribución de un proyecto a una cartera completa de proyectos refuerza la necesidad de realizar un estudio de viabilidad.</a:t>
            </a:r>
            <a:endParaRPr sz="3000"/>
          </a:p>
        </p:txBody>
      </p:sp>
      <p:sp>
        <p:nvSpPr>
          <p:cNvPr id="74" name="Google Shape;7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Selección del Proyecto</a:t>
            </a:r>
            <a:endParaRPr sz="4000"/>
          </a:p>
        </p:txBody>
      </p:sp>
      <p:sp>
        <p:nvSpPr>
          <p:cNvPr id="81" name="Google Shape;8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La gestión de la cartera tiene en cuenta los diferentes proyectos que existen en una organización.</a:t>
            </a:r>
            <a:endParaRPr sz="3000"/>
          </a:p>
        </p:txBody>
      </p:sp>
      <p:sp>
        <p:nvSpPr>
          <p:cNvPr id="82" name="Google Shape;8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83" name="Google Shape;8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2-3</a:t>
            </a:r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1931" y="3200400"/>
            <a:ext cx="2522537" cy="252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(continuación)</a:t>
            </a:r>
            <a:endParaRPr sz="4000"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Un comité de aprobación debe ser selectivo sobre dónde asignar los recursos, ya que la mayoría de las organizaciones tienen fondos limitados.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Si hay varios proyectos con un alto rendimiento potencial y todos ellos tienen el mismo riesgo, tal vez solo se seleccione uno de los proyectos.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Creación del Plan del Proyecto</a:t>
            </a:r>
            <a:endParaRPr sz="4000"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/>
              <a:t>Las fases de gestión del proyecto consisten en: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    - Iniciación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    - Planificación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    - Ejecución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    - Control y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/>
              <a:t>    - Cierre.</a:t>
            </a:r>
            <a:endParaRPr sz="3000"/>
          </a:p>
        </p:txBody>
      </p:sp>
      <p:sp>
        <p:nvSpPr>
          <p:cNvPr id="99" name="Google Shape;9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2-5</a:t>
            </a:r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0135" y="2801143"/>
            <a:ext cx="4732117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/>
              <a:t>Metodologías de Proyectos</a:t>
            </a:r>
            <a:endParaRPr sz="4000"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457200" y="16002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Char char="▪"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Una metodología es un enfoque formal para implementar el SDLC.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- Desarrollo en cascada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- Desarrollo paralelo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- Modelo V (variación del desarrollo en cascada)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- Desarrollo rápido de aplicaciones (RAD)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     - Desarrollo iterativo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     - Prototipado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Noto Sans Symbols"/>
              <a:buNone/>
            </a:pPr>
            <a:r>
              <a:rPr lang="es-PE" sz="3000">
                <a:latin typeface="Calibri"/>
                <a:ea typeface="Calibri"/>
                <a:cs typeface="Calibri"/>
                <a:sym typeface="Calibri"/>
              </a:rPr>
              <a:t>    - Desarrollo ágil</a:t>
            </a:r>
            <a:endParaRPr/>
          </a:p>
          <a:p>
            <a:pPr indent="-10477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5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10477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50"/>
              <a:buNone/>
            </a:pPr>
            <a:r>
              <a:t/>
            </a:r>
            <a:endParaRPr sz="2500"/>
          </a:p>
        </p:txBody>
      </p:sp>
      <p:sp>
        <p:nvSpPr>
          <p:cNvPr id="108" name="Google Shape;10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Copyright © 2011 John Wiley &amp; Sons, Inc.</a:t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2-6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2011-06-16T14:45:20Z</dcterms:created>
  <dc:creator>Windows User</dc:creator>
</cp:coreProperties>
</file>