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6" r:id="rId3"/>
    <p:sldId id="315" r:id="rId4"/>
    <p:sldId id="334" r:id="rId5"/>
    <p:sldId id="345" r:id="rId6"/>
    <p:sldId id="344" r:id="rId7"/>
    <p:sldId id="321" r:id="rId8"/>
    <p:sldId id="346" r:id="rId9"/>
    <p:sldId id="335" r:id="rId10"/>
    <p:sldId id="333" r:id="rId11"/>
    <p:sldId id="347" r:id="rId12"/>
    <p:sldId id="303" r:id="rId13"/>
    <p:sldId id="305" r:id="rId14"/>
  </p:sldIdLst>
  <p:sldSz cx="9144000" cy="5715000" type="screen16x1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493">
          <p15:clr>
            <a:srgbClr val="A4A3A4"/>
          </p15:clr>
        </p15:guide>
        <p15:guide id="7" orient="horz" pos="387">
          <p15:clr>
            <a:srgbClr val="A4A3A4"/>
          </p15:clr>
        </p15:guide>
        <p15:guide id="8" orient="horz" pos="542">
          <p15:clr>
            <a:srgbClr val="A4A3A4"/>
          </p15:clr>
        </p15:guide>
        <p15:guide id="9" orient="horz" pos="259">
          <p15:clr>
            <a:srgbClr val="A4A3A4"/>
          </p15:clr>
        </p15:guide>
        <p15:guide id="10" orient="horz" pos="3269">
          <p15:clr>
            <a:srgbClr val="A4A3A4"/>
          </p15:clr>
        </p15:guide>
        <p15:guide id="11" pos="5461">
          <p15:clr>
            <a:srgbClr val="A4A3A4"/>
          </p15:clr>
        </p15:guide>
        <p15:guide id="12" pos="3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a Zoraida Hamada Doshi" initials="EZ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BD7"/>
    <a:srgbClr val="BFD5EF"/>
    <a:srgbClr val="558ED5"/>
    <a:srgbClr val="FFFFFF"/>
    <a:srgbClr val="C00000"/>
    <a:srgbClr val="A6A6A6"/>
    <a:srgbClr val="F2F2F2"/>
    <a:srgbClr val="7F7F7F"/>
    <a:srgbClr val="FFFFFE"/>
    <a:srgbClr val="00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267" autoAdjust="0"/>
    <p:restoredTop sz="90000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170" y="108"/>
      </p:cViewPr>
      <p:guideLst>
        <p:guide orient="horz" pos="217"/>
        <p:guide pos="5455"/>
        <p:guide orient="horz" pos="3274"/>
        <p:guide orient="horz" pos="689"/>
        <p:guide pos="476"/>
        <p:guide pos="493"/>
        <p:guide orient="horz" pos="387"/>
        <p:guide orient="horz" pos="542"/>
        <p:guide orient="horz" pos="259"/>
        <p:guide orient="horz" pos="3269"/>
        <p:guide pos="5461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29/09/2020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Los nodos se grafican en el mismo orden en el cual se fueron adicionando a la Lista enlazada.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0070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pueden</a:t>
            </a:r>
            <a:r>
              <a:rPr lang="es-PE" baseline="0" dirty="0" smtClean="0"/>
              <a:t> realizar las mismas operaciones que se realizaron sobre una Lista enlazada simple.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77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Cada nodo tiene 2 partes:</a:t>
            </a:r>
            <a:r>
              <a:rPr lang="es-PE" baseline="0" dirty="0" smtClean="0"/>
              <a:t> un campo de datos y un campo de enlace.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variable</a:t>
            </a:r>
            <a:r>
              <a:rPr lang="es-PE" baseline="0" dirty="0" smtClean="0"/>
              <a:t> último apunta al último elemento de la Lista.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pueden</a:t>
            </a:r>
            <a:r>
              <a:rPr lang="es-PE" baseline="0" dirty="0" smtClean="0"/>
              <a:t> realizar las mismas operaciones que se realizaron sobre una Lista enlazada simple.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Cada nodo tiene 3 campos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007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12777" y="5260073"/>
            <a:ext cx="8568205" cy="312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/>
          <p:cNvSpPr>
            <a:spLocks noGrp="1"/>
          </p:cNvSpPr>
          <p:nvPr>
            <p:ph type="pic" sz="quarter" idx="11"/>
          </p:nvPr>
        </p:nvSpPr>
        <p:spPr>
          <a:xfrm>
            <a:off x="5045075" y="881063"/>
            <a:ext cx="3624263" cy="4308475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488950" y="881063"/>
            <a:ext cx="3682835" cy="4308474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0"/>
          </p:nvPr>
        </p:nvSpPr>
        <p:spPr>
          <a:xfrm>
            <a:off x="2260600" y="2295525"/>
            <a:ext cx="4622800" cy="2903538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1"/>
          </p:nvPr>
        </p:nvSpPr>
        <p:spPr>
          <a:xfrm>
            <a:off x="4662488" y="1528763"/>
            <a:ext cx="4006850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6" name="Marcador de imágenes prediseñadas 5"/>
          <p:cNvSpPr>
            <a:spLocks noGrp="1"/>
          </p:cNvSpPr>
          <p:nvPr>
            <p:ph type="clipArt" sz="quarter" idx="10"/>
          </p:nvPr>
        </p:nvSpPr>
        <p:spPr>
          <a:xfrm>
            <a:off x="503238" y="1528763"/>
            <a:ext cx="4013235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88950" y="860424"/>
            <a:ext cx="8180387" cy="4329113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2184400" y="1360488"/>
            <a:ext cx="4775200" cy="26860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21547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Algoritmos</a:t>
              </a:r>
              <a:r>
                <a:rPr lang="es-PE" sz="800" kern="1200" baseline="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y Estructuras de Datos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</a:t>
              </a:r>
              <a:r>
                <a:rPr lang="es-PE" sz="8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07</a:t>
              </a:r>
              <a:endParaRPr lang="es-PE" sz="800" noProof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60" r:id="rId5"/>
    <p:sldLayoutId id="2147483657" r:id="rId6"/>
    <p:sldLayoutId id="2147483658" r:id="rId7"/>
    <p:sldLayoutId id="2147483661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03238" y="1207530"/>
            <a:ext cx="8049072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SESIÓN </a:t>
            </a:r>
            <a:r>
              <a:rPr lang="en-US" sz="2800" dirty="0" smtClean="0">
                <a:solidFill>
                  <a:schemeClr val="bg1"/>
                </a:solidFill>
                <a:latin typeface="Calibri"/>
                <a:cs typeface="Calibri"/>
              </a:rPr>
              <a:t>/07</a:t>
            </a:r>
            <a:endParaRPr lang="en-US" sz="28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PE" sz="3000" b="1" dirty="0" smtClean="0">
                <a:solidFill>
                  <a:schemeClr val="bg1"/>
                </a:solidFill>
                <a:latin typeface="Calibri"/>
                <a:cs typeface="Calibri"/>
              </a:rPr>
              <a:t>LISTAS CIRCULARES Y LISTAS DOBLES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LISTAS ENLAZADAS CIRCULARES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cs typeface="Calibri"/>
              </a:rPr>
              <a:t>/ 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LISTAS ENLAZADAS DOBLES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DOBLES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978698" y="3606800"/>
            <a:ext cx="684684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828800" indent="-4572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286000" indent="-4572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s-ES_tradnl" altLang="es-PE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s-ES_tradnl" altLang="es-PE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utiliza una variable llamada </a:t>
            </a:r>
            <a:r>
              <a:rPr lang="es-ES_tradnl" altLang="es-PE" sz="16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último</a:t>
            </a:r>
            <a:r>
              <a:rPr lang="es-ES_tradnl" altLang="es-PE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la cual contiene la </a:t>
            </a:r>
            <a:r>
              <a:rPr lang="es-ES_tradnl" altLang="es-PE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dirección de memori</a:t>
            </a:r>
            <a:r>
              <a:rPr lang="es-ES_tradnl" altLang="es-PE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ES_tradnl" altLang="es-PE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altLang="es-PE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s-ES_tradnl" altLang="es-PE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último nodo de la Lista.</a:t>
            </a:r>
          </a:p>
        </p:txBody>
      </p:sp>
      <p:sp>
        <p:nvSpPr>
          <p:cNvPr id="19" name="Rectangle 5"/>
          <p:cNvSpPr/>
          <p:nvPr/>
        </p:nvSpPr>
        <p:spPr>
          <a:xfrm>
            <a:off x="411413" y="813486"/>
            <a:ext cx="236368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Representación gráfica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32" name="Text Box 9" descr="Papel periódico"/>
          <p:cNvSpPr txBox="1">
            <a:spLocks noChangeArrowheads="1"/>
          </p:cNvSpPr>
          <p:nvPr/>
        </p:nvSpPr>
        <p:spPr bwMode="auto">
          <a:xfrm>
            <a:off x="1331913" y="2749615"/>
            <a:ext cx="70326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6" name="Text Box 10" descr="Papel periódico"/>
          <p:cNvSpPr txBox="1">
            <a:spLocks noChangeArrowheads="1"/>
          </p:cNvSpPr>
          <p:nvPr/>
        </p:nvSpPr>
        <p:spPr bwMode="auto">
          <a:xfrm>
            <a:off x="1038588" y="1879814"/>
            <a:ext cx="10096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inicio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979613" y="2749615"/>
            <a:ext cx="433387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2309813" y="28559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1543413" y="223718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22" descr="Diagonal hacia arriba ancha"/>
          <p:cNvSpPr txBox="1">
            <a:spLocks noChangeArrowheads="1"/>
          </p:cNvSpPr>
          <p:nvPr/>
        </p:nvSpPr>
        <p:spPr bwMode="auto">
          <a:xfrm>
            <a:off x="898525" y="2749615"/>
            <a:ext cx="433388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1" name="Text Box 23" descr="Papel periódico"/>
          <p:cNvSpPr txBox="1">
            <a:spLocks noChangeArrowheads="1"/>
          </p:cNvSpPr>
          <p:nvPr/>
        </p:nvSpPr>
        <p:spPr bwMode="auto">
          <a:xfrm>
            <a:off x="3276600" y="2749615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3924300" y="2749615"/>
            <a:ext cx="433388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4254500" y="28559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2843213" y="2749615"/>
            <a:ext cx="433387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5" name="Text Box 27" descr="Papel periódico"/>
          <p:cNvSpPr txBox="1">
            <a:spLocks noChangeArrowheads="1"/>
          </p:cNvSpPr>
          <p:nvPr/>
        </p:nvSpPr>
        <p:spPr bwMode="auto">
          <a:xfrm>
            <a:off x="5219700" y="2749615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5867400" y="2749615"/>
            <a:ext cx="433388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7" name="Line 29"/>
          <p:cNvSpPr>
            <a:spLocks noChangeShapeType="1"/>
          </p:cNvSpPr>
          <p:nvPr/>
        </p:nvSpPr>
        <p:spPr bwMode="auto">
          <a:xfrm>
            <a:off x="6197600" y="2855978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4786313" y="2749615"/>
            <a:ext cx="433387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9" name="Text Box 31" descr="Papel periódico"/>
          <p:cNvSpPr txBox="1">
            <a:spLocks noChangeArrowheads="1"/>
          </p:cNvSpPr>
          <p:nvPr/>
        </p:nvSpPr>
        <p:spPr bwMode="auto">
          <a:xfrm>
            <a:off x="7162800" y="2749615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0" name="Text Box 32" descr="Diagonal hacia arriba ancha"/>
          <p:cNvSpPr txBox="1">
            <a:spLocks noChangeArrowheads="1"/>
          </p:cNvSpPr>
          <p:nvPr/>
        </p:nvSpPr>
        <p:spPr bwMode="auto">
          <a:xfrm>
            <a:off x="7831766" y="2749615"/>
            <a:ext cx="433388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PE" sz="160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6729413" y="2749615"/>
            <a:ext cx="433387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2" name="Text Box 10" descr="Papel periódico"/>
          <p:cNvSpPr txBox="1">
            <a:spLocks noChangeArrowheads="1"/>
          </p:cNvSpPr>
          <p:nvPr/>
        </p:nvSpPr>
        <p:spPr bwMode="auto">
          <a:xfrm>
            <a:off x="6829937" y="1879814"/>
            <a:ext cx="10096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último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7334762" y="2237183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 flipH="1">
            <a:off x="2411413" y="3008080"/>
            <a:ext cx="5318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flipH="1">
            <a:off x="4356100" y="3008080"/>
            <a:ext cx="53181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H="1">
            <a:off x="6300788" y="3008080"/>
            <a:ext cx="5318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 descr="Papel periódico"/>
          <p:cNvSpPr txBox="1">
            <a:spLocks noChangeArrowheads="1"/>
          </p:cNvSpPr>
          <p:nvPr/>
        </p:nvSpPr>
        <p:spPr bwMode="auto">
          <a:xfrm>
            <a:off x="7827366" y="2752907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34" descr="Papel periódico"/>
          <p:cNvSpPr txBox="1">
            <a:spLocks noChangeArrowheads="1"/>
          </p:cNvSpPr>
          <p:nvPr/>
        </p:nvSpPr>
        <p:spPr bwMode="auto">
          <a:xfrm>
            <a:off x="791858" y="2745812"/>
            <a:ext cx="56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9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DOBLES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8" y="1331925"/>
            <a:ext cx="2035251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Recorrido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Búsqueda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Modificación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Ordenamiento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Inserción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Eliminación</a:t>
            </a:r>
          </a:p>
        </p:txBody>
      </p:sp>
      <p:sp>
        <p:nvSpPr>
          <p:cNvPr id="4" name="Rectangle 5"/>
          <p:cNvSpPr/>
          <p:nvPr/>
        </p:nvSpPr>
        <p:spPr>
          <a:xfrm>
            <a:off x="411413" y="813486"/>
            <a:ext cx="236368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10"/>
          <p:cNvSpPr/>
          <p:nvPr/>
        </p:nvSpPr>
        <p:spPr>
          <a:xfrm>
            <a:off x="2527712" y="770440"/>
            <a:ext cx="621225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La diferencia entre una Lista simple y una Lista circular, está en el campo de enlace del último elemento.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Las Listas dobles se diferencian de los otros tipos de Listas por la estructura de su nodo.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chemeClr val="bg1"/>
                </a:solidFill>
                <a:latin typeface="+mj-lt"/>
                <a:cs typeface="Source Sans Pro" panose="020B0604020202020204" charset="0"/>
              </a:rPr>
              <a:t>Los algoritmos de mayor complejidad se aplican en las Listas dobles, y los de menor complejidad en las Listas simples.</a:t>
            </a:r>
            <a:endParaRPr lang="es-PE" sz="1700" dirty="0">
              <a:solidFill>
                <a:schemeClr val="bg1"/>
              </a:solidFill>
              <a:latin typeface="+mj-lt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5" y="724844"/>
            <a:ext cx="8138950" cy="11571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Cairo, O.; Guardati, S. (2008). </a:t>
            </a:r>
            <a:r>
              <a:rPr lang="es" sz="1500" u="sng" dirty="0" smtClean="0">
                <a:latin typeface="Calibri"/>
                <a:cs typeface="Calibri"/>
              </a:rPr>
              <a:t>Estructuras de datos</a:t>
            </a:r>
            <a:r>
              <a:rPr lang="es" sz="1500" dirty="0" smtClean="0">
                <a:latin typeface="Calibri"/>
                <a:cs typeface="Calibri"/>
              </a:rPr>
              <a:t>. 3ra. Edición. México D.F., Mexico: McGraw Hill.</a:t>
            </a:r>
          </a:p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Instituto NIIT (2011). </a:t>
            </a:r>
            <a:r>
              <a:rPr lang="es" sz="1500" u="sng" dirty="0" smtClean="0">
                <a:latin typeface="Calibri"/>
                <a:cs typeface="Calibri"/>
              </a:rPr>
              <a:t>Data Structures and Algorithms</a:t>
            </a:r>
            <a:r>
              <a:rPr lang="es" sz="1500" dirty="0" smtClean="0">
                <a:latin typeface="Calibri"/>
                <a:cs typeface="Calibri"/>
              </a:rPr>
              <a:t>. Student guide.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BIBLIOGRAFÍA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299" y="810908"/>
            <a:ext cx="7798095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clase anterior tratamos  en detalle las operaciones sobre una Lista enlazada simple. Describimos los algoritmos de búsqueda, modificación, eliminación y ordenamiento.</a:t>
            </a:r>
            <a:br>
              <a:rPr lang="es-PE" sz="1600" spc="-10" dirty="0" smtClean="0">
                <a:solidFill>
                  <a:srgbClr val="262626"/>
                </a:solidFill>
                <a:cs typeface="Source Sans Pro"/>
              </a:rPr>
            </a:b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la presente sesión conoceremos los otros dos tipos de Listas enlazadas:  Las listas circulares y las Listas dobles. Revisaremos sus principales características, su representación gráfica y las operaciones que se pueden realizar con estas estructuras.</a:t>
            </a: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Culminaremos comparando los algoritmos de los tres tipos de Listas enlazadas.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LISTAS ENLAZADAS CIRCULARES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CIRCULARES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8" y="1331925"/>
            <a:ext cx="656472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Es similar a las Listas enlazadas simples.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 campo de enlace del último nodo apunta al primer elemento de la Lista.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utiliza una variable llamada </a:t>
            </a:r>
            <a:r>
              <a:rPr lang="es-PE" sz="1600" spc="-10" dirty="0" smtClean="0">
                <a:solidFill>
                  <a:srgbClr val="215BD7"/>
                </a:solidFill>
                <a:cs typeface="Source Sans Pro"/>
              </a:rPr>
              <a:t>último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</p:txBody>
      </p:sp>
      <p:sp>
        <p:nvSpPr>
          <p:cNvPr id="4" name="Rectangle 5"/>
          <p:cNvSpPr/>
          <p:nvPr/>
        </p:nvSpPr>
        <p:spPr>
          <a:xfrm>
            <a:off x="411413" y="813486"/>
            <a:ext cx="236368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Características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CIRCULARES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11413" y="813486"/>
            <a:ext cx="236368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Representación gráfica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5" name="Text Box 10" descr="Papel periódico"/>
          <p:cNvSpPr txBox="1">
            <a:spLocks noChangeArrowheads="1"/>
          </p:cNvSpPr>
          <p:nvPr/>
        </p:nvSpPr>
        <p:spPr bwMode="auto">
          <a:xfrm>
            <a:off x="1836738" y="2690813"/>
            <a:ext cx="70326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1" descr="Papel periódico"/>
          <p:cNvSpPr txBox="1">
            <a:spLocks noChangeArrowheads="1"/>
          </p:cNvSpPr>
          <p:nvPr/>
        </p:nvSpPr>
        <p:spPr bwMode="auto">
          <a:xfrm>
            <a:off x="5969331" y="1826403"/>
            <a:ext cx="7905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PE" altLang="es-PE" sz="1600" dirty="0">
                <a:solidFill>
                  <a:srgbClr val="0070C0"/>
                </a:solidFill>
                <a:latin typeface="Times New Roman" pitchFamily="18" charset="0"/>
                <a:cs typeface="Times New Roman" panose="02020603050405020304" pitchFamily="18" charset="0"/>
              </a:rPr>
              <a:t>último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482850" y="2690813"/>
            <a:ext cx="433388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2743200" y="2875773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6358599" y="2173139"/>
            <a:ext cx="0" cy="43180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5" descr="Papel periódico"/>
          <p:cNvSpPr txBox="1">
            <a:spLocks noChangeArrowheads="1"/>
          </p:cNvSpPr>
          <p:nvPr/>
        </p:nvSpPr>
        <p:spPr bwMode="auto">
          <a:xfrm>
            <a:off x="3276600" y="2690813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922713" y="2690813"/>
            <a:ext cx="433387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4183063" y="2875773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8" descr="Papel periódico"/>
          <p:cNvSpPr txBox="1">
            <a:spLocks noChangeArrowheads="1"/>
          </p:cNvSpPr>
          <p:nvPr/>
        </p:nvSpPr>
        <p:spPr bwMode="auto">
          <a:xfrm>
            <a:off x="4716463" y="2690813"/>
            <a:ext cx="70326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362575" y="2690813"/>
            <a:ext cx="433388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5622925" y="2875773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21" descr="Papel periódico"/>
          <p:cNvSpPr txBox="1">
            <a:spLocks noChangeArrowheads="1"/>
          </p:cNvSpPr>
          <p:nvPr/>
        </p:nvSpPr>
        <p:spPr bwMode="auto">
          <a:xfrm>
            <a:off x="6156325" y="2690813"/>
            <a:ext cx="70326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altLang="es-PE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</a:t>
            </a: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6802438" y="2690813"/>
            <a:ext cx="433387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s-ES" altLang="es-PE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7062788" y="287101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1258888" y="2871010"/>
            <a:ext cx="533400" cy="0"/>
          </a:xfrm>
          <a:prstGeom prst="line">
            <a:avLst/>
          </a:prstGeom>
          <a:noFill/>
          <a:ln w="9525">
            <a:solidFill>
              <a:srgbClr val="D1340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7596188" y="2872598"/>
            <a:ext cx="0" cy="719137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>
            <a:off x="1258888" y="3591735"/>
            <a:ext cx="6337300" cy="0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1258888" y="2871010"/>
            <a:ext cx="0" cy="719138"/>
          </a:xfrm>
          <a:prstGeom prst="line">
            <a:avLst/>
          </a:prstGeom>
          <a:noFill/>
          <a:ln w="9525">
            <a:solidFill>
              <a:srgbClr val="D1340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7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CIRCULARES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8" y="1331925"/>
            <a:ext cx="2035251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Recorrido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Búsqueda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Modificación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Ordenamiento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Inserción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Eliminación</a:t>
            </a:r>
          </a:p>
        </p:txBody>
      </p:sp>
      <p:sp>
        <p:nvSpPr>
          <p:cNvPr id="4" name="Rectangle 5"/>
          <p:cNvSpPr/>
          <p:nvPr/>
        </p:nvSpPr>
        <p:spPr>
          <a:xfrm>
            <a:off x="411413" y="813486"/>
            <a:ext cx="236368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3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LISTAS ENLAZADAS DOBLES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8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DOBLES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9" y="1331925"/>
            <a:ext cx="743658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Llamadas también Listas doblemente enlazadas.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Cada elemento contiene la dirección del siguiente elemento así como la dirección del elemento anterior.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pueden recorrer del primer al </a:t>
            </a:r>
            <a:r>
              <a:rPr lang="es-PE" sz="1600" spc="-10" dirty="0" smtClean="0">
                <a:cs typeface="Source Sans Pro"/>
              </a:rPr>
              <a:t>último elemento y viceversa.</a:t>
            </a:r>
          </a:p>
        </p:txBody>
      </p:sp>
      <p:sp>
        <p:nvSpPr>
          <p:cNvPr id="4" name="Rectangle 5"/>
          <p:cNvSpPr/>
          <p:nvPr/>
        </p:nvSpPr>
        <p:spPr>
          <a:xfrm>
            <a:off x="411413" y="813486"/>
            <a:ext cx="236368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Características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1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LISTAS ENLAZADAS DOBLES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676060" y="2969407"/>
            <a:ext cx="75641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el campo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info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se coloca el dato que se desea almacenar en la Lista.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el campo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sgte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se coloca la dirección de memoria del siguiente elemento de la Lista.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ü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 el campo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ante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se coloca la dirección de memoria del 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elemento anterior 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de la Lista.</a:t>
            </a: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21" name="Text Box 17" descr="Papel periódico"/>
          <p:cNvSpPr txBox="1">
            <a:spLocks noChangeArrowheads="1"/>
          </p:cNvSpPr>
          <p:nvPr/>
        </p:nvSpPr>
        <p:spPr bwMode="auto">
          <a:xfrm>
            <a:off x="5068680" y="2061109"/>
            <a:ext cx="7686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</a:rPr>
              <a:t>sgte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2" name="Text Box 19" descr="Papel periódico"/>
          <p:cNvSpPr txBox="1">
            <a:spLocks noChangeArrowheads="1"/>
          </p:cNvSpPr>
          <p:nvPr/>
        </p:nvSpPr>
        <p:spPr bwMode="auto">
          <a:xfrm>
            <a:off x="3795839" y="2061109"/>
            <a:ext cx="1272839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</a:rPr>
              <a:t>info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3" name="Text Box 19" descr="Papel periódico"/>
          <p:cNvSpPr txBox="1">
            <a:spLocks noChangeArrowheads="1"/>
          </p:cNvSpPr>
          <p:nvPr/>
        </p:nvSpPr>
        <p:spPr bwMode="auto">
          <a:xfrm>
            <a:off x="3735614" y="1639327"/>
            <a:ext cx="14606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PE" altLang="es-PE" sz="1600" dirty="0" smtClean="0">
                <a:latin typeface="Times New Roman" pitchFamily="18" charset="0"/>
              </a:rPr>
              <a:t>dirección</a:t>
            </a:r>
            <a:endParaRPr lang="es-ES" altLang="es-PE" sz="1600" dirty="0">
              <a:latin typeface="Times New Roman" pitchFamily="18" charset="0"/>
            </a:endParaRPr>
          </a:p>
        </p:txBody>
      </p:sp>
      <p:sp>
        <p:nvSpPr>
          <p:cNvPr id="8" name="Text Box 17" descr="Papel periódico"/>
          <p:cNvSpPr txBox="1">
            <a:spLocks noChangeArrowheads="1"/>
          </p:cNvSpPr>
          <p:nvPr/>
        </p:nvSpPr>
        <p:spPr bwMode="auto">
          <a:xfrm>
            <a:off x="3030682" y="2064647"/>
            <a:ext cx="7686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</a:rPr>
              <a:t>ante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11413" y="813486"/>
            <a:ext cx="236368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Estructura de un nodo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1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5454</TotalTime>
  <Words>504</Words>
  <Application>Microsoft Office PowerPoint</Application>
  <PresentationFormat>Presentación en pantalla (16:10)</PresentationFormat>
  <Paragraphs>94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Source Sans Pro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Christian Santamaria Saldaña</cp:lastModifiedBy>
  <cp:revision>517</cp:revision>
  <cp:lastPrinted>2018-01-16T21:42:59Z</cp:lastPrinted>
  <dcterms:created xsi:type="dcterms:W3CDTF">2016-10-06T14:52:02Z</dcterms:created>
  <dcterms:modified xsi:type="dcterms:W3CDTF">2020-09-29T18:39:48Z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