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306" r:id="rId3"/>
    <p:sldId id="315" r:id="rId4"/>
    <p:sldId id="334" r:id="rId5"/>
    <p:sldId id="354" r:id="rId6"/>
    <p:sldId id="346" r:id="rId7"/>
    <p:sldId id="321" r:id="rId8"/>
    <p:sldId id="356" r:id="rId9"/>
    <p:sldId id="355" r:id="rId10"/>
    <p:sldId id="344" r:id="rId11"/>
    <p:sldId id="348" r:id="rId12"/>
    <p:sldId id="349" r:id="rId13"/>
    <p:sldId id="350" r:id="rId14"/>
    <p:sldId id="347" r:id="rId15"/>
    <p:sldId id="351" r:id="rId16"/>
    <p:sldId id="352" r:id="rId17"/>
    <p:sldId id="353" r:id="rId18"/>
    <p:sldId id="357" r:id="rId19"/>
    <p:sldId id="358" r:id="rId20"/>
    <p:sldId id="303" r:id="rId21"/>
    <p:sldId id="305" r:id="rId22"/>
  </p:sldIdLst>
  <p:sldSz cx="9144000" cy="5715000" type="screen16x1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
          <p15:clr>
            <a:srgbClr val="A4A3A4"/>
          </p15:clr>
        </p15:guide>
        <p15:guide id="2" pos="5455">
          <p15:clr>
            <a:srgbClr val="A4A3A4"/>
          </p15:clr>
        </p15:guide>
        <p15:guide id="3" orient="horz" pos="3274" userDrawn="1">
          <p15:clr>
            <a:srgbClr val="A4A3A4"/>
          </p15:clr>
        </p15:guide>
        <p15:guide id="4" orient="horz" pos="689" userDrawn="1">
          <p15:clr>
            <a:srgbClr val="A4A3A4"/>
          </p15:clr>
        </p15:guide>
        <p15:guide id="5" pos="476" userDrawn="1">
          <p15:clr>
            <a:srgbClr val="A4A3A4"/>
          </p15:clr>
        </p15:guide>
        <p15:guide id="6" pos="493">
          <p15:clr>
            <a:srgbClr val="A4A3A4"/>
          </p15:clr>
        </p15:guide>
        <p15:guide id="7" orient="horz" pos="387">
          <p15:clr>
            <a:srgbClr val="A4A3A4"/>
          </p15:clr>
        </p15:guide>
        <p15:guide id="8" orient="horz" pos="542">
          <p15:clr>
            <a:srgbClr val="A4A3A4"/>
          </p15:clr>
        </p15:guide>
        <p15:guide id="9" orient="horz" pos="259">
          <p15:clr>
            <a:srgbClr val="A4A3A4"/>
          </p15:clr>
        </p15:guide>
        <p15:guide id="10" orient="horz" pos="3269">
          <p15:clr>
            <a:srgbClr val="A4A3A4"/>
          </p15:clr>
        </p15:guide>
        <p15:guide id="11" pos="5461">
          <p15:clr>
            <a:srgbClr val="A4A3A4"/>
          </p15:clr>
        </p15:guide>
        <p15:guide id="12" pos="3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va Zoraida Hamada Doshi" initials="EZH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BD7"/>
    <a:srgbClr val="BFD5EF"/>
    <a:srgbClr val="558ED5"/>
    <a:srgbClr val="FFFFFF"/>
    <a:srgbClr val="C00000"/>
    <a:srgbClr val="A6A6A6"/>
    <a:srgbClr val="F2F2F2"/>
    <a:srgbClr val="7F7F7F"/>
    <a:srgbClr val="FFFFFE"/>
    <a:srgbClr val="00B4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7" autoAdjust="0"/>
    <p:restoredTop sz="90000" autoAdjust="0"/>
  </p:normalViewPr>
  <p:slideViewPr>
    <p:cSldViewPr snapToGrid="0" snapToObjects="1" showGuides="1">
      <p:cViewPr varScale="1">
        <p:scale>
          <a:sx n="98" d="100"/>
          <a:sy n="98" d="100"/>
        </p:scale>
        <p:origin x="636" y="72"/>
      </p:cViewPr>
      <p:guideLst>
        <p:guide orient="horz" pos="217"/>
        <p:guide pos="5455"/>
        <p:guide orient="horz" pos="3274"/>
        <p:guide orient="horz" pos="689"/>
        <p:guide pos="476"/>
        <p:guide pos="493"/>
        <p:guide orient="horz" pos="387"/>
        <p:guide orient="horz" pos="542"/>
        <p:guide orient="horz" pos="259"/>
        <p:guide orient="horz" pos="3269"/>
        <p:guide pos="5461"/>
        <p:guide pos="30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32DC7-834F-6148-86AF-F72164F7FFC1}" type="datetimeFigureOut">
              <a:rPr lang="es-ES" smtClean="0"/>
              <a:t>29/09/2020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F1720-AE80-4069-8D89-2C76E8AFD874}" type="datetimeFigureOut">
              <a:rPr lang="es-PE" smtClean="0"/>
              <a:t>29/09/2020</a:t>
            </a:fld>
            <a:endParaRPr lang="es-PE"/>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10</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11</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12</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Por la naturaleza del curso,</a:t>
            </a:r>
            <a:r>
              <a:rPr lang="es-PE" baseline="0" dirty="0" smtClean="0"/>
              <a:t> sólo veremos la implementación de la Pila en un Vector.</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13</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Según la representación</a:t>
            </a:r>
            <a:r>
              <a:rPr lang="es-PE" baseline="0" dirty="0" smtClean="0"/>
              <a:t> gráfica, l</a:t>
            </a:r>
            <a:r>
              <a:rPr lang="es-PE" dirty="0" smtClean="0"/>
              <a:t>a capacidad del Vector es para</a:t>
            </a:r>
            <a:r>
              <a:rPr lang="es-PE" baseline="0" dirty="0" smtClean="0"/>
              <a:t> 5 elementos.</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14</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Primero se incrementa el valor de la variable</a:t>
            </a:r>
            <a:r>
              <a:rPr lang="es-PE" baseline="0" dirty="0" smtClean="0"/>
              <a:t> cima, luego se coloca el nuevo elemento.</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15</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Primero</a:t>
            </a:r>
            <a:r>
              <a:rPr lang="es-PE" baseline="0" dirty="0" smtClean="0"/>
              <a:t> se elimina el elemento, luego se decrementa el valor de la variable cima.</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16</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Donde n es el tamaño</a:t>
            </a:r>
            <a:r>
              <a:rPr lang="es-PE" baseline="0" dirty="0" smtClean="0"/>
              <a:t> del Vector.</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17</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18</a:t>
            </a:fld>
            <a:endParaRPr lang="es-PE" dirty="0"/>
          </a:p>
        </p:txBody>
      </p:sp>
    </p:spTree>
    <p:extLst>
      <p:ext uri="{BB962C8B-B14F-4D97-AF65-F5344CB8AC3E}">
        <p14:creationId xmlns:p14="http://schemas.microsoft.com/office/powerpoint/2010/main" val="1063267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Donde n es el tamaño</a:t>
            </a:r>
            <a:r>
              <a:rPr lang="es-PE" baseline="0" dirty="0" smtClean="0"/>
              <a:t> del Vector.</a:t>
            </a:r>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19</a:t>
            </a:fld>
            <a:endParaRPr lang="es-PE"/>
          </a:p>
        </p:txBody>
      </p:sp>
    </p:spTree>
    <p:extLst>
      <p:ext uri="{BB962C8B-B14F-4D97-AF65-F5344CB8AC3E}">
        <p14:creationId xmlns:p14="http://schemas.microsoft.com/office/powerpoint/2010/main" val="38730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2</a:t>
            </a:fld>
            <a:endParaRPr lang="es-PE" dirty="0"/>
          </a:p>
        </p:txBody>
      </p:sp>
    </p:spTree>
    <p:extLst>
      <p:ext uri="{BB962C8B-B14F-4D97-AF65-F5344CB8AC3E}">
        <p14:creationId xmlns:p14="http://schemas.microsoft.com/office/powerpoint/2010/main" val="1969770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20</a:t>
            </a:fld>
            <a:endParaRPr lang="es-PE"/>
          </a:p>
        </p:txBody>
      </p:sp>
    </p:spTree>
    <p:extLst>
      <p:ext uri="{BB962C8B-B14F-4D97-AF65-F5344CB8AC3E}">
        <p14:creationId xmlns:p14="http://schemas.microsoft.com/office/powerpoint/2010/main" val="113445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4</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5</a:t>
            </a:fld>
            <a:endParaRPr lang="es-PE" dirty="0"/>
          </a:p>
        </p:txBody>
      </p:sp>
    </p:spTree>
    <p:extLst>
      <p:ext uri="{BB962C8B-B14F-4D97-AF65-F5344CB8AC3E}">
        <p14:creationId xmlns:p14="http://schemas.microsoft.com/office/powerpoint/2010/main" val="170949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6</a:t>
            </a:fld>
            <a:endParaRPr lang="es-PE"/>
          </a:p>
        </p:txBody>
      </p:sp>
    </p:spTree>
    <p:extLst>
      <p:ext uri="{BB962C8B-B14F-4D97-AF65-F5344CB8AC3E}">
        <p14:creationId xmlns:p14="http://schemas.microsoft.com/office/powerpoint/2010/main" val="141932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7</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56700CA-E45F-416D-B659-25554F846B43}" type="slidenum">
              <a:rPr lang="es-PE" smtClean="0"/>
              <a:t>8</a:t>
            </a:fld>
            <a:endParaRPr lang="es-PE"/>
          </a:p>
        </p:txBody>
      </p:sp>
    </p:spTree>
    <p:extLst>
      <p:ext uri="{BB962C8B-B14F-4D97-AF65-F5344CB8AC3E}">
        <p14:creationId xmlns:p14="http://schemas.microsoft.com/office/powerpoint/2010/main" val="101442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9</a:t>
            </a:fld>
            <a:endParaRPr lang="es-PE" dirty="0"/>
          </a:p>
        </p:txBody>
      </p:sp>
    </p:spTree>
    <p:extLst>
      <p:ext uri="{BB962C8B-B14F-4D97-AF65-F5344CB8AC3E}">
        <p14:creationId xmlns:p14="http://schemas.microsoft.com/office/powerpoint/2010/main" val="99447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ángulo 3"/>
          <p:cNvSpPr/>
          <p:nvPr userDrawn="1"/>
        </p:nvSpPr>
        <p:spPr>
          <a:xfrm>
            <a:off x="312777" y="5260073"/>
            <a:ext cx="8568205" cy="3127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312488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
        <p:nvSpPr>
          <p:cNvPr id="18" name="Marcador de posición de imagen 17"/>
          <p:cNvSpPr>
            <a:spLocks noGrp="1"/>
          </p:cNvSpPr>
          <p:nvPr>
            <p:ph type="pic" sz="quarter" idx="11"/>
          </p:nvPr>
        </p:nvSpPr>
        <p:spPr>
          <a:xfrm>
            <a:off x="5045075" y="881063"/>
            <a:ext cx="3624263" cy="4308475"/>
          </a:xfrm>
          <a:prstGeom prst="rect">
            <a:avLst/>
          </a:prstGeom>
        </p:spPr>
        <p:txBody>
          <a:bodyPr vert="horz"/>
          <a:lstStyle/>
          <a:p>
            <a:endParaRPr lang="es-ES"/>
          </a:p>
        </p:txBody>
      </p:sp>
    </p:spTree>
    <p:extLst>
      <p:ext uri="{BB962C8B-B14F-4D97-AF65-F5344CB8AC3E}">
        <p14:creationId xmlns:p14="http://schemas.microsoft.com/office/powerpoint/2010/main" val="61182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1 Imagen B">
    <p:spTree>
      <p:nvGrpSpPr>
        <p:cNvPr id="1" name=""/>
        <p:cNvGrpSpPr/>
        <p:nvPr/>
      </p:nvGrpSpPr>
      <p:grpSpPr>
        <a:xfrm>
          <a:off x="0" y="0"/>
          <a:ext cx="0" cy="0"/>
          <a:chOff x="0" y="0"/>
          <a:chExt cx="0" cy="0"/>
        </a:xfrm>
      </p:grpSpPr>
      <p:sp>
        <p:nvSpPr>
          <p:cNvPr id="7" name="Marcador de posición de imagen 6"/>
          <p:cNvSpPr>
            <a:spLocks noGrp="1"/>
          </p:cNvSpPr>
          <p:nvPr>
            <p:ph type="pic" sz="quarter" idx="10"/>
          </p:nvPr>
        </p:nvSpPr>
        <p:spPr>
          <a:xfrm>
            <a:off x="488950" y="881063"/>
            <a:ext cx="3682835" cy="4308474"/>
          </a:xfrm>
          <a:prstGeom prst="rect">
            <a:avLst/>
          </a:prstGeom>
        </p:spPr>
        <p:txBody>
          <a:bodyPr vert="horz"/>
          <a:lstStyle/>
          <a:p>
            <a:endParaRPr lang="es-ES"/>
          </a:p>
        </p:txBody>
      </p:sp>
    </p:spTree>
    <p:extLst>
      <p:ext uri="{BB962C8B-B14F-4D97-AF65-F5344CB8AC3E}">
        <p14:creationId xmlns:p14="http://schemas.microsoft.com/office/powerpoint/2010/main" val="263222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
        <p:nvSpPr>
          <p:cNvPr id="9" name="Marcador de posición de imagen 8"/>
          <p:cNvSpPr>
            <a:spLocks noGrp="1"/>
          </p:cNvSpPr>
          <p:nvPr>
            <p:ph type="pic" sz="quarter" idx="10"/>
          </p:nvPr>
        </p:nvSpPr>
        <p:spPr>
          <a:xfrm>
            <a:off x="2260600" y="2295525"/>
            <a:ext cx="4622800" cy="2903538"/>
          </a:xfrm>
          <a:prstGeom prst="rect">
            <a:avLst/>
          </a:prstGeom>
        </p:spPr>
        <p:txBody>
          <a:bodyPr vert="horz"/>
          <a:lstStyle/>
          <a:p>
            <a:endParaRPr lang="es-ES"/>
          </a:p>
        </p:txBody>
      </p:sp>
    </p:spTree>
    <p:extLst>
      <p:ext uri="{BB962C8B-B14F-4D97-AF65-F5344CB8AC3E}">
        <p14:creationId xmlns:p14="http://schemas.microsoft.com/office/powerpoint/2010/main" val="193550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ema - 2 Imágenes">
    <p:spTree>
      <p:nvGrpSpPr>
        <p:cNvPr id="1" name=""/>
        <p:cNvGrpSpPr/>
        <p:nvPr/>
      </p:nvGrpSpPr>
      <p:grpSpPr>
        <a:xfrm>
          <a:off x="0" y="0"/>
          <a:ext cx="0" cy="0"/>
          <a:chOff x="0" y="0"/>
          <a:chExt cx="0" cy="0"/>
        </a:xfrm>
      </p:grpSpPr>
      <p:sp>
        <p:nvSpPr>
          <p:cNvPr id="8" name="Marcador de posición de imagen 7"/>
          <p:cNvSpPr>
            <a:spLocks noGrp="1"/>
          </p:cNvSpPr>
          <p:nvPr>
            <p:ph type="pic" sz="quarter" idx="11"/>
          </p:nvPr>
        </p:nvSpPr>
        <p:spPr>
          <a:xfrm>
            <a:off x="4662488" y="1528763"/>
            <a:ext cx="4006850" cy="3660775"/>
          </a:xfrm>
          <a:prstGeom prst="rect">
            <a:avLst/>
          </a:prstGeom>
        </p:spPr>
        <p:txBody>
          <a:bodyPr vert="horz"/>
          <a:lstStyle/>
          <a:p>
            <a:endParaRPr lang="es-ES" dirty="0"/>
          </a:p>
        </p:txBody>
      </p:sp>
      <p:sp>
        <p:nvSpPr>
          <p:cNvPr id="6" name="Marcador de imágenes prediseñadas 5"/>
          <p:cNvSpPr>
            <a:spLocks noGrp="1"/>
          </p:cNvSpPr>
          <p:nvPr>
            <p:ph type="clipArt" sz="quarter" idx="10"/>
          </p:nvPr>
        </p:nvSpPr>
        <p:spPr>
          <a:xfrm>
            <a:off x="503238" y="1528763"/>
            <a:ext cx="4013235" cy="3660775"/>
          </a:xfrm>
          <a:prstGeom prst="rect">
            <a:avLst/>
          </a:prstGeom>
        </p:spPr>
        <p:txBody>
          <a:bodyPr vert="horz"/>
          <a:lstStyle/>
          <a:p>
            <a:endParaRPr lang="es-ES" dirty="0"/>
          </a:p>
        </p:txBody>
      </p:sp>
    </p:spTree>
    <p:extLst>
      <p:ext uri="{BB962C8B-B14F-4D97-AF65-F5344CB8AC3E}">
        <p14:creationId xmlns:p14="http://schemas.microsoft.com/office/powerpoint/2010/main" val="96469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 - Imagen Gigante">
    <p:spTree>
      <p:nvGrpSpPr>
        <p:cNvPr id="1" name=""/>
        <p:cNvGrpSpPr/>
        <p:nvPr/>
      </p:nvGrpSpPr>
      <p:grpSpPr>
        <a:xfrm>
          <a:off x="0" y="0"/>
          <a:ext cx="0" cy="0"/>
          <a:chOff x="0" y="0"/>
          <a:chExt cx="0" cy="0"/>
        </a:xfrm>
      </p:grpSpPr>
      <p:sp>
        <p:nvSpPr>
          <p:cNvPr id="5" name="Marcador de posición de imagen 4"/>
          <p:cNvSpPr>
            <a:spLocks noGrp="1"/>
          </p:cNvSpPr>
          <p:nvPr>
            <p:ph type="pic" sz="quarter" idx="10"/>
          </p:nvPr>
        </p:nvSpPr>
        <p:spPr>
          <a:xfrm>
            <a:off x="488950" y="860424"/>
            <a:ext cx="8180387" cy="4329113"/>
          </a:xfrm>
          <a:prstGeom prst="rect">
            <a:avLst/>
          </a:prstGeom>
        </p:spPr>
        <p:txBody>
          <a:bodyPr vert="horz"/>
          <a:lstStyle/>
          <a:p>
            <a:endParaRPr lang="es-ES"/>
          </a:p>
        </p:txBody>
      </p:sp>
    </p:spTree>
    <p:extLst>
      <p:ext uri="{BB962C8B-B14F-4D97-AF65-F5344CB8AC3E}">
        <p14:creationId xmlns:p14="http://schemas.microsoft.com/office/powerpoint/2010/main" val="422695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
        <p:nvSpPr>
          <p:cNvPr id="5" name="Marcador de posición de imagen 4"/>
          <p:cNvSpPr>
            <a:spLocks noGrp="1"/>
          </p:cNvSpPr>
          <p:nvPr>
            <p:ph type="pic" sz="quarter" idx="10"/>
          </p:nvPr>
        </p:nvSpPr>
        <p:spPr>
          <a:xfrm>
            <a:off x="2184400" y="1360488"/>
            <a:ext cx="4775200" cy="2686050"/>
          </a:xfrm>
          <a:prstGeom prst="rect">
            <a:avLst/>
          </a:prstGeom>
        </p:spPr>
        <p:txBody>
          <a:bodyPr vert="horz"/>
          <a:lstStyle/>
          <a:p>
            <a:endParaRPr lang="es-ES"/>
          </a:p>
        </p:txBody>
      </p:sp>
    </p:spTree>
    <p:extLst>
      <p:ext uri="{BB962C8B-B14F-4D97-AF65-F5344CB8AC3E}">
        <p14:creationId xmlns:p14="http://schemas.microsoft.com/office/powerpoint/2010/main" val="173526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2358338" cy="215444"/>
            </a:xfrm>
            <a:prstGeom prst="rect">
              <a:avLst/>
            </a:prstGeom>
            <a:noFill/>
          </p:spPr>
          <p:txBody>
            <a:bodyPr wrap="none" rtlCol="0">
              <a:spAutoFit/>
            </a:bodyPr>
            <a:lstStyle/>
            <a:p>
              <a:r>
                <a:rPr lang="es-PE" sz="800" kern="1200" noProof="0" dirty="0" smtClean="0">
                  <a:solidFill>
                    <a:schemeClr val="bg1">
                      <a:lumMod val="50000"/>
                    </a:schemeClr>
                  </a:solidFill>
                  <a:latin typeface="Calibri"/>
                  <a:ea typeface="+mn-ea"/>
                  <a:cs typeface="Calibri"/>
                  <a:sym typeface="Wingdings"/>
                </a:rPr>
                <a:t>ALGORITMO</a:t>
              </a:r>
              <a:r>
                <a:rPr lang="es-PE" sz="800" kern="1200" baseline="0" noProof="0" dirty="0" smtClean="0">
                  <a:solidFill>
                    <a:schemeClr val="bg1">
                      <a:lumMod val="50000"/>
                    </a:schemeClr>
                  </a:solidFill>
                  <a:latin typeface="Calibri"/>
                  <a:ea typeface="+mn-ea"/>
                  <a:cs typeface="Calibri"/>
                  <a:sym typeface="Wingdings"/>
                </a:rPr>
                <a:t> Y ESTRUCTURA DE DATOS</a:t>
              </a:r>
              <a:r>
                <a:rPr lang="es-PE" sz="800" kern="1200" noProof="0" dirty="0" smtClean="0">
                  <a:solidFill>
                    <a:schemeClr val="bg1">
                      <a:lumMod val="50000"/>
                    </a:schemeClr>
                  </a:solidFill>
                  <a:latin typeface="Calibri"/>
                  <a:ea typeface="+mn-ea"/>
                  <a:cs typeface="Calibri"/>
                  <a:sym typeface="Wingdings"/>
                </a:rPr>
                <a:t>  </a:t>
              </a:r>
              <a:r>
                <a:rPr lang="es-PE" sz="800" noProof="0" dirty="0" smtClean="0">
                  <a:solidFill>
                    <a:schemeClr val="bg1">
                      <a:lumMod val="50000"/>
                    </a:schemeClr>
                  </a:solidFill>
                  <a:latin typeface="Calibri"/>
                  <a:ea typeface="Wingdings"/>
                  <a:cs typeface="Calibri"/>
                  <a:sym typeface="Wingdings"/>
                </a:rPr>
                <a:t></a:t>
              </a:r>
              <a:r>
                <a:rPr lang="es-PE" sz="800" kern="1200" noProof="0" dirty="0" smtClean="0">
                  <a:solidFill>
                    <a:schemeClr val="bg1">
                      <a:lumMod val="50000"/>
                    </a:schemeClr>
                  </a:solidFill>
                  <a:latin typeface="Calibri"/>
                  <a:ea typeface="+mn-ea"/>
                  <a:cs typeface="Calibri"/>
                  <a:sym typeface="Wingdings"/>
                </a:rPr>
                <a:t>  SESIÓN 09</a:t>
              </a:r>
              <a:endParaRPr lang="es-PE" sz="800" noProof="0" dirty="0">
                <a:solidFill>
                  <a:schemeClr val="bg1">
                    <a:lumMod val="50000"/>
                  </a:schemeClr>
                </a:solidFill>
                <a:latin typeface="Calibri"/>
                <a:cs typeface="Calibri"/>
              </a:endParaRPr>
            </a:p>
          </p:txBody>
        </p:sp>
        <p:sp>
          <p:nvSpPr>
            <p:cNvPr id="18" name="Rectangle 3"/>
            <p:cNvSpPr/>
            <p:nvPr userDrawn="1"/>
          </p:nvSpPr>
          <p:spPr>
            <a:xfrm>
              <a:off x="7379148" y="5384440"/>
              <a:ext cx="1369286" cy="184666"/>
            </a:xfrm>
            <a:prstGeom prst="rect">
              <a:avLst/>
            </a:prstGeom>
          </p:spPr>
          <p:txBody>
            <a:bodyPr wrap="none">
              <a:spAutoFit/>
            </a:bodyPr>
            <a:lstStyle/>
            <a:p>
              <a:pPr algn="r"/>
              <a:r>
                <a:rPr lang="es-ES_tradnl" sz="600" dirty="0" smtClean="0">
                  <a:solidFill>
                    <a:schemeClr val="bg1">
                      <a:lumMod val="50000"/>
                    </a:schemeClr>
                  </a:solidFill>
                </a:rPr>
                <a:t>© </a:t>
              </a:r>
              <a:r>
                <a:rPr lang="es-ES_tradnl" sz="600" dirty="0" smtClean="0">
                  <a:solidFill>
                    <a:schemeClr val="bg1">
                      <a:lumMod val="50000"/>
                    </a:schemeClr>
                  </a:solidFill>
                </a:rPr>
                <a:t>ISIL</a:t>
              </a:r>
              <a:r>
                <a:rPr lang="es-ES_tradnl" sz="600" dirty="0" smtClean="0">
                  <a:solidFill>
                    <a:schemeClr val="bg1">
                      <a:lumMod val="50000"/>
                    </a:schemeClr>
                  </a:solidFill>
                </a:rPr>
                <a:t>. Todos los derechos reservados</a:t>
              </a:r>
              <a:endParaRPr lang="es-ES_tradnl" sz="600" dirty="0">
                <a:solidFill>
                  <a:schemeClr val="bg1">
                    <a:lumMod val="50000"/>
                  </a:schemeClr>
                </a:solidFill>
              </a:endParaRPr>
            </a:p>
          </p:txBody>
        </p:sp>
      </p:grpSp>
      <p:pic>
        <p:nvPicPr>
          <p:cNvPr id="3" name="Imagen 2"/>
          <p:cNvPicPr>
            <a:picLocks noChangeAspect="1"/>
          </p:cNvPicPr>
          <p:nvPr userDrawn="1"/>
        </p:nvPicPr>
        <p:blipFill>
          <a:blip r:embed="rId11">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60" r:id="rId5"/>
    <p:sldLayoutId id="2147483657" r:id="rId6"/>
    <p:sldLayoutId id="2147483658" r:id="rId7"/>
    <p:sldLayoutId id="2147483661" r:id="rId8"/>
    <p:sldLayoutId id="2147483659"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503238" y="1207530"/>
            <a:ext cx="8049072" cy="3696397"/>
          </a:xfrm>
          <a:prstGeom prst="rect">
            <a:avLst/>
          </a:prstGeom>
        </p:spPr>
        <p:txBody>
          <a:bodyPr wrap="square">
            <a:spAutoFit/>
          </a:bodyPr>
          <a:lstStyle/>
          <a:p>
            <a:pPr algn="ctr"/>
            <a:r>
              <a:rPr lang="en-US" sz="2800" dirty="0">
                <a:solidFill>
                  <a:schemeClr val="bg1"/>
                </a:solidFill>
                <a:latin typeface="Calibri"/>
                <a:cs typeface="Calibri"/>
              </a:rPr>
              <a:t>SESIÓN </a:t>
            </a:r>
            <a:r>
              <a:rPr lang="en-US" sz="2800" dirty="0" smtClean="0">
                <a:solidFill>
                  <a:schemeClr val="bg1"/>
                </a:solidFill>
                <a:latin typeface="Calibri"/>
                <a:cs typeface="Calibri"/>
              </a:rPr>
              <a:t>/09</a:t>
            </a:r>
            <a:endParaRPr lang="en-US" sz="2800" b="1" dirty="0">
              <a:solidFill>
                <a:schemeClr val="bg1"/>
              </a:solidFill>
              <a:latin typeface="Calibri"/>
              <a:cs typeface="Calibri"/>
            </a:endParaRPr>
          </a:p>
          <a:p>
            <a:pPr algn="ctr">
              <a:lnSpc>
                <a:spcPct val="90000"/>
              </a:lnSpc>
              <a:defRPr/>
            </a:pPr>
            <a:r>
              <a:rPr lang="es-PE" sz="3000" b="1" dirty="0" smtClean="0">
                <a:solidFill>
                  <a:schemeClr val="bg1"/>
                </a:solidFill>
                <a:latin typeface="Calibri"/>
                <a:cs typeface="Calibri"/>
              </a:rPr>
              <a:t>PILAS</a:t>
            </a:r>
          </a:p>
          <a:p>
            <a:pPr>
              <a:lnSpc>
                <a:spcPct val="90000"/>
              </a:lnSpc>
              <a:spcBef>
                <a:spcPts val="1000"/>
              </a:spcBef>
              <a:defRPr/>
            </a:pPr>
            <a:endParaRPr lang="en-US" b="1" dirty="0" smtClean="0">
              <a:solidFill>
                <a:srgbClr val="000000"/>
              </a:solidFill>
              <a:latin typeface="Calibri"/>
              <a:cs typeface="Calibri"/>
            </a:endParaRPr>
          </a:p>
          <a:p>
            <a:pPr>
              <a:lnSpc>
                <a:spcPct val="90000"/>
              </a:lnSpc>
              <a:spcBef>
                <a:spcPts val="1000"/>
              </a:spcBef>
              <a:defRPr/>
            </a:pPr>
            <a:endParaRPr lang="en-US" b="1" dirty="0">
              <a:solidFill>
                <a:srgbClr val="000000"/>
              </a:solidFill>
              <a:latin typeface="Calibri"/>
              <a:cs typeface="Calibri"/>
            </a:endParaRPr>
          </a:p>
          <a:p>
            <a:pPr>
              <a:lnSpc>
                <a:spcPct val="90000"/>
              </a:lnSpc>
              <a:spcBef>
                <a:spcPts val="1000"/>
              </a:spcBef>
              <a:defRPr/>
            </a:pPr>
            <a:endParaRPr lang="en-US" b="1" dirty="0" smtClean="0">
              <a:solidFill>
                <a:srgbClr val="000000"/>
              </a:solidFill>
              <a:latin typeface="Calibri"/>
              <a:cs typeface="Calibri"/>
            </a:endParaRPr>
          </a:p>
          <a:p>
            <a:pPr>
              <a:lnSpc>
                <a:spcPct val="110000"/>
              </a:lnSpc>
              <a:defRPr/>
            </a:pPr>
            <a:r>
              <a:rPr lang="en-US" sz="1600" b="1" dirty="0" smtClean="0">
                <a:solidFill>
                  <a:schemeClr val="bg1"/>
                </a:solidFill>
                <a:latin typeface="Calibri"/>
                <a:cs typeface="Calibri"/>
              </a:rPr>
              <a:t>/ DEFINICIÓN </a:t>
            </a:r>
            <a:endParaRPr lang="en-US" sz="1600" b="1" dirty="0">
              <a:solidFill>
                <a:schemeClr val="bg1"/>
              </a:solidFill>
              <a:latin typeface="Calibri"/>
              <a:cs typeface="Calibri"/>
            </a:endParaRPr>
          </a:p>
          <a:p>
            <a:pPr>
              <a:lnSpc>
                <a:spcPct val="110000"/>
              </a:lnSpc>
              <a:defRPr/>
            </a:pPr>
            <a:r>
              <a:rPr lang="en-US" sz="1600" b="1" dirty="0" smtClean="0">
                <a:solidFill>
                  <a:schemeClr val="bg1"/>
                </a:solidFill>
                <a:latin typeface="Calibri"/>
                <a:cs typeface="Calibri"/>
              </a:rPr>
              <a:t>/ CARACTERÍSTICAS</a:t>
            </a:r>
          </a:p>
          <a:p>
            <a:pPr>
              <a:lnSpc>
                <a:spcPct val="110000"/>
              </a:lnSpc>
              <a:defRPr/>
            </a:pPr>
            <a:r>
              <a:rPr lang="en-US" sz="1600" b="1" dirty="0" smtClean="0">
                <a:solidFill>
                  <a:schemeClr val="bg1"/>
                </a:solidFill>
                <a:cs typeface="Calibri"/>
              </a:rPr>
              <a:t>/ REPRESENTACIÓN GRÁFICA</a:t>
            </a:r>
          </a:p>
          <a:p>
            <a:pPr>
              <a:lnSpc>
                <a:spcPct val="110000"/>
              </a:lnSpc>
              <a:defRPr/>
            </a:pPr>
            <a:r>
              <a:rPr lang="en-US" sz="1600" b="1" dirty="0" smtClean="0">
                <a:solidFill>
                  <a:schemeClr val="bg1"/>
                </a:solidFill>
                <a:cs typeface="Calibri"/>
              </a:rPr>
              <a:t>/OPERACIONES</a:t>
            </a:r>
          </a:p>
          <a:p>
            <a:pPr>
              <a:lnSpc>
                <a:spcPct val="110000"/>
              </a:lnSpc>
              <a:defRPr/>
            </a:pPr>
            <a:r>
              <a:rPr lang="en-US" sz="1600" b="1" dirty="0">
                <a:solidFill>
                  <a:schemeClr val="bg1"/>
                </a:solidFill>
                <a:cs typeface="Calibri"/>
              </a:rPr>
              <a:t>/ </a:t>
            </a:r>
            <a:r>
              <a:rPr lang="en-US" sz="1600" b="1" dirty="0" smtClean="0">
                <a:solidFill>
                  <a:schemeClr val="bg1"/>
                </a:solidFill>
                <a:cs typeface="Calibri"/>
              </a:rPr>
              <a:t>IMPLEMENTACIÓN</a:t>
            </a:r>
          </a:p>
          <a:p>
            <a:pPr>
              <a:lnSpc>
                <a:spcPct val="110000"/>
              </a:lnSpc>
              <a:defRPr/>
            </a:pPr>
            <a:r>
              <a:rPr lang="en-US" sz="1600" b="1" dirty="0" smtClean="0">
                <a:solidFill>
                  <a:schemeClr val="bg1"/>
                </a:solidFill>
                <a:cs typeface="Calibri"/>
              </a:rPr>
              <a:t>/ APLICACIONES</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17331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OPERACIONES</a:t>
            </a:r>
            <a:endParaRPr lang="en-US" sz="1700" dirty="0">
              <a:solidFill>
                <a:srgbClr val="438AD7"/>
              </a:solidFill>
            </a:endParaRPr>
          </a:p>
        </p:txBody>
      </p:sp>
      <p:sp>
        <p:nvSpPr>
          <p:cNvPr id="13" name="object 7"/>
          <p:cNvSpPr txBox="1"/>
          <p:nvPr/>
        </p:nvSpPr>
        <p:spPr>
          <a:xfrm>
            <a:off x="495299" y="917238"/>
            <a:ext cx="1492990" cy="369332"/>
          </a:xfrm>
          <a:prstGeom prst="rect">
            <a:avLst/>
          </a:prstGeom>
        </p:spPr>
        <p:txBody>
          <a:bodyPr vert="horz" wrap="square" lIns="0" tIns="0" rIns="0" bIns="0" rtlCol="0">
            <a:spAutoFit/>
          </a:bodyPr>
          <a:lstStyle/>
          <a:p>
            <a:pPr marL="297475" indent="-285750">
              <a:lnSpc>
                <a:spcPct val="150000"/>
              </a:lnSpc>
              <a:buClr>
                <a:srgbClr val="0070C0"/>
              </a:buClr>
              <a:buSzPct val="100000"/>
              <a:buFont typeface="Wingdings" panose="05000000000000000000" pitchFamily="2" charset="2"/>
              <a:buChar char="§"/>
              <a:tabLst>
                <a:tab pos="121285" algn="l"/>
              </a:tabLst>
            </a:pPr>
            <a:r>
              <a:rPr lang="es-PE" sz="1600" spc="-10" dirty="0" smtClean="0">
                <a:solidFill>
                  <a:srgbClr val="262626"/>
                </a:solidFill>
                <a:cs typeface="Source Sans Pro"/>
              </a:rPr>
              <a:t>Poner</a:t>
            </a:r>
          </a:p>
        </p:txBody>
      </p:sp>
      <p:sp>
        <p:nvSpPr>
          <p:cNvPr id="6" name="object 7"/>
          <p:cNvSpPr txBox="1"/>
          <p:nvPr/>
        </p:nvSpPr>
        <p:spPr>
          <a:xfrm>
            <a:off x="761125" y="1416989"/>
            <a:ext cx="6394588" cy="369332"/>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262626"/>
                </a:solidFill>
                <a:cs typeface="Source Sans Pro"/>
              </a:rPr>
              <a:t>Consiste en colocar un elemento en la Pila, por el extremo superior </a:t>
            </a:r>
            <a:r>
              <a:rPr lang="es-PE" sz="1600" spc="-10" dirty="0" smtClean="0">
                <a:solidFill>
                  <a:srgbClr val="FF0000"/>
                </a:solidFill>
                <a:cs typeface="Source Sans Pro"/>
              </a:rPr>
              <a:t>(</a:t>
            </a:r>
            <a:r>
              <a:rPr lang="es-PE" sz="1600" spc="-10" dirty="0" smtClean="0">
                <a:solidFill>
                  <a:srgbClr val="0070C0"/>
                </a:solidFill>
                <a:cs typeface="Source Sans Pro"/>
              </a:rPr>
              <a:t>cima</a:t>
            </a:r>
            <a:r>
              <a:rPr lang="es-PE" sz="1600" spc="-10" dirty="0" smtClean="0">
                <a:solidFill>
                  <a:srgbClr val="FF0000"/>
                </a:solidFill>
                <a:cs typeface="Source Sans Pro"/>
              </a:rPr>
              <a:t>)</a:t>
            </a:r>
            <a:r>
              <a:rPr lang="es-PE" sz="1600" spc="-10" dirty="0" smtClean="0">
                <a:solidFill>
                  <a:srgbClr val="262626"/>
                </a:solidFill>
                <a:cs typeface="Source Sans Pro"/>
              </a:rPr>
              <a:t>.</a:t>
            </a:r>
          </a:p>
        </p:txBody>
      </p:sp>
      <p:sp>
        <p:nvSpPr>
          <p:cNvPr id="7" name="Text Box 13"/>
          <p:cNvSpPr txBox="1">
            <a:spLocks noChangeArrowheads="1"/>
          </p:cNvSpPr>
          <p:nvPr/>
        </p:nvSpPr>
        <p:spPr bwMode="auto">
          <a:xfrm>
            <a:off x="2706892" y="3025954"/>
            <a:ext cx="65299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PE" altLang="es-PE" sz="1600" dirty="0" smtClean="0">
                <a:solidFill>
                  <a:srgbClr val="0070C0"/>
                </a:solidFill>
                <a:latin typeface="Times New Roman" pitchFamily="18" charset="0"/>
              </a:rPr>
              <a:t>cima</a:t>
            </a:r>
            <a:endParaRPr lang="es-ES" altLang="es-PE" sz="1600" dirty="0">
              <a:solidFill>
                <a:srgbClr val="0070C0"/>
              </a:solidFill>
              <a:latin typeface="Times New Roman" pitchFamily="18" charset="0"/>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3347966547"/>
              </p:ext>
            </p:extLst>
          </p:nvPr>
        </p:nvGraphicFramePr>
        <p:xfrm>
          <a:off x="3832225" y="3101975"/>
          <a:ext cx="1054100" cy="1035050"/>
        </p:xfrm>
        <a:graphic>
          <a:graphicData uri="http://schemas.openxmlformats.org/presentationml/2006/ole">
            <mc:AlternateContent xmlns:mc="http://schemas.openxmlformats.org/markup-compatibility/2006">
              <mc:Choice xmlns:v="urn:schemas-microsoft-com:vml" Requires="v">
                <p:oleObj spid="_x0000_s1064" name="Hoja de cálculo" r:id="rId5" imgW="1057343" imgH="1038135" progId="Excel.Sheet.8">
                  <p:embed/>
                </p:oleObj>
              </mc:Choice>
              <mc:Fallback>
                <p:oleObj name="Hoja de cálculo" r:id="rId5" imgW="1057343" imgH="1038135" progId="Excel.Sheet.8">
                  <p:embed/>
                  <p:pic>
                    <p:nvPicPr>
                      <p:cNvPr id="0" name="1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101975"/>
                        <a:ext cx="1054100" cy="1035050"/>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Flecha doblada"/>
          <p:cNvSpPr/>
          <p:nvPr/>
        </p:nvSpPr>
        <p:spPr>
          <a:xfrm rot="5400000">
            <a:off x="3849007" y="2541202"/>
            <a:ext cx="382772" cy="38277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chemeClr val="tx1"/>
              </a:solidFill>
            </a:endParaRPr>
          </a:p>
        </p:txBody>
      </p:sp>
    </p:spTree>
    <p:custDataLst>
      <p:tags r:id="rId2"/>
    </p:custDataLst>
    <p:extLst>
      <p:ext uri="{BB962C8B-B14F-4D97-AF65-F5344CB8AC3E}">
        <p14:creationId xmlns:p14="http://schemas.microsoft.com/office/powerpoint/2010/main" val="25383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OPERACIONES</a:t>
            </a:r>
            <a:endParaRPr lang="en-US" sz="1700" dirty="0">
              <a:solidFill>
                <a:srgbClr val="438AD7"/>
              </a:solidFill>
            </a:endParaRPr>
          </a:p>
        </p:txBody>
      </p:sp>
      <p:sp>
        <p:nvSpPr>
          <p:cNvPr id="13" name="object 7"/>
          <p:cNvSpPr txBox="1"/>
          <p:nvPr/>
        </p:nvSpPr>
        <p:spPr>
          <a:xfrm>
            <a:off x="495299" y="917238"/>
            <a:ext cx="1492990" cy="331116"/>
          </a:xfrm>
          <a:prstGeom prst="rect">
            <a:avLst/>
          </a:prstGeom>
        </p:spPr>
        <p:txBody>
          <a:bodyPr vert="horz" wrap="square" lIns="0" tIns="0" rIns="0" bIns="0" rtlCol="0">
            <a:spAutoFit/>
          </a:bodyPr>
          <a:lstStyle/>
          <a:p>
            <a:pPr marL="297475" indent="-285750">
              <a:lnSpc>
                <a:spcPct val="150000"/>
              </a:lnSpc>
              <a:buClr>
                <a:srgbClr val="0070C0"/>
              </a:buClr>
              <a:buSzPct val="100000"/>
              <a:buFont typeface="Wingdings" panose="05000000000000000000" pitchFamily="2" charset="2"/>
              <a:buChar char="§"/>
              <a:tabLst>
                <a:tab pos="121285" algn="l"/>
              </a:tabLst>
            </a:pPr>
            <a:r>
              <a:rPr lang="es-PE" sz="1600" spc="-10" dirty="0" smtClean="0">
                <a:solidFill>
                  <a:srgbClr val="262626"/>
                </a:solidFill>
                <a:cs typeface="Source Sans Pro"/>
              </a:rPr>
              <a:t>Sacar</a:t>
            </a:r>
          </a:p>
        </p:txBody>
      </p:sp>
      <p:sp>
        <p:nvSpPr>
          <p:cNvPr id="6" name="object 7"/>
          <p:cNvSpPr txBox="1"/>
          <p:nvPr/>
        </p:nvSpPr>
        <p:spPr>
          <a:xfrm>
            <a:off x="761125" y="1416989"/>
            <a:ext cx="6394588" cy="369332"/>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262626"/>
                </a:solidFill>
                <a:cs typeface="Source Sans Pro"/>
              </a:rPr>
              <a:t>Consiste en retirar un elemento de la Pila, por el extremo superior </a:t>
            </a:r>
            <a:r>
              <a:rPr lang="es-PE" sz="1600" spc="-10" dirty="0" smtClean="0">
                <a:solidFill>
                  <a:srgbClr val="FF0000"/>
                </a:solidFill>
                <a:cs typeface="Source Sans Pro"/>
              </a:rPr>
              <a:t>(</a:t>
            </a:r>
            <a:r>
              <a:rPr lang="es-PE" sz="1600" spc="-10" dirty="0" smtClean="0">
                <a:solidFill>
                  <a:srgbClr val="0070C0"/>
                </a:solidFill>
                <a:cs typeface="Source Sans Pro"/>
              </a:rPr>
              <a:t>cima</a:t>
            </a:r>
            <a:r>
              <a:rPr lang="es-PE" sz="1600" spc="-10" dirty="0" smtClean="0">
                <a:solidFill>
                  <a:srgbClr val="FF0000"/>
                </a:solidFill>
                <a:cs typeface="Source Sans Pro"/>
              </a:rPr>
              <a:t>)</a:t>
            </a:r>
            <a:r>
              <a:rPr lang="es-PE" sz="1600" spc="-10" dirty="0" smtClean="0">
                <a:solidFill>
                  <a:srgbClr val="262626"/>
                </a:solidFill>
                <a:cs typeface="Source Sans Pro"/>
              </a:rPr>
              <a:t>.</a:t>
            </a:r>
          </a:p>
        </p:txBody>
      </p:sp>
      <p:graphicFrame>
        <p:nvGraphicFramePr>
          <p:cNvPr id="2" name="1 Objeto"/>
          <p:cNvGraphicFramePr>
            <a:graphicFrameLocks noChangeAspect="1"/>
          </p:cNvGraphicFramePr>
          <p:nvPr>
            <p:extLst>
              <p:ext uri="{D42A27DB-BD31-4B8C-83A1-F6EECF244321}">
                <p14:modId xmlns:p14="http://schemas.microsoft.com/office/powerpoint/2010/main" val="3347966547"/>
              </p:ext>
            </p:extLst>
          </p:nvPr>
        </p:nvGraphicFramePr>
        <p:xfrm>
          <a:off x="3832225" y="3101975"/>
          <a:ext cx="1054100" cy="1035050"/>
        </p:xfrm>
        <a:graphic>
          <a:graphicData uri="http://schemas.openxmlformats.org/presentationml/2006/ole">
            <mc:AlternateContent xmlns:mc="http://schemas.openxmlformats.org/markup-compatibility/2006">
              <mc:Choice xmlns:v="urn:schemas-microsoft-com:vml" Requires="v">
                <p:oleObj spid="_x0000_s2086" name="Hoja de cálculo" r:id="rId5" imgW="1057343" imgH="1038135" progId="Excel.Sheet.8">
                  <p:embed/>
                </p:oleObj>
              </mc:Choice>
              <mc:Fallback>
                <p:oleObj name="Hoja de cálculo" r:id="rId5" imgW="1057343" imgH="1038135" progId="Excel.Sheet.8">
                  <p:embed/>
                  <p:pic>
                    <p:nvPicPr>
                      <p:cNvPr id="0" name="1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101975"/>
                        <a:ext cx="1054100" cy="1035050"/>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3"/>
          <p:cNvSpPr txBox="1">
            <a:spLocks noChangeArrowheads="1"/>
          </p:cNvSpPr>
          <p:nvPr/>
        </p:nvSpPr>
        <p:spPr bwMode="auto">
          <a:xfrm>
            <a:off x="2706892" y="3025954"/>
            <a:ext cx="652999"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PE" altLang="es-PE" sz="1600" dirty="0" smtClean="0">
                <a:solidFill>
                  <a:srgbClr val="0070C0"/>
                </a:solidFill>
                <a:latin typeface="Times New Roman" pitchFamily="18" charset="0"/>
              </a:rPr>
              <a:t>cima</a:t>
            </a:r>
            <a:endParaRPr lang="es-ES" altLang="es-PE" sz="1600" dirty="0">
              <a:solidFill>
                <a:srgbClr val="0070C0"/>
              </a:solidFill>
              <a:latin typeface="Times New Roman" pitchFamily="18" charset="0"/>
            </a:endParaRPr>
          </a:p>
        </p:txBody>
      </p:sp>
      <p:sp>
        <p:nvSpPr>
          <p:cNvPr id="12" name="11 Flecha doblada"/>
          <p:cNvSpPr/>
          <p:nvPr/>
        </p:nvSpPr>
        <p:spPr>
          <a:xfrm>
            <a:off x="4479892" y="2544740"/>
            <a:ext cx="382772" cy="38277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solidFill>
                <a:schemeClr val="tx1"/>
              </a:solidFill>
            </a:endParaRPr>
          </a:p>
        </p:txBody>
      </p:sp>
    </p:spTree>
    <p:custDataLst>
      <p:tags r:id="rId2"/>
    </p:custDataLst>
    <p:extLst>
      <p:ext uri="{BB962C8B-B14F-4D97-AF65-F5344CB8AC3E}">
        <p14:creationId xmlns:p14="http://schemas.microsoft.com/office/powerpoint/2010/main" val="120714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IMPLEMENTACIÓN</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12676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IMPLEMENTACIÓN</a:t>
            </a:r>
            <a:endParaRPr lang="en-US" sz="1700" dirty="0">
              <a:solidFill>
                <a:srgbClr val="438AD7"/>
              </a:solidFill>
            </a:endParaRPr>
          </a:p>
        </p:txBody>
      </p:sp>
      <p:sp>
        <p:nvSpPr>
          <p:cNvPr id="13" name="object 7"/>
          <p:cNvSpPr txBox="1"/>
          <p:nvPr/>
        </p:nvSpPr>
        <p:spPr>
          <a:xfrm>
            <a:off x="495297" y="906605"/>
            <a:ext cx="7489753"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262626"/>
                </a:solidFill>
                <a:cs typeface="Source Sans Pro"/>
              </a:rPr>
              <a:t>La implementación de una Pila se puede realizar en una de las siguientes Estructuras:</a:t>
            </a:r>
          </a:p>
        </p:txBody>
      </p:sp>
      <p:sp>
        <p:nvSpPr>
          <p:cNvPr id="8" name="Text Box 21"/>
          <p:cNvSpPr txBox="1">
            <a:spLocks noChangeArrowheads="1"/>
          </p:cNvSpPr>
          <p:nvPr/>
        </p:nvSpPr>
        <p:spPr bwMode="auto">
          <a:xfrm>
            <a:off x="419283" y="1403664"/>
            <a:ext cx="3163890"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257300" indent="-342900" eaLnBrk="0" hangingPunct="0">
              <a:spcBef>
                <a:spcPct val="20000"/>
              </a:spcBef>
              <a:buFont typeface="Arial" charset="0"/>
              <a:buChar char="•"/>
              <a:defRPr sz="2400">
                <a:solidFill>
                  <a:schemeClr val="tx1"/>
                </a:solidFill>
                <a:latin typeface="Calibri" pitchFamily="34" charset="0"/>
              </a:defRPr>
            </a:lvl3pPr>
            <a:lvl4pPr marL="1714500" indent="-342900" eaLnBrk="0" hangingPunct="0">
              <a:spcBef>
                <a:spcPct val="20000"/>
              </a:spcBef>
              <a:buFont typeface="Arial" charset="0"/>
              <a:buChar char="–"/>
              <a:defRPr sz="2000">
                <a:solidFill>
                  <a:schemeClr val="tx1"/>
                </a:solidFill>
                <a:latin typeface="Calibri" pitchFamily="34" charset="0"/>
              </a:defRPr>
            </a:lvl4pPr>
            <a:lvl5pPr marL="2171700" indent="-342900" eaLnBrk="0" hangingPunct="0">
              <a:spcBef>
                <a:spcPct val="20000"/>
              </a:spcBef>
              <a:buFont typeface="Arial" charset="0"/>
              <a:buChar char="»"/>
              <a:defRPr sz="2000">
                <a:solidFill>
                  <a:schemeClr val="tx1"/>
                </a:solidFill>
                <a:latin typeface="Calibri" pitchFamily="34" charset="0"/>
              </a:defRPr>
            </a:lvl5pPr>
            <a:lvl6pPr marL="2628900" indent="-342900" eaLnBrk="0" fontAlgn="base" hangingPunct="0">
              <a:spcBef>
                <a:spcPct val="20000"/>
              </a:spcBef>
              <a:spcAft>
                <a:spcPct val="0"/>
              </a:spcAft>
              <a:buFont typeface="Arial" charset="0"/>
              <a:buChar char="»"/>
              <a:defRPr sz="2000">
                <a:solidFill>
                  <a:schemeClr val="tx1"/>
                </a:solidFill>
                <a:latin typeface="Calibri" pitchFamily="34" charset="0"/>
              </a:defRPr>
            </a:lvl6pPr>
            <a:lvl7pPr marL="3086100" indent="-342900" eaLnBrk="0" fontAlgn="base" hangingPunct="0">
              <a:spcBef>
                <a:spcPct val="20000"/>
              </a:spcBef>
              <a:spcAft>
                <a:spcPct val="0"/>
              </a:spcAft>
              <a:buFont typeface="Arial" charset="0"/>
              <a:buChar char="»"/>
              <a:defRPr sz="2000">
                <a:solidFill>
                  <a:schemeClr val="tx1"/>
                </a:solidFill>
                <a:latin typeface="Calibri" pitchFamily="34" charset="0"/>
              </a:defRPr>
            </a:lvl7pPr>
            <a:lvl8pPr marL="3543300" indent="-342900" eaLnBrk="0" fontAlgn="base" hangingPunct="0">
              <a:spcBef>
                <a:spcPct val="20000"/>
              </a:spcBef>
              <a:spcAft>
                <a:spcPct val="0"/>
              </a:spcAft>
              <a:buFont typeface="Arial" charset="0"/>
              <a:buChar char="»"/>
              <a:defRPr sz="2000">
                <a:solidFill>
                  <a:schemeClr val="tx1"/>
                </a:solidFill>
                <a:latin typeface="Calibri" pitchFamily="34" charset="0"/>
              </a:defRPr>
            </a:lvl8pPr>
            <a:lvl9pPr marL="4000500" indent="-3429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buClr>
                <a:srgbClr val="0070C0"/>
              </a:buClr>
              <a:buFont typeface="Wingdings" panose="05000000000000000000" pitchFamily="2" charset="2"/>
              <a:buChar char="ü"/>
            </a:pPr>
            <a:r>
              <a:rPr lang="es-PE" altLang="es-PE" sz="1600" dirty="0" smtClean="0">
                <a:latin typeface="+mn-lt"/>
                <a:cs typeface="Times New Roman" panose="02020603050405020304" pitchFamily="18" charset="0"/>
              </a:rPr>
              <a:t>En un Vector.</a:t>
            </a:r>
            <a:endParaRPr lang="es-PE" altLang="es-PE" sz="1600" dirty="0">
              <a:latin typeface="+mn-lt"/>
              <a:cs typeface="Times New Roman" panose="02020603050405020304" pitchFamily="18" charset="0"/>
            </a:endParaRPr>
          </a:p>
          <a:p>
            <a:pPr eaLnBrk="1" hangingPunct="1">
              <a:lnSpc>
                <a:spcPct val="150000"/>
              </a:lnSpc>
              <a:buClr>
                <a:srgbClr val="0070C0"/>
              </a:buClr>
              <a:buFont typeface="Wingdings" panose="05000000000000000000" pitchFamily="2" charset="2"/>
              <a:buChar char="ü"/>
            </a:pPr>
            <a:r>
              <a:rPr lang="es-PE" altLang="es-PE" sz="1600" dirty="0" smtClean="0">
                <a:latin typeface="+mn-lt"/>
                <a:cs typeface="Times New Roman" panose="02020603050405020304" pitchFamily="18" charset="0"/>
              </a:rPr>
              <a:t>En una Lista enlazada simple.</a:t>
            </a:r>
            <a:endParaRPr lang="es-PE" altLang="es-PE" sz="1600" dirty="0">
              <a:latin typeface="+mn-lt"/>
              <a:cs typeface="Times New Roman" panose="02020603050405020304" pitchFamily="18" charset="0"/>
            </a:endParaRPr>
          </a:p>
        </p:txBody>
      </p:sp>
    </p:spTree>
    <p:custDataLst>
      <p:tags r:id="rId1"/>
    </p:custDataLst>
    <p:extLst>
      <p:ext uri="{BB962C8B-B14F-4D97-AF65-F5344CB8AC3E}">
        <p14:creationId xmlns:p14="http://schemas.microsoft.com/office/powerpoint/2010/main" val="125336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IMPLEMENTACIÓN / EN UN VECTOR</a:t>
            </a:r>
            <a:endParaRPr lang="en-US" sz="1700" dirty="0">
              <a:solidFill>
                <a:srgbClr val="438AD7"/>
              </a:solidFill>
            </a:endParaRPr>
          </a:p>
        </p:txBody>
      </p:sp>
      <p:sp>
        <p:nvSpPr>
          <p:cNvPr id="13" name="object 7"/>
          <p:cNvSpPr txBox="1"/>
          <p:nvPr/>
        </p:nvSpPr>
        <p:spPr>
          <a:xfrm>
            <a:off x="516563" y="1395723"/>
            <a:ext cx="6904963" cy="1107996"/>
          </a:xfrm>
          <a:prstGeom prst="rect">
            <a:avLst/>
          </a:prstGeom>
        </p:spPr>
        <p:txBody>
          <a:bodyPr vert="horz" wrap="square" lIns="0" tIns="0" rIns="0" bIns="0" rtlCol="0">
            <a:spAutoFit/>
          </a:bodyPr>
          <a:lstStyle/>
          <a:p>
            <a:pPr marL="265113" indent="-254000">
              <a:lnSpc>
                <a:spcPct val="150000"/>
              </a:lnSpc>
              <a:buClr>
                <a:srgbClr val="0070C0"/>
              </a:buClr>
              <a:buSzPct val="100000"/>
              <a:buAutoNum type="arabicPeriod"/>
              <a:tabLst>
                <a:tab pos="265113" algn="l"/>
              </a:tabLst>
            </a:pPr>
            <a:r>
              <a:rPr lang="es-PE" sz="1600" spc="-10" dirty="0" smtClean="0">
                <a:solidFill>
                  <a:srgbClr val="262626"/>
                </a:solidFill>
                <a:cs typeface="Source Sans Pro"/>
              </a:rPr>
              <a:t>Se crea un Vector, de tamaño </a:t>
            </a:r>
            <a:r>
              <a:rPr lang="es-PE" sz="1600" spc="-10" dirty="0" smtClean="0">
                <a:solidFill>
                  <a:srgbClr val="0070C0"/>
                </a:solidFill>
                <a:cs typeface="Source Sans Pro"/>
              </a:rPr>
              <a:t>n</a:t>
            </a:r>
            <a:r>
              <a:rPr lang="es-PE" sz="1600" spc="-10" dirty="0" smtClean="0">
                <a:solidFill>
                  <a:srgbClr val="262626"/>
                </a:solidFill>
                <a:cs typeface="Source Sans Pro"/>
              </a:rPr>
              <a:t>, para almacenar los elementos de la Pila.</a:t>
            </a:r>
          </a:p>
          <a:p>
            <a:pPr marL="265113" indent="-254000">
              <a:lnSpc>
                <a:spcPct val="150000"/>
              </a:lnSpc>
              <a:buClr>
                <a:srgbClr val="0070C0"/>
              </a:buClr>
              <a:buSzPct val="100000"/>
              <a:buAutoNum type="arabicPeriod"/>
              <a:tabLst>
                <a:tab pos="265113" algn="l"/>
              </a:tabLst>
            </a:pPr>
            <a:r>
              <a:rPr lang="es-PE" sz="1600" spc="-10" dirty="0" smtClean="0">
                <a:solidFill>
                  <a:srgbClr val="262626"/>
                </a:solidFill>
                <a:cs typeface="Source Sans Pro"/>
              </a:rPr>
              <a:t>Se declara una variable, llamada </a:t>
            </a:r>
            <a:r>
              <a:rPr lang="es-PE" sz="1600" spc="-10" dirty="0" smtClean="0">
                <a:solidFill>
                  <a:srgbClr val="0070C0"/>
                </a:solidFill>
                <a:cs typeface="Source Sans Pro"/>
              </a:rPr>
              <a:t>cima</a:t>
            </a:r>
            <a:r>
              <a:rPr lang="es-PE" sz="1600" spc="-10" dirty="0" smtClean="0">
                <a:solidFill>
                  <a:srgbClr val="262626"/>
                </a:solidFill>
                <a:cs typeface="Source Sans Pro"/>
              </a:rPr>
              <a:t>, que guarde la posición del elemento que se encuentra en la cima de la Pila.</a:t>
            </a:r>
          </a:p>
        </p:txBody>
      </p:sp>
      <p:sp>
        <p:nvSpPr>
          <p:cNvPr id="4" name="object 7"/>
          <p:cNvSpPr txBox="1"/>
          <p:nvPr/>
        </p:nvSpPr>
        <p:spPr>
          <a:xfrm>
            <a:off x="495298" y="895972"/>
            <a:ext cx="1639629"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0070C0"/>
                </a:solidFill>
                <a:cs typeface="Source Sans Pro"/>
              </a:rPr>
              <a:t>Procedimiento</a:t>
            </a:r>
          </a:p>
        </p:txBody>
      </p:sp>
      <p:sp>
        <p:nvSpPr>
          <p:cNvPr id="6" name="object 7"/>
          <p:cNvSpPr txBox="1"/>
          <p:nvPr/>
        </p:nvSpPr>
        <p:spPr>
          <a:xfrm>
            <a:off x="498836" y="2781551"/>
            <a:ext cx="2425144"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0070C0"/>
                </a:solidFill>
                <a:cs typeface="Source Sans Pro"/>
              </a:rPr>
              <a:t>Ejemplo de representación</a:t>
            </a:r>
          </a:p>
        </p:txBody>
      </p:sp>
      <p:graphicFrame>
        <p:nvGraphicFramePr>
          <p:cNvPr id="2" name="1 Objeto"/>
          <p:cNvGraphicFramePr>
            <a:graphicFrameLocks noChangeAspect="1"/>
          </p:cNvGraphicFramePr>
          <p:nvPr>
            <p:extLst>
              <p:ext uri="{D42A27DB-BD31-4B8C-83A1-F6EECF244321}">
                <p14:modId xmlns:p14="http://schemas.microsoft.com/office/powerpoint/2010/main" val="1229738909"/>
              </p:ext>
            </p:extLst>
          </p:nvPr>
        </p:nvGraphicFramePr>
        <p:xfrm>
          <a:off x="4403945" y="3025030"/>
          <a:ext cx="1568450" cy="1531938"/>
        </p:xfrm>
        <a:graphic>
          <a:graphicData uri="http://schemas.openxmlformats.org/presentationml/2006/ole">
            <mc:AlternateContent xmlns:mc="http://schemas.openxmlformats.org/markup-compatibility/2006">
              <mc:Choice xmlns:v="urn:schemas-microsoft-com:vml" Requires="v">
                <p:oleObj spid="_x0000_s4124" name="Hoja de cálculo" r:id="rId5" imgW="1571557" imgH="1533615" progId="Excel.Sheet.8">
                  <p:embed/>
                </p:oleObj>
              </mc:Choice>
              <mc:Fallback>
                <p:oleObj name="Hoja de cálculo" r:id="rId5" imgW="1571557" imgH="1533615" progId="Excel.Sheet.8">
                  <p:embed/>
                  <p:pic>
                    <p:nvPicPr>
                      <p:cNvPr id="0" name="1 Objeto"/>
                      <p:cNvPicPr>
                        <a:picLocks noChangeAspect="1" noChangeArrowheads="1"/>
                      </p:cNvPicPr>
                      <p:nvPr/>
                    </p:nvPicPr>
                    <p:blipFill>
                      <a:blip r:embed="rId6"/>
                      <a:srcRect/>
                      <a:stretch>
                        <a:fillRect/>
                      </a:stretch>
                    </p:blipFill>
                    <p:spPr bwMode="auto">
                      <a:xfrm>
                        <a:off x="4403945" y="3025030"/>
                        <a:ext cx="1568450" cy="1531938"/>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3"/>
          <p:cNvSpPr txBox="1">
            <a:spLocks noChangeArrowheads="1"/>
          </p:cNvSpPr>
          <p:nvPr/>
        </p:nvSpPr>
        <p:spPr bwMode="auto">
          <a:xfrm>
            <a:off x="3110946" y="3323678"/>
            <a:ext cx="897600"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PE" altLang="es-PE" sz="1600" dirty="0">
                <a:solidFill>
                  <a:srgbClr val="000000"/>
                </a:solidFill>
                <a:latin typeface="Times New Roman" pitchFamily="18" charset="0"/>
              </a:rPr>
              <a:t>cima </a:t>
            </a:r>
            <a:r>
              <a:rPr lang="es-PE" altLang="es-PE" sz="1600" dirty="0">
                <a:solidFill>
                  <a:srgbClr val="FF0000"/>
                </a:solidFill>
                <a:latin typeface="Times New Roman" pitchFamily="18" charset="0"/>
              </a:rPr>
              <a:t>=</a:t>
            </a:r>
            <a:r>
              <a:rPr lang="es-PE" altLang="es-PE" sz="1600" dirty="0">
                <a:solidFill>
                  <a:srgbClr val="000000"/>
                </a:solidFill>
                <a:latin typeface="Times New Roman" pitchFamily="18" charset="0"/>
              </a:rPr>
              <a:t> 2</a:t>
            </a:r>
            <a:endParaRPr lang="es-ES" altLang="es-PE" sz="1600" dirty="0">
              <a:solidFill>
                <a:srgbClr val="000000"/>
              </a:solidFill>
              <a:latin typeface="Times New Roman" pitchFamily="18" charset="0"/>
            </a:endParaRPr>
          </a:p>
        </p:txBody>
      </p:sp>
    </p:spTree>
    <p:custDataLst>
      <p:tags r:id="rId2"/>
    </p:custDataLst>
    <p:extLst>
      <p:ext uri="{BB962C8B-B14F-4D97-AF65-F5344CB8AC3E}">
        <p14:creationId xmlns:p14="http://schemas.microsoft.com/office/powerpoint/2010/main" val="317234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IMPLEMENTACIÓN / EN UN VECTOR</a:t>
            </a:r>
            <a:endParaRPr lang="en-US" sz="1700" dirty="0">
              <a:solidFill>
                <a:srgbClr val="438AD7"/>
              </a:solidFill>
            </a:endParaRPr>
          </a:p>
        </p:txBody>
      </p:sp>
      <p:sp>
        <p:nvSpPr>
          <p:cNvPr id="4" name="object 7"/>
          <p:cNvSpPr txBox="1"/>
          <p:nvPr/>
        </p:nvSpPr>
        <p:spPr>
          <a:xfrm>
            <a:off x="495299" y="895972"/>
            <a:ext cx="2322330"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0070C0"/>
                </a:solidFill>
                <a:cs typeface="Source Sans Pro"/>
              </a:rPr>
              <a:t>Ejemplo de operaciones</a:t>
            </a:r>
          </a:p>
        </p:txBody>
      </p:sp>
      <p:sp>
        <p:nvSpPr>
          <p:cNvPr id="7" name="object 7"/>
          <p:cNvSpPr txBox="1"/>
          <p:nvPr/>
        </p:nvSpPr>
        <p:spPr>
          <a:xfrm>
            <a:off x="516563" y="1395723"/>
            <a:ext cx="2503084" cy="369332"/>
          </a:xfrm>
          <a:prstGeom prst="rect">
            <a:avLst/>
          </a:prstGeom>
        </p:spPr>
        <p:txBody>
          <a:bodyPr vert="horz" wrap="square" lIns="0" tIns="0" rIns="0" bIns="0" rtlCol="0">
            <a:spAutoFit/>
          </a:bodyPr>
          <a:lstStyle/>
          <a:p>
            <a:pPr marL="265113" indent="-254000">
              <a:lnSpc>
                <a:spcPct val="150000"/>
              </a:lnSpc>
              <a:buClr>
                <a:srgbClr val="0070C0"/>
              </a:buClr>
              <a:buSzPct val="100000"/>
              <a:buAutoNum type="arabicPeriod"/>
              <a:tabLst>
                <a:tab pos="265113" algn="l"/>
              </a:tabLst>
            </a:pPr>
            <a:r>
              <a:rPr lang="es-PE" sz="1600" spc="-10" dirty="0" smtClean="0">
                <a:solidFill>
                  <a:srgbClr val="262626"/>
                </a:solidFill>
                <a:cs typeface="Source Sans Pro"/>
              </a:rPr>
              <a:t>Poner el número 104.</a:t>
            </a:r>
          </a:p>
        </p:txBody>
      </p:sp>
      <p:graphicFrame>
        <p:nvGraphicFramePr>
          <p:cNvPr id="11" name="10 Objeto"/>
          <p:cNvGraphicFramePr>
            <a:graphicFrameLocks noChangeAspect="1"/>
          </p:cNvGraphicFramePr>
          <p:nvPr>
            <p:extLst>
              <p:ext uri="{D42A27DB-BD31-4B8C-83A1-F6EECF244321}">
                <p14:modId xmlns:p14="http://schemas.microsoft.com/office/powerpoint/2010/main" val="2595439421"/>
              </p:ext>
            </p:extLst>
          </p:nvPr>
        </p:nvGraphicFramePr>
        <p:xfrm>
          <a:off x="4403945" y="3025030"/>
          <a:ext cx="1568450" cy="1531938"/>
        </p:xfrm>
        <a:graphic>
          <a:graphicData uri="http://schemas.openxmlformats.org/presentationml/2006/ole">
            <mc:AlternateContent xmlns:mc="http://schemas.openxmlformats.org/markup-compatibility/2006">
              <mc:Choice xmlns:v="urn:schemas-microsoft-com:vml" Requires="v">
                <p:oleObj spid="_x0000_s3097" name="Hoja de cálculo" r:id="rId5" imgW="1571557" imgH="1533615" progId="Excel.Sheet.8">
                  <p:embed/>
                </p:oleObj>
              </mc:Choice>
              <mc:Fallback>
                <p:oleObj name="Hoja de cálculo" r:id="rId5" imgW="1571557" imgH="1533615" progId="Excel.Sheet.8">
                  <p:embed/>
                  <p:pic>
                    <p:nvPicPr>
                      <p:cNvPr id="0" name=""/>
                      <p:cNvPicPr>
                        <a:picLocks noChangeAspect="1" noChangeArrowheads="1"/>
                      </p:cNvPicPr>
                      <p:nvPr/>
                    </p:nvPicPr>
                    <p:blipFill>
                      <a:blip r:embed="rId6"/>
                      <a:srcRect/>
                      <a:stretch>
                        <a:fillRect/>
                      </a:stretch>
                    </p:blipFill>
                    <p:spPr bwMode="auto">
                      <a:xfrm>
                        <a:off x="4403945" y="3025030"/>
                        <a:ext cx="1568450" cy="1531938"/>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3"/>
          <p:cNvSpPr txBox="1">
            <a:spLocks noChangeArrowheads="1"/>
          </p:cNvSpPr>
          <p:nvPr/>
        </p:nvSpPr>
        <p:spPr bwMode="auto">
          <a:xfrm>
            <a:off x="3110946" y="3323678"/>
            <a:ext cx="897600"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PE" altLang="es-PE" sz="1600" dirty="0">
                <a:solidFill>
                  <a:srgbClr val="000000"/>
                </a:solidFill>
                <a:latin typeface="Times New Roman" pitchFamily="18" charset="0"/>
              </a:rPr>
              <a:t>cima </a:t>
            </a:r>
            <a:r>
              <a:rPr lang="es-PE" altLang="es-PE" sz="1600" dirty="0">
                <a:solidFill>
                  <a:srgbClr val="FF0000"/>
                </a:solidFill>
                <a:latin typeface="Times New Roman" pitchFamily="18" charset="0"/>
              </a:rPr>
              <a:t>=</a:t>
            </a:r>
            <a:r>
              <a:rPr lang="es-PE" altLang="es-PE" sz="1600" dirty="0">
                <a:solidFill>
                  <a:srgbClr val="000000"/>
                </a:solidFill>
                <a:latin typeface="Times New Roman" pitchFamily="18" charset="0"/>
              </a:rPr>
              <a:t> </a:t>
            </a:r>
            <a:r>
              <a:rPr lang="es-PE" altLang="es-PE" sz="1600" dirty="0" smtClean="0">
                <a:solidFill>
                  <a:srgbClr val="000000"/>
                </a:solidFill>
                <a:latin typeface="Times New Roman" pitchFamily="18" charset="0"/>
              </a:rPr>
              <a:t>3</a:t>
            </a:r>
            <a:endParaRPr lang="es-ES" altLang="es-PE" sz="1600" dirty="0">
              <a:solidFill>
                <a:srgbClr val="000000"/>
              </a:solidFill>
              <a:latin typeface="Times New Roman" pitchFamily="18" charset="0"/>
            </a:endParaRPr>
          </a:p>
        </p:txBody>
      </p:sp>
    </p:spTree>
    <p:custDataLst>
      <p:tags r:id="rId2"/>
    </p:custDataLst>
    <p:extLst>
      <p:ext uri="{BB962C8B-B14F-4D97-AF65-F5344CB8AC3E}">
        <p14:creationId xmlns:p14="http://schemas.microsoft.com/office/powerpoint/2010/main" val="385989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IMPLEMENTACIÓN / EN UN VECTOR</a:t>
            </a:r>
            <a:endParaRPr lang="en-US" sz="1700" dirty="0">
              <a:solidFill>
                <a:srgbClr val="438AD7"/>
              </a:solidFill>
            </a:endParaRPr>
          </a:p>
        </p:txBody>
      </p:sp>
      <p:sp>
        <p:nvSpPr>
          <p:cNvPr id="4" name="object 7"/>
          <p:cNvSpPr txBox="1"/>
          <p:nvPr/>
        </p:nvSpPr>
        <p:spPr>
          <a:xfrm>
            <a:off x="495299" y="895972"/>
            <a:ext cx="2322330"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0070C0"/>
                </a:solidFill>
                <a:cs typeface="Source Sans Pro"/>
              </a:rPr>
              <a:t>Ejemplo de operaciones</a:t>
            </a:r>
          </a:p>
        </p:txBody>
      </p:sp>
      <p:sp>
        <p:nvSpPr>
          <p:cNvPr id="7" name="object 7"/>
          <p:cNvSpPr txBox="1"/>
          <p:nvPr/>
        </p:nvSpPr>
        <p:spPr>
          <a:xfrm>
            <a:off x="516563" y="1395723"/>
            <a:ext cx="2503084" cy="331116"/>
          </a:xfrm>
          <a:prstGeom prst="rect">
            <a:avLst/>
          </a:prstGeom>
        </p:spPr>
        <p:txBody>
          <a:bodyPr vert="horz" wrap="square" lIns="0" tIns="0" rIns="0" bIns="0" rtlCol="0">
            <a:spAutoFit/>
          </a:bodyPr>
          <a:lstStyle/>
          <a:p>
            <a:pPr marL="265113" indent="-254000">
              <a:lnSpc>
                <a:spcPct val="150000"/>
              </a:lnSpc>
              <a:buClr>
                <a:srgbClr val="0070C0"/>
              </a:buClr>
              <a:buSzPct val="100000"/>
              <a:buFont typeface="+mj-lt"/>
              <a:buAutoNum type="arabicPeriod" startAt="2"/>
              <a:tabLst>
                <a:tab pos="265113" algn="l"/>
              </a:tabLst>
            </a:pPr>
            <a:r>
              <a:rPr lang="es-PE" sz="1600" spc="-10" dirty="0" smtClean="0">
                <a:solidFill>
                  <a:srgbClr val="262626"/>
                </a:solidFill>
                <a:cs typeface="Source Sans Pro"/>
              </a:rPr>
              <a:t>Sacar un elemento.</a:t>
            </a:r>
          </a:p>
        </p:txBody>
      </p:sp>
      <p:graphicFrame>
        <p:nvGraphicFramePr>
          <p:cNvPr id="8" name="7 Objeto"/>
          <p:cNvGraphicFramePr>
            <a:graphicFrameLocks noChangeAspect="1"/>
          </p:cNvGraphicFramePr>
          <p:nvPr>
            <p:extLst>
              <p:ext uri="{D42A27DB-BD31-4B8C-83A1-F6EECF244321}">
                <p14:modId xmlns:p14="http://schemas.microsoft.com/office/powerpoint/2010/main" val="4199856815"/>
              </p:ext>
            </p:extLst>
          </p:nvPr>
        </p:nvGraphicFramePr>
        <p:xfrm>
          <a:off x="4403945" y="3025030"/>
          <a:ext cx="1568450" cy="1531938"/>
        </p:xfrm>
        <a:graphic>
          <a:graphicData uri="http://schemas.openxmlformats.org/presentationml/2006/ole">
            <mc:AlternateContent xmlns:mc="http://schemas.openxmlformats.org/markup-compatibility/2006">
              <mc:Choice xmlns:v="urn:schemas-microsoft-com:vml" Requires="v">
                <p:oleObj spid="_x0000_s5140" name="Hoja de cálculo" r:id="rId5" imgW="1571557" imgH="1533615" progId="Excel.Sheet.8">
                  <p:embed/>
                </p:oleObj>
              </mc:Choice>
              <mc:Fallback>
                <p:oleObj name="Hoja de cálculo" r:id="rId5" imgW="1571557" imgH="1533615" progId="Excel.Sheet.8">
                  <p:embed/>
                  <p:pic>
                    <p:nvPicPr>
                      <p:cNvPr id="0" name=""/>
                      <p:cNvPicPr>
                        <a:picLocks noChangeAspect="1" noChangeArrowheads="1"/>
                      </p:cNvPicPr>
                      <p:nvPr/>
                    </p:nvPicPr>
                    <p:blipFill>
                      <a:blip r:embed="rId6"/>
                      <a:srcRect/>
                      <a:stretch>
                        <a:fillRect/>
                      </a:stretch>
                    </p:blipFill>
                    <p:spPr bwMode="auto">
                      <a:xfrm>
                        <a:off x="4403945" y="3025030"/>
                        <a:ext cx="1568450" cy="1531938"/>
                      </a:xfrm>
                      <a:prstGeom prst="rect">
                        <a:avLst/>
                      </a:prstGeom>
                      <a:noFill/>
                      <a:ln>
                        <a:noFill/>
                      </a:ln>
                      <a:effectLst/>
                      <a:extLst>
                        <a:ext uri="{909E8E84-426E-40DD-AFC4-6F175D3DCCD1}">
                          <a14:hiddenFill xmlns:a14="http://schemas.microsoft.com/office/drawing/2010/main">
                            <a:solidFill>
                              <a:schemeClr val="folHlink">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3"/>
          <p:cNvSpPr txBox="1">
            <a:spLocks noChangeArrowheads="1"/>
          </p:cNvSpPr>
          <p:nvPr/>
        </p:nvSpPr>
        <p:spPr bwMode="auto">
          <a:xfrm>
            <a:off x="3110946" y="3323678"/>
            <a:ext cx="897600"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s-PE" altLang="es-PE" sz="1600" dirty="0">
                <a:solidFill>
                  <a:srgbClr val="000000"/>
                </a:solidFill>
                <a:latin typeface="Times New Roman" pitchFamily="18" charset="0"/>
              </a:rPr>
              <a:t>cima </a:t>
            </a:r>
            <a:r>
              <a:rPr lang="es-PE" altLang="es-PE" sz="1600" dirty="0">
                <a:solidFill>
                  <a:srgbClr val="FF0000"/>
                </a:solidFill>
                <a:latin typeface="Times New Roman" pitchFamily="18" charset="0"/>
              </a:rPr>
              <a:t>=</a:t>
            </a:r>
            <a:r>
              <a:rPr lang="es-PE" altLang="es-PE" sz="1600" dirty="0">
                <a:solidFill>
                  <a:srgbClr val="000000"/>
                </a:solidFill>
                <a:latin typeface="Times New Roman" pitchFamily="18" charset="0"/>
              </a:rPr>
              <a:t> 2</a:t>
            </a:r>
            <a:endParaRPr lang="es-ES" altLang="es-PE" sz="1600" dirty="0">
              <a:solidFill>
                <a:srgbClr val="000000"/>
              </a:solidFill>
              <a:latin typeface="Times New Roman" pitchFamily="18" charset="0"/>
            </a:endParaRPr>
          </a:p>
        </p:txBody>
      </p:sp>
    </p:spTree>
    <p:custDataLst>
      <p:tags r:id="rId2"/>
    </p:custDataLst>
    <p:extLst>
      <p:ext uri="{BB962C8B-B14F-4D97-AF65-F5344CB8AC3E}">
        <p14:creationId xmlns:p14="http://schemas.microsoft.com/office/powerpoint/2010/main" val="226161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IMPLEMENTACIÓN / EN UN VECTOR</a:t>
            </a:r>
            <a:endParaRPr lang="en-US" sz="1700" dirty="0">
              <a:solidFill>
                <a:srgbClr val="438AD7"/>
              </a:solidFill>
            </a:endParaRPr>
          </a:p>
        </p:txBody>
      </p:sp>
      <p:sp>
        <p:nvSpPr>
          <p:cNvPr id="4" name="object 7"/>
          <p:cNvSpPr txBox="1"/>
          <p:nvPr/>
        </p:nvSpPr>
        <p:spPr>
          <a:xfrm>
            <a:off x="495299" y="895972"/>
            <a:ext cx="1514254" cy="33111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0070C0"/>
                </a:solidFill>
                <a:cs typeface="Source Sans Pro"/>
              </a:rPr>
              <a:t>Verificaciones</a:t>
            </a:r>
          </a:p>
        </p:txBody>
      </p:sp>
      <p:sp>
        <p:nvSpPr>
          <p:cNvPr id="7" name="object 7"/>
          <p:cNvSpPr txBox="1"/>
          <p:nvPr/>
        </p:nvSpPr>
        <p:spPr>
          <a:xfrm>
            <a:off x="516563" y="1395723"/>
            <a:ext cx="2258536" cy="738664"/>
          </a:xfrm>
          <a:prstGeom prst="rect">
            <a:avLst/>
          </a:prstGeom>
        </p:spPr>
        <p:txBody>
          <a:bodyPr vert="horz" wrap="square" lIns="0" tIns="0" rIns="0" bIns="0" rtlCol="0">
            <a:spAutoFit/>
          </a:bodyPr>
          <a:lstStyle/>
          <a:p>
            <a:pPr marL="296863" indent="-285750">
              <a:lnSpc>
                <a:spcPct val="150000"/>
              </a:lnSpc>
              <a:buClr>
                <a:srgbClr val="0070C0"/>
              </a:buClr>
              <a:buSzPct val="100000"/>
              <a:buFont typeface="Wingdings" panose="05000000000000000000" pitchFamily="2" charset="2"/>
              <a:buChar char="§"/>
              <a:tabLst>
                <a:tab pos="265113" algn="l"/>
              </a:tabLst>
            </a:pPr>
            <a:r>
              <a:rPr lang="es-PE" sz="1600" spc="-10" dirty="0" smtClean="0">
                <a:solidFill>
                  <a:srgbClr val="262626"/>
                </a:solidFill>
                <a:cs typeface="Source Sans Pro"/>
              </a:rPr>
              <a:t>Si la Pila está vacía:</a:t>
            </a:r>
          </a:p>
          <a:p>
            <a:pPr marL="296863" indent="-285750">
              <a:lnSpc>
                <a:spcPct val="150000"/>
              </a:lnSpc>
              <a:buClr>
                <a:srgbClr val="0070C0"/>
              </a:buClr>
              <a:buSzPct val="100000"/>
              <a:buFont typeface="Wingdings" panose="05000000000000000000" pitchFamily="2" charset="2"/>
              <a:buChar char="§"/>
              <a:tabLst>
                <a:tab pos="265113" algn="l"/>
              </a:tabLst>
            </a:pPr>
            <a:r>
              <a:rPr lang="es-PE" sz="1600" spc="-10" dirty="0" smtClean="0">
                <a:solidFill>
                  <a:srgbClr val="262626"/>
                </a:solidFill>
                <a:cs typeface="Source Sans Pro"/>
              </a:rPr>
              <a:t>Si la Pila está llena:</a:t>
            </a:r>
          </a:p>
        </p:txBody>
      </p:sp>
      <p:sp>
        <p:nvSpPr>
          <p:cNvPr id="11" name="Text Box 16"/>
          <p:cNvSpPr txBox="1">
            <a:spLocks noChangeArrowheads="1"/>
          </p:cNvSpPr>
          <p:nvPr/>
        </p:nvSpPr>
        <p:spPr bwMode="auto">
          <a:xfrm>
            <a:off x="2955860" y="1333894"/>
            <a:ext cx="14542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defTabSz="304800" eaLnBrk="0" hangingPunct="0">
              <a:spcBef>
                <a:spcPct val="20000"/>
              </a:spcBef>
              <a:buFont typeface="Arial" charset="0"/>
              <a:buChar char="•"/>
              <a:defRPr sz="3200">
                <a:solidFill>
                  <a:schemeClr val="tx1"/>
                </a:solidFill>
                <a:latin typeface="Calibri" pitchFamily="34" charset="0"/>
              </a:defRPr>
            </a:lvl1pPr>
            <a:lvl2pPr marL="800100" indent="-342900" defTabSz="304800" eaLnBrk="0" hangingPunct="0">
              <a:spcBef>
                <a:spcPct val="20000"/>
              </a:spcBef>
              <a:buFont typeface="Arial" charset="0"/>
              <a:buChar char="–"/>
              <a:defRPr sz="2800">
                <a:solidFill>
                  <a:schemeClr val="tx1"/>
                </a:solidFill>
                <a:latin typeface="Calibri" pitchFamily="34" charset="0"/>
              </a:defRPr>
            </a:lvl2pPr>
            <a:lvl3pPr marL="1257300" indent="-342900" defTabSz="304800" eaLnBrk="0" hangingPunct="0">
              <a:spcBef>
                <a:spcPct val="20000"/>
              </a:spcBef>
              <a:buFont typeface="Arial" charset="0"/>
              <a:buChar char="•"/>
              <a:defRPr sz="2400">
                <a:solidFill>
                  <a:schemeClr val="tx1"/>
                </a:solidFill>
                <a:latin typeface="Calibri" pitchFamily="34" charset="0"/>
              </a:defRPr>
            </a:lvl3pPr>
            <a:lvl4pPr marL="1714500" indent="-342900" defTabSz="304800" eaLnBrk="0" hangingPunct="0">
              <a:spcBef>
                <a:spcPct val="20000"/>
              </a:spcBef>
              <a:buFont typeface="Arial" charset="0"/>
              <a:buChar char="–"/>
              <a:defRPr sz="2000">
                <a:solidFill>
                  <a:schemeClr val="tx1"/>
                </a:solidFill>
                <a:latin typeface="Calibri" pitchFamily="34" charset="0"/>
              </a:defRPr>
            </a:lvl4pPr>
            <a:lvl5pPr marL="2171700" indent="-342900" defTabSz="304800" eaLnBrk="0" hangingPunct="0">
              <a:spcBef>
                <a:spcPct val="20000"/>
              </a:spcBef>
              <a:buFont typeface="Arial" charset="0"/>
              <a:buChar char="»"/>
              <a:defRPr sz="2000">
                <a:solidFill>
                  <a:schemeClr val="tx1"/>
                </a:solidFill>
                <a:latin typeface="Calibri" pitchFamily="34" charset="0"/>
              </a:defRPr>
            </a:lvl5pPr>
            <a:lvl6pPr marL="2628900" indent="-342900" defTabSz="304800" eaLnBrk="0" fontAlgn="base" hangingPunct="0">
              <a:spcBef>
                <a:spcPct val="20000"/>
              </a:spcBef>
              <a:spcAft>
                <a:spcPct val="0"/>
              </a:spcAft>
              <a:buFont typeface="Arial" charset="0"/>
              <a:buChar char="»"/>
              <a:defRPr sz="2000">
                <a:solidFill>
                  <a:schemeClr val="tx1"/>
                </a:solidFill>
                <a:latin typeface="Calibri" pitchFamily="34" charset="0"/>
              </a:defRPr>
            </a:lvl6pPr>
            <a:lvl7pPr marL="3086100" indent="-342900" defTabSz="304800" eaLnBrk="0" fontAlgn="base" hangingPunct="0">
              <a:spcBef>
                <a:spcPct val="20000"/>
              </a:spcBef>
              <a:spcAft>
                <a:spcPct val="0"/>
              </a:spcAft>
              <a:buFont typeface="Arial" charset="0"/>
              <a:buChar char="»"/>
              <a:defRPr sz="2000">
                <a:solidFill>
                  <a:schemeClr val="tx1"/>
                </a:solidFill>
                <a:latin typeface="Calibri" pitchFamily="34" charset="0"/>
              </a:defRPr>
            </a:lvl7pPr>
            <a:lvl8pPr marL="3543300" indent="-342900" defTabSz="304800" eaLnBrk="0" fontAlgn="base" hangingPunct="0">
              <a:spcBef>
                <a:spcPct val="20000"/>
              </a:spcBef>
              <a:spcAft>
                <a:spcPct val="0"/>
              </a:spcAft>
              <a:buFont typeface="Arial" charset="0"/>
              <a:buChar char="»"/>
              <a:defRPr sz="2000">
                <a:solidFill>
                  <a:schemeClr val="tx1"/>
                </a:solidFill>
                <a:latin typeface="Calibri" pitchFamily="34" charset="0"/>
              </a:defRPr>
            </a:lvl8pPr>
            <a:lvl9pPr marL="4000500" indent="-342900" defTabSz="3048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ts val="0"/>
              </a:spcBef>
              <a:buClr>
                <a:srgbClr val="D13409"/>
              </a:buClr>
              <a:buFont typeface="Wingdings" pitchFamily="2" charset="2"/>
              <a:buNone/>
            </a:pPr>
            <a:r>
              <a:rPr lang="es-PE" altLang="es-PE" sz="1600" i="1" dirty="0">
                <a:latin typeface="Times New Roman" pitchFamily="18" charset="0"/>
              </a:rPr>
              <a:t>cima </a:t>
            </a:r>
            <a:r>
              <a:rPr lang="es-PE" altLang="es-PE" sz="1600" i="1" dirty="0">
                <a:solidFill>
                  <a:srgbClr val="D13409"/>
                </a:solidFill>
                <a:latin typeface="Times New Roman" pitchFamily="18" charset="0"/>
              </a:rPr>
              <a:t>=</a:t>
            </a:r>
            <a:r>
              <a:rPr lang="es-PE" altLang="es-PE" sz="1600" i="1" dirty="0">
                <a:latin typeface="Times New Roman" pitchFamily="18" charset="0"/>
              </a:rPr>
              <a:t> -1</a:t>
            </a:r>
          </a:p>
          <a:p>
            <a:pPr eaLnBrk="1" hangingPunct="1">
              <a:lnSpc>
                <a:spcPct val="150000"/>
              </a:lnSpc>
              <a:spcBef>
                <a:spcPts val="0"/>
              </a:spcBef>
              <a:buClr>
                <a:srgbClr val="D13409"/>
              </a:buClr>
              <a:buFont typeface="Wingdings" pitchFamily="2" charset="2"/>
              <a:buNone/>
            </a:pPr>
            <a:r>
              <a:rPr lang="es-PE" altLang="es-PE" sz="1600" i="1" dirty="0">
                <a:latin typeface="Times New Roman" pitchFamily="18" charset="0"/>
              </a:rPr>
              <a:t>cima </a:t>
            </a:r>
            <a:r>
              <a:rPr lang="es-PE" altLang="es-PE" sz="1600" i="1" dirty="0">
                <a:solidFill>
                  <a:srgbClr val="D13409"/>
                </a:solidFill>
                <a:latin typeface="Times New Roman" pitchFamily="18" charset="0"/>
              </a:rPr>
              <a:t>=</a:t>
            </a:r>
            <a:r>
              <a:rPr lang="es-PE" altLang="es-PE" sz="1600" i="1" dirty="0">
                <a:latin typeface="Times New Roman" pitchFamily="18" charset="0"/>
              </a:rPr>
              <a:t> n - 1</a:t>
            </a:r>
          </a:p>
        </p:txBody>
      </p:sp>
    </p:spTree>
    <p:custDataLst>
      <p:tags r:id="rId1"/>
    </p:custDataLst>
    <p:extLst>
      <p:ext uri="{BB962C8B-B14F-4D97-AF65-F5344CB8AC3E}">
        <p14:creationId xmlns:p14="http://schemas.microsoft.com/office/powerpoint/2010/main" val="250452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APLICACIONES</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306490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APLICACIONES</a:t>
            </a:r>
            <a:endParaRPr lang="en-US" sz="1700" dirty="0">
              <a:solidFill>
                <a:srgbClr val="438AD7"/>
              </a:solidFill>
            </a:endParaRPr>
          </a:p>
        </p:txBody>
      </p:sp>
      <p:sp>
        <p:nvSpPr>
          <p:cNvPr id="4" name="object 7"/>
          <p:cNvSpPr txBox="1"/>
          <p:nvPr/>
        </p:nvSpPr>
        <p:spPr>
          <a:xfrm>
            <a:off x="495298" y="895972"/>
            <a:ext cx="7896861" cy="4078039"/>
          </a:xfrm>
          <a:prstGeom prst="rect">
            <a:avLst/>
          </a:prstGeom>
        </p:spPr>
        <p:txBody>
          <a:bodyPr vert="horz" wrap="square" lIns="0" tIns="0" rIns="0" bIns="0" rtlCol="0">
            <a:spAutoFit/>
          </a:bodyPr>
          <a:lstStyle/>
          <a:p>
            <a:pPr marL="0" lvl="1"/>
            <a:r>
              <a:rPr lang="es-ES" sz="1600" dirty="0">
                <a:solidFill>
                  <a:srgbClr val="438AD7"/>
                </a:solidFill>
              </a:rPr>
              <a:t>Llamada a funciones </a:t>
            </a:r>
            <a:r>
              <a:rPr lang="es-ES" sz="1600" dirty="0" smtClean="0">
                <a:solidFill>
                  <a:srgbClr val="438AD7"/>
                </a:solidFill>
              </a:rPr>
              <a:t>(</a:t>
            </a:r>
            <a:r>
              <a:rPr lang="es-ES" sz="1600" dirty="0">
                <a:solidFill>
                  <a:srgbClr val="438AD7"/>
                </a:solidFill>
              </a:rPr>
              <a:t>o</a:t>
            </a:r>
            <a:r>
              <a:rPr lang="es-ES" sz="1600" dirty="0" smtClean="0">
                <a:solidFill>
                  <a:srgbClr val="438AD7"/>
                </a:solidFill>
              </a:rPr>
              <a:t> </a:t>
            </a:r>
            <a:r>
              <a:rPr lang="es-ES" sz="1600" dirty="0">
                <a:solidFill>
                  <a:srgbClr val="438AD7"/>
                </a:solidFill>
              </a:rPr>
              <a:t>métodos)</a:t>
            </a:r>
            <a:endParaRPr lang="es-PE" sz="1600" dirty="0">
              <a:solidFill>
                <a:srgbClr val="438AD7"/>
              </a:solidFill>
            </a:endParaRPr>
          </a:p>
          <a:p>
            <a:r>
              <a:rPr lang="es-ES" sz="1600" dirty="0"/>
              <a:t>Si dentro de un programa se invoca a una función y desde aquí se invoca a una segunda función y luego a una tercera función. El compilador culminará primero la ejecución de la tercera función, luego regresará y terminará la segunda función; finalmente, terminará la primera función y regresará al programa principal.</a:t>
            </a:r>
            <a:endParaRPr lang="es-PE" sz="1600" dirty="0"/>
          </a:p>
          <a:p>
            <a:r>
              <a:rPr lang="es-ES" sz="1600" dirty="0"/>
              <a:t> </a:t>
            </a:r>
            <a:endParaRPr lang="es-PE" sz="1600" dirty="0"/>
          </a:p>
          <a:p>
            <a:pPr marL="0" lvl="1"/>
            <a:r>
              <a:rPr lang="es-ES" sz="1600" dirty="0">
                <a:solidFill>
                  <a:srgbClr val="438AD7"/>
                </a:solidFill>
              </a:rPr>
              <a:t>Opción </a:t>
            </a:r>
            <a:r>
              <a:rPr lang="es-ES" sz="1600" dirty="0" err="1">
                <a:solidFill>
                  <a:srgbClr val="438AD7"/>
                </a:solidFill>
              </a:rPr>
              <a:t>undo</a:t>
            </a:r>
            <a:endParaRPr lang="es-PE" sz="1600" dirty="0">
              <a:solidFill>
                <a:srgbClr val="438AD7"/>
              </a:solidFill>
            </a:endParaRPr>
          </a:p>
          <a:p>
            <a:r>
              <a:rPr lang="es-ES" sz="1600" dirty="0"/>
              <a:t>Varias aplicaciones informáticas brindan la posibilidad de deshacer los cambios realizados por un usuario. La primera acción que se deshace es la última acción que el usuario realizó, la segunda acción que se deshace es la penúltima que el usuario realizó y así sucesivamente. </a:t>
            </a:r>
            <a:endParaRPr lang="es-PE" sz="1600" dirty="0"/>
          </a:p>
          <a:p>
            <a:r>
              <a:rPr lang="es-ES" sz="1600" dirty="0"/>
              <a:t> </a:t>
            </a:r>
            <a:endParaRPr lang="es-PE" sz="1600" dirty="0"/>
          </a:p>
          <a:p>
            <a:pPr marL="0" lvl="1"/>
            <a:r>
              <a:rPr lang="es-ES" sz="1600" dirty="0">
                <a:solidFill>
                  <a:srgbClr val="438AD7"/>
                </a:solidFill>
              </a:rPr>
              <a:t>Conversión de base numérica</a:t>
            </a:r>
            <a:endParaRPr lang="es-PE" sz="1600" dirty="0">
              <a:solidFill>
                <a:srgbClr val="438AD7"/>
              </a:solidFill>
            </a:endParaRPr>
          </a:p>
          <a:p>
            <a:r>
              <a:rPr lang="es-ES" sz="1600" dirty="0"/>
              <a:t>La conversión de un número de base 10 a base b, se realiza a través de divisiones sucesivas entre b  hasta obtener un cociente igual a cero. Se va guardando el residuo de cada división y, al final, se muestran en orden inverso al cual fueron almacenados. </a:t>
            </a:r>
            <a:endParaRPr lang="es-PE" sz="1600" dirty="0"/>
          </a:p>
          <a:p>
            <a:pPr marL="11725">
              <a:lnSpc>
                <a:spcPct val="150000"/>
              </a:lnSpc>
              <a:buClr>
                <a:srgbClr val="0070C0"/>
              </a:buClr>
              <a:buSzPct val="100000"/>
              <a:tabLst>
                <a:tab pos="121285" algn="l"/>
              </a:tabLst>
            </a:pPr>
            <a:endParaRPr lang="es-PE" sz="1600" spc="-10" dirty="0" smtClean="0">
              <a:solidFill>
                <a:srgbClr val="0070C0"/>
              </a:solidFill>
              <a:cs typeface="Source Sans Pro"/>
            </a:endParaRPr>
          </a:p>
        </p:txBody>
      </p:sp>
    </p:spTree>
    <p:custDataLst>
      <p:tags r:id="rId1"/>
    </p:custDataLst>
    <p:extLst>
      <p:ext uri="{BB962C8B-B14F-4D97-AF65-F5344CB8AC3E}">
        <p14:creationId xmlns:p14="http://schemas.microsoft.com/office/powerpoint/2010/main" val="305695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sp>
        <p:nvSpPr>
          <p:cNvPr id="7" name="object 7"/>
          <p:cNvSpPr txBox="1"/>
          <p:nvPr/>
        </p:nvSpPr>
        <p:spPr>
          <a:xfrm>
            <a:off x="495299" y="810908"/>
            <a:ext cx="7798095" cy="1969770"/>
          </a:xfrm>
          <a:prstGeom prst="rect">
            <a:avLst/>
          </a:prstGeom>
        </p:spPr>
        <p:txBody>
          <a:bodyPr vert="horz" wrap="square" lIns="0" tIns="0" rIns="0" bIns="0" rtlCol="0">
            <a:spAutoFit/>
          </a:bodyPr>
          <a:lstStyle/>
          <a:p>
            <a:pPr marL="180000" indent="-168275">
              <a:buClr>
                <a:srgbClr val="0070C0"/>
              </a:buClr>
              <a:buSzPct val="100000"/>
              <a:buFont typeface="Arial"/>
              <a:buChar char="•"/>
              <a:tabLst>
                <a:tab pos="121285" algn="l"/>
              </a:tabLst>
            </a:pPr>
            <a:r>
              <a:rPr lang="es-PE" sz="1600" spc="-10" dirty="0" smtClean="0">
                <a:solidFill>
                  <a:srgbClr val="262626"/>
                </a:solidFill>
                <a:cs typeface="Source Sans Pro"/>
              </a:rPr>
              <a:t>La clase anterior culminamos  el estudio de la segunda Estructura de datos: las Listas enlazadas. Describimos los algoritmos para realizar operaciones en los tres tipos de Listas.</a:t>
            </a:r>
          </a:p>
          <a:p>
            <a:pPr marL="11725">
              <a:buClr>
                <a:srgbClr val="0070C0"/>
              </a:buClr>
              <a:buSzPct val="100000"/>
              <a:tabLst>
                <a:tab pos="121285" algn="l"/>
              </a:tabLst>
            </a:pPr>
            <a:r>
              <a:rPr lang="es-PE" sz="1600" spc="-10" dirty="0" smtClean="0">
                <a:solidFill>
                  <a:srgbClr val="262626"/>
                </a:solidFill>
                <a:cs typeface="Source Sans Pro"/>
              </a:rPr>
              <a:t> </a:t>
            </a:r>
          </a:p>
          <a:p>
            <a:pPr marL="180000" indent="-168275">
              <a:buClr>
                <a:srgbClr val="0070C0"/>
              </a:buClr>
              <a:buSzPct val="100000"/>
              <a:buFont typeface="Arial"/>
              <a:buChar char="•"/>
              <a:tabLst>
                <a:tab pos="121285" algn="l"/>
              </a:tabLst>
            </a:pPr>
            <a:r>
              <a:rPr lang="es-PE" sz="1600" spc="-10" dirty="0" smtClean="0">
                <a:solidFill>
                  <a:srgbClr val="262626"/>
                </a:solidFill>
                <a:cs typeface="Source Sans Pro"/>
              </a:rPr>
              <a:t>En la presente sesión conoceremos otra Estructura de datos:  Las Pilas. Revisaremos sus principales características, su representación gráfica y las operaciones que se pueden realizar con estas estructuras.</a:t>
            </a:r>
          </a:p>
          <a:p>
            <a:pPr marL="180000" indent="-168275">
              <a:buClr>
                <a:srgbClr val="0070C0"/>
              </a:buClr>
              <a:buSzPct val="100000"/>
              <a:buFont typeface="Arial"/>
              <a:buChar char="•"/>
              <a:tabLst>
                <a:tab pos="121285" algn="l"/>
              </a:tabLst>
            </a:pPr>
            <a:endParaRPr lang="es-PE" sz="1600" spc="-10" dirty="0" smtClean="0">
              <a:solidFill>
                <a:srgbClr val="262626"/>
              </a:solidFill>
              <a:cs typeface="Source Sans Pro"/>
            </a:endParaRPr>
          </a:p>
          <a:p>
            <a:pPr marL="180000" indent="-168275">
              <a:buClr>
                <a:srgbClr val="0070C0"/>
              </a:buClr>
              <a:buSzPct val="100000"/>
              <a:buFont typeface="Arial"/>
              <a:buChar char="•"/>
              <a:tabLst>
                <a:tab pos="121285" algn="l"/>
              </a:tabLst>
            </a:pPr>
            <a:r>
              <a:rPr lang="es-PE" sz="1600" spc="-10" dirty="0" smtClean="0">
                <a:solidFill>
                  <a:srgbClr val="262626"/>
                </a:solidFill>
                <a:cs typeface="Source Sans Pro"/>
              </a:rPr>
              <a:t>Culminaremos describiendo los algoritmos para poner y sacar elementos de una Pila.</a:t>
            </a:r>
          </a:p>
        </p:txBody>
      </p:sp>
    </p:spTree>
    <p:custDataLst>
      <p:tags r:id="rId1"/>
    </p:custDataLst>
    <p:extLst>
      <p:ext uri="{BB962C8B-B14F-4D97-AF65-F5344CB8AC3E}">
        <p14:creationId xmlns:p14="http://schemas.microsoft.com/office/powerpoint/2010/main" val="37897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10"/>
          <p:cNvSpPr/>
          <p:nvPr/>
        </p:nvSpPr>
        <p:spPr>
          <a:xfrm>
            <a:off x="2527712" y="770440"/>
            <a:ext cx="6212252" cy="2185214"/>
          </a:xfrm>
          <a:prstGeom prst="rect">
            <a:avLst/>
          </a:prstGeom>
        </p:spPr>
        <p:txBody>
          <a:bodyPr wrap="square">
            <a:spAutoFit/>
          </a:bodyPr>
          <a:lstStyle/>
          <a:p>
            <a:pPr marL="180975" indent="-180975">
              <a:buClr>
                <a:schemeClr val="bg1"/>
              </a:buClr>
              <a:buFont typeface="Arial" panose="020B0604020202020204" pitchFamily="34" charset="0"/>
              <a:buChar char="•"/>
            </a:pPr>
            <a:r>
              <a:rPr lang="es-PE" sz="1700" dirty="0" smtClean="0">
                <a:solidFill>
                  <a:schemeClr val="bg1"/>
                </a:solidFill>
                <a:latin typeface="+mj-lt"/>
                <a:ea typeface="Calibri" panose="020F0502020204030204" pitchFamily="34" charset="0"/>
                <a:cs typeface="Source Sans Pro" panose="020B0604020202020204" charset="0"/>
              </a:rPr>
              <a:t>Poner un elemento en una Pila, es equivalente a adicionar un elemento en un Vector </a:t>
            </a:r>
            <a:r>
              <a:rPr lang="es-PE" sz="1700" dirty="0">
                <a:solidFill>
                  <a:schemeClr val="bg1"/>
                </a:solidFill>
                <a:latin typeface="+mj-lt"/>
                <a:ea typeface="Calibri" panose="020F0502020204030204" pitchFamily="34" charset="0"/>
                <a:cs typeface="Source Sans Pro" panose="020B0604020202020204" charset="0"/>
              </a:rPr>
              <a:t>o</a:t>
            </a:r>
            <a:r>
              <a:rPr lang="es-PE" sz="1700" dirty="0" smtClean="0">
                <a:solidFill>
                  <a:schemeClr val="bg1"/>
                </a:solidFill>
                <a:latin typeface="+mj-lt"/>
                <a:ea typeface="Calibri" panose="020F0502020204030204" pitchFamily="34" charset="0"/>
                <a:cs typeface="Source Sans Pro" panose="020B0604020202020204" charset="0"/>
              </a:rPr>
              <a:t> en una Lista enlazada.</a:t>
            </a:r>
          </a:p>
          <a:p>
            <a:pPr marL="180975" indent="-180975">
              <a:buClr>
                <a:srgbClr val="FFFF00"/>
              </a:buClr>
              <a:buFont typeface="Arial" panose="020B0604020202020204" pitchFamily="34" charset="0"/>
              <a:buChar char="•"/>
            </a:pPr>
            <a:endParaRPr lang="es-PE" sz="1700" dirty="0">
              <a:solidFill>
                <a:schemeClr val="bg1"/>
              </a:solidFill>
              <a:latin typeface="+mj-lt"/>
              <a:ea typeface="Calibri" panose="020F0502020204030204" pitchFamily="34" charset="0"/>
              <a:cs typeface="Source Sans Pro" panose="020B0604020202020204" charset="0"/>
            </a:endParaRPr>
          </a:p>
          <a:p>
            <a:pPr marL="180975" indent="-180975">
              <a:buClr>
                <a:schemeClr val="bg1"/>
              </a:buClr>
              <a:buFont typeface="Arial" panose="020B0604020202020204" pitchFamily="34" charset="0"/>
              <a:buChar char="•"/>
            </a:pPr>
            <a:r>
              <a:rPr lang="es-PE" sz="1700" dirty="0" smtClean="0">
                <a:solidFill>
                  <a:schemeClr val="bg1"/>
                </a:solidFill>
                <a:latin typeface="+mj-lt"/>
                <a:ea typeface="Calibri" panose="020F0502020204030204" pitchFamily="34" charset="0"/>
                <a:cs typeface="Source Sans Pro" panose="020B0604020202020204" charset="0"/>
              </a:rPr>
              <a:t>Sacar un elemento de una Pila es equivalente a eliminar un elemento por el final.</a:t>
            </a:r>
          </a:p>
          <a:p>
            <a:pPr marL="180975" indent="-180975">
              <a:buClr>
                <a:srgbClr val="FFFF00"/>
              </a:buClr>
              <a:buFont typeface="Arial" panose="020B0604020202020204" pitchFamily="34" charset="0"/>
              <a:buChar char="•"/>
            </a:pPr>
            <a:endParaRPr lang="es-PE" sz="1700" dirty="0">
              <a:solidFill>
                <a:schemeClr val="bg1"/>
              </a:solidFill>
              <a:latin typeface="+mj-lt"/>
              <a:ea typeface="Calibri" panose="020F0502020204030204" pitchFamily="34" charset="0"/>
              <a:cs typeface="Source Sans Pro" panose="020B0604020202020204" charset="0"/>
            </a:endParaRPr>
          </a:p>
          <a:p>
            <a:pPr marL="180975" indent="-180975">
              <a:buClr>
                <a:schemeClr val="bg1"/>
              </a:buClr>
              <a:buFont typeface="Arial" panose="020B0604020202020204" pitchFamily="34" charset="0"/>
              <a:buChar char="•"/>
            </a:pPr>
            <a:r>
              <a:rPr lang="es-PE" sz="1700" dirty="0" smtClean="0">
                <a:solidFill>
                  <a:schemeClr val="bg1"/>
                </a:solidFill>
                <a:latin typeface="+mj-lt"/>
                <a:cs typeface="Source Sans Pro" panose="020B0604020202020204" charset="0"/>
              </a:rPr>
              <a:t>La eficiencia de una Pila dependerá de la Estructura que se utilizó para su implementación (Vector o Lista enlazada simple).</a:t>
            </a:r>
            <a:endParaRPr lang="es-PE" sz="1700" dirty="0">
              <a:solidFill>
                <a:schemeClr val="bg1"/>
              </a:solidFill>
              <a:latin typeface="+mj-lt"/>
              <a:cs typeface="Source Sans Pro" panose="020B0604020202020204" charset="0"/>
            </a:endParaRPr>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chemeClr val="bg1"/>
                </a:solidFill>
              </a:rPr>
              <a:t>/ CONCLUSIONES</a:t>
            </a:r>
          </a:p>
        </p:txBody>
      </p:sp>
    </p:spTree>
    <p:custDataLst>
      <p:tags r:id="rId1"/>
    </p:custDataLst>
    <p:extLst>
      <p:ext uri="{BB962C8B-B14F-4D97-AF65-F5344CB8AC3E}">
        <p14:creationId xmlns:p14="http://schemas.microsoft.com/office/powerpoint/2010/main" val="401544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5"/>
          <p:cNvSpPr txBox="1">
            <a:spLocks/>
          </p:cNvSpPr>
          <p:nvPr/>
        </p:nvSpPr>
        <p:spPr>
          <a:xfrm>
            <a:off x="398995" y="724844"/>
            <a:ext cx="8138950" cy="1157119"/>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4625" indent="-174625">
              <a:lnSpc>
                <a:spcPct val="150000"/>
              </a:lnSpc>
              <a:spcBef>
                <a:spcPts val="0"/>
              </a:spcBef>
              <a:buClr>
                <a:srgbClr val="0070C0"/>
              </a:buClr>
              <a:buSzPct val="100000"/>
            </a:pPr>
            <a:r>
              <a:rPr lang="es" sz="1500" dirty="0" smtClean="0">
                <a:latin typeface="Calibri"/>
                <a:cs typeface="Calibri"/>
              </a:rPr>
              <a:t>Cairo, O.; Guardati, S. (2008). </a:t>
            </a:r>
            <a:r>
              <a:rPr lang="es" sz="1500" u="sng" dirty="0" smtClean="0">
                <a:latin typeface="Calibri"/>
                <a:cs typeface="Calibri"/>
              </a:rPr>
              <a:t>Estructuras de datos</a:t>
            </a:r>
            <a:r>
              <a:rPr lang="es" sz="1500" dirty="0" smtClean="0">
                <a:latin typeface="Calibri"/>
                <a:cs typeface="Calibri"/>
              </a:rPr>
              <a:t>. 3ra. Edición. México D.F., Mexico: McGraw Hill.</a:t>
            </a:r>
          </a:p>
          <a:p>
            <a:pPr marL="174625" indent="-174625">
              <a:lnSpc>
                <a:spcPct val="150000"/>
              </a:lnSpc>
              <a:spcBef>
                <a:spcPts val="0"/>
              </a:spcBef>
              <a:buClr>
                <a:srgbClr val="0070C0"/>
              </a:buClr>
              <a:buSzPct val="100000"/>
            </a:pPr>
            <a:r>
              <a:rPr lang="es" sz="1500" dirty="0" smtClean="0">
                <a:latin typeface="Calibri"/>
                <a:cs typeface="Calibri"/>
              </a:rPr>
              <a:t>Instituto NIIT (2011). </a:t>
            </a:r>
            <a:r>
              <a:rPr lang="es" sz="1500" u="sng" dirty="0" smtClean="0">
                <a:latin typeface="Calibri"/>
                <a:cs typeface="Calibri"/>
              </a:rPr>
              <a:t>Data Structures and Algorithms</a:t>
            </a:r>
            <a:r>
              <a:rPr lang="es" sz="1500" dirty="0" smtClean="0">
                <a:latin typeface="Calibri"/>
                <a:cs typeface="Calibri"/>
              </a:rPr>
              <a:t>. Student guide.</a:t>
            </a:r>
          </a:p>
        </p:txBody>
      </p:sp>
      <p:sp>
        <p:nvSpPr>
          <p:cNvPr id="9" name="Rectangle 5"/>
          <p:cNvSpPr/>
          <p:nvPr/>
        </p:nvSpPr>
        <p:spPr>
          <a:xfrm>
            <a:off x="407875" y="320830"/>
            <a:ext cx="7204493" cy="353943"/>
          </a:xfrm>
          <a:prstGeom prst="rect">
            <a:avLst/>
          </a:prstGeom>
        </p:spPr>
        <p:txBody>
          <a:bodyPr wrap="square">
            <a:spAutoFit/>
          </a:bodyPr>
          <a:lstStyle/>
          <a:p>
            <a:r>
              <a:rPr lang="en-US" sz="1700" dirty="0" smtClean="0">
                <a:solidFill>
                  <a:srgbClr val="438AD7"/>
                </a:solidFill>
              </a:rPr>
              <a:t>/ BIBLIOGRAFÍA</a:t>
            </a:r>
            <a:endParaRPr lang="en-US" sz="1700" dirty="0">
              <a:solidFill>
                <a:srgbClr val="438AD7"/>
              </a:solidFill>
            </a:endParaRPr>
          </a:p>
        </p:txBody>
      </p:sp>
    </p:spTree>
    <p:custDataLst>
      <p:tags r:id="rId1"/>
    </p:custDataLst>
    <p:extLst>
      <p:ext uri="{BB962C8B-B14F-4D97-AF65-F5344CB8AC3E}">
        <p14:creationId xmlns:p14="http://schemas.microsoft.com/office/powerpoint/2010/main" val="14805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DEFINICIÓN</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31094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DEFINICIÓN</a:t>
            </a:r>
            <a:endParaRPr lang="en-US" sz="1700" dirty="0">
              <a:solidFill>
                <a:srgbClr val="438AD7"/>
              </a:solidFill>
            </a:endParaRPr>
          </a:p>
        </p:txBody>
      </p:sp>
      <p:sp>
        <p:nvSpPr>
          <p:cNvPr id="13" name="object 7"/>
          <p:cNvSpPr txBox="1"/>
          <p:nvPr/>
        </p:nvSpPr>
        <p:spPr>
          <a:xfrm>
            <a:off x="495297" y="906605"/>
            <a:ext cx="7489753" cy="1107996"/>
          </a:xfrm>
          <a:prstGeom prst="rect">
            <a:avLst/>
          </a:prstGeom>
        </p:spPr>
        <p:txBody>
          <a:bodyPr vert="horz" wrap="square" lIns="0" tIns="0" rIns="0" bIns="0" rtlCol="0">
            <a:spAutoFit/>
          </a:bodyPr>
          <a:lstStyle/>
          <a:p>
            <a:pPr marL="11725">
              <a:lnSpc>
                <a:spcPct val="150000"/>
              </a:lnSpc>
              <a:buClr>
                <a:srgbClr val="0070C0"/>
              </a:buClr>
              <a:buSzPct val="100000"/>
              <a:tabLst>
                <a:tab pos="121285" algn="l"/>
              </a:tabLst>
            </a:pPr>
            <a:r>
              <a:rPr lang="es-PE" sz="1600" spc="-10" dirty="0" smtClean="0">
                <a:solidFill>
                  <a:srgbClr val="262626"/>
                </a:solidFill>
                <a:cs typeface="Source Sans Pro"/>
              </a:rPr>
              <a:t>Es una colección de elementos a los cuales se puede acceder sólo por un lado llamado </a:t>
            </a:r>
            <a:r>
              <a:rPr lang="es-PE" sz="1600" spc="-10" dirty="0" smtClean="0">
                <a:solidFill>
                  <a:srgbClr val="0070C0"/>
                </a:solidFill>
                <a:cs typeface="Source Sans Pro"/>
              </a:rPr>
              <a:t>cima</a:t>
            </a:r>
            <a:r>
              <a:rPr lang="es-PE" sz="1600" spc="-10" dirty="0" smtClean="0">
                <a:solidFill>
                  <a:srgbClr val="262626"/>
                </a:solidFill>
                <a:cs typeface="Source Sans Pro"/>
              </a:rPr>
              <a:t>.</a:t>
            </a:r>
          </a:p>
          <a:p>
            <a:pPr marL="11725">
              <a:lnSpc>
                <a:spcPct val="150000"/>
              </a:lnSpc>
              <a:buClr>
                <a:srgbClr val="0070C0"/>
              </a:buClr>
              <a:buSzPct val="100000"/>
              <a:tabLst>
                <a:tab pos="121285" algn="l"/>
              </a:tabLst>
            </a:pPr>
            <a:r>
              <a:rPr lang="es-PE" sz="1600" spc="-10" dirty="0" smtClean="0">
                <a:solidFill>
                  <a:srgbClr val="262626"/>
                </a:solidFill>
                <a:cs typeface="Source Sans Pro"/>
              </a:rPr>
              <a:t>El último elemento colocado en una Pila es el primero en sacar. Por ello, a las Pilas también se les conoce como Estructuras LIFO </a:t>
            </a:r>
            <a:r>
              <a:rPr lang="es-PE" sz="1600" spc="-10" dirty="0" smtClean="0">
                <a:solidFill>
                  <a:srgbClr val="FF0000"/>
                </a:solidFill>
                <a:cs typeface="Source Sans Pro"/>
              </a:rPr>
              <a:t>(</a:t>
            </a:r>
            <a:r>
              <a:rPr lang="es-PE" sz="1600" spc="-10" dirty="0" smtClean="0">
                <a:solidFill>
                  <a:srgbClr val="262626"/>
                </a:solidFill>
                <a:cs typeface="Source Sans Pro"/>
              </a:rPr>
              <a:t>Last In, First Out</a:t>
            </a:r>
            <a:r>
              <a:rPr lang="es-PE" sz="1600" spc="-10" dirty="0" smtClean="0">
                <a:solidFill>
                  <a:srgbClr val="FF0000"/>
                </a:solidFill>
                <a:cs typeface="Source Sans Pro"/>
              </a:rPr>
              <a:t>)</a:t>
            </a:r>
            <a:r>
              <a:rPr lang="es-PE" sz="1600" spc="-10" dirty="0" smtClean="0">
                <a:solidFill>
                  <a:srgbClr val="262626"/>
                </a:solidFill>
                <a:cs typeface="Source Sans Pro"/>
              </a:rPr>
              <a:t>.</a:t>
            </a:r>
          </a:p>
        </p:txBody>
      </p:sp>
      <p:pic>
        <p:nvPicPr>
          <p:cNvPr id="6" name="Picture 20" descr="Plat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1102" y="2770140"/>
            <a:ext cx="2084387"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p:nvPr/>
        </p:nvSpPr>
        <p:spPr>
          <a:xfrm>
            <a:off x="411413" y="2408436"/>
            <a:ext cx="1491815" cy="353943"/>
          </a:xfrm>
          <a:prstGeom prst="rect">
            <a:avLst/>
          </a:prstGeom>
        </p:spPr>
        <p:txBody>
          <a:bodyPr wrap="square">
            <a:spAutoFit/>
          </a:bodyPr>
          <a:lstStyle/>
          <a:p>
            <a:r>
              <a:rPr lang="en-US" sz="1700" dirty="0" smtClean="0">
                <a:solidFill>
                  <a:srgbClr val="438AD7"/>
                </a:solidFill>
              </a:rPr>
              <a:t>Ejemplos :</a:t>
            </a:r>
            <a:endParaRPr lang="en-US" sz="1700" dirty="0">
              <a:solidFill>
                <a:srgbClr val="438AD7"/>
              </a:solidFill>
            </a:endParaRPr>
          </a:p>
        </p:txBody>
      </p:sp>
      <p:sp>
        <p:nvSpPr>
          <p:cNvPr id="8" name="Text Box 21"/>
          <p:cNvSpPr txBox="1">
            <a:spLocks noChangeArrowheads="1"/>
          </p:cNvSpPr>
          <p:nvPr/>
        </p:nvSpPr>
        <p:spPr bwMode="auto">
          <a:xfrm>
            <a:off x="419282" y="2956082"/>
            <a:ext cx="2898073"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257300" indent="-342900" eaLnBrk="0" hangingPunct="0">
              <a:spcBef>
                <a:spcPct val="20000"/>
              </a:spcBef>
              <a:buFont typeface="Arial" charset="0"/>
              <a:buChar char="•"/>
              <a:defRPr sz="2400">
                <a:solidFill>
                  <a:schemeClr val="tx1"/>
                </a:solidFill>
                <a:latin typeface="Calibri" pitchFamily="34" charset="0"/>
              </a:defRPr>
            </a:lvl3pPr>
            <a:lvl4pPr marL="1714500" indent="-342900" eaLnBrk="0" hangingPunct="0">
              <a:spcBef>
                <a:spcPct val="20000"/>
              </a:spcBef>
              <a:buFont typeface="Arial" charset="0"/>
              <a:buChar char="–"/>
              <a:defRPr sz="2000">
                <a:solidFill>
                  <a:schemeClr val="tx1"/>
                </a:solidFill>
                <a:latin typeface="Calibri" pitchFamily="34" charset="0"/>
              </a:defRPr>
            </a:lvl4pPr>
            <a:lvl5pPr marL="2171700" indent="-342900" eaLnBrk="0" hangingPunct="0">
              <a:spcBef>
                <a:spcPct val="20000"/>
              </a:spcBef>
              <a:buFont typeface="Arial" charset="0"/>
              <a:buChar char="»"/>
              <a:defRPr sz="2000">
                <a:solidFill>
                  <a:schemeClr val="tx1"/>
                </a:solidFill>
                <a:latin typeface="Calibri" pitchFamily="34" charset="0"/>
              </a:defRPr>
            </a:lvl5pPr>
            <a:lvl6pPr marL="2628900" indent="-342900" eaLnBrk="0" fontAlgn="base" hangingPunct="0">
              <a:spcBef>
                <a:spcPct val="20000"/>
              </a:spcBef>
              <a:spcAft>
                <a:spcPct val="0"/>
              </a:spcAft>
              <a:buFont typeface="Arial" charset="0"/>
              <a:buChar char="»"/>
              <a:defRPr sz="2000">
                <a:solidFill>
                  <a:schemeClr val="tx1"/>
                </a:solidFill>
                <a:latin typeface="Calibri" pitchFamily="34" charset="0"/>
              </a:defRPr>
            </a:lvl6pPr>
            <a:lvl7pPr marL="3086100" indent="-342900" eaLnBrk="0" fontAlgn="base" hangingPunct="0">
              <a:spcBef>
                <a:spcPct val="20000"/>
              </a:spcBef>
              <a:spcAft>
                <a:spcPct val="0"/>
              </a:spcAft>
              <a:buFont typeface="Arial" charset="0"/>
              <a:buChar char="»"/>
              <a:defRPr sz="2000">
                <a:solidFill>
                  <a:schemeClr val="tx1"/>
                </a:solidFill>
                <a:latin typeface="Calibri" pitchFamily="34" charset="0"/>
              </a:defRPr>
            </a:lvl7pPr>
            <a:lvl8pPr marL="3543300" indent="-342900" eaLnBrk="0" fontAlgn="base" hangingPunct="0">
              <a:spcBef>
                <a:spcPct val="20000"/>
              </a:spcBef>
              <a:spcAft>
                <a:spcPct val="0"/>
              </a:spcAft>
              <a:buFont typeface="Arial" charset="0"/>
              <a:buChar char="»"/>
              <a:defRPr sz="2000">
                <a:solidFill>
                  <a:schemeClr val="tx1"/>
                </a:solidFill>
                <a:latin typeface="Calibri" pitchFamily="34" charset="0"/>
              </a:defRPr>
            </a:lvl8pPr>
            <a:lvl9pPr marL="4000500" indent="-3429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buClr>
                <a:srgbClr val="0070C0"/>
              </a:buClr>
              <a:buFont typeface="Wingdings" panose="05000000000000000000" pitchFamily="2" charset="2"/>
              <a:buChar char="ü"/>
            </a:pPr>
            <a:r>
              <a:rPr lang="es-PE" altLang="es-PE" sz="1600" i="1" dirty="0">
                <a:latin typeface="Times New Roman" panose="02020603050405020304" pitchFamily="18" charset="0"/>
                <a:cs typeface="Times New Roman" panose="02020603050405020304" pitchFamily="18" charset="0"/>
              </a:rPr>
              <a:t>Una pila de libros.</a:t>
            </a:r>
          </a:p>
          <a:p>
            <a:pPr eaLnBrk="1" hangingPunct="1">
              <a:lnSpc>
                <a:spcPct val="150000"/>
              </a:lnSpc>
              <a:buClr>
                <a:srgbClr val="0070C0"/>
              </a:buClr>
              <a:buFont typeface="Wingdings" panose="05000000000000000000" pitchFamily="2" charset="2"/>
              <a:buChar char="ü"/>
            </a:pPr>
            <a:r>
              <a:rPr lang="es-PE" altLang="es-PE" sz="1600" i="1" dirty="0">
                <a:latin typeface="Times New Roman" panose="02020603050405020304" pitchFamily="18" charset="0"/>
                <a:cs typeface="Times New Roman" panose="02020603050405020304" pitchFamily="18" charset="0"/>
              </a:rPr>
              <a:t>Una pila de platos.</a:t>
            </a:r>
          </a:p>
          <a:p>
            <a:pPr eaLnBrk="1" hangingPunct="1">
              <a:lnSpc>
                <a:spcPct val="150000"/>
              </a:lnSpc>
              <a:buClr>
                <a:srgbClr val="0070C0"/>
              </a:buClr>
              <a:buFont typeface="Wingdings" panose="05000000000000000000" pitchFamily="2" charset="2"/>
              <a:buChar char="ü"/>
            </a:pPr>
            <a:r>
              <a:rPr lang="es-PE" altLang="es-PE" sz="1600" i="1" dirty="0">
                <a:latin typeface="Times New Roman" panose="02020603050405020304" pitchFamily="18" charset="0"/>
                <a:cs typeface="Times New Roman" panose="02020603050405020304" pitchFamily="18" charset="0"/>
              </a:rPr>
              <a:t>Brazaletes en la muñeca.</a:t>
            </a:r>
          </a:p>
        </p:txBody>
      </p:sp>
    </p:spTree>
    <p:custDataLst>
      <p:tags r:id="rId1"/>
    </p:custDataLst>
    <p:extLst>
      <p:ext uri="{BB962C8B-B14F-4D97-AF65-F5344CB8AC3E}">
        <p14:creationId xmlns:p14="http://schemas.microsoft.com/office/powerpoint/2010/main" val="9733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CARACTERÍSTICAS</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10128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CARACTERÍSTICAS</a:t>
            </a:r>
            <a:endParaRPr lang="en-US" sz="1700" dirty="0">
              <a:solidFill>
                <a:srgbClr val="438AD7"/>
              </a:solidFill>
            </a:endParaRPr>
          </a:p>
        </p:txBody>
      </p:sp>
      <p:sp>
        <p:nvSpPr>
          <p:cNvPr id="13" name="object 7"/>
          <p:cNvSpPr txBox="1"/>
          <p:nvPr/>
        </p:nvSpPr>
        <p:spPr>
          <a:xfrm>
            <a:off x="495300" y="917238"/>
            <a:ext cx="7351528" cy="1477328"/>
          </a:xfrm>
          <a:prstGeom prst="rect">
            <a:avLst/>
          </a:prstGeom>
        </p:spPr>
        <p:txBody>
          <a:bodyPr vert="horz" wrap="square" lIns="0" tIns="0" rIns="0" bIns="0" rtlCol="0">
            <a:spAutoFit/>
          </a:bodyPr>
          <a:lstStyle/>
          <a:p>
            <a:pPr marL="297475" indent="-285750">
              <a:lnSpc>
                <a:spcPct val="150000"/>
              </a:lnSpc>
              <a:buClr>
                <a:srgbClr val="0070C0"/>
              </a:buClr>
              <a:buSzPct val="100000"/>
              <a:buFont typeface="Wingdings" panose="05000000000000000000" pitchFamily="2" charset="2"/>
              <a:buChar char="§"/>
              <a:tabLst>
                <a:tab pos="121285" algn="l"/>
              </a:tabLst>
            </a:pPr>
            <a:r>
              <a:rPr lang="es-PE" sz="1600" spc="-10" dirty="0" smtClean="0">
                <a:solidFill>
                  <a:srgbClr val="262626"/>
                </a:solidFill>
                <a:cs typeface="Source Sans Pro"/>
              </a:rPr>
              <a:t>Los elementos sólo pueden ser colocados por la cima de la Pila.</a:t>
            </a:r>
          </a:p>
          <a:p>
            <a:pPr marL="297475" indent="-285750">
              <a:lnSpc>
                <a:spcPct val="150000"/>
              </a:lnSpc>
              <a:buClr>
                <a:srgbClr val="0070C0"/>
              </a:buClr>
              <a:buSzPct val="100000"/>
              <a:buFont typeface="Wingdings" panose="05000000000000000000" pitchFamily="2" charset="2"/>
              <a:buChar char="§"/>
              <a:tabLst>
                <a:tab pos="121285" algn="l"/>
              </a:tabLst>
            </a:pPr>
            <a:r>
              <a:rPr lang="es-PE" sz="1600" spc="-10" dirty="0" smtClean="0">
                <a:solidFill>
                  <a:srgbClr val="262626"/>
                </a:solidFill>
                <a:cs typeface="Source Sans Pro"/>
              </a:rPr>
              <a:t>Los elementos sólo pueden ser sacados desde la cima de la Pila.</a:t>
            </a:r>
          </a:p>
          <a:p>
            <a:pPr marL="297475" indent="-285750">
              <a:lnSpc>
                <a:spcPct val="150000"/>
              </a:lnSpc>
              <a:buClr>
                <a:srgbClr val="0070C0"/>
              </a:buClr>
              <a:buSzPct val="100000"/>
              <a:buFont typeface="Wingdings" panose="05000000000000000000" pitchFamily="2" charset="2"/>
              <a:buChar char="§"/>
              <a:tabLst>
                <a:tab pos="121285" algn="l"/>
              </a:tabLst>
            </a:pPr>
            <a:r>
              <a:rPr lang="es-PE" sz="1600" spc="-10" dirty="0" smtClean="0">
                <a:solidFill>
                  <a:srgbClr val="262626"/>
                </a:solidFill>
                <a:cs typeface="Source Sans Pro"/>
              </a:rPr>
              <a:t>Un elemento ubicado a la mitad de la Pila no podrá ser sacado sin haber sacado antes a los elementos ubicados encima de éste.</a:t>
            </a:r>
            <a:endParaRPr lang="es-PE" sz="1600" spc="-10" dirty="0" smtClean="0">
              <a:cs typeface="Source Sans Pro"/>
            </a:endParaRPr>
          </a:p>
        </p:txBody>
      </p:sp>
    </p:spTree>
    <p:custDataLst>
      <p:tags r:id="rId1"/>
    </p:custDataLst>
    <p:extLst>
      <p:ext uri="{BB962C8B-B14F-4D97-AF65-F5344CB8AC3E}">
        <p14:creationId xmlns:p14="http://schemas.microsoft.com/office/powerpoint/2010/main" val="181015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REPRESENTACIÓN GRÁFICA</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267883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a:t>
            </a:r>
            <a:r>
              <a:rPr lang="en-US" sz="1700" dirty="0" smtClean="0">
                <a:solidFill>
                  <a:srgbClr val="438AD7"/>
                </a:solidFill>
              </a:rPr>
              <a:t>REPRESENTACIÓN GRÁFICA</a:t>
            </a:r>
            <a:endParaRPr lang="en-US" sz="1700" dirty="0">
              <a:solidFill>
                <a:srgbClr val="438AD7"/>
              </a:solidFill>
            </a:endParaRPr>
          </a:p>
        </p:txBody>
      </p:sp>
      <p:pic>
        <p:nvPicPr>
          <p:cNvPr id="2" name="Imagen 1"/>
          <p:cNvPicPr>
            <a:picLocks noChangeAspect="1"/>
          </p:cNvPicPr>
          <p:nvPr/>
        </p:nvPicPr>
        <p:blipFill>
          <a:blip r:embed="rId4"/>
          <a:stretch>
            <a:fillRect/>
          </a:stretch>
        </p:blipFill>
        <p:spPr>
          <a:xfrm>
            <a:off x="1377470" y="1005840"/>
            <a:ext cx="5889503" cy="3413759"/>
          </a:xfrm>
          <a:prstGeom prst="rect">
            <a:avLst/>
          </a:prstGeom>
        </p:spPr>
      </p:pic>
    </p:spTree>
    <p:custDataLst>
      <p:tags r:id="rId1"/>
    </p:custDataLst>
    <p:extLst>
      <p:ext uri="{BB962C8B-B14F-4D97-AF65-F5344CB8AC3E}">
        <p14:creationId xmlns:p14="http://schemas.microsoft.com/office/powerpoint/2010/main" val="31766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9144000" cy="5715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smtClean="0">
                <a:solidFill>
                  <a:schemeClr val="bg1"/>
                </a:solidFill>
                <a:latin typeface="Calibri"/>
                <a:cs typeface="Calibri"/>
              </a:rPr>
              <a:t>OPERACIONES</a:t>
            </a:r>
            <a:endParaRPr lang="es-ES" sz="1600" dirty="0">
              <a:solidFill>
                <a:schemeClr val="bg1"/>
              </a:solidFill>
              <a:cs typeface="Calibri"/>
            </a:endParaRPr>
          </a:p>
        </p:txBody>
      </p:sp>
    </p:spTree>
    <p:custDataLst>
      <p:tags r:id="rId1"/>
    </p:custDataLst>
    <p:extLst>
      <p:ext uri="{BB962C8B-B14F-4D97-AF65-F5344CB8AC3E}">
        <p14:creationId xmlns:p14="http://schemas.microsoft.com/office/powerpoint/2010/main" val="219128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5842</TotalTime>
  <Words>787</Words>
  <Application>Microsoft Office PowerPoint</Application>
  <PresentationFormat>Presentación en pantalla (16:10)</PresentationFormat>
  <Paragraphs>111</Paragraphs>
  <Slides>21</Slides>
  <Notes>20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8" baseType="lpstr">
      <vt:lpstr>Arial</vt:lpstr>
      <vt:lpstr>Calibri</vt:lpstr>
      <vt:lpstr>Source Sans Pro</vt:lpstr>
      <vt:lpstr>Times New Roman</vt:lpstr>
      <vt:lpstr>Wingdings</vt:lpstr>
      <vt:lpstr>Office Theme</vt:lpstr>
      <vt:lpstr>Hoja de cálculo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Christian Santamaria Saldaña</cp:lastModifiedBy>
  <cp:revision>555</cp:revision>
  <cp:lastPrinted>2018-01-16T21:42:59Z</cp:lastPrinted>
  <dcterms:created xsi:type="dcterms:W3CDTF">2016-10-06T14:52:02Z</dcterms:created>
  <dcterms:modified xsi:type="dcterms:W3CDTF">2020-09-29T18:41:05Z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