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6" r:id="rId3"/>
    <p:sldId id="315" r:id="rId4"/>
    <p:sldId id="334" r:id="rId5"/>
    <p:sldId id="354" r:id="rId6"/>
    <p:sldId id="346" r:id="rId7"/>
    <p:sldId id="321" r:id="rId8"/>
    <p:sldId id="356" r:id="rId9"/>
    <p:sldId id="355" r:id="rId10"/>
    <p:sldId id="344" r:id="rId11"/>
    <p:sldId id="348" r:id="rId12"/>
    <p:sldId id="349" r:id="rId13"/>
    <p:sldId id="350" r:id="rId14"/>
    <p:sldId id="347" r:id="rId15"/>
    <p:sldId id="351" r:id="rId16"/>
    <p:sldId id="352" r:id="rId17"/>
    <p:sldId id="353" r:id="rId18"/>
    <p:sldId id="357" r:id="rId19"/>
    <p:sldId id="358" r:id="rId20"/>
    <p:sldId id="303" r:id="rId21"/>
    <p:sldId id="305" r:id="rId22"/>
  </p:sldIdLst>
  <p:sldSz cx="9144000" cy="5715000" type="screen16x1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D7"/>
    <a:srgbClr val="BFD5EF"/>
    <a:srgbClr val="558ED5"/>
    <a:srgbClr val="FFFFFF"/>
    <a:srgbClr val="C00000"/>
    <a:srgbClr val="A6A6A6"/>
    <a:srgbClr val="F2F2F2"/>
    <a:srgbClr val="7F7F7F"/>
    <a:srgbClr val="FFFFFE"/>
    <a:srgbClr val="00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7" autoAdjust="0"/>
    <p:restoredTop sz="90000" autoAdjust="0"/>
  </p:normalViewPr>
  <p:slideViewPr>
    <p:cSldViewPr snapToGrid="0" snapToObjects="1" showGuides="1">
      <p:cViewPr varScale="1">
        <p:scale>
          <a:sx n="98" d="100"/>
          <a:sy n="98" d="100"/>
        </p:scale>
        <p:origin x="636" y="72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Por la naturaleza del curso,</a:t>
            </a:r>
            <a:r>
              <a:rPr lang="es-PE" baseline="0" dirty="0" smtClean="0"/>
              <a:t> sólo veremos la implementación de la Cola en un Vector.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Según la representación</a:t>
            </a:r>
            <a:r>
              <a:rPr lang="es-PE" baseline="0" dirty="0" smtClean="0"/>
              <a:t> gráfica, l</a:t>
            </a:r>
            <a:r>
              <a:rPr lang="es-PE" dirty="0" smtClean="0"/>
              <a:t>a capacidad del Vector es para</a:t>
            </a:r>
            <a:r>
              <a:rPr lang="es-PE" baseline="0" dirty="0" smtClean="0"/>
              <a:t> 5 elementos (n=5).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 se incrementa el valor de la variable</a:t>
            </a:r>
            <a:r>
              <a:rPr lang="es-PE" baseline="0" dirty="0" smtClean="0"/>
              <a:t> final, luego se coloca el nuevo elemento.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Primero</a:t>
            </a:r>
            <a:r>
              <a:rPr lang="es-PE" baseline="0" dirty="0" smtClean="0"/>
              <a:t> se elimina el elemento, luego se incrementa el valor de la variable frente.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Donde n es el tamaño</a:t>
            </a:r>
            <a:r>
              <a:rPr lang="es-PE" baseline="0" dirty="0" smtClean="0"/>
              <a:t> del Vector.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896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Explicar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072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349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306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750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276718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313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 Y ESTRUCTURA DE DATOS </a:t>
              </a:r>
              <a:r>
                <a:rPr lang="es-PE" sz="8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10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259062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369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/10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COLAS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DEFINICIÓN 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CARACTERÍSTICAS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OPERACIONES  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REPRESENTACIÓN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cs typeface="Calibri"/>
              </a:rPr>
              <a:t>/ </a:t>
            </a: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IMPLEMENTACIÓN</a:t>
            </a: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cs typeface="Calibri"/>
              </a:rPr>
              <a:t>/ APLICACIONES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917238"/>
            <a:ext cx="149299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Adicionar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761125" y="1416989"/>
            <a:ext cx="654344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colocar un elemento en la Cola, por el extremo derecho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final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188120" y="2706980"/>
            <a:ext cx="7868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47021" y="2706980"/>
            <a:ext cx="7868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final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64381"/>
              </p:ext>
            </p:extLst>
          </p:nvPr>
        </p:nvGraphicFramePr>
        <p:xfrm>
          <a:off x="3020035" y="3421496"/>
          <a:ext cx="285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Hoja de cálculo" r:id="rId5" imgW="2914785" imgH="390615" progId="Excel.Sheet.8">
                  <p:embed/>
                </p:oleObj>
              </mc:Choice>
              <mc:Fallback>
                <p:oleObj name="Hoja de cálculo" r:id="rId5" imgW="2914785" imgH="390615" progId="Excel.Shee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035" y="3421496"/>
                        <a:ext cx="285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lecha doblada"/>
          <p:cNvSpPr/>
          <p:nvPr/>
        </p:nvSpPr>
        <p:spPr>
          <a:xfrm rot="1049489" flipH="1">
            <a:off x="6085457" y="3639939"/>
            <a:ext cx="379188" cy="37923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383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OPERACIONES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9" y="917238"/>
            <a:ext cx="149299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Atender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761124" y="1416989"/>
            <a:ext cx="67135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Consiste en retirar un elemento de la Cola, por el extremo izquierdo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frente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sp>
        <p:nvSpPr>
          <p:cNvPr id="8" name="7 Flecha doblada"/>
          <p:cNvSpPr/>
          <p:nvPr/>
        </p:nvSpPr>
        <p:spPr>
          <a:xfrm rot="6410882" flipV="1">
            <a:off x="2379506" y="3558430"/>
            <a:ext cx="382772" cy="35087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177487" y="2706980"/>
            <a:ext cx="7868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47021" y="2706980"/>
            <a:ext cx="7868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70C0"/>
                </a:solidFill>
                <a:latin typeface="Times New Roman" pitchFamily="18" charset="0"/>
              </a:rPr>
              <a:t>final</a:t>
            </a:r>
            <a:endParaRPr lang="es-ES" altLang="es-PE" sz="16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91186"/>
              </p:ext>
            </p:extLst>
          </p:nvPr>
        </p:nvGraphicFramePr>
        <p:xfrm>
          <a:off x="3020035" y="3421496"/>
          <a:ext cx="285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Hoja de cálculo" r:id="rId5" imgW="2914785" imgH="390615" progId="Excel.Sheet.8">
                  <p:embed/>
                </p:oleObj>
              </mc:Choice>
              <mc:Fallback>
                <p:oleObj name="Hoja de cálculo" r:id="rId5" imgW="2914785" imgH="3906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035" y="3421496"/>
                        <a:ext cx="2854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071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IMPLEMENTACIÓN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48975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implementación de una Cola se puede realizar en una de las siguientes Estructuras: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19283" y="1403664"/>
            <a:ext cx="316389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PE" altLang="es-PE" sz="1600" dirty="0" smtClean="0">
                <a:latin typeface="+mn-lt"/>
                <a:cs typeface="Times New Roman" panose="02020603050405020304" pitchFamily="18" charset="0"/>
              </a:rPr>
              <a:t>En un Vector.</a:t>
            </a:r>
            <a:endParaRPr lang="es-PE" altLang="es-PE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s-PE" altLang="es-PE" sz="1600" dirty="0" smtClean="0">
                <a:latin typeface="+mn-lt"/>
                <a:cs typeface="Times New Roman" panose="02020603050405020304" pitchFamily="18" charset="0"/>
              </a:rPr>
              <a:t>En una Lista enlazada simple.</a:t>
            </a:r>
            <a:endParaRPr lang="es-PE" altLang="es-PE" sz="1600" dirty="0">
              <a:latin typeface="+mn-lt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3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 VECTOR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16563" y="1395723"/>
            <a:ext cx="744722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crea un Vector, de tamaño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n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para almacenar los elementos de la Cola.</a:t>
            </a:r>
          </a:p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declaran dos variables, llamadas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frente </a:t>
            </a:r>
            <a:r>
              <a:rPr lang="es-PE" sz="1600" spc="-10" dirty="0" smtClean="0">
                <a:cs typeface="Source Sans Pro"/>
              </a:rPr>
              <a:t>y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 final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, para guardar las posiciones del primer y del último elemento de la Cola respectivamente.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495298" y="895972"/>
            <a:ext cx="1639629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Procedimiento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498836" y="2739019"/>
            <a:ext cx="2425144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 de representación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65000" y="3437098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frente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0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351197"/>
              </p:ext>
            </p:extLst>
          </p:nvPr>
        </p:nvGraphicFramePr>
        <p:xfrm>
          <a:off x="3486844" y="3679955"/>
          <a:ext cx="2854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Hoja de cálculo" r:id="rId5" imgW="2914785" imgH="619215" progId="Excel.Sheet.8">
                  <p:embed/>
                </p:oleObj>
              </mc:Choice>
              <mc:Fallback>
                <p:oleObj name="Hoja de cálculo" r:id="rId5" imgW="2914785" imgH="619215" progId="Excel.Sheet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844" y="3679955"/>
                        <a:ext cx="2854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811070" y="3887222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final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3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23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 VECTOR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9" y="895972"/>
            <a:ext cx="232233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 de operaciones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6563" y="1395723"/>
            <a:ext cx="250308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AutoNum type="arabicPeriod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Adicionar el número 16.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765000" y="3437098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frente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0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21243"/>
              </p:ext>
            </p:extLst>
          </p:nvPr>
        </p:nvGraphicFramePr>
        <p:xfrm>
          <a:off x="3486844" y="3679955"/>
          <a:ext cx="2854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Hoja de cálculo" r:id="rId5" imgW="2914785" imgH="619215" progId="Excel.Sheet.8">
                  <p:embed/>
                </p:oleObj>
              </mc:Choice>
              <mc:Fallback>
                <p:oleObj name="Hoja de cálculo" r:id="rId5" imgW="2914785" imgH="6192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844" y="3679955"/>
                        <a:ext cx="2854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11070" y="3887222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final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98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 VECTOR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9" y="895972"/>
            <a:ext cx="232233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Ejemplo de operaciones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6563" y="1395723"/>
            <a:ext cx="2503084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113" indent="-254000">
              <a:lnSpc>
                <a:spcPct val="150000"/>
              </a:lnSpc>
              <a:buClr>
                <a:srgbClr val="0070C0"/>
              </a:buClr>
              <a:buSzPct val="100000"/>
              <a:buFont typeface="+mj-lt"/>
              <a:buAutoNum type="arabicPeriod" startAt="2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Atender un elemento.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765000" y="3437098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frente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1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4149"/>
              </p:ext>
            </p:extLst>
          </p:nvPr>
        </p:nvGraphicFramePr>
        <p:xfrm>
          <a:off x="3486844" y="3679955"/>
          <a:ext cx="2854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Hoja de cálculo" r:id="rId5" imgW="2914785" imgH="619215" progId="Excel.Sheet.8">
                  <p:embed/>
                </p:oleObj>
              </mc:Choice>
              <mc:Fallback>
                <p:oleObj name="Hoja de cálculo" r:id="rId5" imgW="2914785" imgH="61921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844" y="3679955"/>
                        <a:ext cx="2854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811070" y="3887222"/>
            <a:ext cx="10420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final </a:t>
            </a:r>
            <a:r>
              <a:rPr lang="es-PE" altLang="es-PE" sz="1600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s-PE" altLang="es-PE" sz="1600" dirty="0" smtClean="0">
                <a:solidFill>
                  <a:srgbClr val="000000"/>
                </a:solidFill>
                <a:latin typeface="Times New Roman" pitchFamily="18" charset="0"/>
              </a:rPr>
              <a:t> 4</a:t>
            </a:r>
            <a:endParaRPr lang="es-ES" altLang="es-PE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16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IMPLEMENTACIÓN EN UN VECTOR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495299" y="895972"/>
            <a:ext cx="1514254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Verificaciones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7" y="1395723"/>
            <a:ext cx="235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la Cola está vacía:</a:t>
            </a: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3494569" y="1437134"/>
            <a:ext cx="2427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defTabSz="3048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1</a:t>
            </a:r>
            <a:r>
              <a:rPr lang="es-PE" altLang="es-PE" sz="1600" i="1" dirty="0" smtClean="0">
                <a:latin typeface="Times New Roman" pitchFamily="18" charset="0"/>
              </a:rPr>
              <a:t>  y 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final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0070C0"/>
                </a:solidFill>
                <a:latin typeface="Times New Roman" pitchFamily="18" charset="0"/>
              </a:rPr>
              <a:t>-1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495741" y="1934062"/>
            <a:ext cx="18630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defTabSz="3048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final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s-PE" altLang="es-PE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42575" y="2413553"/>
            <a:ext cx="27668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defTabSz="3048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0</a:t>
            </a:r>
            <a:r>
              <a:rPr lang="es-PE" altLang="es-PE" sz="1600" i="1" dirty="0" smtClean="0">
                <a:latin typeface="Times New Roman" pitchFamily="18" charset="0"/>
              </a:rPr>
              <a:t>  y 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final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n 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–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latin typeface="Times New Roman" pitchFamily="18" charset="0"/>
              </a:rPr>
              <a:t>1   ó</a:t>
            </a:r>
            <a:endParaRPr lang="es-PE" altLang="es-PE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442575" y="2892531"/>
            <a:ext cx="18418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 defTabSz="3048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 defTabSz="3048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 defTabSz="3048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defTabSz="304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rgbClr val="D13409"/>
              </a:buClr>
              <a:buFont typeface="Wingdings" pitchFamily="2" charset="2"/>
              <a:buNone/>
            </a:pP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frente</a:t>
            </a:r>
            <a:r>
              <a:rPr lang="es-PE" altLang="es-PE" sz="1600" i="1" dirty="0" smtClean="0">
                <a:latin typeface="Times New Roman" pitchFamily="18" charset="0"/>
              </a:rPr>
              <a:t> </a:t>
            </a:r>
            <a:r>
              <a:rPr lang="es-PE" altLang="es-PE" sz="1600" i="1" dirty="0">
                <a:solidFill>
                  <a:srgbClr val="D13409"/>
                </a:solidFill>
                <a:latin typeface="Times New Roman" pitchFamily="18" charset="0"/>
              </a:rPr>
              <a:t>=</a:t>
            </a:r>
            <a:r>
              <a:rPr lang="es-PE" altLang="es-PE" sz="1600" i="1" dirty="0">
                <a:latin typeface="Times New Roman" pitchFamily="18" charset="0"/>
              </a:rPr>
              <a:t> </a:t>
            </a:r>
            <a:r>
              <a:rPr lang="es-PE" altLang="es-PE" sz="1600" i="1" dirty="0" smtClean="0">
                <a:solidFill>
                  <a:srgbClr val="0070C0"/>
                </a:solidFill>
                <a:latin typeface="Times New Roman" pitchFamily="18" charset="0"/>
              </a:rPr>
              <a:t>final </a:t>
            </a:r>
            <a:r>
              <a:rPr lang="es-PE" altLang="es-PE" sz="1600" i="1" dirty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s-PE" altLang="es-PE" sz="1600" i="1" dirty="0">
                <a:solidFill>
                  <a:srgbClr val="0070C0"/>
                </a:solidFill>
                <a:latin typeface="Times New Roman" pitchFamily="18" charset="0"/>
              </a:rPr>
              <a:t> 1</a:t>
            </a:r>
            <a:endParaRPr lang="es-PE" altLang="es-PE" sz="16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498834" y="1888379"/>
            <a:ext cx="272636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la Cola tiene un elemento:</a:t>
            </a:r>
          </a:p>
        </p:txBody>
      </p:sp>
      <p:sp>
        <p:nvSpPr>
          <p:cNvPr id="16" name="object 7"/>
          <p:cNvSpPr txBox="1"/>
          <p:nvPr/>
        </p:nvSpPr>
        <p:spPr>
          <a:xfrm>
            <a:off x="498835" y="2388130"/>
            <a:ext cx="235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Si la Cola está llena: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5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APLICACIONES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71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APLICACIONES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97" y="1395723"/>
            <a:ext cx="235423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lvl="1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ES" sz="1600" spc="-10" dirty="0">
                <a:solidFill>
                  <a:srgbClr val="262626"/>
                </a:solidFill>
                <a:cs typeface="Source Sans Pro"/>
              </a:rPr>
              <a:t>Cola de impresiones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498834" y="1888379"/>
            <a:ext cx="2726367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Procesos en la CPU</a:t>
            </a:r>
          </a:p>
        </p:txBody>
      </p:sp>
      <p:sp>
        <p:nvSpPr>
          <p:cNvPr id="16" name="object 7"/>
          <p:cNvSpPr txBox="1"/>
          <p:nvPr/>
        </p:nvSpPr>
        <p:spPr>
          <a:xfrm>
            <a:off x="498835" y="2388130"/>
            <a:ext cx="2354230" cy="331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863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Servicio de e-mails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1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79809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clase anterior conocimos las Estructura de tipo FIFO, llamadas también Pilas. Describimos  los algoritmos para realizar operaciones sobre una Pila y su aplicación en el mundo real.</a:t>
            </a:r>
          </a:p>
          <a:p>
            <a:pPr marL="11725"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la presente sesión conoceremos la cuarta Estructura de datos:  Las Colas. Revisaremos sus principales características, su representación gráfica y las operaciones que se pueden realizar con esta estructura.</a:t>
            </a: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Culminaremos describiendo las situaciones del mundo real en donde se pueden aplicar este tipo de Estructuras.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2" y="770440"/>
            <a:ext cx="62122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Adicionar un elemento en una Cola, es equivalente a insertar un elemento por el final, en una Lista enlazada simple.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Atender un elemento de una Cola es equivalente a eliminar un elemento por el inicio, en una Lista enlazada simple.</a:t>
            </a:r>
          </a:p>
          <a:p>
            <a:pPr marL="180975" indent="-180975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 eficiencia de una Cola dependerá de la Estructura que se utilizó para su implementación (Vector o Lista enlazada simple).</a:t>
            </a: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DEFINICIÓN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297" y="906605"/>
            <a:ext cx="748975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lnSpc>
                <a:spcPct val="150000"/>
              </a:lnSpc>
              <a:buClr>
                <a:srgbClr val="0070C0"/>
              </a:buClr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 una Estructura en la cual los elementos se adicionan por un extremo y son atendidos por el otro extremo. El primer elemento agregado en una Cola es el primero en ser eliminado. Por ello, a las Colas también se les conoce como Estructuras FIFO 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(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First In, First Out</a:t>
            </a:r>
            <a:r>
              <a:rPr lang="es-PE" sz="1600" spc="-10" dirty="0" smtClean="0">
                <a:solidFill>
                  <a:srgbClr val="FF0000"/>
                </a:solidFill>
                <a:cs typeface="Source Sans Pro"/>
              </a:rPr>
              <a:t>)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88" y="2539826"/>
            <a:ext cx="3469005" cy="199167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22" y="2641359"/>
            <a:ext cx="3131820" cy="182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CARACTERÍSTICAS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495300" y="917238"/>
            <a:ext cx="7351528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Los elementos sólo pueden ser agregados por el extremo llamado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final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Los elementos sólo pueden ser atendidos por el extremo llamado </a:t>
            </a:r>
            <a:r>
              <a:rPr lang="es-PE" sz="1600" spc="-10" dirty="0" smtClean="0">
                <a:solidFill>
                  <a:srgbClr val="0070C0"/>
                </a:solidFill>
                <a:cs typeface="Source Sans Pro"/>
              </a:rPr>
              <a:t>frente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lnSpc>
                <a:spcPct val="15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Un elemento ubicado a la mitad de la Cola no podrá ser atendido sin haber atendido antes a los elementos ubicados delante de éste.</a:t>
            </a:r>
            <a:endParaRPr lang="es-PE" sz="1600" spc="-10" dirty="0" smtClean="0">
              <a:cs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REPRESENTACIÓN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REPRESENTACIÓN GRÁFICA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32" y="1590162"/>
            <a:ext cx="7508735" cy="2534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2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OPERACIONES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7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653</Words>
  <Application>Microsoft Office PowerPoint</Application>
  <PresentationFormat>Presentación en pantalla (16:10)</PresentationFormat>
  <Paragraphs>109</Paragraphs>
  <Slides>21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Source Sans Pro</vt:lpstr>
      <vt:lpstr>Times New Roman</vt:lpstr>
      <vt:lpstr>Wingdings</vt:lpstr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583</cp:revision>
  <cp:lastPrinted>2018-01-16T21:42:59Z</cp:lastPrinted>
  <dcterms:created xsi:type="dcterms:W3CDTF">2016-10-06T14:52:02Z</dcterms:created>
  <dcterms:modified xsi:type="dcterms:W3CDTF">2020-09-29T18:39:32Z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