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6" r:id="rId3"/>
    <p:sldId id="353" r:id="rId4"/>
    <p:sldId id="334" r:id="rId5"/>
    <p:sldId id="315" r:id="rId6"/>
    <p:sldId id="346" r:id="rId7"/>
    <p:sldId id="321" r:id="rId8"/>
    <p:sldId id="349" r:id="rId9"/>
    <p:sldId id="347" r:id="rId10"/>
    <p:sldId id="348" r:id="rId11"/>
    <p:sldId id="344" r:id="rId12"/>
    <p:sldId id="350" r:id="rId13"/>
    <p:sldId id="351" r:id="rId14"/>
    <p:sldId id="352" r:id="rId15"/>
    <p:sldId id="303" r:id="rId16"/>
    <p:sldId id="305" r:id="rId17"/>
  </p:sldIdLst>
  <p:sldSz cx="9144000" cy="5715000" type="screen16x1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D7"/>
    <a:srgbClr val="BFD5EF"/>
    <a:srgbClr val="558ED5"/>
    <a:srgbClr val="FFFFFF"/>
    <a:srgbClr val="C00000"/>
    <a:srgbClr val="A6A6A6"/>
    <a:srgbClr val="F2F2F2"/>
    <a:srgbClr val="7F7F7F"/>
    <a:srgbClr val="FFFFFE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37" autoAdjust="0"/>
    <p:restoredTop sz="90000" autoAdjust="0"/>
  </p:normalViewPr>
  <p:slideViewPr>
    <p:cSldViewPr snapToGrid="0" snapToObjects="1" showGuides="1">
      <p:cViewPr varScale="1">
        <p:scale>
          <a:sx n="98" d="100"/>
          <a:sy n="98" d="100"/>
        </p:scale>
        <p:origin x="636" y="72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Para trasladar</a:t>
            </a:r>
            <a:r>
              <a:rPr lang="es-PE" baseline="0" dirty="0" smtClean="0"/>
              <a:t> los 3 discos del poste de origen al poste destino se realizaron 7 movimientos.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trasladan los 2 discos de la parte superior</a:t>
            </a:r>
            <a:r>
              <a:rPr lang="es-PE" baseline="0" dirty="0" smtClean="0"/>
              <a:t> al poste auxiliar.</a:t>
            </a:r>
          </a:p>
          <a:p>
            <a:r>
              <a:rPr lang="es-PE" baseline="0" dirty="0" smtClean="0"/>
              <a:t>Se traslada el disco de mayor tamaño al poste destino.</a:t>
            </a:r>
          </a:p>
          <a:p>
            <a:r>
              <a:rPr lang="es-PE" baseline="0" dirty="0" smtClean="0"/>
              <a:t>Se trasladan los 2 discos del poste auxiliar al poste destino.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061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</a:t>
            </a:r>
            <a:r>
              <a:rPr lang="es-PE" baseline="0" dirty="0" smtClean="0"/>
              <a:t> la implementación de la función procesar, se invoca a la función procesar.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altLang="es-PE" sz="12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El factorial de </a:t>
            </a:r>
            <a:r>
              <a:rPr lang="es-MX" altLang="es-PE" sz="1200" dirty="0" smtClean="0">
                <a:solidFill>
                  <a:srgbClr val="0066FF"/>
                </a:solidFill>
                <a:latin typeface="+mn-lt"/>
                <a:cs typeface="Times New Roman" pitchFamily="18" charset="0"/>
              </a:rPr>
              <a:t>n</a:t>
            </a:r>
            <a:r>
              <a:rPr lang="es-MX" altLang="es-PE" sz="12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es definido en términos de valores más pequeños de </a:t>
            </a:r>
            <a:r>
              <a:rPr lang="es-MX" altLang="es-PE" sz="1200" dirty="0" smtClean="0">
                <a:solidFill>
                  <a:srgbClr val="0066FF"/>
                </a:solidFill>
                <a:latin typeface="+mn-lt"/>
                <a:cs typeface="Times New Roman" pitchFamily="18" charset="0"/>
              </a:rPr>
              <a:t>n</a:t>
            </a:r>
            <a:r>
              <a:rPr lang="es-MX" altLang="es-PE" sz="12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los cuales están más cerca del criterio base (n=0).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sz="12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El máximo común divisor es definido en términos de valores más pequeños de a y b, los cuales están más cerca del criterio base (a=0 ó b=0).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335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 Y ESTRUCTURA DE DATOS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11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cs typeface="Calibri"/>
              </a:rPr>
              <a:t>/11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RECURSIVIDAD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DEFINICIÓN 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CARACTERÍSTICAS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/ ALGORITMOS RECURSIVOS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cs typeface="Calibri"/>
              </a:rPr>
              <a:t>/ 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APLICACIÓN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APLICACIÓN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23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APLICACIÓN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84666" y="895972"/>
            <a:ext cx="198208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Las torres de Hanoi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2895600" y="3234672"/>
            <a:ext cx="3505200" cy="1143000"/>
            <a:chOff x="2895600" y="3234672"/>
            <a:chExt cx="3505200" cy="1143000"/>
          </a:xfrm>
        </p:grpSpPr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875567" y="3234672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2895600" y="4225272"/>
              <a:ext cx="35052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3124200" y="4072872"/>
              <a:ext cx="14478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5105400" y="3234672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5943600" y="3234672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3276600" y="3920472"/>
              <a:ext cx="1143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3581400" y="3615672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3429000" y="3768072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533561" y="2750880"/>
            <a:ext cx="2819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anose="02020603050405020304" pitchFamily="18" charset="0"/>
              </a:rPr>
              <a:t>A	</a:t>
            </a: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anose="02020603050405020304" pitchFamily="18" charset="0"/>
              </a:rPr>
              <a:t>	</a:t>
            </a: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anose="02020603050405020304" pitchFamily="18" charset="0"/>
              </a:rPr>
              <a:t>      B		     C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25781" y="1306792"/>
            <a:ext cx="7899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Es un juego matemático. Se compone de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n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discos de diferente tamaño y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tres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torres </a:t>
            </a:r>
            <a:r>
              <a:rPr lang="es-MX" altLang="es-PE" sz="16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(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postes</a:t>
            </a:r>
            <a:r>
              <a:rPr lang="es-MX" altLang="es-PE" sz="16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)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. Todos los discos se colocan en el primer poste. El disco de mayor tamaño va al fondo y el resto en orden decreciente.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3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APLICACIÓN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84666" y="895972"/>
            <a:ext cx="198208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Las torres de Hanoi</a:t>
            </a: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25781" y="1306792"/>
            <a:ext cx="7442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El objetivo del juego es mover todos los discos al tercer poste en el menor número de movimientos, utilizando el segundo poste como intermediario.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Además, se debe tener presente las siguientes reglas: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07755" y="2578393"/>
            <a:ext cx="7704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79475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Sólo se puede mover un disco a la vez.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Un disco de mayor tamaño no se puede colocar sobre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otro disco 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de menor tamaño.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9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APLICACIÓN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84666" y="895972"/>
            <a:ext cx="198208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Las torres de Hanoi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5781" y="1306792"/>
            <a:ext cx="22429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Ejemplo para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3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discos: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776808" y="3978898"/>
            <a:ext cx="7467600" cy="1176338"/>
            <a:chOff x="776808" y="3978898"/>
            <a:chExt cx="7467600" cy="1176338"/>
          </a:xfrm>
        </p:grpSpPr>
        <p:sp>
          <p:nvSpPr>
            <p:cNvPr id="8" name="Line 49"/>
            <p:cNvSpPr>
              <a:spLocks noChangeShapeType="1"/>
            </p:cNvSpPr>
            <p:nvPr/>
          </p:nvSpPr>
          <p:spPr bwMode="auto">
            <a:xfrm>
              <a:off x="1234008" y="397889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1" name="Rectangle 50"/>
            <p:cNvSpPr>
              <a:spLocks noChangeArrowheads="1"/>
            </p:cNvSpPr>
            <p:nvPr/>
          </p:nvSpPr>
          <p:spPr bwMode="auto">
            <a:xfrm>
              <a:off x="776808" y="4664698"/>
              <a:ext cx="22860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>
              <a:off x="1767408" y="397889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3" name="Line 52"/>
            <p:cNvSpPr>
              <a:spLocks noChangeShapeType="1"/>
            </p:cNvSpPr>
            <p:nvPr/>
          </p:nvSpPr>
          <p:spPr bwMode="auto">
            <a:xfrm>
              <a:off x="2529408" y="397889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4" name="Rectangle 53"/>
            <p:cNvSpPr>
              <a:spLocks noChangeArrowheads="1"/>
            </p:cNvSpPr>
            <p:nvPr/>
          </p:nvSpPr>
          <p:spPr bwMode="auto">
            <a:xfrm>
              <a:off x="2072208" y="4512298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1462608" y="4512298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17" name="Rectangle 55"/>
            <p:cNvSpPr>
              <a:spLocks noChangeArrowheads="1"/>
            </p:cNvSpPr>
            <p:nvPr/>
          </p:nvSpPr>
          <p:spPr bwMode="auto">
            <a:xfrm>
              <a:off x="1022871" y="4512298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3824808" y="397889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9" name="Rectangle 57"/>
            <p:cNvSpPr>
              <a:spLocks noChangeArrowheads="1"/>
            </p:cNvSpPr>
            <p:nvPr/>
          </p:nvSpPr>
          <p:spPr bwMode="auto">
            <a:xfrm>
              <a:off x="3443808" y="4664698"/>
              <a:ext cx="22098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20" name="Line 58"/>
            <p:cNvSpPr>
              <a:spLocks noChangeShapeType="1"/>
            </p:cNvSpPr>
            <p:nvPr/>
          </p:nvSpPr>
          <p:spPr bwMode="auto">
            <a:xfrm>
              <a:off x="4282008" y="397889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>
              <a:off x="5118290" y="397889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22" name="Rectangle 60"/>
            <p:cNvSpPr>
              <a:spLocks noChangeArrowheads="1"/>
            </p:cNvSpPr>
            <p:nvPr/>
          </p:nvSpPr>
          <p:spPr bwMode="auto">
            <a:xfrm>
              <a:off x="4669358" y="4512298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23" name="Rectangle 61"/>
            <p:cNvSpPr>
              <a:spLocks noChangeArrowheads="1"/>
            </p:cNvSpPr>
            <p:nvPr/>
          </p:nvSpPr>
          <p:spPr bwMode="auto">
            <a:xfrm>
              <a:off x="4831283" y="4359898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24" name="Rectangle 62"/>
            <p:cNvSpPr>
              <a:spLocks noChangeArrowheads="1"/>
            </p:cNvSpPr>
            <p:nvPr/>
          </p:nvSpPr>
          <p:spPr bwMode="auto">
            <a:xfrm>
              <a:off x="3635896" y="4512298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25" name="Line 63"/>
            <p:cNvSpPr>
              <a:spLocks noChangeShapeType="1"/>
            </p:cNvSpPr>
            <p:nvPr/>
          </p:nvSpPr>
          <p:spPr bwMode="auto">
            <a:xfrm>
              <a:off x="6796608" y="397889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26" name="Rectangle 64"/>
            <p:cNvSpPr>
              <a:spLocks noChangeArrowheads="1"/>
            </p:cNvSpPr>
            <p:nvPr/>
          </p:nvSpPr>
          <p:spPr bwMode="auto">
            <a:xfrm>
              <a:off x="6034608" y="4664698"/>
              <a:ext cx="22098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7617974" y="397889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>
              <a:off x="6415608" y="397889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29" name="Rectangle 67"/>
            <p:cNvSpPr>
              <a:spLocks noChangeArrowheads="1"/>
            </p:cNvSpPr>
            <p:nvPr/>
          </p:nvSpPr>
          <p:spPr bwMode="auto">
            <a:xfrm>
              <a:off x="7177608" y="4512298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30" name="Rectangle 68"/>
            <p:cNvSpPr>
              <a:spLocks noChangeArrowheads="1"/>
            </p:cNvSpPr>
            <p:nvPr/>
          </p:nvSpPr>
          <p:spPr bwMode="auto">
            <a:xfrm>
              <a:off x="7330008" y="4359898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32" name="Rectangle 69"/>
            <p:cNvSpPr>
              <a:spLocks noChangeArrowheads="1"/>
            </p:cNvSpPr>
            <p:nvPr/>
          </p:nvSpPr>
          <p:spPr bwMode="auto">
            <a:xfrm>
              <a:off x="7406208" y="4207498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33" name="Text Box 70"/>
            <p:cNvSpPr txBox="1">
              <a:spLocks noChangeArrowheads="1"/>
            </p:cNvSpPr>
            <p:nvPr/>
          </p:nvSpPr>
          <p:spPr bwMode="auto">
            <a:xfrm>
              <a:off x="1767408" y="4817098"/>
              <a:ext cx="5334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914400" indent="-45720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371600" indent="-4572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943100" indent="-4572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590800" indent="-4572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30480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35052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9624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44196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PE" altLang="es-PE" sz="1600" i="1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es-PE" altLang="es-PE" sz="1600" i="1" dirty="0">
                  <a:solidFill>
                    <a:srgbClr val="D13409"/>
                  </a:solidFill>
                  <a:latin typeface="Times New Roman" pitchFamily="18" charset="0"/>
                </a:rPr>
                <a:t>5</a:t>
              </a:r>
              <a:r>
                <a:rPr lang="es-PE" altLang="es-PE" sz="1600" i="1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4358208" y="4817098"/>
              <a:ext cx="5334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914400" indent="-45720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371600" indent="-4572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943100" indent="-4572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590800" indent="-4572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30480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35052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9624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44196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PE" altLang="es-PE" sz="1200" i="1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es-PE" altLang="es-PE" sz="1200" i="1" dirty="0">
                  <a:solidFill>
                    <a:srgbClr val="D13409"/>
                  </a:solidFill>
                  <a:latin typeface="Times New Roman" pitchFamily="18" charset="0"/>
                </a:rPr>
                <a:t>6</a:t>
              </a:r>
              <a:r>
                <a:rPr lang="es-PE" altLang="es-PE" sz="1200" i="1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5" name="Text Box 72"/>
            <p:cNvSpPr txBox="1">
              <a:spLocks noChangeArrowheads="1"/>
            </p:cNvSpPr>
            <p:nvPr/>
          </p:nvSpPr>
          <p:spPr bwMode="auto">
            <a:xfrm>
              <a:off x="6949008" y="4817098"/>
              <a:ext cx="5334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914400" indent="-45720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371600" indent="-4572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943100" indent="-4572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590800" indent="-4572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30480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35052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9624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44196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PE" altLang="es-PE" sz="1600" i="1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es-PE" altLang="es-PE" sz="1600" i="1">
                  <a:solidFill>
                    <a:srgbClr val="D13409"/>
                  </a:solidFill>
                  <a:latin typeface="Times New Roman" pitchFamily="18" charset="0"/>
                </a:rPr>
                <a:t>7</a:t>
              </a:r>
              <a:r>
                <a:rPr lang="es-PE" altLang="es-PE" sz="1600" i="1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776288" y="2617936"/>
            <a:ext cx="7467600" cy="1176340"/>
            <a:chOff x="776288" y="2617936"/>
            <a:chExt cx="7467600" cy="1176340"/>
          </a:xfrm>
        </p:grpSpPr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1462088" y="2617936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776288" y="3303737"/>
              <a:ext cx="22860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2224088" y="2617936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2757488" y="2617936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1004888" y="3151337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42" name="Rectangle 29"/>
            <p:cNvSpPr>
              <a:spLocks noChangeArrowheads="1"/>
            </p:cNvSpPr>
            <p:nvPr/>
          </p:nvSpPr>
          <p:spPr bwMode="auto">
            <a:xfrm>
              <a:off x="1919288" y="3151337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>
              <a:off x="2528888" y="3151337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4129088" y="2617936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45" name="Rectangle 32"/>
            <p:cNvSpPr>
              <a:spLocks noChangeArrowheads="1"/>
            </p:cNvSpPr>
            <p:nvPr/>
          </p:nvSpPr>
          <p:spPr bwMode="auto">
            <a:xfrm>
              <a:off x="3443288" y="3303737"/>
              <a:ext cx="22098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>
              <a:off x="4967288" y="2617936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5424488" y="2617936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3671888" y="3151337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4686301" y="3151337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4767263" y="2998937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>
              <a:off x="6262688" y="2617936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6034088" y="3303737"/>
              <a:ext cx="22098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>
              <a:off x="6825292" y="2617936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7710488" y="2617936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7253288" y="3151337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6559551" y="3151337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6638926" y="2998937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1766888" y="3456138"/>
              <a:ext cx="5334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914400" indent="-45720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371600" indent="-4572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943100" indent="-4572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590800" indent="-4572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30480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35052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9624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44196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PE" altLang="es-PE" sz="1600" i="1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es-PE" altLang="es-PE" sz="1600" i="1" dirty="0">
                  <a:solidFill>
                    <a:srgbClr val="D13409"/>
                  </a:solidFill>
                  <a:latin typeface="Times New Roman" pitchFamily="18" charset="0"/>
                </a:rPr>
                <a:t>2</a:t>
              </a:r>
              <a:r>
                <a:rPr lang="es-PE" altLang="es-PE" sz="1600" i="1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4357688" y="3456138"/>
              <a:ext cx="5334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914400" indent="-45720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371600" indent="-4572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943100" indent="-4572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590800" indent="-4572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30480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35052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9624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44196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PE" altLang="es-PE" sz="1600" i="1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es-PE" altLang="es-PE" sz="1600" i="1" dirty="0">
                  <a:solidFill>
                    <a:srgbClr val="D13409"/>
                  </a:solidFill>
                  <a:latin typeface="Times New Roman" pitchFamily="18" charset="0"/>
                </a:rPr>
                <a:t>3</a:t>
              </a:r>
              <a:r>
                <a:rPr lang="es-PE" altLang="es-PE" sz="1600" i="1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6948488" y="3456138"/>
              <a:ext cx="5334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914400" indent="-45720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371600" indent="-4572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943100" indent="-4572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590800" indent="-4572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30480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35052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9624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44196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PE" altLang="es-PE" sz="1600" i="1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es-PE" altLang="es-PE" sz="1600" i="1">
                  <a:solidFill>
                    <a:srgbClr val="D13409"/>
                  </a:solidFill>
                  <a:latin typeface="Times New Roman" pitchFamily="18" charset="0"/>
                </a:rPr>
                <a:t>4</a:t>
              </a:r>
              <a:r>
                <a:rPr lang="es-PE" altLang="es-PE" sz="1600" i="1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3445076" y="1163004"/>
            <a:ext cx="4798812" cy="1176337"/>
            <a:chOff x="3445076" y="1163004"/>
            <a:chExt cx="4798812" cy="1176337"/>
          </a:xfrm>
        </p:grpSpPr>
        <p:sp>
          <p:nvSpPr>
            <p:cNvPr id="69" name="Text Box 22"/>
            <p:cNvSpPr txBox="1">
              <a:spLocks noChangeArrowheads="1"/>
            </p:cNvSpPr>
            <p:nvPr/>
          </p:nvSpPr>
          <p:spPr bwMode="auto">
            <a:xfrm>
              <a:off x="7024688" y="2001204"/>
              <a:ext cx="53340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914400" indent="-45720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371600" indent="-4572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943100" indent="-4572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590800" indent="-4572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30480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35052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9624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4419600" indent="-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PE" altLang="es-PE" sz="1600" i="1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es-PE" altLang="es-PE" sz="1600" i="1" dirty="0">
                  <a:solidFill>
                    <a:srgbClr val="D13409"/>
                  </a:solidFill>
                  <a:latin typeface="Times New Roman" pitchFamily="18" charset="0"/>
                </a:rPr>
                <a:t>1</a:t>
              </a:r>
              <a:r>
                <a:rPr lang="es-PE" altLang="es-PE" sz="1600" i="1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6719888" y="1163004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6034088" y="1848804"/>
              <a:ext cx="22098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>
              <a:off x="7405688" y="1163004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65" name="Line 18"/>
            <p:cNvSpPr>
              <a:spLocks noChangeShapeType="1"/>
            </p:cNvSpPr>
            <p:nvPr/>
          </p:nvSpPr>
          <p:spPr bwMode="auto">
            <a:xfrm>
              <a:off x="7862888" y="1163004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6262688" y="1696404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6415088" y="1544004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7667626" y="1696404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71" name="Line 6"/>
            <p:cNvSpPr>
              <a:spLocks noChangeShapeType="1"/>
            </p:cNvSpPr>
            <p:nvPr/>
          </p:nvSpPr>
          <p:spPr bwMode="auto">
            <a:xfrm>
              <a:off x="4101325" y="118427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3445076" y="1870070"/>
              <a:ext cx="22098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4892876" y="118427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>
              <a:off x="5350076" y="118427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3673676" y="1717670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3826076" y="1565270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3902276" y="1412870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8042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APLICACIÓN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84666" y="895972"/>
            <a:ext cx="198208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Las torres de Hanoi</a:t>
            </a: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25781" y="1306792"/>
            <a:ext cx="7899512" cy="79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 puede utilizar un algoritmo recursivo para trasladar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n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discos desde el poste de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origen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hacia el poste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destino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utilizando un poste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auxiliar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.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1584301" y="2469074"/>
            <a:ext cx="5706269" cy="839989"/>
            <a:chOff x="1584301" y="2469074"/>
            <a:chExt cx="5706269" cy="839989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9917" y="2470863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84301" y="3156663"/>
              <a:ext cx="22098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032101" y="2470863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489301" y="2470863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12901" y="3004263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965301" y="2851863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041501" y="2699463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5766570" y="2469074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5080770" y="3154875"/>
              <a:ext cx="22098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6604770" y="2469074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7061970" y="2469074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5309370" y="3002475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323783" y="3002475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404745" y="2850075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1584301" y="3872580"/>
            <a:ext cx="5706269" cy="845346"/>
            <a:chOff x="1584301" y="3872580"/>
            <a:chExt cx="5706269" cy="845346"/>
          </a:xfrm>
        </p:grpSpPr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1812901" y="3872580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1584301" y="4558381"/>
              <a:ext cx="2209800" cy="15240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2396771" y="3872580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3260701" y="3872580"/>
              <a:ext cx="0" cy="685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2803501" y="4405981"/>
              <a:ext cx="8382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109764" y="4405981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2189139" y="4253581"/>
              <a:ext cx="3810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charset="0"/>
              </a:endParaRPr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5080770" y="3879726"/>
              <a:ext cx="2209800" cy="838200"/>
              <a:chOff x="5080770" y="3900992"/>
              <a:chExt cx="2209800" cy="838200"/>
            </a:xfrm>
          </p:grpSpPr>
          <p:sp>
            <p:nvSpPr>
              <p:cNvPr id="32" name="Line 63"/>
              <p:cNvSpPr>
                <a:spLocks noChangeShapeType="1"/>
              </p:cNvSpPr>
              <p:nvPr/>
            </p:nvSpPr>
            <p:spPr bwMode="auto">
              <a:xfrm>
                <a:off x="5842770" y="3900992"/>
                <a:ext cx="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PE"/>
              </a:p>
            </p:txBody>
          </p:sp>
          <p:sp>
            <p:nvSpPr>
              <p:cNvPr id="33" name="Rectangle 64"/>
              <p:cNvSpPr>
                <a:spLocks noChangeArrowheads="1"/>
              </p:cNvSpPr>
              <p:nvPr/>
            </p:nvSpPr>
            <p:spPr bwMode="auto">
              <a:xfrm>
                <a:off x="5080770" y="4586792"/>
                <a:ext cx="2209800" cy="152400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0"/>
                      <a:invGamma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34" name="Line 65"/>
              <p:cNvSpPr>
                <a:spLocks noChangeShapeType="1"/>
              </p:cNvSpPr>
              <p:nvPr/>
            </p:nvSpPr>
            <p:spPr bwMode="auto">
              <a:xfrm>
                <a:off x="6642870" y="3900992"/>
                <a:ext cx="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PE"/>
              </a:p>
            </p:txBody>
          </p:sp>
          <p:sp>
            <p:nvSpPr>
              <p:cNvPr id="35" name="Line 66"/>
              <p:cNvSpPr>
                <a:spLocks noChangeShapeType="1"/>
              </p:cNvSpPr>
              <p:nvPr/>
            </p:nvSpPr>
            <p:spPr bwMode="auto">
              <a:xfrm>
                <a:off x="5461770" y="3900992"/>
                <a:ext cx="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PE"/>
              </a:p>
            </p:txBody>
          </p:sp>
          <p:sp>
            <p:nvSpPr>
              <p:cNvPr id="36" name="Rectangle 67"/>
              <p:cNvSpPr>
                <a:spLocks noChangeArrowheads="1"/>
              </p:cNvSpPr>
              <p:nvPr/>
            </p:nvSpPr>
            <p:spPr bwMode="auto">
              <a:xfrm>
                <a:off x="6223770" y="4434392"/>
                <a:ext cx="8382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>
                  <a:latin typeface="Arial" charset="0"/>
                </a:endParaRPr>
              </a:p>
            </p:txBody>
          </p:sp>
          <p:sp>
            <p:nvSpPr>
              <p:cNvPr id="37" name="Rectangle 68"/>
              <p:cNvSpPr>
                <a:spLocks noChangeArrowheads="1"/>
              </p:cNvSpPr>
              <p:nvPr/>
            </p:nvSpPr>
            <p:spPr bwMode="auto">
              <a:xfrm>
                <a:off x="6376170" y="4281992"/>
                <a:ext cx="5334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>
                  <a:latin typeface="Arial" charset="0"/>
                </a:endParaRPr>
              </a:p>
            </p:txBody>
          </p:sp>
          <p:sp>
            <p:nvSpPr>
              <p:cNvPr id="38" name="Rectangle 69"/>
              <p:cNvSpPr>
                <a:spLocks noChangeArrowheads="1"/>
              </p:cNvSpPr>
              <p:nvPr/>
            </p:nvSpPr>
            <p:spPr bwMode="auto">
              <a:xfrm>
                <a:off x="6452370" y="4129592"/>
                <a:ext cx="3810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>
                  <a:latin typeface="Arial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015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2" y="770440"/>
            <a:ext cx="60102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Cada vez que se invoca a un procedimiento recursivo, estamos más cerca del criterio base.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Algunos procedimientos recursivos deben devolver un valor al llegar al criterio base.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Los procedimientos recursivos no siempre son más eficientes que los procedimientos iterativos.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299" y="810908"/>
            <a:ext cx="7681138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conocimos la Estructura de tipo FIFO, llamada también Cola. Describimos  los algoritmos para realizar operaciones sobre una Cola y su aplicación en el mundo real.</a:t>
            </a:r>
          </a:p>
          <a:p>
            <a:pPr marL="11725"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 conoceremos los procedimientos recursivos. Revisaremos sus principales características, la forma de implementarlos y su  aplicación en programas para computadora.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comparando la eficiencia de los procedimientos recursivos versus los procedimientos iterativos.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DEFINICIÓN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8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DEFINICIÓN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7" y="906605"/>
            <a:ext cx="7489753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 una técnica que consiste en definir un proceso en términos de sí mismo. Se utiliza para resolver complejos problemas de programación que, por naturaleza, son repetitivos.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99" y="2204389"/>
            <a:ext cx="1860499" cy="2543251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77" y="2005613"/>
            <a:ext cx="1912620" cy="2971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3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CARACTERÍSTICAS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CARACTERÍSTICAS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9" y="917238"/>
            <a:ext cx="7861892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descompone un problema en versiones más pequeñas, luego se construye una solución para el todo 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(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principio divide y vencerás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)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recursividad se implementa en un programa utilizando un procedimiento recursivo 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(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función ó método que se invoca así mismo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)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Todo procedimiento 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recursivo 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tiene 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una condición por la cual se termina la recursividad 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(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criterio base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)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301755" y="3325998"/>
            <a:ext cx="2561966" cy="164660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public void procesar </a:t>
            </a:r>
            <a:r>
              <a:rPr lang="es-MX" altLang="es-PE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MX" altLang="es-PE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…………. 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procesar </a:t>
            </a:r>
            <a:r>
              <a:rPr lang="es-MX" altLang="es-PE" sz="1600" dirty="0" smtClean="0">
                <a:solidFill>
                  <a:srgbClr val="D13409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PE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………….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4" y="3354773"/>
            <a:ext cx="1215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38AD7"/>
                </a:solidFill>
              </a:rPr>
              <a:t>EJEMPLO:</a:t>
            </a:r>
            <a:endParaRPr lang="en-US" sz="16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ALGORITMOS RECURSIVOS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ALGORITMOS RECURSIVOS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95298" y="895972"/>
            <a:ext cx="31516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1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.  Factorial de un número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59707" y="1381223"/>
            <a:ext cx="49542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Sea la función factorial, la cual se define como: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n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!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=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n 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x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>
                <a:solidFill>
                  <a:srgbClr val="000000"/>
                </a:solidFill>
                <a:cs typeface="Times New Roman" pitchFamily="18" charset="0"/>
              </a:rPr>
              <a:t>(n-1)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x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(n-2) 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x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….... 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x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2 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x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1</a:t>
            </a:r>
            <a:endParaRPr lang="es-ES" altLang="es-PE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9708" y="2324081"/>
            <a:ext cx="58899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La misma función puede ser redefinida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como:	n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!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=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n </a:t>
            </a:r>
            <a:r>
              <a:rPr lang="es-MX" altLang="es-PE" sz="16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x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 smtClean="0">
                <a:latin typeface="+mn-lt"/>
                <a:cs typeface="Times New Roman" pitchFamily="18" charset="0"/>
              </a:rPr>
              <a:t>(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n</a:t>
            </a:r>
            <a:r>
              <a:rPr lang="es-MX" altLang="es-PE" sz="16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-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1</a:t>
            </a:r>
            <a:r>
              <a:rPr lang="es-MX" altLang="es-PE" sz="1600" dirty="0">
                <a:latin typeface="+mn-lt"/>
                <a:cs typeface="Times New Roman" pitchFamily="18" charset="0"/>
              </a:rPr>
              <a:t>)</a:t>
            </a:r>
            <a:r>
              <a:rPr lang="es-MX" altLang="es-PE" sz="16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!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Donde:  n 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&gt;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0  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y  0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!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= 1</a:t>
            </a:r>
            <a:endParaRPr lang="es-ES" altLang="es-PE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63246" y="3359020"/>
            <a:ext cx="4227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Expresado como una función matemática: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777110" y="4230926"/>
            <a:ext cx="15079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s-MX" altLang="es-PE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1 Abrir llave"/>
          <p:cNvSpPr/>
          <p:nvPr/>
        </p:nvSpPr>
        <p:spPr>
          <a:xfrm>
            <a:off x="4380605" y="4030596"/>
            <a:ext cx="297716" cy="739214"/>
          </a:xfrm>
          <a:prstGeom prst="leftBrac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884317" y="3961764"/>
            <a:ext cx="29731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Si  n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s-ES" altLang="es-PE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887854" y="4518218"/>
            <a:ext cx="27245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Si  n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s-ES" altLang="es-PE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6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build="p"/>
      <p:bldP spid="19" grpId="0" build="p"/>
      <p:bldP spid="20" grpId="0" build="p"/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ALGORITMOS RECURSIVOS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95298" y="895972"/>
            <a:ext cx="315166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2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.  Máximo común divisor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59707" y="1381223"/>
            <a:ext cx="74423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El máximo común divisor de 2 o más números enteros, es el mayor número entero que los divide sin dejar residuo.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52613" y="2402050"/>
            <a:ext cx="4227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Expresado como una función matemática: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745212" y="3720542"/>
            <a:ext cx="15185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s-MX" altLang="es-PE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1 Abrir llave"/>
          <p:cNvSpPr/>
          <p:nvPr/>
        </p:nvSpPr>
        <p:spPr>
          <a:xfrm>
            <a:off x="4359339" y="3105524"/>
            <a:ext cx="297716" cy="1584657"/>
          </a:xfrm>
          <a:prstGeom prst="leftBrac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863051" y="3430114"/>
            <a:ext cx="24308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b-a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Si  a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es-ES" altLang="es-PE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866589" y="3912137"/>
            <a:ext cx="2427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Si  b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s-ES" altLang="es-PE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66589" y="2997699"/>
            <a:ext cx="24273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a-b, b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Si  a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es-ES" altLang="es-PE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859494" y="4351628"/>
            <a:ext cx="24344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Si  a </a:t>
            </a:r>
            <a:r>
              <a:rPr lang="es-MX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s-ES" altLang="es-PE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4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build="p"/>
      <p:bldP spid="20" grpId="0" build="p"/>
      <p:bldP spid="21" grpId="0" build="p"/>
      <p:bldP spid="11" grpId="0" build="p"/>
      <p:bldP spid="1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6724</TotalTime>
  <Words>803</Words>
  <Application>Microsoft Office PowerPoint</Application>
  <PresentationFormat>Presentación en pantalla (16:10)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Source Sans Pro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636</cp:revision>
  <cp:lastPrinted>2018-01-16T21:42:59Z</cp:lastPrinted>
  <dcterms:created xsi:type="dcterms:W3CDTF">2016-10-06T14:52:02Z</dcterms:created>
  <dcterms:modified xsi:type="dcterms:W3CDTF">2020-09-29T18:40:29Z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