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6" r:id="rId3"/>
    <p:sldId id="315" r:id="rId4"/>
    <p:sldId id="354" r:id="rId5"/>
    <p:sldId id="356" r:id="rId6"/>
    <p:sldId id="321" r:id="rId7"/>
    <p:sldId id="357" r:id="rId8"/>
    <p:sldId id="358" r:id="rId9"/>
    <p:sldId id="303" r:id="rId10"/>
    <p:sldId id="305" r:id="rId11"/>
  </p:sldIdLst>
  <p:sldSz cx="9144000" cy="5715000" type="screen16x1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">
          <p15:clr>
            <a:srgbClr val="A4A3A4"/>
          </p15:clr>
        </p15:guide>
        <p15:guide id="2" pos="5455">
          <p15:clr>
            <a:srgbClr val="A4A3A4"/>
          </p15:clr>
        </p15:guide>
        <p15:guide id="3" orient="horz" pos="3274" userDrawn="1">
          <p15:clr>
            <a:srgbClr val="A4A3A4"/>
          </p15:clr>
        </p15:guide>
        <p15:guide id="4" orient="horz" pos="689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493">
          <p15:clr>
            <a:srgbClr val="A4A3A4"/>
          </p15:clr>
        </p15:guide>
        <p15:guide id="7" orient="horz" pos="387">
          <p15:clr>
            <a:srgbClr val="A4A3A4"/>
          </p15:clr>
        </p15:guide>
        <p15:guide id="8" orient="horz" pos="542">
          <p15:clr>
            <a:srgbClr val="A4A3A4"/>
          </p15:clr>
        </p15:guide>
        <p15:guide id="9" orient="horz" pos="259">
          <p15:clr>
            <a:srgbClr val="A4A3A4"/>
          </p15:clr>
        </p15:guide>
        <p15:guide id="10" orient="horz" pos="3269">
          <p15:clr>
            <a:srgbClr val="A4A3A4"/>
          </p15:clr>
        </p15:guide>
        <p15:guide id="11" pos="5461">
          <p15:clr>
            <a:srgbClr val="A4A3A4"/>
          </p15:clr>
        </p15:guide>
        <p15:guide id="12" pos="3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va Zoraida Hamada Doshi" initials="EZH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BD7"/>
    <a:srgbClr val="BFD5EF"/>
    <a:srgbClr val="558ED5"/>
    <a:srgbClr val="FFFFFF"/>
    <a:srgbClr val="C00000"/>
    <a:srgbClr val="A6A6A6"/>
    <a:srgbClr val="F2F2F2"/>
    <a:srgbClr val="7F7F7F"/>
    <a:srgbClr val="FFFFFE"/>
    <a:srgbClr val="00B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37" autoAdjust="0"/>
    <p:restoredTop sz="90000" autoAdjust="0"/>
  </p:normalViewPr>
  <p:slideViewPr>
    <p:cSldViewPr snapToGrid="0" snapToObjects="1" showGuides="1">
      <p:cViewPr varScale="1">
        <p:scale>
          <a:sx n="98" d="100"/>
          <a:sy n="98" d="100"/>
        </p:scale>
        <p:origin x="636" y="72"/>
      </p:cViewPr>
      <p:guideLst>
        <p:guide orient="horz" pos="217"/>
        <p:guide pos="5455"/>
        <p:guide orient="horz" pos="3274"/>
        <p:guide orient="horz" pos="689"/>
        <p:guide pos="476"/>
        <p:guide pos="493"/>
        <p:guide orient="horz" pos="387"/>
        <p:guide orient="horz" pos="542"/>
        <p:guide orient="horz" pos="259"/>
        <p:guide orient="horz" pos="3269"/>
        <p:guide pos="5461"/>
        <p:guide pos="3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29/09/2020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977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 primera vez que se invoca al método</a:t>
            </a:r>
            <a:r>
              <a:rPr lang="es-PE" baseline="0" dirty="0" smtClean="0"/>
              <a:t> se debe enviar la cantidad de elementos.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 primera vez que se invoca al método</a:t>
            </a:r>
            <a:r>
              <a:rPr lang="es-PE" baseline="0" dirty="0" smtClean="0"/>
              <a:t> se debe enviar la cantidad de elementos y el dato a buscar.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 primera vez que se invoca al método</a:t>
            </a:r>
            <a:r>
              <a:rPr lang="es-PE" baseline="0" dirty="0" smtClean="0"/>
              <a:t> se debe enviar la dirección de memoria dónde está ubicado el primer elemento.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 primera vez que se invoca al método</a:t>
            </a:r>
            <a:r>
              <a:rPr lang="es-PE" baseline="0" dirty="0" smtClean="0"/>
              <a:t> se debe enviar la dirección de memoria dónde está ubicado el primer elemento y el dato a buscar.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312777" y="5260073"/>
            <a:ext cx="8568205" cy="312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88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/>
          <p:cNvSpPr>
            <a:spLocks noGrp="1"/>
          </p:cNvSpPr>
          <p:nvPr>
            <p:ph type="pic" sz="quarter" idx="11"/>
          </p:nvPr>
        </p:nvSpPr>
        <p:spPr>
          <a:xfrm>
            <a:off x="5045075" y="881063"/>
            <a:ext cx="3624263" cy="4308475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488950" y="881063"/>
            <a:ext cx="3682835" cy="4308474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0"/>
          </p:nvPr>
        </p:nvSpPr>
        <p:spPr>
          <a:xfrm>
            <a:off x="2260600" y="2295525"/>
            <a:ext cx="4622800" cy="2903538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/>
          <p:cNvSpPr>
            <a:spLocks noGrp="1"/>
          </p:cNvSpPr>
          <p:nvPr>
            <p:ph type="pic" sz="quarter" idx="11"/>
          </p:nvPr>
        </p:nvSpPr>
        <p:spPr>
          <a:xfrm>
            <a:off x="4662488" y="1528763"/>
            <a:ext cx="4006850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  <p:sp>
        <p:nvSpPr>
          <p:cNvPr id="6" name="Marcador de imágenes prediseñadas 5"/>
          <p:cNvSpPr>
            <a:spLocks noGrp="1"/>
          </p:cNvSpPr>
          <p:nvPr>
            <p:ph type="clipArt" sz="quarter" idx="10"/>
          </p:nvPr>
        </p:nvSpPr>
        <p:spPr>
          <a:xfrm>
            <a:off x="503238" y="1528763"/>
            <a:ext cx="4013235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488950" y="860424"/>
            <a:ext cx="8180387" cy="4329113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2184400" y="1360488"/>
            <a:ext cx="4775200" cy="26860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2206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Algoritmos</a:t>
              </a:r>
              <a:r>
                <a:rPr lang="es-PE" sz="800" kern="1200" baseline="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y Estructuras de Datos</a:t>
              </a:r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</a:t>
              </a:r>
              <a:r>
                <a:rPr lang="es-PE" sz="8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12</a:t>
              </a:r>
              <a:endParaRPr lang="es-PE" sz="800" noProof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379148" y="5384440"/>
              <a:ext cx="136928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ISIL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60" r:id="rId5"/>
    <p:sldLayoutId id="2147483657" r:id="rId6"/>
    <p:sldLayoutId id="2147483658" r:id="rId7"/>
    <p:sldLayoutId id="2147483661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503238" y="1207530"/>
            <a:ext cx="8204827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Calibri"/>
                <a:cs typeface="Calibri"/>
              </a:rPr>
              <a:t>SESIÓN </a:t>
            </a:r>
            <a:r>
              <a:rPr lang="en-US" sz="2800" dirty="0" smtClean="0">
                <a:solidFill>
                  <a:srgbClr val="FFFF00"/>
                </a:solidFill>
                <a:latin typeface="Calibri"/>
                <a:cs typeface="Calibri"/>
              </a:rPr>
              <a:t>/12</a:t>
            </a:r>
            <a:endParaRPr lang="en-US" sz="2800" b="1" dirty="0">
              <a:solidFill>
                <a:srgbClr val="FFFF00"/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PE" sz="3000" b="1" dirty="0" smtClean="0">
                <a:solidFill>
                  <a:schemeClr val="bg1"/>
                </a:solidFill>
                <a:latin typeface="Calibri"/>
                <a:cs typeface="Calibri"/>
              </a:rPr>
              <a:t>RECURSIVIDAD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rgbClr val="FFFF00"/>
                </a:solidFill>
                <a:latin typeface="Calibri"/>
                <a:cs typeface="Calibri"/>
              </a:rPr>
              <a:t>/</a:t>
            </a: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 RECURSIVIDAD EN ESTRUCTURAS ESTÁTICAS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rgbClr val="FFFF00"/>
                </a:solidFill>
                <a:cs typeface="Calibri"/>
              </a:rPr>
              <a:t>/</a:t>
            </a: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 RECURSIVIDAD EN ESTRUCTURAS DINÁMICAS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1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5" y="724844"/>
            <a:ext cx="8138950" cy="11571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Cairo, O.; Guardati, S. (2008). </a:t>
            </a:r>
            <a:r>
              <a:rPr lang="es" sz="1500" u="sng" dirty="0" smtClean="0">
                <a:latin typeface="Calibri"/>
                <a:cs typeface="Calibri"/>
              </a:rPr>
              <a:t>Estructuras de datos</a:t>
            </a:r>
            <a:r>
              <a:rPr lang="es" sz="1500" dirty="0" smtClean="0">
                <a:latin typeface="Calibri"/>
                <a:cs typeface="Calibri"/>
              </a:rPr>
              <a:t>. 3ra. Edición. México D.F., Mexico: McGraw Hill.</a:t>
            </a:r>
          </a:p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Instituto NIIT (2011). </a:t>
            </a:r>
            <a:r>
              <a:rPr lang="es" sz="1500" u="sng" dirty="0" smtClean="0">
                <a:latin typeface="Calibri"/>
                <a:cs typeface="Calibri"/>
              </a:rPr>
              <a:t>Data Structures and Algorithms</a:t>
            </a:r>
            <a:r>
              <a:rPr lang="es" sz="1500" dirty="0" smtClean="0">
                <a:latin typeface="Calibri"/>
                <a:cs typeface="Calibri"/>
              </a:rPr>
              <a:t>. Student guide.</a:t>
            </a: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 BIBLIOGRAFÍA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INTRODUCCIÓN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5300" y="810908"/>
            <a:ext cx="7627974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 algn="just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clase anterior conocimos los procedimientos recursivos. Describimos  la forma cómo aplicarlos y analizamos su eficiencia en comparación con los procedimientos iterativos.</a:t>
            </a:r>
          </a:p>
          <a:p>
            <a:pPr marL="11725"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</a:p>
          <a:p>
            <a:pPr marL="180000" indent="-168275" algn="just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la presente sesión conoceremos la forma de implementar algoritmos recursivos en Arreglos unidimensionales y en Lista enlazadas simples.</a:t>
            </a:r>
          </a:p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Culminaremos comparando la eficiencia de los algoritmos recursivos versus los algoritmos iterativos aplicados en Estructuras de Datos.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RECURSIVIDAD EN ESTRUCTURAS ESTÁTICAS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RECURSIVIDAD EN ESTRUCTURAS ESTÁTICAS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300" y="917238"/>
            <a:ext cx="351482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3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ALGORITMO DE RECORRIDO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809859" y="1877079"/>
            <a:ext cx="3581389" cy="206210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989013" algn="l"/>
              </a:tabLst>
            </a:pPr>
            <a:r>
              <a:rPr lang="es-ES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mostrar 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i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989013" algn="l"/>
              </a:tabLst>
            </a:pP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s-ES" altLang="es-PE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361950" algn="l"/>
              </a:tabLst>
            </a:pPr>
            <a:r>
              <a:rPr lang="es-ES" altLang="es-P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361950" algn="l"/>
              </a:tabLst>
            </a:pP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{</a:t>
            </a:r>
            <a:endParaRPr lang="es-ES" altLang="es-PE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712788" algn="l"/>
              </a:tabLst>
            </a:pP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es-PE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mostrar elemento[i]</a:t>
            </a: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712788" algn="l"/>
              </a:tabLst>
            </a:pPr>
            <a:r>
              <a:rPr lang="es-ES" altLang="es-PE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mostrar 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361950" algn="l"/>
              </a:tabLst>
            </a:pP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}</a:t>
            </a:r>
            <a:endParaRPr lang="es-ES" altLang="es-PE" sz="16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989013" algn="l"/>
              </a:tabLst>
            </a:pP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s-ES" altLang="es-PE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199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RECURSIVIDAD EN ESTRUCTURAS ESTÁTICAS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300" y="917238"/>
            <a:ext cx="351482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3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ALGORITMO DE BÚSQUEDA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809860" y="1877079"/>
            <a:ext cx="3581388" cy="255454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989013" algn="l"/>
              </a:tabLst>
            </a:pPr>
            <a:r>
              <a:rPr lang="es-ES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 int buscar 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i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double dato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989013" algn="l"/>
              </a:tabLst>
            </a:pP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s-ES" altLang="es-PE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361950" algn="l"/>
              </a:tabLst>
            </a:pPr>
            <a:r>
              <a:rPr lang="es-ES" altLang="es-P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712788" algn="l"/>
              </a:tabLst>
            </a:pP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return -1;</a:t>
            </a:r>
            <a:endParaRPr lang="es-ES" altLang="es-PE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361950" algn="l"/>
              </a:tabLst>
            </a:pP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else</a:t>
            </a:r>
          </a:p>
          <a:p>
            <a:pPr marL="0" indent="0" defTabSz="255588">
              <a:spcBef>
                <a:spcPct val="0"/>
              </a:spcBef>
              <a:buClr>
                <a:srgbClr val="0070C0"/>
              </a:buClr>
              <a:buNone/>
              <a:tabLst>
                <a:tab pos="361950" algn="l"/>
              </a:tabLst>
            </a:pPr>
            <a:r>
              <a:rPr lang="es-ES" altLang="es-P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== 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dato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255588">
              <a:spcBef>
                <a:spcPct val="0"/>
              </a:spcBef>
              <a:buClr>
                <a:srgbClr val="0070C0"/>
              </a:buClr>
              <a:buNone/>
              <a:tabLst>
                <a:tab pos="361950" algn="l"/>
              </a:tabLst>
            </a:pPr>
            <a:r>
              <a:rPr lang="es-ES" altLang="es-PE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i;</a:t>
            </a:r>
          </a:p>
          <a:p>
            <a:pPr marL="0" indent="0" defTabSz="255588">
              <a:spcBef>
                <a:spcPct val="0"/>
              </a:spcBef>
              <a:buClr>
                <a:srgbClr val="0070C0"/>
              </a:buClr>
              <a:buNone/>
              <a:tabLst>
                <a:tab pos="361950" algn="l"/>
              </a:tabLst>
            </a:pPr>
            <a:r>
              <a:rPr lang="es-ES" altLang="es-P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</a:p>
          <a:p>
            <a:pPr marL="0" indent="0" defTabSz="255588">
              <a:spcBef>
                <a:spcPct val="0"/>
              </a:spcBef>
              <a:buClr>
                <a:srgbClr val="0070C0"/>
              </a:buClr>
              <a:buNone/>
              <a:tabLst>
                <a:tab pos="361950" algn="l"/>
              </a:tabLst>
            </a:pP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return buscar 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dato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989013" algn="l"/>
              </a:tabLst>
            </a:pP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s-ES" altLang="es-PE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351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RECURSIVIDAD EN ESTRUCTURAS DINÁMICAS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88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RECURSIVIDAD EN ESTRUCTURAS DINÁMICAS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300" y="917238"/>
            <a:ext cx="351482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3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ALGORITMO DE RECORRIDO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809858" y="1877079"/>
            <a:ext cx="3740877" cy="206210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989013" algn="l"/>
              </a:tabLst>
            </a:pPr>
            <a:r>
              <a:rPr lang="es-ES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mostrar 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Nodo p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989013" algn="l"/>
              </a:tabLst>
            </a:pP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s-ES" altLang="es-PE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361950" algn="l"/>
              </a:tabLst>
            </a:pPr>
            <a:r>
              <a:rPr lang="es-ES" altLang="es-P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361950" algn="l"/>
              </a:tabLst>
            </a:pP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{</a:t>
            </a:r>
            <a:endParaRPr lang="es-ES" altLang="es-PE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712788" algn="l"/>
              </a:tabLst>
            </a:pP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es-PE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mostrar p.info</a:t>
            </a: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712788" algn="l"/>
              </a:tabLst>
            </a:pPr>
            <a:r>
              <a:rPr lang="es-ES" altLang="es-PE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mostrar 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p.sgte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361950" algn="l"/>
              </a:tabLst>
            </a:pP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}</a:t>
            </a:r>
            <a:endParaRPr lang="es-ES" altLang="es-PE" sz="16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989013" algn="l"/>
              </a:tabLst>
            </a:pP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s-ES" altLang="es-PE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5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RECURSIVIDAD EN ESTRUCTURAS DINÁMICAS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300" y="917238"/>
            <a:ext cx="351482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3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ALGORITMO DE BÚSQUEDA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809859" y="1877079"/>
            <a:ext cx="3740876" cy="255454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989013" algn="l"/>
              </a:tabLst>
            </a:pPr>
            <a:r>
              <a:rPr lang="es-ES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 Nodo buscar 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Nodo p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altLang="es-PE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double dato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989013" algn="l"/>
              </a:tabLst>
            </a:pP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s-ES" altLang="es-PE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361950" algn="l"/>
              </a:tabLst>
            </a:pPr>
            <a:r>
              <a:rPr lang="es-ES" altLang="es-P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712788" algn="l"/>
              </a:tabLst>
            </a:pP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return null;</a:t>
            </a:r>
            <a:endParaRPr lang="es-ES" altLang="es-PE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361950" algn="l"/>
              </a:tabLst>
            </a:pP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else</a:t>
            </a:r>
          </a:p>
          <a:p>
            <a:pPr marL="0" indent="0" defTabSz="255588">
              <a:spcBef>
                <a:spcPct val="0"/>
              </a:spcBef>
              <a:buClr>
                <a:srgbClr val="0070C0"/>
              </a:buClr>
              <a:buNone/>
              <a:tabLst>
                <a:tab pos="361950" algn="l"/>
              </a:tabLst>
            </a:pPr>
            <a:r>
              <a:rPr lang="es-ES" altLang="es-P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p.info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dato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255588">
              <a:spcBef>
                <a:spcPct val="0"/>
              </a:spcBef>
              <a:buClr>
                <a:srgbClr val="0070C0"/>
              </a:buClr>
              <a:buNone/>
              <a:tabLst>
                <a:tab pos="361950" algn="l"/>
              </a:tabLst>
            </a:pPr>
            <a:r>
              <a:rPr lang="es-ES" altLang="es-PE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p;</a:t>
            </a:r>
          </a:p>
          <a:p>
            <a:pPr marL="0" indent="0" defTabSz="255588">
              <a:spcBef>
                <a:spcPct val="0"/>
              </a:spcBef>
              <a:buClr>
                <a:srgbClr val="0070C0"/>
              </a:buClr>
              <a:buNone/>
              <a:tabLst>
                <a:tab pos="361950" algn="l"/>
              </a:tabLst>
            </a:pPr>
            <a:r>
              <a:rPr lang="es-ES" altLang="es-P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</a:p>
          <a:p>
            <a:pPr marL="0" indent="0" defTabSz="255588">
              <a:spcBef>
                <a:spcPct val="0"/>
              </a:spcBef>
              <a:buClr>
                <a:srgbClr val="0070C0"/>
              </a:buClr>
              <a:buNone/>
              <a:tabLst>
                <a:tab pos="361950" algn="l"/>
              </a:tabLst>
            </a:pP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return buscar 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p.sgte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dato</a:t>
            </a: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altLang="es-P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ct val="0"/>
              </a:spcBef>
              <a:buClr>
                <a:srgbClr val="0070C0"/>
              </a:buClr>
              <a:buNone/>
              <a:tabLst>
                <a:tab pos="989013" algn="l"/>
              </a:tabLst>
            </a:pPr>
            <a:r>
              <a:rPr lang="es-ES" altLang="es-PE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s-ES" altLang="es-PE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95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10"/>
          <p:cNvSpPr/>
          <p:nvPr/>
        </p:nvSpPr>
        <p:spPr>
          <a:xfrm>
            <a:off x="2527712" y="770440"/>
            <a:ext cx="6212252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En general, los procedimientos recursivos recorren un Vector del último al primer elemento.</a:t>
            </a: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En general, los procedimientos recursivos recorren una Lista simple del primer al último elemento.</a:t>
            </a: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cs typeface="Source Sans Pro" panose="020B0604020202020204" charset="0"/>
              </a:rPr>
              <a:t>Tratándose de Arreglos y Listas enlazadas, resultan más eficiente los algoritmos iterativos en comparación con los algoritmos recursivos.</a:t>
            </a:r>
            <a:endParaRPr lang="es-PE" sz="1700" dirty="0">
              <a:solidFill>
                <a:srgbClr val="FFFFFF"/>
              </a:solidFill>
              <a:latin typeface="+mj-lt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FFFF00"/>
                </a:solidFill>
              </a:rPr>
              <a:t>/</a:t>
            </a:r>
            <a:r>
              <a:rPr lang="en-US" sz="1700" dirty="0">
                <a:solidFill>
                  <a:schemeClr val="bg1"/>
                </a:solidFill>
              </a:rPr>
              <a:t>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7119</TotalTime>
  <Words>514</Words>
  <Application>Microsoft Office PowerPoint</Application>
  <PresentationFormat>Presentación en pantalla (16:10)</PresentationFormat>
  <Paragraphs>81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Source Sans Pro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Christian Santamaria Saldaña</cp:lastModifiedBy>
  <cp:revision>655</cp:revision>
  <cp:lastPrinted>2018-01-16T21:42:59Z</cp:lastPrinted>
  <dcterms:created xsi:type="dcterms:W3CDTF">2016-10-06T14:52:02Z</dcterms:created>
  <dcterms:modified xsi:type="dcterms:W3CDTF">2020-09-29T18:40:48Z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