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6" r:id="rId3"/>
    <p:sldId id="315" r:id="rId4"/>
    <p:sldId id="334" r:id="rId5"/>
    <p:sldId id="358" r:id="rId6"/>
    <p:sldId id="346" r:id="rId7"/>
    <p:sldId id="354" r:id="rId8"/>
    <p:sldId id="321" r:id="rId9"/>
    <p:sldId id="344" r:id="rId10"/>
    <p:sldId id="355" r:id="rId11"/>
    <p:sldId id="349" r:id="rId12"/>
    <p:sldId id="350" r:id="rId13"/>
    <p:sldId id="347" r:id="rId14"/>
    <p:sldId id="351" r:id="rId15"/>
    <p:sldId id="357" r:id="rId16"/>
    <p:sldId id="360" r:id="rId17"/>
    <p:sldId id="359" r:id="rId18"/>
    <p:sldId id="303" r:id="rId19"/>
    <p:sldId id="305" r:id="rId20"/>
  </p:sldIdLst>
  <p:sldSz cx="9144000" cy="5715000" type="screen16x1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D7"/>
    <a:srgbClr val="BFD5EF"/>
    <a:srgbClr val="558ED5"/>
    <a:srgbClr val="FFFFFF"/>
    <a:srgbClr val="C00000"/>
    <a:srgbClr val="A6A6A6"/>
    <a:srgbClr val="F2F2F2"/>
    <a:srgbClr val="7F7F7F"/>
    <a:srgbClr val="FFFFFE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9358" autoAdjust="0"/>
    <p:restoredTop sz="9000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336" y="108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dirty="0" smtClean="0"/>
              <a:t>El Grafo del ejemplo es un Grafo no dirigido y ponderado.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Por la naturaleza del curso,</a:t>
            </a:r>
            <a:r>
              <a:rPr lang="es-PE" baseline="0" dirty="0" smtClean="0"/>
              <a:t> sólo veremos la implementación en una Matriz.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 nodos</a:t>
            </a:r>
            <a:r>
              <a:rPr lang="es-PE" baseline="0" dirty="0" smtClean="0"/>
              <a:t> A, B, C y D se corresponden con los índices 0, 1, 2 y 3 respectivamente.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0517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7491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436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Es un Grafo que tiene un par ordenado de vértices.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Es un Grafo</a:t>
            </a:r>
            <a:r>
              <a:rPr lang="es-PE" baseline="0" dirty="0" smtClean="0"/>
              <a:t> que tiene un par NO ordenado de vértices.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El Grafo</a:t>
            </a:r>
            <a:r>
              <a:rPr lang="es-PE" baseline="0" dirty="0" smtClean="0"/>
              <a:t> puede ser dirigido ó no dirigido.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206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Algoritmos</a:t>
              </a:r>
              <a:r>
                <a:rPr lang="es-PE" sz="800" kern="1200" baseline="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y Estructuras de Datos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13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369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rgbClr val="FFFF00"/>
                </a:solidFill>
                <a:latin typeface="Calibri"/>
                <a:cs typeface="Calibri"/>
              </a:rPr>
              <a:t>/13</a:t>
            </a:r>
            <a:endParaRPr lang="en-US" sz="2800" b="1" dirty="0">
              <a:solidFill>
                <a:srgbClr val="FFFF00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GRAFOS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rgbClr val="FFFF00"/>
                </a:solidFill>
                <a:latin typeface="Calibri"/>
                <a:cs typeface="Calibri"/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 DEFINICIÓN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FFFF00"/>
                </a:solidFill>
                <a:latin typeface="Calibri"/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REPRESENTACIÓN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FFFF00"/>
                </a:solidFill>
                <a:cs typeface="Calibri"/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 TERMINOLOGÍA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rgbClr val="FFFF00"/>
                </a:solidFill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IMPLEMENTACIÓN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rgbClr val="FFFF00"/>
                </a:solidFill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ALGORITMOS DE BÚSQUEDA</a:t>
            </a:r>
            <a:endParaRPr lang="en-US" sz="16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n-US" sz="1600" b="1" dirty="0" smtClean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TERMINOLOGÍA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917238"/>
            <a:ext cx="640523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Ponderación			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 Valor asociado a un arco.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Grafo ponderado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	</a:t>
            </a:r>
            <a:r>
              <a:rPr lang="es-PE" sz="1600" spc="-10" dirty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  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Grafo en el cual cada nodo tiene una ponderación.</a:t>
            </a:r>
          </a:p>
        </p:txBody>
      </p:sp>
      <p:sp>
        <p:nvSpPr>
          <p:cNvPr id="15" name="Rectangle 5"/>
          <p:cNvSpPr/>
          <p:nvPr/>
        </p:nvSpPr>
        <p:spPr>
          <a:xfrm>
            <a:off x="432680" y="2025648"/>
            <a:ext cx="1396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38AD7"/>
                </a:solidFill>
                <a:cs typeface="Times New Roman" panose="02020603050405020304" pitchFamily="18" charset="0"/>
              </a:rPr>
              <a:t>Ejemplo</a:t>
            </a:r>
            <a:endParaRPr lang="en-US" sz="1600" dirty="0">
              <a:solidFill>
                <a:srgbClr val="438AD7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3366425" y="2001082"/>
            <a:ext cx="2144495" cy="1820079"/>
            <a:chOff x="3366425" y="2001082"/>
            <a:chExt cx="2144495" cy="1820079"/>
          </a:xfrm>
        </p:grpSpPr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3421060" y="2190506"/>
              <a:ext cx="514349" cy="504825"/>
              <a:chOff x="1973" y="2296"/>
              <a:chExt cx="324" cy="318"/>
            </a:xfrm>
          </p:grpSpPr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1980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4860928" y="2190506"/>
              <a:ext cx="514351" cy="504825"/>
              <a:chOff x="1973" y="2296"/>
              <a:chExt cx="324" cy="318"/>
            </a:xfrm>
          </p:grpSpPr>
          <p:sp>
            <p:nvSpPr>
              <p:cNvPr id="20" name="AutoShape 16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1980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 smtClean="0">
                    <a:latin typeface="Times New Roman" pitchFamily="18" charset="0"/>
                  </a:rPr>
                  <a:t>B</a:t>
                </a:r>
                <a:endParaRPr lang="es-ES" altLang="es-PE" sz="16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4860928" y="3198569"/>
              <a:ext cx="514351" cy="504825"/>
              <a:chOff x="1973" y="2296"/>
              <a:chExt cx="324" cy="318"/>
            </a:xfrm>
          </p:grpSpPr>
          <p:sp>
            <p:nvSpPr>
              <p:cNvPr id="23" name="AutoShape 1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1980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 smtClean="0">
                    <a:latin typeface="Times New Roman" pitchFamily="18" charset="0"/>
                  </a:rPr>
                  <a:t>D</a:t>
                </a:r>
                <a:endParaRPr lang="es-ES" altLang="es-PE" sz="16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3421063" y="3198569"/>
              <a:ext cx="503237" cy="504825"/>
              <a:chOff x="1973" y="2296"/>
              <a:chExt cx="317" cy="318"/>
            </a:xfrm>
          </p:grpSpPr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1973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 smtClean="0">
                    <a:latin typeface="Times New Roman" pitchFamily="18" charset="0"/>
                  </a:rPr>
                  <a:t>C</a:t>
                </a:r>
                <a:endParaRPr lang="es-ES" altLang="es-PE" sz="1600" dirty="0">
                  <a:latin typeface="Times New Roman" pitchFamily="18" charset="0"/>
                </a:endParaRPr>
              </a:p>
            </p:txBody>
          </p:sp>
        </p:grp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924300" y="2406406"/>
              <a:ext cx="936625" cy="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924300" y="3414469"/>
              <a:ext cx="936625" cy="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148263" y="2693744"/>
              <a:ext cx="0" cy="504825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708400" y="2693744"/>
              <a:ext cx="0" cy="504825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4291515" y="2001082"/>
              <a:ext cx="28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284420" y="3482607"/>
              <a:ext cx="28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s-ES" altLang="es-PE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5223662" y="2773734"/>
              <a:ext cx="28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s-ES" altLang="es-PE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366425" y="2766639"/>
              <a:ext cx="28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s-ES" altLang="es-PE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503572" y="4148591"/>
            <a:ext cx="51423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defTabSz="228600">
              <a:spcBef>
                <a:spcPct val="0"/>
              </a:spcBef>
              <a:buClr>
                <a:srgbClr val="0066FF"/>
              </a:buClr>
              <a:buNone/>
            </a:pPr>
            <a:r>
              <a:rPr lang="es-MX" altLang="es-PE" sz="1600" dirty="0" smtClean="0">
                <a:latin typeface="+mn-lt"/>
                <a:cs typeface="Times New Roman" pitchFamily="18" charset="0"/>
              </a:rPr>
              <a:t>La ponderación puede representar distancia, costo, etc.</a:t>
            </a:r>
            <a:endParaRPr lang="es-ES" altLang="es-PE" sz="1600" dirty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5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IMPLEMENTACIÓN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IMPLEMENTACIÓN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7" y="906605"/>
            <a:ext cx="748975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implementación de un Grafo se puede realizar en una de las siguientes Estructuras: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19282" y="1403664"/>
            <a:ext cx="3387173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s-PE" altLang="es-PE" sz="1600" dirty="0" smtClean="0">
                <a:latin typeface="+mn-lt"/>
                <a:cs typeface="Times New Roman" panose="02020603050405020304" pitchFamily="18" charset="0"/>
              </a:rPr>
              <a:t>En una Matriz.</a:t>
            </a:r>
            <a:endParaRPr lang="es-PE" altLang="es-PE" sz="16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s-PE" altLang="es-PE" sz="1600" dirty="0" smtClean="0">
                <a:latin typeface="+mn-lt"/>
                <a:cs typeface="Times New Roman" panose="02020603050405020304" pitchFamily="18" charset="0"/>
              </a:rPr>
              <a:t>En dos Listas enlazadas simples.</a:t>
            </a:r>
            <a:endParaRPr lang="es-PE" altLang="es-PE" sz="1600" dirty="0">
              <a:latin typeface="+mn-lt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3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IMPLEMENTACIÓN EN UNA MATRIZ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516563" y="1395723"/>
            <a:ext cx="744722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buAutoNum type="arabicPeriod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crea una Matriz cuadrada de tamaño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n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donde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n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indica la cantidad de nodos.</a:t>
            </a:r>
          </a:p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buAutoNum type="arabicPeriod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Cada fila y cada columna de la Matriz representa un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nodo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buAutoNum type="arabicPeriod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Cada par formado por una fila y una columna representa un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arco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495298" y="895972"/>
            <a:ext cx="163962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Procedimiento</a:t>
            </a:r>
          </a:p>
        </p:txBody>
      </p:sp>
      <p:sp>
        <p:nvSpPr>
          <p:cNvPr id="6" name="object 7"/>
          <p:cNvSpPr txBox="1"/>
          <p:nvPr/>
        </p:nvSpPr>
        <p:spPr>
          <a:xfrm>
            <a:off x="498836" y="2739019"/>
            <a:ext cx="12125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Ejemplo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516562" y="3235232"/>
            <a:ext cx="2598777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Para un Grafo de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4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nodos.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827050"/>
              </p:ext>
            </p:extLst>
          </p:nvPr>
        </p:nvGraphicFramePr>
        <p:xfrm>
          <a:off x="4595813" y="2789238"/>
          <a:ext cx="291941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Hoja de cálculo" r:id="rId5" imgW="2914785" imgH="1609635" progId="Excel.Sheet.8">
                  <p:embed/>
                </p:oleObj>
              </mc:Choice>
              <mc:Fallback>
                <p:oleObj name="Hoja de cálculo" r:id="rId5" imgW="2914785" imgH="1609635" progId="Excel.Sheet.8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2789238"/>
                        <a:ext cx="2919412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7234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IMPLEMENTACIÓN EN UNA MATRIZ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495298" y="895972"/>
            <a:ext cx="395974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Ejemplo para un Grafo dirigido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09084"/>
              </p:ext>
            </p:extLst>
          </p:nvPr>
        </p:nvGraphicFramePr>
        <p:xfrm>
          <a:off x="4595813" y="2789238"/>
          <a:ext cx="291941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Hoja de cálculo" r:id="rId5" imgW="2914785" imgH="1609635" progId="Excel.Sheet.8">
                  <p:embed/>
                </p:oleObj>
              </mc:Choice>
              <mc:Fallback>
                <p:oleObj name="Hoja de cálculo" r:id="rId5" imgW="2914785" imgH="1609635" progId="Excel.Sheet.8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2789238"/>
                        <a:ext cx="2919412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517750" y="2945449"/>
            <a:ext cx="525461" cy="504825"/>
            <a:chOff x="1973" y="2296"/>
            <a:chExt cx="331" cy="318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987" y="2346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957621" y="2945449"/>
            <a:ext cx="514351" cy="504825"/>
            <a:chOff x="1973" y="2296"/>
            <a:chExt cx="324" cy="318"/>
          </a:xfrm>
        </p:grpSpPr>
        <p:sp>
          <p:nvSpPr>
            <p:cNvPr id="12" name="AutoShape 16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980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ES" altLang="es-PE" sz="1600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2957621" y="3953512"/>
            <a:ext cx="514351" cy="504825"/>
            <a:chOff x="1973" y="2296"/>
            <a:chExt cx="324" cy="318"/>
          </a:xfrm>
        </p:grpSpPr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980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altLang="es-PE" sz="1600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1517756" y="3953512"/>
            <a:ext cx="503237" cy="504825"/>
            <a:chOff x="1973" y="2296"/>
            <a:chExt cx="317" cy="318"/>
          </a:xfrm>
        </p:grpSpPr>
        <p:sp>
          <p:nvSpPr>
            <p:cNvPr id="18" name="AutoShape 22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973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s-ES" altLang="es-PE" sz="1600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2020993" y="3161349"/>
            <a:ext cx="936625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2020993" y="4169412"/>
            <a:ext cx="936625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3244956" y="3448687"/>
            <a:ext cx="0" cy="504825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1805093" y="3448687"/>
            <a:ext cx="0" cy="504825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16734" y="1389783"/>
            <a:ext cx="53567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M[i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j]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=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1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	si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hay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un arco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del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nodo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i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al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nodo </a:t>
            </a:r>
            <a:r>
              <a:rPr lang="es-MX" altLang="es-PE" sz="1600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j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</a:rPr>
              <a:t>M[i</a:t>
            </a:r>
            <a:r>
              <a:rPr lang="es-MX" altLang="es-PE" sz="1600" dirty="0">
                <a:solidFill>
                  <a:srgbClr val="000000"/>
                </a:solidFill>
                <a:latin typeface="+mn-lt"/>
              </a:rPr>
              <a:t>, j]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</a:rPr>
              <a:t>=</a:t>
            </a:r>
            <a:r>
              <a:rPr lang="es-MX" altLang="es-PE" sz="1600" dirty="0">
                <a:solidFill>
                  <a:srgbClr val="000000"/>
                </a:solidFill>
                <a:latin typeface="+mn-lt"/>
              </a:rPr>
              <a:t> 0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</a:rPr>
              <a:t>,	si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</a:rPr>
              <a:t>no hay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</a:rPr>
              <a:t>un arco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</a:rPr>
              <a:t>del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</a:rPr>
              <a:t>nodo </a:t>
            </a:r>
            <a:r>
              <a:rPr lang="es-MX" altLang="es-PE" sz="1600" dirty="0">
                <a:solidFill>
                  <a:srgbClr val="0070C0"/>
                </a:solidFill>
                <a:latin typeface="+mn-lt"/>
              </a:rPr>
              <a:t>i</a:t>
            </a:r>
            <a:r>
              <a:rPr lang="es-MX" altLang="es-PE" sz="1600" dirty="0">
                <a:solidFill>
                  <a:srgbClr val="000000"/>
                </a:solidFill>
                <a:latin typeface="+mn-lt"/>
              </a:rPr>
              <a:t> al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</a:rPr>
              <a:t>nodo </a:t>
            </a:r>
            <a:r>
              <a:rPr lang="es-MX" altLang="es-PE" sz="1600" dirty="0">
                <a:solidFill>
                  <a:srgbClr val="0070C0"/>
                </a:solidFill>
                <a:latin typeface="+mn-lt"/>
              </a:rPr>
              <a:t>j</a:t>
            </a:r>
            <a:r>
              <a:rPr lang="es-MX" altLang="es-PE" sz="1600" dirty="0">
                <a:solidFill>
                  <a:srgbClr val="000000"/>
                </a:solidFill>
                <a:latin typeface="+mn-lt"/>
              </a:rPr>
              <a:t>.</a:t>
            </a:r>
            <a:endParaRPr lang="es-ES" altLang="es-PE" sz="1600" dirty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598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IMPLEMENTACIÓN EN UNA MATRIZ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495298" y="895972"/>
            <a:ext cx="395974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Ejemplo para un Grafo no dirigido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483588"/>
              </p:ext>
            </p:extLst>
          </p:nvPr>
        </p:nvGraphicFramePr>
        <p:xfrm>
          <a:off x="4595813" y="2789238"/>
          <a:ext cx="291941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Hoja de cálculo" r:id="rId5" imgW="2914785" imgH="1609635" progId="Excel.Sheet.8">
                  <p:embed/>
                </p:oleObj>
              </mc:Choice>
              <mc:Fallback>
                <p:oleObj name="Hoja de cálculo" r:id="rId5" imgW="2914785" imgH="16096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2789238"/>
                        <a:ext cx="2919412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517750" y="2945449"/>
            <a:ext cx="525461" cy="504825"/>
            <a:chOff x="1973" y="2296"/>
            <a:chExt cx="331" cy="318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987" y="2346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957621" y="2945449"/>
            <a:ext cx="514351" cy="504825"/>
            <a:chOff x="1973" y="2296"/>
            <a:chExt cx="324" cy="318"/>
          </a:xfrm>
        </p:grpSpPr>
        <p:sp>
          <p:nvSpPr>
            <p:cNvPr id="12" name="AutoShape 16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980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ES" altLang="es-PE" sz="1600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2957621" y="3953512"/>
            <a:ext cx="514351" cy="504825"/>
            <a:chOff x="1973" y="2296"/>
            <a:chExt cx="324" cy="318"/>
          </a:xfrm>
        </p:grpSpPr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980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altLang="es-PE" sz="1600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1517756" y="3953512"/>
            <a:ext cx="503237" cy="504825"/>
            <a:chOff x="1973" y="2296"/>
            <a:chExt cx="317" cy="318"/>
          </a:xfrm>
        </p:grpSpPr>
        <p:sp>
          <p:nvSpPr>
            <p:cNvPr id="18" name="AutoShape 22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973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s-ES" altLang="es-PE" sz="1600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2020993" y="3161349"/>
            <a:ext cx="936625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2020993" y="4169412"/>
            <a:ext cx="936625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3244956" y="3448687"/>
            <a:ext cx="0" cy="504825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1805093" y="3448687"/>
            <a:ext cx="0" cy="504825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16734" y="1389783"/>
            <a:ext cx="53567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M[i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j]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  <a:cs typeface="Times New Roman" pitchFamily="18" charset="0"/>
              </a:rPr>
              <a:t>=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1,	si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hay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un arco entre ambos nodos.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</a:rPr>
              <a:t>M[i</a:t>
            </a:r>
            <a:r>
              <a:rPr lang="es-MX" altLang="es-PE" sz="1600" dirty="0">
                <a:solidFill>
                  <a:srgbClr val="000000"/>
                </a:solidFill>
                <a:latin typeface="+mn-lt"/>
              </a:rPr>
              <a:t>, j] </a:t>
            </a:r>
            <a:r>
              <a:rPr lang="es-MX" altLang="es-PE" sz="1600" dirty="0">
                <a:solidFill>
                  <a:srgbClr val="D13409"/>
                </a:solidFill>
                <a:latin typeface="+mn-lt"/>
              </a:rPr>
              <a:t>=</a:t>
            </a:r>
            <a:r>
              <a:rPr lang="es-MX" altLang="es-PE" sz="1600" dirty="0">
                <a:solidFill>
                  <a:srgbClr val="000000"/>
                </a:solidFill>
                <a:latin typeface="+mn-lt"/>
              </a:rPr>
              <a:t> 0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</a:rPr>
              <a:t>,	si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</a:rPr>
              <a:t>no hay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</a:rPr>
              <a:t>un arco entre ambos nodos.</a:t>
            </a:r>
            <a:endParaRPr lang="es-ES" altLang="es-PE" sz="1600" dirty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320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ALGORITMOS DE BÚSQUEDA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50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ALGORITMOS DE BÚSQUEDA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495298" y="1441270"/>
            <a:ext cx="800667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ES" dirty="0"/>
              <a:t>Los algoritmos de búsqueda se caracterizan por el orden en el cual se expanden (</a:t>
            </a:r>
            <a:r>
              <a:rPr lang="es-ES" dirty="0" err="1"/>
              <a:t>visistan</a:t>
            </a:r>
            <a:r>
              <a:rPr lang="es-ES" dirty="0"/>
              <a:t>) los nodos. Los algoritmos de búsqueda básicos son los siguientes:</a:t>
            </a:r>
            <a:endParaRPr lang="es-PE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95298" y="2440371"/>
            <a:ext cx="81525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s-PE" altLang="es-PE" sz="1600" b="1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Búsqueda </a:t>
            </a:r>
            <a:r>
              <a:rPr lang="es-PE" altLang="es-PE" sz="1600" b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en profundidad (DFS</a:t>
            </a:r>
            <a:r>
              <a:rPr lang="es-PE" altLang="es-PE" sz="1600" b="1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r>
              <a:rPr lang="es-PE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.- </a:t>
            </a:r>
            <a:r>
              <a:rPr lang="es-PE" sz="1600" dirty="0"/>
              <a:t>En este algoritmo se expanden los nodos generados más recientemente; es decir, se explora cada camino posible hasta el final antes de intentar otro</a:t>
            </a:r>
            <a:endParaRPr lang="es-MX" altLang="es-PE" sz="1600" dirty="0" smtClean="0">
              <a:solidFill>
                <a:srgbClr val="000000"/>
              </a:solidFill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s-PE" altLang="es-PE" sz="1600" b="1" dirty="0" smtClean="0">
                <a:solidFill>
                  <a:srgbClr val="000000"/>
                </a:solidFill>
                <a:latin typeface="+mn-lt"/>
              </a:rPr>
              <a:t>Búsqueda </a:t>
            </a:r>
            <a:r>
              <a:rPr lang="es-PE" altLang="es-PE" sz="1600" b="1" dirty="0">
                <a:solidFill>
                  <a:srgbClr val="000000"/>
                </a:solidFill>
                <a:latin typeface="+mn-lt"/>
              </a:rPr>
              <a:t>en anchura (BFS).- </a:t>
            </a:r>
            <a:r>
              <a:rPr lang="es-PE" altLang="es-PE" sz="1600" dirty="0">
                <a:solidFill>
                  <a:srgbClr val="000000"/>
                </a:solidFill>
                <a:latin typeface="+mn-lt"/>
              </a:rPr>
              <a:t>En este algoritmo se expanden los nodos en el orden en que han sido generados; es decir, se explora todos los nodos del mismo nivel antes de generar y analizar un nivel más profundo.</a:t>
            </a:r>
            <a:endParaRPr lang="es-ES" altLang="es-PE" sz="1600" dirty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0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2" y="770440"/>
            <a:ext cx="62122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Independientemente de la forma de implementación, los grafos representan una Estructura de datos no lineal.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Los valores almacenados en una Matriz de adyacencia representan la existencia de enlaces (arcos) y, de ser el caso, su ponderación.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La eficiencia de un Grafo dependerá de la Estructura que se utilizó para su implementación (Matriz ó Listas enlazadas simples).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FFFF00"/>
                </a:solidFill>
              </a:rPr>
              <a:t>/</a:t>
            </a:r>
            <a:r>
              <a:rPr lang="en-US" sz="1700" dirty="0">
                <a:solidFill>
                  <a:schemeClr val="bg1"/>
                </a:solidFill>
              </a:rPr>
              <a:t>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300" y="810908"/>
            <a:ext cx="7627974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los procedimientos recursivos. Describimos  la forma cómo aplicarlos y analizamos su eficiencia en comparación con los procedimientos iterativos.</a:t>
            </a:r>
          </a:p>
          <a:p>
            <a:pPr marL="11725"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 conoceremos la quinta Estructura de datos:  Los Grafos. Revisaremos sus principales características, su representación gráfica y las operaciones que se pueden realizar con esta estructura.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describiendo las situaciones del mundo real en las cuales se pueden aplicar la teoría de Grafos.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DEFINICIÓN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DEFINICIÓN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7" y="906605"/>
            <a:ext cx="7489753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 un conjunto de elementos llamados vértices (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nodos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) unidos por enlaces denominados aristas (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arcos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), que permiten representar las relaciones binarias entre elementos.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32" y="1998911"/>
            <a:ext cx="2286000" cy="1714500"/>
          </a:xfrm>
          <a:prstGeom prst="rect">
            <a:avLst/>
          </a:prstGeom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416438" y="3865450"/>
            <a:ext cx="43363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§"/>
              <a:tabLst>
                <a:tab pos="989013" algn="l"/>
              </a:tabLst>
            </a:pPr>
            <a:r>
              <a:rPr lang="es-MX" altLang="es-PE" sz="1600" dirty="0" smtClean="0">
                <a:latin typeface="+mn-lt"/>
                <a:cs typeface="Times New Roman" pitchFamily="18" charset="0"/>
              </a:rPr>
              <a:t>Vértices	</a:t>
            </a:r>
            <a:r>
              <a:rPr lang="es-MX" altLang="es-PE" sz="16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: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A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B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C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D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E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F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  <a:p>
            <a:pPr defTabSz="198438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s-MX" altLang="es-PE" sz="1600" dirty="0" smtClean="0">
                <a:latin typeface="+mn-lt"/>
                <a:cs typeface="Times New Roman" pitchFamily="18" charset="0"/>
              </a:rPr>
              <a:t>Aristas	</a:t>
            </a:r>
            <a:r>
              <a:rPr lang="es-MX" altLang="es-PE" sz="16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:</a:t>
            </a:r>
            <a:r>
              <a:rPr lang="es-MX" altLang="es-PE" sz="1600" dirty="0" smtClean="0">
                <a:latin typeface="+mn-lt"/>
                <a:cs typeface="Times New Roman" pitchFamily="18" charset="0"/>
              </a:rPr>
              <a:t>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(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A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B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), (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B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C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), (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A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F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), (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A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E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), (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F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E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endParaRPr lang="es-ES" altLang="es-PE" sz="1600" dirty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REPRESENTACIÓN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4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REPRESENTACIÓN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300" y="917238"/>
            <a:ext cx="7351528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GRAFO DIRIGIDO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3421060" y="2126708"/>
            <a:ext cx="1954219" cy="1512888"/>
            <a:chOff x="3421060" y="2126708"/>
            <a:chExt cx="1954219" cy="1512888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421060" y="2126708"/>
              <a:ext cx="514349" cy="504825"/>
              <a:chOff x="1973" y="2296"/>
              <a:chExt cx="324" cy="318"/>
            </a:xfrm>
          </p:grpSpPr>
          <p:sp>
            <p:nvSpPr>
              <p:cNvPr id="5" name="AutoShape 1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6" name="Text Box 14"/>
              <p:cNvSpPr txBox="1">
                <a:spLocks noChangeArrowheads="1"/>
              </p:cNvSpPr>
              <p:nvPr/>
            </p:nvSpPr>
            <p:spPr bwMode="auto">
              <a:xfrm>
                <a:off x="1980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4860928" y="2126708"/>
              <a:ext cx="514351" cy="504825"/>
              <a:chOff x="1973" y="2296"/>
              <a:chExt cx="324" cy="318"/>
            </a:xfrm>
          </p:grpSpPr>
          <p:sp>
            <p:nvSpPr>
              <p:cNvPr id="8" name="AutoShape 16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9" name="Text Box 17"/>
              <p:cNvSpPr txBox="1">
                <a:spLocks noChangeArrowheads="1"/>
              </p:cNvSpPr>
              <p:nvPr/>
            </p:nvSpPr>
            <p:spPr bwMode="auto">
              <a:xfrm>
                <a:off x="1980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 smtClean="0">
                    <a:latin typeface="Times New Roman" pitchFamily="18" charset="0"/>
                  </a:rPr>
                  <a:t>B</a:t>
                </a:r>
                <a:endParaRPr lang="es-ES" altLang="es-PE" sz="16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4860928" y="3134771"/>
              <a:ext cx="514351" cy="504825"/>
              <a:chOff x="1973" y="2296"/>
              <a:chExt cx="324" cy="318"/>
            </a:xfrm>
          </p:grpSpPr>
          <p:sp>
            <p:nvSpPr>
              <p:cNvPr id="12" name="AutoShape 1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1980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 smtClean="0">
                    <a:latin typeface="Times New Roman" pitchFamily="18" charset="0"/>
                  </a:rPr>
                  <a:t>D</a:t>
                </a:r>
                <a:endParaRPr lang="es-ES" altLang="es-PE" sz="16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3421063" y="3134771"/>
              <a:ext cx="503237" cy="504825"/>
              <a:chOff x="1973" y="2296"/>
              <a:chExt cx="317" cy="318"/>
            </a:xfrm>
          </p:grpSpPr>
          <p:sp>
            <p:nvSpPr>
              <p:cNvPr id="16" name="AutoShape 2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17" name="Text Box 23"/>
              <p:cNvSpPr txBox="1">
                <a:spLocks noChangeArrowheads="1"/>
              </p:cNvSpPr>
              <p:nvPr/>
            </p:nvSpPr>
            <p:spPr bwMode="auto">
              <a:xfrm>
                <a:off x="1973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 smtClean="0">
                    <a:latin typeface="Times New Roman" pitchFamily="18" charset="0"/>
                  </a:rPr>
                  <a:t>C</a:t>
                </a:r>
                <a:endParaRPr lang="es-ES" altLang="es-PE" sz="1600" dirty="0">
                  <a:latin typeface="Times New Roman" pitchFamily="18" charset="0"/>
                </a:endParaRPr>
              </a:p>
            </p:txBody>
          </p:sp>
        </p:grp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924300" y="2342608"/>
              <a:ext cx="936625" cy="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924300" y="3350671"/>
              <a:ext cx="936625" cy="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5148263" y="2629946"/>
              <a:ext cx="0" cy="504825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3708400" y="2629946"/>
              <a:ext cx="0" cy="504825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3529" y="4237605"/>
            <a:ext cx="73665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par de nodos (</a:t>
            </a:r>
            <a:r>
              <a:rPr lang="es-MX" altLang="es-PE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altLang="es-PE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y el par de nodos (</a:t>
            </a:r>
            <a:r>
              <a:rPr lang="es-MX" altLang="es-PE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altLang="es-PE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representan dos arcos diferentes.</a:t>
            </a:r>
            <a:endParaRPr lang="es-ES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REPRESENTACIÓN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300" y="917238"/>
            <a:ext cx="7351528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GRAFO NO DIRIGIDO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3421060" y="2126708"/>
            <a:ext cx="1954219" cy="1512888"/>
            <a:chOff x="3421060" y="2126708"/>
            <a:chExt cx="1954219" cy="1512888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421060" y="2126708"/>
              <a:ext cx="514349" cy="504825"/>
              <a:chOff x="1973" y="2296"/>
              <a:chExt cx="324" cy="318"/>
            </a:xfrm>
          </p:grpSpPr>
          <p:sp>
            <p:nvSpPr>
              <p:cNvPr id="5" name="AutoShape 1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6" name="Text Box 14"/>
              <p:cNvSpPr txBox="1">
                <a:spLocks noChangeArrowheads="1"/>
              </p:cNvSpPr>
              <p:nvPr/>
            </p:nvSpPr>
            <p:spPr bwMode="auto">
              <a:xfrm>
                <a:off x="1980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4860928" y="2126708"/>
              <a:ext cx="514351" cy="504825"/>
              <a:chOff x="1973" y="2296"/>
              <a:chExt cx="324" cy="318"/>
            </a:xfrm>
          </p:grpSpPr>
          <p:sp>
            <p:nvSpPr>
              <p:cNvPr id="8" name="AutoShape 16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9" name="Text Box 17"/>
              <p:cNvSpPr txBox="1">
                <a:spLocks noChangeArrowheads="1"/>
              </p:cNvSpPr>
              <p:nvPr/>
            </p:nvSpPr>
            <p:spPr bwMode="auto">
              <a:xfrm>
                <a:off x="1980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 smtClean="0">
                    <a:latin typeface="Times New Roman" pitchFamily="18" charset="0"/>
                  </a:rPr>
                  <a:t>B</a:t>
                </a:r>
                <a:endParaRPr lang="es-ES" altLang="es-PE" sz="16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4860928" y="3134771"/>
              <a:ext cx="514351" cy="504825"/>
              <a:chOff x="1973" y="2296"/>
              <a:chExt cx="324" cy="318"/>
            </a:xfrm>
          </p:grpSpPr>
          <p:sp>
            <p:nvSpPr>
              <p:cNvPr id="12" name="AutoShape 1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1980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 smtClean="0">
                    <a:latin typeface="Times New Roman" pitchFamily="18" charset="0"/>
                  </a:rPr>
                  <a:t>D</a:t>
                </a:r>
                <a:endParaRPr lang="es-ES" altLang="es-PE" sz="16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3421063" y="3134771"/>
              <a:ext cx="503237" cy="504825"/>
              <a:chOff x="1973" y="2296"/>
              <a:chExt cx="317" cy="318"/>
            </a:xfrm>
          </p:grpSpPr>
          <p:sp>
            <p:nvSpPr>
              <p:cNvPr id="16" name="AutoShape 2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Arial" charset="0"/>
                </a:endParaRPr>
              </a:p>
            </p:txBody>
          </p:sp>
          <p:sp>
            <p:nvSpPr>
              <p:cNvPr id="17" name="Text Box 23"/>
              <p:cNvSpPr txBox="1">
                <a:spLocks noChangeArrowheads="1"/>
              </p:cNvSpPr>
              <p:nvPr/>
            </p:nvSpPr>
            <p:spPr bwMode="auto">
              <a:xfrm>
                <a:off x="1973" y="2353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 smtClean="0">
                    <a:latin typeface="Times New Roman" pitchFamily="18" charset="0"/>
                  </a:rPr>
                  <a:t>C</a:t>
                </a:r>
                <a:endParaRPr lang="es-ES" altLang="es-PE" sz="1600" dirty="0">
                  <a:latin typeface="Times New Roman" pitchFamily="18" charset="0"/>
                </a:endParaRPr>
              </a:p>
            </p:txBody>
          </p:sp>
        </p:grp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924300" y="2342608"/>
              <a:ext cx="936625" cy="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924300" y="3350671"/>
              <a:ext cx="936625" cy="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5148263" y="2629946"/>
              <a:ext cx="0" cy="504825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3708400" y="2629946"/>
              <a:ext cx="0" cy="504825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3529" y="4237605"/>
            <a:ext cx="73665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par de nodos (</a:t>
            </a:r>
            <a:r>
              <a:rPr lang="es-MX" altLang="es-PE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altLang="es-PE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y el par de nodos (</a:t>
            </a:r>
            <a:r>
              <a:rPr lang="es-MX" altLang="es-PE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altLang="es-PE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representan el mismo arco.</a:t>
            </a:r>
            <a:endParaRPr lang="es-ES" altLang="es-PE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99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TERMINOLOGÍA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TERMINOLOGÍA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917238"/>
            <a:ext cx="640523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Vértices adyacentes	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 cuando dos nodos comparten un mismo arco.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Aristas 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adyacentes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	</a:t>
            </a:r>
            <a:r>
              <a:rPr lang="es-PE" sz="1600" spc="-10" dirty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  cuando dos arcos comparten un mismo nodo.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07875" y="4074160"/>
            <a:ext cx="39847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228600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ü"/>
              <a:tabLst>
                <a:tab pos="1978025" algn="l"/>
              </a:tabLst>
            </a:pPr>
            <a:r>
              <a:rPr lang="es-MX" altLang="es-PE" sz="1600" dirty="0">
                <a:latin typeface="Times New Roman" pitchFamily="18" charset="0"/>
                <a:cs typeface="Times New Roman" pitchFamily="18" charset="0"/>
              </a:rPr>
              <a:t>Vértices </a:t>
            </a:r>
            <a:r>
              <a:rPr lang="es-MX" altLang="es-PE" sz="1600" dirty="0" smtClean="0">
                <a:latin typeface="Times New Roman" pitchFamily="18" charset="0"/>
                <a:cs typeface="Times New Roman" pitchFamily="18" charset="0"/>
              </a:rPr>
              <a:t>adyacentes	</a:t>
            </a:r>
            <a:r>
              <a:rPr lang="es-MX" altLang="es-PE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MX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s-PE" sz="16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altLang="es-PE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defTabSz="228600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ü"/>
              <a:tabLst>
                <a:tab pos="1978025" algn="l"/>
              </a:tabLst>
            </a:pP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Aristas adyacentes	</a:t>
            </a:r>
            <a:r>
              <a:rPr lang="es-MX" altLang="es-PE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s-MX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MX" altLang="es-PE" sz="16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MX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s-MX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432680" y="2025648"/>
            <a:ext cx="1396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38AD7"/>
                </a:solidFill>
                <a:cs typeface="Times New Roman" panose="02020603050405020304" pitchFamily="18" charset="0"/>
              </a:rPr>
              <a:t>Ejemplo</a:t>
            </a:r>
            <a:endParaRPr lang="en-US" sz="1600" dirty="0">
              <a:solidFill>
                <a:srgbClr val="438AD7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2" name="Group 12"/>
          <p:cNvGrpSpPr>
            <a:grpSpLocks/>
          </p:cNvGrpSpPr>
          <p:nvPr/>
        </p:nvGrpSpPr>
        <p:grpSpPr bwMode="auto">
          <a:xfrm>
            <a:off x="3421060" y="2190506"/>
            <a:ext cx="514349" cy="504825"/>
            <a:chOff x="1973" y="2296"/>
            <a:chExt cx="324" cy="318"/>
          </a:xfrm>
        </p:grpSpPr>
        <p:sp>
          <p:nvSpPr>
            <p:cNvPr id="33" name="AutoShape 13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Arial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1980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4860928" y="2190506"/>
            <a:ext cx="514351" cy="504825"/>
            <a:chOff x="1973" y="2296"/>
            <a:chExt cx="324" cy="318"/>
          </a:xfrm>
        </p:grpSpPr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Arial" charset="0"/>
              </a:endParaRP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980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itchFamily="18" charset="0"/>
                </a:rPr>
                <a:t>B</a:t>
              </a:r>
              <a:endParaRPr lang="es-ES" altLang="es-PE" sz="1600" dirty="0">
                <a:latin typeface="Times New Roman" pitchFamily="18" charset="0"/>
              </a:endParaRPr>
            </a:p>
          </p:txBody>
        </p:sp>
      </p:grp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4860928" y="3198569"/>
            <a:ext cx="514351" cy="504825"/>
            <a:chOff x="1973" y="2296"/>
            <a:chExt cx="324" cy="318"/>
          </a:xfrm>
        </p:grpSpPr>
        <p:sp>
          <p:nvSpPr>
            <p:cNvPr id="39" name="AutoShape 19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Arial" charset="0"/>
              </a:endParaRP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1980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itchFamily="18" charset="0"/>
                </a:rPr>
                <a:t>D</a:t>
              </a:r>
              <a:endParaRPr lang="es-ES" altLang="es-PE" sz="1600" dirty="0">
                <a:latin typeface="Times New Roman" pitchFamily="18" charset="0"/>
              </a:endParaRPr>
            </a:p>
          </p:txBody>
        </p:sp>
      </p:grp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3421063" y="3198569"/>
            <a:ext cx="503237" cy="504825"/>
            <a:chOff x="1973" y="2296"/>
            <a:chExt cx="317" cy="318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Arial" charset="0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1973" y="2353"/>
              <a:ext cx="3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600" dirty="0" smtClean="0">
                  <a:latin typeface="Times New Roman" pitchFamily="18" charset="0"/>
                </a:rPr>
                <a:t>C</a:t>
              </a:r>
              <a:endParaRPr lang="es-ES" altLang="es-PE" sz="1600" dirty="0">
                <a:latin typeface="Times New Roman" pitchFamily="18" charset="0"/>
              </a:endParaRPr>
            </a:p>
          </p:txBody>
        </p:sp>
      </p:grpSp>
      <p:sp>
        <p:nvSpPr>
          <p:cNvPr id="44" name="Line 24"/>
          <p:cNvSpPr>
            <a:spLocks noChangeShapeType="1"/>
          </p:cNvSpPr>
          <p:nvPr/>
        </p:nvSpPr>
        <p:spPr bwMode="auto">
          <a:xfrm>
            <a:off x="3924300" y="2406406"/>
            <a:ext cx="936625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3924300" y="3414469"/>
            <a:ext cx="936625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5148263" y="2693744"/>
            <a:ext cx="0" cy="504825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>
            <a:off x="3708400" y="2693744"/>
            <a:ext cx="0" cy="504825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3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836</Words>
  <Application>Microsoft Office PowerPoint</Application>
  <PresentationFormat>Presentación en pantalla (16:10)</PresentationFormat>
  <Paragraphs>126</Paragraphs>
  <Slides>19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Source Sans Pro</vt:lpstr>
      <vt:lpstr>Times New Roman</vt:lpstr>
      <vt:lpstr>Wingdings</vt:lpstr>
      <vt:lpstr>Office Theme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634</cp:revision>
  <cp:lastPrinted>2018-01-16T21:42:59Z</cp:lastPrinted>
  <dcterms:created xsi:type="dcterms:W3CDTF">2016-10-06T14:52:02Z</dcterms:created>
  <dcterms:modified xsi:type="dcterms:W3CDTF">2020-09-29T18:40:06Z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