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06" r:id="rId3"/>
    <p:sldId id="315" r:id="rId4"/>
    <p:sldId id="334" r:id="rId5"/>
    <p:sldId id="346" r:id="rId6"/>
    <p:sldId id="321" r:id="rId7"/>
    <p:sldId id="344" r:id="rId8"/>
    <p:sldId id="355" r:id="rId9"/>
    <p:sldId id="349" r:id="rId10"/>
    <p:sldId id="350" r:id="rId11"/>
    <p:sldId id="357" r:id="rId12"/>
    <p:sldId id="358" r:id="rId13"/>
    <p:sldId id="359" r:id="rId14"/>
    <p:sldId id="360" r:id="rId15"/>
    <p:sldId id="303" r:id="rId16"/>
    <p:sldId id="305" r:id="rId17"/>
  </p:sldIdLst>
  <p:sldSz cx="9144000" cy="5715000" type="screen16x1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">
          <p15:clr>
            <a:srgbClr val="A4A3A4"/>
          </p15:clr>
        </p15:guide>
        <p15:guide id="2" pos="5455">
          <p15:clr>
            <a:srgbClr val="A4A3A4"/>
          </p15:clr>
        </p15:guide>
        <p15:guide id="3" orient="horz" pos="3274" userDrawn="1">
          <p15:clr>
            <a:srgbClr val="A4A3A4"/>
          </p15:clr>
        </p15:guide>
        <p15:guide id="4" orient="horz" pos="689" userDrawn="1">
          <p15:clr>
            <a:srgbClr val="A4A3A4"/>
          </p15:clr>
        </p15:guide>
        <p15:guide id="5" pos="476" userDrawn="1">
          <p15:clr>
            <a:srgbClr val="A4A3A4"/>
          </p15:clr>
        </p15:guide>
        <p15:guide id="6" pos="493">
          <p15:clr>
            <a:srgbClr val="A4A3A4"/>
          </p15:clr>
        </p15:guide>
        <p15:guide id="7" orient="horz" pos="387">
          <p15:clr>
            <a:srgbClr val="A4A3A4"/>
          </p15:clr>
        </p15:guide>
        <p15:guide id="8" orient="horz" pos="542">
          <p15:clr>
            <a:srgbClr val="A4A3A4"/>
          </p15:clr>
        </p15:guide>
        <p15:guide id="9" orient="horz" pos="259">
          <p15:clr>
            <a:srgbClr val="A4A3A4"/>
          </p15:clr>
        </p15:guide>
        <p15:guide id="10" orient="horz" pos="3269">
          <p15:clr>
            <a:srgbClr val="A4A3A4"/>
          </p15:clr>
        </p15:guide>
        <p15:guide id="11" pos="5461">
          <p15:clr>
            <a:srgbClr val="A4A3A4"/>
          </p15:clr>
        </p15:guide>
        <p15:guide id="12" pos="3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va Zoraida Hamada Doshi" initials="EZH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BD7"/>
    <a:srgbClr val="BFD5EF"/>
    <a:srgbClr val="558ED5"/>
    <a:srgbClr val="FFFFFF"/>
    <a:srgbClr val="C00000"/>
    <a:srgbClr val="A6A6A6"/>
    <a:srgbClr val="F2F2F2"/>
    <a:srgbClr val="7F7F7F"/>
    <a:srgbClr val="FFFFFE"/>
    <a:srgbClr val="00B4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7" autoAdjust="0"/>
    <p:restoredTop sz="90000" autoAdjust="0"/>
  </p:normalViewPr>
  <p:slideViewPr>
    <p:cSldViewPr snapToGrid="0" snapToObjects="1" showGuides="1">
      <p:cViewPr varScale="1">
        <p:scale>
          <a:sx n="98" d="100"/>
          <a:sy n="98" d="100"/>
        </p:scale>
        <p:origin x="990" y="72"/>
      </p:cViewPr>
      <p:guideLst>
        <p:guide orient="horz" pos="217"/>
        <p:guide pos="5455"/>
        <p:guide orient="horz" pos="3274"/>
        <p:guide orient="horz" pos="689"/>
        <p:guide pos="476"/>
        <p:guide pos="493"/>
        <p:guide orient="horz" pos="387"/>
        <p:guide orient="horz" pos="542"/>
        <p:guide orient="horz" pos="259"/>
        <p:guide orient="horz" pos="3269"/>
        <p:guide pos="5461"/>
        <p:guide pos="3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32DC7-834F-6148-86AF-F72164F7FFC1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A6FD5-E31A-6D44-BE80-5A94AC694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518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F1720-AE80-4069-8D89-2C76E8AFD874}" type="datetimeFigureOut">
              <a:rPr lang="es-PE" smtClean="0"/>
              <a:t>29/09/2020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700CA-E45F-416D-B659-25554F846B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852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Sucesores ó nodos hijos.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69770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Se representa</a:t>
            </a:r>
            <a:r>
              <a:rPr lang="es-PE" baseline="0" dirty="0" smtClean="0"/>
              <a:t> como un árbol invertido.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Se utiliza términos de relaciones</a:t>
            </a:r>
            <a:r>
              <a:rPr lang="es-PE" baseline="0" dirty="0" smtClean="0"/>
              <a:t> familiares y de horticultura.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9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08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4313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312777" y="5260073"/>
            <a:ext cx="8568205" cy="312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488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posición de imagen 17"/>
          <p:cNvSpPr>
            <a:spLocks noGrp="1"/>
          </p:cNvSpPr>
          <p:nvPr>
            <p:ph type="pic" sz="quarter" idx="11"/>
          </p:nvPr>
        </p:nvSpPr>
        <p:spPr>
          <a:xfrm>
            <a:off x="5045075" y="881063"/>
            <a:ext cx="3624263" cy="4308475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182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/>
          <p:cNvSpPr>
            <a:spLocks noGrp="1"/>
          </p:cNvSpPr>
          <p:nvPr>
            <p:ph type="pic" sz="quarter" idx="10"/>
          </p:nvPr>
        </p:nvSpPr>
        <p:spPr>
          <a:xfrm>
            <a:off x="488950" y="881063"/>
            <a:ext cx="3682835" cy="4308474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22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Centr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/>
          <p:cNvSpPr>
            <a:spLocks noGrp="1"/>
          </p:cNvSpPr>
          <p:nvPr>
            <p:ph type="pic" sz="quarter" idx="10"/>
          </p:nvPr>
        </p:nvSpPr>
        <p:spPr>
          <a:xfrm>
            <a:off x="2260600" y="2295525"/>
            <a:ext cx="4622800" cy="2903538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50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/>
          <p:cNvSpPr>
            <a:spLocks noGrp="1"/>
          </p:cNvSpPr>
          <p:nvPr>
            <p:ph type="pic" sz="quarter" idx="11"/>
          </p:nvPr>
        </p:nvSpPr>
        <p:spPr>
          <a:xfrm>
            <a:off x="4662488" y="1528763"/>
            <a:ext cx="4006850" cy="3660775"/>
          </a:xfrm>
          <a:prstGeom prst="rect">
            <a:avLst/>
          </a:prstGeom>
        </p:spPr>
        <p:txBody>
          <a:bodyPr vert="horz"/>
          <a:lstStyle/>
          <a:p>
            <a:endParaRPr lang="es-ES" dirty="0"/>
          </a:p>
        </p:txBody>
      </p:sp>
      <p:sp>
        <p:nvSpPr>
          <p:cNvPr id="6" name="Marcador de imágenes prediseñadas 5"/>
          <p:cNvSpPr>
            <a:spLocks noGrp="1"/>
          </p:cNvSpPr>
          <p:nvPr>
            <p:ph type="clipArt" sz="quarter" idx="10"/>
          </p:nvPr>
        </p:nvSpPr>
        <p:spPr>
          <a:xfrm>
            <a:off x="503238" y="1528763"/>
            <a:ext cx="4013235" cy="3660775"/>
          </a:xfrm>
          <a:prstGeom prst="rect">
            <a:avLst/>
          </a:prstGeom>
        </p:spPr>
        <p:txBody>
          <a:bodyPr vert="horz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469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Imagen Gig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488950" y="860424"/>
            <a:ext cx="8180387" cy="4329113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95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2184400" y="1360488"/>
            <a:ext cx="4775200" cy="26860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26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 userDrawn="1"/>
        </p:nvGrpSpPr>
        <p:grpSpPr>
          <a:xfrm>
            <a:off x="944054" y="5369051"/>
            <a:ext cx="7804380" cy="215444"/>
            <a:chOff x="944054" y="5369051"/>
            <a:chExt cx="7804380" cy="215444"/>
          </a:xfrm>
        </p:grpSpPr>
        <p:sp>
          <p:nvSpPr>
            <p:cNvPr id="16" name="TextBox 7"/>
            <p:cNvSpPr txBox="1"/>
            <p:nvPr userDrawn="1"/>
          </p:nvSpPr>
          <p:spPr>
            <a:xfrm>
              <a:off x="944054" y="5369051"/>
              <a:ext cx="24449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800" kern="120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ALGORITMOS</a:t>
              </a:r>
              <a:r>
                <a:rPr lang="es-PE" sz="800" kern="1200" baseline="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 Y ESTRUCTURA DE DATOS</a:t>
              </a:r>
              <a:r>
                <a:rPr lang="es-PE" sz="800" kern="120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  </a:t>
              </a:r>
              <a:r>
                <a:rPr lang="es-PE" sz="80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Wingdings"/>
                  <a:cs typeface="Calibri"/>
                  <a:sym typeface="Wingdings"/>
                </a:rPr>
                <a:t></a:t>
              </a:r>
              <a:r>
                <a:rPr lang="es-PE" sz="800" kern="120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  SESIÓN 14</a:t>
              </a:r>
              <a:endParaRPr lang="es-PE" sz="800" noProof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8" name="Rectangle 3"/>
            <p:cNvSpPr/>
            <p:nvPr userDrawn="1"/>
          </p:nvSpPr>
          <p:spPr>
            <a:xfrm>
              <a:off x="7379148" y="5384440"/>
              <a:ext cx="136928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© </a:t>
              </a:r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ISIL</a:t>
              </a:r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. Todos los derechos reservados</a:t>
              </a:r>
              <a:endParaRPr lang="es-ES_tradnl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495300" y="5328911"/>
            <a:ext cx="448573" cy="25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3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60" r:id="rId5"/>
    <p:sldLayoutId id="2147483657" r:id="rId6"/>
    <p:sldLayoutId id="2147483658" r:id="rId7"/>
    <p:sldLayoutId id="2147483661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503238" y="1207530"/>
            <a:ext cx="8049072" cy="288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Calibri"/>
                <a:cs typeface="Calibri"/>
              </a:rPr>
              <a:t>SESIÓN </a:t>
            </a:r>
            <a:r>
              <a:rPr lang="en-US" sz="2800" dirty="0" smtClean="0">
                <a:solidFill>
                  <a:srgbClr val="FFFF00"/>
                </a:solidFill>
                <a:latin typeface="Calibri"/>
                <a:cs typeface="Calibri"/>
              </a:rPr>
              <a:t>/14</a:t>
            </a:r>
            <a:endParaRPr lang="en-US" sz="2800" b="1" dirty="0">
              <a:solidFill>
                <a:srgbClr val="FFFF00"/>
              </a:solidFill>
              <a:latin typeface="Calibri"/>
              <a:cs typeface="Calibri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PE" sz="3000" b="1" dirty="0" smtClean="0">
                <a:solidFill>
                  <a:schemeClr val="bg1"/>
                </a:solidFill>
                <a:latin typeface="Calibri"/>
                <a:cs typeface="Calibri"/>
              </a:rPr>
              <a:t>ÁRBOLES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b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b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defRPr/>
            </a:pPr>
            <a:r>
              <a:rPr lang="en-US" sz="1600" b="1" dirty="0" smtClean="0">
                <a:solidFill>
                  <a:srgbClr val="FFFF00"/>
                </a:solidFill>
                <a:latin typeface="Calibri"/>
                <a:cs typeface="Calibri"/>
              </a:rPr>
              <a:t>/</a:t>
            </a:r>
            <a:r>
              <a:rPr lang="en-US" sz="1600" b="1" dirty="0" smtClean="0">
                <a:solidFill>
                  <a:schemeClr val="bg1"/>
                </a:solidFill>
                <a:latin typeface="Calibri"/>
                <a:cs typeface="Calibri"/>
              </a:rPr>
              <a:t> DEFINICIÓN Y REPRESENTACIÓN GRÁFICA</a:t>
            </a:r>
          </a:p>
          <a:p>
            <a:pPr>
              <a:lnSpc>
                <a:spcPct val="110000"/>
              </a:lnSpc>
              <a:defRPr/>
            </a:pPr>
            <a:r>
              <a:rPr lang="en-US" sz="1600" b="1" dirty="0" smtClean="0">
                <a:solidFill>
                  <a:srgbClr val="FFFF00"/>
                </a:solidFill>
                <a:cs typeface="Calibri"/>
              </a:rPr>
              <a:t>/</a:t>
            </a:r>
            <a:r>
              <a:rPr lang="en-US" sz="1600" b="1" dirty="0" smtClean="0">
                <a:solidFill>
                  <a:schemeClr val="bg1"/>
                </a:solidFill>
                <a:cs typeface="Calibri"/>
              </a:rPr>
              <a:t> CARACTERÍSTICAS Y TERMINOLOGÍA</a:t>
            </a:r>
          </a:p>
          <a:p>
            <a:pPr>
              <a:lnSpc>
                <a:spcPct val="110000"/>
              </a:lnSpc>
              <a:defRPr/>
            </a:pPr>
            <a:r>
              <a:rPr lang="en-US" sz="1600" b="1" dirty="0">
                <a:solidFill>
                  <a:srgbClr val="FFFF00"/>
                </a:solidFill>
                <a:cs typeface="Calibri"/>
              </a:rPr>
              <a:t>/ </a:t>
            </a:r>
            <a:r>
              <a:rPr lang="en-US" sz="1600" b="1" dirty="0" smtClean="0">
                <a:solidFill>
                  <a:schemeClr val="bg1"/>
                </a:solidFill>
                <a:cs typeface="Calibri"/>
              </a:rPr>
              <a:t>ÁRBOLES BINARIOS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31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DEFINICIÓN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495297" y="906605"/>
            <a:ext cx="760671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Es un tipo específico de árbol en el cual cada nodo puede tener como máximo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2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sucesores.</a:t>
            </a:r>
          </a:p>
        </p:txBody>
      </p:sp>
      <p:grpSp>
        <p:nvGrpSpPr>
          <p:cNvPr id="2" name="1 Grupo"/>
          <p:cNvGrpSpPr/>
          <p:nvPr/>
        </p:nvGrpSpPr>
        <p:grpSpPr>
          <a:xfrm>
            <a:off x="2256072" y="1850242"/>
            <a:ext cx="4147821" cy="2534920"/>
            <a:chOff x="1979613" y="1839609"/>
            <a:chExt cx="5184776" cy="3168650"/>
          </a:xfrm>
        </p:grpSpPr>
        <p:sp>
          <p:nvSpPr>
            <p:cNvPr id="47" name="AutoShape 8"/>
            <p:cNvSpPr>
              <a:spLocks noChangeArrowheads="1"/>
            </p:cNvSpPr>
            <p:nvPr/>
          </p:nvSpPr>
          <p:spPr bwMode="auto">
            <a:xfrm>
              <a:off x="4787901" y="1839609"/>
              <a:ext cx="503238" cy="504825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2400">
                <a:latin typeface="Times New Roman" pitchFamily="18" charset="0"/>
              </a:endParaRPr>
            </a:p>
          </p:txBody>
        </p:sp>
        <p:sp>
          <p:nvSpPr>
            <p:cNvPr id="45" name="AutoShape 14"/>
            <p:cNvSpPr>
              <a:spLocks noChangeArrowheads="1"/>
            </p:cNvSpPr>
            <p:nvPr/>
          </p:nvSpPr>
          <p:spPr bwMode="auto">
            <a:xfrm>
              <a:off x="3348038" y="2773059"/>
              <a:ext cx="503238" cy="504825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2400">
                <a:latin typeface="Times New Roman" pitchFamily="18" charset="0"/>
              </a:endParaRPr>
            </a:p>
          </p:txBody>
        </p:sp>
        <p:sp>
          <p:nvSpPr>
            <p:cNvPr id="43" name="AutoShape 17"/>
            <p:cNvSpPr>
              <a:spLocks noChangeArrowheads="1"/>
            </p:cNvSpPr>
            <p:nvPr/>
          </p:nvSpPr>
          <p:spPr bwMode="auto">
            <a:xfrm>
              <a:off x="1979613" y="4503434"/>
              <a:ext cx="503238" cy="504825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2400">
                <a:latin typeface="Times New Roman" pitchFamily="18" charset="0"/>
              </a:endParaRPr>
            </a:p>
          </p:txBody>
        </p:sp>
        <p:sp>
          <p:nvSpPr>
            <p:cNvPr id="41" name="AutoShape 20"/>
            <p:cNvSpPr>
              <a:spLocks noChangeArrowheads="1"/>
            </p:cNvSpPr>
            <p:nvPr/>
          </p:nvSpPr>
          <p:spPr bwMode="auto">
            <a:xfrm>
              <a:off x="6156326" y="2773059"/>
              <a:ext cx="503238" cy="504825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2400">
                <a:latin typeface="Times New Roman" pitchFamily="18" charset="0"/>
              </a:endParaRPr>
            </a:p>
          </p:txBody>
        </p:sp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2482851" y="3709684"/>
              <a:ext cx="503238" cy="504825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2400">
                <a:latin typeface="Times New Roman" pitchFamily="18" charset="0"/>
              </a:endParaRPr>
            </a:p>
          </p:txBody>
        </p:sp>
        <p:sp>
          <p:nvSpPr>
            <p:cNvPr id="37" name="AutoShape 32"/>
            <p:cNvSpPr>
              <a:spLocks noChangeArrowheads="1"/>
            </p:cNvSpPr>
            <p:nvPr/>
          </p:nvSpPr>
          <p:spPr bwMode="auto">
            <a:xfrm>
              <a:off x="4213226" y="3709684"/>
              <a:ext cx="503238" cy="504825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2400">
                <a:latin typeface="Times New Roman" pitchFamily="18" charset="0"/>
              </a:endParaRPr>
            </a:p>
          </p:txBody>
        </p:sp>
        <p:sp>
          <p:nvSpPr>
            <p:cNvPr id="35" name="AutoShape 35"/>
            <p:cNvSpPr>
              <a:spLocks noChangeArrowheads="1"/>
            </p:cNvSpPr>
            <p:nvPr/>
          </p:nvSpPr>
          <p:spPr bwMode="auto">
            <a:xfrm>
              <a:off x="5651501" y="3709684"/>
              <a:ext cx="503238" cy="504825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2400">
                <a:latin typeface="Times New Roman" pitchFamily="18" charset="0"/>
              </a:endParaRPr>
            </a:p>
          </p:txBody>
        </p:sp>
        <p:sp>
          <p:nvSpPr>
            <p:cNvPr id="33" name="AutoShape 38"/>
            <p:cNvSpPr>
              <a:spLocks noChangeArrowheads="1"/>
            </p:cNvSpPr>
            <p:nvPr/>
          </p:nvSpPr>
          <p:spPr bwMode="auto">
            <a:xfrm>
              <a:off x="6661151" y="3709684"/>
              <a:ext cx="503238" cy="504825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2400">
                <a:latin typeface="Times New Roman" pitchFamily="18" charset="0"/>
              </a:endParaRPr>
            </a:p>
          </p:txBody>
        </p:sp>
        <p:sp>
          <p:nvSpPr>
            <p:cNvPr id="31" name="AutoShape 41"/>
            <p:cNvSpPr>
              <a:spLocks noChangeArrowheads="1"/>
            </p:cNvSpPr>
            <p:nvPr/>
          </p:nvSpPr>
          <p:spPr bwMode="auto">
            <a:xfrm>
              <a:off x="3779838" y="4501847"/>
              <a:ext cx="503238" cy="504825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2400">
                <a:latin typeface="Times New Roman" pitchFamily="18" charset="0"/>
              </a:endParaRPr>
            </a:p>
          </p:txBody>
        </p:sp>
        <p:sp>
          <p:nvSpPr>
            <p:cNvPr id="29" name="AutoShape 44"/>
            <p:cNvSpPr>
              <a:spLocks noChangeArrowheads="1"/>
            </p:cNvSpPr>
            <p:nvPr/>
          </p:nvSpPr>
          <p:spPr bwMode="auto">
            <a:xfrm>
              <a:off x="4716463" y="4501847"/>
              <a:ext cx="503238" cy="504825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2400">
                <a:latin typeface="Times New Roman" pitchFamily="18" charset="0"/>
              </a:endParaRPr>
            </a:p>
          </p:txBody>
        </p:sp>
        <p:sp>
          <p:nvSpPr>
            <p:cNvPr id="20" name="Line 46"/>
            <p:cNvSpPr>
              <a:spLocks noChangeShapeType="1"/>
            </p:cNvSpPr>
            <p:nvPr/>
          </p:nvSpPr>
          <p:spPr bwMode="auto">
            <a:xfrm flipH="1">
              <a:off x="4211638" y="4214509"/>
              <a:ext cx="144463" cy="287338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1" name="Line 47"/>
            <p:cNvSpPr>
              <a:spLocks noChangeShapeType="1"/>
            </p:cNvSpPr>
            <p:nvPr/>
          </p:nvSpPr>
          <p:spPr bwMode="auto">
            <a:xfrm>
              <a:off x="4643438" y="4216097"/>
              <a:ext cx="144463" cy="287338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2" name="Line 48"/>
            <p:cNvSpPr>
              <a:spLocks noChangeShapeType="1"/>
            </p:cNvSpPr>
            <p:nvPr/>
          </p:nvSpPr>
          <p:spPr bwMode="auto">
            <a:xfrm flipH="1">
              <a:off x="6011863" y="3277884"/>
              <a:ext cx="217488" cy="433388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3" name="Line 49"/>
            <p:cNvSpPr>
              <a:spLocks noChangeShapeType="1"/>
            </p:cNvSpPr>
            <p:nvPr/>
          </p:nvSpPr>
          <p:spPr bwMode="auto">
            <a:xfrm>
              <a:off x="6588126" y="3277884"/>
              <a:ext cx="215900" cy="433388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4" name="Line 56"/>
            <p:cNvSpPr>
              <a:spLocks noChangeShapeType="1"/>
            </p:cNvSpPr>
            <p:nvPr/>
          </p:nvSpPr>
          <p:spPr bwMode="auto">
            <a:xfrm flipH="1">
              <a:off x="2843213" y="3206447"/>
              <a:ext cx="576263" cy="504825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5" name="Line 57"/>
            <p:cNvSpPr>
              <a:spLocks noChangeShapeType="1"/>
            </p:cNvSpPr>
            <p:nvPr/>
          </p:nvSpPr>
          <p:spPr bwMode="auto">
            <a:xfrm>
              <a:off x="3779838" y="3206447"/>
              <a:ext cx="576263" cy="504825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6" name="Line 58"/>
            <p:cNvSpPr>
              <a:spLocks noChangeShapeType="1"/>
            </p:cNvSpPr>
            <p:nvPr/>
          </p:nvSpPr>
          <p:spPr bwMode="auto">
            <a:xfrm flipH="1">
              <a:off x="2411413" y="4214509"/>
              <a:ext cx="144463" cy="287338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7" name="Line 59"/>
            <p:cNvSpPr>
              <a:spLocks noChangeShapeType="1"/>
            </p:cNvSpPr>
            <p:nvPr/>
          </p:nvSpPr>
          <p:spPr bwMode="auto">
            <a:xfrm flipH="1">
              <a:off x="3851276" y="2271409"/>
              <a:ext cx="1008063" cy="64770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8" name="Line 60"/>
            <p:cNvSpPr>
              <a:spLocks noChangeShapeType="1"/>
            </p:cNvSpPr>
            <p:nvPr/>
          </p:nvSpPr>
          <p:spPr bwMode="auto">
            <a:xfrm>
              <a:off x="5219701" y="2271409"/>
              <a:ext cx="936625" cy="64770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5336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FORMAS DE RECORRIDO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38" name="object 7"/>
          <p:cNvSpPr txBox="1"/>
          <p:nvPr/>
        </p:nvSpPr>
        <p:spPr>
          <a:xfrm>
            <a:off x="495298" y="917238"/>
            <a:ext cx="2141576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6863" indent="-285750" defTabSz="195263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Pre</a:t>
            </a:r>
            <a:r>
              <a:rPr lang="es-PE" sz="1600" spc="-10" dirty="0" smtClean="0">
                <a:solidFill>
                  <a:srgbClr val="FF0000"/>
                </a:solidFill>
                <a:cs typeface="Source Sans Pro"/>
              </a:rPr>
              <a:t>-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Orden</a:t>
            </a:r>
          </a:p>
          <a:p>
            <a:pPr marL="296863" indent="-285750" defTabSz="195263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In</a:t>
            </a:r>
            <a:r>
              <a:rPr lang="es-PE" sz="1600" spc="-10" dirty="0" smtClean="0">
                <a:solidFill>
                  <a:srgbClr val="FF0000"/>
                </a:solidFill>
                <a:cs typeface="Source Sans Pro"/>
              </a:rPr>
              <a:t>-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Orden</a:t>
            </a:r>
          </a:p>
          <a:p>
            <a:pPr marL="296863" indent="-285750" defTabSz="195263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Post</a:t>
            </a:r>
            <a:r>
              <a:rPr lang="es-PE" sz="1600" spc="-10" dirty="0" smtClean="0">
                <a:solidFill>
                  <a:srgbClr val="FF0000"/>
                </a:solidFill>
                <a:cs typeface="Source Sans Pro"/>
              </a:rPr>
              <a:t>-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Orden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116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FORMAS DE RECORRIDO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38" name="object 7"/>
          <p:cNvSpPr txBox="1"/>
          <p:nvPr/>
        </p:nvSpPr>
        <p:spPr>
          <a:xfrm>
            <a:off x="495298" y="917238"/>
            <a:ext cx="164184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6863" indent="-285750" defTabSz="195263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Pre</a:t>
            </a:r>
            <a:r>
              <a:rPr lang="es-PE" sz="1600" spc="-10" dirty="0" smtClean="0">
                <a:solidFill>
                  <a:srgbClr val="FF0000"/>
                </a:solidFill>
                <a:cs typeface="Source Sans Pro"/>
              </a:rPr>
              <a:t>-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Orden</a:t>
            </a:r>
          </a:p>
        </p:txBody>
      </p:sp>
      <p:grpSp>
        <p:nvGrpSpPr>
          <p:cNvPr id="42" name="41 Grupo"/>
          <p:cNvGrpSpPr/>
          <p:nvPr/>
        </p:nvGrpSpPr>
        <p:grpSpPr>
          <a:xfrm>
            <a:off x="2487854" y="1451016"/>
            <a:ext cx="3164841" cy="2651760"/>
            <a:chOff x="2945073" y="1504181"/>
            <a:chExt cx="3164841" cy="2651760"/>
          </a:xfrm>
        </p:grpSpPr>
        <p:grpSp>
          <p:nvGrpSpPr>
            <p:cNvPr id="19" name="Group 36"/>
            <p:cNvGrpSpPr>
              <a:grpSpLocks/>
            </p:cNvGrpSpPr>
            <p:nvPr/>
          </p:nvGrpSpPr>
          <p:grpSpPr bwMode="auto">
            <a:xfrm>
              <a:off x="5306006" y="3752081"/>
              <a:ext cx="410211" cy="403860"/>
              <a:chOff x="1973" y="2296"/>
              <a:chExt cx="323" cy="318"/>
            </a:xfrm>
          </p:grpSpPr>
          <p:sp>
            <p:nvSpPr>
              <p:cNvPr id="23" name="AutoShape 37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Text Box 38"/>
              <p:cNvSpPr txBox="1">
                <a:spLocks noChangeArrowheads="1"/>
              </p:cNvSpPr>
              <p:nvPr/>
            </p:nvSpPr>
            <p:spPr bwMode="auto">
              <a:xfrm>
                <a:off x="1979" y="2320"/>
                <a:ext cx="317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</p:txBody>
          </p:sp>
        </p:grpSp>
        <p:grpSp>
          <p:nvGrpSpPr>
            <p:cNvPr id="16" name="Group 31"/>
            <p:cNvGrpSpPr>
              <a:grpSpLocks/>
            </p:cNvGrpSpPr>
            <p:nvPr/>
          </p:nvGrpSpPr>
          <p:grpSpPr bwMode="auto">
            <a:xfrm>
              <a:off x="5698433" y="3012941"/>
              <a:ext cx="411481" cy="403860"/>
              <a:chOff x="1965" y="2304"/>
              <a:chExt cx="324" cy="318"/>
            </a:xfrm>
          </p:grpSpPr>
          <p:sp>
            <p:nvSpPr>
              <p:cNvPr id="25" name="AutoShape 32"/>
              <p:cNvSpPr>
                <a:spLocks noChangeArrowheads="1"/>
              </p:cNvSpPr>
              <p:nvPr/>
            </p:nvSpPr>
            <p:spPr bwMode="auto">
              <a:xfrm>
                <a:off x="1965" y="2304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 Box 33"/>
              <p:cNvSpPr txBox="1">
                <a:spLocks noChangeArrowheads="1"/>
              </p:cNvSpPr>
              <p:nvPr/>
            </p:nvSpPr>
            <p:spPr bwMode="auto">
              <a:xfrm>
                <a:off x="1972" y="2329"/>
                <a:ext cx="317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</a:p>
            </p:txBody>
          </p:sp>
        </p:grpSp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4326833" y="1504181"/>
              <a:ext cx="411481" cy="403860"/>
              <a:chOff x="1973" y="2296"/>
              <a:chExt cx="324" cy="318"/>
            </a:xfrm>
          </p:grpSpPr>
          <p:sp>
            <p:nvSpPr>
              <p:cNvPr id="40" name="AutoShape 8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Text Box 9"/>
              <p:cNvSpPr txBox="1">
                <a:spLocks noChangeArrowheads="1"/>
              </p:cNvSpPr>
              <p:nvPr/>
            </p:nvSpPr>
            <p:spPr bwMode="auto">
              <a:xfrm>
                <a:off x="1980" y="2314"/>
                <a:ext cx="317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3406083" y="2250941"/>
              <a:ext cx="411481" cy="403860"/>
              <a:chOff x="1973" y="2296"/>
              <a:chExt cx="324" cy="318"/>
            </a:xfrm>
          </p:grpSpPr>
          <p:sp>
            <p:nvSpPr>
              <p:cNvPr id="37" name="AutoShape 11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 Box 12"/>
              <p:cNvSpPr txBox="1">
                <a:spLocks noChangeArrowheads="1"/>
              </p:cNvSpPr>
              <p:nvPr/>
            </p:nvSpPr>
            <p:spPr bwMode="auto">
              <a:xfrm>
                <a:off x="1980" y="2330"/>
                <a:ext cx="317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347663" y="3750811"/>
              <a:ext cx="411481" cy="403860"/>
              <a:chOff x="1973" y="2296"/>
              <a:chExt cx="324" cy="318"/>
            </a:xfrm>
          </p:grpSpPr>
          <p:sp>
            <p:nvSpPr>
              <p:cNvPr id="35" name="AutoShape 14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15"/>
              <p:cNvSpPr txBox="1">
                <a:spLocks noChangeArrowheads="1"/>
              </p:cNvSpPr>
              <p:nvPr/>
            </p:nvSpPr>
            <p:spPr bwMode="auto">
              <a:xfrm>
                <a:off x="1980" y="2328"/>
                <a:ext cx="317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</a:p>
            </p:txBody>
          </p:sp>
        </p:grpSp>
        <p:grpSp>
          <p:nvGrpSpPr>
            <p:cNvPr id="8" name="Group 16"/>
            <p:cNvGrpSpPr>
              <a:grpSpLocks/>
            </p:cNvGrpSpPr>
            <p:nvPr/>
          </p:nvGrpSpPr>
          <p:grpSpPr bwMode="auto">
            <a:xfrm>
              <a:off x="5189163" y="2250941"/>
              <a:ext cx="403861" cy="403860"/>
              <a:chOff x="1972" y="2296"/>
              <a:chExt cx="318" cy="318"/>
            </a:xfrm>
          </p:grpSpPr>
          <p:sp>
            <p:nvSpPr>
              <p:cNvPr id="33" name="AutoShape 17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18"/>
              <p:cNvSpPr txBox="1">
                <a:spLocks noChangeArrowheads="1"/>
              </p:cNvSpPr>
              <p:nvPr/>
            </p:nvSpPr>
            <p:spPr bwMode="auto">
              <a:xfrm>
                <a:off x="1972" y="2321"/>
                <a:ext cx="317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</p:grpSp>
        <p:grpSp>
          <p:nvGrpSpPr>
            <p:cNvPr id="9" name="Group 19"/>
            <p:cNvGrpSpPr>
              <a:grpSpLocks/>
            </p:cNvGrpSpPr>
            <p:nvPr/>
          </p:nvGrpSpPr>
          <p:grpSpPr bwMode="auto">
            <a:xfrm>
              <a:off x="2945073" y="3000241"/>
              <a:ext cx="421641" cy="403860"/>
              <a:chOff x="1973" y="2296"/>
              <a:chExt cx="332" cy="318"/>
            </a:xfrm>
          </p:grpSpPr>
          <p:sp>
            <p:nvSpPr>
              <p:cNvPr id="31" name="AutoShape 20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1"/>
              <p:cNvSpPr txBox="1">
                <a:spLocks noChangeArrowheads="1"/>
              </p:cNvSpPr>
              <p:nvPr/>
            </p:nvSpPr>
            <p:spPr bwMode="auto">
              <a:xfrm>
                <a:off x="1988" y="2321"/>
                <a:ext cx="317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3922973" y="3001511"/>
              <a:ext cx="403861" cy="403860"/>
              <a:chOff x="1972" y="2296"/>
              <a:chExt cx="318" cy="318"/>
            </a:xfrm>
          </p:grpSpPr>
          <p:sp>
            <p:nvSpPr>
              <p:cNvPr id="29" name="AutoShape 23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 Box 24"/>
              <p:cNvSpPr txBox="1">
                <a:spLocks noChangeArrowheads="1"/>
              </p:cNvSpPr>
              <p:nvPr/>
            </p:nvSpPr>
            <p:spPr bwMode="auto">
              <a:xfrm>
                <a:off x="1972" y="2321"/>
                <a:ext cx="317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</a:p>
            </p:txBody>
          </p:sp>
        </p:grp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 flipH="1">
              <a:off x="3232091" y="2597651"/>
              <a:ext cx="231140" cy="40513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3232091" y="3406641"/>
              <a:ext cx="229870" cy="34544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751521" y="2598921"/>
              <a:ext cx="287020" cy="40386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Group 28"/>
            <p:cNvGrpSpPr>
              <a:grpSpLocks/>
            </p:cNvGrpSpPr>
            <p:nvPr/>
          </p:nvGrpSpPr>
          <p:grpSpPr bwMode="auto">
            <a:xfrm>
              <a:off x="4729426" y="3001511"/>
              <a:ext cx="410211" cy="403860"/>
              <a:chOff x="1973" y="2296"/>
              <a:chExt cx="323" cy="318"/>
            </a:xfrm>
          </p:grpSpPr>
          <p:sp>
            <p:nvSpPr>
              <p:cNvPr id="27" name="AutoShape 29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 Box 30"/>
              <p:cNvSpPr txBox="1">
                <a:spLocks noChangeArrowheads="1"/>
              </p:cNvSpPr>
              <p:nvPr/>
            </p:nvSpPr>
            <p:spPr bwMode="auto">
              <a:xfrm>
                <a:off x="1979" y="2320"/>
                <a:ext cx="317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</p:grpSp>
        <p:sp>
          <p:nvSpPr>
            <p:cNvPr id="17" name="Line 34"/>
            <p:cNvSpPr>
              <a:spLocks noChangeShapeType="1"/>
            </p:cNvSpPr>
            <p:nvPr/>
          </p:nvSpPr>
          <p:spPr bwMode="auto">
            <a:xfrm flipH="1">
              <a:off x="5016441" y="2598921"/>
              <a:ext cx="231140" cy="40513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35"/>
            <p:cNvSpPr>
              <a:spLocks noChangeShapeType="1"/>
            </p:cNvSpPr>
            <p:nvPr/>
          </p:nvSpPr>
          <p:spPr bwMode="auto">
            <a:xfrm>
              <a:off x="5535871" y="2600191"/>
              <a:ext cx="287020" cy="40386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Line 39"/>
            <p:cNvSpPr>
              <a:spLocks noChangeShapeType="1"/>
            </p:cNvSpPr>
            <p:nvPr/>
          </p:nvSpPr>
          <p:spPr bwMode="auto">
            <a:xfrm flipH="1">
              <a:off x="5534601" y="3346951"/>
              <a:ext cx="231140" cy="40513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40"/>
            <p:cNvSpPr>
              <a:spLocks noChangeShapeType="1"/>
            </p:cNvSpPr>
            <p:nvPr/>
          </p:nvSpPr>
          <p:spPr bwMode="auto">
            <a:xfrm flipH="1">
              <a:off x="3750251" y="1850891"/>
              <a:ext cx="633730" cy="46101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41"/>
            <p:cNvSpPr>
              <a:spLocks noChangeShapeType="1"/>
            </p:cNvSpPr>
            <p:nvPr/>
          </p:nvSpPr>
          <p:spPr bwMode="auto">
            <a:xfrm>
              <a:off x="4672271" y="1850891"/>
              <a:ext cx="575310" cy="46101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6529023" y="4326069"/>
            <a:ext cx="191149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79475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401763" indent="-3429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924050" indent="-3429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446338" indent="-3429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903538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360738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817938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275138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Clr>
                <a:srgbClr val="0066FF"/>
              </a:buClr>
              <a:buFont typeface="Wingdings" pitchFamily="2" charset="2"/>
              <a:buNone/>
            </a:pPr>
            <a:r>
              <a:rPr lang="es-PE" altLang="es-PE" sz="1600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s-PE" altLang="es-PE" sz="1600" dirty="0">
                <a:solidFill>
                  <a:srgbClr val="0070C0"/>
                </a:solidFill>
                <a:latin typeface="Times New Roman" pitchFamily="18" charset="0"/>
              </a:rPr>
              <a:t> B D H E C F G 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99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FORMAS DE RECORRIDO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38" name="object 7"/>
          <p:cNvSpPr txBox="1"/>
          <p:nvPr/>
        </p:nvSpPr>
        <p:spPr>
          <a:xfrm>
            <a:off x="495298" y="917238"/>
            <a:ext cx="164184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6863" indent="-285750" defTabSz="195263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In</a:t>
            </a:r>
            <a:r>
              <a:rPr lang="es-PE" sz="1600" spc="-10" dirty="0" smtClean="0">
                <a:solidFill>
                  <a:srgbClr val="FF0000"/>
                </a:solidFill>
                <a:cs typeface="Source Sans Pro"/>
              </a:rPr>
              <a:t>-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Orden</a:t>
            </a:r>
          </a:p>
        </p:txBody>
      </p:sp>
      <p:grpSp>
        <p:nvGrpSpPr>
          <p:cNvPr id="42" name="41 Grupo"/>
          <p:cNvGrpSpPr/>
          <p:nvPr/>
        </p:nvGrpSpPr>
        <p:grpSpPr>
          <a:xfrm>
            <a:off x="2487854" y="1451016"/>
            <a:ext cx="3164841" cy="2651760"/>
            <a:chOff x="2945073" y="1504181"/>
            <a:chExt cx="3164841" cy="2651760"/>
          </a:xfrm>
        </p:grpSpPr>
        <p:grpSp>
          <p:nvGrpSpPr>
            <p:cNvPr id="19" name="Group 36"/>
            <p:cNvGrpSpPr>
              <a:grpSpLocks/>
            </p:cNvGrpSpPr>
            <p:nvPr/>
          </p:nvGrpSpPr>
          <p:grpSpPr bwMode="auto">
            <a:xfrm>
              <a:off x="5306006" y="3752081"/>
              <a:ext cx="410211" cy="403860"/>
              <a:chOff x="1973" y="2296"/>
              <a:chExt cx="323" cy="318"/>
            </a:xfrm>
          </p:grpSpPr>
          <p:sp>
            <p:nvSpPr>
              <p:cNvPr id="23" name="AutoShape 37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Text Box 38"/>
              <p:cNvSpPr txBox="1">
                <a:spLocks noChangeArrowheads="1"/>
              </p:cNvSpPr>
              <p:nvPr/>
            </p:nvSpPr>
            <p:spPr bwMode="auto">
              <a:xfrm>
                <a:off x="1979" y="2320"/>
                <a:ext cx="317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</p:txBody>
          </p:sp>
        </p:grpSp>
        <p:grpSp>
          <p:nvGrpSpPr>
            <p:cNvPr id="16" name="Group 31"/>
            <p:cNvGrpSpPr>
              <a:grpSpLocks/>
            </p:cNvGrpSpPr>
            <p:nvPr/>
          </p:nvGrpSpPr>
          <p:grpSpPr bwMode="auto">
            <a:xfrm>
              <a:off x="5698433" y="3012941"/>
              <a:ext cx="411481" cy="403860"/>
              <a:chOff x="1965" y="2304"/>
              <a:chExt cx="324" cy="318"/>
            </a:xfrm>
          </p:grpSpPr>
          <p:sp>
            <p:nvSpPr>
              <p:cNvPr id="25" name="AutoShape 32"/>
              <p:cNvSpPr>
                <a:spLocks noChangeArrowheads="1"/>
              </p:cNvSpPr>
              <p:nvPr/>
            </p:nvSpPr>
            <p:spPr bwMode="auto">
              <a:xfrm>
                <a:off x="1965" y="2304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 Box 33"/>
              <p:cNvSpPr txBox="1">
                <a:spLocks noChangeArrowheads="1"/>
              </p:cNvSpPr>
              <p:nvPr/>
            </p:nvSpPr>
            <p:spPr bwMode="auto">
              <a:xfrm>
                <a:off x="1972" y="2329"/>
                <a:ext cx="317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</a:p>
            </p:txBody>
          </p:sp>
        </p:grpSp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4326833" y="1504181"/>
              <a:ext cx="411481" cy="403860"/>
              <a:chOff x="1973" y="2296"/>
              <a:chExt cx="324" cy="318"/>
            </a:xfrm>
          </p:grpSpPr>
          <p:sp>
            <p:nvSpPr>
              <p:cNvPr id="40" name="AutoShape 8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Text Box 9"/>
              <p:cNvSpPr txBox="1">
                <a:spLocks noChangeArrowheads="1"/>
              </p:cNvSpPr>
              <p:nvPr/>
            </p:nvSpPr>
            <p:spPr bwMode="auto">
              <a:xfrm>
                <a:off x="1980" y="2314"/>
                <a:ext cx="317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3406083" y="2250941"/>
              <a:ext cx="411481" cy="403860"/>
              <a:chOff x="1973" y="2296"/>
              <a:chExt cx="324" cy="318"/>
            </a:xfrm>
          </p:grpSpPr>
          <p:sp>
            <p:nvSpPr>
              <p:cNvPr id="37" name="AutoShape 11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 Box 12"/>
              <p:cNvSpPr txBox="1">
                <a:spLocks noChangeArrowheads="1"/>
              </p:cNvSpPr>
              <p:nvPr/>
            </p:nvSpPr>
            <p:spPr bwMode="auto">
              <a:xfrm>
                <a:off x="1980" y="2330"/>
                <a:ext cx="317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347663" y="3750811"/>
              <a:ext cx="411481" cy="403860"/>
              <a:chOff x="1973" y="2296"/>
              <a:chExt cx="324" cy="318"/>
            </a:xfrm>
          </p:grpSpPr>
          <p:sp>
            <p:nvSpPr>
              <p:cNvPr id="35" name="AutoShape 14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15"/>
              <p:cNvSpPr txBox="1">
                <a:spLocks noChangeArrowheads="1"/>
              </p:cNvSpPr>
              <p:nvPr/>
            </p:nvSpPr>
            <p:spPr bwMode="auto">
              <a:xfrm>
                <a:off x="1980" y="2328"/>
                <a:ext cx="317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</a:p>
            </p:txBody>
          </p:sp>
        </p:grpSp>
        <p:grpSp>
          <p:nvGrpSpPr>
            <p:cNvPr id="8" name="Group 16"/>
            <p:cNvGrpSpPr>
              <a:grpSpLocks/>
            </p:cNvGrpSpPr>
            <p:nvPr/>
          </p:nvGrpSpPr>
          <p:grpSpPr bwMode="auto">
            <a:xfrm>
              <a:off x="5189163" y="2250941"/>
              <a:ext cx="403861" cy="403860"/>
              <a:chOff x="1972" y="2296"/>
              <a:chExt cx="318" cy="318"/>
            </a:xfrm>
          </p:grpSpPr>
          <p:sp>
            <p:nvSpPr>
              <p:cNvPr id="33" name="AutoShape 17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18"/>
              <p:cNvSpPr txBox="1">
                <a:spLocks noChangeArrowheads="1"/>
              </p:cNvSpPr>
              <p:nvPr/>
            </p:nvSpPr>
            <p:spPr bwMode="auto">
              <a:xfrm>
                <a:off x="1972" y="2321"/>
                <a:ext cx="317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</p:grpSp>
        <p:grpSp>
          <p:nvGrpSpPr>
            <p:cNvPr id="9" name="Group 19"/>
            <p:cNvGrpSpPr>
              <a:grpSpLocks/>
            </p:cNvGrpSpPr>
            <p:nvPr/>
          </p:nvGrpSpPr>
          <p:grpSpPr bwMode="auto">
            <a:xfrm>
              <a:off x="2945073" y="3000241"/>
              <a:ext cx="421641" cy="403860"/>
              <a:chOff x="1973" y="2296"/>
              <a:chExt cx="332" cy="318"/>
            </a:xfrm>
          </p:grpSpPr>
          <p:sp>
            <p:nvSpPr>
              <p:cNvPr id="31" name="AutoShape 20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1"/>
              <p:cNvSpPr txBox="1">
                <a:spLocks noChangeArrowheads="1"/>
              </p:cNvSpPr>
              <p:nvPr/>
            </p:nvSpPr>
            <p:spPr bwMode="auto">
              <a:xfrm>
                <a:off x="1988" y="2321"/>
                <a:ext cx="317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3922973" y="3001511"/>
              <a:ext cx="403861" cy="403860"/>
              <a:chOff x="1972" y="2296"/>
              <a:chExt cx="318" cy="318"/>
            </a:xfrm>
          </p:grpSpPr>
          <p:sp>
            <p:nvSpPr>
              <p:cNvPr id="29" name="AutoShape 23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 Box 24"/>
              <p:cNvSpPr txBox="1">
                <a:spLocks noChangeArrowheads="1"/>
              </p:cNvSpPr>
              <p:nvPr/>
            </p:nvSpPr>
            <p:spPr bwMode="auto">
              <a:xfrm>
                <a:off x="1972" y="2321"/>
                <a:ext cx="317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</a:p>
            </p:txBody>
          </p:sp>
        </p:grp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 flipH="1">
              <a:off x="3232091" y="2597651"/>
              <a:ext cx="231140" cy="40513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3232091" y="3406641"/>
              <a:ext cx="229870" cy="34544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751521" y="2598921"/>
              <a:ext cx="287020" cy="40386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Group 28"/>
            <p:cNvGrpSpPr>
              <a:grpSpLocks/>
            </p:cNvGrpSpPr>
            <p:nvPr/>
          </p:nvGrpSpPr>
          <p:grpSpPr bwMode="auto">
            <a:xfrm>
              <a:off x="4729426" y="3001511"/>
              <a:ext cx="410211" cy="403860"/>
              <a:chOff x="1973" y="2296"/>
              <a:chExt cx="323" cy="318"/>
            </a:xfrm>
          </p:grpSpPr>
          <p:sp>
            <p:nvSpPr>
              <p:cNvPr id="27" name="AutoShape 29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 Box 30"/>
              <p:cNvSpPr txBox="1">
                <a:spLocks noChangeArrowheads="1"/>
              </p:cNvSpPr>
              <p:nvPr/>
            </p:nvSpPr>
            <p:spPr bwMode="auto">
              <a:xfrm>
                <a:off x="1979" y="2320"/>
                <a:ext cx="317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</p:grpSp>
        <p:sp>
          <p:nvSpPr>
            <p:cNvPr id="17" name="Line 34"/>
            <p:cNvSpPr>
              <a:spLocks noChangeShapeType="1"/>
            </p:cNvSpPr>
            <p:nvPr/>
          </p:nvSpPr>
          <p:spPr bwMode="auto">
            <a:xfrm flipH="1">
              <a:off x="5016441" y="2598921"/>
              <a:ext cx="231140" cy="40513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35"/>
            <p:cNvSpPr>
              <a:spLocks noChangeShapeType="1"/>
            </p:cNvSpPr>
            <p:nvPr/>
          </p:nvSpPr>
          <p:spPr bwMode="auto">
            <a:xfrm>
              <a:off x="5535871" y="2600191"/>
              <a:ext cx="287020" cy="40386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Line 39"/>
            <p:cNvSpPr>
              <a:spLocks noChangeShapeType="1"/>
            </p:cNvSpPr>
            <p:nvPr/>
          </p:nvSpPr>
          <p:spPr bwMode="auto">
            <a:xfrm flipH="1">
              <a:off x="5534601" y="3346951"/>
              <a:ext cx="231140" cy="40513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40"/>
            <p:cNvSpPr>
              <a:spLocks noChangeShapeType="1"/>
            </p:cNvSpPr>
            <p:nvPr/>
          </p:nvSpPr>
          <p:spPr bwMode="auto">
            <a:xfrm flipH="1">
              <a:off x="3750251" y="1850891"/>
              <a:ext cx="633730" cy="46101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41"/>
            <p:cNvSpPr>
              <a:spLocks noChangeShapeType="1"/>
            </p:cNvSpPr>
            <p:nvPr/>
          </p:nvSpPr>
          <p:spPr bwMode="auto">
            <a:xfrm>
              <a:off x="4672271" y="1850891"/>
              <a:ext cx="575310" cy="46101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6529023" y="4326069"/>
            <a:ext cx="191149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79475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401763" indent="-3429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924050" indent="-3429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446338" indent="-3429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903538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360738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817938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275138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Clr>
                <a:srgbClr val="0066FF"/>
              </a:buClr>
              <a:buFont typeface="Wingdings" pitchFamily="2" charset="2"/>
              <a:buNone/>
            </a:pPr>
            <a:r>
              <a:rPr lang="es-PE" altLang="es-PE" sz="1600" dirty="0" smtClean="0">
                <a:solidFill>
                  <a:srgbClr val="0070C0"/>
                </a:solidFill>
                <a:latin typeface="Times New Roman" pitchFamily="18" charset="0"/>
              </a:rPr>
              <a:t>D H B E </a:t>
            </a:r>
            <a:r>
              <a:rPr lang="es-PE" altLang="es-PE" sz="1600" dirty="0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s-PE" altLang="es-PE" sz="1600" dirty="0" smtClean="0">
                <a:solidFill>
                  <a:srgbClr val="0070C0"/>
                </a:solidFill>
                <a:latin typeface="Times New Roman" pitchFamily="18" charset="0"/>
              </a:rPr>
              <a:t> F C I G</a:t>
            </a:r>
            <a:endParaRPr lang="es-PE" altLang="es-PE" sz="1600" dirty="0">
              <a:solidFill>
                <a:srgbClr val="0070C0"/>
              </a:solidFill>
              <a:latin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137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FORMAS DE RECORRIDO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38" name="object 7"/>
          <p:cNvSpPr txBox="1"/>
          <p:nvPr/>
        </p:nvSpPr>
        <p:spPr>
          <a:xfrm>
            <a:off x="495298" y="917238"/>
            <a:ext cx="164184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6863" indent="-285750" defTabSz="195263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Post</a:t>
            </a:r>
            <a:r>
              <a:rPr lang="es-PE" sz="1600" spc="-10" dirty="0" smtClean="0">
                <a:solidFill>
                  <a:srgbClr val="FF0000"/>
                </a:solidFill>
                <a:cs typeface="Source Sans Pro"/>
              </a:rPr>
              <a:t>-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Orden</a:t>
            </a:r>
          </a:p>
        </p:txBody>
      </p:sp>
      <p:grpSp>
        <p:nvGrpSpPr>
          <p:cNvPr id="42" name="41 Grupo"/>
          <p:cNvGrpSpPr/>
          <p:nvPr/>
        </p:nvGrpSpPr>
        <p:grpSpPr>
          <a:xfrm>
            <a:off x="2487854" y="1451016"/>
            <a:ext cx="3164841" cy="2651760"/>
            <a:chOff x="2945073" y="1504181"/>
            <a:chExt cx="3164841" cy="2651760"/>
          </a:xfrm>
        </p:grpSpPr>
        <p:grpSp>
          <p:nvGrpSpPr>
            <p:cNvPr id="19" name="Group 36"/>
            <p:cNvGrpSpPr>
              <a:grpSpLocks/>
            </p:cNvGrpSpPr>
            <p:nvPr/>
          </p:nvGrpSpPr>
          <p:grpSpPr bwMode="auto">
            <a:xfrm>
              <a:off x="5306006" y="3752081"/>
              <a:ext cx="410211" cy="403860"/>
              <a:chOff x="1973" y="2296"/>
              <a:chExt cx="323" cy="318"/>
            </a:xfrm>
          </p:grpSpPr>
          <p:sp>
            <p:nvSpPr>
              <p:cNvPr id="23" name="AutoShape 37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Text Box 38"/>
              <p:cNvSpPr txBox="1">
                <a:spLocks noChangeArrowheads="1"/>
              </p:cNvSpPr>
              <p:nvPr/>
            </p:nvSpPr>
            <p:spPr bwMode="auto">
              <a:xfrm>
                <a:off x="1979" y="2320"/>
                <a:ext cx="317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</p:txBody>
          </p:sp>
        </p:grpSp>
        <p:grpSp>
          <p:nvGrpSpPr>
            <p:cNvPr id="16" name="Group 31"/>
            <p:cNvGrpSpPr>
              <a:grpSpLocks/>
            </p:cNvGrpSpPr>
            <p:nvPr/>
          </p:nvGrpSpPr>
          <p:grpSpPr bwMode="auto">
            <a:xfrm>
              <a:off x="5698433" y="3012941"/>
              <a:ext cx="411481" cy="403860"/>
              <a:chOff x="1965" y="2304"/>
              <a:chExt cx="324" cy="318"/>
            </a:xfrm>
          </p:grpSpPr>
          <p:sp>
            <p:nvSpPr>
              <p:cNvPr id="25" name="AutoShape 32"/>
              <p:cNvSpPr>
                <a:spLocks noChangeArrowheads="1"/>
              </p:cNvSpPr>
              <p:nvPr/>
            </p:nvSpPr>
            <p:spPr bwMode="auto">
              <a:xfrm>
                <a:off x="1965" y="2304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 Box 33"/>
              <p:cNvSpPr txBox="1">
                <a:spLocks noChangeArrowheads="1"/>
              </p:cNvSpPr>
              <p:nvPr/>
            </p:nvSpPr>
            <p:spPr bwMode="auto">
              <a:xfrm>
                <a:off x="1972" y="2329"/>
                <a:ext cx="317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</a:p>
            </p:txBody>
          </p:sp>
        </p:grpSp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4326833" y="1504181"/>
              <a:ext cx="411481" cy="403860"/>
              <a:chOff x="1973" y="2296"/>
              <a:chExt cx="324" cy="318"/>
            </a:xfrm>
          </p:grpSpPr>
          <p:sp>
            <p:nvSpPr>
              <p:cNvPr id="40" name="AutoShape 8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Text Box 9"/>
              <p:cNvSpPr txBox="1">
                <a:spLocks noChangeArrowheads="1"/>
              </p:cNvSpPr>
              <p:nvPr/>
            </p:nvSpPr>
            <p:spPr bwMode="auto">
              <a:xfrm>
                <a:off x="1980" y="2314"/>
                <a:ext cx="317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3406083" y="2250941"/>
              <a:ext cx="411481" cy="403860"/>
              <a:chOff x="1973" y="2296"/>
              <a:chExt cx="324" cy="318"/>
            </a:xfrm>
          </p:grpSpPr>
          <p:sp>
            <p:nvSpPr>
              <p:cNvPr id="37" name="AutoShape 11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 Box 12"/>
              <p:cNvSpPr txBox="1">
                <a:spLocks noChangeArrowheads="1"/>
              </p:cNvSpPr>
              <p:nvPr/>
            </p:nvSpPr>
            <p:spPr bwMode="auto">
              <a:xfrm>
                <a:off x="1980" y="2330"/>
                <a:ext cx="317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347663" y="3750811"/>
              <a:ext cx="411481" cy="403860"/>
              <a:chOff x="1973" y="2296"/>
              <a:chExt cx="324" cy="318"/>
            </a:xfrm>
          </p:grpSpPr>
          <p:sp>
            <p:nvSpPr>
              <p:cNvPr id="35" name="AutoShape 14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15"/>
              <p:cNvSpPr txBox="1">
                <a:spLocks noChangeArrowheads="1"/>
              </p:cNvSpPr>
              <p:nvPr/>
            </p:nvSpPr>
            <p:spPr bwMode="auto">
              <a:xfrm>
                <a:off x="1980" y="2328"/>
                <a:ext cx="317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</a:p>
            </p:txBody>
          </p:sp>
        </p:grpSp>
        <p:grpSp>
          <p:nvGrpSpPr>
            <p:cNvPr id="8" name="Group 16"/>
            <p:cNvGrpSpPr>
              <a:grpSpLocks/>
            </p:cNvGrpSpPr>
            <p:nvPr/>
          </p:nvGrpSpPr>
          <p:grpSpPr bwMode="auto">
            <a:xfrm>
              <a:off x="5189163" y="2250941"/>
              <a:ext cx="403861" cy="403860"/>
              <a:chOff x="1972" y="2296"/>
              <a:chExt cx="318" cy="318"/>
            </a:xfrm>
          </p:grpSpPr>
          <p:sp>
            <p:nvSpPr>
              <p:cNvPr id="33" name="AutoShape 17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18"/>
              <p:cNvSpPr txBox="1">
                <a:spLocks noChangeArrowheads="1"/>
              </p:cNvSpPr>
              <p:nvPr/>
            </p:nvSpPr>
            <p:spPr bwMode="auto">
              <a:xfrm>
                <a:off x="1972" y="2321"/>
                <a:ext cx="317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</p:grpSp>
        <p:grpSp>
          <p:nvGrpSpPr>
            <p:cNvPr id="9" name="Group 19"/>
            <p:cNvGrpSpPr>
              <a:grpSpLocks/>
            </p:cNvGrpSpPr>
            <p:nvPr/>
          </p:nvGrpSpPr>
          <p:grpSpPr bwMode="auto">
            <a:xfrm>
              <a:off x="2945073" y="3000241"/>
              <a:ext cx="421641" cy="403860"/>
              <a:chOff x="1973" y="2296"/>
              <a:chExt cx="332" cy="318"/>
            </a:xfrm>
          </p:grpSpPr>
          <p:sp>
            <p:nvSpPr>
              <p:cNvPr id="31" name="AutoShape 20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1"/>
              <p:cNvSpPr txBox="1">
                <a:spLocks noChangeArrowheads="1"/>
              </p:cNvSpPr>
              <p:nvPr/>
            </p:nvSpPr>
            <p:spPr bwMode="auto">
              <a:xfrm>
                <a:off x="1988" y="2321"/>
                <a:ext cx="317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3922973" y="3001511"/>
              <a:ext cx="403861" cy="403860"/>
              <a:chOff x="1972" y="2296"/>
              <a:chExt cx="318" cy="318"/>
            </a:xfrm>
          </p:grpSpPr>
          <p:sp>
            <p:nvSpPr>
              <p:cNvPr id="29" name="AutoShape 23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 Box 24"/>
              <p:cNvSpPr txBox="1">
                <a:spLocks noChangeArrowheads="1"/>
              </p:cNvSpPr>
              <p:nvPr/>
            </p:nvSpPr>
            <p:spPr bwMode="auto">
              <a:xfrm>
                <a:off x="1972" y="2321"/>
                <a:ext cx="317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</a:p>
            </p:txBody>
          </p:sp>
        </p:grp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 flipH="1">
              <a:off x="3232091" y="2597651"/>
              <a:ext cx="231140" cy="40513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3232091" y="3406641"/>
              <a:ext cx="229870" cy="34544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751521" y="2598921"/>
              <a:ext cx="287020" cy="40386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Group 28"/>
            <p:cNvGrpSpPr>
              <a:grpSpLocks/>
            </p:cNvGrpSpPr>
            <p:nvPr/>
          </p:nvGrpSpPr>
          <p:grpSpPr bwMode="auto">
            <a:xfrm>
              <a:off x="4729426" y="3001511"/>
              <a:ext cx="410211" cy="403860"/>
              <a:chOff x="1973" y="2296"/>
              <a:chExt cx="323" cy="318"/>
            </a:xfrm>
          </p:grpSpPr>
          <p:sp>
            <p:nvSpPr>
              <p:cNvPr id="27" name="AutoShape 29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 Box 30"/>
              <p:cNvSpPr txBox="1">
                <a:spLocks noChangeArrowheads="1"/>
              </p:cNvSpPr>
              <p:nvPr/>
            </p:nvSpPr>
            <p:spPr bwMode="auto">
              <a:xfrm>
                <a:off x="1979" y="2320"/>
                <a:ext cx="317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</p:grpSp>
        <p:sp>
          <p:nvSpPr>
            <p:cNvPr id="17" name="Line 34"/>
            <p:cNvSpPr>
              <a:spLocks noChangeShapeType="1"/>
            </p:cNvSpPr>
            <p:nvPr/>
          </p:nvSpPr>
          <p:spPr bwMode="auto">
            <a:xfrm flipH="1">
              <a:off x="5016441" y="2598921"/>
              <a:ext cx="231140" cy="40513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35"/>
            <p:cNvSpPr>
              <a:spLocks noChangeShapeType="1"/>
            </p:cNvSpPr>
            <p:nvPr/>
          </p:nvSpPr>
          <p:spPr bwMode="auto">
            <a:xfrm>
              <a:off x="5535871" y="2600191"/>
              <a:ext cx="287020" cy="40386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Line 39"/>
            <p:cNvSpPr>
              <a:spLocks noChangeShapeType="1"/>
            </p:cNvSpPr>
            <p:nvPr/>
          </p:nvSpPr>
          <p:spPr bwMode="auto">
            <a:xfrm flipH="1">
              <a:off x="5534601" y="3346951"/>
              <a:ext cx="231140" cy="40513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40"/>
            <p:cNvSpPr>
              <a:spLocks noChangeShapeType="1"/>
            </p:cNvSpPr>
            <p:nvPr/>
          </p:nvSpPr>
          <p:spPr bwMode="auto">
            <a:xfrm flipH="1">
              <a:off x="3750251" y="1850891"/>
              <a:ext cx="633730" cy="46101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41"/>
            <p:cNvSpPr>
              <a:spLocks noChangeShapeType="1"/>
            </p:cNvSpPr>
            <p:nvPr/>
          </p:nvSpPr>
          <p:spPr bwMode="auto">
            <a:xfrm>
              <a:off x="4672271" y="1850891"/>
              <a:ext cx="575310" cy="46101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6529023" y="4326069"/>
            <a:ext cx="191149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79475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401763" indent="-3429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924050" indent="-3429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446338" indent="-3429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903538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360738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817938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275138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Clr>
                <a:srgbClr val="0066FF"/>
              </a:buClr>
              <a:buFont typeface="Wingdings" pitchFamily="2" charset="2"/>
              <a:buNone/>
            </a:pPr>
            <a:r>
              <a:rPr lang="es-PE" altLang="es-PE" sz="1600" dirty="0" smtClean="0">
                <a:solidFill>
                  <a:srgbClr val="0070C0"/>
                </a:solidFill>
                <a:latin typeface="Times New Roman" pitchFamily="18" charset="0"/>
              </a:rPr>
              <a:t>H D E B F I G C </a:t>
            </a:r>
            <a:r>
              <a:rPr lang="es-PE" altLang="es-PE" sz="1600" dirty="0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endParaRPr lang="es-PE" altLang="es-PE" sz="160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87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10"/>
          <p:cNvSpPr/>
          <p:nvPr/>
        </p:nvSpPr>
        <p:spPr>
          <a:xfrm>
            <a:off x="2527712" y="770440"/>
            <a:ext cx="6212252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s-PE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Los árboles representan una Estructura de Datos no lineal, se representan en forma invertida, es decir, con la raíz en la parte superior.</a:t>
            </a:r>
          </a:p>
          <a:p>
            <a:pPr marL="180975" indent="-180975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s-PE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s-PE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La terminología que se utiliza en esta Estructura de Datos ha sido tomada de las relaciones familiares y de la horticultura.</a:t>
            </a:r>
          </a:p>
          <a:p>
            <a:pPr marL="180975" indent="-180975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s-PE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s-PE" sz="1700" dirty="0" smtClean="0">
                <a:solidFill>
                  <a:srgbClr val="FFFFFF"/>
                </a:solidFill>
                <a:latin typeface="+mj-lt"/>
                <a:cs typeface="Source Sans Pro" panose="020B0604020202020204" charset="0"/>
              </a:rPr>
              <a:t>En las formas para recorrido, el nombre del recorrido indica  el momento en el cual se visita la raíz. Además el sub-árbol izquierdo se recorre antes que el sub-árbol derecho.</a:t>
            </a:r>
            <a:endParaRPr lang="es-PE" sz="1700" dirty="0">
              <a:solidFill>
                <a:srgbClr val="FFFFFF"/>
              </a:solidFill>
              <a:latin typeface="+mj-lt"/>
              <a:cs typeface="Source Sans Pro" panose="020B0604020202020204" charset="0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FFFF00"/>
                </a:solidFill>
              </a:rPr>
              <a:t>/</a:t>
            </a:r>
            <a:r>
              <a:rPr lang="en-US" sz="1700" dirty="0">
                <a:solidFill>
                  <a:schemeClr val="bg1"/>
                </a:solidFill>
              </a:rPr>
              <a:t> CONCLUSIONES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44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25"/>
          <p:cNvSpPr txBox="1">
            <a:spLocks/>
          </p:cNvSpPr>
          <p:nvPr/>
        </p:nvSpPr>
        <p:spPr>
          <a:xfrm>
            <a:off x="398995" y="724844"/>
            <a:ext cx="8138950" cy="11571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SzPct val="100000"/>
            </a:pPr>
            <a:r>
              <a:rPr lang="es" sz="1500" dirty="0" smtClean="0">
                <a:latin typeface="Calibri"/>
                <a:cs typeface="Calibri"/>
              </a:rPr>
              <a:t>Cairo, O.; Guardati, S. (2008). </a:t>
            </a:r>
            <a:r>
              <a:rPr lang="es" sz="1500" u="sng" dirty="0" smtClean="0">
                <a:latin typeface="Calibri"/>
                <a:cs typeface="Calibri"/>
              </a:rPr>
              <a:t>Estructuras de datos</a:t>
            </a:r>
            <a:r>
              <a:rPr lang="es" sz="1500" dirty="0" smtClean="0">
                <a:latin typeface="Calibri"/>
                <a:cs typeface="Calibri"/>
              </a:rPr>
              <a:t>. 3ra. Edición. México D.F., Mexico: McGraw Hill.</a:t>
            </a:r>
          </a:p>
          <a:p>
            <a:pPr marL="174625" indent="-174625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SzPct val="100000"/>
            </a:pPr>
            <a:r>
              <a:rPr lang="es" sz="1500" dirty="0" smtClean="0">
                <a:latin typeface="Calibri"/>
                <a:cs typeface="Calibri"/>
              </a:rPr>
              <a:t>Instituto NIIT (2011). </a:t>
            </a:r>
            <a:r>
              <a:rPr lang="es" sz="1500" u="sng" dirty="0" smtClean="0">
                <a:latin typeface="Calibri"/>
                <a:cs typeface="Calibri"/>
              </a:rPr>
              <a:t>Data Structures and Algorithms</a:t>
            </a:r>
            <a:r>
              <a:rPr lang="es" sz="1500" dirty="0" smtClean="0">
                <a:latin typeface="Calibri"/>
                <a:cs typeface="Calibri"/>
              </a:rPr>
              <a:t>. Student guide.</a:t>
            </a: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 BIBLIOGRAFÍA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054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INTRODUCCIÓN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5300" y="810908"/>
            <a:ext cx="7627974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68275"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La clase anterior conocimos los Grafos. Describimos  la forma cómo implementarlos utilizando una Matriz y revisamos los algoritmos de sus principales operaciones.</a:t>
            </a:r>
          </a:p>
          <a:p>
            <a:pPr marL="11725"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</a:t>
            </a:r>
          </a:p>
          <a:p>
            <a:pPr marL="180000" indent="-168275"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En la presente sesión conoceremos la sexta Estructura de Datos:  Los Árboles. Revisaremos sus principales características, su representación gráfica y las operaciones que se pueden realizar con esta estructura.</a:t>
            </a:r>
          </a:p>
          <a:p>
            <a:pPr marL="180000" indent="-168275"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80000" indent="-168275" algn="just"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Culminaremos describiendo las situaciones del mundo real en las cuales se pueden aplicar los algoritmos con Árboles.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97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DEFINICIÓN Y REPRESENTACIÓN GRÁFICA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943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DEFINICIÓN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495297" y="906605"/>
            <a:ext cx="782161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Es una Estructura de Datos no lineal, representa una relación jerárquica entre sus elementos.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79" y="1958428"/>
            <a:ext cx="4000500" cy="25717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33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REPRESENTACIÓN</a:t>
            </a:r>
            <a:endParaRPr lang="en-US" sz="1700" dirty="0">
              <a:solidFill>
                <a:srgbClr val="438AD7"/>
              </a:solidFill>
            </a:endParaRPr>
          </a:p>
        </p:txBody>
      </p:sp>
      <p:grpSp>
        <p:nvGrpSpPr>
          <p:cNvPr id="75" name="74 Grupo"/>
          <p:cNvGrpSpPr/>
          <p:nvPr/>
        </p:nvGrpSpPr>
        <p:grpSpPr>
          <a:xfrm>
            <a:off x="2327508" y="1449428"/>
            <a:ext cx="4090670" cy="2534920"/>
            <a:chOff x="2327508" y="1449428"/>
            <a:chExt cx="4090670" cy="2534920"/>
          </a:xfrm>
        </p:grpSpPr>
        <p:sp>
          <p:nvSpPr>
            <p:cNvPr id="73" name="AutoShape 25"/>
            <p:cNvSpPr>
              <a:spLocks noChangeArrowheads="1"/>
            </p:cNvSpPr>
            <p:nvPr/>
          </p:nvSpPr>
          <p:spPr bwMode="auto">
            <a:xfrm>
              <a:off x="4287118" y="1449428"/>
              <a:ext cx="402590" cy="403860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600">
                <a:latin typeface="Times New Roman" pitchFamily="18" charset="0"/>
              </a:endParaRPr>
            </a:p>
          </p:txBody>
        </p:sp>
        <p:sp>
          <p:nvSpPr>
            <p:cNvPr id="71" name="AutoShape 32"/>
            <p:cNvSpPr>
              <a:spLocks noChangeArrowheads="1"/>
            </p:cNvSpPr>
            <p:nvPr/>
          </p:nvSpPr>
          <p:spPr bwMode="auto">
            <a:xfrm>
              <a:off x="4171548" y="2197458"/>
              <a:ext cx="402590" cy="403860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600">
                <a:latin typeface="Times New Roman" pitchFamily="18" charset="0"/>
              </a:endParaRPr>
            </a:p>
          </p:txBody>
        </p:sp>
        <p:sp>
          <p:nvSpPr>
            <p:cNvPr id="69" name="AutoShape 35"/>
            <p:cNvSpPr>
              <a:spLocks noChangeArrowheads="1"/>
            </p:cNvSpPr>
            <p:nvPr/>
          </p:nvSpPr>
          <p:spPr bwMode="auto">
            <a:xfrm>
              <a:off x="3019658" y="2197458"/>
              <a:ext cx="402590" cy="403860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600">
                <a:latin typeface="Times New Roman" pitchFamily="18" charset="0"/>
              </a:endParaRPr>
            </a:p>
          </p:txBody>
        </p:sp>
        <p:sp>
          <p:nvSpPr>
            <p:cNvPr id="67" name="AutoShape 38"/>
            <p:cNvSpPr>
              <a:spLocks noChangeArrowheads="1"/>
            </p:cNvSpPr>
            <p:nvPr/>
          </p:nvSpPr>
          <p:spPr bwMode="auto">
            <a:xfrm>
              <a:off x="4287118" y="2946758"/>
              <a:ext cx="402590" cy="403860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600">
                <a:latin typeface="Times New Roman" pitchFamily="18" charset="0"/>
              </a:endParaRPr>
            </a:p>
          </p:txBody>
        </p:sp>
        <p:sp>
          <p:nvSpPr>
            <p:cNvPr id="65" name="AutoShape 48"/>
            <p:cNvSpPr>
              <a:spLocks noChangeArrowheads="1"/>
            </p:cNvSpPr>
            <p:nvPr/>
          </p:nvSpPr>
          <p:spPr bwMode="auto">
            <a:xfrm>
              <a:off x="5266288" y="2197458"/>
              <a:ext cx="402590" cy="403860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600">
                <a:latin typeface="Times New Roman" pitchFamily="18" charset="0"/>
              </a:endParaRPr>
            </a:p>
          </p:txBody>
        </p:sp>
        <p:sp>
          <p:nvSpPr>
            <p:cNvPr id="63" name="AutoShape 51"/>
            <p:cNvSpPr>
              <a:spLocks noChangeArrowheads="1"/>
            </p:cNvSpPr>
            <p:nvPr/>
          </p:nvSpPr>
          <p:spPr bwMode="auto">
            <a:xfrm>
              <a:off x="2327508" y="2946758"/>
              <a:ext cx="402590" cy="403860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600">
                <a:latin typeface="Times New Roman" pitchFamily="18" charset="0"/>
              </a:endParaRPr>
            </a:p>
          </p:txBody>
        </p:sp>
        <p:sp>
          <p:nvSpPr>
            <p:cNvPr id="61" name="AutoShape 54"/>
            <p:cNvSpPr>
              <a:spLocks noChangeArrowheads="1"/>
            </p:cNvSpPr>
            <p:nvPr/>
          </p:nvSpPr>
          <p:spPr bwMode="auto">
            <a:xfrm>
              <a:off x="2789788" y="2946758"/>
              <a:ext cx="402590" cy="403860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600">
                <a:latin typeface="Times New Roman" pitchFamily="18" charset="0"/>
              </a:endParaRPr>
            </a:p>
          </p:txBody>
        </p:sp>
        <p:sp>
          <p:nvSpPr>
            <p:cNvPr id="59" name="AutoShape 57"/>
            <p:cNvSpPr>
              <a:spLocks noChangeArrowheads="1"/>
            </p:cNvSpPr>
            <p:nvPr/>
          </p:nvSpPr>
          <p:spPr bwMode="auto">
            <a:xfrm>
              <a:off x="3250798" y="2946758"/>
              <a:ext cx="402590" cy="403860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600">
                <a:latin typeface="Times New Roman" pitchFamily="18" charset="0"/>
              </a:endParaRPr>
            </a:p>
          </p:txBody>
        </p:sp>
        <p:sp>
          <p:nvSpPr>
            <p:cNvPr id="57" name="AutoShape 60"/>
            <p:cNvSpPr>
              <a:spLocks noChangeArrowheads="1"/>
            </p:cNvSpPr>
            <p:nvPr/>
          </p:nvSpPr>
          <p:spPr bwMode="auto">
            <a:xfrm>
              <a:off x="3711808" y="2946758"/>
              <a:ext cx="402590" cy="403860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600">
                <a:latin typeface="Times New Roman" pitchFamily="18" charset="0"/>
              </a:endParaRPr>
            </a:p>
          </p:txBody>
        </p:sp>
        <p:sp>
          <p:nvSpPr>
            <p:cNvPr id="55" name="AutoShape 63"/>
            <p:cNvSpPr>
              <a:spLocks noChangeArrowheads="1"/>
            </p:cNvSpPr>
            <p:nvPr/>
          </p:nvSpPr>
          <p:spPr bwMode="auto">
            <a:xfrm>
              <a:off x="4862428" y="2946758"/>
              <a:ext cx="402590" cy="403860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600">
                <a:latin typeface="Times New Roman" pitchFamily="18" charset="0"/>
              </a:endParaRPr>
            </a:p>
          </p:txBody>
        </p:sp>
        <p:sp>
          <p:nvSpPr>
            <p:cNvPr id="53" name="AutoShape 66"/>
            <p:cNvSpPr>
              <a:spLocks noChangeArrowheads="1"/>
            </p:cNvSpPr>
            <p:nvPr/>
          </p:nvSpPr>
          <p:spPr bwMode="auto">
            <a:xfrm>
              <a:off x="5670148" y="2946758"/>
              <a:ext cx="402590" cy="403860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600">
                <a:latin typeface="Times New Roman" pitchFamily="18" charset="0"/>
              </a:endParaRPr>
            </a:p>
          </p:txBody>
        </p:sp>
        <p:sp>
          <p:nvSpPr>
            <p:cNvPr id="51" name="AutoShape 69"/>
            <p:cNvSpPr>
              <a:spLocks noChangeArrowheads="1"/>
            </p:cNvSpPr>
            <p:nvPr/>
          </p:nvSpPr>
          <p:spPr bwMode="auto">
            <a:xfrm>
              <a:off x="6015588" y="3580488"/>
              <a:ext cx="402590" cy="403860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600">
                <a:latin typeface="Times New Roman" pitchFamily="18" charset="0"/>
              </a:endParaRPr>
            </a:p>
          </p:txBody>
        </p:sp>
        <p:sp>
          <p:nvSpPr>
            <p:cNvPr id="49" name="AutoShape 72"/>
            <p:cNvSpPr>
              <a:spLocks noChangeArrowheads="1"/>
            </p:cNvSpPr>
            <p:nvPr/>
          </p:nvSpPr>
          <p:spPr bwMode="auto">
            <a:xfrm>
              <a:off x="5323438" y="3580488"/>
              <a:ext cx="402590" cy="403860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600">
                <a:latin typeface="Times New Roman" pitchFamily="18" charset="0"/>
              </a:endParaRPr>
            </a:p>
          </p:txBody>
        </p:sp>
        <p:sp>
          <p:nvSpPr>
            <p:cNvPr id="37" name="Line 75"/>
            <p:cNvSpPr>
              <a:spLocks noChangeShapeType="1"/>
            </p:cNvSpPr>
            <p:nvPr/>
          </p:nvSpPr>
          <p:spPr bwMode="auto">
            <a:xfrm flipH="1">
              <a:off x="5668878" y="3350618"/>
              <a:ext cx="115570" cy="22987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/>
            </a:p>
          </p:txBody>
        </p:sp>
        <p:sp>
          <p:nvSpPr>
            <p:cNvPr id="38" name="Line 76"/>
            <p:cNvSpPr>
              <a:spLocks noChangeShapeType="1"/>
            </p:cNvSpPr>
            <p:nvPr/>
          </p:nvSpPr>
          <p:spPr bwMode="auto">
            <a:xfrm>
              <a:off x="5957168" y="3350618"/>
              <a:ext cx="115570" cy="22987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/>
            </a:p>
          </p:txBody>
        </p:sp>
        <p:sp>
          <p:nvSpPr>
            <p:cNvPr id="39" name="Line 78"/>
            <p:cNvSpPr>
              <a:spLocks noChangeShapeType="1"/>
            </p:cNvSpPr>
            <p:nvPr/>
          </p:nvSpPr>
          <p:spPr bwMode="auto">
            <a:xfrm flipH="1">
              <a:off x="5150718" y="2601318"/>
              <a:ext cx="173990" cy="34671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/>
            </a:p>
          </p:txBody>
        </p:sp>
        <p:sp>
          <p:nvSpPr>
            <p:cNvPr id="40" name="Line 79"/>
            <p:cNvSpPr>
              <a:spLocks noChangeShapeType="1"/>
            </p:cNvSpPr>
            <p:nvPr/>
          </p:nvSpPr>
          <p:spPr bwMode="auto">
            <a:xfrm>
              <a:off x="5611728" y="2601318"/>
              <a:ext cx="172720" cy="34671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/>
            </a:p>
          </p:txBody>
        </p:sp>
        <p:sp>
          <p:nvSpPr>
            <p:cNvPr id="41" name="Line 80"/>
            <p:cNvSpPr>
              <a:spLocks noChangeShapeType="1"/>
            </p:cNvSpPr>
            <p:nvPr/>
          </p:nvSpPr>
          <p:spPr bwMode="auto">
            <a:xfrm>
              <a:off x="4401418" y="2601318"/>
              <a:ext cx="58420" cy="34671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/>
            </a:p>
          </p:txBody>
        </p:sp>
        <p:sp>
          <p:nvSpPr>
            <p:cNvPr id="42" name="Line 82"/>
            <p:cNvSpPr>
              <a:spLocks noChangeShapeType="1"/>
            </p:cNvSpPr>
            <p:nvPr/>
          </p:nvSpPr>
          <p:spPr bwMode="auto">
            <a:xfrm flipH="1">
              <a:off x="4401418" y="1853288"/>
              <a:ext cx="58420" cy="34544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/>
            </a:p>
          </p:txBody>
        </p:sp>
        <p:sp>
          <p:nvSpPr>
            <p:cNvPr id="43" name="Line 83"/>
            <p:cNvSpPr>
              <a:spLocks noChangeShapeType="1"/>
            </p:cNvSpPr>
            <p:nvPr/>
          </p:nvSpPr>
          <p:spPr bwMode="auto">
            <a:xfrm>
              <a:off x="4632558" y="1794868"/>
              <a:ext cx="633730" cy="46101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/>
            </a:p>
          </p:txBody>
        </p:sp>
        <p:sp>
          <p:nvSpPr>
            <p:cNvPr id="44" name="Line 84"/>
            <p:cNvSpPr>
              <a:spLocks noChangeShapeType="1"/>
            </p:cNvSpPr>
            <p:nvPr/>
          </p:nvSpPr>
          <p:spPr bwMode="auto">
            <a:xfrm flipH="1">
              <a:off x="3422248" y="1794868"/>
              <a:ext cx="864870" cy="51943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/>
            </a:p>
          </p:txBody>
        </p:sp>
        <p:sp>
          <p:nvSpPr>
            <p:cNvPr id="45" name="Line 85"/>
            <p:cNvSpPr>
              <a:spLocks noChangeShapeType="1"/>
            </p:cNvSpPr>
            <p:nvPr/>
          </p:nvSpPr>
          <p:spPr bwMode="auto">
            <a:xfrm flipH="1">
              <a:off x="3019658" y="2601318"/>
              <a:ext cx="115570" cy="34671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/>
            </a:p>
          </p:txBody>
        </p:sp>
        <p:sp>
          <p:nvSpPr>
            <p:cNvPr id="46" name="Line 86"/>
            <p:cNvSpPr>
              <a:spLocks noChangeShapeType="1"/>
            </p:cNvSpPr>
            <p:nvPr/>
          </p:nvSpPr>
          <p:spPr bwMode="auto">
            <a:xfrm>
              <a:off x="3307948" y="2601318"/>
              <a:ext cx="114300" cy="34671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/>
            </a:p>
          </p:txBody>
        </p:sp>
        <p:sp>
          <p:nvSpPr>
            <p:cNvPr id="47" name="Line 87"/>
            <p:cNvSpPr>
              <a:spLocks noChangeShapeType="1"/>
            </p:cNvSpPr>
            <p:nvPr/>
          </p:nvSpPr>
          <p:spPr bwMode="auto">
            <a:xfrm flipH="1">
              <a:off x="2615798" y="2544168"/>
              <a:ext cx="461010" cy="40386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/>
            </a:p>
          </p:txBody>
        </p:sp>
        <p:sp>
          <p:nvSpPr>
            <p:cNvPr id="48" name="Line 89"/>
            <p:cNvSpPr>
              <a:spLocks noChangeShapeType="1"/>
            </p:cNvSpPr>
            <p:nvPr/>
          </p:nvSpPr>
          <p:spPr bwMode="auto">
            <a:xfrm>
              <a:off x="3365098" y="2544168"/>
              <a:ext cx="461010" cy="403860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160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1015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CARACTERÍSTICAS Y TERMINOLOGÍA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883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CARACTERÍSTICAS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495298" y="917238"/>
            <a:ext cx="6405232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6863" indent="-285750" defTabSz="195263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Cada elemento del árbol se denomina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nodo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296863" indent="-285750" defTabSz="195263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El nodo de la parte superior se denomina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raíz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296863" indent="-285750" defTabSz="195263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Los nodos se conectan entre sí, a través de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ramas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296863" indent="-285750" defTabSz="195263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Cada nodo puede tener 0, 1 ó más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nodos hijos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296863" indent="-285750" defTabSz="195263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Cada nodo sólo tiene un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nodo padre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, a excepción de la raíz.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83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TERMINOLOGÍA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38" name="object 7"/>
          <p:cNvSpPr txBox="1"/>
          <p:nvPr/>
        </p:nvSpPr>
        <p:spPr>
          <a:xfrm>
            <a:off x="495298" y="917238"/>
            <a:ext cx="6405232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6863" indent="-285750" defTabSz="195263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Sub árbol</a:t>
            </a:r>
          </a:p>
          <a:p>
            <a:pPr marL="296863" indent="-285750" defTabSz="195263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Hoja</a:t>
            </a:r>
          </a:p>
          <a:p>
            <a:pPr marL="296863" indent="-285750" defTabSz="195263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Bosque</a:t>
            </a:r>
          </a:p>
          <a:p>
            <a:pPr marL="296863" indent="-285750" defTabSz="195263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Grado de un nodo</a:t>
            </a:r>
          </a:p>
          <a:p>
            <a:pPr marL="296863" indent="-285750" defTabSz="195263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Nivel de un nodo</a:t>
            </a:r>
          </a:p>
          <a:p>
            <a:pPr marL="296863" indent="-285750" defTabSz="195263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Profundidad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837" y="1353813"/>
            <a:ext cx="4496427" cy="22291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155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ÁRBOLES BINARIOS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76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OFFICE THEME" val="Yge96mEv"/>
  <p:tag name="ARTICULATE_SLIDE_COUNT" val="1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7218</TotalTime>
  <Words>455</Words>
  <Application>Microsoft Office PowerPoint</Application>
  <PresentationFormat>Presentación en pantalla (16:10)</PresentationFormat>
  <Paragraphs>102</Paragraphs>
  <Slides>16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Source Sans Pro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ISIL</dc:creator>
  <cp:lastModifiedBy>Christian Santamaria Saldaña</cp:lastModifiedBy>
  <cp:revision>669</cp:revision>
  <cp:lastPrinted>2018-01-16T21:42:59Z</cp:lastPrinted>
  <dcterms:created xsi:type="dcterms:W3CDTF">2016-10-06T14:52:02Z</dcterms:created>
  <dcterms:modified xsi:type="dcterms:W3CDTF">2020-09-29T18:41:23Z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5400A83D-B4FE-497C-9E2F-ACF3BA8DEF15</vt:lpwstr>
  </property>
  <property fmtid="{D5CDD505-2E9C-101B-9397-08002B2CF9AE}" pid="3" name="ArticulatePath">
    <vt:lpwstr>plantilla_cursos_presenciales-v3.1.6</vt:lpwstr>
  </property>
</Properties>
</file>