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6" r:id="rId3"/>
    <p:sldId id="315" r:id="rId4"/>
    <p:sldId id="334" r:id="rId5"/>
    <p:sldId id="346" r:id="rId6"/>
    <p:sldId id="349" r:id="rId7"/>
    <p:sldId id="359" r:id="rId8"/>
    <p:sldId id="357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71" r:id="rId19"/>
    <p:sldId id="369" r:id="rId20"/>
    <p:sldId id="372" r:id="rId21"/>
    <p:sldId id="370" r:id="rId22"/>
    <p:sldId id="373" r:id="rId23"/>
    <p:sldId id="303" r:id="rId24"/>
    <p:sldId id="305" r:id="rId25"/>
  </p:sldIdLst>
  <p:sldSz cx="9144000" cy="5715000" type="screen16x1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493">
          <p15:clr>
            <a:srgbClr val="A4A3A4"/>
          </p15:clr>
        </p15:guide>
        <p15:guide id="7" orient="horz" pos="387">
          <p15:clr>
            <a:srgbClr val="A4A3A4"/>
          </p15:clr>
        </p15:guide>
        <p15:guide id="8" orient="horz" pos="542">
          <p15:clr>
            <a:srgbClr val="A4A3A4"/>
          </p15:clr>
        </p15:guide>
        <p15:guide id="9" orient="horz" pos="259">
          <p15:clr>
            <a:srgbClr val="A4A3A4"/>
          </p15:clr>
        </p15:guide>
        <p15:guide id="10" orient="horz" pos="3269">
          <p15:clr>
            <a:srgbClr val="A4A3A4"/>
          </p15:clr>
        </p15:guide>
        <p15:guide id="11" pos="5461">
          <p15:clr>
            <a:srgbClr val="A4A3A4"/>
          </p15:clr>
        </p15:guide>
        <p15:guide id="12" pos="3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a Zoraida Hamada Doshi" initials="EZ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BD7"/>
    <a:srgbClr val="BFD5EF"/>
    <a:srgbClr val="558ED5"/>
    <a:srgbClr val="FFFFFF"/>
    <a:srgbClr val="C00000"/>
    <a:srgbClr val="A6A6A6"/>
    <a:srgbClr val="F2F2F2"/>
    <a:srgbClr val="7F7F7F"/>
    <a:srgbClr val="FFFFFE"/>
    <a:srgbClr val="00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6" autoAdjust="0"/>
    <p:restoredTop sz="85099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158" y="90"/>
      </p:cViewPr>
      <p:guideLst>
        <p:guide orient="horz" pos="217"/>
        <p:guide pos="5455"/>
        <p:guide orient="horz" pos="3274"/>
        <p:guide orient="horz" pos="689"/>
        <p:guide pos="476"/>
        <p:guide pos="493"/>
        <p:guide orient="horz" pos="387"/>
        <p:guide orient="horz" pos="542"/>
        <p:guide orient="horz" pos="259"/>
        <p:guide orient="horz" pos="3269"/>
        <p:guide pos="5461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29/09/2020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40 es menor que 52</a:t>
            </a:r>
            <a:r>
              <a:rPr lang="es-PE" dirty="0" smtClean="0"/>
              <a:t>, por lo tanto, va hacia</a:t>
            </a:r>
            <a:r>
              <a:rPr lang="es-PE" baseline="0" dirty="0" smtClean="0"/>
              <a:t> la izquierda.</a:t>
            </a:r>
          </a:p>
          <a:p>
            <a:r>
              <a:rPr lang="es-PE" dirty="0" smtClean="0"/>
              <a:t>40 </a:t>
            </a:r>
            <a:r>
              <a:rPr lang="es-PE" baseline="0" dirty="0" smtClean="0"/>
              <a:t>es mayor que 36</a:t>
            </a:r>
            <a:r>
              <a:rPr lang="es-PE" dirty="0" smtClean="0"/>
              <a:t>, por lo tanto, va hacia</a:t>
            </a:r>
            <a:r>
              <a:rPr lang="es-PE" baseline="0" dirty="0" smtClean="0"/>
              <a:t> la derecha.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Comparamos el canal</a:t>
            </a:r>
            <a:r>
              <a:rPr lang="es-PE" baseline="0" dirty="0" smtClean="0"/>
              <a:t> buscado </a:t>
            </a:r>
            <a:r>
              <a:rPr lang="es-PE" dirty="0" smtClean="0"/>
              <a:t>con 52.</a:t>
            </a:r>
          </a:p>
          <a:p>
            <a:r>
              <a:rPr lang="es-PE" dirty="0" smtClean="0"/>
              <a:t>Como 44 </a:t>
            </a:r>
            <a:r>
              <a:rPr lang="es-PE" baseline="0" dirty="0" smtClean="0"/>
              <a:t>es menor a 52, lo buscamos hacia la izquierda.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Comparamos el canal buscado</a:t>
            </a:r>
            <a:r>
              <a:rPr lang="es-PE" baseline="0" dirty="0" smtClean="0"/>
              <a:t> </a:t>
            </a:r>
            <a:r>
              <a:rPr lang="es-PE" dirty="0" smtClean="0"/>
              <a:t>con 36.</a:t>
            </a:r>
          </a:p>
          <a:p>
            <a:r>
              <a:rPr lang="es-PE" dirty="0" smtClean="0"/>
              <a:t>Como 44 </a:t>
            </a:r>
            <a:r>
              <a:rPr lang="es-PE" baseline="0" dirty="0" smtClean="0"/>
              <a:t>es mayor a 36, lo buscamos hacia la derecha.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Comparamos el canal</a:t>
            </a:r>
            <a:r>
              <a:rPr lang="es-PE" baseline="0" dirty="0" smtClean="0"/>
              <a:t> buscado</a:t>
            </a:r>
            <a:r>
              <a:rPr lang="es-PE" dirty="0" smtClean="0"/>
              <a:t> con 44.</a:t>
            </a:r>
          </a:p>
          <a:p>
            <a:r>
              <a:rPr lang="es-PE" dirty="0" smtClean="0"/>
              <a:t>Como son iguales, se termina</a:t>
            </a:r>
            <a:r>
              <a:rPr lang="es-PE" baseline="0" dirty="0" smtClean="0"/>
              <a:t> la búsqueda.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Simplemente se elimina el nodo.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77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El hijo</a:t>
            </a:r>
            <a:r>
              <a:rPr lang="es-PE" baseline="0" dirty="0" smtClean="0"/>
              <a:t> toma el lugar del padre.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El predecesor o el sucesor in-orden toma el lugar del nodo eliminado.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 la derecha</a:t>
            </a:r>
            <a:r>
              <a:rPr lang="es-PE" baseline="0" dirty="0" smtClean="0"/>
              <a:t> del 36 tenemos valores mayores.</a:t>
            </a:r>
          </a:p>
          <a:p>
            <a:r>
              <a:rPr lang="es-PE" baseline="0" dirty="0" smtClean="0"/>
              <a:t>A la izquierda del 68 tenemos valores menores.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van a insertar nodos en un Árbol</a:t>
            </a:r>
            <a:r>
              <a:rPr lang="es-PE" baseline="0" dirty="0" smtClean="0"/>
              <a:t> que está vacío.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El primer elemento a insertar será la raíz del árbol.</a:t>
            </a:r>
          </a:p>
          <a:p>
            <a:r>
              <a:rPr lang="es-PE" dirty="0" smtClean="0"/>
              <a:t>36 es menor que 52, por lo tanto, va hacia</a:t>
            </a:r>
            <a:r>
              <a:rPr lang="es-PE" baseline="0" dirty="0" smtClean="0"/>
              <a:t> la izquierda.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68 es mayor que 52, por lo tanto, va hacia</a:t>
            </a:r>
            <a:r>
              <a:rPr lang="es-PE" baseline="0" dirty="0" smtClean="0"/>
              <a:t> la derecha.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24 es menor que 52</a:t>
            </a:r>
            <a:r>
              <a:rPr lang="es-PE" dirty="0" smtClean="0"/>
              <a:t>, por lo tanto, va hacia</a:t>
            </a:r>
            <a:r>
              <a:rPr lang="es-PE" baseline="0" dirty="0" smtClean="0"/>
              <a:t> la izquierda.</a:t>
            </a:r>
          </a:p>
          <a:p>
            <a:r>
              <a:rPr lang="es-PE" dirty="0" smtClean="0"/>
              <a:t>24 </a:t>
            </a:r>
            <a:r>
              <a:rPr lang="es-PE" baseline="0" dirty="0" smtClean="0"/>
              <a:t>es menor que 36</a:t>
            </a:r>
            <a:r>
              <a:rPr lang="es-PE" dirty="0" smtClean="0"/>
              <a:t>, por lo tanto, va hacia</a:t>
            </a:r>
            <a:r>
              <a:rPr lang="es-PE" baseline="0" dirty="0" smtClean="0"/>
              <a:t> la izquierda.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12777" y="5260073"/>
            <a:ext cx="8568205" cy="312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/>
          <p:cNvSpPr>
            <a:spLocks noGrp="1"/>
          </p:cNvSpPr>
          <p:nvPr>
            <p:ph type="pic" sz="quarter" idx="11"/>
          </p:nvPr>
        </p:nvSpPr>
        <p:spPr>
          <a:xfrm>
            <a:off x="5045075" y="881063"/>
            <a:ext cx="3624263" cy="4308475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488950" y="881063"/>
            <a:ext cx="3682835" cy="4308474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0"/>
          </p:nvPr>
        </p:nvSpPr>
        <p:spPr>
          <a:xfrm>
            <a:off x="2260600" y="2295525"/>
            <a:ext cx="4622800" cy="2903538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1"/>
          </p:nvPr>
        </p:nvSpPr>
        <p:spPr>
          <a:xfrm>
            <a:off x="4662488" y="1528763"/>
            <a:ext cx="4006850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6" name="Marcador de imágenes prediseñadas 5"/>
          <p:cNvSpPr>
            <a:spLocks noGrp="1"/>
          </p:cNvSpPr>
          <p:nvPr>
            <p:ph type="clipArt" sz="quarter" idx="10"/>
          </p:nvPr>
        </p:nvSpPr>
        <p:spPr>
          <a:xfrm>
            <a:off x="503238" y="1528763"/>
            <a:ext cx="4013235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88950" y="860424"/>
            <a:ext cx="8180387" cy="4329113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2184400" y="1360488"/>
            <a:ext cx="4775200" cy="26860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24048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ALGORITMOS</a:t>
              </a:r>
              <a:r>
                <a:rPr lang="es-PE" sz="800" kern="1200" baseline="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Y ESTRUCTURA DE DATOS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</a:t>
              </a:r>
              <a:r>
                <a:rPr lang="es-PE" sz="8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15</a:t>
              </a:r>
              <a:endParaRPr lang="es-PE" sz="800" noProof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60" r:id="rId5"/>
    <p:sldLayoutId id="2147483657" r:id="rId6"/>
    <p:sldLayoutId id="2147483658" r:id="rId7"/>
    <p:sldLayoutId id="2147483661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03238" y="1207530"/>
            <a:ext cx="8049072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Calibri"/>
                <a:cs typeface="Calibri"/>
              </a:rPr>
              <a:t>SESIÓN </a:t>
            </a:r>
            <a:r>
              <a:rPr lang="en-US" sz="2800" dirty="0" smtClean="0">
                <a:solidFill>
                  <a:srgbClr val="FFFF00"/>
                </a:solidFill>
                <a:latin typeface="Calibri"/>
                <a:cs typeface="Calibri"/>
              </a:rPr>
              <a:t>/15</a:t>
            </a:r>
            <a:endParaRPr lang="en-US" sz="2800" b="1" dirty="0">
              <a:solidFill>
                <a:srgbClr val="FFFF00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PE" sz="3000" b="1" dirty="0" smtClean="0">
                <a:solidFill>
                  <a:schemeClr val="bg1"/>
                </a:solidFill>
                <a:latin typeface="Calibri"/>
                <a:cs typeface="Calibri"/>
              </a:rPr>
              <a:t>ÁRBOLES BINARIOS ORDENADOS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FFFF00"/>
                </a:solidFill>
                <a:latin typeface="Calibri"/>
                <a:cs typeface="Calibri"/>
              </a:rPr>
              <a:t>/</a:t>
            </a: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 DEFINICIÓN Y REPRESENTACIÓN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FFFF00"/>
                </a:solidFill>
                <a:cs typeface="Calibri"/>
              </a:rPr>
              <a:t>/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 INSERCIÓN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rgbClr val="FFFF00"/>
                </a:solidFill>
                <a:cs typeface="Calibri"/>
              </a:rPr>
              <a:t>/ 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BÚSQUEDA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rgbClr val="FFFF00"/>
                </a:solidFill>
                <a:cs typeface="Calibri"/>
              </a:rPr>
              <a:t>/</a:t>
            </a:r>
            <a:r>
              <a:rPr lang="en-US" sz="1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ELIMINACIÓN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INSERCIÓN</a:t>
            </a:r>
            <a:endParaRPr lang="en-US" sz="1700" dirty="0">
              <a:solidFill>
                <a:srgbClr val="438AD7"/>
              </a:solidFill>
            </a:endParaRPr>
          </a:p>
        </p:txBody>
      </p:sp>
      <p:graphicFrame>
        <p:nvGraphicFramePr>
          <p:cNvPr id="2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83160"/>
              </p:ext>
            </p:extLst>
          </p:nvPr>
        </p:nvGraphicFramePr>
        <p:xfrm>
          <a:off x="1487805" y="965200"/>
          <a:ext cx="6096000" cy="2590800"/>
        </p:xfrm>
        <a:graphic>
          <a:graphicData uri="http://schemas.openxmlformats.org/drawingml/2006/table">
            <a:tbl>
              <a:tblPr/>
              <a:tblGrid>
                <a:gridCol w="24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inserta  40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3" name="Group 27"/>
          <p:cNvGrpSpPr>
            <a:grpSpLocks/>
          </p:cNvGrpSpPr>
          <p:nvPr/>
        </p:nvGrpSpPr>
        <p:grpSpPr bwMode="auto">
          <a:xfrm>
            <a:off x="5763578" y="1143635"/>
            <a:ext cx="503238" cy="504825"/>
            <a:chOff x="1973" y="2296"/>
            <a:chExt cx="317" cy="318"/>
          </a:xfrm>
        </p:grpSpPr>
        <p:sp>
          <p:nvSpPr>
            <p:cNvPr id="50" name="AutoShape 28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>
                  <a:latin typeface="Times New Roman" pitchFamily="18" charset="0"/>
                </a:rPr>
                <a:t>52</a:t>
              </a:r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>
            <a:off x="5114290" y="1935798"/>
            <a:ext cx="503238" cy="504825"/>
            <a:chOff x="1973" y="2296"/>
            <a:chExt cx="317" cy="318"/>
          </a:xfrm>
        </p:grpSpPr>
        <p:sp>
          <p:nvSpPr>
            <p:cNvPr id="48" name="AutoShape 31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 dirty="0">
                  <a:latin typeface="Times New Roman" pitchFamily="18" charset="0"/>
                </a:rPr>
                <a:t>36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6409690" y="1934210"/>
            <a:ext cx="503238" cy="504825"/>
            <a:chOff x="1973" y="2296"/>
            <a:chExt cx="317" cy="318"/>
          </a:xfrm>
        </p:grpSpPr>
        <p:sp>
          <p:nvSpPr>
            <p:cNvPr id="46" name="AutoShape 34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47" name="Text Box 35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 dirty="0">
                  <a:latin typeface="Times New Roman" pitchFamily="18" charset="0"/>
                </a:rPr>
                <a:t>68</a:t>
              </a:r>
            </a:p>
          </p:txBody>
        </p:sp>
      </p:grpSp>
      <p:sp>
        <p:nvSpPr>
          <p:cNvPr id="36" name="Line 36"/>
          <p:cNvSpPr>
            <a:spLocks noChangeShapeType="1"/>
          </p:cNvSpPr>
          <p:nvPr/>
        </p:nvSpPr>
        <p:spPr bwMode="auto">
          <a:xfrm flipH="1">
            <a:off x="5544503" y="1577023"/>
            <a:ext cx="288925" cy="430213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6193790" y="1575435"/>
            <a:ext cx="287338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4536440" y="2870835"/>
            <a:ext cx="503238" cy="504825"/>
            <a:chOff x="1973" y="2296"/>
            <a:chExt cx="317" cy="318"/>
          </a:xfrm>
        </p:grpSpPr>
        <p:sp>
          <p:nvSpPr>
            <p:cNvPr id="44" name="AutoShape 39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>
                  <a:latin typeface="Times New Roman" pitchFamily="18" charset="0"/>
                </a:rPr>
                <a:t>24</a:t>
              </a:r>
            </a:p>
          </p:txBody>
        </p:sp>
      </p:grpSp>
      <p:sp>
        <p:nvSpPr>
          <p:cNvPr id="39" name="Line 41"/>
          <p:cNvSpPr>
            <a:spLocks noChangeShapeType="1"/>
          </p:cNvSpPr>
          <p:nvPr/>
        </p:nvSpPr>
        <p:spPr bwMode="auto">
          <a:xfrm flipH="1">
            <a:off x="4969828" y="2440623"/>
            <a:ext cx="288925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pSp>
        <p:nvGrpSpPr>
          <p:cNvPr id="40" name="Group 44"/>
          <p:cNvGrpSpPr>
            <a:grpSpLocks/>
          </p:cNvGrpSpPr>
          <p:nvPr/>
        </p:nvGrpSpPr>
        <p:grpSpPr bwMode="auto">
          <a:xfrm>
            <a:off x="5690553" y="2870835"/>
            <a:ext cx="503238" cy="504825"/>
            <a:chOff x="1973" y="2296"/>
            <a:chExt cx="317" cy="318"/>
          </a:xfrm>
        </p:grpSpPr>
        <p:sp>
          <p:nvSpPr>
            <p:cNvPr id="42" name="AutoShape 45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43" name="Text Box 46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 dirty="0" smtClean="0">
                  <a:latin typeface="Times New Roman" pitchFamily="18" charset="0"/>
                </a:rPr>
                <a:t>40</a:t>
              </a:r>
              <a:endParaRPr lang="es-ES" altLang="es-PE" sz="2000" dirty="0">
                <a:latin typeface="Times New Roman" pitchFamily="18" charset="0"/>
              </a:endParaRPr>
            </a:p>
          </p:txBody>
        </p:sp>
      </p:grpSp>
      <p:sp>
        <p:nvSpPr>
          <p:cNvPr id="41" name="Line 50"/>
          <p:cNvSpPr>
            <a:spLocks noChangeShapeType="1"/>
          </p:cNvSpPr>
          <p:nvPr/>
        </p:nvSpPr>
        <p:spPr bwMode="auto">
          <a:xfrm>
            <a:off x="5473065" y="2440623"/>
            <a:ext cx="287338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" name="object 7"/>
          <p:cNvSpPr txBox="1"/>
          <p:nvPr/>
        </p:nvSpPr>
        <p:spPr>
          <a:xfrm>
            <a:off x="3898898" y="4005878"/>
            <a:ext cx="276606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Pre-orden	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 52 36 24 40 68</a:t>
            </a:r>
          </a:p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In-orden		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 24 36 40 52 68</a:t>
            </a:r>
          </a:p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Pos-orden	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 24 40 36 68 52</a:t>
            </a:r>
          </a:p>
        </p:txBody>
      </p:sp>
      <p:sp>
        <p:nvSpPr>
          <p:cNvPr id="56" name="Rectangle 5"/>
          <p:cNvSpPr/>
          <p:nvPr/>
        </p:nvSpPr>
        <p:spPr>
          <a:xfrm>
            <a:off x="1434035" y="4019070"/>
            <a:ext cx="1258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Recorridos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5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BÚSQUEDA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60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BÚSQUEDA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495298" y="917238"/>
            <a:ext cx="78562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buscar un valor dentro del Árbol. El algoritmo es parecido a la búsqueda binaria.</a:t>
            </a:r>
          </a:p>
        </p:txBody>
      </p:sp>
      <p:sp>
        <p:nvSpPr>
          <p:cNvPr id="4" name="Rectangle 5"/>
          <p:cNvSpPr/>
          <p:nvPr/>
        </p:nvSpPr>
        <p:spPr>
          <a:xfrm>
            <a:off x="407875" y="1824510"/>
            <a:ext cx="1258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2268518"/>
            <a:ext cx="17602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Busca el canal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44</a:t>
            </a:r>
          </a:p>
        </p:txBody>
      </p:sp>
      <p:grpSp>
        <p:nvGrpSpPr>
          <p:cNvPr id="26" name="Group 44"/>
          <p:cNvGrpSpPr>
            <a:grpSpLocks/>
          </p:cNvGrpSpPr>
          <p:nvPr/>
        </p:nvGrpSpPr>
        <p:grpSpPr bwMode="auto">
          <a:xfrm>
            <a:off x="2951798" y="1726565"/>
            <a:ext cx="3957637" cy="3314700"/>
            <a:chOff x="1565" y="2022"/>
            <a:chExt cx="2493" cy="2088"/>
          </a:xfrm>
        </p:grpSpPr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2653" y="2022"/>
              <a:ext cx="317" cy="318"/>
              <a:chOff x="1973" y="2296"/>
              <a:chExt cx="317" cy="318"/>
            </a:xfrm>
          </p:grpSpPr>
          <p:sp>
            <p:nvSpPr>
              <p:cNvPr id="61" name="AutoShape 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52</a:t>
                </a:r>
              </a:p>
            </p:txBody>
          </p:sp>
        </p:grpSp>
        <p:grpSp>
          <p:nvGrpSpPr>
            <p:cNvPr id="28" name="Group 11"/>
            <p:cNvGrpSpPr>
              <a:grpSpLocks/>
            </p:cNvGrpSpPr>
            <p:nvPr/>
          </p:nvGrpSpPr>
          <p:grpSpPr bwMode="auto">
            <a:xfrm>
              <a:off x="1928" y="2610"/>
              <a:ext cx="317" cy="318"/>
              <a:chOff x="1973" y="2296"/>
              <a:chExt cx="317" cy="318"/>
            </a:xfrm>
          </p:grpSpPr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36</a:t>
                </a:r>
              </a:p>
            </p:txBody>
          </p:sp>
        </p:grpSp>
        <p:grpSp>
          <p:nvGrpSpPr>
            <p:cNvPr id="29" name="Group 14"/>
            <p:cNvGrpSpPr>
              <a:grpSpLocks/>
            </p:cNvGrpSpPr>
            <p:nvPr/>
          </p:nvGrpSpPr>
          <p:grpSpPr bwMode="auto">
            <a:xfrm>
              <a:off x="3289" y="3791"/>
              <a:ext cx="317" cy="318"/>
              <a:chOff x="1973" y="2296"/>
              <a:chExt cx="317" cy="318"/>
            </a:xfrm>
          </p:grpSpPr>
          <p:sp>
            <p:nvSpPr>
              <p:cNvPr id="57" name="AutoShape 15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8" name="Text Box 16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65</a:t>
                </a:r>
              </a:p>
            </p:txBody>
          </p:sp>
        </p:grpSp>
        <p:grpSp>
          <p:nvGrpSpPr>
            <p:cNvPr id="30" name="Group 17"/>
            <p:cNvGrpSpPr>
              <a:grpSpLocks/>
            </p:cNvGrpSpPr>
            <p:nvPr/>
          </p:nvGrpSpPr>
          <p:grpSpPr bwMode="auto">
            <a:xfrm>
              <a:off x="3333" y="2610"/>
              <a:ext cx="317" cy="318"/>
              <a:chOff x="1973" y="2296"/>
              <a:chExt cx="317" cy="318"/>
            </a:xfrm>
          </p:grpSpPr>
          <p:sp>
            <p:nvSpPr>
              <p:cNvPr id="55" name="AutoShape 1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6" name="Text Box 1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68</a:t>
                </a:r>
              </a:p>
            </p:txBody>
          </p:sp>
        </p:grpSp>
        <p:grpSp>
          <p:nvGrpSpPr>
            <p:cNvPr id="31" name="Group 20"/>
            <p:cNvGrpSpPr>
              <a:grpSpLocks/>
            </p:cNvGrpSpPr>
            <p:nvPr/>
          </p:nvGrpSpPr>
          <p:grpSpPr bwMode="auto">
            <a:xfrm>
              <a:off x="1565" y="3200"/>
              <a:ext cx="317" cy="318"/>
              <a:chOff x="1973" y="2296"/>
              <a:chExt cx="317" cy="318"/>
            </a:xfrm>
          </p:grpSpPr>
          <p:sp>
            <p:nvSpPr>
              <p:cNvPr id="53" name="AutoShape 21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4" name="Text Box 22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24</a:t>
                </a:r>
              </a:p>
            </p:txBody>
          </p:sp>
        </p:grpSp>
        <p:grpSp>
          <p:nvGrpSpPr>
            <p:cNvPr id="32" name="Group 23"/>
            <p:cNvGrpSpPr>
              <a:grpSpLocks/>
            </p:cNvGrpSpPr>
            <p:nvPr/>
          </p:nvGrpSpPr>
          <p:grpSpPr bwMode="auto">
            <a:xfrm>
              <a:off x="2336" y="3201"/>
              <a:ext cx="317" cy="318"/>
              <a:chOff x="1973" y="2296"/>
              <a:chExt cx="317" cy="318"/>
            </a:xfrm>
          </p:grpSpPr>
          <p:sp>
            <p:nvSpPr>
              <p:cNvPr id="51" name="AutoShape 2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44</a:t>
                </a:r>
              </a:p>
            </p:txBody>
          </p:sp>
        </p:grp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791" y="2883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3198" y="3520"/>
              <a:ext cx="181" cy="272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2200" y="2884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36" name="Group 29"/>
            <p:cNvGrpSpPr>
              <a:grpSpLocks/>
            </p:cNvGrpSpPr>
            <p:nvPr/>
          </p:nvGrpSpPr>
          <p:grpSpPr bwMode="auto">
            <a:xfrm>
              <a:off x="2970" y="3201"/>
              <a:ext cx="317" cy="318"/>
              <a:chOff x="1973" y="2296"/>
              <a:chExt cx="317" cy="318"/>
            </a:xfrm>
          </p:grpSpPr>
          <p:sp>
            <p:nvSpPr>
              <p:cNvPr id="49" name="AutoShape 3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0" name="Text Box 31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 smtClean="0">
                    <a:latin typeface="Times New Roman" pitchFamily="18" charset="0"/>
                  </a:rPr>
                  <a:t>56</a:t>
                </a:r>
                <a:endParaRPr lang="es-ES" altLang="es-PE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3741" y="3202"/>
              <a:ext cx="317" cy="318"/>
              <a:chOff x="1973" y="2296"/>
              <a:chExt cx="317" cy="318"/>
            </a:xfrm>
          </p:grpSpPr>
          <p:sp>
            <p:nvSpPr>
              <p:cNvPr id="47" name="AutoShape 3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72</a:t>
                </a:r>
              </a:p>
            </p:txBody>
          </p:sp>
        </p:grp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3196" y="2884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05" y="2885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41" name="Group 37"/>
            <p:cNvGrpSpPr>
              <a:grpSpLocks/>
            </p:cNvGrpSpPr>
            <p:nvPr/>
          </p:nvGrpSpPr>
          <p:grpSpPr bwMode="auto">
            <a:xfrm>
              <a:off x="2064" y="3792"/>
              <a:ext cx="317" cy="318"/>
              <a:chOff x="1973" y="2296"/>
              <a:chExt cx="317" cy="318"/>
            </a:xfrm>
          </p:grpSpPr>
          <p:sp>
            <p:nvSpPr>
              <p:cNvPr id="45" name="AutoShape 3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40</a:t>
                </a:r>
              </a:p>
            </p:txBody>
          </p:sp>
        </p:grp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290" y="3519"/>
              <a:ext cx="136" cy="274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199" y="2295"/>
              <a:ext cx="499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925" y="2295"/>
              <a:ext cx="453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206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BÚSQUEDA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07875" y="1824510"/>
            <a:ext cx="1258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2268518"/>
            <a:ext cx="17602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Busca el canal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44</a:t>
            </a:r>
          </a:p>
        </p:txBody>
      </p:sp>
      <p:grpSp>
        <p:nvGrpSpPr>
          <p:cNvPr id="26" name="Group 44"/>
          <p:cNvGrpSpPr>
            <a:grpSpLocks/>
          </p:cNvGrpSpPr>
          <p:nvPr/>
        </p:nvGrpSpPr>
        <p:grpSpPr bwMode="auto">
          <a:xfrm>
            <a:off x="2951798" y="1726565"/>
            <a:ext cx="3957637" cy="3314700"/>
            <a:chOff x="1565" y="2022"/>
            <a:chExt cx="2493" cy="2088"/>
          </a:xfrm>
        </p:grpSpPr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2653" y="2022"/>
              <a:ext cx="317" cy="318"/>
              <a:chOff x="1973" y="2296"/>
              <a:chExt cx="317" cy="318"/>
            </a:xfrm>
          </p:grpSpPr>
          <p:sp>
            <p:nvSpPr>
              <p:cNvPr id="61" name="AutoShape 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52</a:t>
                </a:r>
              </a:p>
            </p:txBody>
          </p:sp>
        </p:grpSp>
        <p:grpSp>
          <p:nvGrpSpPr>
            <p:cNvPr id="28" name="Group 11"/>
            <p:cNvGrpSpPr>
              <a:grpSpLocks/>
            </p:cNvGrpSpPr>
            <p:nvPr/>
          </p:nvGrpSpPr>
          <p:grpSpPr bwMode="auto">
            <a:xfrm>
              <a:off x="1928" y="2610"/>
              <a:ext cx="317" cy="318"/>
              <a:chOff x="1973" y="2296"/>
              <a:chExt cx="317" cy="318"/>
            </a:xfrm>
          </p:grpSpPr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36</a:t>
                </a:r>
              </a:p>
            </p:txBody>
          </p:sp>
        </p:grpSp>
        <p:grpSp>
          <p:nvGrpSpPr>
            <p:cNvPr id="29" name="Group 14"/>
            <p:cNvGrpSpPr>
              <a:grpSpLocks/>
            </p:cNvGrpSpPr>
            <p:nvPr/>
          </p:nvGrpSpPr>
          <p:grpSpPr bwMode="auto">
            <a:xfrm>
              <a:off x="3289" y="3791"/>
              <a:ext cx="317" cy="318"/>
              <a:chOff x="1973" y="2296"/>
              <a:chExt cx="317" cy="318"/>
            </a:xfrm>
          </p:grpSpPr>
          <p:sp>
            <p:nvSpPr>
              <p:cNvPr id="57" name="AutoShape 15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8" name="Text Box 16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65</a:t>
                </a:r>
              </a:p>
            </p:txBody>
          </p:sp>
        </p:grpSp>
        <p:grpSp>
          <p:nvGrpSpPr>
            <p:cNvPr id="30" name="Group 17"/>
            <p:cNvGrpSpPr>
              <a:grpSpLocks/>
            </p:cNvGrpSpPr>
            <p:nvPr/>
          </p:nvGrpSpPr>
          <p:grpSpPr bwMode="auto">
            <a:xfrm>
              <a:off x="3333" y="2610"/>
              <a:ext cx="317" cy="318"/>
              <a:chOff x="1973" y="2296"/>
              <a:chExt cx="317" cy="318"/>
            </a:xfrm>
          </p:grpSpPr>
          <p:sp>
            <p:nvSpPr>
              <p:cNvPr id="55" name="AutoShape 1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6" name="Text Box 1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68</a:t>
                </a:r>
              </a:p>
            </p:txBody>
          </p:sp>
        </p:grpSp>
        <p:grpSp>
          <p:nvGrpSpPr>
            <p:cNvPr id="31" name="Group 20"/>
            <p:cNvGrpSpPr>
              <a:grpSpLocks/>
            </p:cNvGrpSpPr>
            <p:nvPr/>
          </p:nvGrpSpPr>
          <p:grpSpPr bwMode="auto">
            <a:xfrm>
              <a:off x="1565" y="3200"/>
              <a:ext cx="317" cy="318"/>
              <a:chOff x="1973" y="2296"/>
              <a:chExt cx="317" cy="318"/>
            </a:xfrm>
          </p:grpSpPr>
          <p:sp>
            <p:nvSpPr>
              <p:cNvPr id="53" name="AutoShape 21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4" name="Text Box 22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24</a:t>
                </a:r>
              </a:p>
            </p:txBody>
          </p:sp>
        </p:grpSp>
        <p:grpSp>
          <p:nvGrpSpPr>
            <p:cNvPr id="32" name="Group 23"/>
            <p:cNvGrpSpPr>
              <a:grpSpLocks/>
            </p:cNvGrpSpPr>
            <p:nvPr/>
          </p:nvGrpSpPr>
          <p:grpSpPr bwMode="auto">
            <a:xfrm>
              <a:off x="2336" y="3201"/>
              <a:ext cx="317" cy="318"/>
              <a:chOff x="1973" y="2296"/>
              <a:chExt cx="317" cy="318"/>
            </a:xfrm>
          </p:grpSpPr>
          <p:sp>
            <p:nvSpPr>
              <p:cNvPr id="51" name="AutoShape 2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44</a:t>
                </a:r>
              </a:p>
            </p:txBody>
          </p:sp>
        </p:grp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791" y="2883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3198" y="3520"/>
              <a:ext cx="181" cy="272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2200" y="2884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36" name="Group 29"/>
            <p:cNvGrpSpPr>
              <a:grpSpLocks/>
            </p:cNvGrpSpPr>
            <p:nvPr/>
          </p:nvGrpSpPr>
          <p:grpSpPr bwMode="auto">
            <a:xfrm>
              <a:off x="2970" y="3201"/>
              <a:ext cx="317" cy="318"/>
              <a:chOff x="1973" y="2296"/>
              <a:chExt cx="317" cy="318"/>
            </a:xfrm>
          </p:grpSpPr>
          <p:sp>
            <p:nvSpPr>
              <p:cNvPr id="49" name="AutoShape 3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0" name="Text Box 31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 smtClean="0">
                    <a:latin typeface="Times New Roman" pitchFamily="18" charset="0"/>
                  </a:rPr>
                  <a:t>56</a:t>
                </a:r>
                <a:endParaRPr lang="es-ES" altLang="es-PE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3741" y="3202"/>
              <a:ext cx="317" cy="318"/>
              <a:chOff x="1973" y="2296"/>
              <a:chExt cx="317" cy="318"/>
            </a:xfrm>
          </p:grpSpPr>
          <p:sp>
            <p:nvSpPr>
              <p:cNvPr id="47" name="AutoShape 3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72</a:t>
                </a:r>
              </a:p>
            </p:txBody>
          </p:sp>
        </p:grp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3196" y="2884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05" y="2885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41" name="Group 37"/>
            <p:cNvGrpSpPr>
              <a:grpSpLocks/>
            </p:cNvGrpSpPr>
            <p:nvPr/>
          </p:nvGrpSpPr>
          <p:grpSpPr bwMode="auto">
            <a:xfrm>
              <a:off x="2064" y="3792"/>
              <a:ext cx="317" cy="318"/>
              <a:chOff x="1973" y="2296"/>
              <a:chExt cx="317" cy="318"/>
            </a:xfrm>
          </p:grpSpPr>
          <p:sp>
            <p:nvSpPr>
              <p:cNvPr id="45" name="AutoShape 3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40</a:t>
                </a:r>
              </a:p>
            </p:txBody>
          </p:sp>
        </p:grp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290" y="3519"/>
              <a:ext cx="136" cy="274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199" y="2295"/>
              <a:ext cx="499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925" y="2295"/>
              <a:ext cx="453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cxnSp>
        <p:nvCxnSpPr>
          <p:cNvPr id="3" name="2 Conector recto de flecha"/>
          <p:cNvCxnSpPr/>
          <p:nvPr/>
        </p:nvCxnSpPr>
        <p:spPr>
          <a:xfrm flipH="1">
            <a:off x="5161598" y="1483360"/>
            <a:ext cx="323055" cy="278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507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BÚSQUEDA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07875" y="1824510"/>
            <a:ext cx="1258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2268518"/>
            <a:ext cx="17602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Busca el canal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44</a:t>
            </a:r>
          </a:p>
        </p:txBody>
      </p:sp>
      <p:grpSp>
        <p:nvGrpSpPr>
          <p:cNvPr id="26" name="Group 44"/>
          <p:cNvGrpSpPr>
            <a:grpSpLocks/>
          </p:cNvGrpSpPr>
          <p:nvPr/>
        </p:nvGrpSpPr>
        <p:grpSpPr bwMode="auto">
          <a:xfrm>
            <a:off x="2951798" y="1726565"/>
            <a:ext cx="3957637" cy="3314700"/>
            <a:chOff x="1565" y="2022"/>
            <a:chExt cx="2493" cy="2088"/>
          </a:xfrm>
        </p:grpSpPr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2653" y="2022"/>
              <a:ext cx="317" cy="318"/>
              <a:chOff x="1973" y="2296"/>
              <a:chExt cx="317" cy="318"/>
            </a:xfrm>
          </p:grpSpPr>
          <p:sp>
            <p:nvSpPr>
              <p:cNvPr id="61" name="AutoShape 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52</a:t>
                </a:r>
              </a:p>
            </p:txBody>
          </p:sp>
        </p:grpSp>
        <p:grpSp>
          <p:nvGrpSpPr>
            <p:cNvPr id="28" name="Group 11"/>
            <p:cNvGrpSpPr>
              <a:grpSpLocks/>
            </p:cNvGrpSpPr>
            <p:nvPr/>
          </p:nvGrpSpPr>
          <p:grpSpPr bwMode="auto">
            <a:xfrm>
              <a:off x="1928" y="2610"/>
              <a:ext cx="317" cy="318"/>
              <a:chOff x="1973" y="2296"/>
              <a:chExt cx="317" cy="318"/>
            </a:xfrm>
          </p:grpSpPr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36</a:t>
                </a:r>
              </a:p>
            </p:txBody>
          </p:sp>
        </p:grpSp>
        <p:grpSp>
          <p:nvGrpSpPr>
            <p:cNvPr id="29" name="Group 14"/>
            <p:cNvGrpSpPr>
              <a:grpSpLocks/>
            </p:cNvGrpSpPr>
            <p:nvPr/>
          </p:nvGrpSpPr>
          <p:grpSpPr bwMode="auto">
            <a:xfrm>
              <a:off x="3289" y="3791"/>
              <a:ext cx="317" cy="318"/>
              <a:chOff x="1973" y="2296"/>
              <a:chExt cx="317" cy="318"/>
            </a:xfrm>
          </p:grpSpPr>
          <p:sp>
            <p:nvSpPr>
              <p:cNvPr id="57" name="AutoShape 15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8" name="Text Box 16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65</a:t>
                </a:r>
              </a:p>
            </p:txBody>
          </p:sp>
        </p:grpSp>
        <p:grpSp>
          <p:nvGrpSpPr>
            <p:cNvPr id="30" name="Group 17"/>
            <p:cNvGrpSpPr>
              <a:grpSpLocks/>
            </p:cNvGrpSpPr>
            <p:nvPr/>
          </p:nvGrpSpPr>
          <p:grpSpPr bwMode="auto">
            <a:xfrm>
              <a:off x="3333" y="2610"/>
              <a:ext cx="317" cy="318"/>
              <a:chOff x="1973" y="2296"/>
              <a:chExt cx="317" cy="318"/>
            </a:xfrm>
          </p:grpSpPr>
          <p:sp>
            <p:nvSpPr>
              <p:cNvPr id="55" name="AutoShape 1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6" name="Text Box 1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68</a:t>
                </a:r>
              </a:p>
            </p:txBody>
          </p:sp>
        </p:grpSp>
        <p:grpSp>
          <p:nvGrpSpPr>
            <p:cNvPr id="31" name="Group 20"/>
            <p:cNvGrpSpPr>
              <a:grpSpLocks/>
            </p:cNvGrpSpPr>
            <p:nvPr/>
          </p:nvGrpSpPr>
          <p:grpSpPr bwMode="auto">
            <a:xfrm>
              <a:off x="1565" y="3200"/>
              <a:ext cx="317" cy="318"/>
              <a:chOff x="1973" y="2296"/>
              <a:chExt cx="317" cy="318"/>
            </a:xfrm>
          </p:grpSpPr>
          <p:sp>
            <p:nvSpPr>
              <p:cNvPr id="53" name="AutoShape 21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4" name="Text Box 22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24</a:t>
                </a:r>
              </a:p>
            </p:txBody>
          </p:sp>
        </p:grpSp>
        <p:grpSp>
          <p:nvGrpSpPr>
            <p:cNvPr id="32" name="Group 23"/>
            <p:cNvGrpSpPr>
              <a:grpSpLocks/>
            </p:cNvGrpSpPr>
            <p:nvPr/>
          </p:nvGrpSpPr>
          <p:grpSpPr bwMode="auto">
            <a:xfrm>
              <a:off x="2336" y="3201"/>
              <a:ext cx="317" cy="318"/>
              <a:chOff x="1973" y="2296"/>
              <a:chExt cx="317" cy="318"/>
            </a:xfrm>
          </p:grpSpPr>
          <p:sp>
            <p:nvSpPr>
              <p:cNvPr id="51" name="AutoShape 2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44</a:t>
                </a:r>
              </a:p>
            </p:txBody>
          </p:sp>
        </p:grp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791" y="2883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3198" y="3520"/>
              <a:ext cx="181" cy="272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2200" y="2884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36" name="Group 29"/>
            <p:cNvGrpSpPr>
              <a:grpSpLocks/>
            </p:cNvGrpSpPr>
            <p:nvPr/>
          </p:nvGrpSpPr>
          <p:grpSpPr bwMode="auto">
            <a:xfrm>
              <a:off x="2970" y="3201"/>
              <a:ext cx="317" cy="318"/>
              <a:chOff x="1973" y="2296"/>
              <a:chExt cx="317" cy="318"/>
            </a:xfrm>
          </p:grpSpPr>
          <p:sp>
            <p:nvSpPr>
              <p:cNvPr id="49" name="AutoShape 3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0" name="Text Box 31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 smtClean="0">
                    <a:latin typeface="Times New Roman" pitchFamily="18" charset="0"/>
                  </a:rPr>
                  <a:t>56</a:t>
                </a:r>
                <a:endParaRPr lang="es-ES" altLang="es-PE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3741" y="3202"/>
              <a:ext cx="317" cy="318"/>
              <a:chOff x="1973" y="2296"/>
              <a:chExt cx="317" cy="318"/>
            </a:xfrm>
          </p:grpSpPr>
          <p:sp>
            <p:nvSpPr>
              <p:cNvPr id="47" name="AutoShape 3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72</a:t>
                </a:r>
              </a:p>
            </p:txBody>
          </p:sp>
        </p:grp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3196" y="2884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05" y="2885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41" name="Group 37"/>
            <p:cNvGrpSpPr>
              <a:grpSpLocks/>
            </p:cNvGrpSpPr>
            <p:nvPr/>
          </p:nvGrpSpPr>
          <p:grpSpPr bwMode="auto">
            <a:xfrm>
              <a:off x="2064" y="3792"/>
              <a:ext cx="317" cy="318"/>
              <a:chOff x="1973" y="2296"/>
              <a:chExt cx="317" cy="318"/>
            </a:xfrm>
          </p:grpSpPr>
          <p:sp>
            <p:nvSpPr>
              <p:cNvPr id="45" name="AutoShape 3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40</a:t>
                </a:r>
              </a:p>
            </p:txBody>
          </p:sp>
        </p:grp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290" y="3519"/>
              <a:ext cx="136" cy="274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199" y="2295"/>
              <a:ext cx="499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925" y="2295"/>
              <a:ext cx="453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cxnSp>
        <p:nvCxnSpPr>
          <p:cNvPr id="9" name="8 Conector recto de flecha"/>
          <p:cNvCxnSpPr/>
          <p:nvPr/>
        </p:nvCxnSpPr>
        <p:spPr>
          <a:xfrm flipH="1" flipV="1">
            <a:off x="3310573" y="2453184"/>
            <a:ext cx="237808" cy="23546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055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BÚSQUEDA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07875" y="1824510"/>
            <a:ext cx="1258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2268518"/>
            <a:ext cx="17602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Busca el canal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44</a:t>
            </a:r>
          </a:p>
        </p:txBody>
      </p:sp>
      <p:grpSp>
        <p:nvGrpSpPr>
          <p:cNvPr id="26" name="Group 44"/>
          <p:cNvGrpSpPr>
            <a:grpSpLocks/>
          </p:cNvGrpSpPr>
          <p:nvPr/>
        </p:nvGrpSpPr>
        <p:grpSpPr bwMode="auto">
          <a:xfrm>
            <a:off x="2951798" y="1726565"/>
            <a:ext cx="3957637" cy="3314700"/>
            <a:chOff x="1565" y="2022"/>
            <a:chExt cx="2493" cy="2088"/>
          </a:xfrm>
        </p:grpSpPr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2653" y="2022"/>
              <a:ext cx="317" cy="318"/>
              <a:chOff x="1973" y="2296"/>
              <a:chExt cx="317" cy="318"/>
            </a:xfrm>
          </p:grpSpPr>
          <p:sp>
            <p:nvSpPr>
              <p:cNvPr id="61" name="AutoShape 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52</a:t>
                </a:r>
              </a:p>
            </p:txBody>
          </p:sp>
        </p:grpSp>
        <p:grpSp>
          <p:nvGrpSpPr>
            <p:cNvPr id="28" name="Group 11"/>
            <p:cNvGrpSpPr>
              <a:grpSpLocks/>
            </p:cNvGrpSpPr>
            <p:nvPr/>
          </p:nvGrpSpPr>
          <p:grpSpPr bwMode="auto">
            <a:xfrm>
              <a:off x="1928" y="2610"/>
              <a:ext cx="317" cy="318"/>
              <a:chOff x="1973" y="2296"/>
              <a:chExt cx="317" cy="318"/>
            </a:xfrm>
          </p:grpSpPr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36</a:t>
                </a:r>
              </a:p>
            </p:txBody>
          </p:sp>
        </p:grpSp>
        <p:grpSp>
          <p:nvGrpSpPr>
            <p:cNvPr id="29" name="Group 14"/>
            <p:cNvGrpSpPr>
              <a:grpSpLocks/>
            </p:cNvGrpSpPr>
            <p:nvPr/>
          </p:nvGrpSpPr>
          <p:grpSpPr bwMode="auto">
            <a:xfrm>
              <a:off x="3289" y="3791"/>
              <a:ext cx="317" cy="318"/>
              <a:chOff x="1973" y="2296"/>
              <a:chExt cx="317" cy="318"/>
            </a:xfrm>
          </p:grpSpPr>
          <p:sp>
            <p:nvSpPr>
              <p:cNvPr id="57" name="AutoShape 15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8" name="Text Box 16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65</a:t>
                </a:r>
              </a:p>
            </p:txBody>
          </p:sp>
        </p:grpSp>
        <p:grpSp>
          <p:nvGrpSpPr>
            <p:cNvPr id="30" name="Group 17"/>
            <p:cNvGrpSpPr>
              <a:grpSpLocks/>
            </p:cNvGrpSpPr>
            <p:nvPr/>
          </p:nvGrpSpPr>
          <p:grpSpPr bwMode="auto">
            <a:xfrm>
              <a:off x="3333" y="2610"/>
              <a:ext cx="317" cy="318"/>
              <a:chOff x="1973" y="2296"/>
              <a:chExt cx="317" cy="318"/>
            </a:xfrm>
          </p:grpSpPr>
          <p:sp>
            <p:nvSpPr>
              <p:cNvPr id="55" name="AutoShape 1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6" name="Text Box 1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68</a:t>
                </a:r>
              </a:p>
            </p:txBody>
          </p:sp>
        </p:grpSp>
        <p:grpSp>
          <p:nvGrpSpPr>
            <p:cNvPr id="31" name="Group 20"/>
            <p:cNvGrpSpPr>
              <a:grpSpLocks/>
            </p:cNvGrpSpPr>
            <p:nvPr/>
          </p:nvGrpSpPr>
          <p:grpSpPr bwMode="auto">
            <a:xfrm>
              <a:off x="1565" y="3200"/>
              <a:ext cx="317" cy="318"/>
              <a:chOff x="1973" y="2296"/>
              <a:chExt cx="317" cy="318"/>
            </a:xfrm>
          </p:grpSpPr>
          <p:sp>
            <p:nvSpPr>
              <p:cNvPr id="53" name="AutoShape 21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4" name="Text Box 22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24</a:t>
                </a:r>
              </a:p>
            </p:txBody>
          </p:sp>
        </p:grpSp>
        <p:grpSp>
          <p:nvGrpSpPr>
            <p:cNvPr id="32" name="Group 23"/>
            <p:cNvGrpSpPr>
              <a:grpSpLocks/>
            </p:cNvGrpSpPr>
            <p:nvPr/>
          </p:nvGrpSpPr>
          <p:grpSpPr bwMode="auto">
            <a:xfrm>
              <a:off x="2336" y="3201"/>
              <a:ext cx="317" cy="318"/>
              <a:chOff x="1973" y="2296"/>
              <a:chExt cx="317" cy="318"/>
            </a:xfrm>
          </p:grpSpPr>
          <p:sp>
            <p:nvSpPr>
              <p:cNvPr id="51" name="AutoShape 2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44</a:t>
                </a:r>
              </a:p>
            </p:txBody>
          </p:sp>
        </p:grp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791" y="2883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3198" y="3520"/>
              <a:ext cx="181" cy="272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2200" y="2884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36" name="Group 29"/>
            <p:cNvGrpSpPr>
              <a:grpSpLocks/>
            </p:cNvGrpSpPr>
            <p:nvPr/>
          </p:nvGrpSpPr>
          <p:grpSpPr bwMode="auto">
            <a:xfrm>
              <a:off x="2970" y="3201"/>
              <a:ext cx="317" cy="318"/>
              <a:chOff x="1973" y="2296"/>
              <a:chExt cx="317" cy="318"/>
            </a:xfrm>
          </p:grpSpPr>
          <p:sp>
            <p:nvSpPr>
              <p:cNvPr id="49" name="AutoShape 3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0" name="Text Box 31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 smtClean="0">
                    <a:latin typeface="Times New Roman" pitchFamily="18" charset="0"/>
                  </a:rPr>
                  <a:t>56</a:t>
                </a:r>
                <a:endParaRPr lang="es-ES" altLang="es-PE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3741" y="3202"/>
              <a:ext cx="317" cy="318"/>
              <a:chOff x="1973" y="2296"/>
              <a:chExt cx="317" cy="318"/>
            </a:xfrm>
          </p:grpSpPr>
          <p:sp>
            <p:nvSpPr>
              <p:cNvPr id="47" name="AutoShape 3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72</a:t>
                </a:r>
              </a:p>
            </p:txBody>
          </p:sp>
        </p:grp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3196" y="2884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05" y="2885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41" name="Group 37"/>
            <p:cNvGrpSpPr>
              <a:grpSpLocks/>
            </p:cNvGrpSpPr>
            <p:nvPr/>
          </p:nvGrpSpPr>
          <p:grpSpPr bwMode="auto">
            <a:xfrm>
              <a:off x="2064" y="3792"/>
              <a:ext cx="317" cy="318"/>
              <a:chOff x="1973" y="2296"/>
              <a:chExt cx="317" cy="318"/>
            </a:xfrm>
          </p:grpSpPr>
          <p:sp>
            <p:nvSpPr>
              <p:cNvPr id="45" name="AutoShape 3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40</a:t>
                </a:r>
              </a:p>
            </p:txBody>
          </p:sp>
        </p:grp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290" y="3519"/>
              <a:ext cx="136" cy="274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199" y="2295"/>
              <a:ext cx="499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925" y="2295"/>
              <a:ext cx="453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cxnSp>
        <p:nvCxnSpPr>
          <p:cNvPr id="63" name="62 Conector recto de flecha"/>
          <p:cNvCxnSpPr/>
          <p:nvPr/>
        </p:nvCxnSpPr>
        <p:spPr>
          <a:xfrm flipH="1">
            <a:off x="4643438" y="3332480"/>
            <a:ext cx="323055" cy="278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345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ELIMINACIÓN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2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ELIMINACIÓN – CASO I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495298" y="917238"/>
            <a:ext cx="42551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Cuando el nodo a eliminar no tiene sucesores.</a:t>
            </a:r>
          </a:p>
        </p:txBody>
      </p:sp>
      <p:sp>
        <p:nvSpPr>
          <p:cNvPr id="4" name="Rectangle 5"/>
          <p:cNvSpPr/>
          <p:nvPr/>
        </p:nvSpPr>
        <p:spPr>
          <a:xfrm>
            <a:off x="407875" y="1824510"/>
            <a:ext cx="1258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2268518"/>
            <a:ext cx="17602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Elimina el canal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24</a:t>
            </a:r>
          </a:p>
        </p:txBody>
      </p:sp>
      <p:grpSp>
        <p:nvGrpSpPr>
          <p:cNvPr id="26" name="Group 44"/>
          <p:cNvGrpSpPr>
            <a:grpSpLocks/>
          </p:cNvGrpSpPr>
          <p:nvPr/>
        </p:nvGrpSpPr>
        <p:grpSpPr bwMode="auto">
          <a:xfrm>
            <a:off x="2951798" y="1726565"/>
            <a:ext cx="3957637" cy="3314700"/>
            <a:chOff x="1565" y="2022"/>
            <a:chExt cx="2493" cy="2088"/>
          </a:xfrm>
        </p:grpSpPr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2653" y="2022"/>
              <a:ext cx="317" cy="318"/>
              <a:chOff x="1973" y="2296"/>
              <a:chExt cx="317" cy="318"/>
            </a:xfrm>
          </p:grpSpPr>
          <p:sp>
            <p:nvSpPr>
              <p:cNvPr id="61" name="AutoShape 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52</a:t>
                </a:r>
              </a:p>
            </p:txBody>
          </p:sp>
        </p:grpSp>
        <p:grpSp>
          <p:nvGrpSpPr>
            <p:cNvPr id="28" name="Group 11"/>
            <p:cNvGrpSpPr>
              <a:grpSpLocks/>
            </p:cNvGrpSpPr>
            <p:nvPr/>
          </p:nvGrpSpPr>
          <p:grpSpPr bwMode="auto">
            <a:xfrm>
              <a:off x="1928" y="2610"/>
              <a:ext cx="317" cy="318"/>
              <a:chOff x="1973" y="2296"/>
              <a:chExt cx="317" cy="318"/>
            </a:xfrm>
          </p:grpSpPr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36</a:t>
                </a:r>
              </a:p>
            </p:txBody>
          </p:sp>
        </p:grpSp>
        <p:grpSp>
          <p:nvGrpSpPr>
            <p:cNvPr id="29" name="Group 14"/>
            <p:cNvGrpSpPr>
              <a:grpSpLocks/>
            </p:cNvGrpSpPr>
            <p:nvPr/>
          </p:nvGrpSpPr>
          <p:grpSpPr bwMode="auto">
            <a:xfrm>
              <a:off x="3289" y="3791"/>
              <a:ext cx="317" cy="318"/>
              <a:chOff x="1973" y="2296"/>
              <a:chExt cx="317" cy="318"/>
            </a:xfrm>
          </p:grpSpPr>
          <p:sp>
            <p:nvSpPr>
              <p:cNvPr id="57" name="AutoShape 15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8" name="Text Box 16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65</a:t>
                </a:r>
              </a:p>
            </p:txBody>
          </p:sp>
        </p:grpSp>
        <p:grpSp>
          <p:nvGrpSpPr>
            <p:cNvPr id="30" name="Group 17"/>
            <p:cNvGrpSpPr>
              <a:grpSpLocks/>
            </p:cNvGrpSpPr>
            <p:nvPr/>
          </p:nvGrpSpPr>
          <p:grpSpPr bwMode="auto">
            <a:xfrm>
              <a:off x="3333" y="2610"/>
              <a:ext cx="317" cy="318"/>
              <a:chOff x="1973" y="2296"/>
              <a:chExt cx="317" cy="318"/>
            </a:xfrm>
          </p:grpSpPr>
          <p:sp>
            <p:nvSpPr>
              <p:cNvPr id="55" name="AutoShape 1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6" name="Text Box 1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68</a:t>
                </a:r>
              </a:p>
            </p:txBody>
          </p:sp>
        </p:grpSp>
        <p:grpSp>
          <p:nvGrpSpPr>
            <p:cNvPr id="31" name="Group 20"/>
            <p:cNvGrpSpPr>
              <a:grpSpLocks/>
            </p:cNvGrpSpPr>
            <p:nvPr/>
          </p:nvGrpSpPr>
          <p:grpSpPr bwMode="auto">
            <a:xfrm>
              <a:off x="1565" y="3200"/>
              <a:ext cx="317" cy="318"/>
              <a:chOff x="1973" y="2296"/>
              <a:chExt cx="317" cy="318"/>
            </a:xfrm>
          </p:grpSpPr>
          <p:sp>
            <p:nvSpPr>
              <p:cNvPr id="53" name="AutoShape 21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4" name="Text Box 22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24</a:t>
                </a:r>
              </a:p>
            </p:txBody>
          </p:sp>
        </p:grpSp>
        <p:grpSp>
          <p:nvGrpSpPr>
            <p:cNvPr id="32" name="Group 23"/>
            <p:cNvGrpSpPr>
              <a:grpSpLocks/>
            </p:cNvGrpSpPr>
            <p:nvPr/>
          </p:nvGrpSpPr>
          <p:grpSpPr bwMode="auto">
            <a:xfrm>
              <a:off x="2336" y="3201"/>
              <a:ext cx="317" cy="318"/>
              <a:chOff x="1973" y="2296"/>
              <a:chExt cx="317" cy="318"/>
            </a:xfrm>
          </p:grpSpPr>
          <p:sp>
            <p:nvSpPr>
              <p:cNvPr id="51" name="AutoShape 2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44</a:t>
                </a:r>
              </a:p>
            </p:txBody>
          </p:sp>
        </p:grp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791" y="2883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3198" y="3520"/>
              <a:ext cx="181" cy="272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2200" y="2884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36" name="Group 29"/>
            <p:cNvGrpSpPr>
              <a:grpSpLocks/>
            </p:cNvGrpSpPr>
            <p:nvPr/>
          </p:nvGrpSpPr>
          <p:grpSpPr bwMode="auto">
            <a:xfrm>
              <a:off x="2970" y="3201"/>
              <a:ext cx="317" cy="318"/>
              <a:chOff x="1973" y="2296"/>
              <a:chExt cx="317" cy="318"/>
            </a:xfrm>
          </p:grpSpPr>
          <p:sp>
            <p:nvSpPr>
              <p:cNvPr id="49" name="AutoShape 3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0" name="Text Box 31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 smtClean="0">
                    <a:latin typeface="Times New Roman" pitchFamily="18" charset="0"/>
                  </a:rPr>
                  <a:t>56</a:t>
                </a:r>
                <a:endParaRPr lang="es-ES" altLang="es-PE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3741" y="3202"/>
              <a:ext cx="317" cy="318"/>
              <a:chOff x="1973" y="2296"/>
              <a:chExt cx="317" cy="318"/>
            </a:xfrm>
          </p:grpSpPr>
          <p:sp>
            <p:nvSpPr>
              <p:cNvPr id="47" name="AutoShape 3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72</a:t>
                </a:r>
              </a:p>
            </p:txBody>
          </p:sp>
        </p:grp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3196" y="2884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05" y="2885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41" name="Group 37"/>
            <p:cNvGrpSpPr>
              <a:grpSpLocks/>
            </p:cNvGrpSpPr>
            <p:nvPr/>
          </p:nvGrpSpPr>
          <p:grpSpPr bwMode="auto">
            <a:xfrm>
              <a:off x="2064" y="3792"/>
              <a:ext cx="317" cy="318"/>
              <a:chOff x="1973" y="2296"/>
              <a:chExt cx="317" cy="318"/>
            </a:xfrm>
          </p:grpSpPr>
          <p:sp>
            <p:nvSpPr>
              <p:cNvPr id="45" name="AutoShape 3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40</a:t>
                </a:r>
              </a:p>
            </p:txBody>
          </p:sp>
        </p:grp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290" y="3519"/>
              <a:ext cx="136" cy="274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199" y="2295"/>
              <a:ext cx="499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925" y="2295"/>
              <a:ext cx="453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356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ELIMINACIÓN – CASO I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07875" y="1824510"/>
            <a:ext cx="1258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2268518"/>
            <a:ext cx="17602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Elimina el canal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24</a:t>
            </a:r>
          </a:p>
        </p:txBody>
      </p:sp>
      <p:grpSp>
        <p:nvGrpSpPr>
          <p:cNvPr id="26" name="Group 44"/>
          <p:cNvGrpSpPr>
            <a:grpSpLocks/>
          </p:cNvGrpSpPr>
          <p:nvPr/>
        </p:nvGrpSpPr>
        <p:grpSpPr bwMode="auto">
          <a:xfrm>
            <a:off x="3528061" y="1726565"/>
            <a:ext cx="3381375" cy="3314700"/>
            <a:chOff x="1928" y="2022"/>
            <a:chExt cx="2130" cy="2088"/>
          </a:xfrm>
        </p:grpSpPr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2653" y="2022"/>
              <a:ext cx="317" cy="318"/>
              <a:chOff x="1973" y="2296"/>
              <a:chExt cx="317" cy="318"/>
            </a:xfrm>
          </p:grpSpPr>
          <p:sp>
            <p:nvSpPr>
              <p:cNvPr id="61" name="AutoShape 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52</a:t>
                </a:r>
              </a:p>
            </p:txBody>
          </p:sp>
        </p:grpSp>
        <p:grpSp>
          <p:nvGrpSpPr>
            <p:cNvPr id="28" name="Group 11"/>
            <p:cNvGrpSpPr>
              <a:grpSpLocks/>
            </p:cNvGrpSpPr>
            <p:nvPr/>
          </p:nvGrpSpPr>
          <p:grpSpPr bwMode="auto">
            <a:xfrm>
              <a:off x="1928" y="2610"/>
              <a:ext cx="317" cy="318"/>
              <a:chOff x="1973" y="2296"/>
              <a:chExt cx="317" cy="318"/>
            </a:xfrm>
          </p:grpSpPr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36</a:t>
                </a:r>
              </a:p>
            </p:txBody>
          </p:sp>
        </p:grpSp>
        <p:grpSp>
          <p:nvGrpSpPr>
            <p:cNvPr id="29" name="Group 14"/>
            <p:cNvGrpSpPr>
              <a:grpSpLocks/>
            </p:cNvGrpSpPr>
            <p:nvPr/>
          </p:nvGrpSpPr>
          <p:grpSpPr bwMode="auto">
            <a:xfrm>
              <a:off x="3289" y="3791"/>
              <a:ext cx="317" cy="318"/>
              <a:chOff x="1973" y="2296"/>
              <a:chExt cx="317" cy="318"/>
            </a:xfrm>
          </p:grpSpPr>
          <p:sp>
            <p:nvSpPr>
              <p:cNvPr id="57" name="AutoShape 15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8" name="Text Box 16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65</a:t>
                </a:r>
              </a:p>
            </p:txBody>
          </p:sp>
        </p:grpSp>
        <p:grpSp>
          <p:nvGrpSpPr>
            <p:cNvPr id="30" name="Group 17"/>
            <p:cNvGrpSpPr>
              <a:grpSpLocks/>
            </p:cNvGrpSpPr>
            <p:nvPr/>
          </p:nvGrpSpPr>
          <p:grpSpPr bwMode="auto">
            <a:xfrm>
              <a:off x="3333" y="2610"/>
              <a:ext cx="317" cy="318"/>
              <a:chOff x="1973" y="2296"/>
              <a:chExt cx="317" cy="318"/>
            </a:xfrm>
          </p:grpSpPr>
          <p:sp>
            <p:nvSpPr>
              <p:cNvPr id="55" name="AutoShape 1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6" name="Text Box 1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68</a:t>
                </a:r>
              </a:p>
            </p:txBody>
          </p:sp>
        </p:grpSp>
        <p:grpSp>
          <p:nvGrpSpPr>
            <p:cNvPr id="32" name="Group 23"/>
            <p:cNvGrpSpPr>
              <a:grpSpLocks/>
            </p:cNvGrpSpPr>
            <p:nvPr/>
          </p:nvGrpSpPr>
          <p:grpSpPr bwMode="auto">
            <a:xfrm>
              <a:off x="2336" y="3201"/>
              <a:ext cx="317" cy="318"/>
              <a:chOff x="1973" y="2296"/>
              <a:chExt cx="317" cy="318"/>
            </a:xfrm>
          </p:grpSpPr>
          <p:sp>
            <p:nvSpPr>
              <p:cNvPr id="51" name="AutoShape 2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44</a:t>
                </a:r>
              </a:p>
            </p:txBody>
          </p:sp>
        </p:grp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3198" y="3520"/>
              <a:ext cx="181" cy="272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2200" y="2884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36" name="Group 29"/>
            <p:cNvGrpSpPr>
              <a:grpSpLocks/>
            </p:cNvGrpSpPr>
            <p:nvPr/>
          </p:nvGrpSpPr>
          <p:grpSpPr bwMode="auto">
            <a:xfrm>
              <a:off x="2970" y="3201"/>
              <a:ext cx="317" cy="318"/>
              <a:chOff x="1973" y="2296"/>
              <a:chExt cx="317" cy="318"/>
            </a:xfrm>
          </p:grpSpPr>
          <p:sp>
            <p:nvSpPr>
              <p:cNvPr id="49" name="AutoShape 3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0" name="Text Box 31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 smtClean="0">
                    <a:latin typeface="Times New Roman" pitchFamily="18" charset="0"/>
                  </a:rPr>
                  <a:t>56</a:t>
                </a:r>
                <a:endParaRPr lang="es-ES" altLang="es-PE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3741" y="3202"/>
              <a:ext cx="317" cy="318"/>
              <a:chOff x="1973" y="2296"/>
              <a:chExt cx="317" cy="318"/>
            </a:xfrm>
          </p:grpSpPr>
          <p:sp>
            <p:nvSpPr>
              <p:cNvPr id="47" name="AutoShape 3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72</a:t>
                </a:r>
              </a:p>
            </p:txBody>
          </p:sp>
        </p:grp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3196" y="2884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05" y="2885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41" name="Group 37"/>
            <p:cNvGrpSpPr>
              <a:grpSpLocks/>
            </p:cNvGrpSpPr>
            <p:nvPr/>
          </p:nvGrpSpPr>
          <p:grpSpPr bwMode="auto">
            <a:xfrm>
              <a:off x="2064" y="3792"/>
              <a:ext cx="317" cy="318"/>
              <a:chOff x="1973" y="2296"/>
              <a:chExt cx="317" cy="318"/>
            </a:xfrm>
          </p:grpSpPr>
          <p:sp>
            <p:nvSpPr>
              <p:cNvPr id="45" name="AutoShape 3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40</a:t>
                </a:r>
              </a:p>
            </p:txBody>
          </p:sp>
        </p:grp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290" y="3519"/>
              <a:ext cx="136" cy="274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199" y="2295"/>
              <a:ext cx="499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925" y="2295"/>
              <a:ext cx="453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543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ELIMINACIÓN – CASO II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495298" y="917238"/>
            <a:ext cx="42551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Cuando el nodo a eliminar tiene un sucesor.</a:t>
            </a:r>
          </a:p>
        </p:txBody>
      </p:sp>
      <p:sp>
        <p:nvSpPr>
          <p:cNvPr id="4" name="Rectangle 5"/>
          <p:cNvSpPr/>
          <p:nvPr/>
        </p:nvSpPr>
        <p:spPr>
          <a:xfrm>
            <a:off x="407875" y="1824510"/>
            <a:ext cx="1258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2268518"/>
            <a:ext cx="17602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Elimina el canal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56</a:t>
            </a:r>
          </a:p>
        </p:txBody>
      </p:sp>
      <p:grpSp>
        <p:nvGrpSpPr>
          <p:cNvPr id="26" name="Group 44"/>
          <p:cNvGrpSpPr>
            <a:grpSpLocks/>
          </p:cNvGrpSpPr>
          <p:nvPr/>
        </p:nvGrpSpPr>
        <p:grpSpPr bwMode="auto">
          <a:xfrm>
            <a:off x="2951798" y="1726565"/>
            <a:ext cx="3957637" cy="3314700"/>
            <a:chOff x="1565" y="2022"/>
            <a:chExt cx="2493" cy="2088"/>
          </a:xfrm>
        </p:grpSpPr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2653" y="2022"/>
              <a:ext cx="317" cy="318"/>
              <a:chOff x="1973" y="2296"/>
              <a:chExt cx="317" cy="318"/>
            </a:xfrm>
          </p:grpSpPr>
          <p:sp>
            <p:nvSpPr>
              <p:cNvPr id="61" name="AutoShape 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52</a:t>
                </a:r>
              </a:p>
            </p:txBody>
          </p:sp>
        </p:grpSp>
        <p:grpSp>
          <p:nvGrpSpPr>
            <p:cNvPr id="28" name="Group 11"/>
            <p:cNvGrpSpPr>
              <a:grpSpLocks/>
            </p:cNvGrpSpPr>
            <p:nvPr/>
          </p:nvGrpSpPr>
          <p:grpSpPr bwMode="auto">
            <a:xfrm>
              <a:off x="1928" y="2610"/>
              <a:ext cx="317" cy="318"/>
              <a:chOff x="1973" y="2296"/>
              <a:chExt cx="317" cy="318"/>
            </a:xfrm>
          </p:grpSpPr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36</a:t>
                </a:r>
              </a:p>
            </p:txBody>
          </p:sp>
        </p:grpSp>
        <p:grpSp>
          <p:nvGrpSpPr>
            <p:cNvPr id="29" name="Group 14"/>
            <p:cNvGrpSpPr>
              <a:grpSpLocks/>
            </p:cNvGrpSpPr>
            <p:nvPr/>
          </p:nvGrpSpPr>
          <p:grpSpPr bwMode="auto">
            <a:xfrm>
              <a:off x="3289" y="3791"/>
              <a:ext cx="317" cy="318"/>
              <a:chOff x="1973" y="2296"/>
              <a:chExt cx="317" cy="318"/>
            </a:xfrm>
          </p:grpSpPr>
          <p:sp>
            <p:nvSpPr>
              <p:cNvPr id="57" name="AutoShape 15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8" name="Text Box 16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65</a:t>
                </a:r>
              </a:p>
            </p:txBody>
          </p:sp>
        </p:grpSp>
        <p:grpSp>
          <p:nvGrpSpPr>
            <p:cNvPr id="30" name="Group 17"/>
            <p:cNvGrpSpPr>
              <a:grpSpLocks/>
            </p:cNvGrpSpPr>
            <p:nvPr/>
          </p:nvGrpSpPr>
          <p:grpSpPr bwMode="auto">
            <a:xfrm>
              <a:off x="3333" y="2610"/>
              <a:ext cx="317" cy="318"/>
              <a:chOff x="1973" y="2296"/>
              <a:chExt cx="317" cy="318"/>
            </a:xfrm>
          </p:grpSpPr>
          <p:sp>
            <p:nvSpPr>
              <p:cNvPr id="55" name="AutoShape 1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6" name="Text Box 1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68</a:t>
                </a:r>
              </a:p>
            </p:txBody>
          </p:sp>
        </p:grpSp>
        <p:grpSp>
          <p:nvGrpSpPr>
            <p:cNvPr id="31" name="Group 20"/>
            <p:cNvGrpSpPr>
              <a:grpSpLocks/>
            </p:cNvGrpSpPr>
            <p:nvPr/>
          </p:nvGrpSpPr>
          <p:grpSpPr bwMode="auto">
            <a:xfrm>
              <a:off x="1565" y="3200"/>
              <a:ext cx="317" cy="318"/>
              <a:chOff x="1973" y="2296"/>
              <a:chExt cx="317" cy="318"/>
            </a:xfrm>
          </p:grpSpPr>
          <p:sp>
            <p:nvSpPr>
              <p:cNvPr id="53" name="AutoShape 21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4" name="Text Box 22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24</a:t>
                </a:r>
              </a:p>
            </p:txBody>
          </p:sp>
        </p:grpSp>
        <p:grpSp>
          <p:nvGrpSpPr>
            <p:cNvPr id="32" name="Group 23"/>
            <p:cNvGrpSpPr>
              <a:grpSpLocks/>
            </p:cNvGrpSpPr>
            <p:nvPr/>
          </p:nvGrpSpPr>
          <p:grpSpPr bwMode="auto">
            <a:xfrm>
              <a:off x="2336" y="3201"/>
              <a:ext cx="317" cy="318"/>
              <a:chOff x="1973" y="2296"/>
              <a:chExt cx="317" cy="318"/>
            </a:xfrm>
          </p:grpSpPr>
          <p:sp>
            <p:nvSpPr>
              <p:cNvPr id="51" name="AutoShape 2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44</a:t>
                </a:r>
              </a:p>
            </p:txBody>
          </p:sp>
        </p:grp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791" y="2883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3198" y="3520"/>
              <a:ext cx="181" cy="272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2200" y="2884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36" name="Group 29"/>
            <p:cNvGrpSpPr>
              <a:grpSpLocks/>
            </p:cNvGrpSpPr>
            <p:nvPr/>
          </p:nvGrpSpPr>
          <p:grpSpPr bwMode="auto">
            <a:xfrm>
              <a:off x="2970" y="3201"/>
              <a:ext cx="317" cy="318"/>
              <a:chOff x="1973" y="2296"/>
              <a:chExt cx="317" cy="318"/>
            </a:xfrm>
          </p:grpSpPr>
          <p:sp>
            <p:nvSpPr>
              <p:cNvPr id="49" name="AutoShape 3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0" name="Text Box 31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 smtClean="0">
                    <a:latin typeface="Times New Roman" pitchFamily="18" charset="0"/>
                  </a:rPr>
                  <a:t>56</a:t>
                </a:r>
                <a:endParaRPr lang="es-ES" altLang="es-PE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3741" y="3202"/>
              <a:ext cx="317" cy="318"/>
              <a:chOff x="1973" y="2296"/>
              <a:chExt cx="317" cy="318"/>
            </a:xfrm>
          </p:grpSpPr>
          <p:sp>
            <p:nvSpPr>
              <p:cNvPr id="47" name="AutoShape 3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72</a:t>
                </a:r>
              </a:p>
            </p:txBody>
          </p:sp>
        </p:grp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3196" y="2884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05" y="2885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41" name="Group 37"/>
            <p:cNvGrpSpPr>
              <a:grpSpLocks/>
            </p:cNvGrpSpPr>
            <p:nvPr/>
          </p:nvGrpSpPr>
          <p:grpSpPr bwMode="auto">
            <a:xfrm>
              <a:off x="2064" y="3792"/>
              <a:ext cx="317" cy="318"/>
              <a:chOff x="1973" y="2296"/>
              <a:chExt cx="317" cy="318"/>
            </a:xfrm>
          </p:grpSpPr>
          <p:sp>
            <p:nvSpPr>
              <p:cNvPr id="45" name="AutoShape 3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40</a:t>
                </a:r>
              </a:p>
            </p:txBody>
          </p:sp>
        </p:grp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290" y="3519"/>
              <a:ext cx="136" cy="274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199" y="2295"/>
              <a:ext cx="499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925" y="2295"/>
              <a:ext cx="453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26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300" y="810908"/>
            <a:ext cx="7794458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clase anterior conocimos los Árboles. Vimos  la forma cómo se representan y los términos que se utilizan en esta Estructura de Datos. Además,  vimos un tipo especial de árbol: Los árboles binarios.</a:t>
            </a:r>
          </a:p>
          <a:p>
            <a:pPr marL="11725"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la presente sesión conoceremos los Árboles Binarios Ordenados, llamados también Árboles Binarios de Búsqueda. Revisaremos sus principales características, su representación gráfica y las operaciones de inserción y búsqueda.</a:t>
            </a: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Culminaremos describiendo los diferentes algoritmos para eliminar un nodo del Árbol Binario Ordenado.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ELIMINACIÓN – CASO II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07875" y="1824510"/>
            <a:ext cx="1258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2268518"/>
            <a:ext cx="17602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Elimina el canal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56</a:t>
            </a:r>
          </a:p>
        </p:txBody>
      </p:sp>
      <p:grpSp>
        <p:nvGrpSpPr>
          <p:cNvPr id="26" name="Group 44"/>
          <p:cNvGrpSpPr>
            <a:grpSpLocks/>
          </p:cNvGrpSpPr>
          <p:nvPr/>
        </p:nvGrpSpPr>
        <p:grpSpPr bwMode="auto">
          <a:xfrm>
            <a:off x="2951798" y="1726565"/>
            <a:ext cx="3957637" cy="3314700"/>
            <a:chOff x="1565" y="2022"/>
            <a:chExt cx="2493" cy="2088"/>
          </a:xfrm>
        </p:grpSpPr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2653" y="2022"/>
              <a:ext cx="317" cy="318"/>
              <a:chOff x="1973" y="2296"/>
              <a:chExt cx="317" cy="318"/>
            </a:xfrm>
          </p:grpSpPr>
          <p:sp>
            <p:nvSpPr>
              <p:cNvPr id="61" name="AutoShape 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52</a:t>
                </a:r>
              </a:p>
            </p:txBody>
          </p:sp>
        </p:grpSp>
        <p:grpSp>
          <p:nvGrpSpPr>
            <p:cNvPr id="28" name="Group 11"/>
            <p:cNvGrpSpPr>
              <a:grpSpLocks/>
            </p:cNvGrpSpPr>
            <p:nvPr/>
          </p:nvGrpSpPr>
          <p:grpSpPr bwMode="auto">
            <a:xfrm>
              <a:off x="1928" y="2610"/>
              <a:ext cx="317" cy="318"/>
              <a:chOff x="1973" y="2296"/>
              <a:chExt cx="317" cy="318"/>
            </a:xfrm>
          </p:grpSpPr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36</a:t>
                </a:r>
              </a:p>
            </p:txBody>
          </p:sp>
        </p:grpSp>
        <p:grpSp>
          <p:nvGrpSpPr>
            <p:cNvPr id="30" name="Group 17"/>
            <p:cNvGrpSpPr>
              <a:grpSpLocks/>
            </p:cNvGrpSpPr>
            <p:nvPr/>
          </p:nvGrpSpPr>
          <p:grpSpPr bwMode="auto">
            <a:xfrm>
              <a:off x="3333" y="2610"/>
              <a:ext cx="317" cy="318"/>
              <a:chOff x="1973" y="2296"/>
              <a:chExt cx="317" cy="318"/>
            </a:xfrm>
          </p:grpSpPr>
          <p:sp>
            <p:nvSpPr>
              <p:cNvPr id="55" name="AutoShape 1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6" name="Text Box 1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68</a:t>
                </a:r>
              </a:p>
            </p:txBody>
          </p:sp>
        </p:grpSp>
        <p:grpSp>
          <p:nvGrpSpPr>
            <p:cNvPr id="31" name="Group 20"/>
            <p:cNvGrpSpPr>
              <a:grpSpLocks/>
            </p:cNvGrpSpPr>
            <p:nvPr/>
          </p:nvGrpSpPr>
          <p:grpSpPr bwMode="auto">
            <a:xfrm>
              <a:off x="1565" y="3200"/>
              <a:ext cx="317" cy="318"/>
              <a:chOff x="1973" y="2296"/>
              <a:chExt cx="317" cy="318"/>
            </a:xfrm>
          </p:grpSpPr>
          <p:sp>
            <p:nvSpPr>
              <p:cNvPr id="53" name="AutoShape 21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4" name="Text Box 22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24</a:t>
                </a:r>
              </a:p>
            </p:txBody>
          </p:sp>
        </p:grpSp>
        <p:grpSp>
          <p:nvGrpSpPr>
            <p:cNvPr id="32" name="Group 23"/>
            <p:cNvGrpSpPr>
              <a:grpSpLocks/>
            </p:cNvGrpSpPr>
            <p:nvPr/>
          </p:nvGrpSpPr>
          <p:grpSpPr bwMode="auto">
            <a:xfrm>
              <a:off x="2336" y="3201"/>
              <a:ext cx="317" cy="318"/>
              <a:chOff x="1973" y="2296"/>
              <a:chExt cx="317" cy="318"/>
            </a:xfrm>
          </p:grpSpPr>
          <p:sp>
            <p:nvSpPr>
              <p:cNvPr id="51" name="AutoShape 2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44</a:t>
                </a:r>
              </a:p>
            </p:txBody>
          </p:sp>
        </p:grp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791" y="2883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2200" y="2884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36" name="Group 29"/>
            <p:cNvGrpSpPr>
              <a:grpSpLocks/>
            </p:cNvGrpSpPr>
            <p:nvPr/>
          </p:nvGrpSpPr>
          <p:grpSpPr bwMode="auto">
            <a:xfrm>
              <a:off x="2970" y="3201"/>
              <a:ext cx="317" cy="318"/>
              <a:chOff x="1973" y="2296"/>
              <a:chExt cx="317" cy="318"/>
            </a:xfrm>
          </p:grpSpPr>
          <p:sp>
            <p:nvSpPr>
              <p:cNvPr id="49" name="AutoShape 3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0" name="Text Box 31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 smtClean="0">
                    <a:latin typeface="Times New Roman" pitchFamily="18" charset="0"/>
                  </a:rPr>
                  <a:t>65</a:t>
                </a:r>
                <a:endParaRPr lang="es-ES" altLang="es-PE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3741" y="3202"/>
              <a:ext cx="317" cy="318"/>
              <a:chOff x="1973" y="2296"/>
              <a:chExt cx="317" cy="318"/>
            </a:xfrm>
          </p:grpSpPr>
          <p:sp>
            <p:nvSpPr>
              <p:cNvPr id="47" name="AutoShape 3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72</a:t>
                </a:r>
              </a:p>
            </p:txBody>
          </p:sp>
        </p:grp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3196" y="2884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05" y="2885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41" name="Group 37"/>
            <p:cNvGrpSpPr>
              <a:grpSpLocks/>
            </p:cNvGrpSpPr>
            <p:nvPr/>
          </p:nvGrpSpPr>
          <p:grpSpPr bwMode="auto">
            <a:xfrm>
              <a:off x="2064" y="3792"/>
              <a:ext cx="317" cy="318"/>
              <a:chOff x="1973" y="2296"/>
              <a:chExt cx="317" cy="318"/>
            </a:xfrm>
          </p:grpSpPr>
          <p:sp>
            <p:nvSpPr>
              <p:cNvPr id="45" name="AutoShape 3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40</a:t>
                </a:r>
              </a:p>
            </p:txBody>
          </p:sp>
        </p:grp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290" y="3519"/>
              <a:ext cx="136" cy="274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199" y="2295"/>
              <a:ext cx="499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925" y="2295"/>
              <a:ext cx="453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046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ELIMINACIÓN – CASO III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495298" y="917238"/>
            <a:ext cx="42551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Cuando el nodo a eliminar tiene 2 sucesores.</a:t>
            </a:r>
          </a:p>
        </p:txBody>
      </p:sp>
      <p:sp>
        <p:nvSpPr>
          <p:cNvPr id="4" name="Rectangle 5"/>
          <p:cNvSpPr/>
          <p:nvPr/>
        </p:nvSpPr>
        <p:spPr>
          <a:xfrm>
            <a:off x="407875" y="1824510"/>
            <a:ext cx="1258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2268518"/>
            <a:ext cx="17602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Elimina el canal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68</a:t>
            </a:r>
          </a:p>
        </p:txBody>
      </p:sp>
      <p:grpSp>
        <p:nvGrpSpPr>
          <p:cNvPr id="26" name="Group 44"/>
          <p:cNvGrpSpPr>
            <a:grpSpLocks/>
          </p:cNvGrpSpPr>
          <p:nvPr/>
        </p:nvGrpSpPr>
        <p:grpSpPr bwMode="auto">
          <a:xfrm>
            <a:off x="2951798" y="1726565"/>
            <a:ext cx="3957637" cy="3314700"/>
            <a:chOff x="1565" y="2022"/>
            <a:chExt cx="2493" cy="2088"/>
          </a:xfrm>
        </p:grpSpPr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2653" y="2022"/>
              <a:ext cx="317" cy="318"/>
              <a:chOff x="1973" y="2296"/>
              <a:chExt cx="317" cy="318"/>
            </a:xfrm>
          </p:grpSpPr>
          <p:sp>
            <p:nvSpPr>
              <p:cNvPr id="61" name="AutoShape 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52</a:t>
                </a:r>
              </a:p>
            </p:txBody>
          </p:sp>
        </p:grpSp>
        <p:grpSp>
          <p:nvGrpSpPr>
            <p:cNvPr id="28" name="Group 11"/>
            <p:cNvGrpSpPr>
              <a:grpSpLocks/>
            </p:cNvGrpSpPr>
            <p:nvPr/>
          </p:nvGrpSpPr>
          <p:grpSpPr bwMode="auto">
            <a:xfrm>
              <a:off x="1928" y="2610"/>
              <a:ext cx="317" cy="318"/>
              <a:chOff x="1973" y="2296"/>
              <a:chExt cx="317" cy="318"/>
            </a:xfrm>
          </p:grpSpPr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36</a:t>
                </a:r>
              </a:p>
            </p:txBody>
          </p:sp>
        </p:grpSp>
        <p:grpSp>
          <p:nvGrpSpPr>
            <p:cNvPr id="29" name="Group 14"/>
            <p:cNvGrpSpPr>
              <a:grpSpLocks/>
            </p:cNvGrpSpPr>
            <p:nvPr/>
          </p:nvGrpSpPr>
          <p:grpSpPr bwMode="auto">
            <a:xfrm>
              <a:off x="3289" y="3791"/>
              <a:ext cx="317" cy="318"/>
              <a:chOff x="1973" y="2296"/>
              <a:chExt cx="317" cy="318"/>
            </a:xfrm>
          </p:grpSpPr>
          <p:sp>
            <p:nvSpPr>
              <p:cNvPr id="57" name="AutoShape 15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8" name="Text Box 16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65</a:t>
                </a:r>
              </a:p>
            </p:txBody>
          </p:sp>
        </p:grpSp>
        <p:grpSp>
          <p:nvGrpSpPr>
            <p:cNvPr id="30" name="Group 17"/>
            <p:cNvGrpSpPr>
              <a:grpSpLocks/>
            </p:cNvGrpSpPr>
            <p:nvPr/>
          </p:nvGrpSpPr>
          <p:grpSpPr bwMode="auto">
            <a:xfrm>
              <a:off x="3333" y="2610"/>
              <a:ext cx="317" cy="318"/>
              <a:chOff x="1973" y="2296"/>
              <a:chExt cx="317" cy="318"/>
            </a:xfrm>
          </p:grpSpPr>
          <p:sp>
            <p:nvSpPr>
              <p:cNvPr id="55" name="AutoShape 1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6" name="Text Box 1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68</a:t>
                </a:r>
              </a:p>
            </p:txBody>
          </p:sp>
        </p:grpSp>
        <p:grpSp>
          <p:nvGrpSpPr>
            <p:cNvPr id="31" name="Group 20"/>
            <p:cNvGrpSpPr>
              <a:grpSpLocks/>
            </p:cNvGrpSpPr>
            <p:nvPr/>
          </p:nvGrpSpPr>
          <p:grpSpPr bwMode="auto">
            <a:xfrm>
              <a:off x="1565" y="3200"/>
              <a:ext cx="317" cy="318"/>
              <a:chOff x="1973" y="2296"/>
              <a:chExt cx="317" cy="318"/>
            </a:xfrm>
          </p:grpSpPr>
          <p:sp>
            <p:nvSpPr>
              <p:cNvPr id="53" name="AutoShape 21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4" name="Text Box 22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24</a:t>
                </a:r>
              </a:p>
            </p:txBody>
          </p:sp>
        </p:grpSp>
        <p:grpSp>
          <p:nvGrpSpPr>
            <p:cNvPr id="32" name="Group 23"/>
            <p:cNvGrpSpPr>
              <a:grpSpLocks/>
            </p:cNvGrpSpPr>
            <p:nvPr/>
          </p:nvGrpSpPr>
          <p:grpSpPr bwMode="auto">
            <a:xfrm>
              <a:off x="2336" y="3201"/>
              <a:ext cx="317" cy="318"/>
              <a:chOff x="1973" y="2296"/>
              <a:chExt cx="317" cy="318"/>
            </a:xfrm>
          </p:grpSpPr>
          <p:sp>
            <p:nvSpPr>
              <p:cNvPr id="51" name="AutoShape 2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44</a:t>
                </a:r>
              </a:p>
            </p:txBody>
          </p:sp>
        </p:grp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791" y="2883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3198" y="3520"/>
              <a:ext cx="181" cy="272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2200" y="2884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36" name="Group 29"/>
            <p:cNvGrpSpPr>
              <a:grpSpLocks/>
            </p:cNvGrpSpPr>
            <p:nvPr/>
          </p:nvGrpSpPr>
          <p:grpSpPr bwMode="auto">
            <a:xfrm>
              <a:off x="2970" y="3201"/>
              <a:ext cx="317" cy="318"/>
              <a:chOff x="1973" y="2296"/>
              <a:chExt cx="317" cy="318"/>
            </a:xfrm>
          </p:grpSpPr>
          <p:sp>
            <p:nvSpPr>
              <p:cNvPr id="49" name="AutoShape 3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0" name="Text Box 31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 smtClean="0">
                    <a:latin typeface="Times New Roman" pitchFamily="18" charset="0"/>
                  </a:rPr>
                  <a:t>56</a:t>
                </a:r>
                <a:endParaRPr lang="es-ES" altLang="es-PE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3741" y="3202"/>
              <a:ext cx="317" cy="318"/>
              <a:chOff x="1973" y="2296"/>
              <a:chExt cx="317" cy="318"/>
            </a:xfrm>
          </p:grpSpPr>
          <p:sp>
            <p:nvSpPr>
              <p:cNvPr id="47" name="AutoShape 3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72</a:t>
                </a:r>
              </a:p>
            </p:txBody>
          </p:sp>
        </p:grp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3196" y="2884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05" y="2885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41" name="Group 37"/>
            <p:cNvGrpSpPr>
              <a:grpSpLocks/>
            </p:cNvGrpSpPr>
            <p:nvPr/>
          </p:nvGrpSpPr>
          <p:grpSpPr bwMode="auto">
            <a:xfrm>
              <a:off x="2064" y="3792"/>
              <a:ext cx="317" cy="318"/>
              <a:chOff x="1973" y="2296"/>
              <a:chExt cx="317" cy="318"/>
            </a:xfrm>
          </p:grpSpPr>
          <p:sp>
            <p:nvSpPr>
              <p:cNvPr id="45" name="AutoShape 3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40</a:t>
                </a:r>
              </a:p>
            </p:txBody>
          </p:sp>
        </p:grp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290" y="3519"/>
              <a:ext cx="136" cy="274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199" y="2295"/>
              <a:ext cx="499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925" y="2295"/>
              <a:ext cx="453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682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ELIMINACIÓN – CASO III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07875" y="1824510"/>
            <a:ext cx="1258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2268518"/>
            <a:ext cx="17602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Elimina el canal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68</a:t>
            </a:r>
          </a:p>
        </p:txBody>
      </p:sp>
      <p:grpSp>
        <p:nvGrpSpPr>
          <p:cNvPr id="26" name="Group 44"/>
          <p:cNvGrpSpPr>
            <a:grpSpLocks/>
          </p:cNvGrpSpPr>
          <p:nvPr/>
        </p:nvGrpSpPr>
        <p:grpSpPr bwMode="auto">
          <a:xfrm>
            <a:off x="2951798" y="1726565"/>
            <a:ext cx="3957637" cy="3314700"/>
            <a:chOff x="1565" y="2022"/>
            <a:chExt cx="2493" cy="2088"/>
          </a:xfrm>
        </p:grpSpPr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2653" y="2022"/>
              <a:ext cx="317" cy="318"/>
              <a:chOff x="1973" y="2296"/>
              <a:chExt cx="317" cy="318"/>
            </a:xfrm>
          </p:grpSpPr>
          <p:sp>
            <p:nvSpPr>
              <p:cNvPr id="61" name="AutoShape 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52</a:t>
                </a:r>
              </a:p>
            </p:txBody>
          </p:sp>
        </p:grpSp>
        <p:grpSp>
          <p:nvGrpSpPr>
            <p:cNvPr id="28" name="Group 11"/>
            <p:cNvGrpSpPr>
              <a:grpSpLocks/>
            </p:cNvGrpSpPr>
            <p:nvPr/>
          </p:nvGrpSpPr>
          <p:grpSpPr bwMode="auto">
            <a:xfrm>
              <a:off x="1928" y="2610"/>
              <a:ext cx="317" cy="318"/>
              <a:chOff x="1973" y="2296"/>
              <a:chExt cx="317" cy="318"/>
            </a:xfrm>
          </p:grpSpPr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36</a:t>
                </a:r>
              </a:p>
            </p:txBody>
          </p:sp>
        </p:grpSp>
        <p:grpSp>
          <p:nvGrpSpPr>
            <p:cNvPr id="30" name="Group 17"/>
            <p:cNvGrpSpPr>
              <a:grpSpLocks/>
            </p:cNvGrpSpPr>
            <p:nvPr/>
          </p:nvGrpSpPr>
          <p:grpSpPr bwMode="auto">
            <a:xfrm>
              <a:off x="3333" y="2610"/>
              <a:ext cx="317" cy="318"/>
              <a:chOff x="1973" y="2296"/>
              <a:chExt cx="317" cy="318"/>
            </a:xfrm>
          </p:grpSpPr>
          <p:sp>
            <p:nvSpPr>
              <p:cNvPr id="55" name="AutoShape 1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6" name="Text Box 1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 smtClean="0">
                    <a:latin typeface="Times New Roman" pitchFamily="18" charset="0"/>
                  </a:rPr>
                  <a:t>65</a:t>
                </a:r>
                <a:endParaRPr lang="es-ES" altLang="es-PE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" name="Group 20"/>
            <p:cNvGrpSpPr>
              <a:grpSpLocks/>
            </p:cNvGrpSpPr>
            <p:nvPr/>
          </p:nvGrpSpPr>
          <p:grpSpPr bwMode="auto">
            <a:xfrm>
              <a:off x="1565" y="3200"/>
              <a:ext cx="317" cy="318"/>
              <a:chOff x="1973" y="2296"/>
              <a:chExt cx="317" cy="318"/>
            </a:xfrm>
          </p:grpSpPr>
          <p:sp>
            <p:nvSpPr>
              <p:cNvPr id="53" name="AutoShape 21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4" name="Text Box 22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24</a:t>
                </a:r>
              </a:p>
            </p:txBody>
          </p:sp>
        </p:grpSp>
        <p:grpSp>
          <p:nvGrpSpPr>
            <p:cNvPr id="32" name="Group 23"/>
            <p:cNvGrpSpPr>
              <a:grpSpLocks/>
            </p:cNvGrpSpPr>
            <p:nvPr/>
          </p:nvGrpSpPr>
          <p:grpSpPr bwMode="auto">
            <a:xfrm>
              <a:off x="2336" y="3201"/>
              <a:ext cx="317" cy="318"/>
              <a:chOff x="1973" y="2296"/>
              <a:chExt cx="317" cy="318"/>
            </a:xfrm>
          </p:grpSpPr>
          <p:sp>
            <p:nvSpPr>
              <p:cNvPr id="51" name="AutoShape 2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44</a:t>
                </a:r>
              </a:p>
            </p:txBody>
          </p:sp>
        </p:grp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791" y="2883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2200" y="2884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36" name="Group 29"/>
            <p:cNvGrpSpPr>
              <a:grpSpLocks/>
            </p:cNvGrpSpPr>
            <p:nvPr/>
          </p:nvGrpSpPr>
          <p:grpSpPr bwMode="auto">
            <a:xfrm>
              <a:off x="2970" y="3201"/>
              <a:ext cx="317" cy="318"/>
              <a:chOff x="1973" y="2296"/>
              <a:chExt cx="317" cy="318"/>
            </a:xfrm>
          </p:grpSpPr>
          <p:sp>
            <p:nvSpPr>
              <p:cNvPr id="49" name="AutoShape 3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50" name="Text Box 31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 smtClean="0">
                    <a:latin typeface="Times New Roman" pitchFamily="18" charset="0"/>
                  </a:rPr>
                  <a:t>56</a:t>
                </a:r>
                <a:endParaRPr lang="es-ES" altLang="es-PE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3741" y="3202"/>
              <a:ext cx="317" cy="318"/>
              <a:chOff x="1973" y="2296"/>
              <a:chExt cx="317" cy="318"/>
            </a:xfrm>
          </p:grpSpPr>
          <p:sp>
            <p:nvSpPr>
              <p:cNvPr id="47" name="AutoShape 3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72</a:t>
                </a:r>
              </a:p>
            </p:txBody>
          </p:sp>
        </p:grp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3196" y="2884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605" y="2885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41" name="Group 37"/>
            <p:cNvGrpSpPr>
              <a:grpSpLocks/>
            </p:cNvGrpSpPr>
            <p:nvPr/>
          </p:nvGrpSpPr>
          <p:grpSpPr bwMode="auto">
            <a:xfrm>
              <a:off x="2064" y="3792"/>
              <a:ext cx="317" cy="318"/>
              <a:chOff x="1973" y="2296"/>
              <a:chExt cx="317" cy="318"/>
            </a:xfrm>
          </p:grpSpPr>
          <p:sp>
            <p:nvSpPr>
              <p:cNvPr id="45" name="AutoShape 3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40</a:t>
                </a:r>
              </a:p>
            </p:txBody>
          </p:sp>
        </p:grp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290" y="3519"/>
              <a:ext cx="136" cy="274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199" y="2295"/>
              <a:ext cx="499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925" y="2295"/>
              <a:ext cx="453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0101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10"/>
          <p:cNvSpPr/>
          <p:nvPr/>
        </p:nvSpPr>
        <p:spPr>
          <a:xfrm>
            <a:off x="2527712" y="770440"/>
            <a:ext cx="589238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Sólo en los Árboles Binarios Ordenados se pueden realizar operaciones adicionales al recorrido.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En un Árbol Binario Ordenado, el recorrido in-orden muestra los elementos ordenados de menor a mayor.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Luego de insertar o eliminar un nodo, el Árbol debe continuar ordenado.</a:t>
            </a: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FFFF00"/>
                </a:solidFill>
              </a:rPr>
              <a:t>/</a:t>
            </a:r>
            <a:r>
              <a:rPr lang="en-US" sz="1700" dirty="0">
                <a:solidFill>
                  <a:schemeClr val="bg1"/>
                </a:solidFill>
              </a:rPr>
              <a:t>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5" y="724844"/>
            <a:ext cx="8138950" cy="11571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Cairo, O.; Guardati, S. (2008). </a:t>
            </a:r>
            <a:r>
              <a:rPr lang="es" sz="1500" u="sng" dirty="0" smtClean="0">
                <a:latin typeface="Calibri"/>
                <a:cs typeface="Calibri"/>
              </a:rPr>
              <a:t>Estructuras de datos</a:t>
            </a:r>
            <a:r>
              <a:rPr lang="es" sz="1500" dirty="0" smtClean="0">
                <a:latin typeface="Calibri"/>
                <a:cs typeface="Calibri"/>
              </a:rPr>
              <a:t>. 3ra. Edición. México D.F., Mexico: McGraw Hill.</a:t>
            </a:r>
          </a:p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Instituto NIIT (2011). </a:t>
            </a:r>
            <a:r>
              <a:rPr lang="es" sz="1500" u="sng" dirty="0" smtClean="0">
                <a:latin typeface="Calibri"/>
                <a:cs typeface="Calibri"/>
              </a:rPr>
              <a:t>Data Structures and Algorithms</a:t>
            </a:r>
            <a:r>
              <a:rPr lang="es" sz="1500" dirty="0" smtClean="0">
                <a:latin typeface="Calibri"/>
                <a:cs typeface="Calibri"/>
              </a:rPr>
              <a:t>. Student guide.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BIBLIOGRAFÍA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DEFINICIÓN Y REPRESENTACIÓN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DEFINICIÓN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6" y="906605"/>
            <a:ext cx="811022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Es un Árbol binario en el cual el valor del sucesor izquierdo de un nodo es menor al valor del nodo; y el valor del sucesor derecho de ese nodo es mayor al valor de dicho nodo.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79" y="1958428"/>
            <a:ext cx="4000500" cy="2571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3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REPRESENTACIÓN</a:t>
            </a:r>
            <a:endParaRPr lang="en-US" sz="1700" dirty="0">
              <a:solidFill>
                <a:srgbClr val="438AD7"/>
              </a:solidFill>
            </a:endParaRPr>
          </a:p>
        </p:txBody>
      </p:sp>
      <p:grpSp>
        <p:nvGrpSpPr>
          <p:cNvPr id="29" name="Group 44"/>
          <p:cNvGrpSpPr>
            <a:grpSpLocks/>
          </p:cNvGrpSpPr>
          <p:nvPr/>
        </p:nvGrpSpPr>
        <p:grpSpPr bwMode="auto">
          <a:xfrm>
            <a:off x="2484438" y="1137285"/>
            <a:ext cx="3957637" cy="3314700"/>
            <a:chOff x="1565" y="2022"/>
            <a:chExt cx="2493" cy="2088"/>
          </a:xfrm>
        </p:grpSpPr>
        <p:grpSp>
          <p:nvGrpSpPr>
            <p:cNvPr id="30" name="Group 8"/>
            <p:cNvGrpSpPr>
              <a:grpSpLocks/>
            </p:cNvGrpSpPr>
            <p:nvPr/>
          </p:nvGrpSpPr>
          <p:grpSpPr bwMode="auto">
            <a:xfrm>
              <a:off x="2653" y="2022"/>
              <a:ext cx="317" cy="318"/>
              <a:chOff x="1973" y="2296"/>
              <a:chExt cx="317" cy="318"/>
            </a:xfrm>
          </p:grpSpPr>
          <p:sp>
            <p:nvSpPr>
              <p:cNvPr id="89" name="AutoShape 9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90" name="Text Box 10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52</a:t>
                </a:r>
              </a:p>
            </p:txBody>
          </p:sp>
        </p:grpSp>
        <p:grpSp>
          <p:nvGrpSpPr>
            <p:cNvPr id="31" name="Group 11"/>
            <p:cNvGrpSpPr>
              <a:grpSpLocks/>
            </p:cNvGrpSpPr>
            <p:nvPr/>
          </p:nvGrpSpPr>
          <p:grpSpPr bwMode="auto">
            <a:xfrm>
              <a:off x="1928" y="2610"/>
              <a:ext cx="317" cy="318"/>
              <a:chOff x="1973" y="2296"/>
              <a:chExt cx="317" cy="318"/>
            </a:xfrm>
          </p:grpSpPr>
          <p:sp>
            <p:nvSpPr>
              <p:cNvPr id="87" name="AutoShape 12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88" name="Text Box 13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36</a:t>
                </a:r>
              </a:p>
            </p:txBody>
          </p:sp>
        </p:grpSp>
        <p:grpSp>
          <p:nvGrpSpPr>
            <p:cNvPr id="32" name="Group 14"/>
            <p:cNvGrpSpPr>
              <a:grpSpLocks/>
            </p:cNvGrpSpPr>
            <p:nvPr/>
          </p:nvGrpSpPr>
          <p:grpSpPr bwMode="auto">
            <a:xfrm>
              <a:off x="3289" y="3791"/>
              <a:ext cx="317" cy="318"/>
              <a:chOff x="1973" y="2296"/>
              <a:chExt cx="317" cy="318"/>
            </a:xfrm>
          </p:grpSpPr>
          <p:sp>
            <p:nvSpPr>
              <p:cNvPr id="85" name="AutoShape 15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86" name="Text Box 16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65</a:t>
                </a:r>
              </a:p>
            </p:txBody>
          </p:sp>
        </p:grpSp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3333" y="2610"/>
              <a:ext cx="317" cy="318"/>
              <a:chOff x="1973" y="2296"/>
              <a:chExt cx="317" cy="318"/>
            </a:xfrm>
          </p:grpSpPr>
          <p:sp>
            <p:nvSpPr>
              <p:cNvPr id="83" name="AutoShape 1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84" name="Text Box 1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68</a:t>
                </a:r>
              </a:p>
            </p:txBody>
          </p:sp>
        </p:grpSp>
        <p:grpSp>
          <p:nvGrpSpPr>
            <p:cNvPr id="34" name="Group 20"/>
            <p:cNvGrpSpPr>
              <a:grpSpLocks/>
            </p:cNvGrpSpPr>
            <p:nvPr/>
          </p:nvGrpSpPr>
          <p:grpSpPr bwMode="auto">
            <a:xfrm>
              <a:off x="1565" y="3200"/>
              <a:ext cx="317" cy="318"/>
              <a:chOff x="1973" y="2296"/>
              <a:chExt cx="317" cy="318"/>
            </a:xfrm>
          </p:grpSpPr>
          <p:sp>
            <p:nvSpPr>
              <p:cNvPr id="81" name="AutoShape 21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82" name="Text Box 22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24</a:t>
                </a:r>
              </a:p>
            </p:txBody>
          </p:sp>
        </p:grpSp>
        <p:grpSp>
          <p:nvGrpSpPr>
            <p:cNvPr id="35" name="Group 23"/>
            <p:cNvGrpSpPr>
              <a:grpSpLocks/>
            </p:cNvGrpSpPr>
            <p:nvPr/>
          </p:nvGrpSpPr>
          <p:grpSpPr bwMode="auto">
            <a:xfrm>
              <a:off x="2336" y="3201"/>
              <a:ext cx="317" cy="318"/>
              <a:chOff x="1973" y="2296"/>
              <a:chExt cx="317" cy="318"/>
            </a:xfrm>
          </p:grpSpPr>
          <p:sp>
            <p:nvSpPr>
              <p:cNvPr id="79" name="AutoShape 24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>
                    <a:latin typeface="Times New Roman" pitchFamily="18" charset="0"/>
                  </a:rPr>
                  <a:t>44</a:t>
                </a:r>
              </a:p>
            </p:txBody>
          </p:sp>
        </p:grp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 flipH="1">
              <a:off x="1791" y="2883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>
              <a:off x="3198" y="3520"/>
              <a:ext cx="181" cy="272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2200" y="2884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54" name="Group 29"/>
            <p:cNvGrpSpPr>
              <a:grpSpLocks/>
            </p:cNvGrpSpPr>
            <p:nvPr/>
          </p:nvGrpSpPr>
          <p:grpSpPr bwMode="auto">
            <a:xfrm>
              <a:off x="2970" y="3201"/>
              <a:ext cx="317" cy="318"/>
              <a:chOff x="1973" y="2296"/>
              <a:chExt cx="317" cy="318"/>
            </a:xfrm>
          </p:grpSpPr>
          <p:sp>
            <p:nvSpPr>
              <p:cNvPr id="77" name="AutoShape 30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 dirty="0" smtClean="0">
                    <a:latin typeface="Times New Roman" pitchFamily="18" charset="0"/>
                  </a:rPr>
                  <a:t>56</a:t>
                </a:r>
                <a:endParaRPr lang="es-ES" altLang="es-PE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6" name="Group 32"/>
            <p:cNvGrpSpPr>
              <a:grpSpLocks/>
            </p:cNvGrpSpPr>
            <p:nvPr/>
          </p:nvGrpSpPr>
          <p:grpSpPr bwMode="auto">
            <a:xfrm>
              <a:off x="3741" y="3202"/>
              <a:ext cx="317" cy="318"/>
              <a:chOff x="1973" y="2296"/>
              <a:chExt cx="317" cy="318"/>
            </a:xfrm>
          </p:grpSpPr>
          <p:sp>
            <p:nvSpPr>
              <p:cNvPr id="74" name="AutoShape 33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76" name="Text Box 34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72</a:t>
                </a:r>
              </a:p>
            </p:txBody>
          </p:sp>
        </p:grpSp>
        <p:sp>
          <p:nvSpPr>
            <p:cNvPr id="58" name="Line 35"/>
            <p:cNvSpPr>
              <a:spLocks noChangeShapeType="1"/>
            </p:cNvSpPr>
            <p:nvPr/>
          </p:nvSpPr>
          <p:spPr bwMode="auto">
            <a:xfrm flipH="1">
              <a:off x="3196" y="2884"/>
              <a:ext cx="182" cy="319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3605" y="2885"/>
              <a:ext cx="226" cy="318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62" name="Group 37"/>
            <p:cNvGrpSpPr>
              <a:grpSpLocks/>
            </p:cNvGrpSpPr>
            <p:nvPr/>
          </p:nvGrpSpPr>
          <p:grpSpPr bwMode="auto">
            <a:xfrm>
              <a:off x="2064" y="3792"/>
              <a:ext cx="317" cy="318"/>
              <a:chOff x="1973" y="2296"/>
              <a:chExt cx="317" cy="318"/>
            </a:xfrm>
          </p:grpSpPr>
          <p:sp>
            <p:nvSpPr>
              <p:cNvPr id="70" name="AutoShape 38"/>
              <p:cNvSpPr>
                <a:spLocks noChangeArrowheads="1"/>
              </p:cNvSpPr>
              <p:nvPr/>
            </p:nvSpPr>
            <p:spPr bwMode="auto">
              <a:xfrm>
                <a:off x="1973" y="2296"/>
                <a:ext cx="317" cy="318"/>
              </a:xfrm>
              <a:prstGeom prst="flowChartConnector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2400">
                  <a:latin typeface="Times New Roman" pitchFamily="18" charset="0"/>
                </a:endParaRPr>
              </a:p>
            </p:txBody>
          </p:sp>
          <p:sp>
            <p:nvSpPr>
              <p:cNvPr id="72" name="Text Box 39"/>
              <p:cNvSpPr txBox="1">
                <a:spLocks noChangeArrowheads="1"/>
              </p:cNvSpPr>
              <p:nvPr/>
            </p:nvSpPr>
            <p:spPr bwMode="auto">
              <a:xfrm>
                <a:off x="1973" y="2318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000">
                    <a:latin typeface="Times New Roman" pitchFamily="18" charset="0"/>
                  </a:rPr>
                  <a:t>40</a:t>
                </a:r>
              </a:p>
            </p:txBody>
          </p:sp>
        </p:grp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 flipH="1">
              <a:off x="2290" y="3519"/>
              <a:ext cx="136" cy="274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66" name="Line 41"/>
            <p:cNvSpPr>
              <a:spLocks noChangeShapeType="1"/>
            </p:cNvSpPr>
            <p:nvPr/>
          </p:nvSpPr>
          <p:spPr bwMode="auto">
            <a:xfrm flipH="1">
              <a:off x="2199" y="2295"/>
              <a:ext cx="499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2925" y="2295"/>
              <a:ext cx="453" cy="363"/>
            </a:xfrm>
            <a:prstGeom prst="line">
              <a:avLst/>
            </a:prstGeom>
            <a:noFill/>
            <a:ln w="9525">
              <a:solidFill>
                <a:srgbClr val="D134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01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INSERCIÓN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INSERCIÓN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495298" y="917238"/>
            <a:ext cx="76530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agregar un nodo al Árbol, el cual continuará ordenado después de la inserción.</a:t>
            </a:r>
          </a:p>
        </p:txBody>
      </p:sp>
      <p:sp>
        <p:nvSpPr>
          <p:cNvPr id="4" name="Rectangle 5"/>
          <p:cNvSpPr/>
          <p:nvPr/>
        </p:nvSpPr>
        <p:spPr>
          <a:xfrm>
            <a:off x="407875" y="1824510"/>
            <a:ext cx="1258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Ejemplo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2268518"/>
            <a:ext cx="446278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defTabSz="195263"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Inserta los siguientes nodos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: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52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,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36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,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68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,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24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,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40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6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INSERCIÓN</a:t>
            </a:r>
            <a:endParaRPr lang="en-US" sz="1700" dirty="0">
              <a:solidFill>
                <a:srgbClr val="438AD7"/>
              </a:solidFill>
            </a:endParaRPr>
          </a:p>
        </p:txBody>
      </p:sp>
      <p:graphicFrame>
        <p:nvGraphicFramePr>
          <p:cNvPr id="5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76511"/>
              </p:ext>
            </p:extLst>
          </p:nvPr>
        </p:nvGraphicFramePr>
        <p:xfrm>
          <a:off x="1396365" y="1286828"/>
          <a:ext cx="6096000" cy="2701698"/>
        </p:xfrm>
        <a:graphic>
          <a:graphicData uri="http://schemas.openxmlformats.org/drawingml/2006/table">
            <a:tbl>
              <a:tblPr/>
              <a:tblGrid>
                <a:gridCol w="24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8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inserta  52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36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inserta  36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5459730" y="1506220"/>
            <a:ext cx="503238" cy="504825"/>
            <a:chOff x="1973" y="2296"/>
            <a:chExt cx="317" cy="318"/>
          </a:xfrm>
        </p:grpSpPr>
        <p:sp>
          <p:nvSpPr>
            <p:cNvPr id="12" name="AutoShape 63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 dirty="0">
                  <a:latin typeface="Times New Roman" pitchFamily="18" charset="0"/>
                </a:rPr>
                <a:t>52</a:t>
              </a: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5458143" y="2432685"/>
            <a:ext cx="503237" cy="504825"/>
            <a:chOff x="1973" y="2296"/>
            <a:chExt cx="317" cy="318"/>
          </a:xfrm>
        </p:grpSpPr>
        <p:sp>
          <p:nvSpPr>
            <p:cNvPr id="15" name="AutoShape 66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16" name="Text Box 67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 dirty="0">
                  <a:latin typeface="Times New Roman" pitchFamily="18" charset="0"/>
                </a:rPr>
                <a:t>52</a:t>
              </a:r>
            </a:p>
          </p:txBody>
        </p:sp>
      </p:grpSp>
      <p:grpSp>
        <p:nvGrpSpPr>
          <p:cNvPr id="17" name="Group 68"/>
          <p:cNvGrpSpPr>
            <a:grpSpLocks/>
          </p:cNvGrpSpPr>
          <p:nvPr/>
        </p:nvGrpSpPr>
        <p:grpSpPr bwMode="auto">
          <a:xfrm>
            <a:off x="4594543" y="3296285"/>
            <a:ext cx="503237" cy="504825"/>
            <a:chOff x="1973" y="2296"/>
            <a:chExt cx="317" cy="318"/>
          </a:xfrm>
        </p:grpSpPr>
        <p:sp>
          <p:nvSpPr>
            <p:cNvPr id="18" name="AutoShape 69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19" name="Text Box 70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>
                  <a:latin typeface="Times New Roman" pitchFamily="18" charset="0"/>
                </a:rPr>
                <a:t>36</a:t>
              </a:r>
            </a:p>
          </p:txBody>
        </p:sp>
      </p:grpSp>
      <p:sp>
        <p:nvSpPr>
          <p:cNvPr id="20" name="Line 71"/>
          <p:cNvSpPr>
            <a:spLocks noChangeShapeType="1"/>
          </p:cNvSpPr>
          <p:nvPr/>
        </p:nvSpPr>
        <p:spPr bwMode="auto">
          <a:xfrm flipH="1">
            <a:off x="5026343" y="2864485"/>
            <a:ext cx="503237" cy="503238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1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INSERCIÓN</a:t>
            </a:r>
            <a:endParaRPr lang="en-US" sz="1700" dirty="0">
              <a:solidFill>
                <a:srgbClr val="438AD7"/>
              </a:solidFill>
            </a:endParaRP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647055" y="2753995"/>
            <a:ext cx="503238" cy="504825"/>
            <a:chOff x="1973" y="2296"/>
            <a:chExt cx="317" cy="318"/>
          </a:xfrm>
        </p:grpSpPr>
        <p:sp>
          <p:nvSpPr>
            <p:cNvPr id="5" name="AutoShape 42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6" name="Text Box 43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>
                  <a:latin typeface="Times New Roman" pitchFamily="18" charset="0"/>
                </a:rPr>
                <a:t>52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4997768" y="3546158"/>
            <a:ext cx="503237" cy="504825"/>
            <a:chOff x="1973" y="2296"/>
            <a:chExt cx="317" cy="318"/>
          </a:xfrm>
        </p:grpSpPr>
        <p:sp>
          <p:nvSpPr>
            <p:cNvPr id="8" name="AutoShape 45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9" name="Text Box 46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>
                  <a:latin typeface="Times New Roman" pitchFamily="18" charset="0"/>
                </a:rPr>
                <a:t>36</a:t>
              </a: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6293168" y="3544570"/>
            <a:ext cx="503237" cy="504825"/>
            <a:chOff x="1973" y="2296"/>
            <a:chExt cx="317" cy="318"/>
          </a:xfrm>
        </p:grpSpPr>
        <p:sp>
          <p:nvSpPr>
            <p:cNvPr id="12" name="AutoShape 48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>
                  <a:latin typeface="Times New Roman" pitchFamily="18" charset="0"/>
                </a:rPr>
                <a:t>68</a:t>
              </a:r>
            </a:p>
          </p:txBody>
        </p:sp>
      </p:grpSp>
      <p:sp>
        <p:nvSpPr>
          <p:cNvPr id="14" name="Line 50"/>
          <p:cNvSpPr>
            <a:spLocks noChangeShapeType="1"/>
          </p:cNvSpPr>
          <p:nvPr/>
        </p:nvSpPr>
        <p:spPr bwMode="auto">
          <a:xfrm flipH="1">
            <a:off x="5427980" y="3187383"/>
            <a:ext cx="288925" cy="430212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5" name="Line 51"/>
          <p:cNvSpPr>
            <a:spLocks noChangeShapeType="1"/>
          </p:cNvSpPr>
          <p:nvPr/>
        </p:nvSpPr>
        <p:spPr bwMode="auto">
          <a:xfrm>
            <a:off x="6077268" y="3185795"/>
            <a:ext cx="287337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4419918" y="4411345"/>
            <a:ext cx="503237" cy="504825"/>
            <a:chOff x="1973" y="2296"/>
            <a:chExt cx="317" cy="318"/>
          </a:xfrm>
        </p:grpSpPr>
        <p:sp>
          <p:nvSpPr>
            <p:cNvPr id="17" name="AutoShape 54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>
                  <a:latin typeface="Times New Roman" pitchFamily="18" charset="0"/>
                </a:rPr>
                <a:t>24</a:t>
              </a:r>
            </a:p>
          </p:txBody>
        </p:sp>
      </p:grpSp>
      <p:sp>
        <p:nvSpPr>
          <p:cNvPr id="19" name="Line 61"/>
          <p:cNvSpPr>
            <a:spLocks noChangeShapeType="1"/>
          </p:cNvSpPr>
          <p:nvPr/>
        </p:nvSpPr>
        <p:spPr bwMode="auto">
          <a:xfrm flipH="1">
            <a:off x="4853305" y="4050983"/>
            <a:ext cx="288925" cy="430212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aphicFrame>
        <p:nvGraphicFramePr>
          <p:cNvPr id="2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00138"/>
              </p:ext>
            </p:extLst>
          </p:nvPr>
        </p:nvGraphicFramePr>
        <p:xfrm>
          <a:off x="1487805" y="965200"/>
          <a:ext cx="6096000" cy="4124960"/>
        </p:xfrm>
        <a:graphic>
          <a:graphicData uri="http://schemas.openxmlformats.org/drawingml/2006/table">
            <a:tbl>
              <a:tblPr/>
              <a:tblGrid>
                <a:gridCol w="24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5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inserta  68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90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s-ES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inserta  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altLang="es-P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roup 41"/>
          <p:cNvGrpSpPr>
            <a:grpSpLocks/>
          </p:cNvGrpSpPr>
          <p:nvPr/>
        </p:nvGrpSpPr>
        <p:grpSpPr bwMode="auto">
          <a:xfrm>
            <a:off x="5616575" y="1158875"/>
            <a:ext cx="503238" cy="504825"/>
            <a:chOff x="1973" y="2296"/>
            <a:chExt cx="317" cy="318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>
                  <a:latin typeface="Times New Roman" pitchFamily="18" charset="0"/>
                </a:rPr>
                <a:t>52</a:t>
              </a:r>
            </a:p>
          </p:txBody>
        </p:sp>
      </p:grpSp>
      <p:grpSp>
        <p:nvGrpSpPr>
          <p:cNvPr id="24" name="Group 44"/>
          <p:cNvGrpSpPr>
            <a:grpSpLocks/>
          </p:cNvGrpSpPr>
          <p:nvPr/>
        </p:nvGrpSpPr>
        <p:grpSpPr bwMode="auto">
          <a:xfrm>
            <a:off x="4967288" y="1951038"/>
            <a:ext cx="503237" cy="504825"/>
            <a:chOff x="1973" y="2296"/>
            <a:chExt cx="317" cy="318"/>
          </a:xfrm>
        </p:grpSpPr>
        <p:sp>
          <p:nvSpPr>
            <p:cNvPr id="25" name="AutoShape 45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>
                  <a:latin typeface="Times New Roman" pitchFamily="18" charset="0"/>
                </a:rPr>
                <a:t>36</a:t>
              </a:r>
            </a:p>
          </p:txBody>
        </p:sp>
      </p:grpSp>
      <p:grpSp>
        <p:nvGrpSpPr>
          <p:cNvPr id="27" name="Group 47"/>
          <p:cNvGrpSpPr>
            <a:grpSpLocks/>
          </p:cNvGrpSpPr>
          <p:nvPr/>
        </p:nvGrpSpPr>
        <p:grpSpPr bwMode="auto">
          <a:xfrm>
            <a:off x="6262688" y="1949450"/>
            <a:ext cx="503237" cy="504825"/>
            <a:chOff x="1973" y="2296"/>
            <a:chExt cx="317" cy="318"/>
          </a:xfrm>
        </p:grpSpPr>
        <p:sp>
          <p:nvSpPr>
            <p:cNvPr id="28" name="AutoShape 48"/>
            <p:cNvSpPr>
              <a:spLocks noChangeArrowheads="1"/>
            </p:cNvSpPr>
            <p:nvPr/>
          </p:nvSpPr>
          <p:spPr bwMode="auto">
            <a:xfrm>
              <a:off x="1973" y="2296"/>
              <a:ext cx="317" cy="318"/>
            </a:xfrm>
            <a:prstGeom prst="flowChartConnector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2400">
                <a:latin typeface="Times New Roman" pitchFamily="18" charset="0"/>
              </a:endParaRPr>
            </a:p>
          </p:txBody>
        </p:sp>
        <p:sp>
          <p:nvSpPr>
            <p:cNvPr id="29" name="Text Box 49"/>
            <p:cNvSpPr txBox="1">
              <a:spLocks noChangeArrowheads="1"/>
            </p:cNvSpPr>
            <p:nvPr/>
          </p:nvSpPr>
          <p:spPr bwMode="auto">
            <a:xfrm>
              <a:off x="1973" y="2318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2000">
                  <a:latin typeface="Times New Roman" pitchFamily="18" charset="0"/>
                </a:rPr>
                <a:t>68</a:t>
              </a:r>
            </a:p>
          </p:txBody>
        </p:sp>
      </p:grpSp>
      <p:sp>
        <p:nvSpPr>
          <p:cNvPr id="30" name="Line 50"/>
          <p:cNvSpPr>
            <a:spLocks noChangeShapeType="1"/>
          </p:cNvSpPr>
          <p:nvPr/>
        </p:nvSpPr>
        <p:spPr bwMode="auto">
          <a:xfrm flipH="1">
            <a:off x="5397500" y="1592263"/>
            <a:ext cx="288925" cy="430212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1" name="Line 51"/>
          <p:cNvSpPr>
            <a:spLocks noChangeShapeType="1"/>
          </p:cNvSpPr>
          <p:nvPr/>
        </p:nvSpPr>
        <p:spPr bwMode="auto">
          <a:xfrm>
            <a:off x="6046788" y="1590675"/>
            <a:ext cx="287337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62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7644</TotalTime>
  <Words>800</Words>
  <Application>Microsoft Office PowerPoint</Application>
  <PresentationFormat>Presentación en pantalla (16:10)</PresentationFormat>
  <Paragraphs>237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Source Sans Pro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Christian Santamaria Saldaña</cp:lastModifiedBy>
  <cp:revision>701</cp:revision>
  <cp:lastPrinted>2018-01-16T21:42:59Z</cp:lastPrinted>
  <dcterms:created xsi:type="dcterms:W3CDTF">2016-10-06T14:52:02Z</dcterms:created>
  <dcterms:modified xsi:type="dcterms:W3CDTF">2020-09-29T18:43:05Z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