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715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jIy6RbN/aDLRLkGM2Dbp0mThQV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4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4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4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47"/>
            <p:cNvSpPr txBox="1"/>
            <p:nvPr/>
          </p:nvSpPr>
          <p:spPr>
            <a:xfrm>
              <a:off x="944054" y="5369051"/>
              <a:ext cx="27687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00"/>
                <a:buFont typeface="Calibri"/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AVANZADA DE BASE DE DATOS  •  SESIÓN 09</a:t>
              </a:r>
              <a:endParaRPr b="0" i="0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7207627" y="5384440"/>
              <a:ext cx="154080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6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2020 ISIL. Todos los derechos reservados</a:t>
              </a:r>
              <a:endParaRPr/>
            </a:p>
          </p:txBody>
        </p:sp>
      </p:grpSp>
      <p:pic>
        <p:nvPicPr>
          <p:cNvPr id="13" name="Google Shape;13;p47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2051281" y="1730819"/>
            <a:ext cx="96425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3175138" y="1733627"/>
            <a:ext cx="5461785" cy="89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PROCEDIMIENTOS ALMACENADOS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3175137" y="3032326"/>
            <a:ext cx="4697015" cy="1884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Definición 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Tipos de procedimientos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Parámetros de entrada y salida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Valor de retorno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Creación de procedimientos almacenados de mantenimiento de tablas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Trabajo práctico</a:t>
            </a:r>
            <a:endParaRPr/>
          </a:p>
        </p:txBody>
      </p:sp>
      <p:cxnSp>
        <p:nvCxnSpPr>
          <p:cNvPr id="33" name="Google Shape;33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"/>
          <p:cNvSpPr/>
          <p:nvPr/>
        </p:nvSpPr>
        <p:spPr>
          <a:xfrm>
            <a:off x="3289191" y="2574693"/>
            <a:ext cx="3385930" cy="3877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4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  Procedimientos almacenados, transacciones y desencadenantes – UA3</a:t>
            </a:r>
            <a:endParaRPr b="1" sz="1400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  <p:sp>
        <p:nvSpPr>
          <p:cNvPr id="120" name="Google Shape;120;p10"/>
          <p:cNvSpPr txBox="1"/>
          <p:nvPr/>
        </p:nvSpPr>
        <p:spPr>
          <a:xfrm>
            <a:off x="776838" y="1511215"/>
            <a:ext cx="7447652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CON PARÁMETROS DE ENTRADA</a:t>
            </a:r>
            <a:endParaRPr/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Aceptan uno o más parámetros de entrada que se utilizan para realizar operaciones dentro del procedimiento. Los parámetros pueden ser de diferentes tipos de datos, como enteros, cadenas de caracteres, fechas, etc. </a:t>
            </a:r>
            <a:endParaRPr/>
          </a:p>
          <a:p>
            <a:pPr indent="-2349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Estos parámetros permiten que los procedimientos almacenados sean más flexibles y puedan trabajar con datos variables.</a:t>
            </a:r>
            <a:endParaRPr/>
          </a:p>
        </p:txBody>
      </p:sp>
      <p:grpSp>
        <p:nvGrpSpPr>
          <p:cNvPr id="121" name="Google Shape;121;p10"/>
          <p:cNvGrpSpPr/>
          <p:nvPr/>
        </p:nvGrpSpPr>
        <p:grpSpPr>
          <a:xfrm>
            <a:off x="876591" y="3234764"/>
            <a:ext cx="3649507" cy="1842613"/>
            <a:chOff x="776836" y="2769652"/>
            <a:chExt cx="3649507" cy="1842613"/>
          </a:xfrm>
        </p:grpSpPr>
        <p:sp>
          <p:nvSpPr>
            <p:cNvPr id="122" name="Google Shape;122;p10"/>
            <p:cNvSpPr txBox="1"/>
            <p:nvPr/>
          </p:nvSpPr>
          <p:spPr>
            <a:xfrm>
              <a:off x="776836" y="3042605"/>
              <a:ext cx="3649507" cy="15696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NombreProcedimiento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@Parametro1 </a:t>
              </a:r>
              <a:r>
                <a:rPr b="1"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TipoDato1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@Parametro2 </a:t>
              </a:r>
              <a:r>
                <a:rPr b="1"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TipoDato2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-- Lógica del procedimiento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-- utilizando los parámetros aquí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123" name="Google Shape;123;p10"/>
            <p:cNvSpPr txBox="1"/>
            <p:nvPr/>
          </p:nvSpPr>
          <p:spPr>
            <a:xfrm>
              <a:off x="776836" y="2769652"/>
              <a:ext cx="804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Sintaxis:</a:t>
              </a:r>
              <a:endParaRPr/>
            </a:p>
          </p:txBody>
        </p:sp>
      </p:grpSp>
      <p:grpSp>
        <p:nvGrpSpPr>
          <p:cNvPr id="124" name="Google Shape;124;p10"/>
          <p:cNvGrpSpPr/>
          <p:nvPr/>
        </p:nvGrpSpPr>
        <p:grpSpPr>
          <a:xfrm>
            <a:off x="5298888" y="3230718"/>
            <a:ext cx="3483621" cy="1661994"/>
            <a:chOff x="5199133" y="2765606"/>
            <a:chExt cx="3483621" cy="1661994"/>
          </a:xfrm>
        </p:grpSpPr>
        <p:sp>
          <p:nvSpPr>
            <p:cNvPr id="125" name="Google Shape;125;p10"/>
            <p:cNvSpPr txBox="1"/>
            <p:nvPr/>
          </p:nvSpPr>
          <p:spPr>
            <a:xfrm>
              <a:off x="5199133" y="3042605"/>
              <a:ext cx="3483621" cy="138499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ObtenerCliente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@ClienteID </a:t>
              </a: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SELECT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</a:t>
              </a: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Clientes</a:t>
              </a: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WHERE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ClienteID = @ClienteID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126" name="Google Shape;126;p10"/>
            <p:cNvSpPr txBox="1"/>
            <p:nvPr/>
          </p:nvSpPr>
          <p:spPr>
            <a:xfrm>
              <a:off x="5199133" y="2765606"/>
              <a:ext cx="8418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Ejemplo:</a:t>
              </a:r>
              <a:endParaRPr/>
            </a:p>
          </p:txBody>
        </p:sp>
      </p:grpSp>
      <p:sp>
        <p:nvSpPr>
          <p:cNvPr id="127" name="Google Shape;127;p10"/>
          <p:cNvSpPr/>
          <p:nvPr/>
        </p:nvSpPr>
        <p:spPr>
          <a:xfrm>
            <a:off x="4726376" y="4062649"/>
            <a:ext cx="372234" cy="27512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776837" y="1129417"/>
            <a:ext cx="67244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¿CUÁLES SON LOS TIPOS DE PROCEDIMIENTOS QUE PODEMOS ENCONTRAR?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  <p:grpSp>
        <p:nvGrpSpPr>
          <p:cNvPr id="135" name="Google Shape;135;p11"/>
          <p:cNvGrpSpPr/>
          <p:nvPr/>
        </p:nvGrpSpPr>
        <p:grpSpPr>
          <a:xfrm>
            <a:off x="776837" y="979753"/>
            <a:ext cx="7905918" cy="4118883"/>
            <a:chOff x="776836" y="952266"/>
            <a:chExt cx="7905918" cy="4118883"/>
          </a:xfrm>
        </p:grpSpPr>
        <p:sp>
          <p:nvSpPr>
            <p:cNvPr id="136" name="Google Shape;136;p11"/>
            <p:cNvSpPr txBox="1"/>
            <p:nvPr/>
          </p:nvSpPr>
          <p:spPr>
            <a:xfrm>
              <a:off x="776837" y="1326424"/>
              <a:ext cx="7597280" cy="1600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66092"/>
                  </a:solidFill>
                  <a:latin typeface="Calibri"/>
                  <a:ea typeface="Calibri"/>
                  <a:cs typeface="Calibri"/>
                  <a:sym typeface="Calibri"/>
                </a:rPr>
                <a:t>PROCEDIMIENTOS ALMACENADOS CON PARÁMETROS DE SALIDA</a:t>
              </a:r>
              <a:endParaRPr/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Devuelven uno o más valores como resultado. Los parámetros de salida se definen con la palabra clave </a:t>
              </a:r>
              <a:r>
                <a:rPr b="1" lang="es-PE" sz="16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y se utilizan para asignar valores que serán devueltos a la rutina que llamó al procedimiento almacenado. </a:t>
              </a:r>
              <a:endParaRPr/>
            </a:p>
            <a:p>
              <a:pPr indent="-2349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Los valores asignados a los parámetros de salida pueden ser utilizados posteriormente en la aplicación.</a:t>
              </a:r>
              <a:endParaRPr/>
            </a:p>
          </p:txBody>
        </p:sp>
        <p:grpSp>
          <p:nvGrpSpPr>
            <p:cNvPr id="137" name="Google Shape;137;p11"/>
            <p:cNvGrpSpPr/>
            <p:nvPr/>
          </p:nvGrpSpPr>
          <p:grpSpPr>
            <a:xfrm>
              <a:off x="918157" y="3043870"/>
              <a:ext cx="3649507" cy="2027279"/>
              <a:chOff x="918157" y="2769652"/>
              <a:chExt cx="3649507" cy="2027279"/>
            </a:xfrm>
          </p:grpSpPr>
          <p:sp>
            <p:nvSpPr>
              <p:cNvPr id="138" name="Google Shape;138;p11"/>
              <p:cNvSpPr txBox="1"/>
              <p:nvPr/>
            </p:nvSpPr>
            <p:spPr>
              <a:xfrm>
                <a:off x="918157" y="3042605"/>
                <a:ext cx="3649507" cy="175432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NombreProcedimiento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@Parametro1 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TipoDato1 OUTPUT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@Parametro2 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TipoDato2 OUTPUT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Lógica del procedimiento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asignando valores a los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parámetros de salida aquí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39" name="Google Shape;139;p11"/>
              <p:cNvSpPr txBox="1"/>
              <p:nvPr/>
            </p:nvSpPr>
            <p:spPr>
              <a:xfrm>
                <a:off x="918157" y="2769652"/>
                <a:ext cx="8047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Sintaxis:</a:t>
                </a:r>
                <a:endParaRPr/>
              </a:p>
            </p:txBody>
          </p:sp>
        </p:grpSp>
        <p:grpSp>
          <p:nvGrpSpPr>
            <p:cNvPr id="140" name="Google Shape;140;p11"/>
            <p:cNvGrpSpPr/>
            <p:nvPr/>
          </p:nvGrpSpPr>
          <p:grpSpPr>
            <a:xfrm>
              <a:off x="5199133" y="3039195"/>
              <a:ext cx="3483621" cy="1477957"/>
              <a:chOff x="5199133" y="2764977"/>
              <a:chExt cx="3483621" cy="1477957"/>
            </a:xfrm>
          </p:grpSpPr>
          <p:sp>
            <p:nvSpPr>
              <p:cNvPr id="141" name="Google Shape;141;p11"/>
              <p:cNvSpPr txBox="1"/>
              <p:nvPr/>
            </p:nvSpPr>
            <p:spPr>
              <a:xfrm>
                <a:off x="5199133" y="3042605"/>
                <a:ext cx="3483621" cy="12003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CalcularSuma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@Suma 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 OUTPUT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SET 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@Suma = 8 + 6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42" name="Google Shape;142;p11"/>
              <p:cNvSpPr txBox="1"/>
              <p:nvPr/>
            </p:nvSpPr>
            <p:spPr>
              <a:xfrm>
                <a:off x="5199133" y="2764977"/>
                <a:ext cx="84189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Ejemplo:</a:t>
                </a:r>
                <a:endParaRPr/>
              </a:p>
            </p:txBody>
          </p:sp>
        </p:grpSp>
        <p:sp>
          <p:nvSpPr>
            <p:cNvPr id="143" name="Google Shape;143;p11"/>
            <p:cNvSpPr/>
            <p:nvPr/>
          </p:nvSpPr>
          <p:spPr>
            <a:xfrm>
              <a:off x="4693125" y="3964088"/>
              <a:ext cx="372234" cy="27512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776836" y="952266"/>
              <a:ext cx="67244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TIPOS DE PROCEDIMIENTOS QUE PODEMOS ENCONTRAR?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  <p:grpSp>
        <p:nvGrpSpPr>
          <p:cNvPr id="151" name="Google Shape;151;p12"/>
          <p:cNvGrpSpPr/>
          <p:nvPr/>
        </p:nvGrpSpPr>
        <p:grpSpPr>
          <a:xfrm>
            <a:off x="773158" y="1294622"/>
            <a:ext cx="8075850" cy="3779170"/>
            <a:chOff x="606904" y="1291979"/>
            <a:chExt cx="8075850" cy="3779170"/>
          </a:xfrm>
        </p:grpSpPr>
        <p:sp>
          <p:nvSpPr>
            <p:cNvPr id="152" name="Google Shape;152;p12"/>
            <p:cNvSpPr txBox="1"/>
            <p:nvPr/>
          </p:nvSpPr>
          <p:spPr>
            <a:xfrm>
              <a:off x="606904" y="1695765"/>
              <a:ext cx="7497529" cy="1092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66092"/>
                  </a:solidFill>
                  <a:latin typeface="Calibri"/>
                  <a:ea typeface="Calibri"/>
                  <a:cs typeface="Calibri"/>
                  <a:sym typeface="Calibri"/>
                </a:rPr>
                <a:t>PROCEDIMIENTOS ALMACENADOS CON PARÁMETROS DE ENTRADA Y SALIDA</a:t>
              </a:r>
              <a:endParaRPr/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Combinan los parámetros de entrada y salida. Permiten tanto recibir valores de entrada como devolver valores modificados o calculados a la rutina que llamó al procedimiento. </a:t>
              </a:r>
              <a:endParaRPr/>
            </a:p>
            <a:p>
              <a:pPr indent="-2349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Los parámetros de entrada y salida se definen con la palabra clave </a:t>
              </a:r>
              <a:r>
                <a:rPr b="1" lang="es-PE" sz="16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INPUT OUTPUT</a:t>
              </a: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153" name="Google Shape;153;p12"/>
            <p:cNvGrpSpPr/>
            <p:nvPr/>
          </p:nvGrpSpPr>
          <p:grpSpPr>
            <a:xfrm>
              <a:off x="606904" y="3043870"/>
              <a:ext cx="3819440" cy="2027279"/>
              <a:chOff x="606904" y="2769652"/>
              <a:chExt cx="3819440" cy="2027279"/>
            </a:xfrm>
          </p:grpSpPr>
          <p:sp>
            <p:nvSpPr>
              <p:cNvPr id="154" name="Google Shape;154;p12"/>
              <p:cNvSpPr txBox="1"/>
              <p:nvPr/>
            </p:nvSpPr>
            <p:spPr>
              <a:xfrm>
                <a:off x="606904" y="3042605"/>
                <a:ext cx="3819440" cy="175432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NombreProcedimiento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@Parametro1 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TipoDato1 INPUT OUTPUT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@Parametro2 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TipoDato2 INPUT OUTPUT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Lógica del procedimiento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utilizando y asignando valores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a los parámetros aquí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55" name="Google Shape;155;p12"/>
              <p:cNvSpPr txBox="1"/>
              <p:nvPr/>
            </p:nvSpPr>
            <p:spPr>
              <a:xfrm>
                <a:off x="606904" y="2769652"/>
                <a:ext cx="8047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Sintaxis:</a:t>
                </a:r>
                <a:endParaRPr/>
              </a:p>
            </p:txBody>
          </p:sp>
        </p:grpSp>
        <p:grpSp>
          <p:nvGrpSpPr>
            <p:cNvPr id="156" name="Google Shape;156;p12"/>
            <p:cNvGrpSpPr/>
            <p:nvPr/>
          </p:nvGrpSpPr>
          <p:grpSpPr>
            <a:xfrm>
              <a:off x="5199133" y="3043870"/>
              <a:ext cx="3483621" cy="1473282"/>
              <a:chOff x="5199133" y="2769652"/>
              <a:chExt cx="3483621" cy="1473282"/>
            </a:xfrm>
          </p:grpSpPr>
          <p:sp>
            <p:nvSpPr>
              <p:cNvPr id="157" name="Google Shape;157;p12"/>
              <p:cNvSpPr txBox="1"/>
              <p:nvPr/>
            </p:nvSpPr>
            <p:spPr>
              <a:xfrm>
                <a:off x="5199133" y="3042605"/>
                <a:ext cx="3483621" cy="120032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IncrementarValor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@Numero 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 INPUT OUTPUT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SET 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@Numero = @Numero + 1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58" name="Google Shape;158;p12"/>
              <p:cNvSpPr txBox="1"/>
              <p:nvPr/>
            </p:nvSpPr>
            <p:spPr>
              <a:xfrm>
                <a:off x="5199133" y="2769652"/>
                <a:ext cx="84189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Ejemplo:</a:t>
                </a:r>
                <a:endParaRPr/>
              </a:p>
            </p:txBody>
          </p:sp>
        </p:grpSp>
        <p:sp>
          <p:nvSpPr>
            <p:cNvPr id="159" name="Google Shape;159;p12"/>
            <p:cNvSpPr/>
            <p:nvPr/>
          </p:nvSpPr>
          <p:spPr>
            <a:xfrm>
              <a:off x="4626621" y="3806527"/>
              <a:ext cx="372234" cy="27512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 txBox="1"/>
            <p:nvPr/>
          </p:nvSpPr>
          <p:spPr>
            <a:xfrm>
              <a:off x="606904" y="1291979"/>
              <a:ext cx="67244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TIPOS DE PROCEDIMIENTOS QUE PODEMOS ENCONTRAR?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698344" y="1386133"/>
            <a:ext cx="8075850" cy="3404821"/>
            <a:chOff x="606904" y="1296997"/>
            <a:chExt cx="8075850" cy="3404821"/>
          </a:xfrm>
        </p:grpSpPr>
        <p:grpSp>
          <p:nvGrpSpPr>
            <p:cNvPr id="168" name="Google Shape;168;p13"/>
            <p:cNvGrpSpPr/>
            <p:nvPr/>
          </p:nvGrpSpPr>
          <p:grpSpPr>
            <a:xfrm>
              <a:off x="606904" y="3043870"/>
              <a:ext cx="3819440" cy="1657948"/>
              <a:chOff x="606904" y="2769652"/>
              <a:chExt cx="3819440" cy="1657948"/>
            </a:xfrm>
          </p:grpSpPr>
          <p:sp>
            <p:nvSpPr>
              <p:cNvPr id="169" name="Google Shape;169;p13"/>
              <p:cNvSpPr txBox="1"/>
              <p:nvPr/>
            </p:nvSpPr>
            <p:spPr>
              <a:xfrm>
                <a:off x="606904" y="3042605"/>
                <a:ext cx="3819440" cy="138499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NombreProcedimiento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Lógica del procedimiento que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devuelve conjuntos de resultados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-- aquí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70" name="Google Shape;170;p13"/>
              <p:cNvSpPr txBox="1"/>
              <p:nvPr/>
            </p:nvSpPr>
            <p:spPr>
              <a:xfrm>
                <a:off x="606904" y="2769652"/>
                <a:ext cx="8047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Sintaxis:</a:t>
                </a:r>
                <a:endParaRPr/>
              </a:p>
            </p:txBody>
          </p:sp>
        </p:grpSp>
        <p:grpSp>
          <p:nvGrpSpPr>
            <p:cNvPr id="171" name="Google Shape;171;p13"/>
            <p:cNvGrpSpPr/>
            <p:nvPr/>
          </p:nvGrpSpPr>
          <p:grpSpPr>
            <a:xfrm>
              <a:off x="5199133" y="3043870"/>
              <a:ext cx="3483621" cy="1288616"/>
              <a:chOff x="5199133" y="2769652"/>
              <a:chExt cx="3483621" cy="1288616"/>
            </a:xfrm>
          </p:grpSpPr>
          <p:sp>
            <p:nvSpPr>
              <p:cNvPr id="172" name="Google Shape;172;p13"/>
              <p:cNvSpPr txBox="1"/>
              <p:nvPr/>
            </p:nvSpPr>
            <p:spPr>
              <a:xfrm>
                <a:off x="5199133" y="3042605"/>
                <a:ext cx="3483621" cy="101566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ObtenerEmpleados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SELECT 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*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FROM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Empleados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73" name="Google Shape;173;p13"/>
              <p:cNvSpPr txBox="1"/>
              <p:nvPr/>
            </p:nvSpPr>
            <p:spPr>
              <a:xfrm>
                <a:off x="5199133" y="2769652"/>
                <a:ext cx="84189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Ejemplo:</a:t>
                </a:r>
                <a:endParaRPr/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>
              <a:off x="4626621" y="3734191"/>
              <a:ext cx="372234" cy="27512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13"/>
            <p:cNvGrpSpPr/>
            <p:nvPr/>
          </p:nvGrpSpPr>
          <p:grpSpPr>
            <a:xfrm>
              <a:off x="606904" y="1296997"/>
              <a:ext cx="7204492" cy="1627808"/>
              <a:chOff x="407875" y="871520"/>
              <a:chExt cx="7204492" cy="1627808"/>
            </a:xfrm>
          </p:grpSpPr>
          <p:sp>
            <p:nvSpPr>
              <p:cNvPr id="176" name="Google Shape;176;p13"/>
              <p:cNvSpPr txBox="1"/>
              <p:nvPr/>
            </p:nvSpPr>
            <p:spPr>
              <a:xfrm>
                <a:off x="407875" y="1268222"/>
                <a:ext cx="7204492" cy="123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17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500">
                    <a:solidFill>
                      <a:srgbClr val="36609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PROCEDIMIENTOS ALMACENADOS QUE DEVUELVEN CONJUNTOS DE RESULTADOS</a:t>
                </a:r>
                <a:endParaRPr/>
              </a:p>
              <a:p>
                <a:pPr indent="-285750" lvl="0" marL="297475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Char char="•"/>
                </a:pPr>
                <a:r>
                  <a:rPr lang="es-PE" sz="1600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Devuelven un conjunto de resultados en lugar de un solo valor. Estos procedimientos pueden usar instrucciones </a:t>
                </a:r>
                <a:r>
                  <a:rPr b="1" lang="es-PE" sz="1600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SELECT</a:t>
                </a:r>
                <a:r>
                  <a:rPr lang="es-PE" sz="1600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dentro del cuerpo del procedimiento almacenado para recuperar y devolver datos seleccionados como un conjunto de filas y columnas.</a:t>
                </a:r>
                <a:endParaRPr/>
              </a:p>
            </p:txBody>
          </p:sp>
          <p:sp>
            <p:nvSpPr>
              <p:cNvPr id="177" name="Google Shape;177;p13"/>
              <p:cNvSpPr txBox="1"/>
              <p:nvPr/>
            </p:nvSpPr>
            <p:spPr>
              <a:xfrm>
                <a:off x="407875" y="871520"/>
                <a:ext cx="672444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17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600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¿CUÁLES SON LOS TIPOS DE PROCEDIMIENTOS QUE PODEMOS ENCONTRAR?</a:t>
                </a:r>
                <a:endParaRPr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578109" y="1588452"/>
            <a:ext cx="720449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QUE DEVUELVEN UN VALOR O RESULTADO</a:t>
            </a:r>
            <a:endParaRPr/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Devuelven un valor específico de retorno. A diferencia de los parámetros de salida, el valor de retorno es único y no se asocia directamente con los parámetros.</a:t>
            </a:r>
            <a:endParaRPr/>
          </a:p>
        </p:txBody>
      </p:sp>
      <p:grpSp>
        <p:nvGrpSpPr>
          <p:cNvPr id="185" name="Google Shape;185;p14"/>
          <p:cNvGrpSpPr/>
          <p:nvPr/>
        </p:nvGrpSpPr>
        <p:grpSpPr>
          <a:xfrm>
            <a:off x="606904" y="2542164"/>
            <a:ext cx="3819440" cy="1657948"/>
            <a:chOff x="606904" y="2769652"/>
            <a:chExt cx="3819440" cy="1657948"/>
          </a:xfrm>
        </p:grpSpPr>
        <p:sp>
          <p:nvSpPr>
            <p:cNvPr id="186" name="Google Shape;186;p14"/>
            <p:cNvSpPr txBox="1"/>
            <p:nvPr/>
          </p:nvSpPr>
          <p:spPr>
            <a:xfrm>
              <a:off x="606904" y="3042605"/>
              <a:ext cx="3819440" cy="138499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NombreProcedimiento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-- Lógica del procedimiento aquí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RETURN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606904" y="2769652"/>
              <a:ext cx="804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Sintaxis:</a:t>
              </a: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5199133" y="2542164"/>
            <a:ext cx="3483621" cy="2765943"/>
            <a:chOff x="5199133" y="2769652"/>
            <a:chExt cx="3483621" cy="2765943"/>
          </a:xfrm>
        </p:grpSpPr>
        <p:sp>
          <p:nvSpPr>
            <p:cNvPr id="189" name="Google Shape;189;p14"/>
            <p:cNvSpPr txBox="1"/>
            <p:nvPr/>
          </p:nvSpPr>
          <p:spPr>
            <a:xfrm>
              <a:off x="5199133" y="3042605"/>
              <a:ext cx="3483621" cy="249299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CalcularDescuento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@Precio </a:t>
              </a: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DECLARE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@Descuento </a:t>
              </a: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IF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@Precio &gt; 1000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SET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@Descuento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ELSE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SET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@Descuento = 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RETURN </a:t>
              </a:r>
              <a:r>
                <a:rPr lang="es-PE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@Descuento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190" name="Google Shape;190;p14"/>
            <p:cNvSpPr txBox="1"/>
            <p:nvPr/>
          </p:nvSpPr>
          <p:spPr>
            <a:xfrm>
              <a:off x="5199133" y="2769652"/>
              <a:ext cx="8418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Ejemplo:</a:t>
              </a:r>
              <a:endParaRPr/>
            </a:p>
          </p:txBody>
        </p:sp>
      </p:grpSp>
      <p:sp>
        <p:nvSpPr>
          <p:cNvPr id="191" name="Google Shape;191;p14"/>
          <p:cNvSpPr/>
          <p:nvPr/>
        </p:nvSpPr>
        <p:spPr>
          <a:xfrm>
            <a:off x="4626621" y="3232485"/>
            <a:ext cx="372234" cy="27512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578109" y="1257719"/>
            <a:ext cx="6724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¿CUÁLES SON LOS TIPOS DE PROCEDIMIENTOS QUE PODEMOS ENCONTRAR?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424251" y="3703125"/>
            <a:ext cx="844461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PARÁMETROS DE ENTRADA Y SALIDA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1105593" y="1812175"/>
            <a:ext cx="7204493" cy="20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PARÁMETROS DE ENTRADA Y SALIDA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1272398" y="2277946"/>
            <a:ext cx="683251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Permiten pasar valores desde la rutina que llamó al procedimiento almacenado hacia este. 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Estos valores se utilizan dentro del procedimiento para realizar operaciones o cálculos.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1272398" y="1950039"/>
            <a:ext cx="26234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PARÁMETROS DE ENTRADA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PARÁMETROS DE ENTRADA Y SALIDA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831824" y="1626393"/>
            <a:ext cx="7298024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Sus características claves son: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declaran dentro del encabezado del procedimiento almacenado precedidos por el símbolo “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@”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 seguidos por el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del parámetro 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su 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tipo de datos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parámetros de entrada son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opcionales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 pueden ser de cualquier tipo de datos compatible en SQL Server.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parámetros de entrada pueden tener un 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valor predeterminado 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especificado para que sean opcionales al invocar el procedimiento almacenado.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valores de los parámetros de entrada se pasan al ejecutar el procedimiento almacenado utilizando la palabra clave “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EXEC”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 “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EXECUTE”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831823" y="1298486"/>
            <a:ext cx="26234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PARÁMETROS DE ENTRADA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1030778" y="1920240"/>
            <a:ext cx="7204493" cy="1845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PARÁMETROS DE ENTRADA Y SALIDA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1226402" y="2330719"/>
            <a:ext cx="6768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Permiten que el procedimiento almacenado pueda devolver valores a la rutina que lo llamó. 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Estos valores se asignan dentro del procedimiento y se devuelven a la rutina, después de que se completa la ejecución.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1214208" y="2052443"/>
            <a:ext cx="26234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PARÁMETROS DE SALIDA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PARÁMETROS DE ENTRADA Y SALIDA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602948" y="1366443"/>
            <a:ext cx="822516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Sus características claves son:</a:t>
            </a:r>
            <a:endParaRPr/>
          </a:p>
          <a:p>
            <a:pPr indent="-2476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declaran dentro del encabezado del procedimiento almacenado precedidos por el símbolo “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@”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 seguidos por el 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nombre del parámetro 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su 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tipo de datos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además de la palabra clave “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OUTPUT”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349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parámetros de salida son opcionales y pueden ser de cualquier tipo de datos compatible en SQL Server.</a:t>
            </a:r>
            <a:endParaRPr/>
          </a:p>
          <a:p>
            <a:pPr indent="-2349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parámetros de salida no pueden tener un valor predeterminado, ya que su valor se establece dentro del procedimiento almacenado.</a:t>
            </a:r>
            <a:endParaRPr/>
          </a:p>
          <a:p>
            <a:pPr indent="-2349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Antes de llamar al procedimiento almacenado, se deben declarar las variables para recibir los valores de los parámetros de salida.</a:t>
            </a:r>
            <a:endParaRPr/>
          </a:p>
          <a:p>
            <a:pPr indent="-2349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valores de los parámetros de salida se devuelven a la rutina que lo llamó, al finalizar la ejecución.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590754" y="1088167"/>
            <a:ext cx="26234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PARÁMETROS DE SALIDA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653843" y="1133951"/>
            <a:ext cx="783631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Durante esta sesión: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Entenderás el significado de un procedimiento almacenado y sus características.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Aprenderás los tipos de procedimientos almacenados.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Comprenderás el funcionamiento de los parámetros de entrada y salida.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Entenderás qué es un valor de retorno en un procedimiento almacenado.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Aprenderás a crear procedimientos almacenados para dar mantenimiento a tablas en una base de datos.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0"/>
          <p:cNvGrpSpPr/>
          <p:nvPr/>
        </p:nvGrpSpPr>
        <p:grpSpPr>
          <a:xfrm>
            <a:off x="2497451" y="1037180"/>
            <a:ext cx="6074651" cy="1384996"/>
            <a:chOff x="2282251" y="944662"/>
            <a:chExt cx="5062210" cy="1154163"/>
          </a:xfrm>
        </p:grpSpPr>
        <p:sp>
          <p:nvSpPr>
            <p:cNvPr id="239" name="Google Shape;239;p20"/>
            <p:cNvSpPr/>
            <p:nvPr/>
          </p:nvSpPr>
          <p:spPr>
            <a:xfrm rot="5400000">
              <a:off x="4775842" y="-649836"/>
              <a:ext cx="808599" cy="432863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705A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2282251" y="944662"/>
              <a:ext cx="704538" cy="1154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8400">
                  <a:solidFill>
                    <a:srgbClr val="705AA4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3076290" y="1041234"/>
              <a:ext cx="39699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 importante tener en cuenta que los parámetros de entrada y salida se pueden combinar en un solo parámetro utilizando la palabra clave “</a:t>
              </a:r>
              <a:r>
                <a:rPr b="1" lang="es-PE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OUTPUT”</a:t>
              </a:r>
              <a:r>
                <a:rPr lang="es-PE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2532298" y="2162423"/>
            <a:ext cx="6039810" cy="1384996"/>
            <a:chOff x="2311290" y="1746209"/>
            <a:chExt cx="5033175" cy="1154163"/>
          </a:xfrm>
        </p:grpSpPr>
        <p:sp>
          <p:nvSpPr>
            <p:cNvPr id="243" name="Google Shape;243;p20"/>
            <p:cNvSpPr/>
            <p:nvPr/>
          </p:nvSpPr>
          <p:spPr>
            <a:xfrm rot="5400000">
              <a:off x="4775846" y="213357"/>
              <a:ext cx="808596" cy="432864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88E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3044862" y="2023970"/>
              <a:ext cx="3904235" cy="6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8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Esto permite que un parámetro acepte un valor inicial y se actualice dentro del procedimiento para devolver un valor modificado a la rutina que lo invocó.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2311290" y="1746209"/>
              <a:ext cx="704538" cy="1154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8400">
                  <a:solidFill>
                    <a:srgbClr val="E88E2B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246" name="Google Shape;246;p20"/>
          <p:cNvGrpSpPr/>
          <p:nvPr/>
        </p:nvGrpSpPr>
        <p:grpSpPr>
          <a:xfrm>
            <a:off x="2497451" y="3533635"/>
            <a:ext cx="6178285" cy="1384996"/>
            <a:chOff x="2300052" y="2932166"/>
            <a:chExt cx="5148570" cy="1154163"/>
          </a:xfrm>
        </p:grpSpPr>
        <p:sp>
          <p:nvSpPr>
            <p:cNvPr id="247" name="Google Shape;247;p20"/>
            <p:cNvSpPr/>
            <p:nvPr/>
          </p:nvSpPr>
          <p:spPr>
            <a:xfrm rot="5400000">
              <a:off x="4730748" y="1349757"/>
              <a:ext cx="898786" cy="4328637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8C2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3015822" y="3001179"/>
              <a:ext cx="4432800" cy="10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8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 utilizar parámetros de entrada y salida en los procedimientos almacenados, se logra una mayor flexibilidad y reutilización del código, ya que se pueden pasar valores variables y recibir resultados modificados o calculados. </a:t>
              </a:r>
              <a:endParaRPr/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2300052" y="2932166"/>
              <a:ext cx="704538" cy="1154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8400">
                  <a:solidFill>
                    <a:srgbClr val="48C3BB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250" name="Google Shape;250;p20"/>
          <p:cNvSpPr/>
          <p:nvPr/>
        </p:nvSpPr>
        <p:spPr>
          <a:xfrm>
            <a:off x="514363" y="2426616"/>
            <a:ext cx="19482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 DE ENTRADA Y SALIDA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PARÁMETROS DE ENTRADA Y SALIDA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PARÁMETROS DE ENTRADA Y SALIDA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1110026" y="2119560"/>
            <a:ext cx="14043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655327" y="803353"/>
            <a:ext cx="6255917" cy="440120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b="1"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ActualizarStock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@ProductoID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@CantidadVendida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@StockRestante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OUTPUT,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@Descuento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FLOAT INPUT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    -- Obtener el stock actual del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SELECT</a:t>
            </a:r>
            <a:r>
              <a:rPr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@StockRestante = Stock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FROM </a:t>
            </a:r>
            <a:r>
              <a:rPr b="1"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WHERE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ProductoID = @ProductoID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    -- Calcular el descuento aplicado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@Descuento =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CASE WHEN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@StockRestante &gt; 50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ELSE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    -- Aplicar el descuento a la cantidad vendida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@CantidadVendida = @CantidadVendida - (@CantidadVendida * @Descuento)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    -- Actualizar el stock restante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@StockRestante = @StockRestante - @CantidadVendida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    -- Actualizar el registro del producto con el nuevo stock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UPDATE </a:t>
            </a:r>
            <a:r>
              <a:rPr b="1"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Stock = @StockRestante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WHERE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ProductoID = @ProductoID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VALOR DE RETORNO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VALOR DE RETORNO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1280436" y="1516337"/>
            <a:ext cx="639221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VALOR DE RETORNO Y SUS CONSIDERACIONES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un valor escalar que se devuelve al finalizar la ejecución del procedimiento. 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Puede ser utilizado para comunicar un resultado específico o una indicación a la rutina que lo invocó. 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retornar un valor debemos considerar: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Declaración del valor de retorno.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Utilidad del valor de retorno.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Obtención del valor de retorno.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VALOR DE RETORNO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956516" y="1749504"/>
            <a:ext cx="738115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DECLARACIÓN DEL VALOR DE RETORNO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valor de retorno se declara dentro del cuerpo del procedimiento almacenado utilizando la instrucción “RETURN”.</a:t>
            </a:r>
            <a:endParaRPr/>
          </a:p>
          <a:p>
            <a:pPr indent="-184150" lvl="1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Puede ser de cualquier tipo de datos escalares compatibles en SQL Server, como INT, VARCHAR, FLOAT, etc.</a:t>
            </a:r>
            <a:endParaRPr/>
          </a:p>
          <a:p>
            <a:pPr indent="-184150" lvl="1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Solo se puede especificar un valor de retorno por procedimiento almacenado.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VALOR DE RETORNO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1097831" y="1657653"/>
            <a:ext cx="7090205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 startAt="2"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UTILIDAD DEL VALOR DE RETORNO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valor de retorno se utiliza para indicar el estado o resultado de la ejecución del procedimiento almacenado.</a:t>
            </a:r>
            <a:endParaRPr/>
          </a:p>
          <a:p>
            <a:pPr indent="-184150" lvl="1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Puede ser utilizado para comunicar información como el éxito o fracaso de una operación, el número de filas afectadas, un código de error personalizado, etc.</a:t>
            </a:r>
            <a:endParaRPr/>
          </a:p>
          <a:p>
            <a:pPr indent="-184150" lvl="1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valor de retorno no es adecuado para devolver conjuntos de resultados o registros completos. Para ello se utilizan conjuntos de resultados o parámetros de salida.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VALOR DE RETORNO</a:t>
            </a:r>
            <a:endParaRPr/>
          </a:p>
        </p:txBody>
      </p:sp>
      <p:sp>
        <p:nvSpPr>
          <p:cNvPr id="294" name="Google Shape;294;p26"/>
          <p:cNvSpPr txBox="1"/>
          <p:nvPr/>
        </p:nvSpPr>
        <p:spPr>
          <a:xfrm>
            <a:off x="979981" y="1724155"/>
            <a:ext cx="7090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 startAt="3"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OBTENCIÓN DEL VALOR DE RETORNO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llamar al procedimiento almacenado, el valor de retorno se puede capturar al asignarlo a una variable.</a:t>
            </a:r>
            <a:endParaRPr/>
          </a:p>
          <a:p>
            <a:pPr indent="-184150" lvl="1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utiliza la palabra clave “EXEC” o “EXECUTE” seguida del nombre del procedimiento almacenado para ejecutarlo y obtener el valor de retorno.</a:t>
            </a:r>
            <a:endParaRPr/>
          </a:p>
          <a:p>
            <a:pPr indent="-184150" lvl="1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valor de retorno se puede asignar a una variable utilizando la cláusula “INTO” o simplemente utilizando una asignación.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VALOR DE RETORNO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36358" y="1296396"/>
            <a:ext cx="166651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5382713" y="1499804"/>
            <a:ext cx="3104068" cy="22467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b="1"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CalcularSuma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@Numero1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@Numero2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DECLARE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@Suma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@Suma = @Numero1 + @Numero2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@Suma &gt;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536358" y="1607525"/>
            <a:ext cx="4572000" cy="203132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ejemplo, el procedimiento recibe dos parámetros de entrada: @Numero1 y @Numero2, para calcular la suma de ambos números y almacenarla en la variable @Suma.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Luego, dependiendo de la evaluación de la condición </a:t>
            </a:r>
            <a:r>
              <a:rPr b="1" lang="es-PE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se devuelve el valor 1 o 0, utilizando la instrucción “</a:t>
            </a:r>
            <a:r>
              <a:rPr b="1"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acción de llamar al procedimiento almacenado y capturar su valor de retorno se puede hacer de la siguiente manera: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3914781" y="3876341"/>
            <a:ext cx="4572000" cy="1015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0"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@Resultado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EXEC </a:t>
            </a:r>
            <a:r>
              <a:rPr b="0"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@Resultado = CalcularSuma 50, 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0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-- Ver resultado</a:t>
            </a:r>
            <a:endParaRPr b="0" sz="1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0" lang="es-PE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@Resultado </a:t>
            </a:r>
            <a:r>
              <a:rPr b="1" lang="es-PE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AS Resultado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24252" y="3703125"/>
            <a:ext cx="7966170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906639" y="1874299"/>
            <a:ext cx="6915637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mantenimiento de tablas en una base de datos implica realizar operaciones como inserción, actualización y eliminación de datos. Una forma eficiente de realizar estas operaciones es a través de procedimientos almacenados en SQL Server.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utilizar procedimientos almacenados para el mantenimiento de tablas se obtienen varios beneficios: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Reutilización de código.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Mejor rendimiento.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Seguridad y control de acceso.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Mantenibilidad y centralización.</a:t>
            </a:r>
            <a:endParaRPr b="0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906640" y="1486372"/>
            <a:ext cx="73562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REALIZAR MANTENIMIENTO DE TABLAS MEDIANTE PROCEDIMIENTOS ALMACENADOS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24252" y="3703125"/>
            <a:ext cx="8638828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DEFINICIÓN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998080" y="2030661"/>
            <a:ext cx="721489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Reutilización de código: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procedimientos almacenados se pueden invocar desde diferentes puntos de la aplicación, lo que permite reutilizar el código sin tener que repetirlo en cada instancia de uso.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Mejor rendimiento: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ejecutar un procedimiento almacenado, el motor de base de datos puede compilar y almacenar en caché el plan de ejecución, lo que puede mejorar el rendimiento y la eficiencia.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998079" y="1369968"/>
            <a:ext cx="73562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REALIZAR MANTENIMIENTO DE TABLAS MEDIANTE PROCEDIMIENTOS ALMACENADOS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998080" y="2030661"/>
            <a:ext cx="721489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 startAt="3"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Seguridad y control de acceso: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procedimientos almacenados se pueden asociar con permisos específicos, lo que permite controlar de manera precisa el acceso a los datos y garantizar la seguridad.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AutoNum type="arabicPeriod" startAt="3"/>
            </a:pPr>
            <a:r>
              <a:rPr b="1" lang="es-PE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Mantenibilidad y centralización: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tener la lógica de mantenimiento de tablas en procedimientos almacenados, se facilita el mantenimiento y la gestión de cambios, ya que cualquier modificación o actualización se realiza en un solo lugar.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998079" y="1369968"/>
            <a:ext cx="73562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REALIZAR MANTENIMIENTO DE TABLAS MEDIANTE PROCEDIMIENTOS ALMACENADOS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457752" y="1617442"/>
            <a:ext cx="6832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continuación, se muestran algunos ejemplos y sus llamados correspondientes: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Insertar un nuevo cliente y devolver el ID del cliente insertado: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449440" y="2530818"/>
            <a:ext cx="4390702" cy="2462213"/>
          </a:xfrm>
          <a:prstGeom prst="rect">
            <a:avLst/>
          </a:prstGeom>
          <a:noFill/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b="1"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InsertarCliente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@NombreCliente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NVARCHAR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(40),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@Contacto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NVARCHAR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@Pais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NVARCHAR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(15),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@ClienteID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NVARCHAR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(5)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(CustomerName,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ContactName,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Country)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(@NombreCliente, @Contacto, @Pais)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@ClienteID =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@@IDENTITY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5382840" y="2530818"/>
            <a:ext cx="3259454" cy="1785104"/>
          </a:xfrm>
          <a:prstGeom prst="rect">
            <a:avLst/>
          </a:prstGeom>
          <a:noFill/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@ClienteID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NVARCHAR(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InsertarCliente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@NombreCliente = 'John Doe',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@Contacto = 'john@example.com',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@Pais = 'USA',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@ClienteID = @ClienteID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1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-- Ver resultado</a:t>
            </a:r>
            <a:endParaRPr b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@ClienteID </a:t>
            </a:r>
            <a:r>
              <a:rPr b="1" lang="es-PE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PE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ClienteID</a:t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4909522" y="3250814"/>
            <a:ext cx="428877" cy="3451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7480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5382840" y="4396410"/>
            <a:ext cx="3259454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Caso: </a:t>
            </a:r>
            <a:r>
              <a:rPr lang="es-PE" sz="15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este procedimiento inserta un nuevo cliente en la tabla </a:t>
            </a:r>
            <a:r>
              <a:rPr b="1" lang="es-PE" sz="15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s-PE" sz="15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y devuelve el </a:t>
            </a:r>
            <a:r>
              <a:rPr b="1" lang="es-PE" sz="15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s-PE" sz="15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del cliente insertado.</a:t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457753" y="1275967"/>
            <a:ext cx="73562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REALIZAR MANTENIMIENTO DE TABLAS MEDIANTE PROCEDIMIENTOS ALMACENADOS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354" name="Google Shape;354;p33"/>
          <p:cNvGrpSpPr/>
          <p:nvPr/>
        </p:nvGrpSpPr>
        <p:grpSpPr>
          <a:xfrm>
            <a:off x="516298" y="1330232"/>
            <a:ext cx="8328250" cy="3339913"/>
            <a:chOff x="407875" y="1084011"/>
            <a:chExt cx="8328250" cy="3339913"/>
          </a:xfrm>
        </p:grpSpPr>
        <p:sp>
          <p:nvSpPr>
            <p:cNvPr id="355" name="Google Shape;355;p33"/>
            <p:cNvSpPr txBox="1"/>
            <p:nvPr/>
          </p:nvSpPr>
          <p:spPr>
            <a:xfrm>
              <a:off x="484075" y="1440165"/>
              <a:ext cx="718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2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Actualizar el nombre de un empleado y devolver el número de filas afectadas:</a:t>
              </a:r>
              <a:endParaRPr/>
            </a:p>
          </p:txBody>
        </p:sp>
        <p:sp>
          <p:nvSpPr>
            <p:cNvPr id="356" name="Google Shape;356;p33"/>
            <p:cNvSpPr txBox="1"/>
            <p:nvPr/>
          </p:nvSpPr>
          <p:spPr>
            <a:xfrm>
              <a:off x="407875" y="1935069"/>
              <a:ext cx="3702879" cy="2123658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ActualizarNombreEmpleado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@EmpleadoID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@NuevoNombre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(30),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@FilasAfectadas INT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UPDATE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FirstName = @NuevoNombre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EmployeeID = @EmpleadoID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@FilasAfectadas = @@ROWCOUNT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357" name="Google Shape;357;p33"/>
            <p:cNvSpPr txBox="1"/>
            <p:nvPr/>
          </p:nvSpPr>
          <p:spPr>
            <a:xfrm>
              <a:off x="4821216" y="1936142"/>
              <a:ext cx="3914909" cy="1615827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@FilasAfectadas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ActualizarNombreEmpleado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@EmpleadoID = 1,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@NuevoNombre = 'Jane Smith',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@FilasAfectadas = @FilasAfectadas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1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@FilasAfectadas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FilasAfectadas</a:t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4251546" y="2512389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3"/>
            <p:cNvSpPr txBox="1"/>
            <p:nvPr/>
          </p:nvSpPr>
          <p:spPr>
            <a:xfrm>
              <a:off x="4821216" y="3639094"/>
              <a:ext cx="3914909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actualiza el nombre de un empleado en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Employees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devuelve el número de filas afectadas.</a:t>
              </a:r>
              <a:endParaRPr/>
            </a:p>
          </p:txBody>
        </p:sp>
        <p:sp>
          <p:nvSpPr>
            <p:cNvPr id="360" name="Google Shape;360;p33"/>
            <p:cNvSpPr txBox="1"/>
            <p:nvPr/>
          </p:nvSpPr>
          <p:spPr>
            <a:xfrm>
              <a:off x="407875" y="1084011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367" name="Google Shape;367;p34"/>
          <p:cNvGrpSpPr/>
          <p:nvPr/>
        </p:nvGrpSpPr>
        <p:grpSpPr>
          <a:xfrm>
            <a:off x="516298" y="1307324"/>
            <a:ext cx="8328249" cy="3193544"/>
            <a:chOff x="407876" y="1061103"/>
            <a:chExt cx="8328249" cy="3193544"/>
          </a:xfrm>
        </p:grpSpPr>
        <p:sp>
          <p:nvSpPr>
            <p:cNvPr id="368" name="Google Shape;368;p34"/>
            <p:cNvSpPr txBox="1"/>
            <p:nvPr/>
          </p:nvSpPr>
          <p:spPr>
            <a:xfrm>
              <a:off x="508848" y="1451369"/>
              <a:ext cx="5926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3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Eliminar un pedido y devolver el estado del pedido eliminado:</a:t>
              </a:r>
              <a:endParaRPr/>
            </a:p>
          </p:txBody>
        </p:sp>
        <p:sp>
          <p:nvSpPr>
            <p:cNvPr id="369" name="Google Shape;369;p34"/>
            <p:cNvSpPr txBox="1"/>
            <p:nvPr/>
          </p:nvSpPr>
          <p:spPr>
            <a:xfrm>
              <a:off x="407876" y="1935069"/>
              <a:ext cx="3702878" cy="1785104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EliminarPedido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@PedidoID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@EstadoPedido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(15)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DELETE FROM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OrderID = @PedidoID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@EstadoPedido = "ELIMINADO"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370" name="Google Shape;370;p34"/>
            <p:cNvSpPr txBox="1"/>
            <p:nvPr/>
          </p:nvSpPr>
          <p:spPr>
            <a:xfrm>
              <a:off x="4821216" y="1936142"/>
              <a:ext cx="3914909" cy="1446550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@EstadoPedido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NVARCHAR(15)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EliminarPedido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@PedidoID = 10248,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@EstadoPedido = @EstadoPedido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1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@EstadoPedido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EstadoPedido</a:t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4251546" y="2402222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4"/>
            <p:cNvSpPr txBox="1"/>
            <p:nvPr/>
          </p:nvSpPr>
          <p:spPr>
            <a:xfrm>
              <a:off x="4821215" y="3469817"/>
              <a:ext cx="3914910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elimina un pedido de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Orders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devuelve el estado del pedido eliminado.</a:t>
              </a:r>
              <a:endParaRPr/>
            </a:p>
          </p:txBody>
        </p:sp>
        <p:sp>
          <p:nvSpPr>
            <p:cNvPr id="373" name="Google Shape;373;p34"/>
            <p:cNvSpPr txBox="1"/>
            <p:nvPr/>
          </p:nvSpPr>
          <p:spPr>
            <a:xfrm>
              <a:off x="432648" y="1061103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380" name="Google Shape;380;p35"/>
          <p:cNvGrpSpPr/>
          <p:nvPr/>
        </p:nvGrpSpPr>
        <p:grpSpPr>
          <a:xfrm>
            <a:off x="407875" y="1041850"/>
            <a:ext cx="8328252" cy="4154516"/>
            <a:chOff x="407875" y="1041850"/>
            <a:chExt cx="8328252" cy="4154516"/>
          </a:xfrm>
        </p:grpSpPr>
        <p:sp>
          <p:nvSpPr>
            <p:cNvPr id="381" name="Google Shape;381;p35"/>
            <p:cNvSpPr txBox="1"/>
            <p:nvPr/>
          </p:nvSpPr>
          <p:spPr>
            <a:xfrm>
              <a:off x="530990" y="1311002"/>
              <a:ext cx="7167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4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Insertar un nuevo producto y actualizar el número de productos en existencia:</a:t>
              </a:r>
              <a:endParaRPr/>
            </a:p>
          </p:txBody>
        </p:sp>
        <p:sp>
          <p:nvSpPr>
            <p:cNvPr id="382" name="Google Shape;382;p35"/>
            <p:cNvSpPr txBox="1"/>
            <p:nvPr/>
          </p:nvSpPr>
          <p:spPr>
            <a:xfrm>
              <a:off x="507631" y="1641547"/>
              <a:ext cx="3702878" cy="3554819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InsProdActExist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@NombreProducto </a:t>
              </a: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(40),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@CategoriaID </a:t>
              </a: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@Precio </a:t>
              </a: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DECIMAL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(10, 2),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@UnidadesEnExistencia </a:t>
              </a: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@CategoriaID </a:t>
              </a: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INSERT INTO </a:t>
              </a:r>
              <a:r>
                <a:rPr b="1"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Products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(ProductName,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  CategoryID,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  UnitPrice,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  UnitsInStock)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VALUES 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(@NombreProducto,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@CategoriaID,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@Precio,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@UnidadesEnExistencia)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SET 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@CategoriaID = </a:t>
              </a: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@@IDENTITY</a:t>
              </a:r>
              <a:endParaRPr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UPDATE </a:t>
              </a:r>
              <a:r>
                <a:rPr b="1"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Categories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SET 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ProductCount = ProductCount + 1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WHERE </a:t>
              </a:r>
              <a:r>
                <a:rPr lang="es-PE" sz="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CategoryID = @CategoriaID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9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383" name="Google Shape;383;p35"/>
            <p:cNvSpPr txBox="1"/>
            <p:nvPr/>
          </p:nvSpPr>
          <p:spPr>
            <a:xfrm>
              <a:off x="4821217" y="1683112"/>
              <a:ext cx="3914909" cy="1954381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@CategoriaID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InsProdActExist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@NombreProducto = 'Nuevo Producto',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@CategoriaID = 1,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@Precio = 10.99,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@UnidadesEnExistencia = 100,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@CategoriaID = @CategoriaID 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1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@CategoriaID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CategoriaID</a:t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4309737" y="2529311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5"/>
            <p:cNvSpPr txBox="1"/>
            <p:nvPr/>
          </p:nvSpPr>
          <p:spPr>
            <a:xfrm>
              <a:off x="4821217" y="3684174"/>
              <a:ext cx="391491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inserta un nuevo producto en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Products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actualiza el número de productos en existencia en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386" name="Google Shape;386;p35"/>
            <p:cNvSpPr txBox="1"/>
            <p:nvPr/>
          </p:nvSpPr>
          <p:spPr>
            <a:xfrm>
              <a:off x="407875" y="1041850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393" name="Google Shape;393;p36"/>
          <p:cNvGrpSpPr/>
          <p:nvPr/>
        </p:nvGrpSpPr>
        <p:grpSpPr>
          <a:xfrm>
            <a:off x="343912" y="1333334"/>
            <a:ext cx="8647113" cy="3349603"/>
            <a:chOff x="254128" y="1216956"/>
            <a:chExt cx="8647113" cy="3349603"/>
          </a:xfrm>
        </p:grpSpPr>
        <p:sp>
          <p:nvSpPr>
            <p:cNvPr id="394" name="Google Shape;394;p36"/>
            <p:cNvSpPr txBox="1"/>
            <p:nvPr/>
          </p:nvSpPr>
          <p:spPr>
            <a:xfrm>
              <a:off x="484074" y="1514994"/>
              <a:ext cx="82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5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Actualizar el precio de un producto y devolver el precio anterior:</a:t>
              </a:r>
              <a:endParaRPr/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254128" y="1935069"/>
              <a:ext cx="3843670" cy="2631490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ActualizarPrecioProducto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@ProductoID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@NuevoPrecio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DECIMAL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(10, 2),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@PrecioAnterior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DECIMAL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(10, 2)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SET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@PrecioAnterior =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UnitPrice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FROM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WHERE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ProductID = @ProductoID)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UPDATE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SET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UnitPrice = @NuevoPrecio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WHERE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ProductID = @ProductoID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396" name="Google Shape;396;p36"/>
            <p:cNvSpPr txBox="1"/>
            <p:nvPr/>
          </p:nvSpPr>
          <p:spPr>
            <a:xfrm>
              <a:off x="4667469" y="1936142"/>
              <a:ext cx="4233772" cy="1546577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@PrecioAnterior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DECIMAL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(10, 2)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ActualizarPrecioProducto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@ProductoID = 5,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@NuevoPrecio = 19.99,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@PrecioAnterior = @PrecioAnterior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05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@PrecioAnterior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PrecioAnterior</a:t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4168193" y="2456083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4667470" y="3569844"/>
              <a:ext cx="4233771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actualiza el precio de un producto en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Products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devuelve su precio anterior.</a:t>
              </a:r>
              <a:endParaRPr/>
            </a:p>
          </p:txBody>
        </p:sp>
        <p:sp>
          <p:nvSpPr>
            <p:cNvPr id="399" name="Google Shape;399;p36"/>
            <p:cNvSpPr txBox="1"/>
            <p:nvPr/>
          </p:nvSpPr>
          <p:spPr>
            <a:xfrm>
              <a:off x="407874" y="1216956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407875" y="1425823"/>
            <a:ext cx="8497387" cy="2951934"/>
            <a:chOff x="407875" y="1179602"/>
            <a:chExt cx="8497387" cy="2951934"/>
          </a:xfrm>
        </p:grpSpPr>
        <p:sp>
          <p:nvSpPr>
            <p:cNvPr id="407" name="Google Shape;407;p37"/>
            <p:cNvSpPr txBox="1"/>
            <p:nvPr/>
          </p:nvSpPr>
          <p:spPr>
            <a:xfrm>
              <a:off x="484075" y="1512948"/>
              <a:ext cx="82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6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Eliminar un cliente y devolver el número de pedidos eliminados:</a:t>
              </a:r>
              <a:endParaRPr/>
            </a:p>
          </p:txBody>
        </p:sp>
        <p:sp>
          <p:nvSpPr>
            <p:cNvPr id="408" name="Google Shape;408;p37"/>
            <p:cNvSpPr txBox="1"/>
            <p:nvPr/>
          </p:nvSpPr>
          <p:spPr>
            <a:xfrm>
              <a:off x="451784" y="1935069"/>
              <a:ext cx="3532945" cy="2092881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EliminarCliente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@ClienteID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(5),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@PedidosEliminados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SET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@PedidosEliminados =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COUNT(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FROM </a:t>
              </a:r>
              <a:r>
                <a:rPr b="1"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Orders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WHERE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CustomerID = @ClienteID)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DELETE FROM </a:t>
              </a:r>
              <a:r>
                <a:rPr b="1"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WHERE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CustomerID = @ClienteID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409" name="Google Shape;409;p37"/>
            <p:cNvSpPr txBox="1"/>
            <p:nvPr/>
          </p:nvSpPr>
          <p:spPr>
            <a:xfrm>
              <a:off x="4509650" y="1936142"/>
              <a:ext cx="4395612" cy="1323439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@PedidosEliminados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EliminarCliente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@ClienteID = 'ALFKI',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@PedidosEliminados = @PedidosEliminados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0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@PedidosEliminados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PedidosEliminados</a:t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4049377" y="2402222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7"/>
            <p:cNvSpPr txBox="1"/>
            <p:nvPr/>
          </p:nvSpPr>
          <p:spPr>
            <a:xfrm>
              <a:off x="4509650" y="3346706"/>
              <a:ext cx="4395612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elimina un cliente de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devuelve el número de pedidos asociados al cliente eliminado.</a:t>
              </a:r>
              <a:endParaRPr/>
            </a:p>
          </p:txBody>
        </p:sp>
        <p:sp>
          <p:nvSpPr>
            <p:cNvPr id="412" name="Google Shape;412;p37"/>
            <p:cNvSpPr txBox="1"/>
            <p:nvPr/>
          </p:nvSpPr>
          <p:spPr>
            <a:xfrm>
              <a:off x="407875" y="1179602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541070" y="1375588"/>
            <a:ext cx="8310599" cy="3484938"/>
            <a:chOff x="432648" y="1250898"/>
            <a:chExt cx="8310599" cy="3484938"/>
          </a:xfrm>
        </p:grpSpPr>
        <p:sp>
          <p:nvSpPr>
            <p:cNvPr id="420" name="Google Shape;420;p38"/>
            <p:cNvSpPr txBox="1"/>
            <p:nvPr/>
          </p:nvSpPr>
          <p:spPr>
            <a:xfrm>
              <a:off x="508847" y="1564663"/>
              <a:ext cx="82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7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Insertar un nuevo empleado y devolver el ID del empleado insertado:</a:t>
              </a:r>
              <a:endParaRPr/>
            </a:p>
          </p:txBody>
        </p:sp>
        <p:sp>
          <p:nvSpPr>
            <p:cNvPr id="421" name="Google Shape;421;p38"/>
            <p:cNvSpPr txBox="1"/>
            <p:nvPr/>
          </p:nvSpPr>
          <p:spPr>
            <a:xfrm>
              <a:off x="524258" y="1935069"/>
              <a:ext cx="3702878" cy="2800767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InsertarEmpleado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@Nombre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(20),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@Apellido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(20),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@FechaNacimiento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DATETIME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@EmpleadoID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INSERT INTO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Employees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(FirstName,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     LastName,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     BirthDate)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VALUES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(@Nombre,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@Apellido,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@FechaNacimiento)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SET @EmpleadoID = @@IDENTITY</a:t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422" name="Google Shape;422;p38"/>
            <p:cNvSpPr txBox="1"/>
            <p:nvPr/>
          </p:nvSpPr>
          <p:spPr>
            <a:xfrm>
              <a:off x="4821216" y="1936142"/>
              <a:ext cx="3914909" cy="1785104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@EmpleadoID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InsertarEmpleado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@Nombre = 'John',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@Apellido = 'Doe',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@FechaNacimiento = '1980-01-01',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@EmpleadoID = @EmpleadoID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1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@EmpleadoID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EmpleadoID</a:t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4326363" y="2402222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8"/>
            <p:cNvSpPr txBox="1"/>
            <p:nvPr/>
          </p:nvSpPr>
          <p:spPr>
            <a:xfrm>
              <a:off x="4821214" y="3808371"/>
              <a:ext cx="3914910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inserta un nuevo empleado en la tabla Employees y devuelve el ID del empleado insertado.</a:t>
              </a:r>
              <a:endParaRPr/>
            </a:p>
          </p:txBody>
        </p:sp>
        <p:sp>
          <p:nvSpPr>
            <p:cNvPr id="425" name="Google Shape;425;p38"/>
            <p:cNvSpPr txBox="1"/>
            <p:nvPr/>
          </p:nvSpPr>
          <p:spPr>
            <a:xfrm>
              <a:off x="432648" y="1250898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432" name="Google Shape;432;p39"/>
          <p:cNvGrpSpPr/>
          <p:nvPr/>
        </p:nvGrpSpPr>
        <p:grpSpPr>
          <a:xfrm>
            <a:off x="345226" y="1323126"/>
            <a:ext cx="8591610" cy="3441354"/>
            <a:chOff x="359820" y="1076905"/>
            <a:chExt cx="8591610" cy="3441354"/>
          </a:xfrm>
        </p:grpSpPr>
        <p:sp>
          <p:nvSpPr>
            <p:cNvPr id="433" name="Google Shape;433;p39"/>
            <p:cNvSpPr txBox="1"/>
            <p:nvPr/>
          </p:nvSpPr>
          <p:spPr>
            <a:xfrm>
              <a:off x="484075" y="1427941"/>
              <a:ext cx="839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8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Actualizar la cantidad de unidades en existencia de un producto y devolver la cantidad anterior:</a:t>
              </a:r>
              <a:endParaRPr/>
            </a:p>
          </p:txBody>
        </p:sp>
        <p:sp>
          <p:nvSpPr>
            <p:cNvPr id="434" name="Google Shape;434;p39"/>
            <p:cNvSpPr txBox="1"/>
            <p:nvPr/>
          </p:nvSpPr>
          <p:spPr>
            <a:xfrm>
              <a:off x="426491" y="1935069"/>
              <a:ext cx="3702878" cy="2516073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ActUnidEnExistencia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@ProductoID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@NuevaCantidad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@CantidadAnterior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SET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@CantidadAnterior =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UnitsInStock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FROM </a:t>
              </a:r>
              <a:r>
                <a:rPr b="1"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WHERE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ProductID = @ProductoID)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UPDATE </a:t>
              </a:r>
              <a:r>
                <a:rPr b="1"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SET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UnitsInStock = @NuevaCantidad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WHERE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ProductID = @ProductoID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435" name="Google Shape;435;p39"/>
            <p:cNvSpPr txBox="1"/>
            <p:nvPr/>
          </p:nvSpPr>
          <p:spPr>
            <a:xfrm>
              <a:off x="4628646" y="1936142"/>
              <a:ext cx="4239004" cy="1546577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@CantidadAnterior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ActUnidEnExistencia</a:t>
              </a:r>
              <a:endParaRPr b="1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@ProductoID = 7,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@NuevaCantidad = 50,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@CantidadAnterior = @CantidadAnterior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05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@CantidadAnterior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CantidadAnterior</a:t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185351" y="2402222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9"/>
            <p:cNvSpPr txBox="1"/>
            <p:nvPr/>
          </p:nvSpPr>
          <p:spPr>
            <a:xfrm>
              <a:off x="4628645" y="3502596"/>
              <a:ext cx="43227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actualiza la cantidad de unidades en existencia de un producto en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Products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devuelve la cantidad anterior de unidades en existencia.</a:t>
              </a:r>
              <a:endParaRPr/>
            </a:p>
          </p:txBody>
        </p:sp>
        <p:sp>
          <p:nvSpPr>
            <p:cNvPr id="438" name="Google Shape;438;p39"/>
            <p:cNvSpPr txBox="1"/>
            <p:nvPr/>
          </p:nvSpPr>
          <p:spPr>
            <a:xfrm>
              <a:off x="359820" y="1076905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1104743" y="1603532"/>
            <a:ext cx="6886987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procedimiento almacenado es una colección de instrucciones SQL predefinidas y compiladas que se almacenan en el servidor de la base de datos. 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procedimientos almacenados se utilizan para encapsular la lógica de negocio y proporcionan una forma conveniente de reutilizar el código SQL.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sintaxis básica para crear un procedimiento almacenado en SQL Server es la siguiente:</a:t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DEFINICIÓN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2465679" y="3449831"/>
            <a:ext cx="5708931" cy="13849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s-PE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nombre_procedimiento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@parametro1 </a:t>
            </a:r>
            <a:r>
              <a:rPr b="1" i="0" lang="es-PE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tipo_dato</a:t>
            </a:r>
            <a:r>
              <a:rPr b="0" i="0" lang="es-PE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@parametro2 </a:t>
            </a:r>
            <a:r>
              <a:rPr b="1" i="0" lang="es-PE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tipo_dato</a:t>
            </a:r>
            <a:endParaRPr b="1" i="0" sz="12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647D33"/>
                </a:solidFill>
                <a:latin typeface="Courier New"/>
                <a:ea typeface="Courier New"/>
                <a:cs typeface="Courier New"/>
                <a:sym typeface="Courier New"/>
              </a:rPr>
              <a:t>    -- Definir la lógica del procedimiento almacenado aquí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sp>
        <p:nvSpPr>
          <p:cNvPr id="57" name="Google Shape;57;p4"/>
          <p:cNvSpPr txBox="1"/>
          <p:nvPr/>
        </p:nvSpPr>
        <p:spPr>
          <a:xfrm>
            <a:off x="1104743" y="1245484"/>
            <a:ext cx="500554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UN PROCEDIMIENTO ALMACENADO?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445" name="Google Shape;445;p40"/>
          <p:cNvGrpSpPr/>
          <p:nvPr/>
        </p:nvGrpSpPr>
        <p:grpSpPr>
          <a:xfrm>
            <a:off x="484973" y="1555256"/>
            <a:ext cx="8357647" cy="3025166"/>
            <a:chOff x="345226" y="1056492"/>
            <a:chExt cx="8357647" cy="3025166"/>
          </a:xfrm>
        </p:grpSpPr>
        <p:sp>
          <p:nvSpPr>
            <p:cNvPr id="446" name="Google Shape;446;p40"/>
            <p:cNvSpPr txBox="1"/>
            <p:nvPr/>
          </p:nvSpPr>
          <p:spPr>
            <a:xfrm>
              <a:off x="424974" y="1438211"/>
              <a:ext cx="82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9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Eliminar un empleado y devolver el nombre completo del empleado eliminado:</a:t>
              </a:r>
              <a:endParaRPr/>
            </a:p>
          </p:txBody>
        </p:sp>
        <p:sp>
          <p:nvSpPr>
            <p:cNvPr id="447" name="Google Shape;447;p40"/>
            <p:cNvSpPr txBox="1"/>
            <p:nvPr/>
          </p:nvSpPr>
          <p:spPr>
            <a:xfrm>
              <a:off x="524258" y="1935069"/>
              <a:ext cx="3702878" cy="1785104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EliminarEmpleado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@EmpleadoID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@NombreCompleto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NVARCHAR(50) 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SET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@NombreCompleto =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CONCAT(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FirstName, ' ', LastName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DELETE FROM </a:t>
              </a:r>
              <a:r>
                <a:rPr b="1"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WHERE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EmployeeID = @EmpleadoID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448" name="Google Shape;448;p40"/>
            <p:cNvSpPr txBox="1"/>
            <p:nvPr/>
          </p:nvSpPr>
          <p:spPr>
            <a:xfrm>
              <a:off x="4787964" y="1936142"/>
              <a:ext cx="3914909" cy="1323439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@NombreCompleto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(50)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EliminarEmpleado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@EmpleadoID = 3,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@NombreCompleto = @NombreCompleto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00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@NombreCompleto </a:t>
              </a:r>
              <a:r>
                <a:rPr b="1" lang="es-PE" sz="10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NombreCompleto</a:t>
              </a:r>
              <a:endParaRPr b="1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309737" y="2402222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0"/>
            <p:cNvSpPr txBox="1"/>
            <p:nvPr/>
          </p:nvSpPr>
          <p:spPr>
            <a:xfrm>
              <a:off x="4771336" y="3296828"/>
              <a:ext cx="39149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elimina un empleado de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Employees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devuelve el nombre completo del empleado eliminado.</a:t>
              </a:r>
              <a:endParaRPr/>
            </a:p>
          </p:txBody>
        </p:sp>
        <p:sp>
          <p:nvSpPr>
            <p:cNvPr id="451" name="Google Shape;451;p40"/>
            <p:cNvSpPr txBox="1"/>
            <p:nvPr/>
          </p:nvSpPr>
          <p:spPr>
            <a:xfrm>
              <a:off x="345226" y="1056492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/>
          <p:nvPr/>
        </p:nvSpPr>
        <p:spPr>
          <a:xfrm>
            <a:off x="407875" y="320830"/>
            <a:ext cx="82344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CREACIÓN DE PROCEDIMIENTOS ALMACENADOS DE MANTENIMIENTO DE TABLAS</a:t>
            </a:r>
            <a:endParaRPr/>
          </a:p>
        </p:txBody>
      </p:sp>
      <p:grpSp>
        <p:nvGrpSpPr>
          <p:cNvPr id="458" name="Google Shape;458;p41"/>
          <p:cNvGrpSpPr/>
          <p:nvPr/>
        </p:nvGrpSpPr>
        <p:grpSpPr>
          <a:xfrm>
            <a:off x="670865" y="1181274"/>
            <a:ext cx="7708438" cy="3723839"/>
            <a:chOff x="407875" y="1181274"/>
            <a:chExt cx="7708438" cy="3723839"/>
          </a:xfrm>
        </p:grpSpPr>
        <p:sp>
          <p:nvSpPr>
            <p:cNvPr id="459" name="Google Shape;459;p41"/>
            <p:cNvSpPr txBox="1"/>
            <p:nvPr/>
          </p:nvSpPr>
          <p:spPr>
            <a:xfrm>
              <a:off x="560276" y="1538556"/>
              <a:ext cx="6948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just">
                <a:spcBef>
                  <a:spcPts val="0"/>
                </a:spcBef>
                <a:spcAft>
                  <a:spcPts val="0"/>
                </a:spcAft>
                <a:buClr>
                  <a:srgbClr val="974806"/>
                </a:buClr>
                <a:buSzPts val="1600"/>
                <a:buFont typeface="Calibri"/>
                <a:buAutoNum type="arabicPeriod" startAt="10"/>
              </a:pPr>
              <a:r>
                <a:rPr b="1" lang="es-PE" sz="16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Insertar un nuevo pedido y devolver el número de pedido insertado:</a:t>
              </a:r>
              <a:endParaRPr/>
            </a:p>
          </p:txBody>
        </p:sp>
        <p:sp>
          <p:nvSpPr>
            <p:cNvPr id="460" name="Google Shape;460;p41"/>
            <p:cNvSpPr txBox="1"/>
            <p:nvPr/>
          </p:nvSpPr>
          <p:spPr>
            <a:xfrm>
              <a:off x="407876" y="1935069"/>
              <a:ext cx="3702878" cy="2970044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PROCEDURE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InsertarPedido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@ClienteID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NVARCHAR(5),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@EmpleadoID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@FechaPedido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DATETIME,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@PedidoID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INSERT INTO </a:t>
              </a:r>
              <a:r>
                <a:rPr b="1"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Orders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(CustomerID,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  EmployeeID,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    OrderDate)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VALUES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(@ClienteID,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@EmpleadoID,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@FechaPedido)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SET </a:t>
              </a:r>
              <a:r>
                <a:rPr lang="es-PE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@PedidoID = </a:t>
              </a: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@@IDENTITY</a:t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1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/>
            </a:p>
          </p:txBody>
        </p:sp>
        <p:sp>
          <p:nvSpPr>
            <p:cNvPr id="461" name="Google Shape;461;p41"/>
            <p:cNvSpPr txBox="1"/>
            <p:nvPr/>
          </p:nvSpPr>
          <p:spPr>
            <a:xfrm>
              <a:off x="4821217" y="1936142"/>
              <a:ext cx="3295096" cy="1708160"/>
            </a:xfrm>
            <a:prstGeom prst="rect">
              <a:avLst/>
            </a:prstGeom>
            <a:noFill/>
            <a:ln cap="flat" cmpd="sng" w="9525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DECLARE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@PedidoID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 </a:t>
              </a:r>
              <a:r>
                <a:rPr b="1"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InsertarPedido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@ClienteID = 'ALFKI',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@EmpleadoID = 2,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@FechaPedido = '2023-05-01',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@PedidoID = @PedidoID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s-PE" sz="1050">
                  <a:solidFill>
                    <a:srgbClr val="647D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 Ver resultado</a:t>
              </a:r>
              <a:endParaRPr b="0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@PedidoID </a:t>
              </a:r>
              <a:r>
                <a:rPr b="1" lang="es-PE" sz="105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s-PE"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PedidoID</a:t>
              </a:r>
              <a:endParaRPr b="1" sz="10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254822" y="2684944"/>
              <a:ext cx="428877" cy="3451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7480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1"/>
            <p:cNvSpPr txBox="1"/>
            <p:nvPr/>
          </p:nvSpPr>
          <p:spPr>
            <a:xfrm>
              <a:off x="4821215" y="3724700"/>
              <a:ext cx="329509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Caso: 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este procedimiento inserta un nuevo pedido en la tabla </a:t>
              </a:r>
              <a:r>
                <a:rPr b="1"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Orders</a:t>
              </a:r>
              <a:r>
                <a:rPr lang="es-PE" sz="15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 y devuelve el número de pedido insertado.</a:t>
              </a:r>
              <a:endParaRPr/>
            </a:p>
          </p:txBody>
        </p:sp>
        <p:sp>
          <p:nvSpPr>
            <p:cNvPr id="464" name="Google Shape;464;p41"/>
            <p:cNvSpPr txBox="1"/>
            <p:nvPr/>
          </p:nvSpPr>
          <p:spPr>
            <a:xfrm>
              <a:off x="407875" y="1181274"/>
              <a:ext cx="73562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REALIZAR MANTENIMIENTO DE TABLAS MEDIANTE PROCEDIMIENTOS ALMACENADOS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  <p:sp>
        <p:nvSpPr>
          <p:cNvPr id="478" name="Google Shape;478;p43"/>
          <p:cNvSpPr txBox="1"/>
          <p:nvPr/>
        </p:nvSpPr>
        <p:spPr>
          <a:xfrm>
            <a:off x="407875" y="830499"/>
            <a:ext cx="8404352" cy="44319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PROCEDIMIENTOS ALMACENADOS – BD NORTHWIND</a:t>
            </a:r>
            <a:endParaRPr/>
          </a:p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nombre completo de un empleado dado su ID de empleado?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número de pedidos realizados por un cliente específico?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precio promedio de los productos en una categoría determinada?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la cantidad total de unidades vendidas de un producto en particular?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ID del empleado con el mayor número de pedidos completados?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total de ventas por país?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nombre del cliente con el pedido más caro?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la fecha del último pedido realizado por un cliente específico?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  <p:sp>
        <p:nvSpPr>
          <p:cNvPr id="485" name="Google Shape;485;p44"/>
          <p:cNvSpPr txBox="1"/>
          <p:nvPr/>
        </p:nvSpPr>
        <p:spPr>
          <a:xfrm>
            <a:off x="407875" y="830499"/>
            <a:ext cx="8404352" cy="41857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PROCEDIMIENTOS ALMACENADOS – BD NORTHWIND</a:t>
            </a:r>
            <a:endParaRPr/>
          </a:p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9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promedio de tiempo de envío de los pedidos?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9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la categoría de producto más vendida en términos de ingresos?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9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insertar un nuevo cliente en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9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actualizar la información de un producto en la tabla Products?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9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eliminar un pedido de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junto con todos sus detalles?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9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insertar un nuevo empleado en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asignarle un código único de identificación?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9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actualizar la categoría de un producto en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TRABAJO PRÁCTICO</a:t>
            </a:r>
            <a:endParaRPr/>
          </a:p>
        </p:txBody>
      </p:sp>
      <p:sp>
        <p:nvSpPr>
          <p:cNvPr id="492" name="Google Shape;492;p45"/>
          <p:cNvSpPr txBox="1"/>
          <p:nvPr/>
        </p:nvSpPr>
        <p:spPr>
          <a:xfrm>
            <a:off x="407875" y="830499"/>
            <a:ext cx="8404352" cy="22159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DE PROCEDIMIENTOS ALMACENADOS – BD NORTHWIND</a:t>
            </a:r>
            <a:endParaRPr/>
          </a:p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16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eliminar un cliente de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transferir los pedidos a otro cliente?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16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insertar un nuevo proveedor en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junto con la información de contacto?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16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actualizar la cantidad de unidades en existencia de un producto en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413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16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insertar un nuevo pedido en la tabla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los detalles correspondientes?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6"/>
          <p:cNvSpPr/>
          <p:nvPr/>
        </p:nvSpPr>
        <p:spPr>
          <a:xfrm>
            <a:off x="1859623" y="770440"/>
            <a:ext cx="6800190" cy="4016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 procedimiento almacenado es una colección de instrucciones SQL predefinidas y compiladas que se almacenan en el servidor de la base de datos. 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parámetros de entrada permiten pasar valores desde la rutina que llamó al procedimiento almacenado hacia este. 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parámetros de salida permiten que el procedimiento almacenado pueda devolver valores a la rutina que lo llamó. 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parámetros de entrada y salida se pueden combinar en un solo parámetro usando la palabra clave “INPUT OUTPUT”. 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valor de retorno es un valor escalar que se devuelve al finalizar la ejecución del procedimiento.</a:t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/>
        </p:nvSpPr>
        <p:spPr>
          <a:xfrm>
            <a:off x="1145524" y="2359420"/>
            <a:ext cx="74023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•"/>
            </a:pPr>
            <a:r>
              <a:rPr lang="es-PE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procedimiento almacenado le darás el nombre </a:t>
            </a:r>
            <a:r>
              <a:rPr b="1" lang="es-PE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nombre_procedimiento</a:t>
            </a:r>
            <a:r>
              <a:rPr lang="es-PE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9050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•"/>
            </a:pPr>
            <a:r>
              <a:rPr lang="es-PE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Además, es factible especificar parámetros de entrada y salida para recibir y retornar valores, antes y después del proceso a ejecutar, respectivamente. </a:t>
            </a:r>
            <a:endParaRPr/>
          </a:p>
          <a:p>
            <a:pPr indent="-19050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•"/>
            </a:pPr>
            <a:r>
              <a:rPr lang="es-PE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Dentro de la sección </a:t>
            </a:r>
            <a:r>
              <a:rPr b="1" lang="es-PE" sz="15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r>
              <a:rPr lang="es-PE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PE" sz="15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s-PE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se escribe la lógica del procedimiento almacenado. 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DEFINICIÓN</a:t>
            </a:r>
            <a:endParaRPr/>
          </a:p>
        </p:txBody>
      </p:sp>
      <p:sp>
        <p:nvSpPr>
          <p:cNvPr id="65" name="Google Shape;65;p5"/>
          <p:cNvSpPr txBox="1"/>
          <p:nvPr/>
        </p:nvSpPr>
        <p:spPr>
          <a:xfrm>
            <a:off x="1076243" y="1968002"/>
            <a:ext cx="500554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UN PROCEDIMIENTO ALMACENADO?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DEFINICIÓN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407875" y="1588654"/>
            <a:ext cx="8430876" cy="2730737"/>
            <a:chOff x="622569" y="1319609"/>
            <a:chExt cx="8430876" cy="2730737"/>
          </a:xfrm>
        </p:grpSpPr>
        <p:sp>
          <p:nvSpPr>
            <p:cNvPr id="73" name="Google Shape;73;p6"/>
            <p:cNvSpPr txBox="1"/>
            <p:nvPr/>
          </p:nvSpPr>
          <p:spPr>
            <a:xfrm>
              <a:off x="937706" y="1619587"/>
              <a:ext cx="39003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500"/>
                <a:buFont typeface="Arial"/>
                <a:buChar char="•"/>
              </a:pPr>
              <a:r>
                <a:rPr lang="es-PE" sz="15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Veamos la sintaxis y un primer ejemplo:</a:t>
              </a:r>
              <a:endParaRPr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" name="Google Shape;74;p6"/>
            <p:cNvGrpSpPr/>
            <p:nvPr/>
          </p:nvGrpSpPr>
          <p:grpSpPr>
            <a:xfrm>
              <a:off x="622569" y="2210666"/>
              <a:ext cx="8430876" cy="1839680"/>
              <a:chOff x="511340" y="3332206"/>
              <a:chExt cx="8430876" cy="1839680"/>
            </a:xfrm>
          </p:grpSpPr>
          <p:sp>
            <p:nvSpPr>
              <p:cNvPr id="75" name="Google Shape;75;p6"/>
              <p:cNvSpPr/>
              <p:nvPr/>
            </p:nvSpPr>
            <p:spPr>
              <a:xfrm>
                <a:off x="4540661" y="4306139"/>
                <a:ext cx="372234" cy="27512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7F5AAB"/>
                  </a:gs>
                  <a:gs pos="100000">
                    <a:srgbClr val="C7AEED"/>
                  </a:gs>
                </a:gsLst>
                <a:lin ang="16200000" scaled="0"/>
              </a:gradFill>
              <a:ln cap="flat" cmpd="sng" w="9525">
                <a:solidFill>
                  <a:srgbClr val="7C5F9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" name="Google Shape;76;p6"/>
              <p:cNvGrpSpPr/>
              <p:nvPr/>
            </p:nvGrpSpPr>
            <p:grpSpPr>
              <a:xfrm>
                <a:off x="511340" y="3332206"/>
                <a:ext cx="3985845" cy="1839680"/>
                <a:chOff x="511340" y="3170366"/>
                <a:chExt cx="3985845" cy="1839680"/>
              </a:xfrm>
            </p:grpSpPr>
            <p:sp>
              <p:nvSpPr>
                <p:cNvPr id="77" name="Google Shape;77;p6"/>
                <p:cNvSpPr txBox="1"/>
                <p:nvPr/>
              </p:nvSpPr>
              <p:spPr>
                <a:xfrm>
                  <a:off x="511341" y="3440386"/>
                  <a:ext cx="3985844" cy="156966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CREATE PROCEDURE </a:t>
                  </a:r>
                  <a:r>
                    <a:rPr b="1"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SumarNumeros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    </a:t>
                  </a:r>
                  <a:r>
                    <a:rPr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@numero1 </a:t>
                  </a: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INT</a:t>
                  </a:r>
                  <a:r>
                    <a:rPr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,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    </a:t>
                  </a:r>
                  <a:r>
                    <a:rPr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@numero2 </a:t>
                  </a: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INT</a:t>
                  </a:r>
                  <a:r>
                    <a:rPr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,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    </a:t>
                  </a:r>
                  <a:r>
                    <a:rPr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@resultado </a:t>
                  </a: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INT OUTPUT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AS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BEGIN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    SET </a:t>
                  </a:r>
                  <a:r>
                    <a:rPr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@resultado = @numero1 + @numero2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END</a:t>
                  </a:r>
                  <a:endParaRPr/>
                </a:p>
              </p:txBody>
            </p:sp>
            <p:sp>
              <p:nvSpPr>
                <p:cNvPr id="78" name="Google Shape;78;p6"/>
                <p:cNvSpPr txBox="1"/>
                <p:nvPr/>
              </p:nvSpPr>
              <p:spPr>
                <a:xfrm>
                  <a:off x="511340" y="3170366"/>
                  <a:ext cx="80477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40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Sintaxis:</a:t>
                  </a:r>
                  <a:endParaRPr/>
                </a:p>
              </p:txBody>
            </p:sp>
          </p:grpSp>
          <p:grpSp>
            <p:nvGrpSpPr>
              <p:cNvPr id="79" name="Google Shape;79;p6"/>
              <p:cNvGrpSpPr/>
              <p:nvPr/>
            </p:nvGrpSpPr>
            <p:grpSpPr>
              <a:xfrm>
                <a:off x="4956372" y="3576081"/>
                <a:ext cx="3985844" cy="1295723"/>
                <a:chOff x="4956372" y="3414241"/>
                <a:chExt cx="3985844" cy="1295723"/>
              </a:xfrm>
            </p:grpSpPr>
            <p:sp>
              <p:nvSpPr>
                <p:cNvPr id="80" name="Google Shape;80;p6"/>
                <p:cNvSpPr txBox="1"/>
                <p:nvPr/>
              </p:nvSpPr>
              <p:spPr>
                <a:xfrm>
                  <a:off x="4956372" y="3694301"/>
                  <a:ext cx="3985844" cy="1015663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DECLARE </a:t>
                  </a:r>
                  <a:r>
                    <a:rPr b="0"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@resultado </a:t>
                  </a: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INT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EXEC </a:t>
                  </a:r>
                  <a:r>
                    <a:rPr b="1"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SumarNumeros</a:t>
                  </a: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 </a:t>
                  </a:r>
                  <a:r>
                    <a:rPr b="0"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5, 3, @resultado </a:t>
                  </a: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OUTPUT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SELECT </a:t>
                  </a:r>
                  <a:r>
                    <a:rPr b="0"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@resultado </a:t>
                  </a:r>
                  <a:r>
                    <a:rPr b="1" lang="es-PE" sz="1200">
                      <a:solidFill>
                        <a:srgbClr val="7030A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AS </a:t>
                  </a:r>
                  <a:r>
                    <a:rPr b="0" lang="es-PE" sz="12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suma</a:t>
                  </a:r>
                  <a:endParaRPr/>
                </a:p>
              </p:txBody>
            </p:sp>
            <p:sp>
              <p:nvSpPr>
                <p:cNvPr id="81" name="Google Shape;81;p6"/>
                <p:cNvSpPr txBox="1"/>
                <p:nvPr/>
              </p:nvSpPr>
              <p:spPr>
                <a:xfrm>
                  <a:off x="4956372" y="3414241"/>
                  <a:ext cx="84189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PE" sz="140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Ejemplo:</a:t>
                  </a:r>
                  <a:endParaRPr/>
                </a:p>
              </p:txBody>
            </p:sp>
          </p:grpSp>
        </p:grpSp>
        <p:sp>
          <p:nvSpPr>
            <p:cNvPr id="82" name="Google Shape;82;p6"/>
            <p:cNvSpPr txBox="1"/>
            <p:nvPr/>
          </p:nvSpPr>
          <p:spPr>
            <a:xfrm>
              <a:off x="868425" y="1319609"/>
              <a:ext cx="50055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¿QUÉ ES UN PROCEDIMIENTO ALMACENADO?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24251" y="3703125"/>
            <a:ext cx="8080477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1147708" y="1922741"/>
            <a:ext cx="6383623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 acuerdo a sus parámetros o devolución de valores podemos encontrar los siguientes tipos: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sin parámetros de entrada ni salida.</a:t>
            </a:r>
            <a:endParaRPr/>
          </a:p>
          <a:p>
            <a:pPr indent="-2476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con parámetros de entrada.</a:t>
            </a:r>
            <a:endParaRPr/>
          </a:p>
          <a:p>
            <a:pPr indent="-2476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con parámetros de salida.</a:t>
            </a:r>
            <a:endParaRPr/>
          </a:p>
          <a:p>
            <a:pPr indent="-2476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con parámetros de entrada y salida. </a:t>
            </a:r>
            <a:endParaRPr/>
          </a:p>
          <a:p>
            <a:pPr indent="-2476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que devuelven conjuntos de resultados.</a:t>
            </a:r>
            <a:endParaRPr/>
          </a:p>
          <a:p>
            <a:pPr indent="-2476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✔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 almacenados que devuelven un valor o resultado.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1054178" y="1585080"/>
            <a:ext cx="67244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¿CUÁLES SON LOS TIPOS DE PROCEDIMIENTOS QUE PODEMOS ENCONTRAR?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PROCEDIMIENTOS</a:t>
            </a:r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>
            <a:off x="1200785" y="1617842"/>
            <a:ext cx="7031978" cy="3015618"/>
            <a:chOff x="776836" y="1096675"/>
            <a:chExt cx="7031978" cy="3015618"/>
          </a:xfrm>
        </p:grpSpPr>
        <p:sp>
          <p:nvSpPr>
            <p:cNvPr id="105" name="Google Shape;105;p9"/>
            <p:cNvSpPr txBox="1"/>
            <p:nvPr/>
          </p:nvSpPr>
          <p:spPr>
            <a:xfrm>
              <a:off x="776836" y="1432016"/>
              <a:ext cx="6541565" cy="1231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500">
                  <a:solidFill>
                    <a:srgbClr val="366092"/>
                  </a:solidFill>
                  <a:latin typeface="Calibri"/>
                  <a:ea typeface="Calibri"/>
                  <a:cs typeface="Calibri"/>
                  <a:sym typeface="Calibri"/>
                </a:rPr>
                <a:t>PROCEDIMIENTOS ALMACENADOS SIN PARÁMETROS DE ENTRADA NI SALIDA</a:t>
              </a:r>
              <a:endParaRPr/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No requieren parámetros de entrada y no devuelven ningún resultado. </a:t>
              </a:r>
              <a:endParaRPr/>
            </a:p>
            <a:p>
              <a:pPr indent="-1841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Se utilizan principalmente para realizar tareas específicas dentro de la base de datos sin necesidad de interacción con el usuario.</a:t>
              </a:r>
              <a:endParaRPr/>
            </a:p>
          </p:txBody>
        </p:sp>
        <p:grpSp>
          <p:nvGrpSpPr>
            <p:cNvPr id="106" name="Google Shape;106;p9"/>
            <p:cNvGrpSpPr/>
            <p:nvPr/>
          </p:nvGrpSpPr>
          <p:grpSpPr>
            <a:xfrm>
              <a:off x="776836" y="2817874"/>
              <a:ext cx="3580725" cy="1288616"/>
              <a:chOff x="776836" y="2769652"/>
              <a:chExt cx="3580725" cy="1288616"/>
            </a:xfrm>
          </p:grpSpPr>
          <p:sp>
            <p:nvSpPr>
              <p:cNvPr id="107" name="Google Shape;107;p9"/>
              <p:cNvSpPr txBox="1"/>
              <p:nvPr/>
            </p:nvSpPr>
            <p:spPr>
              <a:xfrm>
                <a:off x="776836" y="3042605"/>
                <a:ext cx="3580725" cy="101566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NombreProcedimiento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lang="es-PE" sz="1200">
                    <a:solidFill>
                      <a:srgbClr val="647D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-- Lógica del procedimiento aquí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08" name="Google Shape;108;p9"/>
              <p:cNvSpPr txBox="1"/>
              <p:nvPr/>
            </p:nvSpPr>
            <p:spPr>
              <a:xfrm>
                <a:off x="776836" y="2769652"/>
                <a:ext cx="8047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Sintaxis:</a:t>
                </a:r>
                <a:endParaRPr/>
              </a:p>
            </p:txBody>
          </p:sp>
        </p:grpSp>
        <p:grpSp>
          <p:nvGrpSpPr>
            <p:cNvPr id="109" name="Google Shape;109;p9"/>
            <p:cNvGrpSpPr/>
            <p:nvPr/>
          </p:nvGrpSpPr>
          <p:grpSpPr>
            <a:xfrm>
              <a:off x="5199133" y="2817874"/>
              <a:ext cx="2609681" cy="1294419"/>
              <a:chOff x="5199133" y="2769652"/>
              <a:chExt cx="2609681" cy="1294419"/>
            </a:xfrm>
          </p:grpSpPr>
          <p:sp>
            <p:nvSpPr>
              <p:cNvPr id="110" name="Google Shape;110;p9"/>
              <p:cNvSpPr txBox="1"/>
              <p:nvPr/>
            </p:nvSpPr>
            <p:spPr>
              <a:xfrm>
                <a:off x="5199133" y="3048408"/>
                <a:ext cx="2609681" cy="101566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CREATE PROCEDURE </a:t>
                </a:r>
                <a:r>
                  <a:rPr b="1"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Saludo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BEGIN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PRINT</a:t>
                </a:r>
                <a:r>
                  <a:rPr lang="es-PE" sz="1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'¡Hola, mundo!'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200">
                    <a:solidFill>
                      <a:srgbClr val="7030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END</a:t>
                </a:r>
                <a:endParaRPr/>
              </a:p>
            </p:txBody>
          </p:sp>
          <p:sp>
            <p:nvSpPr>
              <p:cNvPr id="111" name="Google Shape;111;p9"/>
              <p:cNvSpPr txBox="1"/>
              <p:nvPr/>
            </p:nvSpPr>
            <p:spPr>
              <a:xfrm>
                <a:off x="5199133" y="2769652"/>
                <a:ext cx="84189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PE" sz="140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Ejemplo:</a:t>
                </a:r>
                <a:endParaRPr/>
              </a:p>
            </p:txBody>
          </p:sp>
        </p:grpSp>
        <p:sp>
          <p:nvSpPr>
            <p:cNvPr id="112" name="Google Shape;112;p9"/>
            <p:cNvSpPr/>
            <p:nvPr/>
          </p:nvSpPr>
          <p:spPr>
            <a:xfrm>
              <a:off x="4592230" y="3461093"/>
              <a:ext cx="372234" cy="27512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 txBox="1"/>
            <p:nvPr/>
          </p:nvSpPr>
          <p:spPr>
            <a:xfrm>
              <a:off x="776836" y="1096675"/>
              <a:ext cx="67244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TIPOS DE PROCEDIMIENTOS QUE PODEMOS ENCONTRAR?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