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715000" cx="9144000"/>
  <p:notesSz cx="6797675" cy="9926625"/>
  <p:embeddedFontLst>
    <p:embeddedFont>
      <p:font typeface="Candara"/>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59" roundtripDataSignature="AMtx7mgK70HZc70ktQx+a/XJp7Z26LuE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A7A8CB-01A7-480B-B8C9-6D7AADA6B3FF}">
  <a:tblStyle styleId="{C2A7A8CB-01A7-480B-B8C9-6D7AADA6B3F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Candara-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Candara-italic.fntdata"/><Relationship Id="rId12" Type="http://schemas.openxmlformats.org/officeDocument/2006/relationships/slide" Target="slides/slide6.xml"/><Relationship Id="rId56" Type="http://schemas.openxmlformats.org/officeDocument/2006/relationships/font" Target="fonts/Candara-bold.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Candar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4" name="Google Shape;104;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3" name="Google Shape;113;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2" name="Google Shape;122;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9" name="Google Shape;129;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7" name="Google Shape;137;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2" name="Google Shape;152;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1" name="Google Shape;161;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0" name="Google Shape;170;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9" name="Google Shape;179;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8" name="Google Shape;188;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6" name="Google Shape;196;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5" name="Google Shape;205;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3" name="Google Shape;213;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22" name="Google Shape;222;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0" name="Google Shape;230;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8" name="Google Shape;238;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46" name="Google Shape;246;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62" name="Google Shape;262;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75" name="Google Shape;275;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82" name="Google Shape;282;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91" name="Google Shape;291;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1" name="Google Shape;301;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9" name="Google Shape;309;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19" name="Google Shape;319;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28" name="Google Shape;328;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44" name="Google Shape;344;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52" name="Google Shape;352;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60" name="Google Shape;360;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4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69" name="Google Shape;369;p4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4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77" name="Google Shape;377;p4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4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5" name="Google Shape;385;p4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4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93" name="Google Shape;393;p4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4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Arial"/>
              <a:ea typeface="Arial"/>
              <a:cs typeface="Arial"/>
              <a:sym typeface="Arial"/>
            </a:endParaRPr>
          </a:p>
        </p:txBody>
      </p:sp>
      <p:sp>
        <p:nvSpPr>
          <p:cNvPr id="401" name="Google Shape;401;p4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4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08" name="Google Shape;408;p4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4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15" name="Google Shape;415;p4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4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22" name="Google Shape;422;p4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429" name="Google Shape;429;p4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0" name="Google Shape;60;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9" name="Google Shape;69;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0" name="Google Shape;80;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8" name="Google Shape;88;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6" name="Google Shape;96;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9"/>
          <p:cNvGrpSpPr/>
          <p:nvPr/>
        </p:nvGrpSpPr>
        <p:grpSpPr>
          <a:xfrm>
            <a:off x="944054" y="5369051"/>
            <a:ext cx="7804380" cy="215444"/>
            <a:chOff x="944054" y="5369051"/>
            <a:chExt cx="7804380" cy="215444"/>
          </a:xfrm>
        </p:grpSpPr>
        <p:sp>
          <p:nvSpPr>
            <p:cNvPr id="11" name="Google Shape;11;p49"/>
            <p:cNvSpPr txBox="1"/>
            <p:nvPr/>
          </p:nvSpPr>
          <p:spPr>
            <a:xfrm>
              <a:off x="944054" y="5369051"/>
              <a:ext cx="282000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PROGRAMACIÓN AVANZADA DE BASE DE DATOS  •  SESIÓN 10</a:t>
              </a:r>
              <a:endParaRPr b="0" i="0" sz="800" u="none" cap="none" strike="noStrike">
                <a:solidFill>
                  <a:srgbClr val="7F7F7F"/>
                </a:solidFill>
                <a:latin typeface="Calibri"/>
                <a:ea typeface="Calibri"/>
                <a:cs typeface="Calibri"/>
                <a:sym typeface="Calibri"/>
              </a:endParaRPr>
            </a:p>
          </p:txBody>
        </p:sp>
        <p:sp>
          <p:nvSpPr>
            <p:cNvPr id="12" name="Google Shape;12;p49"/>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2020 ISIL. Todos los derechos reservados</a:t>
              </a:r>
              <a:endParaRPr/>
            </a:p>
          </p:txBody>
        </p:sp>
      </p:grpSp>
      <p:pic>
        <p:nvPicPr>
          <p:cNvPr id="13" name="Google Shape;13;p49"/>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10</a:t>
            </a:r>
            <a:endParaRPr/>
          </a:p>
        </p:txBody>
      </p:sp>
      <p:sp>
        <p:nvSpPr>
          <p:cNvPr id="31" name="Google Shape;31;p1"/>
          <p:cNvSpPr txBox="1"/>
          <p:nvPr/>
        </p:nvSpPr>
        <p:spPr>
          <a:xfrm>
            <a:off x="3175138" y="1795227"/>
            <a:ext cx="4838332" cy="69801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4800">
                <a:solidFill>
                  <a:srgbClr val="FFFFFF"/>
                </a:solidFill>
                <a:latin typeface="Calibri"/>
                <a:ea typeface="Calibri"/>
                <a:cs typeface="Calibri"/>
                <a:sym typeface="Calibri"/>
              </a:rPr>
              <a:t>TRANSACCIONES</a:t>
            </a:r>
            <a:endParaRPr/>
          </a:p>
        </p:txBody>
      </p:sp>
      <p:sp>
        <p:nvSpPr>
          <p:cNvPr id="32" name="Google Shape;32;p1"/>
          <p:cNvSpPr txBox="1"/>
          <p:nvPr/>
        </p:nvSpPr>
        <p:spPr>
          <a:xfrm>
            <a:off x="3175137" y="3032326"/>
            <a:ext cx="4697015" cy="1109214"/>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Manejo de transacciones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Tipos implícitos, de autoconfirmación y explícitos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Confirmación o cancelación de una transacción</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Trabajo práctico</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574693"/>
            <a:ext cx="3385930" cy="387798"/>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  Procedimientos almacenados, transacciones y desencadenantes – UA3</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nvSpPr>
        <p:spPr>
          <a:xfrm>
            <a:off x="1350925" y="1554892"/>
            <a:ext cx="6654231" cy="310470"/>
          </a:xfrm>
          <a:prstGeom prst="rect">
            <a:avLst/>
          </a:prstGeom>
          <a:noFill/>
          <a:ln>
            <a:noFill/>
          </a:ln>
        </p:spPr>
        <p:txBody>
          <a:bodyPr anchorCtr="0" anchor="t" bIns="0" lIns="0" spcFirstLastPara="1" rIns="0" wrap="square" tIns="0">
            <a:spAutoFit/>
          </a:bodyPr>
          <a:lstStyle/>
          <a:p>
            <a:pPr indent="-285750" lvl="0" marL="297475" marR="0" rtl="0" algn="l">
              <a:lnSpc>
                <a:spcPct val="150000"/>
              </a:lnSpc>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En T-SQL se puede encontrar elementos categorizados de la siguiente manera:</a:t>
            </a:r>
            <a:endParaRPr sz="1400">
              <a:solidFill>
                <a:srgbClr val="262626"/>
              </a:solidFill>
              <a:latin typeface="Calibri"/>
              <a:ea typeface="Calibri"/>
              <a:cs typeface="Calibri"/>
              <a:sym typeface="Calibri"/>
            </a:endParaRPr>
          </a:p>
        </p:txBody>
      </p:sp>
      <p:sp>
        <p:nvSpPr>
          <p:cNvPr id="107" name="Google Shape;107;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pic>
        <p:nvPicPr>
          <p:cNvPr id="108" name="Google Shape;108;p10"/>
          <p:cNvPicPr preferRelativeResize="0"/>
          <p:nvPr/>
        </p:nvPicPr>
        <p:blipFill rotWithShape="1">
          <a:blip r:embed="rId3">
            <a:alphaModFix/>
          </a:blip>
          <a:srcRect b="0" l="0" r="0" t="0"/>
          <a:stretch/>
        </p:blipFill>
        <p:spPr>
          <a:xfrm>
            <a:off x="1594561" y="2025680"/>
            <a:ext cx="5924049" cy="2942234"/>
          </a:xfrm>
          <a:prstGeom prst="roundRect">
            <a:avLst>
              <a:gd fmla="val 7319" name="adj"/>
            </a:avLst>
          </a:prstGeom>
          <a:solidFill>
            <a:srgbClr val="ECECEC"/>
          </a:solidFill>
          <a:ln>
            <a:noFill/>
          </a:ln>
        </p:spPr>
      </p:pic>
      <p:sp>
        <p:nvSpPr>
          <p:cNvPr id="109" name="Google Shape;109;p10"/>
          <p:cNvSpPr txBox="1"/>
          <p:nvPr/>
        </p:nvSpPr>
        <p:spPr>
          <a:xfrm>
            <a:off x="1350925" y="1271463"/>
            <a:ext cx="4207519"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ELEMENTOS DE TRANSACT-SQL (T-SQL)</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pSp>
        <p:nvGrpSpPr>
          <p:cNvPr id="116" name="Google Shape;116;p11"/>
          <p:cNvGrpSpPr/>
          <p:nvPr/>
        </p:nvGrpSpPr>
        <p:grpSpPr>
          <a:xfrm>
            <a:off x="1924505" y="1807805"/>
            <a:ext cx="4841178" cy="2851567"/>
            <a:chOff x="511341" y="868466"/>
            <a:chExt cx="4841178" cy="2851567"/>
          </a:xfrm>
        </p:grpSpPr>
        <p:sp>
          <p:nvSpPr>
            <p:cNvPr id="117" name="Google Shape;117;p11"/>
            <p:cNvSpPr txBox="1"/>
            <p:nvPr/>
          </p:nvSpPr>
          <p:spPr>
            <a:xfrm>
              <a:off x="511341" y="868466"/>
              <a:ext cx="4675800" cy="1723800"/>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ELEMENTOS DE TRANSACT-SQL (T-SQL)</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Durante las sesiones anteriores se explicaron los elementos contenidos en las clasificaciones “b”, “c” y  “d”.</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Por tanto, corresponde ahora entender la clasificación “a”:</a:t>
              </a:r>
              <a:endParaRPr/>
            </a:p>
          </p:txBody>
        </p:sp>
        <p:sp>
          <p:nvSpPr>
            <p:cNvPr id="118" name="Google Shape;118;p11"/>
            <p:cNvSpPr txBox="1"/>
            <p:nvPr/>
          </p:nvSpPr>
          <p:spPr>
            <a:xfrm>
              <a:off x="2289387" y="2396594"/>
              <a:ext cx="3063132" cy="132343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Variables.</a:t>
              </a:r>
              <a:endParaRPr/>
            </a:p>
            <a:p>
              <a:pPr indent="-342900" lvl="0" marL="342900" marR="0" rtl="0" algn="just">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Operadores.</a:t>
              </a:r>
              <a:endParaRPr/>
            </a:p>
            <a:p>
              <a:pPr indent="-342900" lvl="0" marL="342900" marR="0" rtl="0" algn="just">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Funciones.</a:t>
              </a:r>
              <a:endParaRPr/>
            </a:p>
            <a:p>
              <a:pPr indent="-342900" lvl="0" marL="342900" marR="0" rtl="0" algn="l">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Elementos de flujo de control</a:t>
              </a:r>
              <a:endParaRPr/>
            </a:p>
            <a:p>
              <a:pPr indent="-342900" lvl="0" marL="342900" marR="0" rtl="0" algn="just">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Comentarios.</a:t>
              </a:r>
              <a:endParaRPr sz="16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125" name="Google Shape;125;p12"/>
          <p:cNvSpPr txBox="1"/>
          <p:nvPr/>
        </p:nvSpPr>
        <p:spPr>
          <a:xfrm>
            <a:off x="827225" y="1826948"/>
            <a:ext cx="6785144" cy="252376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VARIABLES</a:t>
            </a:r>
            <a:endParaRPr/>
          </a:p>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Desempeñan un papel importante para almacenar y manipular datos durante la ejecución de scripts o procedimientos almacenados. </a:t>
            </a:r>
            <a:endParaRPr/>
          </a:p>
          <a:p>
            <a:pPr indent="-184150" lvl="1" marL="6413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Se debe considerar:</a:t>
            </a:r>
            <a:endParaRPr/>
          </a:p>
          <a:p>
            <a:pPr indent="-285750" lvl="2" marL="1098550" marR="0" rtl="0" algn="l">
              <a:spcBef>
                <a:spcPts val="0"/>
              </a:spcBef>
              <a:spcAft>
                <a:spcPts val="0"/>
              </a:spcAft>
              <a:buClr>
                <a:srgbClr val="0070C0"/>
              </a:buClr>
              <a:buSzPts val="1600"/>
              <a:buFont typeface="Noto Sans Symbols"/>
              <a:buChar char="✔"/>
            </a:pPr>
            <a:r>
              <a:rPr b="0" i="0" lang="es-PE" sz="1600" u="none" cap="none" strike="noStrike">
                <a:solidFill>
                  <a:schemeClr val="dk1"/>
                </a:solidFill>
                <a:latin typeface="Calibri"/>
                <a:ea typeface="Calibri"/>
                <a:cs typeface="Calibri"/>
                <a:sym typeface="Calibri"/>
              </a:rPr>
              <a:t>Para declarar una variable en T-SQL, se utiliza la palabra clave DECLARE, seguida del nombre de la variable y su tipo de datos. </a:t>
            </a:r>
            <a:endParaRPr/>
          </a:p>
          <a:p>
            <a:pPr indent="-285750" lvl="2" marL="1098550" marR="0" rtl="0" algn="l">
              <a:spcBef>
                <a:spcPts val="0"/>
              </a:spcBef>
              <a:spcAft>
                <a:spcPts val="0"/>
              </a:spcAft>
              <a:buClr>
                <a:srgbClr val="0070C0"/>
              </a:buClr>
              <a:buSzPts val="1600"/>
              <a:buFont typeface="Noto Sans Symbols"/>
              <a:buChar char="✔"/>
            </a:pPr>
            <a:r>
              <a:rPr b="0" i="0" lang="es-PE" sz="1600" u="none" cap="none" strike="noStrike">
                <a:solidFill>
                  <a:schemeClr val="dk1"/>
                </a:solidFill>
                <a:latin typeface="Calibri"/>
                <a:ea typeface="Calibri"/>
                <a:cs typeface="Calibri"/>
                <a:sym typeface="Calibri"/>
              </a:rPr>
              <a:t>Por ejemplo: </a:t>
            </a:r>
            <a:endParaRPr/>
          </a:p>
          <a:p>
            <a:pPr indent="0" lvl="7" marL="3098800" marR="0" rtl="0" algn="l">
              <a:spcBef>
                <a:spcPts val="0"/>
              </a:spcBef>
              <a:spcAft>
                <a:spcPts val="0"/>
              </a:spcAft>
              <a:buNone/>
            </a:pPr>
            <a:r>
              <a:rPr b="1" i="0" lang="es-PE" sz="1600" u="none" cap="none" strike="noStrike">
                <a:solidFill>
                  <a:srgbClr val="7030A0"/>
                </a:solidFill>
                <a:latin typeface="Calibri"/>
                <a:ea typeface="Calibri"/>
                <a:cs typeface="Calibri"/>
                <a:sym typeface="Calibri"/>
              </a:rPr>
              <a:t>DECLARE</a:t>
            </a:r>
            <a:r>
              <a:rPr b="0" i="0" lang="es-PE" sz="1600" u="none" cap="none" strike="noStrike">
                <a:solidFill>
                  <a:schemeClr val="dk1"/>
                </a:solidFill>
                <a:latin typeface="Calibri"/>
                <a:ea typeface="Calibri"/>
                <a:cs typeface="Calibri"/>
                <a:sym typeface="Calibri"/>
              </a:rPr>
              <a:t> @variable </a:t>
            </a:r>
            <a:r>
              <a:rPr b="1" i="0" lang="es-PE" sz="1600" u="none" cap="none" strike="noStrike">
                <a:solidFill>
                  <a:srgbClr val="7030A0"/>
                </a:solidFill>
                <a:latin typeface="Calibri"/>
                <a:ea typeface="Calibri"/>
                <a:cs typeface="Calibri"/>
                <a:sym typeface="Calibri"/>
              </a:rPr>
              <a:t>INT</a:t>
            </a:r>
            <a:r>
              <a:rPr b="0" i="0" lang="es-PE" sz="1600" u="none" cap="none" strike="noStrike">
                <a:solidFill>
                  <a:schemeClr val="dk1"/>
                </a:solidFill>
                <a:latin typeface="Calibri"/>
                <a:ea typeface="Calibri"/>
                <a:cs typeface="Calibri"/>
                <a:sym typeface="Calibri"/>
              </a:rPr>
              <a:t>;.</a:t>
            </a:r>
            <a:endParaRPr/>
          </a:p>
          <a:p>
            <a:pPr indent="-196850" lvl="1" marL="641350" marR="0" rtl="0" algn="just">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132" name="Google Shape;132;p13"/>
          <p:cNvSpPr txBox="1"/>
          <p:nvPr/>
        </p:nvSpPr>
        <p:spPr>
          <a:xfrm>
            <a:off x="719157" y="1534353"/>
            <a:ext cx="7493817" cy="3508653"/>
          </a:xfrm>
          <a:prstGeom prst="rect">
            <a:avLst/>
          </a:prstGeom>
          <a:noFill/>
          <a:ln>
            <a:noFill/>
          </a:ln>
        </p:spPr>
        <p:txBody>
          <a:bodyPr anchorCtr="0" anchor="t" bIns="45700" lIns="91425" spcFirstLastPara="1" rIns="91425" wrap="square" tIns="45700">
            <a:spAutoFit/>
          </a:bodyPr>
          <a:lstStyle/>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T-SQL admite una variedad de tipos de datos para las variables, como enteros (</a:t>
            </a:r>
            <a:r>
              <a:rPr b="1" i="0" lang="es-PE" sz="1600" u="none" cap="none" strike="noStrike">
                <a:solidFill>
                  <a:srgbClr val="7030A0"/>
                </a:solidFill>
                <a:latin typeface="Calibri"/>
                <a:ea typeface="Calibri"/>
                <a:cs typeface="Calibri"/>
                <a:sym typeface="Calibri"/>
              </a:rPr>
              <a:t>INT</a:t>
            </a:r>
            <a:r>
              <a:rPr b="0" i="0" lang="es-PE" sz="1600" u="none" cap="none" strike="noStrike">
                <a:solidFill>
                  <a:schemeClr val="dk1"/>
                </a:solidFill>
                <a:latin typeface="Calibri"/>
                <a:ea typeface="Calibri"/>
                <a:cs typeface="Calibri"/>
                <a:sym typeface="Calibri"/>
              </a:rPr>
              <a:t>), cadenas de caracteres (</a:t>
            </a:r>
            <a:r>
              <a:rPr b="1" i="0" lang="es-PE" sz="1600" u="none" cap="none" strike="noStrike">
                <a:solidFill>
                  <a:srgbClr val="7030A0"/>
                </a:solidFill>
                <a:latin typeface="Calibri"/>
                <a:ea typeface="Calibri"/>
                <a:cs typeface="Calibri"/>
                <a:sym typeface="Calibri"/>
              </a:rPr>
              <a:t>VARCHAR</a:t>
            </a:r>
            <a:r>
              <a:rPr b="0" i="0" lang="es-PE" sz="1600" u="none" cap="none" strike="noStrike">
                <a:solidFill>
                  <a:schemeClr val="dk1"/>
                </a:solidFill>
                <a:latin typeface="Calibri"/>
                <a:ea typeface="Calibri"/>
                <a:cs typeface="Calibri"/>
                <a:sym typeface="Calibri"/>
              </a:rPr>
              <a:t>), fechas (</a:t>
            </a:r>
            <a:r>
              <a:rPr b="1" i="0" lang="es-PE" sz="1600" u="none" cap="none" strike="noStrike">
                <a:solidFill>
                  <a:srgbClr val="7030A0"/>
                </a:solidFill>
                <a:latin typeface="Calibri"/>
                <a:ea typeface="Calibri"/>
                <a:cs typeface="Calibri"/>
                <a:sym typeface="Calibri"/>
              </a:rPr>
              <a:t>DATE</a:t>
            </a:r>
            <a:r>
              <a:rPr b="0" i="0" lang="es-PE" sz="1600" u="none" cap="none" strike="noStrike">
                <a:solidFill>
                  <a:schemeClr val="dk1"/>
                </a:solidFill>
                <a:latin typeface="Calibri"/>
                <a:ea typeface="Calibri"/>
                <a:cs typeface="Calibri"/>
                <a:sym typeface="Calibri"/>
              </a:rPr>
              <a:t>), números decimales (</a:t>
            </a:r>
            <a:r>
              <a:rPr b="1" i="0" lang="es-PE" sz="1600" u="none" cap="none" strike="noStrike">
                <a:solidFill>
                  <a:srgbClr val="7030A0"/>
                </a:solidFill>
                <a:latin typeface="Calibri"/>
                <a:ea typeface="Calibri"/>
                <a:cs typeface="Calibri"/>
                <a:sym typeface="Calibri"/>
              </a:rPr>
              <a:t>DECIMAL</a:t>
            </a:r>
            <a:r>
              <a:rPr b="0" i="0" lang="es-PE" sz="1600" u="none" cap="none" strike="noStrike">
                <a:solidFill>
                  <a:schemeClr val="dk1"/>
                </a:solidFill>
                <a:latin typeface="Calibri"/>
                <a:ea typeface="Calibri"/>
                <a:cs typeface="Calibri"/>
                <a:sym typeface="Calibri"/>
              </a:rPr>
              <a:t>), entre otros.</a:t>
            </a:r>
            <a:endParaRPr/>
          </a:p>
          <a:p>
            <a:pPr indent="-184150" lvl="1" marL="6413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Después de declarar una variable, se le puede asignar un valor utilizando el operador de asignación (=). Por ejemplo:</a:t>
            </a:r>
            <a:endParaRPr/>
          </a:p>
          <a:p>
            <a:pPr indent="0" lvl="1" marL="35560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7" marL="3098800" marR="0" rtl="0" algn="l">
              <a:spcBef>
                <a:spcPts val="0"/>
              </a:spcBef>
              <a:spcAft>
                <a:spcPts val="0"/>
              </a:spcAft>
              <a:buNone/>
            </a:pPr>
            <a:r>
              <a:rPr b="0" i="0" lang="es-PE" sz="1600" u="none" cap="none" strike="noStrike">
                <a:solidFill>
                  <a:schemeClr val="dk1"/>
                </a:solidFill>
                <a:latin typeface="Calibri"/>
                <a:ea typeface="Calibri"/>
                <a:cs typeface="Calibri"/>
                <a:sym typeface="Calibri"/>
              </a:rPr>
              <a:t> </a:t>
            </a:r>
            <a:r>
              <a:rPr b="1" i="0" lang="es-PE" sz="1600" u="none" cap="none" strike="noStrike">
                <a:solidFill>
                  <a:srgbClr val="7030A0"/>
                </a:solidFill>
                <a:latin typeface="Calibri"/>
                <a:ea typeface="Calibri"/>
                <a:cs typeface="Calibri"/>
                <a:sym typeface="Calibri"/>
              </a:rPr>
              <a:t>SET</a:t>
            </a:r>
            <a:r>
              <a:rPr b="0" i="0" lang="es-PE" sz="1600" u="none" cap="none" strike="noStrike">
                <a:solidFill>
                  <a:schemeClr val="dk1"/>
                </a:solidFill>
                <a:latin typeface="Calibri"/>
                <a:ea typeface="Calibri"/>
                <a:cs typeface="Calibri"/>
                <a:sym typeface="Calibri"/>
              </a:rPr>
              <a:t> @variable = 10</a:t>
            </a:r>
            <a:endParaRPr/>
          </a:p>
          <a:p>
            <a:pPr indent="0" lvl="7" marL="309880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Se puede utilizar variables en consultas SQL para filtrar datos o realizar cálculos. Por ejemplo:</a:t>
            </a:r>
            <a:endParaRPr/>
          </a:p>
          <a:p>
            <a:pPr indent="0" lvl="4" marL="1727200" marR="0" rtl="0" algn="l">
              <a:spcBef>
                <a:spcPts val="0"/>
              </a:spcBef>
              <a:spcAft>
                <a:spcPts val="0"/>
              </a:spcAft>
              <a:buNone/>
            </a:pPr>
            <a:r>
              <a:rPr b="1" i="0" lang="es-PE" sz="1600" u="none" cap="none" strike="noStrike">
                <a:solidFill>
                  <a:srgbClr val="7030A0"/>
                </a:solidFill>
                <a:latin typeface="Calibri"/>
                <a:ea typeface="Calibri"/>
                <a:cs typeface="Calibri"/>
                <a:sym typeface="Calibri"/>
              </a:rPr>
              <a:t>SET</a:t>
            </a:r>
            <a:r>
              <a:rPr b="0" i="0" lang="es-PE" sz="1600" u="none" cap="none" strike="noStrike">
                <a:solidFill>
                  <a:schemeClr val="dk1"/>
                </a:solidFill>
                <a:latin typeface="Calibri"/>
                <a:ea typeface="Calibri"/>
                <a:cs typeface="Calibri"/>
                <a:sym typeface="Calibri"/>
              </a:rPr>
              <a:t> @id_empleado = 12343</a:t>
            </a:r>
            <a:endParaRPr/>
          </a:p>
          <a:p>
            <a:pPr indent="0" lvl="4" marL="1727200" marR="0" rtl="0" algn="l">
              <a:spcBef>
                <a:spcPts val="0"/>
              </a:spcBef>
              <a:spcAft>
                <a:spcPts val="0"/>
              </a:spcAft>
              <a:buNone/>
            </a:pPr>
            <a:r>
              <a:rPr b="1" i="0" lang="es-PE" sz="1600" u="none" cap="none" strike="noStrike">
                <a:solidFill>
                  <a:srgbClr val="7030A0"/>
                </a:solidFill>
                <a:latin typeface="Calibri"/>
                <a:ea typeface="Calibri"/>
                <a:cs typeface="Calibri"/>
                <a:sym typeface="Calibri"/>
              </a:rPr>
              <a:t>SELECT</a:t>
            </a:r>
            <a:r>
              <a:rPr b="0" i="0" lang="es-PE" sz="1600" u="none" cap="none" strike="noStrike">
                <a:solidFill>
                  <a:schemeClr val="dk1"/>
                </a:solidFill>
                <a:latin typeface="Calibri"/>
                <a:ea typeface="Calibri"/>
                <a:cs typeface="Calibri"/>
                <a:sym typeface="Calibri"/>
              </a:rPr>
              <a:t> * </a:t>
            </a:r>
            <a:r>
              <a:rPr b="1" i="0" lang="es-PE" sz="1600" u="none" cap="none" strike="noStrike">
                <a:solidFill>
                  <a:srgbClr val="7030A0"/>
                </a:solidFill>
                <a:latin typeface="Calibri"/>
                <a:ea typeface="Calibri"/>
                <a:cs typeface="Calibri"/>
                <a:sym typeface="Calibri"/>
              </a:rPr>
              <a:t>FROM</a:t>
            </a:r>
            <a:r>
              <a:rPr b="0" i="0" lang="es-PE" sz="1600" u="none" cap="none" strike="noStrike">
                <a:solidFill>
                  <a:schemeClr val="dk1"/>
                </a:solidFill>
                <a:latin typeface="Calibri"/>
                <a:ea typeface="Calibri"/>
                <a:cs typeface="Calibri"/>
                <a:sym typeface="Calibri"/>
              </a:rPr>
              <a:t> empleados </a:t>
            </a:r>
            <a:r>
              <a:rPr b="1" i="0" lang="es-PE" sz="1600" u="none" cap="none" strike="noStrike">
                <a:solidFill>
                  <a:srgbClr val="7030A0"/>
                </a:solidFill>
                <a:latin typeface="Calibri"/>
                <a:ea typeface="Calibri"/>
                <a:cs typeface="Calibri"/>
                <a:sym typeface="Calibri"/>
              </a:rPr>
              <a:t>WHERE</a:t>
            </a:r>
            <a:r>
              <a:rPr b="0" i="0" lang="es-PE" sz="1600" u="none" cap="none" strike="noStrike">
                <a:solidFill>
                  <a:schemeClr val="dk1"/>
                </a:solidFill>
                <a:latin typeface="Calibri"/>
                <a:ea typeface="Calibri"/>
                <a:cs typeface="Calibri"/>
                <a:sym typeface="Calibri"/>
              </a:rPr>
              <a:t> idempleado =  @id_empleado</a:t>
            </a:r>
            <a:endParaRPr/>
          </a:p>
          <a:p>
            <a:pPr indent="0" lvl="7" marL="3098800" marR="0" rtl="0" algn="just">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33" name="Google Shape;133;p13"/>
          <p:cNvSpPr txBox="1"/>
          <p:nvPr/>
        </p:nvSpPr>
        <p:spPr>
          <a:xfrm>
            <a:off x="1073493" y="1287242"/>
            <a:ext cx="2459416" cy="3385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VARIABLES</a:t>
            </a:r>
            <a:endParaRPr sz="1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pSp>
        <p:nvGrpSpPr>
          <p:cNvPr id="140" name="Google Shape;140;p14"/>
          <p:cNvGrpSpPr/>
          <p:nvPr/>
        </p:nvGrpSpPr>
        <p:grpSpPr>
          <a:xfrm>
            <a:off x="407875" y="1407109"/>
            <a:ext cx="7966264" cy="3528657"/>
            <a:chOff x="526754" y="897961"/>
            <a:chExt cx="7966264" cy="3528657"/>
          </a:xfrm>
        </p:grpSpPr>
        <p:sp>
          <p:nvSpPr>
            <p:cNvPr id="141" name="Google Shape;141;p14"/>
            <p:cNvSpPr txBox="1"/>
            <p:nvPr/>
          </p:nvSpPr>
          <p:spPr>
            <a:xfrm>
              <a:off x="526754" y="1192867"/>
              <a:ext cx="3322040" cy="2308324"/>
            </a:xfrm>
            <a:prstGeom prst="rect">
              <a:avLst/>
            </a:prstGeom>
            <a:noFill/>
            <a:ln>
              <a:noFill/>
            </a:ln>
          </p:spPr>
          <p:txBody>
            <a:bodyPr anchorCtr="0" anchor="t" bIns="45700" lIns="91425" spcFirstLastPara="1" rIns="91425" wrap="square" tIns="45700">
              <a:spAutoFit/>
            </a:bodyPr>
            <a:lstStyle/>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Las variables también son útiles cuando se construyen consultas dinámicas, almacenando partes de la consulta para concatenarlas según sea necesario. Esto permite construir consultas más flexibles y personalizadas.</a:t>
              </a:r>
              <a:endParaRPr b="0" i="0" sz="1400" u="none" cap="none" strike="noStrike">
                <a:solidFill>
                  <a:schemeClr val="dk1"/>
                </a:solidFill>
                <a:latin typeface="Calibri"/>
                <a:ea typeface="Calibri"/>
                <a:cs typeface="Calibri"/>
                <a:sym typeface="Calibri"/>
              </a:endParaRPr>
            </a:p>
          </p:txBody>
        </p:sp>
        <p:grpSp>
          <p:nvGrpSpPr>
            <p:cNvPr id="142" name="Google Shape;142;p14"/>
            <p:cNvGrpSpPr/>
            <p:nvPr/>
          </p:nvGrpSpPr>
          <p:grpSpPr>
            <a:xfrm>
              <a:off x="4380253" y="3472510"/>
              <a:ext cx="2245540" cy="954108"/>
              <a:chOff x="5284099" y="4093968"/>
              <a:chExt cx="2245540" cy="954108"/>
            </a:xfrm>
          </p:grpSpPr>
          <p:sp>
            <p:nvSpPr>
              <p:cNvPr id="143" name="Google Shape;143;p14"/>
              <p:cNvSpPr txBox="1"/>
              <p:nvPr/>
            </p:nvSpPr>
            <p:spPr>
              <a:xfrm>
                <a:off x="5284099" y="4401745"/>
                <a:ext cx="2245540" cy="64633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s-PE" sz="1200">
                    <a:solidFill>
                      <a:srgbClr val="7030A0"/>
                    </a:solidFill>
                    <a:latin typeface="Calibri"/>
                    <a:ea typeface="Calibri"/>
                    <a:cs typeface="Calibri"/>
                    <a:sym typeface="Calibri"/>
                  </a:rPr>
                  <a:t>SELECT</a:t>
                </a:r>
                <a:r>
                  <a:rPr lang="es-PE" sz="1200">
                    <a:solidFill>
                      <a:schemeClr val="dk1"/>
                    </a:solidFill>
                    <a:latin typeface="Calibri"/>
                    <a:ea typeface="Calibri"/>
                    <a:cs typeface="Calibri"/>
                    <a:sym typeface="Calibri"/>
                  </a:rPr>
                  <a:t> Nombre </a:t>
                </a:r>
                <a:r>
                  <a:rPr b="1" lang="es-PE" sz="1200">
                    <a:solidFill>
                      <a:srgbClr val="7030A0"/>
                    </a:solidFill>
                    <a:latin typeface="Calibri"/>
                    <a:ea typeface="Calibri"/>
                    <a:cs typeface="Calibri"/>
                    <a:sym typeface="Calibri"/>
                  </a:rPr>
                  <a:t>FROM</a:t>
                </a:r>
                <a:r>
                  <a:rPr lang="es-PE" sz="1200">
                    <a:solidFill>
                      <a:schemeClr val="dk1"/>
                    </a:solidFill>
                    <a:latin typeface="Calibri"/>
                    <a:ea typeface="Calibri"/>
                    <a:cs typeface="Calibri"/>
                    <a:sym typeface="Calibri"/>
                  </a:rPr>
                  <a:t> Usuarios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4" name="Google Shape;144;p14"/>
              <p:cNvSpPr txBox="1"/>
              <p:nvPr/>
            </p:nvSpPr>
            <p:spPr>
              <a:xfrm>
                <a:off x="5284099" y="4093968"/>
                <a:ext cx="2245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366092"/>
                    </a:solidFill>
                    <a:latin typeface="Calibri"/>
                    <a:ea typeface="Calibri"/>
                    <a:cs typeface="Calibri"/>
                    <a:sym typeface="Calibri"/>
                  </a:rPr>
                  <a:t>Resultado:</a:t>
                </a:r>
                <a:endParaRPr/>
              </a:p>
            </p:txBody>
          </p:sp>
        </p:grpSp>
        <p:sp>
          <p:nvSpPr>
            <p:cNvPr id="145" name="Google Shape;145;p14"/>
            <p:cNvSpPr/>
            <p:nvPr/>
          </p:nvSpPr>
          <p:spPr>
            <a:xfrm>
              <a:off x="8161245" y="1369093"/>
              <a:ext cx="331773" cy="1941041"/>
            </a:xfrm>
            <a:prstGeom prst="righ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46" name="Google Shape;146;p14"/>
            <p:cNvCxnSpPr>
              <a:stCxn id="145" idx="1"/>
              <a:endCxn id="143" idx="3"/>
            </p:cNvCxnSpPr>
            <p:nvPr/>
          </p:nvCxnSpPr>
          <p:spPr>
            <a:xfrm flipH="1">
              <a:off x="6625818" y="2339614"/>
              <a:ext cx="1867200" cy="1763700"/>
            </a:xfrm>
            <a:prstGeom prst="bentConnector3">
              <a:avLst>
                <a:gd fmla="val -15739" name="adj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147" name="Google Shape;147;p14"/>
            <p:cNvSpPr txBox="1"/>
            <p:nvPr/>
          </p:nvSpPr>
          <p:spPr>
            <a:xfrm>
              <a:off x="907239" y="897961"/>
              <a:ext cx="2459416" cy="3385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VARIABLES</a:t>
              </a:r>
              <a:endParaRPr sz="1400">
                <a:solidFill>
                  <a:schemeClr val="dk1"/>
                </a:solidFill>
                <a:latin typeface="Calibri"/>
                <a:ea typeface="Calibri"/>
                <a:cs typeface="Calibri"/>
                <a:sym typeface="Calibri"/>
              </a:endParaRPr>
            </a:p>
          </p:txBody>
        </p:sp>
        <p:pic>
          <p:nvPicPr>
            <p:cNvPr id="148" name="Google Shape;148;p14"/>
            <p:cNvPicPr preferRelativeResize="0"/>
            <p:nvPr/>
          </p:nvPicPr>
          <p:blipFill rotWithShape="1">
            <a:blip r:embed="rId3">
              <a:alphaModFix/>
            </a:blip>
            <a:srcRect b="0" l="23096" r="13947" t="0"/>
            <a:stretch/>
          </p:blipFill>
          <p:spPr>
            <a:xfrm>
              <a:off x="3399350" y="1293707"/>
              <a:ext cx="4862946" cy="1877731"/>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pSp>
        <p:nvGrpSpPr>
          <p:cNvPr id="155" name="Google Shape;155;p15"/>
          <p:cNvGrpSpPr/>
          <p:nvPr/>
        </p:nvGrpSpPr>
        <p:grpSpPr>
          <a:xfrm>
            <a:off x="586154" y="1638289"/>
            <a:ext cx="7909454" cy="3535093"/>
            <a:chOff x="511340" y="1031411"/>
            <a:chExt cx="7909454" cy="3535093"/>
          </a:xfrm>
        </p:grpSpPr>
        <p:sp>
          <p:nvSpPr>
            <p:cNvPr id="156" name="Google Shape;156;p15"/>
            <p:cNvSpPr txBox="1"/>
            <p:nvPr/>
          </p:nvSpPr>
          <p:spPr>
            <a:xfrm>
              <a:off x="511340" y="1334850"/>
              <a:ext cx="7909454" cy="3231654"/>
            </a:xfrm>
            <a:prstGeom prst="rect">
              <a:avLst/>
            </a:prstGeom>
            <a:noFill/>
            <a:ln>
              <a:noFill/>
            </a:ln>
          </p:spPr>
          <p:txBody>
            <a:bodyPr anchorCtr="0" anchor="t" bIns="45700" lIns="91425" spcFirstLastPara="1" rIns="91425" wrap="square" tIns="45700">
              <a:spAutoFit/>
            </a:bodyPr>
            <a:lstStyle/>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Son denominadas variables locales, ya que tienen un alcance limitado dentro del bloque de código en el que se declaran. Por ejemplo, si se declara una variable dentro de un procedimiento almacenado, solo estará disponible dentro del alcance del mismo.</a:t>
              </a:r>
              <a:endParaRPr b="0" i="0" sz="1400" u="none" cap="none" strike="noStrike">
                <a:solidFill>
                  <a:schemeClr val="dk1"/>
                </a:solidFill>
                <a:latin typeface="Calibri"/>
                <a:ea typeface="Calibri"/>
                <a:cs typeface="Calibri"/>
                <a:sym typeface="Calibri"/>
              </a:endParaRPr>
            </a:p>
            <a:p>
              <a:pPr indent="0" lvl="5" marL="21844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CREATE PROCEDURE </a:t>
              </a:r>
              <a:r>
                <a:rPr b="1" i="0" lang="es-PE" sz="1400" u="none" cap="none" strike="noStrike">
                  <a:solidFill>
                    <a:schemeClr val="dk1"/>
                  </a:solidFill>
                  <a:latin typeface="Calibri"/>
                  <a:ea typeface="Calibri"/>
                  <a:cs typeface="Calibri"/>
                  <a:sym typeface="Calibri"/>
                </a:rPr>
                <a:t>EjemploVariableLocal</a:t>
              </a:r>
              <a:endParaRPr/>
            </a:p>
            <a:p>
              <a:pPr indent="0" lvl="5" marL="21844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AS</a:t>
              </a:r>
              <a:endParaRPr/>
            </a:p>
            <a:p>
              <a:pPr indent="0" lvl="5" marL="21844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BEGIN</a:t>
              </a:r>
              <a:endParaRPr/>
            </a:p>
            <a:p>
              <a:pPr indent="0" lvl="5" marL="2184400" marR="0" rtl="0" algn="just">
                <a:spcBef>
                  <a:spcPts val="0"/>
                </a:spcBef>
                <a:spcAft>
                  <a:spcPts val="0"/>
                </a:spcAft>
                <a:buNone/>
              </a:pPr>
              <a:r>
                <a:rPr b="0" i="0" lang="es-PE" sz="1400" u="none" cap="none" strike="noStrike">
                  <a:solidFill>
                    <a:schemeClr val="dk1"/>
                  </a:solidFill>
                  <a:latin typeface="Calibri"/>
                  <a:ea typeface="Calibri"/>
                  <a:cs typeface="Calibri"/>
                  <a:sym typeface="Calibri"/>
                </a:rPr>
                <a:t>    </a:t>
              </a:r>
              <a:r>
                <a:rPr b="0" i="0" lang="es-PE" sz="1400" u="none" cap="none" strike="noStrike">
                  <a:solidFill>
                    <a:srgbClr val="76923C"/>
                  </a:solidFill>
                  <a:latin typeface="Calibri"/>
                  <a:ea typeface="Calibri"/>
                  <a:cs typeface="Calibri"/>
                  <a:sym typeface="Calibri"/>
                </a:rPr>
                <a:t>-- Variable local</a:t>
              </a:r>
              <a:endParaRPr b="0" i="0" sz="1400" u="none" cap="none" strike="noStrike">
                <a:solidFill>
                  <a:schemeClr val="dk1"/>
                </a:solidFill>
                <a:latin typeface="Calibri"/>
                <a:ea typeface="Calibri"/>
                <a:cs typeface="Calibri"/>
                <a:sym typeface="Calibri"/>
              </a:endParaRPr>
            </a:p>
            <a:p>
              <a:pPr indent="0" lvl="5" marL="21844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    DECLARE</a:t>
              </a:r>
              <a:r>
                <a:rPr b="0" i="0" lang="es-PE" sz="1400" u="none" cap="none" strike="noStrike">
                  <a:solidFill>
                    <a:schemeClr val="dk1"/>
                  </a:solidFill>
                  <a:latin typeface="Calibri"/>
                  <a:ea typeface="Calibri"/>
                  <a:cs typeface="Calibri"/>
                  <a:sym typeface="Calibri"/>
                </a:rPr>
                <a:t> @nombre VARCHAR(50); </a:t>
              </a:r>
              <a:endParaRPr b="0" i="0" sz="1400" u="none" cap="none" strike="noStrike">
                <a:solidFill>
                  <a:srgbClr val="76923C"/>
                </a:solidFill>
                <a:latin typeface="Calibri"/>
                <a:ea typeface="Calibri"/>
                <a:cs typeface="Calibri"/>
                <a:sym typeface="Calibri"/>
              </a:endParaRPr>
            </a:p>
            <a:p>
              <a:pPr indent="0" lvl="5" marL="2184400" marR="0" rtl="0" algn="just">
                <a:spcBef>
                  <a:spcPts val="0"/>
                </a:spcBef>
                <a:spcAft>
                  <a:spcPts val="0"/>
                </a:spcAft>
                <a:buNone/>
              </a:pPr>
              <a:r>
                <a:rPr b="0" i="0" lang="es-PE" sz="1400" u="none" cap="none" strike="noStrike">
                  <a:solidFill>
                    <a:schemeClr val="dk1"/>
                  </a:solidFill>
                  <a:latin typeface="Calibri"/>
                  <a:ea typeface="Calibri"/>
                  <a:cs typeface="Calibri"/>
                  <a:sym typeface="Calibri"/>
                </a:rPr>
                <a:t>    </a:t>
              </a:r>
              <a:r>
                <a:rPr b="1" i="0" lang="es-PE" sz="1400" u="none" cap="none" strike="noStrike">
                  <a:solidFill>
                    <a:srgbClr val="7030A0"/>
                  </a:solidFill>
                  <a:latin typeface="Calibri"/>
                  <a:ea typeface="Calibri"/>
                  <a:cs typeface="Calibri"/>
                  <a:sym typeface="Calibri"/>
                </a:rPr>
                <a:t>SET</a:t>
              </a:r>
              <a:r>
                <a:rPr b="0" i="0" lang="es-PE" sz="1400" u="none" cap="none" strike="noStrike">
                  <a:solidFill>
                    <a:schemeClr val="dk1"/>
                  </a:solidFill>
                  <a:latin typeface="Calibri"/>
                  <a:ea typeface="Calibri"/>
                  <a:cs typeface="Calibri"/>
                  <a:sym typeface="Calibri"/>
                </a:rPr>
                <a:t> @nombre = 'John Doe';</a:t>
              </a:r>
              <a:endParaRPr/>
            </a:p>
            <a:p>
              <a:pPr indent="0" lvl="5" marL="2184400" marR="0" rtl="0" algn="just">
                <a:spcBef>
                  <a:spcPts val="0"/>
                </a:spcBef>
                <a:spcAft>
                  <a:spcPts val="0"/>
                </a:spcAft>
                <a:buNone/>
              </a:pPr>
              <a:r>
                <a:rPr b="0" i="0" lang="es-PE" sz="1400" u="none" cap="none" strike="noStrike">
                  <a:solidFill>
                    <a:schemeClr val="dk1"/>
                  </a:solidFill>
                  <a:latin typeface="Calibri"/>
                  <a:ea typeface="Calibri"/>
                  <a:cs typeface="Calibri"/>
                  <a:sym typeface="Calibri"/>
                </a:rPr>
                <a:t>    </a:t>
              </a:r>
              <a:endParaRPr/>
            </a:p>
            <a:p>
              <a:pPr indent="0" lvl="5" marL="2184400" marR="0" rtl="0" algn="just">
                <a:spcBef>
                  <a:spcPts val="0"/>
                </a:spcBef>
                <a:spcAft>
                  <a:spcPts val="0"/>
                </a:spcAft>
                <a:buNone/>
              </a:pPr>
              <a:r>
                <a:rPr b="0" i="0" lang="es-PE" sz="1400" u="none" cap="none" strike="noStrike">
                  <a:solidFill>
                    <a:schemeClr val="dk1"/>
                  </a:solidFill>
                  <a:latin typeface="Calibri"/>
                  <a:ea typeface="Calibri"/>
                  <a:cs typeface="Calibri"/>
                  <a:sym typeface="Calibri"/>
                </a:rPr>
                <a:t>    </a:t>
              </a:r>
              <a:r>
                <a:rPr b="1" i="0" lang="es-PE" sz="1400" u="none" cap="none" strike="noStrike">
                  <a:solidFill>
                    <a:srgbClr val="7030A0"/>
                  </a:solidFill>
                  <a:latin typeface="Calibri"/>
                  <a:ea typeface="Calibri"/>
                  <a:cs typeface="Calibri"/>
                  <a:sym typeface="Calibri"/>
                </a:rPr>
                <a:t>SELECT</a:t>
              </a:r>
              <a:r>
                <a:rPr b="0" i="0" lang="es-PE" sz="1400" u="none" cap="none" strike="noStrike">
                  <a:solidFill>
                    <a:schemeClr val="dk1"/>
                  </a:solidFill>
                  <a:latin typeface="Calibri"/>
                  <a:ea typeface="Calibri"/>
                  <a:cs typeface="Calibri"/>
                  <a:sym typeface="Calibri"/>
                </a:rPr>
                <a:t> * </a:t>
              </a:r>
              <a:r>
                <a:rPr b="1" i="0" lang="es-PE" sz="1400" u="none" cap="none" strike="noStrike">
                  <a:solidFill>
                    <a:srgbClr val="7030A0"/>
                  </a:solidFill>
                  <a:latin typeface="Calibri"/>
                  <a:ea typeface="Calibri"/>
                  <a:cs typeface="Calibri"/>
                  <a:sym typeface="Calibri"/>
                </a:rPr>
                <a:t>FROM</a:t>
              </a:r>
              <a:r>
                <a:rPr b="0" i="0" lang="es-PE" sz="1400" u="none" cap="none" strike="noStrike">
                  <a:solidFill>
                    <a:schemeClr val="dk1"/>
                  </a:solidFill>
                  <a:latin typeface="Calibri"/>
                  <a:ea typeface="Calibri"/>
                  <a:cs typeface="Calibri"/>
                  <a:sym typeface="Calibri"/>
                </a:rPr>
                <a:t> Usuarios </a:t>
              </a:r>
              <a:r>
                <a:rPr b="1" i="0" lang="es-PE" sz="1400" u="none" cap="none" strike="noStrike">
                  <a:solidFill>
                    <a:srgbClr val="7030A0"/>
                  </a:solidFill>
                  <a:latin typeface="Calibri"/>
                  <a:ea typeface="Calibri"/>
                  <a:cs typeface="Calibri"/>
                  <a:sym typeface="Calibri"/>
                </a:rPr>
                <a:t>WHERE</a:t>
              </a:r>
              <a:r>
                <a:rPr b="0" i="0" lang="es-PE" sz="1400" u="none" cap="none" strike="noStrike">
                  <a:solidFill>
                    <a:schemeClr val="dk1"/>
                  </a:solidFill>
                  <a:latin typeface="Calibri"/>
                  <a:ea typeface="Calibri"/>
                  <a:cs typeface="Calibri"/>
                  <a:sym typeface="Calibri"/>
                </a:rPr>
                <a:t> Nombre = @nombre;</a:t>
              </a:r>
              <a:endParaRPr/>
            </a:p>
            <a:p>
              <a:pPr indent="0" lvl="5" marL="21844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END</a:t>
              </a:r>
              <a:r>
                <a:rPr b="0" i="0" lang="es-PE" sz="1400" u="none" cap="none" strike="noStrike">
                  <a:solidFill>
                    <a:schemeClr val="dk1"/>
                  </a:solidFill>
                  <a:latin typeface="Calibri"/>
                  <a:ea typeface="Calibri"/>
                  <a:cs typeface="Calibri"/>
                  <a:sym typeface="Calibri"/>
                </a:rPr>
                <a:t>;</a:t>
              </a:r>
              <a:endParaRPr b="1" i="0" sz="1400" u="none" cap="none" strike="noStrike">
                <a:solidFill>
                  <a:srgbClr val="7030A0"/>
                </a:solidFill>
                <a:latin typeface="Calibri"/>
                <a:ea typeface="Calibri"/>
                <a:cs typeface="Calibri"/>
                <a:sym typeface="Calibri"/>
              </a:endParaRPr>
            </a:p>
            <a:p>
              <a:pPr indent="-196850" lvl="1" marL="641350" marR="0" rtl="0" algn="just">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7" name="Google Shape;157;p15"/>
            <p:cNvSpPr txBox="1"/>
            <p:nvPr/>
          </p:nvSpPr>
          <p:spPr>
            <a:xfrm>
              <a:off x="907239" y="1031411"/>
              <a:ext cx="2459416" cy="3385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VARIABLES</a:t>
              </a:r>
              <a:endParaRPr sz="14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pSp>
        <p:nvGrpSpPr>
          <p:cNvPr id="164" name="Google Shape;164;p16"/>
          <p:cNvGrpSpPr/>
          <p:nvPr/>
        </p:nvGrpSpPr>
        <p:grpSpPr>
          <a:xfrm>
            <a:off x="526753" y="1316993"/>
            <a:ext cx="8090493" cy="3803303"/>
            <a:chOff x="511339" y="1009422"/>
            <a:chExt cx="8090493" cy="3803303"/>
          </a:xfrm>
        </p:grpSpPr>
        <p:sp>
          <p:nvSpPr>
            <p:cNvPr id="165" name="Google Shape;165;p16"/>
            <p:cNvSpPr txBox="1"/>
            <p:nvPr/>
          </p:nvSpPr>
          <p:spPr>
            <a:xfrm>
              <a:off x="511339" y="1334850"/>
              <a:ext cx="8090493" cy="3477875"/>
            </a:xfrm>
            <a:prstGeom prst="rect">
              <a:avLst/>
            </a:prstGeom>
            <a:noFill/>
            <a:ln>
              <a:noFill/>
            </a:ln>
          </p:spPr>
          <p:txBody>
            <a:bodyPr anchorCtr="0" anchor="t" bIns="45700" lIns="91425" spcFirstLastPara="1" rIns="91425" wrap="square" tIns="45700">
              <a:spAutoFit/>
            </a:bodyPr>
            <a:lstStyle/>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Si comienzan con doble “@”, es decir,  “@@”, son conocidas como variables del sistema o variables globales del sistema. Estas variables están predefinidas por el motor de base de datos y contienen información específica sobre el entorno del servidor y su estado, estando disponibles para su uso en cualquier parte del código de SQL Server. </a:t>
              </a:r>
              <a:endParaRPr/>
            </a:p>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Por ejemplo:</a:t>
              </a:r>
              <a:endParaRPr b="0" i="0" sz="1400" u="none" cap="none" strike="noStrike">
                <a:solidFill>
                  <a:schemeClr val="dk1"/>
                </a:solidFill>
                <a:latin typeface="Calibri"/>
                <a:ea typeface="Calibri"/>
                <a:cs typeface="Calibri"/>
                <a:sym typeface="Calibri"/>
              </a:endParaRPr>
            </a:p>
            <a:p>
              <a:pPr indent="0" lvl="6" marL="26416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DECLARE</a:t>
              </a:r>
              <a:r>
                <a:rPr b="0" i="0" lang="es-PE" sz="1400" u="none" cap="none" strike="noStrike">
                  <a:solidFill>
                    <a:schemeClr val="dk1"/>
                  </a:solidFill>
                  <a:latin typeface="Calibri"/>
                  <a:ea typeface="Calibri"/>
                  <a:cs typeface="Calibri"/>
                  <a:sym typeface="Calibri"/>
                </a:rPr>
                <a:t> @rowCount </a:t>
              </a:r>
              <a:r>
                <a:rPr b="1" i="0" lang="es-PE" sz="1400" u="none" cap="none" strike="noStrike">
                  <a:solidFill>
                    <a:srgbClr val="7030A0"/>
                  </a:solidFill>
                  <a:latin typeface="Calibri"/>
                  <a:ea typeface="Calibri"/>
                  <a:cs typeface="Calibri"/>
                  <a:sym typeface="Calibri"/>
                </a:rPr>
                <a:t>INT</a:t>
              </a:r>
              <a:r>
                <a:rPr b="0" i="0" lang="es-PE" sz="1400" u="none" cap="none" strike="noStrike">
                  <a:solidFill>
                    <a:schemeClr val="dk1"/>
                  </a:solidFill>
                  <a:latin typeface="Calibri"/>
                  <a:ea typeface="Calibri"/>
                  <a:cs typeface="Calibri"/>
                  <a:sym typeface="Calibri"/>
                </a:rPr>
                <a:t>;</a:t>
              </a:r>
              <a:endParaRPr/>
            </a:p>
            <a:p>
              <a:pPr indent="0" lvl="6" marL="2641600" marR="0" rtl="0" algn="just">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6" marL="26416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UPDATE</a:t>
              </a:r>
              <a:r>
                <a:rPr b="0" i="0" lang="es-PE" sz="1400" u="none" cap="none" strike="noStrike">
                  <a:solidFill>
                    <a:schemeClr val="dk1"/>
                  </a:solidFill>
                  <a:latin typeface="Calibri"/>
                  <a:ea typeface="Calibri"/>
                  <a:cs typeface="Calibri"/>
                  <a:sym typeface="Calibri"/>
                </a:rPr>
                <a:t> Usuarios </a:t>
              </a:r>
              <a:endParaRPr/>
            </a:p>
            <a:p>
              <a:pPr indent="0" lvl="6" marL="2641600" marR="0" rtl="0" algn="just">
                <a:spcBef>
                  <a:spcPts val="0"/>
                </a:spcBef>
                <a:spcAft>
                  <a:spcPts val="0"/>
                </a:spcAft>
                <a:buNone/>
              </a:pPr>
              <a:r>
                <a:rPr b="0" i="0" lang="es-PE" sz="1400" u="none" cap="none" strike="noStrike">
                  <a:solidFill>
                    <a:schemeClr val="dk1"/>
                  </a:solidFill>
                  <a:latin typeface="Calibri"/>
                  <a:ea typeface="Calibri"/>
                  <a:cs typeface="Calibri"/>
                  <a:sym typeface="Calibri"/>
                </a:rPr>
                <a:t>        </a:t>
              </a:r>
              <a:r>
                <a:rPr b="1" i="0" lang="es-PE" sz="1400" u="none" cap="none" strike="noStrike">
                  <a:solidFill>
                    <a:srgbClr val="7030A0"/>
                  </a:solidFill>
                  <a:latin typeface="Calibri"/>
                  <a:ea typeface="Calibri"/>
                  <a:cs typeface="Calibri"/>
                  <a:sym typeface="Calibri"/>
                </a:rPr>
                <a:t>SET</a:t>
              </a:r>
              <a:r>
                <a:rPr b="0" i="0" lang="es-PE" sz="1400" u="none" cap="none" strike="noStrike">
                  <a:solidFill>
                    <a:schemeClr val="dk1"/>
                  </a:solidFill>
                  <a:latin typeface="Calibri"/>
                  <a:ea typeface="Calibri"/>
                  <a:cs typeface="Calibri"/>
                  <a:sym typeface="Calibri"/>
                </a:rPr>
                <a:t> Estado = 'Inactivo’ </a:t>
              </a:r>
              <a:endParaRPr/>
            </a:p>
            <a:p>
              <a:pPr indent="0" lvl="6" marL="2641600" marR="0" rtl="0" algn="just">
                <a:spcBef>
                  <a:spcPts val="0"/>
                </a:spcBef>
                <a:spcAft>
                  <a:spcPts val="0"/>
                </a:spcAft>
                <a:buNone/>
              </a:pPr>
              <a:r>
                <a:rPr b="0" i="0" lang="es-PE" sz="1400" u="none" cap="none" strike="noStrike">
                  <a:solidFill>
                    <a:schemeClr val="dk1"/>
                  </a:solidFill>
                  <a:latin typeface="Calibri"/>
                  <a:ea typeface="Calibri"/>
                  <a:cs typeface="Calibri"/>
                  <a:sym typeface="Calibri"/>
                </a:rPr>
                <a:t> </a:t>
              </a:r>
              <a:r>
                <a:rPr b="1" i="0" lang="es-PE" sz="1400" u="none" cap="none" strike="noStrike">
                  <a:solidFill>
                    <a:srgbClr val="7030A0"/>
                  </a:solidFill>
                  <a:latin typeface="Calibri"/>
                  <a:ea typeface="Calibri"/>
                  <a:cs typeface="Calibri"/>
                  <a:sym typeface="Calibri"/>
                </a:rPr>
                <a:t>WHERE</a:t>
              </a:r>
              <a:r>
                <a:rPr b="0" i="0" lang="es-PE" sz="1400" u="none" cap="none" strike="noStrike">
                  <a:solidFill>
                    <a:schemeClr val="dk1"/>
                  </a:solidFill>
                  <a:latin typeface="Calibri"/>
                  <a:ea typeface="Calibri"/>
                  <a:cs typeface="Calibri"/>
                  <a:sym typeface="Calibri"/>
                </a:rPr>
                <a:t> FechaRegistro &lt; </a:t>
              </a:r>
              <a:r>
                <a:rPr b="1" i="0" lang="es-PE" sz="1400" u="none" cap="none" strike="noStrike">
                  <a:solidFill>
                    <a:srgbClr val="7030A0"/>
                  </a:solidFill>
                  <a:latin typeface="Calibri"/>
                  <a:ea typeface="Calibri"/>
                  <a:cs typeface="Calibri"/>
                  <a:sym typeface="Calibri"/>
                </a:rPr>
                <a:t>DATEADD</a:t>
              </a:r>
              <a:r>
                <a:rPr b="0" i="0" lang="es-PE" sz="1400" u="none" cap="none" strike="noStrike">
                  <a:solidFill>
                    <a:schemeClr val="dk1"/>
                  </a:solidFill>
                  <a:latin typeface="Calibri"/>
                  <a:ea typeface="Calibri"/>
                  <a:cs typeface="Calibri"/>
                  <a:sym typeface="Calibri"/>
                </a:rPr>
                <a:t>(</a:t>
              </a:r>
              <a:r>
                <a:rPr b="1" i="0" lang="es-PE" sz="1400" u="none" cap="none" strike="noStrike">
                  <a:solidFill>
                    <a:srgbClr val="7030A0"/>
                  </a:solidFill>
                  <a:latin typeface="Calibri"/>
                  <a:ea typeface="Calibri"/>
                  <a:cs typeface="Calibri"/>
                  <a:sym typeface="Calibri"/>
                </a:rPr>
                <a:t>MONTH</a:t>
              </a:r>
              <a:r>
                <a:rPr b="0" i="0" lang="es-PE" sz="1400" u="none" cap="none" strike="noStrike">
                  <a:solidFill>
                    <a:schemeClr val="dk1"/>
                  </a:solidFill>
                  <a:latin typeface="Calibri"/>
                  <a:ea typeface="Calibri"/>
                  <a:cs typeface="Calibri"/>
                  <a:sym typeface="Calibri"/>
                </a:rPr>
                <a:t>, -6, </a:t>
              </a:r>
              <a:r>
                <a:rPr b="1" i="0" lang="es-PE" sz="1400" u="none" cap="none" strike="noStrike">
                  <a:solidFill>
                    <a:srgbClr val="7030A0"/>
                  </a:solidFill>
                  <a:latin typeface="Calibri"/>
                  <a:ea typeface="Calibri"/>
                  <a:cs typeface="Calibri"/>
                  <a:sym typeface="Calibri"/>
                </a:rPr>
                <a:t>GETDATE()</a:t>
              </a:r>
              <a:r>
                <a:rPr b="0" i="0" lang="es-PE" sz="1400" u="none" cap="none" strike="noStrike">
                  <a:solidFill>
                    <a:schemeClr val="dk1"/>
                  </a:solidFill>
                  <a:latin typeface="Calibri"/>
                  <a:ea typeface="Calibri"/>
                  <a:cs typeface="Calibri"/>
                  <a:sym typeface="Calibri"/>
                </a:rPr>
                <a:t>);</a:t>
              </a:r>
              <a:endParaRPr/>
            </a:p>
            <a:p>
              <a:pPr indent="0" lvl="6" marL="2641600" marR="0" rtl="0" algn="just">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6" marL="26416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SET</a:t>
              </a:r>
              <a:r>
                <a:rPr b="0" i="0" lang="es-PE" sz="1400" u="none" cap="none" strike="noStrike">
                  <a:solidFill>
                    <a:schemeClr val="dk1"/>
                  </a:solidFill>
                  <a:latin typeface="Calibri"/>
                  <a:ea typeface="Calibri"/>
                  <a:cs typeface="Calibri"/>
                  <a:sym typeface="Calibri"/>
                </a:rPr>
                <a:t> @rowCount = </a:t>
              </a:r>
              <a:r>
                <a:rPr b="1" i="0" lang="es-PE" sz="1400" u="none" cap="none" strike="noStrike">
                  <a:solidFill>
                    <a:srgbClr val="C00000"/>
                  </a:solidFill>
                  <a:latin typeface="Calibri"/>
                  <a:ea typeface="Calibri"/>
                  <a:cs typeface="Calibri"/>
                  <a:sym typeface="Calibri"/>
                </a:rPr>
                <a:t>@@ROWCOUNT</a:t>
              </a:r>
              <a:r>
                <a:rPr b="0" i="0" lang="es-PE" sz="1400" u="none" cap="none" strike="noStrike">
                  <a:solidFill>
                    <a:schemeClr val="dk1"/>
                  </a:solidFill>
                  <a:latin typeface="Calibri"/>
                  <a:ea typeface="Calibri"/>
                  <a:cs typeface="Calibri"/>
                  <a:sym typeface="Calibri"/>
                </a:rPr>
                <a:t>;</a:t>
              </a:r>
              <a:endParaRPr/>
            </a:p>
            <a:p>
              <a:pPr indent="0" lvl="6" marL="2641600" marR="0" rtl="0" algn="just">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6" marL="2641600" marR="0" rtl="0" algn="just">
                <a:spcBef>
                  <a:spcPts val="0"/>
                </a:spcBef>
                <a:spcAft>
                  <a:spcPts val="0"/>
                </a:spcAft>
                <a:buNone/>
              </a:pPr>
              <a:r>
                <a:rPr b="1" i="0" lang="es-PE" sz="1400" u="none" cap="none" strike="noStrike">
                  <a:solidFill>
                    <a:srgbClr val="7030A0"/>
                  </a:solidFill>
                  <a:latin typeface="Calibri"/>
                  <a:ea typeface="Calibri"/>
                  <a:cs typeface="Calibri"/>
                  <a:sym typeface="Calibri"/>
                </a:rPr>
                <a:t>SELECT</a:t>
              </a:r>
              <a:r>
                <a:rPr b="0" i="0" lang="es-PE" sz="1400" u="none" cap="none" strike="noStrike">
                  <a:solidFill>
                    <a:schemeClr val="dk1"/>
                  </a:solidFill>
                  <a:latin typeface="Calibri"/>
                  <a:ea typeface="Calibri"/>
                  <a:cs typeface="Calibri"/>
                  <a:sym typeface="Calibri"/>
                </a:rPr>
                <a:t> @rowCount </a:t>
              </a:r>
              <a:r>
                <a:rPr b="1" i="0" lang="es-PE" sz="1400" u="none" cap="none" strike="noStrike">
                  <a:solidFill>
                    <a:srgbClr val="7030A0"/>
                  </a:solidFill>
                  <a:latin typeface="Calibri"/>
                  <a:ea typeface="Calibri"/>
                  <a:cs typeface="Calibri"/>
                  <a:sym typeface="Calibri"/>
                </a:rPr>
                <a:t>AS </a:t>
              </a:r>
              <a:r>
                <a:rPr b="0" i="0" lang="es-PE" sz="1400" u="none" cap="none" strike="noStrike">
                  <a:solidFill>
                    <a:schemeClr val="dk1"/>
                  </a:solidFill>
                  <a:latin typeface="Calibri"/>
                  <a:ea typeface="Calibri"/>
                  <a:cs typeface="Calibri"/>
                  <a:sym typeface="Calibri"/>
                </a:rPr>
                <a:t>NumeroFilasAfectadas;</a:t>
              </a:r>
              <a:endParaRPr/>
            </a:p>
            <a:p>
              <a:pPr indent="-196850" lvl="1" marL="641350" marR="0" rtl="0" algn="just">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6" name="Google Shape;166;p16"/>
            <p:cNvSpPr txBox="1"/>
            <p:nvPr/>
          </p:nvSpPr>
          <p:spPr>
            <a:xfrm>
              <a:off x="923864" y="1009422"/>
              <a:ext cx="2459416" cy="3385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VARIABLES</a:t>
              </a:r>
              <a:endParaRPr sz="14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173" name="Google Shape;173;p17"/>
          <p:cNvSpPr txBox="1"/>
          <p:nvPr/>
        </p:nvSpPr>
        <p:spPr>
          <a:xfrm>
            <a:off x="511340" y="1426793"/>
            <a:ext cx="8121320" cy="338554"/>
          </a:xfrm>
          <a:prstGeom prst="rect">
            <a:avLst/>
          </a:prstGeom>
          <a:noFill/>
          <a:ln>
            <a:noFill/>
          </a:ln>
        </p:spPr>
        <p:txBody>
          <a:bodyPr anchorCtr="0" anchor="t" bIns="45700" lIns="91425" spcFirstLastPara="1" rIns="91425" wrap="square" tIns="45700">
            <a:spAutoFit/>
          </a:bodyPr>
          <a:lstStyle/>
          <a:p>
            <a:pPr indent="-285750" lvl="1" marL="641350" marR="0" rtl="0" algn="just">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Entre algunas de las variables globales se tiene:</a:t>
            </a:r>
            <a:endParaRPr/>
          </a:p>
        </p:txBody>
      </p:sp>
      <p:graphicFrame>
        <p:nvGraphicFramePr>
          <p:cNvPr id="174" name="Google Shape;174;p17"/>
          <p:cNvGraphicFramePr/>
          <p:nvPr/>
        </p:nvGraphicFramePr>
        <p:xfrm>
          <a:off x="1036873" y="1905300"/>
          <a:ext cx="3000000" cy="3000000"/>
        </p:xfrm>
        <a:graphic>
          <a:graphicData uri="http://schemas.openxmlformats.org/drawingml/2006/table">
            <a:tbl>
              <a:tblPr bandRow="1" firstRow="1">
                <a:noFill/>
                <a:tableStyleId>{C2A7A8CB-01A7-480B-B8C9-6D7AADA6B3FF}</a:tableStyleId>
              </a:tblPr>
              <a:tblGrid>
                <a:gridCol w="1543950"/>
                <a:gridCol w="6051850"/>
              </a:tblGrid>
              <a:tr h="305125">
                <a:tc>
                  <a:txBody>
                    <a:bodyPr/>
                    <a:lstStyle/>
                    <a:p>
                      <a:pPr indent="0" lvl="0" marL="0" marR="0" rtl="0" algn="l">
                        <a:spcBef>
                          <a:spcPts val="0"/>
                        </a:spcBef>
                        <a:spcAft>
                          <a:spcPts val="0"/>
                        </a:spcAft>
                        <a:buNone/>
                      </a:pPr>
                      <a:r>
                        <a:rPr lang="es-PE" sz="1300" u="none" cap="none" strike="noStrike">
                          <a:solidFill>
                            <a:srgbClr val="366092"/>
                          </a:solidFill>
                        </a:rPr>
                        <a:t>Variables</a:t>
                      </a:r>
                      <a:endParaRPr/>
                    </a:p>
                  </a:txBody>
                  <a:tcPr marT="53850" marB="53850" marR="107700" marL="107700" anchor="ctr"/>
                </a:tc>
                <a:tc>
                  <a:txBody>
                    <a:bodyPr/>
                    <a:lstStyle/>
                    <a:p>
                      <a:pPr indent="0" lvl="0" marL="0" marR="0" rtl="0" algn="l">
                        <a:spcBef>
                          <a:spcPts val="0"/>
                        </a:spcBef>
                        <a:spcAft>
                          <a:spcPts val="0"/>
                        </a:spcAft>
                        <a:buNone/>
                      </a:pPr>
                      <a:r>
                        <a:rPr lang="es-PE" sz="1300">
                          <a:solidFill>
                            <a:srgbClr val="366092"/>
                          </a:solidFill>
                        </a:rPr>
                        <a:t>Descripción</a:t>
                      </a:r>
                      <a:endParaRPr/>
                    </a:p>
                  </a:txBody>
                  <a:tcPr marT="53850" marB="53850" marR="107700" marL="107700" anchor="ctr"/>
                </a:tc>
              </a:tr>
              <a:tr h="287175">
                <a:tc>
                  <a:txBody>
                    <a:bodyPr/>
                    <a:lstStyle/>
                    <a:p>
                      <a:pPr indent="0" lvl="0" marL="0" marR="0" rtl="0" algn="l">
                        <a:spcBef>
                          <a:spcPts val="0"/>
                        </a:spcBef>
                        <a:spcAft>
                          <a:spcPts val="0"/>
                        </a:spcAft>
                        <a:buNone/>
                      </a:pPr>
                      <a:r>
                        <a:rPr b="1" lang="es-PE" sz="1200">
                          <a:solidFill>
                            <a:schemeClr val="dk1"/>
                          </a:solidFill>
                        </a:rPr>
                        <a:t>@@VERSION</a:t>
                      </a:r>
                      <a:endParaRPr/>
                    </a:p>
                  </a:txBody>
                  <a:tcPr marT="53850" marB="53850" marR="107700" marL="1077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Contiene información sobre la versión y nivel de mantenimiento de SQL Server.</a:t>
                      </a:r>
                      <a:endParaRPr/>
                    </a:p>
                  </a:txBody>
                  <a:tcPr marT="53850" marB="53850" marR="107700" marL="107700" anchor="ctr"/>
                </a:tc>
              </a:tr>
              <a:tr h="287175">
                <a:tc>
                  <a:txBody>
                    <a:bodyPr/>
                    <a:lstStyle/>
                    <a:p>
                      <a:pPr indent="0" lvl="0" marL="0" marR="0" rtl="0" algn="l">
                        <a:spcBef>
                          <a:spcPts val="0"/>
                        </a:spcBef>
                        <a:spcAft>
                          <a:spcPts val="0"/>
                        </a:spcAft>
                        <a:buNone/>
                      </a:pPr>
                      <a:r>
                        <a:rPr b="1" lang="es-PE" sz="1200">
                          <a:solidFill>
                            <a:schemeClr val="dk1"/>
                          </a:solidFill>
                        </a:rPr>
                        <a:t>@@SERVERNAME</a:t>
                      </a:r>
                      <a:endParaRPr/>
                    </a:p>
                  </a:txBody>
                  <a:tcPr marT="53850" marB="53850" marR="107700" marL="1077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Almacena el nombre del servidor SQL Server.</a:t>
                      </a:r>
                      <a:endParaRPr/>
                    </a:p>
                  </a:txBody>
                  <a:tcPr marT="53850" marB="53850" marR="107700" marL="107700" anchor="ctr"/>
                </a:tc>
              </a:tr>
              <a:tr h="287175">
                <a:tc>
                  <a:txBody>
                    <a:bodyPr/>
                    <a:lstStyle/>
                    <a:p>
                      <a:pPr indent="0" lvl="0" marL="0" marR="0" rtl="0" algn="l">
                        <a:spcBef>
                          <a:spcPts val="0"/>
                        </a:spcBef>
                        <a:spcAft>
                          <a:spcPts val="0"/>
                        </a:spcAft>
                        <a:buNone/>
                      </a:pPr>
                      <a:r>
                        <a:rPr b="1" lang="es-PE" sz="1200">
                          <a:solidFill>
                            <a:schemeClr val="dk1"/>
                          </a:solidFill>
                        </a:rPr>
                        <a:t>@@SPID</a:t>
                      </a:r>
                      <a:endParaRPr/>
                    </a:p>
                  </a:txBody>
                  <a:tcPr marT="53850" marB="53850" marR="107700" marL="1077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Contiene el ID de sesión del proceso actual.</a:t>
                      </a:r>
                      <a:endParaRPr/>
                    </a:p>
                  </a:txBody>
                  <a:tcPr marT="53850" marB="53850" marR="107700" marL="107700" anchor="ctr"/>
                </a:tc>
              </a:tr>
              <a:tr h="287175">
                <a:tc>
                  <a:txBody>
                    <a:bodyPr/>
                    <a:lstStyle/>
                    <a:p>
                      <a:pPr indent="0" lvl="0" marL="0" marR="0" rtl="0" algn="l">
                        <a:spcBef>
                          <a:spcPts val="0"/>
                        </a:spcBef>
                        <a:spcAft>
                          <a:spcPts val="0"/>
                        </a:spcAft>
                        <a:buNone/>
                      </a:pPr>
                      <a:r>
                        <a:rPr b="1" lang="es-PE" sz="1200">
                          <a:solidFill>
                            <a:schemeClr val="dk1"/>
                          </a:solidFill>
                        </a:rPr>
                        <a:t>@@ROWCOUNT</a:t>
                      </a:r>
                      <a:endParaRPr/>
                    </a:p>
                  </a:txBody>
                  <a:tcPr marT="53850" marB="53850" marR="107700" marL="1077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Muestra el número de filas afectadas por la última instrucción SQL.</a:t>
                      </a:r>
                      <a:endParaRPr/>
                    </a:p>
                  </a:txBody>
                  <a:tcPr marT="53850" marB="53850" marR="107700" marL="107700" anchor="ctr"/>
                </a:tc>
              </a:tr>
              <a:tr h="430775">
                <a:tc>
                  <a:txBody>
                    <a:bodyPr/>
                    <a:lstStyle/>
                    <a:p>
                      <a:pPr indent="0" lvl="0" marL="0" marR="0" rtl="0" algn="l">
                        <a:spcBef>
                          <a:spcPts val="0"/>
                        </a:spcBef>
                        <a:spcAft>
                          <a:spcPts val="0"/>
                        </a:spcAft>
                        <a:buNone/>
                      </a:pPr>
                      <a:r>
                        <a:rPr b="1" lang="es-PE" sz="1200">
                          <a:solidFill>
                            <a:schemeClr val="dk1"/>
                          </a:solidFill>
                        </a:rPr>
                        <a:t>@@IDENTITY</a:t>
                      </a:r>
                      <a:endParaRPr/>
                    </a:p>
                  </a:txBody>
                  <a:tcPr marT="53850" marB="53850" marR="107700" marL="1077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Devuelve el último valor de identidad generado en una columna de identidad después de una inserción.</a:t>
                      </a:r>
                      <a:endParaRPr/>
                    </a:p>
                  </a:txBody>
                  <a:tcPr marT="53850" marB="53850" marR="107700" marL="107700" anchor="ctr"/>
                </a:tc>
              </a:tr>
              <a:tr h="430775">
                <a:tc>
                  <a:txBody>
                    <a:bodyPr/>
                    <a:lstStyle/>
                    <a:p>
                      <a:pPr indent="0" lvl="0" marL="0" marR="0" rtl="0" algn="l">
                        <a:spcBef>
                          <a:spcPts val="0"/>
                        </a:spcBef>
                        <a:spcAft>
                          <a:spcPts val="0"/>
                        </a:spcAft>
                        <a:buNone/>
                      </a:pPr>
                      <a:r>
                        <a:rPr b="1" lang="es-PE" sz="1200">
                          <a:solidFill>
                            <a:schemeClr val="dk1"/>
                          </a:solidFill>
                        </a:rPr>
                        <a:t>@@ERROR</a:t>
                      </a:r>
                      <a:endParaRPr/>
                    </a:p>
                  </a:txBody>
                  <a:tcPr marT="53850" marB="53850" marR="107700" marL="1077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Indica el estado de error de la última instrucción ejecutada. Un valor de 0 significa que no hubo error, mientras que un valor distinto de 0 indica que se produjo un error.</a:t>
                      </a:r>
                      <a:endParaRPr/>
                    </a:p>
                  </a:txBody>
                  <a:tcPr marT="53850" marB="53850" marR="107700" marL="107700" anchor="ctr"/>
                </a:tc>
              </a:tr>
              <a:tr h="287175">
                <a:tc>
                  <a:txBody>
                    <a:bodyPr/>
                    <a:lstStyle/>
                    <a:p>
                      <a:pPr indent="0" lvl="0" marL="0" marR="0" rtl="0" algn="l">
                        <a:spcBef>
                          <a:spcPts val="0"/>
                        </a:spcBef>
                        <a:spcAft>
                          <a:spcPts val="0"/>
                        </a:spcAft>
                        <a:buNone/>
                      </a:pPr>
                      <a:r>
                        <a:rPr b="1" lang="es-PE" sz="1200">
                          <a:solidFill>
                            <a:schemeClr val="dk1"/>
                          </a:solidFill>
                        </a:rPr>
                        <a:t>@@FETCH_STATUS</a:t>
                      </a:r>
                      <a:endParaRPr/>
                    </a:p>
                  </a:txBody>
                  <a:tcPr marT="53850" marB="53850" marR="107700" marL="1077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Indica el estado de la última operación FETCH realizada en un cursor.</a:t>
                      </a:r>
                      <a:endParaRPr/>
                    </a:p>
                  </a:txBody>
                  <a:tcPr marT="53850" marB="53850" marR="107700" marL="107700" anchor="ctr"/>
                </a:tc>
              </a:tr>
              <a:tr h="287175">
                <a:tc>
                  <a:txBody>
                    <a:bodyPr/>
                    <a:lstStyle/>
                    <a:p>
                      <a:pPr indent="0" lvl="0" marL="0" marR="0" rtl="0" algn="l">
                        <a:spcBef>
                          <a:spcPts val="0"/>
                        </a:spcBef>
                        <a:spcAft>
                          <a:spcPts val="0"/>
                        </a:spcAft>
                        <a:buNone/>
                      </a:pPr>
                      <a:r>
                        <a:rPr b="1" lang="es-PE" sz="1200">
                          <a:solidFill>
                            <a:schemeClr val="dk1"/>
                          </a:solidFill>
                        </a:rPr>
                        <a:t>@@DATEFIRST</a:t>
                      </a:r>
                      <a:endParaRPr/>
                    </a:p>
                  </a:txBody>
                  <a:tcPr marT="53850" marB="53850" marR="107700" marL="1077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Almacena el primer día de la semana utilizado en la configuración regional.</a:t>
                      </a:r>
                      <a:endParaRPr/>
                    </a:p>
                  </a:txBody>
                  <a:tcPr marT="53850" marB="53850" marR="107700" marL="107700" anchor="ctr"/>
                </a:tc>
              </a:tr>
            </a:tbl>
          </a:graphicData>
        </a:graphic>
      </p:graphicFrame>
      <p:sp>
        <p:nvSpPr>
          <p:cNvPr id="175" name="Google Shape;175;p17"/>
          <p:cNvSpPr txBox="1"/>
          <p:nvPr/>
        </p:nvSpPr>
        <p:spPr>
          <a:xfrm>
            <a:off x="939278" y="1170876"/>
            <a:ext cx="2459416" cy="3385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lphaUcPeriod"/>
            </a:pPr>
            <a:r>
              <a:rPr b="1" lang="es-PE" sz="1600">
                <a:solidFill>
                  <a:srgbClr val="366092"/>
                </a:solidFill>
                <a:latin typeface="Calibri"/>
                <a:ea typeface="Calibri"/>
                <a:cs typeface="Calibri"/>
                <a:sym typeface="Calibri"/>
              </a:rPr>
              <a:t>VARIABLES</a:t>
            </a:r>
            <a:endParaRPr sz="1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182" name="Google Shape;182;p18"/>
          <p:cNvSpPr txBox="1"/>
          <p:nvPr/>
        </p:nvSpPr>
        <p:spPr>
          <a:xfrm>
            <a:off x="328459" y="1653511"/>
            <a:ext cx="7884515" cy="830997"/>
          </a:xfrm>
          <a:prstGeom prst="rect">
            <a:avLst/>
          </a:prstGeom>
          <a:noFill/>
          <a:ln>
            <a:noFill/>
          </a:ln>
        </p:spPr>
        <p:txBody>
          <a:bodyPr anchorCtr="0" anchor="t" bIns="45700" lIns="91425" spcFirstLastPara="1" rIns="91425" wrap="square" tIns="45700">
            <a:spAutoFit/>
          </a:bodyPr>
          <a:lstStyle/>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Son símbolos o palabras clave utilizados para realizar operaciones de manipulación, comparación y cálculo en los datos almacenados en una base de datos SQL Server. Entre algunos de los diferentes tipos se tiene:</a:t>
            </a:r>
            <a:endParaRPr/>
          </a:p>
        </p:txBody>
      </p:sp>
      <p:graphicFrame>
        <p:nvGraphicFramePr>
          <p:cNvPr id="183" name="Google Shape;183;p18"/>
          <p:cNvGraphicFramePr/>
          <p:nvPr/>
        </p:nvGraphicFramePr>
        <p:xfrm>
          <a:off x="407875" y="2488092"/>
          <a:ext cx="3000000" cy="3000000"/>
        </p:xfrm>
        <a:graphic>
          <a:graphicData uri="http://schemas.openxmlformats.org/drawingml/2006/table">
            <a:tbl>
              <a:tblPr bandRow="1" firstRow="1">
                <a:noFill/>
                <a:tableStyleId>{C2A7A8CB-01A7-480B-B8C9-6D7AADA6B3FF}</a:tableStyleId>
              </a:tblPr>
              <a:tblGrid>
                <a:gridCol w="1354425"/>
                <a:gridCol w="2319250"/>
                <a:gridCol w="4846325"/>
              </a:tblGrid>
              <a:tr h="275100">
                <a:tc>
                  <a:txBody>
                    <a:bodyPr/>
                    <a:lstStyle/>
                    <a:p>
                      <a:pPr indent="0" lvl="0" marL="0" marR="0" rtl="0" algn="l">
                        <a:spcBef>
                          <a:spcPts val="0"/>
                        </a:spcBef>
                        <a:spcAft>
                          <a:spcPts val="0"/>
                        </a:spcAft>
                        <a:buNone/>
                      </a:pPr>
                      <a:r>
                        <a:rPr lang="es-PE" sz="1200">
                          <a:solidFill>
                            <a:srgbClr val="366092"/>
                          </a:solidFill>
                        </a:rPr>
                        <a:t>VARIABLES</a:t>
                      </a:r>
                      <a:endParaRPr/>
                    </a:p>
                  </a:txBody>
                  <a:tcPr marT="48550" marB="48550" marR="97100" marL="97100" anchor="ctr"/>
                </a:tc>
                <a:tc>
                  <a:txBody>
                    <a:bodyPr/>
                    <a:lstStyle/>
                    <a:p>
                      <a:pPr indent="0" lvl="0" marL="0" marR="0" rtl="0" algn="l">
                        <a:spcBef>
                          <a:spcPts val="0"/>
                        </a:spcBef>
                        <a:spcAft>
                          <a:spcPts val="0"/>
                        </a:spcAft>
                        <a:buNone/>
                      </a:pPr>
                      <a:r>
                        <a:rPr lang="es-PE" sz="1200">
                          <a:solidFill>
                            <a:srgbClr val="366092"/>
                          </a:solidFill>
                        </a:rPr>
                        <a:t>DESCRIPCIÓN</a:t>
                      </a:r>
                      <a:endParaRPr/>
                    </a:p>
                  </a:txBody>
                  <a:tcPr marT="48550" marB="48550" marR="97100" marL="97100" anchor="ctr"/>
                </a:tc>
                <a:tc>
                  <a:txBody>
                    <a:bodyPr/>
                    <a:lstStyle/>
                    <a:p>
                      <a:pPr indent="0" lvl="0" marL="0" marR="0" rtl="0" algn="l">
                        <a:spcBef>
                          <a:spcPts val="0"/>
                        </a:spcBef>
                        <a:spcAft>
                          <a:spcPts val="0"/>
                        </a:spcAft>
                        <a:buNone/>
                      </a:pPr>
                      <a:r>
                        <a:t/>
                      </a:r>
                      <a:endParaRPr sz="1200">
                        <a:solidFill>
                          <a:srgbClr val="366092"/>
                        </a:solidFill>
                      </a:endParaRPr>
                    </a:p>
                  </a:txBody>
                  <a:tcPr marT="48550" marB="48550" marR="97100" marL="97100" anchor="ctr"/>
                </a:tc>
              </a:tr>
              <a:tr h="825300">
                <a:tc>
                  <a:txBody>
                    <a:bodyPr/>
                    <a:lstStyle/>
                    <a:p>
                      <a:pPr indent="0" lvl="0" marL="0" marR="0" rtl="0" algn="l">
                        <a:spcBef>
                          <a:spcPts val="0"/>
                        </a:spcBef>
                        <a:spcAft>
                          <a:spcPts val="0"/>
                        </a:spcAft>
                        <a:buNone/>
                      </a:pPr>
                      <a:r>
                        <a:rPr b="1" lang="es-PE" sz="1400">
                          <a:solidFill>
                            <a:schemeClr val="dk1"/>
                          </a:solidFill>
                        </a:rPr>
                        <a:t>Operadores aritméticos</a:t>
                      </a:r>
                      <a:endParaRPr/>
                    </a:p>
                  </a:txBody>
                  <a:tcPr marT="48550" marB="48550" marR="97100" marL="97100" anchor="ct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	 	suma</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	 	resta</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	 	multiplicación</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	 	división</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	 	módulo</a:t>
                      </a:r>
                      <a:endParaRPr/>
                    </a:p>
                  </a:txBody>
                  <a:tcPr marT="48550" marB="48550" marR="97100" marL="9710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R</a:t>
                      </a:r>
                      <a:r>
                        <a:rPr lang="es-PE" sz="1200">
                          <a:latin typeface="Candara"/>
                          <a:ea typeface="Candara"/>
                          <a:cs typeface="Candara"/>
                          <a:sym typeface="Candara"/>
                        </a:rPr>
                        <a:t>ealiza la suma de dos valores. </a:t>
                      </a:r>
                      <a:endParaRPr/>
                    </a:p>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R</a:t>
                      </a:r>
                      <a:r>
                        <a:rPr lang="es-PE" sz="1200">
                          <a:latin typeface="Candara"/>
                          <a:ea typeface="Candara"/>
                          <a:cs typeface="Candara"/>
                          <a:sym typeface="Candara"/>
                        </a:rPr>
                        <a:t>ealiza la resta de dos valores.</a:t>
                      </a:r>
                      <a:endParaRPr/>
                    </a:p>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R</a:t>
                      </a:r>
                      <a:r>
                        <a:rPr lang="es-PE" sz="1200">
                          <a:latin typeface="Candara"/>
                          <a:ea typeface="Candara"/>
                          <a:cs typeface="Candara"/>
                          <a:sym typeface="Candara"/>
                        </a:rPr>
                        <a:t>ealiza la multiplicación de dos valores.</a:t>
                      </a:r>
                      <a:endParaRPr/>
                    </a:p>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R</a:t>
                      </a:r>
                      <a:r>
                        <a:rPr lang="es-PE" sz="1200">
                          <a:latin typeface="Candara"/>
                          <a:ea typeface="Candara"/>
                          <a:cs typeface="Candara"/>
                          <a:sym typeface="Candara"/>
                        </a:rPr>
                        <a:t>ealiza la división de dos valores.</a:t>
                      </a:r>
                      <a:endParaRPr/>
                    </a:p>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D</a:t>
                      </a:r>
                      <a:r>
                        <a:rPr lang="es-PE" sz="1200">
                          <a:latin typeface="Candara"/>
                          <a:ea typeface="Candara"/>
                          <a:cs typeface="Candara"/>
                          <a:sym typeface="Candara"/>
                        </a:rPr>
                        <a:t>evuelve el residuo de una división entera.</a:t>
                      </a:r>
                      <a:endParaRPr/>
                    </a:p>
                  </a:txBody>
                  <a:tcPr marT="48550" marB="48550" marR="97100" marL="97100" anchor="ctr"/>
                </a:tc>
              </a:tr>
              <a:tr h="970950">
                <a:tc>
                  <a:txBody>
                    <a:bodyPr/>
                    <a:lstStyle/>
                    <a:p>
                      <a:pPr indent="0" lvl="0" marL="0" marR="0" rtl="0" algn="l">
                        <a:spcBef>
                          <a:spcPts val="0"/>
                        </a:spcBef>
                        <a:spcAft>
                          <a:spcPts val="0"/>
                        </a:spcAft>
                        <a:buNone/>
                      </a:pPr>
                      <a:r>
                        <a:rPr b="1" lang="es-PE" sz="1400">
                          <a:solidFill>
                            <a:schemeClr val="dk1"/>
                          </a:solidFill>
                        </a:rPr>
                        <a:t>Operadores de comparación</a:t>
                      </a:r>
                      <a:endParaRPr/>
                    </a:p>
                  </a:txBody>
                  <a:tcPr marT="48550" marB="48550" marR="97100" marL="97100" anchor="ct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	 	igual a</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&lt;&gt; o !=	diferente de</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&lt;		menor que</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&gt;	 	mayor que</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&lt;=	 	menor o igual que</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&gt;=	 	mayor o igual que</a:t>
                      </a:r>
                      <a:endParaRPr/>
                    </a:p>
                  </a:txBody>
                  <a:tcPr marT="48550" marB="48550" marR="97100" marL="971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V</a:t>
                      </a:r>
                      <a:r>
                        <a:rPr lang="es-PE" sz="1200">
                          <a:latin typeface="Candara"/>
                          <a:ea typeface="Candara"/>
                          <a:cs typeface="Candara"/>
                          <a:sym typeface="Candara"/>
                        </a:rPr>
                        <a:t>erifica si dos valores son iguales.</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V</a:t>
                      </a:r>
                      <a:r>
                        <a:rPr lang="es-PE" sz="1200">
                          <a:latin typeface="Candara"/>
                          <a:ea typeface="Candara"/>
                          <a:cs typeface="Candara"/>
                          <a:sym typeface="Candara"/>
                        </a:rPr>
                        <a:t>erifica si dos valores son diferentes.</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V</a:t>
                      </a:r>
                      <a:r>
                        <a:rPr lang="es-PE" sz="1200">
                          <a:latin typeface="Candara"/>
                          <a:ea typeface="Candara"/>
                          <a:cs typeface="Candara"/>
                          <a:sym typeface="Candara"/>
                        </a:rPr>
                        <a:t>erifica si el valor de la izquierda es menor que el de la derecha.</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V</a:t>
                      </a:r>
                      <a:r>
                        <a:rPr lang="es-PE" sz="1200">
                          <a:latin typeface="Candara"/>
                          <a:ea typeface="Candara"/>
                          <a:cs typeface="Candara"/>
                          <a:sym typeface="Candara"/>
                        </a:rPr>
                        <a:t>erifica si el valor de la izquierda es mayor que el de la derecha.</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V</a:t>
                      </a:r>
                      <a:r>
                        <a:rPr lang="es-PE" sz="1200">
                          <a:latin typeface="Candara"/>
                          <a:ea typeface="Candara"/>
                          <a:cs typeface="Candara"/>
                          <a:sym typeface="Candara"/>
                        </a:rPr>
                        <a:t>erifica si el valor de la izquierda es menor o igual que el de la derecha.</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V</a:t>
                      </a:r>
                      <a:r>
                        <a:rPr lang="es-PE" sz="1200">
                          <a:latin typeface="Candara"/>
                          <a:ea typeface="Candara"/>
                          <a:cs typeface="Candara"/>
                          <a:sym typeface="Candara"/>
                        </a:rPr>
                        <a:t>erifica si el valor de la izquierda es mayor o igual que el de la derecha.</a:t>
                      </a:r>
                      <a:endParaRPr/>
                    </a:p>
                  </a:txBody>
                  <a:tcPr marT="48550" marB="48550" marR="97100" marL="97100" anchor="ctr"/>
                </a:tc>
              </a:tr>
            </a:tbl>
          </a:graphicData>
        </a:graphic>
      </p:graphicFrame>
      <p:sp>
        <p:nvSpPr>
          <p:cNvPr id="184" name="Google Shape;184;p18"/>
          <p:cNvSpPr txBox="1"/>
          <p:nvPr/>
        </p:nvSpPr>
        <p:spPr>
          <a:xfrm>
            <a:off x="638801" y="1360772"/>
            <a:ext cx="2902421"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2"/>
            </a:pPr>
            <a:r>
              <a:rPr b="1" lang="es-PE" sz="1600">
                <a:solidFill>
                  <a:srgbClr val="366092"/>
                </a:solidFill>
                <a:latin typeface="Calibri"/>
                <a:ea typeface="Calibri"/>
                <a:cs typeface="Calibri"/>
                <a:sym typeface="Calibri"/>
              </a:rPr>
              <a:t>OPERADORES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aphicFrame>
        <p:nvGraphicFramePr>
          <p:cNvPr id="191" name="Google Shape;191;p19"/>
          <p:cNvGraphicFramePr/>
          <p:nvPr/>
        </p:nvGraphicFramePr>
        <p:xfrm>
          <a:off x="883387" y="1977321"/>
          <a:ext cx="3000000" cy="3000000"/>
        </p:xfrm>
        <a:graphic>
          <a:graphicData uri="http://schemas.openxmlformats.org/drawingml/2006/table">
            <a:tbl>
              <a:tblPr bandRow="1" firstRow="1">
                <a:noFill/>
                <a:tableStyleId>{C2A7A8CB-01A7-480B-B8C9-6D7AADA6B3FF}</a:tableStyleId>
              </a:tblPr>
              <a:tblGrid>
                <a:gridCol w="1555350"/>
                <a:gridCol w="2186250"/>
                <a:gridCol w="4320775"/>
              </a:tblGrid>
              <a:tr h="273725">
                <a:tc>
                  <a:txBody>
                    <a:bodyPr/>
                    <a:lstStyle/>
                    <a:p>
                      <a:pPr indent="0" lvl="0" marL="0" marR="0" rtl="0" algn="l">
                        <a:spcBef>
                          <a:spcPts val="0"/>
                        </a:spcBef>
                        <a:spcAft>
                          <a:spcPts val="0"/>
                        </a:spcAft>
                        <a:buNone/>
                      </a:pPr>
                      <a:r>
                        <a:rPr lang="es-PE" sz="1400">
                          <a:solidFill>
                            <a:srgbClr val="366092"/>
                          </a:solidFill>
                        </a:rPr>
                        <a:t>VARIABLES</a:t>
                      </a:r>
                      <a:endParaRPr sz="1200">
                        <a:solidFill>
                          <a:srgbClr val="366092"/>
                        </a:solidFill>
                      </a:endParaRPr>
                    </a:p>
                  </a:txBody>
                  <a:tcPr marT="48300" marB="48300" marR="96600" marL="96600" anchor="ctr"/>
                </a:tc>
                <a:tc>
                  <a:txBody>
                    <a:bodyPr/>
                    <a:lstStyle/>
                    <a:p>
                      <a:pPr indent="0" lvl="0" marL="0" marR="0" rtl="0" algn="l">
                        <a:spcBef>
                          <a:spcPts val="0"/>
                        </a:spcBef>
                        <a:spcAft>
                          <a:spcPts val="0"/>
                        </a:spcAft>
                        <a:buNone/>
                      </a:pPr>
                      <a:r>
                        <a:rPr lang="es-PE" sz="1400">
                          <a:solidFill>
                            <a:srgbClr val="366092"/>
                          </a:solidFill>
                        </a:rPr>
                        <a:t>DESCRIPCIÓN</a:t>
                      </a:r>
                      <a:endParaRPr/>
                    </a:p>
                  </a:txBody>
                  <a:tcPr marT="48300" marB="48300" marR="96600" marL="96600" anchor="ctr"/>
                </a:tc>
                <a:tc>
                  <a:txBody>
                    <a:bodyPr/>
                    <a:lstStyle/>
                    <a:p>
                      <a:pPr indent="0" lvl="0" marL="0" marR="0" rtl="0" algn="l">
                        <a:spcBef>
                          <a:spcPts val="0"/>
                        </a:spcBef>
                        <a:spcAft>
                          <a:spcPts val="0"/>
                        </a:spcAft>
                        <a:buNone/>
                      </a:pPr>
                      <a:r>
                        <a:t/>
                      </a:r>
                      <a:endParaRPr sz="1200">
                        <a:solidFill>
                          <a:srgbClr val="366092"/>
                        </a:solidFill>
                      </a:endParaRPr>
                    </a:p>
                  </a:txBody>
                  <a:tcPr marT="48300" marB="48300" marR="96600" marL="96600" anchor="ctr"/>
                </a:tc>
              </a:tr>
              <a:tr h="531375">
                <a:tc>
                  <a:txBody>
                    <a:bodyPr/>
                    <a:lstStyle/>
                    <a:p>
                      <a:pPr indent="0" lvl="0" marL="0" marR="0" rtl="0" algn="l">
                        <a:spcBef>
                          <a:spcPts val="0"/>
                        </a:spcBef>
                        <a:spcAft>
                          <a:spcPts val="0"/>
                        </a:spcAft>
                        <a:buNone/>
                      </a:pPr>
                      <a:r>
                        <a:rPr b="1" lang="es-PE" sz="1400">
                          <a:solidFill>
                            <a:schemeClr val="dk1"/>
                          </a:solidFill>
                        </a:rPr>
                        <a:t>Operadores lógicos</a:t>
                      </a:r>
                      <a:endParaRPr/>
                    </a:p>
                  </a:txBody>
                  <a:tcPr marT="48300" marB="48300" marR="96600" marL="96600" anchor="ct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AND 		y</a:t>
                      </a:r>
                      <a:endParaRPr/>
                    </a:p>
                    <a:p>
                      <a:pPr indent="-95250" lvl="0" marL="171450" marR="0" rtl="0" algn="l">
                        <a:lnSpc>
                          <a:spcPct val="100000"/>
                        </a:lnSpc>
                        <a:spcBef>
                          <a:spcPts val="0"/>
                        </a:spcBef>
                        <a:spcAft>
                          <a:spcPts val="0"/>
                        </a:spcAft>
                        <a:buClr>
                          <a:schemeClr val="dk1"/>
                        </a:buClr>
                        <a:buSzPts val="1200"/>
                        <a:buFont typeface="Arial"/>
                        <a:buNone/>
                      </a:pPr>
                      <a:r>
                        <a:t/>
                      </a:r>
                      <a:endParaRPr sz="1200">
                        <a:latin typeface="Candara"/>
                        <a:ea typeface="Candara"/>
                        <a:cs typeface="Candara"/>
                        <a:sym typeface="Candara"/>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OR 		             o</a:t>
                      </a:r>
                      <a:endParaRPr/>
                    </a:p>
                    <a:p>
                      <a:pPr indent="-95250" lvl="0" marL="171450" marR="0" rtl="0" algn="l">
                        <a:lnSpc>
                          <a:spcPct val="100000"/>
                        </a:lnSpc>
                        <a:spcBef>
                          <a:spcPts val="0"/>
                        </a:spcBef>
                        <a:spcAft>
                          <a:spcPts val="0"/>
                        </a:spcAft>
                        <a:buClr>
                          <a:schemeClr val="dk1"/>
                        </a:buClr>
                        <a:buSzPts val="1200"/>
                        <a:buFont typeface="Arial"/>
                        <a:buNone/>
                      </a:pPr>
                      <a:r>
                        <a:t/>
                      </a:r>
                      <a:endParaRPr sz="1200">
                        <a:latin typeface="Candara"/>
                        <a:ea typeface="Candara"/>
                        <a:cs typeface="Candara"/>
                        <a:sym typeface="Candara"/>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NOT 		no</a:t>
                      </a:r>
                      <a:endParaRPr/>
                    </a:p>
                  </a:txBody>
                  <a:tcPr marT="48300" marB="48300" marR="96600" marL="9660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C</a:t>
                      </a:r>
                      <a:r>
                        <a:rPr lang="es-PE" sz="1200">
                          <a:latin typeface="Candara"/>
                          <a:ea typeface="Candara"/>
                          <a:cs typeface="Candara"/>
                          <a:sym typeface="Candara"/>
                        </a:rPr>
                        <a:t>ombina condiciones y devuelve verdadero si ambas condiciones son verdaderas.</a:t>
                      </a:r>
                      <a:endParaRPr/>
                    </a:p>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C</a:t>
                      </a:r>
                      <a:r>
                        <a:rPr lang="es-PE" sz="1200">
                          <a:latin typeface="Candara"/>
                          <a:ea typeface="Candara"/>
                          <a:cs typeface="Candara"/>
                          <a:sym typeface="Candara"/>
                        </a:rPr>
                        <a:t>ombina condiciones y devuelve verdadero si al menos una de las condiciones es verdadera.</a:t>
                      </a:r>
                      <a:endParaRPr/>
                    </a:p>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N</a:t>
                      </a:r>
                      <a:r>
                        <a:rPr lang="es-PE" sz="1200">
                          <a:latin typeface="Candara"/>
                          <a:ea typeface="Candara"/>
                          <a:cs typeface="Candara"/>
                          <a:sym typeface="Candara"/>
                        </a:rPr>
                        <a:t>iega una condición y devuelve verdadero si la condición es falsa.</a:t>
                      </a:r>
                      <a:endParaRPr/>
                    </a:p>
                  </a:txBody>
                  <a:tcPr marT="48300" marB="48300" marR="96600" marL="96600" anchor="ctr"/>
                </a:tc>
              </a:tr>
              <a:tr h="418650">
                <a:tc>
                  <a:txBody>
                    <a:bodyPr/>
                    <a:lstStyle/>
                    <a:p>
                      <a:pPr indent="0" lvl="0" marL="0" marR="0" rtl="0" algn="l">
                        <a:spcBef>
                          <a:spcPts val="0"/>
                        </a:spcBef>
                        <a:spcAft>
                          <a:spcPts val="0"/>
                        </a:spcAft>
                        <a:buNone/>
                      </a:pPr>
                      <a:r>
                        <a:rPr b="1" lang="es-PE" sz="1400">
                          <a:solidFill>
                            <a:schemeClr val="dk1"/>
                          </a:solidFill>
                        </a:rPr>
                        <a:t>Operadores de concatenación</a:t>
                      </a:r>
                      <a:endParaRPr/>
                    </a:p>
                  </a:txBody>
                  <a:tcPr marT="48300" marB="48300" marR="96600" marL="96600" anchor="ct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	 	concatenación</a:t>
                      </a:r>
                      <a:endParaRPr/>
                    </a:p>
                  </a:txBody>
                  <a:tcPr marT="48300" marB="48300" marR="96600" marL="966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S</a:t>
                      </a:r>
                      <a:r>
                        <a:rPr lang="es-PE" sz="1200">
                          <a:latin typeface="Candara"/>
                          <a:ea typeface="Candara"/>
                          <a:cs typeface="Candara"/>
                          <a:sym typeface="Candara"/>
                        </a:rPr>
                        <a:t>e utiliza para unir cadenas de texto.</a:t>
                      </a:r>
                      <a:endParaRPr/>
                    </a:p>
                  </a:txBody>
                  <a:tcPr marT="48300" marB="48300" marR="96600" marL="96600" anchor="ctr"/>
                </a:tc>
              </a:tr>
              <a:tr h="418650">
                <a:tc>
                  <a:txBody>
                    <a:bodyPr/>
                    <a:lstStyle/>
                    <a:p>
                      <a:pPr indent="0" lvl="0" marL="0" marR="0" rtl="0" algn="l">
                        <a:spcBef>
                          <a:spcPts val="0"/>
                        </a:spcBef>
                        <a:spcAft>
                          <a:spcPts val="0"/>
                        </a:spcAft>
                        <a:buNone/>
                      </a:pPr>
                      <a:r>
                        <a:rPr b="1" lang="es-PE" sz="1400">
                          <a:solidFill>
                            <a:schemeClr val="dk1"/>
                          </a:solidFill>
                        </a:rPr>
                        <a:t>Operadores de NULL</a:t>
                      </a:r>
                      <a:endParaRPr/>
                    </a:p>
                  </a:txBody>
                  <a:tcPr marT="48300" marB="48300" marR="96600" marL="96600" anchor="ct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IS NULL</a:t>
                      </a:r>
                      <a:endParaRPr/>
                    </a:p>
                    <a:p>
                      <a:pPr indent="-171450" lvl="0" marL="171450" marR="0" rtl="0" algn="l">
                        <a:lnSpc>
                          <a:spcPct val="100000"/>
                        </a:lnSpc>
                        <a:spcBef>
                          <a:spcPts val="0"/>
                        </a:spcBef>
                        <a:spcAft>
                          <a:spcPts val="0"/>
                        </a:spcAft>
                        <a:buClr>
                          <a:schemeClr val="dk1"/>
                        </a:buClr>
                        <a:buSzPts val="1200"/>
                        <a:buFont typeface="Arial"/>
                        <a:buChar char="•"/>
                      </a:pPr>
                      <a:r>
                        <a:rPr lang="es-PE" sz="1200">
                          <a:latin typeface="Candara"/>
                          <a:ea typeface="Candara"/>
                          <a:cs typeface="Candara"/>
                          <a:sym typeface="Candara"/>
                        </a:rPr>
                        <a:t>IS NOT NULL</a:t>
                      </a:r>
                      <a:endParaRPr/>
                    </a:p>
                  </a:txBody>
                  <a:tcPr marT="48300" marB="48300" marR="96600" marL="966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V</a:t>
                      </a:r>
                      <a:r>
                        <a:rPr lang="es-PE" sz="1200">
                          <a:latin typeface="Candara"/>
                          <a:ea typeface="Candara"/>
                          <a:cs typeface="Candara"/>
                          <a:sym typeface="Candara"/>
                        </a:rPr>
                        <a:t>erifica si un valor es nulo.</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V</a:t>
                      </a:r>
                      <a:r>
                        <a:rPr lang="es-PE" sz="1200">
                          <a:latin typeface="Candara"/>
                          <a:ea typeface="Candara"/>
                          <a:cs typeface="Candara"/>
                          <a:sym typeface="Candara"/>
                        </a:rPr>
                        <a:t>erifica si un valor no es nulo.</a:t>
                      </a:r>
                      <a:endParaRPr/>
                    </a:p>
                  </a:txBody>
                  <a:tcPr marT="48300" marB="48300" marR="96600" marL="96600" anchor="ctr"/>
                </a:tc>
              </a:tr>
              <a:tr h="418650">
                <a:tc>
                  <a:txBody>
                    <a:bodyPr/>
                    <a:lstStyle/>
                    <a:p>
                      <a:pPr indent="0" lvl="0" marL="0" marR="0" rtl="0" algn="l">
                        <a:spcBef>
                          <a:spcPts val="0"/>
                        </a:spcBef>
                        <a:spcAft>
                          <a:spcPts val="0"/>
                        </a:spcAft>
                        <a:buNone/>
                      </a:pPr>
                      <a:r>
                        <a:rPr b="1" lang="es-PE" sz="1400">
                          <a:solidFill>
                            <a:schemeClr val="dk1"/>
                          </a:solidFill>
                        </a:rPr>
                        <a:t>Operadores de agrupación</a:t>
                      </a:r>
                      <a:endParaRPr/>
                    </a:p>
                  </a:txBody>
                  <a:tcPr marT="48300" marB="48300" marR="96600" marL="96600" anchor="ctr"/>
                </a:tc>
                <a:tc>
                  <a:txBody>
                    <a:bodyPr/>
                    <a:lstStyle/>
                    <a:p>
                      <a:pPr indent="-171450" lvl="0" marL="171450" marR="0" rtl="0" algn="l">
                        <a:lnSpc>
                          <a:spcPct val="100000"/>
                        </a:lnSpc>
                        <a:spcBef>
                          <a:spcPts val="0"/>
                        </a:spcBef>
                        <a:spcAft>
                          <a:spcPts val="0"/>
                        </a:spcAft>
                        <a:buClr>
                          <a:schemeClr val="dk1"/>
                        </a:buClr>
                        <a:buSzPts val="1200"/>
                        <a:buFont typeface="Arial"/>
                        <a:buChar char="•"/>
                      </a:pPr>
                      <a:r>
                        <a:rPr b="1" lang="es-PE" sz="1200">
                          <a:latin typeface="Candara"/>
                          <a:ea typeface="Candara"/>
                          <a:cs typeface="Candara"/>
                          <a:sym typeface="Candara"/>
                        </a:rPr>
                        <a:t>(</a:t>
                      </a:r>
                      <a:r>
                        <a:rPr lang="es-PE" sz="1200">
                          <a:latin typeface="Candara"/>
                          <a:ea typeface="Candara"/>
                          <a:cs typeface="Candara"/>
                          <a:sym typeface="Candara"/>
                        </a:rPr>
                        <a:t>     y     </a:t>
                      </a:r>
                      <a:r>
                        <a:rPr b="1" lang="es-PE" sz="1200">
                          <a:latin typeface="Candara"/>
                          <a:ea typeface="Candara"/>
                          <a:cs typeface="Candara"/>
                          <a:sym typeface="Candara"/>
                        </a:rPr>
                        <a:t>)</a:t>
                      </a:r>
                      <a:endParaRPr/>
                    </a:p>
                  </a:txBody>
                  <a:tcPr marT="48300" marB="48300" marR="96600" marL="966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S</a:t>
                      </a:r>
                      <a:r>
                        <a:rPr lang="es-PE" sz="1200">
                          <a:latin typeface="Candara"/>
                          <a:ea typeface="Candara"/>
                          <a:cs typeface="Candara"/>
                          <a:sym typeface="Candara"/>
                        </a:rPr>
                        <a:t>e utiliza para agrupar expresiones y definir el orden de evaluación.</a:t>
                      </a:r>
                      <a:endParaRPr/>
                    </a:p>
                  </a:txBody>
                  <a:tcPr marT="48300" marB="48300" marR="96600" marL="96600" anchor="ctr"/>
                </a:tc>
              </a:tr>
            </a:tbl>
          </a:graphicData>
        </a:graphic>
      </p:graphicFrame>
      <p:sp>
        <p:nvSpPr>
          <p:cNvPr id="192" name="Google Shape;192;p19"/>
          <p:cNvSpPr txBox="1"/>
          <p:nvPr/>
        </p:nvSpPr>
        <p:spPr>
          <a:xfrm>
            <a:off x="805056" y="1558254"/>
            <a:ext cx="2902500" cy="3387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2"/>
            </a:pPr>
            <a:r>
              <a:rPr b="1" lang="es-PE" sz="1600">
                <a:solidFill>
                  <a:srgbClr val="366092"/>
                </a:solidFill>
                <a:latin typeface="Calibri"/>
                <a:ea typeface="Calibri"/>
                <a:cs typeface="Calibri"/>
                <a:sym typeface="Calibri"/>
              </a:rPr>
              <a:t>OPERADORES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653850" y="1133950"/>
            <a:ext cx="7836300" cy="22164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el significado de una transacción y su manejo dentro de una base datos.</a:t>
            </a:r>
            <a:endParaRPr sz="1600">
              <a:solidFill>
                <a:srgbClr val="262626"/>
              </a:solidFill>
              <a:latin typeface="Calibri"/>
              <a:ea typeface="Calibri"/>
              <a:cs typeface="Calibri"/>
              <a:sym typeface="Calibri"/>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los tipos implícitos, de autoconfirmación y explícitos de las diversas transacciones.</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la forma correcta de confirmar o cancelar una transacción, dependiendo de los resultados de su ejecución.</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199" name="Google Shape;199;p20"/>
          <p:cNvSpPr txBox="1"/>
          <p:nvPr/>
        </p:nvSpPr>
        <p:spPr>
          <a:xfrm>
            <a:off x="285656" y="1273768"/>
            <a:ext cx="8303862" cy="523220"/>
          </a:xfrm>
          <a:prstGeom prst="rect">
            <a:avLst/>
          </a:prstGeom>
          <a:noFill/>
          <a:ln>
            <a:noFill/>
          </a:ln>
        </p:spPr>
        <p:txBody>
          <a:bodyPr anchorCtr="0" anchor="t" bIns="45700" lIns="91425" spcFirstLastPara="1" rIns="91425" wrap="square" tIns="45700">
            <a:spAutoFit/>
          </a:bodyPr>
          <a:lstStyle/>
          <a:p>
            <a:pPr indent="-285750" lvl="1" marL="641350" marR="0" rtl="0" algn="l">
              <a:spcBef>
                <a:spcPts val="0"/>
              </a:spcBef>
              <a:spcAft>
                <a:spcPts val="0"/>
              </a:spcAft>
              <a:buClr>
                <a:schemeClr val="dk1"/>
              </a:buClr>
              <a:buSzPts val="1400"/>
              <a:buFont typeface="Arial"/>
              <a:buChar char="•"/>
            </a:pPr>
            <a:r>
              <a:rPr b="0" i="0" lang="es-PE" sz="1400" u="none" cap="none" strike="noStrike">
                <a:solidFill>
                  <a:schemeClr val="dk1"/>
                </a:solidFill>
                <a:latin typeface="Calibri"/>
                <a:ea typeface="Calibri"/>
                <a:cs typeface="Calibri"/>
                <a:sym typeface="Calibri"/>
              </a:rPr>
              <a:t>Existen muchas funciones incorporadas que pueden ser utilizadas para realizar cálculos, manipulaciones y consultas de datos en SQL Server. Entre algunas de las muchas que existen se tiene:</a:t>
            </a:r>
            <a:endParaRPr/>
          </a:p>
        </p:txBody>
      </p:sp>
      <p:graphicFrame>
        <p:nvGraphicFramePr>
          <p:cNvPr id="200" name="Google Shape;200;p20"/>
          <p:cNvGraphicFramePr/>
          <p:nvPr/>
        </p:nvGraphicFramePr>
        <p:xfrm>
          <a:off x="753940" y="1884965"/>
          <a:ext cx="3000000" cy="3000000"/>
        </p:xfrm>
        <a:graphic>
          <a:graphicData uri="http://schemas.openxmlformats.org/drawingml/2006/table">
            <a:tbl>
              <a:tblPr bandRow="1" firstRow="1">
                <a:noFill/>
                <a:tableStyleId>{C2A7A8CB-01A7-480B-B8C9-6D7AADA6B3FF}</a:tableStyleId>
              </a:tblPr>
              <a:tblGrid>
                <a:gridCol w="1411550"/>
                <a:gridCol w="1304800"/>
                <a:gridCol w="5241450"/>
              </a:tblGrid>
              <a:tr h="278525">
                <a:tc>
                  <a:txBody>
                    <a:bodyPr/>
                    <a:lstStyle/>
                    <a:p>
                      <a:pPr indent="0" lvl="0" marL="0" marR="0" rtl="0" algn="l">
                        <a:spcBef>
                          <a:spcPts val="0"/>
                        </a:spcBef>
                        <a:spcAft>
                          <a:spcPts val="0"/>
                        </a:spcAft>
                        <a:buNone/>
                      </a:pPr>
                      <a:r>
                        <a:rPr lang="es-PE" sz="1400">
                          <a:solidFill>
                            <a:srgbClr val="366092"/>
                          </a:solidFill>
                        </a:rPr>
                        <a:t>VARIABLES</a:t>
                      </a:r>
                      <a:endParaRPr/>
                    </a:p>
                  </a:txBody>
                  <a:tcPr marT="49150" marB="49150" marR="98300" marL="98300" anchor="ctr"/>
                </a:tc>
                <a:tc>
                  <a:txBody>
                    <a:bodyPr/>
                    <a:lstStyle/>
                    <a:p>
                      <a:pPr indent="0" lvl="0" marL="0" marR="0" rtl="0" algn="l">
                        <a:spcBef>
                          <a:spcPts val="0"/>
                        </a:spcBef>
                        <a:spcAft>
                          <a:spcPts val="0"/>
                        </a:spcAft>
                        <a:buNone/>
                      </a:pPr>
                      <a:r>
                        <a:rPr lang="es-PE" sz="1400">
                          <a:solidFill>
                            <a:srgbClr val="366092"/>
                          </a:solidFill>
                        </a:rPr>
                        <a:t>DESCRIPCIÓN</a:t>
                      </a:r>
                      <a:endParaRPr/>
                    </a:p>
                  </a:txBody>
                  <a:tcPr marT="49150" marB="49150" marR="98300" marL="98300" anchor="ctr"/>
                </a:tc>
                <a:tc>
                  <a:txBody>
                    <a:bodyPr/>
                    <a:lstStyle/>
                    <a:p>
                      <a:pPr indent="0" lvl="0" marL="0" marR="0" rtl="0" algn="l">
                        <a:spcBef>
                          <a:spcPts val="0"/>
                        </a:spcBef>
                        <a:spcAft>
                          <a:spcPts val="0"/>
                        </a:spcAft>
                        <a:buNone/>
                      </a:pPr>
                      <a:r>
                        <a:t/>
                      </a:r>
                      <a:endParaRPr sz="1200">
                        <a:solidFill>
                          <a:srgbClr val="366092"/>
                        </a:solidFill>
                      </a:endParaRPr>
                    </a:p>
                  </a:txBody>
                  <a:tcPr marT="49150" marB="49150" marR="98300" marL="98300" anchor="ctr"/>
                </a:tc>
              </a:tr>
              <a:tr h="835600">
                <a:tc>
                  <a:txBody>
                    <a:bodyPr/>
                    <a:lstStyle/>
                    <a:p>
                      <a:pPr indent="0" lvl="0" marL="0" marR="0" rtl="0" algn="l">
                        <a:spcBef>
                          <a:spcPts val="0"/>
                        </a:spcBef>
                        <a:spcAft>
                          <a:spcPts val="0"/>
                        </a:spcAft>
                        <a:buNone/>
                      </a:pPr>
                      <a:r>
                        <a:rPr b="1" lang="es-PE" sz="1200">
                          <a:solidFill>
                            <a:schemeClr val="dk1"/>
                          </a:solidFill>
                        </a:rPr>
                        <a:t>Funciones de agregado</a:t>
                      </a:r>
                      <a:endParaRPr/>
                    </a:p>
                  </a:txBody>
                  <a:tcPr marT="49150" marB="49150" marR="98300" marL="98300" anchor="ctr"/>
                </a:tc>
                <a:tc>
                  <a:txBody>
                    <a:bodyPr/>
                    <a:lstStyle/>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COUNT()</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SUM()</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AVG()</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MIN()</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MAX()</a:t>
                      </a:r>
                      <a:endParaRPr/>
                    </a:p>
                  </a:txBody>
                  <a:tcPr marT="49150" marB="49150" marR="98300" marL="9830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100">
                          <a:latin typeface="Candara"/>
                          <a:ea typeface="Candara"/>
                          <a:cs typeface="Candara"/>
                          <a:sym typeface="Candara"/>
                        </a:rPr>
                        <a:t>C</a:t>
                      </a:r>
                      <a:r>
                        <a:rPr lang="es-PE" sz="1100">
                          <a:latin typeface="Candara"/>
                          <a:ea typeface="Candara"/>
                          <a:cs typeface="Candara"/>
                          <a:sym typeface="Candara"/>
                        </a:rPr>
                        <a:t>uenta el número de filas o valores no nulos en una columna.</a:t>
                      </a:r>
                      <a:endParaRPr sz="1100"/>
                    </a:p>
                    <a:p>
                      <a:pPr indent="0" lvl="0" marL="0" marR="0" rtl="0" algn="l">
                        <a:lnSpc>
                          <a:spcPct val="100000"/>
                        </a:lnSpc>
                        <a:spcBef>
                          <a:spcPts val="0"/>
                        </a:spcBef>
                        <a:spcAft>
                          <a:spcPts val="0"/>
                        </a:spcAft>
                        <a:buClr>
                          <a:schemeClr val="dk1"/>
                        </a:buClr>
                        <a:buSzPts val="1200"/>
                        <a:buFont typeface="Arial"/>
                        <a:buNone/>
                      </a:pPr>
                      <a:r>
                        <a:rPr lang="es-PE" sz="1100">
                          <a:latin typeface="Candara"/>
                          <a:ea typeface="Candara"/>
                          <a:cs typeface="Candara"/>
                          <a:sym typeface="Candara"/>
                        </a:rPr>
                        <a:t>C</a:t>
                      </a:r>
                      <a:r>
                        <a:rPr lang="es-PE" sz="1100">
                          <a:latin typeface="Candara"/>
                          <a:ea typeface="Candara"/>
                          <a:cs typeface="Candara"/>
                          <a:sym typeface="Candara"/>
                        </a:rPr>
                        <a:t>alcula la suma de los valores en una columna.</a:t>
                      </a:r>
                      <a:endParaRPr sz="1100"/>
                    </a:p>
                    <a:p>
                      <a:pPr indent="0" lvl="0" marL="0" marR="0" rtl="0" algn="l">
                        <a:lnSpc>
                          <a:spcPct val="100000"/>
                        </a:lnSpc>
                        <a:spcBef>
                          <a:spcPts val="0"/>
                        </a:spcBef>
                        <a:spcAft>
                          <a:spcPts val="0"/>
                        </a:spcAft>
                        <a:buClr>
                          <a:schemeClr val="dk1"/>
                        </a:buClr>
                        <a:buSzPts val="1200"/>
                        <a:buFont typeface="Arial"/>
                        <a:buNone/>
                      </a:pPr>
                      <a:r>
                        <a:rPr lang="es-PE" sz="1100">
                          <a:latin typeface="Candara"/>
                          <a:ea typeface="Candara"/>
                          <a:cs typeface="Candara"/>
                          <a:sym typeface="Candara"/>
                        </a:rPr>
                        <a:t>C</a:t>
                      </a:r>
                      <a:r>
                        <a:rPr lang="es-PE" sz="1100">
                          <a:latin typeface="Candara"/>
                          <a:ea typeface="Candara"/>
                          <a:cs typeface="Candara"/>
                          <a:sym typeface="Candara"/>
                        </a:rPr>
                        <a:t>alcula el promedio de los valores en una columna.</a:t>
                      </a:r>
                      <a:endParaRPr sz="1100"/>
                    </a:p>
                    <a:p>
                      <a:pPr indent="0" lvl="0" marL="0" marR="0" rtl="0" algn="l">
                        <a:lnSpc>
                          <a:spcPct val="100000"/>
                        </a:lnSpc>
                        <a:spcBef>
                          <a:spcPts val="0"/>
                        </a:spcBef>
                        <a:spcAft>
                          <a:spcPts val="0"/>
                        </a:spcAft>
                        <a:buClr>
                          <a:schemeClr val="dk1"/>
                        </a:buClr>
                        <a:buSzPts val="1200"/>
                        <a:buFont typeface="Arial"/>
                        <a:buNone/>
                      </a:pPr>
                      <a:r>
                        <a:rPr lang="es-PE" sz="1100">
                          <a:latin typeface="Candara"/>
                          <a:ea typeface="Candara"/>
                          <a:cs typeface="Candara"/>
                          <a:sym typeface="Candara"/>
                        </a:rPr>
                        <a:t>E</a:t>
                      </a:r>
                      <a:r>
                        <a:rPr lang="es-PE" sz="1100">
                          <a:latin typeface="Candara"/>
                          <a:ea typeface="Candara"/>
                          <a:cs typeface="Candara"/>
                          <a:sym typeface="Candara"/>
                        </a:rPr>
                        <a:t>ncuentra el valor mínimo en una columna.</a:t>
                      </a:r>
                      <a:endParaRPr sz="1100"/>
                    </a:p>
                    <a:p>
                      <a:pPr indent="0" lvl="0" marL="0" marR="0" rtl="0" algn="l">
                        <a:lnSpc>
                          <a:spcPct val="100000"/>
                        </a:lnSpc>
                        <a:spcBef>
                          <a:spcPts val="0"/>
                        </a:spcBef>
                        <a:spcAft>
                          <a:spcPts val="0"/>
                        </a:spcAft>
                        <a:buClr>
                          <a:schemeClr val="dk1"/>
                        </a:buClr>
                        <a:buSzPts val="1200"/>
                        <a:buFont typeface="Arial"/>
                        <a:buNone/>
                      </a:pPr>
                      <a:r>
                        <a:rPr lang="es-PE" sz="1100">
                          <a:latin typeface="Candara"/>
                          <a:ea typeface="Candara"/>
                          <a:cs typeface="Candara"/>
                          <a:sym typeface="Candara"/>
                        </a:rPr>
                        <a:t>E</a:t>
                      </a:r>
                      <a:r>
                        <a:rPr lang="es-PE" sz="1100">
                          <a:latin typeface="Candara"/>
                          <a:ea typeface="Candara"/>
                          <a:cs typeface="Candara"/>
                          <a:sym typeface="Candara"/>
                        </a:rPr>
                        <a:t>ncuentra el valor máximo en una columna.</a:t>
                      </a:r>
                      <a:endParaRPr sz="1100"/>
                    </a:p>
                  </a:txBody>
                  <a:tcPr marT="49150" marB="49150" marR="98300" marL="98300" anchor="ctr"/>
                </a:tc>
              </a:tr>
              <a:tr h="835600">
                <a:tc>
                  <a:txBody>
                    <a:bodyPr/>
                    <a:lstStyle/>
                    <a:p>
                      <a:pPr indent="0" lvl="0" marL="0" marR="0" rtl="0" algn="l">
                        <a:spcBef>
                          <a:spcPts val="0"/>
                        </a:spcBef>
                        <a:spcAft>
                          <a:spcPts val="0"/>
                        </a:spcAft>
                        <a:buNone/>
                      </a:pPr>
                      <a:r>
                        <a:rPr b="1" lang="es-PE" sz="1200">
                          <a:solidFill>
                            <a:schemeClr val="dk1"/>
                          </a:solidFill>
                        </a:rPr>
                        <a:t>Funciones de cadena de texto</a:t>
                      </a:r>
                      <a:endParaRPr/>
                    </a:p>
                  </a:txBody>
                  <a:tcPr marT="49150" marB="49150" marR="98300" marL="98300" anchor="ctr"/>
                </a:tc>
                <a:tc>
                  <a:txBody>
                    <a:bodyPr/>
                    <a:lstStyle/>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LEN()</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LEFT()</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RIGHT()</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SUBSTRING()</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CHARINDEX()</a:t>
                      </a:r>
                      <a:endParaRPr sz="1000">
                        <a:latin typeface="Candara"/>
                        <a:ea typeface="Candara"/>
                        <a:cs typeface="Candara"/>
                        <a:sym typeface="Candara"/>
                      </a:endParaRPr>
                    </a:p>
                  </a:txBody>
                  <a:tcPr marT="49150" marB="49150" marR="98300" marL="983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D</a:t>
                      </a:r>
                      <a:r>
                        <a:rPr lang="es-PE" sz="1100">
                          <a:latin typeface="Candara"/>
                          <a:ea typeface="Candara"/>
                          <a:cs typeface="Candara"/>
                          <a:sym typeface="Candara"/>
                        </a:rPr>
                        <a:t>evuelve la longitud de una cadena de texto.</a:t>
                      </a:r>
                      <a:endParaRPr sz="1100"/>
                    </a:p>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E</a:t>
                      </a:r>
                      <a:r>
                        <a:rPr lang="es-PE" sz="1100">
                          <a:latin typeface="Candara"/>
                          <a:ea typeface="Candara"/>
                          <a:cs typeface="Candara"/>
                          <a:sym typeface="Candara"/>
                        </a:rPr>
                        <a:t>xtrae una cantidad específica de caracteres desde el principio de una cadena.</a:t>
                      </a:r>
                      <a:endParaRPr sz="1100"/>
                    </a:p>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E</a:t>
                      </a:r>
                      <a:r>
                        <a:rPr lang="es-PE" sz="1100">
                          <a:latin typeface="Candara"/>
                          <a:ea typeface="Candara"/>
                          <a:cs typeface="Candara"/>
                          <a:sym typeface="Candara"/>
                        </a:rPr>
                        <a:t>xtrae una cantidad específica de caracteres desde el final de una cadena.</a:t>
                      </a:r>
                      <a:endParaRPr sz="1100"/>
                    </a:p>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E</a:t>
                      </a:r>
                      <a:r>
                        <a:rPr lang="es-PE" sz="1100">
                          <a:latin typeface="Candara"/>
                          <a:ea typeface="Candara"/>
                          <a:cs typeface="Candara"/>
                          <a:sym typeface="Candara"/>
                        </a:rPr>
                        <a:t>xtrae una porción de una cadena de texto.</a:t>
                      </a:r>
                      <a:endParaRPr sz="1100"/>
                    </a:p>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E</a:t>
                      </a:r>
                      <a:r>
                        <a:rPr lang="es-PE" sz="1100">
                          <a:latin typeface="Candara"/>
                          <a:ea typeface="Candara"/>
                          <a:cs typeface="Candara"/>
                          <a:sym typeface="Candara"/>
                        </a:rPr>
                        <a:t>ncuentra la posición de una subcadena dentro de una cadena.</a:t>
                      </a:r>
                      <a:endParaRPr sz="1100"/>
                    </a:p>
                  </a:txBody>
                  <a:tcPr marT="49150" marB="49150" marR="98300" marL="98300" anchor="ctr"/>
                </a:tc>
              </a:tr>
              <a:tr h="688125">
                <a:tc>
                  <a:txBody>
                    <a:bodyPr/>
                    <a:lstStyle/>
                    <a:p>
                      <a:pPr indent="0" lvl="0" marL="0" marR="0" rtl="0" algn="l">
                        <a:spcBef>
                          <a:spcPts val="0"/>
                        </a:spcBef>
                        <a:spcAft>
                          <a:spcPts val="0"/>
                        </a:spcAft>
                        <a:buNone/>
                      </a:pPr>
                      <a:r>
                        <a:rPr b="1" lang="es-PE" sz="1200">
                          <a:solidFill>
                            <a:schemeClr val="dk1"/>
                          </a:solidFill>
                        </a:rPr>
                        <a:t>Funciones de fecha y hora</a:t>
                      </a:r>
                      <a:endParaRPr/>
                    </a:p>
                  </a:txBody>
                  <a:tcPr marT="49150" marB="49150" marR="98300" marL="98300" anchor="ctr"/>
                </a:tc>
                <a:tc>
                  <a:txBody>
                    <a:bodyPr/>
                    <a:lstStyle/>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GETDATE() </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DATEPART()</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DATEADD()</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DATEDIFF()</a:t>
                      </a:r>
                      <a:endParaRPr/>
                    </a:p>
                  </a:txBody>
                  <a:tcPr marT="49150" marB="49150" marR="98300" marL="9830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D</a:t>
                      </a:r>
                      <a:r>
                        <a:rPr lang="es-PE" sz="1100">
                          <a:latin typeface="Candara"/>
                          <a:ea typeface="Candara"/>
                          <a:cs typeface="Candara"/>
                          <a:sym typeface="Candara"/>
                        </a:rPr>
                        <a:t>evuelve la fecha y hora actual.</a:t>
                      </a:r>
                      <a:endParaRPr sz="1100"/>
                    </a:p>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E</a:t>
                      </a:r>
                      <a:r>
                        <a:rPr lang="es-PE" sz="1100">
                          <a:latin typeface="Candara"/>
                          <a:ea typeface="Candara"/>
                          <a:cs typeface="Candara"/>
                          <a:sym typeface="Candara"/>
                        </a:rPr>
                        <a:t>xtrae una parte específica (año, mes, día, etc.) de una fecha o hora.</a:t>
                      </a:r>
                      <a:endParaRPr sz="1100"/>
                    </a:p>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A</a:t>
                      </a:r>
                      <a:r>
                        <a:rPr lang="es-PE" sz="1100">
                          <a:latin typeface="Candara"/>
                          <a:ea typeface="Candara"/>
                          <a:cs typeface="Candara"/>
                          <a:sym typeface="Candara"/>
                        </a:rPr>
                        <a:t>grega una cantidad específica de tiempo a una fecha o hora.</a:t>
                      </a:r>
                      <a:endParaRPr sz="1100"/>
                    </a:p>
                    <a:p>
                      <a:pPr indent="0" lvl="0" marL="0" marR="0" rtl="0" algn="l">
                        <a:lnSpc>
                          <a:spcPct val="100000"/>
                        </a:lnSpc>
                        <a:spcBef>
                          <a:spcPts val="0"/>
                        </a:spcBef>
                        <a:spcAft>
                          <a:spcPts val="0"/>
                        </a:spcAft>
                        <a:buClr>
                          <a:schemeClr val="dk1"/>
                        </a:buClr>
                        <a:buSzPts val="1200"/>
                        <a:buFont typeface="Candara"/>
                        <a:buNone/>
                      </a:pPr>
                      <a:r>
                        <a:rPr lang="es-PE" sz="1100">
                          <a:latin typeface="Candara"/>
                          <a:ea typeface="Candara"/>
                          <a:cs typeface="Candara"/>
                          <a:sym typeface="Candara"/>
                        </a:rPr>
                        <a:t>C</a:t>
                      </a:r>
                      <a:r>
                        <a:rPr lang="es-PE" sz="1100">
                          <a:latin typeface="Candara"/>
                          <a:ea typeface="Candara"/>
                          <a:cs typeface="Candara"/>
                          <a:sym typeface="Candara"/>
                        </a:rPr>
                        <a:t>alcula la diferencia entre dos fechas o horas.</a:t>
                      </a:r>
                      <a:endParaRPr sz="1100"/>
                    </a:p>
                  </a:txBody>
                  <a:tcPr marT="49150" marB="49150" marR="98300" marL="98300" anchor="ctr"/>
                </a:tc>
              </a:tr>
            </a:tbl>
          </a:graphicData>
        </a:graphic>
      </p:graphicFrame>
      <p:sp>
        <p:nvSpPr>
          <p:cNvPr id="201" name="Google Shape;201;p20"/>
          <p:cNvSpPr txBox="1"/>
          <p:nvPr/>
        </p:nvSpPr>
        <p:spPr>
          <a:xfrm>
            <a:off x="753940" y="990336"/>
            <a:ext cx="2917738"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3"/>
            </a:pPr>
            <a:r>
              <a:rPr b="1" lang="es-PE" sz="1600">
                <a:solidFill>
                  <a:srgbClr val="366092"/>
                </a:solidFill>
                <a:latin typeface="Calibri"/>
                <a:ea typeface="Calibri"/>
                <a:cs typeface="Calibri"/>
                <a:sym typeface="Calibri"/>
              </a:rPr>
              <a:t>FUNCIONES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aphicFrame>
        <p:nvGraphicFramePr>
          <p:cNvPr id="208" name="Google Shape;208;p21"/>
          <p:cNvGraphicFramePr/>
          <p:nvPr/>
        </p:nvGraphicFramePr>
        <p:xfrm>
          <a:off x="1223327" y="2113805"/>
          <a:ext cx="3000000" cy="3000000"/>
        </p:xfrm>
        <a:graphic>
          <a:graphicData uri="http://schemas.openxmlformats.org/drawingml/2006/table">
            <a:tbl>
              <a:tblPr bandRow="1" firstRow="1">
                <a:noFill/>
                <a:tableStyleId>{C2A7A8CB-01A7-480B-B8C9-6D7AADA6B3FF}</a:tableStyleId>
              </a:tblPr>
              <a:tblGrid>
                <a:gridCol w="1278000"/>
                <a:gridCol w="1333575"/>
                <a:gridCol w="4593400"/>
              </a:tblGrid>
              <a:tr h="296500">
                <a:tc>
                  <a:txBody>
                    <a:bodyPr/>
                    <a:lstStyle/>
                    <a:p>
                      <a:pPr indent="0" lvl="0" marL="0" marR="0" rtl="0" algn="l">
                        <a:spcBef>
                          <a:spcPts val="0"/>
                        </a:spcBef>
                        <a:spcAft>
                          <a:spcPts val="0"/>
                        </a:spcAft>
                        <a:buNone/>
                      </a:pPr>
                      <a:r>
                        <a:rPr lang="es-PE" sz="1400">
                          <a:solidFill>
                            <a:srgbClr val="366092"/>
                          </a:solidFill>
                        </a:rPr>
                        <a:t>Variables</a:t>
                      </a:r>
                      <a:endParaRPr/>
                    </a:p>
                  </a:txBody>
                  <a:tcPr marT="52325" marB="52325" marR="104650" marL="104650" anchor="ctr"/>
                </a:tc>
                <a:tc>
                  <a:txBody>
                    <a:bodyPr/>
                    <a:lstStyle/>
                    <a:p>
                      <a:pPr indent="0" lvl="0" marL="0" marR="0" rtl="0" algn="l">
                        <a:spcBef>
                          <a:spcPts val="0"/>
                        </a:spcBef>
                        <a:spcAft>
                          <a:spcPts val="0"/>
                        </a:spcAft>
                        <a:buNone/>
                      </a:pPr>
                      <a:r>
                        <a:rPr lang="es-PE" sz="1400">
                          <a:solidFill>
                            <a:srgbClr val="366092"/>
                          </a:solidFill>
                        </a:rPr>
                        <a:t>Descripción</a:t>
                      </a:r>
                      <a:endParaRPr/>
                    </a:p>
                  </a:txBody>
                  <a:tcPr marT="52325" marB="52325" marR="104650" marL="104650" anchor="ctr"/>
                </a:tc>
                <a:tc>
                  <a:txBody>
                    <a:bodyPr/>
                    <a:lstStyle/>
                    <a:p>
                      <a:pPr indent="0" lvl="0" marL="0" marR="0" rtl="0" algn="l">
                        <a:spcBef>
                          <a:spcPts val="0"/>
                        </a:spcBef>
                        <a:spcAft>
                          <a:spcPts val="0"/>
                        </a:spcAft>
                        <a:buNone/>
                      </a:pPr>
                      <a:r>
                        <a:t/>
                      </a:r>
                      <a:endParaRPr sz="1300">
                        <a:solidFill>
                          <a:srgbClr val="366092"/>
                        </a:solidFill>
                      </a:endParaRPr>
                    </a:p>
                  </a:txBody>
                  <a:tcPr marT="52325" marB="52325" marR="104650" marL="104650" anchor="ctr"/>
                </a:tc>
              </a:tr>
              <a:tr h="627900">
                <a:tc>
                  <a:txBody>
                    <a:bodyPr/>
                    <a:lstStyle/>
                    <a:p>
                      <a:pPr indent="0" lvl="0" marL="0" marR="0" rtl="0" algn="l">
                        <a:spcBef>
                          <a:spcPts val="0"/>
                        </a:spcBef>
                        <a:spcAft>
                          <a:spcPts val="0"/>
                        </a:spcAft>
                        <a:buNone/>
                      </a:pPr>
                      <a:r>
                        <a:rPr b="1" lang="es-PE" sz="1200">
                          <a:solidFill>
                            <a:schemeClr val="dk1"/>
                          </a:solidFill>
                        </a:rPr>
                        <a:t>Funciones de conversión de datos</a:t>
                      </a:r>
                      <a:endParaRPr/>
                    </a:p>
                  </a:txBody>
                  <a:tcPr marT="52325" marB="52325" marR="104650" marL="104650" anchor="ctr"/>
                </a:tc>
                <a:tc>
                  <a:txBody>
                    <a:bodyPr/>
                    <a:lstStyle/>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CAST()</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CONVERT()</a:t>
                      </a:r>
                      <a:endParaRPr/>
                    </a:p>
                    <a:p>
                      <a:pPr indent="-107950" lvl="0" marL="171450" marR="0" rtl="0" algn="l">
                        <a:lnSpc>
                          <a:spcPct val="100000"/>
                        </a:lnSpc>
                        <a:spcBef>
                          <a:spcPts val="0"/>
                        </a:spcBef>
                        <a:spcAft>
                          <a:spcPts val="0"/>
                        </a:spcAft>
                        <a:buClr>
                          <a:schemeClr val="dk1"/>
                        </a:buClr>
                        <a:buSzPts val="1000"/>
                        <a:buFont typeface="Arial"/>
                        <a:buNone/>
                      </a:pPr>
                      <a:r>
                        <a:t/>
                      </a:r>
                      <a:endParaRPr sz="1000">
                        <a:latin typeface="Candara"/>
                        <a:ea typeface="Candara"/>
                        <a:cs typeface="Candara"/>
                        <a:sym typeface="Candara"/>
                      </a:endParaRPr>
                    </a:p>
                  </a:txBody>
                  <a:tcPr marT="52325" marB="52325" marR="104650" marL="10465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C</a:t>
                      </a:r>
                      <a:r>
                        <a:rPr lang="es-PE" sz="1200">
                          <a:latin typeface="Candara"/>
                          <a:ea typeface="Candara"/>
                          <a:cs typeface="Candara"/>
                          <a:sym typeface="Candara"/>
                        </a:rPr>
                        <a:t>onvierte un valor de un tipo de datos a otro.</a:t>
                      </a:r>
                      <a:endParaRPr/>
                    </a:p>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C</a:t>
                      </a:r>
                      <a:r>
                        <a:rPr lang="es-PE" sz="1200">
                          <a:latin typeface="Candara"/>
                          <a:ea typeface="Candara"/>
                          <a:cs typeface="Candara"/>
                          <a:sym typeface="Candara"/>
                        </a:rPr>
                        <a:t>onvierte un valor de un tipo de datos a otro, con opciones adicionales.</a:t>
                      </a:r>
                      <a:endParaRPr/>
                    </a:p>
                  </a:txBody>
                  <a:tcPr marT="52325" marB="52325" marR="104650" marL="104650" anchor="ctr"/>
                </a:tc>
              </a:tr>
              <a:tr h="627900">
                <a:tc>
                  <a:txBody>
                    <a:bodyPr/>
                    <a:lstStyle/>
                    <a:p>
                      <a:pPr indent="0" lvl="0" marL="0" marR="0" rtl="0" algn="l">
                        <a:spcBef>
                          <a:spcPts val="0"/>
                        </a:spcBef>
                        <a:spcAft>
                          <a:spcPts val="0"/>
                        </a:spcAft>
                        <a:buNone/>
                      </a:pPr>
                      <a:r>
                        <a:rPr b="1" lang="es-PE" sz="1200">
                          <a:solidFill>
                            <a:schemeClr val="dk1"/>
                          </a:solidFill>
                        </a:rPr>
                        <a:t>Funciones de manipulación de valores nulos</a:t>
                      </a:r>
                      <a:endParaRPr/>
                    </a:p>
                  </a:txBody>
                  <a:tcPr marT="52325" marB="52325" marR="104650" marL="104650" anchor="ctr"/>
                </a:tc>
                <a:tc>
                  <a:txBody>
                    <a:bodyPr/>
                    <a:lstStyle/>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ISNULL()</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NULLIF()</a:t>
                      </a:r>
                      <a:endParaRPr/>
                    </a:p>
                  </a:txBody>
                  <a:tcPr marT="52325" marB="52325" marR="104650" marL="10465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D</a:t>
                      </a:r>
                      <a:r>
                        <a:rPr lang="es-PE" sz="1200">
                          <a:latin typeface="Candara"/>
                          <a:ea typeface="Candara"/>
                          <a:cs typeface="Candara"/>
                          <a:sym typeface="Candara"/>
                        </a:rPr>
                        <a:t>evuelve un valor específico si una expresión es nula.</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C</a:t>
                      </a:r>
                      <a:r>
                        <a:rPr lang="es-PE" sz="1200">
                          <a:latin typeface="Candara"/>
                          <a:ea typeface="Candara"/>
                          <a:cs typeface="Candara"/>
                          <a:sym typeface="Candara"/>
                        </a:rPr>
                        <a:t>ompara dos expresiones y devuelve nulo si son iguales.</a:t>
                      </a:r>
                      <a:endParaRPr/>
                    </a:p>
                  </a:txBody>
                  <a:tcPr marT="52325" marB="52325" marR="104650" marL="104650" anchor="ctr"/>
                </a:tc>
              </a:tr>
              <a:tr h="732525">
                <a:tc>
                  <a:txBody>
                    <a:bodyPr/>
                    <a:lstStyle/>
                    <a:p>
                      <a:pPr indent="0" lvl="0" marL="0" marR="0" rtl="0" algn="l">
                        <a:spcBef>
                          <a:spcPts val="0"/>
                        </a:spcBef>
                        <a:spcAft>
                          <a:spcPts val="0"/>
                        </a:spcAft>
                        <a:buNone/>
                      </a:pPr>
                      <a:r>
                        <a:rPr b="1" lang="es-PE" sz="1200">
                          <a:solidFill>
                            <a:schemeClr val="dk1"/>
                          </a:solidFill>
                        </a:rPr>
                        <a:t>Funciones de fecha y hora</a:t>
                      </a:r>
                      <a:endParaRPr/>
                    </a:p>
                  </a:txBody>
                  <a:tcPr marT="52325" marB="52325" marR="104650" marL="104650" anchor="ctr"/>
                </a:tc>
                <a:tc>
                  <a:txBody>
                    <a:bodyPr/>
                    <a:lstStyle/>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GETDATE() </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DATEPART()</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DATEADD()</a:t>
                      </a:r>
                      <a:endParaRPr/>
                    </a:p>
                    <a:p>
                      <a:pPr indent="-171450" lvl="0" marL="171450" marR="0" rtl="0" algn="l">
                        <a:lnSpc>
                          <a:spcPct val="100000"/>
                        </a:lnSpc>
                        <a:spcBef>
                          <a:spcPts val="0"/>
                        </a:spcBef>
                        <a:spcAft>
                          <a:spcPts val="0"/>
                        </a:spcAft>
                        <a:buClr>
                          <a:schemeClr val="dk1"/>
                        </a:buClr>
                        <a:buSzPts val="1000"/>
                        <a:buFont typeface="Arial"/>
                        <a:buChar char="•"/>
                      </a:pPr>
                      <a:r>
                        <a:rPr lang="es-PE" sz="1000">
                          <a:latin typeface="Candara"/>
                          <a:ea typeface="Candara"/>
                          <a:cs typeface="Candara"/>
                          <a:sym typeface="Candara"/>
                        </a:rPr>
                        <a:t>DATEDIFF()</a:t>
                      </a:r>
                      <a:endParaRPr/>
                    </a:p>
                  </a:txBody>
                  <a:tcPr marT="52325" marB="52325" marR="104650" marL="104650" anchor="ctr"/>
                </a:tc>
                <a:tc>
                  <a:txBody>
                    <a:bodyPr/>
                    <a:lstStyle/>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D</a:t>
                      </a:r>
                      <a:r>
                        <a:rPr lang="es-PE" sz="1200">
                          <a:latin typeface="Candara"/>
                          <a:ea typeface="Candara"/>
                          <a:cs typeface="Candara"/>
                          <a:sym typeface="Candara"/>
                        </a:rPr>
                        <a:t>evuelve la fecha y hora actual.</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E</a:t>
                      </a:r>
                      <a:r>
                        <a:rPr lang="es-PE" sz="1200">
                          <a:latin typeface="Candara"/>
                          <a:ea typeface="Candara"/>
                          <a:cs typeface="Candara"/>
                          <a:sym typeface="Candara"/>
                        </a:rPr>
                        <a:t>xtrae una parte específica (año, mes, día, etc.) de una fecha o hora.</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A</a:t>
                      </a:r>
                      <a:r>
                        <a:rPr lang="es-PE" sz="1200">
                          <a:latin typeface="Candara"/>
                          <a:ea typeface="Candara"/>
                          <a:cs typeface="Candara"/>
                          <a:sym typeface="Candara"/>
                        </a:rPr>
                        <a:t>grega una cantidad específica de tiempo a una fecha o hora.</a:t>
                      </a:r>
                      <a:endParaRPr/>
                    </a:p>
                    <a:p>
                      <a:pPr indent="0" lvl="0" marL="0" marR="0" rtl="0" algn="l">
                        <a:lnSpc>
                          <a:spcPct val="100000"/>
                        </a:lnSpc>
                        <a:spcBef>
                          <a:spcPts val="0"/>
                        </a:spcBef>
                        <a:spcAft>
                          <a:spcPts val="0"/>
                        </a:spcAft>
                        <a:buClr>
                          <a:schemeClr val="dk1"/>
                        </a:buClr>
                        <a:buSzPts val="1200"/>
                        <a:buFont typeface="Candara"/>
                        <a:buNone/>
                      </a:pPr>
                      <a:r>
                        <a:rPr lang="es-PE" sz="1200">
                          <a:latin typeface="Candara"/>
                          <a:ea typeface="Candara"/>
                          <a:cs typeface="Candara"/>
                          <a:sym typeface="Candara"/>
                        </a:rPr>
                        <a:t>C</a:t>
                      </a:r>
                      <a:r>
                        <a:rPr lang="es-PE" sz="1200">
                          <a:latin typeface="Candara"/>
                          <a:ea typeface="Candara"/>
                          <a:cs typeface="Candara"/>
                          <a:sym typeface="Candara"/>
                        </a:rPr>
                        <a:t>alcula la diferencia entre dos fechas o horas.</a:t>
                      </a:r>
                      <a:endParaRPr/>
                    </a:p>
                  </a:txBody>
                  <a:tcPr marT="52325" marB="52325" marR="104650" marL="104650" anchor="ctr"/>
                </a:tc>
              </a:tr>
            </a:tbl>
          </a:graphicData>
        </a:graphic>
      </p:graphicFrame>
      <p:sp>
        <p:nvSpPr>
          <p:cNvPr id="209" name="Google Shape;209;p21"/>
          <p:cNvSpPr txBox="1"/>
          <p:nvPr/>
        </p:nvSpPr>
        <p:spPr>
          <a:xfrm>
            <a:off x="1586453" y="1667545"/>
            <a:ext cx="2495097"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3"/>
            </a:pPr>
            <a:r>
              <a:rPr b="1" lang="es-PE" sz="1600">
                <a:solidFill>
                  <a:srgbClr val="366092"/>
                </a:solidFill>
                <a:latin typeface="Calibri"/>
                <a:ea typeface="Calibri"/>
                <a:cs typeface="Calibri"/>
                <a:sym typeface="Calibri"/>
              </a:rPr>
              <a:t>FUNCIONES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216" name="Google Shape;216;p22"/>
          <p:cNvSpPr txBox="1"/>
          <p:nvPr/>
        </p:nvSpPr>
        <p:spPr>
          <a:xfrm>
            <a:off x="934480" y="1334186"/>
            <a:ext cx="6953490" cy="584775"/>
          </a:xfrm>
          <a:prstGeom prst="rect">
            <a:avLst/>
          </a:prstGeom>
          <a:noFill/>
          <a:ln>
            <a:noFill/>
          </a:ln>
        </p:spPr>
        <p:txBody>
          <a:bodyPr anchorCtr="0" anchor="t" bIns="45700" lIns="91425" spcFirstLastPara="1" rIns="91425" wrap="square" tIns="45700">
            <a:spAutoFit/>
          </a:bodyPr>
          <a:lstStyle/>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Permiten controlar el flujo de ejecución de las instrucciones en SQL Server. Estos elementos de flujo de control incluyen:</a:t>
            </a:r>
            <a:endParaRPr/>
          </a:p>
        </p:txBody>
      </p:sp>
      <p:graphicFrame>
        <p:nvGraphicFramePr>
          <p:cNvPr id="217" name="Google Shape;217;p22"/>
          <p:cNvGraphicFramePr/>
          <p:nvPr/>
        </p:nvGraphicFramePr>
        <p:xfrm>
          <a:off x="1472746" y="2019616"/>
          <a:ext cx="3000000" cy="3000000"/>
        </p:xfrm>
        <a:graphic>
          <a:graphicData uri="http://schemas.openxmlformats.org/drawingml/2006/table">
            <a:tbl>
              <a:tblPr bandRow="1" firstRow="1">
                <a:noFill/>
                <a:tableStyleId>{C2A7A8CB-01A7-480B-B8C9-6D7AADA6B3FF}</a:tableStyleId>
              </a:tblPr>
              <a:tblGrid>
                <a:gridCol w="1178425"/>
                <a:gridCol w="1921350"/>
                <a:gridCol w="3740225"/>
              </a:tblGrid>
              <a:tr h="273400">
                <a:tc>
                  <a:txBody>
                    <a:bodyPr/>
                    <a:lstStyle/>
                    <a:p>
                      <a:pPr indent="0" lvl="0" marL="0" marR="0" rtl="0" algn="l">
                        <a:spcBef>
                          <a:spcPts val="0"/>
                        </a:spcBef>
                        <a:spcAft>
                          <a:spcPts val="0"/>
                        </a:spcAft>
                        <a:buNone/>
                      </a:pPr>
                      <a:r>
                        <a:rPr lang="es-PE" sz="1400">
                          <a:solidFill>
                            <a:srgbClr val="366092"/>
                          </a:solidFill>
                        </a:rPr>
                        <a:t>Variables</a:t>
                      </a:r>
                      <a:endParaRPr/>
                    </a:p>
                  </a:txBody>
                  <a:tcPr marT="48250" marB="48250" marR="96500" marL="96500" anchor="ctr"/>
                </a:tc>
                <a:tc>
                  <a:txBody>
                    <a:bodyPr/>
                    <a:lstStyle/>
                    <a:p>
                      <a:pPr indent="0" lvl="0" marL="0" marR="0" rtl="0" algn="l">
                        <a:spcBef>
                          <a:spcPts val="0"/>
                        </a:spcBef>
                        <a:spcAft>
                          <a:spcPts val="0"/>
                        </a:spcAft>
                        <a:buNone/>
                      </a:pPr>
                      <a:r>
                        <a:rPr lang="es-PE" sz="1400">
                          <a:solidFill>
                            <a:srgbClr val="366092"/>
                          </a:solidFill>
                        </a:rPr>
                        <a:t>Descripción</a:t>
                      </a:r>
                      <a:endParaRPr/>
                    </a:p>
                  </a:txBody>
                  <a:tcPr marT="48250" marB="48250" marR="96500" marL="96500" anchor="ctr"/>
                </a:tc>
                <a:tc>
                  <a:txBody>
                    <a:bodyPr/>
                    <a:lstStyle/>
                    <a:p>
                      <a:pPr indent="0" lvl="0" marL="0" marR="0" rtl="0" algn="l">
                        <a:spcBef>
                          <a:spcPts val="0"/>
                        </a:spcBef>
                        <a:spcAft>
                          <a:spcPts val="0"/>
                        </a:spcAft>
                        <a:buNone/>
                      </a:pPr>
                      <a:r>
                        <a:t/>
                      </a:r>
                      <a:endParaRPr sz="1100">
                        <a:solidFill>
                          <a:srgbClr val="366092"/>
                        </a:solidFill>
                      </a:endParaRPr>
                    </a:p>
                  </a:txBody>
                  <a:tcPr marT="48250" marB="48250" marR="96500" marL="96500" anchor="ctr"/>
                </a:tc>
              </a:tr>
              <a:tr h="1125775">
                <a:tc>
                  <a:txBody>
                    <a:bodyPr/>
                    <a:lstStyle/>
                    <a:p>
                      <a:pPr indent="0" lvl="0" marL="0" marR="0" rtl="0" algn="l">
                        <a:spcBef>
                          <a:spcPts val="0"/>
                        </a:spcBef>
                        <a:spcAft>
                          <a:spcPts val="0"/>
                        </a:spcAft>
                        <a:buNone/>
                      </a:pPr>
                      <a:r>
                        <a:rPr b="1" lang="es-PE" sz="1400">
                          <a:solidFill>
                            <a:schemeClr val="dk1"/>
                          </a:solidFill>
                        </a:rPr>
                        <a:t>Instrucción IF-ELSE</a:t>
                      </a:r>
                      <a:endParaRPr/>
                    </a:p>
                  </a:txBody>
                  <a:tcPr marT="48250" marB="48250" marR="96500" marL="9650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Permite ejecutar bloques de código condicionalmente, dependiendo de una condición especificada.</a:t>
                      </a:r>
                      <a:endParaRPr/>
                    </a:p>
                  </a:txBody>
                  <a:tcPr marT="48250" marB="48250" marR="96500" marL="96500" anchor="ctr"/>
                </a:tc>
                <a:tc>
                  <a:txBody>
                    <a:bodyPr/>
                    <a:lstStyle/>
                    <a:p>
                      <a:pPr indent="0" lvl="0" marL="0" marR="0" rtl="0" algn="l">
                        <a:lnSpc>
                          <a:spcPct val="100000"/>
                        </a:lnSpc>
                        <a:spcBef>
                          <a:spcPts val="0"/>
                        </a:spcBef>
                        <a:spcAft>
                          <a:spcPts val="0"/>
                        </a:spcAft>
                        <a:buClr>
                          <a:srgbClr val="7030A0"/>
                        </a:buClr>
                        <a:buSzPts val="800"/>
                        <a:buFont typeface="Arial"/>
                        <a:buNone/>
                      </a:pPr>
                      <a:r>
                        <a:rPr b="1" lang="es-PE" sz="800">
                          <a:solidFill>
                            <a:srgbClr val="7030A0"/>
                          </a:solidFill>
                          <a:latin typeface="Courier New"/>
                          <a:ea typeface="Courier New"/>
                          <a:cs typeface="Courier New"/>
                          <a:sym typeface="Courier New"/>
                        </a:rPr>
                        <a:t>IF</a:t>
                      </a:r>
                      <a:r>
                        <a:rPr lang="es-PE" sz="800">
                          <a:latin typeface="Courier New"/>
                          <a:ea typeface="Courier New"/>
                          <a:cs typeface="Courier New"/>
                          <a:sym typeface="Courier New"/>
                        </a:rPr>
                        <a:t> condición</a:t>
                      </a:r>
                      <a:endParaRPr/>
                    </a:p>
                    <a:p>
                      <a:pPr indent="0" lvl="0" marL="0" marR="0" rtl="0" algn="l">
                        <a:lnSpc>
                          <a:spcPct val="100000"/>
                        </a:lnSpc>
                        <a:spcBef>
                          <a:spcPts val="0"/>
                        </a:spcBef>
                        <a:spcAft>
                          <a:spcPts val="0"/>
                        </a:spcAft>
                        <a:buClr>
                          <a:schemeClr val="dk1"/>
                        </a:buClr>
                        <a:buSzPts val="800"/>
                        <a:buFont typeface="Arial"/>
                        <a:buNone/>
                      </a:pPr>
                      <a:r>
                        <a:rPr lang="es-PE" sz="800">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BEGIN</a:t>
                      </a:r>
                      <a:endParaRPr/>
                    </a:p>
                    <a:p>
                      <a:pPr indent="0" lvl="0" marL="0" marR="0" rtl="0" algn="l">
                        <a:lnSpc>
                          <a:spcPct val="100000"/>
                        </a:lnSpc>
                        <a:spcBef>
                          <a:spcPts val="0"/>
                        </a:spcBef>
                        <a:spcAft>
                          <a:spcPts val="0"/>
                        </a:spcAft>
                        <a:buClr>
                          <a:schemeClr val="dk1"/>
                        </a:buClr>
                        <a:buSzPts val="800"/>
                        <a:buFont typeface="Arial"/>
                        <a:buNone/>
                      </a:pPr>
                      <a:r>
                        <a:rPr lang="es-PE" sz="800">
                          <a:latin typeface="Courier New"/>
                          <a:ea typeface="Courier New"/>
                          <a:cs typeface="Courier New"/>
                          <a:sym typeface="Courier New"/>
                        </a:rPr>
                        <a:t>      </a:t>
                      </a:r>
                      <a:r>
                        <a:rPr lang="es-PE" sz="800">
                          <a:solidFill>
                            <a:srgbClr val="4F6128"/>
                          </a:solidFill>
                          <a:latin typeface="Courier New"/>
                          <a:ea typeface="Courier New"/>
                          <a:cs typeface="Courier New"/>
                          <a:sym typeface="Courier New"/>
                        </a:rPr>
                        <a:t>-- Código a ejecutar si la condición es verdadera</a:t>
                      </a:r>
                      <a:endParaRPr/>
                    </a:p>
                    <a:p>
                      <a:pPr indent="0" lvl="0" marL="0" marR="0" rtl="0" algn="l">
                        <a:lnSpc>
                          <a:spcPct val="100000"/>
                        </a:lnSpc>
                        <a:spcBef>
                          <a:spcPts val="0"/>
                        </a:spcBef>
                        <a:spcAft>
                          <a:spcPts val="0"/>
                        </a:spcAft>
                        <a:buClr>
                          <a:schemeClr val="dk1"/>
                        </a:buClr>
                        <a:buSzPts val="800"/>
                        <a:buFont typeface="Arial"/>
                        <a:buNone/>
                      </a:pPr>
                      <a:r>
                        <a:rPr lang="es-PE" sz="800">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END</a:t>
                      </a:r>
                      <a:endParaRPr/>
                    </a:p>
                    <a:p>
                      <a:pPr indent="0" lvl="0" marL="0" marR="0" rtl="0" algn="l">
                        <a:lnSpc>
                          <a:spcPct val="100000"/>
                        </a:lnSpc>
                        <a:spcBef>
                          <a:spcPts val="0"/>
                        </a:spcBef>
                        <a:spcAft>
                          <a:spcPts val="0"/>
                        </a:spcAft>
                        <a:buClr>
                          <a:srgbClr val="7030A0"/>
                        </a:buClr>
                        <a:buSzPts val="800"/>
                        <a:buFont typeface="Arial"/>
                        <a:buNone/>
                      </a:pPr>
                      <a:r>
                        <a:rPr b="1" lang="es-PE" sz="800">
                          <a:solidFill>
                            <a:srgbClr val="7030A0"/>
                          </a:solidFill>
                          <a:latin typeface="Courier New"/>
                          <a:ea typeface="Courier New"/>
                          <a:cs typeface="Courier New"/>
                          <a:sym typeface="Courier New"/>
                        </a:rPr>
                        <a:t>ELSE</a:t>
                      </a:r>
                      <a:endParaRPr/>
                    </a:p>
                    <a:p>
                      <a:pPr indent="0" lvl="0" marL="0" marR="0" rtl="0" algn="l">
                        <a:lnSpc>
                          <a:spcPct val="100000"/>
                        </a:lnSpc>
                        <a:spcBef>
                          <a:spcPts val="0"/>
                        </a:spcBef>
                        <a:spcAft>
                          <a:spcPts val="0"/>
                        </a:spcAft>
                        <a:buClr>
                          <a:srgbClr val="7030A0"/>
                        </a:buClr>
                        <a:buSzPts val="800"/>
                        <a:buFont typeface="Arial"/>
                        <a:buNone/>
                      </a:pPr>
                      <a:r>
                        <a:rPr b="1" lang="es-PE" sz="800">
                          <a:solidFill>
                            <a:srgbClr val="7030A0"/>
                          </a:solidFill>
                          <a:latin typeface="Courier New"/>
                          <a:ea typeface="Courier New"/>
                          <a:cs typeface="Courier New"/>
                          <a:sym typeface="Courier New"/>
                        </a:rPr>
                        <a:t>   BEGIN</a:t>
                      </a:r>
                      <a:endParaRPr/>
                    </a:p>
                    <a:p>
                      <a:pPr indent="0" lvl="0" marL="0" marR="0" rtl="0" algn="l">
                        <a:lnSpc>
                          <a:spcPct val="100000"/>
                        </a:lnSpc>
                        <a:spcBef>
                          <a:spcPts val="0"/>
                        </a:spcBef>
                        <a:spcAft>
                          <a:spcPts val="0"/>
                        </a:spcAft>
                        <a:buClr>
                          <a:schemeClr val="dk1"/>
                        </a:buClr>
                        <a:buSzPts val="800"/>
                        <a:buFont typeface="Arial"/>
                        <a:buNone/>
                      </a:pPr>
                      <a:r>
                        <a:rPr lang="es-PE" sz="800">
                          <a:latin typeface="Courier New"/>
                          <a:ea typeface="Courier New"/>
                          <a:cs typeface="Courier New"/>
                          <a:sym typeface="Courier New"/>
                        </a:rPr>
                        <a:t>      </a:t>
                      </a:r>
                      <a:r>
                        <a:rPr lang="es-PE" sz="800">
                          <a:solidFill>
                            <a:srgbClr val="4F6128"/>
                          </a:solidFill>
                          <a:latin typeface="Courier New"/>
                          <a:ea typeface="Courier New"/>
                          <a:cs typeface="Courier New"/>
                          <a:sym typeface="Courier New"/>
                        </a:rPr>
                        <a:t>-- Código a ejecutar si la condición es falsa</a:t>
                      </a:r>
                      <a:endParaRPr/>
                    </a:p>
                    <a:p>
                      <a:pPr indent="0" lvl="0" marL="0" marR="0" rtl="0" algn="l">
                        <a:lnSpc>
                          <a:spcPct val="100000"/>
                        </a:lnSpc>
                        <a:spcBef>
                          <a:spcPts val="0"/>
                        </a:spcBef>
                        <a:spcAft>
                          <a:spcPts val="0"/>
                        </a:spcAft>
                        <a:buClr>
                          <a:schemeClr val="dk1"/>
                        </a:buClr>
                        <a:buSzPts val="800"/>
                        <a:buFont typeface="Arial"/>
                        <a:buNone/>
                      </a:pPr>
                      <a:r>
                        <a:rPr lang="es-PE" sz="800">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END</a:t>
                      </a:r>
                      <a:endParaRPr/>
                    </a:p>
                  </a:txBody>
                  <a:tcPr marT="48250" marB="48250" marR="96500" marL="96500" anchor="ctr"/>
                </a:tc>
              </a:tr>
              <a:tr h="1769050">
                <a:tc>
                  <a:txBody>
                    <a:bodyPr/>
                    <a:lstStyle/>
                    <a:p>
                      <a:pPr indent="0" lvl="0" marL="0" marR="0" rtl="0" algn="l">
                        <a:spcBef>
                          <a:spcPts val="0"/>
                        </a:spcBef>
                        <a:spcAft>
                          <a:spcPts val="0"/>
                        </a:spcAft>
                        <a:buNone/>
                      </a:pPr>
                      <a:r>
                        <a:rPr b="1" lang="es-PE" sz="1400">
                          <a:solidFill>
                            <a:schemeClr val="dk1"/>
                          </a:solidFill>
                        </a:rPr>
                        <a:t>Instrucción CASE</a:t>
                      </a:r>
                      <a:endParaRPr/>
                    </a:p>
                  </a:txBody>
                  <a:tcPr marT="48250" marB="48250" marR="96500" marL="9650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Permite evaluar una expresión y ejecutar bloques de código según diferentes condiciones. Hay dos formas de utilizarla: CASE simple y CASE de búsqueda.</a:t>
                      </a:r>
                      <a:endParaRPr/>
                    </a:p>
                  </a:txBody>
                  <a:tcPr marT="48250" marB="48250" marR="96500" marL="96500" anchor="ctr"/>
                </a:tc>
                <a:tc>
                  <a:txBody>
                    <a:bodyPr/>
                    <a:lstStyle/>
                    <a:p>
                      <a:pPr indent="0" lvl="0" marL="0" marR="0" rtl="0" algn="l">
                        <a:lnSpc>
                          <a:spcPct val="100000"/>
                        </a:lnSpc>
                        <a:spcBef>
                          <a:spcPts val="0"/>
                        </a:spcBef>
                        <a:spcAft>
                          <a:spcPts val="0"/>
                        </a:spcAft>
                        <a:buClr>
                          <a:srgbClr val="4F6128"/>
                        </a:buClr>
                        <a:buSzPts val="800"/>
                        <a:buFont typeface="Arial"/>
                        <a:buNone/>
                      </a:pPr>
                      <a:r>
                        <a:rPr lang="es-PE" sz="800">
                          <a:solidFill>
                            <a:srgbClr val="4F6128"/>
                          </a:solidFill>
                          <a:latin typeface="Courier New"/>
                          <a:ea typeface="Courier New"/>
                          <a:cs typeface="Courier New"/>
                          <a:sym typeface="Courier New"/>
                        </a:rPr>
                        <a:t>-- CASE simple</a:t>
                      </a:r>
                      <a:endParaRPr/>
                    </a:p>
                    <a:p>
                      <a:pPr indent="0" lvl="0" marL="0" marR="0" rtl="0" algn="l">
                        <a:lnSpc>
                          <a:spcPct val="100000"/>
                        </a:lnSpc>
                        <a:spcBef>
                          <a:spcPts val="0"/>
                        </a:spcBef>
                        <a:spcAft>
                          <a:spcPts val="0"/>
                        </a:spcAft>
                        <a:buClr>
                          <a:srgbClr val="7030A0"/>
                        </a:buClr>
                        <a:buSzPts val="800"/>
                        <a:buFont typeface="Arial"/>
                        <a:buNone/>
                      </a:pPr>
                      <a:r>
                        <a:rPr b="1" lang="es-PE" sz="800">
                          <a:solidFill>
                            <a:srgbClr val="7030A0"/>
                          </a:solidFill>
                          <a:latin typeface="Courier New"/>
                          <a:ea typeface="Courier New"/>
                          <a:cs typeface="Courier New"/>
                          <a:sym typeface="Courier New"/>
                        </a:rPr>
                        <a:t>CASE</a:t>
                      </a:r>
                      <a:r>
                        <a:rPr lang="es-PE" sz="800">
                          <a:solidFill>
                            <a:schemeClr val="dk1"/>
                          </a:solidFill>
                          <a:latin typeface="Courier New"/>
                          <a:ea typeface="Courier New"/>
                          <a:cs typeface="Courier New"/>
                          <a:sym typeface="Courier New"/>
                        </a:rPr>
                        <a:t> expresión</a:t>
                      </a:r>
                      <a:endParaRPr/>
                    </a:p>
                    <a:p>
                      <a:pPr indent="0" lvl="0" marL="0" marR="0" rtl="0" algn="l">
                        <a:lnSpc>
                          <a:spcPct val="100000"/>
                        </a:lnSpc>
                        <a:spcBef>
                          <a:spcPts val="0"/>
                        </a:spcBef>
                        <a:spcAft>
                          <a:spcPts val="0"/>
                        </a:spcAft>
                        <a:buClr>
                          <a:schemeClr val="dk1"/>
                        </a:buClr>
                        <a:buSzPts val="800"/>
                        <a:buFont typeface="Arial"/>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WHEN</a:t>
                      </a:r>
                      <a:r>
                        <a:rPr lang="es-PE" sz="800">
                          <a:solidFill>
                            <a:schemeClr val="dk1"/>
                          </a:solidFill>
                          <a:latin typeface="Courier New"/>
                          <a:ea typeface="Courier New"/>
                          <a:cs typeface="Courier New"/>
                          <a:sym typeface="Courier New"/>
                        </a:rPr>
                        <a:t> valor1 </a:t>
                      </a:r>
                      <a:r>
                        <a:rPr b="1" lang="es-PE" sz="800">
                          <a:solidFill>
                            <a:srgbClr val="7030A0"/>
                          </a:solidFill>
                          <a:latin typeface="Courier New"/>
                          <a:ea typeface="Courier New"/>
                          <a:cs typeface="Courier New"/>
                          <a:sym typeface="Courier New"/>
                        </a:rPr>
                        <a:t>THEN</a:t>
                      </a:r>
                      <a:r>
                        <a:rPr lang="es-PE" sz="800">
                          <a:solidFill>
                            <a:schemeClr val="dk1"/>
                          </a:solidFill>
                          <a:latin typeface="Courier New"/>
                          <a:ea typeface="Courier New"/>
                          <a:cs typeface="Courier New"/>
                          <a:sym typeface="Courier New"/>
                        </a:rPr>
                        <a:t> resultado1</a:t>
                      </a:r>
                      <a:endParaRPr/>
                    </a:p>
                    <a:p>
                      <a:pPr indent="0" lvl="0" marL="0" marR="0" rtl="0" algn="l">
                        <a:lnSpc>
                          <a:spcPct val="100000"/>
                        </a:lnSpc>
                        <a:spcBef>
                          <a:spcPts val="0"/>
                        </a:spcBef>
                        <a:spcAft>
                          <a:spcPts val="0"/>
                        </a:spcAft>
                        <a:buClr>
                          <a:schemeClr val="dk1"/>
                        </a:buClr>
                        <a:buSzPts val="800"/>
                        <a:buFont typeface="Arial"/>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WHEN</a:t>
                      </a:r>
                      <a:r>
                        <a:rPr lang="es-PE" sz="800">
                          <a:solidFill>
                            <a:schemeClr val="dk1"/>
                          </a:solidFill>
                          <a:latin typeface="Courier New"/>
                          <a:ea typeface="Courier New"/>
                          <a:cs typeface="Courier New"/>
                          <a:sym typeface="Courier New"/>
                        </a:rPr>
                        <a:t> valor2 </a:t>
                      </a:r>
                      <a:r>
                        <a:rPr b="1" lang="es-PE" sz="800">
                          <a:solidFill>
                            <a:srgbClr val="7030A0"/>
                          </a:solidFill>
                          <a:latin typeface="Courier New"/>
                          <a:ea typeface="Courier New"/>
                          <a:cs typeface="Courier New"/>
                          <a:sym typeface="Courier New"/>
                        </a:rPr>
                        <a:t>THEN</a:t>
                      </a:r>
                      <a:r>
                        <a:rPr lang="es-PE" sz="800">
                          <a:solidFill>
                            <a:schemeClr val="dk1"/>
                          </a:solidFill>
                          <a:latin typeface="Courier New"/>
                          <a:ea typeface="Courier New"/>
                          <a:cs typeface="Courier New"/>
                          <a:sym typeface="Courier New"/>
                        </a:rPr>
                        <a:t> resultado2</a:t>
                      </a:r>
                      <a:endParaRPr/>
                    </a:p>
                    <a:p>
                      <a:pPr indent="0" lvl="0" marL="0" marR="0" rtl="0" algn="l">
                        <a:lnSpc>
                          <a:spcPct val="100000"/>
                        </a:lnSpc>
                        <a:spcBef>
                          <a:spcPts val="0"/>
                        </a:spcBef>
                        <a:spcAft>
                          <a:spcPts val="0"/>
                        </a:spcAft>
                        <a:buClr>
                          <a:schemeClr val="dk1"/>
                        </a:buClr>
                        <a:buSzPts val="800"/>
                        <a:buFont typeface="Arial"/>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ELSE</a:t>
                      </a:r>
                      <a:r>
                        <a:rPr lang="es-PE" sz="800">
                          <a:solidFill>
                            <a:schemeClr val="dk1"/>
                          </a:solidFill>
                          <a:latin typeface="Courier New"/>
                          <a:ea typeface="Courier New"/>
                          <a:cs typeface="Courier New"/>
                          <a:sym typeface="Courier New"/>
                        </a:rPr>
                        <a:t> resultadoN</a:t>
                      </a:r>
                      <a:endParaRPr/>
                    </a:p>
                    <a:p>
                      <a:pPr indent="0" lvl="0" marL="0" marR="0" rtl="0" algn="l">
                        <a:lnSpc>
                          <a:spcPct val="100000"/>
                        </a:lnSpc>
                        <a:spcBef>
                          <a:spcPts val="0"/>
                        </a:spcBef>
                        <a:spcAft>
                          <a:spcPts val="0"/>
                        </a:spcAft>
                        <a:buClr>
                          <a:srgbClr val="7030A0"/>
                        </a:buClr>
                        <a:buSzPts val="800"/>
                        <a:buFont typeface="Arial"/>
                        <a:buNone/>
                      </a:pPr>
                      <a:r>
                        <a:rPr b="1" lang="es-PE" sz="800">
                          <a:solidFill>
                            <a:srgbClr val="7030A0"/>
                          </a:solidFill>
                          <a:latin typeface="Courier New"/>
                          <a:ea typeface="Courier New"/>
                          <a:cs typeface="Courier New"/>
                          <a:sym typeface="Courier New"/>
                        </a:rPr>
                        <a:t>END</a:t>
                      </a:r>
                      <a:endParaRPr/>
                    </a:p>
                    <a:p>
                      <a:pPr indent="0" lvl="0" marL="0" marR="0" rtl="0" algn="l">
                        <a:lnSpc>
                          <a:spcPct val="100000"/>
                        </a:lnSpc>
                        <a:spcBef>
                          <a:spcPts val="0"/>
                        </a:spcBef>
                        <a:spcAft>
                          <a:spcPts val="0"/>
                        </a:spcAft>
                        <a:buClr>
                          <a:schemeClr val="dk1"/>
                        </a:buClr>
                        <a:buSzPts val="800"/>
                        <a:buFont typeface="Arial"/>
                        <a:buNone/>
                      </a:pPr>
                      <a:r>
                        <a:t/>
                      </a:r>
                      <a:endParaRPr sz="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4F6128"/>
                        </a:buClr>
                        <a:buSzPts val="800"/>
                        <a:buFont typeface="Arial"/>
                        <a:buNone/>
                      </a:pPr>
                      <a:r>
                        <a:rPr lang="es-PE" sz="800">
                          <a:solidFill>
                            <a:srgbClr val="4F6128"/>
                          </a:solidFill>
                          <a:latin typeface="Courier New"/>
                          <a:ea typeface="Courier New"/>
                          <a:cs typeface="Courier New"/>
                          <a:sym typeface="Courier New"/>
                        </a:rPr>
                        <a:t>-- CASE de búsqueda</a:t>
                      </a:r>
                      <a:endParaRPr/>
                    </a:p>
                    <a:p>
                      <a:pPr indent="0" lvl="0" marL="0" marR="0" rtl="0" algn="l">
                        <a:lnSpc>
                          <a:spcPct val="100000"/>
                        </a:lnSpc>
                        <a:spcBef>
                          <a:spcPts val="0"/>
                        </a:spcBef>
                        <a:spcAft>
                          <a:spcPts val="0"/>
                        </a:spcAft>
                        <a:buClr>
                          <a:srgbClr val="7030A0"/>
                        </a:buClr>
                        <a:buSzPts val="800"/>
                        <a:buFont typeface="Arial"/>
                        <a:buNone/>
                      </a:pPr>
                      <a:r>
                        <a:rPr b="1" lang="es-PE" sz="800">
                          <a:solidFill>
                            <a:srgbClr val="7030A0"/>
                          </a:solidFill>
                          <a:latin typeface="Courier New"/>
                          <a:ea typeface="Courier New"/>
                          <a:cs typeface="Courier New"/>
                          <a:sym typeface="Courier New"/>
                        </a:rPr>
                        <a:t>CASE</a:t>
                      </a:r>
                      <a:endParaRPr/>
                    </a:p>
                    <a:p>
                      <a:pPr indent="0" lvl="0" marL="0" marR="0" rtl="0" algn="l">
                        <a:lnSpc>
                          <a:spcPct val="100000"/>
                        </a:lnSpc>
                        <a:spcBef>
                          <a:spcPts val="0"/>
                        </a:spcBef>
                        <a:spcAft>
                          <a:spcPts val="0"/>
                        </a:spcAft>
                        <a:buClr>
                          <a:srgbClr val="7030A0"/>
                        </a:buClr>
                        <a:buSzPts val="800"/>
                        <a:buFont typeface="Arial"/>
                        <a:buNone/>
                      </a:pPr>
                      <a:r>
                        <a:rPr b="1" lang="es-PE" sz="800">
                          <a:solidFill>
                            <a:srgbClr val="7030A0"/>
                          </a:solidFill>
                          <a:latin typeface="Courier New"/>
                          <a:ea typeface="Courier New"/>
                          <a:cs typeface="Courier New"/>
                          <a:sym typeface="Courier New"/>
                        </a:rPr>
                        <a:t>   WHEN </a:t>
                      </a:r>
                      <a:r>
                        <a:rPr lang="es-PE" sz="800">
                          <a:latin typeface="Courier New"/>
                          <a:ea typeface="Courier New"/>
                          <a:cs typeface="Courier New"/>
                          <a:sym typeface="Courier New"/>
                        </a:rPr>
                        <a:t>condición</a:t>
                      </a:r>
                      <a:r>
                        <a:rPr lang="es-PE" sz="800">
                          <a:solidFill>
                            <a:schemeClr val="dk1"/>
                          </a:solidFill>
                          <a:latin typeface="Courier New"/>
                          <a:ea typeface="Courier New"/>
                          <a:cs typeface="Courier New"/>
                          <a:sym typeface="Courier New"/>
                        </a:rPr>
                        <a:t>1 </a:t>
                      </a:r>
                      <a:r>
                        <a:rPr b="1" lang="es-PE" sz="800">
                          <a:solidFill>
                            <a:srgbClr val="7030A0"/>
                          </a:solidFill>
                          <a:latin typeface="Courier New"/>
                          <a:ea typeface="Courier New"/>
                          <a:cs typeface="Courier New"/>
                          <a:sym typeface="Courier New"/>
                        </a:rPr>
                        <a:t>THEN</a:t>
                      </a:r>
                      <a:r>
                        <a:rPr lang="es-PE" sz="800">
                          <a:solidFill>
                            <a:schemeClr val="dk1"/>
                          </a:solidFill>
                          <a:latin typeface="Courier New"/>
                          <a:ea typeface="Courier New"/>
                          <a:cs typeface="Courier New"/>
                          <a:sym typeface="Courier New"/>
                        </a:rPr>
                        <a:t> resultado1</a:t>
                      </a:r>
                      <a:endParaRPr/>
                    </a:p>
                    <a:p>
                      <a:pPr indent="0" lvl="0" marL="0" marR="0" rtl="0" algn="l">
                        <a:lnSpc>
                          <a:spcPct val="100000"/>
                        </a:lnSpc>
                        <a:spcBef>
                          <a:spcPts val="0"/>
                        </a:spcBef>
                        <a:spcAft>
                          <a:spcPts val="0"/>
                        </a:spcAft>
                        <a:buClr>
                          <a:schemeClr val="dk1"/>
                        </a:buClr>
                        <a:buSzPts val="800"/>
                        <a:buFont typeface="Arial"/>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WHEN</a:t>
                      </a:r>
                      <a:r>
                        <a:rPr lang="es-PE" sz="800">
                          <a:solidFill>
                            <a:schemeClr val="dk1"/>
                          </a:solidFill>
                          <a:latin typeface="Courier New"/>
                          <a:ea typeface="Courier New"/>
                          <a:cs typeface="Courier New"/>
                          <a:sym typeface="Courier New"/>
                        </a:rPr>
                        <a:t> </a:t>
                      </a:r>
                      <a:r>
                        <a:rPr lang="es-PE" sz="800">
                          <a:latin typeface="Courier New"/>
                          <a:ea typeface="Courier New"/>
                          <a:cs typeface="Courier New"/>
                          <a:sym typeface="Courier New"/>
                        </a:rPr>
                        <a:t>condición</a:t>
                      </a:r>
                      <a:r>
                        <a:rPr lang="es-PE" sz="800">
                          <a:solidFill>
                            <a:schemeClr val="dk1"/>
                          </a:solidFill>
                          <a:latin typeface="Courier New"/>
                          <a:ea typeface="Courier New"/>
                          <a:cs typeface="Courier New"/>
                          <a:sym typeface="Courier New"/>
                        </a:rPr>
                        <a:t>2 </a:t>
                      </a:r>
                      <a:r>
                        <a:rPr b="1" lang="es-PE" sz="800">
                          <a:solidFill>
                            <a:srgbClr val="7030A0"/>
                          </a:solidFill>
                          <a:latin typeface="Courier New"/>
                          <a:ea typeface="Courier New"/>
                          <a:cs typeface="Courier New"/>
                          <a:sym typeface="Courier New"/>
                        </a:rPr>
                        <a:t>THEN</a:t>
                      </a:r>
                      <a:r>
                        <a:rPr lang="es-PE" sz="800">
                          <a:solidFill>
                            <a:schemeClr val="dk1"/>
                          </a:solidFill>
                          <a:latin typeface="Courier New"/>
                          <a:ea typeface="Courier New"/>
                          <a:cs typeface="Courier New"/>
                          <a:sym typeface="Courier New"/>
                        </a:rPr>
                        <a:t> resultado2</a:t>
                      </a:r>
                      <a:endParaRPr/>
                    </a:p>
                    <a:p>
                      <a:pPr indent="0" lvl="0" marL="0" marR="0" rtl="0" algn="l">
                        <a:lnSpc>
                          <a:spcPct val="100000"/>
                        </a:lnSpc>
                        <a:spcBef>
                          <a:spcPts val="0"/>
                        </a:spcBef>
                        <a:spcAft>
                          <a:spcPts val="0"/>
                        </a:spcAft>
                        <a:buClr>
                          <a:schemeClr val="dk1"/>
                        </a:buClr>
                        <a:buSzPts val="800"/>
                        <a:buFont typeface="Arial"/>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ELSE</a:t>
                      </a:r>
                      <a:r>
                        <a:rPr lang="es-PE" sz="800">
                          <a:solidFill>
                            <a:schemeClr val="dk1"/>
                          </a:solidFill>
                          <a:latin typeface="Courier New"/>
                          <a:ea typeface="Courier New"/>
                          <a:cs typeface="Courier New"/>
                          <a:sym typeface="Courier New"/>
                        </a:rPr>
                        <a:t> resultadoN</a:t>
                      </a:r>
                      <a:endParaRPr/>
                    </a:p>
                    <a:p>
                      <a:pPr indent="0" lvl="0" marL="0" marR="0" rtl="0" algn="l">
                        <a:lnSpc>
                          <a:spcPct val="100000"/>
                        </a:lnSpc>
                        <a:spcBef>
                          <a:spcPts val="0"/>
                        </a:spcBef>
                        <a:spcAft>
                          <a:spcPts val="0"/>
                        </a:spcAft>
                        <a:buClr>
                          <a:srgbClr val="7030A0"/>
                        </a:buClr>
                        <a:buSzPts val="800"/>
                        <a:buFont typeface="Arial"/>
                        <a:buNone/>
                      </a:pPr>
                      <a:r>
                        <a:rPr b="1" lang="es-PE" sz="800">
                          <a:solidFill>
                            <a:srgbClr val="7030A0"/>
                          </a:solidFill>
                          <a:latin typeface="Courier New"/>
                          <a:ea typeface="Courier New"/>
                          <a:cs typeface="Courier New"/>
                          <a:sym typeface="Courier New"/>
                        </a:rPr>
                        <a:t>END</a:t>
                      </a:r>
                      <a:endParaRPr/>
                    </a:p>
                  </a:txBody>
                  <a:tcPr marT="48250" marB="48250" marR="96500" marL="96500" anchor="ctr"/>
                </a:tc>
              </a:tr>
            </a:tbl>
          </a:graphicData>
        </a:graphic>
      </p:graphicFrame>
      <p:sp>
        <p:nvSpPr>
          <p:cNvPr id="218" name="Google Shape;218;p22"/>
          <p:cNvSpPr txBox="1"/>
          <p:nvPr/>
        </p:nvSpPr>
        <p:spPr>
          <a:xfrm>
            <a:off x="1267797" y="1088341"/>
            <a:ext cx="3686589"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4"/>
            </a:pPr>
            <a:r>
              <a:rPr b="1" lang="es-PE" sz="1600">
                <a:solidFill>
                  <a:srgbClr val="366092"/>
                </a:solidFill>
                <a:latin typeface="Calibri"/>
                <a:ea typeface="Calibri"/>
                <a:cs typeface="Calibri"/>
                <a:sym typeface="Calibri"/>
              </a:rPr>
              <a:t>ELEMENTOS DE FLUJOS DE CONTROL</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aphicFrame>
        <p:nvGraphicFramePr>
          <p:cNvPr id="225" name="Google Shape;225;p23"/>
          <p:cNvGraphicFramePr/>
          <p:nvPr/>
        </p:nvGraphicFramePr>
        <p:xfrm>
          <a:off x="1267797" y="1740707"/>
          <a:ext cx="3000000" cy="3000000"/>
        </p:xfrm>
        <a:graphic>
          <a:graphicData uri="http://schemas.openxmlformats.org/drawingml/2006/table">
            <a:tbl>
              <a:tblPr bandRow="1" firstRow="1">
                <a:noFill/>
                <a:tableStyleId>{C2A7A8CB-01A7-480B-B8C9-6D7AADA6B3FF}</a:tableStyleId>
              </a:tblPr>
              <a:tblGrid>
                <a:gridCol w="1258425"/>
                <a:gridCol w="2051800"/>
                <a:gridCol w="3784425"/>
              </a:tblGrid>
              <a:tr h="291950">
                <a:tc>
                  <a:txBody>
                    <a:bodyPr/>
                    <a:lstStyle/>
                    <a:p>
                      <a:pPr indent="0" lvl="0" marL="0" marR="0" rtl="0" algn="l">
                        <a:spcBef>
                          <a:spcPts val="0"/>
                        </a:spcBef>
                        <a:spcAft>
                          <a:spcPts val="0"/>
                        </a:spcAft>
                        <a:buNone/>
                      </a:pPr>
                      <a:r>
                        <a:rPr lang="es-PE" sz="1400">
                          <a:solidFill>
                            <a:srgbClr val="366092"/>
                          </a:solidFill>
                        </a:rPr>
                        <a:t>Variables</a:t>
                      </a:r>
                      <a:endParaRPr/>
                    </a:p>
                  </a:txBody>
                  <a:tcPr marT="51525" marB="51525" marR="103050" marL="103050" anchor="ctr"/>
                </a:tc>
                <a:tc>
                  <a:txBody>
                    <a:bodyPr/>
                    <a:lstStyle/>
                    <a:p>
                      <a:pPr indent="0" lvl="0" marL="0" marR="0" rtl="0" algn="l">
                        <a:spcBef>
                          <a:spcPts val="0"/>
                        </a:spcBef>
                        <a:spcAft>
                          <a:spcPts val="0"/>
                        </a:spcAft>
                        <a:buNone/>
                      </a:pPr>
                      <a:r>
                        <a:rPr lang="es-PE" sz="1400">
                          <a:solidFill>
                            <a:srgbClr val="366092"/>
                          </a:solidFill>
                        </a:rPr>
                        <a:t>Descripción</a:t>
                      </a:r>
                      <a:endParaRPr/>
                    </a:p>
                  </a:txBody>
                  <a:tcPr marT="51525" marB="51525" marR="103050" marL="103050" anchor="ctr"/>
                </a:tc>
                <a:tc>
                  <a:txBody>
                    <a:bodyPr/>
                    <a:lstStyle/>
                    <a:p>
                      <a:pPr indent="0" lvl="0" marL="0" marR="0" rtl="0" algn="l">
                        <a:spcBef>
                          <a:spcPts val="0"/>
                        </a:spcBef>
                        <a:spcAft>
                          <a:spcPts val="0"/>
                        </a:spcAft>
                        <a:buNone/>
                      </a:pPr>
                      <a:r>
                        <a:t/>
                      </a:r>
                      <a:endParaRPr sz="1200">
                        <a:solidFill>
                          <a:srgbClr val="366092"/>
                        </a:solidFill>
                      </a:endParaRPr>
                    </a:p>
                  </a:txBody>
                  <a:tcPr marT="51525" marB="51525" marR="103050" marL="103050" anchor="ctr"/>
                </a:tc>
              </a:tr>
              <a:tr h="667925">
                <a:tc>
                  <a:txBody>
                    <a:bodyPr/>
                    <a:lstStyle/>
                    <a:p>
                      <a:pPr indent="0" lvl="0" marL="0" marR="0" rtl="0" algn="l">
                        <a:spcBef>
                          <a:spcPts val="0"/>
                        </a:spcBef>
                        <a:spcAft>
                          <a:spcPts val="0"/>
                        </a:spcAft>
                        <a:buNone/>
                      </a:pPr>
                      <a:r>
                        <a:rPr b="1" lang="es-PE" sz="1400">
                          <a:solidFill>
                            <a:schemeClr val="dk1"/>
                          </a:solidFill>
                        </a:rPr>
                        <a:t>Instrucción WHILE</a:t>
                      </a:r>
                      <a:endParaRPr/>
                    </a:p>
                  </a:txBody>
                  <a:tcPr marT="51525" marB="51525" marR="103050" marL="10305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Ejecuta repetidamente un bloque de código mientras una condición sea verdadera.</a:t>
                      </a:r>
                      <a:endParaRPr/>
                    </a:p>
                  </a:txBody>
                  <a:tcPr marT="51525" marB="51525" marR="103050" marL="103050" anchor="ctr"/>
                </a:tc>
                <a:tc>
                  <a:txBody>
                    <a:bodyPr/>
                    <a:lstStyle/>
                    <a:p>
                      <a:pPr indent="0" lvl="0" marL="0" marR="0" rtl="0" algn="l">
                        <a:lnSpc>
                          <a:spcPct val="100000"/>
                        </a:lnSpc>
                        <a:spcBef>
                          <a:spcPts val="0"/>
                        </a:spcBef>
                        <a:spcAft>
                          <a:spcPts val="0"/>
                        </a:spcAft>
                        <a:buClr>
                          <a:srgbClr val="7030A0"/>
                        </a:buClr>
                        <a:buSzPts val="900"/>
                        <a:buFont typeface="Arial"/>
                        <a:buNone/>
                      </a:pPr>
                      <a:r>
                        <a:rPr b="1" lang="es-PE" sz="900">
                          <a:solidFill>
                            <a:srgbClr val="7030A0"/>
                          </a:solidFill>
                          <a:latin typeface="Courier New"/>
                          <a:ea typeface="Courier New"/>
                          <a:cs typeface="Courier New"/>
                          <a:sym typeface="Courier New"/>
                        </a:rPr>
                        <a:t>WHILE</a:t>
                      </a:r>
                      <a:r>
                        <a:rPr lang="es-PE" sz="900">
                          <a:latin typeface="Courier New"/>
                          <a:ea typeface="Courier New"/>
                          <a:cs typeface="Courier New"/>
                          <a:sym typeface="Courier New"/>
                        </a:rPr>
                        <a:t> condición</a:t>
                      </a:r>
                      <a:endParaRPr sz="9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lang="es-PE" sz="900">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BEGIN</a:t>
                      </a:r>
                      <a:endParaRPr/>
                    </a:p>
                    <a:p>
                      <a:pPr indent="0" lvl="0" marL="0" marR="0" rtl="0" algn="l">
                        <a:lnSpc>
                          <a:spcPct val="100000"/>
                        </a:lnSpc>
                        <a:spcBef>
                          <a:spcPts val="0"/>
                        </a:spcBef>
                        <a:spcAft>
                          <a:spcPts val="0"/>
                        </a:spcAft>
                        <a:buClr>
                          <a:schemeClr val="dk1"/>
                        </a:buClr>
                        <a:buSzPts val="900"/>
                        <a:buFont typeface="Arial"/>
                        <a:buNone/>
                      </a:pPr>
                      <a:r>
                        <a:rPr lang="es-PE" sz="900">
                          <a:latin typeface="Courier New"/>
                          <a:ea typeface="Courier New"/>
                          <a:cs typeface="Courier New"/>
                          <a:sym typeface="Courier New"/>
                        </a:rPr>
                        <a:t>      </a:t>
                      </a:r>
                      <a:r>
                        <a:rPr lang="es-PE" sz="900">
                          <a:solidFill>
                            <a:srgbClr val="4F6128"/>
                          </a:solidFill>
                          <a:latin typeface="Courier New"/>
                          <a:ea typeface="Courier New"/>
                          <a:cs typeface="Courier New"/>
                          <a:sym typeface="Courier New"/>
                        </a:rPr>
                        <a:t>-- Código a ejecutar</a:t>
                      </a:r>
                      <a:endParaRPr/>
                    </a:p>
                    <a:p>
                      <a:pPr indent="0" lvl="0" marL="0" marR="0" rtl="0" algn="l">
                        <a:lnSpc>
                          <a:spcPct val="100000"/>
                        </a:lnSpc>
                        <a:spcBef>
                          <a:spcPts val="0"/>
                        </a:spcBef>
                        <a:spcAft>
                          <a:spcPts val="0"/>
                        </a:spcAft>
                        <a:buClr>
                          <a:schemeClr val="dk1"/>
                        </a:buClr>
                        <a:buSzPts val="900"/>
                        <a:buFont typeface="Arial"/>
                        <a:buNone/>
                      </a:pPr>
                      <a:r>
                        <a:rPr lang="es-PE" sz="900">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END</a:t>
                      </a:r>
                      <a:endParaRPr/>
                    </a:p>
                  </a:txBody>
                  <a:tcPr marT="51525" marB="51525" marR="103050" marL="103050" anchor="ctr"/>
                </a:tc>
              </a:tr>
              <a:tr h="1232825">
                <a:tc>
                  <a:txBody>
                    <a:bodyPr/>
                    <a:lstStyle/>
                    <a:p>
                      <a:pPr indent="0" lvl="0" marL="0" marR="0" rtl="0" algn="l">
                        <a:spcBef>
                          <a:spcPts val="0"/>
                        </a:spcBef>
                        <a:spcAft>
                          <a:spcPts val="0"/>
                        </a:spcAft>
                        <a:buNone/>
                      </a:pPr>
                      <a:r>
                        <a:rPr b="1" lang="es-PE" sz="1400">
                          <a:solidFill>
                            <a:schemeClr val="dk1"/>
                          </a:solidFill>
                        </a:rPr>
                        <a:t>Instrucción BREAK</a:t>
                      </a:r>
                      <a:endParaRPr/>
                    </a:p>
                  </a:txBody>
                  <a:tcPr marT="51525" marB="51525" marR="103050" marL="10305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Se utiliza para salir de un bucle WHILE o FOR de forma prematura. </a:t>
                      </a:r>
                      <a:endParaRPr/>
                    </a:p>
                  </a:txBody>
                  <a:tcPr marT="51525" marB="51525" marR="103050" marL="103050" anchor="ctr"/>
                </a:tc>
                <a:tc>
                  <a:txBody>
                    <a:bodyPr/>
                    <a:lstStyle/>
                    <a:p>
                      <a:pPr indent="0" lvl="0" marL="0" marR="0" rtl="0" algn="l">
                        <a:lnSpc>
                          <a:spcPct val="100000"/>
                        </a:lnSpc>
                        <a:spcBef>
                          <a:spcPts val="0"/>
                        </a:spcBef>
                        <a:spcAft>
                          <a:spcPts val="0"/>
                        </a:spcAft>
                        <a:buClr>
                          <a:srgbClr val="4F6128"/>
                        </a:buClr>
                        <a:buSzPts val="900"/>
                        <a:buFont typeface="Arial"/>
                        <a:buNone/>
                      </a:pPr>
                      <a:r>
                        <a:rPr lang="es-PE" sz="900">
                          <a:solidFill>
                            <a:srgbClr val="4F6128"/>
                          </a:solidFill>
                          <a:latin typeface="Courier New"/>
                          <a:ea typeface="Courier New"/>
                          <a:cs typeface="Courier New"/>
                          <a:sym typeface="Courier New"/>
                        </a:rPr>
                        <a:t>-- WHILE condición</a:t>
                      </a:r>
                      <a:endParaRPr sz="900">
                        <a:solidFill>
                          <a:srgbClr val="4F6128"/>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BEGIN</a:t>
                      </a:r>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lang="es-PE" sz="900">
                          <a:solidFill>
                            <a:srgbClr val="4F6128"/>
                          </a:solidFill>
                          <a:latin typeface="Courier New"/>
                          <a:ea typeface="Courier New"/>
                          <a:cs typeface="Courier New"/>
                          <a:sym typeface="Courier New"/>
                        </a:rPr>
                        <a:t>-- Código a ejecutar</a:t>
                      </a:r>
                      <a:endParaRPr/>
                    </a:p>
                    <a:p>
                      <a:pPr indent="0" lvl="0" marL="0" marR="0" rtl="0" algn="l">
                        <a:lnSpc>
                          <a:spcPct val="100000"/>
                        </a:lnSpc>
                        <a:spcBef>
                          <a:spcPts val="0"/>
                        </a:spcBef>
                        <a:spcAft>
                          <a:spcPts val="0"/>
                        </a:spcAft>
                        <a:buClr>
                          <a:schemeClr val="dk1"/>
                        </a:buClr>
                        <a:buSzPts val="900"/>
                        <a:buFont typeface="Arial"/>
                        <a:buNone/>
                      </a:pPr>
                      <a:r>
                        <a:t/>
                      </a:r>
                      <a:endParaRPr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IF</a:t>
                      </a:r>
                      <a:r>
                        <a:rPr lang="es-PE" sz="900">
                          <a:solidFill>
                            <a:schemeClr val="dk1"/>
                          </a:solidFill>
                          <a:latin typeface="Courier New"/>
                          <a:ea typeface="Courier New"/>
                          <a:cs typeface="Courier New"/>
                          <a:sym typeface="Courier New"/>
                        </a:rPr>
                        <a:t> </a:t>
                      </a:r>
                      <a:r>
                        <a:rPr lang="es-PE" sz="900">
                          <a:latin typeface="Courier New"/>
                          <a:ea typeface="Courier New"/>
                          <a:cs typeface="Courier New"/>
                          <a:sym typeface="Courier New"/>
                        </a:rPr>
                        <a:t>condición</a:t>
                      </a:r>
                      <a:endParaRPr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BREAK</a:t>
                      </a:r>
                      <a:r>
                        <a:rPr lang="es-PE" sz="9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 END</a:t>
                      </a:r>
                      <a:endParaRPr/>
                    </a:p>
                    <a:p>
                      <a:pPr indent="0" lvl="0" marL="0" marR="0" rtl="0" algn="l">
                        <a:lnSpc>
                          <a:spcPct val="100000"/>
                        </a:lnSpc>
                        <a:spcBef>
                          <a:spcPts val="0"/>
                        </a:spcBef>
                        <a:spcAft>
                          <a:spcPts val="0"/>
                        </a:spcAft>
                        <a:buClr>
                          <a:srgbClr val="7030A0"/>
                        </a:buClr>
                        <a:buSzPts val="900"/>
                        <a:buFont typeface="Arial"/>
                        <a:buNone/>
                      </a:pPr>
                      <a:r>
                        <a:rPr b="1" lang="es-PE" sz="900">
                          <a:solidFill>
                            <a:srgbClr val="7030A0"/>
                          </a:solidFill>
                          <a:latin typeface="Courier New"/>
                          <a:ea typeface="Courier New"/>
                          <a:cs typeface="Courier New"/>
                          <a:sym typeface="Courier New"/>
                        </a:rPr>
                        <a:t>END</a:t>
                      </a:r>
                      <a:endParaRPr/>
                    </a:p>
                  </a:txBody>
                  <a:tcPr marT="51525" marB="51525" marR="103050" marL="103050" anchor="ctr"/>
                </a:tc>
              </a:tr>
              <a:tr h="1091600">
                <a:tc>
                  <a:txBody>
                    <a:bodyPr/>
                    <a:lstStyle/>
                    <a:p>
                      <a:pPr indent="0" lvl="0" marL="0" marR="0" rtl="0" algn="l">
                        <a:spcBef>
                          <a:spcPts val="0"/>
                        </a:spcBef>
                        <a:spcAft>
                          <a:spcPts val="0"/>
                        </a:spcAft>
                        <a:buNone/>
                      </a:pPr>
                      <a:r>
                        <a:rPr b="1" lang="es-PE" sz="1400">
                          <a:solidFill>
                            <a:schemeClr val="dk1"/>
                          </a:solidFill>
                        </a:rPr>
                        <a:t>Instrucción CONTINUE</a:t>
                      </a:r>
                      <a:endParaRPr/>
                    </a:p>
                  </a:txBody>
                  <a:tcPr marT="51525" marB="51525" marR="103050" marL="103050"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Se utiliza para saltar a la siguiente iteración de un bucle WHILE o FOR</a:t>
                      </a:r>
                      <a:endParaRPr/>
                    </a:p>
                  </a:txBody>
                  <a:tcPr marT="51525" marB="51525" marR="103050" marL="103050" anchor="ctr"/>
                </a:tc>
                <a:tc>
                  <a:txBody>
                    <a:bodyPr/>
                    <a:lstStyle/>
                    <a:p>
                      <a:pPr indent="0" lvl="0" marL="0" marR="0" rtl="0" algn="l">
                        <a:lnSpc>
                          <a:spcPct val="100000"/>
                        </a:lnSpc>
                        <a:spcBef>
                          <a:spcPts val="0"/>
                        </a:spcBef>
                        <a:spcAft>
                          <a:spcPts val="0"/>
                        </a:spcAft>
                        <a:buClr>
                          <a:srgbClr val="7030A0"/>
                        </a:buClr>
                        <a:buSzPts val="900"/>
                        <a:buFont typeface="Arial"/>
                        <a:buNone/>
                      </a:pPr>
                      <a:r>
                        <a:rPr b="1" lang="es-PE" sz="900">
                          <a:solidFill>
                            <a:srgbClr val="7030A0"/>
                          </a:solidFill>
                          <a:latin typeface="Courier New"/>
                          <a:ea typeface="Courier New"/>
                          <a:cs typeface="Courier New"/>
                          <a:sym typeface="Courier New"/>
                        </a:rPr>
                        <a:t>WHILE</a:t>
                      </a:r>
                      <a:r>
                        <a:rPr lang="es-PE" sz="900">
                          <a:solidFill>
                            <a:schemeClr val="dk1"/>
                          </a:solidFill>
                          <a:latin typeface="Courier New"/>
                          <a:ea typeface="Courier New"/>
                          <a:cs typeface="Courier New"/>
                          <a:sym typeface="Courier New"/>
                        </a:rPr>
                        <a:t> </a:t>
                      </a:r>
                      <a:r>
                        <a:rPr lang="es-PE" sz="900">
                          <a:latin typeface="Courier New"/>
                          <a:ea typeface="Courier New"/>
                          <a:cs typeface="Courier New"/>
                          <a:sym typeface="Courier New"/>
                        </a:rPr>
                        <a:t>condición</a:t>
                      </a:r>
                      <a:endParaRPr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BEGIN</a:t>
                      </a:r>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lang="es-PE" sz="900">
                          <a:solidFill>
                            <a:srgbClr val="4F6128"/>
                          </a:solidFill>
                          <a:latin typeface="Courier New"/>
                          <a:ea typeface="Courier New"/>
                          <a:cs typeface="Courier New"/>
                          <a:sym typeface="Courier New"/>
                        </a:rPr>
                        <a:t>-- Código a ejecutar</a:t>
                      </a:r>
                      <a:endParaRPr/>
                    </a:p>
                    <a:p>
                      <a:pPr indent="0" lvl="0" marL="0" marR="0" rtl="0" algn="l">
                        <a:lnSpc>
                          <a:spcPct val="100000"/>
                        </a:lnSpc>
                        <a:spcBef>
                          <a:spcPts val="0"/>
                        </a:spcBef>
                        <a:spcAft>
                          <a:spcPts val="0"/>
                        </a:spcAft>
                        <a:buClr>
                          <a:schemeClr val="dk1"/>
                        </a:buClr>
                        <a:buSzPts val="900"/>
                        <a:buFont typeface="Arial"/>
                        <a:buNone/>
                      </a:pPr>
                      <a:r>
                        <a:t/>
                      </a:r>
                      <a:endParaRPr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IF</a:t>
                      </a:r>
                      <a:r>
                        <a:rPr lang="es-PE" sz="900">
                          <a:solidFill>
                            <a:schemeClr val="dk1"/>
                          </a:solidFill>
                          <a:latin typeface="Courier New"/>
                          <a:ea typeface="Courier New"/>
                          <a:cs typeface="Courier New"/>
                          <a:sym typeface="Courier New"/>
                        </a:rPr>
                        <a:t> </a:t>
                      </a:r>
                      <a:r>
                        <a:rPr lang="es-PE" sz="900">
                          <a:latin typeface="Courier New"/>
                          <a:ea typeface="Courier New"/>
                          <a:cs typeface="Courier New"/>
                          <a:sym typeface="Courier New"/>
                        </a:rPr>
                        <a:t>condición</a:t>
                      </a:r>
                      <a:endParaRPr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CONTINUE</a:t>
                      </a:r>
                      <a:r>
                        <a:rPr lang="es-PE" sz="9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900"/>
                        <a:buFont typeface="Arial"/>
                        <a:buNone/>
                      </a:pPr>
                      <a:r>
                        <a:rPr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END</a:t>
                      </a:r>
                      <a:endParaRPr/>
                    </a:p>
                  </a:txBody>
                  <a:tcPr marT="51525" marB="51525" marR="103050" marL="103050" anchor="ctr"/>
                </a:tc>
              </a:tr>
            </a:tbl>
          </a:graphicData>
        </a:graphic>
      </p:graphicFrame>
      <p:sp>
        <p:nvSpPr>
          <p:cNvPr id="226" name="Google Shape;226;p23"/>
          <p:cNvSpPr txBox="1"/>
          <p:nvPr/>
        </p:nvSpPr>
        <p:spPr>
          <a:xfrm>
            <a:off x="1209608" y="1296157"/>
            <a:ext cx="3686589"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4"/>
            </a:pPr>
            <a:r>
              <a:rPr b="1" lang="es-PE" sz="1600">
                <a:solidFill>
                  <a:srgbClr val="366092"/>
                </a:solidFill>
                <a:latin typeface="Calibri"/>
                <a:ea typeface="Calibri"/>
                <a:cs typeface="Calibri"/>
                <a:sym typeface="Calibri"/>
              </a:rPr>
              <a:t>ELEMENTOS DE FLUJOS DE CONTROL</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aphicFrame>
        <p:nvGraphicFramePr>
          <p:cNvPr id="233" name="Google Shape;233;p24"/>
          <p:cNvGraphicFramePr/>
          <p:nvPr/>
        </p:nvGraphicFramePr>
        <p:xfrm>
          <a:off x="511340" y="2175159"/>
          <a:ext cx="3000000" cy="3000000"/>
        </p:xfrm>
        <a:graphic>
          <a:graphicData uri="http://schemas.openxmlformats.org/drawingml/2006/table">
            <a:tbl>
              <a:tblPr bandRow="1" firstRow="1">
                <a:noFill/>
                <a:tableStyleId>{C2A7A8CB-01A7-480B-B8C9-6D7AADA6B3FF}</a:tableStyleId>
              </a:tblPr>
              <a:tblGrid>
                <a:gridCol w="1465500"/>
                <a:gridCol w="2389400"/>
                <a:gridCol w="4407125"/>
              </a:tblGrid>
              <a:tr h="315850">
                <a:tc>
                  <a:txBody>
                    <a:bodyPr/>
                    <a:lstStyle/>
                    <a:p>
                      <a:pPr indent="0" lvl="0" marL="0" marR="0" rtl="0" algn="l">
                        <a:spcBef>
                          <a:spcPts val="0"/>
                        </a:spcBef>
                        <a:spcAft>
                          <a:spcPts val="0"/>
                        </a:spcAft>
                        <a:buNone/>
                      </a:pPr>
                      <a:r>
                        <a:rPr lang="es-PE" sz="1400">
                          <a:solidFill>
                            <a:srgbClr val="366092"/>
                          </a:solidFill>
                        </a:rPr>
                        <a:t>Variables</a:t>
                      </a:r>
                      <a:endParaRPr/>
                    </a:p>
                  </a:txBody>
                  <a:tcPr marT="55750" marB="55750" marR="111475" marL="111475" anchor="ctr"/>
                </a:tc>
                <a:tc>
                  <a:txBody>
                    <a:bodyPr/>
                    <a:lstStyle/>
                    <a:p>
                      <a:pPr indent="0" lvl="0" marL="0" marR="0" rtl="0" algn="l">
                        <a:spcBef>
                          <a:spcPts val="0"/>
                        </a:spcBef>
                        <a:spcAft>
                          <a:spcPts val="0"/>
                        </a:spcAft>
                        <a:buNone/>
                      </a:pPr>
                      <a:r>
                        <a:rPr lang="es-PE" sz="1400">
                          <a:solidFill>
                            <a:srgbClr val="366092"/>
                          </a:solidFill>
                        </a:rPr>
                        <a:t>Descripción</a:t>
                      </a:r>
                      <a:endParaRPr/>
                    </a:p>
                  </a:txBody>
                  <a:tcPr marT="55750" marB="55750" marR="111475" marL="111475" anchor="ctr"/>
                </a:tc>
                <a:tc>
                  <a:txBody>
                    <a:bodyPr/>
                    <a:lstStyle/>
                    <a:p>
                      <a:pPr indent="0" lvl="0" marL="0" marR="0" rtl="0" algn="l">
                        <a:spcBef>
                          <a:spcPts val="0"/>
                        </a:spcBef>
                        <a:spcAft>
                          <a:spcPts val="0"/>
                        </a:spcAft>
                        <a:buNone/>
                      </a:pPr>
                      <a:r>
                        <a:t/>
                      </a:r>
                      <a:endParaRPr sz="1300">
                        <a:solidFill>
                          <a:srgbClr val="366092"/>
                        </a:solidFill>
                      </a:endParaRPr>
                    </a:p>
                  </a:txBody>
                  <a:tcPr marT="55750" marB="55750" marR="111475" marL="111475" anchor="ctr"/>
                </a:tc>
              </a:tr>
              <a:tr h="1449225">
                <a:tc>
                  <a:txBody>
                    <a:bodyPr/>
                    <a:lstStyle/>
                    <a:p>
                      <a:pPr indent="0" lvl="0" marL="0" marR="0" rtl="0" algn="l">
                        <a:spcBef>
                          <a:spcPts val="0"/>
                        </a:spcBef>
                        <a:spcAft>
                          <a:spcPts val="0"/>
                        </a:spcAft>
                        <a:buNone/>
                      </a:pPr>
                      <a:r>
                        <a:rPr b="1" lang="es-PE" sz="1400">
                          <a:solidFill>
                            <a:schemeClr val="dk1"/>
                          </a:solidFill>
                        </a:rPr>
                        <a:t>Instrucción GOTO</a:t>
                      </a:r>
                      <a:endParaRPr/>
                    </a:p>
                  </a:txBody>
                  <a:tcPr marT="55750" marB="55750" marR="111475" marL="111475"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Permite transferir el control del programa a una etiqueta específica dentro del mismo procedimiento almacenado o lote de T-SQL. Sin embargo, se recomienda utilizarlo con precaución o no utilizarlo, ya que puede dificultar la comprensión y el mantenimiento del código.</a:t>
                      </a:r>
                      <a:endParaRPr/>
                    </a:p>
                  </a:txBody>
                  <a:tcPr marT="55750" marB="55750" marR="111475" marL="111475" anchor="ctr"/>
                </a:tc>
                <a:tc>
                  <a:txBody>
                    <a:bodyPr/>
                    <a:lstStyle/>
                    <a:p>
                      <a:pPr indent="0" lvl="0" marL="0" marR="0" rtl="0" algn="l">
                        <a:lnSpc>
                          <a:spcPct val="100000"/>
                        </a:lnSpc>
                        <a:spcBef>
                          <a:spcPts val="0"/>
                        </a:spcBef>
                        <a:spcAft>
                          <a:spcPts val="0"/>
                        </a:spcAft>
                        <a:buClr>
                          <a:srgbClr val="7030A0"/>
                        </a:buClr>
                        <a:buSzPts val="1000"/>
                        <a:buFont typeface="Arial"/>
                        <a:buNone/>
                      </a:pPr>
                      <a:r>
                        <a:rPr b="1" lang="es-PE" sz="1000">
                          <a:solidFill>
                            <a:srgbClr val="7030A0"/>
                          </a:solidFill>
                          <a:latin typeface="Courier New"/>
                          <a:ea typeface="Courier New"/>
                          <a:cs typeface="Courier New"/>
                          <a:sym typeface="Courier New"/>
                        </a:rPr>
                        <a:t>DECLARE</a:t>
                      </a:r>
                      <a:r>
                        <a:rPr b="0" lang="es-PE" sz="1000">
                          <a:solidFill>
                            <a:schemeClr val="dk1"/>
                          </a:solidFill>
                          <a:latin typeface="Courier New"/>
                          <a:ea typeface="Courier New"/>
                          <a:cs typeface="Courier New"/>
                          <a:sym typeface="Courier New"/>
                        </a:rPr>
                        <a:t> @counter </a:t>
                      </a:r>
                      <a:r>
                        <a:rPr b="1" lang="es-PE" sz="1000">
                          <a:solidFill>
                            <a:srgbClr val="7030A0"/>
                          </a:solidFill>
                          <a:latin typeface="Courier New"/>
                          <a:ea typeface="Courier New"/>
                          <a:cs typeface="Courier New"/>
                          <a:sym typeface="Courier New"/>
                        </a:rPr>
                        <a:t>INT</a:t>
                      </a:r>
                      <a:r>
                        <a:rPr b="0" lang="es-PE" sz="1000">
                          <a:solidFill>
                            <a:schemeClr val="dk1"/>
                          </a:solidFill>
                          <a:latin typeface="Courier New"/>
                          <a:ea typeface="Courier New"/>
                          <a:cs typeface="Courier New"/>
                          <a:sym typeface="Courier New"/>
                        </a:rPr>
                        <a:t> = 1;</a:t>
                      </a:r>
                      <a:endParaRPr/>
                    </a:p>
                    <a:p>
                      <a:pPr indent="0" lvl="0" marL="0" marR="0" rtl="0" algn="l">
                        <a:lnSpc>
                          <a:spcPct val="100000"/>
                        </a:lnSpc>
                        <a:spcBef>
                          <a:spcPts val="0"/>
                        </a:spcBef>
                        <a:spcAft>
                          <a:spcPts val="0"/>
                        </a:spcAft>
                        <a:buClr>
                          <a:schemeClr val="dk1"/>
                        </a:buClr>
                        <a:buSzPts val="1000"/>
                        <a:buFont typeface="Arial"/>
                        <a:buNone/>
                      </a:pPr>
                      <a:r>
                        <a:t/>
                      </a:r>
                      <a:endParaRPr b="0" sz="10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Arial"/>
                        <a:buNone/>
                      </a:pPr>
                      <a:r>
                        <a:rPr b="1" lang="es-PE" sz="1000">
                          <a:solidFill>
                            <a:schemeClr val="dk1"/>
                          </a:solidFill>
                          <a:latin typeface="Courier New"/>
                          <a:ea typeface="Courier New"/>
                          <a:cs typeface="Courier New"/>
                          <a:sym typeface="Courier New"/>
                        </a:rPr>
                        <a:t>Loop:</a:t>
                      </a:r>
                      <a:endParaRPr/>
                    </a:p>
                    <a:p>
                      <a:pPr indent="0" lvl="0" marL="0" marR="0" rtl="0" algn="l">
                        <a:lnSpc>
                          <a:spcPct val="100000"/>
                        </a:lnSpc>
                        <a:spcBef>
                          <a:spcPts val="0"/>
                        </a:spcBef>
                        <a:spcAft>
                          <a:spcPts val="0"/>
                        </a:spcAft>
                        <a:buClr>
                          <a:srgbClr val="7030A0"/>
                        </a:buClr>
                        <a:buSzPts val="1000"/>
                        <a:buFont typeface="Arial"/>
                        <a:buNone/>
                      </a:pPr>
                      <a:r>
                        <a:rPr b="1" lang="es-PE" sz="1000">
                          <a:solidFill>
                            <a:srgbClr val="7030A0"/>
                          </a:solidFill>
                          <a:latin typeface="Courier New"/>
                          <a:ea typeface="Courier New"/>
                          <a:cs typeface="Courier New"/>
                          <a:sym typeface="Courier New"/>
                        </a:rPr>
                        <a:t>IF</a:t>
                      </a:r>
                      <a:r>
                        <a:rPr b="0" lang="es-PE" sz="1000">
                          <a:solidFill>
                            <a:schemeClr val="dk1"/>
                          </a:solidFill>
                          <a:latin typeface="Courier New"/>
                          <a:ea typeface="Courier New"/>
                          <a:cs typeface="Courier New"/>
                          <a:sym typeface="Courier New"/>
                        </a:rPr>
                        <a:t> @counter &lt;= 10</a:t>
                      </a:r>
                      <a:endParaRPr/>
                    </a:p>
                    <a:p>
                      <a:pPr indent="0" lvl="0" marL="0" marR="0" rtl="0" algn="l">
                        <a:lnSpc>
                          <a:spcPct val="100000"/>
                        </a:lnSpc>
                        <a:spcBef>
                          <a:spcPts val="0"/>
                        </a:spcBef>
                        <a:spcAft>
                          <a:spcPts val="0"/>
                        </a:spcAft>
                        <a:buClr>
                          <a:srgbClr val="7030A0"/>
                        </a:buClr>
                        <a:buSzPts val="1000"/>
                        <a:buFont typeface="Arial"/>
                        <a:buNone/>
                      </a:pPr>
                      <a:r>
                        <a:rPr b="1" lang="es-PE" sz="1000">
                          <a:solidFill>
                            <a:srgbClr val="7030A0"/>
                          </a:solidFill>
                          <a:latin typeface="Courier New"/>
                          <a:ea typeface="Courier New"/>
                          <a:cs typeface="Courier New"/>
                          <a:sym typeface="Courier New"/>
                        </a:rPr>
                        <a:t>BEGIN</a:t>
                      </a:r>
                      <a:endParaRPr/>
                    </a:p>
                    <a:p>
                      <a:pPr indent="0" lvl="0" marL="0" marR="0" rtl="0" algn="l">
                        <a:lnSpc>
                          <a:spcPct val="100000"/>
                        </a:lnSpc>
                        <a:spcBef>
                          <a:spcPts val="0"/>
                        </a:spcBef>
                        <a:spcAft>
                          <a:spcPts val="0"/>
                        </a:spcAft>
                        <a:buClr>
                          <a:schemeClr val="dk1"/>
                        </a:buClr>
                        <a:buSzPts val="1000"/>
                        <a:buFont typeface="Arial"/>
                        <a:buNone/>
                      </a:pPr>
                      <a:r>
                        <a:rPr b="0" lang="es-PE" sz="1000">
                          <a:solidFill>
                            <a:schemeClr val="dk1"/>
                          </a:solidFill>
                          <a:latin typeface="Courier New"/>
                          <a:ea typeface="Courier New"/>
                          <a:cs typeface="Courier New"/>
                          <a:sym typeface="Courier New"/>
                        </a:rPr>
                        <a:t>   </a:t>
                      </a:r>
                      <a:r>
                        <a:rPr b="1" lang="es-PE" sz="1000">
                          <a:solidFill>
                            <a:srgbClr val="7030A0"/>
                          </a:solidFill>
                          <a:latin typeface="Courier New"/>
                          <a:ea typeface="Courier New"/>
                          <a:cs typeface="Courier New"/>
                          <a:sym typeface="Courier New"/>
                        </a:rPr>
                        <a:t>PRINT</a:t>
                      </a:r>
                      <a:r>
                        <a:rPr b="0" lang="es-PE" sz="1000">
                          <a:solidFill>
                            <a:schemeClr val="dk1"/>
                          </a:solidFill>
                          <a:latin typeface="Courier New"/>
                          <a:ea typeface="Courier New"/>
                          <a:cs typeface="Courier New"/>
                          <a:sym typeface="Courier New"/>
                        </a:rPr>
                        <a:t> 'Counter: ' + </a:t>
                      </a:r>
                      <a:r>
                        <a:rPr b="1" lang="es-PE" sz="1000">
                          <a:solidFill>
                            <a:srgbClr val="7030A0"/>
                          </a:solidFill>
                          <a:latin typeface="Courier New"/>
                          <a:ea typeface="Courier New"/>
                          <a:cs typeface="Courier New"/>
                          <a:sym typeface="Courier New"/>
                        </a:rPr>
                        <a:t>CAST(</a:t>
                      </a:r>
                      <a:r>
                        <a:rPr b="0" lang="es-PE" sz="1000">
                          <a:solidFill>
                            <a:schemeClr val="dk1"/>
                          </a:solidFill>
                          <a:latin typeface="Courier New"/>
                          <a:ea typeface="Courier New"/>
                          <a:cs typeface="Courier New"/>
                          <a:sym typeface="Courier New"/>
                        </a:rPr>
                        <a:t>@counter </a:t>
                      </a:r>
                      <a:r>
                        <a:rPr b="1" lang="es-PE" sz="1000">
                          <a:solidFill>
                            <a:srgbClr val="7030A0"/>
                          </a:solidFill>
                          <a:latin typeface="Courier New"/>
                          <a:ea typeface="Courier New"/>
                          <a:cs typeface="Courier New"/>
                          <a:sym typeface="Courier New"/>
                        </a:rPr>
                        <a:t>AS VARCHAR</a:t>
                      </a:r>
                      <a:r>
                        <a:rPr b="0" lang="es-PE" sz="1000">
                          <a:solidFill>
                            <a:schemeClr val="dk1"/>
                          </a:solidFill>
                          <a:latin typeface="Courier New"/>
                          <a:ea typeface="Courier New"/>
                          <a:cs typeface="Courier New"/>
                          <a:sym typeface="Courier New"/>
                        </a:rPr>
                        <a:t>(10)</a:t>
                      </a:r>
                      <a:r>
                        <a:rPr b="1" lang="es-PE" sz="1000">
                          <a:solidFill>
                            <a:srgbClr val="7030A0"/>
                          </a:solidFill>
                          <a:latin typeface="Courier New"/>
                          <a:ea typeface="Courier New"/>
                          <a:cs typeface="Courier New"/>
                          <a:sym typeface="Courier New"/>
                        </a:rPr>
                        <a:t>)</a:t>
                      </a:r>
                      <a:r>
                        <a:rPr b="0" lang="es-PE" sz="10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000"/>
                        <a:buFont typeface="Arial"/>
                        <a:buNone/>
                      </a:pPr>
                      <a:r>
                        <a:rPr b="0" lang="es-PE" sz="1000">
                          <a:solidFill>
                            <a:schemeClr val="dk1"/>
                          </a:solidFill>
                          <a:latin typeface="Courier New"/>
                          <a:ea typeface="Courier New"/>
                          <a:cs typeface="Courier New"/>
                          <a:sym typeface="Courier New"/>
                        </a:rPr>
                        <a:t>   </a:t>
                      </a:r>
                      <a:r>
                        <a:rPr b="1" lang="es-PE" sz="1000">
                          <a:solidFill>
                            <a:srgbClr val="7030A0"/>
                          </a:solidFill>
                          <a:latin typeface="Courier New"/>
                          <a:ea typeface="Courier New"/>
                          <a:cs typeface="Courier New"/>
                          <a:sym typeface="Courier New"/>
                        </a:rPr>
                        <a:t>SET</a:t>
                      </a:r>
                      <a:r>
                        <a:rPr b="0" lang="es-PE" sz="1000">
                          <a:solidFill>
                            <a:schemeClr val="dk1"/>
                          </a:solidFill>
                          <a:latin typeface="Courier New"/>
                          <a:ea typeface="Courier New"/>
                          <a:cs typeface="Courier New"/>
                          <a:sym typeface="Courier New"/>
                        </a:rPr>
                        <a:t> @counter = @counter + 1;</a:t>
                      </a:r>
                      <a:endParaRPr/>
                    </a:p>
                    <a:p>
                      <a:pPr indent="0" lvl="0" marL="0" marR="0" rtl="0" algn="l">
                        <a:lnSpc>
                          <a:spcPct val="100000"/>
                        </a:lnSpc>
                        <a:spcBef>
                          <a:spcPts val="0"/>
                        </a:spcBef>
                        <a:spcAft>
                          <a:spcPts val="0"/>
                        </a:spcAft>
                        <a:buClr>
                          <a:schemeClr val="dk1"/>
                        </a:buClr>
                        <a:buSzPts val="1000"/>
                        <a:buFont typeface="Arial"/>
                        <a:buNone/>
                      </a:pPr>
                      <a:r>
                        <a:rPr b="0" lang="es-PE" sz="1000">
                          <a:solidFill>
                            <a:schemeClr val="dk1"/>
                          </a:solidFill>
                          <a:latin typeface="Courier New"/>
                          <a:ea typeface="Courier New"/>
                          <a:cs typeface="Courier New"/>
                          <a:sym typeface="Courier New"/>
                        </a:rPr>
                        <a:t>   </a:t>
                      </a:r>
                      <a:r>
                        <a:rPr b="1" lang="es-PE" sz="1000">
                          <a:solidFill>
                            <a:srgbClr val="7030A0"/>
                          </a:solidFill>
                          <a:latin typeface="Courier New"/>
                          <a:ea typeface="Courier New"/>
                          <a:cs typeface="Courier New"/>
                          <a:sym typeface="Courier New"/>
                        </a:rPr>
                        <a:t>GOTO</a:t>
                      </a:r>
                      <a:r>
                        <a:rPr b="0" lang="es-PE" sz="1000">
                          <a:solidFill>
                            <a:schemeClr val="dk1"/>
                          </a:solidFill>
                          <a:latin typeface="Courier New"/>
                          <a:ea typeface="Courier New"/>
                          <a:cs typeface="Courier New"/>
                          <a:sym typeface="Courier New"/>
                        </a:rPr>
                        <a:t> </a:t>
                      </a:r>
                      <a:r>
                        <a:rPr b="1" lang="es-PE" sz="1000">
                          <a:solidFill>
                            <a:schemeClr val="dk1"/>
                          </a:solidFill>
                          <a:latin typeface="Courier New"/>
                          <a:ea typeface="Courier New"/>
                          <a:cs typeface="Courier New"/>
                          <a:sym typeface="Courier New"/>
                        </a:rPr>
                        <a:t>Loop</a:t>
                      </a:r>
                      <a:r>
                        <a:rPr b="0" lang="es-PE" sz="10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7030A0"/>
                        </a:buClr>
                        <a:buSzPts val="1000"/>
                        <a:buFont typeface="Arial"/>
                        <a:buNone/>
                      </a:pPr>
                      <a:r>
                        <a:rPr b="1" lang="es-PE" sz="1000">
                          <a:solidFill>
                            <a:srgbClr val="7030A0"/>
                          </a:solidFill>
                          <a:latin typeface="Courier New"/>
                          <a:ea typeface="Courier New"/>
                          <a:cs typeface="Courier New"/>
                          <a:sym typeface="Courier New"/>
                        </a:rPr>
                        <a:t>END</a:t>
                      </a:r>
                      <a:endParaRPr/>
                    </a:p>
                  </a:txBody>
                  <a:tcPr marT="55750" marB="55750" marR="111475" marL="111475" anchor="ctr"/>
                </a:tc>
              </a:tr>
            </a:tbl>
          </a:graphicData>
        </a:graphic>
      </p:graphicFrame>
      <p:sp>
        <p:nvSpPr>
          <p:cNvPr id="234" name="Google Shape;234;p24"/>
          <p:cNvSpPr txBox="1"/>
          <p:nvPr/>
        </p:nvSpPr>
        <p:spPr>
          <a:xfrm>
            <a:off x="511340" y="1735245"/>
            <a:ext cx="3686589"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4"/>
            </a:pPr>
            <a:r>
              <a:rPr b="1" lang="es-PE" sz="1600">
                <a:solidFill>
                  <a:srgbClr val="366092"/>
                </a:solidFill>
                <a:latin typeface="Calibri"/>
                <a:ea typeface="Calibri"/>
                <a:cs typeface="Calibri"/>
                <a:sym typeface="Calibri"/>
              </a:rPr>
              <a:t>ELEMENTOS DE FLUJOS DE CONTROL</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aphicFrame>
        <p:nvGraphicFramePr>
          <p:cNvPr id="241" name="Google Shape;241;p25"/>
          <p:cNvGraphicFramePr/>
          <p:nvPr/>
        </p:nvGraphicFramePr>
        <p:xfrm>
          <a:off x="939186" y="1529542"/>
          <a:ext cx="3000000" cy="3000000"/>
        </p:xfrm>
        <a:graphic>
          <a:graphicData uri="http://schemas.openxmlformats.org/drawingml/2006/table">
            <a:tbl>
              <a:tblPr bandRow="1" firstRow="1">
                <a:noFill/>
                <a:tableStyleId>{C2A7A8CB-01A7-480B-B8C9-6D7AADA6B3FF}</a:tableStyleId>
              </a:tblPr>
              <a:tblGrid>
                <a:gridCol w="1343400"/>
                <a:gridCol w="2190325"/>
                <a:gridCol w="4039925"/>
              </a:tblGrid>
              <a:tr h="282625">
                <a:tc>
                  <a:txBody>
                    <a:bodyPr/>
                    <a:lstStyle/>
                    <a:p>
                      <a:pPr indent="0" lvl="0" marL="0" marR="0" rtl="0" algn="l">
                        <a:spcBef>
                          <a:spcPts val="0"/>
                        </a:spcBef>
                        <a:spcAft>
                          <a:spcPts val="0"/>
                        </a:spcAft>
                        <a:buNone/>
                      </a:pPr>
                      <a:r>
                        <a:rPr lang="es-PE" sz="1400">
                          <a:solidFill>
                            <a:srgbClr val="366092"/>
                          </a:solidFill>
                        </a:rPr>
                        <a:t>Variables</a:t>
                      </a:r>
                      <a:endParaRPr/>
                    </a:p>
                  </a:txBody>
                  <a:tcPr marT="49875" marB="49875" marR="99750" marL="99750" anchor="ctr"/>
                </a:tc>
                <a:tc>
                  <a:txBody>
                    <a:bodyPr/>
                    <a:lstStyle/>
                    <a:p>
                      <a:pPr indent="0" lvl="0" marL="0" marR="0" rtl="0" algn="l">
                        <a:spcBef>
                          <a:spcPts val="0"/>
                        </a:spcBef>
                        <a:spcAft>
                          <a:spcPts val="0"/>
                        </a:spcAft>
                        <a:buNone/>
                      </a:pPr>
                      <a:r>
                        <a:rPr lang="es-PE" sz="1400">
                          <a:solidFill>
                            <a:srgbClr val="366092"/>
                          </a:solidFill>
                        </a:rPr>
                        <a:t>Descripción</a:t>
                      </a:r>
                      <a:endParaRPr/>
                    </a:p>
                  </a:txBody>
                  <a:tcPr marT="49875" marB="49875" marR="99750" marL="99750" anchor="ctr"/>
                </a:tc>
                <a:tc>
                  <a:txBody>
                    <a:bodyPr/>
                    <a:lstStyle/>
                    <a:p>
                      <a:pPr indent="0" lvl="0" marL="0" marR="0" rtl="0" algn="l">
                        <a:spcBef>
                          <a:spcPts val="0"/>
                        </a:spcBef>
                        <a:spcAft>
                          <a:spcPts val="0"/>
                        </a:spcAft>
                        <a:buNone/>
                      </a:pPr>
                      <a:r>
                        <a:t/>
                      </a:r>
                      <a:endParaRPr sz="1200">
                        <a:solidFill>
                          <a:srgbClr val="366092"/>
                        </a:solidFill>
                      </a:endParaRPr>
                    </a:p>
                  </a:txBody>
                  <a:tcPr marT="49875" marB="49875" marR="99750" marL="99750" anchor="ctr"/>
                </a:tc>
              </a:tr>
              <a:tr h="3291625">
                <a:tc>
                  <a:txBody>
                    <a:bodyPr/>
                    <a:lstStyle/>
                    <a:p>
                      <a:pPr indent="0" lvl="0" marL="0" marR="0" rtl="0" algn="l">
                        <a:lnSpc>
                          <a:spcPct val="100000"/>
                        </a:lnSpc>
                        <a:spcBef>
                          <a:spcPts val="0"/>
                        </a:spcBef>
                        <a:spcAft>
                          <a:spcPts val="0"/>
                        </a:spcAft>
                        <a:buClr>
                          <a:schemeClr val="dk1"/>
                        </a:buClr>
                        <a:buSzPts val="1400"/>
                        <a:buFont typeface="Calibri"/>
                        <a:buNone/>
                      </a:pPr>
                      <a:r>
                        <a:rPr b="1" lang="es-PE" sz="1400">
                          <a:solidFill>
                            <a:schemeClr val="dk1"/>
                          </a:solidFill>
                        </a:rPr>
                        <a:t>Instrucción GOTO</a:t>
                      </a:r>
                      <a:endParaRPr/>
                    </a:p>
                    <a:p>
                      <a:pPr indent="0" lvl="0" marL="0" marR="0" rtl="0" algn="l">
                        <a:spcBef>
                          <a:spcPts val="0"/>
                        </a:spcBef>
                        <a:spcAft>
                          <a:spcPts val="0"/>
                        </a:spcAft>
                        <a:buNone/>
                      </a:pPr>
                      <a:r>
                        <a:t/>
                      </a:r>
                      <a:endParaRPr b="1" sz="1100">
                        <a:solidFill>
                          <a:schemeClr val="dk1"/>
                        </a:solidFill>
                      </a:endParaRPr>
                    </a:p>
                  </a:txBody>
                  <a:tcPr marT="49875" marB="49875" marR="99750" marL="99750" anchor="ctr"/>
                </a:tc>
                <a:tc>
                  <a:txBody>
                    <a:bodyPr/>
                    <a:lstStyle/>
                    <a:p>
                      <a:pPr indent="0" lvl="0" marL="0" marR="0" rtl="0" algn="just">
                        <a:lnSpc>
                          <a:spcPct val="100000"/>
                        </a:lnSpc>
                        <a:spcBef>
                          <a:spcPts val="0"/>
                        </a:spcBef>
                        <a:spcAft>
                          <a:spcPts val="0"/>
                        </a:spcAft>
                        <a:buClr>
                          <a:schemeClr val="dk1"/>
                        </a:buClr>
                        <a:buSzPts val="1000"/>
                        <a:buFont typeface="Arial"/>
                        <a:buNone/>
                      </a:pPr>
                      <a:r>
                        <a:t/>
                      </a:r>
                      <a:endParaRPr sz="1000">
                        <a:latin typeface="Candara"/>
                        <a:ea typeface="Candara"/>
                        <a:cs typeface="Candara"/>
                        <a:sym typeface="Candara"/>
                      </a:endParaRPr>
                    </a:p>
                  </a:txBody>
                  <a:tcPr marT="49875" marB="49875" marR="99750" marL="99750" anchor="ctr"/>
                </a:tc>
                <a:tc>
                  <a:txBody>
                    <a:bodyPr/>
                    <a:lstStyle/>
                    <a:p>
                      <a:pPr indent="0" lvl="0" marL="0" marR="0" rtl="0" algn="l">
                        <a:lnSpc>
                          <a:spcPct val="100000"/>
                        </a:lnSpc>
                        <a:spcBef>
                          <a:spcPts val="0"/>
                        </a:spcBef>
                        <a:spcAft>
                          <a:spcPts val="0"/>
                        </a:spcAft>
                        <a:buClr>
                          <a:srgbClr val="7030A0"/>
                        </a:buClr>
                        <a:buSzPts val="900"/>
                        <a:buFont typeface="Arial"/>
                        <a:buNone/>
                      </a:pPr>
                      <a:r>
                        <a:rPr b="1" lang="es-PE" sz="900">
                          <a:solidFill>
                            <a:srgbClr val="7030A0"/>
                          </a:solidFill>
                          <a:latin typeface="Courier New"/>
                          <a:ea typeface="Courier New"/>
                          <a:cs typeface="Courier New"/>
                          <a:sym typeface="Courier New"/>
                        </a:rPr>
                        <a:t>DECLARE</a:t>
                      </a:r>
                      <a:r>
                        <a:rPr b="0" lang="es-PE" sz="900">
                          <a:solidFill>
                            <a:schemeClr val="dk1"/>
                          </a:solidFill>
                          <a:latin typeface="Courier New"/>
                          <a:ea typeface="Courier New"/>
                          <a:cs typeface="Courier New"/>
                          <a:sym typeface="Courier New"/>
                        </a:rPr>
                        <a:t> @value </a:t>
                      </a:r>
                      <a:r>
                        <a:rPr b="1" lang="es-PE" sz="900">
                          <a:solidFill>
                            <a:srgbClr val="7030A0"/>
                          </a:solidFill>
                          <a:latin typeface="Courier New"/>
                          <a:ea typeface="Courier New"/>
                          <a:cs typeface="Courier New"/>
                          <a:sym typeface="Courier New"/>
                        </a:rPr>
                        <a:t>INT</a:t>
                      </a:r>
                      <a:r>
                        <a:rPr b="0" lang="es-PE" sz="900">
                          <a:solidFill>
                            <a:schemeClr val="dk1"/>
                          </a:solidFill>
                          <a:latin typeface="Courier New"/>
                          <a:ea typeface="Courier New"/>
                          <a:cs typeface="Courier New"/>
                          <a:sym typeface="Courier New"/>
                        </a:rPr>
                        <a:t> = 1;</a:t>
                      </a:r>
                      <a:endParaRPr/>
                    </a:p>
                    <a:p>
                      <a:pPr indent="0" lvl="0" marL="0" marR="0" rtl="0" algn="l">
                        <a:lnSpc>
                          <a:spcPct val="100000"/>
                        </a:lnSpc>
                        <a:spcBef>
                          <a:spcPts val="0"/>
                        </a:spcBef>
                        <a:spcAft>
                          <a:spcPts val="0"/>
                        </a:spcAft>
                        <a:buClr>
                          <a:schemeClr val="dk1"/>
                        </a:buClr>
                        <a:buSzPts val="900"/>
                        <a:buFont typeface="Arial"/>
                        <a:buNone/>
                      </a:pPr>
                      <a:r>
                        <a:t/>
                      </a:r>
                      <a:endParaRPr b="0"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7030A0"/>
                        </a:buClr>
                        <a:buSzPts val="900"/>
                        <a:buFont typeface="Arial"/>
                        <a:buNone/>
                      </a:pPr>
                      <a:r>
                        <a:rPr b="1" lang="es-PE" sz="900">
                          <a:solidFill>
                            <a:srgbClr val="7030A0"/>
                          </a:solidFill>
                          <a:latin typeface="Courier New"/>
                          <a:ea typeface="Courier New"/>
                          <a:cs typeface="Courier New"/>
                          <a:sym typeface="Courier New"/>
                        </a:rPr>
                        <a:t>IF</a:t>
                      </a:r>
                      <a:r>
                        <a:rPr b="0" lang="es-PE" sz="900">
                          <a:solidFill>
                            <a:schemeClr val="dk1"/>
                          </a:solidFill>
                          <a:latin typeface="Courier New"/>
                          <a:ea typeface="Courier New"/>
                          <a:cs typeface="Courier New"/>
                          <a:sym typeface="Courier New"/>
                        </a:rPr>
                        <a:t> @value = 1</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GOTO</a:t>
                      </a:r>
                      <a:r>
                        <a:rPr b="0" lang="es-PE" sz="900">
                          <a:solidFill>
                            <a:schemeClr val="dk1"/>
                          </a:solidFill>
                          <a:latin typeface="Courier New"/>
                          <a:ea typeface="Courier New"/>
                          <a:cs typeface="Courier New"/>
                          <a:sym typeface="Courier New"/>
                        </a:rPr>
                        <a:t> </a:t>
                      </a:r>
                      <a:r>
                        <a:rPr b="1" lang="es-PE" sz="900">
                          <a:solidFill>
                            <a:schemeClr val="dk1"/>
                          </a:solidFill>
                          <a:latin typeface="Courier New"/>
                          <a:ea typeface="Courier New"/>
                          <a:cs typeface="Courier New"/>
                          <a:sym typeface="Courier New"/>
                        </a:rPr>
                        <a:t>Label1</a:t>
                      </a:r>
                      <a:r>
                        <a:rPr b="0" lang="es-PE" sz="9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7030A0"/>
                        </a:buClr>
                        <a:buSzPts val="900"/>
                        <a:buFont typeface="Arial"/>
                        <a:buNone/>
                      </a:pPr>
                      <a:r>
                        <a:rPr b="1" lang="es-PE" sz="900">
                          <a:solidFill>
                            <a:srgbClr val="7030A0"/>
                          </a:solidFill>
                          <a:latin typeface="Courier New"/>
                          <a:ea typeface="Courier New"/>
                          <a:cs typeface="Courier New"/>
                          <a:sym typeface="Courier New"/>
                        </a:rPr>
                        <a:t>ELSE IF </a:t>
                      </a:r>
                      <a:r>
                        <a:rPr b="0" lang="es-PE" sz="900">
                          <a:solidFill>
                            <a:schemeClr val="dk1"/>
                          </a:solidFill>
                          <a:latin typeface="Courier New"/>
                          <a:ea typeface="Courier New"/>
                          <a:cs typeface="Courier New"/>
                          <a:sym typeface="Courier New"/>
                        </a:rPr>
                        <a:t>@value = 2</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GOTO</a:t>
                      </a:r>
                      <a:r>
                        <a:rPr b="0" lang="es-PE" sz="900">
                          <a:solidFill>
                            <a:schemeClr val="dk1"/>
                          </a:solidFill>
                          <a:latin typeface="Courier New"/>
                          <a:ea typeface="Courier New"/>
                          <a:cs typeface="Courier New"/>
                          <a:sym typeface="Courier New"/>
                        </a:rPr>
                        <a:t> </a:t>
                      </a:r>
                      <a:r>
                        <a:rPr b="1" lang="es-PE" sz="900">
                          <a:solidFill>
                            <a:schemeClr val="dk1"/>
                          </a:solidFill>
                          <a:latin typeface="Courier New"/>
                          <a:ea typeface="Courier New"/>
                          <a:cs typeface="Courier New"/>
                          <a:sym typeface="Courier New"/>
                        </a:rPr>
                        <a:t>Label2</a:t>
                      </a:r>
                      <a:r>
                        <a:rPr b="0" lang="es-PE" sz="9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7030A0"/>
                        </a:buClr>
                        <a:buSzPts val="900"/>
                        <a:buFont typeface="Arial"/>
                        <a:buNone/>
                      </a:pPr>
                      <a:r>
                        <a:rPr b="1" lang="es-PE" sz="900">
                          <a:solidFill>
                            <a:srgbClr val="7030A0"/>
                          </a:solidFill>
                          <a:latin typeface="Courier New"/>
                          <a:ea typeface="Courier New"/>
                          <a:cs typeface="Courier New"/>
                          <a:sym typeface="Courier New"/>
                        </a:rPr>
                        <a:t>ELSE</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GOTO</a:t>
                      </a:r>
                      <a:r>
                        <a:rPr b="0" lang="es-PE" sz="900">
                          <a:solidFill>
                            <a:schemeClr val="dk1"/>
                          </a:solidFill>
                          <a:latin typeface="Courier New"/>
                          <a:ea typeface="Courier New"/>
                          <a:cs typeface="Courier New"/>
                          <a:sym typeface="Courier New"/>
                        </a:rPr>
                        <a:t> </a:t>
                      </a:r>
                      <a:r>
                        <a:rPr b="1" lang="es-PE" sz="900">
                          <a:solidFill>
                            <a:schemeClr val="dk1"/>
                          </a:solidFill>
                          <a:latin typeface="Courier New"/>
                          <a:ea typeface="Courier New"/>
                          <a:cs typeface="Courier New"/>
                          <a:sym typeface="Courier New"/>
                        </a:rPr>
                        <a:t>Label3</a:t>
                      </a:r>
                      <a:r>
                        <a:rPr b="0" lang="es-PE" sz="9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900"/>
                        <a:buFont typeface="Arial"/>
                        <a:buNone/>
                      </a:pPr>
                      <a:r>
                        <a:t/>
                      </a:r>
                      <a:endParaRPr b="0"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b="1" lang="es-PE" sz="900">
                          <a:solidFill>
                            <a:schemeClr val="dk1"/>
                          </a:solidFill>
                          <a:latin typeface="Courier New"/>
                          <a:ea typeface="Courier New"/>
                          <a:cs typeface="Courier New"/>
                          <a:sym typeface="Courier New"/>
                        </a:rPr>
                        <a:t>Label1:</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PRINT</a:t>
                      </a:r>
                      <a:r>
                        <a:rPr b="0" lang="es-PE" sz="900">
                          <a:solidFill>
                            <a:schemeClr val="dk1"/>
                          </a:solidFill>
                          <a:latin typeface="Courier New"/>
                          <a:ea typeface="Courier New"/>
                          <a:cs typeface="Courier New"/>
                          <a:sym typeface="Courier New"/>
                        </a:rPr>
                        <a:t> 'El valor es 1';</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GOTO</a:t>
                      </a:r>
                      <a:r>
                        <a:rPr b="0" lang="es-PE" sz="900">
                          <a:solidFill>
                            <a:schemeClr val="dk1"/>
                          </a:solidFill>
                          <a:latin typeface="Courier New"/>
                          <a:ea typeface="Courier New"/>
                          <a:cs typeface="Courier New"/>
                          <a:sym typeface="Courier New"/>
                        </a:rPr>
                        <a:t> </a:t>
                      </a:r>
                      <a:r>
                        <a:rPr b="1" lang="es-PE" sz="900">
                          <a:solidFill>
                            <a:schemeClr val="dk1"/>
                          </a:solidFill>
                          <a:latin typeface="Courier New"/>
                          <a:ea typeface="Courier New"/>
                          <a:cs typeface="Courier New"/>
                          <a:sym typeface="Courier New"/>
                        </a:rPr>
                        <a:t>End</a:t>
                      </a:r>
                      <a:r>
                        <a:rPr b="0" lang="es-PE" sz="9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900"/>
                        <a:buFont typeface="Arial"/>
                        <a:buNone/>
                      </a:pPr>
                      <a:r>
                        <a:t/>
                      </a:r>
                      <a:endParaRPr b="0"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b="1" lang="es-PE" sz="900">
                          <a:solidFill>
                            <a:schemeClr val="dk1"/>
                          </a:solidFill>
                          <a:latin typeface="Courier New"/>
                          <a:ea typeface="Courier New"/>
                          <a:cs typeface="Courier New"/>
                          <a:sym typeface="Courier New"/>
                        </a:rPr>
                        <a:t>Label2:</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PRINT</a:t>
                      </a:r>
                      <a:r>
                        <a:rPr b="0" lang="es-PE" sz="900">
                          <a:solidFill>
                            <a:schemeClr val="dk1"/>
                          </a:solidFill>
                          <a:latin typeface="Courier New"/>
                          <a:ea typeface="Courier New"/>
                          <a:cs typeface="Courier New"/>
                          <a:sym typeface="Courier New"/>
                        </a:rPr>
                        <a:t> 'El valor es 2';</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GOTO</a:t>
                      </a:r>
                      <a:r>
                        <a:rPr b="0" lang="es-PE" sz="900">
                          <a:solidFill>
                            <a:schemeClr val="dk1"/>
                          </a:solidFill>
                          <a:latin typeface="Courier New"/>
                          <a:ea typeface="Courier New"/>
                          <a:cs typeface="Courier New"/>
                          <a:sym typeface="Courier New"/>
                        </a:rPr>
                        <a:t> </a:t>
                      </a:r>
                      <a:r>
                        <a:rPr b="1" lang="es-PE" sz="900">
                          <a:solidFill>
                            <a:schemeClr val="dk1"/>
                          </a:solidFill>
                          <a:latin typeface="Courier New"/>
                          <a:ea typeface="Courier New"/>
                          <a:cs typeface="Courier New"/>
                          <a:sym typeface="Courier New"/>
                        </a:rPr>
                        <a:t>End</a:t>
                      </a:r>
                      <a:r>
                        <a:rPr b="0" lang="es-PE" sz="9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900"/>
                        <a:buFont typeface="Arial"/>
                        <a:buNone/>
                      </a:pPr>
                      <a:r>
                        <a:t/>
                      </a:r>
                      <a:endParaRPr b="0"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b="1" lang="es-PE" sz="900">
                          <a:solidFill>
                            <a:schemeClr val="dk1"/>
                          </a:solidFill>
                          <a:latin typeface="Courier New"/>
                          <a:ea typeface="Courier New"/>
                          <a:cs typeface="Courier New"/>
                          <a:sym typeface="Courier New"/>
                        </a:rPr>
                        <a:t>Label3:</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PRINT</a:t>
                      </a:r>
                      <a:r>
                        <a:rPr b="0" lang="es-PE" sz="900">
                          <a:solidFill>
                            <a:schemeClr val="dk1"/>
                          </a:solidFill>
                          <a:latin typeface="Courier New"/>
                          <a:ea typeface="Courier New"/>
                          <a:cs typeface="Courier New"/>
                          <a:sym typeface="Courier New"/>
                        </a:rPr>
                        <a:t> 'El valor no es ni 1 ni 2';</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GOTO</a:t>
                      </a:r>
                      <a:r>
                        <a:rPr b="0" lang="es-PE" sz="900">
                          <a:solidFill>
                            <a:schemeClr val="dk1"/>
                          </a:solidFill>
                          <a:latin typeface="Courier New"/>
                          <a:ea typeface="Courier New"/>
                          <a:cs typeface="Courier New"/>
                          <a:sym typeface="Courier New"/>
                        </a:rPr>
                        <a:t> </a:t>
                      </a:r>
                      <a:r>
                        <a:rPr b="1" lang="es-PE" sz="900">
                          <a:solidFill>
                            <a:schemeClr val="dk1"/>
                          </a:solidFill>
                          <a:latin typeface="Courier New"/>
                          <a:ea typeface="Courier New"/>
                          <a:cs typeface="Courier New"/>
                          <a:sym typeface="Courier New"/>
                        </a:rPr>
                        <a:t>End</a:t>
                      </a:r>
                      <a:r>
                        <a:rPr b="0" lang="es-PE" sz="900">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900"/>
                        <a:buFont typeface="Arial"/>
                        <a:buNone/>
                      </a:pPr>
                      <a:r>
                        <a:t/>
                      </a:r>
                      <a:endParaRPr b="0" sz="9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900"/>
                        <a:buFont typeface="Arial"/>
                        <a:buNone/>
                      </a:pPr>
                      <a:r>
                        <a:rPr b="1" lang="es-PE" sz="900">
                          <a:solidFill>
                            <a:schemeClr val="dk1"/>
                          </a:solidFill>
                          <a:latin typeface="Courier New"/>
                          <a:ea typeface="Courier New"/>
                          <a:cs typeface="Courier New"/>
                          <a:sym typeface="Courier New"/>
                        </a:rPr>
                        <a:t>End:</a:t>
                      </a:r>
                      <a:endParaRPr/>
                    </a:p>
                    <a:p>
                      <a:pPr indent="0" lvl="0" marL="0" marR="0" rtl="0" algn="l">
                        <a:lnSpc>
                          <a:spcPct val="100000"/>
                        </a:lnSpc>
                        <a:spcBef>
                          <a:spcPts val="0"/>
                        </a:spcBef>
                        <a:spcAft>
                          <a:spcPts val="0"/>
                        </a:spcAft>
                        <a:buClr>
                          <a:schemeClr val="dk1"/>
                        </a:buClr>
                        <a:buSzPts val="900"/>
                        <a:buFont typeface="Arial"/>
                        <a:buNone/>
                      </a:pPr>
                      <a:r>
                        <a:rPr b="0" lang="es-PE" sz="900">
                          <a:solidFill>
                            <a:schemeClr val="dk1"/>
                          </a:solidFill>
                          <a:latin typeface="Courier New"/>
                          <a:ea typeface="Courier New"/>
                          <a:cs typeface="Courier New"/>
                          <a:sym typeface="Courier New"/>
                        </a:rPr>
                        <a:t>   </a:t>
                      </a:r>
                      <a:r>
                        <a:rPr b="1" lang="es-PE" sz="900">
                          <a:solidFill>
                            <a:srgbClr val="7030A0"/>
                          </a:solidFill>
                          <a:latin typeface="Courier New"/>
                          <a:ea typeface="Courier New"/>
                          <a:cs typeface="Courier New"/>
                          <a:sym typeface="Courier New"/>
                        </a:rPr>
                        <a:t>PRINT</a:t>
                      </a:r>
                      <a:r>
                        <a:rPr b="0" lang="es-PE" sz="900">
                          <a:solidFill>
                            <a:schemeClr val="dk1"/>
                          </a:solidFill>
                          <a:latin typeface="Courier New"/>
                          <a:ea typeface="Courier New"/>
                          <a:cs typeface="Courier New"/>
                          <a:sym typeface="Courier New"/>
                        </a:rPr>
                        <a:t> 'Fin del programa.';</a:t>
                      </a:r>
                      <a:endParaRPr/>
                    </a:p>
                    <a:p>
                      <a:pPr indent="0" lvl="0" marL="0" marR="0" rtl="0" algn="l">
                        <a:lnSpc>
                          <a:spcPct val="100000"/>
                        </a:lnSpc>
                        <a:spcBef>
                          <a:spcPts val="0"/>
                        </a:spcBef>
                        <a:spcAft>
                          <a:spcPts val="0"/>
                        </a:spcAft>
                        <a:buClr>
                          <a:schemeClr val="dk1"/>
                        </a:buClr>
                        <a:buSzPts val="900"/>
                        <a:buFont typeface="Arial"/>
                        <a:buNone/>
                      </a:pPr>
                      <a:r>
                        <a:t/>
                      </a:r>
                      <a:endParaRPr b="0" sz="900">
                        <a:solidFill>
                          <a:schemeClr val="dk1"/>
                        </a:solidFill>
                        <a:latin typeface="Courier New"/>
                        <a:ea typeface="Courier New"/>
                        <a:cs typeface="Courier New"/>
                        <a:sym typeface="Courier New"/>
                      </a:endParaRPr>
                    </a:p>
                  </a:txBody>
                  <a:tcPr marT="49875" marB="49875" marR="99750" marL="99750" anchor="ctr"/>
                </a:tc>
              </a:tr>
            </a:tbl>
          </a:graphicData>
        </a:graphic>
      </p:graphicFrame>
      <p:sp>
        <p:nvSpPr>
          <p:cNvPr id="242" name="Google Shape;242;p25"/>
          <p:cNvSpPr txBox="1"/>
          <p:nvPr/>
        </p:nvSpPr>
        <p:spPr>
          <a:xfrm>
            <a:off x="810598" y="1058137"/>
            <a:ext cx="3686589"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4"/>
            </a:pPr>
            <a:r>
              <a:rPr b="1" lang="es-PE" sz="1600">
                <a:solidFill>
                  <a:srgbClr val="366092"/>
                </a:solidFill>
                <a:latin typeface="Calibri"/>
                <a:ea typeface="Calibri"/>
                <a:cs typeface="Calibri"/>
                <a:sym typeface="Calibri"/>
              </a:rPr>
              <a:t>ELEMENTOS DE FLUJOS DE CONTROL</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249" name="Google Shape;249;p26"/>
          <p:cNvSpPr txBox="1"/>
          <p:nvPr/>
        </p:nvSpPr>
        <p:spPr>
          <a:xfrm>
            <a:off x="511339" y="1373763"/>
            <a:ext cx="8090493" cy="1077218"/>
          </a:xfrm>
          <a:prstGeom prst="rect">
            <a:avLst/>
          </a:prstGeom>
          <a:noFill/>
          <a:ln>
            <a:noFill/>
          </a:ln>
        </p:spPr>
        <p:txBody>
          <a:bodyPr anchorCtr="0" anchor="t" bIns="45700" lIns="91425" spcFirstLastPara="1" rIns="91425" wrap="square" tIns="45700">
            <a:spAutoFit/>
          </a:bodyPr>
          <a:lstStyle/>
          <a:p>
            <a:pPr indent="-285750" lvl="1" marL="641350"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factible agregar comentarios en el código para proporcionar explicaciones, aclaraciones o notas sobre partes específicas del código. Los comentarios no se ejecutan como instrucciones, sino que son simplemente texto descriptivo que se ignora durante la ejecución:</a:t>
            </a:r>
            <a:endParaRPr/>
          </a:p>
        </p:txBody>
      </p:sp>
      <p:graphicFrame>
        <p:nvGraphicFramePr>
          <p:cNvPr id="250" name="Google Shape;250;p26"/>
          <p:cNvGraphicFramePr/>
          <p:nvPr/>
        </p:nvGraphicFramePr>
        <p:xfrm>
          <a:off x="648210" y="2456236"/>
          <a:ext cx="3000000" cy="3000000"/>
        </p:xfrm>
        <a:graphic>
          <a:graphicData uri="http://schemas.openxmlformats.org/drawingml/2006/table">
            <a:tbl>
              <a:tblPr bandRow="1" firstRow="1">
                <a:noFill/>
                <a:tableStyleId>{C2A7A8CB-01A7-480B-B8C9-6D7AADA6B3FF}</a:tableStyleId>
              </a:tblPr>
              <a:tblGrid>
                <a:gridCol w="1401100"/>
                <a:gridCol w="2720950"/>
                <a:gridCol w="4010350"/>
              </a:tblGrid>
              <a:tr h="290925">
                <a:tc>
                  <a:txBody>
                    <a:bodyPr/>
                    <a:lstStyle/>
                    <a:p>
                      <a:pPr indent="0" lvl="0" marL="0" marR="0" rtl="0" algn="l">
                        <a:spcBef>
                          <a:spcPts val="0"/>
                        </a:spcBef>
                        <a:spcAft>
                          <a:spcPts val="0"/>
                        </a:spcAft>
                        <a:buNone/>
                      </a:pPr>
                      <a:r>
                        <a:rPr lang="es-PE" sz="1400">
                          <a:solidFill>
                            <a:srgbClr val="366092"/>
                          </a:solidFill>
                        </a:rPr>
                        <a:t>Variables</a:t>
                      </a:r>
                      <a:endParaRPr/>
                    </a:p>
                  </a:txBody>
                  <a:tcPr marT="51350" marB="51350" marR="102675" marL="102675" anchor="ctr"/>
                </a:tc>
                <a:tc>
                  <a:txBody>
                    <a:bodyPr/>
                    <a:lstStyle/>
                    <a:p>
                      <a:pPr indent="0" lvl="0" marL="0" marR="0" rtl="0" algn="l">
                        <a:spcBef>
                          <a:spcPts val="0"/>
                        </a:spcBef>
                        <a:spcAft>
                          <a:spcPts val="0"/>
                        </a:spcAft>
                        <a:buNone/>
                      </a:pPr>
                      <a:r>
                        <a:rPr lang="es-PE" sz="1400">
                          <a:solidFill>
                            <a:srgbClr val="366092"/>
                          </a:solidFill>
                        </a:rPr>
                        <a:t>Descripción</a:t>
                      </a:r>
                      <a:endParaRPr/>
                    </a:p>
                  </a:txBody>
                  <a:tcPr marT="51350" marB="51350" marR="102675" marL="102675" anchor="ctr"/>
                </a:tc>
                <a:tc>
                  <a:txBody>
                    <a:bodyPr/>
                    <a:lstStyle/>
                    <a:p>
                      <a:pPr indent="0" lvl="0" marL="0" marR="0" rtl="0" algn="l">
                        <a:spcBef>
                          <a:spcPts val="0"/>
                        </a:spcBef>
                        <a:spcAft>
                          <a:spcPts val="0"/>
                        </a:spcAft>
                        <a:buNone/>
                      </a:pPr>
                      <a:r>
                        <a:t/>
                      </a:r>
                      <a:endParaRPr sz="1200">
                        <a:solidFill>
                          <a:srgbClr val="366092"/>
                        </a:solidFill>
                      </a:endParaRPr>
                    </a:p>
                  </a:txBody>
                  <a:tcPr marT="51350" marB="51350" marR="102675" marL="102675" anchor="ctr"/>
                </a:tc>
              </a:tr>
              <a:tr h="872750">
                <a:tc>
                  <a:txBody>
                    <a:bodyPr/>
                    <a:lstStyle/>
                    <a:p>
                      <a:pPr indent="0" lvl="0" marL="0" marR="0" rtl="0" algn="l">
                        <a:spcBef>
                          <a:spcPts val="0"/>
                        </a:spcBef>
                        <a:spcAft>
                          <a:spcPts val="0"/>
                        </a:spcAft>
                        <a:buNone/>
                      </a:pPr>
                      <a:r>
                        <a:rPr b="1" lang="es-PE" sz="1200">
                          <a:solidFill>
                            <a:schemeClr val="dk1"/>
                          </a:solidFill>
                        </a:rPr>
                        <a:t>Comentarios de una línea</a:t>
                      </a:r>
                      <a:endParaRPr/>
                    </a:p>
                  </a:txBody>
                  <a:tcPr marT="51350" marB="51350" marR="102675" marL="102675"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Se puede utilizar dos guiones, </a:t>
                      </a:r>
                      <a:r>
                        <a:rPr b="1" lang="es-PE" sz="1200">
                          <a:solidFill>
                            <a:srgbClr val="4F6128"/>
                          </a:solidFill>
                          <a:latin typeface="Candara"/>
                          <a:ea typeface="Candara"/>
                          <a:cs typeface="Candara"/>
                          <a:sym typeface="Candara"/>
                        </a:rPr>
                        <a:t>--</a:t>
                      </a:r>
                      <a:r>
                        <a:rPr lang="es-PE" sz="1200">
                          <a:latin typeface="Candara"/>
                          <a:ea typeface="Candara"/>
                          <a:cs typeface="Candara"/>
                          <a:sym typeface="Candara"/>
                        </a:rPr>
                        <a:t>, seguidos de texto, para crear un comentario de una línea. Todo el texto que sigue a los dos guiones hasta el final de la línea se considerará un comentario y no se ejecutará.</a:t>
                      </a:r>
                      <a:endParaRPr/>
                    </a:p>
                  </a:txBody>
                  <a:tcPr marT="51350" marB="51350" marR="102675" marL="102675" anchor="ctr"/>
                </a:tc>
                <a:tc>
                  <a:txBody>
                    <a:bodyPr/>
                    <a:lstStyle/>
                    <a:p>
                      <a:pPr indent="0" lvl="0" marL="0" marR="0" rtl="0" algn="l">
                        <a:lnSpc>
                          <a:spcPct val="100000"/>
                        </a:lnSpc>
                        <a:spcBef>
                          <a:spcPts val="0"/>
                        </a:spcBef>
                        <a:spcAft>
                          <a:spcPts val="0"/>
                        </a:spcAft>
                        <a:buClr>
                          <a:srgbClr val="4F6128"/>
                        </a:buClr>
                        <a:buSzPts val="900"/>
                        <a:buFont typeface="Arial"/>
                        <a:buNone/>
                      </a:pPr>
                      <a:r>
                        <a:rPr b="0" lang="es-PE" sz="900">
                          <a:solidFill>
                            <a:srgbClr val="4F6128"/>
                          </a:solidFill>
                          <a:latin typeface="Courier New"/>
                          <a:ea typeface="Courier New"/>
                          <a:cs typeface="Courier New"/>
                          <a:sym typeface="Courier New"/>
                        </a:rPr>
                        <a:t>-- Esto es un comentario de una línea</a:t>
                      </a:r>
                      <a:endParaRPr/>
                    </a:p>
                    <a:p>
                      <a:pPr indent="0" lvl="0" marL="0" marR="0" rtl="0" algn="l">
                        <a:lnSpc>
                          <a:spcPct val="100000"/>
                        </a:lnSpc>
                        <a:spcBef>
                          <a:spcPts val="0"/>
                        </a:spcBef>
                        <a:spcAft>
                          <a:spcPts val="0"/>
                        </a:spcAft>
                        <a:buClr>
                          <a:srgbClr val="7030A0"/>
                        </a:buClr>
                        <a:buSzPts val="900"/>
                        <a:buFont typeface="Arial"/>
                        <a:buNone/>
                      </a:pPr>
                      <a:r>
                        <a:rPr b="1" lang="es-PE" sz="900">
                          <a:solidFill>
                            <a:srgbClr val="7030A0"/>
                          </a:solidFill>
                          <a:latin typeface="Courier New"/>
                          <a:ea typeface="Courier New"/>
                          <a:cs typeface="Courier New"/>
                          <a:sym typeface="Courier New"/>
                        </a:rPr>
                        <a:t>SELECT * FROM Usuarios; </a:t>
                      </a:r>
                      <a:r>
                        <a:rPr b="0" lang="es-PE" sz="900">
                          <a:solidFill>
                            <a:srgbClr val="4F6128"/>
                          </a:solidFill>
                          <a:latin typeface="Courier New"/>
                          <a:ea typeface="Courier New"/>
                          <a:cs typeface="Courier New"/>
                          <a:sym typeface="Courier New"/>
                        </a:rPr>
                        <a:t>-- Consulta todos los usuarios</a:t>
                      </a:r>
                      <a:endParaRPr/>
                    </a:p>
                  </a:txBody>
                  <a:tcPr marT="51350" marB="51350" marR="102675" marL="102675" anchor="ctr"/>
                </a:tc>
              </a:tr>
              <a:tr h="924100">
                <a:tc>
                  <a:txBody>
                    <a:bodyPr/>
                    <a:lstStyle/>
                    <a:p>
                      <a:pPr indent="0" lvl="0" marL="0" marR="0" rtl="0" algn="l">
                        <a:spcBef>
                          <a:spcPts val="0"/>
                        </a:spcBef>
                        <a:spcAft>
                          <a:spcPts val="0"/>
                        </a:spcAft>
                        <a:buNone/>
                      </a:pPr>
                      <a:r>
                        <a:rPr b="1" lang="es-PE" sz="1200">
                          <a:solidFill>
                            <a:schemeClr val="dk1"/>
                          </a:solidFill>
                        </a:rPr>
                        <a:t>Comentarios de varias líneas</a:t>
                      </a:r>
                      <a:endParaRPr/>
                    </a:p>
                  </a:txBody>
                  <a:tcPr marT="51350" marB="51350" marR="102675" marL="102675" anchor="ctr"/>
                </a:tc>
                <a:tc>
                  <a:txBody>
                    <a:bodyPr/>
                    <a:lstStyle/>
                    <a:p>
                      <a:pPr indent="0" lvl="0" marL="0" marR="0" rtl="0" algn="l">
                        <a:lnSpc>
                          <a:spcPct val="100000"/>
                        </a:lnSpc>
                        <a:spcBef>
                          <a:spcPts val="0"/>
                        </a:spcBef>
                        <a:spcAft>
                          <a:spcPts val="0"/>
                        </a:spcAft>
                        <a:buClr>
                          <a:schemeClr val="dk1"/>
                        </a:buClr>
                        <a:buSzPts val="1200"/>
                        <a:buFont typeface="Arial"/>
                        <a:buNone/>
                      </a:pPr>
                      <a:r>
                        <a:rPr lang="es-PE" sz="1200">
                          <a:latin typeface="Candara"/>
                          <a:ea typeface="Candara"/>
                          <a:cs typeface="Candara"/>
                          <a:sym typeface="Candara"/>
                        </a:rPr>
                        <a:t>Se puede utilizar los símbolos </a:t>
                      </a:r>
                      <a:r>
                        <a:rPr b="1" lang="es-PE" sz="1200">
                          <a:solidFill>
                            <a:srgbClr val="4F6128"/>
                          </a:solidFill>
                          <a:latin typeface="Candara"/>
                          <a:ea typeface="Candara"/>
                          <a:cs typeface="Candara"/>
                          <a:sym typeface="Candara"/>
                        </a:rPr>
                        <a:t>/*</a:t>
                      </a:r>
                      <a:r>
                        <a:rPr lang="es-PE" sz="1200">
                          <a:latin typeface="Candara"/>
                          <a:ea typeface="Candara"/>
                          <a:cs typeface="Candara"/>
                          <a:sym typeface="Candara"/>
                        </a:rPr>
                        <a:t> para iniciar un comentario de varias líneas y los símbolos </a:t>
                      </a:r>
                      <a:r>
                        <a:rPr b="1" lang="es-PE" sz="1200">
                          <a:solidFill>
                            <a:srgbClr val="4F6128"/>
                          </a:solidFill>
                          <a:latin typeface="Candara"/>
                          <a:ea typeface="Candara"/>
                          <a:cs typeface="Candara"/>
                          <a:sym typeface="Candara"/>
                        </a:rPr>
                        <a:t>*/</a:t>
                      </a:r>
                      <a:r>
                        <a:rPr lang="es-PE" sz="1200">
                          <a:latin typeface="Candara"/>
                          <a:ea typeface="Candara"/>
                          <a:cs typeface="Candara"/>
                          <a:sym typeface="Candara"/>
                        </a:rPr>
                        <a:t>,  para finalizarlo. Todo el texto contenido entre los símbolos se considerará un comentario y no se ejecutará.</a:t>
                      </a:r>
                      <a:endParaRPr/>
                    </a:p>
                  </a:txBody>
                  <a:tcPr marT="51350" marB="51350" marR="102675" marL="102675" anchor="ctr"/>
                </a:tc>
                <a:tc>
                  <a:txBody>
                    <a:bodyPr/>
                    <a:lstStyle/>
                    <a:p>
                      <a:pPr indent="0" lvl="0" marL="0" marR="0" rtl="0" algn="l">
                        <a:lnSpc>
                          <a:spcPct val="100000"/>
                        </a:lnSpc>
                        <a:spcBef>
                          <a:spcPts val="0"/>
                        </a:spcBef>
                        <a:spcAft>
                          <a:spcPts val="0"/>
                        </a:spcAft>
                        <a:buClr>
                          <a:srgbClr val="4F6128"/>
                        </a:buClr>
                        <a:buSzPts val="900"/>
                        <a:buFont typeface="Arial"/>
                        <a:buNone/>
                      </a:pPr>
                      <a:r>
                        <a:rPr lang="es-PE" sz="900">
                          <a:solidFill>
                            <a:srgbClr val="4F6128"/>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4F6128"/>
                        </a:buClr>
                        <a:buSzPts val="900"/>
                        <a:buFont typeface="Arial"/>
                        <a:buNone/>
                      </a:pPr>
                      <a:r>
                        <a:rPr lang="es-PE" sz="900">
                          <a:solidFill>
                            <a:srgbClr val="4F6128"/>
                          </a:solidFill>
                          <a:latin typeface="Courier New"/>
                          <a:ea typeface="Courier New"/>
                          <a:cs typeface="Courier New"/>
                          <a:sym typeface="Courier New"/>
                        </a:rPr>
                        <a:t>Esto es un comentario de varias líneas</a:t>
                      </a:r>
                      <a:endParaRPr/>
                    </a:p>
                    <a:p>
                      <a:pPr indent="0" lvl="0" marL="0" marR="0" rtl="0" algn="l">
                        <a:lnSpc>
                          <a:spcPct val="100000"/>
                        </a:lnSpc>
                        <a:spcBef>
                          <a:spcPts val="0"/>
                        </a:spcBef>
                        <a:spcAft>
                          <a:spcPts val="0"/>
                        </a:spcAft>
                        <a:buClr>
                          <a:srgbClr val="4F6128"/>
                        </a:buClr>
                        <a:buSzPts val="900"/>
                        <a:buFont typeface="Arial"/>
                        <a:buNone/>
                      </a:pPr>
                      <a:r>
                        <a:rPr lang="es-PE" sz="900">
                          <a:solidFill>
                            <a:srgbClr val="4F6128"/>
                          </a:solidFill>
                          <a:latin typeface="Courier New"/>
                          <a:ea typeface="Courier New"/>
                          <a:cs typeface="Courier New"/>
                          <a:sym typeface="Courier New"/>
                        </a:rPr>
                        <a:t>Puedes agregar múltiples líneas de texto aquí</a:t>
                      </a:r>
                      <a:endParaRPr/>
                    </a:p>
                    <a:p>
                      <a:pPr indent="0" lvl="0" marL="0" marR="0" rtl="0" algn="l">
                        <a:lnSpc>
                          <a:spcPct val="100000"/>
                        </a:lnSpc>
                        <a:spcBef>
                          <a:spcPts val="0"/>
                        </a:spcBef>
                        <a:spcAft>
                          <a:spcPts val="0"/>
                        </a:spcAft>
                        <a:buClr>
                          <a:srgbClr val="4F6128"/>
                        </a:buClr>
                        <a:buSzPts val="900"/>
                        <a:buFont typeface="Arial"/>
                        <a:buNone/>
                      </a:pPr>
                      <a:r>
                        <a:rPr lang="es-PE" sz="900">
                          <a:solidFill>
                            <a:srgbClr val="4F6128"/>
                          </a:solidFill>
                          <a:latin typeface="Courier New"/>
                          <a:ea typeface="Courier New"/>
                          <a:cs typeface="Courier New"/>
                          <a:sym typeface="Courier New"/>
                        </a:rPr>
                        <a:t>Incluso puedes incluir instrucciones SQL comentadas</a:t>
                      </a:r>
                      <a:endParaRPr/>
                    </a:p>
                    <a:p>
                      <a:pPr indent="0" lvl="0" marL="0" marR="0" rtl="0" algn="l">
                        <a:lnSpc>
                          <a:spcPct val="100000"/>
                        </a:lnSpc>
                        <a:spcBef>
                          <a:spcPts val="0"/>
                        </a:spcBef>
                        <a:spcAft>
                          <a:spcPts val="0"/>
                        </a:spcAft>
                        <a:buClr>
                          <a:srgbClr val="4F6128"/>
                        </a:buClr>
                        <a:buSzPts val="900"/>
                        <a:buFont typeface="Arial"/>
                        <a:buNone/>
                      </a:pPr>
                      <a:r>
                        <a:rPr lang="es-PE" sz="900">
                          <a:solidFill>
                            <a:srgbClr val="4F6128"/>
                          </a:solidFill>
                          <a:latin typeface="Courier New"/>
                          <a:ea typeface="Courier New"/>
                          <a:cs typeface="Courier New"/>
                          <a:sym typeface="Courier New"/>
                        </a:rPr>
                        <a:t>SELECT * FROM Productos;</a:t>
                      </a:r>
                      <a:endParaRPr/>
                    </a:p>
                    <a:p>
                      <a:pPr indent="0" lvl="0" marL="0" marR="0" rtl="0" algn="l">
                        <a:lnSpc>
                          <a:spcPct val="100000"/>
                        </a:lnSpc>
                        <a:spcBef>
                          <a:spcPts val="0"/>
                        </a:spcBef>
                        <a:spcAft>
                          <a:spcPts val="0"/>
                        </a:spcAft>
                        <a:buClr>
                          <a:srgbClr val="4F6128"/>
                        </a:buClr>
                        <a:buSzPts val="900"/>
                        <a:buFont typeface="Arial"/>
                        <a:buNone/>
                      </a:pPr>
                      <a:r>
                        <a:rPr lang="es-PE" sz="900">
                          <a:solidFill>
                            <a:srgbClr val="4F6128"/>
                          </a:solidFill>
                          <a:latin typeface="Courier New"/>
                          <a:ea typeface="Courier New"/>
                          <a:cs typeface="Courier New"/>
                          <a:sym typeface="Courier New"/>
                        </a:rPr>
                        <a:t>*/</a:t>
                      </a:r>
                      <a:endParaRPr/>
                    </a:p>
                  </a:txBody>
                  <a:tcPr marT="51350" marB="51350" marR="102675" marL="102675" anchor="ctr"/>
                </a:tc>
              </a:tr>
            </a:tbl>
          </a:graphicData>
        </a:graphic>
      </p:graphicFrame>
      <p:sp>
        <p:nvSpPr>
          <p:cNvPr id="251" name="Google Shape;251;p26"/>
          <p:cNvSpPr txBox="1"/>
          <p:nvPr/>
        </p:nvSpPr>
        <p:spPr>
          <a:xfrm>
            <a:off x="879871" y="1145406"/>
            <a:ext cx="2719541"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366092"/>
              </a:buClr>
              <a:buSzPts val="1600"/>
              <a:buFont typeface="Calibri"/>
              <a:buAutoNum type="alphaUcPeriod" startAt="4"/>
            </a:pPr>
            <a:r>
              <a:rPr b="1" lang="es-PE" sz="1600">
                <a:solidFill>
                  <a:srgbClr val="366092"/>
                </a:solidFill>
                <a:latin typeface="Calibri"/>
                <a:ea typeface="Calibri"/>
                <a:cs typeface="Calibri"/>
                <a:sym typeface="Calibri"/>
              </a:rPr>
              <a:t>COMENTARIOS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7"/>
          <p:cNvSpPr/>
          <p:nvPr/>
        </p:nvSpPr>
        <p:spPr>
          <a:xfrm>
            <a:off x="424251" y="3703125"/>
            <a:ext cx="8080477"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TIPOS IMPLÍCITOS, DE AUTOCONFIRMACIÓN Y EXPLÍCITOS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IMPLÍCITOS, DE AUTOCONFIRMACIÓN Y EXPLÍCITOS</a:t>
            </a:r>
            <a:endParaRPr/>
          </a:p>
        </p:txBody>
      </p:sp>
      <p:sp>
        <p:nvSpPr>
          <p:cNvPr id="265" name="Google Shape;265;p28"/>
          <p:cNvSpPr txBox="1"/>
          <p:nvPr/>
        </p:nvSpPr>
        <p:spPr>
          <a:xfrm>
            <a:off x="1529058" y="1839679"/>
            <a:ext cx="5869270" cy="246221"/>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 SQL SERVER se tiene dos tipos de transacciones:</a:t>
            </a:r>
            <a:endParaRPr sz="1400">
              <a:solidFill>
                <a:srgbClr val="262626"/>
              </a:solidFill>
              <a:latin typeface="Calibri"/>
              <a:ea typeface="Calibri"/>
              <a:cs typeface="Calibri"/>
              <a:sym typeface="Calibri"/>
            </a:endParaRPr>
          </a:p>
        </p:txBody>
      </p:sp>
      <p:grpSp>
        <p:nvGrpSpPr>
          <p:cNvPr id="266" name="Google Shape;266;p28"/>
          <p:cNvGrpSpPr/>
          <p:nvPr/>
        </p:nvGrpSpPr>
        <p:grpSpPr>
          <a:xfrm>
            <a:off x="1529057" y="2401886"/>
            <a:ext cx="6517664" cy="2800573"/>
            <a:chOff x="1516120" y="2441059"/>
            <a:chExt cx="6517664" cy="2800573"/>
          </a:xfrm>
        </p:grpSpPr>
        <p:pic>
          <p:nvPicPr>
            <p:cNvPr id="267" name="Google Shape;267;p28"/>
            <p:cNvPicPr preferRelativeResize="0"/>
            <p:nvPr/>
          </p:nvPicPr>
          <p:blipFill rotWithShape="1">
            <a:blip r:embed="rId3">
              <a:alphaModFix/>
            </a:blip>
            <a:srcRect b="0" l="0" r="0" t="0"/>
            <a:stretch/>
          </p:blipFill>
          <p:spPr>
            <a:xfrm>
              <a:off x="1696120" y="2621059"/>
              <a:ext cx="2821382" cy="2620573"/>
            </a:xfrm>
            <a:prstGeom prst="rect">
              <a:avLst/>
            </a:prstGeom>
            <a:noFill/>
            <a:ln cap="flat" cmpd="sng" w="9525">
              <a:solidFill>
                <a:srgbClr val="D8D8D8"/>
              </a:solidFill>
              <a:prstDash val="solid"/>
              <a:round/>
              <a:headEnd len="sm" w="sm" type="none"/>
              <a:tailEnd len="sm" w="sm" type="none"/>
            </a:ln>
          </p:spPr>
        </p:pic>
        <p:pic>
          <p:nvPicPr>
            <p:cNvPr id="268" name="Google Shape;268;p28"/>
            <p:cNvPicPr preferRelativeResize="0"/>
            <p:nvPr/>
          </p:nvPicPr>
          <p:blipFill rotWithShape="1">
            <a:blip r:embed="rId4">
              <a:alphaModFix/>
            </a:blip>
            <a:srcRect b="0" l="0" r="0" t="0"/>
            <a:stretch/>
          </p:blipFill>
          <p:spPr>
            <a:xfrm>
              <a:off x="4821782" y="2621061"/>
              <a:ext cx="3212002" cy="2620571"/>
            </a:xfrm>
            <a:prstGeom prst="rect">
              <a:avLst/>
            </a:prstGeom>
            <a:noFill/>
            <a:ln cap="flat" cmpd="sng" w="9525">
              <a:solidFill>
                <a:srgbClr val="D8D8D8"/>
              </a:solidFill>
              <a:prstDash val="solid"/>
              <a:round/>
              <a:headEnd len="sm" w="sm" type="none"/>
              <a:tailEnd len="sm" w="sm" type="none"/>
            </a:ln>
          </p:spPr>
        </p:pic>
        <p:sp>
          <p:nvSpPr>
            <p:cNvPr id="269" name="Google Shape;269;p28"/>
            <p:cNvSpPr/>
            <p:nvPr/>
          </p:nvSpPr>
          <p:spPr>
            <a:xfrm>
              <a:off x="1516120" y="2441059"/>
              <a:ext cx="360000" cy="360000"/>
            </a:xfrm>
            <a:prstGeom prst="ellipse">
              <a:avLst/>
            </a:prstGeom>
            <a:gradFill>
              <a:gsLst>
                <a:gs pos="0">
                  <a:srgbClr val="FFA09D"/>
                </a:gs>
                <a:gs pos="35000">
                  <a:srgbClr val="FFBCBC"/>
                </a:gs>
                <a:gs pos="100000">
                  <a:srgbClr val="FFE2E2"/>
                </a:gs>
              </a:gsLst>
              <a:lin ang="16200000" scaled="0"/>
            </a:gradFill>
            <a:ln cap="flat" cmpd="sng" w="9525">
              <a:solidFill>
                <a:srgbClr val="D8D8D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600">
                  <a:solidFill>
                    <a:srgbClr val="C00000"/>
                  </a:solidFill>
                  <a:latin typeface="Calibri"/>
                  <a:ea typeface="Calibri"/>
                  <a:cs typeface="Calibri"/>
                  <a:sym typeface="Calibri"/>
                </a:rPr>
                <a:t>1</a:t>
              </a:r>
              <a:endParaRPr/>
            </a:p>
          </p:txBody>
        </p:sp>
        <p:sp>
          <p:nvSpPr>
            <p:cNvPr id="270" name="Google Shape;270;p28"/>
            <p:cNvSpPr/>
            <p:nvPr/>
          </p:nvSpPr>
          <p:spPr>
            <a:xfrm>
              <a:off x="4641782" y="2441059"/>
              <a:ext cx="360000" cy="360000"/>
            </a:xfrm>
            <a:prstGeom prst="ellipse">
              <a:avLst/>
            </a:prstGeom>
            <a:gradFill>
              <a:gsLst>
                <a:gs pos="0">
                  <a:srgbClr val="9FC3FF"/>
                </a:gs>
                <a:gs pos="35000">
                  <a:srgbClr val="BDD5FF"/>
                </a:gs>
                <a:gs pos="100000">
                  <a:srgbClr val="E4EEFF"/>
                </a:gs>
              </a:gsLst>
              <a:lin ang="16200000" scaled="0"/>
            </a:gradFill>
            <a:ln cap="flat" cmpd="sng" w="9525">
              <a:solidFill>
                <a:srgbClr val="D8D8D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600">
                  <a:solidFill>
                    <a:srgbClr val="17365D"/>
                  </a:solidFill>
                  <a:latin typeface="Calibri"/>
                  <a:ea typeface="Calibri"/>
                  <a:cs typeface="Calibri"/>
                  <a:sym typeface="Calibri"/>
                </a:rPr>
                <a:t>2</a:t>
              </a:r>
              <a:endParaRPr/>
            </a:p>
          </p:txBody>
        </p:sp>
      </p:grpSp>
      <p:sp>
        <p:nvSpPr>
          <p:cNvPr id="271" name="Google Shape;271;p28"/>
          <p:cNvSpPr txBox="1"/>
          <p:nvPr/>
        </p:nvSpPr>
        <p:spPr>
          <a:xfrm>
            <a:off x="1529056" y="1468575"/>
            <a:ext cx="6811491"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LOS TIPOS DE TRANSACCIONES QUE PODEMOS ENCONTRAR?</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IMPLÍCITOS, DE AUTOCONFIRMACIÓN Y EXPLÍCITOS</a:t>
            </a:r>
            <a:endParaRPr/>
          </a:p>
        </p:txBody>
      </p:sp>
      <p:sp>
        <p:nvSpPr>
          <p:cNvPr id="278" name="Google Shape;278;p29"/>
          <p:cNvSpPr txBox="1"/>
          <p:nvPr/>
        </p:nvSpPr>
        <p:spPr>
          <a:xfrm>
            <a:off x="914952" y="1576512"/>
            <a:ext cx="6996600" cy="32316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500"/>
              <a:buFont typeface="Calibri"/>
              <a:buAutoNum type="arabicPeriod"/>
            </a:pPr>
            <a:r>
              <a:rPr b="1" lang="es-PE" sz="1500">
                <a:solidFill>
                  <a:srgbClr val="366092"/>
                </a:solidFill>
                <a:latin typeface="Calibri"/>
                <a:ea typeface="Calibri"/>
                <a:cs typeface="Calibri"/>
                <a:sym typeface="Calibri"/>
              </a:rPr>
              <a:t>TRANSACCIÓN IMPLÍCITA O AUTOCOMPLETADA</a:t>
            </a:r>
            <a:endParaRPr/>
          </a:p>
          <a:p>
            <a:pPr indent="0" lvl="0" marL="11725" marR="0" rtl="0" algn="l">
              <a:spcBef>
                <a:spcPts val="0"/>
              </a:spcBef>
              <a:spcAft>
                <a:spcPts val="0"/>
              </a:spcAft>
              <a:buNone/>
            </a:pPr>
            <a:r>
              <a:t/>
            </a:r>
            <a:endParaRPr sz="15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500"/>
              <a:buFont typeface="Arial"/>
              <a:buChar char="•"/>
            </a:pPr>
            <a:r>
              <a:rPr b="0" i="0" lang="es-PE" sz="1500" u="none" cap="none" strike="noStrike">
                <a:solidFill>
                  <a:srgbClr val="262626"/>
                </a:solidFill>
                <a:latin typeface="Calibri"/>
                <a:ea typeface="Calibri"/>
                <a:cs typeface="Calibri"/>
                <a:sym typeface="Calibri"/>
              </a:rPr>
              <a:t>Es una transacción que se inicia automáticamente y se completa automáticamente sin que se necesite iniciarla o confirmarla explícita</a:t>
            </a:r>
            <a:r>
              <a:rPr b="0" i="0" lang="es-PE" sz="1500" u="none" cap="none" strike="noStrike">
                <a:solidFill>
                  <a:srgbClr val="262626"/>
                </a:solidFill>
                <a:latin typeface="Calibri"/>
                <a:ea typeface="Calibri"/>
                <a:cs typeface="Calibri"/>
                <a:sym typeface="Calibri"/>
              </a:rPr>
              <a:t>mente</a:t>
            </a:r>
            <a:r>
              <a:rPr b="0" i="0" lang="es-PE" sz="1500" u="none" cap="none" strike="noStrike">
                <a:solidFill>
                  <a:srgbClr val="262626"/>
                </a:solidFill>
                <a:latin typeface="Calibri"/>
                <a:ea typeface="Calibri"/>
                <a:cs typeface="Calibri"/>
                <a:sym typeface="Calibri"/>
              </a:rPr>
              <a:t>.</a:t>
            </a:r>
            <a:endParaRPr/>
          </a:p>
          <a:p>
            <a:pPr indent="-190500" lvl="1" marL="641350" marR="0" rtl="0" algn="l">
              <a:spcBef>
                <a:spcPts val="0"/>
              </a:spcBef>
              <a:spcAft>
                <a:spcPts val="0"/>
              </a:spcAft>
              <a:buClr>
                <a:schemeClr val="dk1"/>
              </a:buClr>
              <a:buSzPts val="1500"/>
              <a:buFont typeface="Arial"/>
              <a:buNone/>
            </a:pPr>
            <a:r>
              <a:t/>
            </a:r>
            <a:endParaRPr b="0" i="0" sz="1500" u="none" cap="none" strike="noStrike">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500"/>
              <a:buFont typeface="Arial"/>
              <a:buChar char="•"/>
            </a:pPr>
            <a:r>
              <a:rPr b="0" i="0" lang="es-PE" sz="1500" u="none" cap="none" strike="noStrike">
                <a:solidFill>
                  <a:srgbClr val="262626"/>
                </a:solidFill>
                <a:latin typeface="Calibri"/>
                <a:ea typeface="Calibri"/>
                <a:cs typeface="Calibri"/>
                <a:sym typeface="Calibri"/>
              </a:rPr>
              <a:t>Al ejecutar una instrucción INSERT, UPDATE o DELETE, SQL Server inicia automáticamente la transacción implícita, la cual permite agrupar estas operaciones en una unidad lógica, asegurando que se realicen de manera coherente.</a:t>
            </a:r>
            <a:endParaRPr/>
          </a:p>
          <a:p>
            <a:pPr indent="-190500" lvl="1" marL="641350" marR="0" rtl="0" algn="l">
              <a:spcBef>
                <a:spcPts val="0"/>
              </a:spcBef>
              <a:spcAft>
                <a:spcPts val="0"/>
              </a:spcAft>
              <a:buClr>
                <a:schemeClr val="dk1"/>
              </a:buClr>
              <a:buSzPts val="1500"/>
              <a:buFont typeface="Arial"/>
              <a:buNone/>
            </a:pPr>
            <a:r>
              <a:t/>
            </a:r>
            <a:endParaRPr b="0" i="0" sz="1500" u="none" cap="none" strike="noStrike">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500"/>
              <a:buFont typeface="Arial"/>
              <a:buChar char="•"/>
            </a:pPr>
            <a:r>
              <a:rPr b="0" i="0" lang="es-PE" sz="1500" u="none" cap="none" strike="noStrike">
                <a:solidFill>
                  <a:srgbClr val="262626"/>
                </a:solidFill>
                <a:latin typeface="Calibri"/>
                <a:ea typeface="Calibri"/>
                <a:cs typeface="Calibri"/>
                <a:sym typeface="Calibri"/>
              </a:rPr>
              <a:t>Si las instrucciones se ejecutan correctamente, los cambios se confirman de forma permanente en la base de datos; en cambio, si se produce un error durante la ejecución, se realiza una reversión automática de todos los cambios realizados dentro de la transacción implícita.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8638828"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MANEJO DE TRANSACCIONES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IMPLÍCITOS, DE AUTOCONFIRMACIÓN Y EXPLÍCITOS</a:t>
            </a:r>
            <a:endParaRPr/>
          </a:p>
        </p:txBody>
      </p:sp>
      <p:sp>
        <p:nvSpPr>
          <p:cNvPr id="285" name="Google Shape;285;p30"/>
          <p:cNvSpPr txBox="1"/>
          <p:nvPr/>
        </p:nvSpPr>
        <p:spPr>
          <a:xfrm>
            <a:off x="673882" y="1692891"/>
            <a:ext cx="5834983" cy="738664"/>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TRANSACCIÓN IMPLÍCITA O AUTOCOMPLETADA</a:t>
            </a:r>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siguiente ejemplo se realiza una sola operación de actualización:</a:t>
            </a:r>
            <a:endParaRPr/>
          </a:p>
        </p:txBody>
      </p:sp>
      <p:sp>
        <p:nvSpPr>
          <p:cNvPr id="286" name="Google Shape;286;p30"/>
          <p:cNvSpPr txBox="1"/>
          <p:nvPr/>
        </p:nvSpPr>
        <p:spPr>
          <a:xfrm>
            <a:off x="1081636" y="2684108"/>
            <a:ext cx="4693500" cy="1569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rgbClr val="4F6128"/>
                </a:solidFill>
                <a:latin typeface="Courier New"/>
                <a:ea typeface="Courier New"/>
                <a:cs typeface="Courier New"/>
                <a:sym typeface="Courier New"/>
              </a:rPr>
              <a:t>-- Inicio de la transacción implícita</a:t>
            </a:r>
            <a:endParaRPr/>
          </a:p>
          <a:p>
            <a:pPr indent="0" lvl="0" marL="0" marR="0" rtl="0" algn="l">
              <a:spcBef>
                <a:spcPts val="0"/>
              </a:spcBef>
              <a:spcAft>
                <a:spcPts val="0"/>
              </a:spcAft>
              <a:buNone/>
            </a:pPr>
            <a:r>
              <a:rPr b="1" lang="es-PE" sz="1200">
                <a:solidFill>
                  <a:srgbClr val="7030A0"/>
                </a:solidFill>
                <a:latin typeface="Courier New"/>
                <a:ea typeface="Courier New"/>
                <a:cs typeface="Courier New"/>
                <a:sym typeface="Courier New"/>
              </a:rPr>
              <a:t>INSERT INTO </a:t>
            </a:r>
            <a:r>
              <a:rPr b="1" lang="es-PE" sz="1200">
                <a:solidFill>
                  <a:schemeClr val="dk1"/>
                </a:solidFill>
                <a:latin typeface="Courier New"/>
                <a:ea typeface="Courier New"/>
                <a:cs typeface="Courier New"/>
                <a:sym typeface="Courier New"/>
              </a:rPr>
              <a:t>Categories</a:t>
            </a:r>
            <a:r>
              <a:rPr lang="es-PE" sz="1200">
                <a:solidFill>
                  <a:schemeClr val="dk1"/>
                </a:solidFill>
                <a:latin typeface="Courier New"/>
                <a:ea typeface="Courier New"/>
                <a:cs typeface="Courier New"/>
                <a:sym typeface="Courier New"/>
              </a:rPr>
              <a:t>(CategoryID, CategoryName)</a:t>
            </a:r>
            <a:endParaRPr/>
          </a:p>
          <a:p>
            <a:pPr indent="0" lvl="0" marL="0" marR="0" rtl="0" algn="l">
              <a:spcBef>
                <a:spcPts val="0"/>
              </a:spcBef>
              <a:spcAft>
                <a:spcPts val="0"/>
              </a:spcAft>
              <a:buNone/>
            </a:pPr>
            <a:r>
              <a:rPr b="1" lang="es-PE" sz="1200">
                <a:solidFill>
                  <a:srgbClr val="7030A0"/>
                </a:solidFill>
                <a:latin typeface="Courier New"/>
                <a:ea typeface="Courier New"/>
                <a:cs typeface="Courier New"/>
                <a:sym typeface="Courier New"/>
              </a:rPr>
              <a:t>     VALUES</a:t>
            </a:r>
            <a:r>
              <a:rPr lang="es-PE" sz="1200">
                <a:solidFill>
                  <a:schemeClr val="dk1"/>
                </a:solidFill>
                <a:latin typeface="Courier New"/>
                <a:ea typeface="Courier New"/>
                <a:cs typeface="Courier New"/>
                <a:sym typeface="Courier New"/>
              </a:rPr>
              <a:t>(10, 'Spicy Seafood');</a:t>
            </a:r>
            <a:endParaRPr/>
          </a:p>
          <a:p>
            <a:pPr indent="0" lvl="0" marL="0" marR="0" rtl="0" algn="l">
              <a:spcBef>
                <a:spcPts val="0"/>
              </a:spcBef>
              <a:spcAft>
                <a:spcPts val="0"/>
              </a:spcAft>
              <a:buNone/>
            </a:pPr>
            <a:r>
              <a:t/>
            </a:r>
            <a:endParaRPr b="1" sz="12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lang="es-PE" sz="1200">
                <a:solidFill>
                  <a:srgbClr val="4F6128"/>
                </a:solidFill>
                <a:latin typeface="Courier New"/>
                <a:ea typeface="Courier New"/>
                <a:cs typeface="Courier New"/>
                <a:sym typeface="Courier New"/>
              </a:rPr>
              <a:t>-- La transacción se completa automáticamente</a:t>
            </a:r>
            <a:endParaRPr/>
          </a:p>
          <a:p>
            <a:pPr indent="0" lvl="0" marL="0" marR="0" rtl="0" algn="l">
              <a:spcBef>
                <a:spcPts val="0"/>
              </a:spcBef>
              <a:spcAft>
                <a:spcPts val="0"/>
              </a:spcAft>
              <a:buNone/>
            </a:pPr>
            <a:r>
              <a:t/>
            </a:r>
            <a:endParaRPr b="1" sz="12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lang="es-PE" sz="1200">
                <a:solidFill>
                  <a:srgbClr val="4F6128"/>
                </a:solidFill>
                <a:latin typeface="Courier New"/>
                <a:ea typeface="Courier New"/>
                <a:cs typeface="Courier New"/>
                <a:sym typeface="Courier New"/>
              </a:rPr>
              <a:t>-- Verificación de los datos insertados</a:t>
            </a:r>
            <a:endParaRPr/>
          </a:p>
          <a:p>
            <a:pPr indent="0" lvl="0" marL="0" marR="0" rtl="0" algn="l">
              <a:spcBef>
                <a:spcPts val="0"/>
              </a:spcBef>
              <a:spcAft>
                <a:spcPts val="0"/>
              </a:spcAft>
              <a:buNone/>
            </a:pPr>
            <a:r>
              <a:rPr b="1" lang="es-PE" sz="1200">
                <a:solidFill>
                  <a:srgbClr val="7030A0"/>
                </a:solidFill>
                <a:latin typeface="Courier New"/>
                <a:ea typeface="Courier New"/>
                <a:cs typeface="Courier New"/>
                <a:sym typeface="Courier New"/>
              </a:rPr>
              <a:t>SELECT</a:t>
            </a:r>
            <a:r>
              <a:rPr lang="es-PE" sz="1200">
                <a:solidFill>
                  <a:schemeClr val="dk1"/>
                </a:solidFill>
                <a:latin typeface="Courier New"/>
                <a:ea typeface="Courier New"/>
                <a:cs typeface="Courier New"/>
                <a:sym typeface="Courier New"/>
              </a:rPr>
              <a:t> * </a:t>
            </a:r>
            <a:r>
              <a:rPr b="1" lang="es-PE" sz="1200">
                <a:solidFill>
                  <a:srgbClr val="7030A0"/>
                </a:solidFill>
                <a:latin typeface="Courier New"/>
                <a:ea typeface="Courier New"/>
                <a:cs typeface="Courier New"/>
                <a:sym typeface="Courier New"/>
              </a:rPr>
              <a:t>FROM </a:t>
            </a:r>
            <a:r>
              <a:rPr b="1" lang="es-PE" sz="1200">
                <a:solidFill>
                  <a:schemeClr val="dk1"/>
                </a:solidFill>
                <a:latin typeface="Courier New"/>
                <a:ea typeface="Courier New"/>
                <a:cs typeface="Courier New"/>
                <a:sym typeface="Courier New"/>
              </a:rPr>
              <a:t>Categories</a:t>
            </a:r>
            <a:r>
              <a:rPr b="1" lang="es-PE" sz="1200">
                <a:solidFill>
                  <a:srgbClr val="7030A0"/>
                </a:solidFill>
                <a:latin typeface="Courier New"/>
                <a:ea typeface="Courier New"/>
                <a:cs typeface="Courier New"/>
                <a:sym typeface="Courier New"/>
              </a:rPr>
              <a:t>;</a:t>
            </a:r>
            <a:endParaRPr/>
          </a:p>
        </p:txBody>
      </p:sp>
      <p:sp>
        <p:nvSpPr>
          <p:cNvPr id="287" name="Google Shape;287;p30"/>
          <p:cNvSpPr txBox="1"/>
          <p:nvPr/>
        </p:nvSpPr>
        <p:spPr>
          <a:xfrm>
            <a:off x="5896397" y="2684108"/>
            <a:ext cx="2775600" cy="160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31859B"/>
                </a:solidFill>
                <a:latin typeface="Calibri"/>
                <a:ea typeface="Calibri"/>
                <a:cs typeface="Calibri"/>
                <a:sym typeface="Calibri"/>
              </a:rPr>
              <a:t>NOTA: </a:t>
            </a:r>
            <a:r>
              <a:rPr lang="es-PE" sz="1400">
                <a:solidFill>
                  <a:srgbClr val="31859B"/>
                </a:solidFill>
                <a:latin typeface="Calibri"/>
                <a:ea typeface="Calibri"/>
                <a:cs typeface="Calibri"/>
                <a:sym typeface="Calibri"/>
              </a:rPr>
              <a:t>es importante tener en cuenta que, si se produce algún error durante la ejecución de la instrucción de inserción, la transacción implícita se deshace automáticamente y los cambios no se aplican a la base de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IMPLÍCITOS, DE AUTOCONFIRMACIÓN Y EXPLÍCITOS</a:t>
            </a:r>
            <a:endParaRPr/>
          </a:p>
        </p:txBody>
      </p:sp>
      <p:sp>
        <p:nvSpPr>
          <p:cNvPr id="294" name="Google Shape;294;p31"/>
          <p:cNvSpPr txBox="1"/>
          <p:nvPr/>
        </p:nvSpPr>
        <p:spPr>
          <a:xfrm>
            <a:off x="599068" y="1667287"/>
            <a:ext cx="5356927" cy="492443"/>
          </a:xfrm>
          <a:prstGeom prst="rect">
            <a:avLst/>
          </a:prstGeom>
          <a:noFill/>
          <a:ln>
            <a:noFill/>
          </a:ln>
        </p:spPr>
        <p:txBody>
          <a:bodyPr anchorCtr="0" anchor="t" bIns="0" lIns="0" spcFirstLastPara="1" rIns="0" wrap="square" tIns="0">
            <a:spAutoFit/>
          </a:bodyPr>
          <a:lstStyle/>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este segundo ejemplo se realizan varias operaciones de actualización:</a:t>
            </a:r>
            <a:endParaRPr/>
          </a:p>
        </p:txBody>
      </p:sp>
      <p:sp>
        <p:nvSpPr>
          <p:cNvPr id="295" name="Google Shape;295;p31"/>
          <p:cNvSpPr txBox="1"/>
          <p:nvPr/>
        </p:nvSpPr>
        <p:spPr>
          <a:xfrm>
            <a:off x="1005425" y="2183750"/>
            <a:ext cx="5356800" cy="3001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Inicio de la transacción implícita</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t/>
            </a:r>
            <a:endParaRPr sz="1050">
              <a:solidFill>
                <a:srgbClr val="4F6128"/>
              </a:solidFill>
              <a:latin typeface="Courier New"/>
              <a:ea typeface="Courier New"/>
              <a:cs typeface="Courier New"/>
              <a:sym typeface="Courier New"/>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 Sentencia 1: Insertar una nueva categoría</a:t>
            </a:r>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a:t>
            </a:r>
            <a:r>
              <a:rPr b="1" lang="es-PE" sz="1050">
                <a:solidFill>
                  <a:srgbClr val="7030A0"/>
                </a:solidFill>
                <a:latin typeface="Courier New"/>
                <a:ea typeface="Courier New"/>
                <a:cs typeface="Courier New"/>
                <a:sym typeface="Courier New"/>
              </a:rPr>
              <a:t>INSERT INTO </a:t>
            </a:r>
            <a:r>
              <a:rPr b="1" lang="es-PE" sz="1050">
                <a:solidFill>
                  <a:schemeClr val="dk1"/>
                </a:solidFill>
                <a:latin typeface="Courier New"/>
                <a:ea typeface="Courier New"/>
                <a:cs typeface="Courier New"/>
                <a:sym typeface="Courier New"/>
              </a:rPr>
              <a:t>Categories</a:t>
            </a:r>
            <a:r>
              <a:rPr lang="es-PE" sz="1050">
                <a:solidFill>
                  <a:schemeClr val="dk1"/>
                </a:solidFill>
                <a:latin typeface="Courier New"/>
                <a:ea typeface="Courier New"/>
                <a:cs typeface="Courier New"/>
                <a:sym typeface="Courier New"/>
              </a:rPr>
              <a:t>(CategoryID, CategoryName)</a:t>
            </a:r>
            <a:endParaRPr/>
          </a:p>
          <a:p>
            <a:pPr indent="0" lvl="0" marL="0" marR="0" rtl="0" algn="l">
              <a:spcBef>
                <a:spcPts val="0"/>
              </a:spcBef>
              <a:spcAft>
                <a:spcPts val="0"/>
              </a:spcAft>
              <a:buNone/>
            </a:pPr>
            <a:r>
              <a:rPr b="1" lang="es-PE" sz="1050">
                <a:solidFill>
                  <a:srgbClr val="4F6128"/>
                </a:solidFill>
                <a:latin typeface="Courier New"/>
                <a:ea typeface="Courier New"/>
                <a:cs typeface="Courier New"/>
                <a:sym typeface="Courier New"/>
              </a:rPr>
              <a:t>     </a:t>
            </a:r>
            <a:r>
              <a:rPr lang="es-PE" sz="1050">
                <a:solidFill>
                  <a:srgbClr val="4F6128"/>
                </a:solidFill>
                <a:latin typeface="Courier New"/>
                <a:ea typeface="Courier New"/>
                <a:cs typeface="Courier New"/>
                <a:sym typeface="Courier New"/>
              </a:rPr>
              <a:t>VALUES</a:t>
            </a:r>
            <a:r>
              <a:rPr lang="es-PE" sz="1050">
                <a:solidFill>
                  <a:schemeClr val="dk1"/>
                </a:solidFill>
                <a:latin typeface="Courier New"/>
                <a:ea typeface="Courier New"/>
                <a:cs typeface="Courier New"/>
                <a:sym typeface="Courier New"/>
              </a:rPr>
              <a:t>(10, ‘Spicy Seafood');</a:t>
            </a:r>
            <a:endParaRPr/>
          </a:p>
          <a:p>
            <a:pPr indent="0" lvl="0" marL="0" marR="0" rtl="0" algn="l">
              <a:spcBef>
                <a:spcPts val="0"/>
              </a:spcBef>
              <a:spcAft>
                <a:spcPts val="0"/>
              </a:spcAft>
              <a:buNone/>
            </a:pPr>
            <a:r>
              <a:t/>
            </a:r>
            <a:endParaRPr sz="1050">
              <a:solidFill>
                <a:srgbClr val="4F6128"/>
              </a:solidFill>
              <a:latin typeface="Courier New"/>
              <a:ea typeface="Courier New"/>
              <a:cs typeface="Courier New"/>
              <a:sym typeface="Courier New"/>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 Sentencia 2: Actualizar el nombre de una agencia de envíos</a:t>
            </a:r>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a:t>
            </a:r>
            <a:r>
              <a:rPr b="1" lang="es-PE" sz="1050">
                <a:solidFill>
                  <a:srgbClr val="7030A0"/>
                </a:solidFill>
                <a:latin typeface="Courier New"/>
                <a:ea typeface="Courier New"/>
                <a:cs typeface="Courier New"/>
                <a:sym typeface="Courier New"/>
              </a:rPr>
              <a:t>UPDATE</a:t>
            </a:r>
            <a:r>
              <a:rPr lang="es-PE" sz="1050">
                <a:solidFill>
                  <a:srgbClr val="4F6128"/>
                </a:solidFill>
                <a:latin typeface="Courier New"/>
                <a:ea typeface="Courier New"/>
                <a:cs typeface="Courier New"/>
                <a:sym typeface="Courier New"/>
              </a:rPr>
              <a:t> </a:t>
            </a:r>
            <a:r>
              <a:rPr b="1" lang="es-PE" sz="1050">
                <a:solidFill>
                  <a:schemeClr val="dk1"/>
                </a:solidFill>
                <a:latin typeface="Courier New"/>
                <a:ea typeface="Courier New"/>
                <a:cs typeface="Courier New"/>
                <a:sym typeface="Courier New"/>
              </a:rPr>
              <a:t>Shippers</a:t>
            </a:r>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a:t>
            </a:r>
            <a:r>
              <a:rPr b="1" lang="es-PE" sz="1050">
                <a:solidFill>
                  <a:srgbClr val="7030A0"/>
                </a:solidFill>
                <a:latin typeface="Courier New"/>
                <a:ea typeface="Courier New"/>
                <a:cs typeface="Courier New"/>
                <a:sym typeface="Courier New"/>
              </a:rPr>
              <a:t>SET</a:t>
            </a:r>
            <a:r>
              <a:rPr lang="es-PE" sz="1050">
                <a:solidFill>
                  <a:srgbClr val="4F6128"/>
                </a:solidFill>
                <a:latin typeface="Courier New"/>
                <a:ea typeface="Courier New"/>
                <a:cs typeface="Courier New"/>
                <a:sym typeface="Courier New"/>
              </a:rPr>
              <a:t> </a:t>
            </a:r>
            <a:r>
              <a:rPr lang="es-PE" sz="1050">
                <a:solidFill>
                  <a:schemeClr val="dk1"/>
                </a:solidFill>
                <a:latin typeface="Courier New"/>
                <a:ea typeface="Courier New"/>
                <a:cs typeface="Courier New"/>
                <a:sym typeface="Courier New"/>
              </a:rPr>
              <a:t>CompanyName = 'Federal Speedy Express'</a:t>
            </a:r>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a:t>
            </a:r>
            <a:r>
              <a:rPr b="1" lang="es-PE" sz="1050">
                <a:solidFill>
                  <a:srgbClr val="7030A0"/>
                </a:solidFill>
                <a:latin typeface="Courier New"/>
                <a:ea typeface="Courier New"/>
                <a:cs typeface="Courier New"/>
                <a:sym typeface="Courier New"/>
              </a:rPr>
              <a:t>WHERE</a:t>
            </a:r>
            <a:r>
              <a:rPr lang="es-PE" sz="1050">
                <a:solidFill>
                  <a:srgbClr val="4F6128"/>
                </a:solidFill>
                <a:latin typeface="Courier New"/>
                <a:ea typeface="Courier New"/>
                <a:cs typeface="Courier New"/>
                <a:sym typeface="Courier New"/>
              </a:rPr>
              <a:t> </a:t>
            </a:r>
            <a:r>
              <a:rPr lang="es-PE" sz="1050">
                <a:solidFill>
                  <a:schemeClr val="dk1"/>
                </a:solidFill>
                <a:latin typeface="Courier New"/>
                <a:ea typeface="Courier New"/>
                <a:cs typeface="Courier New"/>
                <a:sym typeface="Courier New"/>
              </a:rPr>
              <a:t>ShipperID = 1;</a:t>
            </a:r>
            <a:endParaRPr/>
          </a:p>
          <a:p>
            <a:pPr indent="0" lvl="0" marL="0" marR="0" rtl="0" algn="l">
              <a:spcBef>
                <a:spcPts val="0"/>
              </a:spcBef>
              <a:spcAft>
                <a:spcPts val="0"/>
              </a:spcAft>
              <a:buNone/>
            </a:pPr>
            <a:r>
              <a:t/>
            </a:r>
            <a:endParaRPr sz="1050">
              <a:solidFill>
                <a:srgbClr val="4F6128"/>
              </a:solidFill>
              <a:latin typeface="Courier New"/>
              <a:ea typeface="Courier New"/>
              <a:cs typeface="Courier New"/>
              <a:sym typeface="Courier New"/>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La transacción se completa automáticamente</a:t>
            </a:r>
            <a:endParaRPr/>
          </a:p>
          <a:p>
            <a:pPr indent="0" lvl="0" marL="0" marR="0" rtl="0" algn="l">
              <a:spcBef>
                <a:spcPts val="0"/>
              </a:spcBef>
              <a:spcAft>
                <a:spcPts val="0"/>
              </a:spcAft>
              <a:buNone/>
            </a:pPr>
            <a:r>
              <a:t/>
            </a:r>
            <a:endParaRPr sz="1050">
              <a:solidFill>
                <a:srgbClr val="4F6128"/>
              </a:solidFill>
              <a:latin typeface="Courier New"/>
              <a:ea typeface="Courier New"/>
              <a:cs typeface="Courier New"/>
              <a:sym typeface="Courier New"/>
            </a:endParaRPr>
          </a:p>
          <a:p>
            <a:pPr indent="0" lvl="0" marL="0" marR="0" rtl="0" algn="l">
              <a:spcBef>
                <a:spcPts val="0"/>
              </a:spcBef>
              <a:spcAft>
                <a:spcPts val="0"/>
              </a:spcAft>
              <a:buNone/>
            </a:pPr>
            <a:r>
              <a:rPr lang="es-PE" sz="1050">
                <a:solidFill>
                  <a:srgbClr val="4F6128"/>
                </a:solidFill>
                <a:latin typeface="Courier New"/>
                <a:ea typeface="Courier New"/>
                <a:cs typeface="Courier New"/>
                <a:sym typeface="Courier New"/>
              </a:rPr>
              <a:t>-- Verificación de los datos modificados</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SELECT</a:t>
            </a:r>
            <a:r>
              <a:rPr lang="es-PE" sz="1050">
                <a:solidFill>
                  <a:schemeClr val="dk1"/>
                </a:solidFill>
                <a:latin typeface="Courier New"/>
                <a:ea typeface="Courier New"/>
                <a:cs typeface="Courier New"/>
                <a:sym typeface="Courier New"/>
              </a:rPr>
              <a:t> * </a:t>
            </a:r>
            <a:r>
              <a:rPr b="1" lang="es-PE" sz="1050">
                <a:solidFill>
                  <a:srgbClr val="7030A0"/>
                </a:solidFill>
                <a:latin typeface="Courier New"/>
                <a:ea typeface="Courier New"/>
                <a:cs typeface="Courier New"/>
                <a:sym typeface="Courier New"/>
              </a:rPr>
              <a:t>FROM</a:t>
            </a:r>
            <a:r>
              <a:rPr lang="es-PE" sz="1050">
                <a:solidFill>
                  <a:schemeClr val="dk1"/>
                </a:solidFill>
                <a:latin typeface="Courier New"/>
                <a:ea typeface="Courier New"/>
                <a:cs typeface="Courier New"/>
                <a:sym typeface="Courier New"/>
              </a:rPr>
              <a:t> </a:t>
            </a:r>
            <a:r>
              <a:rPr b="1" lang="es-PE" sz="1050">
                <a:solidFill>
                  <a:schemeClr val="dk1"/>
                </a:solidFill>
                <a:latin typeface="Courier New"/>
                <a:ea typeface="Courier New"/>
                <a:cs typeface="Courier New"/>
                <a:sym typeface="Courier New"/>
              </a:rPr>
              <a:t>Categories</a:t>
            </a:r>
            <a:r>
              <a:rPr lang="es-PE" sz="1050">
                <a:solidFill>
                  <a:srgbClr val="4F6128"/>
                </a:solidFill>
                <a:latin typeface="Courier New"/>
                <a:ea typeface="Courier New"/>
                <a:cs typeface="Courier New"/>
                <a:sym typeface="Courier New"/>
              </a:rPr>
              <a:t>;</a:t>
            </a:r>
            <a:endParaRPr/>
          </a:p>
          <a:p>
            <a:pPr indent="0" lvl="0" marL="0" marR="0" rtl="0" algn="l">
              <a:spcBef>
                <a:spcPts val="0"/>
              </a:spcBef>
              <a:spcAft>
                <a:spcPts val="0"/>
              </a:spcAft>
              <a:buNone/>
            </a:pPr>
            <a:r>
              <a:rPr b="1" lang="es-PE" sz="1050">
                <a:solidFill>
                  <a:srgbClr val="7030A0"/>
                </a:solidFill>
                <a:latin typeface="Courier New"/>
                <a:ea typeface="Courier New"/>
                <a:cs typeface="Courier New"/>
                <a:sym typeface="Courier New"/>
              </a:rPr>
              <a:t>SELECT</a:t>
            </a:r>
            <a:r>
              <a:rPr lang="es-PE" sz="1050">
                <a:solidFill>
                  <a:schemeClr val="dk1"/>
                </a:solidFill>
                <a:latin typeface="Courier New"/>
                <a:ea typeface="Courier New"/>
                <a:cs typeface="Courier New"/>
                <a:sym typeface="Courier New"/>
              </a:rPr>
              <a:t> * </a:t>
            </a:r>
            <a:r>
              <a:rPr b="1" lang="es-PE" sz="1050">
                <a:solidFill>
                  <a:srgbClr val="7030A0"/>
                </a:solidFill>
                <a:latin typeface="Courier New"/>
                <a:ea typeface="Courier New"/>
                <a:cs typeface="Courier New"/>
                <a:sym typeface="Courier New"/>
              </a:rPr>
              <a:t>FROM</a:t>
            </a:r>
            <a:r>
              <a:rPr lang="es-PE" sz="1050">
                <a:solidFill>
                  <a:schemeClr val="dk1"/>
                </a:solidFill>
                <a:latin typeface="Courier New"/>
                <a:ea typeface="Courier New"/>
                <a:cs typeface="Courier New"/>
                <a:sym typeface="Courier New"/>
              </a:rPr>
              <a:t> </a:t>
            </a:r>
            <a:r>
              <a:rPr b="1" lang="es-PE" sz="1050">
                <a:solidFill>
                  <a:schemeClr val="dk1"/>
                </a:solidFill>
                <a:latin typeface="Courier New"/>
                <a:ea typeface="Courier New"/>
                <a:cs typeface="Courier New"/>
                <a:sym typeface="Courier New"/>
              </a:rPr>
              <a:t>Shippers</a:t>
            </a:r>
            <a:r>
              <a:rPr lang="es-PE" sz="1050">
                <a:solidFill>
                  <a:srgbClr val="4F6128"/>
                </a:solidFill>
                <a:latin typeface="Courier New"/>
                <a:ea typeface="Courier New"/>
                <a:cs typeface="Courier New"/>
                <a:sym typeface="Courier New"/>
              </a:rPr>
              <a:t>;</a:t>
            </a:r>
            <a:endParaRPr/>
          </a:p>
        </p:txBody>
      </p:sp>
      <p:sp>
        <p:nvSpPr>
          <p:cNvPr id="296" name="Google Shape;296;p31"/>
          <p:cNvSpPr txBox="1"/>
          <p:nvPr/>
        </p:nvSpPr>
        <p:spPr>
          <a:xfrm>
            <a:off x="6483749" y="2107550"/>
            <a:ext cx="2156100" cy="31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31859B"/>
                </a:solidFill>
                <a:latin typeface="Calibri"/>
                <a:ea typeface="Calibri"/>
                <a:cs typeface="Calibri"/>
                <a:sym typeface="Calibri"/>
              </a:rPr>
              <a:t>NOTA: </a:t>
            </a:r>
            <a:r>
              <a:rPr lang="es-PE" sz="1400">
                <a:solidFill>
                  <a:srgbClr val="31859B"/>
                </a:solidFill>
                <a:latin typeface="Calibri"/>
                <a:ea typeface="Calibri"/>
                <a:cs typeface="Calibri"/>
                <a:sym typeface="Calibri"/>
              </a:rPr>
              <a:t>si ambas sentencias se ejecutan correctamente, la transacción implícita se completa automáticamente y los cambios se confirman en la base de datos. Sin embargo, si ocurre algún error durante la ejecución de alguna de las sentencias, la transacción se deshace automáticamente y los cambios no se aplican.</a:t>
            </a:r>
            <a:endParaRPr/>
          </a:p>
        </p:txBody>
      </p:sp>
      <p:sp>
        <p:nvSpPr>
          <p:cNvPr id="297" name="Google Shape;297;p31"/>
          <p:cNvSpPr txBox="1"/>
          <p:nvPr/>
        </p:nvSpPr>
        <p:spPr>
          <a:xfrm>
            <a:off x="917723" y="1367756"/>
            <a:ext cx="4909500" cy="246221"/>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TRANSACCIÓN IMPLÍCITA O AUTOCOMPLETADA</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IMPLÍCITOS, DE AUTOCONFIRMACIÓN Y EXPLÍCITOS</a:t>
            </a:r>
            <a:endParaRPr/>
          </a:p>
        </p:txBody>
      </p:sp>
      <p:sp>
        <p:nvSpPr>
          <p:cNvPr id="304" name="Google Shape;304;p32"/>
          <p:cNvSpPr txBox="1"/>
          <p:nvPr/>
        </p:nvSpPr>
        <p:spPr>
          <a:xfrm>
            <a:off x="548916" y="1693926"/>
            <a:ext cx="7564030" cy="3200876"/>
          </a:xfrm>
          <a:prstGeom prst="rect">
            <a:avLst/>
          </a:prstGeom>
          <a:noFill/>
          <a:ln>
            <a:noFill/>
          </a:ln>
        </p:spPr>
        <p:txBody>
          <a:bodyPr anchorCtr="0" anchor="t" bIns="0" lIns="0" spcFirstLastPara="1" rIns="0" wrap="square" tIns="0">
            <a:spAutoFit/>
          </a:bodyPr>
          <a:lstStyle/>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una transacción que se inicia y se confirma o se deshace de forma explícita mediante instrucciones específicas.</a:t>
            </a:r>
            <a:endParaRPr/>
          </a:p>
          <a:p>
            <a:pPr indent="-184150" lvl="1" marL="641350" marR="0" rtl="0" algn="l">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Proporcionan un mayor control sobre el inicio y la confirmación de las transacciones, lo que permite agrupar varias operaciones de modificación de datos en una unidad lógica y asegurar que se realicen de manera coherente.</a:t>
            </a:r>
            <a:endParaRPr/>
          </a:p>
          <a:p>
            <a:pPr indent="-184150" lvl="1" marL="641350" marR="0" rtl="0" algn="l">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transacción explícita inicia mediante la instrucción BEGIN TRANSACTION, permitiendo llevar a cabo un conjunto de operaciones de actualización asociadas a instrucciones INSERT, UPDATE o DELETE. Después de completarlas se confirman o hacen permanentes mediante la instrucción COMMIT TRANSACTION, o en caso de algún error detectado es viable revertir las modificaciones con la instrucción ROLLBACK TRANSACTION.</a:t>
            </a:r>
            <a:endParaRPr/>
          </a:p>
        </p:txBody>
      </p:sp>
      <p:sp>
        <p:nvSpPr>
          <p:cNvPr id="305" name="Google Shape;305;p32"/>
          <p:cNvSpPr txBox="1"/>
          <p:nvPr/>
        </p:nvSpPr>
        <p:spPr>
          <a:xfrm>
            <a:off x="859962" y="1404931"/>
            <a:ext cx="3642765" cy="246221"/>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TRANSACCIÓN EXPLÍCITA</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IMPLÍCITOS, DE AUTOCONFIRMACIÓN Y EXPLÍCITOS</a:t>
            </a:r>
            <a:endParaRPr/>
          </a:p>
        </p:txBody>
      </p:sp>
      <p:sp>
        <p:nvSpPr>
          <p:cNvPr id="312" name="Google Shape;312;p33"/>
          <p:cNvSpPr txBox="1"/>
          <p:nvPr/>
        </p:nvSpPr>
        <p:spPr>
          <a:xfrm>
            <a:off x="489402" y="1751898"/>
            <a:ext cx="6433500" cy="246221"/>
          </a:xfrm>
          <a:prstGeom prst="rect">
            <a:avLst/>
          </a:prstGeom>
          <a:noFill/>
          <a:ln>
            <a:noFill/>
          </a:ln>
        </p:spPr>
        <p:txBody>
          <a:bodyPr anchorCtr="0" anchor="t" bIns="0" lIns="0" spcFirstLastPara="1" rIns="0" wrap="square" tIns="0">
            <a:spAutoFit/>
          </a:bodyPr>
          <a:lstStyle/>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siguiente ejemplo se realiza una sola operación de actualización:</a:t>
            </a:r>
            <a:endParaRPr/>
          </a:p>
        </p:txBody>
      </p:sp>
      <p:sp>
        <p:nvSpPr>
          <p:cNvPr id="313" name="Google Shape;313;p33"/>
          <p:cNvSpPr txBox="1"/>
          <p:nvPr/>
        </p:nvSpPr>
        <p:spPr>
          <a:xfrm>
            <a:off x="843338" y="2158127"/>
            <a:ext cx="5858634" cy="280076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BEGIN TRANSACTION</a:t>
            </a: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BEGIN TRY</a:t>
            </a:r>
            <a:endParaRPr/>
          </a:p>
          <a:p>
            <a:pPr indent="0" lvl="0" marL="0" marR="0" rtl="0" algn="l">
              <a:spcBef>
                <a:spcPts val="0"/>
              </a:spcBef>
              <a:spcAft>
                <a:spcPts val="0"/>
              </a:spcAft>
              <a:buNone/>
            </a:pPr>
            <a:r>
              <a:rPr lang="es-PE" sz="800">
                <a:solidFill>
                  <a:srgbClr val="4F6128"/>
                </a:solidFill>
                <a:latin typeface="Courier New"/>
                <a:ea typeface="Courier New"/>
                <a:cs typeface="Courier New"/>
                <a:sym typeface="Courier New"/>
              </a:rPr>
              <a:t>    -- Sentencia: Actualizar el nombre del cliente</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UPDATE</a:t>
            </a:r>
            <a:r>
              <a:rPr lang="es-PE" sz="800">
                <a:solidFill>
                  <a:schemeClr val="dk1"/>
                </a:solidFill>
                <a:latin typeface="Courier New"/>
                <a:ea typeface="Courier New"/>
                <a:cs typeface="Courier New"/>
                <a:sym typeface="Courier New"/>
              </a:rPr>
              <a:t> </a:t>
            </a:r>
            <a:r>
              <a:rPr b="1" lang="es-PE" sz="8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SET</a:t>
            </a:r>
            <a:r>
              <a:rPr lang="es-PE" sz="800">
                <a:solidFill>
                  <a:schemeClr val="dk1"/>
                </a:solidFill>
                <a:latin typeface="Courier New"/>
                <a:ea typeface="Courier New"/>
                <a:cs typeface="Courier New"/>
                <a:sym typeface="Courier New"/>
              </a:rPr>
              <a:t> ContactName = 'Pedro'</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WHERE</a:t>
            </a:r>
            <a:r>
              <a:rPr lang="es-PE" sz="800">
                <a:solidFill>
                  <a:schemeClr val="dk1"/>
                </a:solidFill>
                <a:latin typeface="Courier New"/>
                <a:ea typeface="Courier New"/>
                <a:cs typeface="Courier New"/>
                <a:sym typeface="Courier New"/>
              </a:rPr>
              <a:t> CustomerID = 'ALFKI';</a:t>
            </a:r>
            <a:endParaRPr/>
          </a:p>
          <a:p>
            <a:pPr indent="0" lvl="0" marL="0" marR="0" rtl="0" algn="l">
              <a:spcBef>
                <a:spcPts val="0"/>
              </a:spcBef>
              <a:spcAft>
                <a:spcPts val="0"/>
              </a:spcAft>
              <a:buNone/>
            </a:pPr>
            <a:r>
              <a:t/>
            </a:r>
            <a:endParaRPr sz="800">
              <a:solidFill>
                <a:srgbClr val="4F6128"/>
              </a:solidFill>
              <a:latin typeface="Courier New"/>
              <a:ea typeface="Courier New"/>
              <a:cs typeface="Courier New"/>
              <a:sym typeface="Courier New"/>
            </a:endParaRPr>
          </a:p>
          <a:p>
            <a:pPr indent="0" lvl="0" marL="0" marR="0" rtl="0" algn="l">
              <a:spcBef>
                <a:spcPts val="0"/>
              </a:spcBef>
              <a:spcAft>
                <a:spcPts val="0"/>
              </a:spcAft>
              <a:buNone/>
            </a:pPr>
            <a:r>
              <a:rPr lang="es-PE" sz="800">
                <a:solidFill>
                  <a:srgbClr val="4F6128"/>
                </a:solidFill>
                <a:latin typeface="Courier New"/>
                <a:ea typeface="Courier New"/>
                <a:cs typeface="Courier New"/>
                <a:sym typeface="Courier New"/>
              </a:rPr>
              <a:t>    -- Condición para determinar si se confirma o se deshace la transacción</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IF</a:t>
            </a: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EXISTS</a:t>
            </a: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SELECT</a:t>
            </a:r>
            <a:r>
              <a:rPr lang="es-PE" sz="800">
                <a:solidFill>
                  <a:schemeClr val="dk1"/>
                </a:solidFill>
                <a:latin typeface="Courier New"/>
                <a:ea typeface="Courier New"/>
                <a:cs typeface="Courier New"/>
                <a:sym typeface="Courier New"/>
              </a:rPr>
              <a:t> * </a:t>
            </a:r>
            <a:r>
              <a:rPr b="1" lang="es-PE" sz="800">
                <a:solidFill>
                  <a:srgbClr val="7030A0"/>
                </a:solidFill>
                <a:latin typeface="Courier New"/>
                <a:ea typeface="Courier New"/>
                <a:cs typeface="Courier New"/>
                <a:sym typeface="Courier New"/>
              </a:rPr>
              <a:t>FROM</a:t>
            </a:r>
            <a:r>
              <a:rPr lang="es-PE" sz="800">
                <a:solidFill>
                  <a:schemeClr val="dk1"/>
                </a:solidFill>
                <a:latin typeface="Courier New"/>
                <a:ea typeface="Courier New"/>
                <a:cs typeface="Courier New"/>
                <a:sym typeface="Courier New"/>
              </a:rPr>
              <a:t> </a:t>
            </a:r>
            <a:r>
              <a:rPr b="1" lang="es-PE" sz="800">
                <a:solidFill>
                  <a:schemeClr val="dk1"/>
                </a:solidFill>
                <a:latin typeface="Courier New"/>
                <a:ea typeface="Courier New"/>
                <a:cs typeface="Courier New"/>
                <a:sym typeface="Courier New"/>
              </a:rPr>
              <a:t>Customers</a:t>
            </a: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WHERE</a:t>
            </a:r>
            <a:r>
              <a:rPr lang="es-PE" sz="800">
                <a:solidFill>
                  <a:schemeClr val="dk1"/>
                </a:solidFill>
                <a:latin typeface="Courier New"/>
                <a:ea typeface="Courier New"/>
                <a:cs typeface="Courier New"/>
                <a:sym typeface="Courier New"/>
              </a:rPr>
              <a:t> CustomerID = 'ALFKI' </a:t>
            </a:r>
            <a:r>
              <a:rPr b="1" lang="es-PE" sz="800">
                <a:solidFill>
                  <a:srgbClr val="7030A0"/>
                </a:solidFill>
                <a:latin typeface="Courier New"/>
                <a:ea typeface="Courier New"/>
                <a:cs typeface="Courier New"/>
                <a:sym typeface="Courier New"/>
              </a:rPr>
              <a:t>AND</a:t>
            </a:r>
            <a:r>
              <a:rPr lang="es-PE" sz="800">
                <a:solidFill>
                  <a:schemeClr val="dk1"/>
                </a:solidFill>
                <a:latin typeface="Courier New"/>
                <a:ea typeface="Courier New"/>
                <a:cs typeface="Courier New"/>
                <a:sym typeface="Courier New"/>
              </a:rPr>
              <a:t> ContactName = 'Pedro'))</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COMMIT TRANSACTION</a:t>
            </a: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ELSE</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        ROLLBACK TRANSACTION</a:t>
            </a: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END TRY</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BEGIN CATCH</a:t>
            </a:r>
            <a:endParaRPr/>
          </a:p>
          <a:p>
            <a:pPr indent="0" lvl="0" marL="0" marR="0" rtl="0" algn="l">
              <a:spcBef>
                <a:spcPts val="0"/>
              </a:spcBef>
              <a:spcAft>
                <a:spcPts val="0"/>
              </a:spcAft>
              <a:buNone/>
            </a:pPr>
            <a:r>
              <a:rPr lang="es-PE" sz="800">
                <a:solidFill>
                  <a:srgbClr val="4F6128"/>
                </a:solidFill>
                <a:latin typeface="Courier New"/>
                <a:ea typeface="Courier New"/>
                <a:cs typeface="Courier New"/>
                <a:sym typeface="Courier New"/>
              </a:rPr>
              <a:t>    -- Deshacer la transacción en caso de error</a:t>
            </a:r>
            <a:endParaRPr/>
          </a:p>
          <a:p>
            <a:pPr indent="0" lvl="0" marL="0" marR="0" rtl="0" algn="l">
              <a:spcBef>
                <a:spcPts val="0"/>
              </a:spcBef>
              <a:spcAft>
                <a:spcPts val="0"/>
              </a:spcAft>
              <a:buNone/>
            </a:pP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ROLLBACK TRANSACTION</a:t>
            </a: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END CATCH</a:t>
            </a:r>
            <a:r>
              <a:rPr lang="es-PE" sz="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800">
              <a:solidFill>
                <a:srgbClr val="4F6128"/>
              </a:solidFill>
              <a:latin typeface="Courier New"/>
              <a:ea typeface="Courier New"/>
              <a:cs typeface="Courier New"/>
              <a:sym typeface="Courier New"/>
            </a:endParaRPr>
          </a:p>
          <a:p>
            <a:pPr indent="0" lvl="0" marL="0" marR="0" rtl="0" algn="l">
              <a:spcBef>
                <a:spcPts val="0"/>
              </a:spcBef>
              <a:spcAft>
                <a:spcPts val="0"/>
              </a:spcAft>
              <a:buNone/>
            </a:pPr>
            <a:r>
              <a:rPr lang="es-PE" sz="800">
                <a:solidFill>
                  <a:srgbClr val="4F6128"/>
                </a:solidFill>
                <a:latin typeface="Courier New"/>
                <a:ea typeface="Courier New"/>
                <a:cs typeface="Courier New"/>
                <a:sym typeface="Courier New"/>
              </a:rPr>
              <a:t>-- Verificación del resultado</a:t>
            </a:r>
            <a:endParaRPr/>
          </a:p>
          <a:p>
            <a:pPr indent="0" lvl="0" marL="0" marR="0" rtl="0" algn="l">
              <a:spcBef>
                <a:spcPts val="0"/>
              </a:spcBef>
              <a:spcAft>
                <a:spcPts val="0"/>
              </a:spcAft>
              <a:buNone/>
            </a:pPr>
            <a:r>
              <a:rPr b="1" lang="es-PE" sz="800">
                <a:solidFill>
                  <a:srgbClr val="7030A0"/>
                </a:solidFill>
                <a:latin typeface="Courier New"/>
                <a:ea typeface="Courier New"/>
                <a:cs typeface="Courier New"/>
                <a:sym typeface="Courier New"/>
              </a:rPr>
              <a:t>SELECT</a:t>
            </a:r>
            <a:r>
              <a:rPr lang="es-PE" sz="800">
                <a:solidFill>
                  <a:schemeClr val="dk1"/>
                </a:solidFill>
                <a:latin typeface="Courier New"/>
                <a:ea typeface="Courier New"/>
                <a:cs typeface="Courier New"/>
                <a:sym typeface="Courier New"/>
              </a:rPr>
              <a:t> * </a:t>
            </a:r>
            <a:r>
              <a:rPr b="1" lang="es-PE" sz="800">
                <a:solidFill>
                  <a:srgbClr val="7030A0"/>
                </a:solidFill>
                <a:latin typeface="Courier New"/>
                <a:ea typeface="Courier New"/>
                <a:cs typeface="Courier New"/>
                <a:sym typeface="Courier New"/>
              </a:rPr>
              <a:t>FROM</a:t>
            </a:r>
            <a:r>
              <a:rPr lang="es-PE" sz="800">
                <a:solidFill>
                  <a:schemeClr val="dk1"/>
                </a:solidFill>
                <a:latin typeface="Courier New"/>
                <a:ea typeface="Courier New"/>
                <a:cs typeface="Courier New"/>
                <a:sym typeface="Courier New"/>
              </a:rPr>
              <a:t> </a:t>
            </a:r>
            <a:r>
              <a:rPr b="1" lang="es-PE" sz="800">
                <a:solidFill>
                  <a:schemeClr val="dk1"/>
                </a:solidFill>
                <a:latin typeface="Courier New"/>
                <a:ea typeface="Courier New"/>
                <a:cs typeface="Courier New"/>
                <a:sym typeface="Courier New"/>
              </a:rPr>
              <a:t>Customers</a:t>
            </a:r>
            <a:r>
              <a:rPr lang="es-PE" sz="800">
                <a:solidFill>
                  <a:schemeClr val="dk1"/>
                </a:solidFill>
                <a:latin typeface="Courier New"/>
                <a:ea typeface="Courier New"/>
                <a:cs typeface="Courier New"/>
                <a:sym typeface="Courier New"/>
              </a:rPr>
              <a:t> </a:t>
            </a:r>
            <a:r>
              <a:rPr b="1" lang="es-PE" sz="800">
                <a:solidFill>
                  <a:srgbClr val="7030A0"/>
                </a:solidFill>
                <a:latin typeface="Courier New"/>
                <a:ea typeface="Courier New"/>
                <a:cs typeface="Courier New"/>
                <a:sym typeface="Courier New"/>
              </a:rPr>
              <a:t>WHERE</a:t>
            </a:r>
            <a:r>
              <a:rPr lang="es-PE" sz="800">
                <a:solidFill>
                  <a:schemeClr val="dk1"/>
                </a:solidFill>
                <a:latin typeface="Courier New"/>
                <a:ea typeface="Courier New"/>
                <a:cs typeface="Courier New"/>
                <a:sym typeface="Courier New"/>
              </a:rPr>
              <a:t> CustomerID = 'ALFKI';</a:t>
            </a:r>
            <a:endParaRPr/>
          </a:p>
          <a:p>
            <a:pPr indent="0" lvl="0" marL="0" marR="0" rtl="0" algn="l">
              <a:spcBef>
                <a:spcPts val="0"/>
              </a:spcBef>
              <a:spcAft>
                <a:spcPts val="0"/>
              </a:spcAft>
              <a:buNone/>
            </a:pPr>
            <a:r>
              <a:t/>
            </a:r>
            <a:endParaRPr b="1" sz="800">
              <a:solidFill>
                <a:srgbClr val="7030A0"/>
              </a:solidFill>
              <a:latin typeface="Courier New"/>
              <a:ea typeface="Courier New"/>
              <a:cs typeface="Courier New"/>
              <a:sym typeface="Courier New"/>
            </a:endParaRPr>
          </a:p>
        </p:txBody>
      </p:sp>
      <p:sp>
        <p:nvSpPr>
          <p:cNvPr id="314" name="Google Shape;314;p33"/>
          <p:cNvSpPr txBox="1"/>
          <p:nvPr/>
        </p:nvSpPr>
        <p:spPr>
          <a:xfrm>
            <a:off x="6746520" y="2208346"/>
            <a:ext cx="2040033"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rgbClr val="31859B"/>
                </a:solidFill>
                <a:latin typeface="Calibri"/>
                <a:ea typeface="Calibri"/>
                <a:cs typeface="Calibri"/>
                <a:sym typeface="Calibri"/>
              </a:rPr>
              <a:t>NOTA: </a:t>
            </a:r>
            <a:r>
              <a:rPr b="0" lang="es-PE" sz="1200">
                <a:solidFill>
                  <a:srgbClr val="31859B"/>
                </a:solidFill>
                <a:latin typeface="Calibri"/>
                <a:ea typeface="Calibri"/>
                <a:cs typeface="Calibri"/>
                <a:sym typeface="Calibri"/>
              </a:rPr>
              <a:t>se agrega un condicional IF para verificar si el cliente se actualizó correctamente. Si se cumple la condición, se realiza un COMMIT TRANSACTION para confirmar la transacción; en caso contrario, se ejecuta un ROLLBACK TRANSACTION para revertirla. Además, en caso se produzca algún error durante la transacción, se ejecuta la cláusula CATCH, para realizar ROLLBACK TRANSACTION.</a:t>
            </a:r>
            <a:endParaRPr/>
          </a:p>
        </p:txBody>
      </p:sp>
      <p:sp>
        <p:nvSpPr>
          <p:cNvPr id="315" name="Google Shape;315;p33"/>
          <p:cNvSpPr txBox="1"/>
          <p:nvPr/>
        </p:nvSpPr>
        <p:spPr>
          <a:xfrm>
            <a:off x="776835" y="1425673"/>
            <a:ext cx="3642765" cy="246221"/>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TRANSACCIÓN EXPLÍCITA</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IMPLÍCITOS, DE AUTOCONFIRMACIÓN Y EXPLÍCITOS</a:t>
            </a:r>
            <a:endParaRPr/>
          </a:p>
        </p:txBody>
      </p:sp>
      <p:sp>
        <p:nvSpPr>
          <p:cNvPr id="322" name="Google Shape;322;p34"/>
          <p:cNvSpPr txBox="1"/>
          <p:nvPr/>
        </p:nvSpPr>
        <p:spPr>
          <a:xfrm>
            <a:off x="114566" y="1543771"/>
            <a:ext cx="1968088" cy="1154162"/>
          </a:xfrm>
          <a:prstGeom prst="rect">
            <a:avLst/>
          </a:prstGeom>
          <a:noFill/>
          <a:ln>
            <a:noFill/>
          </a:ln>
        </p:spPr>
        <p:txBody>
          <a:bodyPr anchorCtr="0" anchor="t" bIns="0" lIns="0" spcFirstLastPara="1" rIns="0" wrap="square" tIns="0">
            <a:spAutoFit/>
          </a:bodyPr>
          <a:lstStyle/>
          <a:p>
            <a:pPr indent="-285750" lvl="1" marL="641350" marR="0" rtl="0" algn="l">
              <a:spcBef>
                <a:spcPts val="0"/>
              </a:spcBef>
              <a:spcAft>
                <a:spcPts val="0"/>
              </a:spcAft>
              <a:buClr>
                <a:srgbClr val="262626"/>
              </a:buClr>
              <a:buSzPts val="1500"/>
              <a:buFont typeface="Arial"/>
              <a:buChar char="•"/>
            </a:pPr>
            <a:r>
              <a:rPr b="0" i="0" lang="es-PE" sz="1500" u="none" cap="none" strike="noStrike">
                <a:solidFill>
                  <a:srgbClr val="262626"/>
                </a:solidFill>
                <a:latin typeface="Calibri"/>
                <a:ea typeface="Calibri"/>
                <a:cs typeface="Calibri"/>
                <a:sym typeface="Calibri"/>
              </a:rPr>
              <a:t>En este segundo ejemplo se realizan varias operaciones de actualización:</a:t>
            </a:r>
            <a:endParaRPr/>
          </a:p>
        </p:txBody>
      </p:sp>
      <p:sp>
        <p:nvSpPr>
          <p:cNvPr id="323" name="Google Shape;323;p34"/>
          <p:cNvSpPr txBox="1"/>
          <p:nvPr/>
        </p:nvSpPr>
        <p:spPr>
          <a:xfrm>
            <a:off x="2220129" y="972718"/>
            <a:ext cx="6671830" cy="4185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BEGIN TRANSACTION</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DECLARE</a:t>
            </a:r>
            <a:r>
              <a:rPr lang="es-PE" sz="700">
                <a:solidFill>
                  <a:schemeClr val="dk1"/>
                </a:solidFill>
                <a:latin typeface="Courier New"/>
                <a:ea typeface="Courier New"/>
                <a:cs typeface="Courier New"/>
                <a:sym typeface="Courier New"/>
              </a:rPr>
              <a:t> @RetryCount </a:t>
            </a:r>
            <a:r>
              <a:rPr b="1" lang="es-PE" sz="700">
                <a:solidFill>
                  <a:srgbClr val="7030A0"/>
                </a:solidFill>
                <a:latin typeface="Courier New"/>
                <a:ea typeface="Courier New"/>
                <a:cs typeface="Courier New"/>
                <a:sym typeface="Courier New"/>
              </a:rPr>
              <a:t>INT</a:t>
            </a:r>
            <a:r>
              <a:rPr lang="es-PE" sz="700">
                <a:solidFill>
                  <a:schemeClr val="dk1"/>
                </a:solidFill>
                <a:latin typeface="Courier New"/>
                <a:ea typeface="Courier New"/>
                <a:cs typeface="Courier New"/>
                <a:sym typeface="Courier New"/>
              </a:rPr>
              <a:t> = 3; </a:t>
            </a:r>
            <a:r>
              <a:rPr lang="es-PE" sz="700">
                <a:solidFill>
                  <a:srgbClr val="4F6128"/>
                </a:solidFill>
                <a:latin typeface="Courier New"/>
                <a:ea typeface="Courier New"/>
                <a:cs typeface="Courier New"/>
                <a:sym typeface="Courier New"/>
              </a:rPr>
              <a:t>-- Número máximo de intentos</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DECLARE</a:t>
            </a:r>
            <a:r>
              <a:rPr lang="es-PE" sz="700">
                <a:solidFill>
                  <a:schemeClr val="dk1"/>
                </a:solidFill>
                <a:latin typeface="Courier New"/>
                <a:ea typeface="Courier New"/>
                <a:cs typeface="Courier New"/>
                <a:sym typeface="Courier New"/>
              </a:rPr>
              <a:t> @CurrentRetry </a:t>
            </a:r>
            <a:r>
              <a:rPr b="1" lang="es-PE" sz="700">
                <a:solidFill>
                  <a:srgbClr val="7030A0"/>
                </a:solidFill>
                <a:latin typeface="Courier New"/>
                <a:ea typeface="Courier New"/>
                <a:cs typeface="Courier New"/>
                <a:sym typeface="Courier New"/>
              </a:rPr>
              <a:t>INT</a:t>
            </a:r>
            <a:r>
              <a:rPr lang="es-PE" sz="700">
                <a:solidFill>
                  <a:schemeClr val="dk1"/>
                </a:solidFill>
                <a:latin typeface="Courier New"/>
                <a:ea typeface="Courier New"/>
                <a:cs typeface="Courier New"/>
                <a:sym typeface="Courier New"/>
              </a:rPr>
              <a:t> = 1; </a:t>
            </a:r>
            <a:r>
              <a:rPr lang="es-PE" sz="700">
                <a:solidFill>
                  <a:srgbClr val="4F6128"/>
                </a:solidFill>
                <a:latin typeface="Courier New"/>
                <a:ea typeface="Courier New"/>
                <a:cs typeface="Courier New"/>
                <a:sym typeface="Courier New"/>
              </a:rPr>
              <a:t>-- Contador de intentos</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BEGIN TRY</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WHILE </a:t>
            </a:r>
            <a:r>
              <a:rPr lang="es-PE" sz="700">
                <a:solidFill>
                  <a:schemeClr val="dk1"/>
                </a:solidFill>
                <a:latin typeface="Courier New"/>
                <a:ea typeface="Courier New"/>
                <a:cs typeface="Courier New"/>
                <a:sym typeface="Courier New"/>
              </a:rPr>
              <a:t>(@CurrentRetry &lt;= @RetryCount)</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Sentencia 1: Actualizar el nombre del cliente</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UPDATE</a:t>
            </a:r>
            <a:r>
              <a:rPr lang="es-PE" sz="700">
                <a:solidFill>
                  <a:schemeClr val="dk1"/>
                </a:solidFill>
                <a:latin typeface="Courier New"/>
                <a:ea typeface="Courier New"/>
                <a:cs typeface="Courier New"/>
                <a:sym typeface="Courier New"/>
              </a:rPr>
              <a:t> </a:t>
            </a:r>
            <a:r>
              <a:rPr b="1" lang="es-PE" sz="7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SET</a:t>
            </a:r>
            <a:r>
              <a:rPr lang="es-PE" sz="700">
                <a:solidFill>
                  <a:schemeClr val="dk1"/>
                </a:solidFill>
                <a:latin typeface="Courier New"/>
                <a:ea typeface="Courier New"/>
                <a:cs typeface="Courier New"/>
                <a:sym typeface="Courier New"/>
              </a:rPr>
              <a:t> ContactName = 'Pedro'</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WHERE</a:t>
            </a:r>
            <a:r>
              <a:rPr lang="es-PE" sz="700">
                <a:solidFill>
                  <a:schemeClr val="dk1"/>
                </a:solidFill>
                <a:latin typeface="Courier New"/>
                <a:ea typeface="Courier New"/>
                <a:cs typeface="Courier New"/>
                <a:sym typeface="Courier New"/>
              </a:rPr>
              <a:t> CustomerID = 'ALFKI';</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Sentencia 2: Actualizar el estado del cliente</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UPDATE</a:t>
            </a:r>
            <a:r>
              <a:rPr lang="es-PE" sz="700">
                <a:solidFill>
                  <a:schemeClr val="dk1"/>
                </a:solidFill>
                <a:latin typeface="Courier New"/>
                <a:ea typeface="Courier New"/>
                <a:cs typeface="Courier New"/>
                <a:sym typeface="Courier New"/>
              </a:rPr>
              <a:t> </a:t>
            </a:r>
            <a:r>
              <a:rPr b="1" lang="es-PE" sz="7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SET</a:t>
            </a:r>
            <a:r>
              <a:rPr lang="es-PE" sz="700">
                <a:solidFill>
                  <a:schemeClr val="dk1"/>
                </a:solidFill>
                <a:latin typeface="Courier New"/>
                <a:ea typeface="Courier New"/>
                <a:cs typeface="Courier New"/>
                <a:sym typeface="Courier New"/>
              </a:rPr>
              <a:t> Country = 'Spain'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WHERE</a:t>
            </a:r>
            <a:r>
              <a:rPr lang="es-PE" sz="700">
                <a:solidFill>
                  <a:schemeClr val="dk1"/>
                </a:solidFill>
                <a:latin typeface="Courier New"/>
                <a:ea typeface="Courier New"/>
                <a:cs typeface="Courier New"/>
                <a:sym typeface="Courier New"/>
              </a:rPr>
              <a:t> CustomerID = 'ALFKI';</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700">
                <a:solidFill>
                  <a:srgbClr val="4F6128"/>
                </a:solidFill>
                <a:latin typeface="Courier New"/>
                <a:ea typeface="Courier New"/>
                <a:cs typeface="Courier New"/>
                <a:sym typeface="Courier New"/>
              </a:rPr>
              <a:t>        -- Condición para determinar si se confirma o se deshace la transacción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IF</a:t>
            </a: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EXISTS</a:t>
            </a: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SELECT</a:t>
            </a:r>
            <a:r>
              <a:rPr lang="es-PE" sz="700">
                <a:solidFill>
                  <a:schemeClr val="dk1"/>
                </a:solidFill>
                <a:latin typeface="Courier New"/>
                <a:ea typeface="Courier New"/>
                <a:cs typeface="Courier New"/>
                <a:sym typeface="Courier New"/>
              </a:rPr>
              <a:t> * </a:t>
            </a:r>
            <a:r>
              <a:rPr b="1" lang="es-PE" sz="700">
                <a:solidFill>
                  <a:srgbClr val="7030A0"/>
                </a:solidFill>
                <a:latin typeface="Courier New"/>
                <a:ea typeface="Courier New"/>
                <a:cs typeface="Courier New"/>
                <a:sym typeface="Courier New"/>
              </a:rPr>
              <a:t>FROM</a:t>
            </a:r>
            <a:r>
              <a:rPr lang="es-PE" sz="700">
                <a:solidFill>
                  <a:schemeClr val="dk1"/>
                </a:solidFill>
                <a:latin typeface="Courier New"/>
                <a:ea typeface="Courier New"/>
                <a:cs typeface="Courier New"/>
                <a:sym typeface="Courier New"/>
              </a:rPr>
              <a:t> </a:t>
            </a:r>
            <a:r>
              <a:rPr b="1" lang="es-PE" sz="700">
                <a:solidFill>
                  <a:schemeClr val="dk1"/>
                </a:solidFill>
                <a:latin typeface="Courier New"/>
                <a:ea typeface="Courier New"/>
                <a:cs typeface="Courier New"/>
                <a:sym typeface="Courier New"/>
              </a:rPr>
              <a:t>Customers</a:t>
            </a: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WHERE</a:t>
            </a:r>
            <a:r>
              <a:rPr lang="es-PE" sz="700">
                <a:solidFill>
                  <a:schemeClr val="dk1"/>
                </a:solidFill>
                <a:latin typeface="Courier New"/>
                <a:ea typeface="Courier New"/>
                <a:cs typeface="Courier New"/>
                <a:sym typeface="Courier New"/>
              </a:rPr>
              <a:t> CustomerID = 'ALFKI' </a:t>
            </a:r>
            <a:r>
              <a:rPr b="1" lang="es-PE" sz="700">
                <a:solidFill>
                  <a:srgbClr val="7030A0"/>
                </a:solidFill>
                <a:latin typeface="Courier New"/>
                <a:ea typeface="Courier New"/>
                <a:cs typeface="Courier New"/>
                <a:sym typeface="Courier New"/>
              </a:rPr>
              <a:t>AND</a:t>
            </a:r>
            <a:r>
              <a:rPr lang="es-PE" sz="700">
                <a:solidFill>
                  <a:schemeClr val="dk1"/>
                </a:solidFill>
                <a:latin typeface="Courier New"/>
                <a:ea typeface="Courier New"/>
                <a:cs typeface="Courier New"/>
                <a:sym typeface="Courier New"/>
              </a:rPr>
              <a:t> ContactName = 'Pedro' </a:t>
            </a:r>
            <a:r>
              <a:rPr b="1" lang="es-PE" sz="700">
                <a:solidFill>
                  <a:srgbClr val="7030A0"/>
                </a:solidFill>
                <a:latin typeface="Courier New"/>
                <a:ea typeface="Courier New"/>
                <a:cs typeface="Courier New"/>
                <a:sym typeface="Courier New"/>
              </a:rPr>
              <a:t>AND</a:t>
            </a:r>
            <a:r>
              <a:rPr lang="es-PE" sz="700">
                <a:solidFill>
                  <a:schemeClr val="dk1"/>
                </a:solidFill>
                <a:latin typeface="Courier New"/>
                <a:ea typeface="Courier New"/>
                <a:cs typeface="Courier New"/>
                <a:sym typeface="Courier New"/>
              </a:rPr>
              <a:t> Country = 'Spain'))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COMMIT TRANSACTION</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BREAK</a:t>
            </a: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Salir del bucle si se confirma la transacción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END</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ELSE</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lang="es-PE" sz="700">
                <a:solidFill>
                  <a:srgbClr val="7030A0"/>
                </a:solidFill>
                <a:latin typeface="Courier New"/>
                <a:ea typeface="Courier New"/>
                <a:cs typeface="Courier New"/>
                <a:sym typeface="Courier New"/>
              </a:rPr>
              <a:t>SET</a:t>
            </a:r>
            <a:r>
              <a:rPr lang="es-PE" sz="700">
                <a:solidFill>
                  <a:schemeClr val="dk1"/>
                </a:solidFill>
                <a:latin typeface="Courier New"/>
                <a:ea typeface="Courier New"/>
                <a:cs typeface="Courier New"/>
                <a:sym typeface="Courier New"/>
              </a:rPr>
              <a:t> @CurrentRetry += 1; </a:t>
            </a:r>
            <a:r>
              <a:rPr lang="es-PE" sz="700">
                <a:solidFill>
                  <a:srgbClr val="4F6128"/>
                </a:solidFill>
                <a:latin typeface="Courier New"/>
                <a:ea typeface="Courier New"/>
                <a:cs typeface="Courier New"/>
                <a:sym typeface="Courier New"/>
              </a:rPr>
              <a:t>-- Incrementar el contador de intentos</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CONTINUE</a:t>
            </a: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Volver a intentar la transacción</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END</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END</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END TRY</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BEGIN CATCH</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Deshacer la transacción en caso de error</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ROLLBACK TRANSACTION</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END CATCH</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700">
                <a:solidFill>
                  <a:srgbClr val="4F6128"/>
                </a:solidFill>
                <a:latin typeface="Courier New"/>
                <a:ea typeface="Courier New"/>
                <a:cs typeface="Courier New"/>
                <a:sym typeface="Courier New"/>
              </a:rPr>
              <a:t>-- Verificación del resultado</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SELECT</a:t>
            </a:r>
            <a:r>
              <a:rPr lang="es-PE" sz="700">
                <a:solidFill>
                  <a:schemeClr val="dk1"/>
                </a:solidFill>
                <a:latin typeface="Courier New"/>
                <a:ea typeface="Courier New"/>
                <a:cs typeface="Courier New"/>
                <a:sym typeface="Courier New"/>
              </a:rPr>
              <a:t> * </a:t>
            </a:r>
            <a:r>
              <a:rPr b="1" lang="es-PE" sz="700">
                <a:solidFill>
                  <a:srgbClr val="7030A0"/>
                </a:solidFill>
                <a:latin typeface="Courier New"/>
                <a:ea typeface="Courier New"/>
                <a:cs typeface="Courier New"/>
                <a:sym typeface="Courier New"/>
              </a:rPr>
              <a:t>FROM</a:t>
            </a:r>
            <a:r>
              <a:rPr lang="es-PE" sz="700">
                <a:solidFill>
                  <a:schemeClr val="dk1"/>
                </a:solidFill>
                <a:latin typeface="Courier New"/>
                <a:ea typeface="Courier New"/>
                <a:cs typeface="Courier New"/>
                <a:sym typeface="Courier New"/>
              </a:rPr>
              <a:t> </a:t>
            </a:r>
            <a:r>
              <a:rPr b="1" lang="es-PE" sz="700">
                <a:solidFill>
                  <a:schemeClr val="dk1"/>
                </a:solidFill>
                <a:latin typeface="Courier New"/>
                <a:ea typeface="Courier New"/>
                <a:cs typeface="Courier New"/>
                <a:sym typeface="Courier New"/>
              </a:rPr>
              <a:t>Customers</a:t>
            </a: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WHERE</a:t>
            </a:r>
            <a:r>
              <a:rPr lang="es-PE" sz="700">
                <a:solidFill>
                  <a:schemeClr val="dk1"/>
                </a:solidFill>
                <a:latin typeface="Courier New"/>
                <a:ea typeface="Courier New"/>
                <a:cs typeface="Courier New"/>
                <a:sym typeface="Courier New"/>
              </a:rPr>
              <a:t> CustomerID = 'ALFKI';</a:t>
            </a:r>
            <a:endParaRPr/>
          </a:p>
        </p:txBody>
      </p:sp>
      <p:sp>
        <p:nvSpPr>
          <p:cNvPr id="324" name="Google Shape;324;p34"/>
          <p:cNvSpPr txBox="1"/>
          <p:nvPr/>
        </p:nvSpPr>
        <p:spPr>
          <a:xfrm>
            <a:off x="419024" y="1082106"/>
            <a:ext cx="1180836" cy="461665"/>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500">
                <a:solidFill>
                  <a:srgbClr val="366092"/>
                </a:solidFill>
                <a:latin typeface="Calibri"/>
                <a:ea typeface="Calibri"/>
                <a:cs typeface="Calibri"/>
                <a:sym typeface="Calibri"/>
              </a:rPr>
              <a:t>TRANSACCIÓN EXPLÍCITA</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IMPLÍCITOS, DE AUTOCONFIRMACIÓN Y EXPLÍCITOS</a:t>
            </a:r>
            <a:endParaRPr/>
          </a:p>
        </p:txBody>
      </p:sp>
      <p:sp>
        <p:nvSpPr>
          <p:cNvPr id="331" name="Google Shape;331;p35"/>
          <p:cNvSpPr txBox="1"/>
          <p:nvPr/>
        </p:nvSpPr>
        <p:spPr>
          <a:xfrm>
            <a:off x="2220129" y="972718"/>
            <a:ext cx="6671830" cy="4185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BEGIN TRANSACTION</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DECLARE</a:t>
            </a:r>
            <a:r>
              <a:rPr lang="es-PE" sz="700">
                <a:solidFill>
                  <a:schemeClr val="dk1"/>
                </a:solidFill>
                <a:latin typeface="Courier New"/>
                <a:ea typeface="Courier New"/>
                <a:cs typeface="Courier New"/>
                <a:sym typeface="Courier New"/>
              </a:rPr>
              <a:t> @RetryCount </a:t>
            </a:r>
            <a:r>
              <a:rPr b="1" lang="es-PE" sz="700">
                <a:solidFill>
                  <a:srgbClr val="7030A0"/>
                </a:solidFill>
                <a:latin typeface="Courier New"/>
                <a:ea typeface="Courier New"/>
                <a:cs typeface="Courier New"/>
                <a:sym typeface="Courier New"/>
              </a:rPr>
              <a:t>INT</a:t>
            </a:r>
            <a:r>
              <a:rPr lang="es-PE" sz="700">
                <a:solidFill>
                  <a:schemeClr val="dk1"/>
                </a:solidFill>
                <a:latin typeface="Courier New"/>
                <a:ea typeface="Courier New"/>
                <a:cs typeface="Courier New"/>
                <a:sym typeface="Courier New"/>
              </a:rPr>
              <a:t> = 3; </a:t>
            </a:r>
            <a:r>
              <a:rPr lang="es-PE" sz="700">
                <a:solidFill>
                  <a:srgbClr val="4F6128"/>
                </a:solidFill>
                <a:latin typeface="Courier New"/>
                <a:ea typeface="Courier New"/>
                <a:cs typeface="Courier New"/>
                <a:sym typeface="Courier New"/>
              </a:rPr>
              <a:t>-- Número máximo de intentos</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DECLARE</a:t>
            </a:r>
            <a:r>
              <a:rPr lang="es-PE" sz="700">
                <a:solidFill>
                  <a:schemeClr val="dk1"/>
                </a:solidFill>
                <a:latin typeface="Courier New"/>
                <a:ea typeface="Courier New"/>
                <a:cs typeface="Courier New"/>
                <a:sym typeface="Courier New"/>
              </a:rPr>
              <a:t> @CurrentRetry </a:t>
            </a:r>
            <a:r>
              <a:rPr b="1" lang="es-PE" sz="700">
                <a:solidFill>
                  <a:srgbClr val="7030A0"/>
                </a:solidFill>
                <a:latin typeface="Courier New"/>
                <a:ea typeface="Courier New"/>
                <a:cs typeface="Courier New"/>
                <a:sym typeface="Courier New"/>
              </a:rPr>
              <a:t>INT</a:t>
            </a:r>
            <a:r>
              <a:rPr lang="es-PE" sz="700">
                <a:solidFill>
                  <a:schemeClr val="dk1"/>
                </a:solidFill>
                <a:latin typeface="Courier New"/>
                <a:ea typeface="Courier New"/>
                <a:cs typeface="Courier New"/>
                <a:sym typeface="Courier New"/>
              </a:rPr>
              <a:t> = 1; </a:t>
            </a:r>
            <a:r>
              <a:rPr lang="es-PE" sz="700">
                <a:solidFill>
                  <a:srgbClr val="4F6128"/>
                </a:solidFill>
                <a:latin typeface="Courier New"/>
                <a:ea typeface="Courier New"/>
                <a:cs typeface="Courier New"/>
                <a:sym typeface="Courier New"/>
              </a:rPr>
              <a:t>-- Contador de intentos</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BEGIN TRY</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WHILE </a:t>
            </a:r>
            <a:r>
              <a:rPr lang="es-PE" sz="700">
                <a:solidFill>
                  <a:schemeClr val="dk1"/>
                </a:solidFill>
                <a:latin typeface="Courier New"/>
                <a:ea typeface="Courier New"/>
                <a:cs typeface="Courier New"/>
                <a:sym typeface="Courier New"/>
              </a:rPr>
              <a:t>(@CurrentRetry &lt;= @RetryCount)</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Sentencia 1: Actualizar el nombre del cliente</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UPDATE</a:t>
            </a:r>
            <a:r>
              <a:rPr lang="es-PE" sz="700">
                <a:solidFill>
                  <a:schemeClr val="dk1"/>
                </a:solidFill>
                <a:latin typeface="Courier New"/>
                <a:ea typeface="Courier New"/>
                <a:cs typeface="Courier New"/>
                <a:sym typeface="Courier New"/>
              </a:rPr>
              <a:t> </a:t>
            </a:r>
            <a:r>
              <a:rPr b="1" lang="es-PE" sz="7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SET</a:t>
            </a:r>
            <a:r>
              <a:rPr lang="es-PE" sz="700">
                <a:solidFill>
                  <a:schemeClr val="dk1"/>
                </a:solidFill>
                <a:latin typeface="Courier New"/>
                <a:ea typeface="Courier New"/>
                <a:cs typeface="Courier New"/>
                <a:sym typeface="Courier New"/>
              </a:rPr>
              <a:t> ContactName = 'Pedro'</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WHERE</a:t>
            </a:r>
            <a:r>
              <a:rPr lang="es-PE" sz="700">
                <a:solidFill>
                  <a:schemeClr val="dk1"/>
                </a:solidFill>
                <a:latin typeface="Courier New"/>
                <a:ea typeface="Courier New"/>
                <a:cs typeface="Courier New"/>
                <a:sym typeface="Courier New"/>
              </a:rPr>
              <a:t> CustomerID = 'ALFKI';</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Sentencia 2: Actualizar el estado del cliente</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UPDATE</a:t>
            </a:r>
            <a:r>
              <a:rPr lang="es-PE" sz="700">
                <a:solidFill>
                  <a:schemeClr val="dk1"/>
                </a:solidFill>
                <a:latin typeface="Courier New"/>
                <a:ea typeface="Courier New"/>
                <a:cs typeface="Courier New"/>
                <a:sym typeface="Courier New"/>
              </a:rPr>
              <a:t> </a:t>
            </a:r>
            <a:r>
              <a:rPr b="1" lang="es-PE" sz="7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SET</a:t>
            </a:r>
            <a:r>
              <a:rPr lang="es-PE" sz="700">
                <a:solidFill>
                  <a:schemeClr val="dk1"/>
                </a:solidFill>
                <a:latin typeface="Courier New"/>
                <a:ea typeface="Courier New"/>
                <a:cs typeface="Courier New"/>
                <a:sym typeface="Courier New"/>
              </a:rPr>
              <a:t> Country = 'Spain'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WHERE</a:t>
            </a:r>
            <a:r>
              <a:rPr lang="es-PE" sz="700">
                <a:solidFill>
                  <a:schemeClr val="dk1"/>
                </a:solidFill>
                <a:latin typeface="Courier New"/>
                <a:ea typeface="Courier New"/>
                <a:cs typeface="Courier New"/>
                <a:sym typeface="Courier New"/>
              </a:rPr>
              <a:t> CustomerID = 'ALFKI';</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700">
                <a:solidFill>
                  <a:srgbClr val="4F6128"/>
                </a:solidFill>
                <a:latin typeface="Courier New"/>
                <a:ea typeface="Courier New"/>
                <a:cs typeface="Courier New"/>
                <a:sym typeface="Courier New"/>
              </a:rPr>
              <a:t>        -- Condición para determinar si se confirma o se deshace la transacción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IF</a:t>
            </a: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EXISTS</a:t>
            </a: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SELECT</a:t>
            </a:r>
            <a:r>
              <a:rPr lang="es-PE" sz="700">
                <a:solidFill>
                  <a:schemeClr val="dk1"/>
                </a:solidFill>
                <a:latin typeface="Courier New"/>
                <a:ea typeface="Courier New"/>
                <a:cs typeface="Courier New"/>
                <a:sym typeface="Courier New"/>
              </a:rPr>
              <a:t> * </a:t>
            </a:r>
            <a:r>
              <a:rPr b="1" lang="es-PE" sz="700">
                <a:solidFill>
                  <a:srgbClr val="7030A0"/>
                </a:solidFill>
                <a:latin typeface="Courier New"/>
                <a:ea typeface="Courier New"/>
                <a:cs typeface="Courier New"/>
                <a:sym typeface="Courier New"/>
              </a:rPr>
              <a:t>FROM</a:t>
            </a:r>
            <a:r>
              <a:rPr lang="es-PE" sz="700">
                <a:solidFill>
                  <a:schemeClr val="dk1"/>
                </a:solidFill>
                <a:latin typeface="Courier New"/>
                <a:ea typeface="Courier New"/>
                <a:cs typeface="Courier New"/>
                <a:sym typeface="Courier New"/>
              </a:rPr>
              <a:t> </a:t>
            </a:r>
            <a:r>
              <a:rPr b="1" lang="es-PE" sz="700">
                <a:solidFill>
                  <a:schemeClr val="dk1"/>
                </a:solidFill>
                <a:latin typeface="Courier New"/>
                <a:ea typeface="Courier New"/>
                <a:cs typeface="Courier New"/>
                <a:sym typeface="Courier New"/>
              </a:rPr>
              <a:t>Customers</a:t>
            </a: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WHERE</a:t>
            </a:r>
            <a:r>
              <a:rPr lang="es-PE" sz="700">
                <a:solidFill>
                  <a:schemeClr val="dk1"/>
                </a:solidFill>
                <a:latin typeface="Courier New"/>
                <a:ea typeface="Courier New"/>
                <a:cs typeface="Courier New"/>
                <a:sym typeface="Courier New"/>
              </a:rPr>
              <a:t> CustomerID = 'ALFKI' </a:t>
            </a:r>
            <a:r>
              <a:rPr b="1" lang="es-PE" sz="700">
                <a:solidFill>
                  <a:srgbClr val="7030A0"/>
                </a:solidFill>
                <a:latin typeface="Courier New"/>
                <a:ea typeface="Courier New"/>
                <a:cs typeface="Courier New"/>
                <a:sym typeface="Courier New"/>
              </a:rPr>
              <a:t>AND</a:t>
            </a:r>
            <a:r>
              <a:rPr lang="es-PE" sz="700">
                <a:solidFill>
                  <a:schemeClr val="dk1"/>
                </a:solidFill>
                <a:latin typeface="Courier New"/>
                <a:ea typeface="Courier New"/>
                <a:cs typeface="Courier New"/>
                <a:sym typeface="Courier New"/>
              </a:rPr>
              <a:t> ContactName = 'Pedro' </a:t>
            </a:r>
            <a:r>
              <a:rPr b="1" lang="es-PE" sz="700">
                <a:solidFill>
                  <a:srgbClr val="7030A0"/>
                </a:solidFill>
                <a:latin typeface="Courier New"/>
                <a:ea typeface="Courier New"/>
                <a:cs typeface="Courier New"/>
                <a:sym typeface="Courier New"/>
              </a:rPr>
              <a:t>AND</a:t>
            </a:r>
            <a:r>
              <a:rPr lang="es-PE" sz="700">
                <a:solidFill>
                  <a:schemeClr val="dk1"/>
                </a:solidFill>
                <a:latin typeface="Courier New"/>
                <a:ea typeface="Courier New"/>
                <a:cs typeface="Courier New"/>
                <a:sym typeface="Courier New"/>
              </a:rPr>
              <a:t> Country = 'Spain'))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BEGIN</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COMMIT TRANSACTION</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BREAK</a:t>
            </a: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Salir del bucle si se confirma la transacción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END</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ELSE</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lang="es-PE" sz="700">
                <a:solidFill>
                  <a:srgbClr val="7030A0"/>
                </a:solidFill>
                <a:latin typeface="Courier New"/>
                <a:ea typeface="Courier New"/>
                <a:cs typeface="Courier New"/>
                <a:sym typeface="Courier New"/>
              </a:rPr>
              <a:t>SET</a:t>
            </a:r>
            <a:r>
              <a:rPr lang="es-PE" sz="700">
                <a:solidFill>
                  <a:schemeClr val="dk1"/>
                </a:solidFill>
                <a:latin typeface="Courier New"/>
                <a:ea typeface="Courier New"/>
                <a:cs typeface="Courier New"/>
                <a:sym typeface="Courier New"/>
              </a:rPr>
              <a:t> @CurrentRetry += 1; </a:t>
            </a:r>
            <a:r>
              <a:rPr lang="es-PE" sz="700">
                <a:solidFill>
                  <a:srgbClr val="4F6128"/>
                </a:solidFill>
                <a:latin typeface="Courier New"/>
                <a:ea typeface="Courier New"/>
                <a:cs typeface="Courier New"/>
                <a:sym typeface="Courier New"/>
              </a:rPr>
              <a:t>-- Incrementar el contador de intentos</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CONTINUE</a:t>
            </a: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Volver a intentar la transacción</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END</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    END</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END TRY</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BEGIN CATCH</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lang="es-PE" sz="700">
                <a:solidFill>
                  <a:srgbClr val="4F6128"/>
                </a:solidFill>
                <a:latin typeface="Courier New"/>
                <a:ea typeface="Courier New"/>
                <a:cs typeface="Courier New"/>
                <a:sym typeface="Courier New"/>
              </a:rPr>
              <a:t>-- Deshacer la transacción en caso de error</a:t>
            </a:r>
            <a:endParaRPr/>
          </a:p>
          <a:p>
            <a:pPr indent="0" lvl="0" marL="0" marR="0" rtl="0" algn="l">
              <a:spcBef>
                <a:spcPts val="0"/>
              </a:spcBef>
              <a:spcAft>
                <a:spcPts val="0"/>
              </a:spcAft>
              <a:buNone/>
            </a:pP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ROLLBACK TRANSACTION</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END CATCH</a:t>
            </a:r>
            <a:r>
              <a:rPr lang="es-PE" sz="7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7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700">
                <a:solidFill>
                  <a:srgbClr val="4F6128"/>
                </a:solidFill>
                <a:latin typeface="Courier New"/>
                <a:ea typeface="Courier New"/>
                <a:cs typeface="Courier New"/>
                <a:sym typeface="Courier New"/>
              </a:rPr>
              <a:t>-- Verificación del resultado</a:t>
            </a:r>
            <a:endParaRPr/>
          </a:p>
          <a:p>
            <a:pPr indent="0" lvl="0" marL="0" marR="0" rtl="0" algn="l">
              <a:spcBef>
                <a:spcPts val="0"/>
              </a:spcBef>
              <a:spcAft>
                <a:spcPts val="0"/>
              </a:spcAft>
              <a:buNone/>
            </a:pPr>
            <a:r>
              <a:rPr b="1" lang="es-PE" sz="700">
                <a:solidFill>
                  <a:srgbClr val="7030A0"/>
                </a:solidFill>
                <a:latin typeface="Courier New"/>
                <a:ea typeface="Courier New"/>
                <a:cs typeface="Courier New"/>
                <a:sym typeface="Courier New"/>
              </a:rPr>
              <a:t>SELECT</a:t>
            </a:r>
            <a:r>
              <a:rPr lang="es-PE" sz="700">
                <a:solidFill>
                  <a:schemeClr val="dk1"/>
                </a:solidFill>
                <a:latin typeface="Courier New"/>
                <a:ea typeface="Courier New"/>
                <a:cs typeface="Courier New"/>
                <a:sym typeface="Courier New"/>
              </a:rPr>
              <a:t> * </a:t>
            </a:r>
            <a:r>
              <a:rPr b="1" lang="es-PE" sz="700">
                <a:solidFill>
                  <a:srgbClr val="7030A0"/>
                </a:solidFill>
                <a:latin typeface="Courier New"/>
                <a:ea typeface="Courier New"/>
                <a:cs typeface="Courier New"/>
                <a:sym typeface="Courier New"/>
              </a:rPr>
              <a:t>FROM</a:t>
            </a:r>
            <a:r>
              <a:rPr lang="es-PE" sz="700">
                <a:solidFill>
                  <a:schemeClr val="dk1"/>
                </a:solidFill>
                <a:latin typeface="Courier New"/>
                <a:ea typeface="Courier New"/>
                <a:cs typeface="Courier New"/>
                <a:sym typeface="Courier New"/>
              </a:rPr>
              <a:t> </a:t>
            </a:r>
            <a:r>
              <a:rPr b="1" lang="es-PE" sz="700">
                <a:solidFill>
                  <a:schemeClr val="dk1"/>
                </a:solidFill>
                <a:latin typeface="Courier New"/>
                <a:ea typeface="Courier New"/>
                <a:cs typeface="Courier New"/>
                <a:sym typeface="Courier New"/>
              </a:rPr>
              <a:t>Customers</a:t>
            </a:r>
            <a:r>
              <a:rPr lang="es-PE" sz="700">
                <a:solidFill>
                  <a:schemeClr val="dk1"/>
                </a:solidFill>
                <a:latin typeface="Courier New"/>
                <a:ea typeface="Courier New"/>
                <a:cs typeface="Courier New"/>
                <a:sym typeface="Courier New"/>
              </a:rPr>
              <a:t> </a:t>
            </a:r>
            <a:r>
              <a:rPr b="1" lang="es-PE" sz="700">
                <a:solidFill>
                  <a:srgbClr val="7030A0"/>
                </a:solidFill>
                <a:latin typeface="Courier New"/>
                <a:ea typeface="Courier New"/>
                <a:cs typeface="Courier New"/>
                <a:sym typeface="Courier New"/>
              </a:rPr>
              <a:t>WHERE</a:t>
            </a:r>
            <a:r>
              <a:rPr lang="es-PE" sz="700">
                <a:solidFill>
                  <a:schemeClr val="dk1"/>
                </a:solidFill>
                <a:latin typeface="Courier New"/>
                <a:ea typeface="Courier New"/>
                <a:cs typeface="Courier New"/>
                <a:sym typeface="Courier New"/>
              </a:rPr>
              <a:t> CustomerID = 'ALFKI';</a:t>
            </a:r>
            <a:endParaRPr/>
          </a:p>
        </p:txBody>
      </p:sp>
      <p:sp>
        <p:nvSpPr>
          <p:cNvPr id="332" name="Google Shape;332;p35"/>
          <p:cNvSpPr txBox="1"/>
          <p:nvPr/>
        </p:nvSpPr>
        <p:spPr>
          <a:xfrm>
            <a:off x="344744" y="1543771"/>
            <a:ext cx="1875386" cy="36471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050">
                <a:solidFill>
                  <a:srgbClr val="31859B"/>
                </a:solidFill>
                <a:latin typeface="Calibri"/>
                <a:ea typeface="Calibri"/>
                <a:cs typeface="Calibri"/>
                <a:sym typeface="Calibri"/>
              </a:rPr>
              <a:t>NOTA: </a:t>
            </a:r>
            <a:r>
              <a:rPr b="0" lang="es-PE" sz="1050">
                <a:solidFill>
                  <a:srgbClr val="31859B"/>
                </a:solidFill>
                <a:latin typeface="Calibri"/>
                <a:ea typeface="Calibri"/>
                <a:cs typeface="Calibri"/>
                <a:sym typeface="Calibri"/>
              </a:rPr>
              <a:t>dentro del bucle, se ejecutan las operaciones de actualización. Después de cada operación, se verifica si ambas actualizaciones se realizaron correctamente. Si se cumple la condición, se realiza un COMMIT TRANSACTION y se sale del bucle utilizando la instrucción BREAK. Si no se cumple la condición, se incrementa el contador de intentos y se vuelve a intentar la transacción utilizando la instrucción CONTINUE. Si se alcanza el número máximo de intentos sin poder confirmar la transacción exitosamente, se ejecuta la cláusula CATCH, que realiza un ROLLBACK TRANSACTION para deshacer la transacción. </a:t>
            </a:r>
            <a:endParaRPr/>
          </a:p>
        </p:txBody>
      </p:sp>
      <p:sp>
        <p:nvSpPr>
          <p:cNvPr id="333" name="Google Shape;333;p35"/>
          <p:cNvSpPr txBox="1"/>
          <p:nvPr/>
        </p:nvSpPr>
        <p:spPr>
          <a:xfrm>
            <a:off x="419024" y="1082106"/>
            <a:ext cx="1180836" cy="461665"/>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500">
                <a:solidFill>
                  <a:srgbClr val="366092"/>
                </a:solidFill>
                <a:latin typeface="Calibri"/>
                <a:ea typeface="Calibri"/>
                <a:cs typeface="Calibri"/>
                <a:sym typeface="Calibri"/>
              </a:rPr>
              <a:t>TRANSACCIÓN EXPLÍCITA</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6"/>
          <p:cNvSpPr/>
          <p:nvPr/>
        </p:nvSpPr>
        <p:spPr>
          <a:xfrm>
            <a:off x="424251" y="3703125"/>
            <a:ext cx="8444619"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CONFIRMACIÓN O CANCELACIÓN DE UNA TRANSACCIÓN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CONFIRMACIÓN O CANCELACIÓN DE UNA TRANSACCIÓN</a:t>
            </a:r>
            <a:endParaRPr/>
          </a:p>
        </p:txBody>
      </p:sp>
      <p:sp>
        <p:nvSpPr>
          <p:cNvPr id="347" name="Google Shape;347;p37"/>
          <p:cNvSpPr txBox="1"/>
          <p:nvPr/>
        </p:nvSpPr>
        <p:spPr>
          <a:xfrm>
            <a:off x="596107" y="1648842"/>
            <a:ext cx="8040818" cy="3462486"/>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Se puede confirmar o cancelar una transacción utilizando instrucciones específicas.</a:t>
            </a:r>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A continuación, se presenta el siguiente resumen:</a:t>
            </a:r>
            <a:endParaRPr/>
          </a:p>
          <a:p>
            <a:pPr indent="0" lvl="0" marL="11725" marR="0" rtl="0" algn="l">
              <a:spcBef>
                <a:spcPts val="0"/>
              </a:spcBef>
              <a:spcAft>
                <a:spcPts val="0"/>
              </a:spcAft>
              <a:buNone/>
            </a:pPr>
            <a:r>
              <a:t/>
            </a:r>
            <a:endParaRPr sz="15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500"/>
              <a:buFont typeface="Calibri"/>
              <a:buAutoNum type="arabicPeriod"/>
            </a:pPr>
            <a:r>
              <a:rPr b="1" lang="es-PE" sz="1500">
                <a:solidFill>
                  <a:srgbClr val="366092"/>
                </a:solidFill>
                <a:latin typeface="Calibri"/>
                <a:ea typeface="Calibri"/>
                <a:cs typeface="Calibri"/>
                <a:sym typeface="Calibri"/>
              </a:rPr>
              <a:t>COMMIT TRANSACTION</a:t>
            </a:r>
            <a:endParaRPr/>
          </a:p>
          <a:p>
            <a:pPr indent="0" lvl="1" marL="358775" marR="0" rtl="0" algn="l">
              <a:spcBef>
                <a:spcPts val="0"/>
              </a:spcBef>
              <a:spcAft>
                <a:spcPts val="0"/>
              </a:spcAft>
              <a:buNone/>
            </a:pPr>
            <a:r>
              <a:rPr b="0" i="0" lang="es-PE" sz="1500" u="none" cap="none" strike="noStrike">
                <a:solidFill>
                  <a:srgbClr val="262626"/>
                </a:solidFill>
                <a:latin typeface="Calibri"/>
                <a:ea typeface="Calibri"/>
                <a:cs typeface="Calibri"/>
                <a:sym typeface="Calibri"/>
              </a:rPr>
              <a:t>Se utiliza para confirmar una transacción, lo que significa que los cambios realizados dentro de la transacción se guardan permanentemente en la base de datos. La sintaxis básica es la siguiente:</a:t>
            </a:r>
            <a:endParaRPr/>
          </a:p>
          <a:p>
            <a:pPr indent="0" lvl="0" marL="11725" marR="0" rtl="0" algn="l">
              <a:spcBef>
                <a:spcPts val="0"/>
              </a:spcBef>
              <a:spcAft>
                <a:spcPts val="0"/>
              </a:spcAft>
              <a:buNone/>
            </a:pPr>
            <a:r>
              <a:t/>
            </a:r>
            <a:endParaRPr sz="1500">
              <a:solidFill>
                <a:srgbClr val="262626"/>
              </a:solidFill>
              <a:latin typeface="Calibri"/>
              <a:ea typeface="Calibri"/>
              <a:cs typeface="Calibri"/>
              <a:sym typeface="Calibri"/>
            </a:endParaRPr>
          </a:p>
          <a:p>
            <a:pPr indent="0" lvl="6" marL="2754925" marR="0" rtl="0" algn="l">
              <a:spcBef>
                <a:spcPts val="0"/>
              </a:spcBef>
              <a:spcAft>
                <a:spcPts val="0"/>
              </a:spcAft>
              <a:buNone/>
            </a:pPr>
            <a:r>
              <a:rPr b="1" i="0" lang="es-PE" sz="1500" u="none" cap="none" strike="noStrike">
                <a:solidFill>
                  <a:srgbClr val="7030A0"/>
                </a:solidFill>
                <a:latin typeface="Calibri"/>
                <a:ea typeface="Calibri"/>
                <a:cs typeface="Calibri"/>
                <a:sym typeface="Calibri"/>
              </a:rPr>
              <a:t>COMMIT TRANSACTION</a:t>
            </a:r>
            <a:r>
              <a:rPr b="0" i="0" lang="es-PE" sz="1500" u="none" cap="none" strike="noStrike">
                <a:solidFill>
                  <a:srgbClr val="262626"/>
                </a:solidFill>
                <a:latin typeface="Calibri"/>
                <a:ea typeface="Calibri"/>
                <a:cs typeface="Calibri"/>
                <a:sym typeface="Calibri"/>
              </a:rPr>
              <a:t>;</a:t>
            </a:r>
            <a:endParaRPr/>
          </a:p>
          <a:p>
            <a:pPr indent="0" lvl="0" marL="11725" marR="0" rtl="0" algn="l">
              <a:spcBef>
                <a:spcPts val="0"/>
              </a:spcBef>
              <a:spcAft>
                <a:spcPts val="0"/>
              </a:spcAft>
              <a:buNone/>
            </a:pPr>
            <a:r>
              <a:t/>
            </a:r>
            <a:endParaRPr sz="15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500"/>
              <a:buFont typeface="Calibri"/>
              <a:buAutoNum type="arabicPeriod"/>
            </a:pPr>
            <a:r>
              <a:rPr b="1" lang="es-PE" sz="1500">
                <a:solidFill>
                  <a:srgbClr val="366092"/>
                </a:solidFill>
                <a:latin typeface="Calibri"/>
                <a:ea typeface="Calibri"/>
                <a:cs typeface="Calibri"/>
                <a:sym typeface="Calibri"/>
              </a:rPr>
              <a:t>ROLLBACK TRANSACTION</a:t>
            </a:r>
            <a:endParaRPr/>
          </a:p>
          <a:p>
            <a:pPr indent="0" lvl="1" marL="358775" marR="0" rtl="0" algn="l">
              <a:spcBef>
                <a:spcPts val="0"/>
              </a:spcBef>
              <a:spcAft>
                <a:spcPts val="0"/>
              </a:spcAft>
              <a:buNone/>
            </a:pPr>
            <a:r>
              <a:rPr b="0" i="0" lang="es-PE" sz="1500" u="none" cap="none" strike="noStrike">
                <a:solidFill>
                  <a:srgbClr val="262626"/>
                </a:solidFill>
                <a:latin typeface="Calibri"/>
                <a:ea typeface="Calibri"/>
                <a:cs typeface="Calibri"/>
                <a:sym typeface="Calibri"/>
              </a:rPr>
              <a:t>Se utiliza para cancelar una transacción y revertir todos los cambios realizados dentro de ella. Esto significa que los cambios no se guardan en la base de datos y se restaura el estado anterior a la transacción. La sintaxis básica es la siguiente:</a:t>
            </a:r>
            <a:endParaRPr/>
          </a:p>
          <a:p>
            <a:pPr indent="0" lvl="0" marL="11725" marR="0" rtl="0" algn="l">
              <a:spcBef>
                <a:spcPts val="0"/>
              </a:spcBef>
              <a:spcAft>
                <a:spcPts val="0"/>
              </a:spcAft>
              <a:buNone/>
            </a:pPr>
            <a:r>
              <a:t/>
            </a:r>
            <a:endParaRPr sz="1500">
              <a:solidFill>
                <a:srgbClr val="262626"/>
              </a:solidFill>
              <a:latin typeface="Calibri"/>
              <a:ea typeface="Calibri"/>
              <a:cs typeface="Calibri"/>
              <a:sym typeface="Calibri"/>
            </a:endParaRPr>
          </a:p>
          <a:p>
            <a:pPr indent="0" lvl="6" marL="2754925" marR="0" rtl="0" algn="l">
              <a:spcBef>
                <a:spcPts val="0"/>
              </a:spcBef>
              <a:spcAft>
                <a:spcPts val="0"/>
              </a:spcAft>
              <a:buNone/>
            </a:pPr>
            <a:r>
              <a:rPr b="1" i="0" lang="es-PE" sz="1500" u="none" cap="none" strike="noStrike">
                <a:solidFill>
                  <a:srgbClr val="7030A0"/>
                </a:solidFill>
                <a:latin typeface="Calibri"/>
                <a:ea typeface="Calibri"/>
                <a:cs typeface="Calibri"/>
                <a:sym typeface="Calibri"/>
              </a:rPr>
              <a:t>ROLLBACK TRANSACTION</a:t>
            </a:r>
            <a:r>
              <a:rPr b="0" i="0" lang="es-PE" sz="1500" u="none" cap="none" strike="noStrike">
                <a:solidFill>
                  <a:srgbClr val="262626"/>
                </a:solidFill>
                <a:latin typeface="Calibri"/>
                <a:ea typeface="Calibri"/>
                <a:cs typeface="Calibri"/>
                <a:sym typeface="Calibri"/>
              </a:rPr>
              <a:t>;</a:t>
            </a:r>
            <a:endParaRPr b="0" i="0" sz="1400" u="none" cap="none" strike="noStrike">
              <a:solidFill>
                <a:srgbClr val="262626"/>
              </a:solidFill>
              <a:latin typeface="Calibri"/>
              <a:ea typeface="Calibri"/>
              <a:cs typeface="Calibri"/>
              <a:sym typeface="Calibri"/>
            </a:endParaRPr>
          </a:p>
        </p:txBody>
      </p:sp>
      <p:sp>
        <p:nvSpPr>
          <p:cNvPr id="348" name="Google Shape;348;p37"/>
          <p:cNvSpPr txBox="1"/>
          <p:nvPr/>
        </p:nvSpPr>
        <p:spPr>
          <a:xfrm>
            <a:off x="549191" y="1277540"/>
            <a:ext cx="823441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¿CÓMO HACER LOS CAMBIOS DE LAS TRANSACCIONES PERMANENTES O REVERTIRLOS?</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CONFIRMACIÓN O CANCELACIÓN DE UNA TRANSACCIÓN</a:t>
            </a:r>
            <a:endParaRPr/>
          </a:p>
        </p:txBody>
      </p:sp>
      <p:sp>
        <p:nvSpPr>
          <p:cNvPr id="355" name="Google Shape;355;p38"/>
          <p:cNvSpPr txBox="1"/>
          <p:nvPr/>
        </p:nvSpPr>
        <p:spPr>
          <a:xfrm>
            <a:off x="565818" y="1580761"/>
            <a:ext cx="7921478" cy="3693319"/>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500"/>
              <a:buFont typeface="Calibri"/>
              <a:buAutoNum type="arabicPeriod" startAt="3"/>
            </a:pPr>
            <a:r>
              <a:rPr b="1" lang="es-PE" sz="1500">
                <a:solidFill>
                  <a:srgbClr val="366092"/>
                </a:solidFill>
                <a:latin typeface="Calibri"/>
                <a:ea typeface="Calibri"/>
                <a:cs typeface="Calibri"/>
                <a:sym typeface="Calibri"/>
              </a:rPr>
              <a:t>SAVE TRANSACTION</a:t>
            </a:r>
            <a:endParaRPr/>
          </a:p>
          <a:p>
            <a:pPr indent="0" lvl="1" marL="358775" marR="0" rtl="0" algn="l">
              <a:spcBef>
                <a:spcPts val="0"/>
              </a:spcBef>
              <a:spcAft>
                <a:spcPts val="0"/>
              </a:spcAft>
              <a:buNone/>
            </a:pPr>
            <a:r>
              <a:rPr b="0" i="0" lang="es-PE" sz="1500" u="none" cap="none" strike="noStrike">
                <a:solidFill>
                  <a:srgbClr val="262626"/>
                </a:solidFill>
                <a:latin typeface="Calibri"/>
                <a:ea typeface="Calibri"/>
                <a:cs typeface="Calibri"/>
                <a:sym typeface="Calibri"/>
              </a:rPr>
              <a:t>Se utiliza para guardar un punto de guardado en una transacción. Esto permite crear un punto de restauración dentro de la transacción para poder revertir solo una parte de los cambios realizados, en lugar de revertirla totalmente. La sintaxis básica es la siguiente:</a:t>
            </a:r>
            <a:endParaRPr/>
          </a:p>
          <a:p>
            <a:pPr indent="0" lvl="1" marL="358775" marR="0" rtl="0" algn="l">
              <a:spcBef>
                <a:spcPts val="0"/>
              </a:spcBef>
              <a:spcAft>
                <a:spcPts val="0"/>
              </a:spcAft>
              <a:buNone/>
            </a:pPr>
            <a:r>
              <a:t/>
            </a:r>
            <a:endParaRPr b="0" i="0" sz="1500" u="none" cap="none" strike="noStrike">
              <a:solidFill>
                <a:srgbClr val="262626"/>
              </a:solidFill>
              <a:latin typeface="Calibri"/>
              <a:ea typeface="Calibri"/>
              <a:cs typeface="Calibri"/>
              <a:sym typeface="Calibri"/>
            </a:endParaRPr>
          </a:p>
          <a:p>
            <a:pPr indent="0" lvl="5" marL="2187575" marR="0" rtl="0" algn="l">
              <a:spcBef>
                <a:spcPts val="0"/>
              </a:spcBef>
              <a:spcAft>
                <a:spcPts val="0"/>
              </a:spcAft>
              <a:buNone/>
            </a:pPr>
            <a:r>
              <a:rPr b="1" i="0" lang="es-PE" sz="1500" u="none" cap="none" strike="noStrike">
                <a:solidFill>
                  <a:srgbClr val="7030A0"/>
                </a:solidFill>
                <a:latin typeface="Calibri"/>
                <a:ea typeface="Calibri"/>
                <a:cs typeface="Calibri"/>
                <a:sym typeface="Calibri"/>
              </a:rPr>
              <a:t>SAVE TRANSACTION </a:t>
            </a:r>
            <a:r>
              <a:rPr b="0" i="0" lang="es-PE" sz="1500" u="none" cap="none" strike="noStrike">
                <a:solidFill>
                  <a:srgbClr val="262626"/>
                </a:solidFill>
                <a:latin typeface="Calibri"/>
                <a:ea typeface="Calibri"/>
                <a:cs typeface="Calibri"/>
                <a:sym typeface="Calibri"/>
              </a:rPr>
              <a:t>nombre_punto_guardado;</a:t>
            </a:r>
            <a:endParaRPr/>
          </a:p>
          <a:p>
            <a:pPr indent="0" lvl="1" marL="358775" marR="0" rtl="0" algn="l">
              <a:spcBef>
                <a:spcPts val="0"/>
              </a:spcBef>
              <a:spcAft>
                <a:spcPts val="0"/>
              </a:spcAft>
              <a:buNone/>
            </a:pPr>
            <a:r>
              <a:t/>
            </a:r>
            <a:endParaRPr b="0" i="0" sz="1500" u="none" cap="none" strike="noStrike">
              <a:solidFill>
                <a:srgbClr val="262626"/>
              </a:solidFill>
              <a:latin typeface="Calibri"/>
              <a:ea typeface="Calibri"/>
              <a:cs typeface="Calibri"/>
              <a:sym typeface="Calibri"/>
            </a:endParaRPr>
          </a:p>
          <a:p>
            <a:pPr indent="0" lvl="1" marL="358775" marR="0" rtl="0" algn="l">
              <a:spcBef>
                <a:spcPts val="0"/>
              </a:spcBef>
              <a:spcAft>
                <a:spcPts val="0"/>
              </a:spcAft>
              <a:buNone/>
            </a:pPr>
            <a:r>
              <a:rPr b="0" i="0" lang="es-PE" sz="1500" u="none" cap="none" strike="noStrike">
                <a:solidFill>
                  <a:srgbClr val="262626"/>
                </a:solidFill>
                <a:latin typeface="Calibri"/>
                <a:ea typeface="Calibri"/>
                <a:cs typeface="Calibri"/>
                <a:sym typeface="Calibri"/>
              </a:rPr>
              <a:t>La instrucción se coloca antes de realizar los cambios en la transacción. El "</a:t>
            </a:r>
            <a:r>
              <a:rPr b="0" i="1" lang="es-PE" sz="1500" u="none" cap="none" strike="noStrike">
                <a:solidFill>
                  <a:srgbClr val="262626"/>
                </a:solidFill>
                <a:latin typeface="Calibri"/>
                <a:ea typeface="Calibri"/>
                <a:cs typeface="Calibri"/>
                <a:sym typeface="Calibri"/>
              </a:rPr>
              <a:t>nombre_punto_guardado</a:t>
            </a:r>
            <a:r>
              <a:rPr b="0" i="0" lang="es-PE" sz="1500" u="none" cap="none" strike="noStrike">
                <a:solidFill>
                  <a:srgbClr val="262626"/>
                </a:solidFill>
                <a:latin typeface="Calibri"/>
                <a:ea typeface="Calibri"/>
                <a:cs typeface="Calibri"/>
                <a:sym typeface="Calibri"/>
              </a:rPr>
              <a:t>" es un identificador único que se utiliza para referirse a ese punto de guardado en particular. Después de usarla, se continúa realizando las operaciones dentro de la transacción. Si en algún momento se desea deshacer solo una parte de los cambios a partir del punto de guardado, se debe realizar ROLLBACK TRANSACTION junto con el nombre del punto de guardado correspondiente:</a:t>
            </a:r>
            <a:endParaRPr/>
          </a:p>
          <a:p>
            <a:pPr indent="0" lvl="1" marL="358775" marR="0" rtl="0" algn="l">
              <a:spcBef>
                <a:spcPts val="0"/>
              </a:spcBef>
              <a:spcAft>
                <a:spcPts val="0"/>
              </a:spcAft>
              <a:buNone/>
            </a:pPr>
            <a:r>
              <a:t/>
            </a:r>
            <a:endParaRPr b="0" i="0" sz="1500" u="none" cap="none" strike="noStrike">
              <a:solidFill>
                <a:srgbClr val="262626"/>
              </a:solidFill>
              <a:latin typeface="Calibri"/>
              <a:ea typeface="Calibri"/>
              <a:cs typeface="Calibri"/>
              <a:sym typeface="Calibri"/>
            </a:endParaRPr>
          </a:p>
          <a:p>
            <a:pPr indent="0" lvl="5" marL="2187575" marR="0" rtl="0" algn="l">
              <a:spcBef>
                <a:spcPts val="0"/>
              </a:spcBef>
              <a:spcAft>
                <a:spcPts val="0"/>
              </a:spcAft>
              <a:buNone/>
            </a:pPr>
            <a:r>
              <a:rPr b="1" i="0" lang="es-PE" sz="1500" u="none" cap="none" strike="noStrike">
                <a:solidFill>
                  <a:srgbClr val="7030A0"/>
                </a:solidFill>
                <a:latin typeface="Calibri"/>
                <a:ea typeface="Calibri"/>
                <a:cs typeface="Calibri"/>
                <a:sym typeface="Calibri"/>
              </a:rPr>
              <a:t>ROLLBACK TRANSACTION </a:t>
            </a:r>
            <a:r>
              <a:rPr b="0" i="0" lang="es-PE" sz="1500" u="none" cap="none" strike="noStrike">
                <a:solidFill>
                  <a:srgbClr val="262626"/>
                </a:solidFill>
                <a:latin typeface="Calibri"/>
                <a:ea typeface="Calibri"/>
                <a:cs typeface="Calibri"/>
                <a:sym typeface="Calibri"/>
              </a:rPr>
              <a:t>nombre_punto_guardado;</a:t>
            </a:r>
            <a:endParaRPr/>
          </a:p>
          <a:p>
            <a:pPr indent="0" lvl="1" marL="358775" marR="0" rtl="0" algn="l">
              <a:spcBef>
                <a:spcPts val="0"/>
              </a:spcBef>
              <a:spcAft>
                <a:spcPts val="0"/>
              </a:spcAft>
              <a:buNone/>
            </a:pPr>
            <a:r>
              <a:t/>
            </a:r>
            <a:endParaRPr b="0" i="0" sz="1500" u="none" cap="none" strike="noStrike">
              <a:solidFill>
                <a:srgbClr val="262626"/>
              </a:solidFill>
              <a:latin typeface="Calibri"/>
              <a:ea typeface="Calibri"/>
              <a:cs typeface="Calibri"/>
              <a:sym typeface="Calibri"/>
            </a:endParaRPr>
          </a:p>
        </p:txBody>
      </p:sp>
      <p:sp>
        <p:nvSpPr>
          <p:cNvPr id="356" name="Google Shape;356;p38"/>
          <p:cNvSpPr txBox="1"/>
          <p:nvPr/>
        </p:nvSpPr>
        <p:spPr>
          <a:xfrm>
            <a:off x="407875" y="1228841"/>
            <a:ext cx="8386990" cy="338554"/>
          </a:xfrm>
          <a:prstGeom prst="rect">
            <a:avLst/>
          </a:prstGeom>
          <a:noFill/>
          <a:ln>
            <a:noFill/>
          </a:ln>
        </p:spPr>
        <p:txBody>
          <a:bodyPr anchorCtr="0" anchor="t" bIns="45700" lIns="91425" spcFirstLastPara="1" rIns="91425" wrap="square" tIns="4570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¿CÓMO HACER LOS CAMBIOS DE LAS TRANSACCIONES PERMANENTES O REVERTIRLOS?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CONFIRMACIÓN O CANCELACIÓN DE UNA TRANSACCIÓN</a:t>
            </a:r>
            <a:endParaRPr/>
          </a:p>
        </p:txBody>
      </p:sp>
      <p:sp>
        <p:nvSpPr>
          <p:cNvPr id="363" name="Google Shape;363;p39"/>
          <p:cNvSpPr txBox="1"/>
          <p:nvPr/>
        </p:nvSpPr>
        <p:spPr>
          <a:xfrm>
            <a:off x="520374" y="1419760"/>
            <a:ext cx="3615485" cy="230832"/>
          </a:xfrm>
          <a:prstGeom prst="rect">
            <a:avLst/>
          </a:prstGeom>
          <a:noFill/>
          <a:ln>
            <a:noFill/>
          </a:ln>
        </p:spPr>
        <p:txBody>
          <a:bodyPr anchorCtr="0" anchor="t" bIns="0" lIns="0" spcFirstLastPara="1" rIns="0" wrap="square" tIns="0">
            <a:spAutoFit/>
          </a:bodyPr>
          <a:lstStyle/>
          <a:p>
            <a:pPr indent="-285750" lvl="0" marL="297475" marR="0" rtl="0" algn="just">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Se aplica el siguiente ejemplo:</a:t>
            </a:r>
            <a:endParaRPr/>
          </a:p>
        </p:txBody>
      </p:sp>
      <p:sp>
        <p:nvSpPr>
          <p:cNvPr id="364" name="Google Shape;364;p39"/>
          <p:cNvSpPr txBox="1"/>
          <p:nvPr/>
        </p:nvSpPr>
        <p:spPr>
          <a:xfrm>
            <a:off x="407875" y="1698193"/>
            <a:ext cx="8334000" cy="355481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CREATE PROCEDURE ActualizarCliente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@CustomerID VARCHAR(5),</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@NewContactName NVARCHAR(50),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@NewCountry NVARCHAR(50),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@Result INT OUTPUT</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AS</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NOCOUNT ON;</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DECLARE @ErrorMessage NVARCHAR(4000);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DECLARE @SavepointName NVARCHAR(128) = N'SP_UpdateCustomer';</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DECLARE @OperationResult BIT;</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 TRY</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 TRANSACTION;</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Realizar la operación y asignar el resultado a la variable local @OperationResult</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@OperationResult = dbo.CheckOperation(@CustomerID);</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Comprobar el resultado de la operación para determinar si guardar el punto de guardado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IF @OperationResult = 1</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Guardar el punto de guardado con el nombre de la transacción y la variable de sistema @@TRANCOUNT</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@SavepointName = N'SP_UpdateCustomer_' + CONVERT(NVARCHAR(128), @@TRANCOUNT);</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SAVE TRANSACTION @SavepointName;          </a:t>
            </a:r>
            <a:endParaRPr/>
          </a:p>
        </p:txBody>
      </p:sp>
      <p:sp>
        <p:nvSpPr>
          <p:cNvPr id="365" name="Google Shape;365;p39"/>
          <p:cNvSpPr txBox="1"/>
          <p:nvPr/>
        </p:nvSpPr>
        <p:spPr>
          <a:xfrm>
            <a:off x="520374" y="916461"/>
            <a:ext cx="7684288"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APLICACIÓN DE LA CONFIRMACIÓN O CANCELACIÓN DE UN CONJUNTO DE OPERACIONES TRANSACCIONALES</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627719" y="1076285"/>
            <a:ext cx="8009206" cy="3416320"/>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ES UNA TRANSACCIÓN DE BASE DE DATOS (T-SQL)?</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un conjunto de operaciones, </a:t>
            </a:r>
            <a:r>
              <a:rPr i="1" lang="es-PE" sz="1600">
                <a:solidFill>
                  <a:schemeClr val="dk1"/>
                </a:solidFill>
                <a:latin typeface="Calibri"/>
                <a:ea typeface="Calibri"/>
                <a:cs typeface="Calibri"/>
                <a:sym typeface="Calibri"/>
              </a:rPr>
              <a:t>Transact SQL</a:t>
            </a:r>
            <a:r>
              <a:rPr lang="es-PE" sz="1600">
                <a:solidFill>
                  <a:srgbClr val="262626"/>
                </a:solidFill>
                <a:latin typeface="Calibri"/>
                <a:ea typeface="Calibri"/>
                <a:cs typeface="Calibri"/>
                <a:sym typeface="Calibri"/>
              </a:rPr>
              <a:t>, que se ejecutan como un único bloque. Es decir, si falla una operación transaccional, fallan todas.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Si una transacción tiene éxito, todas las modificaciones de los datos realizadas durante la transacción se confirman y se convierten en una parte permanente de la base de datos.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Si una transacción encuentra errores y debe cancelarse o revertirse, se borran todas las modificaciones de los datos.</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Por ejemplo, la transacción más simple en SQL Server es una única sentencia SQL, la cual realiza una transacción “</a:t>
            </a:r>
            <a:r>
              <a:rPr b="1" i="1" lang="es-PE" sz="1600">
                <a:solidFill>
                  <a:srgbClr val="7030A0"/>
                </a:solidFill>
                <a:latin typeface="Calibri"/>
                <a:ea typeface="Calibri"/>
                <a:cs typeface="Calibri"/>
                <a:sym typeface="Calibri"/>
              </a:rPr>
              <a:t>autocommit</a:t>
            </a:r>
            <a:r>
              <a:rPr lang="es-PE" sz="1600">
                <a:solidFill>
                  <a:srgbClr val="262626"/>
                </a:solidFill>
                <a:latin typeface="Calibri"/>
                <a:ea typeface="Calibri"/>
                <a:cs typeface="Calibri"/>
                <a:sym typeface="Calibri"/>
              </a:rPr>
              <a:t>”, considerándose “</a:t>
            </a:r>
            <a:r>
              <a:rPr i="1" lang="es-PE" sz="1600">
                <a:solidFill>
                  <a:srgbClr val="366092"/>
                </a:solidFill>
                <a:latin typeface="Calibri"/>
                <a:ea typeface="Calibri"/>
                <a:cs typeface="Calibri"/>
                <a:sym typeface="Calibri"/>
              </a:rPr>
              <a:t>una transacción autocompletada</a:t>
            </a:r>
            <a:r>
              <a:rPr lang="es-PE" sz="1600">
                <a:solidFill>
                  <a:srgbClr val="262626"/>
                </a:solidFill>
                <a:latin typeface="Calibri"/>
                <a:ea typeface="Calibri"/>
                <a:cs typeface="Calibri"/>
                <a:sym typeface="Calibri"/>
              </a:rPr>
              <a:t>” :</a:t>
            </a:r>
            <a:endParaRPr/>
          </a:p>
          <a:p>
            <a:pPr indent="0" lvl="0" marL="11725" marR="0" rtl="0" algn="just">
              <a:spcBef>
                <a:spcPts val="0"/>
              </a:spcBef>
              <a:spcAft>
                <a:spcPts val="0"/>
              </a:spcAft>
              <a:buNone/>
            </a:pPr>
            <a:r>
              <a:t/>
            </a:r>
            <a:endParaRPr sz="1400">
              <a:solidFill>
                <a:srgbClr val="262626"/>
              </a:solidFill>
              <a:latin typeface="Calibri"/>
              <a:ea typeface="Calibri"/>
              <a:cs typeface="Calibri"/>
              <a:sym typeface="Calibri"/>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56" name="Google Shape;56;p4"/>
          <p:cNvSpPr txBox="1"/>
          <p:nvPr/>
        </p:nvSpPr>
        <p:spPr>
          <a:xfrm>
            <a:off x="2553091" y="4408022"/>
            <a:ext cx="4270573"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200">
                <a:solidFill>
                  <a:srgbClr val="7030A0"/>
                </a:solidFill>
                <a:latin typeface="Courier New"/>
                <a:ea typeface="Courier New"/>
                <a:cs typeface="Courier New"/>
                <a:sym typeface="Courier New"/>
              </a:rPr>
              <a:t>UPDATE </a:t>
            </a:r>
            <a:r>
              <a:rPr b="1" lang="es-PE" sz="1200">
                <a:solidFill>
                  <a:schemeClr val="dk1"/>
                </a:solidFill>
                <a:latin typeface="Courier New"/>
                <a:ea typeface="Courier New"/>
                <a:cs typeface="Courier New"/>
                <a:sym typeface="Courier New"/>
              </a:rPr>
              <a:t>clientes</a:t>
            </a:r>
            <a:r>
              <a:rPr b="1" lang="es-PE" sz="1200">
                <a:solidFill>
                  <a:srgbClr val="7030A0"/>
                </a:solidFill>
                <a:latin typeface="Courier New"/>
                <a:ea typeface="Courier New"/>
                <a:cs typeface="Courier New"/>
                <a:sym typeface="Courier New"/>
              </a:rPr>
              <a:t> SET </a:t>
            </a:r>
            <a:r>
              <a:rPr lang="es-PE" sz="1200">
                <a:solidFill>
                  <a:schemeClr val="dk1"/>
                </a:solidFill>
                <a:latin typeface="Courier New"/>
                <a:ea typeface="Courier New"/>
                <a:cs typeface="Courier New"/>
                <a:sym typeface="Courier New"/>
              </a:rPr>
              <a:t>sexo='F' </a:t>
            </a:r>
            <a:r>
              <a:rPr b="1" lang="es-PE" sz="1200">
                <a:solidFill>
                  <a:srgbClr val="7030A0"/>
                </a:solidFill>
                <a:latin typeface="Courier New"/>
                <a:ea typeface="Courier New"/>
                <a:cs typeface="Courier New"/>
                <a:sym typeface="Courier New"/>
              </a:rPr>
              <a:t>WHERE </a:t>
            </a:r>
            <a:r>
              <a:rPr lang="es-PE" sz="1200">
                <a:solidFill>
                  <a:schemeClr val="dk1"/>
                </a:solidFill>
                <a:latin typeface="Courier New"/>
                <a:ea typeface="Courier New"/>
                <a:cs typeface="Courier New"/>
                <a:sym typeface="Courier New"/>
              </a:rPr>
              <a:t>sexo ='F'</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CONFIRMACIÓN O CANCELACIÓN DE UNA TRANSACCIÓN</a:t>
            </a:r>
            <a:endParaRPr/>
          </a:p>
        </p:txBody>
      </p:sp>
      <p:sp>
        <p:nvSpPr>
          <p:cNvPr id="372" name="Google Shape;372;p40"/>
          <p:cNvSpPr txBox="1"/>
          <p:nvPr/>
        </p:nvSpPr>
        <p:spPr>
          <a:xfrm>
            <a:off x="407875" y="1871908"/>
            <a:ext cx="8332265" cy="32778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Actualizar el nombre del cliente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UPDATE Customers</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ContactName = @NewContactName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WHERE CustomerID = @CustomerID;</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Comprobar si la actualización se realizó correctamente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IF (SELECT COUNT(*) FROM Customers WHERE CustomerID = @CustomerID AND ContactName = @NewContactName) &gt; 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Actualizar el país del cliente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UPDATE Customers</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Country = @NewCountry</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WHERE CustomerID = @CustomerID;</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Comprobar si la actualización se realizó correctamente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IF (SELECT COUNT(*) FROM Customers WHERE CustomerID = @CustomerID AND Country = @NewCountry) &gt; 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Confirmar la transacción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COMMIT TRANSACTION;</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Establecer el valor de retorno en 1 (éxito)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@Result = 1;</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ELSE                </a:t>
            </a:r>
            <a:endParaRPr/>
          </a:p>
        </p:txBody>
      </p:sp>
      <p:sp>
        <p:nvSpPr>
          <p:cNvPr id="373" name="Google Shape;373;p40"/>
          <p:cNvSpPr txBox="1"/>
          <p:nvPr/>
        </p:nvSpPr>
        <p:spPr>
          <a:xfrm>
            <a:off x="407875" y="1321146"/>
            <a:ext cx="7684288"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APLICACIÓN DE LA CONFIRMACIÓN O CANCELACIÓN DE UN CONJUNTO DE OPERACIONES TRANSACCIONALES</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CONFIRMACIÓN O CANCELACIÓN DE UNA TRANSACCIÓN</a:t>
            </a:r>
            <a:endParaRPr/>
          </a:p>
        </p:txBody>
      </p:sp>
      <p:sp>
        <p:nvSpPr>
          <p:cNvPr id="380" name="Google Shape;380;p41"/>
          <p:cNvSpPr txBox="1"/>
          <p:nvPr/>
        </p:nvSpPr>
        <p:spPr>
          <a:xfrm>
            <a:off x="407875" y="1735441"/>
            <a:ext cx="8332265" cy="34163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Deshacer la transacción hasta el punto de guardado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ROLLBACK TRANSACTION @SavepointName;</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Establecer el valor de retorno en 0 (fracaso)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@Result = 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Deshacer la transacción completa</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ROLLBACK TRANSACTION;</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Establecer el valor de retorno en 0 (fracaso)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@Result = 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No se guarda el punto de guardado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Actualizar el nombre del cliente sin guardar el punto de guardado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UPDATE Customers</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ContactName = @NewContactName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WHERE CustomerID = @CustomerID;            </a:t>
            </a:r>
            <a:endParaRPr/>
          </a:p>
        </p:txBody>
      </p:sp>
      <p:sp>
        <p:nvSpPr>
          <p:cNvPr id="381" name="Google Shape;381;p41"/>
          <p:cNvSpPr txBox="1"/>
          <p:nvPr/>
        </p:nvSpPr>
        <p:spPr>
          <a:xfrm>
            <a:off x="407875" y="1242420"/>
            <a:ext cx="7684288"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APLICACIÓN DE LA CONFIRMACIÓN O CANCELACIÓN DE UN CONJUNTO DE OPERACIONES TRANSACCIONALES</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CONFIRMACIÓN O CANCELACIÓN DE UNA TRANSACCIÓN</a:t>
            </a:r>
            <a:endParaRPr/>
          </a:p>
        </p:txBody>
      </p:sp>
      <p:sp>
        <p:nvSpPr>
          <p:cNvPr id="388" name="Google Shape;388;p42"/>
          <p:cNvSpPr txBox="1"/>
          <p:nvPr/>
        </p:nvSpPr>
        <p:spPr>
          <a:xfrm>
            <a:off x="491003" y="1635689"/>
            <a:ext cx="8332265" cy="355481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Comprobar si la actualización se realizó correctamente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IF (SELECT COUNT(*) FROM Customers WHERE CustomerID = @CustomerID AND ContactName = @NewContactName) &gt; 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Confirmar la transacción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COMMIT TRANSACTION;</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Establecer el valor de retorno en 1 (éxito)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@Result = 1;</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ELSE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Deshacer la transacción completa</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ROLLBACK TRANSACTION;</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Establecer el valor de retorno en 0 (fracaso)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@Result = 0;</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 TRY</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BEGIN CATCH</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Deshacer la transacción completa</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ROLLBACK TRANSACTION;</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Obtener el mensaje de error</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@ErrorMessage = ERROR_MESSAGE();        </a:t>
            </a:r>
            <a:endParaRPr/>
          </a:p>
        </p:txBody>
      </p:sp>
      <p:sp>
        <p:nvSpPr>
          <p:cNvPr id="389" name="Google Shape;389;p42"/>
          <p:cNvSpPr txBox="1"/>
          <p:nvPr/>
        </p:nvSpPr>
        <p:spPr>
          <a:xfrm>
            <a:off x="491003" y="1090208"/>
            <a:ext cx="7684288"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APLICACIÓN DE LA CONFIRMACIÓN O CANCELACIÓN DE UN CONJUNTO DE OPERACIONES TRANSACCIONALES</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CONFIRMACIÓN O CANCELACIÓN DE UNA TRANSACCIÓN</a:t>
            </a:r>
            <a:endParaRPr/>
          </a:p>
        </p:txBody>
      </p:sp>
      <p:sp>
        <p:nvSpPr>
          <p:cNvPr id="396" name="Google Shape;396;p43"/>
          <p:cNvSpPr txBox="1"/>
          <p:nvPr/>
        </p:nvSpPr>
        <p:spPr>
          <a:xfrm>
            <a:off x="407875" y="2782845"/>
            <a:ext cx="8332265" cy="161582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Registrar el error en una tabla de registro de errores (por ejemplo, ErrorLog)</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INSERT INTO ErrorLog (ErrorMessage, ProcedureName)</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VALUES (@ErrorMessage, 'ActualizarCliente');</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Establecer el valor de retorno en -1 (error)</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SET @Result = -1;</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END CATCH;</a:t>
            </a:r>
            <a:endParaRPr/>
          </a:p>
          <a:p>
            <a:pPr indent="0" lvl="0" marL="0" marR="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 Devolver el valor de retorno</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    RETURN @Result;</a:t>
            </a:r>
            <a:endParaRPr/>
          </a:p>
          <a:p>
            <a:pPr indent="0" lvl="0" marL="0" marR="0" rtl="0" algn="l">
              <a:spcBef>
                <a:spcPts val="0"/>
              </a:spcBef>
              <a:spcAft>
                <a:spcPts val="0"/>
              </a:spcAft>
              <a:buNone/>
            </a:pPr>
            <a:r>
              <a:rPr lang="es-PE" sz="900">
                <a:solidFill>
                  <a:schemeClr val="dk1"/>
                </a:solidFill>
                <a:latin typeface="Courier New"/>
                <a:ea typeface="Courier New"/>
                <a:cs typeface="Courier New"/>
                <a:sym typeface="Courier New"/>
              </a:rPr>
              <a:t>END;</a:t>
            </a:r>
            <a:endParaRPr/>
          </a:p>
        </p:txBody>
      </p:sp>
      <p:sp>
        <p:nvSpPr>
          <p:cNvPr id="397" name="Google Shape;397;p43"/>
          <p:cNvSpPr txBox="1"/>
          <p:nvPr/>
        </p:nvSpPr>
        <p:spPr>
          <a:xfrm>
            <a:off x="407875" y="2082684"/>
            <a:ext cx="7684288"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APLICACIÓN DE LA CONFIRMACIÓN O CANCELACIÓN DE UN CONJUNTO DE OPERACIONES TRANSACCIONALES</a:t>
            </a:r>
            <a:endParaRPr sz="15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44"/>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TRABAJO PRÁCTICO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11" name="Google Shape;411;p45"/>
          <p:cNvSpPr txBox="1"/>
          <p:nvPr/>
        </p:nvSpPr>
        <p:spPr>
          <a:xfrm>
            <a:off x="651409" y="733394"/>
            <a:ext cx="7841182" cy="4385816"/>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TRANSACCIONES – BD PUBS</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lphaUcPeriod"/>
            </a:pPr>
            <a:r>
              <a:rPr b="1" lang="es-PE" sz="1600">
                <a:solidFill>
                  <a:srgbClr val="974806"/>
                </a:solidFill>
                <a:latin typeface="Calibri"/>
                <a:ea typeface="Calibri"/>
                <a:cs typeface="Calibri"/>
                <a:sym typeface="Calibri"/>
              </a:rPr>
              <a:t>Transacciones implícitas</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a:pPr>
            <a:r>
              <a:rPr b="0" i="0" lang="es-PE" sz="1300" u="none" cap="none" strike="noStrike">
                <a:solidFill>
                  <a:schemeClr val="dk1"/>
                </a:solidFill>
                <a:latin typeface="Calibri"/>
                <a:ea typeface="Calibri"/>
                <a:cs typeface="Calibri"/>
                <a:sym typeface="Calibri"/>
              </a:rPr>
              <a:t>Escribir un procedimiento almacenado llamado “ActualizarPrecioLibro” que reciba el ID de un libro y un nuevo precio. Actualizar el precio del libro en la tabla “titles” de la base de datos “pubs”. Si la actualización es exitosa, devuelve 1, de lo contrario, devuelve 0.</a:t>
            </a:r>
            <a:endParaRPr/>
          </a:p>
          <a:p>
            <a:pPr indent="-193675" lvl="1" marL="631825" marR="0" rtl="0" algn="l">
              <a:spcBef>
                <a:spcPts val="0"/>
              </a:spcBef>
              <a:spcAft>
                <a:spcPts val="0"/>
              </a:spcAft>
              <a:buClr>
                <a:schemeClr val="dk1"/>
              </a:buClr>
              <a:buSzPts val="1300"/>
              <a:buFont typeface="Calibri"/>
              <a:buNone/>
            </a:pPr>
            <a:r>
              <a:t/>
            </a:r>
            <a:endParaRPr b="0" i="0" sz="13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a:pPr>
            <a:r>
              <a:rPr b="0" i="0" lang="es-PE" sz="1300" u="none" cap="none" strike="noStrike">
                <a:solidFill>
                  <a:schemeClr val="dk1"/>
                </a:solidFill>
                <a:latin typeface="Calibri"/>
                <a:ea typeface="Calibri"/>
                <a:cs typeface="Calibri"/>
                <a:sym typeface="Calibri"/>
              </a:rPr>
              <a:t>Escribir un procedimiento almacenado llamado “EliminarAutorEditor” que reciba el ID de un autor y el ID de un editor. Eliminar todas las filas de la tabla “titleauthor” donde el autor y el editor coincidan con los parámetros proporcionados. Si se eliminan filas, devuelve el número de filas eliminadas, de lo contrario, devuelve 0.</a:t>
            </a:r>
            <a:endParaRPr/>
          </a:p>
          <a:p>
            <a:pPr indent="-193675" lvl="1" marL="631825" marR="0" rtl="0" algn="l">
              <a:spcBef>
                <a:spcPts val="0"/>
              </a:spcBef>
              <a:spcAft>
                <a:spcPts val="0"/>
              </a:spcAft>
              <a:buClr>
                <a:schemeClr val="dk1"/>
              </a:buClr>
              <a:buSzPts val="1300"/>
              <a:buFont typeface="Calibri"/>
              <a:buNone/>
            </a:pPr>
            <a:r>
              <a:t/>
            </a:r>
            <a:endParaRPr b="0" i="0" sz="13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a:pPr>
            <a:r>
              <a:rPr b="0" i="0" lang="es-PE" sz="1300" u="none" cap="none" strike="noStrike">
                <a:solidFill>
                  <a:schemeClr val="dk1"/>
                </a:solidFill>
                <a:latin typeface="Calibri"/>
                <a:ea typeface="Calibri"/>
                <a:cs typeface="Calibri"/>
                <a:sym typeface="Calibri"/>
              </a:rPr>
              <a:t>Escribir un procedimiento almacenado llamado “CrearCliente” que reciba el nombre del cliente y su país. Insertar una nueva fila en la tabla “customers” con el nombre y país proporcionados. Si la inserción es exitosa, devuelve el ID del nuevo cliente, de lo contrario, devuelve -1.</a:t>
            </a:r>
            <a:endParaRPr/>
          </a:p>
          <a:p>
            <a:pPr indent="-193675" lvl="1" marL="631825" marR="0" rtl="0" algn="l">
              <a:spcBef>
                <a:spcPts val="0"/>
              </a:spcBef>
              <a:spcAft>
                <a:spcPts val="0"/>
              </a:spcAft>
              <a:buClr>
                <a:schemeClr val="dk1"/>
              </a:buClr>
              <a:buSzPts val="1300"/>
              <a:buFont typeface="Calibri"/>
              <a:buNone/>
            </a:pPr>
            <a:r>
              <a:t/>
            </a:r>
            <a:endParaRPr b="0" i="0" sz="13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a:pPr>
            <a:r>
              <a:rPr b="0" i="0" lang="es-PE" sz="1300" u="none" cap="none" strike="noStrike">
                <a:solidFill>
                  <a:schemeClr val="dk1"/>
                </a:solidFill>
                <a:latin typeface="Calibri"/>
                <a:ea typeface="Calibri"/>
                <a:cs typeface="Calibri"/>
                <a:sym typeface="Calibri"/>
              </a:rPr>
              <a:t>Escribir un procedimiento almacenado llamado "ActualizarVentas" que reciba el ID de un libro y una cantidad de ventas adicionales. Incrementar la columna “sales” en la tabla “titles” con la cantidad proporcionada para el libro especificado. Si la actualización es exitosa, devuelve la nueva cantidad total de ventas, de lo contrario, devuelve -1.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18" name="Google Shape;418;p46"/>
          <p:cNvSpPr txBox="1"/>
          <p:nvPr/>
        </p:nvSpPr>
        <p:spPr>
          <a:xfrm>
            <a:off x="651600" y="730413"/>
            <a:ext cx="7840800" cy="4385816"/>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TRANSACCIONES – BD PUBS</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lphaUcPeriod" startAt="2"/>
            </a:pPr>
            <a:r>
              <a:rPr b="1" lang="es-PE" sz="1600">
                <a:solidFill>
                  <a:srgbClr val="974806"/>
                </a:solidFill>
                <a:latin typeface="Calibri"/>
                <a:ea typeface="Calibri"/>
                <a:cs typeface="Calibri"/>
                <a:sym typeface="Calibri"/>
              </a:rPr>
              <a:t>Transacciones explícitas</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a:pPr>
            <a:r>
              <a:rPr b="0" i="0" lang="es-PE" sz="1300" u="none" cap="none" strike="noStrike">
                <a:solidFill>
                  <a:schemeClr val="dk1"/>
                </a:solidFill>
                <a:latin typeface="Calibri"/>
                <a:ea typeface="Calibri"/>
                <a:cs typeface="Calibri"/>
                <a:sym typeface="Calibri"/>
              </a:rPr>
              <a:t>Escribir un procedimiento almacenado llamado “CrearPedido” que reciba el ID del cliente, el ID del libro y la cantidad de libros solicitados. Inserta una nueva fila en la tabla “sales” con el cliente, libro y cantidad proporcionados. Si la inserción es exitosa, devuelve el ID del nuevo pedido, de lo contrario, devuelve -1. No olvidar usar </a:t>
            </a:r>
            <a:r>
              <a:rPr b="1" i="0" lang="es-PE" sz="1300" u="none" cap="none" strike="noStrike">
                <a:solidFill>
                  <a:srgbClr val="7030A0"/>
                </a:solidFill>
                <a:latin typeface="Calibri"/>
                <a:ea typeface="Calibri"/>
                <a:cs typeface="Calibri"/>
                <a:sym typeface="Calibri"/>
              </a:rPr>
              <a:t>BEGIN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COMMIT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ROLLBACK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SAVE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TRY/CATCH</a:t>
            </a:r>
            <a:r>
              <a:rPr b="0" i="0" lang="es-PE" sz="1300" u="none" cap="none" strike="noStrike">
                <a:solidFill>
                  <a:schemeClr val="dk1"/>
                </a:solidFill>
                <a:latin typeface="Calibri"/>
                <a:ea typeface="Calibri"/>
                <a:cs typeface="Calibri"/>
                <a:sym typeface="Calibri"/>
              </a:rPr>
              <a:t>, según corresponda y debidamente condicionado (</a:t>
            </a:r>
            <a:r>
              <a:rPr b="1" i="0" lang="es-PE" sz="1300" u="none" cap="none" strike="noStrike">
                <a:solidFill>
                  <a:srgbClr val="7030A0"/>
                </a:solidFill>
                <a:latin typeface="Calibri"/>
                <a:ea typeface="Calibri"/>
                <a:cs typeface="Calibri"/>
                <a:sym typeface="Calibri"/>
              </a:rPr>
              <a:t>IF</a:t>
            </a:r>
            <a:r>
              <a:rPr b="0" i="0" lang="es-PE" sz="1300" u="none" cap="none" strike="noStrike">
                <a:solidFill>
                  <a:schemeClr val="dk1"/>
                </a:solidFill>
                <a:latin typeface="Calibri"/>
                <a:ea typeface="Calibri"/>
                <a:cs typeface="Calibri"/>
                <a:sym typeface="Calibri"/>
              </a:rPr>
              <a:t>/</a:t>
            </a:r>
            <a:r>
              <a:rPr b="1" i="0" lang="es-PE" sz="1300" u="none" cap="none" strike="noStrike">
                <a:solidFill>
                  <a:srgbClr val="7030A0"/>
                </a:solidFill>
                <a:latin typeface="Calibri"/>
                <a:ea typeface="Calibri"/>
                <a:cs typeface="Calibri"/>
                <a:sym typeface="Calibri"/>
              </a:rPr>
              <a:t>ELSE</a:t>
            </a:r>
            <a:r>
              <a:rPr b="0" i="0" lang="es-PE" sz="1300" u="none" cap="none" strike="noStrike">
                <a:solidFill>
                  <a:schemeClr val="dk1"/>
                </a:solidFill>
                <a:latin typeface="Calibri"/>
                <a:ea typeface="Calibri"/>
                <a:cs typeface="Calibri"/>
                <a:sym typeface="Calibri"/>
              </a:rPr>
              <a:t>) de ser el caso.</a:t>
            </a:r>
            <a:endParaRPr/>
          </a:p>
          <a:p>
            <a:pPr indent="-193675" lvl="1" marL="631825" marR="0" rtl="0" algn="l">
              <a:spcBef>
                <a:spcPts val="0"/>
              </a:spcBef>
              <a:spcAft>
                <a:spcPts val="0"/>
              </a:spcAft>
              <a:buClr>
                <a:schemeClr val="dk1"/>
              </a:buClr>
              <a:buSzPts val="1300"/>
              <a:buFont typeface="Calibri"/>
              <a:buNone/>
            </a:pPr>
            <a:r>
              <a:t/>
            </a:r>
            <a:endParaRPr b="0" i="0" sz="13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a:pPr>
            <a:r>
              <a:rPr b="0" i="0" lang="es-PE" sz="1300" u="none" cap="none" strike="noStrike">
                <a:solidFill>
                  <a:schemeClr val="dk1"/>
                </a:solidFill>
                <a:latin typeface="Calibri"/>
                <a:ea typeface="Calibri"/>
                <a:cs typeface="Calibri"/>
                <a:sym typeface="Calibri"/>
              </a:rPr>
              <a:t>Escribir un procedimiento almacenado llamado “ActualizarStock” que reciba el ID del libro y una cantidad de stock adicional. Incrementar la columna “stock” en la tabla “titles” con la cantidad proporcionada para el libro especificado. Si la actualización es exitosa, devuelve el nuevo stock total, de lo contrario, devuelve -1. No olvidar usar </a:t>
            </a:r>
            <a:r>
              <a:rPr b="1" i="0" lang="es-PE" sz="1300" u="none" cap="none" strike="noStrike">
                <a:solidFill>
                  <a:srgbClr val="7030A0"/>
                </a:solidFill>
                <a:latin typeface="Calibri"/>
                <a:ea typeface="Calibri"/>
                <a:cs typeface="Calibri"/>
                <a:sym typeface="Calibri"/>
              </a:rPr>
              <a:t>BEGIN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COMMIT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ROLLBACK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SAVE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TRY/CATCH</a:t>
            </a:r>
            <a:r>
              <a:rPr b="0" i="0" lang="es-PE" sz="1300" u="none" cap="none" strike="noStrike">
                <a:solidFill>
                  <a:schemeClr val="dk1"/>
                </a:solidFill>
                <a:latin typeface="Calibri"/>
                <a:ea typeface="Calibri"/>
                <a:cs typeface="Calibri"/>
                <a:sym typeface="Calibri"/>
              </a:rPr>
              <a:t>, según corresponda y debidamente condicionado (</a:t>
            </a:r>
            <a:r>
              <a:rPr b="1" i="0" lang="es-PE" sz="1300" u="none" cap="none" strike="noStrike">
                <a:solidFill>
                  <a:srgbClr val="7030A0"/>
                </a:solidFill>
                <a:latin typeface="Calibri"/>
                <a:ea typeface="Calibri"/>
                <a:cs typeface="Calibri"/>
                <a:sym typeface="Calibri"/>
              </a:rPr>
              <a:t>IF</a:t>
            </a:r>
            <a:r>
              <a:rPr b="0" i="0" lang="es-PE" sz="1300" u="none" cap="none" strike="noStrike">
                <a:solidFill>
                  <a:schemeClr val="dk1"/>
                </a:solidFill>
                <a:latin typeface="Calibri"/>
                <a:ea typeface="Calibri"/>
                <a:cs typeface="Calibri"/>
                <a:sym typeface="Calibri"/>
              </a:rPr>
              <a:t>/</a:t>
            </a:r>
            <a:r>
              <a:rPr b="1" i="0" lang="es-PE" sz="1300" u="none" cap="none" strike="noStrike">
                <a:solidFill>
                  <a:srgbClr val="7030A0"/>
                </a:solidFill>
                <a:latin typeface="Calibri"/>
                <a:ea typeface="Calibri"/>
                <a:cs typeface="Calibri"/>
                <a:sym typeface="Calibri"/>
              </a:rPr>
              <a:t>ELSE</a:t>
            </a:r>
            <a:r>
              <a:rPr b="0" i="0" lang="es-PE" sz="1300" u="none" cap="none" strike="noStrike">
                <a:solidFill>
                  <a:schemeClr val="dk1"/>
                </a:solidFill>
                <a:latin typeface="Calibri"/>
                <a:ea typeface="Calibri"/>
                <a:cs typeface="Calibri"/>
                <a:sym typeface="Calibri"/>
              </a:rPr>
              <a:t>) de ser el caso.</a:t>
            </a:r>
            <a:endParaRPr/>
          </a:p>
          <a:p>
            <a:pPr indent="-193675" lvl="1" marL="631825" marR="0" rtl="0" algn="l">
              <a:spcBef>
                <a:spcPts val="0"/>
              </a:spcBef>
              <a:spcAft>
                <a:spcPts val="0"/>
              </a:spcAft>
              <a:buClr>
                <a:schemeClr val="dk1"/>
              </a:buClr>
              <a:buSzPts val="1300"/>
              <a:buFont typeface="Calibri"/>
              <a:buNone/>
            </a:pPr>
            <a:r>
              <a:t/>
            </a:r>
            <a:endParaRPr b="0" i="0" sz="13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a:pPr>
            <a:r>
              <a:rPr b="0" i="0" lang="es-PE" sz="1300" u="none" cap="none" strike="noStrike">
                <a:solidFill>
                  <a:schemeClr val="dk1"/>
                </a:solidFill>
                <a:latin typeface="Calibri"/>
                <a:ea typeface="Calibri"/>
                <a:cs typeface="Calibri"/>
                <a:sym typeface="Calibri"/>
              </a:rPr>
              <a:t>Escribir un procedimiento almacenado llamado “EliminarAutorEditorLibro” que reciba el ID de un autor y el ID de un editor. Eliminar todas las filas de la tabla “titleauthor” donde el autor y el editor coincidan con los parámetros proporcionados. Si se eliminan filas, devuelve el número de filas eliminadas, de lo contrario, devuelve 0. No olvidar usar </a:t>
            </a:r>
            <a:r>
              <a:rPr b="1" i="0" lang="es-PE" sz="1300" u="none" cap="none" strike="noStrike">
                <a:solidFill>
                  <a:srgbClr val="7030A0"/>
                </a:solidFill>
                <a:latin typeface="Calibri"/>
                <a:ea typeface="Calibri"/>
                <a:cs typeface="Calibri"/>
                <a:sym typeface="Calibri"/>
              </a:rPr>
              <a:t>BEGIN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COMMIT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ROLLBACK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SAVE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TRY/CATCH</a:t>
            </a:r>
            <a:r>
              <a:rPr b="0" i="0" lang="es-PE" sz="1300" u="none" cap="none" strike="noStrike">
                <a:solidFill>
                  <a:schemeClr val="dk1"/>
                </a:solidFill>
                <a:latin typeface="Calibri"/>
                <a:ea typeface="Calibri"/>
                <a:cs typeface="Calibri"/>
                <a:sym typeface="Calibri"/>
              </a:rPr>
              <a:t>, según corresponda y debidamente condicionado (</a:t>
            </a:r>
            <a:r>
              <a:rPr b="1" i="0" lang="es-PE" sz="1300" u="none" cap="none" strike="noStrike">
                <a:solidFill>
                  <a:srgbClr val="7030A0"/>
                </a:solidFill>
                <a:latin typeface="Calibri"/>
                <a:ea typeface="Calibri"/>
                <a:cs typeface="Calibri"/>
                <a:sym typeface="Calibri"/>
              </a:rPr>
              <a:t>IF</a:t>
            </a:r>
            <a:r>
              <a:rPr b="0" i="0" lang="es-PE" sz="1300" u="none" cap="none" strike="noStrike">
                <a:solidFill>
                  <a:schemeClr val="dk1"/>
                </a:solidFill>
                <a:latin typeface="Calibri"/>
                <a:ea typeface="Calibri"/>
                <a:cs typeface="Calibri"/>
                <a:sym typeface="Calibri"/>
              </a:rPr>
              <a:t>/</a:t>
            </a:r>
            <a:r>
              <a:rPr b="1" i="0" lang="es-PE" sz="1300" u="none" cap="none" strike="noStrike">
                <a:solidFill>
                  <a:srgbClr val="7030A0"/>
                </a:solidFill>
                <a:latin typeface="Calibri"/>
                <a:ea typeface="Calibri"/>
                <a:cs typeface="Calibri"/>
                <a:sym typeface="Calibri"/>
              </a:rPr>
              <a:t>ELSE</a:t>
            </a:r>
            <a:r>
              <a:rPr b="0" i="0" lang="es-PE" sz="1300" u="none" cap="none" strike="noStrike">
                <a:solidFill>
                  <a:schemeClr val="dk1"/>
                </a:solidFill>
                <a:latin typeface="Calibri"/>
                <a:ea typeface="Calibri"/>
                <a:cs typeface="Calibri"/>
                <a:sym typeface="Calibri"/>
              </a:rPr>
              <a:t>) de ser el caso.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25" name="Google Shape;425;p47"/>
          <p:cNvSpPr txBox="1"/>
          <p:nvPr/>
        </p:nvSpPr>
        <p:spPr>
          <a:xfrm>
            <a:off x="651600" y="730413"/>
            <a:ext cx="7840800" cy="4385816"/>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TRANSACCIONES – BD PUBS</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lphaUcPeriod" startAt="2"/>
            </a:pPr>
            <a:r>
              <a:rPr b="1" lang="es-PE" sz="1600">
                <a:solidFill>
                  <a:srgbClr val="974806"/>
                </a:solidFill>
                <a:latin typeface="Calibri"/>
                <a:ea typeface="Calibri"/>
                <a:cs typeface="Calibri"/>
                <a:sym typeface="Calibri"/>
              </a:rPr>
              <a:t>Transacciones explícitas</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startAt="4"/>
            </a:pPr>
            <a:r>
              <a:rPr b="0" i="0" lang="es-PE" sz="1300" u="none" cap="none" strike="noStrike">
                <a:solidFill>
                  <a:schemeClr val="dk1"/>
                </a:solidFill>
                <a:latin typeface="Calibri"/>
                <a:ea typeface="Calibri"/>
                <a:cs typeface="Calibri"/>
                <a:sym typeface="Calibri"/>
              </a:rPr>
              <a:t>Escribir un procedimiento almacenado llamado “ActualizarPrecioLibroDescuento” que reciba el ID de un libro y un porcentaje de descuento. Actualizar el precio del libro en la tabla “titles” aplicando el descuento proporcionado. Si la actualización es exitosa, devuelve 1, de lo contrario, devuelve 0. No olvidar usar </a:t>
            </a:r>
            <a:r>
              <a:rPr b="1" i="0" lang="es-PE" sz="1300" u="none" cap="none" strike="noStrike">
                <a:solidFill>
                  <a:srgbClr val="7030A0"/>
                </a:solidFill>
                <a:latin typeface="Calibri"/>
                <a:ea typeface="Calibri"/>
                <a:cs typeface="Calibri"/>
                <a:sym typeface="Calibri"/>
              </a:rPr>
              <a:t>BEGIN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COMMIT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ROLLBACK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SAVE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TRY/CATCH</a:t>
            </a:r>
            <a:r>
              <a:rPr b="0" i="0" lang="es-PE" sz="1300" u="none" cap="none" strike="noStrike">
                <a:solidFill>
                  <a:schemeClr val="dk1"/>
                </a:solidFill>
                <a:latin typeface="Calibri"/>
                <a:ea typeface="Calibri"/>
                <a:cs typeface="Calibri"/>
                <a:sym typeface="Calibri"/>
              </a:rPr>
              <a:t>, según corresponda y debidamente condicionado (</a:t>
            </a:r>
            <a:r>
              <a:rPr b="1" i="0" lang="es-PE" sz="1300" u="none" cap="none" strike="noStrike">
                <a:solidFill>
                  <a:srgbClr val="7030A0"/>
                </a:solidFill>
                <a:latin typeface="Calibri"/>
                <a:ea typeface="Calibri"/>
                <a:cs typeface="Calibri"/>
                <a:sym typeface="Calibri"/>
              </a:rPr>
              <a:t>IF</a:t>
            </a:r>
            <a:r>
              <a:rPr b="0" i="0" lang="es-PE" sz="1300" u="none" cap="none" strike="noStrike">
                <a:solidFill>
                  <a:schemeClr val="dk1"/>
                </a:solidFill>
                <a:latin typeface="Calibri"/>
                <a:ea typeface="Calibri"/>
                <a:cs typeface="Calibri"/>
                <a:sym typeface="Calibri"/>
              </a:rPr>
              <a:t>/</a:t>
            </a:r>
            <a:r>
              <a:rPr b="1" i="0" lang="es-PE" sz="1300" u="none" cap="none" strike="noStrike">
                <a:solidFill>
                  <a:srgbClr val="7030A0"/>
                </a:solidFill>
                <a:latin typeface="Calibri"/>
                <a:ea typeface="Calibri"/>
                <a:cs typeface="Calibri"/>
                <a:sym typeface="Calibri"/>
              </a:rPr>
              <a:t>ELSE</a:t>
            </a:r>
            <a:r>
              <a:rPr b="0" i="0" lang="es-PE" sz="1300" u="none" cap="none" strike="noStrike">
                <a:solidFill>
                  <a:schemeClr val="dk1"/>
                </a:solidFill>
                <a:latin typeface="Calibri"/>
                <a:ea typeface="Calibri"/>
                <a:cs typeface="Calibri"/>
                <a:sym typeface="Calibri"/>
              </a:rPr>
              <a:t>) de ser el caso.</a:t>
            </a:r>
            <a:endParaRPr/>
          </a:p>
          <a:p>
            <a:pPr indent="-193675" lvl="1" marL="631825" marR="0" rtl="0" algn="l">
              <a:spcBef>
                <a:spcPts val="0"/>
              </a:spcBef>
              <a:spcAft>
                <a:spcPts val="0"/>
              </a:spcAft>
              <a:buClr>
                <a:schemeClr val="dk1"/>
              </a:buClr>
              <a:buSzPts val="1300"/>
              <a:buFont typeface="Calibri"/>
              <a:buNone/>
            </a:pPr>
            <a:r>
              <a:t/>
            </a:r>
            <a:endParaRPr b="0" i="0" sz="13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startAt="4"/>
            </a:pPr>
            <a:r>
              <a:rPr b="0" i="0" lang="es-PE" sz="1300" u="none" cap="none" strike="noStrike">
                <a:solidFill>
                  <a:schemeClr val="dk1"/>
                </a:solidFill>
                <a:latin typeface="Calibri"/>
                <a:ea typeface="Calibri"/>
                <a:cs typeface="Calibri"/>
                <a:sym typeface="Calibri"/>
              </a:rPr>
              <a:t>Escribir un procedimiento almacenado llamado “CrearClienteVIP” que reciba el nombre del cliente, su país y un nivel VIP. Insertar una nueva fila en la tabla “customers” con el nombre, país y nivel VIP proporcionados. Si la inserción es exitosa, devuelve el ID del nuevo cliente, de lo contrario, devuelve -1. No olvidar usar </a:t>
            </a:r>
            <a:r>
              <a:rPr b="1" i="0" lang="es-PE" sz="1300" u="none" cap="none" strike="noStrike">
                <a:solidFill>
                  <a:srgbClr val="7030A0"/>
                </a:solidFill>
                <a:latin typeface="Calibri"/>
                <a:ea typeface="Calibri"/>
                <a:cs typeface="Calibri"/>
                <a:sym typeface="Calibri"/>
              </a:rPr>
              <a:t>BEGIN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COMMIT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ROLLBACK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SAVE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TRY/CATCH</a:t>
            </a:r>
            <a:r>
              <a:rPr b="0" i="0" lang="es-PE" sz="1300" u="none" cap="none" strike="noStrike">
                <a:solidFill>
                  <a:schemeClr val="dk1"/>
                </a:solidFill>
                <a:latin typeface="Calibri"/>
                <a:ea typeface="Calibri"/>
                <a:cs typeface="Calibri"/>
                <a:sym typeface="Calibri"/>
              </a:rPr>
              <a:t>, según corresponda y debidamente condicionado (</a:t>
            </a:r>
            <a:r>
              <a:rPr b="1" i="0" lang="es-PE" sz="1300" u="none" cap="none" strike="noStrike">
                <a:solidFill>
                  <a:srgbClr val="7030A0"/>
                </a:solidFill>
                <a:latin typeface="Calibri"/>
                <a:ea typeface="Calibri"/>
                <a:cs typeface="Calibri"/>
                <a:sym typeface="Calibri"/>
              </a:rPr>
              <a:t>IF</a:t>
            </a:r>
            <a:r>
              <a:rPr b="0" i="0" lang="es-PE" sz="1300" u="none" cap="none" strike="noStrike">
                <a:solidFill>
                  <a:schemeClr val="dk1"/>
                </a:solidFill>
                <a:latin typeface="Calibri"/>
                <a:ea typeface="Calibri"/>
                <a:cs typeface="Calibri"/>
                <a:sym typeface="Calibri"/>
              </a:rPr>
              <a:t>/</a:t>
            </a:r>
            <a:r>
              <a:rPr b="1" i="0" lang="es-PE" sz="1300" u="none" cap="none" strike="noStrike">
                <a:solidFill>
                  <a:srgbClr val="7030A0"/>
                </a:solidFill>
                <a:latin typeface="Calibri"/>
                <a:ea typeface="Calibri"/>
                <a:cs typeface="Calibri"/>
                <a:sym typeface="Calibri"/>
              </a:rPr>
              <a:t>ELSE</a:t>
            </a:r>
            <a:r>
              <a:rPr b="0" i="0" lang="es-PE" sz="1300" u="none" cap="none" strike="noStrike">
                <a:solidFill>
                  <a:schemeClr val="dk1"/>
                </a:solidFill>
                <a:latin typeface="Calibri"/>
                <a:ea typeface="Calibri"/>
                <a:cs typeface="Calibri"/>
                <a:sym typeface="Calibri"/>
              </a:rPr>
              <a:t>) de ser el caso.</a:t>
            </a:r>
            <a:endParaRPr/>
          </a:p>
          <a:p>
            <a:pPr indent="-193675" lvl="1" marL="631825" marR="0" rtl="0" algn="l">
              <a:spcBef>
                <a:spcPts val="0"/>
              </a:spcBef>
              <a:spcAft>
                <a:spcPts val="0"/>
              </a:spcAft>
              <a:buClr>
                <a:schemeClr val="dk1"/>
              </a:buClr>
              <a:buSzPts val="1300"/>
              <a:buFont typeface="Calibri"/>
              <a:buNone/>
            </a:pPr>
            <a:r>
              <a:t/>
            </a:r>
            <a:endParaRPr b="0" i="0" sz="13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300"/>
              <a:buFont typeface="Calibri"/>
              <a:buAutoNum type="arabicPeriod" startAt="4"/>
            </a:pPr>
            <a:r>
              <a:rPr b="0" i="0" lang="es-PE" sz="1300" u="none" cap="none" strike="noStrike">
                <a:solidFill>
                  <a:schemeClr val="dk1"/>
                </a:solidFill>
                <a:latin typeface="Calibri"/>
                <a:ea typeface="Calibri"/>
                <a:cs typeface="Calibri"/>
                <a:sym typeface="Calibri"/>
              </a:rPr>
              <a:t>Escribir un procedimiento almacenado llamado “EliminarClienteVentas” que reciba el ID de un cliente. Eliminar todas las filas de la tabla “sales” donde el cliente coincida con el parámetro proporcionado. Si se eliminan filas, devuelve el número de filas eliminadas, de lo contrario, devuelve 0. No olvidar usar </a:t>
            </a:r>
            <a:r>
              <a:rPr b="1" i="0" lang="es-PE" sz="1300" u="none" cap="none" strike="noStrike">
                <a:solidFill>
                  <a:srgbClr val="7030A0"/>
                </a:solidFill>
                <a:latin typeface="Calibri"/>
                <a:ea typeface="Calibri"/>
                <a:cs typeface="Calibri"/>
                <a:sym typeface="Calibri"/>
              </a:rPr>
              <a:t>BEGIN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COMMIT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ROLLBACK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SAVE TRANSACTION</a:t>
            </a:r>
            <a:r>
              <a:rPr b="0" i="0" lang="es-PE" sz="1300" u="none" cap="none" strike="noStrike">
                <a:solidFill>
                  <a:schemeClr val="dk1"/>
                </a:solidFill>
                <a:latin typeface="Calibri"/>
                <a:ea typeface="Calibri"/>
                <a:cs typeface="Calibri"/>
                <a:sym typeface="Calibri"/>
              </a:rPr>
              <a:t>, </a:t>
            </a:r>
            <a:r>
              <a:rPr b="1" i="0" lang="es-PE" sz="1300" u="none" cap="none" strike="noStrike">
                <a:solidFill>
                  <a:srgbClr val="7030A0"/>
                </a:solidFill>
                <a:latin typeface="Calibri"/>
                <a:ea typeface="Calibri"/>
                <a:cs typeface="Calibri"/>
                <a:sym typeface="Calibri"/>
              </a:rPr>
              <a:t>TRY/CATCH</a:t>
            </a:r>
            <a:r>
              <a:rPr b="0" i="0" lang="es-PE" sz="1300" u="none" cap="none" strike="noStrike">
                <a:solidFill>
                  <a:schemeClr val="dk1"/>
                </a:solidFill>
                <a:latin typeface="Calibri"/>
                <a:ea typeface="Calibri"/>
                <a:cs typeface="Calibri"/>
                <a:sym typeface="Calibri"/>
              </a:rPr>
              <a:t>, según corresponda y debidamente condicionado (</a:t>
            </a:r>
            <a:r>
              <a:rPr b="1" i="0" lang="es-PE" sz="1300" u="none" cap="none" strike="noStrike">
                <a:solidFill>
                  <a:srgbClr val="7030A0"/>
                </a:solidFill>
                <a:latin typeface="Calibri"/>
                <a:ea typeface="Calibri"/>
                <a:cs typeface="Calibri"/>
                <a:sym typeface="Calibri"/>
              </a:rPr>
              <a:t>IF</a:t>
            </a:r>
            <a:r>
              <a:rPr b="0" i="0" lang="es-PE" sz="1300" u="none" cap="none" strike="noStrike">
                <a:solidFill>
                  <a:schemeClr val="dk1"/>
                </a:solidFill>
                <a:latin typeface="Calibri"/>
                <a:ea typeface="Calibri"/>
                <a:cs typeface="Calibri"/>
                <a:sym typeface="Calibri"/>
              </a:rPr>
              <a:t>/</a:t>
            </a:r>
            <a:r>
              <a:rPr b="1" i="0" lang="es-PE" sz="1300" u="none" cap="none" strike="noStrike">
                <a:solidFill>
                  <a:srgbClr val="7030A0"/>
                </a:solidFill>
                <a:latin typeface="Calibri"/>
                <a:ea typeface="Calibri"/>
                <a:cs typeface="Calibri"/>
                <a:sym typeface="Calibri"/>
              </a:rPr>
              <a:t>ELSE</a:t>
            </a:r>
            <a:r>
              <a:rPr b="0" i="0" lang="es-PE" sz="1300" u="none" cap="none" strike="noStrike">
                <a:solidFill>
                  <a:schemeClr val="dk1"/>
                </a:solidFill>
                <a:latin typeface="Calibri"/>
                <a:ea typeface="Calibri"/>
                <a:cs typeface="Calibri"/>
                <a:sym typeface="Calibri"/>
              </a:rPr>
              <a:t>) de ser el caso.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48"/>
          <p:cNvSpPr/>
          <p:nvPr/>
        </p:nvSpPr>
        <p:spPr>
          <a:xfrm>
            <a:off x="1859623" y="770440"/>
            <a:ext cx="6800190" cy="453970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Una transacción de base de datos (T-SQL) es un conjunto de operaciones que se ejecutan como un único bloque.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Al manejar transacciones se debe considerar: inicio de una transacción, operaciones dentro de una transacción, confirmación de una transacción, cancelación de una transacción, control de transacciones anidadas, control de errores.</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Son elementos de Transact-SQL (T-SQL): variables, operadores, funciones, elementos de flujo de control, comentarios.</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Una transacción implícita o autocompletada se inicia automáticamente y se completa automáticamente sin que se necesite iniciarla o confirmarla explícitamente.</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Una transacción explícita se inicia y se confirma o se deshace de forma explícita mediante instrucciones específicas.</a:t>
            </a:r>
            <a:endParaRPr/>
          </a:p>
        </p:txBody>
      </p:sp>
      <p:sp>
        <p:nvSpPr>
          <p:cNvPr id="433" name="Google Shape;433;p4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txBox="1"/>
          <p:nvPr/>
        </p:nvSpPr>
        <p:spPr>
          <a:xfrm>
            <a:off x="972866" y="1591673"/>
            <a:ext cx="6907600" cy="1154162"/>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Gestionar transacciones en SQL Server se convierte en una tarea fundamental para garantizar la integridad y la consistencia de los datos en una base de datos relacional, ya que se garantiza que la secuencia de operaciones se ejecute como una unidad indivisible y se asegura que se realice correctamente o se deshaga en su totalidad en caso de algún error.</a:t>
            </a:r>
            <a:endParaRPr sz="1400">
              <a:solidFill>
                <a:srgbClr val="262626"/>
              </a:solidFill>
              <a:latin typeface="Calibri"/>
              <a:ea typeface="Calibri"/>
              <a:cs typeface="Calibri"/>
              <a:sym typeface="Calibri"/>
            </a:endParaRPr>
          </a:p>
        </p:txBody>
      </p:sp>
      <p:sp>
        <p:nvSpPr>
          <p:cNvPr id="63" name="Google Shape;63;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pic>
        <p:nvPicPr>
          <p:cNvPr id="64" name="Google Shape;64;p5"/>
          <p:cNvPicPr preferRelativeResize="0"/>
          <p:nvPr/>
        </p:nvPicPr>
        <p:blipFill rotWithShape="1">
          <a:blip r:embed="rId3">
            <a:alphaModFix/>
          </a:blip>
          <a:srcRect b="0" l="0" r="0" t="0"/>
          <a:stretch/>
        </p:blipFill>
        <p:spPr>
          <a:xfrm>
            <a:off x="2219498" y="2877914"/>
            <a:ext cx="4406299" cy="2165934"/>
          </a:xfrm>
          <a:prstGeom prst="rect">
            <a:avLst/>
          </a:prstGeom>
          <a:noFill/>
          <a:ln cap="flat" cmpd="sng" w="9525">
            <a:solidFill>
              <a:schemeClr val="accent1"/>
            </a:solidFill>
            <a:prstDash val="solid"/>
            <a:round/>
            <a:headEnd len="sm" w="sm" type="none"/>
            <a:tailEnd len="sm" w="sm" type="none"/>
          </a:ln>
        </p:spPr>
      </p:pic>
      <p:sp>
        <p:nvSpPr>
          <p:cNvPr id="65" name="Google Shape;65;p5"/>
          <p:cNvSpPr txBox="1"/>
          <p:nvPr/>
        </p:nvSpPr>
        <p:spPr>
          <a:xfrm>
            <a:off x="972866" y="1253119"/>
            <a:ext cx="5178829" cy="338554"/>
          </a:xfrm>
          <a:prstGeom prst="rect">
            <a:avLst/>
          </a:prstGeom>
          <a:noFill/>
          <a:ln>
            <a:noFill/>
          </a:ln>
        </p:spPr>
        <p:txBody>
          <a:bodyPr anchorCtr="0" anchor="t" bIns="45700" lIns="91425" spcFirstLastPara="1" rIns="91425" wrap="square" tIns="4570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ES UNA TRANSACCIÓN DE BASE DE DATOS (T-SQL)?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nvSpPr>
        <p:spPr>
          <a:xfrm>
            <a:off x="867271" y="1756115"/>
            <a:ext cx="6064027" cy="49244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Al desarrollar en T-SQL se debe cumplir lograr que el código resultado cumpla las siguientes características:</a:t>
            </a:r>
            <a:endParaRPr/>
          </a:p>
        </p:txBody>
      </p:sp>
      <p:sp>
        <p:nvSpPr>
          <p:cNvPr id="72" name="Google Shape;72;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grpSp>
        <p:nvGrpSpPr>
          <p:cNvPr id="73" name="Google Shape;73;p6"/>
          <p:cNvGrpSpPr/>
          <p:nvPr/>
        </p:nvGrpSpPr>
        <p:grpSpPr>
          <a:xfrm>
            <a:off x="867271" y="2397640"/>
            <a:ext cx="7904377" cy="2368793"/>
            <a:chOff x="619811" y="2109529"/>
            <a:chExt cx="7904377" cy="2368793"/>
          </a:xfrm>
        </p:grpSpPr>
        <p:pic>
          <p:nvPicPr>
            <p:cNvPr id="74" name="Google Shape;74;p6"/>
            <p:cNvPicPr preferRelativeResize="0"/>
            <p:nvPr/>
          </p:nvPicPr>
          <p:blipFill rotWithShape="1">
            <a:blip r:embed="rId3">
              <a:alphaModFix/>
            </a:blip>
            <a:srcRect b="0" l="0" r="0" t="0"/>
            <a:stretch/>
          </p:blipFill>
          <p:spPr>
            <a:xfrm>
              <a:off x="619811" y="2109529"/>
              <a:ext cx="7904377" cy="2368793"/>
            </a:xfrm>
            <a:prstGeom prst="rect">
              <a:avLst/>
            </a:prstGeom>
            <a:noFill/>
            <a:ln cap="flat" cmpd="sng" w="9525">
              <a:solidFill>
                <a:srgbClr val="D99593"/>
              </a:solidFill>
              <a:prstDash val="dot"/>
              <a:round/>
              <a:headEnd len="sm" w="sm" type="none"/>
              <a:tailEnd len="sm" w="sm" type="none"/>
            </a:ln>
          </p:spPr>
        </p:pic>
        <p:pic>
          <p:nvPicPr>
            <p:cNvPr id="75" name="Google Shape;75;p6"/>
            <p:cNvPicPr preferRelativeResize="0"/>
            <p:nvPr/>
          </p:nvPicPr>
          <p:blipFill rotWithShape="1">
            <a:blip r:embed="rId4">
              <a:alphaModFix/>
            </a:blip>
            <a:srcRect b="0" l="0" r="0" t="0"/>
            <a:stretch/>
          </p:blipFill>
          <p:spPr>
            <a:xfrm>
              <a:off x="1286635" y="3439352"/>
              <a:ext cx="1076716" cy="889888"/>
            </a:xfrm>
            <a:prstGeom prst="rect">
              <a:avLst/>
            </a:prstGeom>
            <a:noFill/>
            <a:ln>
              <a:noFill/>
            </a:ln>
          </p:spPr>
        </p:pic>
      </p:grpSp>
      <p:sp>
        <p:nvSpPr>
          <p:cNvPr id="76" name="Google Shape;76;p6"/>
          <p:cNvSpPr txBox="1"/>
          <p:nvPr/>
        </p:nvSpPr>
        <p:spPr>
          <a:xfrm>
            <a:off x="867271" y="1468004"/>
            <a:ext cx="6285700"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CARACTERÍSTICAS DE UNA TRANSACCIÓN DE BASE DE DATOS (T-SQL)</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7"/>
          <p:cNvSpPr txBox="1"/>
          <p:nvPr/>
        </p:nvSpPr>
        <p:spPr>
          <a:xfrm>
            <a:off x="1404851" y="2421433"/>
            <a:ext cx="6986740" cy="1846659"/>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 SQL Server, al momento de manejar transacciones, se debe considerar:</a:t>
            </a:r>
            <a:endParaRPr/>
          </a:p>
          <a:p>
            <a:pPr indent="0" lvl="0" marL="11725" marR="0" rtl="0" algn="l">
              <a:spcBef>
                <a:spcPts val="0"/>
              </a:spcBef>
              <a:spcAft>
                <a:spcPts val="0"/>
              </a:spcAft>
              <a:buNone/>
            </a:pPr>
            <a:r>
              <a:t/>
            </a:r>
            <a:endParaRPr sz="8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Inicio de una transacción.</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Operaciones dentro de una transacción.</a:t>
            </a:r>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Confirmación de una transacción.</a:t>
            </a:r>
            <a:endParaRPr/>
          </a:p>
          <a:p>
            <a:pPr indent="-342900" lvl="0" marL="354625" marR="0" rtl="0" algn="just">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Cancelación de una transacción.</a:t>
            </a:r>
            <a:endParaRPr sz="1600">
              <a:solidFill>
                <a:srgbClr val="262626"/>
              </a:solidFill>
              <a:latin typeface="Calibri"/>
              <a:ea typeface="Calibri"/>
              <a:cs typeface="Calibri"/>
              <a:sym typeface="Calibri"/>
            </a:endParaRPr>
          </a:p>
          <a:p>
            <a:pPr indent="-342900" lvl="0" marL="354625" marR="0" rtl="0" algn="just">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Control de transacciones anidadas.</a:t>
            </a:r>
            <a:endParaRPr sz="1600">
              <a:solidFill>
                <a:srgbClr val="262626"/>
              </a:solidFill>
              <a:latin typeface="Calibri"/>
              <a:ea typeface="Calibri"/>
              <a:cs typeface="Calibri"/>
              <a:sym typeface="Calibri"/>
            </a:endParaRPr>
          </a:p>
          <a:p>
            <a:pPr indent="-342900" lvl="0" marL="354625" marR="0" rtl="0" algn="just">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Control de errores.</a:t>
            </a:r>
            <a:endParaRPr sz="1600">
              <a:solidFill>
                <a:srgbClr val="262626"/>
              </a:solidFill>
              <a:latin typeface="Calibri"/>
              <a:ea typeface="Calibri"/>
              <a:cs typeface="Calibri"/>
              <a:sym typeface="Calibri"/>
            </a:endParaRPr>
          </a:p>
        </p:txBody>
      </p:sp>
      <p:sp>
        <p:nvSpPr>
          <p:cNvPr id="83" name="Google Shape;83;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84" name="Google Shape;84;p7"/>
          <p:cNvSpPr txBox="1"/>
          <p:nvPr/>
        </p:nvSpPr>
        <p:spPr>
          <a:xfrm>
            <a:off x="1207370" y="1952301"/>
            <a:ext cx="7381702" cy="338554"/>
          </a:xfrm>
          <a:prstGeom prst="rect">
            <a:avLst/>
          </a:prstGeom>
          <a:noFill/>
          <a:ln>
            <a:noFill/>
          </a:ln>
        </p:spPr>
        <p:txBody>
          <a:bodyPr anchorCtr="0" anchor="t" bIns="45700" lIns="91425" spcFirstLastPara="1" rIns="91425" wrap="square" tIns="4570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FACTORES CLAVE EN EL MANEJO DE UNA TRANSACCIÓN DE BASE DE DATOS (T-SQL)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txBox="1"/>
          <p:nvPr/>
        </p:nvSpPr>
        <p:spPr>
          <a:xfrm>
            <a:off x="899906" y="1974057"/>
            <a:ext cx="7344187" cy="2708434"/>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Inicio de una transacción: </a:t>
            </a:r>
            <a:r>
              <a:rPr lang="es-PE" sz="1600">
                <a:solidFill>
                  <a:srgbClr val="262626"/>
                </a:solidFill>
                <a:latin typeface="Calibri"/>
                <a:ea typeface="Calibri"/>
                <a:cs typeface="Calibri"/>
                <a:sym typeface="Calibri"/>
              </a:rPr>
              <a:t>una transacción se inicia utilizando la instrucción </a:t>
            </a:r>
            <a:r>
              <a:rPr b="1" lang="es-PE" sz="1600">
                <a:solidFill>
                  <a:srgbClr val="7030A0"/>
                </a:solidFill>
                <a:latin typeface="Calibri"/>
                <a:ea typeface="Calibri"/>
                <a:cs typeface="Calibri"/>
                <a:sym typeface="Calibri"/>
              </a:rPr>
              <a:t>BEGIN TRANSACTION </a:t>
            </a:r>
            <a:r>
              <a:rPr lang="es-PE" sz="1600">
                <a:solidFill>
                  <a:srgbClr val="262626"/>
                </a:solidFill>
                <a:latin typeface="Calibri"/>
                <a:ea typeface="Calibri"/>
                <a:cs typeface="Calibri"/>
                <a:sym typeface="Calibri"/>
              </a:rPr>
              <a:t>o </a:t>
            </a:r>
            <a:r>
              <a:rPr b="1" lang="es-PE" sz="1600">
                <a:solidFill>
                  <a:srgbClr val="7030A0"/>
                </a:solidFill>
                <a:latin typeface="Calibri"/>
                <a:ea typeface="Calibri"/>
                <a:cs typeface="Calibri"/>
                <a:sym typeface="Calibri"/>
              </a:rPr>
              <a:t>BEGIN TRAN</a:t>
            </a:r>
            <a:r>
              <a:rPr lang="es-PE" sz="1600">
                <a:solidFill>
                  <a:srgbClr val="262626"/>
                </a:solidFill>
                <a:latin typeface="Calibri"/>
                <a:ea typeface="Calibri"/>
                <a:cs typeface="Calibri"/>
                <a:sym typeface="Calibri"/>
              </a:rPr>
              <a:t>. Después de iniciada, todas las operaciones subsiguientes formarán parte de ella, hasta que sea confirmada o reversada.</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Operaciones dentro de una transacción: </a:t>
            </a:r>
            <a:r>
              <a:rPr lang="es-PE" sz="1600">
                <a:solidFill>
                  <a:srgbClr val="262626"/>
                </a:solidFill>
                <a:latin typeface="Calibri"/>
                <a:ea typeface="Calibri"/>
                <a:cs typeface="Calibri"/>
                <a:sym typeface="Calibri"/>
              </a:rPr>
              <a:t>se puede realizar operaciones de mantenimiento de datos utilizando las instrucciones </a:t>
            </a:r>
            <a:r>
              <a:rPr b="1" lang="es-PE" sz="1600">
                <a:solidFill>
                  <a:srgbClr val="7030A0"/>
                </a:solidFill>
                <a:latin typeface="Calibri"/>
                <a:ea typeface="Calibri"/>
                <a:cs typeface="Calibri"/>
                <a:sym typeface="Calibri"/>
              </a:rPr>
              <a:t>INSERT</a:t>
            </a:r>
            <a:r>
              <a:rPr lang="es-PE" sz="1600">
                <a:solidFill>
                  <a:srgbClr val="262626"/>
                </a:solidFill>
                <a:latin typeface="Calibri"/>
                <a:ea typeface="Calibri"/>
                <a:cs typeface="Calibri"/>
                <a:sym typeface="Calibri"/>
              </a:rPr>
              <a:t>, </a:t>
            </a:r>
            <a:r>
              <a:rPr b="1" lang="es-PE" sz="1600">
                <a:solidFill>
                  <a:srgbClr val="7030A0"/>
                </a:solidFill>
                <a:latin typeface="Calibri"/>
                <a:ea typeface="Calibri"/>
                <a:cs typeface="Calibri"/>
                <a:sym typeface="Calibri"/>
              </a:rPr>
              <a:t>UPDATE</a:t>
            </a:r>
            <a:r>
              <a:rPr lang="es-PE" sz="1600">
                <a:solidFill>
                  <a:srgbClr val="262626"/>
                </a:solidFill>
                <a:latin typeface="Calibri"/>
                <a:ea typeface="Calibri"/>
                <a:cs typeface="Calibri"/>
                <a:sym typeface="Calibri"/>
              </a:rPr>
              <a:t> o </a:t>
            </a:r>
            <a:r>
              <a:rPr b="1" lang="es-PE" sz="1600">
                <a:solidFill>
                  <a:srgbClr val="7030A0"/>
                </a:solidFill>
                <a:latin typeface="Calibri"/>
                <a:ea typeface="Calibri"/>
                <a:cs typeface="Calibri"/>
                <a:sym typeface="Calibri"/>
              </a:rPr>
              <a:t>DELETE</a:t>
            </a:r>
            <a:r>
              <a:rPr lang="es-PE" sz="1600">
                <a:solidFill>
                  <a:srgbClr val="262626"/>
                </a:solidFill>
                <a:latin typeface="Calibri"/>
                <a:ea typeface="Calibri"/>
                <a:cs typeface="Calibri"/>
                <a:sym typeface="Calibri"/>
              </a:rPr>
              <a:t>, así como consultas con la instrucción </a:t>
            </a:r>
            <a:r>
              <a:rPr b="1" lang="es-PE" sz="1600">
                <a:solidFill>
                  <a:srgbClr val="7030A0"/>
                </a:solidFill>
                <a:latin typeface="Calibri"/>
                <a:ea typeface="Calibri"/>
                <a:cs typeface="Calibri"/>
                <a:sym typeface="Calibri"/>
              </a:rPr>
              <a:t>SELECT</a:t>
            </a:r>
            <a:r>
              <a:rPr lang="es-PE" sz="1600">
                <a:solidFill>
                  <a:srgbClr val="262626"/>
                </a:solidFill>
                <a:latin typeface="Calibri"/>
                <a:ea typeface="Calibri"/>
                <a:cs typeface="Calibri"/>
                <a:sym typeface="Calibri"/>
              </a:rPr>
              <a:t>.</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Confirmación de una transacción: </a:t>
            </a:r>
            <a:r>
              <a:rPr lang="es-PE" sz="1600">
                <a:solidFill>
                  <a:srgbClr val="262626"/>
                </a:solidFill>
                <a:latin typeface="Calibri"/>
                <a:ea typeface="Calibri"/>
                <a:cs typeface="Calibri"/>
                <a:sym typeface="Calibri"/>
              </a:rPr>
              <a:t>para confirmar una transacción y hacer que todas las operaciones realizadas sean permanentes en la base de datos, se debe utilizar la instrucción </a:t>
            </a:r>
            <a:r>
              <a:rPr b="1" lang="es-PE" sz="1600">
                <a:solidFill>
                  <a:srgbClr val="7030A0"/>
                </a:solidFill>
                <a:latin typeface="Calibri"/>
                <a:ea typeface="Calibri"/>
                <a:cs typeface="Calibri"/>
                <a:sym typeface="Calibri"/>
              </a:rPr>
              <a:t>COMMIT</a:t>
            </a:r>
            <a:r>
              <a:rPr lang="es-PE" sz="1600">
                <a:solidFill>
                  <a:srgbClr val="262626"/>
                </a:solidFill>
                <a:latin typeface="Calibri"/>
                <a:ea typeface="Calibri"/>
                <a:cs typeface="Calibri"/>
                <a:sym typeface="Calibri"/>
              </a:rPr>
              <a:t>. </a:t>
            </a:r>
            <a:endParaRPr/>
          </a:p>
        </p:txBody>
      </p:sp>
      <p:sp>
        <p:nvSpPr>
          <p:cNvPr id="91" name="Google Shape;91;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92" name="Google Shape;92;p8"/>
          <p:cNvSpPr txBox="1"/>
          <p:nvPr/>
        </p:nvSpPr>
        <p:spPr>
          <a:xfrm>
            <a:off x="764771" y="1514867"/>
            <a:ext cx="7614458" cy="338554"/>
          </a:xfrm>
          <a:prstGeom prst="rect">
            <a:avLst/>
          </a:prstGeom>
          <a:noFill/>
          <a:ln>
            <a:noFill/>
          </a:ln>
        </p:spPr>
        <p:txBody>
          <a:bodyPr anchorCtr="0" anchor="t" bIns="45700" lIns="91425" spcFirstLastPara="1" rIns="91425" wrap="square" tIns="4570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FACTORES CLAVE EN EL MANEJO DE UNA TRANSACCIÓN DE BASE DE DATOS (T-SQL)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nvSpPr>
        <p:spPr>
          <a:xfrm>
            <a:off x="899907" y="1791179"/>
            <a:ext cx="7344300" cy="32016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600"/>
              <a:buFont typeface="Calibri"/>
              <a:buAutoNum type="arabicPeriod" startAt="4"/>
            </a:pPr>
            <a:r>
              <a:rPr b="1" lang="es-PE" sz="1600">
                <a:solidFill>
                  <a:srgbClr val="366092"/>
                </a:solidFill>
                <a:latin typeface="Calibri"/>
                <a:ea typeface="Calibri"/>
                <a:cs typeface="Calibri"/>
                <a:sym typeface="Calibri"/>
              </a:rPr>
              <a:t>Cancelación de una transacción: </a:t>
            </a:r>
            <a:r>
              <a:rPr lang="es-PE" sz="1600">
                <a:solidFill>
                  <a:srgbClr val="262626"/>
                </a:solidFill>
                <a:latin typeface="Calibri"/>
                <a:ea typeface="Calibri"/>
                <a:cs typeface="Calibri"/>
                <a:sym typeface="Calibri"/>
              </a:rPr>
              <a:t>en caso de que surja un error dentro de la transacción y se desea revertir todas las operaciones realizadas hasta el momento, se debe utilizar la instrucción </a:t>
            </a:r>
            <a:r>
              <a:rPr b="1" lang="es-PE" sz="1600">
                <a:solidFill>
                  <a:srgbClr val="7030A0"/>
                </a:solidFill>
                <a:latin typeface="Calibri"/>
                <a:ea typeface="Calibri"/>
                <a:cs typeface="Calibri"/>
                <a:sym typeface="Calibri"/>
              </a:rPr>
              <a:t>ROLLBACK</a:t>
            </a:r>
            <a:r>
              <a:rPr lang="es-PE" sz="1600">
                <a:solidFill>
                  <a:srgbClr val="262626"/>
                </a:solidFill>
                <a:latin typeface="Calibri"/>
                <a:ea typeface="Calibri"/>
                <a:cs typeface="Calibri"/>
                <a:sym typeface="Calibri"/>
              </a:rPr>
              <a:t>; así se restaura la base de datos a su estado anterior a la transacción.</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startAt="4"/>
            </a:pPr>
            <a:r>
              <a:rPr b="1" lang="es-PE" sz="1600">
                <a:solidFill>
                  <a:srgbClr val="366092"/>
                </a:solidFill>
                <a:latin typeface="Calibri"/>
                <a:ea typeface="Calibri"/>
                <a:cs typeface="Calibri"/>
                <a:sym typeface="Calibri"/>
              </a:rPr>
              <a:t>Control de transacciones anidadas: </a:t>
            </a:r>
            <a:r>
              <a:rPr lang="es-PE" sz="1600">
                <a:solidFill>
                  <a:srgbClr val="262626"/>
                </a:solidFill>
                <a:latin typeface="Calibri"/>
                <a:ea typeface="Calibri"/>
                <a:cs typeface="Calibri"/>
                <a:sym typeface="Calibri"/>
              </a:rPr>
              <a:t>SQL Server admite transacciones anidadas, lo que significa que es factible iniciar una nueva transacción dentro de una transacción existente a través de la instrucción </a:t>
            </a:r>
            <a:r>
              <a:rPr b="1" lang="es-PE" sz="1600">
                <a:solidFill>
                  <a:srgbClr val="7030A0"/>
                </a:solidFill>
                <a:latin typeface="Calibri"/>
                <a:ea typeface="Calibri"/>
                <a:cs typeface="Calibri"/>
                <a:sym typeface="Calibri"/>
              </a:rPr>
              <a:t>SAVE TRANSACTION</a:t>
            </a:r>
            <a:r>
              <a:rPr lang="es-PE" sz="1600">
                <a:solidFill>
                  <a:srgbClr val="262626"/>
                </a:solidFill>
                <a:latin typeface="Calibri"/>
                <a:ea typeface="Calibri"/>
                <a:cs typeface="Calibri"/>
                <a:sym typeface="Calibri"/>
              </a:rPr>
              <a:t>, al guardar un punto de retorno. Esto permitirá revertir la transacción a este punto y no de forma completa.</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startAt="4"/>
            </a:pPr>
            <a:r>
              <a:rPr b="1" lang="es-PE" sz="1600">
                <a:solidFill>
                  <a:srgbClr val="366092"/>
                </a:solidFill>
                <a:latin typeface="Calibri"/>
                <a:ea typeface="Calibri"/>
                <a:cs typeface="Calibri"/>
                <a:sym typeface="Calibri"/>
              </a:rPr>
              <a:t>Control de errores: </a:t>
            </a:r>
            <a:r>
              <a:rPr lang="es-PE" sz="1600">
                <a:solidFill>
                  <a:srgbClr val="262626"/>
                </a:solidFill>
                <a:latin typeface="Calibri"/>
                <a:ea typeface="Calibri"/>
                <a:cs typeface="Calibri"/>
                <a:sym typeface="Calibri"/>
              </a:rPr>
              <a:t>para capturar excepciones y realizar acciones específicas, como deshacer la transacción o registrar información sobre el error, se utilizan bloques </a:t>
            </a:r>
            <a:r>
              <a:rPr b="1" lang="es-PE" sz="1600">
                <a:solidFill>
                  <a:srgbClr val="7030A0"/>
                </a:solidFill>
                <a:latin typeface="Calibri"/>
                <a:ea typeface="Calibri"/>
                <a:cs typeface="Calibri"/>
                <a:sym typeface="Calibri"/>
              </a:rPr>
              <a:t>TRY-CATCH</a:t>
            </a:r>
            <a:r>
              <a:rPr lang="es-PE" sz="1600">
                <a:solidFill>
                  <a:srgbClr val="262626"/>
                </a:solidFill>
                <a:latin typeface="Calibri"/>
                <a:ea typeface="Calibri"/>
                <a:cs typeface="Calibri"/>
                <a:sym typeface="Calibri"/>
              </a:rPr>
              <a:t>. </a:t>
            </a:r>
            <a:endParaRPr/>
          </a:p>
        </p:txBody>
      </p:sp>
      <p:sp>
        <p:nvSpPr>
          <p:cNvPr id="99" name="Google Shape;99;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MANEJO DE TRANSACCIONES</a:t>
            </a:r>
            <a:endParaRPr/>
          </a:p>
        </p:txBody>
      </p:sp>
      <p:sp>
        <p:nvSpPr>
          <p:cNvPr id="100" name="Google Shape;100;p9"/>
          <p:cNvSpPr txBox="1"/>
          <p:nvPr/>
        </p:nvSpPr>
        <p:spPr>
          <a:xfrm>
            <a:off x="764771" y="1345590"/>
            <a:ext cx="7614458" cy="338554"/>
          </a:xfrm>
          <a:prstGeom prst="rect">
            <a:avLst/>
          </a:prstGeom>
          <a:noFill/>
          <a:ln>
            <a:noFill/>
          </a:ln>
        </p:spPr>
        <p:txBody>
          <a:bodyPr anchorCtr="0" anchor="t" bIns="45700" lIns="91425" spcFirstLastPara="1" rIns="91425" wrap="square" tIns="4570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FACTORES CLAVE EN EL MANEJO DE UNA TRANSACCIÓN DE BASE DE DATOS (T-SQL)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