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462" r:id="rId2"/>
    <p:sldId id="337" r:id="rId3"/>
    <p:sldId id="315" r:id="rId4"/>
    <p:sldId id="639" r:id="rId5"/>
    <p:sldId id="744" r:id="rId6"/>
    <p:sldId id="745" r:id="rId7"/>
    <p:sldId id="416" r:id="rId8"/>
    <p:sldId id="768" r:id="rId9"/>
    <p:sldId id="767" r:id="rId10"/>
    <p:sldId id="748" r:id="rId11"/>
    <p:sldId id="749" r:id="rId12"/>
    <p:sldId id="750" r:id="rId13"/>
    <p:sldId id="756" r:id="rId14"/>
    <p:sldId id="751" r:id="rId15"/>
    <p:sldId id="757" r:id="rId16"/>
    <p:sldId id="758" r:id="rId17"/>
    <p:sldId id="755" r:id="rId18"/>
    <p:sldId id="746" r:id="rId19"/>
    <p:sldId id="747" r:id="rId20"/>
    <p:sldId id="341" r:id="rId21"/>
    <p:sldId id="629" r:id="rId22"/>
    <p:sldId id="682" r:id="rId23"/>
    <p:sldId id="759" r:id="rId24"/>
    <p:sldId id="760" r:id="rId25"/>
    <p:sldId id="761" r:id="rId26"/>
    <p:sldId id="762" r:id="rId27"/>
    <p:sldId id="743" r:id="rId28"/>
    <p:sldId id="769" r:id="rId29"/>
    <p:sldId id="763" r:id="rId30"/>
    <p:sldId id="764" r:id="rId31"/>
    <p:sldId id="765" r:id="rId32"/>
    <p:sldId id="766" r:id="rId33"/>
    <p:sldId id="674" r:id="rId34"/>
    <p:sldId id="741" r:id="rId35"/>
    <p:sldId id="522" r:id="rId36"/>
    <p:sldId id="470" r:id="rId37"/>
  </p:sldIdLst>
  <p:sldSz cx="9144000" cy="5715000" type="screen16x10"/>
  <p:notesSz cx="6797675" cy="9926638"/>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465" userDrawn="1">
          <p15:clr>
            <a:srgbClr val="A4A3A4"/>
          </p15:clr>
        </p15:guide>
        <p15:guide id="3" orient="horz" pos="3320" userDrawn="1">
          <p15:clr>
            <a:srgbClr val="A4A3A4"/>
          </p15:clr>
        </p15:guide>
        <p15:guide id="11" pos="317" userDrawn="1">
          <p15:clr>
            <a:srgbClr val="A4A3A4"/>
          </p15:clr>
        </p15:guide>
        <p15:guide id="12" orient="horz" pos="553" userDrawn="1">
          <p15:clr>
            <a:srgbClr val="A4A3A4"/>
          </p15:clr>
        </p15:guide>
        <p15:guide id="13" orient="horz" pos="3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luis Uribe Saal" initials="JUS" lastIdx="2" clrIdx="0">
    <p:extLst>
      <p:ext uri="{19B8F6BF-5375-455C-9EA6-DF929625EA0E}">
        <p15:presenceInfo xmlns:p15="http://schemas.microsoft.com/office/powerpoint/2012/main" userId="1f1d2348f35e54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5A6"/>
    <a:srgbClr val="647D33"/>
    <a:srgbClr val="C87270"/>
    <a:srgbClr val="276B7D"/>
    <a:srgbClr val="89C8D1"/>
    <a:srgbClr val="D8EDF0"/>
    <a:srgbClr val="48C2BB"/>
    <a:srgbClr val="F1FDC3"/>
    <a:srgbClr val="9CC606"/>
    <a:srgbClr val="E2F6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0469" autoAdjust="0"/>
  </p:normalViewPr>
  <p:slideViewPr>
    <p:cSldViewPr snapToGrid="0" snapToObjects="1" showGuides="1">
      <p:cViewPr varScale="1">
        <p:scale>
          <a:sx n="115" d="100"/>
          <a:sy n="115" d="100"/>
        </p:scale>
        <p:origin x="1092" y="108"/>
      </p:cViewPr>
      <p:guideLst>
        <p:guide pos="5465"/>
        <p:guide orient="horz" pos="3320"/>
        <p:guide pos="317"/>
        <p:guide orient="horz" pos="553"/>
        <p:guide orient="horz" pos="349"/>
      </p:guideLst>
    </p:cSldViewPr>
  </p:slideViewPr>
  <p:notesTextViewPr>
    <p:cViewPr>
      <p:scale>
        <a:sx n="3" d="2"/>
        <a:sy n="3" d="2"/>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1932DC7-834F-6148-86AF-F72164F7FFC1}" type="datetimeFigureOut">
              <a:rPr lang="es-ES" smtClean="0"/>
              <a:t>10/07/2023</a:t>
            </a:fld>
            <a:endParaRPr lang="es-ES" dirty="0"/>
          </a:p>
        </p:txBody>
      </p:sp>
      <p:sp>
        <p:nvSpPr>
          <p:cNvPr id="4" name="Marcador de pie de página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dirty="0"/>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FFDF1720-AE80-4069-8D89-2C76E8AFD874}" type="datetimeFigureOut">
              <a:rPr lang="es-PE" smtClean="0"/>
              <a:t>10/07/2023</a:t>
            </a:fld>
            <a:endParaRPr lang="es-PE" dirty="0"/>
          </a:p>
        </p:txBody>
      </p:sp>
      <p:sp>
        <p:nvSpPr>
          <p:cNvPr id="4" name="Marcador de imagen de diapositiva 3"/>
          <p:cNvSpPr>
            <a:spLocks noGrp="1" noRot="1" noChangeAspect="1"/>
          </p:cNvSpPr>
          <p:nvPr>
            <p:ph type="sldImg" idx="2"/>
          </p:nvPr>
        </p:nvSpPr>
        <p:spPr>
          <a:xfrm>
            <a:off x="719138" y="1241425"/>
            <a:ext cx="5359400" cy="3349625"/>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dirty="0"/>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a:t>
            </a:fld>
            <a:endParaRPr lang="es-PE" dirty="0"/>
          </a:p>
        </p:txBody>
      </p:sp>
    </p:spTree>
    <p:extLst>
      <p:ext uri="{BB962C8B-B14F-4D97-AF65-F5344CB8AC3E}">
        <p14:creationId xmlns:p14="http://schemas.microsoft.com/office/powerpoint/2010/main" val="113846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10</a:t>
            </a:fld>
            <a:endParaRPr lang="es-PE" dirty="0"/>
          </a:p>
        </p:txBody>
      </p:sp>
    </p:spTree>
    <p:extLst>
      <p:ext uri="{BB962C8B-B14F-4D97-AF65-F5344CB8AC3E}">
        <p14:creationId xmlns:p14="http://schemas.microsoft.com/office/powerpoint/2010/main" val="409535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11</a:t>
            </a:fld>
            <a:endParaRPr lang="es-PE" dirty="0"/>
          </a:p>
        </p:txBody>
      </p:sp>
    </p:spTree>
    <p:extLst>
      <p:ext uri="{BB962C8B-B14F-4D97-AF65-F5344CB8AC3E}">
        <p14:creationId xmlns:p14="http://schemas.microsoft.com/office/powerpoint/2010/main" val="14835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12</a:t>
            </a:fld>
            <a:endParaRPr lang="es-PE" dirty="0"/>
          </a:p>
        </p:txBody>
      </p:sp>
    </p:spTree>
    <p:extLst>
      <p:ext uri="{BB962C8B-B14F-4D97-AF65-F5344CB8AC3E}">
        <p14:creationId xmlns:p14="http://schemas.microsoft.com/office/powerpoint/2010/main" val="3451462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13</a:t>
            </a:fld>
            <a:endParaRPr lang="es-PE" dirty="0"/>
          </a:p>
        </p:txBody>
      </p:sp>
    </p:spTree>
    <p:extLst>
      <p:ext uri="{BB962C8B-B14F-4D97-AF65-F5344CB8AC3E}">
        <p14:creationId xmlns:p14="http://schemas.microsoft.com/office/powerpoint/2010/main" val="347253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14</a:t>
            </a:fld>
            <a:endParaRPr lang="es-PE" dirty="0"/>
          </a:p>
        </p:txBody>
      </p:sp>
    </p:spTree>
    <p:extLst>
      <p:ext uri="{BB962C8B-B14F-4D97-AF65-F5344CB8AC3E}">
        <p14:creationId xmlns:p14="http://schemas.microsoft.com/office/powerpoint/2010/main" val="342185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15</a:t>
            </a:fld>
            <a:endParaRPr lang="es-PE" dirty="0"/>
          </a:p>
        </p:txBody>
      </p:sp>
    </p:spTree>
    <p:extLst>
      <p:ext uri="{BB962C8B-B14F-4D97-AF65-F5344CB8AC3E}">
        <p14:creationId xmlns:p14="http://schemas.microsoft.com/office/powerpoint/2010/main" val="88981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16</a:t>
            </a:fld>
            <a:endParaRPr lang="es-PE" dirty="0"/>
          </a:p>
        </p:txBody>
      </p:sp>
    </p:spTree>
    <p:extLst>
      <p:ext uri="{BB962C8B-B14F-4D97-AF65-F5344CB8AC3E}">
        <p14:creationId xmlns:p14="http://schemas.microsoft.com/office/powerpoint/2010/main" val="142076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17</a:t>
            </a:fld>
            <a:endParaRPr lang="es-PE" dirty="0"/>
          </a:p>
        </p:txBody>
      </p:sp>
    </p:spTree>
    <p:extLst>
      <p:ext uri="{BB962C8B-B14F-4D97-AF65-F5344CB8AC3E}">
        <p14:creationId xmlns:p14="http://schemas.microsoft.com/office/powerpoint/2010/main" val="26600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18</a:t>
            </a:fld>
            <a:endParaRPr lang="es-PE" dirty="0"/>
          </a:p>
        </p:txBody>
      </p:sp>
    </p:spTree>
    <p:extLst>
      <p:ext uri="{BB962C8B-B14F-4D97-AF65-F5344CB8AC3E}">
        <p14:creationId xmlns:p14="http://schemas.microsoft.com/office/powerpoint/2010/main" val="140821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19</a:t>
            </a:fld>
            <a:endParaRPr lang="es-PE" dirty="0"/>
          </a:p>
        </p:txBody>
      </p:sp>
    </p:spTree>
    <p:extLst>
      <p:ext uri="{BB962C8B-B14F-4D97-AF65-F5344CB8AC3E}">
        <p14:creationId xmlns:p14="http://schemas.microsoft.com/office/powerpoint/2010/main" val="333316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a:t>
            </a:fld>
            <a:endParaRPr lang="es-PE" dirty="0"/>
          </a:p>
        </p:txBody>
      </p:sp>
    </p:spTree>
    <p:extLst>
      <p:ext uri="{BB962C8B-B14F-4D97-AF65-F5344CB8AC3E}">
        <p14:creationId xmlns:p14="http://schemas.microsoft.com/office/powerpoint/2010/main" val="614306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20</a:t>
            </a:fld>
            <a:endParaRPr lang="es-PE" dirty="0"/>
          </a:p>
        </p:txBody>
      </p:sp>
    </p:spTree>
    <p:extLst>
      <p:ext uri="{BB962C8B-B14F-4D97-AF65-F5344CB8AC3E}">
        <p14:creationId xmlns:p14="http://schemas.microsoft.com/office/powerpoint/2010/main" val="374536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21</a:t>
            </a:fld>
            <a:endParaRPr lang="es-PE" dirty="0"/>
          </a:p>
        </p:txBody>
      </p:sp>
    </p:spTree>
    <p:extLst>
      <p:ext uri="{BB962C8B-B14F-4D97-AF65-F5344CB8AC3E}">
        <p14:creationId xmlns:p14="http://schemas.microsoft.com/office/powerpoint/2010/main" val="278659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22</a:t>
            </a:fld>
            <a:endParaRPr lang="es-PE" dirty="0"/>
          </a:p>
        </p:txBody>
      </p:sp>
    </p:spTree>
    <p:extLst>
      <p:ext uri="{BB962C8B-B14F-4D97-AF65-F5344CB8AC3E}">
        <p14:creationId xmlns:p14="http://schemas.microsoft.com/office/powerpoint/2010/main" val="242948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23</a:t>
            </a:fld>
            <a:endParaRPr lang="es-PE" dirty="0"/>
          </a:p>
        </p:txBody>
      </p:sp>
    </p:spTree>
    <p:extLst>
      <p:ext uri="{BB962C8B-B14F-4D97-AF65-F5344CB8AC3E}">
        <p14:creationId xmlns:p14="http://schemas.microsoft.com/office/powerpoint/2010/main" val="1998374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24</a:t>
            </a:fld>
            <a:endParaRPr lang="es-PE" dirty="0"/>
          </a:p>
        </p:txBody>
      </p:sp>
    </p:spTree>
    <p:extLst>
      <p:ext uri="{BB962C8B-B14F-4D97-AF65-F5344CB8AC3E}">
        <p14:creationId xmlns:p14="http://schemas.microsoft.com/office/powerpoint/2010/main" val="93481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25</a:t>
            </a:fld>
            <a:endParaRPr lang="es-PE" dirty="0"/>
          </a:p>
        </p:txBody>
      </p:sp>
    </p:spTree>
    <p:extLst>
      <p:ext uri="{BB962C8B-B14F-4D97-AF65-F5344CB8AC3E}">
        <p14:creationId xmlns:p14="http://schemas.microsoft.com/office/powerpoint/2010/main" val="2027066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26</a:t>
            </a:fld>
            <a:endParaRPr lang="es-PE" dirty="0"/>
          </a:p>
        </p:txBody>
      </p:sp>
    </p:spTree>
    <p:extLst>
      <p:ext uri="{BB962C8B-B14F-4D97-AF65-F5344CB8AC3E}">
        <p14:creationId xmlns:p14="http://schemas.microsoft.com/office/powerpoint/2010/main" val="249406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27</a:t>
            </a:fld>
            <a:endParaRPr lang="es-PE" dirty="0"/>
          </a:p>
        </p:txBody>
      </p:sp>
    </p:spTree>
    <p:extLst>
      <p:ext uri="{BB962C8B-B14F-4D97-AF65-F5344CB8AC3E}">
        <p14:creationId xmlns:p14="http://schemas.microsoft.com/office/powerpoint/2010/main" val="235817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28</a:t>
            </a:fld>
            <a:endParaRPr lang="es-PE" dirty="0"/>
          </a:p>
        </p:txBody>
      </p:sp>
    </p:spTree>
    <p:extLst>
      <p:ext uri="{BB962C8B-B14F-4D97-AF65-F5344CB8AC3E}">
        <p14:creationId xmlns:p14="http://schemas.microsoft.com/office/powerpoint/2010/main" val="4018351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29</a:t>
            </a:fld>
            <a:endParaRPr lang="es-PE" dirty="0"/>
          </a:p>
        </p:txBody>
      </p:sp>
    </p:spTree>
    <p:extLst>
      <p:ext uri="{BB962C8B-B14F-4D97-AF65-F5344CB8AC3E}">
        <p14:creationId xmlns:p14="http://schemas.microsoft.com/office/powerpoint/2010/main" val="320858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30</a:t>
            </a:fld>
            <a:endParaRPr lang="es-PE" dirty="0"/>
          </a:p>
        </p:txBody>
      </p:sp>
    </p:spTree>
    <p:extLst>
      <p:ext uri="{BB962C8B-B14F-4D97-AF65-F5344CB8AC3E}">
        <p14:creationId xmlns:p14="http://schemas.microsoft.com/office/powerpoint/2010/main" val="50501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31</a:t>
            </a:fld>
            <a:endParaRPr lang="es-PE" dirty="0"/>
          </a:p>
        </p:txBody>
      </p:sp>
    </p:spTree>
    <p:extLst>
      <p:ext uri="{BB962C8B-B14F-4D97-AF65-F5344CB8AC3E}">
        <p14:creationId xmlns:p14="http://schemas.microsoft.com/office/powerpoint/2010/main" val="3105470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32</a:t>
            </a:fld>
            <a:endParaRPr lang="es-PE" dirty="0"/>
          </a:p>
        </p:txBody>
      </p:sp>
    </p:spTree>
    <p:extLst>
      <p:ext uri="{BB962C8B-B14F-4D97-AF65-F5344CB8AC3E}">
        <p14:creationId xmlns:p14="http://schemas.microsoft.com/office/powerpoint/2010/main" val="1947678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sz="14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33</a:t>
            </a:fld>
            <a:endParaRPr lang="es-PE" dirty="0"/>
          </a:p>
        </p:txBody>
      </p:sp>
    </p:spTree>
    <p:extLst>
      <p:ext uri="{BB962C8B-B14F-4D97-AF65-F5344CB8AC3E}">
        <p14:creationId xmlns:p14="http://schemas.microsoft.com/office/powerpoint/2010/main" val="15857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34</a:t>
            </a:fld>
            <a:endParaRPr lang="es-PE" dirty="0"/>
          </a:p>
        </p:txBody>
      </p:sp>
    </p:spTree>
    <p:extLst>
      <p:ext uri="{BB962C8B-B14F-4D97-AF65-F5344CB8AC3E}">
        <p14:creationId xmlns:p14="http://schemas.microsoft.com/office/powerpoint/2010/main" val="1536164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35</a:t>
            </a:fld>
            <a:endParaRPr lang="es-PE" dirty="0"/>
          </a:p>
        </p:txBody>
      </p:sp>
    </p:spTree>
    <p:extLst>
      <p:ext uri="{BB962C8B-B14F-4D97-AF65-F5344CB8AC3E}">
        <p14:creationId xmlns:p14="http://schemas.microsoft.com/office/powerpoint/2010/main" val="2277953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pPr marL="0" indent="0" rtl="0">
              <a:buFont typeface="+mj-lt"/>
              <a:buNone/>
            </a:pPr>
            <a:endParaRPr lang="es-PE" sz="1200" b="0" dirty="0">
              <a:effectLst/>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36</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4</a:t>
            </a:fld>
            <a:endParaRPr lang="es-PE" dirty="0"/>
          </a:p>
        </p:txBody>
      </p:sp>
    </p:spTree>
    <p:extLst>
      <p:ext uri="{BB962C8B-B14F-4D97-AF65-F5344CB8AC3E}">
        <p14:creationId xmlns:p14="http://schemas.microsoft.com/office/powerpoint/2010/main" val="525624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5</a:t>
            </a:fld>
            <a:endParaRPr lang="es-PE" dirty="0"/>
          </a:p>
        </p:txBody>
      </p:sp>
    </p:spTree>
    <p:extLst>
      <p:ext uri="{BB962C8B-B14F-4D97-AF65-F5344CB8AC3E}">
        <p14:creationId xmlns:p14="http://schemas.microsoft.com/office/powerpoint/2010/main" val="272608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6</a:t>
            </a:fld>
            <a:endParaRPr lang="es-PE" dirty="0"/>
          </a:p>
        </p:txBody>
      </p:sp>
    </p:spTree>
    <p:extLst>
      <p:ext uri="{BB962C8B-B14F-4D97-AF65-F5344CB8AC3E}">
        <p14:creationId xmlns:p14="http://schemas.microsoft.com/office/powerpoint/2010/main" val="379487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7</a:t>
            </a:fld>
            <a:endParaRPr lang="es-PE" dirty="0"/>
          </a:p>
        </p:txBody>
      </p:sp>
    </p:spTree>
    <p:extLst>
      <p:ext uri="{BB962C8B-B14F-4D97-AF65-F5344CB8AC3E}">
        <p14:creationId xmlns:p14="http://schemas.microsoft.com/office/powerpoint/2010/main" val="215886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8</a:t>
            </a:fld>
            <a:endParaRPr lang="es-PE" dirty="0"/>
          </a:p>
        </p:txBody>
      </p:sp>
    </p:spTree>
    <p:extLst>
      <p:ext uri="{BB962C8B-B14F-4D97-AF65-F5344CB8AC3E}">
        <p14:creationId xmlns:p14="http://schemas.microsoft.com/office/powerpoint/2010/main" val="323596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9</a:t>
            </a:fld>
            <a:endParaRPr lang="es-PE" dirty="0"/>
          </a:p>
        </p:txBody>
      </p:sp>
    </p:spTree>
    <p:extLst>
      <p:ext uri="{BB962C8B-B14F-4D97-AF65-F5344CB8AC3E}">
        <p14:creationId xmlns:p14="http://schemas.microsoft.com/office/powerpoint/2010/main" val="256934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82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B">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2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ema - 2 Imágenes">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6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ema - Imagen Gigan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95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2820003" cy="21544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E" sz="800" kern="1200" noProof="0" dirty="0">
                  <a:solidFill>
                    <a:schemeClr val="bg1">
                      <a:lumMod val="50000"/>
                    </a:schemeClr>
                  </a:solidFill>
                  <a:latin typeface="Calibri"/>
                  <a:ea typeface="+mn-ea"/>
                  <a:cs typeface="Calibri"/>
                  <a:sym typeface="Wingdings"/>
                </a:rPr>
                <a:t>PROGRAMACIÓN AVANZADA DE BASE DE DATOS  </a:t>
              </a:r>
              <a:r>
                <a:rPr lang="es-PE" sz="800" noProof="0" dirty="0">
                  <a:solidFill>
                    <a:schemeClr val="bg1">
                      <a:lumMod val="50000"/>
                    </a:schemeClr>
                  </a:solidFill>
                  <a:latin typeface="Calibri"/>
                  <a:ea typeface="Wingdings"/>
                  <a:cs typeface="Calibri"/>
                  <a:sym typeface="Wingdings"/>
                </a:rPr>
                <a:t></a:t>
              </a:r>
              <a:r>
                <a:rPr lang="es-PE" sz="800" kern="1200" noProof="0" dirty="0">
                  <a:solidFill>
                    <a:schemeClr val="bg1">
                      <a:lumMod val="50000"/>
                    </a:schemeClr>
                  </a:solidFill>
                  <a:latin typeface="Calibri"/>
                  <a:ea typeface="+mn-ea"/>
                  <a:cs typeface="Calibri"/>
                  <a:sym typeface="Wingdings"/>
                </a:rPr>
                <a:t>  SESIÓN 11</a:t>
              </a:r>
              <a:endParaRPr lang="en-US" sz="800" dirty="0">
                <a:solidFill>
                  <a:schemeClr val="bg1">
                    <a:lumMod val="50000"/>
                  </a:schemeClr>
                </a:solidFill>
                <a:latin typeface="Calibri"/>
                <a:cs typeface="Calibri"/>
              </a:endParaRPr>
            </a:p>
          </p:txBody>
        </p:sp>
        <p:sp>
          <p:nvSpPr>
            <p:cNvPr id="18" name="Rectangle 3"/>
            <p:cNvSpPr/>
            <p:nvPr userDrawn="1"/>
          </p:nvSpPr>
          <p:spPr>
            <a:xfrm>
              <a:off x="7207627" y="5384440"/>
              <a:ext cx="1540807" cy="184666"/>
            </a:xfrm>
            <a:prstGeom prst="rect">
              <a:avLst/>
            </a:prstGeom>
          </p:spPr>
          <p:txBody>
            <a:bodyPr wrap="none">
              <a:spAutoFit/>
            </a:bodyPr>
            <a:lstStyle/>
            <a:p>
              <a:pPr algn="r"/>
              <a:r>
                <a:rPr lang="es-ES_tradnl" sz="600" dirty="0">
                  <a:solidFill>
                    <a:schemeClr val="bg1">
                      <a:lumMod val="50000"/>
                    </a:schemeClr>
                  </a:solidFill>
                </a:rPr>
                <a:t>© 2020 ISIL. Todos los derechos reservados</a:t>
              </a:r>
            </a:p>
          </p:txBody>
        </p:sp>
      </p:grpSp>
      <p:pic>
        <p:nvPicPr>
          <p:cNvPr id="3" name="Imagen 2"/>
          <p:cNvPicPr>
            <a:picLocks noChangeAspect="1"/>
          </p:cNvPicPr>
          <p:nvPr userDrawn="1"/>
        </p:nvPicPr>
        <p:blipFill>
          <a:blip r:embed="rId11">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0" r:id="rId4"/>
    <p:sldLayoutId id="2147483657" r:id="rId5"/>
    <p:sldLayoutId id="2147483658" r:id="rId6"/>
    <p:sldLayoutId id="2147483661" r:id="rId7"/>
    <p:sldLayoutId id="2147483659" r:id="rId8"/>
    <p:sldLayoutId id="2147483662"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 name="CuadroTexto 4"/>
          <p:cNvSpPr txBox="1"/>
          <p:nvPr/>
        </p:nvSpPr>
        <p:spPr>
          <a:xfrm>
            <a:off x="2088505" y="1653293"/>
            <a:ext cx="873152" cy="369332"/>
          </a:xfrm>
          <a:prstGeom prst="rect">
            <a:avLst/>
          </a:prstGeom>
          <a:noFill/>
        </p:spPr>
        <p:txBody>
          <a:bodyPr wrap="square" rtlCol="0">
            <a:spAutoFit/>
          </a:bodyPr>
          <a:lstStyle/>
          <a:p>
            <a:r>
              <a:rPr lang="es-ES" dirty="0">
                <a:solidFill>
                  <a:schemeClr val="bg1"/>
                </a:solidFill>
              </a:rPr>
              <a:t>SESIÓN</a:t>
            </a:r>
          </a:p>
        </p:txBody>
      </p:sp>
      <p:sp>
        <p:nvSpPr>
          <p:cNvPr id="6" name="CuadroTexto 5"/>
          <p:cNvSpPr txBox="1"/>
          <p:nvPr/>
        </p:nvSpPr>
        <p:spPr>
          <a:xfrm>
            <a:off x="2051281" y="1730819"/>
            <a:ext cx="964250" cy="984885"/>
          </a:xfrm>
          <a:prstGeom prst="rect">
            <a:avLst/>
          </a:prstGeom>
          <a:noFill/>
        </p:spPr>
        <p:txBody>
          <a:bodyPr wrap="square" rtlCol="0">
            <a:spAutoFit/>
          </a:bodyPr>
          <a:lstStyle/>
          <a:p>
            <a:r>
              <a:rPr lang="es-ES" sz="5800" dirty="0">
                <a:solidFill>
                  <a:srgbClr val="FFFFFF"/>
                </a:solidFill>
              </a:rPr>
              <a:t>11</a:t>
            </a:r>
          </a:p>
        </p:txBody>
      </p:sp>
      <p:sp>
        <p:nvSpPr>
          <p:cNvPr id="14" name="CuadroTexto 13"/>
          <p:cNvSpPr txBox="1"/>
          <p:nvPr/>
        </p:nvSpPr>
        <p:spPr>
          <a:xfrm>
            <a:off x="3175138" y="1778601"/>
            <a:ext cx="4306318" cy="840230"/>
          </a:xfrm>
          <a:prstGeom prst="rect">
            <a:avLst/>
          </a:prstGeom>
          <a:noFill/>
        </p:spPr>
        <p:txBody>
          <a:bodyPr wrap="square" rtlCol="0">
            <a:spAutoFit/>
          </a:bodyPr>
          <a:lstStyle/>
          <a:p>
            <a:pPr>
              <a:lnSpc>
                <a:spcPct val="80000"/>
              </a:lnSpc>
            </a:pPr>
            <a:r>
              <a:rPr lang="es-PE" sz="3000" b="1" dirty="0">
                <a:solidFill>
                  <a:srgbClr val="FFFFFF"/>
                </a:solidFill>
              </a:rPr>
              <a:t>DESENCADENANTES Y MECANISMOS</a:t>
            </a:r>
          </a:p>
        </p:txBody>
      </p:sp>
      <p:sp>
        <p:nvSpPr>
          <p:cNvPr id="15" name="CuadroTexto 14"/>
          <p:cNvSpPr txBox="1"/>
          <p:nvPr/>
        </p:nvSpPr>
        <p:spPr>
          <a:xfrm>
            <a:off x="3175137" y="3032326"/>
            <a:ext cx="4697015" cy="1367747"/>
          </a:xfrm>
          <a:prstGeom prst="rect">
            <a:avLst/>
          </a:prstGeom>
          <a:noFill/>
        </p:spPr>
        <p:txBody>
          <a:bodyPr wrap="square" rtlCol="0">
            <a:spAutoFit/>
          </a:bodyPr>
          <a:lstStyle/>
          <a:p>
            <a:pPr marL="177800" indent="-177800">
              <a:lnSpc>
                <a:spcPct val="120000"/>
              </a:lnSpc>
              <a:buSzPct val="80000"/>
              <a:buFont typeface="Arial"/>
              <a:buChar char="•"/>
            </a:pPr>
            <a:r>
              <a:rPr lang="es-PE" sz="1400" dirty="0">
                <a:solidFill>
                  <a:srgbClr val="FFFFFF"/>
                </a:solidFill>
              </a:rPr>
              <a:t>Tipo especial de procedimiento</a:t>
            </a:r>
          </a:p>
          <a:p>
            <a:pPr marL="177800" indent="-177800">
              <a:lnSpc>
                <a:spcPct val="120000"/>
              </a:lnSpc>
              <a:buSzPct val="80000"/>
              <a:buFont typeface="Arial"/>
              <a:buChar char="•"/>
            </a:pPr>
            <a:r>
              <a:rPr lang="es-PE" sz="1400" dirty="0">
                <a:solidFill>
                  <a:srgbClr val="FFFFFF"/>
                </a:solidFill>
              </a:rPr>
              <a:t>Acciones INSERT, UPDATE y DELETE</a:t>
            </a:r>
          </a:p>
          <a:p>
            <a:pPr marL="177800" indent="-177800">
              <a:lnSpc>
                <a:spcPct val="120000"/>
              </a:lnSpc>
              <a:buSzPct val="80000"/>
              <a:buFont typeface="Arial"/>
              <a:buChar char="•"/>
            </a:pPr>
            <a:r>
              <a:rPr lang="es-PE" sz="1400" dirty="0">
                <a:solidFill>
                  <a:srgbClr val="FFFFFF"/>
                </a:solidFill>
              </a:rPr>
              <a:t>Tablas Inserted</a:t>
            </a:r>
          </a:p>
          <a:p>
            <a:pPr marL="177800" indent="-177800">
              <a:lnSpc>
                <a:spcPct val="120000"/>
              </a:lnSpc>
              <a:buSzPct val="80000"/>
              <a:buFont typeface="Arial"/>
              <a:buChar char="•"/>
            </a:pPr>
            <a:r>
              <a:rPr lang="es-PE" sz="1400" dirty="0">
                <a:solidFill>
                  <a:srgbClr val="FFFFFF"/>
                </a:solidFill>
              </a:rPr>
              <a:t>Tablas Deleted</a:t>
            </a:r>
          </a:p>
          <a:p>
            <a:pPr marL="177800" indent="-177800">
              <a:lnSpc>
                <a:spcPct val="120000"/>
              </a:lnSpc>
              <a:buSzPct val="80000"/>
              <a:buFont typeface="Arial"/>
              <a:buChar char="•"/>
            </a:pPr>
            <a:r>
              <a:rPr lang="es-PE" sz="1400" dirty="0">
                <a:solidFill>
                  <a:srgbClr val="FFFFFF"/>
                </a:solidFill>
              </a:rPr>
              <a:t>Trabajo práctico</a:t>
            </a:r>
          </a:p>
        </p:txBody>
      </p:sp>
      <p:cxnSp>
        <p:nvCxnSpPr>
          <p:cNvPr id="8" name="Conector recto 7"/>
          <p:cNvCxnSpPr/>
          <p:nvPr/>
        </p:nvCxnSpPr>
        <p:spPr>
          <a:xfrm>
            <a:off x="3056456" y="1777107"/>
            <a:ext cx="0" cy="720031"/>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9" name="Rectángulo 8"/>
          <p:cNvSpPr/>
          <p:nvPr/>
        </p:nvSpPr>
        <p:spPr>
          <a:xfrm>
            <a:off x="3289191" y="2574693"/>
            <a:ext cx="3385930" cy="387798"/>
          </a:xfrm>
          <a:prstGeom prst="rect">
            <a:avLst/>
          </a:prstGeom>
          <a:solidFill>
            <a:schemeClr val="bg1"/>
          </a:solidFill>
        </p:spPr>
        <p:txBody>
          <a:bodyPr wrap="square" lIns="0" tIns="0" rIns="0" bIns="0">
            <a:spAutoFit/>
          </a:bodyPr>
          <a:lstStyle/>
          <a:p>
            <a:pPr algn="ctr">
              <a:lnSpc>
                <a:spcPct val="90000"/>
              </a:lnSpc>
            </a:pPr>
            <a:r>
              <a:rPr lang="es-PE" sz="1400" b="1" dirty="0">
                <a:solidFill>
                  <a:srgbClr val="1F85A6"/>
                </a:solidFill>
                <a:cs typeface="Calibri"/>
              </a:rPr>
              <a:t>  Procedimientos almacenados, transacciones y desencadenantes – UA3</a:t>
            </a:r>
            <a:endParaRPr lang="es-PE" sz="1400" b="1" dirty="0">
              <a:solidFill>
                <a:srgbClr val="1F85A6"/>
              </a:solidFill>
            </a:endParaRPr>
          </a:p>
        </p:txBody>
      </p:sp>
    </p:spTree>
    <p:extLst>
      <p:ext uri="{BB962C8B-B14F-4D97-AF65-F5344CB8AC3E}">
        <p14:creationId xmlns:p14="http://schemas.microsoft.com/office/powerpoint/2010/main" val="428509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526753" y="1096830"/>
            <a:ext cx="8090493" cy="1323439"/>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Desencadenante AFTER INSERT:</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automáticamente después de que se haya completado una operación de </a:t>
            </a:r>
            <a:r>
              <a:rPr lang="es-PE" sz="1600" b="1" spc="-10" dirty="0">
                <a:solidFill>
                  <a:srgbClr val="C00000"/>
                </a:solidFill>
                <a:cs typeface="Source Sans Pro"/>
              </a:rPr>
              <a:t>inserción</a:t>
            </a:r>
            <a:r>
              <a:rPr lang="es-PE" sz="1600" spc="-10" dirty="0">
                <a:solidFill>
                  <a:srgbClr val="262626"/>
                </a:solidFill>
                <a:cs typeface="Source Sans Pro"/>
              </a:rPr>
              <a:t> en la tabla objetivo. Dentro del desencadenante </a:t>
            </a:r>
            <a:r>
              <a:rPr lang="es-PE" sz="1600" b="1" spc="-10" dirty="0">
                <a:solidFill>
                  <a:srgbClr val="262626"/>
                </a:solidFill>
                <a:cs typeface="Source Sans Pro"/>
              </a:rPr>
              <a:t>AFTER INSERT</a:t>
            </a:r>
            <a:r>
              <a:rPr lang="es-PE" sz="1600" spc="-10" dirty="0">
                <a:solidFill>
                  <a:srgbClr val="262626"/>
                </a:solidFill>
                <a:cs typeface="Source Sans Pro"/>
              </a:rPr>
              <a:t>, se puede acceder a los datos que se han insertado utilizando la tabla virtual “</a:t>
            </a:r>
            <a:r>
              <a:rPr lang="es-PE" sz="1600" b="1" spc="-10" dirty="0">
                <a:solidFill>
                  <a:srgbClr val="262626"/>
                </a:solidFill>
                <a:cs typeface="Source Sans Pro"/>
              </a:rPr>
              <a:t>inserted</a:t>
            </a:r>
            <a:r>
              <a:rPr lang="es-PE" sz="16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619041" y="2842327"/>
            <a:ext cx="4580092" cy="2031325"/>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trg_AfterInsert</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MiTabla</a:t>
            </a:r>
          </a:p>
          <a:p>
            <a:r>
              <a:rPr lang="en-US" sz="1050" b="1" dirty="0">
                <a:solidFill>
                  <a:srgbClr val="7030A0"/>
                </a:solidFill>
                <a:latin typeface="Courier New" panose="02070309020205020404" pitchFamily="49" charset="0"/>
                <a:cs typeface="Courier New" panose="02070309020205020404" pitchFamily="49" charset="0"/>
              </a:rPr>
              <a:t>AFTER INSERT</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dirty="0">
                <a:solidFill>
                  <a:schemeClr val="accent3">
                    <a:lumMod val="50000"/>
                  </a:schemeClr>
                </a:solidFill>
                <a:latin typeface="Courier New" panose="02070309020205020404" pitchFamily="49" charset="0"/>
                <a:cs typeface="Courier New" panose="02070309020205020404" pitchFamily="49" charset="0"/>
              </a:rPr>
              <a:t>    -- Acciones a realizar después de la inserción</a:t>
            </a:r>
          </a:p>
          <a:p>
            <a:r>
              <a:rPr lang="en-US" sz="1050" dirty="0">
                <a:solidFill>
                  <a:schemeClr val="accent3">
                    <a:lumMod val="50000"/>
                  </a:schemeClr>
                </a:solidFill>
                <a:latin typeface="Courier New" panose="02070309020205020404" pitchFamily="49" charset="0"/>
                <a:cs typeface="Courier New" panose="02070309020205020404" pitchFamily="49" charset="0"/>
              </a:rPr>
              <a:t>    -- Utilizar la tabla virtual "inserted" para</a:t>
            </a:r>
          </a:p>
          <a:p>
            <a:r>
              <a:rPr lang="en-US" sz="1050" dirty="0">
                <a:solidFill>
                  <a:schemeClr val="accent3">
                    <a:lumMod val="50000"/>
                  </a:schemeClr>
                </a:solidFill>
                <a:latin typeface="Courier New" panose="02070309020205020404" pitchFamily="49" charset="0"/>
                <a:cs typeface="Courier New" panose="02070309020205020404" pitchFamily="49" charset="0"/>
              </a:rPr>
              <a:t>    -- acceder a los datos insertados</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OtraTabla</a:t>
            </a:r>
            <a:r>
              <a:rPr lang="en-US" sz="1050" dirty="0">
                <a:latin typeface="Courier New" panose="02070309020205020404" pitchFamily="49" charset="0"/>
                <a:cs typeface="Courier New" panose="02070309020205020404" pitchFamily="49" charset="0"/>
              </a:rPr>
              <a:t> (Columna1, Columna2)</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ColumnaA, ColumnaB</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inserted;</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5298738" y="2934660"/>
            <a:ext cx="2872673" cy="1938992"/>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a:t>
            </a:r>
            <a:r>
              <a:rPr lang="es-PE" sz="1500" b="1" dirty="0">
                <a:solidFill>
                  <a:schemeClr val="accent5">
                    <a:lumMod val="75000"/>
                  </a:schemeClr>
                </a:solidFill>
              </a:rPr>
              <a:t>AFTER INSERT</a:t>
            </a:r>
            <a:r>
              <a:rPr lang="es-PE" sz="1500" dirty="0">
                <a:solidFill>
                  <a:schemeClr val="accent5">
                    <a:lumMod val="75000"/>
                  </a:schemeClr>
                </a:solidFill>
              </a:rPr>
              <a:t> se ejecutará después de que se haya realizado una inserción en la tabla “</a:t>
            </a:r>
            <a:r>
              <a:rPr lang="es-PE" sz="1500" b="1" dirty="0">
                <a:solidFill>
                  <a:schemeClr val="accent5">
                    <a:lumMod val="75000"/>
                  </a:schemeClr>
                </a:solidFill>
              </a:rPr>
              <a:t>MiTabla”</a:t>
            </a:r>
            <a:r>
              <a:rPr lang="es-PE" sz="1500" dirty="0">
                <a:solidFill>
                  <a:schemeClr val="accent5">
                    <a:lumMod val="75000"/>
                  </a:schemeClr>
                </a:solidFill>
              </a:rPr>
              <a:t>.</a:t>
            </a:r>
          </a:p>
          <a:p>
            <a:r>
              <a:rPr lang="es-PE" sz="1500" dirty="0">
                <a:solidFill>
                  <a:schemeClr val="accent5">
                    <a:lumMod val="75000"/>
                  </a:schemeClr>
                </a:solidFill>
              </a:rPr>
              <a:t>Se insertarán los datos correspondientes de la tabla virtual “inserted” en la tabla “</a:t>
            </a:r>
            <a:r>
              <a:rPr lang="es-PE" sz="1500" b="1" dirty="0">
                <a:solidFill>
                  <a:schemeClr val="accent5">
                    <a:lumMod val="75000"/>
                  </a:schemeClr>
                </a:solidFill>
              </a:rPr>
              <a:t>OtraTabla”</a:t>
            </a:r>
            <a:r>
              <a:rPr lang="es-PE" sz="1500" dirty="0">
                <a:solidFill>
                  <a:schemeClr val="accent5">
                    <a:lumMod val="75000"/>
                  </a:schemeClr>
                </a:solidFill>
              </a:rPr>
              <a:t>.</a:t>
            </a:r>
          </a:p>
        </p:txBody>
      </p:sp>
    </p:spTree>
    <p:extLst>
      <p:ext uri="{BB962C8B-B14F-4D97-AF65-F5344CB8AC3E}">
        <p14:creationId xmlns:p14="http://schemas.microsoft.com/office/powerpoint/2010/main" val="398482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526753" y="1078934"/>
            <a:ext cx="8090493" cy="1323439"/>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Desencadenante AFTER UPDATE:</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automáticamente después de que se haya completado una operación de </a:t>
            </a:r>
            <a:r>
              <a:rPr lang="es-PE" sz="1600" b="1" spc="-10" dirty="0">
                <a:solidFill>
                  <a:srgbClr val="C00000"/>
                </a:solidFill>
                <a:cs typeface="Source Sans Pro"/>
              </a:rPr>
              <a:t>actualización</a:t>
            </a:r>
            <a:r>
              <a:rPr lang="es-PE" sz="1600" spc="-10" dirty="0">
                <a:solidFill>
                  <a:srgbClr val="262626"/>
                </a:solidFill>
                <a:cs typeface="Source Sans Pro"/>
              </a:rPr>
              <a:t> en la tabla objetivo. Dentro del desencadenante </a:t>
            </a:r>
            <a:r>
              <a:rPr lang="es-PE" sz="1600" b="1" spc="-10" dirty="0">
                <a:solidFill>
                  <a:srgbClr val="262626"/>
                </a:solidFill>
                <a:cs typeface="Source Sans Pro"/>
              </a:rPr>
              <a:t>AFTER UPDATE</a:t>
            </a:r>
            <a:r>
              <a:rPr lang="es-PE" sz="1600" spc="-10" dirty="0">
                <a:solidFill>
                  <a:srgbClr val="262626"/>
                </a:solidFill>
                <a:cs typeface="Source Sans Pro"/>
              </a:rPr>
              <a:t>, se puede acceder a los datos que se han insertado utilizando la tabla virtual “</a:t>
            </a:r>
            <a:r>
              <a:rPr lang="es-PE" sz="1600" b="1" spc="-10" dirty="0">
                <a:solidFill>
                  <a:srgbClr val="262626"/>
                </a:solidFill>
                <a:cs typeface="Source Sans Pro"/>
              </a:rPr>
              <a:t>inserted</a:t>
            </a:r>
            <a:r>
              <a:rPr lang="es-PE" sz="16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619041" y="2782024"/>
            <a:ext cx="4580092" cy="2354491"/>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trg_AfterUpdate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MiTabla</a:t>
            </a:r>
          </a:p>
          <a:p>
            <a:r>
              <a:rPr lang="en-US" sz="1050" b="1" dirty="0">
                <a:solidFill>
                  <a:srgbClr val="7030A0"/>
                </a:solidFill>
                <a:latin typeface="Courier New" panose="02070309020205020404" pitchFamily="49" charset="0"/>
                <a:cs typeface="Courier New" panose="02070309020205020404" pitchFamily="49" charset="0"/>
              </a:rPr>
              <a:t>AFTER UPDATE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dirty="0">
                <a:solidFill>
                  <a:schemeClr val="accent3">
                    <a:lumMod val="50000"/>
                  </a:schemeClr>
                </a:solidFill>
                <a:latin typeface="Courier New" panose="02070309020205020404" pitchFamily="49" charset="0"/>
                <a:cs typeface="Courier New" panose="02070309020205020404" pitchFamily="49" charset="0"/>
              </a:rPr>
              <a:t>    -- Acciones a realizar después de la actualización</a:t>
            </a:r>
          </a:p>
          <a:p>
            <a:r>
              <a:rPr lang="en-US" sz="1050" dirty="0">
                <a:solidFill>
                  <a:schemeClr val="accent3">
                    <a:lumMod val="50000"/>
                  </a:schemeClr>
                </a:solidFill>
                <a:latin typeface="Courier New" panose="02070309020205020404" pitchFamily="49" charset="0"/>
                <a:cs typeface="Courier New" panose="02070309020205020404" pitchFamily="49" charset="0"/>
              </a:rPr>
              <a:t>    -- Utilizar la tabla virtual "inserted" para</a:t>
            </a:r>
          </a:p>
          <a:p>
            <a:r>
              <a:rPr lang="en-US" sz="1050" dirty="0">
                <a:solidFill>
                  <a:schemeClr val="accent3">
                    <a:lumMod val="50000"/>
                  </a:schemeClr>
                </a:solidFill>
                <a:latin typeface="Courier New" panose="02070309020205020404" pitchFamily="49" charset="0"/>
                <a:cs typeface="Courier New" panose="02070309020205020404" pitchFamily="49" charset="0"/>
              </a:rPr>
              <a:t>    -- acceder a los datos actualizados</a:t>
            </a:r>
          </a:p>
          <a:p>
            <a:r>
              <a:rPr lang="en-US" sz="1050" b="1" dirty="0">
                <a:solidFill>
                  <a:srgbClr val="7030A0"/>
                </a:solidFill>
                <a:latin typeface="Courier New" panose="02070309020205020404" pitchFamily="49" charset="0"/>
                <a:cs typeface="Courier New" panose="02070309020205020404" pitchFamily="49" charset="0"/>
              </a:rPr>
              <a:t>    UPDATE </a:t>
            </a:r>
            <a:r>
              <a:rPr lang="en-US" sz="1050" b="1" dirty="0">
                <a:latin typeface="Courier New" panose="02070309020205020404" pitchFamily="49" charset="0"/>
                <a:cs typeface="Courier New" panose="02070309020205020404" pitchFamily="49" charset="0"/>
              </a:rPr>
              <a:t>OtraTabla</a:t>
            </a:r>
          </a:p>
          <a:p>
            <a:r>
              <a:rPr lang="en-US" sz="1050" b="1" dirty="0">
                <a:solidFill>
                  <a:srgbClr val="7030A0"/>
                </a:solidFill>
                <a:latin typeface="Courier New" panose="02070309020205020404" pitchFamily="49" charset="0"/>
                <a:cs typeface="Courier New" panose="02070309020205020404" pitchFamily="49" charset="0"/>
              </a:rPr>
              <a:t>       SET </a:t>
            </a:r>
            <a:r>
              <a:rPr lang="en-US" sz="1050" dirty="0">
                <a:latin typeface="Courier New" panose="02070309020205020404" pitchFamily="49" charset="0"/>
                <a:cs typeface="Courier New" panose="02070309020205020404" pitchFamily="49" charset="0"/>
              </a:rPr>
              <a:t>Columna1 = inserted.ColumnaA</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OtraTabla</a:t>
            </a:r>
          </a:p>
          <a:p>
            <a:r>
              <a:rPr lang="en-US" sz="1050" b="1" dirty="0">
                <a:solidFill>
                  <a:srgbClr val="7030A0"/>
                </a:solidFill>
                <a:latin typeface="Courier New" panose="02070309020205020404" pitchFamily="49" charset="0"/>
                <a:cs typeface="Courier New" panose="02070309020205020404" pitchFamily="49" charset="0"/>
              </a:rPr>
              <a:t>      INNER JOIN </a:t>
            </a:r>
            <a:r>
              <a:rPr lang="en-US" sz="1050" b="1" dirty="0">
                <a:latin typeface="Courier New" panose="02070309020205020404" pitchFamily="49" charset="0"/>
                <a:cs typeface="Courier New" panose="02070309020205020404" pitchFamily="49" charset="0"/>
              </a:rPr>
              <a:t>inserted</a:t>
            </a:r>
            <a:r>
              <a:rPr lang="en-US" sz="1050" b="1" dirty="0">
                <a:solidFill>
                  <a:srgbClr val="7030A0"/>
                </a:solidFill>
                <a:latin typeface="Courier New" panose="02070309020205020404" pitchFamily="49" charset="0"/>
                <a:cs typeface="Courier New" panose="02070309020205020404" pitchFamily="49" charset="0"/>
              </a:rPr>
              <a:t> </a:t>
            </a:r>
          </a:p>
          <a:p>
            <a:r>
              <a:rPr lang="en-US" sz="1050" b="1" dirty="0">
                <a:solidFill>
                  <a:srgbClr val="7030A0"/>
                </a:solidFill>
                <a:latin typeface="Courier New" panose="02070309020205020404" pitchFamily="49" charset="0"/>
                <a:cs typeface="Courier New" panose="02070309020205020404" pitchFamily="49" charset="0"/>
              </a:rPr>
              <a:t>         ON </a:t>
            </a:r>
            <a:r>
              <a:rPr lang="en-US" sz="1050" dirty="0">
                <a:latin typeface="Courier New" panose="02070309020205020404" pitchFamily="49" charset="0"/>
                <a:cs typeface="Courier New" panose="02070309020205020404" pitchFamily="49" charset="0"/>
              </a:rPr>
              <a:t>OtraTabla.Columna2 = inserted.ColumnaB;</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5282112" y="3428355"/>
            <a:ext cx="3063866" cy="1708160"/>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a:t>
            </a:r>
            <a:r>
              <a:rPr lang="es-PE" sz="1500" b="1" dirty="0">
                <a:solidFill>
                  <a:schemeClr val="accent5">
                    <a:lumMod val="75000"/>
                  </a:schemeClr>
                </a:solidFill>
              </a:rPr>
              <a:t>AFTER UPDATE</a:t>
            </a:r>
            <a:r>
              <a:rPr lang="es-PE" sz="1500" dirty="0">
                <a:solidFill>
                  <a:schemeClr val="accent5">
                    <a:lumMod val="75000"/>
                  </a:schemeClr>
                </a:solidFill>
              </a:rPr>
              <a:t> se ejecutará después de que se haya realizado una actualización en la tabla “</a:t>
            </a:r>
            <a:r>
              <a:rPr lang="es-PE" sz="1500" b="1" dirty="0">
                <a:solidFill>
                  <a:schemeClr val="accent5">
                    <a:lumMod val="75000"/>
                  </a:schemeClr>
                </a:solidFill>
              </a:rPr>
              <a:t>MiTabla</a:t>
            </a:r>
            <a:r>
              <a:rPr lang="es-PE" sz="1500" dirty="0">
                <a:solidFill>
                  <a:schemeClr val="accent5">
                    <a:lumMod val="75000"/>
                  </a:schemeClr>
                </a:solidFill>
              </a:rPr>
              <a:t>”.</a:t>
            </a:r>
          </a:p>
          <a:p>
            <a:r>
              <a:rPr lang="es-PE" sz="1500" dirty="0">
                <a:solidFill>
                  <a:schemeClr val="accent5">
                    <a:lumMod val="75000"/>
                  </a:schemeClr>
                </a:solidFill>
              </a:rPr>
              <a:t>Se actualizarán los datos correspondientes de la tabla virtual “inserted” en la tabla “</a:t>
            </a:r>
            <a:r>
              <a:rPr lang="es-PE" sz="1500" b="1" dirty="0">
                <a:solidFill>
                  <a:schemeClr val="accent5">
                    <a:lumMod val="75000"/>
                  </a:schemeClr>
                </a:solidFill>
              </a:rPr>
              <a:t>OtraTabla”</a:t>
            </a:r>
            <a:r>
              <a:rPr lang="es-PE" sz="1500" dirty="0">
                <a:solidFill>
                  <a:schemeClr val="accent5">
                    <a:lumMod val="75000"/>
                  </a:schemeClr>
                </a:solidFill>
              </a:rPr>
              <a:t>.</a:t>
            </a:r>
          </a:p>
        </p:txBody>
      </p:sp>
    </p:spTree>
    <p:extLst>
      <p:ext uri="{BB962C8B-B14F-4D97-AF65-F5344CB8AC3E}">
        <p14:creationId xmlns:p14="http://schemas.microsoft.com/office/powerpoint/2010/main" val="24473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19041" y="1190993"/>
            <a:ext cx="8001257" cy="1323439"/>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Desencadenante AFTER DELETE:</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automáticamente después de que se haya completado una operación de </a:t>
            </a:r>
            <a:r>
              <a:rPr lang="es-PE" sz="1600" b="1" spc="-10" dirty="0">
                <a:solidFill>
                  <a:srgbClr val="C00000"/>
                </a:solidFill>
                <a:cs typeface="Source Sans Pro"/>
              </a:rPr>
              <a:t>eliminación</a:t>
            </a:r>
            <a:r>
              <a:rPr lang="es-PE" sz="1600" spc="-10" dirty="0">
                <a:solidFill>
                  <a:srgbClr val="262626"/>
                </a:solidFill>
                <a:cs typeface="Source Sans Pro"/>
              </a:rPr>
              <a:t> en la tabla objetivo. Dentro del desencadenante </a:t>
            </a:r>
            <a:r>
              <a:rPr lang="es-PE" sz="1600" b="1" spc="-10" dirty="0">
                <a:solidFill>
                  <a:srgbClr val="262626"/>
                </a:solidFill>
                <a:cs typeface="Source Sans Pro"/>
              </a:rPr>
              <a:t>AFTER DELETE </a:t>
            </a:r>
            <a:r>
              <a:rPr lang="es-PE" sz="1600" spc="-10" dirty="0">
                <a:solidFill>
                  <a:srgbClr val="262626"/>
                </a:solidFill>
                <a:cs typeface="Source Sans Pro"/>
              </a:rPr>
              <a:t>se puede acceder a los datos que se han insertado utilizando la tabla virtual “</a:t>
            </a:r>
            <a:r>
              <a:rPr lang="es-PE" sz="1600" b="1" spc="-10" dirty="0">
                <a:solidFill>
                  <a:srgbClr val="262626"/>
                </a:solidFill>
                <a:cs typeface="Source Sans Pro"/>
              </a:rPr>
              <a:t>inserted</a:t>
            </a:r>
            <a:r>
              <a:rPr lang="es-PE" sz="16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619041" y="2782024"/>
            <a:ext cx="4580092" cy="2031325"/>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trg_AfterDelete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MiTabla</a:t>
            </a:r>
          </a:p>
          <a:p>
            <a:r>
              <a:rPr lang="en-US" sz="1050" b="1" dirty="0">
                <a:solidFill>
                  <a:srgbClr val="7030A0"/>
                </a:solidFill>
                <a:latin typeface="Courier New" panose="02070309020205020404" pitchFamily="49" charset="0"/>
                <a:cs typeface="Courier New" panose="02070309020205020404" pitchFamily="49" charset="0"/>
              </a:rPr>
              <a:t>AFTER DELETE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dirty="0">
                <a:solidFill>
                  <a:schemeClr val="accent3">
                    <a:lumMod val="50000"/>
                  </a:schemeClr>
                </a:solidFill>
                <a:latin typeface="Courier New" panose="02070309020205020404" pitchFamily="49" charset="0"/>
                <a:cs typeface="Courier New" panose="02070309020205020404" pitchFamily="49" charset="0"/>
              </a:rPr>
              <a:t>    -- Acciones a realizar después de la eliminación</a:t>
            </a:r>
          </a:p>
          <a:p>
            <a:r>
              <a:rPr lang="en-US" sz="1050" dirty="0">
                <a:solidFill>
                  <a:schemeClr val="accent3">
                    <a:lumMod val="50000"/>
                  </a:schemeClr>
                </a:solidFill>
                <a:latin typeface="Courier New" panose="02070309020205020404" pitchFamily="49" charset="0"/>
                <a:cs typeface="Courier New" panose="02070309020205020404" pitchFamily="49" charset="0"/>
              </a:rPr>
              <a:t>    -- Utilizar la tabla virtual "deleted" para </a:t>
            </a:r>
          </a:p>
          <a:p>
            <a:r>
              <a:rPr lang="en-US" sz="1050" dirty="0">
                <a:solidFill>
                  <a:schemeClr val="accent3">
                    <a:lumMod val="50000"/>
                  </a:schemeClr>
                </a:solidFill>
                <a:latin typeface="Courier New" panose="02070309020205020404" pitchFamily="49" charset="0"/>
                <a:cs typeface="Courier New" panose="02070309020205020404" pitchFamily="49" charset="0"/>
              </a:rPr>
              <a:t>    -- acceder a los datos eliminados</a:t>
            </a:r>
          </a:p>
          <a:p>
            <a:r>
              <a:rPr lang="en-US" sz="1050" b="1" dirty="0">
                <a:solidFill>
                  <a:srgbClr val="7030A0"/>
                </a:solidFill>
                <a:latin typeface="Courier New" panose="02070309020205020404" pitchFamily="49" charset="0"/>
                <a:cs typeface="Courier New" panose="02070309020205020404" pitchFamily="49" charset="0"/>
              </a:rPr>
              <a:t>    DELETE FROM </a:t>
            </a:r>
            <a:r>
              <a:rPr lang="en-US" sz="1050" b="1" dirty="0">
                <a:latin typeface="Courier New" panose="02070309020205020404" pitchFamily="49" charset="0"/>
                <a:cs typeface="Courier New" panose="02070309020205020404" pitchFamily="49" charset="0"/>
              </a:rPr>
              <a:t>OtraTabla</a:t>
            </a:r>
          </a:p>
          <a:p>
            <a:r>
              <a:rPr lang="en-US" sz="1050" b="1" dirty="0">
                <a:solidFill>
                  <a:srgbClr val="7030A0"/>
                </a:solidFill>
                <a:latin typeface="Courier New" panose="02070309020205020404" pitchFamily="49" charset="0"/>
                <a:cs typeface="Courier New" panose="02070309020205020404" pitchFamily="49" charset="0"/>
              </a:rPr>
              <a:t>          WHERE </a:t>
            </a:r>
            <a:r>
              <a:rPr lang="en-US" sz="1050" dirty="0">
                <a:latin typeface="Courier New" panose="02070309020205020404" pitchFamily="49" charset="0"/>
                <a:cs typeface="Courier New" panose="02070309020205020404" pitchFamily="49" charset="0"/>
              </a:rPr>
              <a:t>Columna1 </a:t>
            </a:r>
            <a:r>
              <a:rPr lang="en-US" sz="1050" b="1" dirty="0">
                <a:solidFill>
                  <a:srgbClr val="7030A0"/>
                </a:solidFill>
                <a:latin typeface="Courier New" panose="02070309020205020404" pitchFamily="49" charset="0"/>
                <a:cs typeface="Courier New" panose="02070309020205020404" pitchFamily="49" charset="0"/>
              </a:rPr>
              <a:t>IN </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ColumnaA </a:t>
            </a:r>
            <a:r>
              <a:rPr lang="en-US" sz="1050" b="1" dirty="0">
                <a:solidFill>
                  <a:srgbClr val="7030A0"/>
                </a:solidFill>
                <a:latin typeface="Courier New" panose="02070309020205020404" pitchFamily="49" charset="0"/>
                <a:cs typeface="Courier New" panose="02070309020205020404" pitchFamily="49" charset="0"/>
              </a:rPr>
              <a:t>FROM </a:t>
            </a:r>
            <a:r>
              <a:rPr lang="en-US" sz="1050" b="1" dirty="0">
                <a:latin typeface="Courier New" panose="02070309020205020404" pitchFamily="49" charset="0"/>
                <a:cs typeface="Courier New" panose="02070309020205020404" pitchFamily="49" charset="0"/>
              </a:rPr>
              <a:t>deleted</a:t>
            </a:r>
            <a:r>
              <a:rPr lang="en-US" sz="1050" b="1" dirty="0">
                <a:solidFill>
                  <a:srgbClr val="7030A0"/>
                </a:solidFill>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5356927" y="3030652"/>
            <a:ext cx="3168032" cy="1708160"/>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a:t>
            </a:r>
            <a:r>
              <a:rPr lang="es-PE" sz="1500" b="1" dirty="0">
                <a:solidFill>
                  <a:schemeClr val="accent5">
                    <a:lumMod val="75000"/>
                  </a:schemeClr>
                </a:solidFill>
              </a:rPr>
              <a:t>AFTER DELETE</a:t>
            </a:r>
            <a:r>
              <a:rPr lang="es-PE" sz="1500" dirty="0">
                <a:solidFill>
                  <a:schemeClr val="accent5">
                    <a:lumMod val="75000"/>
                  </a:schemeClr>
                </a:solidFill>
              </a:rPr>
              <a:t> se ejecutará después de que se haya realizado una eliminación en la tabla “</a:t>
            </a:r>
            <a:r>
              <a:rPr lang="es-PE" sz="1500" b="1" dirty="0">
                <a:solidFill>
                  <a:schemeClr val="accent5">
                    <a:lumMod val="75000"/>
                  </a:schemeClr>
                </a:solidFill>
              </a:rPr>
              <a:t>MiTabla</a:t>
            </a:r>
            <a:r>
              <a:rPr lang="es-PE" sz="1500" dirty="0">
                <a:solidFill>
                  <a:schemeClr val="accent5">
                    <a:lumMod val="75000"/>
                  </a:schemeClr>
                </a:solidFill>
              </a:rPr>
              <a:t>”.</a:t>
            </a:r>
          </a:p>
          <a:p>
            <a:r>
              <a:rPr lang="es-PE" sz="1500" dirty="0">
                <a:solidFill>
                  <a:schemeClr val="accent5">
                    <a:lumMod val="75000"/>
                  </a:schemeClr>
                </a:solidFill>
              </a:rPr>
              <a:t>Se eliminarán los registros correspondientes de la tabla “</a:t>
            </a:r>
            <a:r>
              <a:rPr lang="es-PE" sz="1500" b="1" dirty="0">
                <a:solidFill>
                  <a:schemeClr val="accent5">
                    <a:lumMod val="75000"/>
                  </a:schemeClr>
                </a:solidFill>
              </a:rPr>
              <a:t>OtraTabla</a:t>
            </a:r>
            <a:r>
              <a:rPr lang="es-PE" sz="1500" dirty="0">
                <a:solidFill>
                  <a:schemeClr val="accent5">
                    <a:lumMod val="75000"/>
                  </a:schemeClr>
                </a:solidFill>
              </a:rPr>
              <a:t>” basándose en los datos de la tabla virtual “</a:t>
            </a:r>
            <a:r>
              <a:rPr lang="es-PE" sz="1500" b="1" dirty="0">
                <a:solidFill>
                  <a:schemeClr val="accent5">
                    <a:lumMod val="75000"/>
                  </a:schemeClr>
                </a:solidFill>
              </a:rPr>
              <a:t>deleted</a:t>
            </a:r>
            <a:r>
              <a:rPr lang="es-PE" sz="1500" dirty="0">
                <a:solidFill>
                  <a:schemeClr val="accent5">
                    <a:lumMod val="75000"/>
                  </a:schemeClr>
                </a:solidFill>
              </a:rPr>
              <a:t>”.</a:t>
            </a:r>
          </a:p>
        </p:txBody>
      </p:sp>
    </p:spTree>
    <p:extLst>
      <p:ext uri="{BB962C8B-B14F-4D97-AF65-F5344CB8AC3E}">
        <p14:creationId xmlns:p14="http://schemas.microsoft.com/office/powerpoint/2010/main" val="14111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407875" y="2365057"/>
            <a:ext cx="8090493" cy="276999"/>
          </a:xfrm>
          <a:prstGeom prst="rect">
            <a:avLst/>
          </a:prstGeom>
        </p:spPr>
        <p:txBody>
          <a:bodyPr vert="horz" wrap="square" lIns="0" tIns="0" rIns="0" bIns="0" rtlCol="0">
            <a:spAutoFit/>
          </a:bodyPr>
          <a:lstStyle/>
          <a:p>
            <a:pPr marL="11725" algn="ctr">
              <a:buSzPct val="100000"/>
              <a:tabLst>
                <a:tab pos="121285" algn="l"/>
              </a:tabLst>
            </a:pPr>
            <a:r>
              <a:rPr lang="es-PE" b="1" spc="-10" dirty="0">
                <a:solidFill>
                  <a:srgbClr val="262626"/>
                </a:solidFill>
                <a:cs typeface="Source Sans Pro"/>
              </a:rPr>
              <a:t>TIPOS DE DESENCADENANTES  - </a:t>
            </a:r>
            <a:r>
              <a:rPr lang="es-PE" b="1" spc="-10" dirty="0">
                <a:solidFill>
                  <a:srgbClr val="7030A0"/>
                </a:solidFill>
                <a:cs typeface="Source Sans Pro"/>
              </a:rPr>
              <a:t>INSTEAD OF</a:t>
            </a:r>
            <a:endParaRPr lang="es-PE" spc="-10" dirty="0">
              <a:solidFill>
                <a:srgbClr val="7030A0"/>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Tree>
    <p:extLst>
      <p:ext uri="{BB962C8B-B14F-4D97-AF65-F5344CB8AC3E}">
        <p14:creationId xmlns:p14="http://schemas.microsoft.com/office/powerpoint/2010/main" val="10724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72517" y="1084597"/>
            <a:ext cx="7768136" cy="1569660"/>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Desencadenante INSTEAD OF INSERT:</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en lugar de la operación de inserción original. Esto permite personalizar la lógica de procesamiento antes de que se realice la </a:t>
            </a:r>
            <a:r>
              <a:rPr lang="es-PE" sz="1600" b="1" spc="-10" dirty="0">
                <a:solidFill>
                  <a:srgbClr val="C00000"/>
                </a:solidFill>
                <a:cs typeface="Source Sans Pro"/>
              </a:rPr>
              <a:t>inserción</a:t>
            </a:r>
            <a:r>
              <a:rPr lang="es-PE" sz="1600" spc="-10" dirty="0">
                <a:solidFill>
                  <a:srgbClr val="262626"/>
                </a:solidFill>
                <a:cs typeface="Source Sans Pro"/>
              </a:rPr>
              <a:t>, realizando diferentes acciones, como las de manipulaciones de datos en la tabla objetivo o en otras tablas relacionadas, ejecutar procedimientos almacenados, etc.</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1184615" y="2858512"/>
            <a:ext cx="6743941" cy="2031325"/>
          </a:xfrm>
          <a:prstGeom prst="rect">
            <a:avLst/>
          </a:prstGeom>
          <a:noFill/>
          <a:ln>
            <a:solidFill>
              <a:schemeClr val="tx1"/>
            </a:solidFill>
          </a:ln>
        </p:spPr>
        <p:txBody>
          <a:bodyPr wrap="square">
            <a:spAutoFit/>
          </a:bodyPr>
          <a:lstStyle/>
          <a:p>
            <a:r>
              <a:rPr lang="es-PE" sz="1050" b="1" dirty="0">
                <a:solidFill>
                  <a:srgbClr val="7030A0"/>
                </a:solidFill>
                <a:latin typeface="Courier New" panose="02070309020205020404" pitchFamily="49" charset="0"/>
                <a:cs typeface="Courier New" panose="02070309020205020404" pitchFamily="49" charset="0"/>
              </a:rPr>
              <a:t>CREATE TRIGGER </a:t>
            </a:r>
            <a:r>
              <a:rPr lang="es-PE" sz="1050" b="1" dirty="0">
                <a:latin typeface="Courier New" panose="02070309020205020404" pitchFamily="49" charset="0"/>
                <a:cs typeface="Courier New" panose="02070309020205020404" pitchFamily="49" charset="0"/>
              </a:rPr>
              <a:t>trg_InsteadOfInsert</a:t>
            </a:r>
          </a:p>
          <a:p>
            <a:r>
              <a:rPr lang="es-PE" sz="1050" b="1" dirty="0">
                <a:solidFill>
                  <a:srgbClr val="7030A0"/>
                </a:solidFill>
                <a:latin typeface="Courier New" panose="02070309020205020404" pitchFamily="49" charset="0"/>
                <a:cs typeface="Courier New" panose="02070309020205020404" pitchFamily="49" charset="0"/>
              </a:rPr>
              <a:t>ON </a:t>
            </a:r>
            <a:r>
              <a:rPr lang="es-PE" sz="1050" b="1" dirty="0">
                <a:latin typeface="Courier New" panose="02070309020205020404" pitchFamily="49" charset="0"/>
                <a:cs typeface="Courier New" panose="02070309020205020404" pitchFamily="49" charset="0"/>
              </a:rPr>
              <a:t>MiTabla</a:t>
            </a:r>
          </a:p>
          <a:p>
            <a:r>
              <a:rPr lang="es-PE" sz="1050" b="1" dirty="0">
                <a:solidFill>
                  <a:srgbClr val="7030A0"/>
                </a:solidFill>
                <a:latin typeface="Courier New" panose="02070309020205020404" pitchFamily="49" charset="0"/>
                <a:cs typeface="Courier New" panose="02070309020205020404" pitchFamily="49" charset="0"/>
              </a:rPr>
              <a:t>INSTEAD OF INSERT</a:t>
            </a:r>
          </a:p>
          <a:p>
            <a:r>
              <a:rPr lang="es-PE" sz="1050" b="1" dirty="0">
                <a:solidFill>
                  <a:srgbClr val="7030A0"/>
                </a:solidFill>
                <a:latin typeface="Courier New" panose="02070309020205020404" pitchFamily="49" charset="0"/>
                <a:cs typeface="Courier New" panose="02070309020205020404" pitchFamily="49" charset="0"/>
              </a:rPr>
              <a:t>AS</a:t>
            </a:r>
          </a:p>
          <a:p>
            <a:r>
              <a:rPr lang="es-PE" sz="1050" b="1" dirty="0">
                <a:solidFill>
                  <a:srgbClr val="7030A0"/>
                </a:solidFill>
                <a:latin typeface="Courier New" panose="02070309020205020404" pitchFamily="49" charset="0"/>
                <a:cs typeface="Courier New" panose="02070309020205020404" pitchFamily="49" charset="0"/>
              </a:rPr>
              <a:t>BEGIN</a:t>
            </a:r>
          </a:p>
          <a:p>
            <a:r>
              <a:rPr lang="es-PE" sz="1050" dirty="0">
                <a:solidFill>
                  <a:schemeClr val="accent3">
                    <a:lumMod val="50000"/>
                  </a:schemeClr>
                </a:solidFill>
                <a:latin typeface="Courier New" panose="02070309020205020404" pitchFamily="49" charset="0"/>
                <a:cs typeface="Courier New" panose="02070309020205020404" pitchFamily="49" charset="0"/>
              </a:rPr>
              <a:t>    -- Acciones a realizar en lugar de la inserción. Puede incluir cualquier</a:t>
            </a:r>
          </a:p>
          <a:p>
            <a:r>
              <a:rPr lang="es-PE" sz="1050" dirty="0">
                <a:solidFill>
                  <a:schemeClr val="accent3">
                    <a:lumMod val="50000"/>
                  </a:schemeClr>
                </a:solidFill>
                <a:latin typeface="Courier New" panose="02070309020205020404" pitchFamily="49" charset="0"/>
                <a:cs typeface="Courier New" panose="02070309020205020404" pitchFamily="49" charset="0"/>
              </a:rPr>
              <a:t>    -- lógica de procesamiento personalizada.</a:t>
            </a:r>
          </a:p>
          <a:p>
            <a:r>
              <a:rPr lang="es-PE" sz="1050" b="1" dirty="0">
                <a:solidFill>
                  <a:srgbClr val="7030A0"/>
                </a:solidFill>
                <a:latin typeface="Courier New" panose="02070309020205020404" pitchFamily="49" charset="0"/>
                <a:cs typeface="Courier New" panose="02070309020205020404" pitchFamily="49" charset="0"/>
              </a:rPr>
              <a:t>    PRINT </a:t>
            </a:r>
            <a:r>
              <a:rPr lang="es-PE" sz="1050" dirty="0">
                <a:latin typeface="Courier New" panose="02070309020205020404" pitchFamily="49" charset="0"/>
                <a:cs typeface="Courier New" panose="02070309020205020404" pitchFamily="49" charset="0"/>
              </a:rPr>
              <a:t>'La inserción ha sido reemplazada por un desencadenante INSTEAD OF';</a:t>
            </a:r>
          </a:p>
          <a:p>
            <a:r>
              <a:rPr lang="es-PE" sz="1050" dirty="0">
                <a:solidFill>
                  <a:schemeClr val="accent3">
                    <a:lumMod val="50000"/>
                  </a:schemeClr>
                </a:solidFill>
                <a:latin typeface="Courier New" panose="02070309020205020404" pitchFamily="49" charset="0"/>
                <a:cs typeface="Courier New" panose="02070309020205020404" pitchFamily="49" charset="0"/>
              </a:rPr>
              <a:t>    </a:t>
            </a:r>
          </a:p>
          <a:p>
            <a:r>
              <a:rPr lang="es-PE" sz="1050" dirty="0">
                <a:solidFill>
                  <a:schemeClr val="accent3">
                    <a:lumMod val="50000"/>
                  </a:schemeClr>
                </a:solidFill>
                <a:latin typeface="Courier New" panose="02070309020205020404" pitchFamily="49" charset="0"/>
                <a:cs typeface="Courier New" panose="02070309020205020404" pitchFamily="49" charset="0"/>
              </a:rPr>
              <a:t>    -- Puedes realizar otras operaciones aquí en lugar de la inserción original</a:t>
            </a:r>
          </a:p>
          <a:p>
            <a:r>
              <a:rPr lang="es-PE" sz="1050" dirty="0">
                <a:solidFill>
                  <a:schemeClr val="accent3">
                    <a:lumMod val="50000"/>
                  </a:schemeClr>
                </a:solidFill>
                <a:latin typeface="Courier New" panose="02070309020205020404" pitchFamily="49" charset="0"/>
                <a:cs typeface="Courier New" panose="02070309020205020404" pitchFamily="49" charset="0"/>
              </a:rPr>
              <a:t>    -- ...</a:t>
            </a:r>
          </a:p>
          <a:p>
            <a:r>
              <a:rPr lang="es-PE" sz="1050" b="1" dirty="0">
                <a:solidFill>
                  <a:srgbClr val="7030A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29240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29741" y="1051346"/>
            <a:ext cx="7884515" cy="1569660"/>
          </a:xfrm>
          <a:prstGeom prst="rect">
            <a:avLst/>
          </a:prstGeom>
        </p:spPr>
        <p:txBody>
          <a:bodyPr vert="horz" wrap="square" lIns="0" tIns="0" rIns="0" bIns="0" rtlCol="0">
            <a:spAutoFit/>
          </a:bodyPr>
          <a:lstStyle/>
          <a:p>
            <a:pPr marL="11725" algn="just">
              <a:buSzPct val="100000"/>
              <a:tabLst>
                <a:tab pos="121285" algn="l"/>
              </a:tabLst>
            </a:pPr>
            <a:r>
              <a:rPr lang="es-PE" sz="1600" b="1" spc="-10" dirty="0">
                <a:solidFill>
                  <a:srgbClr val="262626"/>
                </a:solidFill>
                <a:cs typeface="Source Sans Pro"/>
              </a:rPr>
              <a:t>TIPOS DE DESENCADENANTES</a:t>
            </a:r>
          </a:p>
          <a:p>
            <a:pPr marL="11725" algn="just">
              <a:buSzPct val="100000"/>
              <a:tabLst>
                <a:tab pos="121285" algn="l"/>
              </a:tabLst>
            </a:pPr>
            <a:endParaRPr lang="es-PE" sz="600" spc="-10" dirty="0">
              <a:solidFill>
                <a:srgbClr val="262626"/>
              </a:solidFill>
              <a:cs typeface="Source Sans Pro"/>
            </a:endParaRPr>
          </a:p>
          <a:p>
            <a:pPr marL="11725" algn="just">
              <a:buSzPct val="100000"/>
              <a:tabLst>
                <a:tab pos="121285" algn="l"/>
              </a:tabLst>
            </a:pPr>
            <a:r>
              <a:rPr lang="es-PE" sz="1600" spc="-10" dirty="0">
                <a:solidFill>
                  <a:srgbClr val="7030A0"/>
                </a:solidFill>
                <a:cs typeface="Source Sans Pro"/>
              </a:rPr>
              <a:t>Desencadenante INSTEAD OF UPDATE:</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en lugar de la operación de inserción original. Esto permite personalizar la lógica de procesamiento antes de que se realice la </a:t>
            </a:r>
            <a:r>
              <a:rPr lang="es-PE" sz="1600" b="1" spc="-10" dirty="0">
                <a:solidFill>
                  <a:srgbClr val="C00000"/>
                </a:solidFill>
                <a:cs typeface="Source Sans Pro"/>
              </a:rPr>
              <a:t>actualización</a:t>
            </a:r>
            <a:r>
              <a:rPr lang="es-PE" sz="1600" spc="-10" dirty="0">
                <a:solidFill>
                  <a:srgbClr val="262626"/>
                </a:solidFill>
                <a:cs typeface="Source Sans Pro"/>
              </a:rPr>
              <a:t>, realizando diferentes acciones, como las de manipulaciones de datos en la tabla objetivo o en otras tablas relacionadas, ejecutar procedimientos almacenados, etc.</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1167661" y="2857500"/>
            <a:ext cx="6808677" cy="2031325"/>
          </a:xfrm>
          <a:prstGeom prst="rect">
            <a:avLst/>
          </a:prstGeom>
          <a:noFill/>
          <a:ln>
            <a:solidFill>
              <a:schemeClr val="tx1"/>
            </a:solidFill>
          </a:ln>
        </p:spPr>
        <p:txBody>
          <a:bodyPr wrap="square">
            <a:spAutoFit/>
          </a:bodyPr>
          <a:lstStyle/>
          <a:p>
            <a:r>
              <a:rPr lang="es-PE" sz="1050" b="1" dirty="0">
                <a:solidFill>
                  <a:srgbClr val="7030A0"/>
                </a:solidFill>
                <a:latin typeface="Courier New" panose="02070309020205020404" pitchFamily="49" charset="0"/>
                <a:cs typeface="Courier New" panose="02070309020205020404" pitchFamily="49" charset="0"/>
              </a:rPr>
              <a:t>CREATE TRIGGER </a:t>
            </a:r>
            <a:r>
              <a:rPr lang="es-PE" sz="1050" b="1" dirty="0">
                <a:latin typeface="Courier New" panose="02070309020205020404" pitchFamily="49" charset="0"/>
                <a:cs typeface="Courier New" panose="02070309020205020404" pitchFamily="49" charset="0"/>
              </a:rPr>
              <a:t>trg_InsteadOfUpdate</a:t>
            </a:r>
          </a:p>
          <a:p>
            <a:r>
              <a:rPr lang="es-PE" sz="1050" b="1" dirty="0">
                <a:solidFill>
                  <a:srgbClr val="7030A0"/>
                </a:solidFill>
                <a:latin typeface="Courier New" panose="02070309020205020404" pitchFamily="49" charset="0"/>
                <a:cs typeface="Courier New" panose="02070309020205020404" pitchFamily="49" charset="0"/>
              </a:rPr>
              <a:t>ON </a:t>
            </a:r>
            <a:r>
              <a:rPr lang="es-PE" sz="1050" b="1" dirty="0">
                <a:latin typeface="Courier New" panose="02070309020205020404" pitchFamily="49" charset="0"/>
                <a:cs typeface="Courier New" panose="02070309020205020404" pitchFamily="49" charset="0"/>
              </a:rPr>
              <a:t>MiTabla</a:t>
            </a:r>
          </a:p>
          <a:p>
            <a:r>
              <a:rPr lang="es-PE" sz="1050" b="1" dirty="0">
                <a:solidFill>
                  <a:srgbClr val="7030A0"/>
                </a:solidFill>
                <a:latin typeface="Courier New" panose="02070309020205020404" pitchFamily="49" charset="0"/>
                <a:cs typeface="Courier New" panose="02070309020205020404" pitchFamily="49" charset="0"/>
              </a:rPr>
              <a:t>INSTEAD OF UPDATE</a:t>
            </a:r>
          </a:p>
          <a:p>
            <a:r>
              <a:rPr lang="es-PE" sz="1050" b="1" dirty="0">
                <a:solidFill>
                  <a:srgbClr val="7030A0"/>
                </a:solidFill>
                <a:latin typeface="Courier New" panose="02070309020205020404" pitchFamily="49" charset="0"/>
                <a:cs typeface="Courier New" panose="02070309020205020404" pitchFamily="49" charset="0"/>
              </a:rPr>
              <a:t>AS</a:t>
            </a:r>
          </a:p>
          <a:p>
            <a:r>
              <a:rPr lang="es-PE" sz="1050" b="1" dirty="0">
                <a:solidFill>
                  <a:srgbClr val="7030A0"/>
                </a:solidFill>
                <a:latin typeface="Courier New" panose="02070309020205020404" pitchFamily="49" charset="0"/>
                <a:cs typeface="Courier New" panose="02070309020205020404" pitchFamily="49" charset="0"/>
              </a:rPr>
              <a:t>BEGIN</a:t>
            </a:r>
          </a:p>
          <a:p>
            <a:r>
              <a:rPr lang="es-PE" sz="1050" dirty="0">
                <a:solidFill>
                  <a:schemeClr val="accent3">
                    <a:lumMod val="50000"/>
                  </a:schemeClr>
                </a:solidFill>
                <a:latin typeface="Courier New" panose="02070309020205020404" pitchFamily="49" charset="0"/>
                <a:cs typeface="Courier New" panose="02070309020205020404" pitchFamily="49" charset="0"/>
              </a:rPr>
              <a:t>    -- Acciones a realizar en lugar de la actualización. Puede incluir cualquier</a:t>
            </a:r>
          </a:p>
          <a:p>
            <a:r>
              <a:rPr lang="es-PE" sz="1050" dirty="0">
                <a:solidFill>
                  <a:schemeClr val="accent3">
                    <a:lumMod val="50000"/>
                  </a:schemeClr>
                </a:solidFill>
                <a:latin typeface="Courier New" panose="02070309020205020404" pitchFamily="49" charset="0"/>
                <a:cs typeface="Courier New" panose="02070309020205020404" pitchFamily="49" charset="0"/>
              </a:rPr>
              <a:t>    -- lógica de procesamiento personalizada.</a:t>
            </a:r>
          </a:p>
          <a:p>
            <a:r>
              <a:rPr lang="es-PE" sz="1050" b="1" dirty="0">
                <a:solidFill>
                  <a:srgbClr val="7030A0"/>
                </a:solidFill>
                <a:latin typeface="Courier New" panose="02070309020205020404" pitchFamily="49" charset="0"/>
                <a:cs typeface="Courier New" panose="02070309020205020404" pitchFamily="49" charset="0"/>
              </a:rPr>
              <a:t>    PRINT </a:t>
            </a:r>
            <a:r>
              <a:rPr lang="es-PE" sz="1050" dirty="0">
                <a:latin typeface="Courier New" panose="02070309020205020404" pitchFamily="49" charset="0"/>
                <a:cs typeface="Courier New" panose="02070309020205020404" pitchFamily="49" charset="0"/>
              </a:rPr>
              <a:t>'La actualización ha sido reemplazada por un desencadenante INSTEAD OF';</a:t>
            </a:r>
          </a:p>
          <a:p>
            <a:r>
              <a:rPr lang="es-PE" sz="1050" b="1" dirty="0">
                <a:solidFill>
                  <a:srgbClr val="7030A0"/>
                </a:solidFill>
                <a:latin typeface="Courier New" panose="02070309020205020404" pitchFamily="49" charset="0"/>
                <a:cs typeface="Courier New" panose="02070309020205020404" pitchFamily="49" charset="0"/>
              </a:rPr>
              <a:t>    </a:t>
            </a:r>
          </a:p>
          <a:p>
            <a:r>
              <a:rPr lang="es-PE" sz="1050" dirty="0">
                <a:solidFill>
                  <a:schemeClr val="accent3">
                    <a:lumMod val="50000"/>
                  </a:schemeClr>
                </a:solidFill>
                <a:latin typeface="Courier New" panose="02070309020205020404" pitchFamily="49" charset="0"/>
                <a:cs typeface="Courier New" panose="02070309020205020404" pitchFamily="49" charset="0"/>
              </a:rPr>
              <a:t>    -- Puedes realizar otras operaciones aquí en lugar de la actualización original</a:t>
            </a:r>
          </a:p>
          <a:p>
            <a:r>
              <a:rPr lang="es-PE" sz="1050" dirty="0">
                <a:solidFill>
                  <a:schemeClr val="accent3">
                    <a:lumMod val="50000"/>
                  </a:schemeClr>
                </a:solidFill>
                <a:latin typeface="Courier New" panose="02070309020205020404" pitchFamily="49" charset="0"/>
                <a:cs typeface="Courier New" panose="02070309020205020404" pitchFamily="49" charset="0"/>
              </a:rPr>
              <a:t>    -- ...</a:t>
            </a:r>
          </a:p>
          <a:p>
            <a:r>
              <a:rPr lang="es-PE" sz="1050" b="1" dirty="0">
                <a:solidFill>
                  <a:srgbClr val="7030A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81509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712868" y="1068376"/>
            <a:ext cx="7884515" cy="1569660"/>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Desencadenante INSTEAD OF DELETE:</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ejecuta en lugar de la operación de inserción original. Esto permite personalizar la lógica de procesamiento antes de que se realice la </a:t>
            </a:r>
            <a:r>
              <a:rPr lang="es-PE" sz="1600" b="1" spc="-10" dirty="0">
                <a:solidFill>
                  <a:srgbClr val="C00000"/>
                </a:solidFill>
                <a:cs typeface="Source Sans Pro"/>
              </a:rPr>
              <a:t>eliminación</a:t>
            </a:r>
            <a:r>
              <a:rPr lang="es-PE" sz="1600" spc="-10" dirty="0">
                <a:solidFill>
                  <a:srgbClr val="262626"/>
                </a:solidFill>
                <a:cs typeface="Source Sans Pro"/>
              </a:rPr>
              <a:t>, realizando diferentes acciones, como las de manipulaciones de datos en la tabla objetivo o en otras tablas relacionadas, ejecutar procedimientos almacenados, etc.</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1167661" y="2857500"/>
            <a:ext cx="6808677" cy="2031325"/>
          </a:xfrm>
          <a:prstGeom prst="rect">
            <a:avLst/>
          </a:prstGeom>
          <a:noFill/>
          <a:ln>
            <a:solidFill>
              <a:schemeClr val="tx1"/>
            </a:solidFill>
          </a:ln>
        </p:spPr>
        <p:txBody>
          <a:bodyPr wrap="square">
            <a:spAutoFit/>
          </a:bodyPr>
          <a:lstStyle/>
          <a:p>
            <a:r>
              <a:rPr lang="es-PE" sz="1050" b="1" dirty="0">
                <a:solidFill>
                  <a:srgbClr val="7030A0"/>
                </a:solidFill>
                <a:latin typeface="Courier New" panose="02070309020205020404" pitchFamily="49" charset="0"/>
                <a:cs typeface="Courier New" panose="02070309020205020404" pitchFamily="49" charset="0"/>
              </a:rPr>
              <a:t>CREATE TRIGGER </a:t>
            </a:r>
            <a:r>
              <a:rPr lang="es-PE" sz="1050" b="1" dirty="0">
                <a:latin typeface="Courier New" panose="02070309020205020404" pitchFamily="49" charset="0"/>
                <a:cs typeface="Courier New" panose="02070309020205020404" pitchFamily="49" charset="0"/>
              </a:rPr>
              <a:t>trg_InsteadOfDelete</a:t>
            </a:r>
          </a:p>
          <a:p>
            <a:r>
              <a:rPr lang="es-PE" sz="1050" b="1" dirty="0">
                <a:solidFill>
                  <a:srgbClr val="7030A0"/>
                </a:solidFill>
                <a:latin typeface="Courier New" panose="02070309020205020404" pitchFamily="49" charset="0"/>
                <a:cs typeface="Courier New" panose="02070309020205020404" pitchFamily="49" charset="0"/>
              </a:rPr>
              <a:t>ON </a:t>
            </a:r>
            <a:r>
              <a:rPr lang="es-PE" sz="1050" b="1" dirty="0">
                <a:latin typeface="Courier New" panose="02070309020205020404" pitchFamily="49" charset="0"/>
                <a:cs typeface="Courier New" panose="02070309020205020404" pitchFamily="49" charset="0"/>
              </a:rPr>
              <a:t>MiTabla</a:t>
            </a:r>
          </a:p>
          <a:p>
            <a:r>
              <a:rPr lang="es-PE" sz="1050" b="1" dirty="0">
                <a:solidFill>
                  <a:srgbClr val="7030A0"/>
                </a:solidFill>
                <a:latin typeface="Courier New" panose="02070309020205020404" pitchFamily="49" charset="0"/>
                <a:cs typeface="Courier New" panose="02070309020205020404" pitchFamily="49" charset="0"/>
              </a:rPr>
              <a:t>INSTEAD OF DELETE</a:t>
            </a:r>
          </a:p>
          <a:p>
            <a:r>
              <a:rPr lang="es-PE" sz="1050" b="1" dirty="0">
                <a:solidFill>
                  <a:srgbClr val="7030A0"/>
                </a:solidFill>
                <a:latin typeface="Courier New" panose="02070309020205020404" pitchFamily="49" charset="0"/>
                <a:cs typeface="Courier New" panose="02070309020205020404" pitchFamily="49" charset="0"/>
              </a:rPr>
              <a:t>AS</a:t>
            </a:r>
          </a:p>
          <a:p>
            <a:r>
              <a:rPr lang="es-PE" sz="1050" b="1" dirty="0">
                <a:solidFill>
                  <a:srgbClr val="7030A0"/>
                </a:solidFill>
                <a:latin typeface="Courier New" panose="02070309020205020404" pitchFamily="49" charset="0"/>
                <a:cs typeface="Courier New" panose="02070309020205020404" pitchFamily="49" charset="0"/>
              </a:rPr>
              <a:t>BEGIN</a:t>
            </a:r>
          </a:p>
          <a:p>
            <a:r>
              <a:rPr lang="es-PE" sz="1050" dirty="0">
                <a:solidFill>
                  <a:schemeClr val="accent3">
                    <a:lumMod val="50000"/>
                  </a:schemeClr>
                </a:solidFill>
                <a:latin typeface="Courier New" panose="02070309020205020404" pitchFamily="49" charset="0"/>
                <a:cs typeface="Courier New" panose="02070309020205020404" pitchFamily="49" charset="0"/>
              </a:rPr>
              <a:t>    -- Acciones a realizar en lugar de la eliminación. Puede incluir cualquier</a:t>
            </a:r>
          </a:p>
          <a:p>
            <a:r>
              <a:rPr lang="es-PE" sz="1050" dirty="0">
                <a:solidFill>
                  <a:schemeClr val="accent3">
                    <a:lumMod val="50000"/>
                  </a:schemeClr>
                </a:solidFill>
                <a:latin typeface="Courier New" panose="02070309020205020404" pitchFamily="49" charset="0"/>
                <a:cs typeface="Courier New" panose="02070309020205020404" pitchFamily="49" charset="0"/>
              </a:rPr>
              <a:t>    -- lógica de procesamiento personalizada</a:t>
            </a:r>
          </a:p>
          <a:p>
            <a:r>
              <a:rPr lang="es-PE" sz="1050" b="1" dirty="0">
                <a:solidFill>
                  <a:srgbClr val="7030A0"/>
                </a:solidFill>
                <a:latin typeface="Courier New" panose="02070309020205020404" pitchFamily="49" charset="0"/>
                <a:cs typeface="Courier New" panose="02070309020205020404" pitchFamily="49" charset="0"/>
              </a:rPr>
              <a:t>    PRINT </a:t>
            </a:r>
            <a:r>
              <a:rPr lang="es-PE" sz="1050" dirty="0">
                <a:latin typeface="Courier New" panose="02070309020205020404" pitchFamily="49" charset="0"/>
                <a:cs typeface="Courier New" panose="02070309020205020404" pitchFamily="49" charset="0"/>
              </a:rPr>
              <a:t>'La eliminación ha sido reemplazada por un desencadenante INSTEAD OF’;</a:t>
            </a:r>
          </a:p>
          <a:p>
            <a:endParaRPr lang="es-PE" sz="1050" dirty="0">
              <a:latin typeface="Courier New" panose="02070309020205020404" pitchFamily="49" charset="0"/>
              <a:cs typeface="Courier New" panose="02070309020205020404" pitchFamily="49" charset="0"/>
            </a:endParaRPr>
          </a:p>
          <a:p>
            <a:r>
              <a:rPr lang="es-PE" sz="1050" dirty="0">
                <a:solidFill>
                  <a:schemeClr val="accent3">
                    <a:lumMod val="50000"/>
                  </a:schemeClr>
                </a:solidFill>
                <a:latin typeface="Courier New" panose="02070309020205020404" pitchFamily="49" charset="0"/>
                <a:cs typeface="Courier New" panose="02070309020205020404" pitchFamily="49" charset="0"/>
              </a:rPr>
              <a:t>    -- Puedes realizar otras operaciones aquí en lugar de la eliminación original</a:t>
            </a:r>
          </a:p>
          <a:p>
            <a:r>
              <a:rPr lang="es-PE" sz="1050" dirty="0">
                <a:solidFill>
                  <a:schemeClr val="accent3">
                    <a:lumMod val="50000"/>
                  </a:schemeClr>
                </a:solidFill>
                <a:latin typeface="Courier New" panose="02070309020205020404" pitchFamily="49" charset="0"/>
                <a:cs typeface="Courier New" panose="02070309020205020404" pitchFamily="49" charset="0"/>
              </a:rPr>
              <a:t>    -- ...</a:t>
            </a:r>
          </a:p>
          <a:p>
            <a:r>
              <a:rPr lang="es-PE" sz="1050" b="1" dirty="0">
                <a:solidFill>
                  <a:srgbClr val="7030A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407875" y="2365057"/>
            <a:ext cx="8090493" cy="276999"/>
          </a:xfrm>
          <a:prstGeom prst="rect">
            <a:avLst/>
          </a:prstGeom>
        </p:spPr>
        <p:txBody>
          <a:bodyPr vert="horz" wrap="square" lIns="0" tIns="0" rIns="0" bIns="0" rtlCol="0">
            <a:spAutoFit/>
          </a:bodyPr>
          <a:lstStyle/>
          <a:p>
            <a:pPr marL="11725" algn="ctr">
              <a:buSzPct val="100000"/>
              <a:tabLst>
                <a:tab pos="121285" algn="l"/>
              </a:tabLst>
            </a:pPr>
            <a:r>
              <a:rPr lang="es-PE" b="1" spc="-10" dirty="0">
                <a:solidFill>
                  <a:srgbClr val="262626"/>
                </a:solidFill>
                <a:cs typeface="Source Sans Pro"/>
              </a:rPr>
              <a:t>TIPOS DE DESENCADENANTES  - OTROS EJEMPLOS</a:t>
            </a:r>
            <a:endParaRPr lang="es-PE" spc="-10" dirty="0">
              <a:solidFill>
                <a:srgbClr val="262626"/>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Tree>
    <p:extLst>
      <p:ext uri="{BB962C8B-B14F-4D97-AF65-F5344CB8AC3E}">
        <p14:creationId xmlns:p14="http://schemas.microsoft.com/office/powerpoint/2010/main" val="235027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526753" y="1176022"/>
            <a:ext cx="8090493" cy="1077218"/>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1: Desencadenante AFTER INSERT</a:t>
            </a:r>
            <a:r>
              <a:rPr lang="es-PE" sz="1600" spc="-10" dirty="0">
                <a:solidFill>
                  <a:srgbClr val="262626"/>
                </a:solidFill>
                <a:cs typeface="Source Sans Pro"/>
              </a:rPr>
              <a:t>:</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En base a la tabla “Orders” (base de datos Northwind), queremos registrar las inserciones de nuevos pedidos en una tabla de auditoría llamada “OrderAudit”. </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619041" y="2429203"/>
            <a:ext cx="4580092" cy="1546577"/>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trg_OrderInsert</a:t>
            </a:r>
          </a:p>
          <a:p>
            <a:r>
              <a:rPr lang="en-US" sz="1050" b="1" dirty="0">
                <a:solidFill>
                  <a:srgbClr val="7030A0"/>
                </a:solidFill>
                <a:latin typeface="Courier New" panose="02070309020205020404" pitchFamily="49" charset="0"/>
                <a:cs typeface="Courier New" panose="02070309020205020404" pitchFamily="49" charset="0"/>
              </a:rPr>
              <a:t>ON</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Orders</a:t>
            </a:r>
          </a:p>
          <a:p>
            <a:r>
              <a:rPr lang="en-US" sz="1050" b="1" dirty="0">
                <a:solidFill>
                  <a:srgbClr val="7030A0"/>
                </a:solidFill>
                <a:latin typeface="Courier New" panose="02070309020205020404" pitchFamily="49" charset="0"/>
                <a:cs typeface="Courier New" panose="02070309020205020404" pitchFamily="49" charset="0"/>
              </a:rPr>
              <a:t>AFTER INSERT</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INSERT INTO </a:t>
            </a:r>
            <a:r>
              <a:rPr lang="en-US" sz="1050" b="1" dirty="0">
                <a:latin typeface="Courier New" panose="02070309020205020404" pitchFamily="49" charset="0"/>
                <a:cs typeface="Courier New" panose="02070309020205020404" pitchFamily="49" charset="0"/>
              </a:rPr>
              <a:t>OrderAudit</a:t>
            </a:r>
            <a:r>
              <a:rPr lang="en-US" sz="1050" dirty="0">
                <a:latin typeface="Courier New" panose="02070309020205020404" pitchFamily="49" charset="0"/>
                <a:cs typeface="Courier New" panose="02070309020205020404" pitchFamily="49" charset="0"/>
              </a:rPr>
              <a:t> (OrderID, Action, AuditDate)</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SELECT</a:t>
            </a:r>
            <a:r>
              <a:rPr lang="en-US" sz="1050" dirty="0">
                <a:latin typeface="Courier New" panose="02070309020205020404" pitchFamily="49" charset="0"/>
                <a:cs typeface="Courier New" panose="02070309020205020404" pitchFamily="49" charset="0"/>
              </a:rPr>
              <a:t> OrderID, 'INSERT', GETDATE()</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FROM</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inserted</a:t>
            </a:r>
            <a:r>
              <a:rPr lang="en-US" sz="1050" dirty="0">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619040" y="4072671"/>
            <a:ext cx="7743563" cy="1015663"/>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Cada vez que se inserta un nuevo registro en la tabla “</a:t>
            </a:r>
            <a:r>
              <a:rPr lang="es-PE" sz="1500" b="1" dirty="0">
                <a:solidFill>
                  <a:schemeClr val="accent5">
                    <a:lumMod val="75000"/>
                  </a:schemeClr>
                </a:solidFill>
              </a:rPr>
              <a:t>Orders</a:t>
            </a:r>
            <a:r>
              <a:rPr lang="es-PE" sz="1500" dirty="0">
                <a:solidFill>
                  <a:schemeClr val="accent5">
                    <a:lumMod val="75000"/>
                  </a:schemeClr>
                </a:solidFill>
              </a:rPr>
              <a:t>”, el desencadenante “</a:t>
            </a:r>
            <a:r>
              <a:rPr lang="es-PE" sz="1500" b="1" dirty="0">
                <a:solidFill>
                  <a:schemeClr val="accent5">
                    <a:lumMod val="75000"/>
                  </a:schemeClr>
                </a:solidFill>
              </a:rPr>
              <a:t>trg_OrderInsert</a:t>
            </a:r>
            <a:r>
              <a:rPr lang="es-PE" sz="1500" dirty="0">
                <a:solidFill>
                  <a:schemeClr val="accent5">
                    <a:lumMod val="75000"/>
                  </a:schemeClr>
                </a:solidFill>
              </a:rPr>
              <a:t>” se ejecutará automáticamente después de la inserción.  Insertará un registro correspondiente en la tabla “</a:t>
            </a:r>
            <a:r>
              <a:rPr lang="es-PE" sz="1500" b="1" dirty="0">
                <a:solidFill>
                  <a:schemeClr val="accent5">
                    <a:lumMod val="75000"/>
                  </a:schemeClr>
                </a:solidFill>
              </a:rPr>
              <a:t>OrderAudit</a:t>
            </a:r>
            <a:r>
              <a:rPr lang="es-PE" sz="1500" dirty="0">
                <a:solidFill>
                  <a:schemeClr val="accent5">
                    <a:lumMod val="75000"/>
                  </a:schemeClr>
                </a:solidFill>
              </a:rPr>
              <a:t>” con el ID del pedido insertado, la acción “INSERT” y la fecha y hora actual.</a:t>
            </a:r>
          </a:p>
        </p:txBody>
      </p:sp>
    </p:spTree>
    <p:extLst>
      <p:ext uri="{BB962C8B-B14F-4D97-AF65-F5344CB8AC3E}">
        <p14:creationId xmlns:p14="http://schemas.microsoft.com/office/powerpoint/2010/main" val="135576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19040" y="1076283"/>
            <a:ext cx="8090493" cy="1323439"/>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2: Desencadenante INSTEAD OF UPDATE</a:t>
            </a:r>
            <a:r>
              <a:rPr lang="es-PE" sz="1600" spc="-10" dirty="0">
                <a:solidFill>
                  <a:srgbClr val="262626"/>
                </a:solidFill>
                <a:cs typeface="Source Sans Pro"/>
              </a:rPr>
              <a:t>:</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desea implementar una lógica personalizada para actualizar el precio de los productos en la tabla “Products” (base de datos Northwind). Si el nuevo precio es menor que el precio anterior, se permitirá la actualización; de lo contrario, se rechazará.</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619040" y="2521839"/>
            <a:ext cx="5708931" cy="1869743"/>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trg_ProductUpdate</a:t>
            </a:r>
          </a:p>
          <a:p>
            <a:r>
              <a:rPr lang="en-US" sz="1050" b="1" dirty="0">
                <a:solidFill>
                  <a:srgbClr val="7030A0"/>
                </a:solidFill>
                <a:latin typeface="Courier New" panose="02070309020205020404" pitchFamily="49" charset="0"/>
                <a:cs typeface="Courier New" panose="02070309020205020404" pitchFamily="49" charset="0"/>
              </a:rPr>
              <a:t>ON</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Products</a:t>
            </a:r>
          </a:p>
          <a:p>
            <a:r>
              <a:rPr lang="en-US" sz="1050" b="1" dirty="0">
                <a:solidFill>
                  <a:srgbClr val="7030A0"/>
                </a:solidFill>
                <a:latin typeface="Courier New" panose="02070309020205020404" pitchFamily="49" charset="0"/>
                <a:cs typeface="Courier New" panose="02070309020205020404" pitchFamily="49" charset="0"/>
              </a:rPr>
              <a:t>INSTEAD OF UPDATE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UPDATE</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Products</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SET</a:t>
            </a:r>
            <a:r>
              <a:rPr lang="en-US" sz="1050" dirty="0">
                <a:latin typeface="Courier New" panose="02070309020205020404" pitchFamily="49" charset="0"/>
                <a:cs typeface="Courier New" panose="02070309020205020404" pitchFamily="49" charset="0"/>
              </a:rPr>
              <a:t> Price = inserted.Price</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FROM</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Products</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INNER JOIN </a:t>
            </a:r>
            <a:r>
              <a:rPr lang="en-US" sz="1050" b="1" dirty="0">
                <a:latin typeface="Courier New" panose="02070309020205020404" pitchFamily="49" charset="0"/>
                <a:cs typeface="Courier New" panose="02070309020205020404" pitchFamily="49" charset="0"/>
              </a:rPr>
              <a:t>inserted</a:t>
            </a:r>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ON</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Products</a:t>
            </a:r>
            <a:r>
              <a:rPr lang="en-US" sz="1050" dirty="0">
                <a:latin typeface="Courier New" panose="02070309020205020404" pitchFamily="49" charset="0"/>
                <a:cs typeface="Courier New" panose="02070309020205020404" pitchFamily="49" charset="0"/>
              </a:rPr>
              <a:t>.ProductID = </a:t>
            </a:r>
            <a:r>
              <a:rPr lang="en-US" sz="1050" b="1" dirty="0">
                <a:latin typeface="Courier New" panose="02070309020205020404" pitchFamily="49" charset="0"/>
                <a:cs typeface="Courier New" panose="02070309020205020404" pitchFamily="49" charset="0"/>
              </a:rPr>
              <a:t>inserted</a:t>
            </a:r>
            <a:r>
              <a:rPr lang="en-US" sz="1050" dirty="0">
                <a:latin typeface="Courier New" panose="02070309020205020404" pitchFamily="49" charset="0"/>
                <a:cs typeface="Courier New" panose="02070309020205020404" pitchFamily="49" charset="0"/>
              </a:rPr>
              <a:t>.ProductID</a:t>
            </a:r>
          </a:p>
          <a:p>
            <a:r>
              <a:rPr lang="en-US" sz="1050"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WHERE</a:t>
            </a:r>
            <a:r>
              <a:rPr lang="en-US" sz="1050" dirty="0">
                <a:latin typeface="Courier New" panose="02070309020205020404" pitchFamily="49" charset="0"/>
                <a:cs typeface="Courier New" panose="02070309020205020404" pitchFamily="49" charset="0"/>
              </a:rPr>
              <a:t> </a:t>
            </a:r>
            <a:r>
              <a:rPr lang="en-US" sz="1050" b="1" dirty="0">
                <a:latin typeface="Courier New" panose="02070309020205020404" pitchFamily="49" charset="0"/>
                <a:cs typeface="Courier New" panose="02070309020205020404" pitchFamily="49" charset="0"/>
              </a:rPr>
              <a:t>inserted</a:t>
            </a:r>
            <a:r>
              <a:rPr lang="en-US" sz="1050" dirty="0">
                <a:latin typeface="Courier New" panose="02070309020205020404" pitchFamily="49" charset="0"/>
                <a:cs typeface="Courier New" panose="02070309020205020404" pitchFamily="49" charset="0"/>
              </a:rPr>
              <a:t>.Price &lt; </a:t>
            </a:r>
            <a:r>
              <a:rPr lang="en-US" sz="1050" b="1" dirty="0">
                <a:latin typeface="Courier New" panose="02070309020205020404" pitchFamily="49" charset="0"/>
                <a:cs typeface="Courier New" panose="02070309020205020404" pitchFamily="49" charset="0"/>
              </a:rPr>
              <a:t>Products</a:t>
            </a:r>
            <a:r>
              <a:rPr lang="en-US" sz="1050" dirty="0">
                <a:latin typeface="Courier New" panose="02070309020205020404" pitchFamily="49" charset="0"/>
                <a:cs typeface="Courier New" panose="02070309020205020404" pitchFamily="49" charset="0"/>
              </a:rPr>
              <a:t>.Price;</a:t>
            </a:r>
          </a:p>
          <a:p>
            <a:r>
              <a:rPr lang="en-US" sz="1050" dirty="0">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619040" y="4412757"/>
            <a:ext cx="7660772" cy="738664"/>
          </a:xfrm>
          <a:prstGeom prst="rect">
            <a:avLst/>
          </a:prstGeom>
          <a:noFill/>
        </p:spPr>
        <p:txBody>
          <a:bodyPr wrap="square">
            <a:spAutoFit/>
          </a:bodyPr>
          <a:lstStyle/>
          <a:p>
            <a:r>
              <a:rPr lang="es-PE" sz="1400" b="1" dirty="0">
                <a:solidFill>
                  <a:schemeClr val="accent5">
                    <a:lumMod val="75000"/>
                  </a:schemeClr>
                </a:solidFill>
              </a:rPr>
              <a:t>Caso</a:t>
            </a:r>
            <a:r>
              <a:rPr lang="es-PE" sz="1400" dirty="0">
                <a:solidFill>
                  <a:schemeClr val="accent5">
                    <a:lumMod val="75000"/>
                  </a:schemeClr>
                </a:solidFill>
              </a:rPr>
              <a:t>: “</a:t>
            </a:r>
            <a:r>
              <a:rPr lang="es-PE" sz="1400" b="1" dirty="0">
                <a:solidFill>
                  <a:schemeClr val="accent5">
                    <a:lumMod val="75000"/>
                  </a:schemeClr>
                </a:solidFill>
              </a:rPr>
              <a:t>trg_ProductUpdate</a:t>
            </a:r>
            <a:r>
              <a:rPr lang="es-PE" sz="1400" dirty="0">
                <a:solidFill>
                  <a:schemeClr val="accent5">
                    <a:lumMod val="75000"/>
                  </a:schemeClr>
                </a:solidFill>
              </a:rPr>
              <a:t>” se ejecutará en lugar de la operación de actualización normal. Actualizará los registros en la tabla “</a:t>
            </a:r>
            <a:r>
              <a:rPr lang="es-PE" sz="1400" b="1" dirty="0">
                <a:solidFill>
                  <a:schemeClr val="accent5">
                    <a:lumMod val="75000"/>
                  </a:schemeClr>
                </a:solidFill>
              </a:rPr>
              <a:t>Products</a:t>
            </a:r>
            <a:r>
              <a:rPr lang="es-PE" sz="1400" dirty="0">
                <a:solidFill>
                  <a:schemeClr val="accent5">
                    <a:lumMod val="75000"/>
                  </a:schemeClr>
                </a:solidFill>
              </a:rPr>
              <a:t>” solo si el nuevo precio (obtenido de la tabla “</a:t>
            </a:r>
            <a:r>
              <a:rPr lang="es-PE" sz="1400" b="1" dirty="0">
                <a:solidFill>
                  <a:schemeClr val="accent5">
                    <a:lumMod val="75000"/>
                  </a:schemeClr>
                </a:solidFill>
              </a:rPr>
              <a:t>inserted</a:t>
            </a:r>
            <a:r>
              <a:rPr lang="es-PE" sz="1400" dirty="0">
                <a:solidFill>
                  <a:schemeClr val="accent5">
                    <a:lumMod val="75000"/>
                  </a:schemeClr>
                </a:solidFill>
              </a:rPr>
              <a:t>”) es menor que el precio actual en la tabla “</a:t>
            </a:r>
            <a:r>
              <a:rPr lang="es-PE" sz="1400" b="1" dirty="0">
                <a:solidFill>
                  <a:schemeClr val="accent5">
                    <a:lumMod val="75000"/>
                  </a:schemeClr>
                </a:solidFill>
              </a:rPr>
              <a:t>Products</a:t>
            </a:r>
            <a:r>
              <a:rPr lang="es-PE" sz="1400" dirty="0">
                <a:solidFill>
                  <a:schemeClr val="accent5">
                    <a:lumMod val="75000"/>
                  </a:schemeClr>
                </a:solidFill>
              </a:rPr>
              <a:t>”.</a:t>
            </a:r>
          </a:p>
        </p:txBody>
      </p:sp>
    </p:spTree>
    <p:extLst>
      <p:ext uri="{BB962C8B-B14F-4D97-AF65-F5344CB8AC3E}">
        <p14:creationId xmlns:p14="http://schemas.microsoft.com/office/powerpoint/2010/main" val="291395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sp>
        <p:nvSpPr>
          <p:cNvPr id="7" name="object 7"/>
          <p:cNvSpPr txBox="1"/>
          <p:nvPr/>
        </p:nvSpPr>
        <p:spPr>
          <a:xfrm>
            <a:off x="653843" y="1133951"/>
            <a:ext cx="7836314" cy="1969770"/>
          </a:xfrm>
          <a:prstGeom prst="rect">
            <a:avLst/>
          </a:prstGeom>
        </p:spPr>
        <p:txBody>
          <a:bodyPr vert="horz" wrap="square" lIns="0" tIns="0" rIns="0" bIns="0" rtlCol="0">
            <a:spAutoFit/>
          </a:bodyPr>
          <a:lstStyle/>
          <a:p>
            <a:pPr marL="11725" algn="just">
              <a:buSzPct val="100000"/>
              <a:tabLst>
                <a:tab pos="121285" algn="l"/>
              </a:tabLst>
            </a:pPr>
            <a:r>
              <a:rPr lang="es-PE" sz="1600" spc="-10" dirty="0">
                <a:solidFill>
                  <a:srgbClr val="262626"/>
                </a:solidFill>
                <a:cs typeface="Source Sans Pro"/>
              </a:rPr>
              <a:t>Durante esta sesión:</a:t>
            </a:r>
          </a:p>
          <a:p>
            <a:pPr marL="11725" algn="just">
              <a:buSzPct val="100000"/>
              <a:tabLst>
                <a:tab pos="121285" algn="l"/>
              </a:tabLst>
            </a:pPr>
            <a:endParaRPr lang="es-PE" sz="1600" spc="-10" dirty="0">
              <a:solidFill>
                <a:srgbClr val="262626"/>
              </a:solidFill>
              <a:cs typeface="Source Sans Pro"/>
            </a:endParaRPr>
          </a:p>
          <a:p>
            <a:pPr marL="180000" indent="-168275" algn="just">
              <a:buSzPct val="100000"/>
              <a:buFont typeface="Arial"/>
              <a:buChar char="•"/>
              <a:tabLst>
                <a:tab pos="121285" algn="l"/>
              </a:tabLst>
            </a:pPr>
            <a:r>
              <a:rPr lang="es-PE" sz="1600" spc="-10" dirty="0">
                <a:solidFill>
                  <a:srgbClr val="262626"/>
                </a:solidFill>
              </a:rPr>
              <a:t>Entenderás lo que es un desencadenante y por qué se le considera un tipo especial de procedimiento</a:t>
            </a:r>
            <a:r>
              <a:rPr lang="es-PE" sz="1600" spc="-10" dirty="0">
                <a:solidFill>
                  <a:srgbClr val="262626"/>
                </a:solidFill>
                <a:cs typeface="Source Sans Pro"/>
              </a:rPr>
              <a:t>.</a:t>
            </a:r>
          </a:p>
          <a:p>
            <a:pPr marL="180000" indent="-168275" algn="just">
              <a:buSzPct val="100000"/>
              <a:buFont typeface="Arial"/>
              <a:buChar char="•"/>
              <a:tabLst>
                <a:tab pos="121285" algn="l"/>
              </a:tabLst>
            </a:pPr>
            <a:endParaRPr lang="es-PE" sz="1600" spc="-10" dirty="0">
              <a:solidFill>
                <a:srgbClr val="262626"/>
              </a:solidFill>
              <a:cs typeface="Source Sans Pro"/>
            </a:endParaRPr>
          </a:p>
          <a:p>
            <a:pPr marL="180000" indent="-168275" algn="just">
              <a:buSzPct val="100000"/>
              <a:buFont typeface="Arial"/>
              <a:buChar char="•"/>
              <a:tabLst>
                <a:tab pos="121285" algn="l"/>
              </a:tabLst>
            </a:pPr>
            <a:r>
              <a:rPr lang="es-PE" sz="1600" spc="-10" dirty="0">
                <a:solidFill>
                  <a:srgbClr val="262626"/>
                </a:solidFill>
              </a:rPr>
              <a:t>Aprenderás su aplicación en acciones INSERT, UPDATE, DELETE.</a:t>
            </a:r>
          </a:p>
          <a:p>
            <a:pPr marL="180000" indent="-168275" algn="just">
              <a:buSzPct val="100000"/>
              <a:buFont typeface="Arial"/>
              <a:buChar char="•"/>
              <a:tabLst>
                <a:tab pos="121285" algn="l"/>
              </a:tabLst>
            </a:pPr>
            <a:endParaRPr lang="es-PE" sz="1600" spc="-10" dirty="0">
              <a:solidFill>
                <a:srgbClr val="262626"/>
              </a:solidFill>
              <a:cs typeface="Source Sans Pro"/>
            </a:endParaRPr>
          </a:p>
          <a:p>
            <a:pPr marL="180000" indent="-168275" algn="just">
              <a:buSzPct val="100000"/>
              <a:buFont typeface="Arial"/>
              <a:buChar char="•"/>
              <a:tabLst>
                <a:tab pos="121285" algn="l"/>
              </a:tabLst>
            </a:pPr>
            <a:r>
              <a:rPr lang="es-PE" sz="1600" spc="-10" dirty="0">
                <a:solidFill>
                  <a:srgbClr val="262626"/>
                </a:solidFill>
              </a:rPr>
              <a:t>Comprenderás para qué sirven y cómo usar las tablas INSERTED y DELETED.</a:t>
            </a:r>
            <a:endParaRPr lang="es-PE" sz="1600" spc="-10" dirty="0">
              <a:solidFill>
                <a:srgbClr val="262626"/>
              </a:solidFill>
              <a:cs typeface="Source Sans Pro"/>
            </a:endParaRPr>
          </a:p>
        </p:txBody>
      </p:sp>
    </p:spTree>
    <p:custDataLst>
      <p:tags r:id="rId1"/>
    </p:custDataLst>
    <p:extLst>
      <p:ext uri="{BB962C8B-B14F-4D97-AF65-F5344CB8AC3E}">
        <p14:creationId xmlns:p14="http://schemas.microsoft.com/office/powerpoint/2010/main" val="30121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1" y="3703125"/>
            <a:ext cx="8444619"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TABLAS INSERTED</a:t>
            </a:r>
          </a:p>
        </p:txBody>
      </p:sp>
    </p:spTree>
    <p:custDataLst>
      <p:tags r:id="rId1"/>
    </p:custDataLst>
    <p:extLst>
      <p:ext uri="{BB962C8B-B14F-4D97-AF65-F5344CB8AC3E}">
        <p14:creationId xmlns:p14="http://schemas.microsoft.com/office/powerpoint/2010/main" val="272153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A1C2C11-B275-15B8-AB42-8C0C2083C30C}"/>
              </a:ext>
            </a:extLst>
          </p:cNvPr>
          <p:cNvSpPr/>
          <p:nvPr/>
        </p:nvSpPr>
        <p:spPr>
          <a:xfrm>
            <a:off x="1173634" y="2177934"/>
            <a:ext cx="6517178" cy="23275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p>
        </p:txBody>
      </p:sp>
      <p:sp>
        <p:nvSpPr>
          <p:cNvPr id="2" name="object 7">
            <a:extLst>
              <a:ext uri="{FF2B5EF4-FFF2-40B4-BE49-F238E27FC236}">
                <a16:creationId xmlns:a16="http://schemas.microsoft.com/office/drawing/2014/main" id="{6267553A-9044-7252-2778-8E25DB6B32C5}"/>
              </a:ext>
            </a:extLst>
          </p:cNvPr>
          <p:cNvSpPr txBox="1"/>
          <p:nvPr/>
        </p:nvSpPr>
        <p:spPr>
          <a:xfrm>
            <a:off x="1035629" y="2164728"/>
            <a:ext cx="3918756" cy="1969770"/>
          </a:xfrm>
          <a:prstGeom prst="rect">
            <a:avLst/>
          </a:prstGeom>
        </p:spPr>
        <p:txBody>
          <a:bodyPr vert="horz" wrap="square" lIns="0" tIns="0" rIns="0" bIns="0" rtlCol="0">
            <a:spAutoFit/>
          </a:bodyPr>
          <a:lstStyle/>
          <a:p>
            <a:pPr marL="11725">
              <a:buSzPct val="100000"/>
              <a:tabLst>
                <a:tab pos="121285" algn="l"/>
              </a:tabLst>
            </a:pPr>
            <a:r>
              <a:rPr lang="es-PE" sz="1600" b="1" spc="-10" dirty="0">
                <a:cs typeface="Source Sans Pro"/>
              </a:rPr>
              <a:t>¿QUÉ ES LA TABLA INSERTED?</a:t>
            </a:r>
          </a:p>
          <a:p>
            <a:pPr marL="297475" indent="-285750">
              <a:buSzPct val="100000"/>
              <a:buFont typeface="Arial" panose="020B0604020202020204" pitchFamily="34" charset="0"/>
              <a:buChar char="•"/>
              <a:tabLst>
                <a:tab pos="121285" algn="l"/>
              </a:tabLst>
            </a:pPr>
            <a:r>
              <a:rPr lang="es-PE" sz="1600" spc="-10" dirty="0">
                <a:cs typeface="Source Sans Pro"/>
              </a:rPr>
              <a:t>Es una tabla especial disponible en los desencadenantes de SQL Server. </a:t>
            </a:r>
          </a:p>
          <a:p>
            <a:pPr marL="297475" indent="-285750">
              <a:buSzPct val="100000"/>
              <a:buFont typeface="Arial" panose="020B0604020202020204" pitchFamily="34" charset="0"/>
              <a:buChar char="•"/>
              <a:tabLst>
                <a:tab pos="121285" algn="l"/>
              </a:tabLst>
            </a:pPr>
            <a:endParaRPr lang="es-PE" sz="1600" spc="-10" dirty="0">
              <a:cs typeface="Source Sans Pro"/>
            </a:endParaRPr>
          </a:p>
          <a:p>
            <a:pPr marL="297475" indent="-285750">
              <a:buSzPct val="100000"/>
              <a:buFont typeface="Arial" panose="020B0604020202020204" pitchFamily="34" charset="0"/>
              <a:buChar char="•"/>
              <a:tabLst>
                <a:tab pos="121285" algn="l"/>
              </a:tabLst>
            </a:pPr>
            <a:r>
              <a:rPr lang="es-PE" sz="1600" spc="-10" dirty="0">
                <a:cs typeface="Source Sans Pro"/>
              </a:rPr>
              <a:t>Esta tabla contiene las filas que se han insertado, actualizado o eliminado durante una operación en la tabla objetivo que ha generado el desencadenante. </a:t>
            </a:r>
          </a:p>
        </p:txBody>
      </p:sp>
      <p:sp>
        <p:nvSpPr>
          <p:cNvPr id="4" name="Rectangle 5">
            <a:extLst>
              <a:ext uri="{FF2B5EF4-FFF2-40B4-BE49-F238E27FC236}">
                <a16:creationId xmlns:a16="http://schemas.microsoft.com/office/drawing/2014/main" id="{A12C9281-20B6-0052-1276-B123D5E63C49}"/>
              </a:ext>
            </a:extLst>
          </p:cNvPr>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pic>
        <p:nvPicPr>
          <p:cNvPr id="5" name="Imagen 4">
            <a:extLst>
              <a:ext uri="{FF2B5EF4-FFF2-40B4-BE49-F238E27FC236}">
                <a16:creationId xmlns:a16="http://schemas.microsoft.com/office/drawing/2014/main" id="{CAE1B859-91CE-7903-21D9-AD60EF104D31}"/>
              </a:ext>
            </a:extLst>
          </p:cNvPr>
          <p:cNvPicPr>
            <a:picLocks noChangeAspect="1"/>
          </p:cNvPicPr>
          <p:nvPr/>
        </p:nvPicPr>
        <p:blipFill>
          <a:blip r:embed="rId3"/>
          <a:stretch>
            <a:fillRect/>
          </a:stretch>
        </p:blipFill>
        <p:spPr>
          <a:xfrm>
            <a:off x="5289919" y="2243526"/>
            <a:ext cx="3220488" cy="1812173"/>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502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sp>
        <p:nvSpPr>
          <p:cNvPr id="2" name="object 7">
            <a:extLst>
              <a:ext uri="{FF2B5EF4-FFF2-40B4-BE49-F238E27FC236}">
                <a16:creationId xmlns:a16="http://schemas.microsoft.com/office/drawing/2014/main" id="{6267553A-9044-7252-2778-8E25DB6B32C5}"/>
              </a:ext>
            </a:extLst>
          </p:cNvPr>
          <p:cNvSpPr txBox="1"/>
          <p:nvPr/>
        </p:nvSpPr>
        <p:spPr>
          <a:xfrm>
            <a:off x="663194" y="1688796"/>
            <a:ext cx="7691097" cy="2800767"/>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¿QUÉ ES LA TABLA INSERTED?</a:t>
            </a:r>
          </a:p>
          <a:p>
            <a:pPr marL="11725">
              <a:buSzPct val="100000"/>
              <a:tabLst>
                <a:tab pos="121285" algn="l"/>
              </a:tabLst>
            </a:pPr>
            <a:endParaRPr lang="es-PE" sz="600" b="1"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Proporciona acceso a los datos afectados por la operación para que se puedan manipular o realizar acciones adicionales basadas en ellos.</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La estructura de la tabla </a:t>
            </a:r>
            <a:r>
              <a:rPr lang="es-PE" sz="1600" spc="-10" dirty="0">
                <a:solidFill>
                  <a:srgbClr val="C00000"/>
                </a:solidFill>
                <a:cs typeface="Source Sans Pro"/>
              </a:rPr>
              <a:t>“</a:t>
            </a:r>
            <a:r>
              <a:rPr lang="es-PE" sz="1600" b="1" spc="-10" dirty="0">
                <a:solidFill>
                  <a:srgbClr val="C00000"/>
                </a:solidFill>
                <a:cs typeface="Source Sans Pro"/>
              </a:rPr>
              <a:t>INSERTED</a:t>
            </a:r>
            <a:r>
              <a:rPr lang="es-PE" sz="1600" spc="-10" dirty="0">
                <a:solidFill>
                  <a:srgbClr val="C00000"/>
                </a:solidFill>
                <a:cs typeface="Source Sans Pro"/>
              </a:rPr>
              <a:t>” es idéntica a la estructura de la tabla objetivo del desencadenante</a:t>
            </a:r>
            <a:r>
              <a:rPr lang="es-PE" sz="1600" spc="-10" dirty="0">
                <a:solidFill>
                  <a:srgbClr val="262626"/>
                </a:solidFill>
                <a:cs typeface="Source Sans Pro"/>
              </a:rPr>
              <a:t>. </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Contiene todas las columnas y los mismos tipos de datos que la tabla objetivo. </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Se puede referir a las columnas de la tabla “</a:t>
            </a:r>
            <a:r>
              <a:rPr lang="es-PE" sz="1600" b="1" spc="-10" dirty="0">
                <a:solidFill>
                  <a:srgbClr val="262626"/>
                </a:solidFill>
                <a:cs typeface="Source Sans Pro"/>
              </a:rPr>
              <a:t>INSERTED</a:t>
            </a:r>
            <a:r>
              <a:rPr lang="es-PE" sz="1600" spc="-10" dirty="0">
                <a:solidFill>
                  <a:srgbClr val="262626"/>
                </a:solidFill>
                <a:cs typeface="Source Sans Pro"/>
              </a:rPr>
              <a:t>” como si fueran columnas de una tabla real.</a:t>
            </a:r>
          </a:p>
        </p:txBody>
      </p:sp>
    </p:spTree>
    <p:extLst>
      <p:ext uri="{BB962C8B-B14F-4D97-AF65-F5344CB8AC3E}">
        <p14:creationId xmlns:p14="http://schemas.microsoft.com/office/powerpoint/2010/main" val="31478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sp>
        <p:nvSpPr>
          <p:cNvPr id="2" name="object 7">
            <a:extLst>
              <a:ext uri="{FF2B5EF4-FFF2-40B4-BE49-F238E27FC236}">
                <a16:creationId xmlns:a16="http://schemas.microsoft.com/office/drawing/2014/main" id="{6267553A-9044-7252-2778-8E25DB6B32C5}"/>
              </a:ext>
            </a:extLst>
          </p:cNvPr>
          <p:cNvSpPr txBox="1"/>
          <p:nvPr/>
        </p:nvSpPr>
        <p:spPr>
          <a:xfrm>
            <a:off x="665018" y="1059549"/>
            <a:ext cx="7938655" cy="3877985"/>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CONSIDERACIONES IMPORTANTES DE LA TABLA INSERTED</a:t>
            </a:r>
          </a:p>
          <a:p>
            <a:pPr marL="11725">
              <a:buSzPct val="100000"/>
              <a:tabLst>
                <a:tab pos="121285" algn="l"/>
              </a:tabLst>
            </a:pPr>
            <a:endParaRPr lang="es-PE" sz="600" b="1"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A continuación, se detallan algunos puntos importantes sobre la tabla “</a:t>
            </a:r>
            <a:r>
              <a:rPr lang="es-PE" sz="1600" b="1" spc="-10" dirty="0">
                <a:solidFill>
                  <a:srgbClr val="262626"/>
                </a:solidFill>
                <a:cs typeface="Source Sans Pro"/>
              </a:rPr>
              <a:t>INSERTED</a:t>
            </a:r>
            <a:r>
              <a:rPr lang="es-PE" sz="1600" spc="-10" dirty="0">
                <a:solidFill>
                  <a:srgbClr val="262626"/>
                </a:solidFill>
                <a:cs typeface="Source Sans Pro"/>
              </a:rPr>
              <a:t>” en los desencadenantes:</a:t>
            </a:r>
          </a:p>
          <a:p>
            <a:pPr marL="11725">
              <a:buSzPct val="100000"/>
              <a:tabLst>
                <a:tab pos="121285" algn="l"/>
              </a:tabLst>
            </a:pPr>
            <a:endParaRPr lang="es-PE" sz="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INSERTED</a:t>
            </a:r>
            <a:r>
              <a:rPr lang="es-PE" sz="1600" spc="-10" dirty="0">
                <a:solidFill>
                  <a:srgbClr val="262626"/>
                </a:solidFill>
                <a:cs typeface="Source Sans Pro"/>
              </a:rPr>
              <a:t>” solo está disponible en desencadenantes </a:t>
            </a:r>
            <a:r>
              <a:rPr lang="es-PE" sz="1600" b="1" spc="-10" dirty="0">
                <a:solidFill>
                  <a:srgbClr val="7030A0"/>
                </a:solidFill>
                <a:cs typeface="Source Sans Pro"/>
              </a:rPr>
              <a:t>AFTER INSERT</a:t>
            </a:r>
            <a:r>
              <a:rPr lang="es-PE" sz="1600" spc="-10" dirty="0">
                <a:solidFill>
                  <a:srgbClr val="262626"/>
                </a:solidFill>
                <a:cs typeface="Source Sans Pro"/>
              </a:rPr>
              <a:t>, </a:t>
            </a:r>
            <a:r>
              <a:rPr lang="es-PE" sz="1600" b="1" spc="-10" dirty="0">
                <a:solidFill>
                  <a:srgbClr val="7030A0"/>
                </a:solidFill>
                <a:cs typeface="Source Sans Pro"/>
              </a:rPr>
              <a:t>AFTER UPDATE</a:t>
            </a:r>
            <a:r>
              <a:rPr lang="es-PE" sz="1600" spc="-10" dirty="0">
                <a:solidFill>
                  <a:srgbClr val="262626"/>
                </a:solidFill>
                <a:cs typeface="Source Sans Pro"/>
              </a:rPr>
              <a:t> y </a:t>
            </a:r>
            <a:r>
              <a:rPr lang="es-PE" sz="1600" b="1" spc="-10" dirty="0">
                <a:solidFill>
                  <a:srgbClr val="7030A0"/>
                </a:solidFill>
                <a:cs typeface="Source Sans Pro"/>
              </a:rPr>
              <a:t>AFTER DELETE</a:t>
            </a:r>
            <a:r>
              <a:rPr lang="es-PE" sz="1600" spc="-10" dirty="0">
                <a:solidFill>
                  <a:srgbClr val="262626"/>
                </a:solidFill>
                <a:cs typeface="Source Sans Pro"/>
              </a:rPr>
              <a:t>. No está disponible en desencadenantes </a:t>
            </a:r>
            <a:r>
              <a:rPr lang="es-PE" sz="1600" b="1" spc="-10" dirty="0">
                <a:solidFill>
                  <a:srgbClr val="7030A0"/>
                </a:solidFill>
                <a:cs typeface="Source Sans Pro"/>
              </a:rPr>
              <a:t>INSTEAD OF</a:t>
            </a:r>
            <a:r>
              <a:rPr lang="es-PE" sz="1600" spc="-10" dirty="0">
                <a:solidFill>
                  <a:srgbClr val="262626"/>
                </a:solidFill>
                <a:cs typeface="Source Sans Pro"/>
              </a:rPr>
              <a:t>.</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INSERTED</a:t>
            </a:r>
            <a:r>
              <a:rPr lang="es-PE" sz="1600" spc="-10" dirty="0">
                <a:solidFill>
                  <a:srgbClr val="262626"/>
                </a:solidFill>
                <a:cs typeface="Source Sans Pro"/>
              </a:rPr>
              <a:t>” se llena automáticamente por el sistema antes de que se ejecute el código del desencadenante. Contiene las filas que se han insertado, actualizado o eliminado en la operación desencadenante.</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Se puede utilizar la tabla “</a:t>
            </a:r>
            <a:r>
              <a:rPr lang="es-PE" sz="1600" b="1" spc="-10" dirty="0">
                <a:solidFill>
                  <a:srgbClr val="262626"/>
                </a:solidFill>
                <a:cs typeface="Source Sans Pro"/>
              </a:rPr>
              <a:t>INSERTED</a:t>
            </a:r>
            <a:r>
              <a:rPr lang="es-PE" sz="1600" spc="-10" dirty="0">
                <a:solidFill>
                  <a:srgbClr val="262626"/>
                </a:solidFill>
                <a:cs typeface="Source Sans Pro"/>
              </a:rPr>
              <a:t>” en consultas </a:t>
            </a:r>
            <a:r>
              <a:rPr lang="es-PE" sz="1600" b="1" spc="-10" dirty="0">
                <a:solidFill>
                  <a:srgbClr val="7030A0"/>
                </a:solidFill>
                <a:cs typeface="Source Sans Pro"/>
              </a:rPr>
              <a:t>SELECT</a:t>
            </a:r>
            <a:r>
              <a:rPr lang="es-PE" sz="1600" spc="-10" dirty="0">
                <a:solidFill>
                  <a:srgbClr val="262626"/>
                </a:solidFill>
                <a:cs typeface="Source Sans Pro"/>
              </a:rPr>
              <a:t>, </a:t>
            </a:r>
            <a:r>
              <a:rPr lang="es-PE" sz="1600" b="1" spc="-10" dirty="0">
                <a:solidFill>
                  <a:srgbClr val="7030A0"/>
                </a:solidFill>
                <a:cs typeface="Source Sans Pro"/>
              </a:rPr>
              <a:t>JOIN</a:t>
            </a:r>
            <a:r>
              <a:rPr lang="es-PE" sz="1600" spc="-10" dirty="0">
                <a:solidFill>
                  <a:srgbClr val="262626"/>
                </a:solidFill>
                <a:cs typeface="Source Sans Pro"/>
              </a:rPr>
              <a:t>, </a:t>
            </a:r>
            <a:r>
              <a:rPr lang="es-PE" sz="1600" b="1" spc="-10" dirty="0">
                <a:solidFill>
                  <a:srgbClr val="7030A0"/>
                </a:solidFill>
                <a:cs typeface="Source Sans Pro"/>
              </a:rPr>
              <a:t>INSERT</a:t>
            </a:r>
            <a:r>
              <a:rPr lang="es-PE" sz="1600" spc="-10" dirty="0">
                <a:solidFill>
                  <a:srgbClr val="262626"/>
                </a:solidFill>
                <a:cs typeface="Source Sans Pro"/>
              </a:rPr>
              <a:t>, </a:t>
            </a:r>
            <a:r>
              <a:rPr lang="es-PE" sz="1600" b="1" spc="-10" dirty="0">
                <a:solidFill>
                  <a:srgbClr val="7030A0"/>
                </a:solidFill>
                <a:cs typeface="Source Sans Pro"/>
              </a:rPr>
              <a:t>UPDATE</a:t>
            </a:r>
            <a:r>
              <a:rPr lang="es-PE" sz="1600" spc="-10" dirty="0">
                <a:solidFill>
                  <a:srgbClr val="262626"/>
                </a:solidFill>
                <a:cs typeface="Source Sans Pro"/>
              </a:rPr>
              <a:t>, </a:t>
            </a:r>
            <a:r>
              <a:rPr lang="es-PE" sz="1600" b="1" spc="-10" dirty="0">
                <a:solidFill>
                  <a:srgbClr val="7030A0"/>
                </a:solidFill>
                <a:cs typeface="Source Sans Pro"/>
              </a:rPr>
              <a:t>DELETE</a:t>
            </a:r>
            <a:r>
              <a:rPr lang="es-PE" sz="1600" spc="-10" dirty="0">
                <a:solidFill>
                  <a:srgbClr val="262626"/>
                </a:solidFill>
                <a:cs typeface="Source Sans Pro"/>
              </a:rPr>
              <a:t> o cualquier otra operación de manipulación de datos en el código del desencadenante.</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INSERTED</a:t>
            </a:r>
            <a:r>
              <a:rPr lang="es-PE" sz="1600" spc="-10" dirty="0">
                <a:solidFill>
                  <a:srgbClr val="262626"/>
                </a:solidFill>
                <a:cs typeface="Source Sans Pro"/>
              </a:rPr>
              <a:t>” puede tener varias filas si se han afectado múltiples filas durante la operación desencadenante.</a:t>
            </a:r>
          </a:p>
        </p:txBody>
      </p:sp>
    </p:spTree>
    <p:extLst>
      <p:ext uri="{BB962C8B-B14F-4D97-AF65-F5344CB8AC3E}">
        <p14:creationId xmlns:p14="http://schemas.microsoft.com/office/powerpoint/2010/main" val="159481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grpSp>
        <p:nvGrpSpPr>
          <p:cNvPr id="4" name="Grupo 3">
            <a:extLst>
              <a:ext uri="{FF2B5EF4-FFF2-40B4-BE49-F238E27FC236}">
                <a16:creationId xmlns:a16="http://schemas.microsoft.com/office/drawing/2014/main" id="{41AD6567-36AD-23BC-9AD9-33D746A5104D}"/>
              </a:ext>
            </a:extLst>
          </p:cNvPr>
          <p:cNvGrpSpPr/>
          <p:nvPr/>
        </p:nvGrpSpPr>
        <p:grpSpPr>
          <a:xfrm>
            <a:off x="710846" y="1325221"/>
            <a:ext cx="8090492" cy="3545299"/>
            <a:chOff x="710846" y="1466537"/>
            <a:chExt cx="8090492" cy="3545299"/>
          </a:xfrm>
        </p:grpSpPr>
        <p:sp>
          <p:nvSpPr>
            <p:cNvPr id="3" name="object 7"/>
            <p:cNvSpPr txBox="1"/>
            <p:nvPr/>
          </p:nvSpPr>
          <p:spPr>
            <a:xfrm>
              <a:off x="802285" y="1466537"/>
              <a:ext cx="5847898" cy="584775"/>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1: Desencadenante AFTER INSERT</a:t>
              </a:r>
              <a:r>
                <a:rPr lang="es-PE" sz="1600" spc="-10" dirty="0">
                  <a:solidFill>
                    <a:srgbClr val="262626"/>
                  </a:solidFill>
                  <a:cs typeface="Source Sans Pro"/>
                </a:rPr>
                <a:t>:</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3188553" y="2348863"/>
              <a:ext cx="5271962" cy="1546577"/>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trg_ProductInsert</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Products</a:t>
              </a:r>
            </a:p>
            <a:p>
              <a:r>
                <a:rPr lang="en-US" sz="1050" b="1" dirty="0">
                  <a:solidFill>
                    <a:srgbClr val="7030A0"/>
                  </a:solidFill>
                  <a:latin typeface="Courier New" panose="02070309020205020404" pitchFamily="49" charset="0"/>
                  <a:cs typeface="Courier New" panose="02070309020205020404" pitchFamily="49" charset="0"/>
                </a:rPr>
                <a:t>AFTER INSERT</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ProductAudit</a:t>
              </a:r>
              <a:r>
                <a:rPr lang="en-US" sz="1050" b="1" dirty="0">
                  <a:solidFill>
                    <a:srgbClr val="7030A0"/>
                  </a:solidFill>
                  <a:latin typeface="Courier New" panose="02070309020205020404" pitchFamily="49" charset="0"/>
                  <a:cs typeface="Courier New" panose="02070309020205020404" pitchFamily="49" charset="0"/>
                </a:rPr>
                <a:t> </a:t>
              </a:r>
              <a:r>
                <a:rPr lang="en-US" sz="1050" dirty="0">
                  <a:latin typeface="Courier New" panose="02070309020205020404" pitchFamily="49" charset="0"/>
                  <a:cs typeface="Courier New" panose="02070309020205020404" pitchFamily="49" charset="0"/>
                </a:rPr>
                <a:t>(ProductID, ProductName, AuditDate)</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ProductID, ProductName, </a:t>
              </a:r>
              <a:r>
                <a:rPr lang="en-US" sz="1050" b="1" dirty="0">
                  <a:solidFill>
                    <a:srgbClr val="7030A0"/>
                  </a:solidFill>
                  <a:latin typeface="Courier New" panose="02070309020205020404" pitchFamily="49" charset="0"/>
                  <a:cs typeface="Courier New" panose="02070309020205020404" pitchFamily="49" charset="0"/>
                </a:rPr>
                <a:t>GETDATE()</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INSERTED</a:t>
              </a:r>
              <a:r>
                <a:rPr lang="en-US" sz="1050" b="1" dirty="0">
                  <a:solidFill>
                    <a:srgbClr val="7030A0"/>
                  </a:solidFill>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710846" y="3996173"/>
              <a:ext cx="8090492" cy="1015663"/>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cada vez que se inserta un nuevo producto en la tabla “</a:t>
              </a:r>
              <a:r>
                <a:rPr lang="es-PE" sz="1500" b="1" dirty="0">
                  <a:solidFill>
                    <a:schemeClr val="accent5">
                      <a:lumMod val="75000"/>
                    </a:schemeClr>
                  </a:solidFill>
                </a:rPr>
                <a:t>Products</a:t>
              </a:r>
              <a:r>
                <a:rPr lang="es-PE" sz="1500" dirty="0">
                  <a:solidFill>
                    <a:schemeClr val="accent5">
                      <a:lumMod val="75000"/>
                    </a:schemeClr>
                  </a:solidFill>
                </a:rPr>
                <a:t>”, el desencadenante “</a:t>
              </a:r>
              <a:r>
                <a:rPr lang="es-PE" sz="1500" b="1" dirty="0">
                  <a:solidFill>
                    <a:schemeClr val="accent5">
                      <a:lumMod val="75000"/>
                    </a:schemeClr>
                  </a:solidFill>
                </a:rPr>
                <a:t>trg_ProductInsert</a:t>
              </a:r>
              <a:r>
                <a:rPr lang="es-PE" sz="1500" dirty="0">
                  <a:solidFill>
                    <a:schemeClr val="accent5">
                      <a:lumMod val="75000"/>
                    </a:schemeClr>
                  </a:solidFill>
                </a:rPr>
                <a:t>” se ejecuta automáticamente después de la inserción. Utiliza la tabla “</a:t>
              </a:r>
              <a:r>
                <a:rPr lang="es-PE" sz="1500" b="1" dirty="0">
                  <a:solidFill>
                    <a:schemeClr val="accent5">
                      <a:lumMod val="75000"/>
                    </a:schemeClr>
                  </a:solidFill>
                </a:rPr>
                <a:t>INSERTED</a:t>
              </a:r>
              <a:r>
                <a:rPr lang="es-PE" sz="1500" dirty="0">
                  <a:solidFill>
                    <a:schemeClr val="accent5">
                      <a:lumMod val="75000"/>
                    </a:schemeClr>
                  </a:solidFill>
                </a:rPr>
                <a:t>” para obtener los datos de los productos recién insertados y los inserta en la tabla de auditoría “</a:t>
              </a:r>
              <a:r>
                <a:rPr lang="es-PE" sz="1500" b="1" dirty="0">
                  <a:solidFill>
                    <a:schemeClr val="accent5">
                      <a:lumMod val="75000"/>
                    </a:schemeClr>
                  </a:solidFill>
                </a:rPr>
                <a:t>ProductAudit</a:t>
              </a:r>
              <a:r>
                <a:rPr lang="es-PE" sz="1500" dirty="0">
                  <a:solidFill>
                    <a:schemeClr val="accent5">
                      <a:lumMod val="75000"/>
                    </a:schemeClr>
                  </a:solidFill>
                </a:rPr>
                <a:t>” junto con la fecha y hora actual.</a:t>
              </a:r>
            </a:p>
          </p:txBody>
        </p:sp>
        <p:sp>
          <p:nvSpPr>
            <p:cNvPr id="2" name="object 7">
              <a:extLst>
                <a:ext uri="{FF2B5EF4-FFF2-40B4-BE49-F238E27FC236}">
                  <a16:creationId xmlns:a16="http://schemas.microsoft.com/office/drawing/2014/main" id="{A769A598-EE9B-313A-7DC0-BB940E3C74A2}"/>
                </a:ext>
              </a:extLst>
            </p:cNvPr>
            <p:cNvSpPr txBox="1"/>
            <p:nvPr/>
          </p:nvSpPr>
          <p:spPr>
            <a:xfrm>
              <a:off x="802284" y="2324576"/>
              <a:ext cx="2057294" cy="984885"/>
            </a:xfrm>
            <a:prstGeom prst="rect">
              <a:avLst/>
            </a:prstGeom>
          </p:spPr>
          <p:txBody>
            <a:bodyPr vert="horz" wrap="square" lIns="0" tIns="0" rIns="0" bIns="0" rtlCol="0">
              <a:spAutoFit/>
            </a:bodyPr>
            <a:lstStyle/>
            <a:p>
              <a:pPr marL="11725">
                <a:buSzPct val="100000"/>
                <a:tabLst>
                  <a:tab pos="121285" algn="l"/>
                </a:tabLst>
              </a:pPr>
              <a:r>
                <a:rPr lang="es-PE" sz="1600" spc="-10" dirty="0">
                  <a:solidFill>
                    <a:srgbClr val="262626"/>
                  </a:solidFill>
                  <a:cs typeface="Source Sans Pro"/>
                </a:rPr>
                <a:t>Registrar las inserciones de nuevos productos en una tabla de auditoría llamada “</a:t>
              </a:r>
              <a:r>
                <a:rPr lang="es-PE" sz="1600" b="1" spc="-10" dirty="0">
                  <a:solidFill>
                    <a:srgbClr val="262626"/>
                  </a:solidFill>
                  <a:cs typeface="Source Sans Pro"/>
                </a:rPr>
                <a:t>ProductAudit</a:t>
              </a:r>
              <a:r>
                <a:rPr lang="es-PE" sz="1600" spc="-10" dirty="0">
                  <a:solidFill>
                    <a:srgbClr val="262626"/>
                  </a:solidFill>
                  <a:cs typeface="Source Sans Pro"/>
                </a:rPr>
                <a:t>”.</a:t>
              </a:r>
            </a:p>
          </p:txBody>
        </p:sp>
      </p:grpSp>
    </p:spTree>
    <p:extLst>
      <p:ext uri="{BB962C8B-B14F-4D97-AF65-F5344CB8AC3E}">
        <p14:creationId xmlns:p14="http://schemas.microsoft.com/office/powerpoint/2010/main" val="391449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84695" y="1964871"/>
            <a:ext cx="2615458" cy="1154162"/>
          </a:xfrm>
          <a:prstGeom prst="rect">
            <a:avLst/>
          </a:prstGeom>
        </p:spPr>
        <p:txBody>
          <a:bodyPr vert="horz" wrap="square" lIns="0" tIns="0" rIns="0" bIns="0" rtlCol="0">
            <a:spAutoFit/>
          </a:bodyPr>
          <a:lstStyle/>
          <a:p>
            <a:pPr marL="297475" indent="-285750">
              <a:buSzPct val="100000"/>
              <a:buFont typeface="Arial" panose="020B0604020202020204" pitchFamily="34" charset="0"/>
              <a:buChar char="•"/>
              <a:tabLst>
                <a:tab pos="121285" algn="l"/>
              </a:tabLst>
            </a:pPr>
            <a:r>
              <a:rPr lang="es-PE" sz="1500" spc="-10" dirty="0">
                <a:solidFill>
                  <a:srgbClr val="262626"/>
                </a:solidFill>
                <a:cs typeface="Source Sans Pro"/>
              </a:rPr>
              <a:t>Registrar las actualizaciones de productos en la tabla “</a:t>
            </a:r>
            <a:r>
              <a:rPr lang="es-PE" sz="1500" b="1" spc="-10" dirty="0">
                <a:solidFill>
                  <a:srgbClr val="262626"/>
                </a:solidFill>
                <a:cs typeface="Source Sans Pro"/>
              </a:rPr>
              <a:t>Products</a:t>
            </a:r>
            <a:r>
              <a:rPr lang="es-PE" sz="1500" spc="-10" dirty="0">
                <a:solidFill>
                  <a:srgbClr val="262626"/>
                </a:solidFill>
                <a:cs typeface="Source Sans Pro"/>
              </a:rPr>
              <a:t>”, en una tabla de registro llamada “</a:t>
            </a:r>
            <a:r>
              <a:rPr lang="es-PE" sz="1500" b="1" spc="-10" dirty="0">
                <a:solidFill>
                  <a:srgbClr val="262626"/>
                </a:solidFill>
                <a:cs typeface="Source Sans Pro"/>
              </a:rPr>
              <a:t>ProductChanges</a:t>
            </a:r>
            <a:r>
              <a:rPr lang="es-PE" sz="15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3567670" y="1964871"/>
            <a:ext cx="4891635" cy="2031325"/>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trg_ProductUpdate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Products</a:t>
            </a:r>
          </a:p>
          <a:p>
            <a:r>
              <a:rPr lang="en-US" sz="1050" b="1" dirty="0">
                <a:solidFill>
                  <a:srgbClr val="7030A0"/>
                </a:solidFill>
                <a:latin typeface="Courier New" panose="02070309020205020404" pitchFamily="49" charset="0"/>
                <a:cs typeface="Courier New" panose="02070309020205020404" pitchFamily="49" charset="0"/>
              </a:rPr>
              <a:t>AFTER UPDATE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ProductChanges</a:t>
            </a:r>
            <a:r>
              <a:rPr lang="en-US" sz="1050" b="1" dirty="0">
                <a:solidFill>
                  <a:srgbClr val="7030A0"/>
                </a:solidFill>
                <a:latin typeface="Courier New" panose="02070309020205020404" pitchFamily="49" charset="0"/>
                <a:cs typeface="Courier New" panose="02070309020205020404" pitchFamily="49" charset="0"/>
              </a:rPr>
              <a:t> </a:t>
            </a:r>
            <a:r>
              <a:rPr lang="en-US" sz="1050" dirty="0">
                <a:latin typeface="Courier New" panose="02070309020205020404" pitchFamily="49" charset="0"/>
                <a:cs typeface="Courier New" panose="02070309020205020404" pitchFamily="49" charset="0"/>
              </a:rPr>
              <a:t>(ProductID, OldProductName,</a:t>
            </a:r>
          </a:p>
          <a:p>
            <a:r>
              <a:rPr lang="en-US" sz="1050" dirty="0">
                <a:latin typeface="Courier New" panose="02070309020205020404" pitchFamily="49" charset="0"/>
                <a:cs typeface="Courier New" panose="02070309020205020404" pitchFamily="49" charset="0"/>
              </a:rPr>
              <a:t>                                NewProductName, ChangeDate)</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i.ProductID, d.ProductName, </a:t>
            </a:r>
          </a:p>
          <a:p>
            <a:r>
              <a:rPr lang="en-US" sz="1050" dirty="0">
                <a:latin typeface="Courier New" panose="02070309020205020404" pitchFamily="49" charset="0"/>
                <a:cs typeface="Courier New" panose="02070309020205020404" pitchFamily="49" charset="0"/>
              </a:rPr>
              <a:t>           i.ProductName, </a:t>
            </a:r>
            <a:r>
              <a:rPr lang="en-US" sz="1050" b="1" dirty="0">
                <a:solidFill>
                  <a:srgbClr val="7030A0"/>
                </a:solidFill>
                <a:latin typeface="Courier New" panose="02070309020205020404" pitchFamily="49" charset="0"/>
                <a:cs typeface="Courier New" panose="02070309020205020404" pitchFamily="49" charset="0"/>
              </a:rPr>
              <a:t>GETDATE()</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INSERTED</a:t>
            </a:r>
            <a:r>
              <a:rPr lang="en-US" sz="1050" dirty="0">
                <a:latin typeface="Courier New" panose="02070309020205020404" pitchFamily="49" charset="0"/>
                <a:cs typeface="Courier New" panose="02070309020205020404" pitchFamily="49" charset="0"/>
              </a:rPr>
              <a:t> i</a:t>
            </a:r>
          </a:p>
          <a:p>
            <a:r>
              <a:rPr lang="en-US" sz="1050" b="1" dirty="0">
                <a:solidFill>
                  <a:srgbClr val="7030A0"/>
                </a:solidFill>
                <a:latin typeface="Courier New" panose="02070309020205020404" pitchFamily="49" charset="0"/>
                <a:cs typeface="Courier New" panose="02070309020205020404" pitchFamily="49" charset="0"/>
              </a:rPr>
              <a:t>    INNER JOIN </a:t>
            </a:r>
            <a:r>
              <a:rPr lang="en-US" sz="1050" b="1" dirty="0">
                <a:latin typeface="Courier New" panose="02070309020205020404" pitchFamily="49" charset="0"/>
                <a:cs typeface="Courier New" panose="02070309020205020404" pitchFamily="49" charset="0"/>
              </a:rPr>
              <a:t>DELETED </a:t>
            </a:r>
            <a:r>
              <a:rPr lang="en-US" sz="1050" dirty="0">
                <a:latin typeface="Courier New" panose="02070309020205020404" pitchFamily="49" charset="0"/>
                <a:cs typeface="Courier New" panose="02070309020205020404" pitchFamily="49" charset="0"/>
              </a:rPr>
              <a:t>d</a:t>
            </a:r>
            <a:r>
              <a:rPr lang="en-US" sz="1050" b="1" dirty="0">
                <a:latin typeface="Courier New" panose="02070309020205020404" pitchFamily="49" charset="0"/>
                <a:cs typeface="Courier New" panose="02070309020205020404" pitchFamily="49" charset="0"/>
              </a:rPr>
              <a:t> </a:t>
            </a:r>
            <a:r>
              <a:rPr lang="en-US" sz="1050" b="1" dirty="0">
                <a:solidFill>
                  <a:srgbClr val="7030A0"/>
                </a:solidFill>
                <a:latin typeface="Courier New" panose="02070309020205020404" pitchFamily="49" charset="0"/>
                <a:cs typeface="Courier New" panose="02070309020205020404" pitchFamily="49" charset="0"/>
              </a:rPr>
              <a:t>ON </a:t>
            </a:r>
            <a:r>
              <a:rPr lang="en-US" sz="1050" dirty="0">
                <a:latin typeface="Courier New" panose="02070309020205020404" pitchFamily="49" charset="0"/>
                <a:cs typeface="Courier New" panose="02070309020205020404" pitchFamily="49" charset="0"/>
              </a:rPr>
              <a:t>i.ProductID = d.ProductID;</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817698" y="4140898"/>
            <a:ext cx="8184985" cy="892552"/>
          </a:xfrm>
          <a:prstGeom prst="rect">
            <a:avLst/>
          </a:prstGeom>
          <a:noFill/>
        </p:spPr>
        <p:txBody>
          <a:bodyPr wrap="square">
            <a:spAutoFit/>
          </a:bodyPr>
          <a:lstStyle/>
          <a:p>
            <a:r>
              <a:rPr lang="es-PE" sz="1300" b="1" dirty="0">
                <a:solidFill>
                  <a:schemeClr val="accent5">
                    <a:lumMod val="75000"/>
                  </a:schemeClr>
                </a:solidFill>
              </a:rPr>
              <a:t>Caso</a:t>
            </a:r>
            <a:r>
              <a:rPr lang="es-PE" sz="1300" dirty="0">
                <a:solidFill>
                  <a:schemeClr val="accent5">
                    <a:lumMod val="75000"/>
                  </a:schemeClr>
                </a:solidFill>
              </a:rPr>
              <a:t>: cada vez que se actualiza un producto en la tabla “</a:t>
            </a:r>
            <a:r>
              <a:rPr lang="es-PE" sz="1300" b="1" dirty="0">
                <a:solidFill>
                  <a:schemeClr val="accent5">
                    <a:lumMod val="75000"/>
                  </a:schemeClr>
                </a:solidFill>
              </a:rPr>
              <a:t>Products</a:t>
            </a:r>
            <a:r>
              <a:rPr lang="es-PE" sz="1300" dirty="0">
                <a:solidFill>
                  <a:schemeClr val="accent5">
                    <a:lumMod val="75000"/>
                  </a:schemeClr>
                </a:solidFill>
              </a:rPr>
              <a:t>”, el desencadenante “</a:t>
            </a:r>
            <a:r>
              <a:rPr lang="es-PE" sz="1300" b="1" dirty="0">
                <a:solidFill>
                  <a:schemeClr val="accent5">
                    <a:lumMod val="75000"/>
                  </a:schemeClr>
                </a:solidFill>
              </a:rPr>
              <a:t>trg_ProductUpdate</a:t>
            </a:r>
            <a:r>
              <a:rPr lang="es-PE" sz="1300" dirty="0">
                <a:solidFill>
                  <a:schemeClr val="accent5">
                    <a:lumMod val="75000"/>
                  </a:schemeClr>
                </a:solidFill>
              </a:rPr>
              <a:t>” se ejecuta automáticamente después de la actualización. Utiliza las tablas “</a:t>
            </a:r>
            <a:r>
              <a:rPr lang="es-PE" sz="1300" b="1" dirty="0">
                <a:solidFill>
                  <a:schemeClr val="accent5">
                    <a:lumMod val="75000"/>
                  </a:schemeClr>
                </a:solidFill>
              </a:rPr>
              <a:t>INSERTED</a:t>
            </a:r>
            <a:r>
              <a:rPr lang="es-PE" sz="1300" dirty="0">
                <a:solidFill>
                  <a:schemeClr val="accent5">
                    <a:lumMod val="75000"/>
                  </a:schemeClr>
                </a:solidFill>
              </a:rPr>
              <a:t>” y “</a:t>
            </a:r>
            <a:r>
              <a:rPr lang="es-PE" sz="1300" b="1" dirty="0">
                <a:solidFill>
                  <a:schemeClr val="accent5">
                    <a:lumMod val="75000"/>
                  </a:schemeClr>
                </a:solidFill>
              </a:rPr>
              <a:t>DELETED</a:t>
            </a:r>
            <a:r>
              <a:rPr lang="es-PE" sz="1300" dirty="0">
                <a:solidFill>
                  <a:schemeClr val="accent5">
                    <a:lumMod val="75000"/>
                  </a:schemeClr>
                </a:solidFill>
              </a:rPr>
              <a:t>” para obtener los datos del producto antes y después de la actualización, y los inserta en la tabla de cambios “</a:t>
            </a:r>
            <a:r>
              <a:rPr lang="es-PE" sz="1300" b="1" dirty="0">
                <a:solidFill>
                  <a:schemeClr val="accent5">
                    <a:lumMod val="75000"/>
                  </a:schemeClr>
                </a:solidFill>
              </a:rPr>
              <a:t>ProductChanges</a:t>
            </a:r>
            <a:r>
              <a:rPr lang="es-PE" sz="1300" dirty="0">
                <a:solidFill>
                  <a:schemeClr val="accent5">
                    <a:lumMod val="75000"/>
                  </a:schemeClr>
                </a:solidFill>
              </a:rPr>
              <a:t>” junto con la fecha y hora de la actualización.</a:t>
            </a:r>
          </a:p>
        </p:txBody>
      </p:sp>
      <p:sp>
        <p:nvSpPr>
          <p:cNvPr id="2" name="object 7">
            <a:extLst>
              <a:ext uri="{FF2B5EF4-FFF2-40B4-BE49-F238E27FC236}">
                <a16:creationId xmlns:a16="http://schemas.microsoft.com/office/drawing/2014/main" id="{06A5D2BD-EAD3-5F84-2919-0386B2B37520}"/>
              </a:ext>
            </a:extLst>
          </p:cNvPr>
          <p:cNvSpPr txBox="1"/>
          <p:nvPr/>
        </p:nvSpPr>
        <p:spPr>
          <a:xfrm>
            <a:off x="684695" y="1287962"/>
            <a:ext cx="4481856" cy="584775"/>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2: Desencadenante AFTER UPDATE</a:t>
            </a:r>
            <a:endParaRPr lang="es-PE" sz="1500" spc="-10" dirty="0">
              <a:solidFill>
                <a:srgbClr val="262626"/>
              </a:solidFill>
              <a:cs typeface="Source Sans Pro"/>
            </a:endParaRPr>
          </a:p>
        </p:txBody>
      </p:sp>
    </p:spTree>
    <p:extLst>
      <p:ext uri="{BB962C8B-B14F-4D97-AF65-F5344CB8AC3E}">
        <p14:creationId xmlns:p14="http://schemas.microsoft.com/office/powerpoint/2010/main" val="38178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78039" y="1255319"/>
            <a:ext cx="8017883" cy="1077218"/>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3: Desencadenante AFTER DELETE</a:t>
            </a:r>
            <a:r>
              <a:rPr lang="es-PE" sz="1600" spc="-10" dirty="0">
                <a:solidFill>
                  <a:srgbClr val="262626"/>
                </a:solidFill>
                <a:cs typeface="Source Sans Pro"/>
              </a:rPr>
              <a:t>:</a:t>
            </a: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Registrar las eliminaciones de productos de la tabla “</a:t>
            </a:r>
            <a:r>
              <a:rPr lang="es-PE" sz="1600" b="1" spc="-10" dirty="0">
                <a:solidFill>
                  <a:srgbClr val="262626"/>
                </a:solidFill>
                <a:cs typeface="Source Sans Pro"/>
              </a:rPr>
              <a:t>Products</a:t>
            </a:r>
            <a:r>
              <a:rPr lang="es-PE" sz="1600" spc="-10" dirty="0">
                <a:solidFill>
                  <a:srgbClr val="262626"/>
                </a:solidFill>
                <a:cs typeface="Source Sans Pro"/>
              </a:rPr>
              <a:t>” en una tabla de registro llamada “</a:t>
            </a:r>
            <a:r>
              <a:rPr lang="es-PE" sz="1600" b="1" spc="-10" dirty="0">
                <a:solidFill>
                  <a:srgbClr val="262626"/>
                </a:solidFill>
                <a:cs typeface="Source Sans Pro"/>
              </a:rPr>
              <a:t>ProductDeletions</a:t>
            </a:r>
            <a:r>
              <a:rPr lang="es-PE" sz="16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INSERTED</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3804287" y="2626466"/>
            <a:ext cx="4891635" cy="2192908"/>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trg_ProductDelete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Products</a:t>
            </a:r>
          </a:p>
          <a:p>
            <a:r>
              <a:rPr lang="en-US" sz="1050" b="1" dirty="0">
                <a:solidFill>
                  <a:srgbClr val="7030A0"/>
                </a:solidFill>
                <a:latin typeface="Courier New" panose="02070309020205020404" pitchFamily="49" charset="0"/>
                <a:cs typeface="Courier New" panose="02070309020205020404" pitchFamily="49" charset="0"/>
              </a:rPr>
              <a:t>AFTER DELETE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ProductDeletions</a:t>
            </a:r>
            <a:r>
              <a:rPr lang="en-US" sz="1050" dirty="0">
                <a:latin typeface="Courier New" panose="02070309020205020404" pitchFamily="49" charset="0"/>
                <a:cs typeface="Courier New" panose="02070309020205020404" pitchFamily="49" charset="0"/>
              </a:rPr>
              <a:t> (ProductID, </a:t>
            </a:r>
          </a:p>
          <a:p>
            <a:r>
              <a:rPr lang="en-US" sz="1050" dirty="0">
                <a:latin typeface="Courier New" panose="02070309020205020404" pitchFamily="49" charset="0"/>
                <a:cs typeface="Courier New" panose="02070309020205020404" pitchFamily="49" charset="0"/>
              </a:rPr>
              <a:t>                                  ProductName,</a:t>
            </a:r>
          </a:p>
          <a:p>
            <a:r>
              <a:rPr lang="en-US" sz="1050" dirty="0">
                <a:latin typeface="Courier New" panose="02070309020205020404" pitchFamily="49" charset="0"/>
                <a:cs typeface="Courier New" panose="02070309020205020404" pitchFamily="49" charset="0"/>
              </a:rPr>
              <a:t>                                  DeletionDate)</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ProductID,</a:t>
            </a:r>
          </a:p>
          <a:p>
            <a:r>
              <a:rPr lang="en-US" sz="1050" dirty="0">
                <a:latin typeface="Courier New" panose="02070309020205020404" pitchFamily="49" charset="0"/>
                <a:cs typeface="Courier New" panose="02070309020205020404" pitchFamily="49" charset="0"/>
              </a:rPr>
              <a:t>                ProductName,</a:t>
            </a:r>
          </a:p>
          <a:p>
            <a:r>
              <a:rPr lang="en-US" sz="1050" b="1" dirty="0">
                <a:solidFill>
                  <a:srgbClr val="7030A0"/>
                </a:solidFill>
                <a:latin typeface="Courier New" panose="02070309020205020404" pitchFamily="49" charset="0"/>
                <a:cs typeface="Courier New" panose="02070309020205020404" pitchFamily="49" charset="0"/>
              </a:rPr>
              <a:t>                GETDATE()</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INSERTED</a:t>
            </a:r>
            <a:r>
              <a:rPr lang="en-US" sz="1050" b="1" dirty="0">
                <a:solidFill>
                  <a:srgbClr val="7030A0"/>
                </a:solidFill>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678039" y="2626466"/>
            <a:ext cx="3067250" cy="2246769"/>
          </a:xfrm>
          <a:prstGeom prst="rect">
            <a:avLst/>
          </a:prstGeom>
          <a:noFill/>
        </p:spPr>
        <p:txBody>
          <a:bodyPr wrap="square">
            <a:spAutoFit/>
          </a:bodyPr>
          <a:lstStyle/>
          <a:p>
            <a:r>
              <a:rPr lang="es-PE" sz="1400" b="1" dirty="0">
                <a:solidFill>
                  <a:schemeClr val="accent5">
                    <a:lumMod val="75000"/>
                  </a:schemeClr>
                </a:solidFill>
              </a:rPr>
              <a:t>Caso</a:t>
            </a:r>
            <a:r>
              <a:rPr lang="es-PE" sz="1400" dirty="0">
                <a:solidFill>
                  <a:schemeClr val="accent5">
                    <a:lumMod val="75000"/>
                  </a:schemeClr>
                </a:solidFill>
              </a:rPr>
              <a:t>: cada vez que se elimina un producto de la tabla “</a:t>
            </a:r>
            <a:r>
              <a:rPr lang="es-PE" sz="1400" b="1" dirty="0">
                <a:solidFill>
                  <a:schemeClr val="accent5">
                    <a:lumMod val="75000"/>
                  </a:schemeClr>
                </a:solidFill>
              </a:rPr>
              <a:t>Products</a:t>
            </a:r>
            <a:r>
              <a:rPr lang="es-PE" sz="1400" dirty="0">
                <a:solidFill>
                  <a:schemeClr val="accent5">
                    <a:lumMod val="75000"/>
                  </a:schemeClr>
                </a:solidFill>
              </a:rPr>
              <a:t>”, el desencadenante “</a:t>
            </a:r>
            <a:r>
              <a:rPr lang="es-PE" sz="1400" b="1" dirty="0">
                <a:solidFill>
                  <a:schemeClr val="accent5">
                    <a:lumMod val="75000"/>
                  </a:schemeClr>
                </a:solidFill>
              </a:rPr>
              <a:t>trg_ProductDelete</a:t>
            </a:r>
            <a:r>
              <a:rPr lang="es-PE" sz="1400" dirty="0">
                <a:solidFill>
                  <a:schemeClr val="accent5">
                    <a:lumMod val="75000"/>
                  </a:schemeClr>
                </a:solidFill>
              </a:rPr>
              <a:t>” se ejecuta automáticamente después de la eliminación. Utiliza la tabla “</a:t>
            </a:r>
            <a:r>
              <a:rPr lang="es-PE" sz="1400" b="1" dirty="0">
                <a:solidFill>
                  <a:schemeClr val="accent5">
                    <a:lumMod val="75000"/>
                  </a:schemeClr>
                </a:solidFill>
              </a:rPr>
              <a:t>INSERTED</a:t>
            </a:r>
            <a:r>
              <a:rPr lang="es-PE" sz="1400" dirty="0">
                <a:solidFill>
                  <a:schemeClr val="accent5">
                    <a:lumMod val="75000"/>
                  </a:schemeClr>
                </a:solidFill>
              </a:rPr>
              <a:t>” para obtener los datos del producto eliminado y los inserta en la tabla de eliminaciones “</a:t>
            </a:r>
            <a:r>
              <a:rPr lang="es-PE" sz="1400" b="1" dirty="0">
                <a:solidFill>
                  <a:schemeClr val="accent5">
                    <a:lumMod val="75000"/>
                  </a:schemeClr>
                </a:solidFill>
              </a:rPr>
              <a:t>ProductDeletions</a:t>
            </a:r>
            <a:r>
              <a:rPr lang="es-PE" sz="1400" dirty="0">
                <a:solidFill>
                  <a:schemeClr val="accent5">
                    <a:lumMod val="75000"/>
                  </a:schemeClr>
                </a:solidFill>
              </a:rPr>
              <a:t>” junto con la fecha y hora de la eliminación.</a:t>
            </a:r>
          </a:p>
        </p:txBody>
      </p:sp>
    </p:spTree>
    <p:extLst>
      <p:ext uri="{BB962C8B-B14F-4D97-AF65-F5344CB8AC3E}">
        <p14:creationId xmlns:p14="http://schemas.microsoft.com/office/powerpoint/2010/main" val="247280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1" y="3703125"/>
            <a:ext cx="8444619"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TABLAS DELETED</a:t>
            </a:r>
          </a:p>
        </p:txBody>
      </p:sp>
    </p:spTree>
    <p:custDataLst>
      <p:tags r:id="rId1"/>
    </p:custDataLst>
    <p:extLst>
      <p:ext uri="{BB962C8B-B14F-4D97-AF65-F5344CB8AC3E}">
        <p14:creationId xmlns:p14="http://schemas.microsoft.com/office/powerpoint/2010/main" val="212644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A1C2C11-B275-15B8-AB42-8C0C2083C30C}"/>
              </a:ext>
            </a:extLst>
          </p:cNvPr>
          <p:cNvSpPr/>
          <p:nvPr/>
        </p:nvSpPr>
        <p:spPr>
          <a:xfrm>
            <a:off x="1173634" y="2177935"/>
            <a:ext cx="6517178" cy="14630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dirty="0"/>
          </a:p>
        </p:txBody>
      </p:sp>
      <p:sp>
        <p:nvSpPr>
          <p:cNvPr id="2" name="object 7">
            <a:extLst>
              <a:ext uri="{FF2B5EF4-FFF2-40B4-BE49-F238E27FC236}">
                <a16:creationId xmlns:a16="http://schemas.microsoft.com/office/drawing/2014/main" id="{6267553A-9044-7252-2778-8E25DB6B32C5}"/>
              </a:ext>
            </a:extLst>
          </p:cNvPr>
          <p:cNvSpPr txBox="1"/>
          <p:nvPr/>
        </p:nvSpPr>
        <p:spPr>
          <a:xfrm>
            <a:off x="1611130" y="2488168"/>
            <a:ext cx="6001238" cy="738664"/>
          </a:xfrm>
          <a:prstGeom prst="rect">
            <a:avLst/>
          </a:prstGeom>
        </p:spPr>
        <p:txBody>
          <a:bodyPr vert="horz" wrap="square" lIns="0" tIns="0" rIns="0" bIns="0" rtlCol="0">
            <a:spAutoFit/>
          </a:bodyPr>
          <a:lstStyle/>
          <a:p>
            <a:pPr marL="11725">
              <a:buSzPct val="100000"/>
              <a:tabLst>
                <a:tab pos="121285" algn="l"/>
              </a:tabLst>
            </a:pPr>
            <a:r>
              <a:rPr lang="es-PE" sz="1600" b="1" spc="-10" dirty="0">
                <a:solidFill>
                  <a:schemeClr val="bg1"/>
                </a:solidFill>
                <a:cs typeface="Source Sans Pro"/>
              </a:rPr>
              <a:t>¿QUÉ ES LA TABLA DELETED?</a:t>
            </a:r>
          </a:p>
          <a:p>
            <a:pPr marL="297475" indent="-285750">
              <a:buSzPct val="100000"/>
              <a:buFont typeface="Arial" panose="020B0604020202020204" pitchFamily="34" charset="0"/>
              <a:buChar char="•"/>
              <a:tabLst>
                <a:tab pos="121285" algn="l"/>
              </a:tabLst>
            </a:pPr>
            <a:r>
              <a:rPr lang="es-PE" sz="1600" spc="-10" dirty="0">
                <a:solidFill>
                  <a:schemeClr val="bg1"/>
                </a:solidFill>
                <a:cs typeface="Source Sans Pro"/>
              </a:rPr>
              <a:t>La tabla virtual “DELETED” es otra tabla especial disponible en los desencadenantes de SQL Server.  </a:t>
            </a:r>
          </a:p>
        </p:txBody>
      </p:sp>
      <p:sp>
        <p:nvSpPr>
          <p:cNvPr id="4" name="Rectangle 5">
            <a:extLst>
              <a:ext uri="{FF2B5EF4-FFF2-40B4-BE49-F238E27FC236}">
                <a16:creationId xmlns:a16="http://schemas.microsoft.com/office/drawing/2014/main" id="{A12C9281-20B6-0052-1276-B123D5E63C49}"/>
              </a:ext>
            </a:extLst>
          </p:cNvPr>
          <p:cNvSpPr/>
          <p:nvPr/>
        </p:nvSpPr>
        <p:spPr>
          <a:xfrm>
            <a:off x="407875" y="320830"/>
            <a:ext cx="7204493" cy="353943"/>
          </a:xfrm>
          <a:prstGeom prst="rect">
            <a:avLst/>
          </a:prstGeom>
        </p:spPr>
        <p:txBody>
          <a:bodyPr wrap="square">
            <a:spAutoFit/>
          </a:bodyPr>
          <a:lstStyle/>
          <a:p>
            <a:r>
              <a:rPr lang="es-PE" sz="1700" dirty="0">
                <a:solidFill>
                  <a:srgbClr val="438AD7"/>
                </a:solidFill>
              </a:rPr>
              <a:t>/ TABLAS DELETED</a:t>
            </a:r>
          </a:p>
        </p:txBody>
      </p:sp>
    </p:spTree>
    <p:extLst>
      <p:ext uri="{BB962C8B-B14F-4D97-AF65-F5344CB8AC3E}">
        <p14:creationId xmlns:p14="http://schemas.microsoft.com/office/powerpoint/2010/main" val="20326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DELETED</a:t>
            </a:r>
          </a:p>
        </p:txBody>
      </p:sp>
      <p:sp>
        <p:nvSpPr>
          <p:cNvPr id="2" name="object 7">
            <a:extLst>
              <a:ext uri="{FF2B5EF4-FFF2-40B4-BE49-F238E27FC236}">
                <a16:creationId xmlns:a16="http://schemas.microsoft.com/office/drawing/2014/main" id="{6267553A-9044-7252-2778-8E25DB6B32C5}"/>
              </a:ext>
            </a:extLst>
          </p:cNvPr>
          <p:cNvSpPr txBox="1"/>
          <p:nvPr/>
        </p:nvSpPr>
        <p:spPr>
          <a:xfrm>
            <a:off x="744265" y="1559500"/>
            <a:ext cx="4220769" cy="246221"/>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¿QUÉ ES LA TABLA DELETED?</a:t>
            </a:r>
            <a:endParaRPr lang="es-PE" sz="1400" spc="-10" dirty="0">
              <a:solidFill>
                <a:srgbClr val="262626"/>
              </a:solidFill>
              <a:cs typeface="Source Sans Pro"/>
            </a:endParaRPr>
          </a:p>
        </p:txBody>
      </p:sp>
      <p:sp>
        <p:nvSpPr>
          <p:cNvPr id="4" name="object 7">
            <a:extLst>
              <a:ext uri="{FF2B5EF4-FFF2-40B4-BE49-F238E27FC236}">
                <a16:creationId xmlns:a16="http://schemas.microsoft.com/office/drawing/2014/main" id="{F84673BD-D7FA-48E1-6460-C45C888BC353}"/>
              </a:ext>
            </a:extLst>
          </p:cNvPr>
          <p:cNvSpPr txBox="1"/>
          <p:nvPr/>
        </p:nvSpPr>
        <p:spPr>
          <a:xfrm>
            <a:off x="744265" y="1964192"/>
            <a:ext cx="7655470" cy="2708434"/>
          </a:xfrm>
          <a:prstGeom prst="rect">
            <a:avLst/>
          </a:prstGeom>
        </p:spPr>
        <p:txBody>
          <a:bodyPr vert="horz" wrap="square" lIns="0" tIns="0" rIns="0" bIns="0" rtlCol="0">
            <a:spAutoFit/>
          </a:bodyPr>
          <a:lstStyle/>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Esta tabla contiene las filas que se han eliminado o actualizado durante una operación en la tabla objetivo que ha desencadenado el desencadenante. </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Proporciona acceso a los datos afectados por la operación antes de que se realice la eliminación o actualización.</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Al igual que la tabla “</a:t>
            </a:r>
            <a:r>
              <a:rPr lang="es-PE" sz="1600" b="1" spc="-10" dirty="0">
                <a:solidFill>
                  <a:srgbClr val="262626"/>
                </a:solidFill>
                <a:cs typeface="Source Sans Pro"/>
              </a:rPr>
              <a:t>INSERTED</a:t>
            </a:r>
            <a:r>
              <a:rPr lang="es-PE" sz="1600" spc="-10" dirty="0">
                <a:solidFill>
                  <a:srgbClr val="262626"/>
                </a:solidFill>
                <a:cs typeface="Source Sans Pro"/>
              </a:rPr>
              <a:t>”, la estructura de la tabla </a:t>
            </a:r>
            <a:r>
              <a:rPr lang="es-PE" sz="1600" spc="-10" dirty="0">
                <a:solidFill>
                  <a:srgbClr val="C00000"/>
                </a:solidFill>
                <a:cs typeface="Source Sans Pro"/>
              </a:rPr>
              <a:t>“</a:t>
            </a:r>
            <a:r>
              <a:rPr lang="es-PE" sz="1600" b="1" spc="-10" dirty="0">
                <a:solidFill>
                  <a:srgbClr val="C00000"/>
                </a:solidFill>
                <a:cs typeface="Source Sans Pro"/>
              </a:rPr>
              <a:t>DELETED</a:t>
            </a:r>
            <a:r>
              <a:rPr lang="es-PE" sz="1600" spc="-10" dirty="0">
                <a:solidFill>
                  <a:srgbClr val="C00000"/>
                </a:solidFill>
                <a:cs typeface="Source Sans Pro"/>
              </a:rPr>
              <a:t>” es idéntica a la estructura de la tabla objetivo del desencadenante</a:t>
            </a:r>
            <a:r>
              <a:rPr lang="es-PE" sz="1600" spc="-10" dirty="0">
                <a:solidFill>
                  <a:srgbClr val="262626"/>
                </a:solidFill>
                <a:cs typeface="Source Sans Pro"/>
              </a:rPr>
              <a:t>. </a:t>
            </a:r>
          </a:p>
          <a:p>
            <a:pPr marL="297475" indent="-285750">
              <a:buSzPct val="100000"/>
              <a:buFont typeface="Arial" panose="020B0604020202020204" pitchFamily="34" charset="0"/>
              <a:buChar char="•"/>
              <a:tabLst>
                <a:tab pos="121285" algn="l"/>
              </a:tabLst>
            </a:pPr>
            <a:endParaRPr lang="es-PE" sz="1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Contiene todas las columnas y los mismos tipos de datos que la tabla objetivo. Se puede referir a las columnas de la tabla “DELETED” como si fueran columnas de una tabla real.</a:t>
            </a:r>
          </a:p>
        </p:txBody>
      </p:sp>
    </p:spTree>
    <p:extLst>
      <p:ext uri="{BB962C8B-B14F-4D97-AF65-F5344CB8AC3E}">
        <p14:creationId xmlns:p14="http://schemas.microsoft.com/office/powerpoint/2010/main" val="59814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8638828"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TIPO ESPECIAL DE PROCEDIMIENTO</a:t>
            </a:r>
          </a:p>
        </p:txBody>
      </p:sp>
    </p:spTree>
    <p:custDataLst>
      <p:tags r:id="rId1"/>
    </p:custDataLst>
    <p:extLst>
      <p:ext uri="{BB962C8B-B14F-4D97-AF65-F5344CB8AC3E}">
        <p14:creationId xmlns:p14="http://schemas.microsoft.com/office/powerpoint/2010/main" val="31094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DELETED</a:t>
            </a:r>
          </a:p>
        </p:txBody>
      </p:sp>
      <p:sp>
        <p:nvSpPr>
          <p:cNvPr id="2" name="object 7">
            <a:extLst>
              <a:ext uri="{FF2B5EF4-FFF2-40B4-BE49-F238E27FC236}">
                <a16:creationId xmlns:a16="http://schemas.microsoft.com/office/drawing/2014/main" id="{6267553A-9044-7252-2778-8E25DB6B32C5}"/>
              </a:ext>
            </a:extLst>
          </p:cNvPr>
          <p:cNvSpPr txBox="1"/>
          <p:nvPr/>
        </p:nvSpPr>
        <p:spPr>
          <a:xfrm>
            <a:off x="738141" y="1210366"/>
            <a:ext cx="7800722" cy="4031873"/>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CONSIDERACIONES IMPORTANTES DE LA TABLA DELETED</a:t>
            </a:r>
          </a:p>
          <a:p>
            <a:pPr marL="11725">
              <a:buSzPct val="100000"/>
              <a:tabLst>
                <a:tab pos="121285" algn="l"/>
              </a:tabLst>
            </a:pPr>
            <a:endParaRPr lang="es-PE" sz="600" b="1"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A continuación, se detallan algunos puntos importantes sobre la tabla “</a:t>
            </a:r>
            <a:r>
              <a:rPr lang="es-PE" sz="1600" b="1" spc="-10" dirty="0">
                <a:solidFill>
                  <a:srgbClr val="262626"/>
                </a:solidFill>
                <a:cs typeface="Source Sans Pro"/>
              </a:rPr>
              <a:t>DELETED</a:t>
            </a:r>
            <a:r>
              <a:rPr lang="es-PE" sz="1600" spc="-10" dirty="0">
                <a:solidFill>
                  <a:srgbClr val="262626"/>
                </a:solidFill>
                <a:cs typeface="Source Sans Pro"/>
              </a:rPr>
              <a:t>” en los desencadenantes:</a:t>
            </a:r>
          </a:p>
          <a:p>
            <a:pPr marL="11725">
              <a:buSzPct val="100000"/>
              <a:tabLst>
                <a:tab pos="121285" algn="l"/>
              </a:tabLst>
            </a:pPr>
            <a:endParaRPr lang="es-PE" sz="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DELETED</a:t>
            </a:r>
            <a:r>
              <a:rPr lang="es-PE" sz="1600" spc="-10" dirty="0">
                <a:solidFill>
                  <a:srgbClr val="262626"/>
                </a:solidFill>
                <a:cs typeface="Source Sans Pro"/>
              </a:rPr>
              <a:t>” solo está disponible en desencadenantes </a:t>
            </a:r>
            <a:r>
              <a:rPr lang="es-PE" sz="1600" b="1" spc="-10" dirty="0">
                <a:solidFill>
                  <a:srgbClr val="7030A0"/>
                </a:solidFill>
                <a:cs typeface="Source Sans Pro"/>
              </a:rPr>
              <a:t>AFTER UPDATE </a:t>
            </a:r>
            <a:r>
              <a:rPr lang="es-PE" sz="1600" spc="-10" dirty="0">
                <a:solidFill>
                  <a:srgbClr val="262626"/>
                </a:solidFill>
                <a:cs typeface="Source Sans Pro"/>
              </a:rPr>
              <a:t>y </a:t>
            </a:r>
            <a:r>
              <a:rPr lang="es-PE" sz="1600" b="1" spc="-10" dirty="0">
                <a:solidFill>
                  <a:srgbClr val="7030A0"/>
                </a:solidFill>
                <a:cs typeface="Source Sans Pro"/>
              </a:rPr>
              <a:t>AFTER DELETE</a:t>
            </a:r>
            <a:r>
              <a:rPr lang="es-PE" sz="1600" spc="-10" dirty="0">
                <a:solidFill>
                  <a:srgbClr val="262626"/>
                </a:solidFill>
                <a:cs typeface="Source Sans Pro"/>
              </a:rPr>
              <a:t>. No está disponible en desencadenantes </a:t>
            </a:r>
            <a:r>
              <a:rPr lang="es-PE" sz="1600" b="1" spc="-10" dirty="0">
                <a:solidFill>
                  <a:srgbClr val="7030A0"/>
                </a:solidFill>
                <a:cs typeface="Source Sans Pro"/>
              </a:rPr>
              <a:t>AFTER INSERT </a:t>
            </a:r>
            <a:r>
              <a:rPr lang="es-PE" sz="1600" spc="-10" dirty="0">
                <a:solidFill>
                  <a:srgbClr val="262626"/>
                </a:solidFill>
                <a:cs typeface="Source Sans Pro"/>
              </a:rPr>
              <a:t>o </a:t>
            </a:r>
            <a:r>
              <a:rPr lang="es-PE" sz="1600" b="1" spc="-10" dirty="0">
                <a:solidFill>
                  <a:srgbClr val="7030A0"/>
                </a:solidFill>
                <a:cs typeface="Source Sans Pro"/>
              </a:rPr>
              <a:t>INSTEAD OF</a:t>
            </a:r>
            <a:r>
              <a:rPr lang="es-PE" sz="1600" spc="-10" dirty="0">
                <a:solidFill>
                  <a:srgbClr val="262626"/>
                </a:solidFill>
                <a:cs typeface="Source Sans Pro"/>
              </a:rPr>
              <a:t>.</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DELETED</a:t>
            </a:r>
            <a:r>
              <a:rPr lang="es-PE" sz="1600" spc="-10" dirty="0">
                <a:solidFill>
                  <a:srgbClr val="262626"/>
                </a:solidFill>
                <a:cs typeface="Source Sans Pro"/>
              </a:rPr>
              <a:t>” se llena automáticamente por el sistema antes de que se ejecute el código del desencadenante. Contiene las filas que se han eliminado o actualizado en la operación desencadenante.</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Puedes utilizar la tabla “</a:t>
            </a:r>
            <a:r>
              <a:rPr lang="es-PE" sz="1600" b="1" spc="-10" dirty="0">
                <a:solidFill>
                  <a:srgbClr val="262626"/>
                </a:solidFill>
                <a:cs typeface="Source Sans Pro"/>
              </a:rPr>
              <a:t>DELETED</a:t>
            </a:r>
            <a:r>
              <a:rPr lang="es-PE" sz="1600" spc="-10" dirty="0">
                <a:solidFill>
                  <a:srgbClr val="262626"/>
                </a:solidFill>
                <a:cs typeface="Source Sans Pro"/>
              </a:rPr>
              <a:t>” en consultas </a:t>
            </a:r>
            <a:r>
              <a:rPr lang="es-PE" sz="1600" b="1" spc="-10" dirty="0">
                <a:solidFill>
                  <a:srgbClr val="7030A0"/>
                </a:solidFill>
                <a:cs typeface="Source Sans Pro"/>
              </a:rPr>
              <a:t>SELECT</a:t>
            </a:r>
            <a:r>
              <a:rPr lang="es-PE" sz="1600" spc="-10" dirty="0">
                <a:solidFill>
                  <a:srgbClr val="262626"/>
                </a:solidFill>
                <a:cs typeface="Source Sans Pro"/>
              </a:rPr>
              <a:t>, </a:t>
            </a:r>
            <a:r>
              <a:rPr lang="es-PE" sz="1600" b="1" spc="-10" dirty="0">
                <a:solidFill>
                  <a:srgbClr val="7030A0"/>
                </a:solidFill>
                <a:cs typeface="Source Sans Pro"/>
              </a:rPr>
              <a:t>JOIN</a:t>
            </a:r>
            <a:r>
              <a:rPr lang="es-PE" sz="1600" spc="-10" dirty="0">
                <a:solidFill>
                  <a:srgbClr val="262626"/>
                </a:solidFill>
                <a:cs typeface="Source Sans Pro"/>
              </a:rPr>
              <a:t>, </a:t>
            </a:r>
            <a:r>
              <a:rPr lang="es-PE" sz="1600" b="1" spc="-10" dirty="0">
                <a:solidFill>
                  <a:srgbClr val="7030A0"/>
                </a:solidFill>
                <a:cs typeface="Source Sans Pro"/>
              </a:rPr>
              <a:t>INSERT</a:t>
            </a:r>
            <a:r>
              <a:rPr lang="es-PE" sz="1600" spc="-10" dirty="0">
                <a:solidFill>
                  <a:srgbClr val="262626"/>
                </a:solidFill>
                <a:cs typeface="Source Sans Pro"/>
              </a:rPr>
              <a:t>, </a:t>
            </a:r>
            <a:r>
              <a:rPr lang="es-PE" sz="1600" b="1" spc="-10" dirty="0">
                <a:solidFill>
                  <a:srgbClr val="7030A0"/>
                </a:solidFill>
                <a:cs typeface="Source Sans Pro"/>
              </a:rPr>
              <a:t>UPDATE</a:t>
            </a:r>
            <a:r>
              <a:rPr lang="es-PE" sz="1600" spc="-10" dirty="0">
                <a:solidFill>
                  <a:srgbClr val="262626"/>
                </a:solidFill>
                <a:cs typeface="Source Sans Pro"/>
              </a:rPr>
              <a:t>, </a:t>
            </a:r>
            <a:r>
              <a:rPr lang="es-PE" sz="1600" b="1" spc="-10" dirty="0">
                <a:solidFill>
                  <a:srgbClr val="7030A0"/>
                </a:solidFill>
                <a:cs typeface="Source Sans Pro"/>
              </a:rPr>
              <a:t>DELETE</a:t>
            </a:r>
            <a:r>
              <a:rPr lang="es-PE" sz="1600" spc="-10" dirty="0">
                <a:solidFill>
                  <a:srgbClr val="262626"/>
                </a:solidFill>
                <a:cs typeface="Source Sans Pro"/>
              </a:rPr>
              <a:t> o cualquier otra operación de manipulación de datos en el código del desencadenante.</a:t>
            </a:r>
          </a:p>
          <a:p>
            <a:pPr marL="354625" indent="-342900">
              <a:buSzPct val="100000"/>
              <a:buFont typeface="+mj-lt"/>
              <a:buAutoNum type="arabicPeriod"/>
              <a:tabLst>
                <a:tab pos="121285" algn="l"/>
              </a:tabLst>
            </a:pPr>
            <a:endParaRPr lang="es-PE" sz="1600" spc="-10" dirty="0">
              <a:solidFill>
                <a:srgbClr val="262626"/>
              </a:solidFill>
              <a:cs typeface="Source Sans Pro"/>
            </a:endParaRPr>
          </a:p>
          <a:p>
            <a:pPr marL="354625" indent="-342900">
              <a:buSzPct val="100000"/>
              <a:buFont typeface="+mj-lt"/>
              <a:buAutoNum type="arabicPeriod"/>
              <a:tabLst>
                <a:tab pos="121285" algn="l"/>
              </a:tabLst>
            </a:pPr>
            <a:r>
              <a:rPr lang="es-PE" sz="1600" spc="-10" dirty="0">
                <a:solidFill>
                  <a:srgbClr val="262626"/>
                </a:solidFill>
                <a:cs typeface="Source Sans Pro"/>
              </a:rPr>
              <a:t>La tabla “</a:t>
            </a:r>
            <a:r>
              <a:rPr lang="es-PE" sz="1600" b="1" spc="-10" dirty="0">
                <a:solidFill>
                  <a:srgbClr val="262626"/>
                </a:solidFill>
                <a:cs typeface="Source Sans Pro"/>
              </a:rPr>
              <a:t>DELETED</a:t>
            </a:r>
            <a:r>
              <a:rPr lang="es-PE" sz="1600" spc="-10" dirty="0">
                <a:solidFill>
                  <a:srgbClr val="262626"/>
                </a:solidFill>
                <a:cs typeface="Source Sans Pro"/>
              </a:rPr>
              <a:t>” puede tener varias filas si se han afectado múltiples filas durante la operación desencadenante.</a:t>
            </a:r>
          </a:p>
        </p:txBody>
      </p:sp>
    </p:spTree>
    <p:extLst>
      <p:ext uri="{BB962C8B-B14F-4D97-AF65-F5344CB8AC3E}">
        <p14:creationId xmlns:p14="http://schemas.microsoft.com/office/powerpoint/2010/main" val="96762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DELETED</a:t>
            </a:r>
          </a:p>
        </p:txBody>
      </p:sp>
      <p:grpSp>
        <p:nvGrpSpPr>
          <p:cNvPr id="4" name="Grupo 3">
            <a:extLst>
              <a:ext uri="{FF2B5EF4-FFF2-40B4-BE49-F238E27FC236}">
                <a16:creationId xmlns:a16="http://schemas.microsoft.com/office/drawing/2014/main" id="{8EA290CC-22AE-5B6D-DC9E-9AA22F60B427}"/>
              </a:ext>
            </a:extLst>
          </p:cNvPr>
          <p:cNvGrpSpPr/>
          <p:nvPr/>
        </p:nvGrpSpPr>
        <p:grpSpPr>
          <a:xfrm>
            <a:off x="579866" y="1555684"/>
            <a:ext cx="7917767" cy="3503623"/>
            <a:chOff x="511340" y="1447619"/>
            <a:chExt cx="7917767" cy="3503623"/>
          </a:xfrm>
        </p:grpSpPr>
        <p:sp>
          <p:nvSpPr>
            <p:cNvPr id="3" name="object 7"/>
            <p:cNvSpPr txBox="1"/>
            <p:nvPr/>
          </p:nvSpPr>
          <p:spPr>
            <a:xfrm>
              <a:off x="511340" y="1447619"/>
              <a:ext cx="4891933" cy="677108"/>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1: Desencadenante AFTER DELETE</a:t>
              </a:r>
              <a:endParaRPr lang="es-PE" sz="1600" spc="-10" dirty="0">
                <a:solidFill>
                  <a:srgbClr val="262626"/>
                </a:solidFill>
                <a:cs typeface="Source Sans Pro"/>
              </a:endParaRPr>
            </a:p>
            <a:p>
              <a:pPr marL="11725">
                <a:buSzPct val="100000"/>
                <a:tabLst>
                  <a:tab pos="121285" algn="l"/>
                </a:tabLst>
              </a:pPr>
              <a:endParaRPr lang="es-PE" sz="600" spc="-10" dirty="0">
                <a:solidFill>
                  <a:srgbClr val="262626"/>
                </a:solidFill>
                <a:cs typeface="Source Sans Pro"/>
              </a:endParaRPr>
            </a:p>
          </p:txBody>
        </p:sp>
        <p:sp>
          <p:nvSpPr>
            <p:cNvPr id="8" name="CuadroTexto 7">
              <a:extLst>
                <a:ext uri="{FF2B5EF4-FFF2-40B4-BE49-F238E27FC236}">
                  <a16:creationId xmlns:a16="http://schemas.microsoft.com/office/drawing/2014/main" id="{4C23F39A-29D5-300B-F77E-5CD79FFBEF50}"/>
                </a:ext>
              </a:extLst>
            </p:cNvPr>
            <p:cNvSpPr txBox="1"/>
            <p:nvPr/>
          </p:nvSpPr>
          <p:spPr>
            <a:xfrm>
              <a:off x="2921666" y="2234693"/>
              <a:ext cx="5271962" cy="1546577"/>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trg_OrderDelete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Orders</a:t>
              </a:r>
            </a:p>
            <a:p>
              <a:r>
                <a:rPr lang="en-US" sz="1050" b="1" dirty="0">
                  <a:solidFill>
                    <a:srgbClr val="7030A0"/>
                  </a:solidFill>
                  <a:latin typeface="Courier New" panose="02070309020205020404" pitchFamily="49" charset="0"/>
                  <a:cs typeface="Courier New" panose="02070309020205020404" pitchFamily="49" charset="0"/>
                </a:rPr>
                <a:t>AFTER DELETE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OrderAudit </a:t>
              </a:r>
              <a:r>
                <a:rPr lang="en-US" sz="1050" dirty="0">
                  <a:latin typeface="Courier New" panose="02070309020205020404" pitchFamily="49" charset="0"/>
                  <a:cs typeface="Courier New" panose="02070309020205020404" pitchFamily="49" charset="0"/>
                </a:rPr>
                <a:t>(OrderID, CustomerID, DeletionDate)</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OrderID, CustomerID, </a:t>
              </a:r>
              <a:r>
                <a:rPr lang="en-US" sz="1050" b="1" dirty="0">
                  <a:solidFill>
                    <a:srgbClr val="7030A0"/>
                  </a:solidFill>
                  <a:latin typeface="Courier New" panose="02070309020205020404" pitchFamily="49" charset="0"/>
                  <a:cs typeface="Courier New" panose="02070309020205020404" pitchFamily="49" charset="0"/>
                </a:rPr>
                <a:t>GETDATE()</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DELETED</a:t>
              </a:r>
              <a:r>
                <a:rPr lang="en-US" sz="1050" b="1" dirty="0">
                  <a:solidFill>
                    <a:srgbClr val="7030A0"/>
                  </a:solidFill>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752045" y="3935579"/>
              <a:ext cx="7677062" cy="1015663"/>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cada vez que se elimina un pedido de la tabla “</a:t>
              </a:r>
              <a:r>
                <a:rPr lang="es-PE" sz="1500" b="1" dirty="0">
                  <a:solidFill>
                    <a:schemeClr val="accent5">
                      <a:lumMod val="75000"/>
                    </a:schemeClr>
                  </a:solidFill>
                </a:rPr>
                <a:t>Orders</a:t>
              </a:r>
              <a:r>
                <a:rPr lang="es-PE" sz="1500" dirty="0">
                  <a:solidFill>
                    <a:schemeClr val="accent5">
                      <a:lumMod val="75000"/>
                    </a:schemeClr>
                  </a:solidFill>
                </a:rPr>
                <a:t>”, el desencadenante “</a:t>
              </a:r>
              <a:r>
                <a:rPr lang="es-PE" sz="1500" b="1" dirty="0">
                  <a:solidFill>
                    <a:schemeClr val="accent5">
                      <a:lumMod val="75000"/>
                    </a:schemeClr>
                  </a:solidFill>
                </a:rPr>
                <a:t>trg_OrderDelete</a:t>
              </a:r>
              <a:r>
                <a:rPr lang="es-PE" sz="1500" dirty="0">
                  <a:solidFill>
                    <a:schemeClr val="accent5">
                      <a:lumMod val="75000"/>
                    </a:schemeClr>
                  </a:solidFill>
                </a:rPr>
                <a:t>” se ejecuta automáticamente después de la eliminación. Utiliza la tabla “</a:t>
              </a:r>
              <a:r>
                <a:rPr lang="es-PE" sz="1500" b="1" dirty="0">
                  <a:solidFill>
                    <a:schemeClr val="accent5">
                      <a:lumMod val="75000"/>
                    </a:schemeClr>
                  </a:solidFill>
                </a:rPr>
                <a:t>DELETED</a:t>
              </a:r>
              <a:r>
                <a:rPr lang="es-PE" sz="1500" dirty="0">
                  <a:solidFill>
                    <a:schemeClr val="accent5">
                      <a:lumMod val="75000"/>
                    </a:schemeClr>
                  </a:solidFill>
                </a:rPr>
                <a:t>” para obtener los datos del pedido eliminado y los inserta en la tabla de auditoría “</a:t>
              </a:r>
              <a:r>
                <a:rPr lang="es-PE" sz="1500" b="1" dirty="0">
                  <a:solidFill>
                    <a:schemeClr val="accent5">
                      <a:lumMod val="75000"/>
                    </a:schemeClr>
                  </a:solidFill>
                </a:rPr>
                <a:t>OrderAudit</a:t>
              </a:r>
              <a:r>
                <a:rPr lang="es-PE" sz="1500" dirty="0">
                  <a:solidFill>
                    <a:schemeClr val="accent5">
                      <a:lumMod val="75000"/>
                    </a:schemeClr>
                  </a:solidFill>
                </a:rPr>
                <a:t>” junto con la fecha y hora de la eliminación.</a:t>
              </a:r>
            </a:p>
          </p:txBody>
        </p:sp>
        <p:sp>
          <p:nvSpPr>
            <p:cNvPr id="2" name="object 7">
              <a:extLst>
                <a:ext uri="{FF2B5EF4-FFF2-40B4-BE49-F238E27FC236}">
                  <a16:creationId xmlns:a16="http://schemas.microsoft.com/office/drawing/2014/main" id="{5A374033-EB07-ACE2-911D-9AC50DAE3BEB}"/>
                </a:ext>
              </a:extLst>
            </p:cNvPr>
            <p:cNvSpPr txBox="1"/>
            <p:nvPr/>
          </p:nvSpPr>
          <p:spPr>
            <a:xfrm>
              <a:off x="511340" y="2234693"/>
              <a:ext cx="2256798" cy="1231106"/>
            </a:xfrm>
            <a:prstGeom prst="rect">
              <a:avLst/>
            </a:prstGeom>
          </p:spPr>
          <p:txBody>
            <a:bodyPr vert="horz" wrap="square" lIns="0" tIns="0" rIns="0" bIns="0" rtlCol="0">
              <a:spAutoFit/>
            </a:bodyPr>
            <a:lstStyle/>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Registrar las eliminaciones de pedidos en una tabla de auditoría llamada “</a:t>
              </a:r>
              <a:r>
                <a:rPr lang="es-PE" sz="1600" b="1" spc="-10" dirty="0">
                  <a:solidFill>
                    <a:srgbClr val="262626"/>
                  </a:solidFill>
                  <a:cs typeface="Source Sans Pro"/>
                </a:rPr>
                <a:t>OrderAudit</a:t>
              </a:r>
              <a:r>
                <a:rPr lang="es-PE" sz="1600" spc="-10" dirty="0">
                  <a:solidFill>
                    <a:srgbClr val="262626"/>
                  </a:solidFill>
                  <a:cs typeface="Source Sans Pro"/>
                </a:rPr>
                <a:t>”.</a:t>
              </a:r>
            </a:p>
          </p:txBody>
        </p:sp>
      </p:grpSp>
    </p:spTree>
    <p:extLst>
      <p:ext uri="{BB962C8B-B14F-4D97-AF65-F5344CB8AC3E}">
        <p14:creationId xmlns:p14="http://schemas.microsoft.com/office/powerpoint/2010/main" val="342578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708532" y="1042685"/>
            <a:ext cx="5750458" cy="584775"/>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 - OTROS EJEMPLOS</a:t>
            </a:r>
          </a:p>
          <a:p>
            <a:pPr marL="11725">
              <a:buSzPct val="100000"/>
              <a:tabLst>
                <a:tab pos="121285" algn="l"/>
              </a:tabLst>
            </a:pPr>
            <a:endParaRPr lang="es-PE" sz="600" spc="-10" dirty="0">
              <a:solidFill>
                <a:srgbClr val="262626"/>
              </a:solidFill>
              <a:cs typeface="Source Sans Pro"/>
            </a:endParaRPr>
          </a:p>
          <a:p>
            <a:pPr marL="11725">
              <a:buSzPct val="100000"/>
              <a:tabLst>
                <a:tab pos="121285" algn="l"/>
              </a:tabLst>
            </a:pPr>
            <a:r>
              <a:rPr lang="es-PE" sz="1600" spc="-10" dirty="0">
                <a:solidFill>
                  <a:srgbClr val="7030A0"/>
                </a:solidFill>
                <a:cs typeface="Source Sans Pro"/>
              </a:rPr>
              <a:t>Ejemplo 2: Desencadenante AFTER UPDATE</a:t>
            </a:r>
            <a:endParaRPr lang="es-PE" sz="1600" spc="-10" dirty="0">
              <a:solidFill>
                <a:srgbClr val="262626"/>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TABLAS DELETED</a:t>
            </a:r>
          </a:p>
        </p:txBody>
      </p:sp>
      <p:sp>
        <p:nvSpPr>
          <p:cNvPr id="8" name="CuadroTexto 7">
            <a:extLst>
              <a:ext uri="{FF2B5EF4-FFF2-40B4-BE49-F238E27FC236}">
                <a16:creationId xmlns:a16="http://schemas.microsoft.com/office/drawing/2014/main" id="{4C23F39A-29D5-300B-F77E-5CD79FFBEF50}"/>
              </a:ext>
            </a:extLst>
          </p:cNvPr>
          <p:cNvSpPr txBox="1"/>
          <p:nvPr/>
        </p:nvSpPr>
        <p:spPr>
          <a:xfrm>
            <a:off x="3450444" y="1900611"/>
            <a:ext cx="4891635" cy="2192908"/>
          </a:xfrm>
          <a:prstGeom prst="rect">
            <a:avLst/>
          </a:prstGeom>
          <a:noFill/>
          <a:ln>
            <a:solidFill>
              <a:schemeClr val="tx1"/>
            </a:solidFill>
          </a:ln>
        </p:spPr>
        <p:txBody>
          <a:bodyPr wrap="square">
            <a:spAutoFit/>
          </a:bodyPr>
          <a:lstStyle/>
          <a:p>
            <a:r>
              <a:rPr lang="en-US" sz="1050" b="1" dirty="0">
                <a:solidFill>
                  <a:srgbClr val="7030A0"/>
                </a:solidFill>
                <a:latin typeface="Courier New" panose="02070309020205020404" pitchFamily="49" charset="0"/>
                <a:cs typeface="Courier New" panose="02070309020205020404" pitchFamily="49" charset="0"/>
              </a:rPr>
              <a:t>CREATE TRIGGER </a:t>
            </a:r>
            <a:r>
              <a:rPr lang="en-US" sz="1050" b="1" dirty="0">
                <a:latin typeface="Courier New" panose="02070309020205020404" pitchFamily="49" charset="0"/>
                <a:cs typeface="Courier New" panose="02070309020205020404" pitchFamily="49" charset="0"/>
              </a:rPr>
              <a:t>trg_PriceUpdate</a:t>
            </a:r>
          </a:p>
          <a:p>
            <a:r>
              <a:rPr lang="en-US" sz="1050" b="1" dirty="0">
                <a:solidFill>
                  <a:srgbClr val="7030A0"/>
                </a:solidFill>
                <a:latin typeface="Courier New" panose="02070309020205020404" pitchFamily="49" charset="0"/>
                <a:cs typeface="Courier New" panose="02070309020205020404" pitchFamily="49" charset="0"/>
              </a:rPr>
              <a:t>ON </a:t>
            </a:r>
            <a:r>
              <a:rPr lang="en-US" sz="1050" b="1" dirty="0">
                <a:latin typeface="Courier New" panose="02070309020205020404" pitchFamily="49" charset="0"/>
                <a:cs typeface="Courier New" panose="02070309020205020404" pitchFamily="49" charset="0"/>
              </a:rPr>
              <a:t>Products</a:t>
            </a:r>
          </a:p>
          <a:p>
            <a:r>
              <a:rPr lang="en-US" sz="1050" b="1" dirty="0">
                <a:solidFill>
                  <a:srgbClr val="7030A0"/>
                </a:solidFill>
                <a:latin typeface="Courier New" panose="02070309020205020404" pitchFamily="49" charset="0"/>
                <a:cs typeface="Courier New" panose="02070309020205020404" pitchFamily="49" charset="0"/>
              </a:rPr>
              <a:t>AFTER UPDATE</a:t>
            </a:r>
          </a:p>
          <a:p>
            <a:r>
              <a:rPr lang="en-US" sz="1050" b="1" dirty="0">
                <a:solidFill>
                  <a:srgbClr val="7030A0"/>
                </a:solidFill>
                <a:latin typeface="Courier New" panose="02070309020205020404" pitchFamily="49" charset="0"/>
                <a:cs typeface="Courier New" panose="02070309020205020404" pitchFamily="49" charset="0"/>
              </a:rPr>
              <a:t>AS</a:t>
            </a:r>
          </a:p>
          <a:p>
            <a:r>
              <a:rPr lang="en-US" sz="1050" b="1" dirty="0">
                <a:solidFill>
                  <a:srgbClr val="7030A0"/>
                </a:solidFill>
                <a:latin typeface="Courier New" panose="02070309020205020404" pitchFamily="49" charset="0"/>
                <a:cs typeface="Courier New" panose="02070309020205020404" pitchFamily="49" charset="0"/>
              </a:rPr>
              <a:t>BEGIN</a:t>
            </a:r>
          </a:p>
          <a:p>
            <a:r>
              <a:rPr lang="en-US" sz="1050" b="1" dirty="0">
                <a:solidFill>
                  <a:srgbClr val="7030A0"/>
                </a:solidFill>
                <a:latin typeface="Courier New" panose="02070309020205020404" pitchFamily="49" charset="0"/>
                <a:cs typeface="Courier New" panose="02070309020205020404" pitchFamily="49" charset="0"/>
              </a:rPr>
              <a:t>    INSERT INTO </a:t>
            </a:r>
            <a:r>
              <a:rPr lang="en-US" sz="1050" b="1" dirty="0">
                <a:latin typeface="Courier New" panose="02070309020205020404" pitchFamily="49" charset="0"/>
                <a:cs typeface="Courier New" panose="02070309020205020404" pitchFamily="49" charset="0"/>
              </a:rPr>
              <a:t>PriceChanges </a:t>
            </a:r>
            <a:r>
              <a:rPr lang="en-US" sz="1050" dirty="0">
                <a:latin typeface="Courier New" panose="02070309020205020404" pitchFamily="49" charset="0"/>
                <a:cs typeface="Courier New" panose="02070309020205020404" pitchFamily="49" charset="0"/>
              </a:rPr>
              <a:t>(ProductID, OldPrice,</a:t>
            </a:r>
          </a:p>
          <a:p>
            <a:r>
              <a:rPr lang="en-US" sz="1050" dirty="0">
                <a:latin typeface="Courier New" panose="02070309020205020404" pitchFamily="49" charset="0"/>
                <a:cs typeface="Courier New" panose="02070309020205020404" pitchFamily="49" charset="0"/>
              </a:rPr>
              <a:t>                              NewPrice, ChangeDate)</a:t>
            </a:r>
          </a:p>
          <a:p>
            <a:r>
              <a:rPr lang="en-US" sz="1050" b="1" dirty="0">
                <a:solidFill>
                  <a:srgbClr val="7030A0"/>
                </a:solidFill>
                <a:latin typeface="Courier New" panose="02070309020205020404" pitchFamily="49" charset="0"/>
                <a:cs typeface="Courier New" panose="02070309020205020404" pitchFamily="49" charset="0"/>
              </a:rPr>
              <a:t>         SELECT </a:t>
            </a:r>
            <a:r>
              <a:rPr lang="en-US" sz="1050" dirty="0">
                <a:latin typeface="Courier New" panose="02070309020205020404" pitchFamily="49" charset="0"/>
                <a:cs typeface="Courier New" panose="02070309020205020404" pitchFamily="49" charset="0"/>
              </a:rPr>
              <a:t>d.ProductID, d.UnitPrice, </a:t>
            </a:r>
          </a:p>
          <a:p>
            <a:r>
              <a:rPr lang="en-US" sz="1050" dirty="0">
                <a:latin typeface="Courier New" panose="02070309020205020404" pitchFamily="49" charset="0"/>
                <a:cs typeface="Courier New" panose="02070309020205020404" pitchFamily="49" charset="0"/>
              </a:rPr>
              <a:t>                i.UnitPrice, </a:t>
            </a:r>
            <a:r>
              <a:rPr lang="en-US" sz="1050" b="1" dirty="0">
                <a:solidFill>
                  <a:srgbClr val="7030A0"/>
                </a:solidFill>
                <a:latin typeface="Courier New" panose="02070309020205020404" pitchFamily="49" charset="0"/>
                <a:cs typeface="Courier New" panose="02070309020205020404" pitchFamily="49" charset="0"/>
              </a:rPr>
              <a:t>GETDATE()</a:t>
            </a:r>
          </a:p>
          <a:p>
            <a:r>
              <a:rPr lang="en-US" sz="1050" b="1" dirty="0">
                <a:solidFill>
                  <a:srgbClr val="7030A0"/>
                </a:solidFill>
                <a:latin typeface="Courier New" panose="02070309020205020404" pitchFamily="49" charset="0"/>
                <a:cs typeface="Courier New" panose="02070309020205020404" pitchFamily="49" charset="0"/>
              </a:rPr>
              <a:t>           FROM </a:t>
            </a:r>
            <a:r>
              <a:rPr lang="en-US" sz="1050" b="1" dirty="0">
                <a:latin typeface="Courier New" panose="02070309020205020404" pitchFamily="49" charset="0"/>
                <a:cs typeface="Courier New" panose="02070309020205020404" pitchFamily="49" charset="0"/>
              </a:rPr>
              <a:t>DELETED </a:t>
            </a:r>
            <a:r>
              <a:rPr lang="en-US" sz="1050" dirty="0">
                <a:latin typeface="Courier New" panose="02070309020205020404" pitchFamily="49" charset="0"/>
                <a:cs typeface="Courier New" panose="02070309020205020404" pitchFamily="49" charset="0"/>
              </a:rPr>
              <a:t>d</a:t>
            </a:r>
          </a:p>
          <a:p>
            <a:r>
              <a:rPr lang="en-US" sz="1050" b="1" dirty="0">
                <a:solidFill>
                  <a:srgbClr val="7030A0"/>
                </a:solidFill>
                <a:latin typeface="Courier New" panose="02070309020205020404" pitchFamily="49" charset="0"/>
                <a:cs typeface="Courier New" panose="02070309020205020404" pitchFamily="49" charset="0"/>
              </a:rPr>
              <a:t>          INNER JOIN </a:t>
            </a:r>
            <a:r>
              <a:rPr lang="en-US" sz="1050" b="1" dirty="0">
                <a:latin typeface="Courier New" panose="02070309020205020404" pitchFamily="49" charset="0"/>
                <a:cs typeface="Courier New" panose="02070309020205020404" pitchFamily="49" charset="0"/>
              </a:rPr>
              <a:t>INSERTED </a:t>
            </a:r>
            <a:r>
              <a:rPr lang="en-US" sz="1050" dirty="0">
                <a:latin typeface="Courier New" panose="02070309020205020404" pitchFamily="49" charset="0"/>
                <a:cs typeface="Courier New" panose="02070309020205020404" pitchFamily="49" charset="0"/>
              </a:rPr>
              <a:t>i </a:t>
            </a:r>
          </a:p>
          <a:p>
            <a:r>
              <a:rPr lang="en-US" sz="1050" b="1" dirty="0">
                <a:solidFill>
                  <a:srgbClr val="7030A0"/>
                </a:solidFill>
                <a:latin typeface="Courier New" panose="02070309020205020404" pitchFamily="49" charset="0"/>
                <a:cs typeface="Courier New" panose="02070309020205020404" pitchFamily="49" charset="0"/>
              </a:rPr>
              <a:t>                  ON </a:t>
            </a:r>
            <a:r>
              <a:rPr lang="en-US" sz="1050" dirty="0">
                <a:latin typeface="Courier New" panose="02070309020205020404" pitchFamily="49" charset="0"/>
                <a:cs typeface="Courier New" panose="02070309020205020404" pitchFamily="49" charset="0"/>
              </a:rPr>
              <a:t>d.ProductID = i.ProductID</a:t>
            </a:r>
            <a:r>
              <a:rPr lang="en-US" sz="1050" b="1" dirty="0">
                <a:solidFill>
                  <a:srgbClr val="7030A0"/>
                </a:solidFill>
                <a:latin typeface="Courier New" panose="02070309020205020404" pitchFamily="49" charset="0"/>
                <a:cs typeface="Courier New" panose="02070309020205020404" pitchFamily="49" charset="0"/>
              </a:rPr>
              <a:t>;</a:t>
            </a:r>
          </a:p>
          <a:p>
            <a:r>
              <a:rPr lang="en-US" sz="1050" b="1" dirty="0">
                <a:solidFill>
                  <a:srgbClr val="7030A0"/>
                </a:solidFill>
                <a:latin typeface="Courier New" panose="02070309020205020404" pitchFamily="49" charset="0"/>
                <a:cs typeface="Courier New" panose="02070309020205020404" pitchFamily="49" charset="0"/>
              </a:rPr>
              <a:t>END;</a:t>
            </a:r>
          </a:p>
        </p:txBody>
      </p:sp>
      <p:sp>
        <p:nvSpPr>
          <p:cNvPr id="10" name="CuadroTexto 9">
            <a:extLst>
              <a:ext uri="{FF2B5EF4-FFF2-40B4-BE49-F238E27FC236}">
                <a16:creationId xmlns:a16="http://schemas.microsoft.com/office/drawing/2014/main" id="{FAA37D8D-8B56-47EC-B612-D8074BB12F9C}"/>
              </a:ext>
            </a:extLst>
          </p:cNvPr>
          <p:cNvSpPr txBox="1"/>
          <p:nvPr/>
        </p:nvSpPr>
        <p:spPr>
          <a:xfrm>
            <a:off x="708531" y="4121473"/>
            <a:ext cx="8028145" cy="1246495"/>
          </a:xfrm>
          <a:prstGeom prst="rect">
            <a:avLst/>
          </a:prstGeom>
          <a:noFill/>
        </p:spPr>
        <p:txBody>
          <a:bodyPr wrap="square">
            <a:spAutoFit/>
          </a:bodyPr>
          <a:lstStyle/>
          <a:p>
            <a:r>
              <a:rPr lang="es-PE" sz="1500" b="1" dirty="0">
                <a:solidFill>
                  <a:schemeClr val="accent5">
                    <a:lumMod val="75000"/>
                  </a:schemeClr>
                </a:solidFill>
              </a:rPr>
              <a:t>Caso</a:t>
            </a:r>
            <a:r>
              <a:rPr lang="es-PE" sz="1500" dirty="0">
                <a:solidFill>
                  <a:schemeClr val="accent5">
                    <a:lumMod val="75000"/>
                  </a:schemeClr>
                </a:solidFill>
              </a:rPr>
              <a:t>: cada vez que se actualiza el precio de un producto en la tabla “</a:t>
            </a:r>
            <a:r>
              <a:rPr lang="es-PE" sz="1500" b="1" dirty="0">
                <a:solidFill>
                  <a:schemeClr val="accent5">
                    <a:lumMod val="75000"/>
                  </a:schemeClr>
                </a:solidFill>
              </a:rPr>
              <a:t>Products</a:t>
            </a:r>
            <a:r>
              <a:rPr lang="es-PE" sz="1500" dirty="0">
                <a:solidFill>
                  <a:schemeClr val="accent5">
                    <a:lumMod val="75000"/>
                  </a:schemeClr>
                </a:solidFill>
              </a:rPr>
              <a:t>”, el desencadenante “</a:t>
            </a:r>
            <a:r>
              <a:rPr lang="es-PE" sz="1500" b="1" dirty="0">
                <a:solidFill>
                  <a:schemeClr val="accent5">
                    <a:lumMod val="75000"/>
                  </a:schemeClr>
                </a:solidFill>
              </a:rPr>
              <a:t>trg_PriceUpdate</a:t>
            </a:r>
            <a:r>
              <a:rPr lang="es-PE" sz="1500" dirty="0">
                <a:solidFill>
                  <a:schemeClr val="accent5">
                    <a:lumMod val="75000"/>
                  </a:schemeClr>
                </a:solidFill>
              </a:rPr>
              <a:t>” se ejecuta automáticamente después de la actualización. Utiliza las tablas “</a:t>
            </a:r>
            <a:r>
              <a:rPr lang="es-PE" sz="1500" b="1" dirty="0">
                <a:solidFill>
                  <a:schemeClr val="accent5">
                    <a:lumMod val="75000"/>
                  </a:schemeClr>
                </a:solidFill>
              </a:rPr>
              <a:t>DELETED</a:t>
            </a:r>
            <a:r>
              <a:rPr lang="es-PE" sz="1500" dirty="0">
                <a:solidFill>
                  <a:schemeClr val="accent5">
                    <a:lumMod val="75000"/>
                  </a:schemeClr>
                </a:solidFill>
              </a:rPr>
              <a:t>” e “</a:t>
            </a:r>
            <a:r>
              <a:rPr lang="es-PE" sz="1500" b="1" dirty="0">
                <a:solidFill>
                  <a:schemeClr val="accent5">
                    <a:lumMod val="75000"/>
                  </a:schemeClr>
                </a:solidFill>
              </a:rPr>
              <a:t>INSERTED</a:t>
            </a:r>
            <a:r>
              <a:rPr lang="es-PE" sz="1500" dirty="0">
                <a:solidFill>
                  <a:schemeClr val="accent5">
                    <a:lumMod val="75000"/>
                  </a:schemeClr>
                </a:solidFill>
              </a:rPr>
              <a:t>” para obtener los datos del precio anterior y el precio actualizado, respectivamente, y los inserta en la tabla de cambios “</a:t>
            </a:r>
            <a:r>
              <a:rPr lang="es-PE" sz="1500" b="1" dirty="0">
                <a:solidFill>
                  <a:schemeClr val="accent5">
                    <a:lumMod val="75000"/>
                  </a:schemeClr>
                </a:solidFill>
              </a:rPr>
              <a:t>PriceChanges</a:t>
            </a:r>
            <a:r>
              <a:rPr lang="es-PE" sz="1500" dirty="0">
                <a:solidFill>
                  <a:schemeClr val="accent5">
                    <a:lumMod val="75000"/>
                  </a:schemeClr>
                </a:solidFill>
              </a:rPr>
              <a:t>” junto con la fecha y hora de la actualización.</a:t>
            </a:r>
          </a:p>
        </p:txBody>
      </p:sp>
      <p:sp>
        <p:nvSpPr>
          <p:cNvPr id="2" name="object 7">
            <a:extLst>
              <a:ext uri="{FF2B5EF4-FFF2-40B4-BE49-F238E27FC236}">
                <a16:creationId xmlns:a16="http://schemas.microsoft.com/office/drawing/2014/main" id="{BEA8CC03-CE52-4CC4-A389-2E3912C79D77}"/>
              </a:ext>
            </a:extLst>
          </p:cNvPr>
          <p:cNvSpPr txBox="1"/>
          <p:nvPr/>
        </p:nvSpPr>
        <p:spPr>
          <a:xfrm>
            <a:off x="708531" y="1900611"/>
            <a:ext cx="2170900" cy="1231106"/>
          </a:xfrm>
          <a:prstGeom prst="rect">
            <a:avLst/>
          </a:prstGeom>
        </p:spPr>
        <p:txBody>
          <a:bodyPr vert="horz" wrap="square" lIns="0" tIns="0" rIns="0" bIns="0" rtlCol="0">
            <a:spAutoFit/>
          </a:bodyPr>
          <a:lstStyle/>
          <a:p>
            <a:pPr marL="11725">
              <a:buSzPct val="100000"/>
              <a:tabLst>
                <a:tab pos="121285" algn="l"/>
              </a:tabLst>
            </a:pPr>
            <a:r>
              <a:rPr lang="es-PE" sz="1600" spc="-10" dirty="0">
                <a:solidFill>
                  <a:srgbClr val="262626"/>
                </a:solidFill>
                <a:cs typeface="Source Sans Pro"/>
              </a:rPr>
              <a:t>Registrar los cambios en los precios de los productos en una tabla de registro llamada “</a:t>
            </a:r>
            <a:r>
              <a:rPr lang="es-PE" sz="1600" b="1" spc="-10" dirty="0">
                <a:solidFill>
                  <a:srgbClr val="262626"/>
                </a:solidFill>
                <a:cs typeface="Source Sans Pro"/>
              </a:rPr>
              <a:t>PriceChanges</a:t>
            </a:r>
            <a:r>
              <a:rPr lang="es-PE" sz="1600" spc="-10" dirty="0">
                <a:solidFill>
                  <a:srgbClr val="262626"/>
                </a:solidFill>
                <a:cs typeface="Source Sans Pro"/>
              </a:rPr>
              <a:t>”.</a:t>
            </a:r>
          </a:p>
        </p:txBody>
      </p:sp>
    </p:spTree>
    <p:extLst>
      <p:ext uri="{BB962C8B-B14F-4D97-AF65-F5344CB8AC3E}">
        <p14:creationId xmlns:p14="http://schemas.microsoft.com/office/powerpoint/2010/main" val="54282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TRABAJO PRÁCTICO</a:t>
            </a:r>
          </a:p>
        </p:txBody>
      </p:sp>
    </p:spTree>
    <p:custDataLst>
      <p:tags r:id="rId1"/>
    </p:custDataLst>
    <p:extLst>
      <p:ext uri="{BB962C8B-B14F-4D97-AF65-F5344CB8AC3E}">
        <p14:creationId xmlns:p14="http://schemas.microsoft.com/office/powerpoint/2010/main" val="170053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TRABAJO PRÁCTICO</a:t>
            </a:r>
          </a:p>
        </p:txBody>
      </p:sp>
      <p:sp>
        <p:nvSpPr>
          <p:cNvPr id="9" name="object 7">
            <a:extLst>
              <a:ext uri="{FF2B5EF4-FFF2-40B4-BE49-F238E27FC236}">
                <a16:creationId xmlns:a16="http://schemas.microsoft.com/office/drawing/2014/main" id="{1B820F51-8CA5-8389-DD1F-D17ACDEA5864}"/>
              </a:ext>
            </a:extLst>
          </p:cNvPr>
          <p:cNvSpPr txBox="1"/>
          <p:nvPr/>
        </p:nvSpPr>
        <p:spPr>
          <a:xfrm>
            <a:off x="651409" y="733394"/>
            <a:ext cx="7841182" cy="2785378"/>
          </a:xfrm>
          <a:prstGeom prst="rect">
            <a:avLst/>
          </a:prstGeom>
          <a:solidFill>
            <a:schemeClr val="bg1">
              <a:lumMod val="95000"/>
            </a:schemeClr>
          </a:solidFill>
        </p:spPr>
        <p:txBody>
          <a:bodyPr vert="horz" wrap="square" lIns="0" tIns="0" rIns="0" bIns="0" rtlCol="0">
            <a:spAutoFit/>
          </a:bodyPr>
          <a:lstStyle>
            <a:defPPr>
              <a:defRPr lang="en-US"/>
            </a:defPPr>
            <a:lvl1pPr marL="180000" indent="-168275">
              <a:buSzPct val="100000"/>
              <a:buFont typeface="Arial"/>
              <a:buChar char="•"/>
              <a:tabLst>
                <a:tab pos="121285" algn="l"/>
              </a:tabLst>
              <a:defRPr sz="1600" spc="-10">
                <a:solidFill>
                  <a:srgbClr val="262626"/>
                </a:solidFill>
                <a:cs typeface="Source Sans Pro"/>
              </a:defRPr>
            </a:lvl1pPr>
          </a:lstStyle>
          <a:p>
            <a:pPr marL="11725" indent="0">
              <a:buNone/>
            </a:pPr>
            <a:r>
              <a:rPr lang="es-PE" b="1" dirty="0">
                <a:solidFill>
                  <a:schemeClr val="tx1"/>
                </a:solidFill>
              </a:rPr>
              <a:t>EJERCICIO DE TRANSACCIONES – BD PUBS </a:t>
            </a:r>
            <a:r>
              <a:rPr lang="es-PE" sz="1200" b="1" dirty="0">
                <a:solidFill>
                  <a:schemeClr val="tx1"/>
                </a:solidFill>
              </a:rPr>
              <a:t>(hacer las adaptaciones necesarias de tablas u otros de ser el caso)</a:t>
            </a:r>
            <a:endParaRPr lang="es-PE" b="1" dirty="0">
              <a:solidFill>
                <a:schemeClr val="tx1"/>
              </a:solidFill>
            </a:endParaRPr>
          </a:p>
          <a:p>
            <a:pPr marL="11725" indent="0">
              <a:buNone/>
            </a:pPr>
            <a:endParaRPr lang="es-PE" dirty="0">
              <a:solidFill>
                <a:schemeClr val="tx1"/>
              </a:solidFill>
            </a:endParaRPr>
          </a:p>
          <a:p>
            <a:pPr marL="354625" indent="-342900">
              <a:buFont typeface="+mj-lt"/>
              <a:buAutoNum type="alphaUcPeriod"/>
            </a:pPr>
            <a:r>
              <a:rPr lang="es-PE" b="1" dirty="0">
                <a:solidFill>
                  <a:schemeClr val="accent6">
                    <a:lumMod val="50000"/>
                  </a:schemeClr>
                </a:solidFill>
              </a:rPr>
              <a:t>Desencadenantes AFTER INSERT/UPDATE/DELETE</a:t>
            </a:r>
          </a:p>
          <a:p>
            <a:pPr marL="11725" indent="0">
              <a:buNone/>
            </a:pPr>
            <a:endParaRPr lang="es-PE" dirty="0">
              <a:solidFill>
                <a:schemeClr val="tx1"/>
              </a:solidFill>
            </a:endParaRPr>
          </a:p>
          <a:p>
            <a:pPr marL="631825" lvl="1" indent="-276225">
              <a:buFont typeface="+mj-lt"/>
              <a:buAutoNum type="arabicPeriod"/>
            </a:pPr>
            <a:r>
              <a:rPr lang="es-PE" sz="1300" dirty="0">
                <a:solidFill>
                  <a:schemeClr val="tx1"/>
                </a:solidFill>
              </a:rPr>
              <a:t>Desarrollar un desencadenante </a:t>
            </a:r>
            <a:r>
              <a:rPr lang="es-PE" sz="1300" b="1" dirty="0">
                <a:solidFill>
                  <a:schemeClr val="tx1"/>
                </a:solidFill>
              </a:rPr>
              <a:t>AFTER INSERT </a:t>
            </a:r>
            <a:r>
              <a:rPr lang="es-PE" sz="1300" dirty="0">
                <a:solidFill>
                  <a:schemeClr val="tx1"/>
                </a:solidFill>
              </a:rPr>
              <a:t>que actualice automáticamente el contador de ventas de un autor cada vez que se inserte una nueva venta en la tabla “sales”.</a:t>
            </a:r>
          </a:p>
          <a:p>
            <a:pPr marL="631825" lvl="1" indent="-276225">
              <a:buFont typeface="+mj-lt"/>
              <a:buAutoNum type="arabicPeriod"/>
            </a:pPr>
            <a:endParaRPr lang="es-PE" sz="1300" dirty="0">
              <a:solidFill>
                <a:schemeClr val="tx1"/>
              </a:solidFill>
            </a:endParaRPr>
          </a:p>
          <a:p>
            <a:pPr marL="631825" lvl="1" indent="-276225">
              <a:buFont typeface="+mj-lt"/>
              <a:buAutoNum type="arabicPeriod"/>
            </a:pPr>
            <a:r>
              <a:rPr lang="es-PE" sz="1300" dirty="0">
                <a:solidFill>
                  <a:schemeClr val="tx1"/>
                </a:solidFill>
              </a:rPr>
              <a:t>Escribir un desencadenante </a:t>
            </a:r>
            <a:r>
              <a:rPr lang="es-PE" sz="1300" b="1" dirty="0">
                <a:solidFill>
                  <a:schemeClr val="tx1"/>
                </a:solidFill>
              </a:rPr>
              <a:t>AFTER UPDATE </a:t>
            </a:r>
            <a:r>
              <a:rPr lang="es-PE" sz="1300" dirty="0">
                <a:solidFill>
                  <a:schemeClr val="tx1"/>
                </a:solidFill>
              </a:rPr>
              <a:t>que registre los cambios realizados en la tabla “titles” en una tabla de auditoría, incluyendo el antiguo valor y el nuevo valor de la columna “Price”.</a:t>
            </a:r>
          </a:p>
          <a:p>
            <a:pPr marL="631825" lvl="1" indent="-276225">
              <a:buFont typeface="+mj-lt"/>
              <a:buAutoNum type="arabicPeriod"/>
            </a:pPr>
            <a:endParaRPr lang="es-PE" sz="1300" dirty="0">
              <a:solidFill>
                <a:schemeClr val="tx1"/>
              </a:solidFill>
            </a:endParaRPr>
          </a:p>
          <a:p>
            <a:pPr marL="631825" lvl="1" indent="-276225">
              <a:buFont typeface="+mj-lt"/>
              <a:buAutoNum type="arabicPeriod"/>
            </a:pPr>
            <a:r>
              <a:rPr lang="es-PE" sz="1300" dirty="0">
                <a:solidFill>
                  <a:schemeClr val="tx1"/>
                </a:solidFill>
              </a:rPr>
              <a:t>Crear un desencadenante </a:t>
            </a:r>
            <a:r>
              <a:rPr lang="es-PE" sz="1300" b="1" dirty="0">
                <a:solidFill>
                  <a:schemeClr val="tx1"/>
                </a:solidFill>
              </a:rPr>
              <a:t>AFTER DELETE </a:t>
            </a:r>
            <a:r>
              <a:rPr lang="es-PE" sz="1300" dirty="0">
                <a:solidFill>
                  <a:schemeClr val="tx1"/>
                </a:solidFill>
              </a:rPr>
              <a:t>que actualice el campo “total_sales” en la tabla “authors” después de eliminar una venta en la tabla “sales”.</a:t>
            </a:r>
          </a:p>
          <a:p>
            <a:pPr marL="631825" lvl="1" indent="-276225">
              <a:buFont typeface="+mj-lt"/>
              <a:buAutoNum type="arabicPeriod"/>
            </a:pPr>
            <a:endParaRPr lang="es-PE" sz="1300" dirty="0">
              <a:solidFill>
                <a:schemeClr val="tx1"/>
              </a:solidFill>
            </a:endParaRPr>
          </a:p>
        </p:txBody>
      </p:sp>
    </p:spTree>
    <p:extLst>
      <p:ext uri="{BB962C8B-B14F-4D97-AF65-F5344CB8AC3E}">
        <p14:creationId xmlns:p14="http://schemas.microsoft.com/office/powerpoint/2010/main" val="4125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TRABAJO PRÁCTICO</a:t>
            </a:r>
          </a:p>
        </p:txBody>
      </p:sp>
      <p:sp>
        <p:nvSpPr>
          <p:cNvPr id="9" name="object 7">
            <a:extLst>
              <a:ext uri="{FF2B5EF4-FFF2-40B4-BE49-F238E27FC236}">
                <a16:creationId xmlns:a16="http://schemas.microsoft.com/office/drawing/2014/main" id="{1B820F51-8CA5-8389-DD1F-D17ACDEA5864}"/>
              </a:ext>
            </a:extLst>
          </p:cNvPr>
          <p:cNvSpPr txBox="1"/>
          <p:nvPr/>
        </p:nvSpPr>
        <p:spPr>
          <a:xfrm>
            <a:off x="651600" y="730413"/>
            <a:ext cx="7840800" cy="2785378"/>
          </a:xfrm>
          <a:prstGeom prst="rect">
            <a:avLst/>
          </a:prstGeom>
          <a:solidFill>
            <a:schemeClr val="bg1">
              <a:lumMod val="95000"/>
            </a:schemeClr>
          </a:solidFill>
        </p:spPr>
        <p:txBody>
          <a:bodyPr vert="horz" wrap="square" lIns="0" tIns="0" rIns="0" bIns="0" rtlCol="0">
            <a:spAutoFit/>
          </a:bodyPr>
          <a:lstStyle>
            <a:defPPr>
              <a:defRPr lang="en-US"/>
            </a:defPPr>
            <a:lvl1pPr marL="180000" indent="-168275">
              <a:buSzPct val="100000"/>
              <a:buFont typeface="Arial"/>
              <a:buChar char="•"/>
              <a:tabLst>
                <a:tab pos="121285" algn="l"/>
              </a:tabLst>
              <a:defRPr sz="1600" spc="-10">
                <a:solidFill>
                  <a:srgbClr val="262626"/>
                </a:solidFill>
                <a:cs typeface="Source Sans Pro"/>
              </a:defRPr>
            </a:lvl1pPr>
          </a:lstStyle>
          <a:p>
            <a:pPr marL="11725" indent="0">
              <a:buNone/>
            </a:pPr>
            <a:r>
              <a:rPr lang="es-PE" b="1" dirty="0">
                <a:solidFill>
                  <a:schemeClr val="tx1"/>
                </a:solidFill>
              </a:rPr>
              <a:t>EJERCICIO DE TRANSACCIONES – BD PUBS</a:t>
            </a:r>
          </a:p>
          <a:p>
            <a:pPr marL="11725" indent="0">
              <a:buNone/>
            </a:pPr>
            <a:endParaRPr lang="es-PE" dirty="0">
              <a:solidFill>
                <a:schemeClr val="tx1"/>
              </a:solidFill>
            </a:endParaRPr>
          </a:p>
          <a:p>
            <a:pPr marL="354625" indent="-342900">
              <a:buFont typeface="+mj-lt"/>
              <a:buAutoNum type="alphaUcPeriod" startAt="2"/>
            </a:pPr>
            <a:r>
              <a:rPr lang="en-US" b="1" dirty="0">
                <a:solidFill>
                  <a:schemeClr val="accent6">
                    <a:lumMod val="50000"/>
                  </a:schemeClr>
                </a:solidFill>
              </a:rPr>
              <a:t>Desencadenantes INSTEAD OF INSERT/UPDATE/DELETE</a:t>
            </a:r>
            <a:endParaRPr lang="es-PE" b="1" dirty="0">
              <a:solidFill>
                <a:schemeClr val="accent6">
                  <a:lumMod val="50000"/>
                </a:schemeClr>
              </a:solidFill>
            </a:endParaRPr>
          </a:p>
          <a:p>
            <a:pPr marL="11725" indent="0">
              <a:buNone/>
            </a:pPr>
            <a:endParaRPr lang="es-PE" dirty="0">
              <a:solidFill>
                <a:schemeClr val="tx1"/>
              </a:solidFill>
            </a:endParaRPr>
          </a:p>
          <a:p>
            <a:pPr marL="631825" lvl="1" indent="-276225">
              <a:buFont typeface="+mj-lt"/>
              <a:buAutoNum type="arabicPeriod"/>
            </a:pPr>
            <a:r>
              <a:rPr lang="es-PE" sz="1300" dirty="0">
                <a:solidFill>
                  <a:schemeClr val="tx1"/>
                </a:solidFill>
              </a:rPr>
              <a:t>Desarrollar un desencadenante </a:t>
            </a:r>
            <a:r>
              <a:rPr lang="es-PE" sz="1300" b="1" dirty="0">
                <a:solidFill>
                  <a:schemeClr val="tx1"/>
                </a:solidFill>
              </a:rPr>
              <a:t>INSTEAD OF INSERT </a:t>
            </a:r>
            <a:r>
              <a:rPr lang="es-PE" sz="1300" dirty="0">
                <a:solidFill>
                  <a:schemeClr val="tx1"/>
                </a:solidFill>
              </a:rPr>
              <a:t>que realice una validación adicional antes de insertar una nueva fila en la tabla “authors”, y rechace la inserción si no se cumplen ciertas condiciones.</a:t>
            </a:r>
          </a:p>
          <a:p>
            <a:pPr marL="631825" lvl="1" indent="-276225">
              <a:buFont typeface="+mj-lt"/>
              <a:buAutoNum type="arabicPeriod"/>
            </a:pPr>
            <a:endParaRPr lang="es-PE" sz="1300" dirty="0">
              <a:solidFill>
                <a:schemeClr val="tx1"/>
              </a:solidFill>
            </a:endParaRPr>
          </a:p>
          <a:p>
            <a:pPr marL="631825" lvl="1" indent="-276225">
              <a:buFont typeface="+mj-lt"/>
              <a:buAutoNum type="arabicPeriod"/>
            </a:pPr>
            <a:r>
              <a:rPr lang="es-PE" sz="1300" dirty="0">
                <a:solidFill>
                  <a:schemeClr val="tx1"/>
                </a:solidFill>
              </a:rPr>
              <a:t>Escribir un desencadenante </a:t>
            </a:r>
            <a:r>
              <a:rPr lang="es-PE" sz="1300" b="1" dirty="0">
                <a:solidFill>
                  <a:schemeClr val="tx1"/>
                </a:solidFill>
              </a:rPr>
              <a:t>INSTEAD OF UPDATE </a:t>
            </a:r>
            <a:r>
              <a:rPr lang="es-PE" sz="1300" dirty="0">
                <a:solidFill>
                  <a:schemeClr val="tx1"/>
                </a:solidFill>
              </a:rPr>
              <a:t>que modifique los valores que se van a actualizar en la tabla “employee” en función de una lógica personalizada antes de realizar la actualización.</a:t>
            </a:r>
          </a:p>
          <a:p>
            <a:pPr marL="631825" lvl="1" indent="-276225">
              <a:buFont typeface="+mj-lt"/>
              <a:buAutoNum type="arabicPeriod"/>
            </a:pPr>
            <a:endParaRPr lang="es-PE" sz="1300" dirty="0">
              <a:solidFill>
                <a:schemeClr val="tx1"/>
              </a:solidFill>
            </a:endParaRPr>
          </a:p>
          <a:p>
            <a:pPr marL="631825" lvl="1" indent="-276225">
              <a:buFont typeface="+mj-lt"/>
              <a:buAutoNum type="arabicPeriod"/>
            </a:pPr>
            <a:r>
              <a:rPr lang="es-PE" sz="1300" dirty="0">
                <a:solidFill>
                  <a:schemeClr val="tx1"/>
                </a:solidFill>
              </a:rPr>
              <a:t>Crear un desencadenante </a:t>
            </a:r>
            <a:r>
              <a:rPr lang="es-PE" sz="1300" b="1" dirty="0">
                <a:solidFill>
                  <a:schemeClr val="tx1"/>
                </a:solidFill>
              </a:rPr>
              <a:t>INSTEAD OF DELETE </a:t>
            </a:r>
            <a:r>
              <a:rPr lang="es-PE" sz="1300" dirty="0">
                <a:solidFill>
                  <a:schemeClr val="tx1"/>
                </a:solidFill>
              </a:rPr>
              <a:t>que bloquee las operaciones de eliminación en la tabla “publishers” y que registre la eliminación en un registro de auditoría en su lugar.</a:t>
            </a:r>
          </a:p>
          <a:p>
            <a:pPr marL="631825" lvl="1" indent="-276225">
              <a:buFont typeface="+mj-lt"/>
              <a:buAutoNum type="arabicPeriod"/>
            </a:pPr>
            <a:endParaRPr lang="es-PE" sz="1300" dirty="0">
              <a:solidFill>
                <a:schemeClr val="tx1"/>
              </a:solidFill>
            </a:endParaRPr>
          </a:p>
        </p:txBody>
      </p:sp>
    </p:spTree>
    <p:extLst>
      <p:ext uri="{BB962C8B-B14F-4D97-AF65-F5344CB8AC3E}">
        <p14:creationId xmlns:p14="http://schemas.microsoft.com/office/powerpoint/2010/main" val="365602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ángulo 10"/>
          <p:cNvSpPr/>
          <p:nvPr/>
        </p:nvSpPr>
        <p:spPr>
          <a:xfrm>
            <a:off x="1859623" y="770440"/>
            <a:ext cx="6800190" cy="3754874"/>
          </a:xfrm>
          <a:prstGeom prst="rect">
            <a:avLst/>
          </a:prstGeom>
        </p:spPr>
        <p:txBody>
          <a:bodyPr wrap="square">
            <a:spAutoFit/>
          </a:bodyPr>
          <a:lstStyle/>
          <a:p>
            <a:pPr marL="180975" indent="-180975">
              <a:buFont typeface="Arial" panose="020B0604020202020204" pitchFamily="34" charset="0"/>
              <a:buChar char="•"/>
            </a:pPr>
            <a:r>
              <a:rPr lang="es-PE" sz="1700" dirty="0">
                <a:solidFill>
                  <a:schemeClr val="bg1"/>
                </a:solidFill>
                <a:latin typeface="Calibri"/>
                <a:ea typeface="Calibri" panose="020F0502020204030204" pitchFamily="34" charset="0"/>
                <a:cs typeface="Source Sans Pro" panose="020B0604020202020204" charset="0"/>
              </a:rPr>
              <a:t>Los desencadenantes son objetos de base de datos que se utilizan para ejecutar automáticamente un conjunto de instrucciones en respuesta a un evento específico. </a:t>
            </a:r>
          </a:p>
          <a:p>
            <a:pPr marL="180975" indent="-180975">
              <a:buFont typeface="Arial" panose="020B0604020202020204" pitchFamily="34" charset="0"/>
              <a:buChar char="•"/>
            </a:pPr>
            <a:endParaRPr lang="es-PE" sz="1700" dirty="0">
              <a:solidFill>
                <a:schemeClr val="bg1"/>
              </a:solidFill>
              <a:latin typeface="Calibri"/>
              <a:ea typeface="Calibri" panose="020F0502020204030204" pitchFamily="34" charset="0"/>
              <a:cs typeface="Source Sans Pro" panose="020B0604020202020204" charset="0"/>
            </a:endParaRPr>
          </a:p>
          <a:p>
            <a:pPr marL="180975" indent="-180975">
              <a:buFont typeface="Arial" panose="020B0604020202020204" pitchFamily="34" charset="0"/>
              <a:buChar char="•"/>
            </a:pPr>
            <a:r>
              <a:rPr lang="es-PE" sz="1700" dirty="0">
                <a:solidFill>
                  <a:schemeClr val="bg1"/>
                </a:solidFill>
                <a:latin typeface="Calibri"/>
                <a:ea typeface="Calibri" panose="020F0502020204030204" pitchFamily="34" charset="0"/>
                <a:cs typeface="Source Sans Pro" panose="020B0604020202020204" charset="0"/>
              </a:rPr>
              <a:t>Los desencadenantes pueden ser: AFTER e INSTEAD OF.</a:t>
            </a:r>
          </a:p>
          <a:p>
            <a:pPr marL="180975" indent="-180975">
              <a:buFont typeface="Arial" panose="020B0604020202020204" pitchFamily="34" charset="0"/>
              <a:buChar char="•"/>
            </a:pPr>
            <a:endParaRPr lang="es-PE" sz="1700" dirty="0">
              <a:solidFill>
                <a:schemeClr val="bg1"/>
              </a:solidFill>
              <a:latin typeface="Calibri"/>
              <a:ea typeface="Calibri" panose="020F0502020204030204" pitchFamily="34" charset="0"/>
              <a:cs typeface="Source Sans Pro" panose="020B0604020202020204" charset="0"/>
            </a:endParaRPr>
          </a:p>
          <a:p>
            <a:pPr marL="180975" indent="-180975">
              <a:buFont typeface="Arial" panose="020B0604020202020204" pitchFamily="34" charset="0"/>
              <a:buChar char="•"/>
            </a:pPr>
            <a:r>
              <a:rPr lang="es-PE" sz="1700" dirty="0">
                <a:solidFill>
                  <a:schemeClr val="bg1"/>
                </a:solidFill>
                <a:latin typeface="Calibri"/>
                <a:ea typeface="Calibri" panose="020F0502020204030204" pitchFamily="34" charset="0"/>
                <a:cs typeface="Source Sans Pro" panose="020B0604020202020204" charset="0"/>
              </a:rPr>
              <a:t>Dentro del bloque del desencadenante se puede escribir cualquier código SQL válido para realizar las acciones requeridas.</a:t>
            </a:r>
          </a:p>
          <a:p>
            <a:pPr marL="180975" indent="-180975">
              <a:buFont typeface="Arial" panose="020B0604020202020204" pitchFamily="34" charset="0"/>
              <a:buChar char="•"/>
            </a:pPr>
            <a:endParaRPr lang="es-PE" sz="1700" dirty="0">
              <a:solidFill>
                <a:schemeClr val="bg1"/>
              </a:solidFill>
              <a:latin typeface="Calibri"/>
              <a:ea typeface="Calibri" panose="020F0502020204030204" pitchFamily="34" charset="0"/>
              <a:cs typeface="Source Sans Pro" panose="020B0604020202020204" charset="0"/>
            </a:endParaRPr>
          </a:p>
          <a:p>
            <a:pPr marL="180975" indent="-180975">
              <a:buFont typeface="Arial" panose="020B0604020202020204" pitchFamily="34" charset="0"/>
              <a:buChar char="•"/>
            </a:pPr>
            <a:r>
              <a:rPr lang="es-PE" sz="1700" dirty="0">
                <a:solidFill>
                  <a:schemeClr val="bg1"/>
                </a:solidFill>
                <a:latin typeface="Calibri"/>
                <a:ea typeface="Calibri" panose="020F0502020204030204" pitchFamily="34" charset="0"/>
                <a:cs typeface="Source Sans Pro" panose="020B0604020202020204" charset="0"/>
              </a:rPr>
              <a:t>Los desencadenantes se invocan en respuesta a las instrucciones INSERT, UPDATE y DELETE.</a:t>
            </a:r>
          </a:p>
          <a:p>
            <a:pPr marL="180975" indent="-180975">
              <a:buFont typeface="Arial" panose="020B0604020202020204" pitchFamily="34" charset="0"/>
              <a:buChar char="•"/>
            </a:pPr>
            <a:endParaRPr lang="es-PE" sz="1700" dirty="0">
              <a:solidFill>
                <a:schemeClr val="bg1"/>
              </a:solidFill>
              <a:latin typeface="Calibri"/>
              <a:ea typeface="Calibri" panose="020F0502020204030204" pitchFamily="34" charset="0"/>
              <a:cs typeface="Source Sans Pro" panose="020B0604020202020204" charset="0"/>
            </a:endParaRPr>
          </a:p>
          <a:p>
            <a:pPr marL="180975" indent="-180975">
              <a:buFont typeface="Arial" panose="020B0604020202020204" pitchFamily="34" charset="0"/>
              <a:buChar char="•"/>
            </a:pPr>
            <a:r>
              <a:rPr lang="es-PE" sz="1700" dirty="0">
                <a:solidFill>
                  <a:schemeClr val="bg1"/>
                </a:solidFill>
                <a:latin typeface="Calibri"/>
                <a:ea typeface="Calibri" panose="020F0502020204030204" pitchFamily="34" charset="0"/>
                <a:cs typeface="Source Sans Pro" panose="020B0604020202020204" charset="0"/>
              </a:rPr>
              <a:t>La tabla Inserted y la tabla Deleted son tablas especiales disponibles en los desencadenantes de SQL Server. </a:t>
            </a:r>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chemeClr val="bg1"/>
                </a:solidFill>
              </a:rPr>
              <a:t>/ CONCLUSIONES</a:t>
            </a:r>
          </a:p>
        </p:txBody>
      </p:sp>
    </p:spTree>
    <p:custDataLst>
      <p:tags r:id="rId1"/>
    </p:custDataLst>
    <p:extLst>
      <p:ext uri="{BB962C8B-B14F-4D97-AF65-F5344CB8AC3E}">
        <p14:creationId xmlns:p14="http://schemas.microsoft.com/office/powerpoint/2010/main" val="49152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511340" y="1048093"/>
            <a:ext cx="8090493" cy="246221"/>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¿QUÉ SON LOS DESENCADENANTES EN SQL SERVER (TRIGGERS)?</a:t>
            </a:r>
            <a:endParaRPr lang="es-PE" sz="1600" spc="-10" dirty="0">
              <a:solidFill>
                <a:srgbClr val="262626"/>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TIPO ESPECIAL DE PROCEDIMIENTO</a:t>
            </a:r>
          </a:p>
        </p:txBody>
      </p:sp>
      <p:sp>
        <p:nvSpPr>
          <p:cNvPr id="4" name="CuadroTexto 3">
            <a:extLst>
              <a:ext uri="{FF2B5EF4-FFF2-40B4-BE49-F238E27FC236}">
                <a16:creationId xmlns:a16="http://schemas.microsoft.com/office/drawing/2014/main" id="{626059A4-4071-199D-9C4A-EF956EE6F20A}"/>
              </a:ext>
            </a:extLst>
          </p:cNvPr>
          <p:cNvSpPr txBox="1"/>
          <p:nvPr/>
        </p:nvSpPr>
        <p:spPr>
          <a:xfrm>
            <a:off x="2686557" y="3452510"/>
            <a:ext cx="3563266" cy="1785104"/>
          </a:xfrm>
          <a:prstGeom prst="rect">
            <a:avLst/>
          </a:prstGeom>
          <a:noFill/>
          <a:ln>
            <a:solidFill>
              <a:schemeClr val="tx1"/>
            </a:solidFill>
          </a:ln>
        </p:spPr>
        <p:txBody>
          <a:bodyPr wrap="square">
            <a:spAutoFit/>
          </a:bodyPr>
          <a:lstStyle/>
          <a:p>
            <a:endParaRPr lang="en-US" sz="1100" b="1" dirty="0">
              <a:solidFill>
                <a:srgbClr val="7030A0"/>
              </a:solidFill>
              <a:latin typeface="Courier New" panose="02070309020205020404" pitchFamily="49" charset="0"/>
              <a:cs typeface="Courier New" panose="02070309020205020404" pitchFamily="49" charset="0"/>
            </a:endParaRPr>
          </a:p>
          <a:p>
            <a:r>
              <a:rPr lang="en-US" sz="1100" b="1" dirty="0">
                <a:solidFill>
                  <a:srgbClr val="7030A0"/>
                </a:solidFill>
                <a:latin typeface="Courier New" panose="02070309020205020404" pitchFamily="49" charset="0"/>
                <a:cs typeface="Courier New" panose="02070309020205020404" pitchFamily="49" charset="0"/>
              </a:rPr>
              <a:t>CREATE TRIGGER </a:t>
            </a:r>
            <a:r>
              <a:rPr lang="en-US" sz="1100" b="1" dirty="0">
                <a:latin typeface="Courier New" panose="02070309020205020404" pitchFamily="49" charset="0"/>
                <a:cs typeface="Courier New" panose="02070309020205020404" pitchFamily="49" charset="0"/>
              </a:rPr>
              <a:t>nombre_del_desencadenante</a:t>
            </a:r>
          </a:p>
          <a:p>
            <a:r>
              <a:rPr lang="en-US" sz="1100" b="1" dirty="0">
                <a:latin typeface="Courier New" panose="02070309020205020404" pitchFamily="49" charset="0"/>
                <a:cs typeface="Courier New" panose="02070309020205020404" pitchFamily="49" charset="0"/>
              </a:rPr>
              <a:t>{AFTER | INSTEAD </a:t>
            </a:r>
            <a:r>
              <a:rPr lang="en-US" sz="1100" b="1" dirty="0">
                <a:solidFill>
                  <a:srgbClr val="7030A0"/>
                </a:solidFill>
                <a:latin typeface="Courier New" panose="02070309020205020404" pitchFamily="49" charset="0"/>
                <a:cs typeface="Courier New" panose="02070309020205020404" pitchFamily="49" charset="0"/>
              </a:rPr>
              <a:t>OF</a:t>
            </a:r>
            <a:r>
              <a:rPr lang="en-US" sz="1100" b="1" dirty="0">
                <a:latin typeface="Courier New" panose="02070309020205020404" pitchFamily="49" charset="0"/>
                <a:cs typeface="Courier New" panose="02070309020205020404" pitchFamily="49" charset="0"/>
              </a:rPr>
              <a:t>}</a:t>
            </a:r>
            <a:r>
              <a:rPr lang="en-US" sz="1100" b="1" dirty="0">
                <a:solidFill>
                  <a:srgbClr val="7030A0"/>
                </a:solidFill>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{acción}</a:t>
            </a:r>
            <a:endParaRPr lang="en-US" sz="1100" dirty="0">
              <a:solidFill>
                <a:srgbClr val="7030A0"/>
              </a:solidFill>
              <a:latin typeface="Courier New" panose="02070309020205020404" pitchFamily="49" charset="0"/>
              <a:cs typeface="Courier New" panose="02070309020205020404" pitchFamily="49" charset="0"/>
            </a:endParaRPr>
          </a:p>
          <a:p>
            <a:r>
              <a:rPr lang="en-US" sz="1100" b="1" dirty="0">
                <a:solidFill>
                  <a:srgbClr val="7030A0"/>
                </a:solidFill>
                <a:latin typeface="Courier New" panose="02070309020205020404" pitchFamily="49" charset="0"/>
                <a:cs typeface="Courier New" panose="02070309020205020404" pitchFamily="49" charset="0"/>
              </a:rPr>
              <a:t>ON </a:t>
            </a:r>
            <a:r>
              <a:rPr lang="en-US" sz="1100" dirty="0">
                <a:latin typeface="Courier New" panose="02070309020205020404" pitchFamily="49" charset="0"/>
                <a:cs typeface="Courier New" panose="02070309020205020404" pitchFamily="49" charset="0"/>
              </a:rPr>
              <a:t>nombre_de_la_tabla</a:t>
            </a:r>
          </a:p>
          <a:p>
            <a:r>
              <a:rPr lang="en-US" sz="1100" b="1" dirty="0">
                <a:latin typeface="Courier New" panose="02070309020205020404" pitchFamily="49" charset="0"/>
                <a:cs typeface="Courier New" panose="02070309020205020404" pitchFamily="49" charset="0"/>
              </a:rPr>
              <a:t>[</a:t>
            </a:r>
            <a:r>
              <a:rPr lang="en-US" sz="1100" b="1" dirty="0">
                <a:solidFill>
                  <a:srgbClr val="7030A0"/>
                </a:solidFill>
                <a:latin typeface="Courier New" panose="02070309020205020404" pitchFamily="49" charset="0"/>
                <a:cs typeface="Courier New" panose="02070309020205020404" pitchFamily="49" charset="0"/>
              </a:rPr>
              <a:t>WITH </a:t>
            </a:r>
            <a:r>
              <a:rPr lang="en-US" sz="1100" dirty="0">
                <a:latin typeface="Courier New" panose="02070309020205020404" pitchFamily="49" charset="0"/>
                <a:cs typeface="Courier New" panose="02070309020205020404" pitchFamily="49" charset="0"/>
              </a:rPr>
              <a:t>&lt;opciones_de_desencadenante&gt;</a:t>
            </a:r>
            <a:r>
              <a:rPr lang="en-US" sz="1100" b="1" dirty="0">
                <a:latin typeface="Courier New" panose="02070309020205020404" pitchFamily="49" charset="0"/>
                <a:cs typeface="Courier New" panose="02070309020205020404" pitchFamily="49" charset="0"/>
              </a:rPr>
              <a:t>]</a:t>
            </a:r>
          </a:p>
          <a:p>
            <a:r>
              <a:rPr lang="en-US" sz="1100" b="1" dirty="0">
                <a:solidFill>
                  <a:srgbClr val="7030A0"/>
                </a:solidFill>
                <a:latin typeface="Courier New" panose="02070309020205020404" pitchFamily="49" charset="0"/>
                <a:cs typeface="Courier New" panose="02070309020205020404" pitchFamily="49" charset="0"/>
              </a:rPr>
              <a:t>AS</a:t>
            </a:r>
          </a:p>
          <a:p>
            <a:r>
              <a:rPr lang="en-US" sz="1100" b="1" dirty="0">
                <a:solidFill>
                  <a:srgbClr val="7030A0"/>
                </a:solidFill>
                <a:latin typeface="Courier New" panose="02070309020205020404" pitchFamily="49" charset="0"/>
                <a:cs typeface="Courier New" panose="02070309020205020404" pitchFamily="49" charset="0"/>
              </a:rPr>
              <a:t>BEGIN</a:t>
            </a:r>
          </a:p>
          <a:p>
            <a:r>
              <a:rPr lang="en-US" sz="1100" b="1" dirty="0">
                <a:solidFill>
                  <a:srgbClr val="7030A0"/>
                </a:solidFill>
                <a:latin typeface="Courier New" panose="02070309020205020404" pitchFamily="49" charset="0"/>
                <a:cs typeface="Courier New" panose="02070309020205020404" pitchFamily="49" charset="0"/>
              </a:rPr>
              <a:t>    </a:t>
            </a:r>
            <a:r>
              <a:rPr lang="en-US" sz="1100" dirty="0">
                <a:solidFill>
                  <a:schemeClr val="accent3">
                    <a:lumMod val="50000"/>
                  </a:schemeClr>
                </a:solidFill>
                <a:latin typeface="Courier New" panose="02070309020205020404" pitchFamily="49" charset="0"/>
                <a:cs typeface="Courier New" panose="02070309020205020404" pitchFamily="49" charset="0"/>
              </a:rPr>
              <a:t>-- Código del desencadenante</a:t>
            </a:r>
          </a:p>
          <a:p>
            <a:r>
              <a:rPr lang="en-US" sz="1100" b="1" dirty="0">
                <a:solidFill>
                  <a:srgbClr val="7030A0"/>
                </a:solidFill>
                <a:latin typeface="Courier New" panose="02070309020205020404" pitchFamily="49" charset="0"/>
                <a:cs typeface="Courier New" panose="02070309020205020404" pitchFamily="49" charset="0"/>
              </a:rPr>
              <a:t>END;</a:t>
            </a:r>
          </a:p>
          <a:p>
            <a:endParaRPr lang="es-PE" sz="1100" dirty="0">
              <a:latin typeface="Courier New" panose="02070309020205020404" pitchFamily="49" charset="0"/>
              <a:cs typeface="Courier New" panose="02070309020205020404" pitchFamily="49" charset="0"/>
            </a:endParaRPr>
          </a:p>
        </p:txBody>
      </p:sp>
      <p:sp>
        <p:nvSpPr>
          <p:cNvPr id="6" name="CuadroTexto 5">
            <a:extLst>
              <a:ext uri="{FF2B5EF4-FFF2-40B4-BE49-F238E27FC236}">
                <a16:creationId xmlns:a16="http://schemas.microsoft.com/office/drawing/2014/main" id="{602B80E4-6150-AD4D-DA1D-F5E66BAC8825}"/>
              </a:ext>
            </a:extLst>
          </p:cNvPr>
          <p:cNvSpPr txBox="1"/>
          <p:nvPr/>
        </p:nvSpPr>
        <p:spPr>
          <a:xfrm>
            <a:off x="6280651" y="3793678"/>
            <a:ext cx="2144389" cy="646331"/>
          </a:xfrm>
          <a:prstGeom prst="rect">
            <a:avLst/>
          </a:prstGeom>
          <a:noFill/>
        </p:spPr>
        <p:txBody>
          <a:bodyPr wrap="square">
            <a:spAutoFit/>
          </a:bodyPr>
          <a:lstStyle/>
          <a:p>
            <a:r>
              <a:rPr lang="es-PE" sz="1400" b="1" dirty="0">
                <a:solidFill>
                  <a:schemeClr val="accent6">
                    <a:lumMod val="50000"/>
                  </a:schemeClr>
                </a:solidFill>
              </a:rPr>
              <a:t>Donde:</a:t>
            </a:r>
          </a:p>
          <a:p>
            <a:r>
              <a:rPr lang="es-PE" sz="1100" dirty="0"/>
              <a:t>{acción}  -&gt; </a:t>
            </a:r>
          </a:p>
          <a:p>
            <a:pPr algn="ctr"/>
            <a:r>
              <a:rPr lang="es-PE" sz="1100" dirty="0"/>
              <a:t>INSERT, UPDATE, DELETE</a:t>
            </a:r>
          </a:p>
        </p:txBody>
      </p:sp>
      <p:sp>
        <p:nvSpPr>
          <p:cNvPr id="8" name="CuadroTexto 7">
            <a:extLst>
              <a:ext uri="{FF2B5EF4-FFF2-40B4-BE49-F238E27FC236}">
                <a16:creationId xmlns:a16="http://schemas.microsoft.com/office/drawing/2014/main" id="{9CDAE902-0708-EFAB-1B92-A54EB0BCE6A0}"/>
              </a:ext>
            </a:extLst>
          </p:cNvPr>
          <p:cNvSpPr txBox="1"/>
          <p:nvPr/>
        </p:nvSpPr>
        <p:spPr>
          <a:xfrm>
            <a:off x="872836" y="4037284"/>
            <a:ext cx="1691453" cy="338554"/>
          </a:xfrm>
          <a:prstGeom prst="rect">
            <a:avLst/>
          </a:prstGeom>
          <a:noFill/>
        </p:spPr>
        <p:txBody>
          <a:bodyPr wrap="square">
            <a:spAutoFit/>
          </a:bodyPr>
          <a:lstStyle/>
          <a:p>
            <a:pPr algn="r"/>
            <a:r>
              <a:rPr lang="es-PE" sz="1600" b="1" dirty="0">
                <a:solidFill>
                  <a:srgbClr val="0070C0"/>
                </a:solidFill>
              </a:rPr>
              <a:t>Su sintaxis es:</a:t>
            </a:r>
          </a:p>
        </p:txBody>
      </p:sp>
      <p:sp>
        <p:nvSpPr>
          <p:cNvPr id="2" name="object 7">
            <a:extLst>
              <a:ext uri="{FF2B5EF4-FFF2-40B4-BE49-F238E27FC236}">
                <a16:creationId xmlns:a16="http://schemas.microsoft.com/office/drawing/2014/main" id="{B076BAE1-80B2-F126-F88B-1F1C87D8493E}"/>
              </a:ext>
            </a:extLst>
          </p:cNvPr>
          <p:cNvSpPr txBox="1"/>
          <p:nvPr/>
        </p:nvSpPr>
        <p:spPr>
          <a:xfrm>
            <a:off x="511340" y="1350831"/>
            <a:ext cx="7391689" cy="1908215"/>
          </a:xfrm>
          <a:prstGeom prst="rect">
            <a:avLst/>
          </a:prstGeom>
        </p:spPr>
        <p:txBody>
          <a:bodyPr vert="horz" wrap="square" lIns="0" tIns="0" rIns="0" bIns="0" rtlCol="0">
            <a:spAutoFit/>
          </a:bodyPr>
          <a:lstStyle/>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Los desencadenantes (triggers) son objetos de base de datos, que se utilizan para ejecutar automáticamente un conjunto de instrucciones en respuesta a un evento específico. </a:t>
            </a:r>
          </a:p>
          <a:p>
            <a:pPr marL="297475" indent="-285750">
              <a:buSzPct val="100000"/>
              <a:buFont typeface="Arial" panose="020B0604020202020204" pitchFamily="34" charset="0"/>
              <a:buChar char="•"/>
              <a:tabLst>
                <a:tab pos="121285" algn="l"/>
              </a:tabLst>
            </a:pPr>
            <a:endParaRPr lang="es-PE" sz="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Los eventos pueden ser acciones como la </a:t>
            </a:r>
            <a:r>
              <a:rPr lang="es-PE" sz="1600" i="1" spc="-10" dirty="0">
                <a:solidFill>
                  <a:srgbClr val="262626"/>
                </a:solidFill>
                <a:cs typeface="Source Sans Pro"/>
              </a:rPr>
              <a:t>inserción</a:t>
            </a:r>
            <a:r>
              <a:rPr lang="es-PE" sz="1600" spc="-10" dirty="0">
                <a:solidFill>
                  <a:srgbClr val="262626"/>
                </a:solidFill>
                <a:cs typeface="Source Sans Pro"/>
              </a:rPr>
              <a:t>, </a:t>
            </a:r>
            <a:r>
              <a:rPr lang="es-PE" sz="1600" i="1" spc="-10" dirty="0">
                <a:solidFill>
                  <a:srgbClr val="262626"/>
                </a:solidFill>
                <a:cs typeface="Source Sans Pro"/>
              </a:rPr>
              <a:t>actualización</a:t>
            </a:r>
            <a:r>
              <a:rPr lang="es-PE" sz="1600" spc="-10" dirty="0">
                <a:solidFill>
                  <a:srgbClr val="262626"/>
                </a:solidFill>
                <a:cs typeface="Source Sans Pro"/>
              </a:rPr>
              <a:t> o </a:t>
            </a:r>
            <a:r>
              <a:rPr lang="es-PE" sz="1600" i="1" spc="-10" dirty="0">
                <a:solidFill>
                  <a:srgbClr val="262626"/>
                </a:solidFill>
                <a:cs typeface="Source Sans Pro"/>
              </a:rPr>
              <a:t>eliminación</a:t>
            </a:r>
            <a:r>
              <a:rPr lang="es-PE" sz="1600" spc="-10" dirty="0">
                <a:solidFill>
                  <a:srgbClr val="262626"/>
                </a:solidFill>
                <a:cs typeface="Source Sans Pro"/>
              </a:rPr>
              <a:t> de datos en una tabla. </a:t>
            </a:r>
          </a:p>
          <a:p>
            <a:pPr marL="297475" indent="-285750">
              <a:buSzPct val="100000"/>
              <a:buFont typeface="Arial" panose="020B0604020202020204" pitchFamily="34" charset="0"/>
              <a:buChar char="•"/>
              <a:tabLst>
                <a:tab pos="121285" algn="l"/>
              </a:tabLst>
            </a:pPr>
            <a:endParaRPr lang="es-PE" sz="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Son útiles cuando se necesita realizar acciones adicionales o aplicar lógica de negocio en respuesta a cambios en los datos de una tabla.</a:t>
            </a:r>
          </a:p>
        </p:txBody>
      </p:sp>
    </p:spTree>
    <p:extLst>
      <p:ext uri="{BB962C8B-B14F-4D97-AF65-F5344CB8AC3E}">
        <p14:creationId xmlns:p14="http://schemas.microsoft.com/office/powerpoint/2010/main" val="15897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69281" y="986027"/>
            <a:ext cx="7676697" cy="1077218"/>
          </a:xfrm>
          <a:prstGeom prst="rect">
            <a:avLst/>
          </a:prstGeom>
        </p:spPr>
        <p:txBody>
          <a:bodyPr vert="horz" wrap="square" lIns="0" tIns="0" rIns="0" bIns="0" rtlCol="0">
            <a:spAutoFit/>
          </a:bodyPr>
          <a:lstStyle/>
          <a:p>
            <a:pPr marL="11725" algn="just">
              <a:buSzPct val="100000"/>
              <a:tabLst>
                <a:tab pos="121285" algn="l"/>
              </a:tabLst>
            </a:pPr>
            <a:r>
              <a:rPr lang="es-PE" sz="1600" b="1" spc="-10" dirty="0">
                <a:solidFill>
                  <a:srgbClr val="262626"/>
                </a:solidFill>
                <a:cs typeface="Source Sans Pro"/>
              </a:rPr>
              <a:t>TIPOS DE DESENCADENANTES</a:t>
            </a:r>
          </a:p>
          <a:p>
            <a:pPr marL="297475" indent="-285750">
              <a:buSzPct val="100000"/>
              <a:buFont typeface="Arial" panose="020B0604020202020204" pitchFamily="34" charset="0"/>
              <a:buChar char="•"/>
              <a:tabLst>
                <a:tab pos="121285" algn="l"/>
              </a:tabLst>
            </a:pPr>
            <a:endParaRPr lang="es-PE" sz="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Al momento de crear desencadenantes nos encontramos frente a la decisión de elegir el tipo que cumpla con solucionar nuestros requerimientos. A continuación, se detallan los dos (02) tipos existentes: </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TIPO ESPECIAL DE PROCEDIMIENTO</a:t>
            </a:r>
          </a:p>
        </p:txBody>
      </p:sp>
      <p:sp>
        <p:nvSpPr>
          <p:cNvPr id="7" name="CuadroTexto 6">
            <a:extLst>
              <a:ext uri="{FF2B5EF4-FFF2-40B4-BE49-F238E27FC236}">
                <a16:creationId xmlns:a16="http://schemas.microsoft.com/office/drawing/2014/main" id="{02AC8CFC-61A2-7B25-F556-DF096E8835B4}"/>
              </a:ext>
            </a:extLst>
          </p:cNvPr>
          <p:cNvSpPr txBox="1"/>
          <p:nvPr/>
        </p:nvSpPr>
        <p:spPr>
          <a:xfrm>
            <a:off x="1217851" y="2374499"/>
            <a:ext cx="3111387" cy="2200602"/>
          </a:xfrm>
          <a:prstGeom prst="rect">
            <a:avLst/>
          </a:prstGeom>
          <a:noFill/>
          <a:ln w="12700">
            <a:solidFill>
              <a:srgbClr val="7030A0"/>
            </a:solidFill>
            <a:prstDash val="dashDot"/>
          </a:ln>
        </p:spPr>
        <p:txBody>
          <a:bodyPr wrap="square">
            <a:spAutoFit/>
          </a:bodyPr>
          <a:lstStyle/>
          <a:p>
            <a:r>
              <a:rPr lang="es-PE" sz="1400" b="1" dirty="0">
                <a:solidFill>
                  <a:srgbClr val="7030A0"/>
                </a:solidFill>
                <a:latin typeface="+mj-lt"/>
                <a:ea typeface="Verdana" panose="020B0604030504040204" pitchFamily="34" charset="0"/>
              </a:rPr>
              <a:t>AFTER</a:t>
            </a:r>
            <a:r>
              <a:rPr lang="es-PE" sz="1400" dirty="0">
                <a:latin typeface="+mj-lt"/>
                <a:ea typeface="Verdana" panose="020B0604030504040204" pitchFamily="34" charset="0"/>
              </a:rPr>
              <a:t>:</a:t>
            </a:r>
          </a:p>
          <a:p>
            <a:endParaRPr lang="es-PE" sz="1400" dirty="0">
              <a:latin typeface="+mj-lt"/>
              <a:ea typeface="Verdana" panose="020B0604030504040204" pitchFamily="34" charset="0"/>
            </a:endParaRPr>
          </a:p>
          <a:p>
            <a:r>
              <a:rPr lang="es-PE" sz="1400" dirty="0">
                <a:solidFill>
                  <a:srgbClr val="7030A0"/>
                </a:solidFill>
                <a:latin typeface="+mj-lt"/>
                <a:ea typeface="Verdana" panose="020B0604030504040204" pitchFamily="34" charset="0"/>
              </a:rPr>
              <a:t>Se ejecutan después de que se ha completado la acción en la tabla objetivo.</a:t>
            </a:r>
          </a:p>
          <a:p>
            <a:endParaRPr lang="es-PE" sz="1400" dirty="0">
              <a:solidFill>
                <a:srgbClr val="7030A0"/>
              </a:solidFill>
              <a:latin typeface="+mj-lt"/>
              <a:ea typeface="Verdana" panose="020B0604030504040204" pitchFamily="34" charset="0"/>
            </a:endParaRPr>
          </a:p>
          <a:p>
            <a:r>
              <a:rPr lang="es-PE" sz="1400" dirty="0">
                <a:solidFill>
                  <a:srgbClr val="7030A0"/>
                </a:solidFill>
                <a:latin typeface="+mj-lt"/>
                <a:ea typeface="Verdana" panose="020B0604030504040204" pitchFamily="34" charset="0"/>
              </a:rPr>
              <a:t>Por ejemplo, AFTER INSERT se ejecutará después de que se haya insertado un nuevo registro en la tabla.</a:t>
            </a:r>
          </a:p>
          <a:p>
            <a:pPr algn="just"/>
            <a:endParaRPr lang="es-PE" sz="1100" dirty="0">
              <a:latin typeface="Verdana" panose="020B0604030504040204" pitchFamily="34" charset="0"/>
              <a:ea typeface="Verdana" panose="020B0604030504040204" pitchFamily="34" charset="0"/>
            </a:endParaRPr>
          </a:p>
        </p:txBody>
      </p:sp>
      <p:sp>
        <p:nvSpPr>
          <p:cNvPr id="10" name="CuadroTexto 9">
            <a:extLst>
              <a:ext uri="{FF2B5EF4-FFF2-40B4-BE49-F238E27FC236}">
                <a16:creationId xmlns:a16="http://schemas.microsoft.com/office/drawing/2014/main" id="{68C09F20-6EE3-24C1-6F81-EA006B61F27D}"/>
              </a:ext>
            </a:extLst>
          </p:cNvPr>
          <p:cNvSpPr txBox="1"/>
          <p:nvPr/>
        </p:nvSpPr>
        <p:spPr>
          <a:xfrm>
            <a:off x="4814762" y="2360822"/>
            <a:ext cx="3111387" cy="2416046"/>
          </a:xfrm>
          <a:prstGeom prst="rect">
            <a:avLst/>
          </a:prstGeom>
          <a:noFill/>
          <a:ln w="12700">
            <a:solidFill>
              <a:schemeClr val="accent6">
                <a:lumMod val="50000"/>
              </a:schemeClr>
            </a:solidFill>
            <a:prstDash val="dashDot"/>
          </a:ln>
        </p:spPr>
        <p:txBody>
          <a:bodyPr wrap="square">
            <a:spAutoFit/>
          </a:bodyPr>
          <a:lstStyle>
            <a:defPPr>
              <a:defRPr lang="en-US"/>
            </a:defPPr>
            <a:lvl1pPr algn="just">
              <a:defRPr sz="1400"/>
            </a:lvl1pPr>
          </a:lstStyle>
          <a:p>
            <a:pPr algn="l"/>
            <a:r>
              <a:rPr lang="es-PE" b="1" dirty="0">
                <a:solidFill>
                  <a:schemeClr val="accent6">
                    <a:lumMod val="50000"/>
                  </a:schemeClr>
                </a:solidFill>
                <a:latin typeface="+mj-lt"/>
                <a:ea typeface="Verdana" panose="020B0604030504040204" pitchFamily="34" charset="0"/>
              </a:rPr>
              <a:t>INSTEAD OF</a:t>
            </a:r>
            <a:r>
              <a:rPr lang="es-PE" dirty="0">
                <a:latin typeface="+mj-lt"/>
                <a:ea typeface="Verdana" panose="020B0604030504040204" pitchFamily="34" charset="0"/>
              </a:rPr>
              <a:t>:</a:t>
            </a:r>
          </a:p>
          <a:p>
            <a:pPr algn="l"/>
            <a:endParaRPr lang="es-PE" dirty="0">
              <a:latin typeface="+mj-lt"/>
              <a:ea typeface="Verdana" panose="020B0604030504040204" pitchFamily="34" charset="0"/>
            </a:endParaRPr>
          </a:p>
          <a:p>
            <a:pPr algn="l"/>
            <a:r>
              <a:rPr lang="es-PE" dirty="0">
                <a:solidFill>
                  <a:schemeClr val="accent6">
                    <a:lumMod val="50000"/>
                  </a:schemeClr>
                </a:solidFill>
                <a:latin typeface="+mj-lt"/>
                <a:ea typeface="Verdana" panose="020B0604030504040204" pitchFamily="34" charset="0"/>
              </a:rPr>
              <a:t>Reemplazan la acción que desencadenó el desencadenante, lo que permite controlar y personalizar la lógica de procesamiento de la acción. </a:t>
            </a:r>
          </a:p>
          <a:p>
            <a:pPr algn="l"/>
            <a:endParaRPr lang="es-PE" dirty="0">
              <a:solidFill>
                <a:schemeClr val="accent6">
                  <a:lumMod val="50000"/>
                </a:schemeClr>
              </a:solidFill>
              <a:latin typeface="+mj-lt"/>
              <a:ea typeface="Verdana" panose="020B0604030504040204" pitchFamily="34" charset="0"/>
            </a:endParaRPr>
          </a:p>
          <a:p>
            <a:pPr algn="l"/>
            <a:r>
              <a:rPr lang="es-PE" dirty="0">
                <a:solidFill>
                  <a:schemeClr val="accent6">
                    <a:lumMod val="50000"/>
                  </a:schemeClr>
                </a:solidFill>
                <a:latin typeface="+mj-lt"/>
                <a:ea typeface="Verdana" panose="020B0604030504040204" pitchFamily="34" charset="0"/>
              </a:rPr>
              <a:t>Por ejemplo, INSTEAD OF UPDATE reemplaza la actualización y permite realizar otras operaciones en su lugar.</a:t>
            </a:r>
          </a:p>
          <a:p>
            <a:endParaRPr lang="es-PE" sz="1100" dirty="0">
              <a:solidFill>
                <a:schemeClr val="accent6">
                  <a:lumMod val="50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1613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701751" y="1545421"/>
            <a:ext cx="2955850" cy="246221"/>
          </a:xfrm>
          <a:prstGeom prst="rect">
            <a:avLst/>
          </a:prstGeom>
        </p:spPr>
        <p:txBody>
          <a:bodyPr vert="horz" wrap="square" lIns="0" tIns="0" rIns="0" bIns="0" rtlCol="0">
            <a:spAutoFit/>
          </a:bodyPr>
          <a:lstStyle/>
          <a:p>
            <a:pPr marL="11725" algn="just">
              <a:buSzPct val="100000"/>
              <a:tabLst>
                <a:tab pos="121285" algn="l"/>
              </a:tabLst>
            </a:pPr>
            <a:r>
              <a:rPr lang="es-PE" sz="1600" b="1" spc="-10" dirty="0">
                <a:solidFill>
                  <a:srgbClr val="262626"/>
                </a:solidFill>
                <a:cs typeface="Source Sans Pro"/>
              </a:rPr>
              <a:t>TIPOS DE DESENCADENANTES</a:t>
            </a:r>
            <a:endParaRPr lang="es-PE" sz="1600" spc="-10" dirty="0">
              <a:solidFill>
                <a:srgbClr val="262626"/>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TIPO ESPECIAL DE PROCEDIMIENTO</a:t>
            </a:r>
          </a:p>
        </p:txBody>
      </p:sp>
      <p:sp>
        <p:nvSpPr>
          <p:cNvPr id="2" name="CuadroTexto 1">
            <a:extLst>
              <a:ext uri="{FF2B5EF4-FFF2-40B4-BE49-F238E27FC236}">
                <a16:creationId xmlns:a16="http://schemas.microsoft.com/office/drawing/2014/main" id="{0147676F-6769-81CB-EC92-61AA1660A414}"/>
              </a:ext>
            </a:extLst>
          </p:cNvPr>
          <p:cNvSpPr txBox="1"/>
          <p:nvPr/>
        </p:nvSpPr>
        <p:spPr>
          <a:xfrm>
            <a:off x="4388773" y="2047764"/>
            <a:ext cx="3890727" cy="1938992"/>
          </a:xfrm>
          <a:prstGeom prst="rect">
            <a:avLst/>
          </a:prstGeom>
          <a:noFill/>
          <a:ln>
            <a:solidFill>
              <a:schemeClr val="tx1"/>
            </a:solidFill>
          </a:ln>
        </p:spPr>
        <p:txBody>
          <a:bodyPr wrap="square">
            <a:spAutoFit/>
          </a:bodyPr>
          <a:lstStyle/>
          <a:p>
            <a:endParaRPr lang="en-US" sz="1200" b="1"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CREATE TRIGGER </a:t>
            </a:r>
            <a:r>
              <a:rPr lang="en-US" sz="1200" b="1" dirty="0">
                <a:latin typeface="Courier New" panose="02070309020205020404" pitchFamily="49" charset="0"/>
                <a:cs typeface="Courier New" panose="02070309020205020404" pitchFamily="49" charset="0"/>
              </a:rPr>
              <a:t>nombre_del_desencadenante</a:t>
            </a:r>
          </a:p>
          <a:p>
            <a:r>
              <a:rPr lang="en-US" sz="1200" b="1" dirty="0">
                <a:latin typeface="Courier New" panose="02070309020205020404" pitchFamily="49" charset="0"/>
                <a:cs typeface="Courier New" panose="02070309020205020404" pitchFamily="49" charset="0"/>
              </a:rPr>
              <a:t>{AFTER | INSTEAD </a:t>
            </a:r>
            <a:r>
              <a:rPr lang="en-US" sz="1200" b="1" dirty="0">
                <a:solidFill>
                  <a:srgbClr val="7030A0"/>
                </a:solidFill>
                <a:latin typeface="Courier New" panose="02070309020205020404" pitchFamily="49" charset="0"/>
                <a:cs typeface="Courier New" panose="02070309020205020404" pitchFamily="49" charset="0"/>
              </a:rPr>
              <a:t>OF</a:t>
            </a:r>
            <a:r>
              <a:rPr lang="en-US" sz="1200" b="1" dirty="0">
                <a:latin typeface="Courier New" panose="02070309020205020404" pitchFamily="49" charset="0"/>
                <a:cs typeface="Courier New" panose="02070309020205020404" pitchFamily="49" charset="0"/>
              </a:rPr>
              <a:t>}</a:t>
            </a:r>
            <a:r>
              <a:rPr lang="en-US" sz="1200" b="1" dirty="0">
                <a:solidFill>
                  <a:srgbClr val="7030A0"/>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{acción}</a:t>
            </a:r>
            <a:endParaRPr lang="en-US" sz="1200" dirty="0">
              <a:solidFill>
                <a:srgbClr val="7030A0"/>
              </a:solidFill>
              <a:latin typeface="Courier New" panose="02070309020205020404" pitchFamily="49" charset="0"/>
              <a:cs typeface="Courier New" panose="02070309020205020404" pitchFamily="49" charset="0"/>
            </a:endParaRPr>
          </a:p>
          <a:p>
            <a:r>
              <a:rPr lang="en-US" sz="1200" b="1" dirty="0">
                <a:solidFill>
                  <a:srgbClr val="7030A0"/>
                </a:solidFill>
                <a:latin typeface="Courier New" panose="02070309020205020404" pitchFamily="49" charset="0"/>
                <a:cs typeface="Courier New" panose="02070309020205020404" pitchFamily="49" charset="0"/>
              </a:rPr>
              <a:t>ON </a:t>
            </a:r>
            <a:r>
              <a:rPr lang="en-US" sz="1200" dirty="0">
                <a:latin typeface="Courier New" panose="02070309020205020404" pitchFamily="49" charset="0"/>
                <a:cs typeface="Courier New" panose="02070309020205020404" pitchFamily="49" charset="0"/>
              </a:rPr>
              <a:t>nombre_de_la_tabla</a:t>
            </a:r>
          </a:p>
          <a:p>
            <a:r>
              <a:rPr lang="en-US" sz="1200" b="1" dirty="0">
                <a:latin typeface="Courier New" panose="02070309020205020404" pitchFamily="49" charset="0"/>
                <a:cs typeface="Courier New" panose="02070309020205020404" pitchFamily="49" charset="0"/>
              </a:rPr>
              <a:t>[</a:t>
            </a:r>
            <a:r>
              <a:rPr lang="en-US" sz="1200" b="1" dirty="0">
                <a:solidFill>
                  <a:srgbClr val="7030A0"/>
                </a:solidFill>
                <a:latin typeface="Courier New" panose="02070309020205020404" pitchFamily="49" charset="0"/>
                <a:cs typeface="Courier New" panose="02070309020205020404" pitchFamily="49" charset="0"/>
              </a:rPr>
              <a:t>WITH </a:t>
            </a:r>
            <a:r>
              <a:rPr lang="en-US" sz="1200" dirty="0">
                <a:latin typeface="Courier New" panose="02070309020205020404" pitchFamily="49" charset="0"/>
                <a:cs typeface="Courier New" panose="02070309020205020404" pitchFamily="49" charset="0"/>
              </a:rPr>
              <a:t>&lt;opciones_de_desencadenante&gt;</a:t>
            </a:r>
            <a:r>
              <a:rPr lang="en-US" sz="1200" b="1" dirty="0">
                <a:latin typeface="Courier New" panose="02070309020205020404" pitchFamily="49" charset="0"/>
                <a:cs typeface="Courier New" panose="02070309020205020404" pitchFamily="49" charset="0"/>
              </a:rPr>
              <a:t>]</a:t>
            </a:r>
          </a:p>
          <a:p>
            <a:r>
              <a:rPr lang="en-US" sz="1200" b="1" dirty="0">
                <a:solidFill>
                  <a:srgbClr val="7030A0"/>
                </a:solidFill>
                <a:latin typeface="Courier New" panose="02070309020205020404" pitchFamily="49" charset="0"/>
                <a:cs typeface="Courier New" panose="02070309020205020404" pitchFamily="49" charset="0"/>
              </a:rPr>
              <a:t>AS</a:t>
            </a:r>
          </a:p>
          <a:p>
            <a:r>
              <a:rPr lang="en-US" sz="1200" b="1" dirty="0">
                <a:solidFill>
                  <a:srgbClr val="7030A0"/>
                </a:solidFill>
                <a:latin typeface="Courier New" panose="02070309020205020404" pitchFamily="49" charset="0"/>
                <a:cs typeface="Courier New" panose="02070309020205020404" pitchFamily="49" charset="0"/>
              </a:rPr>
              <a:t>BEGIN</a:t>
            </a:r>
          </a:p>
          <a:p>
            <a:r>
              <a:rPr lang="en-US" sz="1200" b="1" dirty="0">
                <a:solidFill>
                  <a:srgbClr val="7030A0"/>
                </a:solidFill>
                <a:latin typeface="Courier New" panose="02070309020205020404" pitchFamily="49" charset="0"/>
                <a:cs typeface="Courier New" panose="02070309020205020404" pitchFamily="49" charset="0"/>
              </a:rPr>
              <a:t>    </a:t>
            </a:r>
            <a:r>
              <a:rPr lang="en-US" sz="1200" dirty="0">
                <a:solidFill>
                  <a:schemeClr val="accent3">
                    <a:lumMod val="50000"/>
                  </a:schemeClr>
                </a:solidFill>
                <a:latin typeface="Courier New" panose="02070309020205020404" pitchFamily="49" charset="0"/>
                <a:cs typeface="Courier New" panose="02070309020205020404" pitchFamily="49" charset="0"/>
              </a:rPr>
              <a:t>-- Código del desencadenante</a:t>
            </a:r>
          </a:p>
          <a:p>
            <a:r>
              <a:rPr lang="en-US" sz="1200" b="1" dirty="0">
                <a:solidFill>
                  <a:srgbClr val="7030A0"/>
                </a:solidFill>
                <a:latin typeface="Courier New" panose="02070309020205020404" pitchFamily="49" charset="0"/>
                <a:cs typeface="Courier New" panose="02070309020205020404" pitchFamily="49" charset="0"/>
              </a:rPr>
              <a:t>END;</a:t>
            </a:r>
          </a:p>
          <a:p>
            <a:endParaRPr lang="es-PE" sz="1200" dirty="0">
              <a:latin typeface="Courier New" panose="02070309020205020404" pitchFamily="49" charset="0"/>
              <a:cs typeface="Courier New" panose="02070309020205020404" pitchFamily="49" charset="0"/>
            </a:endParaRPr>
          </a:p>
        </p:txBody>
      </p:sp>
      <p:sp>
        <p:nvSpPr>
          <p:cNvPr id="6" name="CuadroTexto 5">
            <a:extLst>
              <a:ext uri="{FF2B5EF4-FFF2-40B4-BE49-F238E27FC236}">
                <a16:creationId xmlns:a16="http://schemas.microsoft.com/office/drawing/2014/main" id="{9C09AF51-C6CA-2F27-B8F5-D0C4823A8311}"/>
              </a:ext>
            </a:extLst>
          </p:cNvPr>
          <p:cNvSpPr txBox="1"/>
          <p:nvPr/>
        </p:nvSpPr>
        <p:spPr>
          <a:xfrm>
            <a:off x="701749" y="1915601"/>
            <a:ext cx="3512804" cy="2308324"/>
          </a:xfrm>
          <a:prstGeom prst="rect">
            <a:avLst/>
          </a:prstGeom>
          <a:noFill/>
        </p:spPr>
        <p:txBody>
          <a:bodyPr wrap="square">
            <a:spAutoFit/>
          </a:bodyPr>
          <a:lstStyle/>
          <a:p>
            <a:pPr marL="285750" indent="-285750">
              <a:buFont typeface="Arial" panose="020B0604020202020204" pitchFamily="34" charset="0"/>
              <a:buChar char="•"/>
            </a:pPr>
            <a:r>
              <a:rPr lang="es-PE" sz="1600" dirty="0"/>
              <a:t>Dentro del bloque del desencadenante, se puede escribir cualquier código SQL válido para realizar las acciones requeridas.</a:t>
            </a:r>
          </a:p>
          <a:p>
            <a:pPr marL="285750" indent="-285750">
              <a:buFont typeface="Arial" panose="020B0604020202020204" pitchFamily="34" charset="0"/>
              <a:buChar char="•"/>
            </a:pPr>
            <a:endParaRPr lang="es-PE" sz="1600" dirty="0"/>
          </a:p>
          <a:p>
            <a:pPr marL="285750" indent="-285750">
              <a:buFont typeface="Arial" panose="020B0604020202020204" pitchFamily="34" charset="0"/>
              <a:buChar char="•"/>
            </a:pPr>
            <a:r>
              <a:rPr lang="es-PE" sz="1600" dirty="0"/>
              <a:t>Esto incluye operaciones de manipulación de datos, consultas, llamadas a procedimientos almacenados, etc.</a:t>
            </a:r>
          </a:p>
        </p:txBody>
      </p:sp>
    </p:spTree>
    <p:extLst>
      <p:ext uri="{BB962C8B-B14F-4D97-AF65-F5344CB8AC3E}">
        <p14:creationId xmlns:p14="http://schemas.microsoft.com/office/powerpoint/2010/main" val="28066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1" y="3703125"/>
            <a:ext cx="8080477"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ACCIONES INSERT, UPDATE Y DELETE</a:t>
            </a:r>
          </a:p>
        </p:txBody>
      </p:sp>
    </p:spTree>
    <p:custDataLst>
      <p:tags r:id="rId1"/>
    </p:custDataLst>
    <p:extLst>
      <p:ext uri="{BB962C8B-B14F-4D97-AF65-F5344CB8AC3E}">
        <p14:creationId xmlns:p14="http://schemas.microsoft.com/office/powerpoint/2010/main" val="11817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669282" y="1167725"/>
            <a:ext cx="8090493" cy="584775"/>
          </a:xfrm>
          <a:prstGeom prst="rect">
            <a:avLst/>
          </a:prstGeom>
        </p:spPr>
        <p:txBody>
          <a:bodyPr vert="horz" wrap="square" lIns="0" tIns="0" rIns="0" bIns="0" rtlCol="0">
            <a:spAutoFit/>
          </a:bodyPr>
          <a:lstStyle/>
          <a:p>
            <a:pPr marL="11725">
              <a:buSzPct val="100000"/>
              <a:tabLst>
                <a:tab pos="121285" algn="l"/>
              </a:tabLst>
            </a:pPr>
            <a:r>
              <a:rPr lang="es-PE" sz="1600" b="1" spc="-10" dirty="0">
                <a:solidFill>
                  <a:srgbClr val="262626"/>
                </a:solidFill>
                <a:cs typeface="Source Sans Pro"/>
              </a:rPr>
              <a:t>TIPOS DE DESENCADENANTES</a:t>
            </a:r>
          </a:p>
          <a:p>
            <a:pPr marL="11725">
              <a:buSzPct val="100000"/>
              <a:tabLst>
                <a:tab pos="121285" algn="l"/>
              </a:tabLst>
            </a:pPr>
            <a:endParaRPr lang="es-PE" sz="600" spc="-10" dirty="0">
              <a:solidFill>
                <a:srgbClr val="262626"/>
              </a:solidFill>
              <a:cs typeface="Source Sans Pro"/>
            </a:endParaRPr>
          </a:p>
          <a:p>
            <a:pPr marL="297475" indent="-285750">
              <a:buSzPct val="100000"/>
              <a:buFont typeface="Arial" panose="020B0604020202020204" pitchFamily="34" charset="0"/>
              <a:buChar char="•"/>
              <a:tabLst>
                <a:tab pos="121285" algn="l"/>
              </a:tabLst>
            </a:pPr>
            <a:r>
              <a:rPr lang="es-PE" sz="1600" spc="-10" dirty="0">
                <a:solidFill>
                  <a:srgbClr val="262626"/>
                </a:solidFill>
                <a:cs typeface="Source Sans Pro"/>
              </a:rPr>
              <a:t>Los desencadenantes se invocan en respuesta a las instrucciones </a:t>
            </a:r>
            <a:r>
              <a:rPr lang="es-PE" sz="1600" b="1" spc="-10" dirty="0">
                <a:solidFill>
                  <a:srgbClr val="262626"/>
                </a:solidFill>
                <a:cs typeface="Source Sans Pro"/>
              </a:rPr>
              <a:t>INSERT</a:t>
            </a:r>
            <a:r>
              <a:rPr lang="es-PE" sz="1600" spc="-10" dirty="0">
                <a:solidFill>
                  <a:srgbClr val="262626"/>
                </a:solidFill>
                <a:cs typeface="Source Sans Pro"/>
              </a:rPr>
              <a:t>, </a:t>
            </a:r>
            <a:r>
              <a:rPr lang="es-PE" sz="1600" b="1" spc="-10" dirty="0">
                <a:solidFill>
                  <a:srgbClr val="262626"/>
                </a:solidFill>
                <a:cs typeface="Source Sans Pro"/>
              </a:rPr>
              <a:t>UPDATE</a:t>
            </a:r>
            <a:r>
              <a:rPr lang="es-PE" sz="1600" spc="-10" dirty="0">
                <a:solidFill>
                  <a:srgbClr val="262626"/>
                </a:solidFill>
                <a:cs typeface="Source Sans Pro"/>
              </a:rPr>
              <a:t> y </a:t>
            </a:r>
            <a:r>
              <a:rPr lang="es-PE" sz="1600" b="1" spc="-10" dirty="0">
                <a:solidFill>
                  <a:srgbClr val="262626"/>
                </a:solidFill>
                <a:cs typeface="Source Sans Pro"/>
              </a:rPr>
              <a:t>DELETE</a:t>
            </a:r>
            <a:r>
              <a:rPr lang="es-PE" sz="1600" spc="-10" dirty="0">
                <a:solidFill>
                  <a:srgbClr val="262626"/>
                </a:solidFill>
                <a:cs typeface="Source Sans Pro"/>
              </a:rPr>
              <a:t>.</a:t>
            </a: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pic>
        <p:nvPicPr>
          <p:cNvPr id="4" name="Imagen 3">
            <a:extLst>
              <a:ext uri="{FF2B5EF4-FFF2-40B4-BE49-F238E27FC236}">
                <a16:creationId xmlns:a16="http://schemas.microsoft.com/office/drawing/2014/main" id="{9A69F9D3-6975-591C-AA58-6AB73095C3E4}"/>
              </a:ext>
            </a:extLst>
          </p:cNvPr>
          <p:cNvPicPr>
            <a:picLocks noChangeAspect="1"/>
          </p:cNvPicPr>
          <p:nvPr/>
        </p:nvPicPr>
        <p:blipFill>
          <a:blip r:embed="rId3"/>
          <a:stretch>
            <a:fillRect/>
          </a:stretch>
        </p:blipFill>
        <p:spPr>
          <a:xfrm>
            <a:off x="1707419" y="2013472"/>
            <a:ext cx="5729161" cy="2911541"/>
          </a:xfrm>
          <a:prstGeom prst="roundRect">
            <a:avLst>
              <a:gd name="adj" fmla="val 5815"/>
            </a:avLst>
          </a:prstGeom>
          <a:solidFill>
            <a:srgbClr val="FFFFFF">
              <a:shade val="85000"/>
            </a:srgbClr>
          </a:solidFill>
          <a:ln w="12700">
            <a:solidFill>
              <a:srgbClr val="1F85A6"/>
            </a:solidFill>
            <a:prstDash val="dash"/>
          </a:ln>
          <a:effectLst/>
        </p:spPr>
      </p:pic>
    </p:spTree>
    <p:extLst>
      <p:ext uri="{BB962C8B-B14F-4D97-AF65-F5344CB8AC3E}">
        <p14:creationId xmlns:p14="http://schemas.microsoft.com/office/powerpoint/2010/main" val="343316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p:nvPr/>
        </p:nvSpPr>
        <p:spPr>
          <a:xfrm>
            <a:off x="407875" y="2365057"/>
            <a:ext cx="8090493" cy="276999"/>
          </a:xfrm>
          <a:prstGeom prst="rect">
            <a:avLst/>
          </a:prstGeom>
        </p:spPr>
        <p:txBody>
          <a:bodyPr vert="horz" wrap="square" lIns="0" tIns="0" rIns="0" bIns="0" rtlCol="0">
            <a:spAutoFit/>
          </a:bodyPr>
          <a:lstStyle/>
          <a:p>
            <a:pPr marL="11725" algn="ctr">
              <a:buSzPct val="100000"/>
              <a:tabLst>
                <a:tab pos="121285" algn="l"/>
              </a:tabLst>
            </a:pPr>
            <a:r>
              <a:rPr lang="es-PE" b="1" spc="-10" dirty="0">
                <a:solidFill>
                  <a:srgbClr val="262626"/>
                </a:solidFill>
                <a:cs typeface="Source Sans Pro"/>
              </a:rPr>
              <a:t>TIPOS DE DESENCADENANTES  - </a:t>
            </a:r>
            <a:r>
              <a:rPr lang="es-PE" b="1" spc="-10" dirty="0">
                <a:solidFill>
                  <a:srgbClr val="7030A0"/>
                </a:solidFill>
                <a:cs typeface="Source Sans Pro"/>
              </a:rPr>
              <a:t>AFTER</a:t>
            </a:r>
            <a:endParaRPr lang="es-PE" spc="-10" dirty="0">
              <a:solidFill>
                <a:srgbClr val="7030A0"/>
              </a:solidFill>
              <a:cs typeface="Source Sans Pro"/>
            </a:endParaRPr>
          </a:p>
        </p:txBody>
      </p:sp>
      <p:sp>
        <p:nvSpPr>
          <p:cNvPr id="5" name="Rectangle 5"/>
          <p:cNvSpPr/>
          <p:nvPr/>
        </p:nvSpPr>
        <p:spPr>
          <a:xfrm>
            <a:off x="407875" y="320830"/>
            <a:ext cx="7204493" cy="353943"/>
          </a:xfrm>
          <a:prstGeom prst="rect">
            <a:avLst/>
          </a:prstGeom>
        </p:spPr>
        <p:txBody>
          <a:bodyPr wrap="square">
            <a:spAutoFit/>
          </a:bodyPr>
          <a:lstStyle/>
          <a:p>
            <a:r>
              <a:rPr lang="es-PE" sz="1700" dirty="0">
                <a:solidFill>
                  <a:srgbClr val="438AD7"/>
                </a:solidFill>
              </a:rPr>
              <a:t>/ ACCIONES INSERT, UPDATE Y DELETE</a:t>
            </a:r>
          </a:p>
        </p:txBody>
      </p:sp>
    </p:spTree>
    <p:extLst>
      <p:ext uri="{BB962C8B-B14F-4D97-AF65-F5344CB8AC3E}">
        <p14:creationId xmlns:p14="http://schemas.microsoft.com/office/powerpoint/2010/main" val="285953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16150</TotalTime>
  <Words>3362</Words>
  <Application>Microsoft Office PowerPoint</Application>
  <PresentationFormat>Presentación en pantalla (16:10)</PresentationFormat>
  <Paragraphs>425</Paragraphs>
  <Slides>36</Slides>
  <Notes>36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Courier New</vt:lpstr>
      <vt:lpstr>Verdana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Arturo Vargas León</cp:lastModifiedBy>
  <cp:revision>863</cp:revision>
  <cp:lastPrinted>2018-01-16T21:42:59Z</cp:lastPrinted>
  <dcterms:created xsi:type="dcterms:W3CDTF">2016-10-06T14:52:02Z</dcterms:created>
  <dcterms:modified xsi:type="dcterms:W3CDTF">2023-07-11T00:20:29Z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