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36" roundtripDataSignature="AMtx7mhyoBE3IEes5/qzSWpZP7ftghN9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6" name="Google Shape;26;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2" name="Google Shape;122;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33" name="Google Shape;133;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40" name="Google Shape;140;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47" name="Google Shape;147;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54" name="Google Shape;154;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62" name="Google Shape;162;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70" name="Google Shape;170;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85" name="Google Shape;185;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97" name="Google Shape;197;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 name="Google Shape;3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09" name="Google Shape;209;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19" name="Google Shape;219;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36" name="Google Shape;236;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43" name="Google Shape;243;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50" name="Google Shape;250;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Arial"/>
              <a:ea typeface="Arial"/>
              <a:cs typeface="Arial"/>
              <a:sym typeface="Arial"/>
            </a:endParaRPr>
          </a:p>
        </p:txBody>
      </p:sp>
      <p:sp>
        <p:nvSpPr>
          <p:cNvPr id="257" name="Google Shape;257;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64" name="Google Shape;264;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71" name="Google Shape;271;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78" name="Google Shape;278;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45" name="Google Shape;45;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285" name="Google Shape;285;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2" name="Google Shape;52;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1" name="Google Shape;61;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0" name="Google Shape;70;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5" name="Google Shape;85;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5" name="Google Shape;95;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5" name="Google Shape;105;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1"/>
          <p:cNvGrpSpPr/>
          <p:nvPr/>
        </p:nvGrpSpPr>
        <p:grpSpPr>
          <a:xfrm>
            <a:off x="944054" y="5369051"/>
            <a:ext cx="7804380" cy="215444"/>
            <a:chOff x="944054" y="5369051"/>
            <a:chExt cx="7804380" cy="215444"/>
          </a:xfrm>
        </p:grpSpPr>
        <p:sp>
          <p:nvSpPr>
            <p:cNvPr id="11" name="Google Shape;11;p31"/>
            <p:cNvSpPr txBox="1"/>
            <p:nvPr/>
          </p:nvSpPr>
          <p:spPr>
            <a:xfrm>
              <a:off x="944054" y="5369051"/>
              <a:ext cx="282000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800"/>
                <a:buFont typeface="Calibri"/>
                <a:buNone/>
              </a:pPr>
              <a:r>
                <a:rPr b="0" i="0" lang="es-PE" sz="800" u="none" cap="none" strike="noStrike">
                  <a:solidFill>
                    <a:srgbClr val="7F7F7F"/>
                  </a:solidFill>
                  <a:latin typeface="Calibri"/>
                  <a:ea typeface="Calibri"/>
                  <a:cs typeface="Calibri"/>
                  <a:sym typeface="Calibri"/>
                </a:rPr>
                <a:t>PROGRAMACIÓN AVANZADA DE BASE DE DATOS  •  SESIÓN 12</a:t>
              </a:r>
              <a:endParaRPr b="0" i="0" sz="800" u="none" cap="none" strike="noStrike">
                <a:solidFill>
                  <a:srgbClr val="7F7F7F"/>
                </a:solidFill>
                <a:latin typeface="Calibri"/>
                <a:ea typeface="Calibri"/>
                <a:cs typeface="Calibri"/>
                <a:sym typeface="Calibri"/>
              </a:endParaRPr>
            </a:p>
          </p:txBody>
        </p:sp>
        <p:sp>
          <p:nvSpPr>
            <p:cNvPr id="12" name="Google Shape;12;p31"/>
            <p:cNvSpPr/>
            <p:nvPr/>
          </p:nvSpPr>
          <p:spPr>
            <a:xfrm>
              <a:off x="7207627" y="5384440"/>
              <a:ext cx="154080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PE" sz="600" u="none" cap="none" strike="noStrike">
                  <a:solidFill>
                    <a:srgbClr val="7F7F7F"/>
                  </a:solidFill>
                  <a:latin typeface="Calibri"/>
                  <a:ea typeface="Calibri"/>
                  <a:cs typeface="Calibri"/>
                  <a:sym typeface="Calibri"/>
                </a:rPr>
                <a:t>© 2020 ISIL. Todos los derechos reservados</a:t>
              </a:r>
              <a:endParaRPr/>
            </a:p>
          </p:txBody>
        </p:sp>
      </p:grpSp>
      <p:pic>
        <p:nvPicPr>
          <p:cNvPr id="13" name="Google Shape;13;p31"/>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1800" u="none" cap="none" strike="noStrike">
                <a:solidFill>
                  <a:schemeClr val="lt1"/>
                </a:solidFill>
                <a:latin typeface="Calibri"/>
                <a:ea typeface="Calibri"/>
                <a:cs typeface="Calibri"/>
                <a:sym typeface="Calibri"/>
              </a:rPr>
              <a:t>SESIÓN</a:t>
            </a:r>
            <a:endParaRPr/>
          </a:p>
        </p:txBody>
      </p:sp>
      <p:sp>
        <p:nvSpPr>
          <p:cNvPr id="30" name="Google Shape;30;p1"/>
          <p:cNvSpPr txBox="1"/>
          <p:nvPr/>
        </p:nvSpPr>
        <p:spPr>
          <a:xfrm>
            <a:off x="2051281" y="1730819"/>
            <a:ext cx="964250"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12</a:t>
            </a:r>
            <a:endParaRPr/>
          </a:p>
        </p:txBody>
      </p:sp>
      <p:sp>
        <p:nvSpPr>
          <p:cNvPr id="31" name="Google Shape;31;p1"/>
          <p:cNvSpPr txBox="1"/>
          <p:nvPr/>
        </p:nvSpPr>
        <p:spPr>
          <a:xfrm>
            <a:off x="3175138" y="1778601"/>
            <a:ext cx="4306318" cy="84023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3000">
                <a:solidFill>
                  <a:srgbClr val="FFFFFF"/>
                </a:solidFill>
                <a:latin typeface="Calibri"/>
                <a:ea typeface="Calibri"/>
                <a:cs typeface="Calibri"/>
                <a:sym typeface="Calibri"/>
              </a:rPr>
              <a:t>FUNCIONES Y CURSORES EN SQL SERVER</a:t>
            </a:r>
            <a:endParaRPr/>
          </a:p>
        </p:txBody>
      </p:sp>
      <p:sp>
        <p:nvSpPr>
          <p:cNvPr id="32" name="Google Shape;32;p1"/>
          <p:cNvSpPr txBox="1"/>
          <p:nvPr/>
        </p:nvSpPr>
        <p:spPr>
          <a:xfrm>
            <a:off x="3175137" y="3032326"/>
            <a:ext cx="4697015" cy="1109214"/>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Creación de funciones escalares y de tipo tabla</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Creación y consumo de cursores</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Implicancias del uso de cursores</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Trabajo práctico</a:t>
            </a:r>
            <a:endParaRPr/>
          </a:p>
        </p:txBody>
      </p:sp>
      <p:cxnSp>
        <p:nvCxnSpPr>
          <p:cNvPr id="33" name="Google Shape;33;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4" name="Google Shape;34;p1"/>
          <p:cNvSpPr/>
          <p:nvPr/>
        </p:nvSpPr>
        <p:spPr>
          <a:xfrm>
            <a:off x="3289191" y="2574693"/>
            <a:ext cx="3385930" cy="387798"/>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b="1" lang="es-PE" sz="1400">
                <a:solidFill>
                  <a:srgbClr val="1F85A6"/>
                </a:solidFill>
                <a:latin typeface="Calibri"/>
                <a:ea typeface="Calibri"/>
                <a:cs typeface="Calibri"/>
                <a:sym typeface="Calibri"/>
              </a:rPr>
              <a:t>  Procedimientos almacenados, transacciones y desencadenantes – UA3</a:t>
            </a:r>
            <a:endParaRPr b="1" sz="1400">
              <a:solidFill>
                <a:srgbClr val="1F85A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10"/>
          <p:cNvSpPr/>
          <p:nvPr/>
        </p:nvSpPr>
        <p:spPr>
          <a:xfrm>
            <a:off x="424251" y="3703125"/>
            <a:ext cx="8080477"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CREACIÓN Y CONSUMO DE CURSORES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nvSpPr>
        <p:spPr>
          <a:xfrm>
            <a:off x="511340" y="1072935"/>
            <a:ext cx="8090493"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¿QUÉ SON LOS CURSORES?</a:t>
            </a:r>
            <a:endParaRPr/>
          </a:p>
        </p:txBody>
      </p:sp>
      <p:sp>
        <p:nvSpPr>
          <p:cNvPr id="125" name="Google Shape;125;p1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Y CONSUMO DE CURSORES</a:t>
            </a:r>
            <a:endParaRPr/>
          </a:p>
        </p:txBody>
      </p:sp>
      <p:sp>
        <p:nvSpPr>
          <p:cNvPr id="126" name="Google Shape;126;p11"/>
          <p:cNvSpPr txBox="1"/>
          <p:nvPr/>
        </p:nvSpPr>
        <p:spPr>
          <a:xfrm>
            <a:off x="2464447" y="2381038"/>
            <a:ext cx="5401011" cy="93871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1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DECLARE </a:t>
            </a:r>
            <a:r>
              <a:rPr b="1" lang="es-PE" sz="1100">
                <a:solidFill>
                  <a:schemeClr val="dk1"/>
                </a:solidFill>
                <a:latin typeface="Courier New"/>
                <a:ea typeface="Courier New"/>
                <a:cs typeface="Courier New"/>
                <a:sym typeface="Courier New"/>
              </a:rPr>
              <a:t>cursor_name </a:t>
            </a:r>
            <a:r>
              <a:rPr b="1" lang="es-PE" sz="1100">
                <a:solidFill>
                  <a:srgbClr val="7030A0"/>
                </a:solidFill>
                <a:latin typeface="Courier New"/>
                <a:ea typeface="Courier New"/>
                <a:cs typeface="Courier New"/>
                <a:sym typeface="Courier New"/>
              </a:rPr>
              <a:t>CURSOR </a:t>
            </a:r>
            <a:r>
              <a:rPr lang="es-PE" sz="1100">
                <a:solidFill>
                  <a:schemeClr val="dk1"/>
                </a:solidFill>
                <a:latin typeface="Courier New"/>
                <a:ea typeface="Courier New"/>
                <a:cs typeface="Courier New"/>
                <a:sym typeface="Courier New"/>
              </a:rPr>
              <a:t>[TipoCursor] [param1, param2, ...]</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FOR</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    </a:t>
            </a:r>
            <a:r>
              <a:rPr b="1" lang="es-PE" sz="1100">
                <a:solidFill>
                  <a:schemeClr val="dk1"/>
                </a:solidFill>
                <a:latin typeface="Courier New"/>
                <a:ea typeface="Courier New"/>
                <a:cs typeface="Courier New"/>
                <a:sym typeface="Courier New"/>
              </a:rPr>
              <a:t>select_statement</a:t>
            </a:r>
            <a:endParaRPr/>
          </a:p>
          <a:p>
            <a:pPr indent="0" lvl="0" marL="0" marR="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
        <p:nvSpPr>
          <p:cNvPr id="127" name="Google Shape;127;p11"/>
          <p:cNvSpPr txBox="1"/>
          <p:nvPr/>
        </p:nvSpPr>
        <p:spPr>
          <a:xfrm>
            <a:off x="814647" y="2696508"/>
            <a:ext cx="1530577"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PE" sz="1600">
                <a:solidFill>
                  <a:srgbClr val="0070C0"/>
                </a:solidFill>
                <a:latin typeface="Calibri"/>
                <a:ea typeface="Calibri"/>
                <a:cs typeface="Calibri"/>
                <a:sym typeface="Calibri"/>
              </a:rPr>
              <a:t>Su sintaxis es:</a:t>
            </a:r>
            <a:endParaRPr/>
          </a:p>
        </p:txBody>
      </p:sp>
      <p:sp>
        <p:nvSpPr>
          <p:cNvPr id="128" name="Google Shape;128;p11"/>
          <p:cNvSpPr txBox="1"/>
          <p:nvPr/>
        </p:nvSpPr>
        <p:spPr>
          <a:xfrm>
            <a:off x="980749" y="3506437"/>
            <a:ext cx="7621084"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u="sng">
                <a:solidFill>
                  <a:srgbClr val="974806"/>
                </a:solidFill>
                <a:latin typeface="Calibri"/>
                <a:ea typeface="Calibri"/>
                <a:cs typeface="Calibri"/>
                <a:sym typeface="Calibri"/>
              </a:rPr>
              <a:t>Donde</a:t>
            </a:r>
            <a:r>
              <a:rPr lang="es-PE" sz="1200" u="sng">
                <a:solidFill>
                  <a:srgbClr val="974806"/>
                </a:solidFill>
                <a:latin typeface="Calibri"/>
                <a:ea typeface="Calibri"/>
                <a:cs typeface="Calibri"/>
                <a:sym typeface="Calibri"/>
              </a:rPr>
              <a:t>:</a:t>
            </a:r>
            <a:endParaRPr/>
          </a:p>
          <a:p>
            <a:pPr indent="-177800" lvl="0" marL="266700" marR="0" rtl="0" algn="l">
              <a:spcBef>
                <a:spcPts val="0"/>
              </a:spcBef>
              <a:spcAft>
                <a:spcPts val="0"/>
              </a:spcAft>
              <a:buClr>
                <a:srgbClr val="974806"/>
              </a:buClr>
              <a:buSzPts val="1200"/>
              <a:buFont typeface="Noto Sans Symbols"/>
              <a:buChar char="▪"/>
            </a:pPr>
            <a:r>
              <a:rPr b="1" lang="es-PE" sz="1200">
                <a:solidFill>
                  <a:srgbClr val="974806"/>
                </a:solidFill>
                <a:latin typeface="Calibri"/>
                <a:ea typeface="Calibri"/>
                <a:cs typeface="Calibri"/>
                <a:sym typeface="Calibri"/>
              </a:rPr>
              <a:t>cursor_name</a:t>
            </a:r>
            <a:r>
              <a:rPr lang="es-PE" sz="1200">
                <a:solidFill>
                  <a:srgbClr val="974806"/>
                </a:solidFill>
                <a:latin typeface="Calibri"/>
                <a:ea typeface="Calibri"/>
                <a:cs typeface="Calibri"/>
                <a:sym typeface="Calibri"/>
              </a:rPr>
              <a:t> </a:t>
            </a:r>
            <a:r>
              <a:rPr lang="es-PE" sz="1200">
                <a:solidFill>
                  <a:schemeClr val="dk1"/>
                </a:solidFill>
                <a:latin typeface="Calibri"/>
                <a:ea typeface="Calibri"/>
                <a:cs typeface="Calibri"/>
                <a:sym typeface="Calibri"/>
              </a:rPr>
              <a:t>es el nombre dado al cursor.</a:t>
            </a:r>
            <a:endParaRPr/>
          </a:p>
          <a:p>
            <a:pPr indent="-101600" lvl="0" marL="266700" marR="0" rtl="0" algn="l">
              <a:spcBef>
                <a:spcPts val="0"/>
              </a:spcBef>
              <a:spcAft>
                <a:spcPts val="0"/>
              </a:spcAft>
              <a:buClr>
                <a:schemeClr val="dk1"/>
              </a:buClr>
              <a:buSzPts val="1200"/>
              <a:buFont typeface="Noto Sans Symbols"/>
              <a:buNone/>
            </a:pPr>
            <a:r>
              <a:t/>
            </a:r>
            <a:endParaRPr b="1" sz="1200">
              <a:solidFill>
                <a:srgbClr val="974806"/>
              </a:solidFill>
              <a:latin typeface="Calibri"/>
              <a:ea typeface="Calibri"/>
              <a:cs typeface="Calibri"/>
              <a:sym typeface="Calibri"/>
            </a:endParaRPr>
          </a:p>
          <a:p>
            <a:pPr indent="-177800" lvl="0" marL="266700" marR="0" rtl="0" algn="l">
              <a:spcBef>
                <a:spcPts val="0"/>
              </a:spcBef>
              <a:spcAft>
                <a:spcPts val="0"/>
              </a:spcAft>
              <a:buClr>
                <a:srgbClr val="974806"/>
              </a:buClr>
              <a:buSzPts val="1200"/>
              <a:buFont typeface="Noto Sans Symbols"/>
              <a:buChar char="▪"/>
            </a:pPr>
            <a:r>
              <a:rPr b="1" lang="es-PE" sz="1200">
                <a:solidFill>
                  <a:srgbClr val="974806"/>
                </a:solidFill>
                <a:latin typeface="Calibri"/>
                <a:ea typeface="Calibri"/>
                <a:cs typeface="Calibri"/>
                <a:sym typeface="Calibri"/>
              </a:rPr>
              <a:t>TipoCursor</a:t>
            </a:r>
            <a:r>
              <a:rPr lang="es-PE" sz="1200">
                <a:solidFill>
                  <a:srgbClr val="974806"/>
                </a:solidFill>
                <a:latin typeface="Calibri"/>
                <a:ea typeface="Calibri"/>
                <a:cs typeface="Calibri"/>
                <a:sym typeface="Calibri"/>
              </a:rPr>
              <a:t> </a:t>
            </a:r>
            <a:r>
              <a:rPr lang="es-PE" sz="1200">
                <a:solidFill>
                  <a:schemeClr val="dk1"/>
                </a:solidFill>
                <a:latin typeface="Calibri"/>
                <a:ea typeface="Calibri"/>
                <a:cs typeface="Calibri"/>
                <a:sym typeface="Calibri"/>
              </a:rPr>
              <a:t>es opcional y puede ser uno de los siguientes tipos: </a:t>
            </a:r>
            <a:r>
              <a:rPr b="1" lang="es-PE" sz="1200">
                <a:solidFill>
                  <a:schemeClr val="dk1"/>
                </a:solidFill>
                <a:latin typeface="Calibri"/>
                <a:ea typeface="Calibri"/>
                <a:cs typeface="Calibri"/>
                <a:sym typeface="Calibri"/>
              </a:rPr>
              <a:t>READ_ONLY</a:t>
            </a:r>
            <a:r>
              <a:rPr lang="es-PE" sz="1200">
                <a:solidFill>
                  <a:schemeClr val="dk1"/>
                </a:solidFill>
                <a:latin typeface="Calibri"/>
                <a:ea typeface="Calibri"/>
                <a:cs typeface="Calibri"/>
                <a:sym typeface="Calibri"/>
              </a:rPr>
              <a:t>, </a:t>
            </a:r>
            <a:r>
              <a:rPr b="1" lang="es-PE" sz="1200">
                <a:solidFill>
                  <a:schemeClr val="dk1"/>
                </a:solidFill>
                <a:latin typeface="Calibri"/>
                <a:ea typeface="Calibri"/>
                <a:cs typeface="Calibri"/>
                <a:sym typeface="Calibri"/>
              </a:rPr>
              <a:t>SCROLL_LOCKS</a:t>
            </a:r>
            <a:r>
              <a:rPr lang="es-PE" sz="1200">
                <a:solidFill>
                  <a:schemeClr val="dk1"/>
                </a:solidFill>
                <a:latin typeface="Calibri"/>
                <a:ea typeface="Calibri"/>
                <a:cs typeface="Calibri"/>
                <a:sym typeface="Calibri"/>
              </a:rPr>
              <a:t>, </a:t>
            </a:r>
            <a:r>
              <a:rPr b="1" lang="es-PE" sz="1200">
                <a:solidFill>
                  <a:schemeClr val="dk1"/>
                </a:solidFill>
                <a:latin typeface="Calibri"/>
                <a:ea typeface="Calibri"/>
                <a:cs typeface="Calibri"/>
                <a:sym typeface="Calibri"/>
              </a:rPr>
              <a:t>OPTIMISTIC</a:t>
            </a:r>
            <a:r>
              <a:rPr lang="es-PE" sz="1200">
                <a:solidFill>
                  <a:schemeClr val="dk1"/>
                </a:solidFill>
                <a:latin typeface="Calibri"/>
                <a:ea typeface="Calibri"/>
                <a:cs typeface="Calibri"/>
                <a:sym typeface="Calibri"/>
              </a:rPr>
              <a:t>, </a:t>
            </a:r>
            <a:r>
              <a:rPr b="1" lang="es-PE" sz="1200">
                <a:solidFill>
                  <a:schemeClr val="dk1"/>
                </a:solidFill>
                <a:latin typeface="Calibri"/>
                <a:ea typeface="Calibri"/>
                <a:cs typeface="Calibri"/>
                <a:sym typeface="Calibri"/>
              </a:rPr>
              <a:t>STATIC</a:t>
            </a:r>
            <a:r>
              <a:rPr lang="es-PE" sz="1200">
                <a:solidFill>
                  <a:schemeClr val="dk1"/>
                </a:solidFill>
                <a:latin typeface="Calibri"/>
                <a:ea typeface="Calibri"/>
                <a:cs typeface="Calibri"/>
                <a:sym typeface="Calibri"/>
              </a:rPr>
              <a:t>.</a:t>
            </a:r>
            <a:endParaRPr/>
          </a:p>
          <a:p>
            <a:pPr indent="-101600" lvl="0" marL="266700" marR="0" rtl="0" algn="l">
              <a:spcBef>
                <a:spcPts val="0"/>
              </a:spcBef>
              <a:spcAft>
                <a:spcPts val="0"/>
              </a:spcAft>
              <a:buClr>
                <a:schemeClr val="dk1"/>
              </a:buClr>
              <a:buSzPts val="1200"/>
              <a:buFont typeface="Noto Sans Symbols"/>
              <a:buNone/>
            </a:pPr>
            <a:r>
              <a:t/>
            </a:r>
            <a:endParaRPr sz="1200">
              <a:solidFill>
                <a:schemeClr val="dk1"/>
              </a:solidFill>
              <a:latin typeface="Calibri"/>
              <a:ea typeface="Calibri"/>
              <a:cs typeface="Calibri"/>
              <a:sym typeface="Calibri"/>
            </a:endParaRPr>
          </a:p>
          <a:p>
            <a:pPr indent="-177800" lvl="0" marL="266700" marR="0" rtl="0" algn="l">
              <a:spcBef>
                <a:spcPts val="0"/>
              </a:spcBef>
              <a:spcAft>
                <a:spcPts val="0"/>
              </a:spcAft>
              <a:buClr>
                <a:srgbClr val="974806"/>
              </a:buClr>
              <a:buSzPts val="1200"/>
              <a:buFont typeface="Noto Sans Symbols"/>
              <a:buChar char="▪"/>
            </a:pPr>
            <a:r>
              <a:rPr b="1" lang="es-PE" sz="1200">
                <a:solidFill>
                  <a:srgbClr val="974806"/>
                </a:solidFill>
                <a:latin typeface="Calibri"/>
                <a:ea typeface="Calibri"/>
                <a:cs typeface="Calibri"/>
                <a:sym typeface="Calibri"/>
              </a:rPr>
              <a:t>Parámetros</a:t>
            </a:r>
            <a:r>
              <a:rPr lang="es-PE" sz="1200">
                <a:solidFill>
                  <a:srgbClr val="974806"/>
                </a:solidFill>
                <a:latin typeface="Calibri"/>
                <a:ea typeface="Calibri"/>
                <a:cs typeface="Calibri"/>
                <a:sym typeface="Calibri"/>
              </a:rPr>
              <a:t> </a:t>
            </a:r>
            <a:r>
              <a:rPr lang="es-PE" sz="1200">
                <a:solidFill>
                  <a:schemeClr val="dk1"/>
                </a:solidFill>
                <a:latin typeface="Calibri"/>
                <a:ea typeface="Calibri"/>
                <a:cs typeface="Calibri"/>
                <a:sym typeface="Calibri"/>
              </a:rPr>
              <a:t>son opcionales y se utilizan para especificar opciones adicionales para el cursor.</a:t>
            </a:r>
            <a:endParaRPr/>
          </a:p>
          <a:p>
            <a:pPr indent="-101600" lvl="0" marL="266700" marR="0" rtl="0" algn="l">
              <a:spcBef>
                <a:spcPts val="0"/>
              </a:spcBef>
              <a:spcAft>
                <a:spcPts val="0"/>
              </a:spcAft>
              <a:buClr>
                <a:schemeClr val="dk1"/>
              </a:buClr>
              <a:buSzPts val="1200"/>
              <a:buFont typeface="Noto Sans Symbols"/>
              <a:buNone/>
            </a:pPr>
            <a:r>
              <a:t/>
            </a:r>
            <a:endParaRPr sz="1200">
              <a:solidFill>
                <a:schemeClr val="dk1"/>
              </a:solidFill>
              <a:latin typeface="Calibri"/>
              <a:ea typeface="Calibri"/>
              <a:cs typeface="Calibri"/>
              <a:sym typeface="Calibri"/>
            </a:endParaRPr>
          </a:p>
          <a:p>
            <a:pPr indent="-177800" lvl="0" marL="266700" marR="0" rtl="0" algn="l">
              <a:spcBef>
                <a:spcPts val="0"/>
              </a:spcBef>
              <a:spcAft>
                <a:spcPts val="0"/>
              </a:spcAft>
              <a:buClr>
                <a:srgbClr val="974806"/>
              </a:buClr>
              <a:buSzPts val="1200"/>
              <a:buFont typeface="Noto Sans Symbols"/>
              <a:buChar char="▪"/>
            </a:pPr>
            <a:r>
              <a:rPr b="1" lang="es-PE" sz="1200">
                <a:solidFill>
                  <a:srgbClr val="974806"/>
                </a:solidFill>
                <a:latin typeface="Calibri"/>
                <a:ea typeface="Calibri"/>
                <a:cs typeface="Calibri"/>
                <a:sym typeface="Calibri"/>
              </a:rPr>
              <a:t>select_statement </a:t>
            </a:r>
            <a:r>
              <a:rPr lang="es-PE" sz="1200">
                <a:solidFill>
                  <a:schemeClr val="dk1"/>
                </a:solidFill>
                <a:latin typeface="Calibri"/>
                <a:ea typeface="Calibri"/>
                <a:cs typeface="Calibri"/>
                <a:sym typeface="Calibri"/>
              </a:rPr>
              <a:t>es la consulta que define el conjunto de resultados que se recorrerá con el cursor.</a:t>
            </a:r>
            <a:endParaRPr/>
          </a:p>
        </p:txBody>
      </p:sp>
      <p:sp>
        <p:nvSpPr>
          <p:cNvPr id="129" name="Google Shape;129;p11"/>
          <p:cNvSpPr txBox="1"/>
          <p:nvPr/>
        </p:nvSpPr>
        <p:spPr>
          <a:xfrm>
            <a:off x="407875" y="1480756"/>
            <a:ext cx="8090493" cy="646331"/>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400"/>
              <a:buFont typeface="Arial"/>
              <a:buChar char="•"/>
            </a:pPr>
            <a:r>
              <a:rPr lang="es-PE" sz="1400">
                <a:solidFill>
                  <a:srgbClr val="262626"/>
                </a:solidFill>
                <a:latin typeface="Calibri"/>
                <a:ea typeface="Calibri"/>
                <a:cs typeface="Calibri"/>
                <a:sym typeface="Calibri"/>
              </a:rPr>
              <a:t>Es una estructura que permite recorrer y manipular un conjunto de resultados fila por fila. Se utiliza cuando se necesita procesar registros de una tabla o conjunto de tablas de manera secuencial y realizar operaciones o cálculos específicos en cada fila.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12"/>
          <p:cNvSpPr txBox="1"/>
          <p:nvPr/>
        </p:nvSpPr>
        <p:spPr>
          <a:xfrm>
            <a:off x="1799814" y="2314880"/>
            <a:ext cx="3403953" cy="1231106"/>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SIGNIFICADO DE LOS TIPO DE CURSOR </a:t>
            </a:r>
            <a:endParaRPr/>
          </a:p>
          <a:p>
            <a:pPr indent="-285750" lvl="0" marL="297475" marR="0" rtl="0" algn="just">
              <a:spcBef>
                <a:spcPts val="0"/>
              </a:spcBef>
              <a:spcAft>
                <a:spcPts val="0"/>
              </a:spcAft>
              <a:buClr>
                <a:srgbClr val="0070C0"/>
              </a:buClr>
              <a:buSzPts val="1600"/>
              <a:buFont typeface="Noto Sans Symbols"/>
              <a:buChar char="✔"/>
            </a:pPr>
            <a:r>
              <a:rPr lang="es-PE" sz="1600">
                <a:solidFill>
                  <a:srgbClr val="262626"/>
                </a:solidFill>
                <a:latin typeface="Calibri"/>
                <a:ea typeface="Calibri"/>
                <a:cs typeface="Calibri"/>
                <a:sym typeface="Calibri"/>
              </a:rPr>
              <a:t>Read_only</a:t>
            </a:r>
            <a:endParaRPr/>
          </a:p>
          <a:p>
            <a:pPr indent="-285750" lvl="0" marL="297475" marR="0" rtl="0" algn="just">
              <a:spcBef>
                <a:spcPts val="0"/>
              </a:spcBef>
              <a:spcAft>
                <a:spcPts val="0"/>
              </a:spcAft>
              <a:buClr>
                <a:srgbClr val="0070C0"/>
              </a:buClr>
              <a:buSzPts val="1600"/>
              <a:buFont typeface="Noto Sans Symbols"/>
              <a:buChar char="✔"/>
            </a:pPr>
            <a:r>
              <a:rPr lang="es-PE" sz="1600">
                <a:solidFill>
                  <a:srgbClr val="262626"/>
                </a:solidFill>
                <a:latin typeface="Calibri"/>
                <a:ea typeface="Calibri"/>
                <a:cs typeface="Calibri"/>
                <a:sym typeface="Calibri"/>
              </a:rPr>
              <a:t>Scroll_locks</a:t>
            </a:r>
            <a:endParaRPr/>
          </a:p>
          <a:p>
            <a:pPr indent="-285750" lvl="0" marL="297475" marR="0" rtl="0" algn="just">
              <a:spcBef>
                <a:spcPts val="0"/>
              </a:spcBef>
              <a:spcAft>
                <a:spcPts val="0"/>
              </a:spcAft>
              <a:buClr>
                <a:srgbClr val="0070C0"/>
              </a:buClr>
              <a:buSzPts val="1600"/>
              <a:buFont typeface="Noto Sans Symbols"/>
              <a:buChar char="✔"/>
            </a:pPr>
            <a:r>
              <a:rPr lang="es-PE" sz="1600">
                <a:solidFill>
                  <a:srgbClr val="262626"/>
                </a:solidFill>
                <a:latin typeface="Calibri"/>
                <a:ea typeface="Calibri"/>
                <a:cs typeface="Calibri"/>
                <a:sym typeface="Calibri"/>
              </a:rPr>
              <a:t>Optimistic</a:t>
            </a:r>
            <a:endParaRPr/>
          </a:p>
          <a:p>
            <a:pPr indent="-285750" lvl="0" marL="297475" marR="0" rtl="0" algn="just">
              <a:spcBef>
                <a:spcPts val="0"/>
              </a:spcBef>
              <a:spcAft>
                <a:spcPts val="0"/>
              </a:spcAft>
              <a:buClr>
                <a:srgbClr val="0070C0"/>
              </a:buClr>
              <a:buSzPts val="1600"/>
              <a:buFont typeface="Noto Sans Symbols"/>
              <a:buChar char="✔"/>
            </a:pPr>
            <a:r>
              <a:rPr lang="es-PE" sz="1600">
                <a:solidFill>
                  <a:srgbClr val="262626"/>
                </a:solidFill>
                <a:latin typeface="Calibri"/>
                <a:ea typeface="Calibri"/>
                <a:cs typeface="Calibri"/>
                <a:sym typeface="Calibri"/>
              </a:rPr>
              <a:t>Static</a:t>
            </a:r>
            <a:endParaRPr sz="1600">
              <a:solidFill>
                <a:srgbClr val="262626"/>
              </a:solidFill>
              <a:latin typeface="Calibri"/>
              <a:ea typeface="Calibri"/>
              <a:cs typeface="Calibri"/>
              <a:sym typeface="Calibri"/>
            </a:endParaRPr>
          </a:p>
        </p:txBody>
      </p:sp>
      <p:sp>
        <p:nvSpPr>
          <p:cNvPr id="136" name="Google Shape;136;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Y CONSUMO DE CURSORES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Y CONSUMO DE CURSORES</a:t>
            </a:r>
            <a:endParaRPr/>
          </a:p>
        </p:txBody>
      </p:sp>
      <p:sp>
        <p:nvSpPr>
          <p:cNvPr id="143" name="Google Shape;143;p13"/>
          <p:cNvSpPr txBox="1"/>
          <p:nvPr/>
        </p:nvSpPr>
        <p:spPr>
          <a:xfrm>
            <a:off x="579351" y="1567395"/>
            <a:ext cx="7750002" cy="280076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1600"/>
              <a:buFont typeface="Calibri"/>
              <a:buAutoNum type="alphaLcPeriod"/>
            </a:pPr>
            <a:r>
              <a:rPr b="1" lang="es-PE" sz="1600">
                <a:solidFill>
                  <a:srgbClr val="7030A0"/>
                </a:solidFill>
                <a:latin typeface="Calibri"/>
                <a:ea typeface="Calibri"/>
                <a:cs typeface="Calibri"/>
                <a:sym typeface="Calibri"/>
              </a:rPr>
              <a:t>READ_ONLY: </a:t>
            </a:r>
            <a:r>
              <a:rPr lang="es-PE" sz="1600">
                <a:solidFill>
                  <a:schemeClr val="dk1"/>
                </a:solidFill>
                <a:latin typeface="Calibri"/>
                <a:ea typeface="Calibri"/>
                <a:cs typeface="Calibri"/>
                <a:sym typeface="Calibri"/>
              </a:rPr>
              <a:t>permite leer los datos de un conjunto de resultados, pero no permite realizar modificaciones en los mismos. Esto significa que se puede recorrer las filas y extraer información de ellas, pero no se puede actualizar, insertar o eliminar registros a través de este tipo de cursor. Este es el tipo por defecto si no se especifica alguno.</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342900" lvl="0" marL="342900" marR="0" rtl="0" algn="l">
              <a:spcBef>
                <a:spcPts val="0"/>
              </a:spcBef>
              <a:spcAft>
                <a:spcPts val="0"/>
              </a:spcAft>
              <a:buClr>
                <a:srgbClr val="7030A0"/>
              </a:buClr>
              <a:buSzPts val="1600"/>
              <a:buFont typeface="Calibri"/>
              <a:buAutoNum type="alphaLcPeriod"/>
            </a:pPr>
            <a:r>
              <a:rPr b="1" lang="es-PE" sz="1600">
                <a:solidFill>
                  <a:srgbClr val="7030A0"/>
                </a:solidFill>
                <a:latin typeface="Calibri"/>
                <a:ea typeface="Calibri"/>
                <a:cs typeface="Calibri"/>
                <a:sym typeface="Calibri"/>
              </a:rPr>
              <a:t>SCROLL_LOCKS: </a:t>
            </a:r>
            <a:r>
              <a:rPr lang="es-PE" sz="1600">
                <a:solidFill>
                  <a:schemeClr val="dk1"/>
                </a:solidFill>
                <a:latin typeface="Calibri"/>
                <a:ea typeface="Calibri"/>
                <a:cs typeface="Calibri"/>
                <a:sym typeface="Calibri"/>
              </a:rPr>
              <a:t>permite tanto la lectura como la modificación de los datos. Se puede recorrer las filas en cualquier dirección (hacia adelante o hacia atrás) y realizar operaciones de lectura y escritura en los registros. Este tipo de cursor adquiere bloqueos en las filas afectadas para asegurar la consistencia de los datos durante las operaciones de modificación.</a:t>
            </a:r>
            <a:endParaRPr sz="1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Y CONSUMO DE CURSORES</a:t>
            </a:r>
            <a:endParaRPr/>
          </a:p>
        </p:txBody>
      </p:sp>
      <p:sp>
        <p:nvSpPr>
          <p:cNvPr id="150" name="Google Shape;150;p14"/>
          <p:cNvSpPr txBox="1"/>
          <p:nvPr/>
        </p:nvSpPr>
        <p:spPr>
          <a:xfrm>
            <a:off x="511340" y="1384515"/>
            <a:ext cx="7985298" cy="353943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1600"/>
              <a:buFont typeface="Calibri"/>
              <a:buAutoNum type="alphaLcPeriod" startAt="3"/>
            </a:pPr>
            <a:r>
              <a:rPr b="1" lang="es-PE" sz="1600">
                <a:solidFill>
                  <a:srgbClr val="7030A0"/>
                </a:solidFill>
                <a:latin typeface="Calibri"/>
                <a:ea typeface="Calibri"/>
                <a:cs typeface="Calibri"/>
                <a:sym typeface="Calibri"/>
              </a:rPr>
              <a:t>OPTIMISTIC: </a:t>
            </a:r>
            <a:r>
              <a:rPr lang="es-PE" sz="1600">
                <a:solidFill>
                  <a:schemeClr val="dk1"/>
                </a:solidFill>
                <a:latin typeface="Calibri"/>
                <a:ea typeface="Calibri"/>
                <a:cs typeface="Calibri"/>
                <a:sym typeface="Calibri"/>
              </a:rPr>
              <a:t>permite tanto la lectura como la modificación de los datos. A diferencia del cursor SCROLL_LOCKS, el cursor OPTIMISTIC no adquiere bloqueos en las filas afectadas durante las operaciones de modificación. En cambio, confía en que los cambios se realizarán correctamente y se resolverán los conflictos de actualización en caso de que se produzcan. Si otro proceso ha modificado una fila desde que se leyó en el cursor, se generará un error al intentar actualizar esa fila.</a:t>
            </a:r>
            <a:endParaRPr/>
          </a:p>
          <a:p>
            <a:pPr indent="-241300" lvl="0" marL="342900" marR="0" rtl="0" algn="l">
              <a:spcBef>
                <a:spcPts val="0"/>
              </a:spcBef>
              <a:spcAft>
                <a:spcPts val="0"/>
              </a:spcAft>
              <a:buClr>
                <a:schemeClr val="dk1"/>
              </a:buClr>
              <a:buSzPts val="1600"/>
              <a:buFont typeface="Calibri"/>
              <a:buNone/>
            </a:pPr>
            <a:r>
              <a:t/>
            </a:r>
            <a:endParaRPr b="1" sz="1600">
              <a:solidFill>
                <a:srgbClr val="7030A0"/>
              </a:solidFill>
              <a:latin typeface="Calibri"/>
              <a:ea typeface="Calibri"/>
              <a:cs typeface="Calibri"/>
              <a:sym typeface="Calibri"/>
            </a:endParaRPr>
          </a:p>
          <a:p>
            <a:pPr indent="-342900" lvl="0" marL="342900" marR="0" rtl="0" algn="l">
              <a:spcBef>
                <a:spcPts val="0"/>
              </a:spcBef>
              <a:spcAft>
                <a:spcPts val="0"/>
              </a:spcAft>
              <a:buClr>
                <a:srgbClr val="7030A0"/>
              </a:buClr>
              <a:buSzPts val="1600"/>
              <a:buFont typeface="Calibri"/>
              <a:buAutoNum type="alphaLcPeriod" startAt="3"/>
            </a:pPr>
            <a:r>
              <a:rPr b="1" lang="es-PE" sz="1600">
                <a:solidFill>
                  <a:srgbClr val="7030A0"/>
                </a:solidFill>
                <a:latin typeface="Calibri"/>
                <a:ea typeface="Calibri"/>
                <a:cs typeface="Calibri"/>
                <a:sym typeface="Calibri"/>
              </a:rPr>
              <a:t>STATIC: </a:t>
            </a:r>
            <a:r>
              <a:rPr lang="es-PE" sz="1600">
                <a:solidFill>
                  <a:schemeClr val="dk1"/>
                </a:solidFill>
                <a:latin typeface="Calibri"/>
                <a:ea typeface="Calibri"/>
                <a:cs typeface="Calibri"/>
                <a:sym typeface="Calibri"/>
              </a:rPr>
              <a:t>es un tipo de cursor que crea una copia en caché de los datos en el cursor al abrirlo. Esto significa que los datos en el cursor no reflejarán los cambios realizados en las tablas subyacentes. Si se realizan modificaciones en las tablas mientras el cursor está abierto, no se verán reflejadas en el conjunto de resultados del cursor. Sin embargo, la ventaja de este tipo de cursor es que permite recorrer los datos de manera eficiente, ya que no es necesario realizar consultas adicionales a la base de datos para recuperar cada fila.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15"/>
          <p:cNvSpPr txBox="1"/>
          <p:nvPr/>
        </p:nvSpPr>
        <p:spPr>
          <a:xfrm>
            <a:off x="594468" y="1384515"/>
            <a:ext cx="8090493"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PARÁMETROS DE CURSORES</a:t>
            </a:r>
            <a:endParaRPr sz="1600">
              <a:solidFill>
                <a:srgbClr val="262626"/>
              </a:solidFill>
              <a:latin typeface="Calibri"/>
              <a:ea typeface="Calibri"/>
              <a:cs typeface="Calibri"/>
              <a:sym typeface="Calibri"/>
            </a:endParaRPr>
          </a:p>
        </p:txBody>
      </p:sp>
      <p:sp>
        <p:nvSpPr>
          <p:cNvPr id="157" name="Google Shape;157;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Y CONSUMO DE CURSORES</a:t>
            </a:r>
            <a:endParaRPr/>
          </a:p>
        </p:txBody>
      </p:sp>
      <p:sp>
        <p:nvSpPr>
          <p:cNvPr id="158" name="Google Shape;158;p15"/>
          <p:cNvSpPr txBox="1"/>
          <p:nvPr/>
        </p:nvSpPr>
        <p:spPr>
          <a:xfrm>
            <a:off x="594468" y="1900564"/>
            <a:ext cx="7985298" cy="255454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1600"/>
              <a:buFont typeface="Calibri"/>
              <a:buAutoNum type="alphaLcPeriod"/>
            </a:pPr>
            <a:r>
              <a:rPr b="1" lang="es-PE" sz="1600">
                <a:solidFill>
                  <a:srgbClr val="7030A0"/>
                </a:solidFill>
                <a:latin typeface="Calibri"/>
                <a:ea typeface="Calibri"/>
                <a:cs typeface="Calibri"/>
                <a:sym typeface="Calibri"/>
              </a:rPr>
              <a:t>LOCAL | GLOBAL: </a:t>
            </a:r>
            <a:r>
              <a:rPr lang="es-PE" sz="1600">
                <a:solidFill>
                  <a:schemeClr val="dk1"/>
                </a:solidFill>
                <a:latin typeface="Calibri"/>
                <a:ea typeface="Calibri"/>
                <a:cs typeface="Calibri"/>
                <a:sym typeface="Calibri"/>
              </a:rPr>
              <a:t>especifica el ámbito del cursor. </a:t>
            </a:r>
            <a:r>
              <a:rPr b="1" lang="es-PE" sz="1600">
                <a:solidFill>
                  <a:schemeClr val="dk1"/>
                </a:solidFill>
                <a:latin typeface="Calibri"/>
                <a:ea typeface="Calibri"/>
                <a:cs typeface="Calibri"/>
                <a:sym typeface="Calibri"/>
              </a:rPr>
              <a:t>LOCAL</a:t>
            </a:r>
            <a:r>
              <a:rPr lang="es-PE" sz="1600">
                <a:solidFill>
                  <a:schemeClr val="dk1"/>
                </a:solidFill>
                <a:latin typeface="Calibri"/>
                <a:ea typeface="Calibri"/>
                <a:cs typeface="Calibri"/>
                <a:sym typeface="Calibri"/>
              </a:rPr>
              <a:t> significa que el cursor solo es visible y accesible dentro del lote de comandos o procedimiento almacenado actual. </a:t>
            </a:r>
            <a:r>
              <a:rPr b="1" lang="es-PE" sz="1600">
                <a:solidFill>
                  <a:schemeClr val="dk1"/>
                </a:solidFill>
                <a:latin typeface="Calibri"/>
                <a:ea typeface="Calibri"/>
                <a:cs typeface="Calibri"/>
                <a:sym typeface="Calibri"/>
              </a:rPr>
              <a:t>GLOBAL</a:t>
            </a:r>
            <a:r>
              <a:rPr lang="es-PE" sz="1600">
                <a:solidFill>
                  <a:schemeClr val="dk1"/>
                </a:solidFill>
                <a:latin typeface="Calibri"/>
                <a:ea typeface="Calibri"/>
                <a:cs typeface="Calibri"/>
                <a:sym typeface="Calibri"/>
              </a:rPr>
              <a:t> permite que el cursor sea visible y accesible desde otros lotes de comandos o procedimientos almacenados. Por defecto es </a:t>
            </a:r>
            <a:r>
              <a:rPr b="1" lang="es-PE" sz="1600">
                <a:solidFill>
                  <a:schemeClr val="dk1"/>
                </a:solidFill>
                <a:latin typeface="Calibri"/>
                <a:ea typeface="Calibri"/>
                <a:cs typeface="Calibri"/>
                <a:sym typeface="Calibri"/>
              </a:rPr>
              <a:t>LOCAL</a:t>
            </a:r>
            <a:r>
              <a:rPr lang="es-PE" sz="16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342900" lvl="0" marL="342900" marR="0" rtl="0" algn="l">
              <a:spcBef>
                <a:spcPts val="0"/>
              </a:spcBef>
              <a:spcAft>
                <a:spcPts val="0"/>
              </a:spcAft>
              <a:buClr>
                <a:srgbClr val="7030A0"/>
              </a:buClr>
              <a:buSzPts val="1600"/>
              <a:buFont typeface="Calibri"/>
              <a:buAutoNum type="alphaLcPeriod"/>
            </a:pPr>
            <a:r>
              <a:rPr b="1" lang="es-PE" sz="1600">
                <a:solidFill>
                  <a:srgbClr val="7030A0"/>
                </a:solidFill>
                <a:latin typeface="Calibri"/>
                <a:ea typeface="Calibri"/>
                <a:cs typeface="Calibri"/>
                <a:sym typeface="Calibri"/>
              </a:rPr>
              <a:t>FORWARD_ONLY | SCROLL: </a:t>
            </a:r>
            <a:r>
              <a:rPr lang="es-PE" sz="1600">
                <a:solidFill>
                  <a:schemeClr val="dk1"/>
                </a:solidFill>
                <a:latin typeface="Calibri"/>
                <a:ea typeface="Calibri"/>
                <a:cs typeface="Calibri"/>
                <a:sym typeface="Calibri"/>
              </a:rPr>
              <a:t>determina si el cursor permite el desplazamiento hacia adelante y hacia atrás o solo permite el desplazamiento hacia adelante. </a:t>
            </a:r>
            <a:r>
              <a:rPr b="1" lang="es-PE" sz="1600">
                <a:solidFill>
                  <a:schemeClr val="dk1"/>
                </a:solidFill>
                <a:latin typeface="Calibri"/>
                <a:ea typeface="Calibri"/>
                <a:cs typeface="Calibri"/>
                <a:sym typeface="Calibri"/>
              </a:rPr>
              <a:t>FORWARD_ONLY </a:t>
            </a:r>
            <a:r>
              <a:rPr lang="es-PE" sz="1600">
                <a:solidFill>
                  <a:schemeClr val="dk1"/>
                </a:solidFill>
                <a:latin typeface="Calibri"/>
                <a:ea typeface="Calibri"/>
                <a:cs typeface="Calibri"/>
                <a:sym typeface="Calibri"/>
              </a:rPr>
              <a:t>significa que solo se puede recorrer el conjunto de resultados en una dirección, desde el primer registro hasta el último. </a:t>
            </a:r>
            <a:r>
              <a:rPr b="1" lang="es-PE" sz="1600">
                <a:solidFill>
                  <a:schemeClr val="dk1"/>
                </a:solidFill>
                <a:latin typeface="Calibri"/>
                <a:ea typeface="Calibri"/>
                <a:cs typeface="Calibri"/>
                <a:sym typeface="Calibri"/>
              </a:rPr>
              <a:t>SCROLL </a:t>
            </a:r>
            <a:r>
              <a:rPr lang="es-PE" sz="1600">
                <a:solidFill>
                  <a:schemeClr val="dk1"/>
                </a:solidFill>
                <a:latin typeface="Calibri"/>
                <a:ea typeface="Calibri"/>
                <a:cs typeface="Calibri"/>
                <a:sym typeface="Calibri"/>
              </a:rPr>
              <a:t>permite recorrer el conjunto de resultados en cualquier dirección. Por defecto es </a:t>
            </a:r>
            <a:r>
              <a:rPr b="1" lang="es-PE" sz="1600">
                <a:solidFill>
                  <a:schemeClr val="dk1"/>
                </a:solidFill>
                <a:latin typeface="Calibri"/>
                <a:ea typeface="Calibri"/>
                <a:cs typeface="Calibri"/>
                <a:sym typeface="Calibri"/>
              </a:rPr>
              <a:t>FORWARD_ONLY</a:t>
            </a:r>
            <a:r>
              <a:rPr lang="es-PE" sz="1600">
                <a:solidFill>
                  <a:schemeClr val="dk1"/>
                </a:solidFill>
                <a:latin typeface="Calibri"/>
                <a:ea typeface="Calibri"/>
                <a:cs typeface="Calibri"/>
                <a:sym typeface="Calibri"/>
              </a:rPr>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16"/>
          <p:cNvSpPr txBox="1"/>
          <p:nvPr/>
        </p:nvSpPr>
        <p:spPr>
          <a:xfrm>
            <a:off x="669282" y="1325666"/>
            <a:ext cx="8090400" cy="246300"/>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PARÁMETROS DE CURSORES</a:t>
            </a:r>
            <a:endParaRPr sz="1600">
              <a:solidFill>
                <a:srgbClr val="262626"/>
              </a:solidFill>
              <a:latin typeface="Calibri"/>
              <a:ea typeface="Calibri"/>
              <a:cs typeface="Calibri"/>
              <a:sym typeface="Calibri"/>
            </a:endParaRPr>
          </a:p>
        </p:txBody>
      </p:sp>
      <p:sp>
        <p:nvSpPr>
          <p:cNvPr id="165" name="Google Shape;165;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Y CONSUMO DE CURSORES</a:t>
            </a:r>
            <a:endParaRPr/>
          </a:p>
        </p:txBody>
      </p:sp>
      <p:sp>
        <p:nvSpPr>
          <p:cNvPr id="166" name="Google Shape;166;p16"/>
          <p:cNvSpPr txBox="1"/>
          <p:nvPr/>
        </p:nvSpPr>
        <p:spPr>
          <a:xfrm>
            <a:off x="669282" y="1841715"/>
            <a:ext cx="7985298" cy="30469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1600"/>
              <a:buFont typeface="Calibri"/>
              <a:buAutoNum type="alphaLcPeriod" startAt="3"/>
            </a:pPr>
            <a:r>
              <a:rPr b="1" lang="es-PE" sz="1600">
                <a:solidFill>
                  <a:srgbClr val="7030A0"/>
                </a:solidFill>
                <a:latin typeface="Calibri"/>
                <a:ea typeface="Calibri"/>
                <a:cs typeface="Calibri"/>
                <a:sym typeface="Calibri"/>
              </a:rPr>
              <a:t>READ_ONLY | SCROLL_LOCKS | OPTIMISTIC | STATIC: </a:t>
            </a:r>
            <a:r>
              <a:rPr lang="es-PE" sz="1600">
                <a:solidFill>
                  <a:schemeClr val="dk1"/>
                </a:solidFill>
                <a:latin typeface="Calibri"/>
                <a:ea typeface="Calibri"/>
                <a:cs typeface="Calibri"/>
                <a:sym typeface="Calibri"/>
              </a:rPr>
              <a:t>definen el tipo de cursor, como se explicó anteriormente. </a:t>
            </a:r>
            <a:r>
              <a:rPr b="1" lang="es-PE" sz="1600">
                <a:solidFill>
                  <a:schemeClr val="dk1"/>
                </a:solidFill>
                <a:latin typeface="Calibri"/>
                <a:ea typeface="Calibri"/>
                <a:cs typeface="Calibri"/>
                <a:sym typeface="Calibri"/>
              </a:rPr>
              <a:t>READ_ONLY </a:t>
            </a:r>
            <a:r>
              <a:rPr lang="es-PE" sz="1600">
                <a:solidFill>
                  <a:schemeClr val="dk1"/>
                </a:solidFill>
                <a:latin typeface="Calibri"/>
                <a:ea typeface="Calibri"/>
                <a:cs typeface="Calibri"/>
                <a:sym typeface="Calibri"/>
              </a:rPr>
              <a:t>especifica un cursor de solo lectura, </a:t>
            </a:r>
            <a:r>
              <a:rPr b="1" lang="es-PE" sz="1600">
                <a:solidFill>
                  <a:schemeClr val="dk1"/>
                </a:solidFill>
                <a:latin typeface="Calibri"/>
                <a:ea typeface="Calibri"/>
                <a:cs typeface="Calibri"/>
                <a:sym typeface="Calibri"/>
              </a:rPr>
              <a:t>SCROLL_LOCKS</a:t>
            </a:r>
            <a:r>
              <a:rPr lang="es-PE" sz="1600">
                <a:solidFill>
                  <a:schemeClr val="dk1"/>
                </a:solidFill>
                <a:latin typeface="Calibri"/>
                <a:ea typeface="Calibri"/>
                <a:cs typeface="Calibri"/>
                <a:sym typeface="Calibri"/>
              </a:rPr>
              <a:t>,</a:t>
            </a:r>
            <a:r>
              <a:rPr b="1" lang="es-PE" sz="1600">
                <a:solidFill>
                  <a:schemeClr val="dk1"/>
                </a:solidFill>
                <a:latin typeface="Calibri"/>
                <a:ea typeface="Calibri"/>
                <a:cs typeface="Calibri"/>
                <a:sym typeface="Calibri"/>
              </a:rPr>
              <a:t> </a:t>
            </a:r>
            <a:r>
              <a:rPr lang="es-PE" sz="1600">
                <a:solidFill>
                  <a:schemeClr val="dk1"/>
                </a:solidFill>
                <a:latin typeface="Calibri"/>
                <a:ea typeface="Calibri"/>
                <a:cs typeface="Calibri"/>
                <a:sym typeface="Calibri"/>
              </a:rPr>
              <a:t>especifica un cursor de actualización con bloqueo de recursos, </a:t>
            </a:r>
            <a:r>
              <a:rPr b="1" lang="es-PE" sz="1600">
                <a:solidFill>
                  <a:schemeClr val="dk1"/>
                </a:solidFill>
                <a:latin typeface="Calibri"/>
                <a:ea typeface="Calibri"/>
                <a:cs typeface="Calibri"/>
                <a:sym typeface="Calibri"/>
              </a:rPr>
              <a:t>OPTIMISTIC</a:t>
            </a:r>
            <a:r>
              <a:rPr lang="es-PE" sz="1600">
                <a:solidFill>
                  <a:schemeClr val="dk1"/>
                </a:solidFill>
                <a:latin typeface="Calibri"/>
                <a:ea typeface="Calibri"/>
                <a:cs typeface="Calibri"/>
                <a:sym typeface="Calibri"/>
              </a:rPr>
              <a:t>, especifica un cursor de actualización optimista y </a:t>
            </a:r>
            <a:r>
              <a:rPr b="1" lang="es-PE" sz="1600">
                <a:solidFill>
                  <a:schemeClr val="dk1"/>
                </a:solidFill>
                <a:latin typeface="Calibri"/>
                <a:ea typeface="Calibri"/>
                <a:cs typeface="Calibri"/>
                <a:sym typeface="Calibri"/>
              </a:rPr>
              <a:t>STATIC</a:t>
            </a:r>
            <a:r>
              <a:rPr lang="es-PE" sz="1600">
                <a:solidFill>
                  <a:schemeClr val="dk1"/>
                </a:solidFill>
                <a:latin typeface="Calibri"/>
                <a:ea typeface="Calibri"/>
                <a:cs typeface="Calibri"/>
                <a:sym typeface="Calibri"/>
              </a:rPr>
              <a:t>, especifica un cursor de solo lectura estática. Por defecto es </a:t>
            </a:r>
            <a:r>
              <a:rPr b="1" lang="es-PE" sz="1600">
                <a:solidFill>
                  <a:schemeClr val="dk1"/>
                </a:solidFill>
                <a:latin typeface="Calibri"/>
                <a:ea typeface="Calibri"/>
                <a:cs typeface="Calibri"/>
                <a:sym typeface="Calibri"/>
              </a:rPr>
              <a:t>READ_ONLY</a:t>
            </a:r>
            <a:r>
              <a:rPr lang="es-PE" sz="1600">
                <a:solidFill>
                  <a:schemeClr val="dk1"/>
                </a:solidFill>
                <a:latin typeface="Calibri"/>
                <a:ea typeface="Calibri"/>
                <a:cs typeface="Calibri"/>
                <a:sym typeface="Calibri"/>
              </a:rPr>
              <a:t>.</a:t>
            </a:r>
            <a:endParaRPr/>
          </a:p>
          <a:p>
            <a:pPr indent="0" lvl="1" marL="35560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rgbClr val="7030A0"/>
              </a:buClr>
              <a:buSzPts val="1600"/>
              <a:buFont typeface="Calibri"/>
              <a:buAutoNum type="alphaLcPeriod" startAt="3"/>
            </a:pPr>
            <a:r>
              <a:rPr b="1" lang="es-PE" sz="1600">
                <a:solidFill>
                  <a:srgbClr val="7030A0"/>
                </a:solidFill>
                <a:latin typeface="Calibri"/>
                <a:ea typeface="Calibri"/>
                <a:cs typeface="Calibri"/>
                <a:sym typeface="Calibri"/>
              </a:rPr>
              <a:t>KEYSET | DYNAMIC | INSENSITIVE | FAST_FORWARD: </a:t>
            </a:r>
            <a:r>
              <a:rPr lang="es-PE" sz="1600">
                <a:solidFill>
                  <a:schemeClr val="dk1"/>
                </a:solidFill>
                <a:latin typeface="Calibri"/>
                <a:ea typeface="Calibri"/>
                <a:cs typeface="Calibri"/>
                <a:sym typeface="Calibri"/>
              </a:rPr>
              <a:t>definen el tipo de cursor y la forma en que se manejan las actualizaciones y cambios en los datos. </a:t>
            </a:r>
            <a:r>
              <a:rPr b="1" lang="es-PE" sz="1600">
                <a:solidFill>
                  <a:schemeClr val="dk1"/>
                </a:solidFill>
                <a:latin typeface="Calibri"/>
                <a:ea typeface="Calibri"/>
                <a:cs typeface="Calibri"/>
                <a:sym typeface="Calibri"/>
              </a:rPr>
              <a:t>KEYSET</a:t>
            </a:r>
            <a:r>
              <a:rPr lang="es-PE" sz="1600">
                <a:solidFill>
                  <a:schemeClr val="dk1"/>
                </a:solidFill>
                <a:latin typeface="Calibri"/>
                <a:ea typeface="Calibri"/>
                <a:cs typeface="Calibri"/>
                <a:sym typeface="Calibri"/>
              </a:rPr>
              <a:t> especifica un cursor basado en un conjunto de claves, </a:t>
            </a:r>
            <a:r>
              <a:rPr b="1" lang="es-PE" sz="1600">
                <a:solidFill>
                  <a:schemeClr val="dk1"/>
                </a:solidFill>
                <a:latin typeface="Calibri"/>
                <a:ea typeface="Calibri"/>
                <a:cs typeface="Calibri"/>
                <a:sym typeface="Calibri"/>
              </a:rPr>
              <a:t>DYNAMIC</a:t>
            </a:r>
            <a:r>
              <a:rPr lang="es-PE" sz="1600">
                <a:solidFill>
                  <a:schemeClr val="dk1"/>
                </a:solidFill>
                <a:latin typeface="Calibri"/>
                <a:ea typeface="Calibri"/>
                <a:cs typeface="Calibri"/>
                <a:sym typeface="Calibri"/>
              </a:rPr>
              <a:t> especifica un cursor que refleja los cambios en tiempo real, </a:t>
            </a:r>
            <a:r>
              <a:rPr b="1" lang="es-PE" sz="1600">
                <a:solidFill>
                  <a:schemeClr val="dk1"/>
                </a:solidFill>
                <a:latin typeface="Calibri"/>
                <a:ea typeface="Calibri"/>
                <a:cs typeface="Calibri"/>
                <a:sym typeface="Calibri"/>
              </a:rPr>
              <a:t>INSENSITIVE </a:t>
            </a:r>
            <a:r>
              <a:rPr lang="es-PE" sz="1600">
                <a:solidFill>
                  <a:schemeClr val="dk1"/>
                </a:solidFill>
                <a:latin typeface="Calibri"/>
                <a:ea typeface="Calibri"/>
                <a:cs typeface="Calibri"/>
                <a:sym typeface="Calibri"/>
              </a:rPr>
              <a:t>especifica un cursor que no refleja los cambios en tiempo real. </a:t>
            </a:r>
            <a:r>
              <a:rPr b="1" lang="es-PE" sz="1600">
                <a:solidFill>
                  <a:schemeClr val="dk1"/>
                </a:solidFill>
                <a:latin typeface="Calibri"/>
                <a:ea typeface="Calibri"/>
                <a:cs typeface="Calibri"/>
                <a:sym typeface="Calibri"/>
              </a:rPr>
              <a:t>FAST_FORWARD</a:t>
            </a:r>
            <a:r>
              <a:rPr lang="es-PE" sz="1600">
                <a:solidFill>
                  <a:schemeClr val="dk1"/>
                </a:solidFill>
                <a:latin typeface="Calibri"/>
                <a:ea typeface="Calibri"/>
                <a:cs typeface="Calibri"/>
                <a:sym typeface="Calibri"/>
              </a:rPr>
              <a:t> especifica un cursor optimizado para el desplazamiento hacia adelante. Por defecto es </a:t>
            </a:r>
            <a:r>
              <a:rPr b="1" lang="es-PE" sz="1600">
                <a:solidFill>
                  <a:schemeClr val="dk1"/>
                </a:solidFill>
                <a:latin typeface="Calibri"/>
                <a:ea typeface="Calibri"/>
                <a:cs typeface="Calibri"/>
                <a:sym typeface="Calibri"/>
              </a:rPr>
              <a:t>FAST_FORWARD.</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nvSpPr>
        <p:spPr>
          <a:xfrm>
            <a:off x="853460" y="2014620"/>
            <a:ext cx="6758908" cy="246221"/>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Abrir el cursor: </a:t>
            </a:r>
            <a:r>
              <a:rPr lang="es-PE" sz="1600">
                <a:solidFill>
                  <a:srgbClr val="262626"/>
                </a:solidFill>
                <a:latin typeface="Calibri"/>
                <a:ea typeface="Calibri"/>
                <a:cs typeface="Calibri"/>
                <a:sym typeface="Calibri"/>
              </a:rPr>
              <a:t>dispone el cursor para que pueda ser accesado y recorrido.</a:t>
            </a:r>
            <a:endParaRPr/>
          </a:p>
        </p:txBody>
      </p:sp>
      <p:sp>
        <p:nvSpPr>
          <p:cNvPr id="173" name="Google Shape;173;p1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Y CONSUMO DE CURSORES</a:t>
            </a:r>
            <a:endParaRPr/>
          </a:p>
        </p:txBody>
      </p:sp>
      <p:sp>
        <p:nvSpPr>
          <p:cNvPr id="174" name="Google Shape;174;p17"/>
          <p:cNvSpPr txBox="1"/>
          <p:nvPr/>
        </p:nvSpPr>
        <p:spPr>
          <a:xfrm>
            <a:off x="2881213" y="2516513"/>
            <a:ext cx="1614979" cy="60016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1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OPEN </a:t>
            </a:r>
            <a:r>
              <a:rPr b="1" lang="es-PE" sz="1100">
                <a:solidFill>
                  <a:schemeClr val="dk1"/>
                </a:solidFill>
                <a:latin typeface="Courier New"/>
                <a:ea typeface="Courier New"/>
                <a:cs typeface="Courier New"/>
                <a:sym typeface="Courier New"/>
              </a:rPr>
              <a:t>cursor_name</a:t>
            </a:r>
            <a:endParaRPr/>
          </a:p>
          <a:p>
            <a:pPr indent="0" lvl="0" marL="0" marR="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
        <p:nvSpPr>
          <p:cNvPr id="175" name="Google Shape;175;p17"/>
          <p:cNvSpPr txBox="1"/>
          <p:nvPr/>
        </p:nvSpPr>
        <p:spPr>
          <a:xfrm>
            <a:off x="1242901" y="2655012"/>
            <a:ext cx="1442110"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PE" sz="1600">
                <a:solidFill>
                  <a:srgbClr val="0070C0"/>
                </a:solidFill>
                <a:latin typeface="Calibri"/>
                <a:ea typeface="Calibri"/>
                <a:cs typeface="Calibri"/>
                <a:sym typeface="Calibri"/>
              </a:rPr>
              <a:t>Su sintaxis es:</a:t>
            </a:r>
            <a:endParaRPr/>
          </a:p>
        </p:txBody>
      </p:sp>
      <p:sp>
        <p:nvSpPr>
          <p:cNvPr id="176" name="Google Shape;176;p17"/>
          <p:cNvSpPr txBox="1"/>
          <p:nvPr/>
        </p:nvSpPr>
        <p:spPr>
          <a:xfrm>
            <a:off x="2637302" y="4412073"/>
            <a:ext cx="5118831"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u="sng">
                <a:solidFill>
                  <a:srgbClr val="974806"/>
                </a:solidFill>
                <a:latin typeface="Calibri"/>
                <a:ea typeface="Calibri"/>
                <a:cs typeface="Calibri"/>
                <a:sym typeface="Calibri"/>
              </a:rPr>
              <a:t>Donde</a:t>
            </a:r>
            <a:r>
              <a:rPr lang="es-PE" sz="1400" u="sng">
                <a:solidFill>
                  <a:srgbClr val="974806"/>
                </a:solidFill>
                <a:latin typeface="Calibri"/>
                <a:ea typeface="Calibri"/>
                <a:cs typeface="Calibri"/>
                <a:sym typeface="Calibri"/>
              </a:rPr>
              <a:t>:</a:t>
            </a:r>
            <a:endParaRPr/>
          </a:p>
          <a:p>
            <a:pPr indent="-177800" lvl="0" marL="266700" marR="0" rtl="0" algn="l">
              <a:spcBef>
                <a:spcPts val="0"/>
              </a:spcBef>
              <a:spcAft>
                <a:spcPts val="0"/>
              </a:spcAft>
              <a:buClr>
                <a:srgbClr val="974806"/>
              </a:buClr>
              <a:buSzPts val="1400"/>
              <a:buFont typeface="Noto Sans Symbols"/>
              <a:buChar char="▪"/>
            </a:pPr>
            <a:r>
              <a:rPr b="1" lang="es-PE" sz="1400">
                <a:solidFill>
                  <a:srgbClr val="974806"/>
                </a:solidFill>
                <a:latin typeface="Calibri"/>
                <a:ea typeface="Calibri"/>
                <a:cs typeface="Calibri"/>
                <a:sym typeface="Calibri"/>
              </a:rPr>
              <a:t>variable1, variable2, ... </a:t>
            </a:r>
            <a:r>
              <a:rPr lang="es-PE" sz="1400">
                <a:solidFill>
                  <a:schemeClr val="dk1"/>
                </a:solidFill>
                <a:latin typeface="Calibri"/>
                <a:ea typeface="Calibri"/>
                <a:cs typeface="Calibri"/>
                <a:sym typeface="Calibri"/>
              </a:rPr>
              <a:t>son variables donde se almacenarán los valores de las columnas seleccionadas en la consulta del cursor.</a:t>
            </a:r>
            <a:endParaRPr/>
          </a:p>
        </p:txBody>
      </p:sp>
      <p:sp>
        <p:nvSpPr>
          <p:cNvPr id="177" name="Google Shape;177;p17"/>
          <p:cNvSpPr txBox="1"/>
          <p:nvPr/>
        </p:nvSpPr>
        <p:spPr>
          <a:xfrm>
            <a:off x="825401" y="3285225"/>
            <a:ext cx="7419300" cy="338700"/>
          </a:xfrm>
          <a:prstGeom prst="rect">
            <a:avLst/>
          </a:prstGeom>
          <a:noFill/>
          <a:ln>
            <a:noFill/>
          </a:ln>
        </p:spPr>
        <p:txBody>
          <a:bodyPr anchorCtr="0" anchor="t" bIns="45700" lIns="91425" spcFirstLastPara="1" rIns="91425" wrap="square" tIns="45700">
            <a:spAutoFit/>
          </a:bodyPr>
          <a:lstStyle/>
          <a:p>
            <a:pPr indent="-342900" lvl="0" marL="354625" marR="0" rtl="0" algn="l">
              <a:spcBef>
                <a:spcPts val="0"/>
              </a:spcBef>
              <a:spcAft>
                <a:spcPts val="0"/>
              </a:spcAft>
              <a:buClr>
                <a:srgbClr val="7030A0"/>
              </a:buClr>
              <a:buSzPts val="1600"/>
              <a:buFont typeface="Calibri"/>
              <a:buAutoNum type="arabicPeriod" startAt="2"/>
            </a:pPr>
            <a:r>
              <a:rPr b="1" lang="es-PE" sz="1600">
                <a:solidFill>
                  <a:srgbClr val="7030A0"/>
                </a:solidFill>
                <a:latin typeface="Calibri"/>
                <a:ea typeface="Calibri"/>
                <a:cs typeface="Calibri"/>
                <a:sym typeface="Calibri"/>
              </a:rPr>
              <a:t>Recorrer el cursor: </a:t>
            </a:r>
            <a:r>
              <a:rPr lang="es-PE" sz="1600">
                <a:solidFill>
                  <a:schemeClr val="dk1"/>
                </a:solidFill>
                <a:latin typeface="Calibri"/>
                <a:ea typeface="Calibri"/>
                <a:cs typeface="Calibri"/>
                <a:sym typeface="Calibri"/>
              </a:rPr>
              <a:t>permite recorrer el cursor de acuerdo a su configuración.</a:t>
            </a:r>
            <a:endParaRPr/>
          </a:p>
        </p:txBody>
      </p:sp>
      <p:sp>
        <p:nvSpPr>
          <p:cNvPr id="178" name="Google Shape;178;p17"/>
          <p:cNvSpPr txBox="1"/>
          <p:nvPr/>
        </p:nvSpPr>
        <p:spPr>
          <a:xfrm>
            <a:off x="2869712" y="3717839"/>
            <a:ext cx="5118831" cy="60016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1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FETCH NEXT FROM </a:t>
            </a:r>
            <a:r>
              <a:rPr b="1" lang="es-PE" sz="1100">
                <a:solidFill>
                  <a:schemeClr val="dk1"/>
                </a:solidFill>
                <a:latin typeface="Courier New"/>
                <a:ea typeface="Courier New"/>
                <a:cs typeface="Courier New"/>
                <a:sym typeface="Courier New"/>
              </a:rPr>
              <a:t>cursor_name </a:t>
            </a:r>
            <a:r>
              <a:rPr b="1" lang="es-PE" sz="1100">
                <a:solidFill>
                  <a:srgbClr val="7030A0"/>
                </a:solidFill>
                <a:latin typeface="Courier New"/>
                <a:ea typeface="Courier New"/>
                <a:cs typeface="Courier New"/>
                <a:sym typeface="Courier New"/>
              </a:rPr>
              <a:t>INTO </a:t>
            </a:r>
            <a:r>
              <a:rPr lang="es-PE" sz="1100">
                <a:solidFill>
                  <a:schemeClr val="dk1"/>
                </a:solidFill>
                <a:latin typeface="Courier New"/>
                <a:ea typeface="Courier New"/>
                <a:cs typeface="Courier New"/>
                <a:sym typeface="Courier New"/>
              </a:rPr>
              <a:t>variable1, variable2, ...</a:t>
            </a:r>
            <a:endParaRPr/>
          </a:p>
          <a:p>
            <a:pPr indent="0" lvl="0" marL="0" marR="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
        <p:nvSpPr>
          <p:cNvPr id="179" name="Google Shape;179;p17"/>
          <p:cNvSpPr txBox="1"/>
          <p:nvPr/>
        </p:nvSpPr>
        <p:spPr>
          <a:xfrm>
            <a:off x="1155457" y="3822972"/>
            <a:ext cx="1523394"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PE" sz="1600">
                <a:solidFill>
                  <a:srgbClr val="0070C0"/>
                </a:solidFill>
                <a:latin typeface="Calibri"/>
                <a:ea typeface="Calibri"/>
                <a:cs typeface="Calibri"/>
                <a:sym typeface="Calibri"/>
              </a:rPr>
              <a:t>Su sintaxis es:</a:t>
            </a:r>
            <a:endParaRPr/>
          </a:p>
        </p:txBody>
      </p:sp>
      <p:sp>
        <p:nvSpPr>
          <p:cNvPr id="180" name="Google Shape;180;p17"/>
          <p:cNvSpPr txBox="1"/>
          <p:nvPr/>
        </p:nvSpPr>
        <p:spPr>
          <a:xfrm>
            <a:off x="825402" y="1583925"/>
            <a:ext cx="7352100" cy="2463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lang="es-PE" sz="1600">
                <a:solidFill>
                  <a:srgbClr val="262626"/>
                </a:solidFill>
                <a:latin typeface="Calibri"/>
                <a:ea typeface="Calibri"/>
                <a:cs typeface="Calibri"/>
                <a:sym typeface="Calibri"/>
              </a:rPr>
              <a:t>Para consumir un cursor declarado, se deben usar las siguientes instrucciones:</a:t>
            </a:r>
            <a:endParaRPr sz="1600">
              <a:solidFill>
                <a:srgbClr val="262626"/>
              </a:solidFill>
              <a:latin typeface="Calibri"/>
              <a:ea typeface="Calibri"/>
              <a:cs typeface="Calibri"/>
              <a:sym typeface="Calibri"/>
            </a:endParaRPr>
          </a:p>
        </p:txBody>
      </p:sp>
      <p:sp>
        <p:nvSpPr>
          <p:cNvPr id="181" name="Google Shape;181;p17"/>
          <p:cNvSpPr txBox="1"/>
          <p:nvPr/>
        </p:nvSpPr>
        <p:spPr>
          <a:xfrm>
            <a:off x="825388" y="1306746"/>
            <a:ext cx="2960609"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CONSUMO DE CURSORES</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nvSpPr>
        <p:spPr>
          <a:xfrm>
            <a:off x="834845" y="1935418"/>
            <a:ext cx="7087184" cy="246221"/>
          </a:xfrm>
          <a:prstGeom prst="rect">
            <a:avLst/>
          </a:prstGeom>
          <a:noFill/>
          <a:ln>
            <a:noFill/>
          </a:ln>
        </p:spPr>
        <p:txBody>
          <a:bodyPr anchorCtr="0" anchor="t" bIns="0" lIns="0" spcFirstLastPara="1" rIns="0" wrap="square" tIns="0">
            <a:spAutoFit/>
          </a:bodyPr>
          <a:lstStyle/>
          <a:p>
            <a:pPr indent="-342900" lvl="0" marL="354625" marR="0" rtl="0" algn="just">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Verificar el estado del fetch: </a:t>
            </a:r>
            <a:r>
              <a:rPr lang="es-PE" sz="1600">
                <a:solidFill>
                  <a:srgbClr val="262626"/>
                </a:solidFill>
                <a:latin typeface="Calibri"/>
                <a:ea typeface="Calibri"/>
                <a:cs typeface="Calibri"/>
                <a:sym typeface="Calibri"/>
              </a:rPr>
              <a:t>verifica el estado del recorrido de la instrucción </a:t>
            </a:r>
            <a:r>
              <a:rPr b="1" lang="es-PE" sz="1600">
                <a:solidFill>
                  <a:srgbClr val="262626"/>
                </a:solidFill>
                <a:latin typeface="Calibri"/>
                <a:ea typeface="Calibri"/>
                <a:cs typeface="Calibri"/>
                <a:sym typeface="Calibri"/>
              </a:rPr>
              <a:t>fetch</a:t>
            </a:r>
            <a:r>
              <a:rPr lang="es-PE" sz="1600">
                <a:solidFill>
                  <a:srgbClr val="262626"/>
                </a:solidFill>
                <a:latin typeface="Calibri"/>
                <a:ea typeface="Calibri"/>
                <a:cs typeface="Calibri"/>
                <a:sym typeface="Calibri"/>
              </a:rPr>
              <a:t>.</a:t>
            </a:r>
            <a:endParaRPr/>
          </a:p>
        </p:txBody>
      </p:sp>
      <p:sp>
        <p:nvSpPr>
          <p:cNvPr id="188" name="Google Shape;188;p1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Y CONSUMO DE CURSORES</a:t>
            </a:r>
            <a:endParaRPr/>
          </a:p>
        </p:txBody>
      </p:sp>
      <p:sp>
        <p:nvSpPr>
          <p:cNvPr id="189" name="Google Shape;189;p18"/>
          <p:cNvSpPr txBox="1"/>
          <p:nvPr/>
        </p:nvSpPr>
        <p:spPr>
          <a:xfrm>
            <a:off x="2612185" y="2462131"/>
            <a:ext cx="5464551" cy="144655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1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WHILE </a:t>
            </a:r>
            <a:r>
              <a:rPr b="1" lang="es-PE" sz="1100">
                <a:solidFill>
                  <a:schemeClr val="dk1"/>
                </a:solidFill>
                <a:latin typeface="Courier New"/>
                <a:ea typeface="Courier New"/>
                <a:cs typeface="Courier New"/>
                <a:sym typeface="Courier New"/>
              </a:rPr>
              <a:t>@@FETCH_STATUS </a:t>
            </a:r>
            <a:r>
              <a:rPr lang="es-PE" sz="1100">
                <a:solidFill>
                  <a:schemeClr val="dk1"/>
                </a:solidFill>
                <a:latin typeface="Courier New"/>
                <a:ea typeface="Courier New"/>
                <a:cs typeface="Courier New"/>
                <a:sym typeface="Courier New"/>
              </a:rPr>
              <a:t>= 0</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BEGIN</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    </a:t>
            </a:r>
            <a:r>
              <a:rPr lang="es-PE" sz="1100">
                <a:solidFill>
                  <a:srgbClr val="4F6128"/>
                </a:solidFill>
                <a:latin typeface="Courier New"/>
                <a:ea typeface="Courier New"/>
                <a:cs typeface="Courier New"/>
                <a:sym typeface="Courier New"/>
              </a:rPr>
              <a:t>-- Código a ejecutar para cada fila</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    </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    FETCH NEXT FROM </a:t>
            </a:r>
            <a:r>
              <a:rPr lang="es-PE" sz="1100">
                <a:solidFill>
                  <a:schemeClr val="dk1"/>
                </a:solidFill>
                <a:latin typeface="Courier New"/>
                <a:ea typeface="Courier New"/>
                <a:cs typeface="Courier New"/>
                <a:sym typeface="Courier New"/>
              </a:rPr>
              <a:t>cursor_name </a:t>
            </a:r>
            <a:r>
              <a:rPr b="1" lang="es-PE" sz="1100">
                <a:solidFill>
                  <a:srgbClr val="7030A0"/>
                </a:solidFill>
                <a:latin typeface="Courier New"/>
                <a:ea typeface="Courier New"/>
                <a:cs typeface="Courier New"/>
                <a:sym typeface="Courier New"/>
              </a:rPr>
              <a:t>INTO </a:t>
            </a:r>
            <a:r>
              <a:rPr lang="es-PE" sz="1100">
                <a:solidFill>
                  <a:schemeClr val="dk1"/>
                </a:solidFill>
                <a:latin typeface="Courier New"/>
                <a:ea typeface="Courier New"/>
                <a:cs typeface="Courier New"/>
                <a:sym typeface="Courier New"/>
              </a:rPr>
              <a:t>variable1, variable2, ...</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END</a:t>
            </a:r>
            <a:endParaRPr/>
          </a:p>
          <a:p>
            <a:pPr indent="0" lvl="0" marL="0" marR="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
        <p:nvSpPr>
          <p:cNvPr id="190" name="Google Shape;190;p18"/>
          <p:cNvSpPr txBox="1"/>
          <p:nvPr/>
        </p:nvSpPr>
        <p:spPr>
          <a:xfrm>
            <a:off x="925141" y="2969963"/>
            <a:ext cx="1467780"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PE" sz="1600">
                <a:solidFill>
                  <a:srgbClr val="0070C0"/>
                </a:solidFill>
                <a:latin typeface="Calibri"/>
                <a:ea typeface="Calibri"/>
                <a:cs typeface="Calibri"/>
                <a:sym typeface="Calibri"/>
              </a:rPr>
              <a:t>Su sintaxis es:</a:t>
            </a:r>
            <a:endParaRPr/>
          </a:p>
        </p:txBody>
      </p:sp>
      <p:sp>
        <p:nvSpPr>
          <p:cNvPr id="191" name="Google Shape;191;p18"/>
          <p:cNvSpPr txBox="1"/>
          <p:nvPr/>
        </p:nvSpPr>
        <p:spPr>
          <a:xfrm>
            <a:off x="2147817" y="3937189"/>
            <a:ext cx="614828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u="sng">
                <a:solidFill>
                  <a:srgbClr val="974806"/>
                </a:solidFill>
                <a:latin typeface="Calibri"/>
                <a:ea typeface="Calibri"/>
                <a:cs typeface="Calibri"/>
                <a:sym typeface="Calibri"/>
              </a:rPr>
              <a:t>Donde</a:t>
            </a:r>
            <a:r>
              <a:rPr lang="es-PE" sz="1400" u="sng">
                <a:solidFill>
                  <a:srgbClr val="974806"/>
                </a:solidFill>
                <a:latin typeface="Calibri"/>
                <a:ea typeface="Calibri"/>
                <a:cs typeface="Calibri"/>
                <a:sym typeface="Calibri"/>
              </a:rPr>
              <a:t>:</a:t>
            </a:r>
            <a:endParaRPr/>
          </a:p>
          <a:p>
            <a:pPr indent="-177800" lvl="0" marL="266700" marR="0" rtl="0" algn="l">
              <a:spcBef>
                <a:spcPts val="0"/>
              </a:spcBef>
              <a:spcAft>
                <a:spcPts val="0"/>
              </a:spcAft>
              <a:buClr>
                <a:srgbClr val="974806"/>
              </a:buClr>
              <a:buSzPts val="1400"/>
              <a:buFont typeface="Noto Sans Symbols"/>
              <a:buChar char="▪"/>
            </a:pPr>
            <a:r>
              <a:rPr b="1" lang="es-PE" sz="1400">
                <a:solidFill>
                  <a:srgbClr val="974806"/>
                </a:solidFill>
                <a:latin typeface="Calibri"/>
                <a:ea typeface="Calibri"/>
                <a:cs typeface="Calibri"/>
                <a:sym typeface="Calibri"/>
              </a:rPr>
              <a:t>@@FETCH_STATUS </a:t>
            </a:r>
            <a:r>
              <a:rPr lang="es-PE" sz="1400">
                <a:solidFill>
                  <a:schemeClr val="dk1"/>
                </a:solidFill>
                <a:latin typeface="Calibri"/>
                <a:ea typeface="Calibri"/>
                <a:cs typeface="Calibri"/>
                <a:sym typeface="Calibri"/>
              </a:rPr>
              <a:t>es una variable de sistema que indica el estado de la operación de fetch. Un valor de </a:t>
            </a:r>
            <a:r>
              <a:rPr b="1" lang="es-PE" sz="1400">
                <a:solidFill>
                  <a:schemeClr val="dk1"/>
                </a:solidFill>
                <a:latin typeface="Calibri"/>
                <a:ea typeface="Calibri"/>
                <a:cs typeface="Calibri"/>
                <a:sym typeface="Calibri"/>
              </a:rPr>
              <a:t>0</a:t>
            </a:r>
            <a:r>
              <a:rPr lang="es-PE" sz="1400">
                <a:solidFill>
                  <a:schemeClr val="dk1"/>
                </a:solidFill>
                <a:latin typeface="Calibri"/>
                <a:ea typeface="Calibri"/>
                <a:cs typeface="Calibri"/>
                <a:sym typeface="Calibri"/>
              </a:rPr>
              <a:t> indica que se obtuvo una fila exitosamente, mientras que un valor de </a:t>
            </a:r>
            <a:r>
              <a:rPr b="1" lang="es-PE" sz="1400">
                <a:solidFill>
                  <a:schemeClr val="dk1"/>
                </a:solidFill>
                <a:latin typeface="Calibri"/>
                <a:ea typeface="Calibri"/>
                <a:cs typeface="Calibri"/>
                <a:sym typeface="Calibri"/>
              </a:rPr>
              <a:t>-1</a:t>
            </a:r>
            <a:r>
              <a:rPr lang="es-PE" sz="1400">
                <a:solidFill>
                  <a:schemeClr val="dk1"/>
                </a:solidFill>
                <a:latin typeface="Calibri"/>
                <a:ea typeface="Calibri"/>
                <a:cs typeface="Calibri"/>
                <a:sym typeface="Calibri"/>
              </a:rPr>
              <a:t> indica que no hay más filas para recorrer.</a:t>
            </a:r>
            <a:endParaRPr/>
          </a:p>
        </p:txBody>
      </p:sp>
      <p:sp>
        <p:nvSpPr>
          <p:cNvPr id="192" name="Google Shape;192;p18"/>
          <p:cNvSpPr txBox="1"/>
          <p:nvPr/>
        </p:nvSpPr>
        <p:spPr>
          <a:xfrm>
            <a:off x="825388" y="1583937"/>
            <a:ext cx="7087184"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lang="es-PE" sz="1600">
                <a:solidFill>
                  <a:srgbClr val="262626"/>
                </a:solidFill>
                <a:latin typeface="Calibri"/>
                <a:ea typeface="Calibri"/>
                <a:cs typeface="Calibri"/>
                <a:sym typeface="Calibri"/>
              </a:rPr>
              <a:t>Para consumir un cursor declarado, se deben usar las siguientes instrucciones:</a:t>
            </a:r>
            <a:endParaRPr sz="1600">
              <a:solidFill>
                <a:srgbClr val="262626"/>
              </a:solidFill>
              <a:latin typeface="Calibri"/>
              <a:ea typeface="Calibri"/>
              <a:cs typeface="Calibri"/>
              <a:sym typeface="Calibri"/>
            </a:endParaRPr>
          </a:p>
        </p:txBody>
      </p:sp>
      <p:sp>
        <p:nvSpPr>
          <p:cNvPr id="193" name="Google Shape;193;p18"/>
          <p:cNvSpPr txBox="1"/>
          <p:nvPr/>
        </p:nvSpPr>
        <p:spPr>
          <a:xfrm>
            <a:off x="825388" y="1306746"/>
            <a:ext cx="2960609"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CONSUMO DE CURSORES</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nvSpPr>
        <p:spPr>
          <a:xfrm>
            <a:off x="897313" y="2093963"/>
            <a:ext cx="6251632" cy="492443"/>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startAt="4"/>
            </a:pPr>
            <a:r>
              <a:rPr b="1" lang="es-PE" sz="1600">
                <a:solidFill>
                  <a:srgbClr val="7030A0"/>
                </a:solidFill>
                <a:latin typeface="Calibri"/>
                <a:ea typeface="Calibri"/>
                <a:cs typeface="Calibri"/>
                <a:sym typeface="Calibri"/>
              </a:rPr>
              <a:t>Cerrar y liberar el cursor: </a:t>
            </a:r>
            <a:r>
              <a:rPr lang="es-PE" sz="1600">
                <a:solidFill>
                  <a:srgbClr val="262626"/>
                </a:solidFill>
                <a:latin typeface="Calibri"/>
                <a:ea typeface="Calibri"/>
                <a:cs typeface="Calibri"/>
                <a:sym typeface="Calibri"/>
              </a:rPr>
              <a:t>cierra el cursor para evitar la recuperación de filas y liberar la memoria.</a:t>
            </a:r>
            <a:endParaRPr/>
          </a:p>
        </p:txBody>
      </p:sp>
      <p:sp>
        <p:nvSpPr>
          <p:cNvPr id="200" name="Google Shape;200;p1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Y CONSUMO DE CURSORES</a:t>
            </a:r>
            <a:endParaRPr/>
          </a:p>
        </p:txBody>
      </p:sp>
      <p:sp>
        <p:nvSpPr>
          <p:cNvPr id="201" name="Google Shape;201;p19"/>
          <p:cNvSpPr txBox="1"/>
          <p:nvPr/>
        </p:nvSpPr>
        <p:spPr>
          <a:xfrm>
            <a:off x="2761476" y="2779273"/>
            <a:ext cx="4204589" cy="76944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1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CLOSE </a:t>
            </a:r>
            <a:r>
              <a:rPr b="1" lang="es-PE" sz="1100">
                <a:solidFill>
                  <a:schemeClr val="dk1"/>
                </a:solidFill>
                <a:latin typeface="Courier New"/>
                <a:ea typeface="Courier New"/>
                <a:cs typeface="Courier New"/>
                <a:sym typeface="Courier New"/>
              </a:rPr>
              <a:t>cursor_name</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DEALLOCATE </a:t>
            </a:r>
            <a:r>
              <a:rPr b="1" lang="es-PE" sz="1100">
                <a:solidFill>
                  <a:schemeClr val="dk1"/>
                </a:solidFill>
                <a:latin typeface="Courier New"/>
                <a:ea typeface="Courier New"/>
                <a:cs typeface="Courier New"/>
                <a:sym typeface="Courier New"/>
              </a:rPr>
              <a:t>cursor_name</a:t>
            </a:r>
            <a:endParaRPr/>
          </a:p>
          <a:p>
            <a:pPr indent="0" lvl="0" marL="0" marR="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
        <p:nvSpPr>
          <p:cNvPr id="202" name="Google Shape;202;p19"/>
          <p:cNvSpPr txBox="1"/>
          <p:nvPr/>
        </p:nvSpPr>
        <p:spPr>
          <a:xfrm>
            <a:off x="1017726" y="2968593"/>
            <a:ext cx="147609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0070C0"/>
                </a:solidFill>
                <a:latin typeface="Calibri"/>
                <a:ea typeface="Calibri"/>
                <a:cs typeface="Calibri"/>
                <a:sym typeface="Calibri"/>
              </a:rPr>
              <a:t>Su sintaxis es:</a:t>
            </a:r>
            <a:endParaRPr/>
          </a:p>
        </p:txBody>
      </p:sp>
      <p:sp>
        <p:nvSpPr>
          <p:cNvPr id="203" name="Google Shape;203;p19"/>
          <p:cNvSpPr txBox="1"/>
          <p:nvPr/>
        </p:nvSpPr>
        <p:spPr>
          <a:xfrm>
            <a:off x="2240402" y="3621037"/>
            <a:ext cx="511883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u="sng">
                <a:solidFill>
                  <a:srgbClr val="974806"/>
                </a:solidFill>
                <a:latin typeface="Calibri"/>
                <a:ea typeface="Calibri"/>
                <a:cs typeface="Calibri"/>
                <a:sym typeface="Calibri"/>
              </a:rPr>
              <a:t>Donde</a:t>
            </a:r>
            <a:r>
              <a:rPr lang="es-PE" sz="1400" u="sng">
                <a:solidFill>
                  <a:srgbClr val="974806"/>
                </a:solidFill>
                <a:latin typeface="Calibri"/>
                <a:ea typeface="Calibri"/>
                <a:cs typeface="Calibri"/>
                <a:sym typeface="Calibri"/>
              </a:rPr>
              <a:t>:</a:t>
            </a:r>
            <a:endParaRPr/>
          </a:p>
          <a:p>
            <a:pPr indent="-177800" lvl="0" marL="266700" marR="0" rtl="0" algn="l">
              <a:spcBef>
                <a:spcPts val="0"/>
              </a:spcBef>
              <a:spcAft>
                <a:spcPts val="0"/>
              </a:spcAft>
              <a:buClr>
                <a:srgbClr val="974806"/>
              </a:buClr>
              <a:buSzPts val="1400"/>
              <a:buFont typeface="Noto Sans Symbols"/>
              <a:buChar char="▪"/>
            </a:pPr>
            <a:r>
              <a:rPr b="1" lang="es-PE" sz="1400">
                <a:solidFill>
                  <a:srgbClr val="974806"/>
                </a:solidFill>
                <a:latin typeface="Calibri"/>
                <a:ea typeface="Calibri"/>
                <a:cs typeface="Calibri"/>
                <a:sym typeface="Calibri"/>
              </a:rPr>
              <a:t>CLOSE</a:t>
            </a:r>
            <a:r>
              <a:rPr lang="es-PE" sz="1400">
                <a:solidFill>
                  <a:schemeClr val="dk1"/>
                </a:solidFill>
                <a:latin typeface="Calibri"/>
                <a:ea typeface="Calibri"/>
                <a:cs typeface="Calibri"/>
                <a:sym typeface="Calibri"/>
              </a:rPr>
              <a:t> cierra el cursor, lo que significa que ya no se pueden recuperar más filas.</a:t>
            </a:r>
            <a:endParaRPr/>
          </a:p>
          <a:p>
            <a:pPr indent="-177800" lvl="0" marL="266700" marR="0" rtl="0" algn="l">
              <a:spcBef>
                <a:spcPts val="0"/>
              </a:spcBef>
              <a:spcAft>
                <a:spcPts val="0"/>
              </a:spcAft>
              <a:buClr>
                <a:srgbClr val="974806"/>
              </a:buClr>
              <a:buSzPts val="1400"/>
              <a:buFont typeface="Noto Sans Symbols"/>
              <a:buChar char="▪"/>
            </a:pPr>
            <a:r>
              <a:rPr b="1" lang="es-PE" sz="1400">
                <a:solidFill>
                  <a:srgbClr val="974806"/>
                </a:solidFill>
                <a:latin typeface="Calibri"/>
                <a:ea typeface="Calibri"/>
                <a:cs typeface="Calibri"/>
                <a:sym typeface="Calibri"/>
              </a:rPr>
              <a:t>DEALLOCATE</a:t>
            </a:r>
            <a:r>
              <a:rPr lang="es-PE" sz="1400">
                <a:solidFill>
                  <a:schemeClr val="dk1"/>
                </a:solidFill>
                <a:latin typeface="Calibri"/>
                <a:ea typeface="Calibri"/>
                <a:cs typeface="Calibri"/>
                <a:sym typeface="Calibri"/>
              </a:rPr>
              <a:t> libera la memoria asociada con el cursor.</a:t>
            </a:r>
            <a:endParaRPr/>
          </a:p>
        </p:txBody>
      </p:sp>
      <p:sp>
        <p:nvSpPr>
          <p:cNvPr id="204" name="Google Shape;204;p19"/>
          <p:cNvSpPr txBox="1"/>
          <p:nvPr/>
        </p:nvSpPr>
        <p:spPr>
          <a:xfrm>
            <a:off x="917645" y="1694498"/>
            <a:ext cx="6821504"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lang="es-PE" sz="1600">
                <a:solidFill>
                  <a:srgbClr val="262626"/>
                </a:solidFill>
                <a:latin typeface="Calibri"/>
                <a:ea typeface="Calibri"/>
                <a:cs typeface="Calibri"/>
                <a:sym typeface="Calibri"/>
              </a:rPr>
              <a:t>Para consumir un cursor declarado, se deben usar las siguientes instrucciones:</a:t>
            </a:r>
            <a:endParaRPr sz="1600">
              <a:solidFill>
                <a:srgbClr val="262626"/>
              </a:solidFill>
              <a:latin typeface="Calibri"/>
              <a:ea typeface="Calibri"/>
              <a:cs typeface="Calibri"/>
              <a:sym typeface="Calibri"/>
            </a:endParaRPr>
          </a:p>
        </p:txBody>
      </p:sp>
      <p:sp>
        <p:nvSpPr>
          <p:cNvPr id="205" name="Google Shape;205;p19"/>
          <p:cNvSpPr txBox="1"/>
          <p:nvPr/>
        </p:nvSpPr>
        <p:spPr>
          <a:xfrm>
            <a:off x="896265" y="1356266"/>
            <a:ext cx="2960609"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CONSUMO DE CURSORES</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41" name="Google Shape;41;p2"/>
          <p:cNvSpPr txBox="1"/>
          <p:nvPr/>
        </p:nvSpPr>
        <p:spPr>
          <a:xfrm>
            <a:off x="653843" y="1133951"/>
            <a:ext cx="7836300" cy="1723800"/>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lang="es-PE" sz="1600">
                <a:solidFill>
                  <a:srgbClr val="262626"/>
                </a:solidFill>
                <a:latin typeface="Calibri"/>
                <a:ea typeface="Calibri"/>
                <a:cs typeface="Calibri"/>
                <a:sym typeface="Calibri"/>
              </a:rPr>
              <a:t>Durante esta sesión:</a:t>
            </a:r>
            <a:endParaRPr/>
          </a:p>
          <a:p>
            <a:pPr indent="0" lvl="0" marL="11725" marR="0" rtl="0" algn="just">
              <a:spcBef>
                <a:spcPts val="0"/>
              </a:spcBef>
              <a:spcAft>
                <a:spcPts val="0"/>
              </a:spcAft>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Aprenderás a implementar funciones escalares y de tipo tabla.</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Entenderás cómo implementar y emplear cursores.</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Comprenderás las características del uso de cursores.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nvSpPr>
        <p:spPr>
          <a:xfrm>
            <a:off x="685543" y="1487617"/>
            <a:ext cx="7204492"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lang="es-PE" sz="1600">
                <a:solidFill>
                  <a:srgbClr val="7030A0"/>
                </a:solidFill>
                <a:latin typeface="Calibri"/>
                <a:ea typeface="Calibri"/>
                <a:cs typeface="Calibri"/>
                <a:sym typeface="Calibri"/>
              </a:rPr>
              <a:t>Ejemplo 1</a:t>
            </a:r>
            <a:r>
              <a:rPr lang="es-PE" sz="1600">
                <a:solidFill>
                  <a:srgbClr val="262626"/>
                </a:solidFill>
                <a:latin typeface="Calibri"/>
                <a:ea typeface="Calibri"/>
                <a:cs typeface="Calibri"/>
                <a:sym typeface="Calibri"/>
              </a:rPr>
              <a:t>:</a:t>
            </a:r>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Recorrer y mostrar los nombres de los clientes utilizando un cursor de solo lectura.</a:t>
            </a:r>
            <a:endParaRPr/>
          </a:p>
        </p:txBody>
      </p:sp>
      <p:sp>
        <p:nvSpPr>
          <p:cNvPr id="212" name="Google Shape;212;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Y CONSUMO DE CURSORES</a:t>
            </a:r>
            <a:endParaRPr/>
          </a:p>
        </p:txBody>
      </p:sp>
      <p:sp>
        <p:nvSpPr>
          <p:cNvPr id="213" name="Google Shape;213;p20"/>
          <p:cNvSpPr txBox="1"/>
          <p:nvPr/>
        </p:nvSpPr>
        <p:spPr>
          <a:xfrm>
            <a:off x="619041" y="2277876"/>
            <a:ext cx="4580092" cy="283923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DECLARE </a:t>
            </a:r>
            <a:r>
              <a:rPr lang="es-PE" sz="1050">
                <a:solidFill>
                  <a:schemeClr val="dk1"/>
                </a:solidFill>
                <a:latin typeface="Courier New"/>
                <a:ea typeface="Courier New"/>
                <a:cs typeface="Courier New"/>
                <a:sym typeface="Courier New"/>
              </a:rPr>
              <a:t>@CustomerName </a:t>
            </a:r>
            <a:r>
              <a:rPr b="1" lang="es-PE" sz="1050">
                <a:solidFill>
                  <a:srgbClr val="7030A0"/>
                </a:solidFill>
                <a:latin typeface="Courier New"/>
                <a:ea typeface="Courier New"/>
                <a:cs typeface="Courier New"/>
                <a:sym typeface="Courier New"/>
              </a:rPr>
              <a:t>NVARCHAR(</a:t>
            </a:r>
            <a:r>
              <a:rPr lang="es-PE" sz="1050">
                <a:solidFill>
                  <a:schemeClr val="dk1"/>
                </a:solidFill>
                <a:latin typeface="Courier New"/>
                <a:ea typeface="Courier New"/>
                <a:cs typeface="Courier New"/>
                <a:sym typeface="Courier New"/>
              </a:rPr>
              <a:t>50</a:t>
            </a:r>
            <a:r>
              <a:rPr b="1" lang="es-PE" sz="1050">
                <a:solidFill>
                  <a:srgbClr val="7030A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05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DECLARE </a:t>
            </a:r>
            <a:r>
              <a:rPr b="1" lang="es-PE" sz="1050">
                <a:solidFill>
                  <a:schemeClr val="dk1"/>
                </a:solidFill>
                <a:latin typeface="Courier New"/>
                <a:ea typeface="Courier New"/>
                <a:cs typeface="Courier New"/>
                <a:sym typeface="Courier New"/>
              </a:rPr>
              <a:t>CustomerCursor</a:t>
            </a:r>
            <a:r>
              <a:rPr b="1" lang="es-PE" sz="1050">
                <a:solidFill>
                  <a:srgbClr val="7030A0"/>
                </a:solidFill>
                <a:latin typeface="Courier New"/>
                <a:ea typeface="Courier New"/>
                <a:cs typeface="Courier New"/>
                <a:sym typeface="Courier New"/>
              </a:rPr>
              <a:t> CURSOR READ_ONLY FOR</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    SELECT </a:t>
            </a:r>
            <a:r>
              <a:rPr lang="es-PE" sz="1050">
                <a:solidFill>
                  <a:schemeClr val="dk1"/>
                </a:solidFill>
                <a:latin typeface="Courier New"/>
                <a:ea typeface="Courier New"/>
                <a:cs typeface="Courier New"/>
                <a:sym typeface="Courier New"/>
              </a:rPr>
              <a:t>ContactName</a:t>
            </a:r>
            <a:r>
              <a:rPr b="1" lang="es-PE" sz="1050">
                <a:solidFill>
                  <a:srgbClr val="7030A0"/>
                </a:solidFill>
                <a:latin typeface="Courier New"/>
                <a:ea typeface="Courier New"/>
                <a:cs typeface="Courier New"/>
                <a:sym typeface="Courier New"/>
              </a:rPr>
              <a:t> FROM </a:t>
            </a:r>
            <a:r>
              <a:rPr b="1" lang="es-PE" sz="1050">
                <a:solidFill>
                  <a:schemeClr val="dk1"/>
                </a:solidFill>
                <a:latin typeface="Courier New"/>
                <a:ea typeface="Courier New"/>
                <a:cs typeface="Courier New"/>
                <a:sym typeface="Courier New"/>
              </a:rPr>
              <a:t>Customers</a:t>
            </a:r>
            <a:endParaRPr/>
          </a:p>
          <a:p>
            <a:pPr indent="0" lvl="0" marL="0" marR="0" rtl="0" algn="l">
              <a:spcBef>
                <a:spcPts val="0"/>
              </a:spcBef>
              <a:spcAft>
                <a:spcPts val="0"/>
              </a:spcAft>
              <a:buNone/>
            </a:pPr>
            <a:r>
              <a:t/>
            </a:r>
            <a:endParaRPr b="1" sz="105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OPEN </a:t>
            </a:r>
            <a:r>
              <a:rPr b="1" lang="es-PE" sz="1050">
                <a:solidFill>
                  <a:schemeClr val="dk1"/>
                </a:solidFill>
                <a:latin typeface="Courier New"/>
                <a:ea typeface="Courier New"/>
                <a:cs typeface="Courier New"/>
                <a:sym typeface="Courier New"/>
              </a:rPr>
              <a:t>CustomerCursor</a:t>
            </a:r>
            <a:endParaRPr/>
          </a:p>
          <a:p>
            <a:pPr indent="0" lvl="0" marL="0" marR="0" rtl="0" algn="l">
              <a:spcBef>
                <a:spcPts val="0"/>
              </a:spcBef>
              <a:spcAft>
                <a:spcPts val="0"/>
              </a:spcAft>
              <a:buNone/>
            </a:pPr>
            <a:r>
              <a:t/>
            </a:r>
            <a:endParaRPr b="1" sz="105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FETCH NEXT FROM </a:t>
            </a:r>
            <a:r>
              <a:rPr b="1" lang="es-PE" sz="1050">
                <a:solidFill>
                  <a:schemeClr val="dk1"/>
                </a:solidFill>
                <a:latin typeface="Courier New"/>
                <a:ea typeface="Courier New"/>
                <a:cs typeface="Courier New"/>
                <a:sym typeface="Courier New"/>
              </a:rPr>
              <a:t>CustomerCursor</a:t>
            </a:r>
            <a:r>
              <a:rPr b="1" lang="es-PE" sz="1050">
                <a:solidFill>
                  <a:srgbClr val="7030A0"/>
                </a:solidFill>
                <a:latin typeface="Courier New"/>
                <a:ea typeface="Courier New"/>
                <a:cs typeface="Courier New"/>
                <a:sym typeface="Courier New"/>
              </a:rPr>
              <a:t> INTO </a:t>
            </a:r>
            <a:r>
              <a:rPr lang="es-PE" sz="1050">
                <a:solidFill>
                  <a:schemeClr val="dk1"/>
                </a:solidFill>
                <a:latin typeface="Courier New"/>
                <a:ea typeface="Courier New"/>
                <a:cs typeface="Courier New"/>
                <a:sym typeface="Courier New"/>
              </a:rPr>
              <a:t>@CustomerName</a:t>
            </a:r>
            <a:endParaRPr/>
          </a:p>
          <a:p>
            <a:pPr indent="0" lvl="0" marL="0" marR="0" rtl="0" algn="l">
              <a:spcBef>
                <a:spcPts val="0"/>
              </a:spcBef>
              <a:spcAft>
                <a:spcPts val="0"/>
              </a:spcAft>
              <a:buNone/>
            </a:pPr>
            <a:r>
              <a:t/>
            </a:r>
            <a:endParaRPr b="1" sz="105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WHILE </a:t>
            </a:r>
            <a:r>
              <a:rPr b="1" lang="es-PE" sz="1050">
                <a:solidFill>
                  <a:schemeClr val="dk1"/>
                </a:solidFill>
                <a:latin typeface="Courier New"/>
                <a:ea typeface="Courier New"/>
                <a:cs typeface="Courier New"/>
                <a:sym typeface="Courier New"/>
              </a:rPr>
              <a:t>@@FETCH_STATUS </a:t>
            </a:r>
            <a:r>
              <a:rPr lang="es-PE" sz="1050">
                <a:solidFill>
                  <a:schemeClr val="dk1"/>
                </a:solidFill>
                <a:latin typeface="Courier New"/>
                <a:ea typeface="Courier New"/>
                <a:cs typeface="Courier New"/>
                <a:sym typeface="Courier New"/>
              </a:rPr>
              <a:t>= 0</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BEGIN</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    PRINT </a:t>
            </a:r>
            <a:r>
              <a:rPr lang="es-PE" sz="1050">
                <a:solidFill>
                  <a:schemeClr val="dk1"/>
                </a:solidFill>
                <a:latin typeface="Courier New"/>
                <a:ea typeface="Courier New"/>
                <a:cs typeface="Courier New"/>
                <a:sym typeface="Courier New"/>
              </a:rPr>
              <a:t>@CustomerName</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    FETCH NEXT FROM </a:t>
            </a:r>
            <a:r>
              <a:rPr b="1" lang="es-PE" sz="1050">
                <a:solidFill>
                  <a:schemeClr val="dk1"/>
                </a:solidFill>
                <a:latin typeface="Courier New"/>
                <a:ea typeface="Courier New"/>
                <a:cs typeface="Courier New"/>
                <a:sym typeface="Courier New"/>
              </a:rPr>
              <a:t>CustomerCursor</a:t>
            </a:r>
            <a:r>
              <a:rPr b="1" lang="es-PE" sz="1050">
                <a:solidFill>
                  <a:srgbClr val="7030A0"/>
                </a:solidFill>
                <a:latin typeface="Courier New"/>
                <a:ea typeface="Courier New"/>
                <a:cs typeface="Courier New"/>
                <a:sym typeface="Courier New"/>
              </a:rPr>
              <a:t> INTO </a:t>
            </a:r>
            <a:r>
              <a:rPr lang="es-PE" sz="1050">
                <a:solidFill>
                  <a:schemeClr val="dk1"/>
                </a:solidFill>
                <a:latin typeface="Courier New"/>
                <a:ea typeface="Courier New"/>
                <a:cs typeface="Courier New"/>
                <a:sym typeface="Courier New"/>
              </a:rPr>
              <a:t>@CustomerName</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END</a:t>
            </a:r>
            <a:endParaRPr/>
          </a:p>
          <a:p>
            <a:pPr indent="0" lvl="0" marL="0" marR="0" rtl="0" algn="l">
              <a:spcBef>
                <a:spcPts val="0"/>
              </a:spcBef>
              <a:spcAft>
                <a:spcPts val="0"/>
              </a:spcAft>
              <a:buNone/>
            </a:pPr>
            <a:r>
              <a:t/>
            </a:r>
            <a:endParaRPr b="1" sz="105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CLOSE </a:t>
            </a:r>
            <a:r>
              <a:rPr b="1" lang="es-PE" sz="1050">
                <a:solidFill>
                  <a:schemeClr val="dk1"/>
                </a:solidFill>
                <a:latin typeface="Courier New"/>
                <a:ea typeface="Courier New"/>
                <a:cs typeface="Courier New"/>
                <a:sym typeface="Courier New"/>
              </a:rPr>
              <a:t>CustomerCursor</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DEALLOCATE </a:t>
            </a:r>
            <a:r>
              <a:rPr b="1" lang="es-PE" sz="1050">
                <a:solidFill>
                  <a:schemeClr val="dk1"/>
                </a:solidFill>
                <a:latin typeface="Courier New"/>
                <a:ea typeface="Courier New"/>
                <a:cs typeface="Courier New"/>
                <a:sym typeface="Courier New"/>
              </a:rPr>
              <a:t>CustomerCursor</a:t>
            </a:r>
            <a:endParaRPr/>
          </a:p>
        </p:txBody>
      </p:sp>
      <p:sp>
        <p:nvSpPr>
          <p:cNvPr id="214" name="Google Shape;214;p20"/>
          <p:cNvSpPr txBox="1"/>
          <p:nvPr/>
        </p:nvSpPr>
        <p:spPr>
          <a:xfrm>
            <a:off x="5301828" y="2275847"/>
            <a:ext cx="3223131"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31859B"/>
                </a:solidFill>
                <a:latin typeface="Calibri"/>
                <a:ea typeface="Calibri"/>
                <a:cs typeface="Calibri"/>
                <a:sym typeface="Calibri"/>
              </a:rPr>
              <a:t>Caso</a:t>
            </a:r>
            <a:r>
              <a:rPr lang="es-PE" sz="1600">
                <a:solidFill>
                  <a:srgbClr val="31859B"/>
                </a:solidFill>
                <a:latin typeface="Calibri"/>
                <a:ea typeface="Calibri"/>
                <a:cs typeface="Calibri"/>
                <a:sym typeface="Calibri"/>
              </a:rPr>
              <a:t>: declara un cursor llamado </a:t>
            </a:r>
            <a:r>
              <a:rPr b="1" lang="es-PE" sz="1600">
                <a:solidFill>
                  <a:srgbClr val="31859B"/>
                </a:solidFill>
                <a:latin typeface="Calibri"/>
                <a:ea typeface="Calibri"/>
                <a:cs typeface="Calibri"/>
                <a:sym typeface="Calibri"/>
              </a:rPr>
              <a:t>CustomerCursor</a:t>
            </a:r>
            <a:r>
              <a:rPr lang="es-PE" sz="1600">
                <a:solidFill>
                  <a:srgbClr val="31859B"/>
                </a:solidFill>
                <a:latin typeface="Calibri"/>
                <a:ea typeface="Calibri"/>
                <a:cs typeface="Calibri"/>
                <a:sym typeface="Calibri"/>
              </a:rPr>
              <a:t> y lo abre para recorrer el conjunto de resultados de la consulta </a:t>
            </a:r>
            <a:r>
              <a:rPr b="1" i="1" lang="es-PE" sz="1600">
                <a:solidFill>
                  <a:srgbClr val="31859B"/>
                </a:solidFill>
                <a:latin typeface="Calibri"/>
                <a:ea typeface="Calibri"/>
                <a:cs typeface="Calibri"/>
                <a:sym typeface="Calibri"/>
              </a:rPr>
              <a:t>SELECT</a:t>
            </a:r>
            <a:r>
              <a:rPr i="1" lang="es-PE" sz="1600">
                <a:solidFill>
                  <a:srgbClr val="31859B"/>
                </a:solidFill>
                <a:latin typeface="Calibri"/>
                <a:ea typeface="Calibri"/>
                <a:cs typeface="Calibri"/>
                <a:sym typeface="Calibri"/>
              </a:rPr>
              <a:t> ContactName </a:t>
            </a:r>
            <a:r>
              <a:rPr b="1" i="1" lang="es-PE" sz="1600">
                <a:solidFill>
                  <a:srgbClr val="31859B"/>
                </a:solidFill>
                <a:latin typeface="Calibri"/>
                <a:ea typeface="Calibri"/>
                <a:cs typeface="Calibri"/>
                <a:sym typeface="Calibri"/>
              </a:rPr>
              <a:t>FROM</a:t>
            </a:r>
            <a:r>
              <a:rPr i="1" lang="es-PE" sz="1600">
                <a:solidFill>
                  <a:srgbClr val="31859B"/>
                </a:solidFill>
                <a:latin typeface="Calibri"/>
                <a:ea typeface="Calibri"/>
                <a:cs typeface="Calibri"/>
                <a:sym typeface="Calibri"/>
              </a:rPr>
              <a:t> Customers</a:t>
            </a:r>
            <a:r>
              <a:rPr lang="es-PE" sz="1600">
                <a:solidFill>
                  <a:srgbClr val="31859B"/>
                </a:solidFill>
                <a:latin typeface="Calibri"/>
                <a:ea typeface="Calibri"/>
                <a:cs typeface="Calibri"/>
                <a:sym typeface="Calibri"/>
              </a:rPr>
              <a:t>.</a:t>
            </a:r>
            <a:endParaRPr/>
          </a:p>
          <a:p>
            <a:pPr indent="0" lvl="0" marL="0" marR="0" rtl="0" algn="l">
              <a:spcBef>
                <a:spcPts val="0"/>
              </a:spcBef>
              <a:spcAft>
                <a:spcPts val="0"/>
              </a:spcAft>
              <a:buNone/>
            </a:pPr>
            <a:r>
              <a:rPr lang="es-PE" sz="1600">
                <a:solidFill>
                  <a:srgbClr val="31859B"/>
                </a:solidFill>
                <a:latin typeface="Calibri"/>
                <a:ea typeface="Calibri"/>
                <a:cs typeface="Calibri"/>
                <a:sym typeface="Calibri"/>
              </a:rPr>
              <a:t>Luego, se usa un bucle </a:t>
            </a:r>
            <a:r>
              <a:rPr b="1" lang="es-PE" sz="1600">
                <a:solidFill>
                  <a:srgbClr val="31859B"/>
                </a:solidFill>
                <a:latin typeface="Calibri"/>
                <a:ea typeface="Calibri"/>
                <a:cs typeface="Calibri"/>
                <a:sym typeface="Calibri"/>
              </a:rPr>
              <a:t>WHILE</a:t>
            </a:r>
            <a:r>
              <a:rPr lang="es-PE" sz="1600">
                <a:solidFill>
                  <a:srgbClr val="31859B"/>
                </a:solidFill>
                <a:latin typeface="Calibri"/>
                <a:ea typeface="Calibri"/>
                <a:cs typeface="Calibri"/>
                <a:sym typeface="Calibri"/>
              </a:rPr>
              <a:t> para recorrer cada fila del cursor y mostrar el nombre del cliente utilizando la instrucción </a:t>
            </a:r>
            <a:r>
              <a:rPr b="1" lang="es-PE" sz="1600">
                <a:solidFill>
                  <a:srgbClr val="31859B"/>
                </a:solidFill>
                <a:latin typeface="Calibri"/>
                <a:ea typeface="Calibri"/>
                <a:cs typeface="Calibri"/>
                <a:sym typeface="Calibri"/>
              </a:rPr>
              <a:t>PRINT</a:t>
            </a:r>
            <a:r>
              <a:rPr lang="es-PE" sz="1600">
                <a:solidFill>
                  <a:srgbClr val="31859B"/>
                </a:solidFill>
                <a:latin typeface="Calibri"/>
                <a:ea typeface="Calibri"/>
                <a:cs typeface="Calibri"/>
                <a:sym typeface="Calibri"/>
              </a:rPr>
              <a:t>.</a:t>
            </a:r>
            <a:endParaRPr/>
          </a:p>
          <a:p>
            <a:pPr indent="0" lvl="0" marL="0" marR="0" rtl="0" algn="l">
              <a:spcBef>
                <a:spcPts val="0"/>
              </a:spcBef>
              <a:spcAft>
                <a:spcPts val="0"/>
              </a:spcAft>
              <a:buNone/>
            </a:pPr>
            <a:r>
              <a:rPr lang="es-PE" sz="1600">
                <a:solidFill>
                  <a:srgbClr val="31859B"/>
                </a:solidFill>
                <a:latin typeface="Calibri"/>
                <a:ea typeface="Calibri"/>
                <a:cs typeface="Calibri"/>
                <a:sym typeface="Calibri"/>
              </a:rPr>
              <a:t>Finalmente, se cierra y se libera el cursor.</a:t>
            </a:r>
            <a:endParaRPr/>
          </a:p>
        </p:txBody>
      </p:sp>
      <p:sp>
        <p:nvSpPr>
          <p:cNvPr id="215" name="Google Shape;215;p20"/>
          <p:cNvSpPr txBox="1"/>
          <p:nvPr/>
        </p:nvSpPr>
        <p:spPr>
          <a:xfrm>
            <a:off x="685543" y="1201668"/>
            <a:ext cx="2877482"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CONSUMO DE CURSORES</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nvSpPr>
        <p:spPr>
          <a:xfrm>
            <a:off x="727471" y="1561628"/>
            <a:ext cx="6637605" cy="477054"/>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lang="es-PE" sz="1600">
                <a:solidFill>
                  <a:srgbClr val="7030A0"/>
                </a:solidFill>
                <a:latin typeface="Calibri"/>
                <a:ea typeface="Calibri"/>
                <a:cs typeface="Calibri"/>
                <a:sym typeface="Calibri"/>
              </a:rPr>
              <a:t>Ejemplo 2</a:t>
            </a:r>
            <a:r>
              <a:rPr lang="es-PE" sz="1600">
                <a:solidFill>
                  <a:srgbClr val="262626"/>
                </a:solidFill>
                <a:latin typeface="Calibri"/>
                <a:ea typeface="Calibri"/>
                <a:cs typeface="Calibri"/>
                <a:sym typeface="Calibri"/>
              </a:rPr>
              <a:t>:</a:t>
            </a:r>
            <a:endParaRPr/>
          </a:p>
          <a:p>
            <a:pPr indent="-285750" lvl="0" marL="297475" marR="0" rtl="0" algn="just">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Actualizar los precios de los productos utilizando un cursor de actualización.</a:t>
            </a:r>
            <a:endParaRPr/>
          </a:p>
        </p:txBody>
      </p:sp>
      <p:sp>
        <p:nvSpPr>
          <p:cNvPr id="222" name="Google Shape;222;p2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Y CONSUMO DE CURSORES</a:t>
            </a:r>
            <a:endParaRPr/>
          </a:p>
        </p:txBody>
      </p:sp>
      <p:sp>
        <p:nvSpPr>
          <p:cNvPr id="223" name="Google Shape;223;p21"/>
          <p:cNvSpPr txBox="1"/>
          <p:nvPr/>
        </p:nvSpPr>
        <p:spPr>
          <a:xfrm>
            <a:off x="619040" y="2277876"/>
            <a:ext cx="4786439" cy="280076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DECLARE </a:t>
            </a:r>
            <a:r>
              <a:rPr lang="es-PE" sz="800">
                <a:solidFill>
                  <a:schemeClr val="dk1"/>
                </a:solidFill>
                <a:latin typeface="Courier New"/>
                <a:ea typeface="Courier New"/>
                <a:cs typeface="Courier New"/>
                <a:sym typeface="Courier New"/>
              </a:rPr>
              <a:t>@ProductID </a:t>
            </a:r>
            <a:r>
              <a:rPr b="1" lang="es-PE" sz="800">
                <a:solidFill>
                  <a:srgbClr val="7030A0"/>
                </a:solidFill>
                <a:latin typeface="Courier New"/>
                <a:ea typeface="Courier New"/>
                <a:cs typeface="Courier New"/>
                <a:sym typeface="Courier New"/>
              </a:rPr>
              <a:t>INT</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DECLARE </a:t>
            </a:r>
            <a:r>
              <a:rPr lang="es-PE" sz="800">
                <a:solidFill>
                  <a:schemeClr val="dk1"/>
                </a:solidFill>
                <a:latin typeface="Courier New"/>
                <a:ea typeface="Courier New"/>
                <a:cs typeface="Courier New"/>
                <a:sym typeface="Courier New"/>
              </a:rPr>
              <a:t>@UnitPrice </a:t>
            </a:r>
            <a:r>
              <a:rPr b="1" lang="es-PE" sz="800">
                <a:solidFill>
                  <a:srgbClr val="7030A0"/>
                </a:solidFill>
                <a:latin typeface="Courier New"/>
                <a:ea typeface="Courier New"/>
                <a:cs typeface="Courier New"/>
                <a:sym typeface="Courier New"/>
              </a:rPr>
              <a:t>MONEY</a:t>
            </a:r>
            <a:endParaRPr/>
          </a:p>
          <a:p>
            <a:pPr indent="0" lvl="0" marL="0" marR="0" rtl="0" algn="l">
              <a:spcBef>
                <a:spcPts val="0"/>
              </a:spcBef>
              <a:spcAft>
                <a:spcPts val="0"/>
              </a:spcAft>
              <a:buNone/>
            </a:pPr>
            <a:r>
              <a:t/>
            </a:r>
            <a:endParaRPr b="1" sz="8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DECLARE </a:t>
            </a:r>
            <a:r>
              <a:rPr b="1" lang="es-PE" sz="800">
                <a:solidFill>
                  <a:schemeClr val="dk1"/>
                </a:solidFill>
                <a:latin typeface="Courier New"/>
                <a:ea typeface="Courier New"/>
                <a:cs typeface="Courier New"/>
                <a:sym typeface="Courier New"/>
              </a:rPr>
              <a:t>ProductCursor</a:t>
            </a:r>
            <a:r>
              <a:rPr b="1" lang="es-PE" sz="800">
                <a:solidFill>
                  <a:srgbClr val="7030A0"/>
                </a:solidFill>
                <a:latin typeface="Courier New"/>
                <a:ea typeface="Courier New"/>
                <a:cs typeface="Courier New"/>
                <a:sym typeface="Courier New"/>
              </a:rPr>
              <a:t> CURSOR SCROLL_LOCKS FOR</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    SELECT </a:t>
            </a:r>
            <a:r>
              <a:rPr lang="es-PE" sz="800">
                <a:solidFill>
                  <a:schemeClr val="dk1"/>
                </a:solidFill>
                <a:latin typeface="Courier New"/>
                <a:ea typeface="Courier New"/>
                <a:cs typeface="Courier New"/>
                <a:sym typeface="Courier New"/>
              </a:rPr>
              <a:t>ProductID, UnitPrice </a:t>
            </a:r>
            <a:r>
              <a:rPr b="1" lang="es-PE" sz="800">
                <a:solidFill>
                  <a:srgbClr val="7030A0"/>
                </a:solidFill>
                <a:latin typeface="Courier New"/>
                <a:ea typeface="Courier New"/>
                <a:cs typeface="Courier New"/>
                <a:sym typeface="Courier New"/>
              </a:rPr>
              <a:t>FROM </a:t>
            </a:r>
            <a:r>
              <a:rPr b="1" lang="es-PE" sz="800">
                <a:solidFill>
                  <a:schemeClr val="dk1"/>
                </a:solidFill>
                <a:latin typeface="Courier New"/>
                <a:ea typeface="Courier New"/>
                <a:cs typeface="Courier New"/>
                <a:sym typeface="Courier New"/>
              </a:rPr>
              <a:t>Products</a:t>
            </a:r>
            <a:endParaRPr/>
          </a:p>
          <a:p>
            <a:pPr indent="0" lvl="0" marL="0" marR="0" rtl="0" algn="l">
              <a:spcBef>
                <a:spcPts val="0"/>
              </a:spcBef>
              <a:spcAft>
                <a:spcPts val="0"/>
              </a:spcAft>
              <a:buNone/>
            </a:pPr>
            <a:r>
              <a:t/>
            </a:r>
            <a:endParaRPr b="1" sz="8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OPEN </a:t>
            </a:r>
            <a:r>
              <a:rPr b="1" lang="es-PE" sz="800">
                <a:solidFill>
                  <a:schemeClr val="dk1"/>
                </a:solidFill>
                <a:latin typeface="Courier New"/>
                <a:ea typeface="Courier New"/>
                <a:cs typeface="Courier New"/>
                <a:sym typeface="Courier New"/>
              </a:rPr>
              <a:t>ProductCursor</a:t>
            </a:r>
            <a:endParaRPr/>
          </a:p>
          <a:p>
            <a:pPr indent="0" lvl="0" marL="0" marR="0" rtl="0" algn="l">
              <a:spcBef>
                <a:spcPts val="0"/>
              </a:spcBef>
              <a:spcAft>
                <a:spcPts val="0"/>
              </a:spcAft>
              <a:buNone/>
            </a:pPr>
            <a:r>
              <a:t/>
            </a:r>
            <a:endParaRPr b="1" sz="8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FETCH NEXT FROM </a:t>
            </a:r>
            <a:r>
              <a:rPr b="1" lang="es-PE" sz="800">
                <a:solidFill>
                  <a:schemeClr val="dk1"/>
                </a:solidFill>
                <a:latin typeface="Courier New"/>
                <a:ea typeface="Courier New"/>
                <a:cs typeface="Courier New"/>
                <a:sym typeface="Courier New"/>
              </a:rPr>
              <a:t>ProductCursor</a:t>
            </a:r>
            <a:r>
              <a:rPr b="1" lang="es-PE" sz="800">
                <a:solidFill>
                  <a:srgbClr val="7030A0"/>
                </a:solidFill>
                <a:latin typeface="Courier New"/>
                <a:ea typeface="Courier New"/>
                <a:cs typeface="Courier New"/>
                <a:sym typeface="Courier New"/>
              </a:rPr>
              <a:t> INTO </a:t>
            </a:r>
            <a:r>
              <a:rPr lang="es-PE" sz="800">
                <a:solidFill>
                  <a:schemeClr val="dk1"/>
                </a:solidFill>
                <a:latin typeface="Courier New"/>
                <a:ea typeface="Courier New"/>
                <a:cs typeface="Courier New"/>
                <a:sym typeface="Courier New"/>
              </a:rPr>
              <a:t>@ProductID, @UnitPrice</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WHILE </a:t>
            </a:r>
            <a:r>
              <a:rPr b="1" lang="es-PE" sz="800">
                <a:solidFill>
                  <a:schemeClr val="dk1"/>
                </a:solidFill>
                <a:latin typeface="Courier New"/>
                <a:ea typeface="Courier New"/>
                <a:cs typeface="Courier New"/>
                <a:sym typeface="Courier New"/>
              </a:rPr>
              <a:t>@@FETCH_STATUS </a:t>
            </a:r>
            <a:r>
              <a:rPr lang="es-PE" sz="800">
                <a:solidFill>
                  <a:schemeClr val="dk1"/>
                </a:solidFill>
                <a:latin typeface="Courier New"/>
                <a:ea typeface="Courier New"/>
                <a:cs typeface="Courier New"/>
                <a:sym typeface="Courier New"/>
              </a:rPr>
              <a:t>= 0</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BEGIN</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    </a:t>
            </a:r>
            <a:r>
              <a:rPr lang="es-PE" sz="800">
                <a:solidFill>
                  <a:srgbClr val="4F6128"/>
                </a:solidFill>
                <a:latin typeface="Courier New"/>
                <a:ea typeface="Courier New"/>
                <a:cs typeface="Courier New"/>
                <a:sym typeface="Courier New"/>
              </a:rPr>
              <a:t>-- Realizar algún cálculo o modificación en el precio</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    SET </a:t>
            </a:r>
            <a:r>
              <a:rPr lang="es-PE" sz="800">
                <a:solidFill>
                  <a:schemeClr val="dk1"/>
                </a:solidFill>
                <a:latin typeface="Courier New"/>
                <a:ea typeface="Courier New"/>
                <a:cs typeface="Courier New"/>
                <a:sym typeface="Courier New"/>
              </a:rPr>
              <a:t>@UnitPrice = @UnitPrice * 1.1</a:t>
            </a:r>
            <a:endParaRPr/>
          </a:p>
          <a:p>
            <a:pPr indent="0" lvl="0" marL="0" marR="0" rtl="0" algn="l">
              <a:spcBef>
                <a:spcPts val="0"/>
              </a:spcBef>
              <a:spcAft>
                <a:spcPts val="0"/>
              </a:spcAft>
              <a:buNone/>
            </a:pPr>
            <a:r>
              <a:t/>
            </a:r>
            <a:endParaRPr b="1" sz="8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    </a:t>
            </a:r>
            <a:r>
              <a:rPr lang="es-PE" sz="800">
                <a:solidFill>
                  <a:srgbClr val="4F6128"/>
                </a:solidFill>
                <a:latin typeface="Courier New"/>
                <a:ea typeface="Courier New"/>
                <a:cs typeface="Courier New"/>
                <a:sym typeface="Courier New"/>
              </a:rPr>
              <a:t>-- Actualizar el precio en la tabla</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    UPDATE </a:t>
            </a:r>
            <a:r>
              <a:rPr b="1" lang="es-PE" sz="800">
                <a:solidFill>
                  <a:schemeClr val="dk1"/>
                </a:solidFill>
                <a:latin typeface="Courier New"/>
                <a:ea typeface="Courier New"/>
                <a:cs typeface="Courier New"/>
                <a:sym typeface="Courier New"/>
              </a:rPr>
              <a:t>Products</a:t>
            </a:r>
            <a:r>
              <a:rPr b="1" lang="es-PE" sz="800">
                <a:solidFill>
                  <a:srgbClr val="7030A0"/>
                </a:solidFill>
                <a:latin typeface="Courier New"/>
                <a:ea typeface="Courier New"/>
                <a:cs typeface="Courier New"/>
                <a:sym typeface="Courier New"/>
              </a:rPr>
              <a:t> SET </a:t>
            </a:r>
            <a:r>
              <a:rPr lang="es-PE" sz="800">
                <a:solidFill>
                  <a:schemeClr val="dk1"/>
                </a:solidFill>
                <a:latin typeface="Courier New"/>
                <a:ea typeface="Courier New"/>
                <a:cs typeface="Courier New"/>
                <a:sym typeface="Courier New"/>
              </a:rPr>
              <a:t>UnitPrice = @UnitPrice </a:t>
            </a:r>
            <a:r>
              <a:rPr b="1" lang="es-PE" sz="800">
                <a:solidFill>
                  <a:srgbClr val="7030A0"/>
                </a:solidFill>
                <a:latin typeface="Courier New"/>
                <a:ea typeface="Courier New"/>
                <a:cs typeface="Courier New"/>
                <a:sym typeface="Courier New"/>
              </a:rPr>
              <a:t>WHERE </a:t>
            </a:r>
            <a:r>
              <a:rPr lang="es-PE" sz="800">
                <a:solidFill>
                  <a:schemeClr val="dk1"/>
                </a:solidFill>
                <a:latin typeface="Courier New"/>
                <a:ea typeface="Courier New"/>
                <a:cs typeface="Courier New"/>
                <a:sym typeface="Courier New"/>
              </a:rPr>
              <a:t>ProductID = @ProductID</a:t>
            </a:r>
            <a:endParaRPr/>
          </a:p>
          <a:p>
            <a:pPr indent="0" lvl="0" marL="0" marR="0" rtl="0" algn="l">
              <a:spcBef>
                <a:spcPts val="0"/>
              </a:spcBef>
              <a:spcAft>
                <a:spcPts val="0"/>
              </a:spcAft>
              <a:buNone/>
            </a:pPr>
            <a:r>
              <a:t/>
            </a:r>
            <a:endParaRPr b="1" sz="8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    FETCH NEXT FROM </a:t>
            </a:r>
            <a:r>
              <a:rPr b="1" lang="es-PE" sz="800">
                <a:solidFill>
                  <a:schemeClr val="dk1"/>
                </a:solidFill>
                <a:latin typeface="Courier New"/>
                <a:ea typeface="Courier New"/>
                <a:cs typeface="Courier New"/>
                <a:sym typeface="Courier New"/>
              </a:rPr>
              <a:t>ProductCursor</a:t>
            </a:r>
            <a:r>
              <a:rPr b="1" lang="es-PE" sz="800">
                <a:solidFill>
                  <a:srgbClr val="7030A0"/>
                </a:solidFill>
                <a:latin typeface="Courier New"/>
                <a:ea typeface="Courier New"/>
                <a:cs typeface="Courier New"/>
                <a:sym typeface="Courier New"/>
              </a:rPr>
              <a:t> INTO </a:t>
            </a:r>
            <a:r>
              <a:rPr lang="es-PE" sz="800">
                <a:solidFill>
                  <a:schemeClr val="dk1"/>
                </a:solidFill>
                <a:latin typeface="Courier New"/>
                <a:ea typeface="Courier New"/>
                <a:cs typeface="Courier New"/>
                <a:sym typeface="Courier New"/>
              </a:rPr>
              <a:t>@ProductID, @UnitPrice</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END</a:t>
            </a:r>
            <a:endParaRPr/>
          </a:p>
          <a:p>
            <a:pPr indent="0" lvl="0" marL="0" marR="0" rtl="0" algn="l">
              <a:spcBef>
                <a:spcPts val="0"/>
              </a:spcBef>
              <a:spcAft>
                <a:spcPts val="0"/>
              </a:spcAft>
              <a:buNone/>
            </a:pPr>
            <a:r>
              <a:t/>
            </a:r>
            <a:endParaRPr b="1" sz="8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CLOSE </a:t>
            </a:r>
            <a:r>
              <a:rPr b="1" lang="es-PE" sz="800">
                <a:solidFill>
                  <a:schemeClr val="dk1"/>
                </a:solidFill>
                <a:latin typeface="Courier New"/>
                <a:ea typeface="Courier New"/>
                <a:cs typeface="Courier New"/>
                <a:sym typeface="Courier New"/>
              </a:rPr>
              <a:t>ProductCursor</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DEALLOCATE </a:t>
            </a:r>
            <a:r>
              <a:rPr b="1" lang="es-PE" sz="800">
                <a:solidFill>
                  <a:schemeClr val="dk1"/>
                </a:solidFill>
                <a:latin typeface="Courier New"/>
                <a:ea typeface="Courier New"/>
                <a:cs typeface="Courier New"/>
                <a:sym typeface="Courier New"/>
              </a:rPr>
              <a:t>ProductCursor</a:t>
            </a:r>
            <a:endParaRPr/>
          </a:p>
        </p:txBody>
      </p:sp>
      <p:sp>
        <p:nvSpPr>
          <p:cNvPr id="224" name="Google Shape;224;p21"/>
          <p:cNvSpPr txBox="1"/>
          <p:nvPr/>
        </p:nvSpPr>
        <p:spPr>
          <a:xfrm>
            <a:off x="5482429" y="2244624"/>
            <a:ext cx="3212684"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500">
                <a:solidFill>
                  <a:srgbClr val="31859B"/>
                </a:solidFill>
                <a:latin typeface="Calibri"/>
                <a:ea typeface="Calibri"/>
                <a:cs typeface="Calibri"/>
                <a:sym typeface="Calibri"/>
              </a:rPr>
              <a:t>Caso</a:t>
            </a:r>
            <a:r>
              <a:rPr lang="es-PE" sz="1500">
                <a:solidFill>
                  <a:srgbClr val="31859B"/>
                </a:solidFill>
                <a:latin typeface="Calibri"/>
                <a:ea typeface="Calibri"/>
                <a:cs typeface="Calibri"/>
                <a:sym typeface="Calibri"/>
              </a:rPr>
              <a:t>: declara un cursor llamado </a:t>
            </a:r>
            <a:r>
              <a:rPr b="1" lang="es-PE" sz="1500">
                <a:solidFill>
                  <a:srgbClr val="31859B"/>
                </a:solidFill>
                <a:latin typeface="Calibri"/>
                <a:ea typeface="Calibri"/>
                <a:cs typeface="Calibri"/>
                <a:sym typeface="Calibri"/>
              </a:rPr>
              <a:t>ProductCursor</a:t>
            </a:r>
            <a:r>
              <a:rPr lang="es-PE" sz="1500">
                <a:solidFill>
                  <a:srgbClr val="31859B"/>
                </a:solidFill>
                <a:latin typeface="Calibri"/>
                <a:ea typeface="Calibri"/>
                <a:cs typeface="Calibri"/>
                <a:sym typeface="Calibri"/>
              </a:rPr>
              <a:t> y lo abre para recorrer el conjunto de resultados de la consulta </a:t>
            </a:r>
            <a:r>
              <a:rPr b="1" i="1" lang="es-PE" sz="1500">
                <a:solidFill>
                  <a:srgbClr val="31859B"/>
                </a:solidFill>
                <a:latin typeface="Calibri"/>
                <a:ea typeface="Calibri"/>
                <a:cs typeface="Calibri"/>
                <a:sym typeface="Calibri"/>
              </a:rPr>
              <a:t>SELECT</a:t>
            </a:r>
            <a:r>
              <a:rPr i="1" lang="es-PE" sz="1500">
                <a:solidFill>
                  <a:srgbClr val="31859B"/>
                </a:solidFill>
                <a:latin typeface="Calibri"/>
                <a:ea typeface="Calibri"/>
                <a:cs typeface="Calibri"/>
                <a:sym typeface="Calibri"/>
              </a:rPr>
              <a:t> ProductID, UnitPrice </a:t>
            </a:r>
            <a:r>
              <a:rPr b="1" i="1" lang="es-PE" sz="1500">
                <a:solidFill>
                  <a:srgbClr val="31859B"/>
                </a:solidFill>
                <a:latin typeface="Calibri"/>
                <a:ea typeface="Calibri"/>
                <a:cs typeface="Calibri"/>
                <a:sym typeface="Calibri"/>
              </a:rPr>
              <a:t>FROM</a:t>
            </a:r>
            <a:r>
              <a:rPr i="1" lang="es-PE" sz="1500">
                <a:solidFill>
                  <a:srgbClr val="31859B"/>
                </a:solidFill>
                <a:latin typeface="Calibri"/>
                <a:ea typeface="Calibri"/>
                <a:cs typeface="Calibri"/>
                <a:sym typeface="Calibri"/>
              </a:rPr>
              <a:t> Products</a:t>
            </a:r>
            <a:r>
              <a:rPr lang="es-PE" sz="1500">
                <a:solidFill>
                  <a:srgbClr val="31859B"/>
                </a:solidFill>
                <a:latin typeface="Calibri"/>
                <a:ea typeface="Calibri"/>
                <a:cs typeface="Calibri"/>
                <a:sym typeface="Calibri"/>
              </a:rPr>
              <a:t>. </a:t>
            </a:r>
            <a:endParaRPr/>
          </a:p>
          <a:p>
            <a:pPr indent="0" lvl="0" marL="0" marR="0" rtl="0" algn="l">
              <a:spcBef>
                <a:spcPts val="0"/>
              </a:spcBef>
              <a:spcAft>
                <a:spcPts val="0"/>
              </a:spcAft>
              <a:buNone/>
            </a:pPr>
            <a:r>
              <a:rPr lang="es-PE" sz="1500">
                <a:solidFill>
                  <a:srgbClr val="31859B"/>
                </a:solidFill>
                <a:latin typeface="Calibri"/>
                <a:ea typeface="Calibri"/>
                <a:cs typeface="Calibri"/>
                <a:sym typeface="Calibri"/>
              </a:rPr>
              <a:t>Luego, dentro del bucle </a:t>
            </a:r>
            <a:r>
              <a:rPr b="1" lang="es-PE" sz="1500">
                <a:solidFill>
                  <a:srgbClr val="31859B"/>
                </a:solidFill>
                <a:latin typeface="Calibri"/>
                <a:ea typeface="Calibri"/>
                <a:cs typeface="Calibri"/>
                <a:sym typeface="Calibri"/>
              </a:rPr>
              <a:t>WHILE</a:t>
            </a:r>
            <a:r>
              <a:rPr lang="es-PE" sz="1500">
                <a:solidFill>
                  <a:srgbClr val="31859B"/>
                </a:solidFill>
                <a:latin typeface="Calibri"/>
                <a:ea typeface="Calibri"/>
                <a:cs typeface="Calibri"/>
                <a:sym typeface="Calibri"/>
              </a:rPr>
              <a:t>, se realiza el cálculo en el precio de cada producto y se utiliza la instrucción </a:t>
            </a:r>
            <a:r>
              <a:rPr b="1" lang="es-PE" sz="1500">
                <a:solidFill>
                  <a:srgbClr val="31859B"/>
                </a:solidFill>
                <a:latin typeface="Calibri"/>
                <a:ea typeface="Calibri"/>
                <a:cs typeface="Calibri"/>
                <a:sym typeface="Calibri"/>
              </a:rPr>
              <a:t>UPDATE</a:t>
            </a:r>
            <a:r>
              <a:rPr lang="es-PE" sz="1500">
                <a:solidFill>
                  <a:srgbClr val="31859B"/>
                </a:solidFill>
                <a:latin typeface="Calibri"/>
                <a:ea typeface="Calibri"/>
                <a:cs typeface="Calibri"/>
                <a:sym typeface="Calibri"/>
              </a:rPr>
              <a:t> para actualizar el precio en la tabla </a:t>
            </a:r>
            <a:r>
              <a:rPr b="1" lang="es-PE" sz="1500">
                <a:solidFill>
                  <a:srgbClr val="31859B"/>
                </a:solidFill>
                <a:latin typeface="Calibri"/>
                <a:ea typeface="Calibri"/>
                <a:cs typeface="Calibri"/>
                <a:sym typeface="Calibri"/>
              </a:rPr>
              <a:t>Products</a:t>
            </a:r>
            <a:r>
              <a:rPr lang="es-PE" sz="1500">
                <a:solidFill>
                  <a:srgbClr val="31859B"/>
                </a:solidFill>
                <a:latin typeface="Calibri"/>
                <a:ea typeface="Calibri"/>
                <a:cs typeface="Calibri"/>
                <a:sym typeface="Calibri"/>
              </a:rPr>
              <a:t>. </a:t>
            </a:r>
            <a:endParaRPr/>
          </a:p>
          <a:p>
            <a:pPr indent="0" lvl="0" marL="0" marR="0" rtl="0" algn="l">
              <a:spcBef>
                <a:spcPts val="0"/>
              </a:spcBef>
              <a:spcAft>
                <a:spcPts val="0"/>
              </a:spcAft>
              <a:buNone/>
            </a:pPr>
            <a:r>
              <a:rPr lang="es-PE" sz="1500">
                <a:solidFill>
                  <a:srgbClr val="31859B"/>
                </a:solidFill>
                <a:latin typeface="Calibri"/>
                <a:ea typeface="Calibri"/>
                <a:cs typeface="Calibri"/>
                <a:sym typeface="Calibri"/>
              </a:rPr>
              <a:t>Finalmente, se cierra y se libera el cursor.</a:t>
            </a:r>
            <a:endParaRPr/>
          </a:p>
        </p:txBody>
      </p:sp>
      <p:sp>
        <p:nvSpPr>
          <p:cNvPr id="225" name="Google Shape;225;p21"/>
          <p:cNvSpPr txBox="1"/>
          <p:nvPr/>
        </p:nvSpPr>
        <p:spPr>
          <a:xfrm>
            <a:off x="727471" y="1292829"/>
            <a:ext cx="2877482"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CONSUMO DE CURSORES</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2"/>
          <p:cNvSpPr/>
          <p:nvPr/>
        </p:nvSpPr>
        <p:spPr>
          <a:xfrm>
            <a:off x="424251" y="3703125"/>
            <a:ext cx="8444619"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IMPLICANCIAS DEL USO DE CURSORES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IMPLICANCIAS DEL USO DE CURSORES</a:t>
            </a:r>
            <a:endParaRPr/>
          </a:p>
        </p:txBody>
      </p:sp>
      <p:sp>
        <p:nvSpPr>
          <p:cNvPr id="239" name="Google Shape;239;p23"/>
          <p:cNvSpPr txBox="1"/>
          <p:nvPr/>
        </p:nvSpPr>
        <p:spPr>
          <a:xfrm>
            <a:off x="1530094" y="2049952"/>
            <a:ext cx="5111776" cy="156966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¿CUÁLES SON LAS IMPLICANCIAS DE USAR CURSORES?</a:t>
            </a:r>
            <a:endParaRPr/>
          </a:p>
          <a:p>
            <a:pPr indent="0" lvl="0" marL="11725" marR="0" rtl="0" algn="l">
              <a:spcBef>
                <a:spcPts val="0"/>
              </a:spcBef>
              <a:spcAft>
                <a:spcPts val="0"/>
              </a:spcAft>
              <a:buNone/>
            </a:pPr>
            <a:r>
              <a:t/>
            </a:r>
            <a:endParaRPr b="1"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400"/>
              <a:buFont typeface="Calibri"/>
              <a:buAutoNum type="arabicPeriod"/>
            </a:pPr>
            <a:r>
              <a:rPr b="1" lang="es-PE" sz="1400">
                <a:solidFill>
                  <a:srgbClr val="7030A0"/>
                </a:solidFill>
                <a:latin typeface="Calibri"/>
                <a:ea typeface="Calibri"/>
                <a:cs typeface="Calibri"/>
                <a:sym typeface="Calibri"/>
              </a:rPr>
              <a:t>Rendimiento</a:t>
            </a:r>
            <a:endParaRPr sz="14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400"/>
              <a:buFont typeface="Calibri"/>
              <a:buAutoNum type="arabicPeriod"/>
            </a:pPr>
            <a:r>
              <a:rPr b="1" lang="es-PE" sz="1400">
                <a:solidFill>
                  <a:srgbClr val="7030A0"/>
                </a:solidFill>
                <a:latin typeface="Calibri"/>
                <a:ea typeface="Calibri"/>
                <a:cs typeface="Calibri"/>
                <a:sym typeface="Calibri"/>
              </a:rPr>
              <a:t>Bloqueo de recursos</a:t>
            </a:r>
            <a:endParaRPr sz="14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400"/>
              <a:buFont typeface="Calibri"/>
              <a:buAutoNum type="arabicPeriod"/>
            </a:pPr>
            <a:r>
              <a:rPr b="1" lang="es-PE" sz="1400">
                <a:solidFill>
                  <a:srgbClr val="7030A0"/>
                </a:solidFill>
                <a:latin typeface="Calibri"/>
                <a:ea typeface="Calibri"/>
                <a:cs typeface="Calibri"/>
                <a:sym typeface="Calibri"/>
              </a:rPr>
              <a:t>Uso de memoria</a:t>
            </a:r>
            <a:endParaRPr/>
          </a:p>
          <a:p>
            <a:pPr indent="-342900" lvl="0" marL="354625" marR="0" rtl="0" algn="just">
              <a:spcBef>
                <a:spcPts val="0"/>
              </a:spcBef>
              <a:spcAft>
                <a:spcPts val="0"/>
              </a:spcAft>
              <a:buClr>
                <a:srgbClr val="7030A0"/>
              </a:buClr>
              <a:buSzPts val="1400"/>
              <a:buFont typeface="Calibri"/>
              <a:buAutoNum type="arabicPeriod"/>
            </a:pPr>
            <a:r>
              <a:rPr b="1" lang="es-PE" sz="1400">
                <a:solidFill>
                  <a:srgbClr val="7030A0"/>
                </a:solidFill>
                <a:latin typeface="Calibri"/>
                <a:ea typeface="Calibri"/>
                <a:cs typeface="Calibri"/>
                <a:sym typeface="Calibri"/>
              </a:rPr>
              <a:t>Complejidad del código</a:t>
            </a:r>
            <a:endParaRPr sz="1400">
              <a:solidFill>
                <a:srgbClr val="262626"/>
              </a:solidFill>
              <a:latin typeface="Calibri"/>
              <a:ea typeface="Calibri"/>
              <a:cs typeface="Calibri"/>
              <a:sym typeface="Calibri"/>
            </a:endParaRPr>
          </a:p>
          <a:p>
            <a:pPr indent="-342900" lvl="0" marL="354625" marR="0" rtl="0" algn="just">
              <a:spcBef>
                <a:spcPts val="0"/>
              </a:spcBef>
              <a:spcAft>
                <a:spcPts val="0"/>
              </a:spcAft>
              <a:buClr>
                <a:srgbClr val="7030A0"/>
              </a:buClr>
              <a:buSzPts val="1400"/>
              <a:buFont typeface="Calibri"/>
              <a:buAutoNum type="arabicPeriod"/>
            </a:pPr>
            <a:r>
              <a:rPr b="1" lang="es-PE" sz="1400">
                <a:solidFill>
                  <a:srgbClr val="7030A0"/>
                </a:solidFill>
                <a:latin typeface="Calibri"/>
                <a:ea typeface="Calibri"/>
                <a:cs typeface="Calibri"/>
                <a:sym typeface="Calibri"/>
              </a:rPr>
              <a:t>Escalabilidad</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IMPLICANCIAS DEL USO DE CURSORES</a:t>
            </a:r>
            <a:endParaRPr/>
          </a:p>
        </p:txBody>
      </p:sp>
      <p:sp>
        <p:nvSpPr>
          <p:cNvPr id="246" name="Google Shape;246;p24"/>
          <p:cNvSpPr txBox="1"/>
          <p:nvPr/>
        </p:nvSpPr>
        <p:spPr>
          <a:xfrm>
            <a:off x="657257" y="1226992"/>
            <a:ext cx="7896539" cy="393954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Rendimiento: </a:t>
            </a:r>
            <a:r>
              <a:rPr lang="es-PE" sz="1600">
                <a:solidFill>
                  <a:srgbClr val="262626"/>
                </a:solidFill>
                <a:latin typeface="Calibri"/>
                <a:ea typeface="Calibri"/>
                <a:cs typeface="Calibri"/>
                <a:sym typeface="Calibri"/>
              </a:rPr>
              <a:t>los cursores pueden tener un impacto en el rendimiento de las consultas, especialmente cuando se trabaja con conjuntos de resultados grandes. Esto se debe a que procesan las filas de manera secuencial y requieren más recursos en comparación con las operaciones set-based (SELECT, INSERT, UPDATE, DELETE, JOIN). Si es posible, es recomendable utilizar consultas set-based en lugar de cursores para maximizar el rendimiento.</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Bloqueo de recursos: </a:t>
            </a:r>
            <a:r>
              <a:rPr lang="es-PE" sz="1600">
                <a:solidFill>
                  <a:srgbClr val="262626"/>
                </a:solidFill>
                <a:latin typeface="Calibri"/>
                <a:ea typeface="Calibri"/>
                <a:cs typeface="Calibri"/>
                <a:sym typeface="Calibri"/>
              </a:rPr>
              <a:t>cuando se utiliza un cursor de actualización, las filas afectadas por el cursor pueden quedar bloqueadas mientras se realiza el procesamiento de las mismas. Esto puede provocar bloqueos y afectar el rendimiento general del sistema si hay múltiples usuarios accediendo a los mismos datos.</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Uso de memoria: </a:t>
            </a:r>
            <a:r>
              <a:rPr lang="es-PE" sz="1600">
                <a:solidFill>
                  <a:srgbClr val="262626"/>
                </a:solidFill>
                <a:latin typeface="Calibri"/>
                <a:ea typeface="Calibri"/>
                <a:cs typeface="Calibri"/>
                <a:sym typeface="Calibri"/>
              </a:rPr>
              <a:t>los cursores pueden ocupar espacio en la memoria del servidor, especialmente si el conjunto de resultados es grande. Si se manejan conjuntos de resultados extensos, es posible que se agote la memoria disponible, lo que podría afectar el rendimiento del servidor y provocar errores.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IMPLICANCIAS DEL USO DE CURSORES</a:t>
            </a:r>
            <a:endParaRPr/>
          </a:p>
        </p:txBody>
      </p:sp>
      <p:sp>
        <p:nvSpPr>
          <p:cNvPr id="253" name="Google Shape;253;p25"/>
          <p:cNvSpPr txBox="1"/>
          <p:nvPr/>
        </p:nvSpPr>
        <p:spPr>
          <a:xfrm>
            <a:off x="939890" y="1709129"/>
            <a:ext cx="7065268" cy="2708434"/>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startAt="4"/>
            </a:pPr>
            <a:r>
              <a:rPr b="1" lang="es-PE" sz="1600">
                <a:solidFill>
                  <a:srgbClr val="7030A0"/>
                </a:solidFill>
                <a:latin typeface="Calibri"/>
                <a:ea typeface="Calibri"/>
                <a:cs typeface="Calibri"/>
                <a:sym typeface="Calibri"/>
              </a:rPr>
              <a:t>Complejidad del código: </a:t>
            </a:r>
            <a:r>
              <a:rPr lang="es-PE" sz="1600">
                <a:solidFill>
                  <a:srgbClr val="262626"/>
                </a:solidFill>
                <a:latin typeface="Calibri"/>
                <a:ea typeface="Calibri"/>
                <a:cs typeface="Calibri"/>
                <a:sym typeface="Calibri"/>
              </a:rPr>
              <a:t>los cursores pueden introducir complejidad adicional en el código SQL. El manejo de cursores requiere la declaración de variables, bucles y la gestión explícita del estado del cursor. Esto puede dificultar la comprensión del código y su mantenimiento en el futuro.</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startAt="4"/>
            </a:pPr>
            <a:r>
              <a:rPr b="1" lang="es-PE" sz="1600">
                <a:solidFill>
                  <a:srgbClr val="7030A0"/>
                </a:solidFill>
                <a:latin typeface="Calibri"/>
                <a:ea typeface="Calibri"/>
                <a:cs typeface="Calibri"/>
                <a:sym typeface="Calibri"/>
              </a:rPr>
              <a:t>Escalabilidad: </a:t>
            </a:r>
            <a:r>
              <a:rPr lang="es-PE" sz="1600">
                <a:solidFill>
                  <a:srgbClr val="262626"/>
                </a:solidFill>
                <a:latin typeface="Calibri"/>
                <a:ea typeface="Calibri"/>
                <a:cs typeface="Calibri"/>
                <a:sym typeface="Calibri"/>
              </a:rPr>
              <a:t>los cursores no son escalables, ya que el rendimiento puede deteriorarse significativamente a medida que el número de filas procesadas aumenta. En aplicaciones con altos volúmenes de datos y cargas de trabajo intensivas, es recomendable evitar el uso de cursores y utilizar en su lugar técnicas de procesamiento set-based más eficientes.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26"/>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TRABAJO PRÁCTICO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267" name="Google Shape;267;p27"/>
          <p:cNvSpPr txBox="1"/>
          <p:nvPr/>
        </p:nvSpPr>
        <p:spPr>
          <a:xfrm>
            <a:off x="651409" y="1024707"/>
            <a:ext cx="7841182" cy="4154984"/>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TRANSACCIONES – BD PUBS </a:t>
            </a:r>
            <a:r>
              <a:rPr b="1" lang="es-PE" sz="1200">
                <a:solidFill>
                  <a:schemeClr val="dk1"/>
                </a:solidFill>
                <a:latin typeface="Calibri"/>
                <a:ea typeface="Calibri"/>
                <a:cs typeface="Calibri"/>
                <a:sym typeface="Calibri"/>
              </a:rPr>
              <a:t>(hacer las adaptaciones necesarias de tablas u otros de ser el caso)</a:t>
            </a:r>
            <a:endParaRPr b="1" sz="1600">
              <a:solidFill>
                <a:schemeClr val="dk1"/>
              </a:solidFill>
              <a:latin typeface="Calibri"/>
              <a:ea typeface="Calibri"/>
              <a:cs typeface="Calibri"/>
              <a:sym typeface="Calibri"/>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974806"/>
              </a:buClr>
              <a:buSzPts val="1600"/>
              <a:buFont typeface="Calibri"/>
              <a:buAutoNum type="alphaUcPeriod"/>
            </a:pPr>
            <a:r>
              <a:rPr b="1" lang="es-PE" sz="1600">
                <a:solidFill>
                  <a:srgbClr val="974806"/>
                </a:solidFill>
                <a:latin typeface="Calibri"/>
                <a:ea typeface="Calibri"/>
                <a:cs typeface="Calibri"/>
                <a:sym typeface="Calibri"/>
              </a:rPr>
              <a:t> Funciones Escalares</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Crear una función escalar llamada </a:t>
            </a:r>
            <a:r>
              <a:rPr b="1" i="0" lang="es-PE" sz="1600" u="none" cap="none" strike="noStrike">
                <a:solidFill>
                  <a:schemeClr val="dk1"/>
                </a:solidFill>
                <a:latin typeface="Calibri"/>
                <a:ea typeface="Calibri"/>
                <a:cs typeface="Calibri"/>
                <a:sym typeface="Calibri"/>
              </a:rPr>
              <a:t>GetAuthorFullName</a:t>
            </a:r>
            <a:r>
              <a:rPr b="0" i="0" lang="es-PE" sz="1600" u="none" cap="none" strike="noStrike">
                <a:solidFill>
                  <a:schemeClr val="dk1"/>
                </a:solidFill>
                <a:latin typeface="Calibri"/>
                <a:ea typeface="Calibri"/>
                <a:cs typeface="Calibri"/>
                <a:sym typeface="Calibri"/>
              </a:rPr>
              <a:t> que reciba el ID de un autor y devuelva el nombre completo del autor concatenando el campo au_fname (nombre) y au_lname (apellido) de la tabla </a:t>
            </a:r>
            <a:r>
              <a:rPr b="1" i="0" lang="es-PE" sz="1600" u="none" cap="none" strike="noStrike">
                <a:solidFill>
                  <a:schemeClr val="dk1"/>
                </a:solidFill>
                <a:latin typeface="Calibri"/>
                <a:ea typeface="Calibri"/>
                <a:cs typeface="Calibri"/>
                <a:sym typeface="Calibri"/>
              </a:rPr>
              <a:t>authors</a:t>
            </a:r>
            <a:r>
              <a:rPr b="0" i="0" lang="es-PE" sz="1600" u="none" cap="none" strike="noStrike">
                <a:solidFill>
                  <a:schemeClr val="dk1"/>
                </a:solidFill>
                <a:latin typeface="Calibri"/>
                <a:ea typeface="Calibri"/>
                <a:cs typeface="Calibri"/>
                <a:sym typeface="Calibri"/>
              </a:rPr>
              <a:t>.</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Implementar una función escalar llamada </a:t>
            </a:r>
            <a:r>
              <a:rPr b="1" i="0" lang="es-PE" sz="1600" u="none" cap="none" strike="noStrike">
                <a:solidFill>
                  <a:schemeClr val="dk1"/>
                </a:solidFill>
                <a:latin typeface="Calibri"/>
                <a:ea typeface="Calibri"/>
                <a:cs typeface="Calibri"/>
                <a:sym typeface="Calibri"/>
              </a:rPr>
              <a:t>GetBookPriceWithDiscount</a:t>
            </a:r>
            <a:r>
              <a:rPr b="0" i="0" lang="es-PE" sz="1600" u="none" cap="none" strike="noStrike">
                <a:solidFill>
                  <a:schemeClr val="dk1"/>
                </a:solidFill>
                <a:latin typeface="Calibri"/>
                <a:ea typeface="Calibri"/>
                <a:cs typeface="Calibri"/>
                <a:sym typeface="Calibri"/>
              </a:rPr>
              <a:t> que tome el precio de un libro y un porcentaje de descuento como parámetros y calcule el precio final con descuento. La función debe devolver el precio con descuento redondeado a dos decimales.</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Crear una función escalar llamada </a:t>
            </a:r>
            <a:r>
              <a:rPr b="1" i="0" lang="es-PE" sz="1600" u="none" cap="none" strike="noStrike">
                <a:solidFill>
                  <a:schemeClr val="dk1"/>
                </a:solidFill>
                <a:latin typeface="Calibri"/>
                <a:ea typeface="Calibri"/>
                <a:cs typeface="Calibri"/>
                <a:sym typeface="Calibri"/>
              </a:rPr>
              <a:t>GetCategoryItemCount</a:t>
            </a:r>
            <a:r>
              <a:rPr b="0" i="0" lang="es-PE" sz="1600" u="none" cap="none" strike="noStrike">
                <a:solidFill>
                  <a:schemeClr val="dk1"/>
                </a:solidFill>
                <a:latin typeface="Calibri"/>
                <a:ea typeface="Calibri"/>
                <a:cs typeface="Calibri"/>
                <a:sym typeface="Calibri"/>
              </a:rPr>
              <a:t> que tome el nombre de una categoría como parámetro y devuelva la cantidad de libros asociados a esa categoría en la tabla </a:t>
            </a:r>
            <a:r>
              <a:rPr b="1" i="0" lang="es-PE" sz="1600" u="none" cap="none" strike="noStrike">
                <a:solidFill>
                  <a:schemeClr val="dk1"/>
                </a:solidFill>
                <a:latin typeface="Calibri"/>
                <a:ea typeface="Calibri"/>
                <a:cs typeface="Calibri"/>
                <a:sym typeface="Calibri"/>
              </a:rPr>
              <a:t>titleauthor</a:t>
            </a:r>
            <a:r>
              <a:rPr b="0" i="0" lang="es-PE" sz="1600" u="none" cap="none" strike="noStrike">
                <a:solidFill>
                  <a:schemeClr val="dk1"/>
                </a:solidFill>
                <a:latin typeface="Calibri"/>
                <a:ea typeface="Calibri"/>
                <a:cs typeface="Calibri"/>
                <a:sym typeface="Calibri"/>
              </a:rPr>
              <a:t>.</a:t>
            </a:r>
            <a:endParaRPr b="0" i="0" sz="1600" u="none" cap="none" strike="noStrike">
              <a:solidFill>
                <a:schemeClr val="dk1"/>
              </a:solidFill>
              <a:latin typeface="Calibri"/>
              <a:ea typeface="Calibri"/>
              <a:cs typeface="Calibri"/>
              <a:sym typeface="Calibri"/>
            </a:endParaRPr>
          </a:p>
          <a:p>
            <a:pPr indent="-187325" lvl="1" marL="631825"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274" name="Google Shape;274;p28"/>
          <p:cNvSpPr txBox="1"/>
          <p:nvPr/>
        </p:nvSpPr>
        <p:spPr>
          <a:xfrm>
            <a:off x="651409" y="1024707"/>
            <a:ext cx="7841100" cy="4186800"/>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TRANSACCIONES – BD PUBS </a:t>
            </a:r>
            <a:r>
              <a:rPr b="1" lang="es-PE" sz="1200">
                <a:solidFill>
                  <a:schemeClr val="dk1"/>
                </a:solidFill>
                <a:latin typeface="Calibri"/>
                <a:ea typeface="Calibri"/>
                <a:cs typeface="Calibri"/>
                <a:sym typeface="Calibri"/>
              </a:rPr>
              <a:t>(hacer las adaptaciones necesarias de tablas u otros de ser el caso)</a:t>
            </a:r>
            <a:endParaRPr b="1" sz="1600">
              <a:solidFill>
                <a:schemeClr val="dk1"/>
              </a:solidFill>
              <a:latin typeface="Calibri"/>
              <a:ea typeface="Calibri"/>
              <a:cs typeface="Calibri"/>
              <a:sym typeface="Calibri"/>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974806"/>
              </a:buClr>
              <a:buSzPts val="1600"/>
              <a:buFont typeface="Calibri"/>
              <a:buAutoNum type="alphaUcPeriod" startAt="2"/>
            </a:pPr>
            <a:r>
              <a:rPr b="1" lang="es-PE" sz="1600">
                <a:solidFill>
                  <a:srgbClr val="974806"/>
                </a:solidFill>
                <a:latin typeface="Calibri"/>
                <a:ea typeface="Calibri"/>
                <a:cs typeface="Calibri"/>
                <a:sym typeface="Calibri"/>
              </a:rPr>
              <a:t> Funciones de Tabla</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Implementar una función llamada </a:t>
            </a:r>
            <a:r>
              <a:rPr b="1" i="0" lang="es-PE" sz="1600" u="none" cap="none" strike="noStrike">
                <a:solidFill>
                  <a:schemeClr val="dk1"/>
                </a:solidFill>
                <a:latin typeface="Calibri"/>
                <a:ea typeface="Calibri"/>
                <a:cs typeface="Calibri"/>
                <a:sym typeface="Calibri"/>
              </a:rPr>
              <a:t>GetBooksByAuthor</a:t>
            </a:r>
            <a:r>
              <a:rPr b="0" i="0" lang="es-PE" sz="1600" u="none" cap="none" strike="noStrike">
                <a:solidFill>
                  <a:schemeClr val="dk1"/>
                </a:solidFill>
                <a:latin typeface="Calibri"/>
                <a:ea typeface="Calibri"/>
                <a:cs typeface="Calibri"/>
                <a:sym typeface="Calibri"/>
              </a:rPr>
              <a:t> que tome el nombre de un autor como parámetro y devuelva una tabla con todos los libros escritos por </a:t>
            </a:r>
            <a:r>
              <a:rPr lang="es-PE" sz="1600">
                <a:solidFill>
                  <a:schemeClr val="dk1"/>
                </a:solidFill>
                <a:latin typeface="Calibri"/>
                <a:ea typeface="Calibri"/>
                <a:cs typeface="Calibri"/>
                <a:sym typeface="Calibri"/>
              </a:rPr>
              <a:t>dicho</a:t>
            </a:r>
            <a:r>
              <a:rPr b="0" i="0" lang="es-PE" sz="1600" u="none" cap="none" strike="noStrike">
                <a:solidFill>
                  <a:schemeClr val="dk1"/>
                </a:solidFill>
                <a:latin typeface="Calibri"/>
                <a:ea typeface="Calibri"/>
                <a:cs typeface="Calibri"/>
                <a:sym typeface="Calibri"/>
              </a:rPr>
              <a:t> autor. La función debe consultar las tablas </a:t>
            </a:r>
            <a:r>
              <a:rPr b="1" i="0" lang="es-PE" sz="1600" u="none" cap="none" strike="noStrike">
                <a:solidFill>
                  <a:schemeClr val="dk1"/>
                </a:solidFill>
                <a:latin typeface="Calibri"/>
                <a:ea typeface="Calibri"/>
                <a:cs typeface="Calibri"/>
                <a:sym typeface="Calibri"/>
              </a:rPr>
              <a:t>authors</a:t>
            </a:r>
            <a:r>
              <a:rPr b="0" i="0" lang="es-PE" sz="1600" u="none" cap="none" strike="noStrike">
                <a:solidFill>
                  <a:schemeClr val="dk1"/>
                </a:solidFill>
                <a:latin typeface="Calibri"/>
                <a:ea typeface="Calibri"/>
                <a:cs typeface="Calibri"/>
                <a:sym typeface="Calibri"/>
              </a:rPr>
              <a:t>, </a:t>
            </a:r>
            <a:r>
              <a:rPr b="1" i="0" lang="es-PE" sz="1600" u="none" cap="none" strike="noStrike">
                <a:solidFill>
                  <a:schemeClr val="dk1"/>
                </a:solidFill>
                <a:latin typeface="Calibri"/>
                <a:ea typeface="Calibri"/>
                <a:cs typeface="Calibri"/>
                <a:sym typeface="Calibri"/>
              </a:rPr>
              <a:t>titleauthor</a:t>
            </a:r>
            <a:r>
              <a:rPr b="0" i="0" lang="es-PE" sz="1600" u="none" cap="none" strike="noStrike">
                <a:solidFill>
                  <a:schemeClr val="dk1"/>
                </a:solidFill>
                <a:latin typeface="Calibri"/>
                <a:ea typeface="Calibri"/>
                <a:cs typeface="Calibri"/>
                <a:sym typeface="Calibri"/>
              </a:rPr>
              <a:t> y </a:t>
            </a:r>
            <a:r>
              <a:rPr b="1" i="0" lang="es-PE" sz="1600" u="none" cap="none" strike="noStrike">
                <a:solidFill>
                  <a:schemeClr val="dk1"/>
                </a:solidFill>
                <a:latin typeface="Calibri"/>
                <a:ea typeface="Calibri"/>
                <a:cs typeface="Calibri"/>
                <a:sym typeface="Calibri"/>
              </a:rPr>
              <a:t>titles</a:t>
            </a:r>
            <a:r>
              <a:rPr b="0" i="0" lang="es-PE" sz="1600" u="none" cap="none" strike="noStrike">
                <a:solidFill>
                  <a:schemeClr val="dk1"/>
                </a:solidFill>
                <a:latin typeface="Calibri"/>
                <a:ea typeface="Calibri"/>
                <a:cs typeface="Calibri"/>
                <a:sym typeface="Calibri"/>
              </a:rPr>
              <a:t>.</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Implementar una función llamada </a:t>
            </a:r>
            <a:r>
              <a:rPr b="1" i="0" lang="es-PE" sz="1600" u="none" cap="none" strike="noStrike">
                <a:solidFill>
                  <a:schemeClr val="dk1"/>
                </a:solidFill>
                <a:latin typeface="Calibri"/>
                <a:ea typeface="Calibri"/>
                <a:cs typeface="Calibri"/>
                <a:sym typeface="Calibri"/>
              </a:rPr>
              <a:t>GetHighRatedBooks</a:t>
            </a:r>
            <a:r>
              <a:rPr b="0" i="0" lang="es-PE" sz="1600" u="none" cap="none" strike="noStrike">
                <a:solidFill>
                  <a:schemeClr val="dk1"/>
                </a:solidFill>
                <a:latin typeface="Calibri"/>
                <a:ea typeface="Calibri"/>
                <a:cs typeface="Calibri"/>
                <a:sym typeface="Calibri"/>
              </a:rPr>
              <a:t> que devuelva una tabla con los libros de la tabla </a:t>
            </a:r>
            <a:r>
              <a:rPr b="1" i="0" lang="es-PE" sz="1600" u="none" cap="none" strike="noStrike">
                <a:solidFill>
                  <a:schemeClr val="dk1"/>
                </a:solidFill>
                <a:latin typeface="Calibri"/>
                <a:ea typeface="Calibri"/>
                <a:cs typeface="Calibri"/>
                <a:sym typeface="Calibri"/>
              </a:rPr>
              <a:t>titles</a:t>
            </a:r>
            <a:r>
              <a:rPr b="0" i="0" lang="es-PE" sz="1600" u="none" cap="none" strike="noStrike">
                <a:solidFill>
                  <a:schemeClr val="dk1"/>
                </a:solidFill>
                <a:latin typeface="Calibri"/>
                <a:ea typeface="Calibri"/>
                <a:cs typeface="Calibri"/>
                <a:sym typeface="Calibri"/>
              </a:rPr>
              <a:t>, que tengan una calificación superior a 4 estrellas en la columna </a:t>
            </a:r>
            <a:r>
              <a:rPr b="1" i="0" lang="es-PE" sz="1600" u="none" cap="none" strike="noStrike">
                <a:solidFill>
                  <a:schemeClr val="dk1"/>
                </a:solidFill>
                <a:latin typeface="Calibri"/>
                <a:ea typeface="Calibri"/>
                <a:cs typeface="Calibri"/>
                <a:sym typeface="Calibri"/>
              </a:rPr>
              <a:t>royalty</a:t>
            </a:r>
            <a:r>
              <a:rPr b="0" i="0" lang="es-PE" sz="1600" u="none" cap="none" strike="noStrike">
                <a:solidFill>
                  <a:schemeClr val="dk1"/>
                </a:solidFill>
                <a:latin typeface="Calibri"/>
                <a:ea typeface="Calibri"/>
                <a:cs typeface="Calibri"/>
                <a:sym typeface="Calibri"/>
              </a:rPr>
              <a:t> (regalías).</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Crear una función llamada </a:t>
            </a:r>
            <a:r>
              <a:rPr b="1" i="0" lang="es-PE" sz="1600" u="none" cap="none" strike="noStrike">
                <a:solidFill>
                  <a:schemeClr val="dk1"/>
                </a:solidFill>
                <a:latin typeface="Calibri"/>
                <a:ea typeface="Calibri"/>
                <a:cs typeface="Calibri"/>
                <a:sym typeface="Calibri"/>
              </a:rPr>
              <a:t>GetBestSellingAuthors</a:t>
            </a:r>
            <a:r>
              <a:rPr b="0" i="0" lang="es-PE" sz="1600" u="none" cap="none" strike="noStrike">
                <a:solidFill>
                  <a:schemeClr val="dk1"/>
                </a:solidFill>
                <a:latin typeface="Calibri"/>
                <a:ea typeface="Calibri"/>
                <a:cs typeface="Calibri"/>
                <a:sym typeface="Calibri"/>
              </a:rPr>
              <a:t> que devuelva una tabla con los nombres y apellidos de los autores de la tabla </a:t>
            </a:r>
            <a:r>
              <a:rPr b="1" i="0" lang="es-PE" sz="1600" u="none" cap="none" strike="noStrike">
                <a:solidFill>
                  <a:schemeClr val="dk1"/>
                </a:solidFill>
                <a:latin typeface="Calibri"/>
                <a:ea typeface="Calibri"/>
                <a:cs typeface="Calibri"/>
                <a:sym typeface="Calibri"/>
              </a:rPr>
              <a:t>authors</a:t>
            </a:r>
            <a:r>
              <a:rPr b="0" i="0" lang="es-PE" sz="1600" u="none" cap="none" strike="noStrike">
                <a:solidFill>
                  <a:schemeClr val="dk1"/>
                </a:solidFill>
                <a:latin typeface="Calibri"/>
                <a:ea typeface="Calibri"/>
                <a:cs typeface="Calibri"/>
                <a:sym typeface="Calibri"/>
              </a:rPr>
              <a:t> junto con la cantidad total de libros vendidos por cada autor. La función debe consultar las tablas </a:t>
            </a:r>
            <a:r>
              <a:rPr b="1" i="0" lang="es-PE" sz="1600" u="none" cap="none" strike="noStrike">
                <a:solidFill>
                  <a:schemeClr val="dk1"/>
                </a:solidFill>
                <a:latin typeface="Calibri"/>
                <a:ea typeface="Calibri"/>
                <a:cs typeface="Calibri"/>
                <a:sym typeface="Calibri"/>
              </a:rPr>
              <a:t>authors</a:t>
            </a:r>
            <a:r>
              <a:rPr b="0" i="0" lang="es-PE" sz="1600" u="none" cap="none" strike="noStrike">
                <a:solidFill>
                  <a:schemeClr val="dk1"/>
                </a:solidFill>
                <a:latin typeface="Calibri"/>
                <a:ea typeface="Calibri"/>
                <a:cs typeface="Calibri"/>
                <a:sym typeface="Calibri"/>
              </a:rPr>
              <a:t>, </a:t>
            </a:r>
            <a:r>
              <a:rPr b="1" i="0" lang="es-PE" sz="1600" u="none" cap="none" strike="noStrike">
                <a:solidFill>
                  <a:schemeClr val="dk1"/>
                </a:solidFill>
                <a:latin typeface="Calibri"/>
                <a:ea typeface="Calibri"/>
                <a:cs typeface="Calibri"/>
                <a:sym typeface="Calibri"/>
              </a:rPr>
              <a:t>titleauthor</a:t>
            </a:r>
            <a:r>
              <a:rPr b="0" i="0" lang="es-PE" sz="1600" u="none" cap="none" strike="noStrike">
                <a:solidFill>
                  <a:schemeClr val="dk1"/>
                </a:solidFill>
                <a:latin typeface="Calibri"/>
                <a:ea typeface="Calibri"/>
                <a:cs typeface="Calibri"/>
                <a:sym typeface="Calibri"/>
              </a:rPr>
              <a:t> y </a:t>
            </a:r>
            <a:r>
              <a:rPr b="1" i="0" lang="es-PE" sz="1600" u="none" cap="none" strike="noStrike">
                <a:solidFill>
                  <a:schemeClr val="dk1"/>
                </a:solidFill>
                <a:latin typeface="Calibri"/>
                <a:ea typeface="Calibri"/>
                <a:cs typeface="Calibri"/>
                <a:sym typeface="Calibri"/>
              </a:rPr>
              <a:t>sales</a:t>
            </a:r>
            <a:r>
              <a:rPr b="0" i="0" lang="es-PE" sz="1600" u="none" cap="none" strike="noStrike">
                <a:solidFill>
                  <a:schemeClr val="dk1"/>
                </a:solidFill>
                <a:latin typeface="Calibri"/>
                <a:ea typeface="Calibri"/>
                <a:cs typeface="Calibri"/>
                <a:sym typeface="Calibri"/>
              </a:rPr>
              <a:t>.</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281" name="Google Shape;281;p29"/>
          <p:cNvSpPr txBox="1"/>
          <p:nvPr/>
        </p:nvSpPr>
        <p:spPr>
          <a:xfrm>
            <a:off x="651409" y="1024707"/>
            <a:ext cx="7841182" cy="4185761"/>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TRANSACCIONES – BD PUBS </a:t>
            </a:r>
            <a:r>
              <a:rPr b="1" lang="es-PE" sz="1200">
                <a:solidFill>
                  <a:schemeClr val="dk1"/>
                </a:solidFill>
                <a:latin typeface="Calibri"/>
                <a:ea typeface="Calibri"/>
                <a:cs typeface="Calibri"/>
                <a:sym typeface="Calibri"/>
              </a:rPr>
              <a:t>(hacer las adaptaciones necesarias de tablas u otros de ser el caso)</a:t>
            </a:r>
            <a:endParaRPr b="1" sz="1600">
              <a:solidFill>
                <a:schemeClr val="dk1"/>
              </a:solidFill>
              <a:latin typeface="Calibri"/>
              <a:ea typeface="Calibri"/>
              <a:cs typeface="Calibri"/>
              <a:sym typeface="Calibri"/>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974806"/>
              </a:buClr>
              <a:buSzPts val="1600"/>
              <a:buFont typeface="Calibri"/>
              <a:buAutoNum type="alphaUcPeriod" startAt="3"/>
            </a:pPr>
            <a:r>
              <a:rPr b="1" lang="es-PE" sz="1600">
                <a:solidFill>
                  <a:srgbClr val="974806"/>
                </a:solidFill>
                <a:latin typeface="Calibri"/>
                <a:ea typeface="Calibri"/>
                <a:cs typeface="Calibri"/>
                <a:sym typeface="Calibri"/>
              </a:rPr>
              <a:t> Cursores</a:t>
            </a:r>
            <a:endParaRPr/>
          </a:p>
          <a:p>
            <a:pPr indent="0" lvl="0" marL="11725" marR="0" rtl="0" algn="l">
              <a:spcBef>
                <a:spcPts val="0"/>
              </a:spcBef>
              <a:spcAft>
                <a:spcPts val="0"/>
              </a:spcAft>
              <a:buClr>
                <a:srgbClr val="262626"/>
              </a:buClr>
              <a:buSzPts val="1400"/>
              <a:buFont typeface="Arial"/>
              <a:buNone/>
            </a:pPr>
            <a:r>
              <a:t/>
            </a:r>
            <a:endParaRPr sz="1400">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500"/>
              <a:buFont typeface="Calibri"/>
              <a:buAutoNum type="arabicPeriod"/>
            </a:pPr>
            <a:r>
              <a:rPr b="0" i="0" lang="es-PE" sz="1500" u="none" cap="none" strike="noStrike">
                <a:solidFill>
                  <a:schemeClr val="dk1"/>
                </a:solidFill>
                <a:latin typeface="Calibri"/>
                <a:ea typeface="Calibri"/>
                <a:cs typeface="Calibri"/>
                <a:sym typeface="Calibri"/>
              </a:rPr>
              <a:t>Crear un cursor que recorra la tabla </a:t>
            </a:r>
            <a:r>
              <a:rPr b="1" i="0" lang="es-PE" sz="1500" u="none" cap="none" strike="noStrike">
                <a:solidFill>
                  <a:schemeClr val="dk1"/>
                </a:solidFill>
                <a:latin typeface="Calibri"/>
                <a:ea typeface="Calibri"/>
                <a:cs typeface="Calibri"/>
                <a:sym typeface="Calibri"/>
              </a:rPr>
              <a:t>authors</a:t>
            </a:r>
            <a:r>
              <a:rPr b="0" i="0" lang="es-PE" sz="1500" u="none" cap="none" strike="noStrike">
                <a:solidFill>
                  <a:schemeClr val="dk1"/>
                </a:solidFill>
                <a:latin typeface="Calibri"/>
                <a:ea typeface="Calibri"/>
                <a:cs typeface="Calibri"/>
                <a:sym typeface="Calibri"/>
              </a:rPr>
              <a:t> y muestre el nombre completo de cada autor junto con el número de libros que ha publicado. Utiliza el cursor para imprimir esta información.</a:t>
            </a:r>
            <a:endParaRPr/>
          </a:p>
          <a:p>
            <a:pPr indent="-180975" lvl="1" marL="631825" marR="0" rtl="0" algn="l">
              <a:spcBef>
                <a:spcPts val="0"/>
              </a:spcBef>
              <a:spcAft>
                <a:spcPts val="0"/>
              </a:spcAft>
              <a:buClr>
                <a:schemeClr val="dk1"/>
              </a:buClr>
              <a:buSzPts val="1500"/>
              <a:buFont typeface="Calibri"/>
              <a:buNone/>
            </a:pPr>
            <a:r>
              <a:t/>
            </a:r>
            <a:endParaRPr b="0" i="0" sz="15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500"/>
              <a:buFont typeface="Calibri"/>
              <a:buAutoNum type="arabicPeriod"/>
            </a:pPr>
            <a:r>
              <a:rPr b="0" i="0" lang="es-PE" sz="1500" u="none" cap="none" strike="noStrike">
                <a:solidFill>
                  <a:schemeClr val="dk1"/>
                </a:solidFill>
                <a:latin typeface="Calibri"/>
                <a:ea typeface="Calibri"/>
                <a:cs typeface="Calibri"/>
                <a:sym typeface="Calibri"/>
              </a:rPr>
              <a:t>Implementar un cursor que recorra la tabla </a:t>
            </a:r>
            <a:r>
              <a:rPr b="1" i="0" lang="es-PE" sz="1500" u="none" cap="none" strike="noStrike">
                <a:solidFill>
                  <a:schemeClr val="dk1"/>
                </a:solidFill>
                <a:latin typeface="Calibri"/>
                <a:ea typeface="Calibri"/>
                <a:cs typeface="Calibri"/>
                <a:sym typeface="Calibri"/>
              </a:rPr>
              <a:t>titles</a:t>
            </a:r>
            <a:r>
              <a:rPr b="0" i="0" lang="es-PE" sz="1500" u="none" cap="none" strike="noStrike">
                <a:solidFill>
                  <a:schemeClr val="dk1"/>
                </a:solidFill>
                <a:latin typeface="Calibri"/>
                <a:ea typeface="Calibri"/>
                <a:cs typeface="Calibri"/>
                <a:sym typeface="Calibri"/>
              </a:rPr>
              <a:t> y actualice el precio de cada libro según un porcentaje de aumento proporcionado como parámetro. Utilizar el cursor para aplicar el aumento de precio a cada registro.</a:t>
            </a:r>
            <a:endParaRPr/>
          </a:p>
          <a:p>
            <a:pPr indent="-180975" lvl="1" marL="631825" marR="0" rtl="0" algn="l">
              <a:spcBef>
                <a:spcPts val="0"/>
              </a:spcBef>
              <a:spcAft>
                <a:spcPts val="0"/>
              </a:spcAft>
              <a:buClr>
                <a:schemeClr val="dk1"/>
              </a:buClr>
              <a:buSzPts val="1500"/>
              <a:buFont typeface="Calibri"/>
              <a:buNone/>
            </a:pPr>
            <a:r>
              <a:t/>
            </a:r>
            <a:endParaRPr b="0" i="0" sz="15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500"/>
              <a:buFont typeface="Calibri"/>
              <a:buAutoNum type="arabicPeriod"/>
            </a:pPr>
            <a:r>
              <a:rPr b="0" i="0" lang="es-PE" sz="1500" u="none" cap="none" strike="noStrike">
                <a:solidFill>
                  <a:schemeClr val="dk1"/>
                </a:solidFill>
                <a:latin typeface="Calibri"/>
                <a:ea typeface="Calibri"/>
                <a:cs typeface="Calibri"/>
                <a:sym typeface="Calibri"/>
              </a:rPr>
              <a:t>Implementar un cursor que recorra la tabla </a:t>
            </a:r>
            <a:r>
              <a:rPr b="1" i="0" lang="es-PE" sz="1500" u="none" cap="none" strike="noStrike">
                <a:solidFill>
                  <a:schemeClr val="dk1"/>
                </a:solidFill>
                <a:latin typeface="Calibri"/>
                <a:ea typeface="Calibri"/>
                <a:cs typeface="Calibri"/>
                <a:sym typeface="Calibri"/>
              </a:rPr>
              <a:t>sales</a:t>
            </a:r>
            <a:r>
              <a:rPr b="0" i="0" lang="es-PE" sz="1500" u="none" cap="none" strike="noStrike">
                <a:solidFill>
                  <a:schemeClr val="dk1"/>
                </a:solidFill>
                <a:latin typeface="Calibri"/>
                <a:ea typeface="Calibri"/>
                <a:cs typeface="Calibri"/>
                <a:sym typeface="Calibri"/>
              </a:rPr>
              <a:t> y calcule el total de ventas por año. Utilizar el cursor para mostrar el año y el monto total de ventas correspondiente para cada año.</a:t>
            </a:r>
            <a:endParaRPr/>
          </a:p>
          <a:p>
            <a:pPr indent="-180975" lvl="1" marL="631825" marR="0" rtl="0" algn="l">
              <a:spcBef>
                <a:spcPts val="0"/>
              </a:spcBef>
              <a:spcAft>
                <a:spcPts val="0"/>
              </a:spcAft>
              <a:buClr>
                <a:schemeClr val="dk1"/>
              </a:buClr>
              <a:buSzPts val="1500"/>
              <a:buFont typeface="Calibri"/>
              <a:buNone/>
            </a:pPr>
            <a:r>
              <a:t/>
            </a:r>
            <a:endParaRPr b="0" i="0" sz="15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500"/>
              <a:buFont typeface="Calibri"/>
              <a:buAutoNum type="arabicPeriod"/>
            </a:pPr>
            <a:r>
              <a:rPr b="0" i="0" lang="es-PE" sz="1500" u="none" cap="none" strike="noStrike">
                <a:solidFill>
                  <a:schemeClr val="dk1"/>
                </a:solidFill>
                <a:latin typeface="Calibri"/>
                <a:ea typeface="Calibri"/>
                <a:cs typeface="Calibri"/>
                <a:sym typeface="Calibri"/>
              </a:rPr>
              <a:t>Crear un cursor que recorra la tabla </a:t>
            </a:r>
            <a:r>
              <a:rPr b="1" i="0" lang="es-PE" sz="1500" u="none" cap="none" strike="noStrike">
                <a:solidFill>
                  <a:schemeClr val="dk1"/>
                </a:solidFill>
                <a:latin typeface="Calibri"/>
                <a:ea typeface="Calibri"/>
                <a:cs typeface="Calibri"/>
                <a:sym typeface="Calibri"/>
              </a:rPr>
              <a:t>titleauthor</a:t>
            </a:r>
            <a:r>
              <a:rPr b="0" i="0" lang="es-PE" sz="1500" u="none" cap="none" strike="noStrike">
                <a:solidFill>
                  <a:schemeClr val="dk1"/>
                </a:solidFill>
                <a:latin typeface="Calibri"/>
                <a:ea typeface="Calibri"/>
                <a:cs typeface="Calibri"/>
                <a:sym typeface="Calibri"/>
              </a:rPr>
              <a:t> y elimine todos los registros que contengan un determinado ID de autor proporcionado como parámetro. Utilizar el cursor para recorrer la tabla y realizar la eliminación de los registros.</a:t>
            </a:r>
            <a:endParaRPr b="0" i="0" sz="14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3"/>
          <p:cNvSpPr/>
          <p:nvPr/>
        </p:nvSpPr>
        <p:spPr>
          <a:xfrm>
            <a:off x="424252" y="3703125"/>
            <a:ext cx="8638828"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CREACIÓN DE FUNCIONES ESCALARES Y DE TIPO TABLA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30"/>
          <p:cNvSpPr/>
          <p:nvPr/>
        </p:nvSpPr>
        <p:spPr>
          <a:xfrm>
            <a:off x="1859623" y="770440"/>
            <a:ext cx="6800190" cy="3754874"/>
          </a:xfrm>
          <a:prstGeom prst="rect">
            <a:avLst/>
          </a:prstGeom>
          <a:noFill/>
          <a:ln>
            <a:noFill/>
          </a:ln>
        </p:spPr>
        <p:txBody>
          <a:bodyPr anchorCtr="0" anchor="t" bIns="45700" lIns="91425" spcFirstLastPara="1" rIns="91425" wrap="square" tIns="45700">
            <a:spAutoFit/>
          </a:bodyPr>
          <a:lstStyle/>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Las funciones son objetos de base de datos que encapsulan una lógica específica para realizar operaciones y devolver resultados. </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Los dos tipos principales de funciones en SQL Server son Escalares y De Tabla.</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Un cursor es una estructura que permite recorrer y manipular un conjunto de resultados fila por fila. </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Los tipos de cursor son Read_only, Scroll_locks, Optimistic y Static.</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Las implicancias de usar cursores son rendimiento, bloqueo de recursos, uso de memoria, complejidad del código y escalabilidad.</a:t>
            </a:r>
            <a:endParaRPr sz="1700">
              <a:solidFill>
                <a:srgbClr val="FFFFFF"/>
              </a:solidFill>
              <a:highlight>
                <a:srgbClr val="FFFF00"/>
              </a:highlight>
              <a:latin typeface="Calibri"/>
              <a:ea typeface="Calibri"/>
              <a:cs typeface="Calibri"/>
              <a:sym typeface="Calibri"/>
            </a:endParaRPr>
          </a:p>
        </p:txBody>
      </p:sp>
      <p:sp>
        <p:nvSpPr>
          <p:cNvPr id="289" name="Google Shape;289;p3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nvSpPr>
        <p:spPr>
          <a:xfrm>
            <a:off x="511340" y="868466"/>
            <a:ext cx="8090493" cy="1723549"/>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¿QUÉ SON LAS FUNCIONES?</a:t>
            </a:r>
            <a:endParaRPr/>
          </a:p>
          <a:p>
            <a:pPr indent="0" lvl="0" marL="11725" marR="0" rtl="0" algn="just">
              <a:spcBef>
                <a:spcPts val="0"/>
              </a:spcBef>
              <a:spcAft>
                <a:spcPts val="0"/>
              </a:spcAft>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Son objetos de base de datos que encapsulan una lógica específica para realizar operaciones y devolver resultados. </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Estas funciones pueden aceptar parámetros de entrada y devolver valores. Son útiles para modularizar la lógica de negocio y reutilizar código en consultas y procedimientos almacenados.</a:t>
            </a:r>
            <a:endParaRPr/>
          </a:p>
        </p:txBody>
      </p:sp>
      <p:sp>
        <p:nvSpPr>
          <p:cNvPr id="55" name="Google Shape;55;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FUNCIONES ESCALARES Y DE TIPO TABLA</a:t>
            </a:r>
            <a:endParaRPr/>
          </a:p>
        </p:txBody>
      </p:sp>
      <p:sp>
        <p:nvSpPr>
          <p:cNvPr id="56" name="Google Shape;56;p4"/>
          <p:cNvSpPr txBox="1"/>
          <p:nvPr/>
        </p:nvSpPr>
        <p:spPr>
          <a:xfrm>
            <a:off x="2731485" y="3052787"/>
            <a:ext cx="4880883" cy="161582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1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CREATE FUNCTION fn_</a:t>
            </a:r>
            <a:r>
              <a:rPr b="1" lang="es-PE" sz="1100">
                <a:solidFill>
                  <a:schemeClr val="dk1"/>
                </a:solidFill>
                <a:latin typeface="Courier New"/>
                <a:ea typeface="Courier New"/>
                <a:cs typeface="Courier New"/>
                <a:sym typeface="Courier New"/>
              </a:rPr>
              <a:t>Prueba01 </a:t>
            </a:r>
            <a:r>
              <a:rPr lang="es-PE" sz="1100">
                <a:solidFill>
                  <a:schemeClr val="dk1"/>
                </a:solidFill>
                <a:latin typeface="Courier New"/>
                <a:ea typeface="Courier New"/>
                <a:cs typeface="Courier New"/>
                <a:sym typeface="Courier New"/>
              </a:rPr>
              <a:t>(@N1 Int, @N2 Int) </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	RETURNS </a:t>
            </a:r>
            <a:r>
              <a:rPr b="1" lang="es-PE" sz="1100">
                <a:solidFill>
                  <a:schemeClr val="dk1"/>
                </a:solidFill>
                <a:latin typeface="Courier New"/>
                <a:ea typeface="Courier New"/>
                <a:cs typeface="Courier New"/>
                <a:sym typeface="Courier New"/>
              </a:rPr>
              <a:t>Int</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BEGIN</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	DECLARE </a:t>
            </a:r>
            <a:r>
              <a:rPr lang="es-PE" sz="1100">
                <a:solidFill>
                  <a:schemeClr val="dk1"/>
                </a:solidFill>
                <a:latin typeface="Courier New"/>
                <a:ea typeface="Courier New"/>
                <a:cs typeface="Courier New"/>
                <a:sym typeface="Courier New"/>
              </a:rPr>
              <a:t>@Suma Int</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	SET </a:t>
            </a:r>
            <a:r>
              <a:rPr lang="es-PE" sz="1100">
                <a:solidFill>
                  <a:schemeClr val="dk1"/>
                </a:solidFill>
                <a:latin typeface="Courier New"/>
                <a:ea typeface="Courier New"/>
                <a:cs typeface="Courier New"/>
                <a:sym typeface="Courier New"/>
              </a:rPr>
              <a:t>@Suma = @N1 + @N2</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	RETURN </a:t>
            </a:r>
            <a:r>
              <a:rPr lang="es-PE" sz="1100">
                <a:solidFill>
                  <a:schemeClr val="dk1"/>
                </a:solidFill>
                <a:latin typeface="Courier New"/>
                <a:ea typeface="Courier New"/>
                <a:cs typeface="Courier New"/>
                <a:sym typeface="Courier New"/>
              </a:rPr>
              <a:t>@Suma</a:t>
            </a:r>
            <a:endParaRPr/>
          </a:p>
          <a:p>
            <a:pPr indent="0" lvl="0" marL="0" marR="0" rtl="0" algn="l">
              <a:spcBef>
                <a:spcPts val="0"/>
              </a:spcBef>
              <a:spcAft>
                <a:spcPts val="0"/>
              </a:spcAft>
              <a:buNone/>
            </a:pPr>
            <a:r>
              <a:rPr b="1" lang="es-PE" sz="1100">
                <a:solidFill>
                  <a:srgbClr val="7030A0"/>
                </a:solidFill>
                <a:latin typeface="Courier New"/>
                <a:ea typeface="Courier New"/>
                <a:cs typeface="Courier New"/>
                <a:sym typeface="Courier New"/>
              </a:rPr>
              <a:t>END</a:t>
            </a:r>
            <a:endParaRPr/>
          </a:p>
          <a:p>
            <a:pPr indent="0" lvl="0" marL="0" marR="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
        <p:nvSpPr>
          <p:cNvPr id="57" name="Google Shape;57;p4"/>
          <p:cNvSpPr txBox="1"/>
          <p:nvPr/>
        </p:nvSpPr>
        <p:spPr>
          <a:xfrm>
            <a:off x="1329674" y="3791451"/>
            <a:ext cx="1282588"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PE" sz="1400">
                <a:solidFill>
                  <a:srgbClr val="0070C0"/>
                </a:solidFill>
                <a:latin typeface="Calibri"/>
                <a:ea typeface="Calibri"/>
                <a:cs typeface="Calibri"/>
                <a:sym typeface="Calibri"/>
              </a:rPr>
              <a:t>Su sintaxis 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5"/>
          <p:cNvSpPr txBox="1"/>
          <p:nvPr/>
        </p:nvSpPr>
        <p:spPr>
          <a:xfrm>
            <a:off x="511340" y="868466"/>
            <a:ext cx="8090493" cy="738664"/>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TIPOS DE FUNCIONES</a:t>
            </a:r>
            <a:endParaRPr/>
          </a:p>
          <a:p>
            <a:pPr indent="0" lvl="0" marL="11725" marR="0" rtl="0" algn="just">
              <a:spcBef>
                <a:spcPts val="0"/>
              </a:spcBef>
              <a:spcAft>
                <a:spcPts val="0"/>
              </a:spcAft>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Existen dos tipos principales de funciones en SQL Server:</a:t>
            </a:r>
            <a:endParaRPr/>
          </a:p>
        </p:txBody>
      </p:sp>
      <p:sp>
        <p:nvSpPr>
          <p:cNvPr id="64" name="Google Shape;64;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FUNCIONES ESCALARES Y DE TIPO TABLA</a:t>
            </a:r>
            <a:endParaRPr/>
          </a:p>
        </p:txBody>
      </p:sp>
      <p:sp>
        <p:nvSpPr>
          <p:cNvPr id="65" name="Google Shape;65;p5"/>
          <p:cNvSpPr txBox="1"/>
          <p:nvPr/>
        </p:nvSpPr>
        <p:spPr>
          <a:xfrm>
            <a:off x="1217851" y="2123646"/>
            <a:ext cx="3111387" cy="2462213"/>
          </a:xfrm>
          <a:prstGeom prst="rect">
            <a:avLst/>
          </a:prstGeom>
          <a:noFill/>
          <a:ln cap="flat" cmpd="sng" w="12700">
            <a:solidFill>
              <a:srgbClr val="7030A0"/>
            </a:solidFill>
            <a:prstDash val="dash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7030A0"/>
                </a:solidFill>
                <a:latin typeface="Calibri"/>
                <a:ea typeface="Calibri"/>
                <a:cs typeface="Calibri"/>
                <a:sym typeface="Calibri"/>
              </a:rPr>
              <a:t>Escalares</a:t>
            </a:r>
            <a:r>
              <a:rPr lang="es-PE" sz="14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PE" sz="1400">
                <a:solidFill>
                  <a:srgbClr val="7030A0"/>
                </a:solidFill>
                <a:latin typeface="Calibri"/>
                <a:ea typeface="Calibri"/>
                <a:cs typeface="Calibri"/>
                <a:sym typeface="Calibri"/>
              </a:rPr>
              <a:t>Devuelven un único valor.</a:t>
            </a:r>
            <a:endParaRPr/>
          </a:p>
          <a:p>
            <a:pPr indent="0" lvl="0" marL="0" marR="0" rtl="0" algn="l">
              <a:spcBef>
                <a:spcPts val="0"/>
              </a:spcBef>
              <a:spcAft>
                <a:spcPts val="0"/>
              </a:spcAft>
              <a:buNone/>
            </a:pPr>
            <a:r>
              <a:t/>
            </a:r>
            <a:endParaRPr sz="1400">
              <a:solidFill>
                <a:srgbClr val="7030A0"/>
              </a:solidFill>
              <a:latin typeface="Calibri"/>
              <a:ea typeface="Calibri"/>
              <a:cs typeface="Calibri"/>
              <a:sym typeface="Calibri"/>
            </a:endParaRPr>
          </a:p>
          <a:p>
            <a:pPr indent="0" lvl="0" marL="0" marR="0" rtl="0" algn="l">
              <a:spcBef>
                <a:spcPts val="0"/>
              </a:spcBef>
              <a:spcAft>
                <a:spcPts val="0"/>
              </a:spcAft>
              <a:buNone/>
            </a:pPr>
            <a:r>
              <a:rPr lang="es-PE" sz="1400">
                <a:solidFill>
                  <a:srgbClr val="7030A0"/>
                </a:solidFill>
                <a:latin typeface="Calibri"/>
                <a:ea typeface="Calibri"/>
                <a:cs typeface="Calibri"/>
                <a:sym typeface="Calibri"/>
              </a:rPr>
              <a:t>Pueden aceptar uno o más parámetros de entrada y realizar operaciones basadas en ellos.</a:t>
            </a:r>
            <a:endParaRPr/>
          </a:p>
          <a:p>
            <a:pPr indent="0" lvl="0" marL="0" marR="0" rtl="0" algn="l">
              <a:spcBef>
                <a:spcPts val="0"/>
              </a:spcBef>
              <a:spcAft>
                <a:spcPts val="0"/>
              </a:spcAft>
              <a:buNone/>
            </a:pPr>
            <a:r>
              <a:t/>
            </a:r>
            <a:endParaRPr sz="1400">
              <a:solidFill>
                <a:srgbClr val="7030A0"/>
              </a:solidFill>
              <a:latin typeface="Calibri"/>
              <a:ea typeface="Calibri"/>
              <a:cs typeface="Calibri"/>
              <a:sym typeface="Calibri"/>
            </a:endParaRPr>
          </a:p>
          <a:p>
            <a:pPr indent="0" lvl="0" marL="0" marR="0" rtl="0" algn="l">
              <a:spcBef>
                <a:spcPts val="0"/>
              </a:spcBef>
              <a:spcAft>
                <a:spcPts val="0"/>
              </a:spcAft>
              <a:buNone/>
            </a:pPr>
            <a:r>
              <a:rPr lang="es-PE" sz="1400">
                <a:solidFill>
                  <a:srgbClr val="7030A0"/>
                </a:solidFill>
                <a:latin typeface="Calibri"/>
                <a:ea typeface="Calibri"/>
                <a:cs typeface="Calibri"/>
                <a:sym typeface="Calibri"/>
              </a:rPr>
              <a:t>Estas funciones se utilizan como expresiones en consultas para obtener valores calculados.</a:t>
            </a:r>
            <a:endParaRPr/>
          </a:p>
        </p:txBody>
      </p:sp>
      <p:sp>
        <p:nvSpPr>
          <p:cNvPr id="66" name="Google Shape;66;p5"/>
          <p:cNvSpPr txBox="1"/>
          <p:nvPr/>
        </p:nvSpPr>
        <p:spPr>
          <a:xfrm>
            <a:off x="4814762" y="2109969"/>
            <a:ext cx="3111387" cy="2893100"/>
          </a:xfrm>
          <a:prstGeom prst="rect">
            <a:avLst/>
          </a:prstGeom>
          <a:noFill/>
          <a:ln cap="flat" cmpd="sng" w="12700">
            <a:solidFill>
              <a:srgbClr val="974806"/>
            </a:solidFill>
            <a:prstDash val="dash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974806"/>
                </a:solidFill>
                <a:latin typeface="Calibri"/>
                <a:ea typeface="Calibri"/>
                <a:cs typeface="Calibri"/>
                <a:sym typeface="Calibri"/>
              </a:rPr>
              <a:t>De tabla</a:t>
            </a:r>
            <a:r>
              <a:rPr lang="es-PE" sz="14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PE" sz="1400">
                <a:solidFill>
                  <a:srgbClr val="974806"/>
                </a:solidFill>
                <a:latin typeface="Calibri"/>
                <a:ea typeface="Calibri"/>
                <a:cs typeface="Calibri"/>
                <a:sym typeface="Calibri"/>
              </a:rPr>
              <a:t>Devuelven un conjunto de filas (tabla) como resultado.</a:t>
            </a:r>
            <a:endParaRPr/>
          </a:p>
          <a:p>
            <a:pPr indent="0" lvl="0" marL="0" marR="0" rtl="0" algn="l">
              <a:spcBef>
                <a:spcPts val="0"/>
              </a:spcBef>
              <a:spcAft>
                <a:spcPts val="0"/>
              </a:spcAft>
              <a:buNone/>
            </a:pPr>
            <a:r>
              <a:t/>
            </a:r>
            <a:endParaRPr sz="1400">
              <a:solidFill>
                <a:srgbClr val="974806"/>
              </a:solidFill>
              <a:latin typeface="Calibri"/>
              <a:ea typeface="Calibri"/>
              <a:cs typeface="Calibri"/>
              <a:sym typeface="Calibri"/>
            </a:endParaRPr>
          </a:p>
          <a:p>
            <a:pPr indent="0" lvl="0" marL="0" marR="0" rtl="0" algn="l">
              <a:spcBef>
                <a:spcPts val="0"/>
              </a:spcBef>
              <a:spcAft>
                <a:spcPts val="0"/>
              </a:spcAft>
              <a:buNone/>
            </a:pPr>
            <a:r>
              <a:rPr lang="es-PE" sz="1400">
                <a:solidFill>
                  <a:srgbClr val="974806"/>
                </a:solidFill>
                <a:latin typeface="Calibri"/>
                <a:ea typeface="Calibri"/>
                <a:cs typeface="Calibri"/>
                <a:sym typeface="Calibri"/>
              </a:rPr>
              <a:t>Estas funciones también pueden aceptar parámetros de entrada y utilizarlos para filtrar y transformar los datos devueltos.</a:t>
            </a:r>
            <a:endParaRPr/>
          </a:p>
          <a:p>
            <a:pPr indent="0" lvl="0" marL="0" marR="0" rtl="0" algn="l">
              <a:spcBef>
                <a:spcPts val="0"/>
              </a:spcBef>
              <a:spcAft>
                <a:spcPts val="0"/>
              </a:spcAft>
              <a:buNone/>
            </a:pPr>
            <a:r>
              <a:t/>
            </a:r>
            <a:endParaRPr sz="1400">
              <a:solidFill>
                <a:srgbClr val="974806"/>
              </a:solidFill>
              <a:latin typeface="Calibri"/>
              <a:ea typeface="Calibri"/>
              <a:cs typeface="Calibri"/>
              <a:sym typeface="Calibri"/>
            </a:endParaRPr>
          </a:p>
          <a:p>
            <a:pPr indent="0" lvl="0" marL="0" marR="0" rtl="0" algn="l">
              <a:spcBef>
                <a:spcPts val="0"/>
              </a:spcBef>
              <a:spcAft>
                <a:spcPts val="0"/>
              </a:spcAft>
              <a:buNone/>
            </a:pPr>
            <a:r>
              <a:rPr lang="es-PE" sz="1400">
                <a:solidFill>
                  <a:srgbClr val="974806"/>
                </a:solidFill>
                <a:latin typeface="Calibri"/>
                <a:ea typeface="Calibri"/>
                <a:cs typeface="Calibri"/>
                <a:sym typeface="Calibri"/>
              </a:rPr>
              <a:t>Pueden usarse de forma análoga a una vista, con la diferencia que tienen lógica y pueden ser parametrizadas.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6"/>
          <p:cNvSpPr txBox="1"/>
          <p:nvPr/>
        </p:nvSpPr>
        <p:spPr>
          <a:xfrm>
            <a:off x="511340" y="1358892"/>
            <a:ext cx="8090493" cy="1231106"/>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Al crear una función, se debe especificar su </a:t>
            </a:r>
            <a:r>
              <a:rPr b="1" i="1" lang="es-PE" sz="1600">
                <a:solidFill>
                  <a:srgbClr val="262626"/>
                </a:solidFill>
                <a:latin typeface="Calibri"/>
                <a:ea typeface="Calibri"/>
                <a:cs typeface="Calibri"/>
                <a:sym typeface="Calibri"/>
              </a:rPr>
              <a:t>nombre, parámetros de entrada</a:t>
            </a:r>
            <a:r>
              <a:rPr lang="es-PE" sz="1600">
                <a:solidFill>
                  <a:srgbClr val="262626"/>
                </a:solidFill>
                <a:latin typeface="Calibri"/>
                <a:ea typeface="Calibri"/>
                <a:cs typeface="Calibri"/>
                <a:sym typeface="Calibri"/>
              </a:rPr>
              <a:t>, </a:t>
            </a:r>
            <a:r>
              <a:rPr b="1" i="1" lang="es-PE" sz="1600">
                <a:solidFill>
                  <a:srgbClr val="262626"/>
                </a:solidFill>
                <a:latin typeface="Calibri"/>
                <a:ea typeface="Calibri"/>
                <a:cs typeface="Calibri"/>
                <a:sym typeface="Calibri"/>
              </a:rPr>
              <a:t>tipo de valor que devuelve</a:t>
            </a:r>
            <a:r>
              <a:rPr lang="es-PE" sz="1600">
                <a:solidFill>
                  <a:srgbClr val="262626"/>
                </a:solidFill>
                <a:latin typeface="Calibri"/>
                <a:ea typeface="Calibri"/>
                <a:cs typeface="Calibri"/>
                <a:sym typeface="Calibri"/>
              </a:rPr>
              <a:t> y la </a:t>
            </a:r>
            <a:r>
              <a:rPr b="1" i="1" lang="es-PE" sz="1600">
                <a:solidFill>
                  <a:srgbClr val="262626"/>
                </a:solidFill>
                <a:latin typeface="Calibri"/>
                <a:ea typeface="Calibri"/>
                <a:cs typeface="Calibri"/>
                <a:sym typeface="Calibri"/>
              </a:rPr>
              <a:t>lógica de procesamiento</a:t>
            </a:r>
            <a:r>
              <a:rPr lang="es-PE" sz="1600">
                <a:solidFill>
                  <a:srgbClr val="262626"/>
                </a:solidFill>
                <a:latin typeface="Calibri"/>
                <a:ea typeface="Calibri"/>
                <a:cs typeface="Calibri"/>
                <a:sym typeface="Calibri"/>
              </a:rPr>
              <a:t> dentro del cuerpo de la función.</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La función puede ser llamada en consultas o procedimientos almacenados utilizando su nombre y pasando los valores de los parámetros necesarios:</a:t>
            </a:r>
            <a:endParaRPr/>
          </a:p>
        </p:txBody>
      </p:sp>
      <p:sp>
        <p:nvSpPr>
          <p:cNvPr id="73" name="Google Shape;73;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FUNCIONES ESCALARES Y DE TIPO TABLA</a:t>
            </a:r>
            <a:endParaRPr/>
          </a:p>
        </p:txBody>
      </p:sp>
      <p:grpSp>
        <p:nvGrpSpPr>
          <p:cNvPr id="74" name="Google Shape;74;p6"/>
          <p:cNvGrpSpPr/>
          <p:nvPr/>
        </p:nvGrpSpPr>
        <p:grpSpPr>
          <a:xfrm>
            <a:off x="851610" y="2699073"/>
            <a:ext cx="7489041" cy="2430316"/>
            <a:chOff x="851610" y="2415819"/>
            <a:chExt cx="7489041" cy="2430316"/>
          </a:xfrm>
        </p:grpSpPr>
        <p:pic>
          <p:nvPicPr>
            <p:cNvPr id="75" name="Google Shape;75;p6"/>
            <p:cNvPicPr preferRelativeResize="0"/>
            <p:nvPr/>
          </p:nvPicPr>
          <p:blipFill rotWithShape="1">
            <a:blip r:embed="rId3">
              <a:alphaModFix/>
            </a:blip>
            <a:srcRect b="0" l="0" r="0" t="0"/>
            <a:stretch/>
          </p:blipFill>
          <p:spPr>
            <a:xfrm>
              <a:off x="851610" y="2926395"/>
              <a:ext cx="2233442" cy="1097599"/>
            </a:xfrm>
            <a:prstGeom prst="roundRect">
              <a:avLst>
                <a:gd fmla="val 8594" name="adj"/>
              </a:avLst>
            </a:prstGeom>
            <a:solidFill>
              <a:srgbClr val="ECECEC"/>
            </a:solidFill>
            <a:ln cap="flat" cmpd="sng" w="12700">
              <a:solidFill>
                <a:srgbClr val="7030A0"/>
              </a:solidFill>
              <a:prstDash val="dash"/>
              <a:round/>
              <a:headEnd len="sm" w="sm" type="none"/>
              <a:tailEnd len="sm" w="sm" type="none"/>
            </a:ln>
          </p:spPr>
        </p:pic>
        <p:pic>
          <p:nvPicPr>
            <p:cNvPr id="76" name="Google Shape;76;p6"/>
            <p:cNvPicPr preferRelativeResize="0"/>
            <p:nvPr/>
          </p:nvPicPr>
          <p:blipFill rotWithShape="1">
            <a:blip r:embed="rId4">
              <a:alphaModFix/>
            </a:blip>
            <a:srcRect b="0" l="0" r="0" t="0"/>
            <a:stretch/>
          </p:blipFill>
          <p:spPr>
            <a:xfrm>
              <a:off x="5890050" y="2684530"/>
              <a:ext cx="2450601" cy="1217667"/>
            </a:xfrm>
            <a:prstGeom prst="roundRect">
              <a:avLst>
                <a:gd fmla="val 8594" name="adj"/>
              </a:avLst>
            </a:prstGeom>
            <a:solidFill>
              <a:srgbClr val="ECECEC"/>
            </a:solidFill>
            <a:ln cap="flat" cmpd="sng" w="12700">
              <a:solidFill>
                <a:srgbClr val="7030A0"/>
              </a:solidFill>
              <a:prstDash val="dash"/>
              <a:round/>
              <a:headEnd len="sm" w="sm" type="none"/>
              <a:tailEnd len="sm" w="sm" type="none"/>
            </a:ln>
          </p:spPr>
        </p:pic>
        <p:pic>
          <p:nvPicPr>
            <p:cNvPr id="77" name="Google Shape;77;p6"/>
            <p:cNvPicPr preferRelativeResize="0"/>
            <p:nvPr/>
          </p:nvPicPr>
          <p:blipFill rotWithShape="1">
            <a:blip r:embed="rId5">
              <a:alphaModFix/>
            </a:blip>
            <a:srcRect b="0" l="0" r="0" t="0"/>
            <a:stretch/>
          </p:blipFill>
          <p:spPr>
            <a:xfrm>
              <a:off x="3370830" y="3350944"/>
              <a:ext cx="2233442" cy="1495191"/>
            </a:xfrm>
            <a:prstGeom prst="roundRect">
              <a:avLst>
                <a:gd fmla="val 8594" name="adj"/>
              </a:avLst>
            </a:prstGeom>
            <a:solidFill>
              <a:srgbClr val="ECECEC"/>
            </a:solidFill>
            <a:ln cap="flat" cmpd="sng" w="12700">
              <a:solidFill>
                <a:srgbClr val="7030A0"/>
              </a:solidFill>
              <a:prstDash val="dash"/>
              <a:round/>
              <a:headEnd len="sm" w="sm" type="none"/>
              <a:tailEnd len="sm" w="sm" type="none"/>
            </a:ln>
          </p:spPr>
        </p:pic>
        <p:sp>
          <p:nvSpPr>
            <p:cNvPr id="78" name="Google Shape;78;p6"/>
            <p:cNvSpPr/>
            <p:nvPr/>
          </p:nvSpPr>
          <p:spPr>
            <a:xfrm>
              <a:off x="1860331" y="2644069"/>
              <a:ext cx="216000" cy="216000"/>
            </a:xfrm>
            <a:prstGeom prst="ellipse">
              <a:avLst/>
            </a:prstGeom>
            <a:gradFill>
              <a:gsLst>
                <a:gs pos="0">
                  <a:srgbClr val="7F5AAB"/>
                </a:gs>
                <a:gs pos="100000">
                  <a:srgbClr val="C7AEED"/>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PE" sz="1200">
                  <a:solidFill>
                    <a:schemeClr val="lt1"/>
                  </a:solidFill>
                  <a:latin typeface="Calibri"/>
                  <a:ea typeface="Calibri"/>
                  <a:cs typeface="Calibri"/>
                  <a:sym typeface="Calibri"/>
                </a:rPr>
                <a:t>1</a:t>
              </a:r>
              <a:endParaRPr/>
            </a:p>
          </p:txBody>
        </p:sp>
        <p:sp>
          <p:nvSpPr>
            <p:cNvPr id="79" name="Google Shape;79;p6"/>
            <p:cNvSpPr/>
            <p:nvPr/>
          </p:nvSpPr>
          <p:spPr>
            <a:xfrm>
              <a:off x="4379551" y="3077363"/>
              <a:ext cx="216000" cy="216000"/>
            </a:xfrm>
            <a:prstGeom prst="ellipse">
              <a:avLst/>
            </a:prstGeom>
            <a:gradFill>
              <a:gsLst>
                <a:gs pos="0">
                  <a:srgbClr val="7F5AAB"/>
                </a:gs>
                <a:gs pos="100000">
                  <a:srgbClr val="C7AEED"/>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PE" sz="1200">
                  <a:solidFill>
                    <a:schemeClr val="lt1"/>
                  </a:solidFill>
                  <a:latin typeface="Calibri"/>
                  <a:ea typeface="Calibri"/>
                  <a:cs typeface="Calibri"/>
                  <a:sym typeface="Calibri"/>
                </a:rPr>
                <a:t>2</a:t>
              </a:r>
              <a:endParaRPr/>
            </a:p>
          </p:txBody>
        </p:sp>
        <p:sp>
          <p:nvSpPr>
            <p:cNvPr id="80" name="Google Shape;80;p6"/>
            <p:cNvSpPr/>
            <p:nvPr/>
          </p:nvSpPr>
          <p:spPr>
            <a:xfrm>
              <a:off x="7007350" y="2415819"/>
              <a:ext cx="216000" cy="216000"/>
            </a:xfrm>
            <a:prstGeom prst="ellipse">
              <a:avLst/>
            </a:prstGeom>
            <a:gradFill>
              <a:gsLst>
                <a:gs pos="0">
                  <a:srgbClr val="7F5AAB"/>
                </a:gs>
                <a:gs pos="100000">
                  <a:srgbClr val="C7AEED"/>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PE" sz="1200">
                  <a:solidFill>
                    <a:schemeClr val="lt1"/>
                  </a:solidFill>
                  <a:latin typeface="Calibri"/>
                  <a:ea typeface="Calibri"/>
                  <a:cs typeface="Calibri"/>
                  <a:sym typeface="Calibri"/>
                </a:rPr>
                <a:t>3</a:t>
              </a:r>
              <a:endParaRPr/>
            </a:p>
          </p:txBody>
        </p:sp>
      </p:grpSp>
      <p:sp>
        <p:nvSpPr>
          <p:cNvPr id="81" name="Google Shape;81;p6"/>
          <p:cNvSpPr txBox="1"/>
          <p:nvPr/>
        </p:nvSpPr>
        <p:spPr>
          <a:xfrm>
            <a:off x="663741" y="1020866"/>
            <a:ext cx="4232456"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TIPOS DE FUNCIONES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nvSpPr>
        <p:spPr>
          <a:xfrm>
            <a:off x="511340" y="868466"/>
            <a:ext cx="8090493" cy="738664"/>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TIPOS DE FUNCIONES</a:t>
            </a:r>
            <a:endParaRPr/>
          </a:p>
          <a:p>
            <a:pPr indent="0" lvl="0" marL="11725" marR="0" rtl="0" algn="just">
              <a:spcBef>
                <a:spcPts val="0"/>
              </a:spcBef>
              <a:spcAft>
                <a:spcPts val="0"/>
              </a:spcAft>
              <a:buNone/>
            </a:pPr>
            <a:r>
              <a:t/>
            </a:r>
            <a:endParaRPr sz="1600">
              <a:solidFill>
                <a:srgbClr val="262626"/>
              </a:solidFill>
              <a:latin typeface="Calibri"/>
              <a:ea typeface="Calibri"/>
              <a:cs typeface="Calibri"/>
              <a:sym typeface="Calibri"/>
            </a:endParaRPr>
          </a:p>
          <a:p>
            <a:pPr indent="0" lvl="0" marL="11725" marR="0" rtl="0" algn="just">
              <a:spcBef>
                <a:spcPts val="0"/>
              </a:spcBef>
              <a:spcAft>
                <a:spcPts val="0"/>
              </a:spcAft>
              <a:buNone/>
            </a:pPr>
            <a:r>
              <a:rPr lang="es-PE" sz="1600">
                <a:solidFill>
                  <a:srgbClr val="7030A0"/>
                </a:solidFill>
                <a:latin typeface="Calibri"/>
                <a:ea typeface="Calibri"/>
                <a:cs typeface="Calibri"/>
                <a:sym typeface="Calibri"/>
              </a:rPr>
              <a:t>Ejemplo 1: Función escalar</a:t>
            </a:r>
            <a:r>
              <a:rPr lang="es-PE" sz="1600">
                <a:solidFill>
                  <a:srgbClr val="262626"/>
                </a:solidFill>
                <a:latin typeface="Calibri"/>
                <a:ea typeface="Calibri"/>
                <a:cs typeface="Calibri"/>
                <a:sym typeface="Calibri"/>
              </a:rPr>
              <a:t>:</a:t>
            </a:r>
            <a:endParaRPr/>
          </a:p>
        </p:txBody>
      </p:sp>
      <p:sp>
        <p:nvSpPr>
          <p:cNvPr id="88" name="Google Shape;88;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FUNCIONES ESCALARES Y DE TIPO TABLA</a:t>
            </a:r>
            <a:endParaRPr/>
          </a:p>
        </p:txBody>
      </p:sp>
      <p:sp>
        <p:nvSpPr>
          <p:cNvPr id="89" name="Google Shape;89;p7"/>
          <p:cNvSpPr txBox="1"/>
          <p:nvPr/>
        </p:nvSpPr>
        <p:spPr>
          <a:xfrm>
            <a:off x="511340" y="1841837"/>
            <a:ext cx="4173948" cy="316240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050">
                <a:solidFill>
                  <a:srgbClr val="4F6128"/>
                </a:solidFill>
                <a:latin typeface="Courier New"/>
                <a:ea typeface="Courier New"/>
                <a:cs typeface="Courier New"/>
                <a:sym typeface="Courier New"/>
              </a:rPr>
              <a:t>-- Creamos una función escalar que devuelve el </a:t>
            </a:r>
            <a:endParaRPr/>
          </a:p>
          <a:p>
            <a:pPr indent="0" lvl="0" marL="0" marR="0" rtl="0" algn="l">
              <a:spcBef>
                <a:spcPts val="0"/>
              </a:spcBef>
              <a:spcAft>
                <a:spcPts val="0"/>
              </a:spcAft>
              <a:buNone/>
            </a:pPr>
            <a:r>
              <a:rPr lang="es-PE" sz="1050">
                <a:solidFill>
                  <a:srgbClr val="4F6128"/>
                </a:solidFill>
                <a:latin typeface="Courier New"/>
                <a:ea typeface="Courier New"/>
                <a:cs typeface="Courier New"/>
                <a:sym typeface="Courier New"/>
              </a:rPr>
              <a:t>-- nombre completo de un empleado</a:t>
            </a:r>
            <a:endParaRPr/>
          </a:p>
          <a:p>
            <a:pPr indent="0" lvl="0" marL="0" marR="0" rtl="0" algn="l">
              <a:spcBef>
                <a:spcPts val="0"/>
              </a:spcBef>
              <a:spcAft>
                <a:spcPts val="0"/>
              </a:spcAft>
              <a:buNone/>
            </a:pPr>
            <a:r>
              <a:t/>
            </a:r>
            <a:endParaRPr b="1" sz="105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CREATE FUNCTION </a:t>
            </a:r>
            <a:r>
              <a:rPr b="1" lang="es-PE" sz="1050">
                <a:solidFill>
                  <a:schemeClr val="dk1"/>
                </a:solidFill>
                <a:latin typeface="Courier New"/>
                <a:ea typeface="Courier New"/>
                <a:cs typeface="Courier New"/>
                <a:sym typeface="Courier New"/>
              </a:rPr>
              <a:t>dbo.ObtenerNombreCompletoEmpleado</a:t>
            </a:r>
            <a:endParaRPr/>
          </a:p>
          <a:p>
            <a:pPr indent="0" lvl="0" marL="0" marR="0" rtl="0" algn="l">
              <a:spcBef>
                <a:spcPts val="0"/>
              </a:spcBef>
              <a:spcAft>
                <a:spcPts val="0"/>
              </a:spcAft>
              <a:buNone/>
            </a:pPr>
            <a:r>
              <a:rPr lang="es-PE" sz="10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    </a:t>
            </a:r>
            <a:r>
              <a:rPr b="1" lang="es-PE" sz="1050">
                <a:solidFill>
                  <a:schemeClr val="dk1"/>
                </a:solidFill>
                <a:latin typeface="Courier New"/>
                <a:ea typeface="Courier New"/>
                <a:cs typeface="Courier New"/>
                <a:sym typeface="Courier New"/>
              </a:rPr>
              <a:t>@EmpleadoID </a:t>
            </a:r>
            <a:r>
              <a:rPr b="1" lang="es-PE" sz="1050">
                <a:solidFill>
                  <a:srgbClr val="7030A0"/>
                </a:solidFill>
                <a:latin typeface="Courier New"/>
                <a:ea typeface="Courier New"/>
                <a:cs typeface="Courier New"/>
                <a:sym typeface="Courier New"/>
              </a:rPr>
              <a:t>INT</a:t>
            </a:r>
            <a:endParaRPr/>
          </a:p>
          <a:p>
            <a:pPr indent="0" lvl="0" marL="0" marR="0" rtl="0" algn="l">
              <a:spcBef>
                <a:spcPts val="0"/>
              </a:spcBef>
              <a:spcAft>
                <a:spcPts val="0"/>
              </a:spcAft>
              <a:buNone/>
            </a:pPr>
            <a:r>
              <a:rPr lang="es-PE" sz="10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RETURNS NVARCHAR(100)</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AS</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BEGIN</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    DECLARE </a:t>
            </a:r>
            <a:r>
              <a:rPr lang="es-PE" sz="1050">
                <a:solidFill>
                  <a:schemeClr val="dk1"/>
                </a:solidFill>
                <a:latin typeface="Courier New"/>
                <a:ea typeface="Courier New"/>
                <a:cs typeface="Courier New"/>
                <a:sym typeface="Courier New"/>
              </a:rPr>
              <a:t>@NombreCompleto </a:t>
            </a:r>
            <a:r>
              <a:rPr b="1" lang="es-PE" sz="1050">
                <a:solidFill>
                  <a:srgbClr val="7030A0"/>
                </a:solidFill>
                <a:latin typeface="Courier New"/>
                <a:ea typeface="Courier New"/>
                <a:cs typeface="Courier New"/>
                <a:sym typeface="Courier New"/>
              </a:rPr>
              <a:t>NVARCHAR(100)</a:t>
            </a:r>
            <a:endParaRPr/>
          </a:p>
          <a:p>
            <a:pPr indent="0" lvl="0" marL="0" marR="0" rtl="0" algn="l">
              <a:spcBef>
                <a:spcPts val="0"/>
              </a:spcBef>
              <a:spcAft>
                <a:spcPts val="0"/>
              </a:spcAft>
              <a:buNone/>
            </a:pPr>
            <a:r>
              <a:t/>
            </a:r>
            <a:endParaRPr b="1" sz="105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    SELECT </a:t>
            </a:r>
            <a:r>
              <a:rPr lang="es-PE" sz="1050">
                <a:solidFill>
                  <a:schemeClr val="dk1"/>
                </a:solidFill>
                <a:latin typeface="Courier New"/>
                <a:ea typeface="Courier New"/>
                <a:cs typeface="Courier New"/>
                <a:sym typeface="Courier New"/>
              </a:rPr>
              <a:t>@NombreCompleto = FirstName + ' ‘ +</a:t>
            </a:r>
            <a:endParaRPr/>
          </a:p>
          <a:p>
            <a:pPr indent="0" lvl="0" marL="0" marR="0" rtl="0" algn="l">
              <a:spcBef>
                <a:spcPts val="0"/>
              </a:spcBef>
              <a:spcAft>
                <a:spcPts val="0"/>
              </a:spcAft>
              <a:buNone/>
            </a:pPr>
            <a:r>
              <a:rPr lang="es-PE" sz="1050">
                <a:solidFill>
                  <a:schemeClr val="dk1"/>
                </a:solidFill>
                <a:latin typeface="Courier New"/>
                <a:ea typeface="Courier New"/>
                <a:cs typeface="Courier New"/>
                <a:sym typeface="Courier New"/>
              </a:rPr>
              <a:t>                             LastName</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      FROM </a:t>
            </a:r>
            <a:r>
              <a:rPr b="1" lang="es-PE" sz="1050">
                <a:solidFill>
                  <a:schemeClr val="dk1"/>
                </a:solidFill>
                <a:latin typeface="Courier New"/>
                <a:ea typeface="Courier New"/>
                <a:cs typeface="Courier New"/>
                <a:sym typeface="Courier New"/>
              </a:rPr>
              <a:t>Employees</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     WHERE </a:t>
            </a:r>
            <a:r>
              <a:rPr lang="es-PE" sz="1050">
                <a:solidFill>
                  <a:schemeClr val="dk1"/>
                </a:solidFill>
                <a:latin typeface="Courier New"/>
                <a:ea typeface="Courier New"/>
                <a:cs typeface="Courier New"/>
                <a:sym typeface="Courier New"/>
              </a:rPr>
              <a:t>EmployeeID = @EmpleadoID</a:t>
            </a:r>
            <a:endParaRPr/>
          </a:p>
          <a:p>
            <a:pPr indent="0" lvl="0" marL="0" marR="0" rtl="0" algn="l">
              <a:spcBef>
                <a:spcPts val="0"/>
              </a:spcBef>
              <a:spcAft>
                <a:spcPts val="0"/>
              </a:spcAft>
              <a:buNone/>
            </a:pPr>
            <a:r>
              <a:t/>
            </a:r>
            <a:endParaRPr b="1" sz="105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    RETURN </a:t>
            </a:r>
            <a:r>
              <a:rPr lang="es-PE" sz="1050">
                <a:solidFill>
                  <a:schemeClr val="dk1"/>
                </a:solidFill>
                <a:latin typeface="Courier New"/>
                <a:ea typeface="Courier New"/>
                <a:cs typeface="Courier New"/>
                <a:sym typeface="Courier New"/>
              </a:rPr>
              <a:t>@NombreCompleto</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END</a:t>
            </a:r>
            <a:endParaRPr/>
          </a:p>
        </p:txBody>
      </p:sp>
      <p:sp>
        <p:nvSpPr>
          <p:cNvPr id="90" name="Google Shape;90;p7"/>
          <p:cNvSpPr txBox="1"/>
          <p:nvPr/>
        </p:nvSpPr>
        <p:spPr>
          <a:xfrm>
            <a:off x="4782393" y="1634088"/>
            <a:ext cx="3850267"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31859B"/>
                </a:solidFill>
                <a:latin typeface="Calibri"/>
                <a:ea typeface="Calibri"/>
                <a:cs typeface="Calibri"/>
                <a:sym typeface="Calibri"/>
              </a:rPr>
              <a:t>Caso</a:t>
            </a:r>
            <a:r>
              <a:rPr lang="es-PE" sz="1400">
                <a:solidFill>
                  <a:srgbClr val="31859B"/>
                </a:solidFill>
                <a:latin typeface="Calibri"/>
                <a:ea typeface="Calibri"/>
                <a:cs typeface="Calibri"/>
                <a:sym typeface="Calibri"/>
              </a:rPr>
              <a:t>: se ha creado una función llamada </a:t>
            </a:r>
            <a:r>
              <a:rPr b="1" lang="es-PE" sz="1400">
                <a:solidFill>
                  <a:srgbClr val="31859B"/>
                </a:solidFill>
                <a:latin typeface="Calibri"/>
                <a:ea typeface="Calibri"/>
                <a:cs typeface="Calibri"/>
                <a:sym typeface="Calibri"/>
              </a:rPr>
              <a:t>ObtenerNombreCompletoEmpleado</a:t>
            </a:r>
            <a:r>
              <a:rPr lang="es-PE" sz="1400">
                <a:solidFill>
                  <a:srgbClr val="31859B"/>
                </a:solidFill>
                <a:latin typeface="Calibri"/>
                <a:ea typeface="Calibri"/>
                <a:cs typeface="Calibri"/>
                <a:sym typeface="Calibri"/>
              </a:rPr>
              <a:t>, que acepta el parámetro de entrada </a:t>
            </a:r>
            <a:r>
              <a:rPr b="1" lang="es-PE" sz="1400">
                <a:solidFill>
                  <a:srgbClr val="31859B"/>
                </a:solidFill>
                <a:latin typeface="Calibri"/>
                <a:ea typeface="Calibri"/>
                <a:cs typeface="Calibri"/>
                <a:sym typeface="Calibri"/>
              </a:rPr>
              <a:t>@EmpleadoID </a:t>
            </a:r>
            <a:r>
              <a:rPr lang="es-PE" sz="1400">
                <a:solidFill>
                  <a:srgbClr val="31859B"/>
                </a:solidFill>
                <a:latin typeface="Calibri"/>
                <a:ea typeface="Calibri"/>
                <a:cs typeface="Calibri"/>
                <a:sym typeface="Calibri"/>
              </a:rPr>
              <a:t>y devuelve el nombre completo del empleado correspondiente al ID proporcionado. La función concatena los valores de las columnas </a:t>
            </a:r>
            <a:r>
              <a:rPr b="1" lang="es-PE" sz="1400">
                <a:solidFill>
                  <a:srgbClr val="31859B"/>
                </a:solidFill>
                <a:latin typeface="Calibri"/>
                <a:ea typeface="Calibri"/>
                <a:cs typeface="Calibri"/>
                <a:sym typeface="Calibri"/>
              </a:rPr>
              <a:t>FirstName</a:t>
            </a:r>
            <a:r>
              <a:rPr lang="es-PE" sz="1400">
                <a:solidFill>
                  <a:srgbClr val="31859B"/>
                </a:solidFill>
                <a:latin typeface="Calibri"/>
                <a:ea typeface="Calibri"/>
                <a:cs typeface="Calibri"/>
                <a:sym typeface="Calibri"/>
              </a:rPr>
              <a:t> y </a:t>
            </a:r>
            <a:r>
              <a:rPr b="1" lang="es-PE" sz="1400">
                <a:solidFill>
                  <a:srgbClr val="31859B"/>
                </a:solidFill>
                <a:latin typeface="Calibri"/>
                <a:ea typeface="Calibri"/>
                <a:cs typeface="Calibri"/>
                <a:sym typeface="Calibri"/>
              </a:rPr>
              <a:t>LastName</a:t>
            </a:r>
            <a:r>
              <a:rPr lang="es-PE" sz="1400">
                <a:solidFill>
                  <a:srgbClr val="31859B"/>
                </a:solidFill>
                <a:latin typeface="Calibri"/>
                <a:ea typeface="Calibri"/>
                <a:cs typeface="Calibri"/>
                <a:sym typeface="Calibri"/>
              </a:rPr>
              <a:t> de la tabla </a:t>
            </a:r>
            <a:r>
              <a:rPr b="1" lang="es-PE" sz="1400">
                <a:solidFill>
                  <a:srgbClr val="31859B"/>
                </a:solidFill>
                <a:latin typeface="Calibri"/>
                <a:ea typeface="Calibri"/>
                <a:cs typeface="Calibri"/>
                <a:sym typeface="Calibri"/>
              </a:rPr>
              <a:t>Employees</a:t>
            </a:r>
            <a:r>
              <a:rPr lang="es-PE" sz="1400">
                <a:solidFill>
                  <a:srgbClr val="31859B"/>
                </a:solidFill>
                <a:latin typeface="Calibri"/>
                <a:ea typeface="Calibri"/>
                <a:cs typeface="Calibri"/>
                <a:sym typeface="Calibri"/>
              </a:rPr>
              <a:t> y los asigna a la variable </a:t>
            </a:r>
            <a:r>
              <a:rPr b="1" lang="es-PE" sz="1400">
                <a:solidFill>
                  <a:srgbClr val="31859B"/>
                </a:solidFill>
                <a:latin typeface="Calibri"/>
                <a:ea typeface="Calibri"/>
                <a:cs typeface="Calibri"/>
                <a:sym typeface="Calibri"/>
              </a:rPr>
              <a:t>@NombreCompleto</a:t>
            </a:r>
            <a:r>
              <a:rPr lang="es-PE" sz="1400">
                <a:solidFill>
                  <a:srgbClr val="31859B"/>
                </a:solidFill>
                <a:latin typeface="Calibri"/>
                <a:ea typeface="Calibri"/>
                <a:cs typeface="Calibri"/>
                <a:sym typeface="Calibri"/>
              </a:rPr>
              <a:t>. Luego, devuelve el valor de la variable. Para hacer uso y/o ejecutar la función se realiza:</a:t>
            </a:r>
            <a:endParaRPr/>
          </a:p>
        </p:txBody>
      </p:sp>
      <p:sp>
        <p:nvSpPr>
          <p:cNvPr id="91" name="Google Shape;91;p7"/>
          <p:cNvSpPr txBox="1"/>
          <p:nvPr/>
        </p:nvSpPr>
        <p:spPr>
          <a:xfrm>
            <a:off x="4892792" y="3880857"/>
            <a:ext cx="3739868" cy="112338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950">
                <a:solidFill>
                  <a:srgbClr val="4F6128"/>
                </a:solidFill>
                <a:latin typeface="Courier New"/>
                <a:ea typeface="Courier New"/>
                <a:cs typeface="Courier New"/>
                <a:sym typeface="Courier New"/>
              </a:rPr>
              <a:t>-- Ejemplo de uso de la función</a:t>
            </a:r>
            <a:endParaRPr/>
          </a:p>
          <a:p>
            <a:pPr indent="0" lvl="0" marL="0" marR="0" rtl="0" algn="l">
              <a:spcBef>
                <a:spcPts val="0"/>
              </a:spcBef>
              <a:spcAft>
                <a:spcPts val="0"/>
              </a:spcAft>
              <a:buNone/>
            </a:pPr>
            <a:r>
              <a:rPr b="1" lang="es-PE" sz="950">
                <a:solidFill>
                  <a:srgbClr val="7030A0"/>
                </a:solidFill>
                <a:latin typeface="Courier New"/>
                <a:ea typeface="Courier New"/>
                <a:cs typeface="Courier New"/>
                <a:sym typeface="Courier New"/>
              </a:rPr>
              <a:t>DECLARE</a:t>
            </a:r>
            <a:r>
              <a:rPr lang="es-PE" sz="950">
                <a:solidFill>
                  <a:schemeClr val="dk1"/>
                </a:solidFill>
                <a:latin typeface="Courier New"/>
                <a:ea typeface="Courier New"/>
                <a:cs typeface="Courier New"/>
                <a:sym typeface="Courier New"/>
              </a:rPr>
              <a:t> @EmpleadoID </a:t>
            </a:r>
            <a:r>
              <a:rPr b="1" lang="es-PE" sz="950">
                <a:solidFill>
                  <a:srgbClr val="7030A0"/>
                </a:solidFill>
                <a:latin typeface="Courier New"/>
                <a:ea typeface="Courier New"/>
                <a:cs typeface="Courier New"/>
                <a:sym typeface="Courier New"/>
              </a:rPr>
              <a:t>INT</a:t>
            </a:r>
            <a:endParaRPr/>
          </a:p>
          <a:p>
            <a:pPr indent="0" lvl="0" marL="0" marR="0" rtl="0" algn="l">
              <a:spcBef>
                <a:spcPts val="0"/>
              </a:spcBef>
              <a:spcAft>
                <a:spcPts val="0"/>
              </a:spcAft>
              <a:buNone/>
            </a:pPr>
            <a:r>
              <a:rPr b="1" lang="es-PE" sz="950">
                <a:solidFill>
                  <a:srgbClr val="7030A0"/>
                </a:solidFill>
                <a:latin typeface="Courier New"/>
                <a:ea typeface="Courier New"/>
                <a:cs typeface="Courier New"/>
                <a:sym typeface="Courier New"/>
              </a:rPr>
              <a:t>SET</a:t>
            </a:r>
            <a:r>
              <a:rPr lang="es-PE" sz="950">
                <a:solidFill>
                  <a:schemeClr val="dk1"/>
                </a:solidFill>
                <a:latin typeface="Courier New"/>
                <a:ea typeface="Courier New"/>
                <a:cs typeface="Courier New"/>
                <a:sym typeface="Courier New"/>
              </a:rPr>
              <a:t> @EmpleadoID = 5</a:t>
            </a:r>
            <a:endParaRPr/>
          </a:p>
          <a:p>
            <a:pPr indent="0" lvl="0" marL="0" marR="0" rtl="0" algn="l">
              <a:spcBef>
                <a:spcPts val="0"/>
              </a:spcBef>
              <a:spcAft>
                <a:spcPts val="0"/>
              </a:spcAft>
              <a:buNone/>
            </a:pPr>
            <a:r>
              <a:t/>
            </a:r>
            <a:endParaRPr sz="95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PE" sz="950">
                <a:solidFill>
                  <a:srgbClr val="7030A0"/>
                </a:solidFill>
                <a:latin typeface="Courier New"/>
                <a:ea typeface="Courier New"/>
                <a:cs typeface="Courier New"/>
                <a:sym typeface="Courier New"/>
              </a:rPr>
              <a:t>SELECT</a:t>
            </a:r>
            <a:r>
              <a:rPr lang="es-PE" sz="950">
                <a:solidFill>
                  <a:schemeClr val="dk1"/>
                </a:solidFill>
                <a:latin typeface="Courier New"/>
                <a:ea typeface="Courier New"/>
                <a:cs typeface="Courier New"/>
                <a:sym typeface="Courier New"/>
              </a:rPr>
              <a:t> </a:t>
            </a:r>
            <a:r>
              <a:rPr b="1" lang="es-PE" sz="950">
                <a:solidFill>
                  <a:schemeClr val="dk1"/>
                </a:solidFill>
                <a:latin typeface="Courier New"/>
                <a:ea typeface="Courier New"/>
                <a:cs typeface="Courier New"/>
                <a:sym typeface="Courier New"/>
              </a:rPr>
              <a:t>dbo.ObtenerNombreCompletoEmpleado</a:t>
            </a:r>
            <a:r>
              <a:rPr lang="es-PE" sz="950">
                <a:solidFill>
                  <a:schemeClr val="dk1"/>
                </a:solidFill>
                <a:latin typeface="Courier New"/>
                <a:ea typeface="Courier New"/>
                <a:cs typeface="Courier New"/>
                <a:sym typeface="Courier New"/>
              </a:rPr>
              <a:t>(@EmpleadoID)  </a:t>
            </a:r>
            <a:r>
              <a:rPr b="1" lang="es-PE" sz="950">
                <a:solidFill>
                  <a:srgbClr val="7030A0"/>
                </a:solidFill>
                <a:latin typeface="Courier New"/>
                <a:ea typeface="Courier New"/>
                <a:cs typeface="Courier New"/>
                <a:sym typeface="Courier New"/>
              </a:rPr>
              <a:t>AS</a:t>
            </a:r>
            <a:r>
              <a:rPr lang="es-PE" sz="950">
                <a:solidFill>
                  <a:schemeClr val="dk1"/>
                </a:solidFill>
                <a:latin typeface="Courier New"/>
                <a:ea typeface="Courier New"/>
                <a:cs typeface="Courier New"/>
                <a:sym typeface="Courier New"/>
              </a:rPr>
              <a:t> NombreCompleto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nvSpPr>
        <p:spPr>
          <a:xfrm>
            <a:off x="511340" y="868466"/>
            <a:ext cx="8090493" cy="738664"/>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TIPOS DE FUNCIONES</a:t>
            </a:r>
            <a:endParaRPr/>
          </a:p>
          <a:p>
            <a:pPr indent="0" lvl="0" marL="11725" marR="0" rtl="0" algn="just">
              <a:spcBef>
                <a:spcPts val="0"/>
              </a:spcBef>
              <a:spcAft>
                <a:spcPts val="0"/>
              </a:spcAft>
              <a:buNone/>
            </a:pPr>
            <a:r>
              <a:t/>
            </a:r>
            <a:endParaRPr sz="1600">
              <a:solidFill>
                <a:srgbClr val="262626"/>
              </a:solidFill>
              <a:latin typeface="Calibri"/>
              <a:ea typeface="Calibri"/>
              <a:cs typeface="Calibri"/>
              <a:sym typeface="Calibri"/>
            </a:endParaRPr>
          </a:p>
          <a:p>
            <a:pPr indent="0" lvl="0" marL="11725" marR="0" rtl="0" algn="just">
              <a:spcBef>
                <a:spcPts val="0"/>
              </a:spcBef>
              <a:spcAft>
                <a:spcPts val="0"/>
              </a:spcAft>
              <a:buNone/>
            </a:pPr>
            <a:r>
              <a:rPr lang="es-PE" sz="1600">
                <a:solidFill>
                  <a:srgbClr val="7030A0"/>
                </a:solidFill>
                <a:latin typeface="Calibri"/>
                <a:ea typeface="Calibri"/>
                <a:cs typeface="Calibri"/>
                <a:sym typeface="Calibri"/>
              </a:rPr>
              <a:t>Ejemplo 2: Función de tabla</a:t>
            </a:r>
            <a:r>
              <a:rPr lang="es-PE" sz="1600">
                <a:solidFill>
                  <a:srgbClr val="262626"/>
                </a:solidFill>
                <a:latin typeface="Calibri"/>
                <a:ea typeface="Calibri"/>
                <a:cs typeface="Calibri"/>
                <a:sym typeface="Calibri"/>
              </a:rPr>
              <a:t>:</a:t>
            </a:r>
            <a:endParaRPr/>
          </a:p>
        </p:txBody>
      </p:sp>
      <p:sp>
        <p:nvSpPr>
          <p:cNvPr id="98" name="Google Shape;98;p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FUNCIONES ESCALARES Y DE TIPO TABLA</a:t>
            </a:r>
            <a:endParaRPr/>
          </a:p>
        </p:txBody>
      </p:sp>
      <p:sp>
        <p:nvSpPr>
          <p:cNvPr id="99" name="Google Shape;99;p8"/>
          <p:cNvSpPr txBox="1"/>
          <p:nvPr/>
        </p:nvSpPr>
        <p:spPr>
          <a:xfrm>
            <a:off x="511340" y="1841837"/>
            <a:ext cx="4173948" cy="251607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050">
                <a:solidFill>
                  <a:srgbClr val="4F6128"/>
                </a:solidFill>
                <a:latin typeface="Courier New"/>
                <a:ea typeface="Courier New"/>
                <a:cs typeface="Courier New"/>
                <a:sym typeface="Courier New"/>
              </a:rPr>
              <a:t>-- Creamos una función de tabla que devuelve los</a:t>
            </a:r>
            <a:endParaRPr/>
          </a:p>
          <a:p>
            <a:pPr indent="0" lvl="0" marL="0" marR="0" rtl="0" algn="l">
              <a:spcBef>
                <a:spcPts val="0"/>
              </a:spcBef>
              <a:spcAft>
                <a:spcPts val="0"/>
              </a:spcAft>
              <a:buNone/>
            </a:pPr>
            <a:r>
              <a:rPr lang="es-PE" sz="1050">
                <a:solidFill>
                  <a:srgbClr val="4F6128"/>
                </a:solidFill>
                <a:latin typeface="Courier New"/>
                <a:ea typeface="Courier New"/>
                <a:cs typeface="Courier New"/>
                <a:sym typeface="Courier New"/>
              </a:rPr>
              <a:t>-- productos de una categoría</a:t>
            </a:r>
            <a:endParaRPr/>
          </a:p>
          <a:p>
            <a:pPr indent="0" lvl="0" marL="0" marR="0" rtl="0" algn="l">
              <a:spcBef>
                <a:spcPts val="0"/>
              </a:spcBef>
              <a:spcAft>
                <a:spcPts val="0"/>
              </a:spcAft>
              <a:buNone/>
            </a:pPr>
            <a:r>
              <a:t/>
            </a:r>
            <a:endParaRPr sz="1050">
              <a:solidFill>
                <a:srgbClr val="4F6128"/>
              </a:solidFill>
              <a:latin typeface="Courier New"/>
              <a:ea typeface="Courier New"/>
              <a:cs typeface="Courier New"/>
              <a:sym typeface="Courier New"/>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CREATE FUNCTION </a:t>
            </a:r>
            <a:r>
              <a:rPr b="1" lang="es-PE" sz="1050">
                <a:solidFill>
                  <a:schemeClr val="dk1"/>
                </a:solidFill>
                <a:latin typeface="Courier New"/>
                <a:ea typeface="Courier New"/>
                <a:cs typeface="Courier New"/>
                <a:sym typeface="Courier New"/>
              </a:rPr>
              <a:t>dbo.ObtenerProductosPorCategoria</a:t>
            </a:r>
            <a:endParaRPr/>
          </a:p>
          <a:p>
            <a:pPr indent="0" lvl="0" marL="0" marR="0" rtl="0" algn="l">
              <a:spcBef>
                <a:spcPts val="0"/>
              </a:spcBef>
              <a:spcAft>
                <a:spcPts val="0"/>
              </a:spcAft>
              <a:buNone/>
            </a:pPr>
            <a:r>
              <a:rPr lang="es-PE" sz="10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s-PE" sz="1050">
                <a:solidFill>
                  <a:schemeClr val="dk1"/>
                </a:solidFill>
                <a:latin typeface="Courier New"/>
                <a:ea typeface="Courier New"/>
                <a:cs typeface="Courier New"/>
                <a:sym typeface="Courier New"/>
              </a:rPr>
              <a:t>    @CategoriaID </a:t>
            </a:r>
            <a:r>
              <a:rPr b="1" lang="es-PE" sz="1050">
                <a:solidFill>
                  <a:srgbClr val="7030A0"/>
                </a:solidFill>
                <a:latin typeface="Courier New"/>
                <a:ea typeface="Courier New"/>
                <a:cs typeface="Courier New"/>
                <a:sym typeface="Courier New"/>
              </a:rPr>
              <a:t>INT</a:t>
            </a:r>
            <a:endParaRPr/>
          </a:p>
          <a:p>
            <a:pPr indent="0" lvl="0" marL="0" marR="0" rtl="0" algn="l">
              <a:spcBef>
                <a:spcPts val="0"/>
              </a:spcBef>
              <a:spcAft>
                <a:spcPts val="0"/>
              </a:spcAft>
              <a:buNone/>
            </a:pPr>
            <a:r>
              <a:rPr lang="es-PE" sz="10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1050">
                <a:solidFill>
                  <a:schemeClr val="dk1"/>
                </a:solidFill>
                <a:latin typeface="Courier New"/>
                <a:ea typeface="Courier New"/>
                <a:cs typeface="Courier New"/>
                <a:sym typeface="Courier New"/>
              </a:rPr>
              <a:t>RETURNS TABLE</a:t>
            </a:r>
            <a:endParaRPr/>
          </a:p>
          <a:p>
            <a:pPr indent="0" lvl="0" marL="0" marR="0" rtl="0" algn="l">
              <a:spcBef>
                <a:spcPts val="0"/>
              </a:spcBef>
              <a:spcAft>
                <a:spcPts val="0"/>
              </a:spcAft>
              <a:buNone/>
            </a:pPr>
            <a:r>
              <a:rPr b="1" lang="es-PE" sz="1050">
                <a:solidFill>
                  <a:schemeClr val="dk1"/>
                </a:solidFill>
                <a:latin typeface="Courier New"/>
                <a:ea typeface="Courier New"/>
                <a:cs typeface="Courier New"/>
                <a:sym typeface="Courier New"/>
              </a:rPr>
              <a:t>AS</a:t>
            </a:r>
            <a:endParaRPr/>
          </a:p>
          <a:p>
            <a:pPr indent="0" lvl="0" marL="0" marR="0" rtl="0" algn="l">
              <a:spcBef>
                <a:spcPts val="0"/>
              </a:spcBef>
              <a:spcAft>
                <a:spcPts val="0"/>
              </a:spcAft>
              <a:buNone/>
            </a:pPr>
            <a:r>
              <a:rPr b="1" lang="es-PE" sz="1050">
                <a:solidFill>
                  <a:schemeClr val="dk1"/>
                </a:solidFill>
                <a:latin typeface="Courier New"/>
                <a:ea typeface="Courier New"/>
                <a:cs typeface="Courier New"/>
                <a:sym typeface="Courier New"/>
              </a:rPr>
              <a:t>RETURN</a:t>
            </a:r>
            <a:endParaRPr/>
          </a:p>
          <a:p>
            <a:pPr indent="0" lvl="0" marL="0" marR="0" rtl="0" algn="l">
              <a:spcBef>
                <a:spcPts val="0"/>
              </a:spcBef>
              <a:spcAft>
                <a:spcPts val="0"/>
              </a:spcAft>
              <a:buNone/>
            </a:pPr>
            <a:r>
              <a:rPr lang="es-PE" sz="10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s-PE" sz="1050">
                <a:solidFill>
                  <a:schemeClr val="dk1"/>
                </a:solidFill>
                <a:latin typeface="Courier New"/>
                <a:ea typeface="Courier New"/>
                <a:cs typeface="Courier New"/>
                <a:sym typeface="Courier New"/>
              </a:rPr>
              <a:t>    </a:t>
            </a:r>
            <a:r>
              <a:rPr b="1" lang="es-PE" sz="1050">
                <a:solidFill>
                  <a:srgbClr val="7030A0"/>
                </a:solidFill>
                <a:latin typeface="Courier New"/>
                <a:ea typeface="Courier New"/>
                <a:cs typeface="Courier New"/>
                <a:sym typeface="Courier New"/>
              </a:rPr>
              <a:t>SELECT</a:t>
            </a:r>
            <a:r>
              <a:rPr lang="es-PE" sz="1050">
                <a:solidFill>
                  <a:schemeClr val="dk1"/>
                </a:solidFill>
                <a:latin typeface="Courier New"/>
                <a:ea typeface="Courier New"/>
                <a:cs typeface="Courier New"/>
                <a:sym typeface="Courier New"/>
              </a:rPr>
              <a:t> ProductName, UnitPrice</a:t>
            </a:r>
            <a:endParaRPr/>
          </a:p>
          <a:p>
            <a:pPr indent="0" lvl="0" marL="0" marR="0" rtl="0" algn="l">
              <a:spcBef>
                <a:spcPts val="0"/>
              </a:spcBef>
              <a:spcAft>
                <a:spcPts val="0"/>
              </a:spcAft>
              <a:buNone/>
            </a:pPr>
            <a:r>
              <a:rPr lang="es-PE" sz="1050">
                <a:solidFill>
                  <a:schemeClr val="dk1"/>
                </a:solidFill>
                <a:latin typeface="Courier New"/>
                <a:ea typeface="Courier New"/>
                <a:cs typeface="Courier New"/>
                <a:sym typeface="Courier New"/>
              </a:rPr>
              <a:t>      </a:t>
            </a:r>
            <a:r>
              <a:rPr b="1" lang="es-PE" sz="1050">
                <a:solidFill>
                  <a:srgbClr val="7030A0"/>
                </a:solidFill>
                <a:latin typeface="Courier New"/>
                <a:ea typeface="Courier New"/>
                <a:cs typeface="Courier New"/>
                <a:sym typeface="Courier New"/>
              </a:rPr>
              <a:t>FROM</a:t>
            </a:r>
            <a:r>
              <a:rPr lang="es-PE" sz="1050">
                <a:solidFill>
                  <a:schemeClr val="dk1"/>
                </a:solidFill>
                <a:latin typeface="Courier New"/>
                <a:ea typeface="Courier New"/>
                <a:cs typeface="Courier New"/>
                <a:sym typeface="Courier New"/>
              </a:rPr>
              <a:t> Products</a:t>
            </a:r>
            <a:endParaRPr/>
          </a:p>
          <a:p>
            <a:pPr indent="0" lvl="0" marL="0" marR="0" rtl="0" algn="l">
              <a:spcBef>
                <a:spcPts val="0"/>
              </a:spcBef>
              <a:spcAft>
                <a:spcPts val="0"/>
              </a:spcAft>
              <a:buNone/>
            </a:pPr>
            <a:r>
              <a:rPr lang="es-PE" sz="1050">
                <a:solidFill>
                  <a:schemeClr val="dk1"/>
                </a:solidFill>
                <a:latin typeface="Courier New"/>
                <a:ea typeface="Courier New"/>
                <a:cs typeface="Courier New"/>
                <a:sym typeface="Courier New"/>
              </a:rPr>
              <a:t>     </a:t>
            </a:r>
            <a:r>
              <a:rPr b="1" lang="es-PE" sz="1050">
                <a:solidFill>
                  <a:srgbClr val="7030A0"/>
                </a:solidFill>
                <a:latin typeface="Courier New"/>
                <a:ea typeface="Courier New"/>
                <a:cs typeface="Courier New"/>
                <a:sym typeface="Courier New"/>
              </a:rPr>
              <a:t>WHERE</a:t>
            </a:r>
            <a:r>
              <a:rPr lang="es-PE" sz="1050">
                <a:solidFill>
                  <a:schemeClr val="dk1"/>
                </a:solidFill>
                <a:latin typeface="Courier New"/>
                <a:ea typeface="Courier New"/>
                <a:cs typeface="Courier New"/>
                <a:sym typeface="Courier New"/>
              </a:rPr>
              <a:t> CategoryID = @CategoriaID</a:t>
            </a:r>
            <a:endParaRPr/>
          </a:p>
          <a:p>
            <a:pPr indent="0" lvl="0" marL="0" marR="0" rtl="0" algn="l">
              <a:spcBef>
                <a:spcPts val="0"/>
              </a:spcBef>
              <a:spcAft>
                <a:spcPts val="0"/>
              </a:spcAft>
              <a:buNone/>
            </a:pPr>
            <a:r>
              <a:rPr lang="es-PE" sz="1050">
                <a:solidFill>
                  <a:schemeClr val="dk1"/>
                </a:solidFill>
                <a:latin typeface="Courier New"/>
                <a:ea typeface="Courier New"/>
                <a:cs typeface="Courier New"/>
                <a:sym typeface="Courier New"/>
              </a:rPr>
              <a:t>)</a:t>
            </a:r>
            <a:endParaRPr/>
          </a:p>
        </p:txBody>
      </p:sp>
      <p:sp>
        <p:nvSpPr>
          <p:cNvPr id="100" name="Google Shape;100;p8"/>
          <p:cNvSpPr txBox="1"/>
          <p:nvPr/>
        </p:nvSpPr>
        <p:spPr>
          <a:xfrm>
            <a:off x="4782393" y="1843879"/>
            <a:ext cx="417394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31859B"/>
                </a:solidFill>
                <a:latin typeface="Calibri"/>
                <a:ea typeface="Calibri"/>
                <a:cs typeface="Calibri"/>
                <a:sym typeface="Calibri"/>
              </a:rPr>
              <a:t>Caso</a:t>
            </a:r>
            <a:r>
              <a:rPr lang="es-PE" sz="1400">
                <a:solidFill>
                  <a:srgbClr val="31859B"/>
                </a:solidFill>
                <a:latin typeface="Calibri"/>
                <a:ea typeface="Calibri"/>
                <a:cs typeface="Calibri"/>
                <a:sym typeface="Calibri"/>
              </a:rPr>
              <a:t>: se ha creado una función llamada </a:t>
            </a:r>
            <a:r>
              <a:rPr b="1" lang="es-PE" sz="1400">
                <a:solidFill>
                  <a:srgbClr val="31859B"/>
                </a:solidFill>
                <a:latin typeface="Calibri"/>
                <a:ea typeface="Calibri"/>
                <a:cs typeface="Calibri"/>
                <a:sym typeface="Calibri"/>
              </a:rPr>
              <a:t>ObtenerProductosPorCategoria</a:t>
            </a:r>
            <a:r>
              <a:rPr lang="es-PE" sz="1400">
                <a:solidFill>
                  <a:srgbClr val="31859B"/>
                </a:solidFill>
                <a:latin typeface="Calibri"/>
                <a:ea typeface="Calibri"/>
                <a:cs typeface="Calibri"/>
                <a:sym typeface="Calibri"/>
              </a:rPr>
              <a:t>, que acepta el parámetro de entrada @CategoriaID y devuelve una tabla con los nombres y precios unitarios de los productos que pertenecen a la categoría especificada. La función utiliza una cláusula </a:t>
            </a:r>
            <a:r>
              <a:rPr b="1" lang="es-PE" sz="1400">
                <a:solidFill>
                  <a:srgbClr val="31859B"/>
                </a:solidFill>
                <a:latin typeface="Calibri"/>
                <a:ea typeface="Calibri"/>
                <a:cs typeface="Calibri"/>
                <a:sym typeface="Calibri"/>
              </a:rPr>
              <a:t>SELECT</a:t>
            </a:r>
            <a:r>
              <a:rPr lang="es-PE" sz="1400">
                <a:solidFill>
                  <a:srgbClr val="31859B"/>
                </a:solidFill>
                <a:latin typeface="Calibri"/>
                <a:ea typeface="Calibri"/>
                <a:cs typeface="Calibri"/>
                <a:sym typeface="Calibri"/>
              </a:rPr>
              <a:t> para seleccionar los datos de la tabla </a:t>
            </a:r>
            <a:r>
              <a:rPr b="1" lang="es-PE" sz="1400">
                <a:solidFill>
                  <a:srgbClr val="31859B"/>
                </a:solidFill>
                <a:latin typeface="Calibri"/>
                <a:ea typeface="Calibri"/>
                <a:cs typeface="Calibri"/>
                <a:sym typeface="Calibri"/>
              </a:rPr>
              <a:t>Products</a:t>
            </a:r>
            <a:r>
              <a:rPr lang="es-PE" sz="1400">
                <a:solidFill>
                  <a:srgbClr val="31859B"/>
                </a:solidFill>
                <a:latin typeface="Calibri"/>
                <a:ea typeface="Calibri"/>
                <a:cs typeface="Calibri"/>
                <a:sym typeface="Calibri"/>
              </a:rPr>
              <a:t> según el filtro proporcionado y los devuelve como resultado. Para hacer uso y/o ejecutar la función se realiza:</a:t>
            </a:r>
            <a:endParaRPr/>
          </a:p>
        </p:txBody>
      </p:sp>
      <p:sp>
        <p:nvSpPr>
          <p:cNvPr id="101" name="Google Shape;101;p8"/>
          <p:cNvSpPr txBox="1"/>
          <p:nvPr/>
        </p:nvSpPr>
        <p:spPr>
          <a:xfrm>
            <a:off x="4884478" y="3880857"/>
            <a:ext cx="4056999" cy="96949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950">
                <a:solidFill>
                  <a:srgbClr val="4F6128"/>
                </a:solidFill>
                <a:latin typeface="Courier New"/>
                <a:ea typeface="Courier New"/>
                <a:cs typeface="Courier New"/>
                <a:sym typeface="Courier New"/>
              </a:rPr>
              <a:t>-- Ejemplo de uso de la función</a:t>
            </a:r>
            <a:endParaRPr/>
          </a:p>
          <a:p>
            <a:pPr indent="0" lvl="0" marL="0" marR="0" rtl="0" algn="l">
              <a:spcBef>
                <a:spcPts val="0"/>
              </a:spcBef>
              <a:spcAft>
                <a:spcPts val="0"/>
              </a:spcAft>
              <a:buNone/>
            </a:pPr>
            <a:r>
              <a:rPr b="1" lang="es-PE" sz="950">
                <a:solidFill>
                  <a:srgbClr val="7030A0"/>
                </a:solidFill>
                <a:latin typeface="Courier New"/>
                <a:ea typeface="Courier New"/>
                <a:cs typeface="Courier New"/>
                <a:sym typeface="Courier New"/>
              </a:rPr>
              <a:t>DECLARE</a:t>
            </a:r>
            <a:r>
              <a:rPr lang="es-PE" sz="950">
                <a:solidFill>
                  <a:schemeClr val="dk1"/>
                </a:solidFill>
                <a:latin typeface="Courier New"/>
                <a:ea typeface="Courier New"/>
                <a:cs typeface="Courier New"/>
                <a:sym typeface="Courier New"/>
              </a:rPr>
              <a:t> @CategoriaID </a:t>
            </a:r>
            <a:r>
              <a:rPr b="1" lang="es-PE" sz="950">
                <a:solidFill>
                  <a:srgbClr val="7030A0"/>
                </a:solidFill>
                <a:latin typeface="Courier New"/>
                <a:ea typeface="Courier New"/>
                <a:cs typeface="Courier New"/>
                <a:sym typeface="Courier New"/>
              </a:rPr>
              <a:t>INT</a:t>
            </a:r>
            <a:endParaRPr/>
          </a:p>
          <a:p>
            <a:pPr indent="0" lvl="0" marL="0" marR="0" rtl="0" algn="l">
              <a:spcBef>
                <a:spcPts val="0"/>
              </a:spcBef>
              <a:spcAft>
                <a:spcPts val="0"/>
              </a:spcAft>
              <a:buNone/>
            </a:pPr>
            <a:r>
              <a:rPr b="1" lang="es-PE" sz="950">
                <a:solidFill>
                  <a:srgbClr val="7030A0"/>
                </a:solidFill>
                <a:latin typeface="Courier New"/>
                <a:ea typeface="Courier New"/>
                <a:cs typeface="Courier New"/>
                <a:sym typeface="Courier New"/>
              </a:rPr>
              <a:t>SET</a:t>
            </a:r>
            <a:r>
              <a:rPr lang="es-PE" sz="950">
                <a:solidFill>
                  <a:schemeClr val="dk1"/>
                </a:solidFill>
                <a:latin typeface="Courier New"/>
                <a:ea typeface="Courier New"/>
                <a:cs typeface="Courier New"/>
                <a:sym typeface="Courier New"/>
              </a:rPr>
              <a:t> @CategoriaID = 1</a:t>
            </a:r>
            <a:endParaRPr/>
          </a:p>
          <a:p>
            <a:pPr indent="0" lvl="0" marL="0" marR="0" rtl="0" algn="l">
              <a:spcBef>
                <a:spcPts val="0"/>
              </a:spcBef>
              <a:spcAft>
                <a:spcPts val="0"/>
              </a:spcAft>
              <a:buNone/>
            </a:pPr>
            <a:r>
              <a:t/>
            </a:r>
            <a:endParaRPr sz="95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PE" sz="950">
                <a:solidFill>
                  <a:srgbClr val="7030A0"/>
                </a:solidFill>
                <a:latin typeface="Courier New"/>
                <a:ea typeface="Courier New"/>
                <a:cs typeface="Courier New"/>
                <a:sym typeface="Courier New"/>
              </a:rPr>
              <a:t>SELECT</a:t>
            </a:r>
            <a:r>
              <a:rPr lang="es-PE" sz="950">
                <a:solidFill>
                  <a:schemeClr val="dk1"/>
                </a:solidFill>
                <a:latin typeface="Courier New"/>
                <a:ea typeface="Courier New"/>
                <a:cs typeface="Courier New"/>
                <a:sym typeface="Courier New"/>
              </a:rPr>
              <a:t> ProductName, UnitPrice</a:t>
            </a:r>
            <a:endParaRPr/>
          </a:p>
          <a:p>
            <a:pPr indent="0" lvl="0" marL="0" marR="0" rtl="0" algn="l">
              <a:spcBef>
                <a:spcPts val="0"/>
              </a:spcBef>
              <a:spcAft>
                <a:spcPts val="0"/>
              </a:spcAft>
              <a:buNone/>
            </a:pPr>
            <a:r>
              <a:rPr lang="es-PE" sz="950">
                <a:solidFill>
                  <a:schemeClr val="dk1"/>
                </a:solidFill>
                <a:latin typeface="Courier New"/>
                <a:ea typeface="Courier New"/>
                <a:cs typeface="Courier New"/>
                <a:sym typeface="Courier New"/>
              </a:rPr>
              <a:t>  </a:t>
            </a:r>
            <a:r>
              <a:rPr b="1" lang="es-PE" sz="950">
                <a:solidFill>
                  <a:srgbClr val="7030A0"/>
                </a:solidFill>
                <a:latin typeface="Courier New"/>
                <a:ea typeface="Courier New"/>
                <a:cs typeface="Courier New"/>
                <a:sym typeface="Courier New"/>
              </a:rPr>
              <a:t>FROM</a:t>
            </a:r>
            <a:r>
              <a:rPr lang="es-PE" sz="950">
                <a:solidFill>
                  <a:schemeClr val="dk1"/>
                </a:solidFill>
                <a:latin typeface="Courier New"/>
                <a:ea typeface="Courier New"/>
                <a:cs typeface="Courier New"/>
                <a:sym typeface="Courier New"/>
              </a:rPr>
              <a:t> dbo.ObtenerProductosPorCategoria(@CategoriaID)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nvSpPr>
        <p:spPr>
          <a:xfrm>
            <a:off x="511340" y="792266"/>
            <a:ext cx="8090400" cy="569400"/>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TIPOS DE FUNCIONES</a:t>
            </a:r>
            <a:endParaRPr/>
          </a:p>
          <a:p>
            <a:pPr indent="0" lvl="0" marL="11725" marR="0" rtl="0" algn="just">
              <a:spcBef>
                <a:spcPts val="0"/>
              </a:spcBef>
              <a:spcAft>
                <a:spcPts val="0"/>
              </a:spcAft>
              <a:buNone/>
            </a:pPr>
            <a:r>
              <a:t/>
            </a:r>
            <a:endParaRPr sz="500">
              <a:solidFill>
                <a:srgbClr val="262626"/>
              </a:solidFill>
              <a:latin typeface="Calibri"/>
              <a:ea typeface="Calibri"/>
              <a:cs typeface="Calibri"/>
              <a:sym typeface="Calibri"/>
            </a:endParaRPr>
          </a:p>
          <a:p>
            <a:pPr indent="0" lvl="0" marL="11725" marR="0" rtl="0" algn="just">
              <a:spcBef>
                <a:spcPts val="0"/>
              </a:spcBef>
              <a:spcAft>
                <a:spcPts val="0"/>
              </a:spcAft>
              <a:buNone/>
            </a:pPr>
            <a:r>
              <a:rPr lang="es-PE" sz="1600">
                <a:solidFill>
                  <a:srgbClr val="7030A0"/>
                </a:solidFill>
                <a:latin typeface="Calibri"/>
                <a:ea typeface="Calibri"/>
                <a:cs typeface="Calibri"/>
                <a:sym typeface="Calibri"/>
              </a:rPr>
              <a:t>Ejemplo 3: Función de tabla</a:t>
            </a:r>
            <a:r>
              <a:rPr lang="es-PE" sz="1600">
                <a:solidFill>
                  <a:srgbClr val="262626"/>
                </a:solidFill>
                <a:latin typeface="Calibri"/>
                <a:ea typeface="Calibri"/>
                <a:cs typeface="Calibri"/>
                <a:sym typeface="Calibri"/>
              </a:rPr>
              <a:t>:</a:t>
            </a:r>
            <a:endParaRPr/>
          </a:p>
        </p:txBody>
      </p:sp>
      <p:sp>
        <p:nvSpPr>
          <p:cNvPr id="108" name="Google Shape;108;p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FUNCIONES ESCALARES Y DE TIPO TABLA</a:t>
            </a:r>
            <a:endParaRPr/>
          </a:p>
        </p:txBody>
      </p:sp>
      <p:sp>
        <p:nvSpPr>
          <p:cNvPr id="109" name="Google Shape;109;p9"/>
          <p:cNvSpPr txBox="1"/>
          <p:nvPr/>
        </p:nvSpPr>
        <p:spPr>
          <a:xfrm>
            <a:off x="390050" y="1351500"/>
            <a:ext cx="4546200" cy="3909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800">
                <a:solidFill>
                  <a:srgbClr val="4F6128"/>
                </a:solidFill>
                <a:latin typeface="Courier New"/>
                <a:ea typeface="Courier New"/>
                <a:cs typeface="Courier New"/>
                <a:sym typeface="Courier New"/>
              </a:rPr>
              <a:t>-- Función de tabla que devuelve información de productos por categoría</a:t>
            </a:r>
            <a:endParaRPr/>
          </a:p>
          <a:p>
            <a:pPr indent="0" lvl="0" marL="0" marR="0" rtl="0" algn="l">
              <a:spcBef>
                <a:spcPts val="0"/>
              </a:spcBef>
              <a:spcAft>
                <a:spcPts val="0"/>
              </a:spcAft>
              <a:buNone/>
            </a:pPr>
            <a:r>
              <a:t/>
            </a:r>
            <a:endParaRPr b="1" sz="800">
              <a:solidFill>
                <a:srgbClr val="4F6128"/>
              </a:solidFill>
              <a:latin typeface="Courier New"/>
              <a:ea typeface="Courier New"/>
              <a:cs typeface="Courier New"/>
              <a:sym typeface="Courier New"/>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CREATE FUNCTION </a:t>
            </a:r>
            <a:r>
              <a:rPr b="1" lang="es-PE" sz="800">
                <a:solidFill>
                  <a:schemeClr val="dk1"/>
                </a:solidFill>
                <a:latin typeface="Courier New"/>
                <a:ea typeface="Courier New"/>
                <a:cs typeface="Courier New"/>
                <a:sym typeface="Courier New"/>
              </a:rPr>
              <a:t>dbo.ObtenerInformacionCompletaProductosPorCategoria</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@CategoriaID </a:t>
            </a:r>
            <a:r>
              <a:rPr b="1" lang="es-PE" sz="800">
                <a:solidFill>
                  <a:srgbClr val="7030A0"/>
                </a:solidFill>
                <a:latin typeface="Courier New"/>
                <a:ea typeface="Courier New"/>
                <a:cs typeface="Courier New"/>
                <a:sym typeface="Courier New"/>
              </a:rPr>
              <a:t>INT</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RETURNS</a:t>
            </a:r>
            <a:r>
              <a:rPr lang="es-PE" sz="800">
                <a:solidFill>
                  <a:schemeClr val="dk1"/>
                </a:solidFill>
                <a:latin typeface="Courier New"/>
                <a:ea typeface="Courier New"/>
                <a:cs typeface="Courier New"/>
                <a:sym typeface="Courier New"/>
              </a:rPr>
              <a:t> @TablaInformacion </a:t>
            </a:r>
            <a:r>
              <a:rPr b="1" lang="es-PE" sz="800">
                <a:solidFill>
                  <a:srgbClr val="7030A0"/>
                </a:solidFill>
                <a:latin typeface="Courier New"/>
                <a:ea typeface="Courier New"/>
                <a:cs typeface="Courier New"/>
                <a:sym typeface="Courier New"/>
              </a:rPr>
              <a:t>TABLE</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ProductID </a:t>
            </a:r>
            <a:r>
              <a:rPr b="1" lang="es-PE" sz="800">
                <a:solidFill>
                  <a:srgbClr val="7030A0"/>
                </a:solidFill>
                <a:latin typeface="Courier New"/>
                <a:ea typeface="Courier New"/>
                <a:cs typeface="Courier New"/>
                <a:sym typeface="Courier New"/>
              </a:rPr>
              <a:t>INT</a:t>
            </a:r>
            <a:r>
              <a:rPr lang="es-PE" sz="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ProductName </a:t>
            </a:r>
            <a:r>
              <a:rPr b="1" lang="es-PE" sz="800">
                <a:solidFill>
                  <a:srgbClr val="7030A0"/>
                </a:solidFill>
                <a:latin typeface="Courier New"/>
                <a:ea typeface="Courier New"/>
                <a:cs typeface="Courier New"/>
                <a:sym typeface="Courier New"/>
              </a:rPr>
              <a:t>NVARCHAR</a:t>
            </a:r>
            <a:r>
              <a:rPr lang="es-PE" sz="800">
                <a:solidFill>
                  <a:schemeClr val="dk1"/>
                </a:solidFill>
                <a:latin typeface="Courier New"/>
                <a:ea typeface="Courier New"/>
                <a:cs typeface="Courier New"/>
                <a:sym typeface="Courier New"/>
              </a:rPr>
              <a:t>(50),</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UnitsInStock </a:t>
            </a:r>
            <a:r>
              <a:rPr b="1" lang="es-PE" sz="800">
                <a:solidFill>
                  <a:srgbClr val="7030A0"/>
                </a:solidFill>
                <a:latin typeface="Courier New"/>
                <a:ea typeface="Courier New"/>
                <a:cs typeface="Courier New"/>
                <a:sym typeface="Courier New"/>
              </a:rPr>
              <a:t>INT</a:t>
            </a:r>
            <a:r>
              <a:rPr lang="es-PE" sz="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Supplier </a:t>
            </a:r>
            <a:r>
              <a:rPr b="1" lang="es-PE" sz="800">
                <a:solidFill>
                  <a:srgbClr val="7030A0"/>
                </a:solidFill>
                <a:latin typeface="Courier New"/>
                <a:ea typeface="Courier New"/>
                <a:cs typeface="Courier New"/>
                <a:sym typeface="Courier New"/>
              </a:rPr>
              <a:t>NVARCHAR</a:t>
            </a:r>
            <a:r>
              <a:rPr lang="es-PE" sz="800">
                <a:solidFill>
                  <a:schemeClr val="dk1"/>
                </a:solidFill>
                <a:latin typeface="Courier New"/>
                <a:ea typeface="Courier New"/>
                <a:cs typeface="Courier New"/>
                <a:sym typeface="Courier New"/>
              </a:rPr>
              <a:t>(50),</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EmployeeName </a:t>
            </a:r>
            <a:r>
              <a:rPr b="1" lang="es-PE" sz="800">
                <a:solidFill>
                  <a:srgbClr val="7030A0"/>
                </a:solidFill>
                <a:latin typeface="Courier New"/>
                <a:ea typeface="Courier New"/>
                <a:cs typeface="Courier New"/>
                <a:sym typeface="Courier New"/>
              </a:rPr>
              <a:t>NVARCHAR</a:t>
            </a:r>
            <a:r>
              <a:rPr lang="es-PE" sz="800">
                <a:solidFill>
                  <a:schemeClr val="dk1"/>
                </a:solidFill>
                <a:latin typeface="Courier New"/>
                <a:ea typeface="Courier New"/>
                <a:cs typeface="Courier New"/>
                <a:sym typeface="Courier New"/>
              </a:rPr>
              <a:t>(100)</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AS</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BEGIN</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INSERT INTO </a:t>
            </a:r>
            <a:r>
              <a:rPr b="1" lang="es-PE" sz="800">
                <a:solidFill>
                  <a:schemeClr val="dk1"/>
                </a:solidFill>
                <a:latin typeface="Courier New"/>
                <a:ea typeface="Courier New"/>
                <a:cs typeface="Courier New"/>
                <a:sym typeface="Courier New"/>
              </a:rPr>
              <a:t>@TablaInformacion </a:t>
            </a:r>
            <a:r>
              <a:rPr lang="es-PE" sz="800">
                <a:solidFill>
                  <a:schemeClr val="dk1"/>
                </a:solidFill>
                <a:latin typeface="Courier New"/>
                <a:ea typeface="Courier New"/>
                <a:cs typeface="Courier New"/>
                <a:sym typeface="Courier New"/>
              </a:rPr>
              <a:t>(ProductID, ProductName, UnitsInStock, </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Supplier, EmployeeName)</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SELECT</a:t>
            </a:r>
            <a:r>
              <a:rPr lang="es-PE" sz="800">
                <a:solidFill>
                  <a:schemeClr val="dk1"/>
                </a:solidFill>
                <a:latin typeface="Courier New"/>
                <a:ea typeface="Courier New"/>
                <a:cs typeface="Courier New"/>
                <a:sym typeface="Courier New"/>
              </a:rPr>
              <a:t> P.ProductID, P.ProductName, P.UnitsInStock,</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S.CompanyName </a:t>
            </a:r>
            <a:r>
              <a:rPr b="1" lang="es-PE" sz="800">
                <a:solidFill>
                  <a:srgbClr val="7030A0"/>
                </a:solidFill>
                <a:latin typeface="Courier New"/>
                <a:ea typeface="Courier New"/>
                <a:cs typeface="Courier New"/>
                <a:sym typeface="Courier New"/>
              </a:rPr>
              <a:t>AS</a:t>
            </a:r>
            <a:r>
              <a:rPr lang="es-PE" sz="800">
                <a:solidFill>
                  <a:schemeClr val="dk1"/>
                </a:solidFill>
                <a:latin typeface="Courier New"/>
                <a:ea typeface="Courier New"/>
                <a:cs typeface="Courier New"/>
                <a:sym typeface="Courier New"/>
              </a:rPr>
              <a:t> Supplier, </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E.FirstName + ' ' + E.LastName </a:t>
            </a:r>
            <a:r>
              <a:rPr b="1" lang="es-PE" sz="800">
                <a:solidFill>
                  <a:srgbClr val="7030A0"/>
                </a:solidFill>
                <a:latin typeface="Courier New"/>
                <a:ea typeface="Courier New"/>
                <a:cs typeface="Courier New"/>
                <a:sym typeface="Courier New"/>
              </a:rPr>
              <a:t>AS</a:t>
            </a:r>
            <a:r>
              <a:rPr lang="es-PE" sz="800">
                <a:solidFill>
                  <a:schemeClr val="dk1"/>
                </a:solidFill>
                <a:latin typeface="Courier New"/>
                <a:ea typeface="Courier New"/>
                <a:cs typeface="Courier New"/>
                <a:sym typeface="Courier New"/>
              </a:rPr>
              <a:t> EmployeeName</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FROM</a:t>
            </a:r>
            <a:r>
              <a:rPr lang="es-PE" sz="800">
                <a:solidFill>
                  <a:schemeClr val="dk1"/>
                </a:solidFill>
                <a:latin typeface="Courier New"/>
                <a:ea typeface="Courier New"/>
                <a:cs typeface="Courier New"/>
                <a:sym typeface="Courier New"/>
              </a:rPr>
              <a:t> </a:t>
            </a:r>
            <a:r>
              <a:rPr b="1" lang="es-PE" sz="800">
                <a:solidFill>
                  <a:schemeClr val="dk1"/>
                </a:solidFill>
                <a:latin typeface="Courier New"/>
                <a:ea typeface="Courier New"/>
                <a:cs typeface="Courier New"/>
                <a:sym typeface="Courier New"/>
              </a:rPr>
              <a:t>Products</a:t>
            </a:r>
            <a:r>
              <a:rPr lang="es-PE" sz="800">
                <a:solidFill>
                  <a:schemeClr val="dk1"/>
                </a:solidFill>
                <a:latin typeface="Courier New"/>
                <a:ea typeface="Courier New"/>
                <a:cs typeface="Courier New"/>
                <a:sym typeface="Courier New"/>
              </a:rPr>
              <a:t> P</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INNER JOIN </a:t>
            </a:r>
            <a:r>
              <a:rPr b="1" lang="es-PE" sz="800">
                <a:solidFill>
                  <a:schemeClr val="dk1"/>
                </a:solidFill>
                <a:latin typeface="Courier New"/>
                <a:ea typeface="Courier New"/>
                <a:cs typeface="Courier New"/>
                <a:sym typeface="Courier New"/>
              </a:rPr>
              <a:t>Suppliers</a:t>
            </a:r>
            <a:r>
              <a:rPr lang="es-PE" sz="800">
                <a:solidFill>
                  <a:schemeClr val="dk1"/>
                </a:solidFill>
                <a:latin typeface="Courier New"/>
                <a:ea typeface="Courier New"/>
                <a:cs typeface="Courier New"/>
                <a:sym typeface="Courier New"/>
              </a:rPr>
              <a:t> S </a:t>
            </a:r>
            <a:r>
              <a:rPr b="1" lang="es-PE" sz="800">
                <a:solidFill>
                  <a:srgbClr val="7030A0"/>
                </a:solidFill>
                <a:latin typeface="Courier New"/>
                <a:ea typeface="Courier New"/>
                <a:cs typeface="Courier New"/>
                <a:sym typeface="Courier New"/>
              </a:rPr>
              <a:t>ON</a:t>
            </a:r>
            <a:r>
              <a:rPr lang="es-PE" sz="800">
                <a:solidFill>
                  <a:schemeClr val="dk1"/>
                </a:solidFill>
                <a:latin typeface="Courier New"/>
                <a:ea typeface="Courier New"/>
                <a:cs typeface="Courier New"/>
                <a:sym typeface="Courier New"/>
              </a:rPr>
              <a:t> P.SupplierID = S.SupplierID</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INNER JOIN </a:t>
            </a:r>
            <a:r>
              <a:rPr b="1" lang="es-PE" sz="800">
                <a:solidFill>
                  <a:schemeClr val="dk1"/>
                </a:solidFill>
                <a:latin typeface="Courier New"/>
                <a:ea typeface="Courier New"/>
                <a:cs typeface="Courier New"/>
                <a:sym typeface="Courier New"/>
              </a:rPr>
              <a:t>OrderDetails</a:t>
            </a:r>
            <a:r>
              <a:rPr lang="es-PE" sz="800">
                <a:solidFill>
                  <a:schemeClr val="dk1"/>
                </a:solidFill>
                <a:latin typeface="Courier New"/>
                <a:ea typeface="Courier New"/>
                <a:cs typeface="Courier New"/>
                <a:sym typeface="Courier New"/>
              </a:rPr>
              <a:t> OD </a:t>
            </a:r>
            <a:r>
              <a:rPr b="1" lang="es-PE" sz="800">
                <a:solidFill>
                  <a:srgbClr val="7030A0"/>
                </a:solidFill>
                <a:latin typeface="Courier New"/>
                <a:ea typeface="Courier New"/>
                <a:cs typeface="Courier New"/>
                <a:sym typeface="Courier New"/>
              </a:rPr>
              <a:t>ON</a:t>
            </a:r>
            <a:r>
              <a:rPr lang="es-PE" sz="800">
                <a:solidFill>
                  <a:schemeClr val="dk1"/>
                </a:solidFill>
                <a:latin typeface="Courier New"/>
                <a:ea typeface="Courier New"/>
                <a:cs typeface="Courier New"/>
                <a:sym typeface="Courier New"/>
              </a:rPr>
              <a:t> P.ProductID = OD.ProductID</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INNER JOIN </a:t>
            </a:r>
            <a:r>
              <a:rPr b="1" lang="es-PE" sz="800">
                <a:solidFill>
                  <a:schemeClr val="dk1"/>
                </a:solidFill>
                <a:latin typeface="Courier New"/>
                <a:ea typeface="Courier New"/>
                <a:cs typeface="Courier New"/>
                <a:sym typeface="Courier New"/>
              </a:rPr>
              <a:t>Orders</a:t>
            </a:r>
            <a:r>
              <a:rPr lang="es-PE" sz="800">
                <a:solidFill>
                  <a:schemeClr val="dk1"/>
                </a:solidFill>
                <a:latin typeface="Courier New"/>
                <a:ea typeface="Courier New"/>
                <a:cs typeface="Courier New"/>
                <a:sym typeface="Courier New"/>
              </a:rPr>
              <a:t> O </a:t>
            </a:r>
            <a:r>
              <a:rPr b="1" lang="es-PE" sz="800">
                <a:solidFill>
                  <a:srgbClr val="7030A0"/>
                </a:solidFill>
                <a:latin typeface="Courier New"/>
                <a:ea typeface="Courier New"/>
                <a:cs typeface="Courier New"/>
                <a:sym typeface="Courier New"/>
              </a:rPr>
              <a:t>ON</a:t>
            </a:r>
            <a:r>
              <a:rPr lang="es-PE" sz="800">
                <a:solidFill>
                  <a:schemeClr val="dk1"/>
                </a:solidFill>
                <a:latin typeface="Courier New"/>
                <a:ea typeface="Courier New"/>
                <a:cs typeface="Courier New"/>
                <a:sym typeface="Courier New"/>
              </a:rPr>
              <a:t> OD.OrderID = O.OrderID</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INNER JOIN </a:t>
            </a:r>
            <a:r>
              <a:rPr b="1" lang="es-PE" sz="800">
                <a:solidFill>
                  <a:schemeClr val="dk1"/>
                </a:solidFill>
                <a:latin typeface="Courier New"/>
                <a:ea typeface="Courier New"/>
                <a:cs typeface="Courier New"/>
                <a:sym typeface="Courier New"/>
              </a:rPr>
              <a:t>Employees</a:t>
            </a:r>
            <a:r>
              <a:rPr lang="es-PE" sz="800">
                <a:solidFill>
                  <a:schemeClr val="dk1"/>
                </a:solidFill>
                <a:latin typeface="Courier New"/>
                <a:ea typeface="Courier New"/>
                <a:cs typeface="Courier New"/>
                <a:sym typeface="Courier New"/>
              </a:rPr>
              <a:t> E </a:t>
            </a:r>
            <a:r>
              <a:rPr b="1" lang="es-PE" sz="800">
                <a:solidFill>
                  <a:srgbClr val="7030A0"/>
                </a:solidFill>
                <a:latin typeface="Courier New"/>
                <a:ea typeface="Courier New"/>
                <a:cs typeface="Courier New"/>
                <a:sym typeface="Courier New"/>
              </a:rPr>
              <a:t>ON</a:t>
            </a:r>
            <a:r>
              <a:rPr lang="es-PE" sz="800">
                <a:solidFill>
                  <a:schemeClr val="dk1"/>
                </a:solidFill>
                <a:latin typeface="Courier New"/>
                <a:ea typeface="Courier New"/>
                <a:cs typeface="Courier New"/>
                <a:sym typeface="Courier New"/>
              </a:rPr>
              <a:t> O.EmployeeID = E.EmployeeID</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WHERE</a:t>
            </a:r>
            <a:r>
              <a:rPr lang="es-PE" sz="800">
                <a:solidFill>
                  <a:schemeClr val="dk1"/>
                </a:solidFill>
                <a:latin typeface="Courier New"/>
                <a:ea typeface="Courier New"/>
                <a:cs typeface="Courier New"/>
                <a:sym typeface="Courier New"/>
              </a:rPr>
              <a:t> P.CategoryID = @CategoriaID</a:t>
            </a:r>
            <a:endParaRPr/>
          </a:p>
          <a:p>
            <a:pPr indent="0" lvl="0" marL="0" marR="0" rtl="0" algn="l">
              <a:spcBef>
                <a:spcPts val="0"/>
              </a:spcBef>
              <a:spcAft>
                <a:spcPts val="0"/>
              </a:spcAft>
              <a:buNone/>
            </a:pPr>
            <a:r>
              <a:t/>
            </a:r>
            <a:endParaRPr sz="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    RETURN</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END</a:t>
            </a:r>
            <a:endParaRPr/>
          </a:p>
        </p:txBody>
      </p:sp>
      <p:sp>
        <p:nvSpPr>
          <p:cNvPr id="110" name="Google Shape;110;p9"/>
          <p:cNvSpPr txBox="1"/>
          <p:nvPr/>
        </p:nvSpPr>
        <p:spPr>
          <a:xfrm>
            <a:off x="4949398" y="1781208"/>
            <a:ext cx="4109982" cy="21698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500">
                <a:solidFill>
                  <a:srgbClr val="31859B"/>
                </a:solidFill>
                <a:latin typeface="Calibri"/>
                <a:ea typeface="Calibri"/>
                <a:cs typeface="Calibri"/>
                <a:sym typeface="Calibri"/>
              </a:rPr>
              <a:t>Caso</a:t>
            </a:r>
            <a:r>
              <a:rPr lang="es-PE" sz="1500">
                <a:solidFill>
                  <a:srgbClr val="31859B"/>
                </a:solidFill>
                <a:latin typeface="Calibri"/>
                <a:ea typeface="Calibri"/>
                <a:cs typeface="Calibri"/>
                <a:sym typeface="Calibri"/>
              </a:rPr>
              <a:t>: se ha utilizado la cláusula BEGIN y END para encapsular la lógica de la función. Se ha definido una variable de tabla @TablaInformacion que se utilizará para almacenar los resultados y se declaran las columnas correspondientes. Luego, se realiza la inserción de los datos seleccionados en la tabla @TablaInformacion utilizando la cláusula INSERT INTO. Para hacer uso y/o ejecutar la función se realiza:</a:t>
            </a:r>
            <a:endParaRPr/>
          </a:p>
        </p:txBody>
      </p:sp>
      <p:sp>
        <p:nvSpPr>
          <p:cNvPr id="111" name="Google Shape;111;p9"/>
          <p:cNvSpPr txBox="1"/>
          <p:nvPr/>
        </p:nvSpPr>
        <p:spPr>
          <a:xfrm>
            <a:off x="4974337" y="4000148"/>
            <a:ext cx="4109983" cy="84638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700">
                <a:solidFill>
                  <a:srgbClr val="4F6128"/>
                </a:solidFill>
                <a:latin typeface="Courier New"/>
                <a:ea typeface="Courier New"/>
                <a:cs typeface="Courier New"/>
                <a:sym typeface="Courier New"/>
              </a:rPr>
              <a:t>-- Ejemplo de uso de la función</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DECLARE</a:t>
            </a:r>
            <a:r>
              <a:rPr lang="es-PE" sz="700">
                <a:solidFill>
                  <a:schemeClr val="dk1"/>
                </a:solidFill>
                <a:latin typeface="Courier New"/>
                <a:ea typeface="Courier New"/>
                <a:cs typeface="Courier New"/>
                <a:sym typeface="Courier New"/>
              </a:rPr>
              <a:t> @CategoriaID </a:t>
            </a:r>
            <a:r>
              <a:rPr b="1" lang="es-PE" sz="700">
                <a:solidFill>
                  <a:srgbClr val="7030A0"/>
                </a:solidFill>
                <a:latin typeface="Courier New"/>
                <a:ea typeface="Courier New"/>
                <a:cs typeface="Courier New"/>
                <a:sym typeface="Courier New"/>
              </a:rPr>
              <a:t>INT</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SET</a:t>
            </a:r>
            <a:r>
              <a:rPr lang="es-PE" sz="700">
                <a:solidFill>
                  <a:schemeClr val="dk1"/>
                </a:solidFill>
                <a:latin typeface="Courier New"/>
                <a:ea typeface="Courier New"/>
                <a:cs typeface="Courier New"/>
                <a:sym typeface="Courier New"/>
              </a:rPr>
              <a:t> @CategoriaID = 2</a:t>
            </a:r>
            <a:endParaRPr/>
          </a:p>
          <a:p>
            <a:pPr indent="0" lvl="0" marL="0" marR="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SELECT</a:t>
            </a:r>
            <a:r>
              <a:rPr lang="es-PE" sz="700">
                <a:solidFill>
                  <a:schemeClr val="dk1"/>
                </a:solidFill>
                <a:latin typeface="Courier New"/>
                <a:ea typeface="Courier New"/>
                <a:cs typeface="Courier New"/>
                <a:sym typeface="Courier New"/>
              </a:rPr>
              <a:t> ProductID, ProductName, UnitsInStock,</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Supplier, EmployeeName</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FROM </a:t>
            </a:r>
            <a:r>
              <a:rPr b="1" lang="es-PE" sz="700">
                <a:solidFill>
                  <a:schemeClr val="dk1"/>
                </a:solidFill>
                <a:latin typeface="Courier New"/>
                <a:ea typeface="Courier New"/>
                <a:cs typeface="Courier New"/>
                <a:sym typeface="Courier New"/>
              </a:rPr>
              <a:t>dbo.ObtenerInformacionCompletaProductosPorCategoria</a:t>
            </a:r>
            <a:r>
              <a:rPr lang="es-PE" sz="700">
                <a:solidFill>
                  <a:schemeClr val="dk1"/>
                </a:solidFill>
                <a:latin typeface="Courier New"/>
                <a:ea typeface="Courier New"/>
                <a:cs typeface="Courier New"/>
                <a:sym typeface="Courier New"/>
              </a:rPr>
              <a:t>(@CategoriaID)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