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9" roundtripDataSignature="AMtx7mgtvm1M5Igts/ocQhIxSrKp+o0T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t/>
            </a:r>
            <a:endParaRPr>
              <a:latin typeface="Arial"/>
              <a:ea typeface="Arial"/>
              <a:cs typeface="Arial"/>
              <a:sym typeface="Arial"/>
            </a:endParaRPr>
          </a:p>
        </p:txBody>
      </p:sp>
      <p:sp>
        <p:nvSpPr>
          <p:cNvPr id="26" name="Google Shape;26;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8" name="Google Shape;108;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8" name="Google Shape;118;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6" name="Google Shape;126;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4" name="Google Shape;134;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52" name="Google Shape;152;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1" name="Google Shape;161;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8" name="Google Shape;168;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75" name="Google Shape;175;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 name="Google Shape;37;p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 name="Google Shape;38;p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9" name="Google Shape;189;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99" name="Google Shape;199;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9" name="Google Shape;209;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8" name="Google Shape;218;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27" name="Google Shape;227;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36" name="Google Shape;236;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52" name="Google Shape;252;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60" name="Google Shape;260;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67" name="Google Shape;267;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45" name="Google Shape;45;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75" name="Google Shape;275;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82" name="Google Shape;282;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90" name="Google Shape;290;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b="0" sz="1200">
              <a:latin typeface="Arial"/>
              <a:ea typeface="Arial"/>
              <a:cs typeface="Arial"/>
              <a:sym typeface="Arial"/>
            </a:endParaRPr>
          </a:p>
        </p:txBody>
      </p:sp>
      <p:sp>
        <p:nvSpPr>
          <p:cNvPr id="299" name="Google Shape;299;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2" name="Google Shape;52;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1" name="Google Shape;61;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9" name="Google Shape;69;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8" name="Google Shape;78;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6" name="Google Shape;86;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7" name="Google Shape;97;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4"/>
          <p:cNvGrpSpPr/>
          <p:nvPr/>
        </p:nvGrpSpPr>
        <p:grpSpPr>
          <a:xfrm>
            <a:off x="944054" y="5369051"/>
            <a:ext cx="7804380" cy="215444"/>
            <a:chOff x="944054" y="5369051"/>
            <a:chExt cx="7804380" cy="215444"/>
          </a:xfrm>
        </p:grpSpPr>
        <p:sp>
          <p:nvSpPr>
            <p:cNvPr id="11" name="Google Shape;11;p34"/>
            <p:cNvSpPr txBox="1"/>
            <p:nvPr/>
          </p:nvSpPr>
          <p:spPr>
            <a:xfrm>
              <a:off x="944054" y="5369051"/>
              <a:ext cx="2820003"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PROGRAMACIÓN AVANZADA DE BASE DE DATOS  •  SESIÓN 14</a:t>
              </a:r>
              <a:endParaRPr b="0" i="0" sz="800" u="none" cap="none" strike="noStrike">
                <a:solidFill>
                  <a:srgbClr val="7F7F7F"/>
                </a:solidFill>
                <a:latin typeface="Calibri"/>
                <a:ea typeface="Calibri"/>
                <a:cs typeface="Calibri"/>
                <a:sym typeface="Calibri"/>
              </a:endParaRPr>
            </a:p>
          </p:txBody>
        </p:sp>
        <p:sp>
          <p:nvSpPr>
            <p:cNvPr id="12" name="Google Shape;12;p34"/>
            <p:cNvSpPr/>
            <p:nvPr/>
          </p:nvSpPr>
          <p:spPr>
            <a:xfrm>
              <a:off x="7207627" y="5384440"/>
              <a:ext cx="154080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2020 ISIL. Todos los derechos reservados</a:t>
              </a:r>
              <a:endParaRPr/>
            </a:p>
          </p:txBody>
        </p:sp>
      </p:grpSp>
      <p:pic>
        <p:nvPicPr>
          <p:cNvPr id="13" name="Google Shape;13;p34"/>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1800" u="none" cap="none" strike="noStrike">
                <a:solidFill>
                  <a:schemeClr val="lt1"/>
                </a:solidFill>
                <a:latin typeface="Calibri"/>
                <a:ea typeface="Calibri"/>
                <a:cs typeface="Calibri"/>
                <a:sym typeface="Calibri"/>
              </a:rPr>
              <a:t>SESIÓN</a:t>
            </a:r>
            <a:endParaRPr/>
          </a:p>
        </p:txBody>
      </p:sp>
      <p:sp>
        <p:nvSpPr>
          <p:cNvPr id="30" name="Google Shape;30;p1"/>
          <p:cNvSpPr txBox="1"/>
          <p:nvPr/>
        </p:nvSpPr>
        <p:spPr>
          <a:xfrm>
            <a:off x="2051281" y="1730819"/>
            <a:ext cx="964250" cy="9848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14</a:t>
            </a:r>
            <a:endParaRPr/>
          </a:p>
        </p:txBody>
      </p:sp>
      <p:sp>
        <p:nvSpPr>
          <p:cNvPr id="31" name="Google Shape;31;p1"/>
          <p:cNvSpPr txBox="1"/>
          <p:nvPr/>
        </p:nvSpPr>
        <p:spPr>
          <a:xfrm>
            <a:off x="3097382" y="1837959"/>
            <a:ext cx="5851296" cy="647550"/>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4400">
                <a:solidFill>
                  <a:srgbClr val="FFFFFF"/>
                </a:solidFill>
                <a:latin typeface="Calibri"/>
                <a:ea typeface="Calibri"/>
                <a:cs typeface="Calibri"/>
                <a:sym typeface="Calibri"/>
              </a:rPr>
              <a:t>COPIAS DE SEGURIDAD</a:t>
            </a:r>
            <a:endParaRPr b="1" sz="3000">
              <a:solidFill>
                <a:srgbClr val="FFFFFF"/>
              </a:solidFill>
              <a:latin typeface="Calibri"/>
              <a:ea typeface="Calibri"/>
              <a:cs typeface="Calibri"/>
              <a:sym typeface="Calibri"/>
            </a:endParaRPr>
          </a:p>
        </p:txBody>
      </p:sp>
      <p:sp>
        <p:nvSpPr>
          <p:cNvPr id="32" name="Google Shape;32;p1"/>
          <p:cNvSpPr txBox="1"/>
          <p:nvPr/>
        </p:nvSpPr>
        <p:spPr>
          <a:xfrm>
            <a:off x="3175137" y="3032326"/>
            <a:ext cx="4697015" cy="1109214"/>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Tipos de copias de seguridad</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Diseño de una estrategia de respaldo</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Uso de asistentes</a:t>
            </a:r>
            <a:endParaRPr/>
          </a:p>
          <a:p>
            <a:pPr indent="-177800" lvl="0" marL="177800" marR="0" rtl="0" algn="l">
              <a:lnSpc>
                <a:spcPct val="120000"/>
              </a:lnSpc>
              <a:spcBef>
                <a:spcPts val="0"/>
              </a:spcBef>
              <a:spcAft>
                <a:spcPts val="0"/>
              </a:spcAft>
              <a:buClr>
                <a:srgbClr val="FFFFFF"/>
              </a:buClr>
              <a:buSzPts val="1120"/>
              <a:buFont typeface="Arial"/>
              <a:buChar char="•"/>
            </a:pPr>
            <a:r>
              <a:rPr lang="es-PE" sz="1400">
                <a:solidFill>
                  <a:srgbClr val="FFFFFF"/>
                </a:solidFill>
                <a:latin typeface="Calibri"/>
                <a:ea typeface="Calibri"/>
                <a:cs typeface="Calibri"/>
                <a:sym typeface="Calibri"/>
              </a:rPr>
              <a:t>Uso de métodos alternativos</a:t>
            </a:r>
            <a:endParaRPr/>
          </a:p>
        </p:txBody>
      </p:sp>
      <p:cxnSp>
        <p:nvCxnSpPr>
          <p:cNvPr id="33" name="Google Shape;33;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4" name="Google Shape;34;p1"/>
          <p:cNvSpPr/>
          <p:nvPr/>
        </p:nvSpPr>
        <p:spPr>
          <a:xfrm>
            <a:off x="3289191" y="2574693"/>
            <a:ext cx="3385930" cy="387798"/>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b="1" lang="es-PE" sz="1400">
                <a:solidFill>
                  <a:srgbClr val="1F85A6"/>
                </a:solidFill>
                <a:latin typeface="Calibri"/>
                <a:ea typeface="Calibri"/>
                <a:cs typeface="Calibri"/>
                <a:sym typeface="Calibri"/>
              </a:rPr>
              <a:t>Seguridad, copias de seguridad y restauración de una base de datos – UA4</a:t>
            </a:r>
            <a:endParaRPr b="1" sz="1400">
              <a:solidFill>
                <a:srgbClr val="1F85A6"/>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nvSpPr>
        <p:spPr>
          <a:xfrm>
            <a:off x="723852" y="1264069"/>
            <a:ext cx="7397700" cy="19701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BACKUP DE REGISTROS DE TRANSACCIONES (TRANSACTION LOG BACKUP) </a:t>
            </a:r>
            <a:endParaRPr/>
          </a:p>
          <a:p>
            <a:pPr indent="-285750" lvl="0" marL="64135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Este tipo de backup guarda los registros de transacciones que se han producido desde el último backup de registro de transacciones. Los backup de registros de transacciones son útiles para respaldar bases de datos en modo de recuperación completa (full recovery mode) o en modo de recuperación con registro simple (simple recovery mode). Al realizar una restauración, se necesitará el último backup completo, el último backup diferencial y todos los backup de registro de transacciones desde el último backup diferencial.</a:t>
            </a:r>
            <a:endParaRPr/>
          </a:p>
        </p:txBody>
      </p:sp>
      <p:sp>
        <p:nvSpPr>
          <p:cNvPr id="111" name="Google Shape;111;p1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grpSp>
        <p:nvGrpSpPr>
          <p:cNvPr id="112" name="Google Shape;112;p10"/>
          <p:cNvGrpSpPr/>
          <p:nvPr/>
        </p:nvGrpSpPr>
        <p:grpSpPr>
          <a:xfrm>
            <a:off x="2144391" y="3641494"/>
            <a:ext cx="4652919" cy="1077218"/>
            <a:chOff x="2144391" y="2968937"/>
            <a:chExt cx="4652919" cy="1077218"/>
          </a:xfrm>
        </p:grpSpPr>
        <p:sp>
          <p:nvSpPr>
            <p:cNvPr id="113" name="Google Shape;113;p10"/>
            <p:cNvSpPr txBox="1"/>
            <p:nvPr/>
          </p:nvSpPr>
          <p:spPr>
            <a:xfrm>
              <a:off x="3103296" y="2968937"/>
              <a:ext cx="3694014" cy="1077218"/>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BACKUP LOG </a:t>
              </a:r>
              <a:r>
                <a:rPr b="1" lang="es-PE" sz="1600">
                  <a:solidFill>
                    <a:schemeClr val="dk1"/>
                  </a:solidFill>
                  <a:latin typeface="Calibri"/>
                  <a:ea typeface="Calibri"/>
                  <a:cs typeface="Calibri"/>
                  <a:sym typeface="Calibri"/>
                </a:rPr>
                <a:t>NombreBaseDeDatos</a:t>
              </a:r>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TO DISK </a:t>
              </a:r>
              <a:r>
                <a:rPr lang="es-PE" sz="1600">
                  <a:solidFill>
                    <a:schemeClr val="dk1"/>
                  </a:solidFill>
                  <a:latin typeface="Calibri"/>
                  <a:ea typeface="Calibri"/>
                  <a:cs typeface="Calibri"/>
                  <a:sym typeface="Calibri"/>
                </a:rPr>
                <a:t>= 'C:\Ruta\Archivo.trn';</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14" name="Google Shape;114;p10"/>
            <p:cNvSpPr txBox="1"/>
            <p:nvPr/>
          </p:nvSpPr>
          <p:spPr>
            <a:xfrm>
              <a:off x="2144391" y="3338269"/>
              <a:ext cx="95890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0070C0"/>
                  </a:solidFill>
                  <a:latin typeface="Calibri"/>
                  <a:ea typeface="Calibri"/>
                  <a:cs typeface="Calibri"/>
                  <a:sym typeface="Calibri"/>
                </a:rPr>
                <a:t>Sintaxis:</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nvSpPr>
        <p:spPr>
          <a:xfrm>
            <a:off x="691096" y="1611792"/>
            <a:ext cx="7072991" cy="246221"/>
          </a:xfrm>
          <a:prstGeom prst="rect">
            <a:avLst/>
          </a:prstGeom>
          <a:noFill/>
          <a:ln>
            <a:noFill/>
          </a:ln>
        </p:spPr>
        <p:txBody>
          <a:bodyPr anchorCtr="0" anchor="t" bIns="0" lIns="0" spcFirstLastPara="1" rIns="0" wrap="square" tIns="0">
            <a:spAutoFit/>
          </a:bodyPr>
          <a:lstStyle/>
          <a:p>
            <a:pPr indent="-342900" lvl="0" marL="354625" marR="0" rtl="0" algn="just">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BACK UP DE REGISTROS DE TRANSACCIONES (TRANSACTION LOG BACKUP) </a:t>
            </a:r>
            <a:endParaRPr/>
          </a:p>
        </p:txBody>
      </p:sp>
      <p:sp>
        <p:nvSpPr>
          <p:cNvPr id="121" name="Google Shape;121;p1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sp>
        <p:nvSpPr>
          <p:cNvPr id="122" name="Google Shape;122;p11"/>
          <p:cNvSpPr txBox="1"/>
          <p:nvPr/>
        </p:nvSpPr>
        <p:spPr>
          <a:xfrm>
            <a:off x="691096" y="1892244"/>
            <a:ext cx="7796100" cy="3294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s-PE" sz="1600">
                <a:solidFill>
                  <a:schemeClr val="dk1"/>
                </a:solidFill>
                <a:latin typeface="Calibri"/>
                <a:ea typeface="Calibri"/>
                <a:cs typeface="Calibri"/>
                <a:sym typeface="Calibri"/>
              </a:rPr>
              <a:t>Modo de recuperación completa (Full Recovery Mode): </a:t>
            </a:r>
            <a:r>
              <a:rPr lang="es-PE" sz="1600">
                <a:solidFill>
                  <a:schemeClr val="dk1"/>
                </a:solidFill>
                <a:latin typeface="Calibri"/>
                <a:ea typeface="Calibri"/>
                <a:cs typeface="Calibri"/>
                <a:sym typeface="Calibri"/>
              </a:rPr>
              <a:t>en este modo de recuperación, todas las transacciones se registran en un registro de transacciones (transaction log), lo que permite una recuperación completa y punto en el tiempo de la base de datos. En este modo, los backup de registro de transacciones son necesarios para mantener el registro de transacciones y permitir la recuperación hasta un punto específico en el tiempo.</a:t>
            </a:r>
            <a:endParaRPr/>
          </a:p>
          <a:p>
            <a:pPr indent="0" lvl="0" marL="266700" marR="0" rtl="0" algn="l">
              <a:spcBef>
                <a:spcPts val="0"/>
              </a:spcBef>
              <a:spcAft>
                <a:spcPts val="0"/>
              </a:spcAft>
              <a:buNone/>
            </a:pPr>
            <a:r>
              <a:t/>
            </a:r>
            <a:endParaRPr sz="1600">
              <a:solidFill>
                <a:schemeClr val="dk1"/>
              </a:solidFill>
              <a:latin typeface="Calibri"/>
              <a:ea typeface="Calibri"/>
              <a:cs typeface="Calibri"/>
              <a:sym typeface="Calibri"/>
            </a:endParaRPr>
          </a:p>
          <a:p>
            <a:pPr indent="-285750" lvl="0" marL="552450" marR="0" rtl="0" algn="l">
              <a:spcBef>
                <a:spcPts val="0"/>
              </a:spcBef>
              <a:spcAft>
                <a:spcPts val="0"/>
              </a:spcAft>
              <a:buClr>
                <a:srgbClr val="0070C0"/>
              </a:buClr>
              <a:buSzPts val="1600"/>
              <a:buFont typeface="Noto Sans Symbols"/>
              <a:buChar char="✔"/>
            </a:pPr>
            <a:r>
              <a:rPr b="1" lang="es-PE" sz="1600">
                <a:solidFill>
                  <a:schemeClr val="dk1"/>
                </a:solidFill>
                <a:latin typeface="Calibri"/>
                <a:ea typeface="Calibri"/>
                <a:cs typeface="Calibri"/>
                <a:sym typeface="Calibri"/>
              </a:rPr>
              <a:t>Ventajas: </a:t>
            </a:r>
            <a:r>
              <a:rPr lang="es-PE" sz="1600">
                <a:solidFill>
                  <a:schemeClr val="dk1"/>
                </a:solidFill>
                <a:latin typeface="Calibri"/>
                <a:ea typeface="Calibri"/>
                <a:cs typeface="Calibri"/>
                <a:sym typeface="Calibri"/>
              </a:rPr>
              <a:t>permite restaurar la base de datos hasta un punto específico en el tiempo, recuperación completa de la base de datos después de un fallo o desastre.</a:t>
            </a:r>
            <a:endParaRPr/>
          </a:p>
          <a:p>
            <a:pPr indent="-184150" lvl="0" marL="552450" marR="0" rtl="0" algn="l">
              <a:spcBef>
                <a:spcPts val="0"/>
              </a:spcBef>
              <a:spcAft>
                <a:spcPts val="0"/>
              </a:spcAft>
              <a:buClr>
                <a:srgbClr val="0070C0"/>
              </a:buClr>
              <a:buSzPts val="1600"/>
              <a:buFont typeface="Noto Sans Symbols"/>
              <a:buNone/>
            </a:pPr>
            <a:r>
              <a:t/>
            </a:r>
            <a:endParaRPr sz="1600">
              <a:solidFill>
                <a:schemeClr val="dk1"/>
              </a:solidFill>
              <a:latin typeface="Calibri"/>
              <a:ea typeface="Calibri"/>
              <a:cs typeface="Calibri"/>
              <a:sym typeface="Calibri"/>
            </a:endParaRPr>
          </a:p>
          <a:p>
            <a:pPr indent="-285750" lvl="0" marL="552450" marR="0" rtl="0" algn="l">
              <a:spcBef>
                <a:spcPts val="0"/>
              </a:spcBef>
              <a:spcAft>
                <a:spcPts val="0"/>
              </a:spcAft>
              <a:buClr>
                <a:srgbClr val="0070C0"/>
              </a:buClr>
              <a:buSzPts val="1600"/>
              <a:buFont typeface="Noto Sans Symbols"/>
              <a:buChar char="✔"/>
            </a:pPr>
            <a:r>
              <a:rPr b="1" lang="es-PE" sz="1600">
                <a:solidFill>
                  <a:schemeClr val="dk1"/>
                </a:solidFill>
                <a:latin typeface="Calibri"/>
                <a:ea typeface="Calibri"/>
                <a:cs typeface="Calibri"/>
                <a:sym typeface="Calibri"/>
              </a:rPr>
              <a:t>Desventajas: </a:t>
            </a:r>
            <a:r>
              <a:rPr lang="es-PE" sz="1600">
                <a:solidFill>
                  <a:schemeClr val="dk1"/>
                </a:solidFill>
                <a:latin typeface="Calibri"/>
                <a:ea typeface="Calibri"/>
                <a:cs typeface="Calibri"/>
                <a:sym typeface="Calibri"/>
              </a:rPr>
              <a:t>requiere una estrategia adecuada de backup de registro de transacciones para evitar que el registro de transacciones crezca demasiado y ocupe espacio en disco.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nvSpPr>
        <p:spPr>
          <a:xfrm>
            <a:off x="765322" y="1329910"/>
            <a:ext cx="6948889" cy="246221"/>
          </a:xfrm>
          <a:prstGeom prst="rect">
            <a:avLst/>
          </a:prstGeom>
          <a:noFill/>
          <a:ln>
            <a:noFill/>
          </a:ln>
        </p:spPr>
        <p:txBody>
          <a:bodyPr anchorCtr="0" anchor="t" bIns="0" lIns="0" spcFirstLastPara="1" rIns="0" wrap="square" tIns="0">
            <a:spAutoFit/>
          </a:bodyPr>
          <a:lstStyle/>
          <a:p>
            <a:pPr indent="-342900" lvl="0" marL="354625" marR="0" rtl="0" algn="just">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BACKUP DE REGISTROS DE TRANSACCIONES (TRANSACTION LOG BACKUP)</a:t>
            </a:r>
            <a:endParaRPr/>
          </a:p>
        </p:txBody>
      </p:sp>
      <p:sp>
        <p:nvSpPr>
          <p:cNvPr id="129" name="Google Shape;129;p1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sp>
        <p:nvSpPr>
          <p:cNvPr id="130" name="Google Shape;130;p12"/>
          <p:cNvSpPr txBox="1"/>
          <p:nvPr/>
        </p:nvSpPr>
        <p:spPr>
          <a:xfrm>
            <a:off x="881149" y="1672589"/>
            <a:ext cx="7581300" cy="32940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600"/>
              <a:buFont typeface="Arial"/>
              <a:buChar char="•"/>
            </a:pPr>
            <a:r>
              <a:rPr b="1" lang="es-PE" sz="1600">
                <a:solidFill>
                  <a:schemeClr val="dk1"/>
                </a:solidFill>
                <a:latin typeface="Calibri"/>
                <a:ea typeface="Calibri"/>
                <a:cs typeface="Calibri"/>
                <a:sym typeface="Calibri"/>
              </a:rPr>
              <a:t>Modo de recuperación simple (Simple Recovery Mode): </a:t>
            </a:r>
            <a:r>
              <a:rPr lang="es-PE" sz="1600">
                <a:solidFill>
                  <a:schemeClr val="dk1"/>
                </a:solidFill>
                <a:latin typeface="Calibri"/>
                <a:ea typeface="Calibri"/>
                <a:cs typeface="Calibri"/>
                <a:sym typeface="Calibri"/>
              </a:rPr>
              <a:t>en este modo de recuperación, las transacciones se registran de manera mínima en el registro de transacciones y se liberan automáticamente después de que se haya realizado el commit. No es necesario realizar backup de registro de transacciones en este modo, ya que solo se puede realizar una restauración hasta el último backup completo o diferencial.</a:t>
            </a:r>
            <a:endParaRPr/>
          </a:p>
          <a:p>
            <a:pPr indent="0" lvl="0" marL="266700" marR="0" rtl="0" algn="l">
              <a:spcBef>
                <a:spcPts val="0"/>
              </a:spcBef>
              <a:spcAft>
                <a:spcPts val="0"/>
              </a:spcAft>
              <a:buNone/>
            </a:pPr>
            <a:r>
              <a:t/>
            </a:r>
            <a:endParaRPr sz="1600">
              <a:solidFill>
                <a:schemeClr val="dk1"/>
              </a:solidFill>
              <a:latin typeface="Calibri"/>
              <a:ea typeface="Calibri"/>
              <a:cs typeface="Calibri"/>
              <a:sym typeface="Calibri"/>
            </a:endParaRPr>
          </a:p>
          <a:p>
            <a:pPr indent="-285750" lvl="0" marL="552450" marR="0" rtl="0" algn="l">
              <a:spcBef>
                <a:spcPts val="0"/>
              </a:spcBef>
              <a:spcAft>
                <a:spcPts val="0"/>
              </a:spcAft>
              <a:buClr>
                <a:srgbClr val="0070C0"/>
              </a:buClr>
              <a:buSzPts val="1600"/>
              <a:buFont typeface="Noto Sans Symbols"/>
              <a:buChar char="✔"/>
            </a:pPr>
            <a:r>
              <a:rPr b="1" lang="es-PE" sz="1600">
                <a:solidFill>
                  <a:schemeClr val="dk1"/>
                </a:solidFill>
                <a:latin typeface="Calibri"/>
                <a:ea typeface="Calibri"/>
                <a:cs typeface="Calibri"/>
                <a:sym typeface="Calibri"/>
              </a:rPr>
              <a:t>Ventajas: </a:t>
            </a:r>
            <a:r>
              <a:rPr lang="es-PE" sz="1600">
                <a:solidFill>
                  <a:schemeClr val="dk1"/>
                </a:solidFill>
                <a:latin typeface="Calibri"/>
                <a:ea typeface="Calibri"/>
                <a:cs typeface="Calibri"/>
                <a:sym typeface="Calibri"/>
              </a:rPr>
              <a:t>requiere menos administración y espacio en disco para el registro de transacciones.</a:t>
            </a:r>
            <a:endParaRPr/>
          </a:p>
          <a:p>
            <a:pPr indent="-184150" lvl="0" marL="828675" marR="0" rtl="0" algn="l">
              <a:spcBef>
                <a:spcPts val="0"/>
              </a:spcBef>
              <a:spcAft>
                <a:spcPts val="0"/>
              </a:spcAft>
              <a:buClr>
                <a:srgbClr val="0070C0"/>
              </a:buClr>
              <a:buSzPts val="1600"/>
              <a:buFont typeface="Noto Sans Symbols"/>
              <a:buNone/>
            </a:pPr>
            <a:r>
              <a:t/>
            </a:r>
            <a:endParaRPr sz="1600">
              <a:solidFill>
                <a:schemeClr val="dk1"/>
              </a:solidFill>
              <a:latin typeface="Calibri"/>
              <a:ea typeface="Calibri"/>
              <a:cs typeface="Calibri"/>
              <a:sym typeface="Calibri"/>
            </a:endParaRPr>
          </a:p>
          <a:p>
            <a:pPr indent="-285750" lvl="0" marL="552450" marR="0" rtl="0" algn="l">
              <a:spcBef>
                <a:spcPts val="0"/>
              </a:spcBef>
              <a:spcAft>
                <a:spcPts val="0"/>
              </a:spcAft>
              <a:buClr>
                <a:srgbClr val="0070C0"/>
              </a:buClr>
              <a:buSzPts val="1600"/>
              <a:buFont typeface="Noto Sans Symbols"/>
              <a:buChar char="✔"/>
            </a:pPr>
            <a:r>
              <a:rPr b="1" lang="es-PE" sz="1600">
                <a:solidFill>
                  <a:schemeClr val="dk1"/>
                </a:solidFill>
                <a:latin typeface="Calibri"/>
                <a:ea typeface="Calibri"/>
                <a:cs typeface="Calibri"/>
                <a:sym typeface="Calibri"/>
              </a:rPr>
              <a:t>Desventajas: </a:t>
            </a:r>
            <a:r>
              <a:rPr lang="es-PE" sz="1600">
                <a:solidFill>
                  <a:schemeClr val="dk1"/>
                </a:solidFill>
                <a:latin typeface="Calibri"/>
                <a:ea typeface="Calibri"/>
                <a:cs typeface="Calibri"/>
                <a:sym typeface="Calibri"/>
              </a:rPr>
              <a:t>no permite restauración a un punto específico en el tiempo después de un fallo o desastre. Solo se puede realizar una restauración hasta el último backup completo o diferencial.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nvSpPr>
        <p:spPr>
          <a:xfrm>
            <a:off x="780791" y="1052087"/>
            <a:ext cx="6616380" cy="246221"/>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BACKUP DE ARCHIVO O GRUPO DE ARCHIVOS (FILE/FILEGROUP BACKUP) </a:t>
            </a:r>
            <a:endParaRPr/>
          </a:p>
        </p:txBody>
      </p:sp>
      <p:sp>
        <p:nvSpPr>
          <p:cNvPr id="137" name="Google Shape;137;p1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sp>
        <p:nvSpPr>
          <p:cNvPr id="138" name="Google Shape;138;p13"/>
          <p:cNvSpPr txBox="1"/>
          <p:nvPr/>
        </p:nvSpPr>
        <p:spPr>
          <a:xfrm>
            <a:off x="1039902" y="3444885"/>
            <a:ext cx="3694014" cy="1354217"/>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BACKUP DATABASE </a:t>
            </a:r>
            <a:r>
              <a:rPr b="1" lang="es-PE" sz="1600">
                <a:solidFill>
                  <a:schemeClr val="dk1"/>
                </a:solidFill>
                <a:latin typeface="Calibri"/>
                <a:ea typeface="Calibri"/>
                <a:cs typeface="Calibri"/>
                <a:sym typeface="Calibri"/>
              </a:rPr>
              <a:t>NombreBaseDeDatos</a:t>
            </a:r>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FILE </a:t>
            </a:r>
            <a:r>
              <a:rPr lang="es-PE" sz="1600">
                <a:solidFill>
                  <a:schemeClr val="dk1"/>
                </a:solidFill>
                <a:latin typeface="Calibri"/>
                <a:ea typeface="Calibri"/>
                <a:cs typeface="Calibri"/>
                <a:sym typeface="Calibri"/>
              </a:rPr>
              <a:t>= 'NombreArchivo'</a:t>
            </a:r>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TO DISK </a:t>
            </a:r>
            <a:r>
              <a:rPr lang="es-PE" sz="1600">
                <a:solidFill>
                  <a:schemeClr val="dk1"/>
                </a:solidFill>
                <a:latin typeface="Calibri"/>
                <a:ea typeface="Calibri"/>
                <a:cs typeface="Calibri"/>
                <a:sym typeface="Calibri"/>
              </a:rPr>
              <a:t>= 'C:\Ruta\Archivo.bak';</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39" name="Google Shape;139;p13"/>
          <p:cNvSpPr txBox="1"/>
          <p:nvPr/>
        </p:nvSpPr>
        <p:spPr>
          <a:xfrm>
            <a:off x="1039902" y="3113467"/>
            <a:ext cx="95890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0070C0"/>
                </a:solidFill>
                <a:latin typeface="Calibri"/>
                <a:ea typeface="Calibri"/>
                <a:cs typeface="Calibri"/>
                <a:sym typeface="Calibri"/>
              </a:rPr>
              <a:t>Sintaxis:</a:t>
            </a:r>
            <a:endParaRPr/>
          </a:p>
        </p:txBody>
      </p:sp>
      <p:pic>
        <p:nvPicPr>
          <p:cNvPr id="140" name="Google Shape;140;p13"/>
          <p:cNvPicPr preferRelativeResize="0"/>
          <p:nvPr/>
        </p:nvPicPr>
        <p:blipFill rotWithShape="1">
          <a:blip r:embed="rId3">
            <a:alphaModFix/>
          </a:blip>
          <a:srcRect b="0" l="0" r="0" t="0"/>
          <a:stretch/>
        </p:blipFill>
        <p:spPr>
          <a:xfrm>
            <a:off x="5055020" y="2349829"/>
            <a:ext cx="3283975" cy="2811660"/>
          </a:xfrm>
          <a:prstGeom prst="rect">
            <a:avLst/>
          </a:prstGeom>
          <a:noFill/>
          <a:ln cap="flat" cmpd="sng" w="9525">
            <a:solidFill>
              <a:schemeClr val="accent4"/>
            </a:solidFill>
            <a:prstDash val="solid"/>
            <a:round/>
            <a:headEnd len="sm" w="sm" type="none"/>
            <a:tailEnd len="sm" w="sm" type="none"/>
          </a:ln>
        </p:spPr>
      </p:pic>
      <p:sp>
        <p:nvSpPr>
          <p:cNvPr id="141" name="Google Shape;141;p13"/>
          <p:cNvSpPr txBox="1"/>
          <p:nvPr/>
        </p:nvSpPr>
        <p:spPr>
          <a:xfrm>
            <a:off x="780791" y="1419851"/>
            <a:ext cx="7465500" cy="985200"/>
          </a:xfrm>
          <a:prstGeom prst="rect">
            <a:avLst/>
          </a:prstGeom>
          <a:noFill/>
          <a:ln>
            <a:noFill/>
          </a:ln>
        </p:spPr>
        <p:txBody>
          <a:bodyPr anchorCtr="0" anchor="t" bIns="0" lIns="0" spcFirstLastPara="1" rIns="0" wrap="square" tIns="0">
            <a:spAutoFit/>
          </a:bodyPr>
          <a:lstStyle/>
          <a:p>
            <a:pPr indent="-285750" lvl="0" marL="64135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Este tipo de backup permite respaldar uno o varios archivos o grupos de archivos de una base de datos en particular. Puede ser útil cuando se desea realizar backup de forma incremental o cuando se desea restaurar solo una parte específica de la base de datos.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14"/>
          <p:cNvSpPr/>
          <p:nvPr/>
        </p:nvSpPr>
        <p:spPr>
          <a:xfrm>
            <a:off x="424251" y="3703125"/>
            <a:ext cx="8080477"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DISEÑO DE UNA ESTRATEGIA DE RESPALDO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nvSpPr>
        <p:spPr>
          <a:xfrm>
            <a:off x="765322" y="1460205"/>
            <a:ext cx="7422714"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¿QUÉ CONSIDERAR AL MOMENTO DE DESARROLLAR UNA ESTRATEGIA DE RESPALDO?</a:t>
            </a:r>
            <a:endParaRPr sz="1400">
              <a:solidFill>
                <a:srgbClr val="262626"/>
              </a:solidFill>
              <a:latin typeface="Calibri"/>
              <a:ea typeface="Calibri"/>
              <a:cs typeface="Calibri"/>
              <a:sym typeface="Calibri"/>
            </a:endParaRPr>
          </a:p>
        </p:txBody>
      </p:sp>
      <p:sp>
        <p:nvSpPr>
          <p:cNvPr id="155" name="Google Shape;155;p1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DISEÑO DE UNA ESTRATEGIA DE RESPALDO</a:t>
            </a:r>
            <a:endParaRPr/>
          </a:p>
        </p:txBody>
      </p:sp>
      <p:sp>
        <p:nvSpPr>
          <p:cNvPr id="156" name="Google Shape;156;p15"/>
          <p:cNvSpPr txBox="1"/>
          <p:nvPr/>
        </p:nvSpPr>
        <p:spPr>
          <a:xfrm>
            <a:off x="857351" y="1922899"/>
            <a:ext cx="6657354" cy="984885"/>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Diseñar una estrategia de respaldo efectiva es crucial para garantizar la disponibilidad y protección de los datos en una base de datos SQL Server. A continuación, se proporcionan algunos pasos generales para diseñar una  de forma adecuada:</a:t>
            </a:r>
            <a:endParaRPr/>
          </a:p>
        </p:txBody>
      </p:sp>
      <p:sp>
        <p:nvSpPr>
          <p:cNvPr id="157" name="Google Shape;157;p15"/>
          <p:cNvSpPr txBox="1"/>
          <p:nvPr/>
        </p:nvSpPr>
        <p:spPr>
          <a:xfrm>
            <a:off x="2819835" y="2907784"/>
            <a:ext cx="4792500" cy="19701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Evaluar los requisitos y objetivos</a:t>
            </a:r>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Identificar bases de datos críticas</a:t>
            </a:r>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Seleccionar el modo de recuperación adecuado</a:t>
            </a:r>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Definir frecuencia y horarios de respaldo</a:t>
            </a:r>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Establecer la retención de backup</a:t>
            </a:r>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Considerar la redundancia de backup</a:t>
            </a:r>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Probar y validar la estrategia de respaldo</a:t>
            </a:r>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Documentar y mantener la estrategia</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nvSpPr>
        <p:spPr>
          <a:xfrm>
            <a:off x="814923" y="1793844"/>
            <a:ext cx="7514100" cy="24627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Evaluar los requisitos y objetivos: </a:t>
            </a:r>
            <a:r>
              <a:rPr lang="es-PE" sz="1600">
                <a:solidFill>
                  <a:srgbClr val="262626"/>
                </a:solidFill>
                <a:latin typeface="Calibri"/>
                <a:ea typeface="Calibri"/>
                <a:cs typeface="Calibri"/>
                <a:sym typeface="Calibri"/>
              </a:rPr>
              <a:t>comprender los requisitos y objetivos de respaldo de la organización es fundamental. Esto incluye considerar el tiempo de recuperación objetivo (RTO, por sus siglas en inglés) y el punto de recuperación objetivo (RPO, por sus siglas en inglés), así como los requisitos legales o de cumplimiento normativo.</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Identificar bases de datos críticas: </a:t>
            </a:r>
            <a:r>
              <a:rPr lang="es-PE" sz="1600">
                <a:solidFill>
                  <a:srgbClr val="262626"/>
                </a:solidFill>
                <a:latin typeface="Calibri"/>
                <a:ea typeface="Calibri"/>
                <a:cs typeface="Calibri"/>
                <a:sym typeface="Calibri"/>
              </a:rPr>
              <a:t>determinar cuáles son las bases de datos críticas para el negocio y priorizarlas en la estrategia de respaldo. Estas suelen ser aquellas que contienen datos importantes y que deben ser recuperadas rápidamente en caso de una interrupción.</a:t>
            </a:r>
            <a:endParaRPr sz="1600">
              <a:solidFill>
                <a:srgbClr val="262626"/>
              </a:solidFill>
              <a:latin typeface="Calibri"/>
              <a:ea typeface="Calibri"/>
              <a:cs typeface="Calibri"/>
              <a:sym typeface="Calibri"/>
            </a:endParaRPr>
          </a:p>
        </p:txBody>
      </p:sp>
      <p:sp>
        <p:nvSpPr>
          <p:cNvPr id="164" name="Google Shape;164;p1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DISEÑO DE UNA ESTRATEGIA DE RESPALDO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nvSpPr>
        <p:spPr>
          <a:xfrm>
            <a:off x="731795" y="1353268"/>
            <a:ext cx="7680300" cy="32016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Seleccionar el modo de recuperación adecuado:</a:t>
            </a:r>
            <a:r>
              <a:rPr lang="es-PE" sz="1600">
                <a:solidFill>
                  <a:srgbClr val="262626"/>
                </a:solidFill>
                <a:latin typeface="Calibri"/>
                <a:ea typeface="Calibri"/>
                <a:cs typeface="Calibri"/>
                <a:sym typeface="Calibri"/>
              </a:rPr>
              <a:t> se debe decidir si cada base de datos se configurará en modo de recuperación completa, simple u otro modo según los requisitos de recuperación y el equilibrio entre el rendimiento y la administración del registro de transacciones.</a:t>
            </a:r>
            <a:endParaRPr/>
          </a:p>
          <a:p>
            <a:pPr indent="-241300" lvl="0" marL="354625" marR="0" rtl="0" algn="l">
              <a:spcBef>
                <a:spcPts val="0"/>
              </a:spcBef>
              <a:spcAft>
                <a:spcPts val="0"/>
              </a:spcAft>
              <a:buClr>
                <a:schemeClr val="dk1"/>
              </a:buClr>
              <a:buSzPts val="1600"/>
              <a:buFont typeface="Calibri"/>
              <a:buNone/>
            </a:pPr>
            <a:r>
              <a:t/>
            </a:r>
            <a:endParaRPr b="1" sz="1600">
              <a:solidFill>
                <a:srgbClr val="7030A0"/>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Definir frecuencia y horarios de respaldo: </a:t>
            </a:r>
            <a:r>
              <a:rPr lang="es-PE" sz="1600">
                <a:solidFill>
                  <a:srgbClr val="262626"/>
                </a:solidFill>
                <a:latin typeface="Calibri"/>
                <a:ea typeface="Calibri"/>
                <a:cs typeface="Calibri"/>
                <a:sym typeface="Calibri"/>
              </a:rPr>
              <a:t>determinar la frecuencia de los backup, es decir, con qué frecuencia se realizarán los backup completos, diferenciales y de registros de transacciones. Además, es necesario establecer los horarios de respaldo que sean convenientes y que tengan el menor impacto en la actividad del sistema.</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Establecer la retención de back up: </a:t>
            </a:r>
            <a:r>
              <a:rPr lang="es-PE" sz="1600">
                <a:solidFill>
                  <a:srgbClr val="262626"/>
                </a:solidFill>
                <a:latin typeface="Calibri"/>
                <a:ea typeface="Calibri"/>
                <a:cs typeface="Calibri"/>
                <a:sym typeface="Calibri"/>
              </a:rPr>
              <a:t>definir cuánto tiempo se conservarán los backup y en qué medios de almacenamiento. Esto se basará en los requisitos de cumplimiento, políticas de retención de datos y capacidad de almacenamiento disponible.</a:t>
            </a:r>
            <a:endParaRPr sz="1600">
              <a:solidFill>
                <a:srgbClr val="262626"/>
              </a:solidFill>
              <a:latin typeface="Calibri"/>
              <a:ea typeface="Calibri"/>
              <a:cs typeface="Calibri"/>
              <a:sym typeface="Calibri"/>
            </a:endParaRPr>
          </a:p>
        </p:txBody>
      </p:sp>
      <p:sp>
        <p:nvSpPr>
          <p:cNvPr id="171" name="Google Shape;171;p1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DISEÑO DE UNA ESTRATEGIA DE RESPALDO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nvSpPr>
        <p:spPr>
          <a:xfrm>
            <a:off x="840137" y="1353269"/>
            <a:ext cx="7821600" cy="32016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6"/>
            </a:pPr>
            <a:r>
              <a:rPr b="1" lang="es-PE" sz="1600">
                <a:solidFill>
                  <a:srgbClr val="7030A0"/>
                </a:solidFill>
                <a:latin typeface="Calibri"/>
                <a:ea typeface="Calibri"/>
                <a:cs typeface="Calibri"/>
                <a:sym typeface="Calibri"/>
              </a:rPr>
              <a:t>Considerar la redundancia de back up: </a:t>
            </a:r>
            <a:r>
              <a:rPr lang="es-PE" sz="1600">
                <a:solidFill>
                  <a:srgbClr val="262626"/>
                </a:solidFill>
                <a:latin typeface="Calibri"/>
                <a:ea typeface="Calibri"/>
                <a:cs typeface="Calibri"/>
                <a:sym typeface="Calibri"/>
              </a:rPr>
              <a:t>es recomendable almacenar los backup en diferentes ubicaciones o medios de almacenamiento para protegerlos contra la pérdida de datos debido a un desastre o fallo en los sistemas.</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startAt="6"/>
            </a:pPr>
            <a:r>
              <a:rPr b="1" lang="es-PE" sz="1600">
                <a:solidFill>
                  <a:srgbClr val="7030A0"/>
                </a:solidFill>
                <a:latin typeface="Calibri"/>
                <a:ea typeface="Calibri"/>
                <a:cs typeface="Calibri"/>
                <a:sym typeface="Calibri"/>
              </a:rPr>
              <a:t>Probar y validar la estrategia de respaldo: </a:t>
            </a:r>
            <a:r>
              <a:rPr lang="es-PE" sz="1600">
                <a:solidFill>
                  <a:srgbClr val="262626"/>
                </a:solidFill>
                <a:latin typeface="Calibri"/>
                <a:ea typeface="Calibri"/>
                <a:cs typeface="Calibri"/>
                <a:sym typeface="Calibri"/>
              </a:rPr>
              <a:t>realizar pruebas periódicas de los procesos de respaldo y restauración para asegurar que los datos se puedan recuperar correctamente. Esto incluye probar la recuperación de datos hasta un punto específico en el tiempo (punto en el tiempo) y probar la recuperación en un entorno de prueba o simulado.</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342900" lvl="0" marL="354625" marR="0" rtl="0" algn="l">
              <a:spcBef>
                <a:spcPts val="0"/>
              </a:spcBef>
              <a:spcAft>
                <a:spcPts val="0"/>
              </a:spcAft>
              <a:buClr>
                <a:srgbClr val="7030A0"/>
              </a:buClr>
              <a:buSzPts val="1600"/>
              <a:buFont typeface="Calibri"/>
              <a:buAutoNum type="arabicPeriod" startAt="6"/>
            </a:pPr>
            <a:r>
              <a:rPr b="1" lang="es-PE" sz="1600">
                <a:solidFill>
                  <a:srgbClr val="7030A0"/>
                </a:solidFill>
                <a:latin typeface="Calibri"/>
                <a:ea typeface="Calibri"/>
                <a:cs typeface="Calibri"/>
                <a:sym typeface="Calibri"/>
              </a:rPr>
              <a:t>Documentar y mantener la estrategia: </a:t>
            </a:r>
            <a:r>
              <a:rPr lang="es-PE" sz="1600">
                <a:solidFill>
                  <a:srgbClr val="262626"/>
                </a:solidFill>
                <a:latin typeface="Calibri"/>
                <a:ea typeface="Calibri"/>
                <a:cs typeface="Calibri"/>
                <a:sym typeface="Calibri"/>
              </a:rPr>
              <a:t>documentar todos los aspectos de la estrategia de respaldo, incluyendo los procedimientos, horarios, configuraciones y responsabilidades. Se debe mantener la documentación actualizada y hacer una revisión regularmente para realizar ajustes según sea necesario.</a:t>
            </a:r>
            <a:endParaRPr/>
          </a:p>
        </p:txBody>
      </p:sp>
      <p:sp>
        <p:nvSpPr>
          <p:cNvPr id="178" name="Google Shape;178;p1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DISEÑO DE UNA ESTRATEGIA DE RESPALDO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9"/>
          <p:cNvSpPr/>
          <p:nvPr/>
        </p:nvSpPr>
        <p:spPr>
          <a:xfrm>
            <a:off x="424251" y="3703125"/>
            <a:ext cx="8444619"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USO DE ASISTENTES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41" name="Google Shape;41;p2"/>
          <p:cNvSpPr txBox="1"/>
          <p:nvPr/>
        </p:nvSpPr>
        <p:spPr>
          <a:xfrm>
            <a:off x="653843" y="1133951"/>
            <a:ext cx="7836314" cy="2462213"/>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lang="es-PE" sz="1600">
                <a:solidFill>
                  <a:srgbClr val="262626"/>
                </a:solidFill>
                <a:latin typeface="Calibri"/>
                <a:ea typeface="Calibri"/>
                <a:cs typeface="Calibri"/>
                <a:sym typeface="Calibri"/>
              </a:rPr>
              <a:t>Durante esta sesión:</a:t>
            </a:r>
            <a:endParaRPr/>
          </a:p>
          <a:p>
            <a:pPr indent="0" lvl="0" marL="11725" marR="0" rtl="0" algn="just">
              <a:spcBef>
                <a:spcPts val="0"/>
              </a:spcBef>
              <a:spcAft>
                <a:spcPts val="0"/>
              </a:spcAft>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Aprenderás los tipos de copias de seguridad que se pueden realizar en SQL SERVER.</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Comprenderás cómo se diseña una estrategia de respaldo.</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Entenderás el uso de asistentes.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168275" lvl="0" marL="180000" marR="0" rtl="0" algn="just">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Entenderás los métodos alternativos.</a:t>
            </a:r>
            <a:endParaRPr/>
          </a:p>
          <a:p>
            <a:pPr indent="-66675" lvl="0" marL="180000" marR="0" rtl="0" algn="just">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ASISTENTES</a:t>
            </a:r>
            <a:endParaRPr/>
          </a:p>
        </p:txBody>
      </p:sp>
      <p:grpSp>
        <p:nvGrpSpPr>
          <p:cNvPr id="192" name="Google Shape;192;p20"/>
          <p:cNvGrpSpPr/>
          <p:nvPr/>
        </p:nvGrpSpPr>
        <p:grpSpPr>
          <a:xfrm>
            <a:off x="666882" y="1785141"/>
            <a:ext cx="7413089" cy="2696276"/>
            <a:chOff x="858075" y="1538920"/>
            <a:chExt cx="7413089" cy="2696276"/>
          </a:xfrm>
        </p:grpSpPr>
        <p:sp>
          <p:nvSpPr>
            <p:cNvPr id="193" name="Google Shape;193;p20"/>
            <p:cNvSpPr txBox="1"/>
            <p:nvPr/>
          </p:nvSpPr>
          <p:spPr>
            <a:xfrm>
              <a:off x="1004934" y="1980367"/>
              <a:ext cx="6742500" cy="14778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Los asistentes pueden ser útiles en SQL Server para ayudar con tareas relacionadas con backup. Cabe señalar, que estos asistentes pueden variar según la versión y la herramienta que se esté utilizando. </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 continuación, algunas formas en las que se pueden aprovechar para realizar estas tareas:</a:t>
              </a:r>
              <a:endParaRPr sz="1600">
                <a:solidFill>
                  <a:srgbClr val="262626"/>
                </a:solidFill>
                <a:latin typeface="Calibri"/>
                <a:ea typeface="Calibri"/>
                <a:cs typeface="Calibri"/>
                <a:sym typeface="Calibri"/>
              </a:endParaRPr>
            </a:p>
          </p:txBody>
        </p:sp>
        <p:sp>
          <p:nvSpPr>
            <p:cNvPr id="194" name="Google Shape;194;p20"/>
            <p:cNvSpPr txBox="1"/>
            <p:nvPr/>
          </p:nvSpPr>
          <p:spPr>
            <a:xfrm>
              <a:off x="2594048" y="3404199"/>
              <a:ext cx="4813977"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Asistente para el Plan de Mantenimiento</a:t>
              </a:r>
              <a:endParaRPr/>
            </a:p>
            <a:p>
              <a:pPr indent="-342900" lvl="0" marL="342900"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Asistente para la Creación de Tareas Programadas</a:t>
              </a:r>
              <a:endParaRPr/>
            </a:p>
            <a:p>
              <a:pPr indent="-342900" lvl="0" marL="342900"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Asistentes en soluciones de terceros</a:t>
              </a:r>
              <a:endParaRPr sz="1600">
                <a:solidFill>
                  <a:schemeClr val="dk1"/>
                </a:solidFill>
                <a:latin typeface="Calibri"/>
                <a:ea typeface="Calibri"/>
                <a:cs typeface="Calibri"/>
                <a:sym typeface="Calibri"/>
              </a:endParaRPr>
            </a:p>
          </p:txBody>
        </p:sp>
        <p:sp>
          <p:nvSpPr>
            <p:cNvPr id="195" name="Google Shape;195;p20"/>
            <p:cNvSpPr txBox="1"/>
            <p:nvPr/>
          </p:nvSpPr>
          <p:spPr>
            <a:xfrm>
              <a:off x="858075" y="1538920"/>
              <a:ext cx="7413089"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¿QUÉ CONSIDERAR AL MOMENTO DE DESARROLLAR UNA ESTRATEGIA DE RESPALDO?</a:t>
              </a:r>
              <a:endParaRPr sz="1200">
                <a:solidFill>
                  <a:srgbClr val="262626"/>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ASISTENTES</a:t>
            </a:r>
            <a:endParaRPr/>
          </a:p>
        </p:txBody>
      </p:sp>
      <p:grpSp>
        <p:nvGrpSpPr>
          <p:cNvPr id="202" name="Google Shape;202;p21"/>
          <p:cNvGrpSpPr/>
          <p:nvPr/>
        </p:nvGrpSpPr>
        <p:grpSpPr>
          <a:xfrm>
            <a:off x="674645" y="1532015"/>
            <a:ext cx="7944341" cy="2650970"/>
            <a:chOff x="450201" y="851744"/>
            <a:chExt cx="7944341" cy="2650970"/>
          </a:xfrm>
        </p:grpSpPr>
        <p:sp>
          <p:nvSpPr>
            <p:cNvPr id="203" name="Google Shape;203;p21"/>
            <p:cNvSpPr txBox="1"/>
            <p:nvPr/>
          </p:nvSpPr>
          <p:spPr>
            <a:xfrm>
              <a:off x="450201" y="1243922"/>
              <a:ext cx="4000500" cy="2062500"/>
            </a:xfrm>
            <a:prstGeom prst="rect">
              <a:avLst/>
            </a:prstGeom>
            <a:noFill/>
            <a:ln>
              <a:noFill/>
            </a:ln>
          </p:spPr>
          <p:txBody>
            <a:bodyPr anchorCtr="0" anchor="t" bIns="45700" lIns="91425" spcFirstLastPara="1" rIns="91425" wrap="square" tIns="45700">
              <a:spAutoFit/>
            </a:bodyPr>
            <a:lstStyle/>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SQL Server Management Studio (SSMS) proporciona un asistente para crear un Plan de Mantenimiento, que incluye tareas de back up. Este asistente puede usarse para programar y configurar fácilmente backup completos, diferenciales y de registros de transacciones.</a:t>
              </a:r>
              <a:endParaRPr/>
            </a:p>
          </p:txBody>
        </p:sp>
        <p:pic>
          <p:nvPicPr>
            <p:cNvPr id="204" name="Google Shape;204;p21"/>
            <p:cNvPicPr preferRelativeResize="0"/>
            <p:nvPr/>
          </p:nvPicPr>
          <p:blipFill rotWithShape="1">
            <a:blip r:embed="rId3">
              <a:alphaModFix/>
            </a:blip>
            <a:srcRect b="0" l="0" r="0" t="0"/>
            <a:stretch/>
          </p:blipFill>
          <p:spPr>
            <a:xfrm>
              <a:off x="4846320" y="1367270"/>
              <a:ext cx="3548222" cy="2135444"/>
            </a:xfrm>
            <a:prstGeom prst="rect">
              <a:avLst/>
            </a:prstGeom>
            <a:noFill/>
            <a:ln cap="flat" cmpd="sng" w="9525">
              <a:solidFill>
                <a:schemeClr val="accent4"/>
              </a:solidFill>
              <a:prstDash val="solid"/>
              <a:round/>
              <a:headEnd len="sm" w="sm" type="none"/>
              <a:tailEnd len="sm" w="sm" type="none"/>
            </a:ln>
          </p:spPr>
        </p:pic>
        <p:sp>
          <p:nvSpPr>
            <p:cNvPr id="205" name="Google Shape;205;p21"/>
            <p:cNvSpPr txBox="1"/>
            <p:nvPr/>
          </p:nvSpPr>
          <p:spPr>
            <a:xfrm>
              <a:off x="748695" y="851744"/>
              <a:ext cx="5386097" cy="33855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ASISTENTE PARA EL PLAN DE MANTENIMIENTO</a:t>
              </a:r>
              <a:endParaRPr sz="1600">
                <a:solidFill>
                  <a:schemeClr val="dk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ASISTENTES</a:t>
            </a:r>
            <a:endParaRPr/>
          </a:p>
        </p:txBody>
      </p:sp>
      <p:sp>
        <p:nvSpPr>
          <p:cNvPr id="212" name="Google Shape;212;p22"/>
          <p:cNvSpPr txBox="1"/>
          <p:nvPr/>
        </p:nvSpPr>
        <p:spPr>
          <a:xfrm>
            <a:off x="343139" y="1779923"/>
            <a:ext cx="4000500" cy="2062500"/>
          </a:xfrm>
          <a:prstGeom prst="rect">
            <a:avLst/>
          </a:prstGeom>
          <a:noFill/>
          <a:ln>
            <a:noFill/>
          </a:ln>
        </p:spPr>
        <p:txBody>
          <a:bodyPr anchorCtr="0" anchor="t" bIns="45700" lIns="91425" spcFirstLastPara="1" rIns="91425" wrap="square" tIns="45700">
            <a:spAutoFit/>
          </a:bodyPr>
          <a:lstStyle/>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a:t>
            </a:r>
            <a:r>
              <a:rPr lang="es-PE" sz="1600">
                <a:solidFill>
                  <a:schemeClr val="dk1"/>
                </a:solidFill>
                <a:latin typeface="Calibri"/>
                <a:ea typeface="Calibri"/>
                <a:cs typeface="Calibri"/>
                <a:sym typeface="Calibri"/>
              </a:rPr>
              <a:t>l Asistente se puede usar para la Creación de Tareas Programadas (Task Scheduler) en Windows a fin de programar la ejecución de comandos de backup en SQL Server.</a:t>
            </a:r>
            <a:endParaRPr/>
          </a:p>
          <a:p>
            <a:pPr indent="-184150" lvl="0" marL="6413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Este asistente permite definir la frecuencia y el horario de los backup.</a:t>
            </a:r>
            <a:endParaRPr/>
          </a:p>
        </p:txBody>
      </p:sp>
      <p:pic>
        <p:nvPicPr>
          <p:cNvPr id="213" name="Google Shape;213;p22"/>
          <p:cNvPicPr preferRelativeResize="0"/>
          <p:nvPr/>
        </p:nvPicPr>
        <p:blipFill rotWithShape="1">
          <a:blip r:embed="rId3">
            <a:alphaModFix/>
          </a:blip>
          <a:srcRect b="0" l="0" r="0" t="0"/>
          <a:stretch/>
        </p:blipFill>
        <p:spPr>
          <a:xfrm>
            <a:off x="4917151" y="1779923"/>
            <a:ext cx="3568831" cy="3064996"/>
          </a:xfrm>
          <a:prstGeom prst="rect">
            <a:avLst/>
          </a:prstGeom>
          <a:noFill/>
          <a:ln cap="flat" cmpd="sng" w="9525">
            <a:solidFill>
              <a:schemeClr val="accent4"/>
            </a:solidFill>
            <a:prstDash val="solid"/>
            <a:round/>
            <a:headEnd len="sm" w="sm" type="none"/>
            <a:tailEnd len="sm" w="sm" type="none"/>
          </a:ln>
        </p:spPr>
      </p:pic>
      <p:sp>
        <p:nvSpPr>
          <p:cNvPr id="214" name="Google Shape;214;p22"/>
          <p:cNvSpPr txBox="1"/>
          <p:nvPr/>
        </p:nvSpPr>
        <p:spPr>
          <a:xfrm>
            <a:off x="649706" y="1279644"/>
            <a:ext cx="5949597" cy="33855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rabicPeriod" startAt="2"/>
            </a:pPr>
            <a:r>
              <a:rPr b="1" lang="es-PE" sz="1600">
                <a:solidFill>
                  <a:srgbClr val="7030A0"/>
                </a:solidFill>
                <a:latin typeface="Calibri"/>
                <a:ea typeface="Calibri"/>
                <a:cs typeface="Calibri"/>
                <a:sym typeface="Calibri"/>
              </a:rPr>
              <a:t>ASISTENTE PARA LA CREACIÓN DE TAREAS PROGRAMADAS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ASISTENTES</a:t>
            </a:r>
            <a:endParaRPr/>
          </a:p>
        </p:txBody>
      </p:sp>
      <p:sp>
        <p:nvSpPr>
          <p:cNvPr id="221" name="Google Shape;221;p23"/>
          <p:cNvSpPr txBox="1"/>
          <p:nvPr/>
        </p:nvSpPr>
        <p:spPr>
          <a:xfrm>
            <a:off x="874150" y="2009896"/>
            <a:ext cx="3697850" cy="2554545"/>
          </a:xfrm>
          <a:prstGeom prst="rect">
            <a:avLst/>
          </a:prstGeom>
          <a:noFill/>
          <a:ln>
            <a:noFill/>
          </a:ln>
        </p:spPr>
        <p:txBody>
          <a:bodyPr anchorCtr="0" anchor="t" bIns="45700" lIns="91425" spcFirstLastPara="1" rIns="91425" wrap="square" tIns="45700">
            <a:spAutoFit/>
          </a:bodyPr>
          <a:lstStyle/>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Además de las herramientas nativas de SQL Server, hay soluciones de terceros que ofrecen asistentes e interfaces intuitivas para realizar back up. </a:t>
            </a:r>
            <a:endParaRPr/>
          </a:p>
          <a:p>
            <a:pPr indent="-184150" lvl="0" marL="6413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Estas soluciones suelen proporcionar opciones avanzadas y personalizables para respaldar bases de datos SQL Server.</a:t>
            </a:r>
            <a:endParaRPr/>
          </a:p>
        </p:txBody>
      </p:sp>
      <p:pic>
        <p:nvPicPr>
          <p:cNvPr id="222" name="Google Shape;222;p23"/>
          <p:cNvPicPr preferRelativeResize="0"/>
          <p:nvPr/>
        </p:nvPicPr>
        <p:blipFill rotWithShape="1">
          <a:blip r:embed="rId3">
            <a:alphaModFix/>
          </a:blip>
          <a:srcRect b="0" l="0" r="0" t="0"/>
          <a:stretch/>
        </p:blipFill>
        <p:spPr>
          <a:xfrm>
            <a:off x="5277910" y="1410302"/>
            <a:ext cx="3216384" cy="3280075"/>
          </a:xfrm>
          <a:prstGeom prst="rect">
            <a:avLst/>
          </a:prstGeom>
          <a:noFill/>
          <a:ln cap="flat" cmpd="sng" w="9525">
            <a:solidFill>
              <a:schemeClr val="accent4"/>
            </a:solidFill>
            <a:prstDash val="solid"/>
            <a:round/>
            <a:headEnd len="sm" w="sm" type="none"/>
            <a:tailEnd len="sm" w="sm" type="none"/>
          </a:ln>
        </p:spPr>
      </p:pic>
      <p:sp>
        <p:nvSpPr>
          <p:cNvPr id="223" name="Google Shape;223;p23"/>
          <p:cNvSpPr txBox="1"/>
          <p:nvPr/>
        </p:nvSpPr>
        <p:spPr>
          <a:xfrm>
            <a:off x="874150" y="1645404"/>
            <a:ext cx="4271429" cy="3385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ASISTENTES EN SOLUCIONES DE TERCEROS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nvSpPr>
        <p:spPr>
          <a:xfrm>
            <a:off x="1030451" y="2169574"/>
            <a:ext cx="2661300" cy="12315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A continuación, ingresar a MS Management SQL SERVER para realizar el backup de la base de datos Northwind:</a:t>
            </a:r>
            <a:endParaRPr sz="1600">
              <a:solidFill>
                <a:srgbClr val="262626"/>
              </a:solidFill>
              <a:latin typeface="Calibri"/>
              <a:ea typeface="Calibri"/>
              <a:cs typeface="Calibri"/>
              <a:sym typeface="Calibri"/>
            </a:endParaRPr>
          </a:p>
        </p:txBody>
      </p:sp>
      <p:sp>
        <p:nvSpPr>
          <p:cNvPr id="230" name="Google Shape;230;p2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ASISTENTES</a:t>
            </a:r>
            <a:endParaRPr/>
          </a:p>
        </p:txBody>
      </p:sp>
      <p:pic>
        <p:nvPicPr>
          <p:cNvPr id="231" name="Google Shape;231;p24"/>
          <p:cNvPicPr preferRelativeResize="0"/>
          <p:nvPr/>
        </p:nvPicPr>
        <p:blipFill rotWithShape="1">
          <a:blip r:embed="rId3">
            <a:alphaModFix/>
          </a:blip>
          <a:srcRect b="0" l="0" r="0" t="0"/>
          <a:stretch/>
        </p:blipFill>
        <p:spPr>
          <a:xfrm>
            <a:off x="4787720" y="1575235"/>
            <a:ext cx="3691671" cy="3321997"/>
          </a:xfrm>
          <a:prstGeom prst="rect">
            <a:avLst/>
          </a:prstGeom>
          <a:noFill/>
          <a:ln cap="flat" cmpd="sng" w="9525">
            <a:solidFill>
              <a:schemeClr val="accent4"/>
            </a:solidFill>
            <a:prstDash val="solid"/>
            <a:round/>
            <a:headEnd len="sm" w="sm" type="none"/>
            <a:tailEnd len="sm" w="sm" type="none"/>
          </a:ln>
        </p:spPr>
      </p:pic>
      <p:sp>
        <p:nvSpPr>
          <p:cNvPr id="232" name="Google Shape;232;p24"/>
          <p:cNvSpPr txBox="1"/>
          <p:nvPr/>
        </p:nvSpPr>
        <p:spPr>
          <a:xfrm>
            <a:off x="901563" y="1575235"/>
            <a:ext cx="3788003"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CONFIGURAR Y DESARROLLAR UN BACKUP CON MS MANAGEMENT SQL SERVER</a:t>
            </a:r>
            <a:endParaRPr sz="12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ASISTENTES</a:t>
            </a:r>
            <a:endParaRPr/>
          </a:p>
        </p:txBody>
      </p:sp>
      <p:pic>
        <p:nvPicPr>
          <p:cNvPr id="239" name="Google Shape;239;p25"/>
          <p:cNvPicPr preferRelativeResize="0"/>
          <p:nvPr/>
        </p:nvPicPr>
        <p:blipFill rotWithShape="1">
          <a:blip r:embed="rId3">
            <a:alphaModFix/>
          </a:blip>
          <a:srcRect b="0" l="0" r="0" t="0"/>
          <a:stretch/>
        </p:blipFill>
        <p:spPr>
          <a:xfrm>
            <a:off x="3736815" y="1403836"/>
            <a:ext cx="4956985" cy="3638752"/>
          </a:xfrm>
          <a:prstGeom prst="rect">
            <a:avLst/>
          </a:prstGeom>
          <a:noFill/>
          <a:ln cap="flat" cmpd="sng" w="9525">
            <a:solidFill>
              <a:schemeClr val="accent4"/>
            </a:solidFill>
            <a:prstDash val="solid"/>
            <a:round/>
            <a:headEnd len="sm" w="sm" type="none"/>
            <a:tailEnd len="sm" w="sm" type="none"/>
          </a:ln>
        </p:spPr>
      </p:pic>
      <p:sp>
        <p:nvSpPr>
          <p:cNvPr id="240" name="Google Shape;240;p25"/>
          <p:cNvSpPr txBox="1"/>
          <p:nvPr/>
        </p:nvSpPr>
        <p:spPr>
          <a:xfrm>
            <a:off x="872509" y="2687729"/>
            <a:ext cx="1978800" cy="12315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Configurar las opciones según el tipo de backup a realizar y dar clic en el botón “Aceptar”: </a:t>
            </a:r>
            <a:endParaRPr sz="1600">
              <a:solidFill>
                <a:srgbClr val="262626"/>
              </a:solidFill>
              <a:latin typeface="Calibri"/>
              <a:ea typeface="Calibri"/>
              <a:cs typeface="Calibri"/>
              <a:sym typeface="Calibri"/>
            </a:endParaRPr>
          </a:p>
        </p:txBody>
      </p:sp>
      <p:sp>
        <p:nvSpPr>
          <p:cNvPr id="241" name="Google Shape;241;p25"/>
          <p:cNvSpPr txBox="1"/>
          <p:nvPr/>
        </p:nvSpPr>
        <p:spPr>
          <a:xfrm>
            <a:off x="872509" y="1723576"/>
            <a:ext cx="2697848" cy="738664"/>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CONFIGURAR Y DESARROLLAR UN BACKUP CON MS MANAGEMENT SQL SERVER</a:t>
            </a:r>
            <a:endParaRPr sz="12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26"/>
          <p:cNvSpPr/>
          <p:nvPr/>
        </p:nvSpPr>
        <p:spPr>
          <a:xfrm>
            <a:off x="424251" y="3703125"/>
            <a:ext cx="8444619"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USO DE MÉTODOS ALTERNATIVOS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nvSpPr>
        <p:spPr>
          <a:xfrm>
            <a:off x="1812726" y="2243251"/>
            <a:ext cx="4139188" cy="492443"/>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¿QUÉ CONSIDERAR AL MOMENTO DE DESARROLLAR UNA ESTRATEGIA DE RESPALDO?</a:t>
            </a:r>
            <a:endParaRPr sz="1600">
              <a:solidFill>
                <a:srgbClr val="262626"/>
              </a:solidFill>
              <a:latin typeface="Calibri"/>
              <a:ea typeface="Calibri"/>
              <a:cs typeface="Calibri"/>
              <a:sym typeface="Calibri"/>
            </a:endParaRPr>
          </a:p>
        </p:txBody>
      </p:sp>
      <p:sp>
        <p:nvSpPr>
          <p:cNvPr id="255" name="Google Shape;255;p2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MÉTODOS ALTERNATIVOS</a:t>
            </a:r>
            <a:endParaRPr/>
          </a:p>
        </p:txBody>
      </p:sp>
      <p:sp>
        <p:nvSpPr>
          <p:cNvPr id="256" name="Google Shape;256;p27"/>
          <p:cNvSpPr txBox="1"/>
          <p:nvPr/>
        </p:nvSpPr>
        <p:spPr>
          <a:xfrm>
            <a:off x="1812726" y="2971183"/>
            <a:ext cx="3482481" cy="107721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Comandos T-SQL</a:t>
            </a:r>
            <a:endParaRPr/>
          </a:p>
          <a:p>
            <a:pPr indent="-342900" lvl="0" marL="342900"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Scripts PowerShell </a:t>
            </a:r>
            <a:endParaRPr/>
          </a:p>
          <a:p>
            <a:pPr indent="-342900" lvl="0" marL="342900"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Maintenance Plans </a:t>
            </a:r>
            <a:endParaRPr/>
          </a:p>
          <a:p>
            <a:pPr indent="-342900" lvl="0" marL="342900"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SQL Server Agent Jobs</a:t>
            </a:r>
            <a:endParaRPr sz="16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MÉTODOS ALTERNATIVOS</a:t>
            </a:r>
            <a:endParaRPr/>
          </a:p>
        </p:txBody>
      </p:sp>
      <p:sp>
        <p:nvSpPr>
          <p:cNvPr id="263" name="Google Shape;263;p28"/>
          <p:cNvSpPr txBox="1"/>
          <p:nvPr/>
        </p:nvSpPr>
        <p:spPr>
          <a:xfrm>
            <a:off x="1047955" y="2000194"/>
            <a:ext cx="7056900" cy="20625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COMANDOS T-SQL </a:t>
            </a:r>
            <a:endParaRPr/>
          </a:p>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SQL Server ofrece comandos T-SQL que permiten realizar backup directamente mediante instrucciones. </a:t>
            </a:r>
            <a:endParaRPr/>
          </a:p>
          <a:p>
            <a:pPr indent="-184150" lvl="0" marL="6413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Se puede utilizar los comandos </a:t>
            </a:r>
            <a:r>
              <a:rPr b="1" lang="es-PE" sz="1600">
                <a:solidFill>
                  <a:srgbClr val="7030A0"/>
                </a:solidFill>
                <a:latin typeface="Calibri"/>
                <a:ea typeface="Calibri"/>
                <a:cs typeface="Calibri"/>
                <a:sym typeface="Calibri"/>
              </a:rPr>
              <a:t>BACKUP DATABASE</a:t>
            </a:r>
            <a:r>
              <a:rPr lang="es-PE" sz="1600">
                <a:solidFill>
                  <a:schemeClr val="dk1"/>
                </a:solidFill>
                <a:latin typeface="Calibri"/>
                <a:ea typeface="Calibri"/>
                <a:cs typeface="Calibri"/>
                <a:sym typeface="Calibri"/>
              </a:rPr>
              <a:t> y </a:t>
            </a:r>
            <a:r>
              <a:rPr b="1" lang="es-PE" sz="1600">
                <a:solidFill>
                  <a:srgbClr val="7030A0"/>
                </a:solidFill>
                <a:latin typeface="Calibri"/>
                <a:ea typeface="Calibri"/>
                <a:cs typeface="Calibri"/>
                <a:sym typeface="Calibri"/>
              </a:rPr>
              <a:t>BACKUP LOG </a:t>
            </a:r>
            <a:r>
              <a:rPr lang="es-PE" sz="1600">
                <a:solidFill>
                  <a:schemeClr val="dk1"/>
                </a:solidFill>
                <a:latin typeface="Calibri"/>
                <a:ea typeface="Calibri"/>
                <a:cs typeface="Calibri"/>
                <a:sym typeface="Calibri"/>
              </a:rPr>
              <a:t>para respaldar bases de datos y registros de transacciones, respectivamente. </a:t>
            </a:r>
            <a:endParaRPr/>
          </a:p>
          <a:p>
            <a:pPr indent="-184150" lvl="0" marL="6413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Estos comandos  brindan un mayor control y flexibilidad sobre el backup.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MÉTODOS ALTERNATIVOS</a:t>
            </a:r>
            <a:endParaRPr/>
          </a:p>
        </p:txBody>
      </p:sp>
      <p:sp>
        <p:nvSpPr>
          <p:cNvPr id="270" name="Google Shape;270;p29"/>
          <p:cNvSpPr txBox="1"/>
          <p:nvPr/>
        </p:nvSpPr>
        <p:spPr>
          <a:xfrm>
            <a:off x="625551" y="1618120"/>
            <a:ext cx="1618886" cy="58477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COMANDOS T-SQL </a:t>
            </a:r>
            <a:endParaRPr/>
          </a:p>
        </p:txBody>
      </p:sp>
      <p:sp>
        <p:nvSpPr>
          <p:cNvPr id="271" name="Google Shape;271;p29"/>
          <p:cNvSpPr txBox="1"/>
          <p:nvPr/>
        </p:nvSpPr>
        <p:spPr>
          <a:xfrm>
            <a:off x="2344503" y="984921"/>
            <a:ext cx="6526999" cy="4154984"/>
          </a:xfrm>
          <a:prstGeom prst="rect">
            <a:avLst/>
          </a:prstGeom>
          <a:noFill/>
          <a:ln cap="flat" cmpd="sng" w="9525">
            <a:solidFill>
              <a:schemeClr val="accent4"/>
            </a:solidFill>
            <a:prstDash val="dot"/>
            <a:round/>
            <a:headEnd len="sm" w="sm" type="none"/>
            <a:tailEnd len="sm" w="sm" type="none"/>
          </a:ln>
        </p:spPr>
        <p:txBody>
          <a:bodyPr anchorCtr="0" anchor="t" bIns="0" lIns="0" spcFirstLastPara="1" rIns="0" wrap="square" tIns="0">
            <a:spAutoFit/>
          </a:bodyPr>
          <a:lstStyle/>
          <a:p>
            <a:pPr indent="0" lvl="1" marL="457200" marR="0" rtl="0" algn="l">
              <a:spcBef>
                <a:spcPts val="0"/>
              </a:spcBef>
              <a:spcAft>
                <a:spcPts val="0"/>
              </a:spcAft>
              <a:buNone/>
            </a:pPr>
            <a:r>
              <a:t/>
            </a:r>
            <a:endParaRPr b="0" i="0" sz="900" u="none" cap="none" strike="noStrike">
              <a:solidFill>
                <a:srgbClr val="4F6128"/>
              </a:solidFill>
              <a:latin typeface="Courier New"/>
              <a:ea typeface="Courier New"/>
              <a:cs typeface="Courier New"/>
              <a:sym typeface="Courier New"/>
            </a:endParaRPr>
          </a:p>
          <a:p>
            <a:pPr indent="0" lvl="1" marL="457200" marR="0" rtl="0" algn="l">
              <a:spcBef>
                <a:spcPts val="0"/>
              </a:spcBef>
              <a:spcAft>
                <a:spcPts val="0"/>
              </a:spcAft>
              <a:buNone/>
            </a:pPr>
            <a:r>
              <a:rPr b="0" i="0" lang="es-PE" sz="900" u="none" cap="none" strike="noStrike">
                <a:solidFill>
                  <a:srgbClr val="4F6128"/>
                </a:solidFill>
                <a:latin typeface="Courier New"/>
                <a:ea typeface="Courier New"/>
                <a:cs typeface="Courier New"/>
                <a:sym typeface="Courier New"/>
              </a:rPr>
              <a:t>-- backup a todas las base de datos</a:t>
            </a:r>
            <a:endParaRPr/>
          </a:p>
          <a:p>
            <a:pPr indent="0" lvl="1" marL="457200" marR="0" rtl="0" algn="l">
              <a:spcBef>
                <a:spcPts val="0"/>
              </a:spcBef>
              <a:spcAft>
                <a:spcPts val="0"/>
              </a:spcAft>
              <a:buNone/>
            </a:pPr>
            <a:r>
              <a:t/>
            </a:r>
            <a:endParaRPr b="0" i="0" sz="900" u="none" cap="none" strike="noStrike">
              <a:solidFill>
                <a:schemeClr val="dk1"/>
              </a:solidFill>
              <a:latin typeface="Courier New"/>
              <a:ea typeface="Courier New"/>
              <a:cs typeface="Courier New"/>
              <a:sym typeface="Courier New"/>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declare</a:t>
            </a:r>
            <a:r>
              <a:rPr b="0" i="0" lang="es-PE" sz="900" u="none" cap="none" strike="noStrike">
                <a:solidFill>
                  <a:schemeClr val="dk1"/>
                </a:solidFill>
                <a:latin typeface="Courier New"/>
                <a:ea typeface="Courier New"/>
                <a:cs typeface="Courier New"/>
                <a:sym typeface="Courier New"/>
              </a:rPr>
              <a:t> @name </a:t>
            </a:r>
            <a:r>
              <a:rPr b="1" i="0" lang="es-PE" sz="900" u="none" cap="none" strike="noStrike">
                <a:solidFill>
                  <a:srgbClr val="7030A0"/>
                </a:solidFill>
                <a:latin typeface="Courier New"/>
                <a:ea typeface="Courier New"/>
                <a:cs typeface="Courier New"/>
                <a:sym typeface="Courier New"/>
              </a:rPr>
              <a:t>varchar</a:t>
            </a:r>
            <a:r>
              <a:rPr b="0" i="0" lang="es-PE" sz="900" u="none" cap="none" strike="noStrike">
                <a:solidFill>
                  <a:schemeClr val="dk1"/>
                </a:solidFill>
                <a:latin typeface="Courier New"/>
                <a:ea typeface="Courier New"/>
                <a:cs typeface="Courier New"/>
                <a:sym typeface="Courier New"/>
              </a:rPr>
              <a:t>(50)       </a:t>
            </a:r>
            <a:r>
              <a:rPr b="0" i="0" lang="es-PE" sz="900" u="none" cap="none" strike="noStrike">
                <a:solidFill>
                  <a:srgbClr val="4F6128"/>
                </a:solidFill>
                <a:latin typeface="Courier New"/>
                <a:ea typeface="Courier New"/>
                <a:cs typeface="Courier New"/>
                <a:sym typeface="Courier New"/>
              </a:rPr>
              <a:t>-- nomb BD</a:t>
            </a:r>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declare</a:t>
            </a:r>
            <a:r>
              <a:rPr b="0" i="0" lang="es-PE" sz="900" u="none" cap="none" strike="noStrike">
                <a:solidFill>
                  <a:schemeClr val="dk1"/>
                </a:solidFill>
                <a:latin typeface="Courier New"/>
                <a:ea typeface="Courier New"/>
                <a:cs typeface="Courier New"/>
                <a:sym typeface="Courier New"/>
              </a:rPr>
              <a:t> @path </a:t>
            </a:r>
            <a:r>
              <a:rPr b="1" i="0" lang="es-PE" sz="900" u="none" cap="none" strike="noStrike">
                <a:solidFill>
                  <a:srgbClr val="7030A0"/>
                </a:solidFill>
                <a:latin typeface="Courier New"/>
                <a:ea typeface="Courier New"/>
                <a:cs typeface="Courier New"/>
                <a:sym typeface="Courier New"/>
              </a:rPr>
              <a:t>varchar</a:t>
            </a:r>
            <a:r>
              <a:rPr b="0" i="0" lang="es-PE" sz="900" u="none" cap="none" strike="noStrike">
                <a:solidFill>
                  <a:schemeClr val="dk1"/>
                </a:solidFill>
                <a:latin typeface="Courier New"/>
                <a:ea typeface="Courier New"/>
                <a:cs typeface="Courier New"/>
                <a:sym typeface="Courier New"/>
              </a:rPr>
              <a:t>(256)      </a:t>
            </a:r>
            <a:r>
              <a:rPr b="0" i="0" lang="es-PE" sz="900" u="none" cap="none" strike="noStrike">
                <a:solidFill>
                  <a:srgbClr val="4F6128"/>
                </a:solidFill>
                <a:latin typeface="Courier New"/>
                <a:ea typeface="Courier New"/>
                <a:cs typeface="Courier New"/>
                <a:sym typeface="Courier New"/>
              </a:rPr>
              <a:t>-- direccion para los arch de backup</a:t>
            </a:r>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declare</a:t>
            </a:r>
            <a:r>
              <a:rPr b="0" i="0" lang="es-PE" sz="900" u="none" cap="none" strike="noStrike">
                <a:solidFill>
                  <a:schemeClr val="dk1"/>
                </a:solidFill>
                <a:latin typeface="Courier New"/>
                <a:ea typeface="Courier New"/>
                <a:cs typeface="Courier New"/>
                <a:sym typeface="Courier New"/>
              </a:rPr>
              <a:t> @fileName </a:t>
            </a:r>
            <a:r>
              <a:rPr b="1" i="0" lang="es-PE" sz="900" u="none" cap="none" strike="noStrike">
                <a:solidFill>
                  <a:srgbClr val="7030A0"/>
                </a:solidFill>
                <a:latin typeface="Courier New"/>
                <a:ea typeface="Courier New"/>
                <a:cs typeface="Courier New"/>
                <a:sym typeface="Courier New"/>
              </a:rPr>
              <a:t>varchar</a:t>
            </a:r>
            <a:r>
              <a:rPr b="0" i="0" lang="es-PE" sz="900" u="none" cap="none" strike="noStrike">
                <a:solidFill>
                  <a:schemeClr val="dk1"/>
                </a:solidFill>
                <a:latin typeface="Courier New"/>
                <a:ea typeface="Courier New"/>
                <a:cs typeface="Courier New"/>
                <a:sym typeface="Courier New"/>
              </a:rPr>
              <a:t>(256)  </a:t>
            </a:r>
            <a:r>
              <a:rPr b="0" i="0" lang="es-PE" sz="900" u="none" cap="none" strike="noStrike">
                <a:solidFill>
                  <a:srgbClr val="4F6128"/>
                </a:solidFill>
                <a:latin typeface="Courier New"/>
                <a:ea typeface="Courier New"/>
                <a:cs typeface="Courier New"/>
                <a:sym typeface="Courier New"/>
              </a:rPr>
              <a:t>-- archivo para el backup</a:t>
            </a:r>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declare</a:t>
            </a:r>
            <a:r>
              <a:rPr b="0" i="0" lang="es-PE" sz="900" u="none" cap="none" strike="noStrike">
                <a:solidFill>
                  <a:schemeClr val="dk1"/>
                </a:solidFill>
                <a:latin typeface="Courier New"/>
                <a:ea typeface="Courier New"/>
                <a:cs typeface="Courier New"/>
                <a:sym typeface="Courier New"/>
              </a:rPr>
              <a:t> @filedate </a:t>
            </a:r>
            <a:r>
              <a:rPr b="1" i="0" lang="es-PE" sz="900" u="none" cap="none" strike="noStrike">
                <a:solidFill>
                  <a:srgbClr val="7030A0"/>
                </a:solidFill>
                <a:latin typeface="Courier New"/>
                <a:ea typeface="Courier New"/>
                <a:cs typeface="Courier New"/>
                <a:sym typeface="Courier New"/>
              </a:rPr>
              <a:t>varchar</a:t>
            </a:r>
            <a:r>
              <a:rPr b="0" i="0" lang="es-PE" sz="900" u="none" cap="none" strike="noStrike">
                <a:solidFill>
                  <a:schemeClr val="dk1"/>
                </a:solidFill>
                <a:latin typeface="Courier New"/>
                <a:ea typeface="Courier New"/>
                <a:cs typeface="Courier New"/>
                <a:sym typeface="Courier New"/>
              </a:rPr>
              <a:t>(20)   </a:t>
            </a:r>
            <a:r>
              <a:rPr b="0" i="0" lang="es-PE" sz="900" u="none" cap="none" strike="noStrike">
                <a:solidFill>
                  <a:srgbClr val="4F6128"/>
                </a:solidFill>
                <a:latin typeface="Courier New"/>
                <a:ea typeface="Courier New"/>
                <a:cs typeface="Courier New"/>
                <a:sym typeface="Courier New"/>
              </a:rPr>
              <a:t>-- fecha</a:t>
            </a:r>
            <a:endParaRPr/>
          </a:p>
          <a:p>
            <a:pPr indent="0" lvl="1" marL="457200" marR="0" rtl="0" algn="l">
              <a:spcBef>
                <a:spcPts val="0"/>
              </a:spcBef>
              <a:spcAft>
                <a:spcPts val="0"/>
              </a:spcAft>
              <a:buNone/>
            </a:pPr>
            <a:r>
              <a:t/>
            </a:r>
            <a:endParaRPr b="0" i="0" sz="900" u="none" cap="none" strike="noStrike">
              <a:solidFill>
                <a:schemeClr val="dk1"/>
              </a:solidFill>
              <a:latin typeface="Courier New"/>
              <a:ea typeface="Courier New"/>
              <a:cs typeface="Courier New"/>
              <a:sym typeface="Courier New"/>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set</a:t>
            </a:r>
            <a:r>
              <a:rPr b="0" i="0" lang="es-PE" sz="900" u="none" cap="none" strike="noStrike">
                <a:solidFill>
                  <a:schemeClr val="dk1"/>
                </a:solidFill>
                <a:latin typeface="Courier New"/>
                <a:ea typeface="Courier New"/>
                <a:cs typeface="Courier New"/>
                <a:sym typeface="Courier New"/>
              </a:rPr>
              <a:t> @path='d:\BdIsil\’          </a:t>
            </a:r>
            <a:r>
              <a:rPr b="0" i="0" lang="es-PE" sz="900" u="none" cap="none" strike="noStrike">
                <a:solidFill>
                  <a:srgbClr val="4F6128"/>
                </a:solidFill>
                <a:latin typeface="Courier New"/>
                <a:ea typeface="Courier New"/>
                <a:cs typeface="Courier New"/>
                <a:sym typeface="Courier New"/>
              </a:rPr>
              <a:t>-- ubicacion </a:t>
            </a:r>
            <a:endParaRPr/>
          </a:p>
          <a:p>
            <a:pPr indent="0" lvl="1" marL="457200" marR="0" rtl="0" algn="l">
              <a:spcBef>
                <a:spcPts val="0"/>
              </a:spcBef>
              <a:spcAft>
                <a:spcPts val="0"/>
              </a:spcAft>
              <a:buNone/>
            </a:pPr>
            <a:r>
              <a:t/>
            </a:r>
            <a:endParaRPr b="0" i="0" sz="900" u="none" cap="none" strike="noStrike">
              <a:solidFill>
                <a:schemeClr val="dk1"/>
              </a:solidFill>
              <a:latin typeface="Courier New"/>
              <a:ea typeface="Courier New"/>
              <a:cs typeface="Courier New"/>
              <a:sym typeface="Courier New"/>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select</a:t>
            </a:r>
            <a:r>
              <a:rPr b="0" i="0" lang="es-PE" sz="900" u="none" cap="none" strike="noStrike">
                <a:solidFill>
                  <a:schemeClr val="dk1"/>
                </a:solidFill>
                <a:latin typeface="Courier New"/>
                <a:ea typeface="Courier New"/>
                <a:cs typeface="Courier New"/>
                <a:sym typeface="Courier New"/>
              </a:rPr>
              <a:t> @filedate= </a:t>
            </a:r>
            <a:r>
              <a:rPr b="1" i="0" lang="es-PE" sz="900" u="none" cap="none" strike="noStrike">
                <a:solidFill>
                  <a:srgbClr val="7030A0"/>
                </a:solidFill>
                <a:latin typeface="Courier New"/>
                <a:ea typeface="Courier New"/>
                <a:cs typeface="Courier New"/>
                <a:sym typeface="Courier New"/>
              </a:rPr>
              <a:t>CONVERT</a:t>
            </a:r>
            <a:r>
              <a:rPr b="0" i="0" lang="es-PE" sz="900" u="none" cap="none" strike="noStrike">
                <a:solidFill>
                  <a:schemeClr val="dk1"/>
                </a:solidFill>
                <a:latin typeface="Courier New"/>
                <a:ea typeface="Courier New"/>
                <a:cs typeface="Courier New"/>
                <a:sym typeface="Courier New"/>
              </a:rPr>
              <a:t>(</a:t>
            </a:r>
            <a:r>
              <a:rPr b="1" i="0" lang="es-PE" sz="900" u="none" cap="none" strike="noStrike">
                <a:solidFill>
                  <a:srgbClr val="7030A0"/>
                </a:solidFill>
                <a:latin typeface="Courier New"/>
                <a:ea typeface="Courier New"/>
                <a:cs typeface="Courier New"/>
                <a:sym typeface="Courier New"/>
              </a:rPr>
              <a:t>varchar</a:t>
            </a:r>
            <a:r>
              <a:rPr b="0" i="0" lang="es-PE" sz="900" u="none" cap="none" strike="noStrike">
                <a:solidFill>
                  <a:schemeClr val="dk1"/>
                </a:solidFill>
                <a:latin typeface="Courier New"/>
                <a:ea typeface="Courier New"/>
                <a:cs typeface="Courier New"/>
                <a:sym typeface="Courier New"/>
              </a:rPr>
              <a:t>(20),</a:t>
            </a:r>
            <a:r>
              <a:rPr b="1" i="0" lang="es-PE" sz="900" u="none" cap="none" strike="noStrike">
                <a:solidFill>
                  <a:srgbClr val="7030A0"/>
                </a:solidFill>
                <a:latin typeface="Courier New"/>
                <a:ea typeface="Courier New"/>
                <a:cs typeface="Courier New"/>
                <a:sym typeface="Courier New"/>
              </a:rPr>
              <a:t>getdate()</a:t>
            </a:r>
            <a:r>
              <a:rPr b="0" i="0" lang="es-PE" sz="900" u="none" cap="none" strike="noStrike">
                <a:solidFill>
                  <a:schemeClr val="dk1"/>
                </a:solidFill>
                <a:latin typeface="Courier New"/>
                <a:ea typeface="Courier New"/>
                <a:cs typeface="Courier New"/>
                <a:sym typeface="Courier New"/>
              </a:rPr>
              <a:t>,112)</a:t>
            </a:r>
            <a:endParaRPr/>
          </a:p>
          <a:p>
            <a:pPr indent="0" lvl="1" marL="457200" marR="0" rtl="0" algn="l">
              <a:spcBef>
                <a:spcPts val="0"/>
              </a:spcBef>
              <a:spcAft>
                <a:spcPts val="0"/>
              </a:spcAft>
              <a:buNone/>
            </a:pPr>
            <a:r>
              <a:t/>
            </a:r>
            <a:endParaRPr b="1" i="0" sz="900" u="none" cap="none" strike="noStrike">
              <a:solidFill>
                <a:srgbClr val="7030A0"/>
              </a:solidFill>
              <a:latin typeface="Courier New"/>
              <a:ea typeface="Courier New"/>
              <a:cs typeface="Courier New"/>
              <a:sym typeface="Courier New"/>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declare</a:t>
            </a:r>
            <a:r>
              <a:rPr b="0" i="0" lang="es-PE" sz="900" u="none" cap="none" strike="noStrike">
                <a:solidFill>
                  <a:schemeClr val="dk1"/>
                </a:solidFill>
                <a:latin typeface="Courier New"/>
                <a:ea typeface="Courier New"/>
                <a:cs typeface="Courier New"/>
                <a:sym typeface="Courier New"/>
              </a:rPr>
              <a:t> db_cursor </a:t>
            </a:r>
            <a:r>
              <a:rPr b="1" i="0" lang="es-PE" sz="900" u="none" cap="none" strike="noStrike">
                <a:solidFill>
                  <a:srgbClr val="7030A0"/>
                </a:solidFill>
                <a:latin typeface="Courier New"/>
                <a:ea typeface="Courier New"/>
                <a:cs typeface="Courier New"/>
                <a:sym typeface="Courier New"/>
              </a:rPr>
              <a:t>cursor For</a:t>
            </a:r>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select</a:t>
            </a:r>
            <a:r>
              <a:rPr b="0" i="0" lang="es-PE" sz="900" u="none" cap="none" strike="noStrike">
                <a:solidFill>
                  <a:schemeClr val="dk1"/>
                </a:solidFill>
                <a:latin typeface="Courier New"/>
                <a:ea typeface="Courier New"/>
                <a:cs typeface="Courier New"/>
                <a:sym typeface="Courier New"/>
              </a:rPr>
              <a:t> name </a:t>
            </a:r>
            <a:r>
              <a:rPr b="1" i="0" lang="es-PE" sz="900" u="none" cap="none" strike="noStrike">
                <a:solidFill>
                  <a:srgbClr val="7030A0"/>
                </a:solidFill>
                <a:latin typeface="Courier New"/>
                <a:ea typeface="Courier New"/>
                <a:cs typeface="Courier New"/>
                <a:sym typeface="Courier New"/>
              </a:rPr>
              <a:t>from</a:t>
            </a:r>
            <a:r>
              <a:rPr b="0" i="0" lang="es-PE" sz="900" u="none" cap="none" strike="noStrike">
                <a:solidFill>
                  <a:schemeClr val="dk1"/>
                </a:solidFill>
                <a:latin typeface="Courier New"/>
                <a:ea typeface="Courier New"/>
                <a:cs typeface="Courier New"/>
                <a:sym typeface="Courier New"/>
              </a:rPr>
              <a:t> master.dbo.sysdatabases </a:t>
            </a:r>
            <a:r>
              <a:rPr b="1" i="0" lang="es-PE" sz="900" u="none" cap="none" strike="noStrike">
                <a:solidFill>
                  <a:srgbClr val="7030A0"/>
                </a:solidFill>
                <a:latin typeface="Courier New"/>
                <a:ea typeface="Courier New"/>
                <a:cs typeface="Courier New"/>
                <a:sym typeface="Courier New"/>
              </a:rPr>
              <a:t>where</a:t>
            </a:r>
            <a:r>
              <a:rPr b="0" i="0" lang="es-PE" sz="900" u="none" cap="none" strike="noStrike">
                <a:solidFill>
                  <a:schemeClr val="dk1"/>
                </a:solidFill>
                <a:latin typeface="Courier New"/>
                <a:ea typeface="Courier New"/>
                <a:cs typeface="Courier New"/>
                <a:sym typeface="Courier New"/>
              </a:rPr>
              <a:t> name </a:t>
            </a:r>
            <a:r>
              <a:rPr b="1" i="0" lang="es-PE" sz="900" u="none" cap="none" strike="noStrike">
                <a:solidFill>
                  <a:srgbClr val="7030A0"/>
                </a:solidFill>
                <a:latin typeface="Courier New"/>
                <a:ea typeface="Courier New"/>
                <a:cs typeface="Courier New"/>
                <a:sym typeface="Courier New"/>
              </a:rPr>
              <a:t>not in(</a:t>
            </a:r>
            <a:r>
              <a:rPr b="0" i="0" lang="es-PE" sz="900" u="none" cap="none" strike="noStrike">
                <a:solidFill>
                  <a:schemeClr val="dk1"/>
                </a:solidFill>
                <a:latin typeface="Courier New"/>
                <a:ea typeface="Courier New"/>
                <a:cs typeface="Courier New"/>
                <a:sym typeface="Courier New"/>
              </a:rPr>
              <a:t>'master','model','msdb','tempdb'</a:t>
            </a:r>
            <a:r>
              <a:rPr b="1" i="0" lang="es-PE" sz="900" u="none" cap="none" strike="noStrike">
                <a:solidFill>
                  <a:srgbClr val="7030A0"/>
                </a:solidFill>
                <a:latin typeface="Courier New"/>
                <a:ea typeface="Courier New"/>
                <a:cs typeface="Courier New"/>
                <a:sym typeface="Courier New"/>
              </a:rPr>
              <a:t>)</a:t>
            </a:r>
            <a:endParaRPr/>
          </a:p>
          <a:p>
            <a:pPr indent="0" lvl="1" marL="457200" marR="0" rtl="0" algn="l">
              <a:spcBef>
                <a:spcPts val="0"/>
              </a:spcBef>
              <a:spcAft>
                <a:spcPts val="0"/>
              </a:spcAft>
              <a:buNone/>
            </a:pPr>
            <a:r>
              <a:t/>
            </a:r>
            <a:endParaRPr b="0" i="0" sz="900" u="none" cap="none" strike="noStrike">
              <a:solidFill>
                <a:schemeClr val="dk1"/>
              </a:solidFill>
              <a:latin typeface="Courier New"/>
              <a:ea typeface="Courier New"/>
              <a:cs typeface="Courier New"/>
              <a:sym typeface="Courier New"/>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open</a:t>
            </a:r>
            <a:r>
              <a:rPr b="0" i="0" lang="es-PE" sz="900" u="none" cap="none" strike="noStrike">
                <a:solidFill>
                  <a:schemeClr val="dk1"/>
                </a:solidFill>
                <a:latin typeface="Courier New"/>
                <a:ea typeface="Courier New"/>
                <a:cs typeface="Courier New"/>
                <a:sym typeface="Courier New"/>
              </a:rPr>
              <a:t> db_cursor</a:t>
            </a:r>
            <a:endParaRPr/>
          </a:p>
          <a:p>
            <a:pPr indent="0" lvl="1" marL="457200" marR="0" rtl="0" algn="l">
              <a:spcBef>
                <a:spcPts val="0"/>
              </a:spcBef>
              <a:spcAft>
                <a:spcPts val="0"/>
              </a:spcAft>
              <a:buNone/>
            </a:pPr>
            <a:r>
              <a:t/>
            </a:r>
            <a:endParaRPr b="0" i="0" sz="900" u="none" cap="none" strike="noStrike">
              <a:solidFill>
                <a:schemeClr val="dk1"/>
              </a:solidFill>
              <a:latin typeface="Courier New"/>
              <a:ea typeface="Courier New"/>
              <a:cs typeface="Courier New"/>
              <a:sym typeface="Courier New"/>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Fetch</a:t>
            </a:r>
            <a:r>
              <a:rPr b="0" i="0" lang="es-PE" sz="900" u="none" cap="none" strike="noStrike">
                <a:solidFill>
                  <a:schemeClr val="dk1"/>
                </a:solidFill>
                <a:latin typeface="Courier New"/>
                <a:ea typeface="Courier New"/>
                <a:cs typeface="Courier New"/>
                <a:sym typeface="Courier New"/>
              </a:rPr>
              <a:t> next </a:t>
            </a:r>
            <a:r>
              <a:rPr b="1" i="0" lang="es-PE" sz="900" u="none" cap="none" strike="noStrike">
                <a:solidFill>
                  <a:srgbClr val="7030A0"/>
                </a:solidFill>
                <a:latin typeface="Courier New"/>
                <a:ea typeface="Courier New"/>
                <a:cs typeface="Courier New"/>
                <a:sym typeface="Courier New"/>
              </a:rPr>
              <a:t>From</a:t>
            </a:r>
            <a:r>
              <a:rPr b="0" i="0" lang="es-PE" sz="900" u="none" cap="none" strike="noStrike">
                <a:solidFill>
                  <a:schemeClr val="dk1"/>
                </a:solidFill>
                <a:latin typeface="Courier New"/>
                <a:ea typeface="Courier New"/>
                <a:cs typeface="Courier New"/>
                <a:sym typeface="Courier New"/>
              </a:rPr>
              <a:t> db_cursor </a:t>
            </a:r>
            <a:r>
              <a:rPr b="1" i="0" lang="es-PE" sz="900" u="none" cap="none" strike="noStrike">
                <a:solidFill>
                  <a:srgbClr val="7030A0"/>
                </a:solidFill>
                <a:latin typeface="Courier New"/>
                <a:ea typeface="Courier New"/>
                <a:cs typeface="Courier New"/>
                <a:sym typeface="Courier New"/>
              </a:rPr>
              <a:t>Into</a:t>
            </a:r>
            <a:r>
              <a:rPr b="0" i="0" lang="es-PE" sz="900" u="none" cap="none" strike="noStrike">
                <a:solidFill>
                  <a:schemeClr val="dk1"/>
                </a:solidFill>
                <a:latin typeface="Courier New"/>
                <a:ea typeface="Courier New"/>
                <a:cs typeface="Courier New"/>
                <a:sym typeface="Courier New"/>
              </a:rPr>
              <a:t> @name  </a:t>
            </a:r>
            <a:r>
              <a:rPr b="0" i="0" lang="es-PE" sz="900" u="none" cap="none" strike="noStrike">
                <a:solidFill>
                  <a:srgbClr val="4F6128"/>
                </a:solidFill>
                <a:latin typeface="Courier New"/>
                <a:ea typeface="Courier New"/>
                <a:cs typeface="Courier New"/>
                <a:sym typeface="Courier New"/>
              </a:rPr>
              <a:t>-- base de datos</a:t>
            </a:r>
            <a:endParaRPr/>
          </a:p>
          <a:p>
            <a:pPr indent="0" lvl="1" marL="457200" marR="0" rtl="0" algn="l">
              <a:spcBef>
                <a:spcPts val="0"/>
              </a:spcBef>
              <a:spcAft>
                <a:spcPts val="0"/>
              </a:spcAft>
              <a:buNone/>
            </a:pPr>
            <a:r>
              <a:t/>
            </a:r>
            <a:endParaRPr b="0" i="0" sz="900" u="none" cap="none" strike="noStrike">
              <a:solidFill>
                <a:schemeClr val="dk1"/>
              </a:solidFill>
              <a:latin typeface="Courier New"/>
              <a:ea typeface="Courier New"/>
              <a:cs typeface="Courier New"/>
              <a:sym typeface="Courier New"/>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While</a:t>
            </a:r>
            <a:r>
              <a:rPr b="0" i="0" lang="es-PE" sz="900" u="none" cap="none" strike="noStrike">
                <a:solidFill>
                  <a:schemeClr val="dk1"/>
                </a:solidFill>
                <a:latin typeface="Courier New"/>
                <a:ea typeface="Courier New"/>
                <a:cs typeface="Courier New"/>
                <a:sym typeface="Courier New"/>
              </a:rPr>
              <a:t> @@FETCH_STATUS = 0</a:t>
            </a:r>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begin</a:t>
            </a:r>
            <a:r>
              <a:rPr b="0" i="0" lang="es-PE" sz="900" u="none" cap="none" strike="noStrike">
                <a:solidFill>
                  <a:schemeClr val="dk1"/>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    </a:t>
            </a:r>
            <a:r>
              <a:rPr b="1" i="0" lang="es-PE" sz="900" u="none" cap="none" strike="noStrike">
                <a:solidFill>
                  <a:srgbClr val="7030A0"/>
                </a:solidFill>
                <a:latin typeface="Courier New"/>
                <a:ea typeface="Courier New"/>
                <a:cs typeface="Courier New"/>
                <a:sym typeface="Courier New"/>
              </a:rPr>
              <a:t>Set</a:t>
            </a:r>
            <a:r>
              <a:rPr b="0" i="0" lang="es-PE" sz="900" u="none" cap="none" strike="noStrike">
                <a:solidFill>
                  <a:schemeClr val="dk1"/>
                </a:solidFill>
                <a:latin typeface="Courier New"/>
                <a:ea typeface="Courier New"/>
                <a:cs typeface="Courier New"/>
                <a:sym typeface="Courier New"/>
              </a:rPr>
              <a:t> @fileName=@path+@name+'_'+@filedate+'.BAK’   </a:t>
            </a:r>
            <a:r>
              <a:rPr b="0" i="0" lang="es-PE" sz="900" u="none" cap="none" strike="noStrike">
                <a:solidFill>
                  <a:srgbClr val="4F6128"/>
                </a:solidFill>
                <a:latin typeface="Courier New"/>
                <a:ea typeface="Courier New"/>
                <a:cs typeface="Courier New"/>
                <a:sym typeface="Courier New"/>
              </a:rPr>
              <a:t>--Nomb del Bk</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    </a:t>
            </a:r>
            <a:r>
              <a:rPr b="1" i="0" lang="es-PE" sz="900" u="none" cap="none" strike="noStrike">
                <a:solidFill>
                  <a:srgbClr val="7030A0"/>
                </a:solidFill>
                <a:latin typeface="Courier New"/>
                <a:ea typeface="Courier New"/>
                <a:cs typeface="Courier New"/>
                <a:sym typeface="Courier New"/>
              </a:rPr>
              <a:t>backup database </a:t>
            </a:r>
            <a:r>
              <a:rPr b="0" i="0" lang="es-PE" sz="900" u="none" cap="none" strike="noStrike">
                <a:solidFill>
                  <a:schemeClr val="dk1"/>
                </a:solidFill>
                <a:latin typeface="Courier New"/>
                <a:ea typeface="Courier New"/>
                <a:cs typeface="Courier New"/>
                <a:sym typeface="Courier New"/>
              </a:rPr>
              <a:t>@name </a:t>
            </a:r>
            <a:r>
              <a:rPr b="1" i="0" lang="es-PE" sz="900" u="none" cap="none" strike="noStrike">
                <a:solidFill>
                  <a:srgbClr val="7030A0"/>
                </a:solidFill>
                <a:latin typeface="Courier New"/>
                <a:ea typeface="Courier New"/>
                <a:cs typeface="Courier New"/>
                <a:sym typeface="Courier New"/>
              </a:rPr>
              <a:t>to disk </a:t>
            </a:r>
            <a:r>
              <a:rPr b="0" i="0" lang="es-PE" sz="900" u="none" cap="none" strike="noStrike">
                <a:solidFill>
                  <a:schemeClr val="dk1"/>
                </a:solidFill>
                <a:latin typeface="Courier New"/>
                <a:ea typeface="Courier New"/>
                <a:cs typeface="Courier New"/>
                <a:sym typeface="Courier New"/>
              </a:rPr>
              <a:t>= @fileName        </a:t>
            </a:r>
            <a:r>
              <a:rPr b="0" i="0" lang="es-PE" sz="900" u="none" cap="none" strike="noStrike">
                <a:solidFill>
                  <a:srgbClr val="4F6128"/>
                </a:solidFill>
                <a:latin typeface="Courier New"/>
                <a:ea typeface="Courier New"/>
                <a:cs typeface="Courier New"/>
                <a:sym typeface="Courier New"/>
              </a:rPr>
              <a:t>-- Generar Bk</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    </a:t>
            </a:r>
            <a:r>
              <a:rPr b="1" i="0" lang="es-PE" sz="900" u="none" cap="none" strike="noStrike">
                <a:solidFill>
                  <a:srgbClr val="7030A0"/>
                </a:solidFill>
                <a:latin typeface="Courier New"/>
                <a:ea typeface="Courier New"/>
                <a:cs typeface="Courier New"/>
                <a:sym typeface="Courier New"/>
              </a:rPr>
              <a:t>Fetch</a:t>
            </a:r>
            <a:r>
              <a:rPr b="0" i="0" lang="es-PE" sz="900" u="none" cap="none" strike="noStrike">
                <a:solidFill>
                  <a:schemeClr val="dk1"/>
                </a:solidFill>
                <a:latin typeface="Courier New"/>
                <a:ea typeface="Courier New"/>
                <a:cs typeface="Courier New"/>
                <a:sym typeface="Courier New"/>
              </a:rPr>
              <a:t> </a:t>
            </a:r>
            <a:r>
              <a:rPr b="1" i="0" lang="es-PE" sz="900" u="none" cap="none" strike="noStrike">
                <a:solidFill>
                  <a:srgbClr val="7030A0"/>
                </a:solidFill>
                <a:latin typeface="Courier New"/>
                <a:ea typeface="Courier New"/>
                <a:cs typeface="Courier New"/>
                <a:sym typeface="Courier New"/>
              </a:rPr>
              <a:t>next From </a:t>
            </a:r>
            <a:r>
              <a:rPr b="0" i="0" lang="es-PE" sz="900" u="none" cap="none" strike="noStrike">
                <a:solidFill>
                  <a:schemeClr val="dk1"/>
                </a:solidFill>
                <a:latin typeface="Courier New"/>
                <a:ea typeface="Courier New"/>
                <a:cs typeface="Courier New"/>
                <a:sym typeface="Courier New"/>
              </a:rPr>
              <a:t>db_cursor </a:t>
            </a:r>
            <a:r>
              <a:rPr b="1" i="0" lang="es-PE" sz="900" u="none" cap="none" strike="noStrike">
                <a:solidFill>
                  <a:srgbClr val="7030A0"/>
                </a:solidFill>
                <a:latin typeface="Courier New"/>
                <a:ea typeface="Courier New"/>
                <a:cs typeface="Courier New"/>
                <a:sym typeface="Courier New"/>
              </a:rPr>
              <a:t>Into</a:t>
            </a:r>
            <a:r>
              <a:rPr b="0" i="0" lang="es-PE" sz="900" u="none" cap="none" strike="noStrike">
                <a:solidFill>
                  <a:schemeClr val="dk1"/>
                </a:solidFill>
                <a:latin typeface="Courier New"/>
                <a:ea typeface="Courier New"/>
                <a:cs typeface="Courier New"/>
                <a:sym typeface="Courier New"/>
              </a:rPr>
              <a:t> @name             </a:t>
            </a:r>
            <a:r>
              <a:rPr b="0" i="0" lang="es-PE" sz="900" u="none" cap="none" strike="noStrike">
                <a:solidFill>
                  <a:srgbClr val="4F6128"/>
                </a:solidFill>
                <a:latin typeface="Courier New"/>
                <a:ea typeface="Courier New"/>
                <a:cs typeface="Courier New"/>
                <a:sym typeface="Courier New"/>
              </a:rPr>
              <a:t>-- avanzo al sgt reg del cursor</a:t>
            </a:r>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end</a:t>
            </a:r>
            <a:r>
              <a:rPr b="0" i="0" lang="es-PE" sz="900" u="none" cap="none" strike="noStrike">
                <a:solidFill>
                  <a:schemeClr val="dk1"/>
                </a:solidFill>
                <a:latin typeface="Courier New"/>
                <a:ea typeface="Courier New"/>
                <a:cs typeface="Courier New"/>
                <a:sym typeface="Courier New"/>
              </a:rPr>
              <a:t> </a:t>
            </a:r>
            <a:endParaRPr/>
          </a:p>
          <a:p>
            <a:pPr indent="0" lvl="1" marL="457200" marR="0" rtl="0" algn="l">
              <a:spcBef>
                <a:spcPts val="0"/>
              </a:spcBef>
              <a:spcAft>
                <a:spcPts val="0"/>
              </a:spcAft>
              <a:buNone/>
            </a:pPr>
            <a:r>
              <a:t/>
            </a:r>
            <a:endParaRPr b="0" i="0" sz="900" u="none" cap="none" strike="noStrike">
              <a:solidFill>
                <a:schemeClr val="dk1"/>
              </a:solidFill>
              <a:latin typeface="Courier New"/>
              <a:ea typeface="Courier New"/>
              <a:cs typeface="Courier New"/>
              <a:sym typeface="Courier New"/>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close</a:t>
            </a:r>
            <a:r>
              <a:rPr b="0" i="0" lang="es-PE" sz="900" u="none" cap="none" strike="noStrike">
                <a:solidFill>
                  <a:schemeClr val="dk1"/>
                </a:solidFill>
                <a:latin typeface="Courier New"/>
                <a:ea typeface="Courier New"/>
                <a:cs typeface="Courier New"/>
                <a:sym typeface="Courier New"/>
              </a:rPr>
              <a:t> db_cursor        </a:t>
            </a:r>
            <a:r>
              <a:rPr b="0" i="0" lang="es-PE" sz="900" u="none" cap="none" strike="noStrike">
                <a:solidFill>
                  <a:srgbClr val="4F6128"/>
                </a:solidFill>
                <a:latin typeface="Courier New"/>
                <a:ea typeface="Courier New"/>
                <a:cs typeface="Courier New"/>
                <a:sym typeface="Courier New"/>
              </a:rPr>
              <a:t>-- cierra el cursor</a:t>
            </a:r>
            <a:endParaRPr/>
          </a:p>
          <a:p>
            <a:pPr indent="0" lvl="1" marL="457200" marR="0" rtl="0" algn="l">
              <a:spcBef>
                <a:spcPts val="0"/>
              </a:spcBef>
              <a:spcAft>
                <a:spcPts val="0"/>
              </a:spcAft>
              <a:buNone/>
            </a:pPr>
            <a:r>
              <a:rPr b="1" i="0" lang="es-PE" sz="900" u="none" cap="none" strike="noStrike">
                <a:solidFill>
                  <a:srgbClr val="7030A0"/>
                </a:solidFill>
                <a:latin typeface="Courier New"/>
                <a:ea typeface="Courier New"/>
                <a:cs typeface="Courier New"/>
                <a:sym typeface="Courier New"/>
              </a:rPr>
              <a:t>deallocate</a:t>
            </a:r>
            <a:r>
              <a:rPr b="0" i="0" lang="es-PE" sz="900" u="none" cap="none" strike="noStrike">
                <a:solidFill>
                  <a:schemeClr val="dk1"/>
                </a:solidFill>
                <a:latin typeface="Courier New"/>
                <a:ea typeface="Courier New"/>
                <a:cs typeface="Courier New"/>
                <a:sym typeface="Courier New"/>
              </a:rPr>
              <a:t> db_cursor   </a:t>
            </a:r>
            <a:r>
              <a:rPr b="0" i="0" lang="es-PE" sz="900" u="none" cap="none" strike="noStrike">
                <a:solidFill>
                  <a:srgbClr val="4F6128"/>
                </a:solidFill>
                <a:latin typeface="Courier New"/>
                <a:ea typeface="Courier New"/>
                <a:cs typeface="Courier New"/>
                <a:sym typeface="Courier New"/>
              </a:rPr>
              <a:t>-- libera la memoria asiganada al cursor</a:t>
            </a:r>
            <a:endParaRPr/>
          </a:p>
          <a:p>
            <a:pPr indent="0" lvl="1" marL="457200" marR="0" rtl="0" algn="l">
              <a:spcBef>
                <a:spcPts val="0"/>
              </a:spcBef>
              <a:spcAft>
                <a:spcPts val="0"/>
              </a:spcAft>
              <a:buNone/>
            </a:pPr>
            <a:r>
              <a:t/>
            </a:r>
            <a:endParaRPr b="0" i="0" sz="900" u="none" cap="none" strike="noStrike">
              <a:solidFill>
                <a:srgbClr val="4F6128"/>
              </a:solidFill>
              <a:latin typeface="Courier New"/>
              <a:ea typeface="Courier New"/>
              <a:cs typeface="Courier New"/>
              <a:sym typeface="Courier Ne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424252" y="3703125"/>
            <a:ext cx="8638828"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TIPOS DE COPIAS DE SEGURIDAD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MÉTODOS ALTERNATIVOS</a:t>
            </a:r>
            <a:endParaRPr/>
          </a:p>
        </p:txBody>
      </p:sp>
      <p:sp>
        <p:nvSpPr>
          <p:cNvPr id="278" name="Google Shape;278;p30"/>
          <p:cNvSpPr txBox="1"/>
          <p:nvPr/>
        </p:nvSpPr>
        <p:spPr>
          <a:xfrm>
            <a:off x="1006392" y="2091635"/>
            <a:ext cx="6334800" cy="20625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rabicPeriod" startAt="2"/>
            </a:pPr>
            <a:r>
              <a:rPr b="1" lang="es-PE" sz="1600">
                <a:solidFill>
                  <a:srgbClr val="7030A0"/>
                </a:solidFill>
                <a:latin typeface="Calibri"/>
                <a:ea typeface="Calibri"/>
                <a:cs typeface="Calibri"/>
                <a:sym typeface="Calibri"/>
              </a:rPr>
              <a:t>SCRIPTS POWERSHELL </a:t>
            </a:r>
            <a:endParaRPr/>
          </a:p>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Se puede utilizar scripts </a:t>
            </a:r>
            <a:r>
              <a:rPr b="1" lang="es-PE" sz="1600">
                <a:solidFill>
                  <a:schemeClr val="dk1"/>
                </a:solidFill>
                <a:latin typeface="Calibri"/>
                <a:ea typeface="Calibri"/>
                <a:cs typeface="Calibri"/>
                <a:sym typeface="Calibri"/>
              </a:rPr>
              <a:t>PowerShell</a:t>
            </a:r>
            <a:r>
              <a:rPr lang="es-PE" sz="1600">
                <a:solidFill>
                  <a:schemeClr val="dk1"/>
                </a:solidFill>
                <a:latin typeface="Calibri"/>
                <a:ea typeface="Calibri"/>
                <a:cs typeface="Calibri"/>
                <a:sym typeface="Calibri"/>
              </a:rPr>
              <a:t> para automatizar el proceso de backup en SQL Server. </a:t>
            </a:r>
            <a:endParaRPr/>
          </a:p>
          <a:p>
            <a:pPr indent="-184150" lvl="0" marL="64135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PowerShell proporciona </a:t>
            </a:r>
            <a:r>
              <a:rPr b="1" lang="es-PE" sz="1600">
                <a:solidFill>
                  <a:schemeClr val="dk1"/>
                </a:solidFill>
                <a:latin typeface="Calibri"/>
                <a:ea typeface="Calibri"/>
                <a:cs typeface="Calibri"/>
                <a:sym typeface="Calibri"/>
              </a:rPr>
              <a:t>cmdlets</a:t>
            </a:r>
            <a:r>
              <a:rPr lang="es-PE" sz="1600">
                <a:solidFill>
                  <a:schemeClr val="dk1"/>
                </a:solidFill>
                <a:latin typeface="Calibri"/>
                <a:ea typeface="Calibri"/>
                <a:cs typeface="Calibri"/>
                <a:sym typeface="Calibri"/>
              </a:rPr>
              <a:t> específicos para interactuar con SQL Server, lo que permite crear scripts que realicen backup programados, manejen la retención de archivos de backup y realicen otras tareas relacionadas.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MÉTODOS ALTERNATIVOS</a:t>
            </a:r>
            <a:endParaRPr/>
          </a:p>
        </p:txBody>
      </p:sp>
      <p:sp>
        <p:nvSpPr>
          <p:cNvPr id="285" name="Google Shape;285;p31"/>
          <p:cNvSpPr txBox="1"/>
          <p:nvPr/>
        </p:nvSpPr>
        <p:spPr>
          <a:xfrm>
            <a:off x="484235" y="1399128"/>
            <a:ext cx="1914539" cy="58477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7030A0"/>
              </a:buClr>
              <a:buSzPts val="1600"/>
              <a:buFont typeface="Calibri"/>
              <a:buAutoNum type="arabicPeriod" startAt="2"/>
            </a:pPr>
            <a:r>
              <a:rPr b="1" lang="es-PE" sz="1600">
                <a:solidFill>
                  <a:srgbClr val="7030A0"/>
                </a:solidFill>
                <a:latin typeface="Calibri"/>
                <a:ea typeface="Calibri"/>
                <a:cs typeface="Calibri"/>
                <a:sym typeface="Calibri"/>
              </a:rPr>
              <a:t>SCRIPTS POWERSHELL </a:t>
            </a:r>
            <a:endParaRPr/>
          </a:p>
        </p:txBody>
      </p:sp>
      <p:sp>
        <p:nvSpPr>
          <p:cNvPr id="286" name="Google Shape;286;p31"/>
          <p:cNvSpPr txBox="1"/>
          <p:nvPr/>
        </p:nvSpPr>
        <p:spPr>
          <a:xfrm>
            <a:off x="2293083" y="792669"/>
            <a:ext cx="6526999" cy="4431983"/>
          </a:xfrm>
          <a:prstGeom prst="rect">
            <a:avLst/>
          </a:prstGeom>
          <a:noFill/>
          <a:ln cap="flat" cmpd="sng" w="9525">
            <a:solidFill>
              <a:schemeClr val="accent4"/>
            </a:solidFill>
            <a:prstDash val="dot"/>
            <a:round/>
            <a:headEnd len="sm" w="sm" type="none"/>
            <a:tailEnd len="sm" w="sm" type="none"/>
          </a:ln>
        </p:spPr>
        <p:txBody>
          <a:bodyPr anchorCtr="0" anchor="t" bIns="0" lIns="0" spcFirstLastPara="1" rIns="0" wrap="square" tIns="0">
            <a:spAutoFit/>
          </a:bodyPr>
          <a:lstStyle/>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Load SQL Server cmdlets</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Import-Module SqlServer</a:t>
            </a:r>
            <a:endParaRPr/>
          </a:p>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Set variables</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$ServerInstance = "localhost"</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$DatabaseName = "YourDatabaseName"</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$BackupDir = "C:\Backup"</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$ArchiveDir = "C:\Backup\Archive"</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$Timestamp = Get-Date -Format "yyyyMMdd_HHmmss"</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$BackupFile = "${BackupDir}\${DatabaseName}_${Timestamp}.bak"</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$ArchiveFile = "${ArchiveDir}\${DatabaseName}_${Timestamp}.7z"</a:t>
            </a:r>
            <a:endParaRPr/>
          </a:p>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Create backup and archive directories if they don't exist</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if (!(Test-Path $BackupDir)) {</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    New-Item -ItemType Directory -Path $BackupDir</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if (!(Test-Path $ArchiveDir)) {</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    New-Item -ItemType Directory -Path $ArchiveDir</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Backup the SQL Server database</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Backup-SqlDatabase -ServerInstance $ServerInstance -Database $DatabaseName -BackupFile $BackupFile</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Write-Host "Database backup completed successfully."</a:t>
            </a:r>
            <a:endParaRPr/>
          </a:p>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Archive the backup using 7-Zip</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&amp; "C:\Program Files\7-Zip\7z.exe" a -t7z $ArchiveFile $BackupFile</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Write-Host "Backup archived successfully."</a:t>
            </a:r>
            <a:endParaRPr/>
          </a:p>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s-PE" sz="900" u="none" cap="none" strike="noStrike">
                <a:solidFill>
                  <a:srgbClr val="7030A0"/>
                </a:solidFill>
                <a:latin typeface="Courier New"/>
                <a:ea typeface="Courier New"/>
                <a:cs typeface="Courier New"/>
                <a:sym typeface="Courier New"/>
              </a:rPr>
              <a:t># Remove the original backup file</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Remove-Item $BackupFile</a:t>
            </a:r>
            <a:endParaRPr/>
          </a:p>
          <a:p>
            <a:pPr indent="0" lvl="1" marL="457200" marR="0" rtl="0" algn="l">
              <a:spcBef>
                <a:spcPts val="0"/>
              </a:spcBef>
              <a:spcAft>
                <a:spcPts val="0"/>
              </a:spcAft>
              <a:buNone/>
            </a:pPr>
            <a:r>
              <a:rPr b="0" i="0" lang="es-PE" sz="900" u="none" cap="none" strike="noStrike">
                <a:solidFill>
                  <a:schemeClr val="dk1"/>
                </a:solidFill>
                <a:latin typeface="Courier New"/>
                <a:ea typeface="Courier New"/>
                <a:cs typeface="Courier New"/>
                <a:sym typeface="Courier New"/>
              </a:rPr>
              <a:t>Write-Host "Original backup file removed."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USO DE MÉTODOS ALTERNATIVOS</a:t>
            </a:r>
            <a:endParaRPr/>
          </a:p>
        </p:txBody>
      </p:sp>
      <p:sp>
        <p:nvSpPr>
          <p:cNvPr id="293" name="Google Shape;293;p32"/>
          <p:cNvSpPr txBox="1"/>
          <p:nvPr/>
        </p:nvSpPr>
        <p:spPr>
          <a:xfrm>
            <a:off x="615694" y="1181051"/>
            <a:ext cx="7680300" cy="15699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rabicPeriod" startAt="3"/>
            </a:pPr>
            <a:r>
              <a:rPr b="1" lang="es-PE" sz="1600">
                <a:solidFill>
                  <a:srgbClr val="7030A0"/>
                </a:solidFill>
                <a:latin typeface="Calibri"/>
                <a:ea typeface="Calibri"/>
                <a:cs typeface="Calibri"/>
                <a:sym typeface="Calibri"/>
              </a:rPr>
              <a:t>MAINTENANCE PLANS </a:t>
            </a:r>
            <a:endParaRPr/>
          </a:p>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Aunque mencionados anteriormente como asistentes, los Maintenance Plans también pueden ser utilizados directamente en su formato de planificación y ejecución programática. Se puede crear y modificar Maintenance Plans utilizando SQL Server Management Studio o mediante programación en T-SQL para definir backup y otras tareas de mantenimiento.</a:t>
            </a:r>
            <a:endParaRPr/>
          </a:p>
        </p:txBody>
      </p:sp>
      <p:pic>
        <p:nvPicPr>
          <p:cNvPr id="294" name="Google Shape;294;p32"/>
          <p:cNvPicPr preferRelativeResize="0"/>
          <p:nvPr/>
        </p:nvPicPr>
        <p:blipFill rotWithShape="1">
          <a:blip r:embed="rId3">
            <a:alphaModFix/>
          </a:blip>
          <a:srcRect b="0" l="0" r="0" t="0"/>
          <a:stretch/>
        </p:blipFill>
        <p:spPr>
          <a:xfrm>
            <a:off x="5943012" y="2696118"/>
            <a:ext cx="2079864" cy="2470116"/>
          </a:xfrm>
          <a:prstGeom prst="rect">
            <a:avLst/>
          </a:prstGeom>
          <a:noFill/>
          <a:ln cap="flat" cmpd="sng" w="9525">
            <a:solidFill>
              <a:srgbClr val="BFBFBF"/>
            </a:solidFill>
            <a:prstDash val="solid"/>
            <a:round/>
            <a:headEnd len="sm" w="sm" type="none"/>
            <a:tailEnd len="sm" w="sm" type="none"/>
          </a:ln>
        </p:spPr>
      </p:pic>
      <p:sp>
        <p:nvSpPr>
          <p:cNvPr id="295" name="Google Shape;295;p32"/>
          <p:cNvSpPr txBox="1"/>
          <p:nvPr/>
        </p:nvSpPr>
        <p:spPr>
          <a:xfrm>
            <a:off x="615694" y="2876920"/>
            <a:ext cx="4754400" cy="20625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7030A0"/>
              </a:buClr>
              <a:buSzPts val="1600"/>
              <a:buFont typeface="Calibri"/>
              <a:buAutoNum type="arabicPeriod" startAt="4"/>
            </a:pPr>
            <a:r>
              <a:rPr b="1" lang="es-PE" sz="1600">
                <a:solidFill>
                  <a:srgbClr val="7030A0"/>
                </a:solidFill>
                <a:latin typeface="Calibri"/>
                <a:ea typeface="Calibri"/>
                <a:cs typeface="Calibri"/>
                <a:sym typeface="Calibri"/>
              </a:rPr>
              <a:t>SQL SERVER AGENT JOBS </a:t>
            </a:r>
            <a:endParaRPr/>
          </a:p>
          <a:p>
            <a:pPr indent="-285750" lvl="0" marL="64135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SQL Server Agent es una característica de SQL Server que permite programar y automatizar tareas. Se puede crear un job en SQL Server Agent que ejecute un comando T-SQL para realizar backup en un horario específico. Esto permite tener un control más granular sobre la ejecución del backup.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 name="Google Shape;302;p33"/>
          <p:cNvSpPr/>
          <p:nvPr/>
        </p:nvSpPr>
        <p:spPr>
          <a:xfrm>
            <a:off x="1859623" y="770440"/>
            <a:ext cx="6800190" cy="3231654"/>
          </a:xfrm>
          <a:prstGeom prst="rect">
            <a:avLst/>
          </a:prstGeom>
          <a:noFill/>
          <a:ln>
            <a:noFill/>
          </a:ln>
        </p:spPr>
        <p:txBody>
          <a:bodyPr anchorCtr="0" anchor="t" bIns="45700" lIns="91425" spcFirstLastPara="1" rIns="91425" wrap="square" tIns="45700">
            <a:spAutoFit/>
          </a:bodyPr>
          <a:lstStyle/>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Una copia de seguridad es una copia que se realiza a la base de datos con todos los objetos con los que cuenta.</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Diseñar una estrategia de respaldo es clave para garantizar la disponibilidad y protección de los datos en una base de datos SQL Server.</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Los asistentes son útiles en SQL Server para ayudar con tareas relacionadas con backup.</a:t>
            </a:r>
            <a:endParaRPr/>
          </a:p>
          <a:p>
            <a:pPr indent="-73025" lvl="0" marL="180975" marR="0" rtl="0" algn="l">
              <a:spcBef>
                <a:spcPts val="0"/>
              </a:spcBef>
              <a:spcAft>
                <a:spcPts val="0"/>
              </a:spcAft>
              <a:buClr>
                <a:schemeClr val="dk1"/>
              </a:buClr>
              <a:buSzPts val="1700"/>
              <a:buFont typeface="Arial"/>
              <a:buNone/>
            </a:pPr>
            <a:r>
              <a:t/>
            </a:r>
            <a:endParaRPr sz="1700">
              <a:solidFill>
                <a:srgbClr val="FFFFFF"/>
              </a:solidFill>
              <a:latin typeface="Calibri"/>
              <a:ea typeface="Calibri"/>
              <a:cs typeface="Calibri"/>
              <a:sym typeface="Calibri"/>
            </a:endParaRPr>
          </a:p>
          <a:p>
            <a:pPr indent="-180975" lvl="0" marL="180975" marR="0" rtl="0" algn="l">
              <a:spcBef>
                <a:spcPts val="0"/>
              </a:spcBef>
              <a:spcAft>
                <a:spcPts val="0"/>
              </a:spcAft>
              <a:buClr>
                <a:srgbClr val="FFFFFF"/>
              </a:buClr>
              <a:buSzPts val="1700"/>
              <a:buFont typeface="Arial"/>
              <a:buChar char="•"/>
            </a:pPr>
            <a:r>
              <a:rPr lang="es-PE" sz="1700">
                <a:solidFill>
                  <a:srgbClr val="FFFFFF"/>
                </a:solidFill>
                <a:latin typeface="Calibri"/>
                <a:ea typeface="Calibri"/>
                <a:cs typeface="Calibri"/>
                <a:sym typeface="Calibri"/>
              </a:rPr>
              <a:t>Al desarrollar una estrategia de respaldo se debe tener en cuenta: comandos T-SQL, scripts PowerShell, maintenance plans, SQL Server Agent Jobs.</a:t>
            </a:r>
            <a:endParaRPr/>
          </a:p>
        </p:txBody>
      </p:sp>
      <p:sp>
        <p:nvSpPr>
          <p:cNvPr id="303" name="Google Shape;303;p33"/>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nvSpPr>
        <p:spPr>
          <a:xfrm>
            <a:off x="740383" y="1546968"/>
            <a:ext cx="5161800" cy="29553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 una copia que se realiza a la base de datos con todos los objetos con los que cuenta (tablas, tipos de datos, procedimientos, funciones, vistas, entre otros).</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 copia de seguridad se realiza sobre los dos archivos físicos que conforman la base de datos:</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285750" lvl="1" marL="754675" marR="0" rtl="0" algn="l">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Archivos de Datos –&gt; *.MDF </a:t>
            </a:r>
            <a:endParaRPr/>
          </a:p>
          <a:p>
            <a:pPr indent="-285750" lvl="1" marL="754675" marR="0" rtl="0" algn="l">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Archivo Lógico –&gt; *.LDF</a:t>
            </a:r>
            <a:endParaRPr/>
          </a:p>
          <a:p>
            <a:pPr indent="0" lvl="0" marL="11725" marR="0" rtl="0" algn="l">
              <a:spcBef>
                <a:spcPts val="0"/>
              </a:spcBef>
              <a:spcAft>
                <a:spcPts val="0"/>
              </a:spcAft>
              <a:buNone/>
            </a:pPr>
            <a:r>
              <a:t/>
            </a:r>
            <a:endParaRPr sz="1600">
              <a:solidFill>
                <a:srgbClr val="262626"/>
              </a:solidFill>
              <a:latin typeface="Calibri"/>
              <a:ea typeface="Calibri"/>
              <a:cs typeface="Calibri"/>
              <a:sym typeface="Calibri"/>
            </a:endParaRPr>
          </a:p>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Durante la copia de seguridad, la base de datos se bloquea ante cualquier transacción que se efectúe.</a:t>
            </a:r>
            <a:endParaRPr/>
          </a:p>
        </p:txBody>
      </p:sp>
      <p:sp>
        <p:nvSpPr>
          <p:cNvPr id="55" name="Google Shape;55;p4"/>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pic>
        <p:nvPicPr>
          <p:cNvPr id="56" name="Google Shape;56;p4"/>
          <p:cNvPicPr preferRelativeResize="0"/>
          <p:nvPr/>
        </p:nvPicPr>
        <p:blipFill rotWithShape="1">
          <a:blip r:embed="rId3">
            <a:alphaModFix/>
          </a:blip>
          <a:srcRect b="0" l="0" r="0" t="0"/>
          <a:stretch/>
        </p:blipFill>
        <p:spPr>
          <a:xfrm>
            <a:off x="6085244" y="2991988"/>
            <a:ext cx="2709455" cy="1571222"/>
          </a:xfrm>
          <a:prstGeom prst="rect">
            <a:avLst/>
          </a:prstGeom>
          <a:noFill/>
          <a:ln>
            <a:noFill/>
          </a:ln>
        </p:spPr>
      </p:pic>
      <p:sp>
        <p:nvSpPr>
          <p:cNvPr id="57" name="Google Shape;57;p4"/>
          <p:cNvSpPr txBox="1"/>
          <p:nvPr/>
        </p:nvSpPr>
        <p:spPr>
          <a:xfrm>
            <a:off x="840136" y="1262140"/>
            <a:ext cx="4621326" cy="246221"/>
          </a:xfrm>
          <a:prstGeom prst="rect">
            <a:avLst/>
          </a:prstGeom>
          <a:noFill/>
          <a:ln>
            <a:noFill/>
          </a:ln>
        </p:spPr>
        <p:txBody>
          <a:bodyPr anchorCtr="0" anchor="t" bIns="0" lIns="0" spcFirstLastPara="1" rIns="0" wrap="square" tIns="0">
            <a:spAutoFit/>
          </a:bodyPr>
          <a:lstStyle/>
          <a:p>
            <a:pPr indent="0" lvl="0" marL="11725" marR="0" rtl="0" algn="l">
              <a:spcBef>
                <a:spcPts val="0"/>
              </a:spcBef>
              <a:spcAft>
                <a:spcPts val="0"/>
              </a:spcAft>
              <a:buNone/>
            </a:pPr>
            <a:r>
              <a:rPr b="1" lang="es-PE" sz="1600">
                <a:solidFill>
                  <a:srgbClr val="262626"/>
                </a:solidFill>
                <a:latin typeface="Calibri"/>
                <a:ea typeface="Calibri"/>
                <a:cs typeface="Calibri"/>
                <a:sym typeface="Calibri"/>
              </a:rPr>
              <a:t>¿QUÉ ES UNA COPIA DE SEGURIDAD (BACK UP)?</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5"/>
          <p:cNvSpPr txBox="1"/>
          <p:nvPr/>
        </p:nvSpPr>
        <p:spPr>
          <a:xfrm>
            <a:off x="1433112" y="2254125"/>
            <a:ext cx="4272300" cy="17238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El objetivo es impedir la pérdida de datos ante errores que puedan ocurrir como:</a:t>
            </a:r>
            <a:endParaRPr/>
          </a:p>
          <a:p>
            <a:pPr indent="-184150" lvl="0" marL="297475" marR="0" rtl="0" algn="l">
              <a:spcBef>
                <a:spcPts val="0"/>
              </a:spcBef>
              <a:spcAft>
                <a:spcPts val="0"/>
              </a:spcAft>
              <a:buClr>
                <a:schemeClr val="dk1"/>
              </a:buClr>
              <a:buSzPts val="1600"/>
              <a:buFont typeface="Arial"/>
              <a:buNone/>
            </a:pPr>
            <a:r>
              <a:t/>
            </a:r>
            <a:endParaRPr sz="1600">
              <a:solidFill>
                <a:srgbClr val="262626"/>
              </a:solidFill>
              <a:latin typeface="Calibri"/>
              <a:ea typeface="Calibri"/>
              <a:cs typeface="Calibri"/>
              <a:sym typeface="Calibri"/>
            </a:endParaRPr>
          </a:p>
          <a:p>
            <a:pPr indent="-285750" lvl="1" marL="754675" marR="0" rtl="0" algn="l">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Errores en el hardware y  software</a:t>
            </a:r>
            <a:endParaRPr/>
          </a:p>
          <a:p>
            <a:pPr indent="-285750" lvl="1" marL="754675" marR="0" rtl="0" algn="l">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Mal uso del DELETE Y UPDATE</a:t>
            </a:r>
            <a:endParaRPr/>
          </a:p>
          <a:p>
            <a:pPr indent="-285750" lvl="1" marL="754675" marR="0" rtl="0" algn="l">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Virus</a:t>
            </a:r>
            <a:endParaRPr/>
          </a:p>
          <a:p>
            <a:pPr indent="-285750" lvl="1" marL="754675" marR="0" rtl="0" algn="l">
              <a:spcBef>
                <a:spcPts val="0"/>
              </a:spcBef>
              <a:spcAft>
                <a:spcPts val="0"/>
              </a:spcAft>
              <a:buClr>
                <a:srgbClr val="0070C0"/>
              </a:buClr>
              <a:buSzPts val="1600"/>
              <a:buFont typeface="Noto Sans Symbols"/>
              <a:buChar char="✔"/>
            </a:pPr>
            <a:r>
              <a:rPr b="0" i="0" lang="es-PE" sz="1600" u="none" cap="none" strike="noStrike">
                <a:solidFill>
                  <a:srgbClr val="262626"/>
                </a:solidFill>
                <a:latin typeface="Calibri"/>
                <a:ea typeface="Calibri"/>
                <a:cs typeface="Calibri"/>
                <a:sym typeface="Calibri"/>
              </a:rPr>
              <a:t>Desastres Naturales</a:t>
            </a:r>
            <a:endParaRPr/>
          </a:p>
        </p:txBody>
      </p:sp>
      <p:sp>
        <p:nvSpPr>
          <p:cNvPr id="64" name="Google Shape;64;p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sp>
        <p:nvSpPr>
          <p:cNvPr id="65" name="Google Shape;65;p5"/>
          <p:cNvSpPr txBox="1"/>
          <p:nvPr/>
        </p:nvSpPr>
        <p:spPr>
          <a:xfrm>
            <a:off x="1433111" y="1911689"/>
            <a:ext cx="3138889"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¿CUÁL ES SU OBJETIVO?</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nvSpPr>
        <p:spPr>
          <a:xfrm>
            <a:off x="1222525" y="1738893"/>
            <a:ext cx="6389700" cy="738900"/>
          </a:xfrm>
          <a:prstGeom prst="rect">
            <a:avLst/>
          </a:prstGeom>
          <a:noFill/>
          <a:ln>
            <a:noFill/>
          </a:ln>
        </p:spPr>
        <p:txBody>
          <a:bodyPr anchorCtr="0" anchor="t" bIns="0" lIns="0" spcFirstLastPara="1" rIns="0" wrap="square" tIns="0">
            <a:spAutoFit/>
          </a:bodyPr>
          <a:lstStyle/>
          <a:p>
            <a:pPr indent="-285750" lvl="0" marL="297475"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La estrategia de copia de seguridad debe devolver al sistema al punto en que se encontraba antes del problema, por tanto, hay que diseñar, implementar y probar la estrategia apropiadamente.</a:t>
            </a:r>
            <a:endParaRPr/>
          </a:p>
        </p:txBody>
      </p:sp>
      <p:sp>
        <p:nvSpPr>
          <p:cNvPr id="72" name="Google Shape;72;p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pic>
        <p:nvPicPr>
          <p:cNvPr id="73" name="Google Shape;73;p6"/>
          <p:cNvPicPr preferRelativeResize="0"/>
          <p:nvPr/>
        </p:nvPicPr>
        <p:blipFill rotWithShape="1">
          <a:blip r:embed="rId3">
            <a:alphaModFix/>
          </a:blip>
          <a:srcRect b="0" l="0" r="0" t="0"/>
          <a:stretch/>
        </p:blipFill>
        <p:spPr>
          <a:xfrm>
            <a:off x="1648145" y="2706798"/>
            <a:ext cx="5659294" cy="2346190"/>
          </a:xfrm>
          <a:prstGeom prst="rect">
            <a:avLst/>
          </a:prstGeom>
          <a:noFill/>
          <a:ln>
            <a:noFill/>
          </a:ln>
        </p:spPr>
      </p:pic>
      <p:sp>
        <p:nvSpPr>
          <p:cNvPr id="74" name="Google Shape;74;p6"/>
          <p:cNvSpPr txBox="1"/>
          <p:nvPr/>
        </p:nvSpPr>
        <p:spPr>
          <a:xfrm>
            <a:off x="1222524" y="1396457"/>
            <a:ext cx="3138889"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¿CUÁL ES SU OBJETIVO?</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7"/>
          <p:cNvSpPr txBox="1"/>
          <p:nvPr/>
        </p:nvSpPr>
        <p:spPr>
          <a:xfrm>
            <a:off x="1321999" y="2683305"/>
            <a:ext cx="6562200" cy="985200"/>
          </a:xfrm>
          <a:prstGeom prst="rect">
            <a:avLst/>
          </a:prstGeom>
          <a:noFill/>
          <a:ln>
            <a:noFill/>
          </a:ln>
        </p:spPr>
        <p:txBody>
          <a:bodyPr anchorCtr="0" anchor="t" bIns="0" lIns="0" spcFirstLastPara="1" rIns="0" wrap="square" tIns="0">
            <a:spAutoFit/>
          </a:bodyPr>
          <a:lstStyle/>
          <a:p>
            <a:pPr indent="-342900" lvl="0" marL="354625"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Backup completo (Full Backup)</a:t>
            </a:r>
            <a:endParaRPr b="1" sz="1600">
              <a:solidFill>
                <a:srgbClr val="7030A0"/>
              </a:solidFill>
              <a:latin typeface="Calibri"/>
              <a:ea typeface="Calibri"/>
              <a:cs typeface="Calibri"/>
              <a:sym typeface="Calibri"/>
            </a:endParaRPr>
          </a:p>
          <a:p>
            <a:pPr indent="-342900" lvl="0" marL="354625"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Backup diferencial (Differential Backup) </a:t>
            </a:r>
            <a:endParaRPr/>
          </a:p>
          <a:p>
            <a:pPr indent="-342900" lvl="0" marL="354625"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Backup de registros de transacciones (Transaction Log Backup) </a:t>
            </a:r>
            <a:endParaRPr/>
          </a:p>
          <a:p>
            <a:pPr indent="-342900" lvl="0" marL="354625" marR="0" rtl="0" algn="just">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Backup de archivo o grupo de archivos (File/Filegroup Backup) </a:t>
            </a:r>
            <a:endParaRPr/>
          </a:p>
        </p:txBody>
      </p:sp>
      <p:sp>
        <p:nvSpPr>
          <p:cNvPr id="81" name="Google Shape;81;p7"/>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sp>
        <p:nvSpPr>
          <p:cNvPr id="82" name="Google Shape;82;p7"/>
          <p:cNvSpPr txBox="1"/>
          <p:nvPr/>
        </p:nvSpPr>
        <p:spPr>
          <a:xfrm>
            <a:off x="1259672" y="2245502"/>
            <a:ext cx="6624655" cy="246221"/>
          </a:xfrm>
          <a:prstGeom prst="rect">
            <a:avLst/>
          </a:prstGeom>
          <a:noFill/>
          <a:ln>
            <a:noFill/>
          </a:ln>
        </p:spPr>
        <p:txBody>
          <a:bodyPr anchorCtr="0" anchor="t" bIns="0" lIns="0" spcFirstLastPara="1" rIns="0" wrap="square" tIns="0">
            <a:spAutoFit/>
          </a:bodyPr>
          <a:lstStyle/>
          <a:p>
            <a:pPr indent="0" lvl="0" marL="11725" marR="0" rtl="0" algn="just">
              <a:spcBef>
                <a:spcPts val="0"/>
              </a:spcBef>
              <a:spcAft>
                <a:spcPts val="0"/>
              </a:spcAft>
              <a:buNone/>
            </a:pPr>
            <a:r>
              <a:rPr b="1" lang="es-PE" sz="1600">
                <a:solidFill>
                  <a:srgbClr val="262626"/>
                </a:solidFill>
                <a:latin typeface="Calibri"/>
                <a:ea typeface="Calibri"/>
                <a:cs typeface="Calibri"/>
                <a:sym typeface="Calibri"/>
              </a:rPr>
              <a:t>¿CUÁL SON LOS TIPOS DE COPIA DE SEGURIDAD (BACKUP) EN SQL SERVER?</a:t>
            </a:r>
            <a:endParaRPr sz="1400">
              <a:solidFill>
                <a:srgbClr val="262626"/>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8"/>
          <p:cNvSpPr txBox="1"/>
          <p:nvPr/>
        </p:nvSpPr>
        <p:spPr>
          <a:xfrm>
            <a:off x="731796" y="1464404"/>
            <a:ext cx="7680300" cy="12315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a:pPr>
            <a:r>
              <a:rPr b="1" lang="es-PE" sz="1600">
                <a:solidFill>
                  <a:srgbClr val="7030A0"/>
                </a:solidFill>
                <a:latin typeface="Calibri"/>
                <a:ea typeface="Calibri"/>
                <a:cs typeface="Calibri"/>
                <a:sym typeface="Calibri"/>
              </a:rPr>
              <a:t>BACKUP COMPLETO (FULL BACKUP) </a:t>
            </a:r>
            <a:endParaRPr/>
          </a:p>
          <a:p>
            <a:pPr indent="-285750" lvl="0" marL="64135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Este tipo de backup realiza una copia completa de la base de datos y de todos sus objetos, incluyendo tablas, vistas, procedimientos almacenados, etc. Proporciona la restauración más sencilla, ya que contiene todos los datos necesarios para recuperar completamente la base de datos.</a:t>
            </a:r>
            <a:endParaRPr/>
          </a:p>
        </p:txBody>
      </p:sp>
      <p:sp>
        <p:nvSpPr>
          <p:cNvPr id="89" name="Google Shape;89;p8"/>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grpSp>
        <p:nvGrpSpPr>
          <p:cNvPr id="90" name="Google Shape;90;p8"/>
          <p:cNvGrpSpPr/>
          <p:nvPr/>
        </p:nvGrpSpPr>
        <p:grpSpPr>
          <a:xfrm>
            <a:off x="877986" y="2947454"/>
            <a:ext cx="7908615" cy="1995487"/>
            <a:chOff x="877986" y="2536864"/>
            <a:chExt cx="7908615" cy="1995487"/>
          </a:xfrm>
        </p:grpSpPr>
        <p:sp>
          <p:nvSpPr>
            <p:cNvPr id="91" name="Google Shape;91;p8"/>
            <p:cNvSpPr txBox="1"/>
            <p:nvPr/>
          </p:nvSpPr>
          <p:spPr>
            <a:xfrm>
              <a:off x="877986" y="2978881"/>
              <a:ext cx="3694014" cy="1354217"/>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BACKUP DATABASE </a:t>
              </a:r>
              <a:r>
                <a:rPr b="1" lang="es-PE" sz="1600">
                  <a:solidFill>
                    <a:schemeClr val="dk1"/>
                  </a:solidFill>
                  <a:latin typeface="Calibri"/>
                  <a:ea typeface="Calibri"/>
                  <a:cs typeface="Calibri"/>
                  <a:sym typeface="Calibri"/>
                </a:rPr>
                <a:t>NombreBaseDeDatos</a:t>
              </a:r>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TO DISK </a:t>
              </a:r>
              <a:r>
                <a:rPr lang="es-PE" sz="1600">
                  <a:solidFill>
                    <a:schemeClr val="dk1"/>
                  </a:solidFill>
                  <a:latin typeface="Calibri"/>
                  <a:ea typeface="Calibri"/>
                  <a:cs typeface="Calibri"/>
                  <a:sym typeface="Calibri"/>
                </a:rPr>
                <a:t>= 'C:\Ruta\Archivo.bak'</a:t>
              </a:r>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WITH FORMAT</a:t>
              </a:r>
              <a:r>
                <a:rPr lang="es-PE" sz="16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92" name="Google Shape;92;p8"/>
            <p:cNvSpPr txBox="1"/>
            <p:nvPr/>
          </p:nvSpPr>
          <p:spPr>
            <a:xfrm>
              <a:off x="877986" y="2608900"/>
              <a:ext cx="95890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0070C0"/>
                  </a:solidFill>
                  <a:latin typeface="Calibri"/>
                  <a:ea typeface="Calibri"/>
                  <a:cs typeface="Calibri"/>
                  <a:sym typeface="Calibri"/>
                </a:rPr>
                <a:t>Sintaxis:</a:t>
              </a:r>
              <a:endParaRPr/>
            </a:p>
          </p:txBody>
        </p:sp>
        <p:pic>
          <p:nvPicPr>
            <p:cNvPr id="93" name="Google Shape;93;p8"/>
            <p:cNvPicPr preferRelativeResize="0"/>
            <p:nvPr/>
          </p:nvPicPr>
          <p:blipFill rotWithShape="1">
            <a:blip r:embed="rId3">
              <a:alphaModFix/>
            </a:blip>
            <a:srcRect b="0" l="0" r="0" t="0"/>
            <a:stretch/>
          </p:blipFill>
          <p:spPr>
            <a:xfrm>
              <a:off x="4976602" y="2536864"/>
              <a:ext cx="3809999" cy="1995487"/>
            </a:xfrm>
            <a:prstGeom prst="rect">
              <a:avLst/>
            </a:prstGeom>
            <a:noFill/>
            <a:ln cap="flat" cmpd="sng" w="9525">
              <a:solidFill>
                <a:schemeClr val="accent4"/>
              </a:solidFill>
              <a:prstDash val="solid"/>
              <a:round/>
              <a:headEnd len="sm" w="sm" type="none"/>
              <a:tailEnd len="sm" w="sm" type="none"/>
            </a:ln>
          </p:spPr>
        </p:pic>
      </p:gr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txBox="1"/>
          <p:nvPr/>
        </p:nvSpPr>
        <p:spPr>
          <a:xfrm>
            <a:off x="627860" y="1269161"/>
            <a:ext cx="7946400" cy="985200"/>
          </a:xfrm>
          <a:prstGeom prst="rect">
            <a:avLst/>
          </a:prstGeom>
          <a:noFill/>
          <a:ln>
            <a:noFill/>
          </a:ln>
        </p:spPr>
        <p:txBody>
          <a:bodyPr anchorCtr="0" anchor="t" bIns="0" lIns="0" spcFirstLastPara="1" rIns="0" wrap="square" tIns="0">
            <a:spAutoFit/>
          </a:bodyPr>
          <a:lstStyle/>
          <a:p>
            <a:pPr indent="-342900" lvl="0" marL="354625" marR="0" rtl="0" algn="l">
              <a:spcBef>
                <a:spcPts val="0"/>
              </a:spcBef>
              <a:spcAft>
                <a:spcPts val="0"/>
              </a:spcAft>
              <a:buClr>
                <a:srgbClr val="7030A0"/>
              </a:buClr>
              <a:buSzPts val="1600"/>
              <a:buFont typeface="Calibri"/>
              <a:buAutoNum type="arabicPeriod" startAt="2"/>
            </a:pPr>
            <a:r>
              <a:rPr b="1" lang="es-PE" sz="1600">
                <a:solidFill>
                  <a:srgbClr val="7030A0"/>
                </a:solidFill>
                <a:latin typeface="Calibri"/>
                <a:ea typeface="Calibri"/>
                <a:cs typeface="Calibri"/>
                <a:sym typeface="Calibri"/>
              </a:rPr>
              <a:t>BACKUP DIFERENCIAL (DIFFERENTIAL BACKUP) </a:t>
            </a:r>
            <a:endParaRPr/>
          </a:p>
          <a:p>
            <a:pPr indent="-285750" lvl="0" marL="641350" marR="0" rtl="0" algn="l">
              <a:spcBef>
                <a:spcPts val="0"/>
              </a:spcBef>
              <a:spcAft>
                <a:spcPts val="0"/>
              </a:spcAft>
              <a:buClr>
                <a:srgbClr val="262626"/>
              </a:buClr>
              <a:buSzPts val="1600"/>
              <a:buFont typeface="Arial"/>
              <a:buChar char="•"/>
            </a:pPr>
            <a:r>
              <a:rPr lang="es-PE" sz="1600">
                <a:solidFill>
                  <a:srgbClr val="262626"/>
                </a:solidFill>
                <a:latin typeface="Calibri"/>
                <a:ea typeface="Calibri"/>
                <a:cs typeface="Calibri"/>
                <a:sym typeface="Calibri"/>
              </a:rPr>
              <a:t>Un backup diferencial guarda solo los cambios que han ocurrido desde el último backup completo. Al realizar una restauración, se necesita el último backup completo y el último backup diferencial para recuperar la base de datos al estado más reciente.</a:t>
            </a:r>
            <a:endParaRPr sz="1600">
              <a:solidFill>
                <a:srgbClr val="262626"/>
              </a:solidFill>
              <a:latin typeface="Calibri"/>
              <a:ea typeface="Calibri"/>
              <a:cs typeface="Calibri"/>
              <a:sym typeface="Calibri"/>
            </a:endParaRPr>
          </a:p>
        </p:txBody>
      </p:sp>
      <p:sp>
        <p:nvSpPr>
          <p:cNvPr id="100" name="Google Shape;100;p9"/>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TIPOS DE COPIAS DE SEGURIDAD</a:t>
            </a:r>
            <a:endParaRPr/>
          </a:p>
        </p:txBody>
      </p:sp>
      <p:grpSp>
        <p:nvGrpSpPr>
          <p:cNvPr id="101" name="Google Shape;101;p9"/>
          <p:cNvGrpSpPr/>
          <p:nvPr/>
        </p:nvGrpSpPr>
        <p:grpSpPr>
          <a:xfrm>
            <a:off x="812489" y="2544784"/>
            <a:ext cx="7761787" cy="2373900"/>
            <a:chOff x="756605" y="2315361"/>
            <a:chExt cx="7761787" cy="2373900"/>
          </a:xfrm>
        </p:grpSpPr>
        <p:sp>
          <p:nvSpPr>
            <p:cNvPr id="102" name="Google Shape;102;p9"/>
            <p:cNvSpPr txBox="1"/>
            <p:nvPr/>
          </p:nvSpPr>
          <p:spPr>
            <a:xfrm>
              <a:off x="756605" y="3017489"/>
              <a:ext cx="3694014" cy="1354217"/>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BACKUP DATABASE </a:t>
              </a:r>
              <a:r>
                <a:rPr b="1" lang="es-PE" sz="1600">
                  <a:solidFill>
                    <a:schemeClr val="dk1"/>
                  </a:solidFill>
                  <a:latin typeface="Calibri"/>
                  <a:ea typeface="Calibri"/>
                  <a:cs typeface="Calibri"/>
                  <a:sym typeface="Calibri"/>
                </a:rPr>
                <a:t>NombreBaseDeDatos</a:t>
              </a:r>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TO DISK </a:t>
              </a:r>
              <a:r>
                <a:rPr lang="es-PE" sz="1600">
                  <a:solidFill>
                    <a:schemeClr val="dk1"/>
                  </a:solidFill>
                  <a:latin typeface="Calibri"/>
                  <a:ea typeface="Calibri"/>
                  <a:cs typeface="Calibri"/>
                  <a:sym typeface="Calibri"/>
                </a:rPr>
                <a:t>= 'C:\Ruta\Archivo.bak'</a:t>
              </a:r>
              <a:endParaRPr/>
            </a:p>
            <a:p>
              <a:pPr indent="0" lvl="0" marL="0" marR="0" rtl="0" algn="l">
                <a:spcBef>
                  <a:spcPts val="0"/>
                </a:spcBef>
                <a:spcAft>
                  <a:spcPts val="0"/>
                </a:spcAft>
                <a:buNone/>
              </a:pPr>
              <a:r>
                <a:rPr b="1" lang="es-PE" sz="1600">
                  <a:solidFill>
                    <a:srgbClr val="7030A0"/>
                  </a:solidFill>
                  <a:latin typeface="Calibri"/>
                  <a:ea typeface="Calibri"/>
                  <a:cs typeface="Calibri"/>
                  <a:sym typeface="Calibri"/>
                </a:rPr>
                <a:t>WITH DIFFERENTIAL;</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03" name="Google Shape;103;p9"/>
            <p:cNvSpPr txBox="1"/>
            <p:nvPr/>
          </p:nvSpPr>
          <p:spPr>
            <a:xfrm>
              <a:off x="756605" y="2619012"/>
              <a:ext cx="95890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00">
                  <a:solidFill>
                    <a:srgbClr val="0070C0"/>
                  </a:solidFill>
                  <a:latin typeface="Calibri"/>
                  <a:ea typeface="Calibri"/>
                  <a:cs typeface="Calibri"/>
                  <a:sym typeface="Calibri"/>
                </a:rPr>
                <a:t>Sintaxis:</a:t>
              </a:r>
              <a:endParaRPr/>
            </a:p>
          </p:txBody>
        </p:sp>
        <p:pic>
          <p:nvPicPr>
            <p:cNvPr id="104" name="Google Shape;104;p9"/>
            <p:cNvPicPr preferRelativeResize="0"/>
            <p:nvPr/>
          </p:nvPicPr>
          <p:blipFill rotWithShape="1">
            <a:blip r:embed="rId3">
              <a:alphaModFix/>
            </a:blip>
            <a:srcRect b="0" l="0" r="0" t="0"/>
            <a:stretch/>
          </p:blipFill>
          <p:spPr>
            <a:xfrm>
              <a:off x="4693383" y="2315361"/>
              <a:ext cx="3825009" cy="2373900"/>
            </a:xfrm>
            <a:prstGeom prst="rect">
              <a:avLst/>
            </a:prstGeom>
            <a:noFill/>
            <a:ln cap="flat" cmpd="sng" w="9525">
              <a:solidFill>
                <a:schemeClr val="accent4"/>
              </a:solidFill>
              <a:prstDash val="solid"/>
              <a:round/>
              <a:headEnd len="sm" w="sm" type="none"/>
              <a:tailEnd len="sm" w="sm" type="none"/>
            </a:ln>
          </p:spPr>
        </p:pic>
      </p:gr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