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715000" cx="9144000"/>
  <p:notesSz cx="6797675" cy="99266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465">
          <p15:clr>
            <a:srgbClr val="A4A3A4"/>
          </p15:clr>
        </p15:guide>
        <p15:guide id="2" orient="horz" pos="3320">
          <p15:clr>
            <a:srgbClr val="A4A3A4"/>
          </p15:clr>
        </p15:guide>
        <p15:guide id="3" pos="317">
          <p15:clr>
            <a:srgbClr val="A4A3A4"/>
          </p15:clr>
        </p15:guide>
        <p15:guide id="4" orient="horz" pos="553">
          <p15:clr>
            <a:srgbClr val="A4A3A4"/>
          </p15:clr>
        </p15:guide>
        <p15:guide id="5" orient="horz" pos="349">
          <p15:clr>
            <a:srgbClr val="A4A3A4"/>
          </p15:clr>
        </p15:guide>
      </p15:sldGuideLst>
    </p:ext>
    <p:ext uri="GoogleSlidesCustomDataVersion2">
      <go:slidesCustomData xmlns:go="http://customooxmlschemas.google.com/" r:id="rId22" roundtripDataSignature="AMtx7mi1FJBzcDvfr34X257/HSUO6RGi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465"/>
        <p:guide pos="3320" orient="horz"/>
        <p:guide pos="317"/>
        <p:guide pos="553" orient="horz"/>
        <p:guide pos="349"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1"/>
            <a:ext cx="2945659" cy="49805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50443" y="1"/>
            <a:ext cx="2945659" cy="498056"/>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28584"/>
            <a:ext cx="2945659" cy="49805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P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 name="Google Shape;25;p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26" name="Google Shape;26;p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1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1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1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06" name="Google Shape;106;p1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1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15" name="Google Shape;115;p1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1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24" name="Google Shape;124;p1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1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32" name="Google Shape;132;p1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1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41" name="Google Shape;141;p1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1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b="0" sz="1200">
              <a:latin typeface="Arial"/>
              <a:ea typeface="Arial"/>
              <a:cs typeface="Arial"/>
              <a:sym typeface="Arial"/>
            </a:endParaRPr>
          </a:p>
        </p:txBody>
      </p:sp>
      <p:sp>
        <p:nvSpPr>
          <p:cNvPr id="151" name="Google Shape;151;p1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 name="Google Shape;37;p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8" name="Google Shape;38;p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 name="Google Shape;44;p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
        <p:nvSpPr>
          <p:cNvPr id="45" name="Google Shape;45;p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 name="Google Shape;51;p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52" name="Google Shape;52;p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 name="Google Shape;59;p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60" name="Google Shape;60;p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 name="Google Shape;68;p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69" name="Google Shape;69;p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 name="Google Shape;77;p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78" name="Google Shape;78;p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 name="Google Shape;84;p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85" name="Google Shape;85;p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p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92" name="Google Shape;92;p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14" name="Shape 1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5" name="Shape 1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6" name="Shape 1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A">
  <p:cSld name="Subtema - 1 Imagen A">
    <p:spTree>
      <p:nvGrpSpPr>
        <p:cNvPr id="17" name="Shape 1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B">
  <p:cSld name="Subtema - 1 Imagen B">
    <p:spTree>
      <p:nvGrpSpPr>
        <p:cNvPr id="18" name="Shape 1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Centrada">
  <p:cSld name="Subtema - 1 Imagen Centrada">
    <p:spTree>
      <p:nvGrpSpPr>
        <p:cNvPr id="19" name="Shape 1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2 Imágenes">
  <p:cSld name="Subtema - 2 Imágenes">
    <p:spTree>
      <p:nvGrpSpPr>
        <p:cNvPr id="20" name="Shape 2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Imagen Gigante">
  <p:cSld name="Subtema - Imagen Gigante">
    <p:spTree>
      <p:nvGrpSpPr>
        <p:cNvPr id="21" name="Shape 2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Video">
  <p:cSld name="Subtema - Video">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7"/>
          <p:cNvGrpSpPr/>
          <p:nvPr/>
        </p:nvGrpSpPr>
        <p:grpSpPr>
          <a:xfrm>
            <a:off x="944054" y="5369051"/>
            <a:ext cx="7804380" cy="215444"/>
            <a:chOff x="944054" y="5369051"/>
            <a:chExt cx="7804380" cy="215444"/>
          </a:xfrm>
        </p:grpSpPr>
        <p:sp>
          <p:nvSpPr>
            <p:cNvPr id="11" name="Google Shape;11;p17"/>
            <p:cNvSpPr txBox="1"/>
            <p:nvPr/>
          </p:nvSpPr>
          <p:spPr>
            <a:xfrm>
              <a:off x="944054" y="5369051"/>
              <a:ext cx="2768707"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800"/>
                <a:buFont typeface="Calibri"/>
                <a:buNone/>
              </a:pPr>
              <a:r>
                <a:rPr b="0" i="0" lang="es-PE" sz="800" u="none" cap="none" strike="noStrike">
                  <a:solidFill>
                    <a:srgbClr val="7F7F7F"/>
                  </a:solidFill>
                  <a:latin typeface="Calibri"/>
                  <a:ea typeface="Calibri"/>
                  <a:cs typeface="Calibri"/>
                  <a:sym typeface="Calibri"/>
                </a:rPr>
                <a:t>PROGRAMACIÓN AVANZADA DE BASE DE DATOS  •  SESIÓN 15</a:t>
              </a:r>
              <a:endParaRPr b="0" i="0" sz="800" u="none" cap="none" strike="noStrike">
                <a:solidFill>
                  <a:srgbClr val="7F7F7F"/>
                </a:solidFill>
                <a:latin typeface="Calibri"/>
                <a:ea typeface="Calibri"/>
                <a:cs typeface="Calibri"/>
                <a:sym typeface="Calibri"/>
              </a:endParaRPr>
            </a:p>
          </p:txBody>
        </p:sp>
        <p:sp>
          <p:nvSpPr>
            <p:cNvPr id="12" name="Google Shape;12;p17"/>
            <p:cNvSpPr/>
            <p:nvPr/>
          </p:nvSpPr>
          <p:spPr>
            <a:xfrm>
              <a:off x="7207627" y="5384440"/>
              <a:ext cx="1540807" cy="18466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PE" sz="600" u="none" cap="none" strike="noStrike">
                  <a:solidFill>
                    <a:srgbClr val="7F7F7F"/>
                  </a:solidFill>
                  <a:latin typeface="Calibri"/>
                  <a:ea typeface="Calibri"/>
                  <a:cs typeface="Calibri"/>
                  <a:sym typeface="Calibri"/>
                </a:rPr>
                <a:t>© 2020 ISIL. Todos los derechos reservados</a:t>
              </a:r>
              <a:endParaRPr/>
            </a:p>
          </p:txBody>
        </p:sp>
      </p:grpSp>
      <p:pic>
        <p:nvPicPr>
          <p:cNvPr id="13" name="Google Shape;13;p17"/>
          <p:cNvPicPr preferRelativeResize="0"/>
          <p:nvPr/>
        </p:nvPicPr>
        <p:blipFill rotWithShape="1">
          <a:blip r:embed="rId1">
            <a:alphaModFix amt="20000"/>
          </a:blip>
          <a:srcRect b="0" l="0" r="0" t="0"/>
          <a:stretch/>
        </p:blipFill>
        <p:spPr>
          <a:xfrm>
            <a:off x="495300" y="5328911"/>
            <a:ext cx="448573" cy="25075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sp>
        <p:nvSpPr>
          <p:cNvPr id="28" name="Google Shape;28;p1"/>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 name="Google Shape;29;p1"/>
          <p:cNvSpPr txBox="1"/>
          <p:nvPr/>
        </p:nvSpPr>
        <p:spPr>
          <a:xfrm>
            <a:off x="2088505" y="1653293"/>
            <a:ext cx="87315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PE" sz="1800" u="none" cap="none" strike="noStrike">
                <a:solidFill>
                  <a:schemeClr val="lt1"/>
                </a:solidFill>
                <a:latin typeface="Calibri"/>
                <a:ea typeface="Calibri"/>
                <a:cs typeface="Calibri"/>
                <a:sym typeface="Calibri"/>
              </a:rPr>
              <a:t>SESIÓN</a:t>
            </a:r>
            <a:endParaRPr/>
          </a:p>
        </p:txBody>
      </p:sp>
      <p:sp>
        <p:nvSpPr>
          <p:cNvPr id="30" name="Google Shape;30;p1"/>
          <p:cNvSpPr txBox="1"/>
          <p:nvPr/>
        </p:nvSpPr>
        <p:spPr>
          <a:xfrm>
            <a:off x="2051281" y="1730819"/>
            <a:ext cx="964250" cy="9848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5800">
                <a:solidFill>
                  <a:srgbClr val="FFFFFF"/>
                </a:solidFill>
                <a:latin typeface="Calibri"/>
                <a:ea typeface="Calibri"/>
                <a:cs typeface="Calibri"/>
                <a:sym typeface="Calibri"/>
              </a:rPr>
              <a:t>15</a:t>
            </a:r>
            <a:endParaRPr/>
          </a:p>
        </p:txBody>
      </p:sp>
      <p:sp>
        <p:nvSpPr>
          <p:cNvPr id="31" name="Google Shape;31;p1"/>
          <p:cNvSpPr txBox="1"/>
          <p:nvPr/>
        </p:nvSpPr>
        <p:spPr>
          <a:xfrm>
            <a:off x="3097382" y="1763142"/>
            <a:ext cx="4109753" cy="890115"/>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b="1" lang="es-PE" sz="3200">
                <a:solidFill>
                  <a:srgbClr val="FFFFFF"/>
                </a:solidFill>
                <a:latin typeface="Calibri"/>
                <a:ea typeface="Calibri"/>
                <a:cs typeface="Calibri"/>
                <a:sym typeface="Calibri"/>
              </a:rPr>
              <a:t>RESTAURACIÓN DE UNA BASE DE DATOS</a:t>
            </a:r>
            <a:endParaRPr/>
          </a:p>
        </p:txBody>
      </p:sp>
      <p:sp>
        <p:nvSpPr>
          <p:cNvPr id="32" name="Google Shape;32;p1"/>
          <p:cNvSpPr txBox="1"/>
          <p:nvPr/>
        </p:nvSpPr>
        <p:spPr>
          <a:xfrm>
            <a:off x="3175137" y="3032326"/>
            <a:ext cx="4697015" cy="592150"/>
          </a:xfrm>
          <a:prstGeom prst="rect">
            <a:avLst/>
          </a:prstGeom>
          <a:noFill/>
          <a:ln>
            <a:noFill/>
          </a:ln>
        </p:spPr>
        <p:txBody>
          <a:bodyPr anchorCtr="0" anchor="t" bIns="45700" lIns="91425" spcFirstLastPara="1" rIns="91425" wrap="square" tIns="45700">
            <a:spAutoFit/>
          </a:bodyPr>
          <a:lstStyle/>
          <a:p>
            <a:pPr indent="-177800" lvl="0" marL="177800" marR="0" rtl="0" algn="l">
              <a:lnSpc>
                <a:spcPct val="120000"/>
              </a:lnSpc>
              <a:spcBef>
                <a:spcPts val="0"/>
              </a:spcBef>
              <a:spcAft>
                <a:spcPts val="0"/>
              </a:spcAft>
              <a:buClr>
                <a:srgbClr val="FFFFFF"/>
              </a:buClr>
              <a:buSzPts val="1120"/>
              <a:buFont typeface="Arial"/>
              <a:buChar char="•"/>
            </a:pPr>
            <a:r>
              <a:rPr lang="es-PE" sz="1400">
                <a:solidFill>
                  <a:srgbClr val="FFFFFF"/>
                </a:solidFill>
                <a:latin typeface="Calibri"/>
                <a:ea typeface="Calibri"/>
                <a:cs typeface="Calibri"/>
                <a:sym typeface="Calibri"/>
              </a:rPr>
              <a:t>Opciones de restauración</a:t>
            </a:r>
            <a:endParaRPr/>
          </a:p>
          <a:p>
            <a:pPr indent="-177800" lvl="0" marL="177800" marR="0" rtl="0" algn="l">
              <a:lnSpc>
                <a:spcPct val="120000"/>
              </a:lnSpc>
              <a:spcBef>
                <a:spcPts val="0"/>
              </a:spcBef>
              <a:spcAft>
                <a:spcPts val="0"/>
              </a:spcAft>
              <a:buClr>
                <a:srgbClr val="FFFFFF"/>
              </a:buClr>
              <a:buSzPts val="1120"/>
              <a:buFont typeface="Arial"/>
              <a:buChar char="•"/>
            </a:pPr>
            <a:r>
              <a:rPr lang="es-PE" sz="1400">
                <a:solidFill>
                  <a:srgbClr val="FFFFFF"/>
                </a:solidFill>
                <a:latin typeface="Calibri"/>
                <a:ea typeface="Calibri"/>
                <a:cs typeface="Calibri"/>
                <a:sym typeface="Calibri"/>
              </a:rPr>
              <a:t>Uso de SQL Server  Management Studio</a:t>
            </a:r>
            <a:endParaRPr/>
          </a:p>
        </p:txBody>
      </p:sp>
      <p:cxnSp>
        <p:nvCxnSpPr>
          <p:cNvPr id="33" name="Google Shape;33;p1"/>
          <p:cNvCxnSpPr/>
          <p:nvPr/>
        </p:nvCxnSpPr>
        <p:spPr>
          <a:xfrm>
            <a:off x="3056456" y="1777107"/>
            <a:ext cx="0" cy="720031"/>
          </a:xfrm>
          <a:prstGeom prst="straightConnector1">
            <a:avLst/>
          </a:prstGeom>
          <a:noFill/>
          <a:ln cap="flat" cmpd="sng" w="25400">
            <a:solidFill>
              <a:srgbClr val="FFFFFF"/>
            </a:solidFill>
            <a:prstDash val="solid"/>
            <a:round/>
            <a:headEnd len="sm" w="sm" type="none"/>
            <a:tailEnd len="sm" w="sm" type="none"/>
          </a:ln>
        </p:spPr>
      </p:cxnSp>
      <p:sp>
        <p:nvSpPr>
          <p:cNvPr id="34" name="Google Shape;34;p1"/>
          <p:cNvSpPr/>
          <p:nvPr/>
        </p:nvSpPr>
        <p:spPr>
          <a:xfrm>
            <a:off x="3289191" y="2574693"/>
            <a:ext cx="3385930" cy="387798"/>
          </a:xfrm>
          <a:prstGeom prst="rect">
            <a:avLst/>
          </a:prstGeom>
          <a:solidFill>
            <a:schemeClr val="lt1"/>
          </a:solid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None/>
            </a:pPr>
            <a:r>
              <a:rPr b="1" lang="es-PE" sz="1400">
                <a:solidFill>
                  <a:srgbClr val="1F85A6"/>
                </a:solidFill>
                <a:latin typeface="Calibri"/>
                <a:ea typeface="Calibri"/>
                <a:cs typeface="Calibri"/>
                <a:sym typeface="Calibri"/>
              </a:rPr>
              <a:t>Seguridad, copias de seguridad y restauración de una base de datos – UA4</a:t>
            </a:r>
            <a:endParaRPr b="1" sz="1400">
              <a:solidFill>
                <a:srgbClr val="1F85A6"/>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0"/>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 name="Google Shape;102;p10"/>
          <p:cNvSpPr/>
          <p:nvPr/>
        </p:nvSpPr>
        <p:spPr>
          <a:xfrm>
            <a:off x="424251" y="3703125"/>
            <a:ext cx="8080477"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USO DE SQL SERVER MANAGEMENT STUDIO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1"/>
          <p:cNvSpPr txBox="1"/>
          <p:nvPr/>
        </p:nvSpPr>
        <p:spPr>
          <a:xfrm>
            <a:off x="972094" y="1844008"/>
            <a:ext cx="6076200" cy="892800"/>
          </a:xfrm>
          <a:prstGeom prst="rect">
            <a:avLst/>
          </a:prstGeom>
          <a:noFill/>
          <a:ln>
            <a:noFill/>
          </a:ln>
        </p:spPr>
        <p:txBody>
          <a:bodyPr anchorCtr="0" anchor="t" bIns="0" lIns="0" spcFirstLastPara="1" rIns="0" wrap="square" tIns="0">
            <a:spAutoFit/>
          </a:bodyPr>
          <a:lstStyle/>
          <a:p>
            <a:pPr indent="0" lvl="1" marL="468925" marR="0" rtl="0" algn="l">
              <a:spcBef>
                <a:spcPts val="0"/>
              </a:spcBef>
              <a:spcAft>
                <a:spcPts val="0"/>
              </a:spcAft>
              <a:buNone/>
            </a:pPr>
            <a:r>
              <a:rPr b="1" i="0" lang="es-PE" sz="1600" u="none" cap="none" strike="noStrike">
                <a:solidFill>
                  <a:srgbClr val="262626"/>
                </a:solidFill>
                <a:latin typeface="Calibri"/>
                <a:ea typeface="Calibri"/>
                <a:cs typeface="Calibri"/>
                <a:sym typeface="Calibri"/>
              </a:rPr>
              <a:t>USANDO SQL SERVER MANAGEMENT STUDIO</a:t>
            </a:r>
            <a:endParaRPr b="0" i="0" sz="1600" u="none" cap="none" strike="noStrike">
              <a:solidFill>
                <a:srgbClr val="262626"/>
              </a:solidFill>
              <a:latin typeface="Calibri"/>
              <a:ea typeface="Calibri"/>
              <a:cs typeface="Calibri"/>
              <a:sym typeface="Calibri"/>
            </a:endParaRPr>
          </a:p>
          <a:p>
            <a:pPr indent="0" lvl="1" marL="468925" marR="0" rtl="0" algn="l">
              <a:spcBef>
                <a:spcPts val="0"/>
              </a:spcBef>
              <a:spcAft>
                <a:spcPts val="0"/>
              </a:spcAft>
              <a:buNone/>
            </a:pPr>
            <a:r>
              <a:t/>
            </a:r>
            <a:endParaRPr b="0" i="0" sz="1000" u="none" cap="none" strike="noStrike">
              <a:solidFill>
                <a:srgbClr val="262626"/>
              </a:solidFill>
              <a:latin typeface="Calibri"/>
              <a:ea typeface="Calibri"/>
              <a:cs typeface="Calibri"/>
              <a:sym typeface="Calibri"/>
            </a:endParaRPr>
          </a:p>
          <a:p>
            <a:pPr indent="-285750" lvl="1" marL="754675" marR="0" rtl="0" algn="l">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Entra las opciones que nos presenta esta IDE, se pueden encontrar dos, que son las más resaltantes:</a:t>
            </a:r>
            <a:endParaRPr/>
          </a:p>
        </p:txBody>
      </p:sp>
      <p:sp>
        <p:nvSpPr>
          <p:cNvPr id="109" name="Google Shape;109;p11"/>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USO DE SQL SERVER MANAGEMENT STUDIO</a:t>
            </a:r>
            <a:endParaRPr/>
          </a:p>
        </p:txBody>
      </p:sp>
      <p:sp>
        <p:nvSpPr>
          <p:cNvPr id="110" name="Google Shape;110;p11"/>
          <p:cNvSpPr txBox="1"/>
          <p:nvPr/>
        </p:nvSpPr>
        <p:spPr>
          <a:xfrm>
            <a:off x="2031498" y="2948089"/>
            <a:ext cx="5081100" cy="492600"/>
          </a:xfrm>
          <a:prstGeom prst="rect">
            <a:avLst/>
          </a:prstGeom>
          <a:noFill/>
          <a:ln>
            <a:noFill/>
          </a:ln>
        </p:spPr>
        <p:txBody>
          <a:bodyPr anchorCtr="0" anchor="t" bIns="0" lIns="0" spcFirstLastPara="1" rIns="0" wrap="square" tIns="0">
            <a:spAutoFit/>
          </a:bodyPr>
          <a:lstStyle/>
          <a:p>
            <a:pPr indent="-342900" lvl="0" marL="354013" marR="0" rtl="0" algn="just">
              <a:spcBef>
                <a:spcPts val="0"/>
              </a:spcBef>
              <a:spcAft>
                <a:spcPts val="0"/>
              </a:spcAft>
              <a:buClr>
                <a:srgbClr val="7030A0"/>
              </a:buClr>
              <a:buSzPts val="1600"/>
              <a:buFont typeface="Calibri"/>
              <a:buAutoNum type="arabicPeriod"/>
            </a:pPr>
            <a:r>
              <a:rPr b="1" lang="es-PE" sz="1600">
                <a:solidFill>
                  <a:srgbClr val="7030A0"/>
                </a:solidFill>
                <a:latin typeface="Calibri"/>
                <a:ea typeface="Calibri"/>
                <a:cs typeface="Calibri"/>
                <a:sym typeface="Calibri"/>
              </a:rPr>
              <a:t>Restauración de un Backup vía Explorador de Objetos</a:t>
            </a:r>
            <a:endParaRPr/>
          </a:p>
          <a:p>
            <a:pPr indent="-342900" lvl="0" marL="354013" marR="0" rtl="0" algn="just">
              <a:spcBef>
                <a:spcPts val="0"/>
              </a:spcBef>
              <a:spcAft>
                <a:spcPts val="0"/>
              </a:spcAft>
              <a:buClr>
                <a:srgbClr val="7030A0"/>
              </a:buClr>
              <a:buSzPts val="1600"/>
              <a:buFont typeface="Calibri"/>
              <a:buAutoNum type="arabicPeriod"/>
            </a:pPr>
            <a:r>
              <a:rPr b="1" lang="es-PE" sz="1600">
                <a:solidFill>
                  <a:srgbClr val="7030A0"/>
                </a:solidFill>
                <a:latin typeface="Calibri"/>
                <a:ea typeface="Calibri"/>
                <a:cs typeface="Calibri"/>
                <a:sym typeface="Calibri"/>
              </a:rPr>
              <a:t>Adjuntar una Base de Datos</a:t>
            </a:r>
            <a:endParaRPr sz="1600">
              <a:solidFill>
                <a:srgbClr val="262626"/>
              </a:solidFill>
              <a:latin typeface="Calibri"/>
              <a:ea typeface="Calibri"/>
              <a:cs typeface="Calibri"/>
              <a:sym typeface="Calibri"/>
            </a:endParaRPr>
          </a:p>
        </p:txBody>
      </p:sp>
      <p:pic>
        <p:nvPicPr>
          <p:cNvPr descr="SQL Server Management Studio (SSMS) | How to Install SSMS | Edureka" id="111" name="Google Shape;111;p11"/>
          <p:cNvPicPr preferRelativeResize="0"/>
          <p:nvPr/>
        </p:nvPicPr>
        <p:blipFill rotWithShape="1">
          <a:blip r:embed="rId3">
            <a:alphaModFix/>
          </a:blip>
          <a:srcRect b="0" l="0" r="0" t="0"/>
          <a:stretch/>
        </p:blipFill>
        <p:spPr>
          <a:xfrm>
            <a:off x="6442974" y="3389396"/>
            <a:ext cx="1339055" cy="136548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USO DE SQL SERVER MANAGEMENT STUDIO</a:t>
            </a:r>
            <a:endParaRPr/>
          </a:p>
        </p:txBody>
      </p:sp>
      <p:pic>
        <p:nvPicPr>
          <p:cNvPr id="118" name="Google Shape;118;p12"/>
          <p:cNvPicPr preferRelativeResize="0"/>
          <p:nvPr/>
        </p:nvPicPr>
        <p:blipFill rotWithShape="1">
          <a:blip r:embed="rId3">
            <a:alphaModFix/>
          </a:blip>
          <a:srcRect b="0" l="0" r="0" t="0"/>
          <a:stretch/>
        </p:blipFill>
        <p:spPr>
          <a:xfrm>
            <a:off x="4175756" y="1837206"/>
            <a:ext cx="4726624" cy="3117179"/>
          </a:xfrm>
          <a:prstGeom prst="rect">
            <a:avLst/>
          </a:prstGeom>
          <a:noFill/>
          <a:ln cap="flat" cmpd="sng" w="9525">
            <a:solidFill>
              <a:srgbClr val="7030A0"/>
            </a:solidFill>
            <a:prstDash val="solid"/>
            <a:round/>
            <a:headEnd len="sm" w="sm" type="none"/>
            <a:tailEnd len="sm" w="sm" type="none"/>
          </a:ln>
        </p:spPr>
      </p:pic>
      <p:sp>
        <p:nvSpPr>
          <p:cNvPr id="119" name="Google Shape;119;p12"/>
          <p:cNvSpPr txBox="1"/>
          <p:nvPr/>
        </p:nvSpPr>
        <p:spPr>
          <a:xfrm>
            <a:off x="407875" y="1786504"/>
            <a:ext cx="3625200" cy="2955300"/>
          </a:xfrm>
          <a:prstGeom prst="rect">
            <a:avLst/>
          </a:prstGeom>
          <a:noFill/>
          <a:ln>
            <a:noFill/>
          </a:ln>
        </p:spPr>
        <p:txBody>
          <a:bodyPr anchorCtr="0" anchor="t" bIns="0" lIns="0" spcFirstLastPara="1" rIns="0" wrap="square" tIns="0">
            <a:spAutoFit/>
          </a:bodyPr>
          <a:lstStyle/>
          <a:p>
            <a:pPr indent="-285750" lvl="0" marL="641350"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Usando el explorador de objetos y tras conectarse a la instancia apropiada de Microsoft Motor de base de datos de SQL Server, en el Explorador de objetos, hacer clic en el nombre del servidor para expandir el árbol correspondiente.</a:t>
            </a:r>
            <a:endParaRPr/>
          </a:p>
          <a:p>
            <a:pPr indent="-184150" lvl="0" marL="641350" marR="0" rtl="0" algn="l">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285750" lvl="0" marL="641350"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Expandir “Bases de datos” y ubicar la base de datos requerida, hacer clic derecho, elegir “Tareas” y luego “Restaurar”. </a:t>
            </a:r>
            <a:endParaRPr sz="1400">
              <a:solidFill>
                <a:srgbClr val="262626"/>
              </a:solidFill>
              <a:latin typeface="Calibri"/>
              <a:ea typeface="Calibri"/>
              <a:cs typeface="Calibri"/>
              <a:sym typeface="Calibri"/>
            </a:endParaRPr>
          </a:p>
        </p:txBody>
      </p:sp>
      <p:sp>
        <p:nvSpPr>
          <p:cNvPr id="120" name="Google Shape;120;p12"/>
          <p:cNvSpPr txBox="1"/>
          <p:nvPr/>
        </p:nvSpPr>
        <p:spPr>
          <a:xfrm>
            <a:off x="565817" y="1340755"/>
            <a:ext cx="5851609" cy="246221"/>
          </a:xfrm>
          <a:prstGeom prst="rect">
            <a:avLst/>
          </a:prstGeom>
          <a:noFill/>
          <a:ln>
            <a:noFill/>
          </a:ln>
        </p:spPr>
        <p:txBody>
          <a:bodyPr anchorCtr="0" anchor="t" bIns="0" lIns="0" spcFirstLastPara="1" rIns="0" wrap="square" tIns="0">
            <a:spAutoFit/>
          </a:bodyPr>
          <a:lstStyle/>
          <a:p>
            <a:pPr indent="-342900" lvl="0" marL="354013" marR="0" rtl="0" algn="l">
              <a:spcBef>
                <a:spcPts val="0"/>
              </a:spcBef>
              <a:spcAft>
                <a:spcPts val="0"/>
              </a:spcAft>
              <a:buClr>
                <a:srgbClr val="7030A0"/>
              </a:buClr>
              <a:buSzPts val="1600"/>
              <a:buFont typeface="Calibri"/>
              <a:buAutoNum type="arabicPeriod"/>
            </a:pPr>
            <a:r>
              <a:rPr b="1" lang="es-PE" sz="1600">
                <a:solidFill>
                  <a:srgbClr val="7030A0"/>
                </a:solidFill>
                <a:latin typeface="Calibri"/>
                <a:ea typeface="Calibri"/>
                <a:cs typeface="Calibri"/>
                <a:sym typeface="Calibri"/>
              </a:rPr>
              <a:t>RESTAURACIÓN DE UN BACKUP VÍA EXPLORADOR DE OBJETOS</a:t>
            </a:r>
            <a:endParaRPr sz="14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3"/>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USO DE SQL SERVER MANAGEMENT STUDIO</a:t>
            </a:r>
            <a:endParaRPr/>
          </a:p>
        </p:txBody>
      </p:sp>
      <p:pic>
        <p:nvPicPr>
          <p:cNvPr id="127" name="Google Shape;127;p13"/>
          <p:cNvPicPr preferRelativeResize="0"/>
          <p:nvPr/>
        </p:nvPicPr>
        <p:blipFill rotWithShape="1">
          <a:blip r:embed="rId3">
            <a:alphaModFix/>
          </a:blip>
          <a:srcRect b="0" l="0" r="0" t="0"/>
          <a:stretch/>
        </p:blipFill>
        <p:spPr>
          <a:xfrm>
            <a:off x="2041664" y="2855422"/>
            <a:ext cx="5951132" cy="2338623"/>
          </a:xfrm>
          <a:prstGeom prst="rect">
            <a:avLst/>
          </a:prstGeom>
          <a:noFill/>
          <a:ln cap="flat" cmpd="sng" w="9525">
            <a:solidFill>
              <a:srgbClr val="7030A0"/>
            </a:solidFill>
            <a:prstDash val="solid"/>
            <a:round/>
            <a:headEnd len="sm" w="sm" type="none"/>
            <a:tailEnd len="sm" w="sm" type="none"/>
          </a:ln>
        </p:spPr>
      </p:pic>
      <p:sp>
        <p:nvSpPr>
          <p:cNvPr id="128" name="Google Shape;128;p13"/>
          <p:cNvSpPr txBox="1"/>
          <p:nvPr/>
        </p:nvSpPr>
        <p:spPr>
          <a:xfrm>
            <a:off x="601533" y="1213660"/>
            <a:ext cx="7941000" cy="1508400"/>
          </a:xfrm>
          <a:prstGeom prst="rect">
            <a:avLst/>
          </a:prstGeom>
          <a:noFill/>
          <a:ln>
            <a:noFill/>
          </a:ln>
        </p:spPr>
        <p:txBody>
          <a:bodyPr anchorCtr="0" anchor="t" bIns="0" lIns="0" spcFirstLastPara="1" rIns="0" wrap="square" tIns="0">
            <a:spAutoFit/>
          </a:bodyPr>
          <a:lstStyle/>
          <a:p>
            <a:pPr indent="-342900" lvl="0" marL="354013" marR="0" rtl="0" algn="l">
              <a:spcBef>
                <a:spcPts val="0"/>
              </a:spcBef>
              <a:spcAft>
                <a:spcPts val="0"/>
              </a:spcAft>
              <a:buClr>
                <a:srgbClr val="7030A0"/>
              </a:buClr>
              <a:buSzPts val="1600"/>
              <a:buFont typeface="Calibri"/>
              <a:buAutoNum type="arabicPeriod" startAt="2"/>
            </a:pPr>
            <a:r>
              <a:rPr b="1" lang="es-PE" sz="1600">
                <a:solidFill>
                  <a:srgbClr val="7030A0"/>
                </a:solidFill>
                <a:latin typeface="Calibri"/>
                <a:ea typeface="Calibri"/>
                <a:cs typeface="Calibri"/>
                <a:sym typeface="Calibri"/>
              </a:rPr>
              <a:t>ADJUNTAR UNA BASE DE DATOS</a:t>
            </a:r>
            <a:endParaRPr/>
          </a:p>
          <a:p>
            <a:pPr indent="-292100" lvl="0" marL="354013" marR="0" rtl="0" algn="l">
              <a:spcBef>
                <a:spcPts val="0"/>
              </a:spcBef>
              <a:spcAft>
                <a:spcPts val="0"/>
              </a:spcAft>
              <a:buClr>
                <a:schemeClr val="dk1"/>
              </a:buClr>
              <a:buSzPts val="800"/>
              <a:buFont typeface="Arial"/>
              <a:buNone/>
            </a:pPr>
            <a:r>
              <a:t/>
            </a:r>
            <a:endParaRPr b="1" sz="800">
              <a:solidFill>
                <a:srgbClr val="7030A0"/>
              </a:solidFill>
              <a:latin typeface="Calibri"/>
              <a:ea typeface="Calibri"/>
              <a:cs typeface="Calibri"/>
              <a:sym typeface="Calibri"/>
            </a:endParaRPr>
          </a:p>
          <a:p>
            <a:pPr indent="-285750" lvl="0" marL="641350"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Similar a la opción anterior y usando el explorador de objetos, esta forma permite usar directamente los archivos de datos *.mdf y *.ldf, que se hayan copiado anteriormente en una carpeta diferente para luego adjuntarlos al servidor.</a:t>
            </a:r>
            <a:endParaRPr/>
          </a:p>
          <a:p>
            <a:pPr indent="-107950" lvl="0" marL="527050" marR="0" rtl="0" algn="l">
              <a:spcBef>
                <a:spcPts val="0"/>
              </a:spcBef>
              <a:spcAft>
                <a:spcPts val="0"/>
              </a:spcAft>
              <a:buClr>
                <a:schemeClr val="dk1"/>
              </a:buClr>
              <a:buSzPts val="1000"/>
              <a:buFont typeface="Arial"/>
              <a:buNone/>
            </a:pPr>
            <a:r>
              <a:t/>
            </a:r>
            <a:endParaRPr sz="1000">
              <a:solidFill>
                <a:srgbClr val="262626"/>
              </a:solidFill>
              <a:latin typeface="Calibri"/>
              <a:ea typeface="Calibri"/>
              <a:cs typeface="Calibri"/>
              <a:sym typeface="Calibri"/>
            </a:endParaRPr>
          </a:p>
          <a:p>
            <a:pPr indent="-285750" lvl="0" marL="641350"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Dar c</a:t>
            </a:r>
            <a:r>
              <a:rPr lang="es-PE" sz="1600">
                <a:solidFill>
                  <a:srgbClr val="262626"/>
                </a:solidFill>
                <a:latin typeface="Calibri"/>
                <a:ea typeface="Calibri"/>
                <a:cs typeface="Calibri"/>
                <a:sym typeface="Calibri"/>
              </a:rPr>
              <a:t>lic derecho sobre  “Bases de datos” y elegir “Adjuntar”. </a:t>
            </a:r>
            <a:endParaRPr sz="14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nvSpPr>
        <p:spPr>
          <a:xfrm>
            <a:off x="692899" y="1153659"/>
            <a:ext cx="8192094" cy="246221"/>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RESTAURAR UN BACKUP CON MS MANAGEMENT SQL SERVER</a:t>
            </a:r>
            <a:endParaRPr sz="1600">
              <a:solidFill>
                <a:srgbClr val="262626"/>
              </a:solidFill>
              <a:latin typeface="Calibri"/>
              <a:ea typeface="Calibri"/>
              <a:cs typeface="Calibri"/>
              <a:sym typeface="Calibri"/>
            </a:endParaRPr>
          </a:p>
        </p:txBody>
      </p:sp>
      <p:sp>
        <p:nvSpPr>
          <p:cNvPr id="135" name="Google Shape;135;p14"/>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USO DE SQL SERVER MANAGEMENT STUDIO</a:t>
            </a:r>
            <a:endParaRPr/>
          </a:p>
        </p:txBody>
      </p:sp>
      <p:pic>
        <p:nvPicPr>
          <p:cNvPr id="136" name="Google Shape;136;p14"/>
          <p:cNvPicPr preferRelativeResize="0"/>
          <p:nvPr/>
        </p:nvPicPr>
        <p:blipFill rotWithShape="1">
          <a:blip r:embed="rId3">
            <a:alphaModFix/>
          </a:blip>
          <a:srcRect b="0" l="0" r="0" t="0"/>
          <a:stretch/>
        </p:blipFill>
        <p:spPr>
          <a:xfrm>
            <a:off x="3234239" y="1511506"/>
            <a:ext cx="4978735" cy="3657846"/>
          </a:xfrm>
          <a:prstGeom prst="rect">
            <a:avLst/>
          </a:prstGeom>
          <a:noFill/>
          <a:ln cap="flat" cmpd="sng" w="9525">
            <a:solidFill>
              <a:schemeClr val="accent4"/>
            </a:solidFill>
            <a:prstDash val="solid"/>
            <a:round/>
            <a:headEnd len="sm" w="sm" type="none"/>
            <a:tailEnd len="sm" w="sm" type="none"/>
          </a:ln>
        </p:spPr>
      </p:pic>
      <p:sp>
        <p:nvSpPr>
          <p:cNvPr id="137" name="Google Shape;137;p14"/>
          <p:cNvSpPr txBox="1"/>
          <p:nvPr/>
        </p:nvSpPr>
        <p:spPr>
          <a:xfrm>
            <a:off x="692899" y="1511506"/>
            <a:ext cx="2050200" cy="1723800"/>
          </a:xfrm>
          <a:prstGeom prst="rect">
            <a:avLst/>
          </a:prstGeom>
          <a:noFill/>
          <a:ln>
            <a:noFill/>
          </a:ln>
        </p:spPr>
        <p:txBody>
          <a:bodyPr anchorCtr="0" anchor="t" bIns="0" lIns="0" spcFirstLastPara="1" rIns="0" wrap="square" tIns="0">
            <a:spAutoFit/>
          </a:bodyPr>
          <a:lstStyle/>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A continuación, ingresar a MS Management SQL SERVER para restaurar el backup de la base de datos Northwind:</a:t>
            </a:r>
            <a:endParaRPr sz="16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5"/>
          <p:cNvSpPr txBox="1"/>
          <p:nvPr/>
        </p:nvSpPr>
        <p:spPr>
          <a:xfrm>
            <a:off x="542455" y="1474986"/>
            <a:ext cx="2325436" cy="1231106"/>
          </a:xfrm>
          <a:prstGeom prst="rect">
            <a:avLst/>
          </a:prstGeom>
          <a:noFill/>
          <a:ln>
            <a:noFill/>
          </a:ln>
        </p:spPr>
        <p:txBody>
          <a:bodyPr anchorCtr="0" anchor="t" bIns="0" lIns="0" spcFirstLastPara="1" rIns="0" wrap="square" tIns="0">
            <a:spAutoFit/>
          </a:bodyPr>
          <a:lstStyle/>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Configurar las opciones según el tipo de restauración a realizar y dar clic en el botón “Aceptar”:</a:t>
            </a:r>
            <a:endParaRPr/>
          </a:p>
        </p:txBody>
      </p:sp>
      <p:sp>
        <p:nvSpPr>
          <p:cNvPr id="144" name="Google Shape;144;p15"/>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USO DE SQL SERVER MANAGEMENT STUDIO</a:t>
            </a:r>
            <a:endParaRPr/>
          </a:p>
        </p:txBody>
      </p:sp>
      <p:pic>
        <p:nvPicPr>
          <p:cNvPr id="145" name="Google Shape;145;p15"/>
          <p:cNvPicPr preferRelativeResize="0"/>
          <p:nvPr/>
        </p:nvPicPr>
        <p:blipFill rotWithShape="1">
          <a:blip r:embed="rId3">
            <a:alphaModFix/>
          </a:blip>
          <a:srcRect b="0" l="0" r="0" t="0"/>
          <a:stretch/>
        </p:blipFill>
        <p:spPr>
          <a:xfrm>
            <a:off x="4006735" y="1474985"/>
            <a:ext cx="4787944" cy="3756847"/>
          </a:xfrm>
          <a:prstGeom prst="rect">
            <a:avLst/>
          </a:prstGeom>
          <a:noFill/>
          <a:ln cap="flat" cmpd="sng" w="9525">
            <a:solidFill>
              <a:schemeClr val="accent4"/>
            </a:solidFill>
            <a:prstDash val="solid"/>
            <a:round/>
            <a:headEnd len="sm" w="sm" type="none"/>
            <a:tailEnd len="sm" w="sm" type="none"/>
          </a:ln>
        </p:spPr>
      </p:pic>
      <p:sp>
        <p:nvSpPr>
          <p:cNvPr id="146" name="Google Shape;146;p15"/>
          <p:cNvSpPr/>
          <p:nvPr/>
        </p:nvSpPr>
        <p:spPr>
          <a:xfrm>
            <a:off x="2026319" y="2540389"/>
            <a:ext cx="1683144" cy="1443157"/>
          </a:xfrm>
          <a:prstGeom prst="wedgeEllipseCallout">
            <a:avLst>
              <a:gd fmla="val 67343" name="adj1"/>
              <a:gd fmla="val -110454" name="adj2"/>
            </a:avLst>
          </a:prstGeom>
          <a:gradFill>
            <a:gsLst>
              <a:gs pos="0">
                <a:srgbClr val="D13F3B"/>
              </a:gs>
              <a:gs pos="100000">
                <a:srgbClr val="FF9995"/>
              </a:gs>
            </a:gsLst>
            <a:lin ang="16200000" scaled="0"/>
          </a:gradFill>
          <a:ln cap="flat" cmpd="sng" w="9525">
            <a:solidFill>
              <a:srgbClr val="BD4B48"/>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PE" sz="1200">
                <a:solidFill>
                  <a:schemeClr val="lt1"/>
                </a:solidFill>
                <a:latin typeface="Calibri"/>
                <a:ea typeface="Calibri"/>
                <a:cs typeface="Calibri"/>
                <a:sym typeface="Calibri"/>
              </a:rPr>
              <a:t>Indica que no existe un backup a restaurar o que no se tiene registrado ninguno previo</a:t>
            </a:r>
            <a:endParaRPr/>
          </a:p>
        </p:txBody>
      </p:sp>
      <p:sp>
        <p:nvSpPr>
          <p:cNvPr id="147" name="Google Shape;147;p15"/>
          <p:cNvSpPr txBox="1"/>
          <p:nvPr/>
        </p:nvSpPr>
        <p:spPr>
          <a:xfrm>
            <a:off x="692899" y="1153659"/>
            <a:ext cx="8192094" cy="246221"/>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RESTAURAR UN BACKUP CON MS MANAGEMENT SQL SERVER</a:t>
            </a:r>
            <a:endParaRPr sz="16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4" name="Google Shape;154;p16"/>
          <p:cNvSpPr/>
          <p:nvPr/>
        </p:nvSpPr>
        <p:spPr>
          <a:xfrm>
            <a:off x="1859623" y="770440"/>
            <a:ext cx="6800190" cy="2446824"/>
          </a:xfrm>
          <a:prstGeom prst="rect">
            <a:avLst/>
          </a:prstGeom>
          <a:noFill/>
          <a:ln>
            <a:noFill/>
          </a:ln>
        </p:spPr>
        <p:txBody>
          <a:bodyPr anchorCtr="0" anchor="t" bIns="45700" lIns="91425" spcFirstLastPara="1" rIns="91425" wrap="square" tIns="45700">
            <a:spAutoFit/>
          </a:bodyPr>
          <a:lstStyle/>
          <a:p>
            <a:pPr indent="-180975" lvl="0" marL="180975" marR="0" rtl="0" algn="l">
              <a:spcBef>
                <a:spcPts val="0"/>
              </a:spcBef>
              <a:spcAft>
                <a:spcPts val="0"/>
              </a:spcAft>
              <a:buClr>
                <a:srgbClr val="FFFFFF"/>
              </a:buClr>
              <a:buSzPts val="1700"/>
              <a:buFont typeface="Arial"/>
              <a:buChar char="•"/>
            </a:pPr>
            <a:r>
              <a:rPr lang="es-PE" sz="1700">
                <a:solidFill>
                  <a:srgbClr val="FFFFFF"/>
                </a:solidFill>
                <a:latin typeface="Calibri"/>
                <a:ea typeface="Calibri"/>
                <a:cs typeface="Calibri"/>
                <a:sym typeface="Calibri"/>
              </a:rPr>
              <a:t>La recuperación de datos es el proceso mediante el cual las copias de seguridad generadas a través del comando Backup, van a restaurarse para generar una base de datos.</a:t>
            </a:r>
            <a:endParaRPr/>
          </a:p>
          <a:p>
            <a:pPr indent="-73025" lvl="0" marL="180975" marR="0" rtl="0" algn="l">
              <a:spcBef>
                <a:spcPts val="0"/>
              </a:spcBef>
              <a:spcAft>
                <a:spcPts val="0"/>
              </a:spcAft>
              <a:buClr>
                <a:schemeClr val="dk1"/>
              </a:buClr>
              <a:buSzPts val="1700"/>
              <a:buFont typeface="Arial"/>
              <a:buNone/>
            </a:pPr>
            <a:r>
              <a:t/>
            </a:r>
            <a:endParaRPr sz="1700">
              <a:solidFill>
                <a:srgbClr val="FFFFFF"/>
              </a:solidFill>
              <a:latin typeface="Calibri"/>
              <a:ea typeface="Calibri"/>
              <a:cs typeface="Calibri"/>
              <a:sym typeface="Calibri"/>
            </a:endParaRPr>
          </a:p>
          <a:p>
            <a:pPr indent="-180975" lvl="0" marL="180975" marR="0" rtl="0" algn="l">
              <a:spcBef>
                <a:spcPts val="0"/>
              </a:spcBef>
              <a:spcAft>
                <a:spcPts val="0"/>
              </a:spcAft>
              <a:buClr>
                <a:srgbClr val="FFFFFF"/>
              </a:buClr>
              <a:buSzPts val="1700"/>
              <a:buFont typeface="Arial"/>
              <a:buChar char="•"/>
            </a:pPr>
            <a:r>
              <a:rPr lang="es-PE" sz="1700">
                <a:solidFill>
                  <a:srgbClr val="FFFFFF"/>
                </a:solidFill>
                <a:latin typeface="Calibri"/>
                <a:ea typeface="Calibri"/>
                <a:cs typeface="Calibri"/>
                <a:sym typeface="Calibri"/>
              </a:rPr>
              <a:t>Existen varias opciones de restauración para recuperar bases de datos a partir de los diversos tipos de backup previamente realizados. </a:t>
            </a:r>
            <a:endParaRPr/>
          </a:p>
          <a:p>
            <a:pPr indent="-73025" lvl="0" marL="180975" marR="0" rtl="0" algn="l">
              <a:spcBef>
                <a:spcPts val="0"/>
              </a:spcBef>
              <a:spcAft>
                <a:spcPts val="0"/>
              </a:spcAft>
              <a:buClr>
                <a:schemeClr val="dk1"/>
              </a:buClr>
              <a:buSzPts val="1700"/>
              <a:buFont typeface="Arial"/>
              <a:buNone/>
            </a:pPr>
            <a:r>
              <a:t/>
            </a:r>
            <a:endParaRPr sz="1700">
              <a:solidFill>
                <a:srgbClr val="FFFFFF"/>
              </a:solidFill>
              <a:latin typeface="Calibri"/>
              <a:ea typeface="Calibri"/>
              <a:cs typeface="Calibri"/>
              <a:sym typeface="Calibri"/>
            </a:endParaRPr>
          </a:p>
          <a:p>
            <a:pPr indent="-180975" lvl="0" marL="180975" marR="0" rtl="0" algn="l">
              <a:spcBef>
                <a:spcPts val="0"/>
              </a:spcBef>
              <a:spcAft>
                <a:spcPts val="0"/>
              </a:spcAft>
              <a:buClr>
                <a:srgbClr val="FFFFFF"/>
              </a:buClr>
              <a:buSzPts val="1700"/>
              <a:buFont typeface="Arial"/>
              <a:buChar char="•"/>
            </a:pPr>
            <a:r>
              <a:rPr lang="es-PE" sz="1700">
                <a:solidFill>
                  <a:srgbClr val="FFFFFF"/>
                </a:solidFill>
                <a:latin typeface="Calibri"/>
                <a:ea typeface="Calibri"/>
                <a:cs typeface="Calibri"/>
                <a:sym typeface="Calibri"/>
              </a:rPr>
              <a:t>En SQL Server Management Studio se puede usar la Restauración de un Backup vía Explorador de Objetos, o Adjuntar una Base de Datos.</a:t>
            </a:r>
            <a:endParaRPr/>
          </a:p>
        </p:txBody>
      </p:sp>
      <p:sp>
        <p:nvSpPr>
          <p:cNvPr id="155" name="Google Shape;155;p16"/>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chemeClr val="lt1"/>
                </a:solidFill>
                <a:latin typeface="Calibri"/>
                <a:ea typeface="Calibri"/>
                <a:cs typeface="Calibri"/>
                <a:sym typeface="Calibri"/>
              </a:rPr>
              <a:t>/ CONCLUSIONES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INTRODUCCIÓN</a:t>
            </a:r>
            <a:endParaRPr/>
          </a:p>
        </p:txBody>
      </p:sp>
      <p:sp>
        <p:nvSpPr>
          <p:cNvPr id="41" name="Google Shape;41;p2"/>
          <p:cNvSpPr txBox="1"/>
          <p:nvPr/>
        </p:nvSpPr>
        <p:spPr>
          <a:xfrm>
            <a:off x="653843" y="1133951"/>
            <a:ext cx="7836314" cy="1477328"/>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lang="es-PE" sz="1600">
                <a:solidFill>
                  <a:srgbClr val="262626"/>
                </a:solidFill>
                <a:latin typeface="Calibri"/>
                <a:ea typeface="Calibri"/>
                <a:cs typeface="Calibri"/>
                <a:sym typeface="Calibri"/>
              </a:rPr>
              <a:t>Durante esta sesión:</a:t>
            </a:r>
            <a:endParaRPr/>
          </a:p>
          <a:p>
            <a:pPr indent="0" lvl="0" marL="11725" marR="0" rtl="0" algn="just">
              <a:spcBef>
                <a:spcPts val="0"/>
              </a:spcBef>
              <a:spcAft>
                <a:spcPts val="0"/>
              </a:spcAft>
              <a:buNone/>
            </a:pPr>
            <a:r>
              <a:t/>
            </a:r>
            <a:endParaRPr sz="1600">
              <a:solidFill>
                <a:srgbClr val="262626"/>
              </a:solidFill>
              <a:latin typeface="Calibri"/>
              <a:ea typeface="Calibri"/>
              <a:cs typeface="Calibri"/>
              <a:sym typeface="Calibri"/>
            </a:endParaRPr>
          </a:p>
          <a:p>
            <a:pPr indent="-168275" lvl="0" marL="180000" marR="0" rtl="0" algn="just">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Entenderás cuáles son las opciones de restauración.</a:t>
            </a:r>
            <a:endParaRPr/>
          </a:p>
          <a:p>
            <a:pPr indent="-66675" lvl="0" marL="180000" marR="0" rtl="0" algn="just">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168275" lvl="0" marL="180000" marR="0" rtl="0" algn="just">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Comprenderás cómo usar SQL Server  Management Studio.</a:t>
            </a:r>
            <a:endParaRPr/>
          </a:p>
          <a:p>
            <a:pPr indent="-66675" lvl="0" marL="180000" marR="0" rtl="0" algn="just">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3"/>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 name="Google Shape;48;p3"/>
          <p:cNvSpPr/>
          <p:nvPr/>
        </p:nvSpPr>
        <p:spPr>
          <a:xfrm>
            <a:off x="424252" y="3703125"/>
            <a:ext cx="8638828"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OPCIONES DE RESTAURACIÓN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4"/>
          <p:cNvSpPr txBox="1"/>
          <p:nvPr/>
        </p:nvSpPr>
        <p:spPr>
          <a:xfrm>
            <a:off x="582166" y="1191590"/>
            <a:ext cx="7979700" cy="3601800"/>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¿EN QUÉ CONSISTE LA RECUPERACIÓN DE DATOS (RESTORE)?</a:t>
            </a:r>
            <a:endParaRPr/>
          </a:p>
          <a:p>
            <a:pPr indent="0" lvl="0" marL="11725" marR="0" rtl="0" algn="l">
              <a:spcBef>
                <a:spcPts val="0"/>
              </a:spcBef>
              <a:spcAft>
                <a:spcPts val="0"/>
              </a:spcAft>
              <a:buNone/>
            </a:pPr>
            <a:r>
              <a:t/>
            </a:r>
            <a:endParaRPr sz="1000">
              <a:solidFill>
                <a:srgbClr val="262626"/>
              </a:solidFill>
              <a:latin typeface="Calibri"/>
              <a:ea typeface="Calibri"/>
              <a:cs typeface="Calibri"/>
              <a:sym typeface="Calibri"/>
            </a:endParaRPr>
          </a:p>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Es el proceso mediante el cual las copias de seguridad generadas a través del comando Backup, van a restaurarse generando nuevamente una base de datos.</a:t>
            </a:r>
            <a:endParaRPr/>
          </a:p>
          <a:p>
            <a:pPr indent="-184150" lvl="0" marL="297475" marR="0" rtl="0" algn="l">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Existen restauraciones para los diferentes tipos de backup efectuados. El objetivo de una restauración completa de la base de datos es restaurar toda la base de dato. Durante el proceso de restauración, la base de datos completa se encuentra sin conexión. </a:t>
            </a:r>
            <a:endParaRPr/>
          </a:p>
          <a:p>
            <a:pPr indent="-184150" lvl="0" marL="297475" marR="0" rtl="0" algn="l">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Antes de que ninguna parte de la base de datos esté en línea, se recuperan todos los datos a un punto coherente en el que todas las partes de la base de datos se encuentran en el mismo momento y en el que no existe ninguna transacción sin confirmar.</a:t>
            </a:r>
            <a:endParaRPr/>
          </a:p>
          <a:p>
            <a:pPr indent="-184150" lvl="0" marL="297475" marR="0" rtl="0" algn="l">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En el modelo de recuperación simple, no se puede restaurar la base de datos a un momento concreto de una copia de seguridad específica. </a:t>
            </a:r>
            <a:endParaRPr/>
          </a:p>
        </p:txBody>
      </p:sp>
      <p:sp>
        <p:nvSpPr>
          <p:cNvPr id="55" name="Google Shape;55;p4"/>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OPCIONES DE RESTAURACIÓN</a:t>
            </a:r>
            <a:endParaRPr/>
          </a:p>
        </p:txBody>
      </p:sp>
      <p:sp>
        <p:nvSpPr>
          <p:cNvPr id="56" name="Google Shape;56;p4"/>
          <p:cNvSpPr txBox="1"/>
          <p:nvPr/>
        </p:nvSpPr>
        <p:spPr>
          <a:xfrm>
            <a:off x="6292734" y="4696787"/>
            <a:ext cx="1886989" cy="24622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PE" sz="1000">
                <a:solidFill>
                  <a:schemeClr val="dk1"/>
                </a:solidFill>
                <a:latin typeface="Calibri"/>
                <a:ea typeface="Calibri"/>
                <a:cs typeface="Calibri"/>
                <a:sym typeface="Calibri"/>
              </a:rPr>
              <a:t>microsoft.com</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5"/>
          <p:cNvSpPr txBox="1"/>
          <p:nvPr/>
        </p:nvSpPr>
        <p:spPr>
          <a:xfrm>
            <a:off x="806886" y="1228905"/>
            <a:ext cx="5286344" cy="246221"/>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¿QUÉ OPCIONES DE RECUPERACIÓN DE DATOS TENEMOS?</a:t>
            </a:r>
            <a:endParaRPr sz="1600">
              <a:solidFill>
                <a:srgbClr val="262626"/>
              </a:solidFill>
              <a:latin typeface="Calibri"/>
              <a:ea typeface="Calibri"/>
              <a:cs typeface="Calibri"/>
              <a:sym typeface="Calibri"/>
            </a:endParaRPr>
          </a:p>
        </p:txBody>
      </p:sp>
      <p:sp>
        <p:nvSpPr>
          <p:cNvPr id="63" name="Google Shape;63;p5"/>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OPCIONES DE RESTAURACIÓN</a:t>
            </a:r>
            <a:endParaRPr/>
          </a:p>
        </p:txBody>
      </p:sp>
      <p:sp>
        <p:nvSpPr>
          <p:cNvPr id="64" name="Google Shape;64;p5"/>
          <p:cNvSpPr txBox="1"/>
          <p:nvPr/>
        </p:nvSpPr>
        <p:spPr>
          <a:xfrm>
            <a:off x="901096" y="1498875"/>
            <a:ext cx="6711300" cy="492600"/>
          </a:xfrm>
          <a:prstGeom prst="rect">
            <a:avLst/>
          </a:prstGeom>
          <a:noFill/>
          <a:ln>
            <a:noFill/>
          </a:ln>
        </p:spPr>
        <p:txBody>
          <a:bodyPr anchorCtr="0" anchor="t" bIns="0" lIns="0" spcFirstLastPara="1" rIns="0" wrap="square" tIns="0">
            <a:spAutoFit/>
          </a:bodyPr>
          <a:lstStyle/>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Existen varias opciones de restauración que permiten recuperar bases de datos a partir de los diversos tipos de backup previamente realizados. </a:t>
            </a:r>
            <a:endParaRPr/>
          </a:p>
        </p:txBody>
      </p:sp>
      <p:pic>
        <p:nvPicPr>
          <p:cNvPr id="65" name="Google Shape;65;p5"/>
          <p:cNvPicPr preferRelativeResize="0"/>
          <p:nvPr/>
        </p:nvPicPr>
        <p:blipFill rotWithShape="1">
          <a:blip r:embed="rId3">
            <a:alphaModFix/>
          </a:blip>
          <a:srcRect b="0" l="0" r="0" t="0"/>
          <a:stretch/>
        </p:blipFill>
        <p:spPr>
          <a:xfrm>
            <a:off x="2011955" y="2157912"/>
            <a:ext cx="4963389" cy="288707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6"/>
          <p:cNvSpPr txBox="1"/>
          <p:nvPr/>
        </p:nvSpPr>
        <p:spPr>
          <a:xfrm>
            <a:off x="901096" y="1830811"/>
            <a:ext cx="5286344" cy="246221"/>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¿QUÉ OPCIONES DE RECUPERACIÓN DE DATOS  TENEMOS?</a:t>
            </a:r>
            <a:endParaRPr sz="1600">
              <a:solidFill>
                <a:srgbClr val="262626"/>
              </a:solidFill>
              <a:latin typeface="Calibri"/>
              <a:ea typeface="Calibri"/>
              <a:cs typeface="Calibri"/>
              <a:sym typeface="Calibri"/>
            </a:endParaRPr>
          </a:p>
        </p:txBody>
      </p:sp>
      <p:sp>
        <p:nvSpPr>
          <p:cNvPr id="72" name="Google Shape;72;p6"/>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OPCIONES DE RESTAURACIÓN</a:t>
            </a:r>
            <a:endParaRPr/>
          </a:p>
        </p:txBody>
      </p:sp>
      <p:sp>
        <p:nvSpPr>
          <p:cNvPr id="73" name="Google Shape;73;p6"/>
          <p:cNvSpPr txBox="1"/>
          <p:nvPr/>
        </p:nvSpPr>
        <p:spPr>
          <a:xfrm>
            <a:off x="1392097" y="2487133"/>
            <a:ext cx="5777400" cy="20625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070C0"/>
              </a:buClr>
              <a:buSzPts val="1600"/>
              <a:buFont typeface="Noto Sans Symbols"/>
              <a:buChar char="✔"/>
            </a:pPr>
            <a:r>
              <a:rPr lang="es-PE" sz="1600">
                <a:solidFill>
                  <a:schemeClr val="dk1"/>
                </a:solidFill>
                <a:latin typeface="Calibri"/>
                <a:ea typeface="Calibri"/>
                <a:cs typeface="Calibri"/>
                <a:sym typeface="Calibri"/>
              </a:rPr>
              <a:t>Restauración de base de datos completa (Full Database Restore)</a:t>
            </a:r>
            <a:endParaRPr/>
          </a:p>
          <a:p>
            <a:pPr indent="-285750" lvl="0" marL="285750" marR="0" rtl="0" algn="l">
              <a:spcBef>
                <a:spcPts val="0"/>
              </a:spcBef>
              <a:spcAft>
                <a:spcPts val="0"/>
              </a:spcAft>
              <a:buClr>
                <a:srgbClr val="0070C0"/>
              </a:buClr>
              <a:buSzPts val="1600"/>
              <a:buFont typeface="Noto Sans Symbols"/>
              <a:buChar char="✔"/>
            </a:pPr>
            <a:r>
              <a:rPr lang="es-PE" sz="1600">
                <a:solidFill>
                  <a:schemeClr val="dk1"/>
                </a:solidFill>
                <a:latin typeface="Calibri"/>
                <a:ea typeface="Calibri"/>
                <a:cs typeface="Calibri"/>
                <a:sym typeface="Calibri"/>
              </a:rPr>
              <a:t>Restauración de backup diferencial (Differential Restore)</a:t>
            </a:r>
            <a:endParaRPr/>
          </a:p>
          <a:p>
            <a:pPr indent="-285750" lvl="0" marL="285750" marR="0" rtl="0" algn="l">
              <a:spcBef>
                <a:spcPts val="0"/>
              </a:spcBef>
              <a:spcAft>
                <a:spcPts val="0"/>
              </a:spcAft>
              <a:buClr>
                <a:srgbClr val="0070C0"/>
              </a:buClr>
              <a:buSzPts val="1600"/>
              <a:buFont typeface="Noto Sans Symbols"/>
              <a:buChar char="✔"/>
            </a:pPr>
            <a:r>
              <a:rPr lang="es-PE" sz="1600">
                <a:solidFill>
                  <a:schemeClr val="dk1"/>
                </a:solidFill>
                <a:latin typeface="Calibri"/>
                <a:ea typeface="Calibri"/>
                <a:cs typeface="Calibri"/>
                <a:sym typeface="Calibri"/>
              </a:rPr>
              <a:t>Restauración de registros de transacciones (Transaction Log Restore)</a:t>
            </a:r>
            <a:endParaRPr/>
          </a:p>
          <a:p>
            <a:pPr indent="-285750" lvl="0" marL="285750" marR="0" rtl="0" algn="l">
              <a:spcBef>
                <a:spcPts val="0"/>
              </a:spcBef>
              <a:spcAft>
                <a:spcPts val="0"/>
              </a:spcAft>
              <a:buClr>
                <a:srgbClr val="0070C0"/>
              </a:buClr>
              <a:buSzPts val="1600"/>
              <a:buFont typeface="Noto Sans Symbols"/>
              <a:buChar char="✔"/>
            </a:pPr>
            <a:r>
              <a:rPr lang="es-PE" sz="1600">
                <a:solidFill>
                  <a:schemeClr val="dk1"/>
                </a:solidFill>
                <a:latin typeface="Calibri"/>
                <a:ea typeface="Calibri"/>
                <a:cs typeface="Calibri"/>
                <a:sym typeface="Calibri"/>
              </a:rPr>
              <a:t>Restauración de archivos o grupos de archivos (File/Filegroup Restore)</a:t>
            </a:r>
            <a:endParaRPr/>
          </a:p>
          <a:p>
            <a:pPr indent="-285750" lvl="0" marL="285750" marR="0" rtl="0" algn="l">
              <a:spcBef>
                <a:spcPts val="0"/>
              </a:spcBef>
              <a:spcAft>
                <a:spcPts val="0"/>
              </a:spcAft>
              <a:buClr>
                <a:srgbClr val="0070C0"/>
              </a:buClr>
              <a:buSzPts val="1600"/>
              <a:buFont typeface="Noto Sans Symbols"/>
              <a:buChar char="✔"/>
            </a:pPr>
            <a:r>
              <a:rPr lang="es-PE" sz="1600">
                <a:solidFill>
                  <a:schemeClr val="dk1"/>
                </a:solidFill>
                <a:latin typeface="Calibri"/>
                <a:ea typeface="Calibri"/>
                <a:cs typeface="Calibri"/>
                <a:sym typeface="Calibri"/>
              </a:rPr>
              <a:t>Restauración punto en el tiempo (Point-in-Time Restore)</a:t>
            </a:r>
            <a:endParaRPr/>
          </a:p>
          <a:p>
            <a:pPr indent="-285750" lvl="0" marL="285750" marR="0" rtl="0" algn="l">
              <a:spcBef>
                <a:spcPts val="0"/>
              </a:spcBef>
              <a:spcAft>
                <a:spcPts val="0"/>
              </a:spcAft>
              <a:buClr>
                <a:srgbClr val="0070C0"/>
              </a:buClr>
              <a:buSzPts val="1600"/>
              <a:buFont typeface="Noto Sans Symbols"/>
              <a:buChar char="✔"/>
            </a:pPr>
            <a:r>
              <a:rPr lang="es-PE" sz="1600">
                <a:solidFill>
                  <a:schemeClr val="dk1"/>
                </a:solidFill>
                <a:latin typeface="Calibri"/>
                <a:ea typeface="Calibri"/>
                <a:cs typeface="Calibri"/>
                <a:sym typeface="Calibri"/>
              </a:rPr>
              <a:t>Restauración en un nuevo destino (Restore to a New Location)</a:t>
            </a:r>
            <a:endParaRPr/>
          </a:p>
        </p:txBody>
      </p:sp>
      <p:sp>
        <p:nvSpPr>
          <p:cNvPr id="74" name="Google Shape;74;p6"/>
          <p:cNvSpPr txBox="1"/>
          <p:nvPr/>
        </p:nvSpPr>
        <p:spPr>
          <a:xfrm>
            <a:off x="995306" y="2158972"/>
            <a:ext cx="5034191" cy="246221"/>
          </a:xfrm>
          <a:prstGeom prst="rect">
            <a:avLst/>
          </a:prstGeom>
          <a:noFill/>
          <a:ln>
            <a:noFill/>
          </a:ln>
        </p:spPr>
        <p:txBody>
          <a:bodyPr anchorCtr="0" anchor="t" bIns="0" lIns="0" spcFirstLastPara="1" rIns="0" wrap="square" tIns="0">
            <a:spAutoFit/>
          </a:bodyPr>
          <a:lstStyle/>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Las opciones de restauración incluyen lo siguiente: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7"/>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OPCIONES DE RESTAURACIÓN</a:t>
            </a:r>
            <a:endParaRPr/>
          </a:p>
        </p:txBody>
      </p:sp>
      <p:sp>
        <p:nvSpPr>
          <p:cNvPr id="81" name="Google Shape;81;p7"/>
          <p:cNvSpPr txBox="1"/>
          <p:nvPr/>
        </p:nvSpPr>
        <p:spPr>
          <a:xfrm>
            <a:off x="1172094" y="1675223"/>
            <a:ext cx="6799800" cy="2709000"/>
          </a:xfrm>
          <a:prstGeom prst="rect">
            <a:avLst/>
          </a:prstGeom>
          <a:noFill/>
          <a:ln>
            <a:noFill/>
          </a:ln>
        </p:spPr>
        <p:txBody>
          <a:bodyPr anchorCtr="0" anchor="t" bIns="0" lIns="0" spcFirstLastPara="1" rIns="0" wrap="square" tIns="0">
            <a:spAutoFit/>
          </a:bodyPr>
          <a:lstStyle/>
          <a:p>
            <a:pPr indent="-342900" lvl="0" marL="354013" marR="0" rtl="0" algn="l">
              <a:spcBef>
                <a:spcPts val="0"/>
              </a:spcBef>
              <a:spcAft>
                <a:spcPts val="0"/>
              </a:spcAft>
              <a:buClr>
                <a:srgbClr val="7030A0"/>
              </a:buClr>
              <a:buSzPts val="1600"/>
              <a:buFont typeface="Calibri"/>
              <a:buAutoNum type="arabicPeriod"/>
            </a:pPr>
            <a:r>
              <a:rPr b="1" lang="es-PE" sz="1600">
                <a:solidFill>
                  <a:srgbClr val="7030A0"/>
                </a:solidFill>
                <a:latin typeface="Calibri"/>
                <a:ea typeface="Calibri"/>
                <a:cs typeface="Calibri"/>
                <a:sym typeface="Calibri"/>
              </a:rPr>
              <a:t>Restauración de base de datos completa (Full Database Restore): </a:t>
            </a:r>
            <a:r>
              <a:rPr lang="es-PE" sz="1600">
                <a:solidFill>
                  <a:srgbClr val="262626"/>
                </a:solidFill>
                <a:latin typeface="Calibri"/>
                <a:ea typeface="Calibri"/>
                <a:cs typeface="Calibri"/>
                <a:sym typeface="Calibri"/>
              </a:rPr>
              <a:t>esta opción permite restaurar una base de datos completa utilizando un backup completo previo. Es el tipo de restauración más común y se utiliza para recuperar una base de datos completa hasta el punto en el que se realizó el backup.</a:t>
            </a:r>
            <a:endParaRPr/>
          </a:p>
          <a:p>
            <a:pPr indent="0" lvl="0" marL="355600" marR="0" rtl="0" algn="l">
              <a:spcBef>
                <a:spcPts val="0"/>
              </a:spcBef>
              <a:spcAft>
                <a:spcPts val="0"/>
              </a:spcAft>
              <a:buNone/>
            </a:pPr>
            <a:r>
              <a:t/>
            </a:r>
            <a:endParaRPr sz="1600">
              <a:solidFill>
                <a:srgbClr val="262626"/>
              </a:solidFill>
              <a:latin typeface="Calibri"/>
              <a:ea typeface="Calibri"/>
              <a:cs typeface="Calibri"/>
              <a:sym typeface="Calibri"/>
            </a:endParaRPr>
          </a:p>
          <a:p>
            <a:pPr indent="0" lvl="0" marL="355600" marR="0" rtl="0" algn="l">
              <a:spcBef>
                <a:spcPts val="0"/>
              </a:spcBef>
              <a:spcAft>
                <a:spcPts val="0"/>
              </a:spcAft>
              <a:buNone/>
            </a:pPr>
            <a:r>
              <a:t/>
            </a:r>
            <a:endParaRPr sz="1600">
              <a:solidFill>
                <a:srgbClr val="262626"/>
              </a:solidFill>
              <a:latin typeface="Calibri"/>
              <a:ea typeface="Calibri"/>
              <a:cs typeface="Calibri"/>
              <a:sym typeface="Calibri"/>
            </a:endParaRPr>
          </a:p>
          <a:p>
            <a:pPr indent="-342900" lvl="0" marL="354013" marR="0" rtl="0" algn="l">
              <a:spcBef>
                <a:spcPts val="0"/>
              </a:spcBef>
              <a:spcAft>
                <a:spcPts val="0"/>
              </a:spcAft>
              <a:buClr>
                <a:srgbClr val="7030A0"/>
              </a:buClr>
              <a:buSzPts val="1600"/>
              <a:buFont typeface="Calibri"/>
              <a:buAutoNum type="arabicPeriod"/>
            </a:pPr>
            <a:r>
              <a:rPr b="1" lang="es-PE" sz="1600">
                <a:solidFill>
                  <a:srgbClr val="7030A0"/>
                </a:solidFill>
                <a:latin typeface="Calibri"/>
                <a:ea typeface="Calibri"/>
                <a:cs typeface="Calibri"/>
                <a:sym typeface="Calibri"/>
              </a:rPr>
              <a:t>Restauración de backup diferencial (Differential Restore): </a:t>
            </a:r>
            <a:r>
              <a:rPr lang="es-PE" sz="1600">
                <a:solidFill>
                  <a:srgbClr val="262626"/>
                </a:solidFill>
                <a:latin typeface="Calibri"/>
                <a:ea typeface="Calibri"/>
                <a:cs typeface="Calibri"/>
                <a:sym typeface="Calibri"/>
              </a:rPr>
              <a:t>si se tiene un backup completo y uno o varios backup diferenciales, se puede realizar una restauración diferencial. Esta opción permite restaurar solo los cambios realizados después del último backup completo, lo que acelera el proceso de restauración.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8"/>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OPCIONES DE RESTAURACIÓN</a:t>
            </a:r>
            <a:endParaRPr/>
          </a:p>
        </p:txBody>
      </p:sp>
      <p:sp>
        <p:nvSpPr>
          <p:cNvPr id="88" name="Google Shape;88;p8"/>
          <p:cNvSpPr txBox="1"/>
          <p:nvPr/>
        </p:nvSpPr>
        <p:spPr>
          <a:xfrm>
            <a:off x="1128252" y="1518588"/>
            <a:ext cx="7204500" cy="3201600"/>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t/>
            </a:r>
            <a:endParaRPr sz="1600">
              <a:solidFill>
                <a:srgbClr val="262626"/>
              </a:solidFill>
              <a:latin typeface="Calibri"/>
              <a:ea typeface="Calibri"/>
              <a:cs typeface="Calibri"/>
              <a:sym typeface="Calibri"/>
            </a:endParaRPr>
          </a:p>
          <a:p>
            <a:pPr indent="-342900" lvl="0" marL="354013" marR="0" rtl="0" algn="l">
              <a:spcBef>
                <a:spcPts val="0"/>
              </a:spcBef>
              <a:spcAft>
                <a:spcPts val="0"/>
              </a:spcAft>
              <a:buClr>
                <a:srgbClr val="7030A0"/>
              </a:buClr>
              <a:buSzPts val="1600"/>
              <a:buFont typeface="Calibri"/>
              <a:buAutoNum type="arabicPeriod" startAt="3"/>
            </a:pPr>
            <a:r>
              <a:rPr b="1" lang="es-PE" sz="1600">
                <a:solidFill>
                  <a:srgbClr val="7030A0"/>
                </a:solidFill>
                <a:latin typeface="Calibri"/>
                <a:ea typeface="Calibri"/>
                <a:cs typeface="Calibri"/>
                <a:sym typeface="Calibri"/>
              </a:rPr>
              <a:t>Restauración de registros de transacciones (Transaction Log Restore): </a:t>
            </a:r>
            <a:r>
              <a:rPr lang="es-PE" sz="1600">
                <a:solidFill>
                  <a:srgbClr val="262626"/>
                </a:solidFill>
                <a:latin typeface="Calibri"/>
                <a:ea typeface="Calibri"/>
                <a:cs typeface="Calibri"/>
                <a:sym typeface="Calibri"/>
              </a:rPr>
              <a:t>si la base de datos está en modo de recuperación completa, se puede utilizar backup de registros de transacciones para restaurar la base de datos hasta un punto específico en el tiempo. Esto permite recuperar transacciones individuales o restaurar la base de datos hasta un estado preciso después del último backup completo o diferencial.</a:t>
            </a:r>
            <a:endParaRPr/>
          </a:p>
          <a:p>
            <a:pPr indent="0" lvl="0" marL="355600" marR="0" rtl="0" algn="l">
              <a:spcBef>
                <a:spcPts val="0"/>
              </a:spcBef>
              <a:spcAft>
                <a:spcPts val="0"/>
              </a:spcAft>
              <a:buNone/>
            </a:pPr>
            <a:r>
              <a:t/>
            </a:r>
            <a:endParaRPr sz="1600">
              <a:solidFill>
                <a:srgbClr val="262626"/>
              </a:solidFill>
              <a:latin typeface="Calibri"/>
              <a:ea typeface="Calibri"/>
              <a:cs typeface="Calibri"/>
              <a:sym typeface="Calibri"/>
            </a:endParaRPr>
          </a:p>
          <a:p>
            <a:pPr indent="0" lvl="0" marL="355600" marR="0" rtl="0" algn="l">
              <a:spcBef>
                <a:spcPts val="0"/>
              </a:spcBef>
              <a:spcAft>
                <a:spcPts val="0"/>
              </a:spcAft>
              <a:buNone/>
            </a:pPr>
            <a:r>
              <a:t/>
            </a:r>
            <a:endParaRPr sz="1600">
              <a:solidFill>
                <a:srgbClr val="262626"/>
              </a:solidFill>
              <a:latin typeface="Calibri"/>
              <a:ea typeface="Calibri"/>
              <a:cs typeface="Calibri"/>
              <a:sym typeface="Calibri"/>
            </a:endParaRPr>
          </a:p>
          <a:p>
            <a:pPr indent="-342900" lvl="0" marL="354013" marR="0" rtl="0" algn="l">
              <a:spcBef>
                <a:spcPts val="0"/>
              </a:spcBef>
              <a:spcAft>
                <a:spcPts val="0"/>
              </a:spcAft>
              <a:buClr>
                <a:srgbClr val="7030A0"/>
              </a:buClr>
              <a:buSzPts val="1600"/>
              <a:buFont typeface="Calibri"/>
              <a:buAutoNum type="arabicPeriod" startAt="3"/>
            </a:pPr>
            <a:r>
              <a:rPr b="1" lang="es-PE" sz="1600">
                <a:solidFill>
                  <a:srgbClr val="7030A0"/>
                </a:solidFill>
                <a:latin typeface="Calibri"/>
                <a:ea typeface="Calibri"/>
                <a:cs typeface="Calibri"/>
                <a:sym typeface="Calibri"/>
              </a:rPr>
              <a:t>Restauración de archivos o grupos de archivos (File/Filegroup Restore): </a:t>
            </a:r>
            <a:r>
              <a:rPr lang="es-PE" sz="1600">
                <a:solidFill>
                  <a:srgbClr val="262626"/>
                </a:solidFill>
                <a:latin typeface="Calibri"/>
                <a:ea typeface="Calibri"/>
                <a:cs typeface="Calibri"/>
                <a:sym typeface="Calibri"/>
              </a:rPr>
              <a:t>esta opción permite restaurar archivos o grupos de archivos específicos dentro de una base de datos. Puede ser útil si solo se necesita recuperar ciertas partes de la base de datos.</a:t>
            </a:r>
            <a:endParaRPr sz="16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9"/>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OPCIONES DE RESTAURACIÓN</a:t>
            </a:r>
            <a:endParaRPr/>
          </a:p>
        </p:txBody>
      </p:sp>
      <p:sp>
        <p:nvSpPr>
          <p:cNvPr id="95" name="Google Shape;95;p9"/>
          <p:cNvSpPr txBox="1"/>
          <p:nvPr/>
        </p:nvSpPr>
        <p:spPr>
          <a:xfrm>
            <a:off x="1203066" y="1485294"/>
            <a:ext cx="7204500" cy="2955300"/>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t/>
            </a:r>
            <a:endParaRPr sz="1600">
              <a:solidFill>
                <a:srgbClr val="262626"/>
              </a:solidFill>
              <a:latin typeface="Calibri"/>
              <a:ea typeface="Calibri"/>
              <a:cs typeface="Calibri"/>
              <a:sym typeface="Calibri"/>
            </a:endParaRPr>
          </a:p>
          <a:p>
            <a:pPr indent="-342900" lvl="0" marL="354013" marR="0" rtl="0" algn="l">
              <a:spcBef>
                <a:spcPts val="0"/>
              </a:spcBef>
              <a:spcAft>
                <a:spcPts val="0"/>
              </a:spcAft>
              <a:buClr>
                <a:srgbClr val="7030A0"/>
              </a:buClr>
              <a:buSzPts val="1600"/>
              <a:buFont typeface="Calibri"/>
              <a:buAutoNum type="arabicPeriod" startAt="5"/>
            </a:pPr>
            <a:r>
              <a:rPr b="1" lang="es-PE" sz="1600">
                <a:solidFill>
                  <a:srgbClr val="7030A0"/>
                </a:solidFill>
                <a:latin typeface="Calibri"/>
                <a:ea typeface="Calibri"/>
                <a:cs typeface="Calibri"/>
                <a:sym typeface="Calibri"/>
              </a:rPr>
              <a:t>Restauración punto en el tiempo (Point-in-Time Restore): </a:t>
            </a:r>
            <a:r>
              <a:rPr lang="es-PE" sz="1600">
                <a:solidFill>
                  <a:srgbClr val="262626"/>
                </a:solidFill>
                <a:latin typeface="Calibri"/>
                <a:ea typeface="Calibri"/>
                <a:cs typeface="Calibri"/>
                <a:sym typeface="Calibri"/>
              </a:rPr>
              <a:t>utilizando backup de registros de transacciones, se puede realizar una restauración punto en el tiempo para recuperar la base de datos hasta un momento específico en el pasado. Esto permite deshacer cambios no deseados o recuperar datos eliminados o modificados.</a:t>
            </a:r>
            <a:endParaRPr sz="1600">
              <a:solidFill>
                <a:srgbClr val="262626"/>
              </a:solidFill>
              <a:latin typeface="Calibri"/>
              <a:ea typeface="Calibri"/>
              <a:cs typeface="Calibri"/>
              <a:sym typeface="Calibri"/>
            </a:endParaRPr>
          </a:p>
          <a:p>
            <a:pPr indent="0" lvl="0" marL="355600" marR="0" rtl="0" algn="l">
              <a:spcBef>
                <a:spcPts val="0"/>
              </a:spcBef>
              <a:spcAft>
                <a:spcPts val="0"/>
              </a:spcAft>
              <a:buNone/>
            </a:pPr>
            <a:r>
              <a:t/>
            </a:r>
            <a:endParaRPr sz="1600">
              <a:solidFill>
                <a:srgbClr val="262626"/>
              </a:solidFill>
              <a:latin typeface="Calibri"/>
              <a:ea typeface="Calibri"/>
              <a:cs typeface="Calibri"/>
              <a:sym typeface="Calibri"/>
            </a:endParaRPr>
          </a:p>
          <a:p>
            <a:pPr indent="0" lvl="0" marL="355600" marR="0" rtl="0" algn="l">
              <a:spcBef>
                <a:spcPts val="0"/>
              </a:spcBef>
              <a:spcAft>
                <a:spcPts val="0"/>
              </a:spcAft>
              <a:buNone/>
            </a:pPr>
            <a:r>
              <a:t/>
            </a:r>
            <a:endParaRPr sz="1600">
              <a:solidFill>
                <a:srgbClr val="262626"/>
              </a:solidFill>
              <a:latin typeface="Calibri"/>
              <a:ea typeface="Calibri"/>
              <a:cs typeface="Calibri"/>
              <a:sym typeface="Calibri"/>
            </a:endParaRPr>
          </a:p>
          <a:p>
            <a:pPr indent="-342900" lvl="0" marL="354013" marR="0" rtl="0" algn="l">
              <a:spcBef>
                <a:spcPts val="0"/>
              </a:spcBef>
              <a:spcAft>
                <a:spcPts val="0"/>
              </a:spcAft>
              <a:buClr>
                <a:srgbClr val="7030A0"/>
              </a:buClr>
              <a:buSzPts val="1600"/>
              <a:buFont typeface="Calibri"/>
              <a:buAutoNum type="arabicPeriod" startAt="5"/>
            </a:pPr>
            <a:r>
              <a:rPr b="1" lang="es-PE" sz="1600">
                <a:solidFill>
                  <a:srgbClr val="7030A0"/>
                </a:solidFill>
                <a:latin typeface="Calibri"/>
                <a:ea typeface="Calibri"/>
                <a:cs typeface="Calibri"/>
                <a:sym typeface="Calibri"/>
              </a:rPr>
              <a:t>Restauración en un nuevo destino (Restore to a New Location): </a:t>
            </a:r>
            <a:r>
              <a:rPr lang="es-PE" sz="1600">
                <a:solidFill>
                  <a:srgbClr val="262626"/>
                </a:solidFill>
                <a:latin typeface="Calibri"/>
                <a:ea typeface="Calibri"/>
                <a:cs typeface="Calibri"/>
                <a:sym typeface="Calibri"/>
              </a:rPr>
              <a:t>se puede restaurar una base de datos en un nuevo destino utilizando un nombre de base de datos diferente. Esto puede ser útil si se desea crear una copia de la base de datos o si se necesita restaurar una base de datos en un entorno diferente.</a:t>
            </a:r>
            <a:endParaRPr sz="16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2016-10-06T14:52:02Z</dcterms:created>
  <dc:creator>ISIL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5400A83D-B4FE-497C-9E2F-ACF3BA8DEF15</vt:lpwstr>
  </property>
  <property fmtid="{D5CDD505-2E9C-101B-9397-08002B2CF9AE}" pid="3" name="ArticulatePath">
    <vt:lpwstr>plantilla_cursos_presenciales-v3.1.6</vt:lpwstr>
  </property>
</Properties>
</file>