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43">
          <p15:clr>
            <a:srgbClr val="A4A3A4"/>
          </p15:clr>
        </p15:guide>
        <p15:guide id="2" orient="horz" pos="3274">
          <p15:clr>
            <a:srgbClr val="A4A3A4"/>
          </p15:clr>
        </p15:guide>
        <p15:guide id="3" pos="317">
          <p15:clr>
            <a:srgbClr val="A4A3A4"/>
          </p15:clr>
        </p15:guide>
        <p15:guide id="4" orient="horz" pos="575">
          <p15:clr>
            <a:srgbClr val="A4A3A4"/>
          </p15:clr>
        </p15:guide>
        <p15:guide id="5" orient="horz" pos="303">
          <p15:clr>
            <a:srgbClr val="A4A3A4"/>
          </p15:clr>
        </p15:guide>
        <p15:guide id="6" pos="2880">
          <p15:clr>
            <a:srgbClr val="A4A3A4"/>
          </p15:clr>
        </p15:guide>
        <p15:guide id="7" pos="3039">
          <p15:clr>
            <a:srgbClr val="A4A3A4"/>
          </p15:clr>
        </p15:guide>
        <p15:guide id="8" orient="horz" pos="961">
          <p15:clr>
            <a:srgbClr val="A4A3A4"/>
          </p15:clr>
        </p15:guide>
        <p15:guide id="9" pos="2744">
          <p15:clr>
            <a:srgbClr val="A4A3A4"/>
          </p15:clr>
        </p15:guide>
        <p15:guide id="10" pos="544">
          <p15:clr>
            <a:srgbClr val="A4A3A4"/>
          </p15:clr>
        </p15:guide>
        <p15:guide id="11" orient="horz" pos="3138">
          <p15:clr>
            <a:srgbClr val="A4A3A4"/>
          </p15:clr>
        </p15:guide>
        <p15:guide id="12" orient="horz" pos="3025">
          <p15:clr>
            <a:srgbClr val="A4A3A4"/>
          </p15:clr>
        </p15:guide>
        <p15:guide id="13" pos="1927">
          <p15:clr>
            <a:srgbClr val="A4A3A4"/>
          </p15:clr>
        </p15:guide>
        <p15:guide id="14" pos="1678">
          <p15:clr>
            <a:srgbClr val="A4A3A4"/>
          </p15:clr>
        </p15:guide>
      </p15:sldGuideLst>
    </p:ext>
    <p:ext uri="GoogleSlidesCustomDataVersion2">
      <go:slidesCustomData xmlns:go="http://customooxmlschemas.google.com/" r:id="rId32" roundtripDataSignature="AMtx7mjV3MFNezRoXPAONE+qKMbQARVr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43"/>
        <p:guide pos="3274" orient="horz"/>
        <p:guide pos="317"/>
        <p:guide pos="575" orient="horz"/>
        <p:guide pos="303" orient="horz"/>
        <p:guide pos="2880"/>
        <p:guide pos="3039"/>
        <p:guide pos="961" orient="horz"/>
        <p:guide pos="2744"/>
        <p:guide pos="544"/>
        <p:guide pos="3138" orient="horz"/>
        <p:guide pos="3025" orient="horz"/>
        <p:guide pos="1927"/>
        <p:guide pos="167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 name="Shape 20"/>
        <p:cNvGrpSpPr/>
        <p:nvPr/>
      </p:nvGrpSpPr>
      <p:grpSpPr>
        <a:xfrm>
          <a:off x="0" y="0"/>
          <a:ext cx="0" cy="0"/>
          <a:chOff x="0" y="0"/>
          <a:chExt cx="0" cy="0"/>
        </a:xfrm>
      </p:grpSpPr>
      <p:sp>
        <p:nvSpPr>
          <p:cNvPr id="21" name="Google Shape;21;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 name="Google Shape;2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 name="Google Shape;23;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 name="Shape 31"/>
        <p:cNvGrpSpPr/>
        <p:nvPr/>
      </p:nvGrpSpPr>
      <p:grpSpPr>
        <a:xfrm>
          <a:off x="0" y="0"/>
          <a:ext cx="0" cy="0"/>
          <a:chOff x="0" y="0"/>
          <a:chExt cx="0" cy="0"/>
        </a:xfrm>
      </p:grpSpPr>
      <p:sp>
        <p:nvSpPr>
          <p:cNvPr id="32" name="Google Shape;3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 name="Google Shape;33;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2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2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p2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0" name="Google Shape;22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 name="Shape 37"/>
        <p:cNvGrpSpPr/>
        <p:nvPr/>
      </p:nvGrpSpPr>
      <p:grpSpPr>
        <a:xfrm>
          <a:off x="0" y="0"/>
          <a:ext cx="0" cy="0"/>
          <a:chOff x="0" y="0"/>
          <a:chExt cx="0" cy="0"/>
        </a:xfrm>
      </p:grpSpPr>
      <p:sp>
        <p:nvSpPr>
          <p:cNvPr id="38" name="Google Shape;3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 name="Google Shape;39;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 name="Google Shape;46;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 name="Google Shape;65;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 name="Google Shape;8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19" name="Shape 1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8"/>
          <p:cNvGrpSpPr/>
          <p:nvPr/>
        </p:nvGrpSpPr>
        <p:grpSpPr>
          <a:xfrm>
            <a:off x="944054" y="5343295"/>
            <a:ext cx="7804380" cy="215444"/>
            <a:chOff x="944054" y="5343295"/>
            <a:chExt cx="7804380" cy="215444"/>
          </a:xfrm>
        </p:grpSpPr>
        <p:sp>
          <p:nvSpPr>
            <p:cNvPr id="11" name="Google Shape;11;p28"/>
            <p:cNvSpPr txBox="1"/>
            <p:nvPr/>
          </p:nvSpPr>
          <p:spPr>
            <a:xfrm>
              <a:off x="944054" y="5343295"/>
              <a:ext cx="1810111"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800"/>
                <a:buFont typeface="Calibri"/>
                <a:buNone/>
              </a:pPr>
              <a:r>
                <a:rPr b="0" i="0" lang="es-PE" sz="800" u="none" cap="none" strike="noStrike">
                  <a:solidFill>
                    <a:srgbClr val="7F7F7F"/>
                  </a:solidFill>
                  <a:latin typeface="Calibri"/>
                  <a:ea typeface="Calibri"/>
                  <a:cs typeface="Calibri"/>
                  <a:sym typeface="Calibri"/>
                </a:rPr>
                <a:t>DIRECCIÓN DE PERSONAS  •  SESIÓN 12</a:t>
              </a:r>
              <a:endParaRPr b="0" i="0" sz="800" u="none" cap="none" strike="noStrike">
                <a:solidFill>
                  <a:srgbClr val="7F7F7F"/>
                </a:solidFill>
                <a:latin typeface="Calibri"/>
                <a:ea typeface="Calibri"/>
                <a:cs typeface="Calibri"/>
                <a:sym typeface="Calibri"/>
              </a:endParaRPr>
            </a:p>
          </p:txBody>
        </p:sp>
        <p:sp>
          <p:nvSpPr>
            <p:cNvPr id="12" name="Google Shape;12;p28"/>
            <p:cNvSpPr/>
            <p:nvPr/>
          </p:nvSpPr>
          <p:spPr>
            <a:xfrm>
              <a:off x="7361516" y="5371562"/>
              <a:ext cx="1386918" cy="184666"/>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600"/>
                <a:buFont typeface="Arial"/>
                <a:buNone/>
              </a:pPr>
              <a:r>
                <a:rPr b="0" i="0" lang="es-PE" sz="600" u="none" cap="none" strike="noStrike">
                  <a:solidFill>
                    <a:srgbClr val="7F7F7F"/>
                  </a:solidFill>
                  <a:latin typeface="Calibri"/>
                  <a:ea typeface="Calibri"/>
                  <a:cs typeface="Calibri"/>
                  <a:sym typeface="Calibri"/>
                </a:rPr>
                <a:t>© ISIL. Todos los derechos reservados</a:t>
              </a:r>
              <a:endParaRPr b="0" i="0" sz="1400" u="none" cap="none" strike="noStrike">
                <a:solidFill>
                  <a:srgbClr val="000000"/>
                </a:solidFill>
                <a:latin typeface="Arial"/>
                <a:ea typeface="Arial"/>
                <a:cs typeface="Arial"/>
                <a:sym typeface="Arial"/>
              </a:endParaRPr>
            </a:p>
          </p:txBody>
        </p:sp>
      </p:grpSp>
      <p:pic>
        <p:nvPicPr>
          <p:cNvPr id="13" name="Google Shape;13;p28"/>
          <p:cNvPicPr preferRelativeResize="0"/>
          <p:nvPr/>
        </p:nvPicPr>
        <p:blipFill rotWithShape="1">
          <a:blip r:embed="rId1">
            <a:alphaModFix amt="20000"/>
          </a:blip>
          <a:srcRect b="0" l="0" r="0" t="0"/>
          <a:stretch/>
        </p:blipFill>
        <p:spPr>
          <a:xfrm>
            <a:off x="495300" y="5322472"/>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www.youtube.com/watch?v=ee1oGU2FqJ8" TargetMode="External"/><Relationship Id="rId4" Type="http://schemas.openxmlformats.org/officeDocument/2006/relationships/image" Target="../media/image1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 name="Shape 24"/>
        <p:cNvGrpSpPr/>
        <p:nvPr/>
      </p:nvGrpSpPr>
      <p:grpSpPr>
        <a:xfrm>
          <a:off x="0" y="0"/>
          <a:ext cx="0" cy="0"/>
          <a:chOff x="0" y="0"/>
          <a:chExt cx="0" cy="0"/>
        </a:xfrm>
      </p:grpSpPr>
      <p:sp>
        <p:nvSpPr>
          <p:cNvPr id="25" name="Google Shape;25;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 name="Google Shape;26;p1"/>
          <p:cNvSpPr txBox="1"/>
          <p:nvPr/>
        </p:nvSpPr>
        <p:spPr>
          <a:xfrm>
            <a:off x="3175138" y="3008050"/>
            <a:ext cx="5500550" cy="1477328"/>
          </a:xfrm>
          <a:prstGeom prst="rect">
            <a:avLst/>
          </a:prstGeom>
          <a:noFill/>
          <a:ln>
            <a:noFill/>
          </a:ln>
        </p:spPr>
        <p:txBody>
          <a:bodyPr anchorCtr="0" anchor="t" bIns="0" lIns="0" spcFirstLastPara="1" rIns="0" wrap="square" tIns="0">
            <a:spAutoFit/>
          </a:bodyPr>
          <a:lstStyle/>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Formación</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Conflicto</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Normalización</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Desempeño</a:t>
            </a:r>
            <a:endParaRPr b="0" i="0" sz="1400" u="none" cap="none" strike="noStrike">
              <a:solidFill>
                <a:srgbClr val="000000"/>
              </a:solidFill>
              <a:latin typeface="Arial"/>
              <a:ea typeface="Arial"/>
              <a:cs typeface="Arial"/>
              <a:sym typeface="Arial"/>
            </a:endParaRPr>
          </a:p>
          <a:p>
            <a:pPr indent="-177800" lvl="0" marL="177800" marR="0" rtl="0" algn="l">
              <a:lnSpc>
                <a:spcPct val="120000"/>
              </a:lnSpc>
              <a:spcBef>
                <a:spcPts val="0"/>
              </a:spcBef>
              <a:spcAft>
                <a:spcPts val="0"/>
              </a:spcAft>
              <a:buClr>
                <a:srgbClr val="FFFFFF"/>
              </a:buClr>
              <a:buSzPts val="1280"/>
              <a:buFont typeface="Arial"/>
              <a:buChar char="•"/>
            </a:pPr>
            <a:r>
              <a:rPr b="0" i="0" lang="es-PE" sz="1600" u="none" cap="none" strike="noStrike">
                <a:solidFill>
                  <a:srgbClr val="FFFFFF"/>
                </a:solidFill>
                <a:latin typeface="Calibri"/>
                <a:ea typeface="Calibri"/>
                <a:cs typeface="Calibri"/>
                <a:sym typeface="Calibri"/>
              </a:rPr>
              <a:t>Disolución</a:t>
            </a:r>
            <a:endParaRPr b="0" i="0" sz="1600" u="none" cap="none" strike="noStrike">
              <a:solidFill>
                <a:srgbClr val="FFFFFF"/>
              </a:solidFill>
              <a:latin typeface="Calibri"/>
              <a:ea typeface="Calibri"/>
              <a:cs typeface="Calibri"/>
              <a:sym typeface="Calibri"/>
            </a:endParaRPr>
          </a:p>
        </p:txBody>
      </p:sp>
      <p:cxnSp>
        <p:nvCxnSpPr>
          <p:cNvPr id="27" name="Google Shape;27;p1"/>
          <p:cNvCxnSpPr/>
          <p:nvPr/>
        </p:nvCxnSpPr>
        <p:spPr>
          <a:xfrm>
            <a:off x="3044504" y="1710303"/>
            <a:ext cx="0" cy="774883"/>
          </a:xfrm>
          <a:prstGeom prst="straightConnector1">
            <a:avLst/>
          </a:prstGeom>
          <a:noFill/>
          <a:ln cap="flat" cmpd="sng" w="25400">
            <a:solidFill>
              <a:srgbClr val="FFFFFF"/>
            </a:solidFill>
            <a:prstDash val="solid"/>
            <a:round/>
            <a:headEnd len="sm" w="sm" type="none"/>
            <a:tailEnd len="sm" w="sm" type="none"/>
          </a:ln>
        </p:spPr>
      </p:cxnSp>
      <p:sp>
        <p:nvSpPr>
          <p:cNvPr id="28" name="Google Shape;28;p1"/>
          <p:cNvSpPr txBox="1"/>
          <p:nvPr/>
        </p:nvSpPr>
        <p:spPr>
          <a:xfrm>
            <a:off x="2045305" y="1802569"/>
            <a:ext cx="964250" cy="892552"/>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5800"/>
              <a:buFont typeface="Arial"/>
              <a:buNone/>
            </a:pPr>
            <a:r>
              <a:rPr b="0" i="0" lang="es-PE" sz="5800" u="none" cap="none" strike="noStrike">
                <a:solidFill>
                  <a:srgbClr val="FFFFFF"/>
                </a:solidFill>
                <a:latin typeface="Calibri"/>
                <a:ea typeface="Calibri"/>
                <a:cs typeface="Calibri"/>
                <a:sym typeface="Calibri"/>
              </a:rPr>
              <a:t>12</a:t>
            </a:r>
            <a:endParaRPr b="0" i="0" sz="5800" u="none" cap="none" strike="noStrike">
              <a:solidFill>
                <a:srgbClr val="FFFFFF"/>
              </a:solidFill>
              <a:latin typeface="Calibri"/>
              <a:ea typeface="Calibri"/>
              <a:cs typeface="Calibri"/>
              <a:sym typeface="Calibri"/>
            </a:endParaRPr>
          </a:p>
        </p:txBody>
      </p:sp>
      <p:sp>
        <p:nvSpPr>
          <p:cNvPr id="29" name="Google Shape;29;p1"/>
          <p:cNvSpPr txBox="1"/>
          <p:nvPr/>
        </p:nvSpPr>
        <p:spPr>
          <a:xfrm>
            <a:off x="2096830" y="1674447"/>
            <a:ext cx="873152" cy="276999"/>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0" i="0" lang="es-PE" sz="1800" u="none" cap="none" strike="noStrike">
                <a:solidFill>
                  <a:schemeClr val="lt1"/>
                </a:solidFill>
                <a:latin typeface="Calibri"/>
                <a:ea typeface="Calibri"/>
                <a:cs typeface="Calibri"/>
                <a:sym typeface="Calibri"/>
              </a:rPr>
              <a:t>SESIÓN</a:t>
            </a:r>
            <a:endParaRPr b="0" i="0" sz="1400" u="none" cap="none" strike="noStrike">
              <a:solidFill>
                <a:srgbClr val="000000"/>
              </a:solidFill>
              <a:latin typeface="Arial"/>
              <a:ea typeface="Arial"/>
              <a:cs typeface="Arial"/>
              <a:sym typeface="Arial"/>
            </a:endParaRPr>
          </a:p>
        </p:txBody>
      </p:sp>
      <p:sp>
        <p:nvSpPr>
          <p:cNvPr id="30" name="Google Shape;30;p1"/>
          <p:cNvSpPr txBox="1"/>
          <p:nvPr/>
        </p:nvSpPr>
        <p:spPr>
          <a:xfrm>
            <a:off x="3181108" y="1710303"/>
            <a:ext cx="4596087" cy="89749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Clr>
                <a:srgbClr val="000000"/>
              </a:buClr>
              <a:buSzPts val="3600"/>
              <a:buFont typeface="Arial"/>
              <a:buNone/>
            </a:pPr>
            <a:r>
              <a:rPr b="1" i="0" lang="es-PE" sz="3600" u="none" cap="none" strike="noStrike">
                <a:solidFill>
                  <a:srgbClr val="FFFFFF"/>
                </a:solidFill>
                <a:latin typeface="Calibri"/>
                <a:ea typeface="Calibri"/>
                <a:cs typeface="Calibri"/>
                <a:sym typeface="Calibri"/>
              </a:rPr>
              <a:t>FASES DE COHESIÓN EN EL EQUIPO</a:t>
            </a:r>
            <a:endParaRPr b="1" i="0" sz="3600" u="none" cap="none" strike="noStrike">
              <a:solidFill>
                <a:srgbClr val="FFFFFF"/>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FORMACIÓN</a:t>
            </a:r>
            <a:endParaRPr b="0" i="0" sz="1300" u="none" cap="none" strike="noStrike">
              <a:solidFill>
                <a:srgbClr val="438AD7"/>
              </a:solidFill>
              <a:latin typeface="Calibri"/>
              <a:ea typeface="Calibri"/>
              <a:cs typeface="Calibri"/>
              <a:sym typeface="Calibri"/>
            </a:endParaRPr>
          </a:p>
        </p:txBody>
      </p:sp>
      <p:sp>
        <p:nvSpPr>
          <p:cNvPr id="108" name="Google Shape;108;p10"/>
          <p:cNvSpPr txBox="1"/>
          <p:nvPr/>
        </p:nvSpPr>
        <p:spPr>
          <a:xfrm>
            <a:off x="494907" y="819456"/>
            <a:ext cx="8154186" cy="86177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1: FORMACIÓN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La función del líder en esta fase consistirá en detectar las capacidades y habilidades de las personas que componen el equipo para poder establecer los roles de cada una de ellas.</a:t>
            </a:r>
            <a:endParaRPr b="0" i="0" sz="1400" u="none" cap="none" strike="noStrike">
              <a:solidFill>
                <a:srgbClr val="000000"/>
              </a:solidFill>
              <a:latin typeface="Arial"/>
              <a:ea typeface="Arial"/>
              <a:cs typeface="Arial"/>
              <a:sym typeface="Arial"/>
            </a:endParaRPr>
          </a:p>
        </p:txBody>
      </p:sp>
      <p:pic>
        <p:nvPicPr>
          <p:cNvPr id="109" name="Google Shape;109;p10"/>
          <p:cNvPicPr preferRelativeResize="0"/>
          <p:nvPr/>
        </p:nvPicPr>
        <p:blipFill rotWithShape="1">
          <a:blip r:embed="rId3">
            <a:alphaModFix/>
          </a:blip>
          <a:srcRect b="0" l="0" r="0" t="0"/>
          <a:stretch/>
        </p:blipFill>
        <p:spPr>
          <a:xfrm>
            <a:off x="494907" y="2300883"/>
            <a:ext cx="8154186" cy="26550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6" name="Google Shape;116;p11"/>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CONFLICTO</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2"/>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CONFLICTO</a:t>
            </a:r>
            <a:endParaRPr b="0" i="0" sz="1300" u="none" cap="none" strike="noStrike">
              <a:solidFill>
                <a:srgbClr val="438AD7"/>
              </a:solidFill>
              <a:latin typeface="Calibri"/>
              <a:ea typeface="Calibri"/>
              <a:cs typeface="Calibri"/>
              <a:sym typeface="Calibri"/>
            </a:endParaRPr>
          </a:p>
        </p:txBody>
      </p:sp>
      <p:sp>
        <p:nvSpPr>
          <p:cNvPr id="122" name="Google Shape;122;p12"/>
          <p:cNvSpPr txBox="1"/>
          <p:nvPr/>
        </p:nvSpPr>
        <p:spPr>
          <a:xfrm>
            <a:off x="521502" y="769084"/>
            <a:ext cx="8154300" cy="1785600"/>
          </a:xfrm>
          <a:prstGeom prst="rect">
            <a:avLst/>
          </a:prstGeom>
          <a:noFill/>
          <a:ln>
            <a:noFill/>
          </a:ln>
        </p:spPr>
        <p:txBody>
          <a:bodyPr anchorCtr="0" anchor="t" bIns="0" lIns="0" spcFirstLastPara="1" rIns="0" wrap="square" tIns="0">
            <a:spAutoFit/>
          </a:bodyPr>
          <a:lstStyle/>
          <a:p>
            <a:pPr indent="-9525" lvl="0" marL="9525"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2: TORMENTA</a:t>
            </a:r>
            <a:endParaRPr b="0" i="0" sz="1400" u="none" cap="none" strike="noStrike">
              <a:solidFill>
                <a:srgbClr val="000000"/>
              </a:solidFill>
              <a:latin typeface="Arial"/>
              <a:ea typeface="Arial"/>
              <a:cs typeface="Arial"/>
              <a:sym typeface="Arial"/>
            </a:endParaRPr>
          </a:p>
          <a:p>
            <a:pPr indent="-9525" lvl="0" marL="9525" marR="0" rtl="0" algn="l">
              <a:lnSpc>
                <a:spcPct val="100000"/>
              </a:lnSpc>
              <a:spcBef>
                <a:spcPts val="120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La fase de la tormenta es donde los conflictos empiezan debido a la divergencia de opiniones y a la competencia. El rol del líder del proyecto se vuelve importante en esta etapa para detectar los conflictos y actuar de mediador si fuese necesario.</a:t>
            </a:r>
            <a:endParaRPr b="0" i="0" sz="1400" u="none" cap="none" strike="noStrike">
              <a:solidFill>
                <a:srgbClr val="000000"/>
              </a:solidFill>
              <a:latin typeface="Arial"/>
              <a:ea typeface="Arial"/>
              <a:cs typeface="Arial"/>
              <a:sym typeface="Arial"/>
            </a:endParaRPr>
          </a:p>
          <a:p>
            <a:pPr indent="-9525" lvl="0" marL="9525" marR="0" rtl="0" algn="l">
              <a:lnSpc>
                <a:spcPct val="100000"/>
              </a:lnSpc>
              <a:spcBef>
                <a:spcPts val="120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La fase de la tormenta puede generar sub-grupos que dividan al equipo, lo cual es necesario prevenir oportunamente.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3"/>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CONFLICTO</a:t>
            </a:r>
            <a:endParaRPr b="0" i="0" sz="1300" u="none" cap="none" strike="noStrike">
              <a:solidFill>
                <a:srgbClr val="438AD7"/>
              </a:solidFill>
              <a:latin typeface="Calibri"/>
              <a:ea typeface="Calibri"/>
              <a:cs typeface="Calibri"/>
              <a:sym typeface="Calibri"/>
            </a:endParaRPr>
          </a:p>
        </p:txBody>
      </p:sp>
      <p:sp>
        <p:nvSpPr>
          <p:cNvPr id="128" name="Google Shape;128;p13"/>
          <p:cNvSpPr txBox="1"/>
          <p:nvPr/>
        </p:nvSpPr>
        <p:spPr>
          <a:xfrm>
            <a:off x="521502" y="769084"/>
            <a:ext cx="8154186" cy="1138773"/>
          </a:xfrm>
          <a:prstGeom prst="rect">
            <a:avLst/>
          </a:prstGeom>
          <a:noFill/>
          <a:ln>
            <a:noFill/>
          </a:ln>
        </p:spPr>
        <p:txBody>
          <a:bodyPr anchorCtr="0" anchor="t" bIns="0" lIns="0" spcFirstLastPara="1" rIns="0" wrap="square" tIns="0">
            <a:spAutoFit/>
          </a:bodyPr>
          <a:lstStyle/>
          <a:p>
            <a:pPr indent="-9525" lvl="0" marL="9525"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2: TORMENTA</a:t>
            </a:r>
            <a:endParaRPr b="0" i="0" sz="1400" u="none" cap="none" strike="noStrike">
              <a:solidFill>
                <a:srgbClr val="000000"/>
              </a:solidFill>
              <a:latin typeface="Arial"/>
              <a:ea typeface="Arial"/>
              <a:cs typeface="Arial"/>
              <a:sym typeface="Arial"/>
            </a:endParaRPr>
          </a:p>
          <a:p>
            <a:pPr indent="-9525" lvl="0" marL="9525" marR="0" rtl="0" algn="l">
              <a:lnSpc>
                <a:spcPct val="100000"/>
              </a:lnSpc>
              <a:spcBef>
                <a:spcPts val="120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En esta etapa, el líder deberá ejercer un papel de mediador, proporcionando al equipo un clima apaciguado y propenso al diálogo en el que todos los miembros puedan participar y entablar conversaciones constructivas.</a:t>
            </a:r>
            <a:endParaRPr b="0" i="0" sz="1600" u="none" cap="none" strike="noStrike">
              <a:solidFill>
                <a:srgbClr val="262626"/>
              </a:solidFill>
              <a:latin typeface="Calibri"/>
              <a:ea typeface="Calibri"/>
              <a:cs typeface="Calibri"/>
              <a:sym typeface="Calibri"/>
            </a:endParaRPr>
          </a:p>
        </p:txBody>
      </p:sp>
      <p:pic>
        <p:nvPicPr>
          <p:cNvPr id="129" name="Google Shape;129;p13"/>
          <p:cNvPicPr preferRelativeResize="0"/>
          <p:nvPr/>
        </p:nvPicPr>
        <p:blipFill rotWithShape="1">
          <a:blip r:embed="rId3">
            <a:alphaModFix/>
          </a:blip>
          <a:srcRect b="0" l="0" r="0" t="0"/>
          <a:stretch/>
        </p:blipFill>
        <p:spPr>
          <a:xfrm>
            <a:off x="4071257" y="2145541"/>
            <a:ext cx="4242707" cy="28284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CONFLICTO</a:t>
            </a:r>
            <a:endParaRPr b="0" i="0" sz="1300" u="none" cap="none" strike="noStrike">
              <a:solidFill>
                <a:srgbClr val="438AD7"/>
              </a:solidFill>
              <a:latin typeface="Calibri"/>
              <a:ea typeface="Calibri"/>
              <a:cs typeface="Calibri"/>
              <a:sym typeface="Calibri"/>
            </a:endParaRPr>
          </a:p>
        </p:txBody>
      </p:sp>
      <p:sp>
        <p:nvSpPr>
          <p:cNvPr id="135" name="Google Shape;135;p14"/>
          <p:cNvSpPr txBox="1"/>
          <p:nvPr/>
        </p:nvSpPr>
        <p:spPr>
          <a:xfrm>
            <a:off x="436245" y="790367"/>
            <a:ext cx="3583664" cy="246221"/>
          </a:xfrm>
          <a:prstGeom prst="rect">
            <a:avLst/>
          </a:prstGeom>
          <a:noFill/>
          <a:ln>
            <a:noFill/>
          </a:ln>
        </p:spPr>
        <p:txBody>
          <a:bodyPr anchorCtr="0" anchor="t" bIns="0" lIns="0" spcFirstLastPara="1" rIns="0" wrap="square" tIns="0">
            <a:spAutoFit/>
          </a:bodyPr>
          <a:lstStyle/>
          <a:p>
            <a:pPr indent="-9525" lvl="0" marL="9525"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2: TORMENTA</a:t>
            </a:r>
            <a:endParaRPr b="0" i="0" sz="1400" u="none" cap="none" strike="noStrike">
              <a:solidFill>
                <a:srgbClr val="000000"/>
              </a:solidFill>
              <a:latin typeface="Arial"/>
              <a:ea typeface="Arial"/>
              <a:cs typeface="Arial"/>
              <a:sym typeface="Arial"/>
            </a:endParaRPr>
          </a:p>
        </p:txBody>
      </p:sp>
      <p:sp>
        <p:nvSpPr>
          <p:cNvPr id="136" name="Google Shape;136;p14"/>
          <p:cNvSpPr txBox="1"/>
          <p:nvPr/>
        </p:nvSpPr>
        <p:spPr>
          <a:xfrm>
            <a:off x="436245" y="1153839"/>
            <a:ext cx="3488774" cy="329320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Es clave utilizar actividades que fortalezcan al equipo para resolver conflictos.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Actividades recomendadas: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Diálogos abiertos.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Descubrir los aspectos en común que genere unión en el equipo, por encima de los aspectos que los separen y lleven al conflicto.</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Poner la meta y objetivos del equipo por encima de las posiciones y posturas individuales.</a:t>
            </a:r>
            <a:endParaRPr b="0" i="0" sz="1800" u="none" cap="none" strike="noStrike">
              <a:solidFill>
                <a:schemeClr val="dk1"/>
              </a:solidFill>
              <a:latin typeface="Calibri"/>
              <a:ea typeface="Calibri"/>
              <a:cs typeface="Calibri"/>
              <a:sym typeface="Calibri"/>
            </a:endParaRPr>
          </a:p>
        </p:txBody>
      </p:sp>
      <p:pic>
        <p:nvPicPr>
          <p:cNvPr id="137" name="Google Shape;137;p14"/>
          <p:cNvPicPr preferRelativeResize="0"/>
          <p:nvPr/>
        </p:nvPicPr>
        <p:blipFill rotWithShape="1">
          <a:blip r:embed="rId3">
            <a:alphaModFix/>
          </a:blip>
          <a:srcRect b="0" l="0" r="0" t="0"/>
          <a:stretch/>
        </p:blipFill>
        <p:spPr>
          <a:xfrm>
            <a:off x="4261449" y="913477"/>
            <a:ext cx="4646812" cy="254212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5"/>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15"/>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NORMALIZACIÓN</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6"/>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NORMALIZACIÓN</a:t>
            </a:r>
            <a:endParaRPr b="0" i="0" sz="1300" u="none" cap="none" strike="noStrike">
              <a:solidFill>
                <a:srgbClr val="438AD7"/>
              </a:solidFill>
              <a:latin typeface="Calibri"/>
              <a:ea typeface="Calibri"/>
              <a:cs typeface="Calibri"/>
              <a:sym typeface="Calibri"/>
            </a:endParaRPr>
          </a:p>
        </p:txBody>
      </p:sp>
      <p:sp>
        <p:nvSpPr>
          <p:cNvPr id="150" name="Google Shape;150;p16"/>
          <p:cNvSpPr txBox="1"/>
          <p:nvPr/>
        </p:nvSpPr>
        <p:spPr>
          <a:xfrm>
            <a:off x="503397" y="874974"/>
            <a:ext cx="4572000"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3: NORMALIZACIÓN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2222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22222"/>
                </a:solidFill>
                <a:latin typeface="Calibri"/>
                <a:ea typeface="Calibri"/>
                <a:cs typeface="Calibri"/>
                <a:sym typeface="Calibri"/>
              </a:rPr>
              <a:t>La comunicación y confianza han aumentado entre los miembros del equipo, a partir de este punto son capaces de resolver sus conflictos, debido a que son más cooperadores para alcanzar las metas encargadas.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222222"/>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22222"/>
                </a:solidFill>
                <a:latin typeface="Calibri"/>
                <a:ea typeface="Calibri"/>
                <a:cs typeface="Calibri"/>
                <a:sym typeface="Calibri"/>
              </a:rPr>
              <a:t>El desempeño mejora ahora que son capaces de reconocer quién es el más capaz para realizar determinadas tareas.</a:t>
            </a:r>
            <a:endParaRPr b="0" i="0" sz="1600" u="none" cap="none" strike="noStrike">
              <a:solidFill>
                <a:srgbClr val="22222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NORMALIZACIÓN</a:t>
            </a:r>
            <a:endParaRPr b="0" i="0" sz="1300" u="none" cap="none" strike="noStrike">
              <a:solidFill>
                <a:srgbClr val="438AD7"/>
              </a:solidFill>
              <a:latin typeface="Calibri"/>
              <a:ea typeface="Calibri"/>
              <a:cs typeface="Calibri"/>
              <a:sym typeface="Calibri"/>
            </a:endParaRPr>
          </a:p>
        </p:txBody>
      </p:sp>
      <p:sp>
        <p:nvSpPr>
          <p:cNvPr id="156" name="Google Shape;156;p17"/>
          <p:cNvSpPr txBox="1"/>
          <p:nvPr/>
        </p:nvSpPr>
        <p:spPr>
          <a:xfrm>
            <a:off x="512023" y="880696"/>
            <a:ext cx="3723547"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3: NORMALIZACIÓN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El papel del líder en esta tercera fase consiste en: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Facilitar el trabajo del equipo, aportando un feedback continuo que motive a los trabajadores a mejorar y donde la toma de decisiones se realice de forma conjunta.</a:t>
            </a:r>
            <a:endParaRPr b="0" i="0" sz="1400" u="none" cap="none" strike="noStrike">
              <a:solidFill>
                <a:srgbClr val="000000"/>
              </a:solidFill>
              <a:latin typeface="Arial"/>
              <a:ea typeface="Arial"/>
              <a:cs typeface="Arial"/>
              <a:sym typeface="Arial"/>
            </a:endParaRPr>
          </a:p>
          <a:p>
            <a:pPr indent="-241300" lvl="0" marL="342900" marR="0" rtl="0" algn="l">
              <a:lnSpc>
                <a:spcPct val="100000"/>
              </a:lnSpc>
              <a:spcBef>
                <a:spcPts val="0"/>
              </a:spcBef>
              <a:spcAft>
                <a:spcPts val="0"/>
              </a:spcAft>
              <a:buClr>
                <a:schemeClr val="dk1"/>
              </a:buClr>
              <a:buSzPts val="1600"/>
              <a:buFont typeface="Arial"/>
              <a:buNone/>
            </a:pPr>
            <a:r>
              <a:t/>
            </a:r>
            <a:endParaRPr b="1" i="0" sz="1600" u="none" cap="none" strike="noStrike">
              <a:solidFill>
                <a:schemeClr val="dk1"/>
              </a:solidFill>
              <a:latin typeface="Calibri"/>
              <a:ea typeface="Calibri"/>
              <a:cs typeface="Calibri"/>
              <a:sym typeface="Calibri"/>
            </a:endParaRPr>
          </a:p>
          <a:p>
            <a:pPr indent="-342900" lvl="0" marL="342900" marR="0" rtl="0" algn="l">
              <a:lnSpc>
                <a:spcPct val="100000"/>
              </a:lnSpc>
              <a:spcBef>
                <a:spcPts val="0"/>
              </a:spcBef>
              <a:spcAft>
                <a:spcPts val="0"/>
              </a:spcAft>
              <a:buClr>
                <a:srgbClr val="222222"/>
              </a:buClr>
              <a:buSzPts val="1600"/>
              <a:buFont typeface="Arial"/>
              <a:buChar char="•"/>
            </a:pPr>
            <a:r>
              <a:rPr b="0" i="0" lang="es-PE" sz="1600" u="none" cap="none" strike="noStrike">
                <a:solidFill>
                  <a:srgbClr val="222222"/>
                </a:solidFill>
                <a:latin typeface="Calibri"/>
                <a:ea typeface="Calibri"/>
                <a:cs typeface="Calibri"/>
                <a:sym typeface="Calibri"/>
              </a:rPr>
              <a:t>Asumir un rol de soporte, sin controlar todos los detalles del proyecto como en las etapas tempranas.</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3" name="Google Shape;163;p18"/>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DESEMPEÑO</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DESEMPEÑO</a:t>
            </a:r>
            <a:endParaRPr b="0" i="0" sz="1300" u="none" cap="none" strike="noStrike">
              <a:solidFill>
                <a:srgbClr val="438AD7"/>
              </a:solidFill>
              <a:latin typeface="Calibri"/>
              <a:ea typeface="Calibri"/>
              <a:cs typeface="Calibri"/>
              <a:sym typeface="Calibri"/>
            </a:endParaRPr>
          </a:p>
        </p:txBody>
      </p:sp>
      <p:sp>
        <p:nvSpPr>
          <p:cNvPr id="169" name="Google Shape;169;p19"/>
          <p:cNvSpPr txBox="1"/>
          <p:nvPr/>
        </p:nvSpPr>
        <p:spPr>
          <a:xfrm>
            <a:off x="417132" y="841563"/>
            <a:ext cx="7984996"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4: DESEMPEÑO</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7585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La fase de desempeño nos muestra un equipo con un norte claro y con los conflictos superados de tal modo que el equipo se encuentra totalmente integrado.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7585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575858"/>
                </a:solidFill>
                <a:latin typeface="Calibri"/>
                <a:ea typeface="Calibri"/>
                <a:cs typeface="Calibri"/>
                <a:sym typeface="Calibri"/>
              </a:rPr>
              <a:t>En esta etapa se produce un aumento considerable del rendimiento del equipo, ya que la confianza y la coordinación de sus miembros ha mejorado considerablemente.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7585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575858"/>
                </a:solidFill>
                <a:latin typeface="Calibri"/>
                <a:ea typeface="Calibri"/>
                <a:cs typeface="Calibri"/>
                <a:sym typeface="Calibri"/>
              </a:rPr>
              <a:t>Los trabajadores se sienten cómodos en su rol y el sentido de pertenencia al grupo y a la empresa también crece. </a:t>
            </a:r>
            <a:endParaRPr b="0" i="0" sz="1600" u="none" cap="none" strike="noStrike">
              <a:solidFill>
                <a:srgbClr val="57585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 name="Shape 34"/>
        <p:cNvGrpSpPr/>
        <p:nvPr/>
      </p:nvGrpSpPr>
      <p:grpSpPr>
        <a:xfrm>
          <a:off x="0" y="0"/>
          <a:ext cx="0" cy="0"/>
          <a:chOff x="0" y="0"/>
          <a:chExt cx="0" cy="0"/>
        </a:xfrm>
      </p:grpSpPr>
      <p:sp>
        <p:nvSpPr>
          <p:cNvPr id="35" name="Google Shape;35;p2"/>
          <p:cNvSpPr txBox="1"/>
          <p:nvPr/>
        </p:nvSpPr>
        <p:spPr>
          <a:xfrm>
            <a:off x="512024" y="970963"/>
            <a:ext cx="7719531" cy="3447098"/>
          </a:xfrm>
          <a:prstGeom prst="rect">
            <a:avLst/>
          </a:prstGeom>
          <a:noFill/>
          <a:ln>
            <a:noFill/>
          </a:ln>
        </p:spPr>
        <p:txBody>
          <a:bodyPr anchorCtr="0" anchor="t" bIns="0" lIns="0" spcFirstLastPara="1" rIns="0" wrap="square" tIns="0">
            <a:spAutoFit/>
          </a:bodyPr>
          <a:lstStyle/>
          <a:p>
            <a:pPr indent="-174625" lvl="0" marL="185738"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El proceso de creación de un equipo requiere tiempo, debido a que sus miembros atraviesan diferentes fases, pasando de ser un grupo de desconocidos a ser un equipo unido, donde haya confianza y buscando alcanzar metas comunes.</a:t>
            </a:r>
            <a:endParaRPr b="0" i="0" sz="1400" u="none" cap="none" strike="noStrike">
              <a:solidFill>
                <a:srgbClr val="000000"/>
              </a:solidFill>
              <a:latin typeface="Arial"/>
              <a:ea typeface="Arial"/>
              <a:cs typeface="Arial"/>
              <a:sym typeface="Arial"/>
            </a:endParaRPr>
          </a:p>
          <a:p>
            <a:pPr indent="-73025" lvl="0" marL="185738"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85738"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En 1965, el Dr. Bruce Tuckman, investigador y pedagogo estadounidense, publicó una teoría conocida como "Etapas de desarrollo grupal de Tuckman”. El modelo contempla cuatro fases por las que pasa todo equipo de trabajo. En 1977, el Dr. Tuckman agregó la quinta fase llamada “disolución”.</a:t>
            </a:r>
            <a:endParaRPr b="0" i="0" sz="1400" u="none" cap="none" strike="noStrike">
              <a:solidFill>
                <a:srgbClr val="000000"/>
              </a:solidFill>
              <a:latin typeface="Arial"/>
              <a:ea typeface="Arial"/>
              <a:cs typeface="Arial"/>
              <a:sym typeface="Arial"/>
            </a:endParaRPr>
          </a:p>
          <a:p>
            <a:pPr indent="-73025" lvl="0" marL="185738"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a:p>
            <a:pPr indent="-174625" lvl="0" marL="185738" marR="0" rtl="0" algn="l">
              <a:lnSpc>
                <a:spcPct val="100000"/>
              </a:lnSpc>
              <a:spcBef>
                <a:spcPts val="0"/>
              </a:spcBef>
              <a:spcAft>
                <a:spcPts val="0"/>
              </a:spcAft>
              <a:buClr>
                <a:schemeClr val="dk1"/>
              </a:buClr>
              <a:buSzPts val="1600"/>
              <a:buFont typeface="Arial"/>
              <a:buChar char="•"/>
            </a:pPr>
            <a:r>
              <a:rPr b="0" i="0" lang="es-PE" sz="1600" u="none" cap="none" strike="noStrike">
                <a:solidFill>
                  <a:schemeClr val="dk1"/>
                </a:solidFill>
                <a:latin typeface="Calibri"/>
                <a:ea typeface="Calibri"/>
                <a:cs typeface="Calibri"/>
                <a:sym typeface="Calibri"/>
              </a:rPr>
              <a:t>En esta sesión conocerás las fases de la formación de un equipo:</a:t>
            </a:r>
            <a:endParaRPr b="0" i="0" sz="1600" u="none" cap="none" strike="noStrike">
              <a:solidFill>
                <a:schemeClr val="dk1"/>
              </a:solidFill>
              <a:latin typeface="Calibri"/>
              <a:ea typeface="Calibri"/>
              <a:cs typeface="Calibri"/>
              <a:sym typeface="Calibri"/>
            </a:endParaRPr>
          </a:p>
          <a:p>
            <a:pPr indent="-342900" lvl="0" marL="354013" marR="0" rtl="0" algn="l">
              <a:lnSpc>
                <a:spcPct val="100000"/>
              </a:lnSpc>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Formación</a:t>
            </a:r>
            <a:endParaRPr b="0" i="0" sz="1400" u="none" cap="none" strike="noStrike">
              <a:solidFill>
                <a:srgbClr val="000000"/>
              </a:solidFill>
              <a:latin typeface="Arial"/>
              <a:ea typeface="Arial"/>
              <a:cs typeface="Arial"/>
              <a:sym typeface="Arial"/>
            </a:endParaRPr>
          </a:p>
          <a:p>
            <a:pPr indent="-342900" lvl="0" marL="354013" marR="0" rtl="0" algn="l">
              <a:lnSpc>
                <a:spcPct val="100000"/>
              </a:lnSpc>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Conflicto</a:t>
            </a:r>
            <a:endParaRPr b="0" i="0" sz="1400" u="none" cap="none" strike="noStrike">
              <a:solidFill>
                <a:srgbClr val="000000"/>
              </a:solidFill>
              <a:latin typeface="Arial"/>
              <a:ea typeface="Arial"/>
              <a:cs typeface="Arial"/>
              <a:sym typeface="Arial"/>
            </a:endParaRPr>
          </a:p>
          <a:p>
            <a:pPr indent="-342900" lvl="0" marL="354013" marR="0" rtl="0" algn="l">
              <a:lnSpc>
                <a:spcPct val="100000"/>
              </a:lnSpc>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Normalización</a:t>
            </a:r>
            <a:endParaRPr b="0" i="0" sz="1400" u="none" cap="none" strike="noStrike">
              <a:solidFill>
                <a:srgbClr val="000000"/>
              </a:solidFill>
              <a:latin typeface="Arial"/>
              <a:ea typeface="Arial"/>
              <a:cs typeface="Arial"/>
              <a:sym typeface="Arial"/>
            </a:endParaRPr>
          </a:p>
          <a:p>
            <a:pPr indent="-342900" lvl="0" marL="354013" marR="0" rtl="0" algn="l">
              <a:lnSpc>
                <a:spcPct val="100000"/>
              </a:lnSpc>
              <a:spcBef>
                <a:spcPts val="0"/>
              </a:spcBef>
              <a:spcAft>
                <a:spcPts val="0"/>
              </a:spcAft>
              <a:buClr>
                <a:schemeClr val="dk1"/>
              </a:buClr>
              <a:buSzPts val="1600"/>
              <a:buFont typeface="Calibri"/>
              <a:buAutoNum type="arabicPeriod"/>
            </a:pPr>
            <a:r>
              <a:rPr b="0" i="0" lang="es-PE" sz="1600" u="none" cap="none" strike="noStrike">
                <a:solidFill>
                  <a:schemeClr val="dk1"/>
                </a:solidFill>
                <a:latin typeface="Calibri"/>
                <a:ea typeface="Calibri"/>
                <a:cs typeface="Calibri"/>
                <a:sym typeface="Calibri"/>
              </a:rPr>
              <a:t>Desempeño</a:t>
            </a:r>
            <a:endParaRPr b="0" i="0" sz="1600" u="none" cap="none" strike="noStrike">
              <a:solidFill>
                <a:schemeClr val="dk1"/>
              </a:solidFill>
              <a:latin typeface="Calibri"/>
              <a:ea typeface="Calibri"/>
              <a:cs typeface="Calibri"/>
              <a:sym typeface="Calibri"/>
            </a:endParaRPr>
          </a:p>
        </p:txBody>
      </p:sp>
      <p:sp>
        <p:nvSpPr>
          <p:cNvPr id="36" name="Google Shape;36;p2"/>
          <p:cNvSpPr/>
          <p:nvPr/>
        </p:nvSpPr>
        <p:spPr>
          <a:xfrm>
            <a:off x="512024" y="331345"/>
            <a:ext cx="1945800"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INTRODUCCIÓN</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DESEMPEÑO</a:t>
            </a:r>
            <a:endParaRPr b="0" i="0" sz="1300" u="none" cap="none" strike="noStrike">
              <a:solidFill>
                <a:srgbClr val="438AD7"/>
              </a:solidFill>
              <a:latin typeface="Calibri"/>
              <a:ea typeface="Calibri"/>
              <a:cs typeface="Calibri"/>
              <a:sym typeface="Calibri"/>
            </a:endParaRPr>
          </a:p>
        </p:txBody>
      </p:sp>
      <p:sp>
        <p:nvSpPr>
          <p:cNvPr id="175" name="Google Shape;175;p20"/>
          <p:cNvSpPr txBox="1"/>
          <p:nvPr/>
        </p:nvSpPr>
        <p:spPr>
          <a:xfrm>
            <a:off x="417132" y="841563"/>
            <a:ext cx="3850068"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4: DESEMPEÑO</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7585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262626"/>
                </a:solidFill>
                <a:latin typeface="Calibri"/>
                <a:ea typeface="Calibri"/>
                <a:cs typeface="Calibri"/>
                <a:sym typeface="Calibri"/>
              </a:rPr>
              <a:t>El foco del equipo es trabajar para alcanzar los objetivos propuestos. </a:t>
            </a:r>
            <a:r>
              <a:rPr b="0" i="0" lang="es-PE" sz="1600" u="none" cap="none" strike="noStrike">
                <a:solidFill>
                  <a:srgbClr val="575858"/>
                </a:solidFill>
                <a:latin typeface="Calibri"/>
                <a:ea typeface="Calibri"/>
                <a:cs typeface="Calibri"/>
                <a:sym typeface="Calibri"/>
              </a:rPr>
              <a:t>Se ha alcanzado la fase de </a:t>
            </a:r>
            <a:r>
              <a:rPr b="1" i="0" lang="es-PE" sz="1600" u="none" cap="none" strike="noStrike">
                <a:solidFill>
                  <a:srgbClr val="575858"/>
                </a:solidFill>
                <a:latin typeface="Calibri"/>
                <a:ea typeface="Calibri"/>
                <a:cs typeface="Calibri"/>
                <a:sym typeface="Calibri"/>
              </a:rPr>
              <a:t>alto rendimiento</a:t>
            </a:r>
            <a:r>
              <a:rPr b="0" i="0" lang="es-PE" sz="1600" u="none" cap="none" strike="noStrike">
                <a:solidFill>
                  <a:srgbClr val="575858"/>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7585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575858"/>
                </a:solidFill>
                <a:latin typeface="Calibri"/>
                <a:ea typeface="Calibri"/>
                <a:cs typeface="Calibri"/>
                <a:sym typeface="Calibri"/>
              </a:rPr>
              <a:t>En esta fase </a:t>
            </a:r>
            <a:r>
              <a:rPr b="1" i="0" lang="es-PE" sz="1600" u="none" cap="none" strike="noStrike">
                <a:solidFill>
                  <a:srgbClr val="575858"/>
                </a:solidFill>
                <a:latin typeface="Calibri"/>
                <a:ea typeface="Calibri"/>
                <a:cs typeface="Calibri"/>
                <a:sym typeface="Calibri"/>
              </a:rPr>
              <a:t>el líder debe continuar con la supervisión del equipo, mostrando suficiente confianza como para delegar proyectos y tareas importantes</a:t>
            </a:r>
            <a:r>
              <a:rPr b="0" i="0" lang="es-PE" sz="1600" u="none" cap="none" strike="noStrike">
                <a:solidFill>
                  <a:srgbClr val="575858"/>
                </a:solidFill>
                <a:latin typeface="Calibri"/>
                <a:ea typeface="Calibri"/>
                <a:cs typeface="Calibri"/>
                <a:sym typeface="Calibri"/>
              </a:rPr>
              <a:t>.</a:t>
            </a:r>
            <a:endParaRPr b="0" i="0" sz="1600" u="none" cap="none" strike="noStrike">
              <a:solidFill>
                <a:srgbClr val="575858"/>
              </a:solidFill>
              <a:latin typeface="Calibri"/>
              <a:ea typeface="Calibri"/>
              <a:cs typeface="Calibri"/>
              <a:sym typeface="Calibri"/>
            </a:endParaRPr>
          </a:p>
        </p:txBody>
      </p:sp>
      <p:pic>
        <p:nvPicPr>
          <p:cNvPr id="176" name="Google Shape;176;p20"/>
          <p:cNvPicPr preferRelativeResize="0"/>
          <p:nvPr/>
        </p:nvPicPr>
        <p:blipFill rotWithShape="1">
          <a:blip r:embed="rId3">
            <a:alphaModFix/>
          </a:blip>
          <a:srcRect b="0" l="0" r="0" t="0"/>
          <a:stretch/>
        </p:blipFill>
        <p:spPr>
          <a:xfrm>
            <a:off x="4518487" y="1433394"/>
            <a:ext cx="4046764" cy="269784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3" name="Google Shape;183;p21"/>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DISOLUCIÓN</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DISOLUCIÓN</a:t>
            </a:r>
            <a:endParaRPr b="0" i="0" sz="1300" u="none" cap="none" strike="noStrike">
              <a:solidFill>
                <a:srgbClr val="438AD7"/>
              </a:solidFill>
              <a:latin typeface="Calibri"/>
              <a:ea typeface="Calibri"/>
              <a:cs typeface="Calibri"/>
              <a:sym typeface="Calibri"/>
            </a:endParaRPr>
          </a:p>
        </p:txBody>
      </p:sp>
      <p:sp>
        <p:nvSpPr>
          <p:cNvPr id="189" name="Google Shape;189;p22"/>
          <p:cNvSpPr txBox="1"/>
          <p:nvPr/>
        </p:nvSpPr>
        <p:spPr>
          <a:xfrm>
            <a:off x="1446048" y="773418"/>
            <a:ext cx="605574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MODELO TUCKMAN: FASE “DISOLUCIÓN”</a:t>
            </a:r>
            <a:endParaRPr b="0" i="0" sz="1400" u="none" cap="none" strike="noStrike">
              <a:solidFill>
                <a:srgbClr val="000000"/>
              </a:solidFill>
              <a:latin typeface="Arial"/>
              <a:ea typeface="Arial"/>
              <a:cs typeface="Arial"/>
              <a:sym typeface="Arial"/>
            </a:endParaRPr>
          </a:p>
        </p:txBody>
      </p:sp>
      <p:grpSp>
        <p:nvGrpSpPr>
          <p:cNvPr id="190" name="Google Shape;190;p22"/>
          <p:cNvGrpSpPr/>
          <p:nvPr/>
        </p:nvGrpSpPr>
        <p:grpSpPr>
          <a:xfrm>
            <a:off x="489827" y="1360701"/>
            <a:ext cx="8164347" cy="3505651"/>
            <a:chOff x="489826" y="1585349"/>
            <a:chExt cx="8164347" cy="3505651"/>
          </a:xfrm>
        </p:grpSpPr>
        <p:grpSp>
          <p:nvGrpSpPr>
            <p:cNvPr id="191" name="Google Shape;191;p22"/>
            <p:cNvGrpSpPr/>
            <p:nvPr/>
          </p:nvGrpSpPr>
          <p:grpSpPr>
            <a:xfrm>
              <a:off x="489826" y="1776923"/>
              <a:ext cx="8164347" cy="3042410"/>
              <a:chOff x="511340" y="1987354"/>
              <a:chExt cx="8164347" cy="3042410"/>
            </a:xfrm>
          </p:grpSpPr>
          <p:pic>
            <p:nvPicPr>
              <p:cNvPr descr="Image result for modelo tuckman&quot;" id="192" name="Google Shape;192;p22"/>
              <p:cNvPicPr preferRelativeResize="0"/>
              <p:nvPr/>
            </p:nvPicPr>
            <p:blipFill rotWithShape="1">
              <a:blip r:embed="rId3">
                <a:alphaModFix/>
              </a:blip>
              <a:srcRect b="0" l="0" r="0" t="0"/>
              <a:stretch/>
            </p:blipFill>
            <p:spPr>
              <a:xfrm>
                <a:off x="511341" y="1987354"/>
                <a:ext cx="8164346" cy="3042410"/>
              </a:xfrm>
              <a:prstGeom prst="rect">
                <a:avLst/>
              </a:prstGeom>
              <a:noFill/>
              <a:ln>
                <a:noFill/>
              </a:ln>
            </p:spPr>
          </p:pic>
          <p:sp>
            <p:nvSpPr>
              <p:cNvPr id="193" name="Google Shape;193;p22"/>
              <p:cNvSpPr txBox="1"/>
              <p:nvPr/>
            </p:nvSpPr>
            <p:spPr>
              <a:xfrm>
                <a:off x="511340" y="2071733"/>
                <a:ext cx="103822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FORMACIÓN</a:t>
                </a:r>
                <a:endParaRPr b="0" i="0" sz="1400" u="none" cap="none" strike="noStrike">
                  <a:solidFill>
                    <a:srgbClr val="000000"/>
                  </a:solidFill>
                  <a:latin typeface="Arial"/>
                  <a:ea typeface="Arial"/>
                  <a:cs typeface="Arial"/>
                  <a:sym typeface="Arial"/>
                </a:endParaRPr>
              </a:p>
            </p:txBody>
          </p:sp>
          <p:sp>
            <p:nvSpPr>
              <p:cNvPr id="194" name="Google Shape;194;p22"/>
              <p:cNvSpPr txBox="1"/>
              <p:nvPr/>
            </p:nvSpPr>
            <p:spPr>
              <a:xfrm>
                <a:off x="2666697" y="4741310"/>
                <a:ext cx="103822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TORMENTA</a:t>
                </a:r>
                <a:endParaRPr b="0" i="0" sz="1400" u="none" cap="none" strike="noStrike">
                  <a:solidFill>
                    <a:srgbClr val="000000"/>
                  </a:solidFill>
                  <a:latin typeface="Arial"/>
                  <a:ea typeface="Arial"/>
                  <a:cs typeface="Arial"/>
                  <a:sym typeface="Arial"/>
                </a:endParaRPr>
              </a:p>
            </p:txBody>
          </p:sp>
          <p:sp>
            <p:nvSpPr>
              <p:cNvPr id="195" name="Google Shape;195;p22"/>
              <p:cNvSpPr txBox="1"/>
              <p:nvPr/>
            </p:nvSpPr>
            <p:spPr>
              <a:xfrm>
                <a:off x="4958597" y="2319278"/>
                <a:ext cx="1349781"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NORMALIZACIÓN</a:t>
                </a:r>
                <a:endParaRPr b="0" i="0" sz="1400" u="none" cap="none" strike="noStrike">
                  <a:solidFill>
                    <a:srgbClr val="000000"/>
                  </a:solidFill>
                  <a:latin typeface="Arial"/>
                  <a:ea typeface="Arial"/>
                  <a:cs typeface="Arial"/>
                  <a:sym typeface="Arial"/>
                </a:endParaRPr>
              </a:p>
            </p:txBody>
          </p:sp>
          <p:sp>
            <p:nvSpPr>
              <p:cNvPr id="196" name="Google Shape;196;p22"/>
              <p:cNvSpPr txBox="1"/>
              <p:nvPr/>
            </p:nvSpPr>
            <p:spPr>
              <a:xfrm>
                <a:off x="6125498" y="4741309"/>
                <a:ext cx="103822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DESEMPEÑO</a:t>
                </a:r>
                <a:endParaRPr b="0" i="0" sz="1400" u="none" cap="none" strike="noStrike">
                  <a:solidFill>
                    <a:srgbClr val="000000"/>
                  </a:solidFill>
                  <a:latin typeface="Arial"/>
                  <a:ea typeface="Arial"/>
                  <a:cs typeface="Arial"/>
                  <a:sym typeface="Arial"/>
                </a:endParaRPr>
              </a:p>
            </p:txBody>
          </p:sp>
          <p:sp>
            <p:nvSpPr>
              <p:cNvPr id="197" name="Google Shape;197;p22"/>
              <p:cNvSpPr txBox="1"/>
              <p:nvPr/>
            </p:nvSpPr>
            <p:spPr>
              <a:xfrm>
                <a:off x="7361927" y="2857500"/>
                <a:ext cx="103822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DISOLUCIÓN</a:t>
                </a:r>
                <a:endParaRPr b="0" i="0" sz="1400" u="none" cap="none" strike="noStrike">
                  <a:solidFill>
                    <a:srgbClr val="000000"/>
                  </a:solidFill>
                  <a:latin typeface="Arial"/>
                  <a:ea typeface="Arial"/>
                  <a:cs typeface="Arial"/>
                  <a:sym typeface="Arial"/>
                </a:endParaRPr>
              </a:p>
            </p:txBody>
          </p:sp>
        </p:grpSp>
        <p:sp>
          <p:nvSpPr>
            <p:cNvPr id="198" name="Google Shape;198;p22"/>
            <p:cNvSpPr/>
            <p:nvPr/>
          </p:nvSpPr>
          <p:spPr>
            <a:xfrm>
              <a:off x="880691" y="1585349"/>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1</a:t>
              </a:r>
              <a:endParaRPr b="1" i="0" sz="1600" u="none" cap="none" strike="noStrike">
                <a:solidFill>
                  <a:schemeClr val="lt1"/>
                </a:solidFill>
                <a:latin typeface="Calibri"/>
                <a:ea typeface="Calibri"/>
                <a:cs typeface="Calibri"/>
                <a:sym typeface="Calibri"/>
              </a:endParaRPr>
            </a:p>
          </p:txBody>
        </p:sp>
        <p:sp>
          <p:nvSpPr>
            <p:cNvPr id="199" name="Google Shape;199;p22"/>
            <p:cNvSpPr/>
            <p:nvPr/>
          </p:nvSpPr>
          <p:spPr>
            <a:xfrm>
              <a:off x="2955209" y="4767150"/>
              <a:ext cx="277357"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2</a:t>
              </a:r>
              <a:endParaRPr b="1" i="0" sz="1600" u="none" cap="none" strike="noStrike">
                <a:solidFill>
                  <a:schemeClr val="lt1"/>
                </a:solidFill>
                <a:latin typeface="Calibri"/>
                <a:ea typeface="Calibri"/>
                <a:cs typeface="Calibri"/>
                <a:sym typeface="Calibri"/>
              </a:endParaRPr>
            </a:p>
          </p:txBody>
        </p:sp>
        <p:sp>
          <p:nvSpPr>
            <p:cNvPr id="200" name="Google Shape;200;p22"/>
            <p:cNvSpPr/>
            <p:nvPr/>
          </p:nvSpPr>
          <p:spPr>
            <a:xfrm>
              <a:off x="5294947" y="1590821"/>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3</a:t>
              </a:r>
              <a:endParaRPr b="1" i="0" sz="1600" u="none" cap="none" strike="noStrike">
                <a:solidFill>
                  <a:schemeClr val="lt1"/>
                </a:solidFill>
                <a:latin typeface="Calibri"/>
                <a:ea typeface="Calibri"/>
                <a:cs typeface="Calibri"/>
                <a:sym typeface="Calibri"/>
              </a:endParaRPr>
            </a:p>
          </p:txBody>
        </p:sp>
        <p:sp>
          <p:nvSpPr>
            <p:cNvPr id="201" name="Google Shape;201;p22"/>
            <p:cNvSpPr/>
            <p:nvPr/>
          </p:nvSpPr>
          <p:spPr>
            <a:xfrm>
              <a:off x="6597079" y="4767150"/>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4</a:t>
              </a:r>
              <a:endParaRPr b="1" i="0" sz="1600" u="none" cap="none" strike="noStrike">
                <a:solidFill>
                  <a:schemeClr val="lt1"/>
                </a:solidFill>
                <a:latin typeface="Calibri"/>
                <a:ea typeface="Calibri"/>
                <a:cs typeface="Calibri"/>
                <a:sym typeface="Calibri"/>
              </a:endParaRPr>
            </a:p>
          </p:txBody>
        </p:sp>
        <p:sp>
          <p:nvSpPr>
            <p:cNvPr id="202" name="Google Shape;202;p22"/>
            <p:cNvSpPr/>
            <p:nvPr/>
          </p:nvSpPr>
          <p:spPr>
            <a:xfrm>
              <a:off x="7715697" y="2257425"/>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5</a:t>
              </a:r>
              <a:endParaRPr b="1" i="0" sz="1600" u="none" cap="none" strike="noStrike">
                <a:solidFill>
                  <a:schemeClr val="lt1"/>
                </a:solidFill>
                <a:latin typeface="Calibri"/>
                <a:ea typeface="Calibri"/>
                <a:cs typeface="Calibri"/>
                <a:sym typeface="Calibri"/>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nvSpPr>
        <p:spPr>
          <a:xfrm>
            <a:off x="537901" y="1019240"/>
            <a:ext cx="8123019" cy="25545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5: DISOLUCIÓN</a:t>
            </a:r>
            <a:endParaRPr b="0"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7585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575858"/>
                </a:solidFill>
                <a:latin typeface="Calibri"/>
                <a:ea typeface="Calibri"/>
                <a:cs typeface="Calibri"/>
                <a:sym typeface="Calibri"/>
              </a:rPr>
              <a:t>Cuando el equipo ha conseguido todos sus objetivos, este debe disolverse, pues ya ha cumplido su función. Los miembros del grupo tienden a sentirse satisfechos por el trabajo conseguido.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7585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575858"/>
                </a:solidFill>
                <a:latin typeface="Calibri"/>
                <a:ea typeface="Calibri"/>
                <a:cs typeface="Calibri"/>
                <a:sym typeface="Calibri"/>
              </a:rPr>
              <a:t>Es habitual que surjan sentimientos agridulces al verse obligados a dejar de trabajar juntos.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575858"/>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rgbClr val="575858"/>
                </a:solidFill>
                <a:latin typeface="Calibri"/>
                <a:ea typeface="Calibri"/>
                <a:cs typeface="Calibri"/>
                <a:sym typeface="Calibri"/>
              </a:rPr>
              <a:t>En esta última fase, el líder debe valorar los logros que se han conseguido y reconocer los esfuerzos realizados por los trabajadores, haciéndolos sentir orgullosos de sus éxitos e intentando mantener al mínimo el sentimiento de pérdida.</a:t>
            </a:r>
            <a:endParaRPr b="0" i="0" sz="1400" u="none" cap="none" strike="noStrike">
              <a:solidFill>
                <a:srgbClr val="000000"/>
              </a:solidFill>
              <a:latin typeface="Arial"/>
              <a:ea typeface="Arial"/>
              <a:cs typeface="Arial"/>
              <a:sym typeface="Arial"/>
            </a:endParaRPr>
          </a:p>
        </p:txBody>
      </p:sp>
      <p:sp>
        <p:nvSpPr>
          <p:cNvPr id="208" name="Google Shape;208;p23"/>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DISOLUCIÓN</a:t>
            </a:r>
            <a:endParaRPr b="0" i="0" sz="1300" u="none" cap="none" strike="noStrike">
              <a:solidFill>
                <a:srgbClr val="438AD7"/>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4"/>
          <p:cNvSpPr/>
          <p:nvPr/>
        </p:nvSpPr>
        <p:spPr>
          <a:xfrm>
            <a:off x="474766"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FASES DE COHESIÓN EN EL EQUIPO</a:t>
            </a:r>
            <a:endParaRPr b="0" i="0" sz="1300" u="none" cap="none" strike="noStrike">
              <a:solidFill>
                <a:srgbClr val="438AD7"/>
              </a:solidFill>
              <a:latin typeface="Calibri"/>
              <a:ea typeface="Calibri"/>
              <a:cs typeface="Calibri"/>
              <a:sym typeface="Calibri"/>
            </a:endParaRPr>
          </a:p>
        </p:txBody>
      </p:sp>
      <p:sp>
        <p:nvSpPr>
          <p:cNvPr id="214" name="Google Shape;214;p24"/>
          <p:cNvSpPr/>
          <p:nvPr/>
        </p:nvSpPr>
        <p:spPr>
          <a:xfrm>
            <a:off x="1522861" y="3789634"/>
            <a:ext cx="5822236"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i="0" lang="es-PE" sz="1800" u="none" cap="none" strike="noStrike">
                <a:solidFill>
                  <a:schemeClr val="dk1"/>
                </a:solidFill>
                <a:latin typeface="Calibri"/>
                <a:ea typeface="Calibri"/>
                <a:cs typeface="Calibri"/>
                <a:sym typeface="Calibri"/>
              </a:rPr>
              <a:t>“Modelo de Tuckman - Ejemplo con El Señor de los Anillos”</a:t>
            </a:r>
            <a:endParaRPr b="0" i="0" sz="1400" u="none" cap="none" strike="noStrike">
              <a:solidFill>
                <a:srgbClr val="000000"/>
              </a:solidFill>
              <a:latin typeface="Arial"/>
              <a:ea typeface="Arial"/>
              <a:cs typeface="Arial"/>
              <a:sym typeface="Arial"/>
            </a:endParaRPr>
          </a:p>
        </p:txBody>
      </p:sp>
      <p:sp>
        <p:nvSpPr>
          <p:cNvPr id="215" name="Google Shape;215;p24"/>
          <p:cNvSpPr/>
          <p:nvPr/>
        </p:nvSpPr>
        <p:spPr>
          <a:xfrm>
            <a:off x="2147977" y="4158966"/>
            <a:ext cx="4572000"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s-PE" sz="16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https://www.youtube.com/watch?v=ee1oGU2FqJ8</a:t>
            </a:r>
            <a:r>
              <a:rPr b="0" i="0" lang="es-PE" sz="1600" u="none" cap="none" strike="noStrike">
                <a:solidFill>
                  <a:schemeClr val="dk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pic>
        <p:nvPicPr>
          <p:cNvPr id="216" name="Google Shape;216;p24"/>
          <p:cNvPicPr preferRelativeResize="0"/>
          <p:nvPr/>
        </p:nvPicPr>
        <p:blipFill rotWithShape="1">
          <a:blip r:embed="rId4">
            <a:alphaModFix/>
          </a:blip>
          <a:srcRect b="13457" l="0" r="0" t="13457"/>
          <a:stretch/>
        </p:blipFill>
        <p:spPr>
          <a:xfrm>
            <a:off x="2436651" y="1050506"/>
            <a:ext cx="3994652" cy="269084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5"/>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3" name="Google Shape;223;p25"/>
          <p:cNvSpPr/>
          <p:nvPr/>
        </p:nvSpPr>
        <p:spPr>
          <a:xfrm>
            <a:off x="2304789" y="965680"/>
            <a:ext cx="6370899" cy="3693319"/>
          </a:xfrm>
          <a:prstGeom prst="rect">
            <a:avLst/>
          </a:prstGeom>
          <a:noFill/>
          <a:ln>
            <a:noFill/>
          </a:ln>
        </p:spPr>
        <p:txBody>
          <a:bodyPr anchorCtr="0" anchor="t" bIns="0" lIns="0" spcFirstLastPara="1" rIns="0" wrap="square" tIns="0">
            <a:spAutoFit/>
          </a:bodyPr>
          <a:lstStyle/>
          <a:p>
            <a:pPr indent="-180975" lvl="0" marL="180975" marR="0" rtl="0" algn="l">
              <a:lnSpc>
                <a:spcPct val="100000"/>
              </a:lnSpc>
              <a:spcBef>
                <a:spcPts val="0"/>
              </a:spcBef>
              <a:spcAft>
                <a:spcPts val="0"/>
              </a:spcAft>
              <a:buClr>
                <a:srgbClr val="FFFFFF"/>
              </a:buClr>
              <a:buSzPts val="1600"/>
              <a:buFont typeface="Arial"/>
              <a:buChar char="•"/>
            </a:pPr>
            <a:r>
              <a:rPr b="0" i="0" lang="es-PE" sz="1600" u="none" cap="none" strike="noStrike">
                <a:solidFill>
                  <a:srgbClr val="FFFFFF"/>
                </a:solidFill>
                <a:latin typeface="Calibri"/>
                <a:ea typeface="Calibri"/>
                <a:cs typeface="Calibri"/>
                <a:sym typeface="Calibri"/>
              </a:rPr>
              <a:t>El Modelo Tuckman está dividido en cinco fases y cada una de ellas se corresponde con una etapa del proceso de maduración de un equipo. </a:t>
            </a:r>
            <a:endParaRPr b="0" i="0" sz="1400" u="none" cap="none" strike="noStrike">
              <a:solidFill>
                <a:srgbClr val="000000"/>
              </a:solidFill>
              <a:latin typeface="Arial"/>
              <a:ea typeface="Arial"/>
              <a:cs typeface="Arial"/>
              <a:sym typeface="Arial"/>
            </a:endParaRPr>
          </a:p>
          <a:p>
            <a:pPr indent="-180975" lvl="0" marL="180975" marR="0" rtl="0" algn="l">
              <a:lnSpc>
                <a:spcPct val="100000"/>
              </a:lnSpc>
              <a:spcBef>
                <a:spcPts val="0"/>
              </a:spcBef>
              <a:spcAft>
                <a:spcPts val="0"/>
              </a:spcAft>
              <a:buClr>
                <a:srgbClr val="FFFFFF"/>
              </a:buClr>
              <a:buSzPts val="1600"/>
              <a:buFont typeface="Arial"/>
              <a:buChar char="•"/>
            </a:pPr>
            <a:r>
              <a:rPr b="0" i="0" lang="es-PE" sz="1600" u="none" cap="none" strike="noStrike">
                <a:solidFill>
                  <a:srgbClr val="FFFFFF"/>
                </a:solidFill>
                <a:latin typeface="Calibri"/>
                <a:ea typeface="Calibri"/>
                <a:cs typeface="Calibri"/>
                <a:sym typeface="Calibri"/>
              </a:rPr>
              <a:t>Todas las etapas deben ser transitadas para alcanzar el mayor grado de rendimiento posible, siempre bajo la dirección de un líder que supervise y modere los equipos.</a:t>
            </a:r>
            <a:endParaRPr b="0" i="0" sz="1600" u="none" cap="none" strike="noStrike">
              <a:solidFill>
                <a:srgbClr val="FFFFFF"/>
              </a:solidFill>
              <a:latin typeface="Calibri"/>
              <a:ea typeface="Calibri"/>
              <a:cs typeface="Calibri"/>
              <a:sym typeface="Calibri"/>
            </a:endParaRPr>
          </a:p>
          <a:p>
            <a:pPr indent="-180975" lvl="0" marL="180975" marR="0" rtl="0" algn="l">
              <a:lnSpc>
                <a:spcPct val="100000"/>
              </a:lnSpc>
              <a:spcBef>
                <a:spcPts val="0"/>
              </a:spcBef>
              <a:spcAft>
                <a:spcPts val="0"/>
              </a:spcAft>
              <a:buClr>
                <a:srgbClr val="FFFFFF"/>
              </a:buClr>
              <a:buSzPts val="1600"/>
              <a:buFont typeface="Arial"/>
              <a:buChar char="•"/>
            </a:pPr>
            <a:r>
              <a:rPr b="0" i="0" lang="es-PE" sz="1600" u="none" cap="none" strike="noStrike">
                <a:solidFill>
                  <a:srgbClr val="FFFFFF"/>
                </a:solidFill>
                <a:latin typeface="Calibri"/>
                <a:ea typeface="Calibri"/>
                <a:cs typeface="Calibri"/>
                <a:sym typeface="Calibri"/>
              </a:rPr>
              <a:t>En la fase conflicto, recuerda que si hay que sostener una discusión, debemos prepararnos para hacerlo de manera alturada y profesional. Las discusiones terminan, pero la experiencia de lo sucedido quedará para siempre.</a:t>
            </a:r>
            <a:endParaRPr b="0" i="0" sz="1600" u="none" cap="none" strike="noStrike">
              <a:solidFill>
                <a:srgbClr val="FFFFFF"/>
              </a:solidFill>
              <a:latin typeface="Calibri"/>
              <a:ea typeface="Calibri"/>
              <a:cs typeface="Calibri"/>
              <a:sym typeface="Calibri"/>
            </a:endParaRPr>
          </a:p>
          <a:p>
            <a:pPr indent="-180975" lvl="0" marL="180975" marR="0" rtl="0" algn="l">
              <a:lnSpc>
                <a:spcPct val="100000"/>
              </a:lnSpc>
              <a:spcBef>
                <a:spcPts val="0"/>
              </a:spcBef>
              <a:spcAft>
                <a:spcPts val="0"/>
              </a:spcAft>
              <a:buClr>
                <a:srgbClr val="FFFFFF"/>
              </a:buClr>
              <a:buSzPts val="1600"/>
              <a:buFont typeface="Arial"/>
              <a:buChar char="•"/>
            </a:pPr>
            <a:r>
              <a:rPr b="0" i="0" lang="es-PE" sz="1600" u="none" cap="none" strike="noStrike">
                <a:solidFill>
                  <a:srgbClr val="FFFFFF"/>
                </a:solidFill>
                <a:latin typeface="Calibri"/>
                <a:ea typeface="Calibri"/>
                <a:cs typeface="Calibri"/>
                <a:sym typeface="Calibri"/>
              </a:rPr>
              <a:t>Cada equipo es diferente y cuenta con sus propias necesidades, por eso, hay ocasiones en las que el proceso no es lineal, sino que las etapas se repiten varias veces hasta conseguir el resultado deseado.</a:t>
            </a:r>
            <a:endParaRPr b="0" i="0" sz="1600" u="none" cap="none" strike="noStrike">
              <a:solidFill>
                <a:srgbClr val="FFFFFF"/>
              </a:solidFill>
              <a:latin typeface="Calibri"/>
              <a:ea typeface="Calibri"/>
              <a:cs typeface="Calibri"/>
              <a:sym typeface="Calibri"/>
            </a:endParaRPr>
          </a:p>
          <a:p>
            <a:pPr indent="-180975" lvl="0" marL="180975" marR="0" rtl="0" algn="l">
              <a:lnSpc>
                <a:spcPct val="100000"/>
              </a:lnSpc>
              <a:spcBef>
                <a:spcPts val="0"/>
              </a:spcBef>
              <a:spcAft>
                <a:spcPts val="0"/>
              </a:spcAft>
              <a:buClr>
                <a:srgbClr val="FFFFFF"/>
              </a:buClr>
              <a:buSzPts val="1600"/>
              <a:buFont typeface="Arial"/>
              <a:buChar char="•"/>
            </a:pPr>
            <a:r>
              <a:rPr b="0" i="0" lang="es-PE" sz="1600" u="none" cap="none" strike="noStrike">
                <a:solidFill>
                  <a:srgbClr val="FFFFFF"/>
                </a:solidFill>
                <a:latin typeface="Calibri"/>
                <a:ea typeface="Calibri"/>
                <a:cs typeface="Calibri"/>
                <a:sym typeface="Calibri"/>
              </a:rPr>
              <a:t>Cuando el equipo sufre variaciones respecto a sus miembros, el equipo cambia por completo y vuelve a pasar por todo el ciclo, desde la fase uno hasta la fase cuatro.</a:t>
            </a:r>
            <a:endParaRPr b="0" i="0" sz="1600" u="none" cap="none" strike="noStrike">
              <a:solidFill>
                <a:srgbClr val="FFFFFF"/>
              </a:solidFill>
              <a:latin typeface="Calibri"/>
              <a:ea typeface="Calibri"/>
              <a:cs typeface="Calibri"/>
              <a:sym typeface="Calibri"/>
            </a:endParaRPr>
          </a:p>
        </p:txBody>
      </p:sp>
      <p:sp>
        <p:nvSpPr>
          <p:cNvPr id="224" name="Google Shape;224;p25"/>
          <p:cNvSpPr/>
          <p:nvPr/>
        </p:nvSpPr>
        <p:spPr>
          <a:xfrm>
            <a:off x="511154" y="331345"/>
            <a:ext cx="1945800"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chemeClr val="lt1"/>
                </a:solidFill>
                <a:latin typeface="Calibri"/>
                <a:ea typeface="Calibri"/>
                <a:cs typeface="Calibri"/>
                <a:sym typeface="Calibri"/>
              </a:rPr>
              <a:t>/ CONCLUSIONES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nvSpPr>
        <p:spPr>
          <a:xfrm>
            <a:off x="515764" y="965680"/>
            <a:ext cx="7881937" cy="1801640"/>
          </a:xfrm>
          <a:prstGeom prst="rect">
            <a:avLst/>
          </a:prstGeom>
          <a:noFill/>
          <a:ln>
            <a:noFill/>
          </a:ln>
        </p:spPr>
        <p:txBody>
          <a:bodyPr anchorCtr="0" anchor="t" bIns="0" lIns="0" spcFirstLastPara="1" rIns="0" wrap="square" tIns="0">
            <a:noAutofit/>
          </a:bodyPr>
          <a:lstStyle/>
          <a:p>
            <a:pPr indent="-174625" lvl="0" marL="174625" marR="0" rtl="0" algn="l">
              <a:lnSpc>
                <a:spcPct val="100000"/>
              </a:lnSpc>
              <a:spcBef>
                <a:spcPts val="0"/>
              </a:spcBef>
              <a:spcAft>
                <a:spcPts val="0"/>
              </a:spcAft>
              <a:buClr>
                <a:schemeClr val="dk1"/>
              </a:buClr>
              <a:buSzPts val="1500"/>
              <a:buFont typeface="Arial"/>
              <a:buChar char="•"/>
            </a:pPr>
            <a:r>
              <a:rPr b="0" i="0" lang="es-PE" sz="1500" u="none" cap="none" strike="noStrike">
                <a:solidFill>
                  <a:schemeClr val="dk1"/>
                </a:solidFill>
                <a:latin typeface="Calibri"/>
                <a:ea typeface="Calibri"/>
                <a:cs typeface="Calibri"/>
                <a:sym typeface="Calibri"/>
              </a:rPr>
              <a:t>Bruce Tuckman (1965). "Etapas de desarrollo grupal de Tuckman“.</a:t>
            </a:r>
            <a:endParaRPr b="0" i="0" sz="1500" u="none" cap="none" strike="noStrike">
              <a:solidFill>
                <a:schemeClr val="dk1"/>
              </a:solidFill>
              <a:latin typeface="Calibri"/>
              <a:ea typeface="Calibri"/>
              <a:cs typeface="Calibri"/>
              <a:sym typeface="Calibri"/>
            </a:endParaRPr>
          </a:p>
        </p:txBody>
      </p:sp>
      <p:sp>
        <p:nvSpPr>
          <p:cNvPr id="230" name="Google Shape;230;p27"/>
          <p:cNvSpPr/>
          <p:nvPr/>
        </p:nvSpPr>
        <p:spPr>
          <a:xfrm>
            <a:off x="511154" y="331345"/>
            <a:ext cx="1945800"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BIBLIOGRAFÍA</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 name="Shape 40"/>
        <p:cNvGrpSpPr/>
        <p:nvPr/>
      </p:nvGrpSpPr>
      <p:grpSpPr>
        <a:xfrm>
          <a:off x="0" y="0"/>
          <a:ext cx="0" cy="0"/>
          <a:chOff x="0" y="0"/>
          <a:chExt cx="0" cy="0"/>
        </a:xfrm>
      </p:grpSpPr>
      <p:sp>
        <p:nvSpPr>
          <p:cNvPr id="41" name="Google Shape;41;p3"/>
          <p:cNvSpPr/>
          <p:nvPr/>
        </p:nvSpPr>
        <p:spPr>
          <a:xfrm>
            <a:off x="474766"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FASES DE COHESIÓN EN EL EQUIPO</a:t>
            </a:r>
            <a:endParaRPr b="0" i="0" sz="1300" u="none" cap="none" strike="noStrike">
              <a:solidFill>
                <a:srgbClr val="438AD7"/>
              </a:solidFill>
              <a:latin typeface="Calibri"/>
              <a:ea typeface="Calibri"/>
              <a:cs typeface="Calibri"/>
              <a:sym typeface="Calibri"/>
            </a:endParaRPr>
          </a:p>
        </p:txBody>
      </p:sp>
      <p:sp>
        <p:nvSpPr>
          <p:cNvPr id="42" name="Google Shape;42;p3"/>
          <p:cNvSpPr txBox="1"/>
          <p:nvPr/>
        </p:nvSpPr>
        <p:spPr>
          <a:xfrm>
            <a:off x="1429109" y="834019"/>
            <a:ext cx="605574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MODELO TUCKMAN: LAS FASES DE LA FORMACIÓN DE UN EQUIPO</a:t>
            </a:r>
            <a:endParaRPr b="0" i="0" sz="1400" u="none" cap="none" strike="noStrike">
              <a:solidFill>
                <a:srgbClr val="000000"/>
              </a:solidFill>
              <a:latin typeface="Arial"/>
              <a:ea typeface="Arial"/>
              <a:cs typeface="Arial"/>
              <a:sym typeface="Arial"/>
            </a:endParaRPr>
          </a:p>
        </p:txBody>
      </p:sp>
      <p:pic>
        <p:nvPicPr>
          <p:cNvPr descr="blog de rrrhh, modelo tuckman" id="43" name="Google Shape;43;p3"/>
          <p:cNvPicPr preferRelativeResize="0"/>
          <p:nvPr/>
        </p:nvPicPr>
        <p:blipFill rotWithShape="1">
          <a:blip r:embed="rId3">
            <a:alphaModFix/>
          </a:blip>
          <a:srcRect b="0" l="0" r="0" t="0"/>
          <a:stretch/>
        </p:blipFill>
        <p:spPr>
          <a:xfrm>
            <a:off x="969034" y="1475192"/>
            <a:ext cx="6975894" cy="3313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pic>
        <p:nvPicPr>
          <p:cNvPr id="48" name="Google Shape;48;p4"/>
          <p:cNvPicPr preferRelativeResize="0"/>
          <p:nvPr/>
        </p:nvPicPr>
        <p:blipFill rotWithShape="1">
          <a:blip r:embed="rId3">
            <a:alphaModFix/>
          </a:blip>
          <a:srcRect b="0" l="0" r="0" t="0"/>
          <a:stretch/>
        </p:blipFill>
        <p:spPr>
          <a:xfrm>
            <a:off x="4751388" y="1567077"/>
            <a:ext cx="3813227" cy="2871787"/>
          </a:xfrm>
          <a:prstGeom prst="rect">
            <a:avLst/>
          </a:prstGeom>
          <a:noFill/>
          <a:ln>
            <a:noFill/>
          </a:ln>
        </p:spPr>
      </p:pic>
      <p:sp>
        <p:nvSpPr>
          <p:cNvPr id="49" name="Google Shape;49;p4"/>
          <p:cNvSpPr/>
          <p:nvPr/>
        </p:nvSpPr>
        <p:spPr>
          <a:xfrm>
            <a:off x="503238" y="791550"/>
            <a:ext cx="3889375" cy="4131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LAS 4 FASES PARA LA FORMACIÓN </a:t>
            </a:r>
            <a:br>
              <a:rPr b="1" i="0" lang="es-PE" sz="1600" u="none" cap="none" strike="noStrike">
                <a:solidFill>
                  <a:schemeClr val="dk1"/>
                </a:solidFill>
                <a:latin typeface="Calibri"/>
                <a:ea typeface="Calibri"/>
                <a:cs typeface="Calibri"/>
                <a:sym typeface="Calibri"/>
              </a:rPr>
            </a:br>
            <a:r>
              <a:rPr b="1" i="0" lang="es-PE" sz="1600" u="none" cap="none" strike="noStrike">
                <a:solidFill>
                  <a:schemeClr val="dk1"/>
                </a:solidFill>
                <a:latin typeface="Calibri"/>
                <a:ea typeface="Calibri"/>
                <a:cs typeface="Calibri"/>
                <a:sym typeface="Calibri"/>
              </a:rPr>
              <a:t>DE UN EQUIPO</a:t>
            </a:r>
            <a:endParaRPr b="0" i="0" sz="1400" u="none" cap="none" strike="noStrike">
              <a:solidFill>
                <a:srgbClr val="000000"/>
              </a:solidFill>
              <a:latin typeface="Arial"/>
              <a:ea typeface="Arial"/>
              <a:cs typeface="Arial"/>
              <a:sym typeface="Arial"/>
            </a:endParaRPr>
          </a:p>
          <a:p>
            <a:pPr indent="-182563" lvl="0" marL="182563" marR="0" rtl="0" algn="l">
              <a:lnSpc>
                <a:spcPct val="100000"/>
              </a:lnSpc>
              <a:spcBef>
                <a:spcPts val="1500"/>
              </a:spcBef>
              <a:spcAft>
                <a:spcPts val="0"/>
              </a:spcAft>
              <a:buClr>
                <a:srgbClr val="8259A5"/>
              </a:buClr>
              <a:buSzPts val="1600"/>
              <a:buFont typeface="Arial"/>
              <a:buChar char="•"/>
            </a:pPr>
            <a:r>
              <a:rPr b="0" i="0" lang="es-PE" sz="1600" u="none" cap="none" strike="noStrike">
                <a:solidFill>
                  <a:schemeClr val="dk1"/>
                </a:solidFill>
                <a:latin typeface="Calibri"/>
                <a:ea typeface="Calibri"/>
                <a:cs typeface="Calibri"/>
                <a:sym typeface="Calibri"/>
              </a:rPr>
              <a:t>Las fases del modelo de desarrollo de equipos de Tuckman intentan explicar cómo un equipo se desarrolla en un plazo determinado. </a:t>
            </a:r>
            <a:endParaRPr b="0" i="0" sz="1400" u="none" cap="none" strike="noStrike">
              <a:solidFill>
                <a:srgbClr val="000000"/>
              </a:solidFill>
              <a:latin typeface="Arial"/>
              <a:ea typeface="Arial"/>
              <a:cs typeface="Arial"/>
              <a:sym typeface="Arial"/>
            </a:endParaRPr>
          </a:p>
          <a:p>
            <a:pPr indent="-80963" lvl="0" marL="182563" marR="0" rtl="0" algn="l">
              <a:lnSpc>
                <a:spcPct val="100000"/>
              </a:lnSpc>
              <a:spcBef>
                <a:spcPts val="0"/>
              </a:spcBef>
              <a:spcAft>
                <a:spcPts val="0"/>
              </a:spcAft>
              <a:buClr>
                <a:srgbClr val="8259A5"/>
              </a:buClr>
              <a:buSzPts val="1600"/>
              <a:buFont typeface="Arial"/>
              <a:buNone/>
            </a:pPr>
            <a:r>
              <a:t/>
            </a:r>
            <a:endParaRPr b="0" i="0" sz="1600" u="none" cap="none" strike="noStrike">
              <a:solidFill>
                <a:schemeClr val="dk1"/>
              </a:solidFill>
              <a:latin typeface="Calibri"/>
              <a:ea typeface="Calibri"/>
              <a:cs typeface="Calibri"/>
              <a:sym typeface="Calibri"/>
            </a:endParaRPr>
          </a:p>
          <a:p>
            <a:pPr indent="-182563" lvl="0" marL="182563" marR="0" rtl="0" algn="l">
              <a:lnSpc>
                <a:spcPct val="100000"/>
              </a:lnSpc>
              <a:spcBef>
                <a:spcPts val="0"/>
              </a:spcBef>
              <a:spcAft>
                <a:spcPts val="0"/>
              </a:spcAft>
              <a:buClr>
                <a:srgbClr val="8259A5"/>
              </a:buClr>
              <a:buSzPts val="1600"/>
              <a:buFont typeface="Arial"/>
              <a:buChar char="•"/>
            </a:pPr>
            <a:r>
              <a:rPr b="0" i="0" lang="es-PE" sz="1600" u="none" cap="none" strike="noStrike">
                <a:solidFill>
                  <a:schemeClr val="dk1"/>
                </a:solidFill>
                <a:latin typeface="Calibri"/>
                <a:ea typeface="Calibri"/>
                <a:cs typeface="Calibri"/>
                <a:sym typeface="Calibri"/>
              </a:rPr>
              <a:t>Las cuatro fases del desarrollo son: </a:t>
            </a:r>
            <a:r>
              <a:rPr b="1" i="0" lang="es-PE" sz="1600" u="none" cap="none" strike="noStrike">
                <a:solidFill>
                  <a:schemeClr val="dk1"/>
                </a:solidFill>
                <a:latin typeface="Calibri"/>
                <a:ea typeface="Calibri"/>
                <a:cs typeface="Calibri"/>
                <a:sym typeface="Calibri"/>
              </a:rPr>
              <a:t>formación, tormenta, normalización y desempeño.</a:t>
            </a:r>
            <a:endParaRPr b="0" i="0" sz="1400" u="none" cap="none" strike="noStrike">
              <a:solidFill>
                <a:srgbClr val="000000"/>
              </a:solidFill>
              <a:latin typeface="Arial"/>
              <a:ea typeface="Arial"/>
              <a:cs typeface="Arial"/>
              <a:sym typeface="Arial"/>
            </a:endParaRPr>
          </a:p>
          <a:p>
            <a:pPr indent="-80963" lvl="0" marL="182563" marR="0" rtl="0" algn="l">
              <a:lnSpc>
                <a:spcPct val="100000"/>
              </a:lnSpc>
              <a:spcBef>
                <a:spcPts val="0"/>
              </a:spcBef>
              <a:spcAft>
                <a:spcPts val="0"/>
              </a:spcAft>
              <a:buClr>
                <a:srgbClr val="8259A5"/>
              </a:buClr>
              <a:buSzPts val="1600"/>
              <a:buFont typeface="Arial"/>
              <a:buNone/>
            </a:pPr>
            <a:r>
              <a:t/>
            </a:r>
            <a:endParaRPr b="0" i="0" sz="1600" u="none" cap="none" strike="noStrike">
              <a:solidFill>
                <a:schemeClr val="dk1"/>
              </a:solidFill>
              <a:latin typeface="Calibri"/>
              <a:ea typeface="Calibri"/>
              <a:cs typeface="Calibri"/>
              <a:sym typeface="Calibri"/>
            </a:endParaRPr>
          </a:p>
          <a:p>
            <a:pPr indent="-182563" lvl="0" marL="182563" marR="0" rtl="0" algn="l">
              <a:lnSpc>
                <a:spcPct val="100000"/>
              </a:lnSpc>
              <a:spcBef>
                <a:spcPts val="0"/>
              </a:spcBef>
              <a:spcAft>
                <a:spcPts val="0"/>
              </a:spcAft>
              <a:buClr>
                <a:srgbClr val="8259A5"/>
              </a:buClr>
              <a:buSzPts val="1600"/>
              <a:buFont typeface="Arial"/>
              <a:buChar char="•"/>
            </a:pPr>
            <a:r>
              <a:rPr b="0" i="0" lang="es-PE" sz="1600" u="none" cap="none" strike="noStrike">
                <a:solidFill>
                  <a:schemeClr val="dk1"/>
                </a:solidFill>
                <a:latin typeface="Calibri"/>
                <a:ea typeface="Calibri"/>
                <a:cs typeface="Calibri"/>
                <a:sym typeface="Calibri"/>
              </a:rPr>
              <a:t>Según Tuckman, todas las fases son necesarias e inevitables para que el equipo crezca, enfrente desafíos, aborde problemas, encuentre soluciones, planifique su trabajo, y entregue resultados.</a:t>
            </a:r>
            <a:endParaRPr b="0" i="0" sz="1600" u="none" cap="none" strike="noStrike">
              <a:solidFill>
                <a:schemeClr val="dk1"/>
              </a:solidFill>
              <a:latin typeface="Calibri"/>
              <a:ea typeface="Calibri"/>
              <a:cs typeface="Calibri"/>
              <a:sym typeface="Calibri"/>
            </a:endParaRPr>
          </a:p>
        </p:txBody>
      </p:sp>
      <p:pic>
        <p:nvPicPr>
          <p:cNvPr id="50" name="Google Shape;50;p4"/>
          <p:cNvPicPr preferRelativeResize="0"/>
          <p:nvPr/>
        </p:nvPicPr>
        <p:blipFill rotWithShape="1">
          <a:blip r:embed="rId4">
            <a:alphaModFix amt="65000"/>
          </a:blip>
          <a:srcRect b="51790" l="0" r="0" t="0"/>
          <a:stretch/>
        </p:blipFill>
        <p:spPr>
          <a:xfrm>
            <a:off x="-1" y="401146"/>
            <a:ext cx="404735" cy="110665"/>
          </a:xfrm>
          <a:prstGeom prst="rect">
            <a:avLst/>
          </a:prstGeom>
          <a:noFill/>
          <a:ln>
            <a:noFill/>
          </a:ln>
          <a:effectLst>
            <a:outerShdw sx="1000" rotWithShape="0" algn="ctr" dist="50800" sy="1000">
              <a:srgbClr val="A5A5A5"/>
            </a:outerShdw>
          </a:effectLst>
        </p:spPr>
      </p:pic>
      <p:sp>
        <p:nvSpPr>
          <p:cNvPr id="51" name="Google Shape;51;p4"/>
          <p:cNvSpPr/>
          <p:nvPr/>
        </p:nvSpPr>
        <p:spPr>
          <a:xfrm>
            <a:off x="474766"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FASES DE COHESIÓN EN EL EQUIPO</a:t>
            </a:r>
            <a:endParaRPr b="0" i="0" sz="1300" u="none" cap="none" strike="noStrike">
              <a:solidFill>
                <a:srgbClr val="438AD7"/>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5"/>
          <p:cNvPicPr preferRelativeResize="0"/>
          <p:nvPr/>
        </p:nvPicPr>
        <p:blipFill rotWithShape="1">
          <a:blip r:embed="rId3">
            <a:alphaModFix/>
          </a:blip>
          <a:srcRect b="0" l="0" r="0" t="0"/>
          <a:stretch/>
        </p:blipFill>
        <p:spPr>
          <a:xfrm>
            <a:off x="4751388" y="1567077"/>
            <a:ext cx="3813227" cy="2871787"/>
          </a:xfrm>
          <a:prstGeom prst="rect">
            <a:avLst/>
          </a:prstGeom>
          <a:noFill/>
          <a:ln>
            <a:noFill/>
          </a:ln>
        </p:spPr>
      </p:pic>
      <p:sp>
        <p:nvSpPr>
          <p:cNvPr id="57" name="Google Shape;57;p5"/>
          <p:cNvSpPr/>
          <p:nvPr/>
        </p:nvSpPr>
        <p:spPr>
          <a:xfrm>
            <a:off x="5294947" y="2257425"/>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1</a:t>
            </a:r>
            <a:endParaRPr b="1" i="0" sz="1600" u="none" cap="none" strike="noStrike">
              <a:solidFill>
                <a:schemeClr val="lt1"/>
              </a:solidFill>
              <a:latin typeface="Calibri"/>
              <a:ea typeface="Calibri"/>
              <a:cs typeface="Calibri"/>
              <a:sym typeface="Calibri"/>
            </a:endParaRPr>
          </a:p>
        </p:txBody>
      </p:sp>
      <p:sp>
        <p:nvSpPr>
          <p:cNvPr id="58" name="Google Shape;58;p5"/>
          <p:cNvSpPr/>
          <p:nvPr/>
        </p:nvSpPr>
        <p:spPr>
          <a:xfrm>
            <a:off x="6837997" y="3790950"/>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2</a:t>
            </a:r>
            <a:endParaRPr b="1" i="0" sz="1600" u="none" cap="none" strike="noStrike">
              <a:solidFill>
                <a:schemeClr val="lt1"/>
              </a:solidFill>
              <a:latin typeface="Calibri"/>
              <a:ea typeface="Calibri"/>
              <a:cs typeface="Calibri"/>
              <a:sym typeface="Calibri"/>
            </a:endParaRPr>
          </a:p>
        </p:txBody>
      </p:sp>
      <p:sp>
        <p:nvSpPr>
          <p:cNvPr id="59" name="Google Shape;59;p5"/>
          <p:cNvSpPr/>
          <p:nvPr/>
        </p:nvSpPr>
        <p:spPr>
          <a:xfrm>
            <a:off x="7923847" y="2533650"/>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3</a:t>
            </a:r>
            <a:endParaRPr b="1" i="0" sz="1600" u="none" cap="none" strike="noStrike">
              <a:solidFill>
                <a:schemeClr val="lt1"/>
              </a:solidFill>
              <a:latin typeface="Calibri"/>
              <a:ea typeface="Calibri"/>
              <a:cs typeface="Calibri"/>
              <a:sym typeface="Calibri"/>
            </a:endParaRPr>
          </a:p>
        </p:txBody>
      </p:sp>
      <p:sp>
        <p:nvSpPr>
          <p:cNvPr id="60" name="Google Shape;60;p5"/>
          <p:cNvSpPr/>
          <p:nvPr/>
        </p:nvSpPr>
        <p:spPr>
          <a:xfrm>
            <a:off x="7923847" y="1276136"/>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4</a:t>
            </a:r>
            <a:endParaRPr b="1" i="0" sz="1600" u="none" cap="none" strike="noStrike">
              <a:solidFill>
                <a:schemeClr val="lt1"/>
              </a:solidFill>
              <a:latin typeface="Calibri"/>
              <a:ea typeface="Calibri"/>
              <a:cs typeface="Calibri"/>
              <a:sym typeface="Calibri"/>
            </a:endParaRPr>
          </a:p>
        </p:txBody>
      </p:sp>
      <p:sp>
        <p:nvSpPr>
          <p:cNvPr id="61" name="Google Shape;61;p5"/>
          <p:cNvSpPr/>
          <p:nvPr/>
        </p:nvSpPr>
        <p:spPr>
          <a:xfrm>
            <a:off x="474766"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FASES DE COHESIÓN EN EL EQUIPO</a:t>
            </a:r>
            <a:endParaRPr b="0" i="0" sz="1300" u="none" cap="none" strike="noStrike">
              <a:solidFill>
                <a:srgbClr val="438AD7"/>
              </a:solidFill>
              <a:latin typeface="Calibri"/>
              <a:ea typeface="Calibri"/>
              <a:cs typeface="Calibri"/>
              <a:sym typeface="Calibri"/>
            </a:endParaRPr>
          </a:p>
        </p:txBody>
      </p:sp>
      <p:sp>
        <p:nvSpPr>
          <p:cNvPr id="62" name="Google Shape;62;p5"/>
          <p:cNvSpPr/>
          <p:nvPr/>
        </p:nvSpPr>
        <p:spPr>
          <a:xfrm>
            <a:off x="503238" y="791550"/>
            <a:ext cx="3889375" cy="41319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LAS 4 FASES PARA LA FORMACIÓN </a:t>
            </a:r>
            <a:br>
              <a:rPr b="1" i="0" lang="es-PE" sz="1600" u="none" cap="none" strike="noStrike">
                <a:solidFill>
                  <a:schemeClr val="dk1"/>
                </a:solidFill>
                <a:latin typeface="Calibri"/>
                <a:ea typeface="Calibri"/>
                <a:cs typeface="Calibri"/>
                <a:sym typeface="Calibri"/>
              </a:rPr>
            </a:br>
            <a:r>
              <a:rPr b="1" i="0" lang="es-PE" sz="1600" u="none" cap="none" strike="noStrike">
                <a:solidFill>
                  <a:schemeClr val="dk1"/>
                </a:solidFill>
                <a:latin typeface="Calibri"/>
                <a:ea typeface="Calibri"/>
                <a:cs typeface="Calibri"/>
                <a:sym typeface="Calibri"/>
              </a:rPr>
              <a:t>DE UN EQUIPO</a:t>
            </a:r>
            <a:endParaRPr b="0" i="0" sz="1400" u="none" cap="none" strike="noStrike">
              <a:solidFill>
                <a:srgbClr val="000000"/>
              </a:solidFill>
              <a:latin typeface="Arial"/>
              <a:ea typeface="Arial"/>
              <a:cs typeface="Arial"/>
              <a:sym typeface="Arial"/>
            </a:endParaRPr>
          </a:p>
          <a:p>
            <a:pPr indent="-182563" lvl="0" marL="182563" marR="0" rtl="0" algn="l">
              <a:lnSpc>
                <a:spcPct val="100000"/>
              </a:lnSpc>
              <a:spcBef>
                <a:spcPts val="1500"/>
              </a:spcBef>
              <a:spcAft>
                <a:spcPts val="0"/>
              </a:spcAft>
              <a:buClr>
                <a:srgbClr val="8259A5"/>
              </a:buClr>
              <a:buSzPts val="1600"/>
              <a:buFont typeface="Arial"/>
              <a:buChar char="•"/>
            </a:pPr>
            <a:r>
              <a:rPr b="0" i="0" lang="es-PE" sz="1600" u="none" cap="none" strike="noStrike">
                <a:solidFill>
                  <a:schemeClr val="dk1"/>
                </a:solidFill>
                <a:latin typeface="Calibri"/>
                <a:ea typeface="Calibri"/>
                <a:cs typeface="Calibri"/>
                <a:sym typeface="Calibri"/>
              </a:rPr>
              <a:t>Las fases del modelo de desarrollo de equipos de Tuckman intentan explicar cómo un equipo se desarrolla en un plazo determinado. </a:t>
            </a:r>
            <a:endParaRPr b="0" i="0" sz="1400" u="none" cap="none" strike="noStrike">
              <a:solidFill>
                <a:srgbClr val="000000"/>
              </a:solidFill>
              <a:latin typeface="Arial"/>
              <a:ea typeface="Arial"/>
              <a:cs typeface="Arial"/>
              <a:sym typeface="Arial"/>
            </a:endParaRPr>
          </a:p>
          <a:p>
            <a:pPr indent="-80963" lvl="0" marL="182563" marR="0" rtl="0" algn="l">
              <a:lnSpc>
                <a:spcPct val="100000"/>
              </a:lnSpc>
              <a:spcBef>
                <a:spcPts val="0"/>
              </a:spcBef>
              <a:spcAft>
                <a:spcPts val="0"/>
              </a:spcAft>
              <a:buClr>
                <a:srgbClr val="8259A5"/>
              </a:buClr>
              <a:buSzPts val="1600"/>
              <a:buFont typeface="Arial"/>
              <a:buNone/>
            </a:pPr>
            <a:r>
              <a:t/>
            </a:r>
            <a:endParaRPr b="0" i="0" sz="1600" u="none" cap="none" strike="noStrike">
              <a:solidFill>
                <a:schemeClr val="dk1"/>
              </a:solidFill>
              <a:latin typeface="Calibri"/>
              <a:ea typeface="Calibri"/>
              <a:cs typeface="Calibri"/>
              <a:sym typeface="Calibri"/>
            </a:endParaRPr>
          </a:p>
          <a:p>
            <a:pPr indent="-182563" lvl="0" marL="182563" marR="0" rtl="0" algn="l">
              <a:lnSpc>
                <a:spcPct val="100000"/>
              </a:lnSpc>
              <a:spcBef>
                <a:spcPts val="0"/>
              </a:spcBef>
              <a:spcAft>
                <a:spcPts val="0"/>
              </a:spcAft>
              <a:buClr>
                <a:srgbClr val="8259A5"/>
              </a:buClr>
              <a:buSzPts val="1600"/>
              <a:buFont typeface="Arial"/>
              <a:buChar char="•"/>
            </a:pPr>
            <a:r>
              <a:rPr b="0" i="0" lang="es-PE" sz="1600" u="none" cap="none" strike="noStrike">
                <a:solidFill>
                  <a:schemeClr val="dk1"/>
                </a:solidFill>
                <a:latin typeface="Calibri"/>
                <a:ea typeface="Calibri"/>
                <a:cs typeface="Calibri"/>
                <a:sym typeface="Calibri"/>
              </a:rPr>
              <a:t>Las cuatro fases del desarrollo son: </a:t>
            </a:r>
            <a:r>
              <a:rPr b="1" i="0" lang="es-PE" sz="1600" u="none" cap="none" strike="noStrike">
                <a:solidFill>
                  <a:schemeClr val="dk1"/>
                </a:solidFill>
                <a:latin typeface="Calibri"/>
                <a:ea typeface="Calibri"/>
                <a:cs typeface="Calibri"/>
                <a:sym typeface="Calibri"/>
              </a:rPr>
              <a:t>formación, tormenta, normalización y desempeño.</a:t>
            </a:r>
            <a:endParaRPr b="0" i="0" sz="1400" u="none" cap="none" strike="noStrike">
              <a:solidFill>
                <a:srgbClr val="000000"/>
              </a:solidFill>
              <a:latin typeface="Arial"/>
              <a:ea typeface="Arial"/>
              <a:cs typeface="Arial"/>
              <a:sym typeface="Arial"/>
            </a:endParaRPr>
          </a:p>
          <a:p>
            <a:pPr indent="-80963" lvl="0" marL="182563" marR="0" rtl="0" algn="l">
              <a:lnSpc>
                <a:spcPct val="100000"/>
              </a:lnSpc>
              <a:spcBef>
                <a:spcPts val="0"/>
              </a:spcBef>
              <a:spcAft>
                <a:spcPts val="0"/>
              </a:spcAft>
              <a:buClr>
                <a:srgbClr val="8259A5"/>
              </a:buClr>
              <a:buSzPts val="1600"/>
              <a:buFont typeface="Arial"/>
              <a:buNone/>
            </a:pPr>
            <a:r>
              <a:t/>
            </a:r>
            <a:endParaRPr b="0" i="0" sz="1600" u="none" cap="none" strike="noStrike">
              <a:solidFill>
                <a:schemeClr val="dk1"/>
              </a:solidFill>
              <a:latin typeface="Calibri"/>
              <a:ea typeface="Calibri"/>
              <a:cs typeface="Calibri"/>
              <a:sym typeface="Calibri"/>
            </a:endParaRPr>
          </a:p>
          <a:p>
            <a:pPr indent="-182563" lvl="0" marL="182563" marR="0" rtl="0" algn="l">
              <a:lnSpc>
                <a:spcPct val="100000"/>
              </a:lnSpc>
              <a:spcBef>
                <a:spcPts val="0"/>
              </a:spcBef>
              <a:spcAft>
                <a:spcPts val="0"/>
              </a:spcAft>
              <a:buClr>
                <a:srgbClr val="8259A5"/>
              </a:buClr>
              <a:buSzPts val="1600"/>
              <a:buFont typeface="Arial"/>
              <a:buChar char="•"/>
            </a:pPr>
            <a:r>
              <a:rPr b="0" i="0" lang="es-PE" sz="1600" u="none" cap="none" strike="noStrike">
                <a:solidFill>
                  <a:schemeClr val="dk1"/>
                </a:solidFill>
                <a:latin typeface="Calibri"/>
                <a:ea typeface="Calibri"/>
                <a:cs typeface="Calibri"/>
                <a:sym typeface="Calibri"/>
              </a:rPr>
              <a:t>Según Tuckman, todas las fases son necesarias e inevitables para que el equipo crezca, enfrente desafíos, aborde problemas, encuentre soluciones, planifique su trabajo, y entregue resultados.</a:t>
            </a:r>
            <a:endParaRPr b="0" i="0" sz="1600" u="none" cap="none" strike="noStrike">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6"/>
          <p:cNvSpPr/>
          <p:nvPr/>
        </p:nvSpPr>
        <p:spPr>
          <a:xfrm>
            <a:off x="474766"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FASES DE COHESIÓN EN EL EQUIPO</a:t>
            </a:r>
            <a:endParaRPr b="0" i="0" sz="1300" u="none" cap="none" strike="noStrike">
              <a:solidFill>
                <a:srgbClr val="438AD7"/>
              </a:solidFill>
              <a:latin typeface="Calibri"/>
              <a:ea typeface="Calibri"/>
              <a:cs typeface="Calibri"/>
              <a:sym typeface="Calibri"/>
            </a:endParaRPr>
          </a:p>
        </p:txBody>
      </p:sp>
      <p:grpSp>
        <p:nvGrpSpPr>
          <p:cNvPr id="68" name="Google Shape;68;p6"/>
          <p:cNvGrpSpPr/>
          <p:nvPr/>
        </p:nvGrpSpPr>
        <p:grpSpPr>
          <a:xfrm>
            <a:off x="489826" y="1776923"/>
            <a:ext cx="8164347" cy="3042410"/>
            <a:chOff x="511340" y="1987354"/>
            <a:chExt cx="8164347" cy="3042410"/>
          </a:xfrm>
        </p:grpSpPr>
        <p:pic>
          <p:nvPicPr>
            <p:cNvPr descr="Image result for modelo tuckman&quot;" id="69" name="Google Shape;69;p6"/>
            <p:cNvPicPr preferRelativeResize="0"/>
            <p:nvPr/>
          </p:nvPicPr>
          <p:blipFill rotWithShape="1">
            <a:blip r:embed="rId3">
              <a:alphaModFix/>
            </a:blip>
            <a:srcRect b="0" l="0" r="0" t="0"/>
            <a:stretch/>
          </p:blipFill>
          <p:spPr>
            <a:xfrm>
              <a:off x="511341" y="1987354"/>
              <a:ext cx="8164346" cy="3042410"/>
            </a:xfrm>
            <a:prstGeom prst="rect">
              <a:avLst/>
            </a:prstGeom>
            <a:noFill/>
            <a:ln>
              <a:noFill/>
            </a:ln>
          </p:spPr>
        </p:pic>
        <p:sp>
          <p:nvSpPr>
            <p:cNvPr id="70" name="Google Shape;70;p6"/>
            <p:cNvSpPr txBox="1"/>
            <p:nvPr/>
          </p:nvSpPr>
          <p:spPr>
            <a:xfrm>
              <a:off x="511340" y="2071733"/>
              <a:ext cx="103822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FORMACIÓN</a:t>
              </a:r>
              <a:endParaRPr b="0" i="0" sz="1400" u="none" cap="none" strike="noStrike">
                <a:solidFill>
                  <a:srgbClr val="000000"/>
                </a:solidFill>
                <a:latin typeface="Arial"/>
                <a:ea typeface="Arial"/>
                <a:cs typeface="Arial"/>
                <a:sym typeface="Arial"/>
              </a:endParaRPr>
            </a:p>
          </p:txBody>
        </p:sp>
        <p:sp>
          <p:nvSpPr>
            <p:cNvPr id="71" name="Google Shape;71;p6"/>
            <p:cNvSpPr txBox="1"/>
            <p:nvPr/>
          </p:nvSpPr>
          <p:spPr>
            <a:xfrm>
              <a:off x="2666697" y="4741310"/>
              <a:ext cx="103822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TORMENTA</a:t>
              </a:r>
              <a:endParaRPr b="0" i="0" sz="1400" u="none" cap="none" strike="noStrike">
                <a:solidFill>
                  <a:srgbClr val="000000"/>
                </a:solidFill>
                <a:latin typeface="Arial"/>
                <a:ea typeface="Arial"/>
                <a:cs typeface="Arial"/>
                <a:sym typeface="Arial"/>
              </a:endParaRPr>
            </a:p>
          </p:txBody>
        </p:sp>
        <p:sp>
          <p:nvSpPr>
            <p:cNvPr id="72" name="Google Shape;72;p6"/>
            <p:cNvSpPr txBox="1"/>
            <p:nvPr/>
          </p:nvSpPr>
          <p:spPr>
            <a:xfrm>
              <a:off x="4958597" y="2319278"/>
              <a:ext cx="1349781"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NORMALIZACIÓN</a:t>
              </a:r>
              <a:endParaRPr b="0" i="0" sz="1400" u="none" cap="none" strike="noStrike">
                <a:solidFill>
                  <a:srgbClr val="000000"/>
                </a:solidFill>
                <a:latin typeface="Arial"/>
                <a:ea typeface="Arial"/>
                <a:cs typeface="Arial"/>
                <a:sym typeface="Arial"/>
              </a:endParaRPr>
            </a:p>
          </p:txBody>
        </p:sp>
        <p:sp>
          <p:nvSpPr>
            <p:cNvPr id="73" name="Google Shape;73;p6"/>
            <p:cNvSpPr txBox="1"/>
            <p:nvPr/>
          </p:nvSpPr>
          <p:spPr>
            <a:xfrm>
              <a:off x="6125498" y="4741309"/>
              <a:ext cx="103822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DESEMPEÑO</a:t>
              </a:r>
              <a:endParaRPr b="0" i="0" sz="1400" u="none" cap="none" strike="noStrike">
                <a:solidFill>
                  <a:srgbClr val="000000"/>
                </a:solidFill>
                <a:latin typeface="Arial"/>
                <a:ea typeface="Arial"/>
                <a:cs typeface="Arial"/>
                <a:sym typeface="Arial"/>
              </a:endParaRPr>
            </a:p>
          </p:txBody>
        </p:sp>
        <p:sp>
          <p:nvSpPr>
            <p:cNvPr id="74" name="Google Shape;74;p6"/>
            <p:cNvSpPr txBox="1"/>
            <p:nvPr/>
          </p:nvSpPr>
          <p:spPr>
            <a:xfrm>
              <a:off x="7361927" y="2857500"/>
              <a:ext cx="103822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200"/>
                <a:buFont typeface="Arial"/>
                <a:buNone/>
              </a:pPr>
              <a:r>
                <a:rPr b="1" i="0" lang="es-PE" sz="1200" u="none" cap="none" strike="noStrike">
                  <a:solidFill>
                    <a:schemeClr val="lt1"/>
                  </a:solidFill>
                  <a:latin typeface="Calibri"/>
                  <a:ea typeface="Calibri"/>
                  <a:cs typeface="Calibri"/>
                  <a:sym typeface="Calibri"/>
                </a:rPr>
                <a:t>DISOLUCIÓN</a:t>
              </a:r>
              <a:endParaRPr b="0" i="0" sz="1400" u="none" cap="none" strike="noStrike">
                <a:solidFill>
                  <a:srgbClr val="000000"/>
                </a:solidFill>
                <a:latin typeface="Arial"/>
                <a:ea typeface="Arial"/>
                <a:cs typeface="Arial"/>
                <a:sym typeface="Arial"/>
              </a:endParaRPr>
            </a:p>
          </p:txBody>
        </p:sp>
      </p:grpSp>
      <p:sp>
        <p:nvSpPr>
          <p:cNvPr id="75" name="Google Shape;75;p6"/>
          <p:cNvSpPr txBox="1"/>
          <p:nvPr/>
        </p:nvSpPr>
        <p:spPr>
          <a:xfrm>
            <a:off x="1446048" y="773418"/>
            <a:ext cx="6055743"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MODELO TUCKMAN: LAS FASES DE LA FORMACIÓN DE UN EQUIPO</a:t>
            </a:r>
            <a:endParaRPr b="0" i="0" sz="1400" u="none" cap="none" strike="noStrike">
              <a:solidFill>
                <a:srgbClr val="000000"/>
              </a:solidFill>
              <a:latin typeface="Arial"/>
              <a:ea typeface="Arial"/>
              <a:cs typeface="Arial"/>
              <a:sym typeface="Arial"/>
            </a:endParaRPr>
          </a:p>
        </p:txBody>
      </p:sp>
      <p:sp>
        <p:nvSpPr>
          <p:cNvPr id="76" name="Google Shape;76;p6"/>
          <p:cNvSpPr txBox="1"/>
          <p:nvPr/>
        </p:nvSpPr>
        <p:spPr>
          <a:xfrm>
            <a:off x="474766" y="1166702"/>
            <a:ext cx="8164346"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s-PE" sz="1600" u="none" cap="none" strike="noStrike">
                <a:solidFill>
                  <a:schemeClr val="dk1"/>
                </a:solidFill>
                <a:latin typeface="Calibri"/>
                <a:ea typeface="Calibri"/>
                <a:cs typeface="Calibri"/>
                <a:sym typeface="Calibri"/>
              </a:rPr>
              <a:t>Tuckman agregó la quinta fase: </a:t>
            </a:r>
            <a:r>
              <a:rPr b="1" i="0" lang="es-PE" sz="1600" u="none" cap="none" strike="noStrike">
                <a:solidFill>
                  <a:schemeClr val="dk1"/>
                </a:solidFill>
                <a:latin typeface="Calibri"/>
                <a:ea typeface="Calibri"/>
                <a:cs typeface="Calibri"/>
                <a:sym typeface="Calibri"/>
              </a:rPr>
              <a:t>Disolución</a:t>
            </a:r>
            <a:r>
              <a:rPr b="0" i="0" lang="es-PE" sz="1600" u="none" cap="none" strike="noStrike">
                <a:solidFill>
                  <a:schemeClr val="dk1"/>
                </a:solidFill>
                <a:latin typeface="Calibri"/>
                <a:ea typeface="Calibri"/>
                <a:cs typeface="Calibri"/>
                <a:sym typeface="Calibri"/>
              </a:rPr>
              <a:t>, cuando las tareas terminan y el equipo se disuelve.</a:t>
            </a:r>
            <a:endParaRPr b="0" i="0" sz="1600" u="none" cap="none" strike="noStrike">
              <a:solidFill>
                <a:srgbClr val="262626"/>
              </a:solidFill>
              <a:latin typeface="Calibri"/>
              <a:ea typeface="Calibri"/>
              <a:cs typeface="Calibri"/>
              <a:sym typeface="Calibri"/>
            </a:endParaRPr>
          </a:p>
        </p:txBody>
      </p:sp>
      <p:sp>
        <p:nvSpPr>
          <p:cNvPr id="77" name="Google Shape;77;p6"/>
          <p:cNvSpPr/>
          <p:nvPr/>
        </p:nvSpPr>
        <p:spPr>
          <a:xfrm>
            <a:off x="880691" y="1585349"/>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1</a:t>
            </a:r>
            <a:endParaRPr b="1" i="0" sz="1600" u="none" cap="none" strike="noStrike">
              <a:solidFill>
                <a:schemeClr val="lt1"/>
              </a:solidFill>
              <a:latin typeface="Calibri"/>
              <a:ea typeface="Calibri"/>
              <a:cs typeface="Calibri"/>
              <a:sym typeface="Calibri"/>
            </a:endParaRPr>
          </a:p>
        </p:txBody>
      </p:sp>
      <p:sp>
        <p:nvSpPr>
          <p:cNvPr id="78" name="Google Shape;78;p6"/>
          <p:cNvSpPr/>
          <p:nvPr/>
        </p:nvSpPr>
        <p:spPr>
          <a:xfrm>
            <a:off x="2955209" y="4767150"/>
            <a:ext cx="277357"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2</a:t>
            </a:r>
            <a:endParaRPr b="1" i="0" sz="1600" u="none" cap="none" strike="noStrike">
              <a:solidFill>
                <a:schemeClr val="lt1"/>
              </a:solidFill>
              <a:latin typeface="Calibri"/>
              <a:ea typeface="Calibri"/>
              <a:cs typeface="Calibri"/>
              <a:sym typeface="Calibri"/>
            </a:endParaRPr>
          </a:p>
        </p:txBody>
      </p:sp>
      <p:sp>
        <p:nvSpPr>
          <p:cNvPr id="79" name="Google Shape;79;p6"/>
          <p:cNvSpPr/>
          <p:nvPr/>
        </p:nvSpPr>
        <p:spPr>
          <a:xfrm>
            <a:off x="5294947" y="1590821"/>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3</a:t>
            </a:r>
            <a:endParaRPr b="1" i="0" sz="1600" u="none" cap="none" strike="noStrike">
              <a:solidFill>
                <a:schemeClr val="lt1"/>
              </a:solidFill>
              <a:latin typeface="Calibri"/>
              <a:ea typeface="Calibri"/>
              <a:cs typeface="Calibri"/>
              <a:sym typeface="Calibri"/>
            </a:endParaRPr>
          </a:p>
        </p:txBody>
      </p:sp>
      <p:sp>
        <p:nvSpPr>
          <p:cNvPr id="80" name="Google Shape;80;p6"/>
          <p:cNvSpPr/>
          <p:nvPr/>
        </p:nvSpPr>
        <p:spPr>
          <a:xfrm>
            <a:off x="6597079" y="4767150"/>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4</a:t>
            </a:r>
            <a:endParaRPr b="1" i="0" sz="1600" u="none" cap="none" strike="noStrike">
              <a:solidFill>
                <a:schemeClr val="lt1"/>
              </a:solidFill>
              <a:latin typeface="Calibri"/>
              <a:ea typeface="Calibri"/>
              <a:cs typeface="Calibri"/>
              <a:sym typeface="Calibri"/>
            </a:endParaRPr>
          </a:p>
        </p:txBody>
      </p:sp>
      <p:sp>
        <p:nvSpPr>
          <p:cNvPr id="81" name="Google Shape;81;p6"/>
          <p:cNvSpPr/>
          <p:nvPr/>
        </p:nvSpPr>
        <p:spPr>
          <a:xfrm>
            <a:off x="7715697" y="2257425"/>
            <a:ext cx="287655" cy="323850"/>
          </a:xfrm>
          <a:prstGeom prst="ellipse">
            <a:avLst/>
          </a:prstGeom>
          <a:solidFill>
            <a:srgbClr val="FFC000"/>
          </a:solidFill>
          <a:ln cap="flat" cmpd="sng" w="9525">
            <a:solidFill>
              <a:srgbClr val="FFC000"/>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s-PE" sz="1600" u="none" cap="none" strike="noStrike">
                <a:solidFill>
                  <a:schemeClr val="lt1"/>
                </a:solidFill>
                <a:latin typeface="Calibri"/>
                <a:ea typeface="Calibri"/>
                <a:cs typeface="Calibri"/>
                <a:sym typeface="Calibri"/>
              </a:rPr>
              <a:t>5</a:t>
            </a:r>
            <a:endParaRPr b="1" i="0" sz="1600"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7"/>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7"/>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2800"/>
              <a:buFont typeface="Arial"/>
              <a:buNone/>
            </a:pPr>
            <a:r>
              <a:rPr b="1" i="0" lang="es-PE" sz="2800" u="none" cap="none" strike="noStrike">
                <a:solidFill>
                  <a:schemeClr val="lt1"/>
                </a:solidFill>
                <a:latin typeface="Calibri"/>
                <a:ea typeface="Calibri"/>
                <a:cs typeface="Calibri"/>
                <a:sym typeface="Calibri"/>
              </a:rPr>
              <a:t>/ FORMACIÓN</a:t>
            </a:r>
            <a:endParaRPr b="0" i="0" sz="1600" u="none" cap="none" strike="noStrike">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8"/>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FORMACIÓN</a:t>
            </a:r>
            <a:endParaRPr b="0" i="0" sz="1300" u="none" cap="none" strike="noStrike">
              <a:solidFill>
                <a:srgbClr val="438AD7"/>
              </a:solidFill>
              <a:latin typeface="Calibri"/>
              <a:ea typeface="Calibri"/>
              <a:cs typeface="Calibri"/>
              <a:sym typeface="Calibri"/>
            </a:endParaRPr>
          </a:p>
        </p:txBody>
      </p:sp>
      <p:sp>
        <p:nvSpPr>
          <p:cNvPr id="94" name="Google Shape;94;p8"/>
          <p:cNvSpPr txBox="1"/>
          <p:nvPr/>
        </p:nvSpPr>
        <p:spPr>
          <a:xfrm>
            <a:off x="521502" y="784891"/>
            <a:ext cx="8154186" cy="1092607"/>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1: FORMACIÓN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Es la primera etapa en la formación de un equipo, en la que cada uno de los miembros se vuelve consciente de los otros pero la confianza aún no está desarrollada, por lo que es difícil abordar y tomar decisiones. </a:t>
            </a:r>
            <a:endParaRPr b="0" i="0" sz="1500" u="none" cap="none" strike="noStrike">
              <a:solidFill>
                <a:schemeClr val="dk1"/>
              </a:solidFill>
              <a:latin typeface="Calibri"/>
              <a:ea typeface="Calibri"/>
              <a:cs typeface="Calibri"/>
              <a:sym typeface="Calibri"/>
            </a:endParaRPr>
          </a:p>
        </p:txBody>
      </p:sp>
      <p:pic>
        <p:nvPicPr>
          <p:cNvPr id="95" name="Google Shape;95;p8"/>
          <p:cNvPicPr preferRelativeResize="0"/>
          <p:nvPr/>
        </p:nvPicPr>
        <p:blipFill rotWithShape="1">
          <a:blip r:embed="rId3">
            <a:alphaModFix/>
          </a:blip>
          <a:srcRect b="0" l="0" r="0" t="0"/>
          <a:stretch/>
        </p:blipFill>
        <p:spPr>
          <a:xfrm>
            <a:off x="494907" y="2300883"/>
            <a:ext cx="8154186" cy="265505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p:nvPr/>
        </p:nvSpPr>
        <p:spPr>
          <a:xfrm>
            <a:off x="512023" y="331345"/>
            <a:ext cx="6417283" cy="200055"/>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Arial"/>
              <a:buNone/>
            </a:pPr>
            <a:r>
              <a:rPr b="0" i="0" lang="es-PE" sz="1300" u="none" cap="none" strike="noStrike">
                <a:solidFill>
                  <a:srgbClr val="438AD7"/>
                </a:solidFill>
                <a:latin typeface="Calibri"/>
                <a:ea typeface="Calibri"/>
                <a:cs typeface="Calibri"/>
                <a:sym typeface="Calibri"/>
              </a:rPr>
              <a:t>/ FORMACIÓN</a:t>
            </a:r>
            <a:endParaRPr b="0" i="0" sz="1300" u="none" cap="none" strike="noStrike">
              <a:solidFill>
                <a:srgbClr val="438AD7"/>
              </a:solidFill>
              <a:latin typeface="Calibri"/>
              <a:ea typeface="Calibri"/>
              <a:cs typeface="Calibri"/>
              <a:sym typeface="Calibri"/>
            </a:endParaRPr>
          </a:p>
        </p:txBody>
      </p:sp>
      <p:sp>
        <p:nvSpPr>
          <p:cNvPr id="101" name="Google Shape;101;p9"/>
          <p:cNvSpPr txBox="1"/>
          <p:nvPr/>
        </p:nvSpPr>
        <p:spPr>
          <a:xfrm>
            <a:off x="512023" y="853961"/>
            <a:ext cx="8154186" cy="861774"/>
          </a:xfrm>
          <a:prstGeom prst="rect">
            <a:avLst/>
          </a:prstGeom>
          <a:noFill/>
          <a:ln>
            <a:noFill/>
          </a:ln>
        </p:spPr>
        <p:txBody>
          <a:bodyPr anchorCtr="0" anchor="t" bIns="0" lIns="0" spcFirstLastPara="1" rIns="0" wrap="square" tIns="0">
            <a:spAutoFit/>
          </a:bodyPr>
          <a:lstStyle/>
          <a:p>
            <a:pPr indent="0" lvl="0" marL="11725" marR="0" rtl="0" algn="l">
              <a:lnSpc>
                <a:spcPct val="100000"/>
              </a:lnSpc>
              <a:spcBef>
                <a:spcPts val="0"/>
              </a:spcBef>
              <a:spcAft>
                <a:spcPts val="0"/>
              </a:spcAft>
              <a:buClr>
                <a:srgbClr val="000000"/>
              </a:buClr>
              <a:buSzPts val="1600"/>
              <a:buFont typeface="Arial"/>
              <a:buNone/>
            </a:pPr>
            <a:r>
              <a:rPr b="1" i="0" lang="es-PE" sz="1600" u="none" cap="none" strike="noStrike">
                <a:solidFill>
                  <a:schemeClr val="dk1"/>
                </a:solidFill>
                <a:latin typeface="Calibri"/>
                <a:ea typeface="Calibri"/>
                <a:cs typeface="Calibri"/>
                <a:sym typeface="Calibri"/>
              </a:rPr>
              <a:t>FASE 1: FORMACIÓN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200"/>
              </a:spcBef>
              <a:spcAft>
                <a:spcPts val="0"/>
              </a:spcAft>
              <a:buClr>
                <a:srgbClr val="000000"/>
              </a:buClr>
              <a:buSzPts val="1500"/>
              <a:buFont typeface="Arial"/>
              <a:buNone/>
            </a:pPr>
            <a:r>
              <a:rPr b="0" i="0" lang="es-PE" sz="1500" u="none" cap="none" strike="noStrike">
                <a:solidFill>
                  <a:schemeClr val="dk1"/>
                </a:solidFill>
                <a:latin typeface="Calibri"/>
                <a:ea typeface="Calibri"/>
                <a:cs typeface="Calibri"/>
                <a:sym typeface="Calibri"/>
              </a:rPr>
              <a:t>Generar espacios para poder compartir y romper el hielo son claves para poder conocerse con mayor facilidad. </a:t>
            </a:r>
            <a:endParaRPr b="0" i="0" sz="1400" u="none" cap="none" strike="noStrike">
              <a:solidFill>
                <a:srgbClr val="000000"/>
              </a:solidFill>
              <a:latin typeface="Arial"/>
              <a:ea typeface="Arial"/>
              <a:cs typeface="Arial"/>
              <a:sym typeface="Arial"/>
            </a:endParaRPr>
          </a:p>
        </p:txBody>
      </p:sp>
      <p:pic>
        <p:nvPicPr>
          <p:cNvPr id="102" name="Google Shape;102;p9"/>
          <p:cNvPicPr preferRelativeResize="0"/>
          <p:nvPr/>
        </p:nvPicPr>
        <p:blipFill rotWithShape="1">
          <a:blip r:embed="rId3">
            <a:alphaModFix/>
          </a:blip>
          <a:srcRect b="0" l="0" r="0" t="0"/>
          <a:stretch/>
        </p:blipFill>
        <p:spPr>
          <a:xfrm>
            <a:off x="494907" y="2300883"/>
            <a:ext cx="8154186" cy="26550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