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43">
          <p15:clr>
            <a:srgbClr val="A4A3A4"/>
          </p15:clr>
        </p15:guide>
        <p15:guide id="2" orient="horz" pos="3274">
          <p15:clr>
            <a:srgbClr val="A4A3A4"/>
          </p15:clr>
        </p15:guide>
        <p15:guide id="3" pos="317">
          <p15:clr>
            <a:srgbClr val="A4A3A4"/>
          </p15:clr>
        </p15:guide>
        <p15:guide id="4" orient="horz" pos="575">
          <p15:clr>
            <a:srgbClr val="A4A3A4"/>
          </p15:clr>
        </p15:guide>
        <p15:guide id="5" orient="horz" pos="303">
          <p15:clr>
            <a:srgbClr val="A4A3A4"/>
          </p15:clr>
        </p15:guide>
        <p15:guide id="6" pos="2880">
          <p15:clr>
            <a:srgbClr val="A4A3A4"/>
          </p15:clr>
        </p15:guide>
        <p15:guide id="7" pos="3039">
          <p15:clr>
            <a:srgbClr val="A4A3A4"/>
          </p15:clr>
        </p15:guide>
        <p15:guide id="8" orient="horz" pos="961">
          <p15:clr>
            <a:srgbClr val="A4A3A4"/>
          </p15:clr>
        </p15:guide>
        <p15:guide id="9" pos="2744">
          <p15:clr>
            <a:srgbClr val="A4A3A4"/>
          </p15:clr>
        </p15:guide>
        <p15:guide id="10" pos="544">
          <p15:clr>
            <a:srgbClr val="A4A3A4"/>
          </p15:clr>
        </p15:guide>
        <p15:guide id="11" orient="horz" pos="3138">
          <p15:clr>
            <a:srgbClr val="A4A3A4"/>
          </p15:clr>
        </p15:guide>
        <p15:guide id="12" orient="horz" pos="3025">
          <p15:clr>
            <a:srgbClr val="A4A3A4"/>
          </p15:clr>
        </p15:guide>
        <p15:guide id="13" pos="1927">
          <p15:clr>
            <a:srgbClr val="A4A3A4"/>
          </p15:clr>
        </p15:guide>
        <p15:guide id="14" pos="1678">
          <p15:clr>
            <a:srgbClr val="A4A3A4"/>
          </p15:clr>
        </p15:guide>
      </p15:sldGuideLst>
    </p:ext>
    <p:ext uri="GoogleSlidesCustomDataVersion2">
      <go:slidesCustomData xmlns:go="http://customooxmlschemas.google.com/" r:id="rId40" roundtripDataSignature="AMtx7miv0PLwQMHNXJufR4LkUYpMQSy8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43"/>
        <p:guide pos="3274" orient="horz"/>
        <p:guide pos="317"/>
        <p:guide pos="575" orient="horz"/>
        <p:guide pos="303" orient="horz"/>
        <p:guide pos="2880"/>
        <p:guide pos="3039"/>
        <p:guide pos="961" orient="horz"/>
        <p:guide pos="2744"/>
        <p:guide pos="544"/>
        <p:guide pos="3138" orient="horz"/>
        <p:guide pos="3025" orient="horz"/>
        <p:guide pos="1927"/>
        <p:guide pos="1678"/>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 name="Google Shape;2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4" name="Google Shape;2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1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1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1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1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22" name="Google Shape;12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1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1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1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49" name="Google Shape;149;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 name="Google Shape;34;p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2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2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2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2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2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94" name="Google Shape;19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2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2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2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2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 name="Google Shape;40;p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3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3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3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3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 name="Google Shape;46;p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56" name="Google Shape;5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p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80" name="Google Shape;8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1_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0" name="Shape 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35"/>
          <p:cNvGrpSpPr/>
          <p:nvPr/>
        </p:nvGrpSpPr>
        <p:grpSpPr>
          <a:xfrm>
            <a:off x="944054" y="5343295"/>
            <a:ext cx="7804380" cy="215444"/>
            <a:chOff x="944054" y="5343295"/>
            <a:chExt cx="7804380" cy="215444"/>
          </a:xfrm>
        </p:grpSpPr>
        <p:sp>
          <p:nvSpPr>
            <p:cNvPr id="11" name="Google Shape;11;p35"/>
            <p:cNvSpPr txBox="1"/>
            <p:nvPr/>
          </p:nvSpPr>
          <p:spPr>
            <a:xfrm>
              <a:off x="944054" y="5343295"/>
              <a:ext cx="1810111"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800"/>
                <a:buFont typeface="Calibri"/>
                <a:buNone/>
              </a:pPr>
              <a:r>
                <a:rPr b="0" i="0" lang="es-PE" sz="800" u="none" cap="none" strike="noStrike">
                  <a:solidFill>
                    <a:srgbClr val="7F7F7F"/>
                  </a:solidFill>
                  <a:latin typeface="Calibri"/>
                  <a:ea typeface="Calibri"/>
                  <a:cs typeface="Calibri"/>
                  <a:sym typeface="Calibri"/>
                </a:rPr>
                <a:t>DIRECCIÓN DE PERSONAS  •  SESIÓN 15</a:t>
              </a:r>
              <a:endParaRPr b="0" i="0" sz="800" u="none" cap="none" strike="noStrike">
                <a:solidFill>
                  <a:srgbClr val="7F7F7F"/>
                </a:solidFill>
                <a:latin typeface="Calibri"/>
                <a:ea typeface="Calibri"/>
                <a:cs typeface="Calibri"/>
                <a:sym typeface="Calibri"/>
              </a:endParaRPr>
            </a:p>
          </p:txBody>
        </p:sp>
        <p:sp>
          <p:nvSpPr>
            <p:cNvPr id="12" name="Google Shape;12;p35"/>
            <p:cNvSpPr/>
            <p:nvPr/>
          </p:nvSpPr>
          <p:spPr>
            <a:xfrm>
              <a:off x="7361516" y="5371562"/>
              <a:ext cx="1386918"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00"/>
                <a:buFont typeface="Arial"/>
                <a:buNone/>
              </a:pPr>
              <a:r>
                <a:rPr b="0" i="0" lang="es-PE" sz="600" u="none" cap="none" strike="noStrike">
                  <a:solidFill>
                    <a:srgbClr val="7F7F7F"/>
                  </a:solidFill>
                  <a:latin typeface="Calibri"/>
                  <a:ea typeface="Calibri"/>
                  <a:cs typeface="Calibri"/>
                  <a:sym typeface="Calibri"/>
                </a:rPr>
                <a:t>© ISIL. Todos los derechos reservados</a:t>
              </a:r>
              <a:endParaRPr b="0" i="0" sz="1400" u="none" cap="none" strike="noStrike">
                <a:solidFill>
                  <a:srgbClr val="000000"/>
                </a:solidFill>
                <a:latin typeface="Arial"/>
                <a:ea typeface="Arial"/>
                <a:cs typeface="Arial"/>
                <a:sym typeface="Arial"/>
              </a:endParaRPr>
            </a:p>
          </p:txBody>
        </p:sp>
      </p:grpSp>
      <p:pic>
        <p:nvPicPr>
          <p:cNvPr id="13" name="Google Shape;13;p35"/>
          <p:cNvPicPr preferRelativeResize="0"/>
          <p:nvPr/>
        </p:nvPicPr>
        <p:blipFill rotWithShape="1">
          <a:blip r:embed="rId1">
            <a:alphaModFix amt="20000"/>
          </a:blip>
          <a:srcRect b="0" l="0" r="0" t="0"/>
          <a:stretch/>
        </p:blipFill>
        <p:spPr>
          <a:xfrm>
            <a:off x="495300" y="5322472"/>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intellectum.unisabana.edu.co/bitstream/handle/10818/4462/131076.pdf?sequence=1&amp;isAllowed=y" TargetMode="External"/><Relationship Id="rId4" Type="http://schemas.openxmlformats.org/officeDocument/2006/relationships/hyperlink" Target="https://www.cronista.com/clase/trendy/Empresas-7-claves-para-que-todos-trabajen-por-un-objetivo-en-comun-20190624-0001.html" TargetMode="External"/><Relationship Id="rId5" Type="http://schemas.openxmlformats.org/officeDocument/2006/relationships/hyperlink" Target="https://ddd.uab.cat/record/38522" TargetMode="External"/><Relationship Id="rId6" Type="http://schemas.openxmlformats.org/officeDocument/2006/relationships/hyperlink" Target="https://www.crehana.com/blog/desempeno/medir-trabajo-en-equip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 name="Shape 25"/>
        <p:cNvGrpSpPr/>
        <p:nvPr/>
      </p:nvGrpSpPr>
      <p:grpSpPr>
        <a:xfrm>
          <a:off x="0" y="0"/>
          <a:ext cx="0" cy="0"/>
          <a:chOff x="0" y="0"/>
          <a:chExt cx="0" cy="0"/>
        </a:xfrm>
      </p:grpSpPr>
      <p:sp>
        <p:nvSpPr>
          <p:cNvPr id="26" name="Google Shape;26;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27" name="Google Shape;27;p1"/>
          <p:cNvSpPr txBox="1"/>
          <p:nvPr/>
        </p:nvSpPr>
        <p:spPr>
          <a:xfrm>
            <a:off x="3181108" y="3037171"/>
            <a:ext cx="5500550" cy="1231106"/>
          </a:xfrm>
          <a:prstGeom prst="rect">
            <a:avLst/>
          </a:prstGeom>
          <a:noFill/>
          <a:ln>
            <a:noFill/>
          </a:ln>
        </p:spPr>
        <p:txBody>
          <a:bodyPr anchorCtr="0" anchor="t" bIns="0" lIns="0" spcFirstLastPara="1" rIns="0" wrap="square" tIns="0">
            <a:spAutoFit/>
          </a:bodyPr>
          <a:lstStyle/>
          <a:p>
            <a:pPr indent="-177800" lvl="0" marL="177800" marR="0" rtl="0" algn="l">
              <a:lnSpc>
                <a:spcPct val="10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Visión compartida</a:t>
            </a:r>
            <a:endParaRPr b="0" i="0" sz="1400" u="none" cap="none" strike="noStrike">
              <a:solidFill>
                <a:srgbClr val="000000"/>
              </a:solidFill>
              <a:latin typeface="Arial"/>
              <a:ea typeface="Arial"/>
              <a:cs typeface="Arial"/>
              <a:sym typeface="Arial"/>
            </a:endParaRPr>
          </a:p>
          <a:p>
            <a:pPr indent="-177800" lvl="0" marL="177800" marR="0" rtl="0" algn="l">
              <a:lnSpc>
                <a:spcPct val="10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Objetivos compartidos</a:t>
            </a:r>
            <a:endParaRPr b="0" i="0" sz="1400" u="none" cap="none" strike="noStrike">
              <a:solidFill>
                <a:srgbClr val="000000"/>
              </a:solidFill>
              <a:latin typeface="Arial"/>
              <a:ea typeface="Arial"/>
              <a:cs typeface="Arial"/>
              <a:sym typeface="Arial"/>
            </a:endParaRPr>
          </a:p>
          <a:p>
            <a:pPr indent="-177800" lvl="0" marL="177800" marR="0" rtl="0" algn="l">
              <a:lnSpc>
                <a:spcPct val="10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Definiendo estrategias</a:t>
            </a:r>
            <a:endParaRPr b="0" i="0" sz="1400" u="none" cap="none" strike="noStrike">
              <a:solidFill>
                <a:srgbClr val="000000"/>
              </a:solidFill>
              <a:latin typeface="Arial"/>
              <a:ea typeface="Arial"/>
              <a:cs typeface="Arial"/>
              <a:sym typeface="Arial"/>
            </a:endParaRPr>
          </a:p>
          <a:p>
            <a:pPr indent="-177800" lvl="0" marL="177800" marR="0" rtl="0" algn="l">
              <a:lnSpc>
                <a:spcPct val="10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Definiendo roles y funciones</a:t>
            </a:r>
            <a:endParaRPr b="0" i="0" sz="1400" u="none" cap="none" strike="noStrike">
              <a:solidFill>
                <a:srgbClr val="000000"/>
              </a:solidFill>
              <a:latin typeface="Arial"/>
              <a:ea typeface="Arial"/>
              <a:cs typeface="Arial"/>
              <a:sym typeface="Arial"/>
            </a:endParaRPr>
          </a:p>
          <a:p>
            <a:pPr indent="-177800" lvl="0" marL="177800" marR="0" rtl="0" algn="l">
              <a:lnSpc>
                <a:spcPct val="10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Evaluación del trabajo </a:t>
            </a:r>
            <a:endParaRPr b="0" i="0" sz="1400" u="none" cap="none" strike="noStrike">
              <a:solidFill>
                <a:srgbClr val="000000"/>
              </a:solidFill>
              <a:latin typeface="Arial"/>
              <a:ea typeface="Arial"/>
              <a:cs typeface="Arial"/>
              <a:sym typeface="Arial"/>
            </a:endParaRPr>
          </a:p>
        </p:txBody>
      </p:sp>
      <p:cxnSp>
        <p:nvCxnSpPr>
          <p:cNvPr id="28" name="Google Shape;28;p1"/>
          <p:cNvCxnSpPr/>
          <p:nvPr/>
        </p:nvCxnSpPr>
        <p:spPr>
          <a:xfrm>
            <a:off x="3044504" y="1710303"/>
            <a:ext cx="0" cy="774883"/>
          </a:xfrm>
          <a:prstGeom prst="straightConnector1">
            <a:avLst/>
          </a:prstGeom>
          <a:noFill/>
          <a:ln cap="flat" cmpd="sng" w="25400">
            <a:solidFill>
              <a:srgbClr val="FFFFFF"/>
            </a:solidFill>
            <a:prstDash val="solid"/>
            <a:round/>
            <a:headEnd len="sm" w="sm" type="none"/>
            <a:tailEnd len="sm" w="sm" type="none"/>
          </a:ln>
        </p:spPr>
      </p:cxnSp>
      <p:sp>
        <p:nvSpPr>
          <p:cNvPr id="29" name="Google Shape;29;p1"/>
          <p:cNvSpPr txBox="1"/>
          <p:nvPr/>
        </p:nvSpPr>
        <p:spPr>
          <a:xfrm>
            <a:off x="2045305" y="1802569"/>
            <a:ext cx="964250" cy="89255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FFFF"/>
              </a:buClr>
              <a:buSzPts val="5800"/>
              <a:buFont typeface="Calibri"/>
              <a:buNone/>
            </a:pPr>
            <a:r>
              <a:rPr b="0" i="0" lang="es-PE" sz="5800" u="none" cap="none" strike="noStrike">
                <a:solidFill>
                  <a:srgbClr val="FFFFFF"/>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sp>
        <p:nvSpPr>
          <p:cNvPr id="30" name="Google Shape;30;p1"/>
          <p:cNvSpPr txBox="1"/>
          <p:nvPr/>
        </p:nvSpPr>
        <p:spPr>
          <a:xfrm>
            <a:off x="2096830" y="1674447"/>
            <a:ext cx="873152" cy="276999"/>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800"/>
              <a:buFont typeface="Calibri"/>
              <a:buNone/>
            </a:pPr>
            <a:r>
              <a:rPr b="0" i="0" lang="es-PE" sz="1800" u="none" cap="none" strike="noStrike">
                <a:solidFill>
                  <a:schemeClr val="lt1"/>
                </a:solidFill>
                <a:latin typeface="Calibri"/>
                <a:ea typeface="Calibri"/>
                <a:cs typeface="Calibri"/>
                <a:sym typeface="Calibri"/>
              </a:rPr>
              <a:t>SESIÓN</a:t>
            </a:r>
            <a:endParaRPr b="0" i="0" sz="1800" u="none" cap="none" strike="noStrike">
              <a:solidFill>
                <a:schemeClr val="dk1"/>
              </a:solidFill>
              <a:latin typeface="Calibri"/>
              <a:ea typeface="Calibri"/>
              <a:cs typeface="Calibri"/>
              <a:sym typeface="Calibri"/>
            </a:endParaRPr>
          </a:p>
        </p:txBody>
      </p:sp>
      <p:sp>
        <p:nvSpPr>
          <p:cNvPr id="31" name="Google Shape;31;p1"/>
          <p:cNvSpPr txBox="1"/>
          <p:nvPr/>
        </p:nvSpPr>
        <p:spPr>
          <a:xfrm>
            <a:off x="3181108" y="1710303"/>
            <a:ext cx="4907815" cy="886397"/>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3600"/>
              <a:buFont typeface="Arial"/>
              <a:buNone/>
            </a:pPr>
            <a:r>
              <a:rPr b="1" i="0" lang="es-PE" sz="3600" u="none" cap="none" strike="noStrike">
                <a:solidFill>
                  <a:srgbClr val="FFFFFF"/>
                </a:solidFill>
                <a:latin typeface="Calibri"/>
                <a:ea typeface="Calibri"/>
                <a:cs typeface="Calibri"/>
                <a:sym typeface="Calibri"/>
              </a:rPr>
              <a:t>PROCESO DE FORMACIÓN DE EQUIPOS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0"/>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OBJETIVOS COMPARTIDOS</a:t>
            </a:r>
            <a:endParaRPr b="0" i="0" sz="1300" u="none" cap="none" strike="noStrike">
              <a:solidFill>
                <a:srgbClr val="438AD7"/>
              </a:solidFill>
              <a:latin typeface="Calibri"/>
              <a:ea typeface="Calibri"/>
              <a:cs typeface="Calibri"/>
              <a:sym typeface="Calibri"/>
            </a:endParaRPr>
          </a:p>
        </p:txBody>
      </p:sp>
      <p:sp>
        <p:nvSpPr>
          <p:cNvPr id="95" name="Google Shape;95;p10"/>
          <p:cNvSpPr txBox="1"/>
          <p:nvPr/>
        </p:nvSpPr>
        <p:spPr>
          <a:xfrm>
            <a:off x="512023" y="1753615"/>
            <a:ext cx="5254370" cy="293221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1" i="0" lang="es-PE" sz="1600" u="sng" cap="none" strike="noStrike">
                <a:solidFill>
                  <a:srgbClr val="48C3BB"/>
                </a:solidFill>
                <a:latin typeface="Calibri"/>
                <a:ea typeface="Calibri"/>
                <a:cs typeface="Calibri"/>
                <a:sym typeface="Calibri"/>
              </a:rPr>
              <a:t>COMPARTIR UN PROPÓSITO</a:t>
            </a:r>
            <a:endParaRPr b="1" i="0" sz="1600" u="none" cap="none" strike="noStrike">
              <a:solidFill>
                <a:srgbClr val="48C3BB"/>
              </a:solidFill>
              <a:latin typeface="Calibri"/>
              <a:ea typeface="Calibri"/>
              <a:cs typeface="Calibri"/>
              <a:sym typeface="Calibri"/>
            </a:endParaRPr>
          </a:p>
          <a:p>
            <a:pPr indent="-285750" lvl="0" marL="285750" marR="0" rtl="0" algn="l">
              <a:lnSpc>
                <a:spcPct val="107000"/>
              </a:lnSpc>
              <a:spcBef>
                <a:spcPts val="8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La posibilidad que brinda el hecho de convertir la visión de la empresa en un propósito que resuena en lo personal es mucho más productiva que el hecho de que cada persona se concentre en sus beneficios personales.</a:t>
            </a:r>
            <a:endParaRPr b="0" i="0" sz="1600" u="none" cap="none" strike="noStrike">
              <a:solidFill>
                <a:schemeClr val="dk1"/>
              </a:solidFill>
              <a:latin typeface="Calibri"/>
              <a:ea typeface="Calibri"/>
              <a:cs typeface="Calibri"/>
              <a:sym typeface="Calibri"/>
            </a:endParaRPr>
          </a:p>
          <a:p>
            <a:pPr indent="-285750" lvl="0" marL="285750" marR="0" rtl="0" algn="l">
              <a:lnSpc>
                <a:spcPct val="107000"/>
              </a:lnSpc>
              <a:spcBef>
                <a:spcPts val="8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Cuando el propósito de toda la compañía se vuelve una intención clara de cada acción que los empleados de cualquier nivel, realizan dentro de la empresa, es cuando se pueden ver cambios rotundos en la actitud y en los resultados que se obtienen.</a:t>
            </a:r>
            <a:endParaRPr b="0" i="0" sz="1400" u="none" cap="none" strike="noStrike">
              <a:solidFill>
                <a:srgbClr val="000000"/>
              </a:solidFill>
              <a:latin typeface="Arial"/>
              <a:ea typeface="Arial"/>
              <a:cs typeface="Arial"/>
              <a:sym typeface="Arial"/>
            </a:endParaRPr>
          </a:p>
        </p:txBody>
      </p:sp>
      <p:pic>
        <p:nvPicPr>
          <p:cNvPr id="96" name="Google Shape;96;p10"/>
          <p:cNvPicPr preferRelativeResize="0"/>
          <p:nvPr/>
        </p:nvPicPr>
        <p:blipFill rotWithShape="1">
          <a:blip r:embed="rId3">
            <a:alphaModFix/>
          </a:blip>
          <a:srcRect b="0" l="0" r="0" t="0"/>
          <a:stretch/>
        </p:blipFill>
        <p:spPr>
          <a:xfrm>
            <a:off x="5766393" y="1698171"/>
            <a:ext cx="2790071" cy="3409060"/>
          </a:xfrm>
          <a:prstGeom prst="rect">
            <a:avLst/>
          </a:prstGeom>
          <a:noFill/>
          <a:ln>
            <a:noFill/>
          </a:ln>
        </p:spPr>
      </p:pic>
      <p:sp>
        <p:nvSpPr>
          <p:cNvPr id="97" name="Google Shape;97;p10"/>
          <p:cNvSpPr txBox="1"/>
          <p:nvPr/>
        </p:nvSpPr>
        <p:spPr>
          <a:xfrm>
            <a:off x="473923" y="765300"/>
            <a:ext cx="7986789" cy="75200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Para conseguir que en el equipo haya verdaderos objetivos compartidos, podemos trabajar en formar algunas prácticas: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1"/>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OBJETIVOS COMPARTIDOS</a:t>
            </a:r>
            <a:endParaRPr b="0" i="0" sz="1300" u="none" cap="none" strike="noStrike">
              <a:solidFill>
                <a:srgbClr val="438AD7"/>
              </a:solidFill>
              <a:latin typeface="Calibri"/>
              <a:ea typeface="Calibri"/>
              <a:cs typeface="Calibri"/>
              <a:sym typeface="Calibri"/>
            </a:endParaRPr>
          </a:p>
        </p:txBody>
      </p:sp>
      <p:sp>
        <p:nvSpPr>
          <p:cNvPr id="103" name="Google Shape;103;p11"/>
          <p:cNvSpPr txBox="1"/>
          <p:nvPr/>
        </p:nvSpPr>
        <p:spPr>
          <a:xfrm>
            <a:off x="512023" y="769335"/>
            <a:ext cx="7927127" cy="2405274"/>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1" i="0" lang="es-PE" sz="1600" u="sng" cap="none" strike="noStrike">
                <a:solidFill>
                  <a:srgbClr val="48C3BB"/>
                </a:solidFill>
                <a:latin typeface="Calibri"/>
                <a:ea typeface="Calibri"/>
                <a:cs typeface="Calibri"/>
                <a:sym typeface="Calibri"/>
              </a:rPr>
              <a:t>PARTICIPAR DE LA TOMA DE DECISIONES</a:t>
            </a:r>
            <a:endParaRPr b="1" i="0" sz="1600" u="none" cap="none" strike="noStrike">
              <a:solidFill>
                <a:srgbClr val="48C3BB"/>
              </a:solidFill>
              <a:latin typeface="Calibri"/>
              <a:ea typeface="Calibri"/>
              <a:cs typeface="Calibri"/>
              <a:sym typeface="Calibri"/>
            </a:endParaRPr>
          </a:p>
          <a:p>
            <a:pPr indent="-285750" lvl="0" marL="285750" marR="0" rtl="0" algn="l">
              <a:lnSpc>
                <a:spcPct val="107000"/>
              </a:lnSpc>
              <a:spcBef>
                <a:spcPts val="8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Todos los empleados necesitan sentir que participan de la toma de decisiones, pues esa es una muy buena forma de acentuar el sentido de responsabilidad por el rumbo que tome la compañía, y también es una forma de mostrarles que son escuchados por el equipo directivo.</a:t>
            </a:r>
            <a:endParaRPr b="0" i="0" sz="1600" u="none" cap="none" strike="noStrike">
              <a:solidFill>
                <a:schemeClr val="dk1"/>
              </a:solidFill>
              <a:latin typeface="Calibri"/>
              <a:ea typeface="Calibri"/>
              <a:cs typeface="Calibri"/>
              <a:sym typeface="Calibri"/>
            </a:endParaRPr>
          </a:p>
          <a:p>
            <a:pPr indent="-285750" lvl="0" marL="285750" marR="0" rtl="0" algn="l">
              <a:lnSpc>
                <a:spcPct val="107000"/>
              </a:lnSpc>
              <a:spcBef>
                <a:spcPts val="8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El sentido de participación fomenta cambios de actitud hacia el trabajo y con respecto a la responsabilidad. Es fundamental generar espacios donde todos los equipos puedan expresar sus ideas y trabajar para la toma de decisiones.</a:t>
            </a:r>
            <a:endParaRPr b="0" i="0" sz="1400" u="none" cap="none" strike="noStrike">
              <a:solidFill>
                <a:srgbClr val="000000"/>
              </a:solidFill>
              <a:latin typeface="Arial"/>
              <a:ea typeface="Arial"/>
              <a:cs typeface="Arial"/>
              <a:sym typeface="Arial"/>
            </a:endParaRPr>
          </a:p>
        </p:txBody>
      </p:sp>
      <p:pic>
        <p:nvPicPr>
          <p:cNvPr id="104" name="Google Shape;104;p11"/>
          <p:cNvPicPr preferRelativeResize="0"/>
          <p:nvPr/>
        </p:nvPicPr>
        <p:blipFill rotWithShape="1">
          <a:blip r:embed="rId3">
            <a:alphaModFix/>
          </a:blip>
          <a:srcRect b="0" l="0" r="0" t="0"/>
          <a:stretch/>
        </p:blipFill>
        <p:spPr>
          <a:xfrm>
            <a:off x="2365013" y="3146658"/>
            <a:ext cx="4221145" cy="21585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2"/>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OBJETIVOS COMPARTIDOS</a:t>
            </a:r>
            <a:endParaRPr b="0" i="0" sz="1300" u="none" cap="none" strike="noStrike">
              <a:solidFill>
                <a:srgbClr val="438AD7"/>
              </a:solidFill>
              <a:latin typeface="Calibri"/>
              <a:ea typeface="Calibri"/>
              <a:cs typeface="Calibri"/>
              <a:sym typeface="Calibri"/>
            </a:endParaRPr>
          </a:p>
        </p:txBody>
      </p:sp>
      <p:sp>
        <p:nvSpPr>
          <p:cNvPr id="110" name="Google Shape;110;p12"/>
          <p:cNvSpPr txBox="1"/>
          <p:nvPr/>
        </p:nvSpPr>
        <p:spPr>
          <a:xfrm>
            <a:off x="441685" y="795907"/>
            <a:ext cx="4851900" cy="4233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1" i="0" lang="es-PE" sz="1600" u="sng" cap="none" strike="noStrike">
                <a:solidFill>
                  <a:srgbClr val="48C3BB"/>
                </a:solidFill>
                <a:latin typeface="Calibri"/>
                <a:ea typeface="Calibri"/>
                <a:cs typeface="Calibri"/>
                <a:sym typeface="Calibri"/>
              </a:rPr>
              <a:t>¿COOPERAR O COMPETIR?</a:t>
            </a:r>
            <a:endParaRPr b="1" i="0" sz="1600" u="none" cap="none" strike="noStrike">
              <a:solidFill>
                <a:srgbClr val="48C3BB"/>
              </a:solidFill>
              <a:latin typeface="Calibri"/>
              <a:ea typeface="Calibri"/>
              <a:cs typeface="Calibri"/>
              <a:sym typeface="Calibri"/>
            </a:endParaRPr>
          </a:p>
          <a:p>
            <a:pPr indent="-285750" lvl="0" marL="285750" marR="0" rtl="0" algn="l">
              <a:lnSpc>
                <a:spcPct val="107000"/>
              </a:lnSpc>
              <a:spcBef>
                <a:spcPts val="8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Competir fue un modelo que funcionó hace años, de lo que se trata ahora es de cooperar dentro de la empresa. Creando un ambiente de cooperación multiáreas, multitareas e interconectado, van a lograrse mejores resultados propiciando la competencia entre empleados que pueden llegar a exacerbar los beneficios personales por sobre el de los otros colegas.</a:t>
            </a:r>
            <a:endParaRPr b="0" i="0" sz="1600" u="none" cap="none" strike="noStrike">
              <a:solidFill>
                <a:schemeClr val="dk1"/>
              </a:solidFill>
              <a:latin typeface="Calibri"/>
              <a:ea typeface="Calibri"/>
              <a:cs typeface="Calibri"/>
              <a:sym typeface="Calibri"/>
            </a:endParaRPr>
          </a:p>
          <a:p>
            <a:pPr indent="-285750" lvl="0" marL="285750" marR="0" rtl="0" algn="l">
              <a:lnSpc>
                <a:spcPct val="107000"/>
              </a:lnSpc>
              <a:spcBef>
                <a:spcPts val="8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Es importante tener en cuenta que en algunos momentos y para algunos proyectos se puede propiciar obtener mayores beneficios personales, por ejemplo, un aumento de sueldo, bonos o premios, sin que se deje de lado el enfoque de trabajo en equipo y cooperativo.</a:t>
            </a:r>
            <a:endParaRPr b="0" i="0" sz="1400" u="none" cap="none" strike="noStrike">
              <a:solidFill>
                <a:srgbClr val="000000"/>
              </a:solidFill>
              <a:latin typeface="Arial"/>
              <a:ea typeface="Arial"/>
              <a:cs typeface="Arial"/>
              <a:sym typeface="Arial"/>
            </a:endParaRPr>
          </a:p>
        </p:txBody>
      </p:sp>
      <p:pic>
        <p:nvPicPr>
          <p:cNvPr id="111" name="Google Shape;111;p12"/>
          <p:cNvPicPr preferRelativeResize="0"/>
          <p:nvPr/>
        </p:nvPicPr>
        <p:blipFill rotWithShape="1">
          <a:blip r:embed="rId3">
            <a:alphaModFix/>
          </a:blip>
          <a:srcRect b="0" l="0" r="0" t="0"/>
          <a:stretch/>
        </p:blipFill>
        <p:spPr>
          <a:xfrm>
            <a:off x="5293598" y="1992978"/>
            <a:ext cx="3644253" cy="20848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3"/>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OBJETIVOS COMPARTIDOS</a:t>
            </a:r>
            <a:endParaRPr b="0" i="0" sz="1300" u="none" cap="none" strike="noStrike">
              <a:solidFill>
                <a:srgbClr val="438AD7"/>
              </a:solidFill>
              <a:latin typeface="Calibri"/>
              <a:ea typeface="Calibri"/>
              <a:cs typeface="Calibri"/>
              <a:sym typeface="Calibri"/>
            </a:endParaRPr>
          </a:p>
        </p:txBody>
      </p:sp>
      <p:sp>
        <p:nvSpPr>
          <p:cNvPr id="117" name="Google Shape;117;p13"/>
          <p:cNvSpPr txBox="1"/>
          <p:nvPr/>
        </p:nvSpPr>
        <p:spPr>
          <a:xfrm>
            <a:off x="512023" y="770457"/>
            <a:ext cx="4632733" cy="461562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1" i="0" lang="es-PE" sz="1600" u="sng" cap="none" strike="noStrike">
                <a:solidFill>
                  <a:srgbClr val="48C3BB"/>
                </a:solidFill>
                <a:latin typeface="Calibri"/>
                <a:ea typeface="Calibri"/>
                <a:cs typeface="Calibri"/>
                <a:sym typeface="Calibri"/>
              </a:rPr>
              <a:t>VALORAR LA EXPERIENCIA</a:t>
            </a:r>
            <a:endParaRPr b="1" i="0" sz="1600" u="none" cap="none" strike="noStrike">
              <a:solidFill>
                <a:srgbClr val="48C3BB"/>
              </a:solidFill>
              <a:latin typeface="Calibri"/>
              <a:ea typeface="Calibri"/>
              <a:cs typeface="Calibri"/>
              <a:sym typeface="Calibri"/>
            </a:endParaRPr>
          </a:p>
          <a:p>
            <a:pPr indent="-285750" lvl="0" marL="285750" marR="0" rtl="0" algn="l">
              <a:lnSpc>
                <a:spcPct val="107000"/>
              </a:lnSpc>
              <a:spcBef>
                <a:spcPts val="8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La experiencia es un baluarte del que debes nutrirte a cada segundo independientemente de si tu puesto es gerencial o no.</a:t>
            </a:r>
            <a:endParaRPr b="0" i="0" sz="1400" u="none" cap="none" strike="noStrike">
              <a:solidFill>
                <a:srgbClr val="000000"/>
              </a:solidFill>
              <a:latin typeface="Arial"/>
              <a:ea typeface="Arial"/>
              <a:cs typeface="Arial"/>
              <a:sym typeface="Arial"/>
            </a:endParaRPr>
          </a:p>
          <a:p>
            <a:pPr indent="-285750" lvl="0" marL="285750" marR="0" rtl="0" algn="l">
              <a:lnSpc>
                <a:spcPct val="107000"/>
              </a:lnSpc>
              <a:spcBef>
                <a:spcPts val="8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Siempre que recurras a tus propias experiencias pasadas o a la de los otros vas a poder entender mejor nuevos puntos de vista. Los equipos que trabajan en común valoran la experiencia de cada integrante del mismo.</a:t>
            </a:r>
            <a:endParaRPr b="0" i="0" sz="1400" u="none" cap="none" strike="noStrike">
              <a:solidFill>
                <a:srgbClr val="000000"/>
              </a:solidFill>
              <a:latin typeface="Arial"/>
              <a:ea typeface="Arial"/>
              <a:cs typeface="Arial"/>
              <a:sym typeface="Arial"/>
            </a:endParaRPr>
          </a:p>
          <a:p>
            <a:pPr indent="-285750" lvl="0" marL="285750" marR="0" rtl="0" algn="l">
              <a:lnSpc>
                <a:spcPct val="107000"/>
              </a:lnSpc>
              <a:spcBef>
                <a:spcPts val="8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Subestimar las opiniones de alguien porque tal vez es nuevo en el cargo es una de las trampas a las que constantemente nos somete aquel viejo paradigma de la empresa que se resiste a cambiar. Por eso es importante estar atento, escuchar a todos y darles participación dentro de los equipos que tengas.</a:t>
            </a:r>
            <a:endParaRPr b="0" i="0" sz="1400" u="none" cap="none" strike="noStrike">
              <a:solidFill>
                <a:srgbClr val="000000"/>
              </a:solidFill>
              <a:latin typeface="Arial"/>
              <a:ea typeface="Arial"/>
              <a:cs typeface="Arial"/>
              <a:sym typeface="Arial"/>
            </a:endParaRPr>
          </a:p>
        </p:txBody>
      </p:sp>
      <p:pic>
        <p:nvPicPr>
          <p:cNvPr id="118" name="Google Shape;118;p13"/>
          <p:cNvPicPr preferRelativeResize="0"/>
          <p:nvPr/>
        </p:nvPicPr>
        <p:blipFill rotWithShape="1">
          <a:blip r:embed="rId3">
            <a:alphaModFix/>
          </a:blip>
          <a:srcRect b="0" l="0" r="0" t="0"/>
          <a:stretch/>
        </p:blipFill>
        <p:spPr>
          <a:xfrm>
            <a:off x="5144756" y="1765517"/>
            <a:ext cx="3694600" cy="24663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4"/>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25" name="Google Shape;125;p14"/>
          <p:cNvSpPr/>
          <p:nvPr/>
        </p:nvSpPr>
        <p:spPr>
          <a:xfrm>
            <a:off x="424252" y="3703125"/>
            <a:ext cx="7247083" cy="48009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DEFINIENDO ESTRATEGIAS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5"/>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DEFINIENDO ESTRATEGIAS</a:t>
            </a:r>
            <a:endParaRPr b="0" i="0" sz="1300" u="none" cap="none" strike="noStrike">
              <a:solidFill>
                <a:srgbClr val="438AD7"/>
              </a:solidFill>
              <a:latin typeface="Calibri"/>
              <a:ea typeface="Calibri"/>
              <a:cs typeface="Calibri"/>
              <a:sym typeface="Calibri"/>
            </a:endParaRPr>
          </a:p>
        </p:txBody>
      </p:sp>
      <p:sp>
        <p:nvSpPr>
          <p:cNvPr id="131" name="Google Shape;131;p15"/>
          <p:cNvSpPr txBox="1"/>
          <p:nvPr/>
        </p:nvSpPr>
        <p:spPr>
          <a:xfrm>
            <a:off x="512023" y="842012"/>
            <a:ext cx="8003327" cy="239354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7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Las estrategias son </a:t>
            </a:r>
            <a:r>
              <a:rPr b="1" i="1" lang="es-PE" sz="1600" u="none" cap="none" strike="noStrike">
                <a:solidFill>
                  <a:srgbClr val="48C3BB"/>
                </a:solidFill>
                <a:latin typeface="Calibri"/>
                <a:ea typeface="Calibri"/>
                <a:cs typeface="Calibri"/>
                <a:sym typeface="Calibri"/>
              </a:rPr>
              <a:t>acciones que se llevan a cabo con el fin de alcanzar determinados objetivos</a:t>
            </a:r>
            <a:r>
              <a:rPr b="0" i="0" lang="es-PE" sz="1600" u="none" cap="none" strike="noStrike">
                <a:solidFill>
                  <a:schemeClr val="dk1"/>
                </a:solidFill>
                <a:latin typeface="Calibri"/>
                <a:ea typeface="Calibri"/>
                <a:cs typeface="Calibri"/>
                <a:sym typeface="Calibri"/>
              </a:rPr>
              <a:t>, pero que presentan cierto grado de dificultad en su formulación y ejecución, es decir, son acciones que al momento de formularlas, requieren de cierto análisis; y que al momento de ejecutarlas, requieren de cierto esfuerzo.</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7000"/>
              </a:lnSpc>
              <a:spcBef>
                <a:spcPts val="8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El término estratégico hace referencia al más alto nivel de la empresa, por lo que se suele pensar que las estrategias sólo se deciden ahí, pero en realidad, éstas se toman en todos los niveles de la empresa.</a:t>
            </a:r>
            <a:endParaRPr b="0" i="0" sz="1400" u="none" cap="none" strike="noStrike">
              <a:solidFill>
                <a:srgbClr val="000000"/>
              </a:solidFill>
              <a:latin typeface="Arial"/>
              <a:ea typeface="Arial"/>
              <a:cs typeface="Arial"/>
              <a:sym typeface="Arial"/>
            </a:endParaRPr>
          </a:p>
        </p:txBody>
      </p:sp>
      <p:pic>
        <p:nvPicPr>
          <p:cNvPr id="132" name="Google Shape;132;p15"/>
          <p:cNvPicPr preferRelativeResize="0"/>
          <p:nvPr/>
        </p:nvPicPr>
        <p:blipFill rotWithShape="1">
          <a:blip r:embed="rId3">
            <a:alphaModFix/>
          </a:blip>
          <a:srcRect b="0" l="0" r="0" t="0"/>
          <a:stretch/>
        </p:blipFill>
        <p:spPr>
          <a:xfrm>
            <a:off x="0" y="3371653"/>
            <a:ext cx="9144000" cy="1880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6"/>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DEFINIENDO ESTRATEGIAS</a:t>
            </a:r>
            <a:endParaRPr b="0" i="0" sz="1300" u="none" cap="none" strike="noStrike">
              <a:solidFill>
                <a:srgbClr val="438AD7"/>
              </a:solidFill>
              <a:latin typeface="Calibri"/>
              <a:ea typeface="Calibri"/>
              <a:cs typeface="Calibri"/>
              <a:sym typeface="Calibri"/>
            </a:endParaRPr>
          </a:p>
        </p:txBody>
      </p:sp>
      <p:sp>
        <p:nvSpPr>
          <p:cNvPr id="138" name="Google Shape;138;p16"/>
          <p:cNvSpPr txBox="1"/>
          <p:nvPr/>
        </p:nvSpPr>
        <p:spPr>
          <a:xfrm>
            <a:off x="609599" y="967204"/>
            <a:ext cx="7167825" cy="3081356"/>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Las estrategias de un equipo deben:</a:t>
            </a:r>
            <a:endParaRPr b="0" i="0" sz="1600" u="none" cap="none" strike="noStrike">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600"/>
              <a:buFont typeface="Noto Sans Symbols"/>
              <a:buChar char="∙"/>
            </a:pPr>
            <a:r>
              <a:rPr b="0" i="0" lang="es-PE" sz="1600" u="none" cap="none" strike="noStrike">
                <a:solidFill>
                  <a:schemeClr val="dk1"/>
                </a:solidFill>
                <a:latin typeface="Calibri"/>
                <a:ea typeface="Calibri"/>
                <a:cs typeface="Calibri"/>
                <a:sym typeface="Calibri"/>
              </a:rPr>
              <a:t>Ser los medios o las formas que permitan lograr los objetivos. Los objetivos deben ser los </a:t>
            </a:r>
            <a:r>
              <a:rPr b="0" i="1" lang="es-PE" sz="1600" u="none" cap="none" strike="noStrike">
                <a:solidFill>
                  <a:schemeClr val="dk1"/>
                </a:solidFill>
                <a:latin typeface="Calibri"/>
                <a:ea typeface="Calibri"/>
                <a:cs typeface="Calibri"/>
                <a:sym typeface="Calibri"/>
              </a:rPr>
              <a:t>fines</a:t>
            </a:r>
            <a:r>
              <a:rPr b="0" i="0" lang="es-PE" sz="1600" u="none" cap="none" strike="noStrike">
                <a:solidFill>
                  <a:schemeClr val="dk1"/>
                </a:solidFill>
                <a:latin typeface="Calibri"/>
                <a:ea typeface="Calibri"/>
                <a:cs typeface="Calibri"/>
                <a:sym typeface="Calibri"/>
              </a:rPr>
              <a:t> y las estrategias los </a:t>
            </a:r>
            <a:r>
              <a:rPr b="0" i="1" lang="es-PE" sz="1600" u="none" cap="none" strike="noStrike">
                <a:solidFill>
                  <a:schemeClr val="dk1"/>
                </a:solidFill>
                <a:latin typeface="Calibri"/>
                <a:ea typeface="Calibri"/>
                <a:cs typeface="Calibri"/>
                <a:sym typeface="Calibri"/>
              </a:rPr>
              <a:t>medios</a:t>
            </a:r>
            <a:r>
              <a:rPr b="0" i="0" lang="es-PE" sz="1600" u="none" cap="none" strike="noStrike">
                <a:solidFill>
                  <a:schemeClr val="dk1"/>
                </a:solidFill>
                <a:latin typeface="Calibri"/>
                <a:ea typeface="Calibri"/>
                <a:cs typeface="Calibri"/>
                <a:sym typeface="Calibri"/>
              </a:rPr>
              <a:t> que permitan alcanzarlos.</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600"/>
              <a:buFont typeface="Noto Sans Symbols"/>
              <a:buChar char="∙"/>
            </a:pPr>
            <a:r>
              <a:rPr b="0" i="0" lang="es-PE" sz="1600" u="none" cap="none" strike="noStrike">
                <a:solidFill>
                  <a:schemeClr val="dk1"/>
                </a:solidFill>
                <a:latin typeface="Calibri"/>
                <a:ea typeface="Calibri"/>
                <a:cs typeface="Calibri"/>
                <a:sym typeface="Calibri"/>
              </a:rPr>
              <a:t>Guiar al logro de los objetivos con la menor cantidad de recursos, y en el menor tiempo posible.</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600"/>
              <a:buFont typeface="Noto Sans Symbols"/>
              <a:buChar char="∙"/>
            </a:pPr>
            <a:r>
              <a:rPr b="0" i="0" lang="es-PE" sz="1600" u="none" cap="none" strike="noStrike">
                <a:solidFill>
                  <a:schemeClr val="dk1"/>
                </a:solidFill>
                <a:latin typeface="Calibri"/>
                <a:ea typeface="Calibri"/>
                <a:cs typeface="Calibri"/>
                <a:sym typeface="Calibri"/>
              </a:rPr>
              <a:t>Ser claras y comprensibles para todos.</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600"/>
              <a:buFont typeface="Noto Sans Symbols"/>
              <a:buChar char="∙"/>
            </a:pPr>
            <a:r>
              <a:rPr b="0" i="0" lang="es-PE" sz="1600" u="none" cap="none" strike="noStrike">
                <a:solidFill>
                  <a:schemeClr val="dk1"/>
                </a:solidFill>
                <a:latin typeface="Calibri"/>
                <a:ea typeface="Calibri"/>
                <a:cs typeface="Calibri"/>
                <a:sym typeface="Calibri"/>
              </a:rPr>
              <a:t>Estar alineadas y ser coherentes con los valores, principios y cultura del equipo y la empresa.</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600"/>
              <a:buFont typeface="Noto Sans Symbols"/>
              <a:buChar char="∙"/>
            </a:pPr>
            <a:r>
              <a:rPr b="0" i="0" lang="es-PE" sz="1600" u="none" cap="none" strike="noStrike">
                <a:solidFill>
                  <a:schemeClr val="dk1"/>
                </a:solidFill>
                <a:latin typeface="Calibri"/>
                <a:ea typeface="Calibri"/>
                <a:cs typeface="Calibri"/>
                <a:sym typeface="Calibri"/>
              </a:rPr>
              <a:t>Considerar adecuadamente la capacidad y los recursos.</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600"/>
              <a:buFont typeface="Noto Sans Symbols"/>
              <a:buChar char="∙"/>
            </a:pPr>
            <a:r>
              <a:rPr b="0" i="0" lang="es-PE" sz="1600" u="none" cap="none" strike="noStrike">
                <a:solidFill>
                  <a:schemeClr val="dk1"/>
                </a:solidFill>
                <a:latin typeface="Calibri"/>
                <a:ea typeface="Calibri"/>
                <a:cs typeface="Calibri"/>
                <a:sym typeface="Calibri"/>
              </a:rPr>
              <a:t>Representar un reto para el equipo.</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600"/>
              <a:buFont typeface="Noto Sans Symbols"/>
              <a:buChar char="∙"/>
            </a:pPr>
            <a:r>
              <a:rPr b="0" i="0" lang="es-PE" sz="1600" u="none" cap="none" strike="noStrike">
                <a:solidFill>
                  <a:schemeClr val="dk1"/>
                </a:solidFill>
                <a:latin typeface="Calibri"/>
                <a:ea typeface="Calibri"/>
                <a:cs typeface="Calibri"/>
                <a:sym typeface="Calibri"/>
              </a:rPr>
              <a:t>Poder ejecutarse en un tiempo razonable.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DEFINIENDO ESTRATEGIAS</a:t>
            </a:r>
            <a:endParaRPr b="0" i="0" sz="1300" u="none" cap="none" strike="noStrike">
              <a:solidFill>
                <a:srgbClr val="438AD7"/>
              </a:solidFill>
              <a:latin typeface="Calibri"/>
              <a:ea typeface="Calibri"/>
              <a:cs typeface="Calibri"/>
              <a:sym typeface="Calibri"/>
            </a:endParaRPr>
          </a:p>
        </p:txBody>
      </p:sp>
      <p:sp>
        <p:nvSpPr>
          <p:cNvPr id="144" name="Google Shape;144;p17"/>
          <p:cNvSpPr txBox="1"/>
          <p:nvPr/>
        </p:nvSpPr>
        <p:spPr>
          <a:xfrm>
            <a:off x="512023" y="983208"/>
            <a:ext cx="7591500" cy="14952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Orientado al equipo, podemos utilizar estrategias, por ejemplo:</a:t>
            </a:r>
            <a:endParaRPr b="0" i="0" sz="1600" u="none" cap="none" strike="noStrike">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600"/>
              <a:buFont typeface="Noto Sans Symbols"/>
              <a:buChar char="∙"/>
            </a:pPr>
            <a:r>
              <a:rPr b="0" i="0" lang="es-PE" sz="1600" u="none" cap="none" strike="noStrike">
                <a:solidFill>
                  <a:schemeClr val="dk1"/>
                </a:solidFill>
                <a:latin typeface="Calibri"/>
                <a:ea typeface="Calibri"/>
                <a:cs typeface="Calibri"/>
                <a:sym typeface="Calibri"/>
              </a:rPr>
              <a:t>Para aprovechar las oportunidades que se presenten.</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600"/>
              <a:buFont typeface="Noto Sans Symbols"/>
              <a:buChar char="∙"/>
            </a:pPr>
            <a:r>
              <a:rPr b="0" i="0" lang="es-PE" sz="1600" u="none" cap="none" strike="noStrike">
                <a:solidFill>
                  <a:schemeClr val="dk1"/>
                </a:solidFill>
                <a:latin typeface="Calibri"/>
                <a:ea typeface="Calibri"/>
                <a:cs typeface="Calibri"/>
                <a:sym typeface="Calibri"/>
              </a:rPr>
              <a:t>Para hacer frente a las amenazas del entorno.</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600"/>
              <a:buFont typeface="Noto Sans Symbols"/>
              <a:buChar char="∙"/>
            </a:pPr>
            <a:r>
              <a:rPr b="0" i="0" lang="es-PE" sz="1600" u="none" cap="none" strike="noStrike">
                <a:solidFill>
                  <a:schemeClr val="dk1"/>
                </a:solidFill>
                <a:latin typeface="Calibri"/>
                <a:ea typeface="Calibri"/>
                <a:cs typeface="Calibri"/>
                <a:sym typeface="Calibri"/>
              </a:rPr>
              <a:t>Para aprovechar o reforzar las fortalezas o ventajas.</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600"/>
              <a:buFont typeface="Noto Sans Symbols"/>
              <a:buChar char="∙"/>
            </a:pPr>
            <a:r>
              <a:rPr b="0" i="0" lang="es-PE" sz="1600" u="none" cap="none" strike="noStrike">
                <a:solidFill>
                  <a:schemeClr val="dk1"/>
                </a:solidFill>
                <a:latin typeface="Calibri"/>
                <a:ea typeface="Calibri"/>
                <a:cs typeface="Calibri"/>
                <a:sym typeface="Calibri"/>
              </a:rPr>
              <a:t>Para neutralizar o eliminar las debilidades.</a:t>
            </a:r>
            <a:endParaRPr b="0" i="0" sz="1400" u="none" cap="none" strike="noStrike">
              <a:solidFill>
                <a:srgbClr val="000000"/>
              </a:solidFill>
              <a:latin typeface="Arial"/>
              <a:ea typeface="Arial"/>
              <a:cs typeface="Arial"/>
              <a:sym typeface="Arial"/>
            </a:endParaRPr>
          </a:p>
        </p:txBody>
      </p:sp>
      <p:pic>
        <p:nvPicPr>
          <p:cNvPr id="145" name="Google Shape;145;p17"/>
          <p:cNvPicPr preferRelativeResize="0"/>
          <p:nvPr/>
        </p:nvPicPr>
        <p:blipFill rotWithShape="1">
          <a:blip r:embed="rId3">
            <a:alphaModFix/>
          </a:blip>
          <a:srcRect b="0" l="0" r="0" t="0"/>
          <a:stretch/>
        </p:blipFill>
        <p:spPr>
          <a:xfrm>
            <a:off x="4007121" y="2478390"/>
            <a:ext cx="4948254" cy="278339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52" name="Google Shape;152;p18"/>
          <p:cNvSpPr/>
          <p:nvPr/>
        </p:nvSpPr>
        <p:spPr>
          <a:xfrm>
            <a:off x="424252" y="3703125"/>
            <a:ext cx="7247083" cy="48009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DEFINIENDO ROLES Y FUNCIONES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DEFINIENDO ROLES Y FUNCIONES</a:t>
            </a:r>
            <a:endParaRPr b="0" i="0" sz="1300" u="none" cap="none" strike="noStrike">
              <a:solidFill>
                <a:srgbClr val="438AD7"/>
              </a:solidFill>
              <a:latin typeface="Calibri"/>
              <a:ea typeface="Calibri"/>
              <a:cs typeface="Calibri"/>
              <a:sym typeface="Calibri"/>
            </a:endParaRPr>
          </a:p>
        </p:txBody>
      </p:sp>
      <p:sp>
        <p:nvSpPr>
          <p:cNvPr id="158" name="Google Shape;158;p19"/>
          <p:cNvSpPr txBox="1"/>
          <p:nvPr/>
        </p:nvSpPr>
        <p:spPr>
          <a:xfrm>
            <a:off x="512023" y="788953"/>
            <a:ext cx="8022300" cy="2124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7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El concepto de rol o papel, ha sido definido como un </a:t>
            </a:r>
            <a:r>
              <a:rPr b="1" i="1" lang="es-PE" sz="1600" u="none" cap="none" strike="noStrike">
                <a:solidFill>
                  <a:srgbClr val="48C3BB"/>
                </a:solidFill>
                <a:latin typeface="Calibri"/>
                <a:ea typeface="Calibri"/>
                <a:cs typeface="Calibri"/>
                <a:sym typeface="Calibri"/>
              </a:rPr>
              <a:t>conjunto de patrones de comportamiento esperados y atribuidos a alguien, que ocupa una posición determinada en una unidad social. </a:t>
            </a:r>
            <a:r>
              <a:rPr b="0" i="0" lang="es-PE" sz="1600" u="none" cap="none" strike="noStrike">
                <a:solidFill>
                  <a:schemeClr val="dk1"/>
                </a:solidFill>
                <a:latin typeface="Calibri"/>
                <a:ea typeface="Calibri"/>
                <a:cs typeface="Calibri"/>
                <a:sym typeface="Calibri"/>
              </a:rPr>
              <a:t>(Linton, 1945; Yinder, 1965; Aritzeta y Ayestaran, 2003). Esta posición o puesto específico, define a su vez las responsabilidades del individuo a favor del grupo. </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7000"/>
              </a:lnSpc>
              <a:spcBef>
                <a:spcPts val="8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Vemos por tanto que el concepto de rol se basa en una “expectativa”, de comportamiento del individuo.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2"/>
          <p:cNvSpPr/>
          <p:nvPr/>
        </p:nvSpPr>
        <p:spPr>
          <a:xfrm>
            <a:off x="531700"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438AD7"/>
                </a:solidFill>
                <a:latin typeface="Calibri"/>
                <a:ea typeface="Calibri"/>
                <a:cs typeface="Calibri"/>
                <a:sym typeface="Calibri"/>
              </a:rPr>
              <a:t>/ INTRODUCCIÓN</a:t>
            </a:r>
            <a:endParaRPr b="0" i="0" sz="1400" u="none" cap="none" strike="noStrike">
              <a:solidFill>
                <a:srgbClr val="000000"/>
              </a:solidFill>
              <a:latin typeface="Arial"/>
              <a:ea typeface="Arial"/>
              <a:cs typeface="Arial"/>
              <a:sym typeface="Arial"/>
            </a:endParaRPr>
          </a:p>
        </p:txBody>
      </p:sp>
      <p:sp>
        <p:nvSpPr>
          <p:cNvPr id="37" name="Google Shape;37;p2"/>
          <p:cNvSpPr txBox="1"/>
          <p:nvPr/>
        </p:nvSpPr>
        <p:spPr>
          <a:xfrm>
            <a:off x="653843" y="887730"/>
            <a:ext cx="7836314" cy="2539157"/>
          </a:xfrm>
          <a:prstGeom prst="rect">
            <a:avLst/>
          </a:prstGeom>
          <a:noFill/>
          <a:ln>
            <a:noFill/>
          </a:ln>
        </p:spPr>
        <p:txBody>
          <a:bodyPr anchorCtr="0" anchor="t" bIns="0" lIns="0" spcFirstLastPara="1" rIns="0" wrap="square" tIns="0">
            <a:spAutoFit/>
          </a:bodyPr>
          <a:lstStyle/>
          <a:p>
            <a:pPr indent="-285750" lvl="0" marL="297475" marR="0" rtl="0" algn="l">
              <a:lnSpc>
                <a:spcPct val="100000"/>
              </a:lnSpc>
              <a:spcBef>
                <a:spcPts val="0"/>
              </a:spcBef>
              <a:spcAft>
                <a:spcPts val="0"/>
              </a:spcAft>
              <a:buClr>
                <a:schemeClr val="dk1"/>
              </a:buClr>
              <a:buSzPts val="1500"/>
              <a:buFont typeface="Arial"/>
              <a:buChar char="•"/>
            </a:pPr>
            <a:r>
              <a:rPr b="0" i="0" lang="es-PE" sz="1500" u="none" cap="none" strike="noStrike">
                <a:solidFill>
                  <a:schemeClr val="dk1"/>
                </a:solidFill>
                <a:latin typeface="Calibri"/>
                <a:ea typeface="Calibri"/>
                <a:cs typeface="Calibri"/>
                <a:sym typeface="Calibri"/>
              </a:rPr>
              <a:t>El objetivo de la sesión es conocer las etapas secuenciales para concretar acciones que aterricen en el logro de resultados al afrontar un proyecto de equipo.</a:t>
            </a:r>
            <a:endParaRPr b="0" i="0" sz="1400" u="none" cap="none" strike="noStrike">
              <a:solidFill>
                <a:srgbClr val="000000"/>
              </a:solidFill>
              <a:latin typeface="Arial"/>
              <a:ea typeface="Arial"/>
              <a:cs typeface="Arial"/>
              <a:sym typeface="Arial"/>
            </a:endParaRPr>
          </a:p>
          <a:p>
            <a:pPr indent="-190500" lvl="0" marL="297475"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285750" lvl="0" marL="297475" marR="0" rtl="0" algn="l">
              <a:lnSpc>
                <a:spcPct val="100000"/>
              </a:lnSpc>
              <a:spcBef>
                <a:spcPts val="0"/>
              </a:spcBef>
              <a:spcAft>
                <a:spcPts val="0"/>
              </a:spcAft>
              <a:buClr>
                <a:schemeClr val="dk1"/>
              </a:buClr>
              <a:buSzPts val="1500"/>
              <a:buFont typeface="Arial"/>
              <a:buChar char="•"/>
            </a:pPr>
            <a:r>
              <a:rPr b="0" i="0" lang="es-PE" sz="1500" u="none" cap="none" strike="noStrike">
                <a:solidFill>
                  <a:schemeClr val="dk1"/>
                </a:solidFill>
                <a:latin typeface="Calibri"/>
                <a:ea typeface="Calibri"/>
                <a:cs typeface="Calibri"/>
                <a:sym typeface="Calibri"/>
              </a:rPr>
              <a:t>En esta sesión conoceremos en profundidad los siguientes aspectos fundamentales de los equipos de trabajo: </a:t>
            </a:r>
            <a:endParaRPr b="0" i="0" sz="1500" u="none" cap="none" strike="noStrike">
              <a:solidFill>
                <a:schemeClr val="dk1"/>
              </a:solidFill>
              <a:latin typeface="Calibri"/>
              <a:ea typeface="Calibri"/>
              <a:cs typeface="Calibri"/>
              <a:sym typeface="Calibri"/>
            </a:endParaRPr>
          </a:p>
          <a:p>
            <a:pPr indent="-190500" lvl="0" marL="297475"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260350" lvl="0" marL="622300" marR="0" rtl="0" algn="l">
              <a:lnSpc>
                <a:spcPct val="100000"/>
              </a:lnSpc>
              <a:spcBef>
                <a:spcPts val="0"/>
              </a:spcBef>
              <a:spcAft>
                <a:spcPts val="0"/>
              </a:spcAft>
              <a:buClr>
                <a:schemeClr val="dk1"/>
              </a:buClr>
              <a:buSzPts val="1500"/>
              <a:buFont typeface="Calibri"/>
              <a:buAutoNum type="arabicPeriod"/>
            </a:pPr>
            <a:r>
              <a:rPr b="0" i="0" lang="es-PE" sz="1500" u="none" cap="none" strike="noStrike">
                <a:solidFill>
                  <a:schemeClr val="dk1"/>
                </a:solidFill>
                <a:latin typeface="Calibri"/>
                <a:ea typeface="Calibri"/>
                <a:cs typeface="Calibri"/>
                <a:sym typeface="Calibri"/>
              </a:rPr>
              <a:t>Visión compartida</a:t>
            </a:r>
            <a:endParaRPr b="0" i="0" sz="1400" u="none" cap="none" strike="noStrike">
              <a:solidFill>
                <a:srgbClr val="000000"/>
              </a:solidFill>
              <a:latin typeface="Arial"/>
              <a:ea typeface="Arial"/>
              <a:cs typeface="Arial"/>
              <a:sym typeface="Arial"/>
            </a:endParaRPr>
          </a:p>
          <a:p>
            <a:pPr indent="-260350" lvl="0" marL="622300" marR="0" rtl="0" algn="l">
              <a:lnSpc>
                <a:spcPct val="100000"/>
              </a:lnSpc>
              <a:spcBef>
                <a:spcPts val="0"/>
              </a:spcBef>
              <a:spcAft>
                <a:spcPts val="0"/>
              </a:spcAft>
              <a:buClr>
                <a:schemeClr val="dk1"/>
              </a:buClr>
              <a:buSzPts val="1500"/>
              <a:buFont typeface="Calibri"/>
              <a:buAutoNum type="arabicPeriod"/>
            </a:pPr>
            <a:r>
              <a:rPr b="0" i="0" lang="es-PE" sz="1500" u="none" cap="none" strike="noStrike">
                <a:solidFill>
                  <a:schemeClr val="dk1"/>
                </a:solidFill>
                <a:latin typeface="Calibri"/>
                <a:ea typeface="Calibri"/>
                <a:cs typeface="Calibri"/>
                <a:sym typeface="Calibri"/>
              </a:rPr>
              <a:t>Objetivos compartidos</a:t>
            </a:r>
            <a:endParaRPr b="0" i="0" sz="1400" u="none" cap="none" strike="noStrike">
              <a:solidFill>
                <a:srgbClr val="000000"/>
              </a:solidFill>
              <a:latin typeface="Arial"/>
              <a:ea typeface="Arial"/>
              <a:cs typeface="Arial"/>
              <a:sym typeface="Arial"/>
            </a:endParaRPr>
          </a:p>
          <a:p>
            <a:pPr indent="-260350" lvl="0" marL="622300" marR="0" rtl="0" algn="l">
              <a:lnSpc>
                <a:spcPct val="100000"/>
              </a:lnSpc>
              <a:spcBef>
                <a:spcPts val="0"/>
              </a:spcBef>
              <a:spcAft>
                <a:spcPts val="0"/>
              </a:spcAft>
              <a:buClr>
                <a:schemeClr val="dk1"/>
              </a:buClr>
              <a:buSzPts val="1500"/>
              <a:buFont typeface="Calibri"/>
              <a:buAutoNum type="arabicPeriod"/>
            </a:pPr>
            <a:r>
              <a:rPr b="0" i="0" lang="es-PE" sz="1500" u="none" cap="none" strike="noStrike">
                <a:solidFill>
                  <a:schemeClr val="dk1"/>
                </a:solidFill>
                <a:latin typeface="Calibri"/>
                <a:ea typeface="Calibri"/>
                <a:cs typeface="Calibri"/>
                <a:sym typeface="Calibri"/>
              </a:rPr>
              <a:t>Definiendo estrategias</a:t>
            </a:r>
            <a:endParaRPr b="0" i="0" sz="1400" u="none" cap="none" strike="noStrike">
              <a:solidFill>
                <a:srgbClr val="000000"/>
              </a:solidFill>
              <a:latin typeface="Arial"/>
              <a:ea typeface="Arial"/>
              <a:cs typeface="Arial"/>
              <a:sym typeface="Arial"/>
            </a:endParaRPr>
          </a:p>
          <a:p>
            <a:pPr indent="-260350" lvl="0" marL="622300" marR="0" rtl="0" algn="l">
              <a:lnSpc>
                <a:spcPct val="100000"/>
              </a:lnSpc>
              <a:spcBef>
                <a:spcPts val="0"/>
              </a:spcBef>
              <a:spcAft>
                <a:spcPts val="0"/>
              </a:spcAft>
              <a:buClr>
                <a:schemeClr val="dk1"/>
              </a:buClr>
              <a:buSzPts val="1500"/>
              <a:buFont typeface="Calibri"/>
              <a:buAutoNum type="arabicPeriod"/>
            </a:pPr>
            <a:r>
              <a:rPr b="0" i="0" lang="es-PE" sz="1500" u="none" cap="none" strike="noStrike">
                <a:solidFill>
                  <a:schemeClr val="dk1"/>
                </a:solidFill>
                <a:latin typeface="Calibri"/>
                <a:ea typeface="Calibri"/>
                <a:cs typeface="Calibri"/>
                <a:sym typeface="Calibri"/>
              </a:rPr>
              <a:t>Definiendo roles y funciones</a:t>
            </a:r>
            <a:endParaRPr b="0" i="0" sz="1400" u="none" cap="none" strike="noStrike">
              <a:solidFill>
                <a:srgbClr val="000000"/>
              </a:solidFill>
              <a:latin typeface="Arial"/>
              <a:ea typeface="Arial"/>
              <a:cs typeface="Arial"/>
              <a:sym typeface="Arial"/>
            </a:endParaRPr>
          </a:p>
          <a:p>
            <a:pPr indent="-260350" lvl="0" marL="622300" marR="0" rtl="0" algn="l">
              <a:lnSpc>
                <a:spcPct val="100000"/>
              </a:lnSpc>
              <a:spcBef>
                <a:spcPts val="0"/>
              </a:spcBef>
              <a:spcAft>
                <a:spcPts val="0"/>
              </a:spcAft>
              <a:buClr>
                <a:schemeClr val="dk1"/>
              </a:buClr>
              <a:buSzPts val="1500"/>
              <a:buFont typeface="Calibri"/>
              <a:buAutoNum type="arabicPeriod"/>
            </a:pPr>
            <a:r>
              <a:rPr b="0" i="0" lang="es-PE" sz="1500" u="none" cap="none" strike="noStrike">
                <a:solidFill>
                  <a:schemeClr val="dk1"/>
                </a:solidFill>
                <a:latin typeface="Calibri"/>
                <a:ea typeface="Calibri"/>
                <a:cs typeface="Calibri"/>
                <a:sym typeface="Calibri"/>
              </a:rPr>
              <a:t>Evaluación del trabajo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DEFINIENDO ROLES Y FUNCIONES</a:t>
            </a:r>
            <a:endParaRPr b="0" i="0" sz="1300" u="none" cap="none" strike="noStrike">
              <a:solidFill>
                <a:srgbClr val="438AD7"/>
              </a:solidFill>
              <a:latin typeface="Calibri"/>
              <a:ea typeface="Calibri"/>
              <a:cs typeface="Calibri"/>
              <a:sym typeface="Calibri"/>
            </a:endParaRPr>
          </a:p>
        </p:txBody>
      </p:sp>
      <p:sp>
        <p:nvSpPr>
          <p:cNvPr id="164" name="Google Shape;164;p20"/>
          <p:cNvSpPr txBox="1"/>
          <p:nvPr/>
        </p:nvSpPr>
        <p:spPr>
          <a:xfrm>
            <a:off x="512023" y="866248"/>
            <a:ext cx="7820025" cy="303480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7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La asignación de los roles en el equipo, es un proceso de negociación entre cada miembro del grupo y el resto del equipo: una persona no puede asumir un rol sin el reconocimiento del equipo porque, este reconocimiento da al individuo la satisfacción de ser útil en el equipo para unas determinadas funciones.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7000"/>
              </a:lnSpc>
              <a:spcBef>
                <a:spcPts val="8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Durante el proceso de construcción de rol, habitualmente se producen ciertas limitaciones.</a:t>
            </a:r>
            <a:endParaRPr b="0" i="0" sz="1600" u="none" cap="none" strike="noStrike">
              <a:solidFill>
                <a:schemeClr val="dk1"/>
              </a:solidFill>
              <a:latin typeface="Calibri"/>
              <a:ea typeface="Calibri"/>
              <a:cs typeface="Calibri"/>
              <a:sym typeface="Calibri"/>
            </a:endParaRPr>
          </a:p>
          <a:p>
            <a:pPr indent="-260350" lvl="0" marL="622300" marR="0" rtl="0" algn="l">
              <a:lnSpc>
                <a:spcPct val="107000"/>
              </a:lnSpc>
              <a:spcBef>
                <a:spcPts val="8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La sobrecarga de rol.</a:t>
            </a:r>
            <a:endParaRPr b="0" i="0" sz="1400" u="none" cap="none" strike="noStrike">
              <a:solidFill>
                <a:srgbClr val="000000"/>
              </a:solidFill>
              <a:latin typeface="Arial"/>
              <a:ea typeface="Arial"/>
              <a:cs typeface="Arial"/>
              <a:sym typeface="Arial"/>
            </a:endParaRPr>
          </a:p>
          <a:p>
            <a:pPr indent="-260350" lvl="0" marL="622300" marR="0" rtl="0" algn="l">
              <a:lnSpc>
                <a:spcPct val="107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La ambigüedad de roles.</a:t>
            </a:r>
            <a:endParaRPr b="0" i="0" sz="1400" u="none" cap="none" strike="noStrike">
              <a:solidFill>
                <a:srgbClr val="000000"/>
              </a:solidFill>
              <a:latin typeface="Arial"/>
              <a:ea typeface="Arial"/>
              <a:cs typeface="Arial"/>
              <a:sym typeface="Arial"/>
            </a:endParaRPr>
          </a:p>
          <a:p>
            <a:pPr indent="-260350" lvl="0" marL="622300" marR="0" rtl="0" algn="l">
              <a:lnSpc>
                <a:spcPct val="107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El conflicto de roles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DEFINIENDO ROLES Y FUNCIONES</a:t>
            </a:r>
            <a:endParaRPr b="0" i="0" sz="1300" u="none" cap="none" strike="noStrike">
              <a:solidFill>
                <a:srgbClr val="438AD7"/>
              </a:solidFill>
              <a:latin typeface="Calibri"/>
              <a:ea typeface="Calibri"/>
              <a:cs typeface="Calibri"/>
              <a:sym typeface="Calibri"/>
            </a:endParaRPr>
          </a:p>
        </p:txBody>
      </p:sp>
      <p:sp>
        <p:nvSpPr>
          <p:cNvPr id="170" name="Google Shape;170;p21"/>
          <p:cNvSpPr txBox="1"/>
          <p:nvPr/>
        </p:nvSpPr>
        <p:spPr>
          <a:xfrm>
            <a:off x="628650" y="874678"/>
            <a:ext cx="7772400" cy="2124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7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Una persona está expuesta a una </a:t>
            </a:r>
            <a:r>
              <a:rPr b="1" i="0" lang="es-PE" sz="1600" u="none" cap="none" strike="noStrike">
                <a:solidFill>
                  <a:schemeClr val="dk1"/>
                </a:solidFill>
                <a:latin typeface="Calibri"/>
                <a:ea typeface="Calibri"/>
                <a:cs typeface="Calibri"/>
                <a:sym typeface="Calibri"/>
              </a:rPr>
              <a:t>sobrecarga de rol, </a:t>
            </a:r>
            <a:r>
              <a:rPr b="0" i="0" lang="es-PE" sz="1600" u="none" cap="none" strike="noStrike">
                <a:solidFill>
                  <a:schemeClr val="dk1"/>
                </a:solidFill>
                <a:latin typeface="Calibri"/>
                <a:ea typeface="Calibri"/>
                <a:cs typeface="Calibri"/>
                <a:sym typeface="Calibri"/>
              </a:rPr>
              <a:t>cuando los demás, depositan en él, unas expectativas que superan en mucho lo que dicha persona es capaz de realizar.</a:t>
            </a:r>
            <a:endParaRPr b="0" i="0" sz="1400" u="none" cap="none" strike="noStrike">
              <a:solidFill>
                <a:srgbClr val="000000"/>
              </a:solidFill>
              <a:latin typeface="Arial"/>
              <a:ea typeface="Arial"/>
              <a:cs typeface="Arial"/>
              <a:sym typeface="Arial"/>
            </a:endParaRPr>
          </a:p>
          <a:p>
            <a:pPr indent="-184150" lvl="0" marL="285750" marR="0" rtl="0" algn="l">
              <a:lnSpc>
                <a:spcPct val="107000"/>
              </a:lnSpc>
              <a:spcBef>
                <a:spcPts val="8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7000"/>
              </a:lnSpc>
              <a:spcBef>
                <a:spcPts val="8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La </a:t>
            </a:r>
            <a:r>
              <a:rPr b="1" i="0" lang="es-PE" sz="1600" u="none" cap="none" strike="noStrike">
                <a:solidFill>
                  <a:schemeClr val="dk1"/>
                </a:solidFill>
                <a:latin typeface="Calibri"/>
                <a:ea typeface="Calibri"/>
                <a:cs typeface="Calibri"/>
                <a:sym typeface="Calibri"/>
              </a:rPr>
              <a:t>ambigüedad de rol </a:t>
            </a:r>
            <a:r>
              <a:rPr b="0" i="0" lang="es-PE" sz="1600" u="none" cap="none" strike="noStrike">
                <a:solidFill>
                  <a:schemeClr val="dk1"/>
                </a:solidFill>
                <a:latin typeface="Calibri"/>
                <a:ea typeface="Calibri"/>
                <a:cs typeface="Calibri"/>
                <a:sym typeface="Calibri"/>
              </a:rPr>
              <a:t>se produce cuando las personas no saben qué es lo que se espera de ellas, por lo que se sienten inseguras respecto de la forma que deben actuar. Es decir, desconocen las expectativas de los demás, debido a que no le comunican dichas expectativas, o porque retienen deliberadamente la información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DEFINIENDO ROLES Y FUNCIONES</a:t>
            </a:r>
            <a:endParaRPr b="0" i="0" sz="1300" u="none" cap="none" strike="noStrike">
              <a:solidFill>
                <a:srgbClr val="438AD7"/>
              </a:solidFill>
              <a:latin typeface="Calibri"/>
              <a:ea typeface="Calibri"/>
              <a:cs typeface="Calibri"/>
              <a:sym typeface="Calibri"/>
            </a:endParaRPr>
          </a:p>
        </p:txBody>
      </p:sp>
      <p:sp>
        <p:nvSpPr>
          <p:cNvPr id="176" name="Google Shape;176;p22"/>
          <p:cNvSpPr txBox="1"/>
          <p:nvPr/>
        </p:nvSpPr>
        <p:spPr>
          <a:xfrm>
            <a:off x="483448" y="756025"/>
            <a:ext cx="7955702" cy="344741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7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El </a:t>
            </a:r>
            <a:r>
              <a:rPr b="1" i="0" lang="es-PE" sz="1600" u="none" cap="none" strike="noStrike">
                <a:solidFill>
                  <a:schemeClr val="dk1"/>
                </a:solidFill>
                <a:latin typeface="Calibri"/>
                <a:ea typeface="Calibri"/>
                <a:cs typeface="Calibri"/>
                <a:sym typeface="Calibri"/>
              </a:rPr>
              <a:t>conflicto de roles </a:t>
            </a:r>
            <a:r>
              <a:rPr b="0" i="0" lang="es-PE" sz="1600" u="none" cap="none" strike="noStrike">
                <a:solidFill>
                  <a:schemeClr val="dk1"/>
                </a:solidFill>
                <a:latin typeface="Calibri"/>
                <a:ea typeface="Calibri"/>
                <a:cs typeface="Calibri"/>
                <a:sym typeface="Calibri"/>
              </a:rPr>
              <a:t>ocurre cuando diferentes miembros del grupo tienen expectativas diferentes a las de la propia persona, o en los casos en que se produce un conflicto entre la acción y los valores y la ética. El conflicto de roles es habitual y necesario dentro del proceso de construcción del equipo, pues los individuos tienen que negociar sus roles mutuos: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7000"/>
              </a:lnSpc>
              <a:spcBef>
                <a:spcPts val="8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“Estos conflictos se pueden superar, mediante una amplia exploración de los roles de cada uno y una determinada	negociación acerca de cómo dichas funciones se pueden complementar eficazmente en lugar de competir entre sí. De ahí que cuando existe un conflicto en el equipo, una de las primeras cosas que conviene evaluar es la medida en que las personas son plenamente conscientes de los roles mutuos, así como de los objetivos que persiguen tales roles”. (West, 2003, p.139)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DEFINIENDO ROLES Y FUNCIONES</a:t>
            </a:r>
            <a:endParaRPr b="0" i="0" sz="1300" u="none" cap="none" strike="noStrike">
              <a:solidFill>
                <a:srgbClr val="438AD7"/>
              </a:solidFill>
              <a:latin typeface="Calibri"/>
              <a:ea typeface="Calibri"/>
              <a:cs typeface="Calibri"/>
              <a:sym typeface="Calibri"/>
            </a:endParaRPr>
          </a:p>
        </p:txBody>
      </p:sp>
      <p:sp>
        <p:nvSpPr>
          <p:cNvPr id="182" name="Google Shape;182;p23"/>
          <p:cNvSpPr txBox="1"/>
          <p:nvPr/>
        </p:nvSpPr>
        <p:spPr>
          <a:xfrm>
            <a:off x="647700" y="966791"/>
            <a:ext cx="7943700" cy="865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7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Es preciso distinguir en un rol su función y su estatus. La función se refiere al “para qué” e implica objetivos y propósitos, mientras que el estatus alude a su ubicación relativa en una estructura, y por tanto alude a relaciones con otros roles. (Schvarstein,1991)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4"/>
          <p:cNvPicPr preferRelativeResize="0"/>
          <p:nvPr/>
        </p:nvPicPr>
        <p:blipFill rotWithShape="1">
          <a:blip r:embed="rId3">
            <a:alphaModFix/>
          </a:blip>
          <a:srcRect b="0" l="0" r="0" t="0"/>
          <a:stretch/>
        </p:blipFill>
        <p:spPr>
          <a:xfrm>
            <a:off x="1" y="-18727"/>
            <a:ext cx="9144000" cy="5754651"/>
          </a:xfrm>
          <a:prstGeom prst="rect">
            <a:avLst/>
          </a:prstGeom>
          <a:noFill/>
          <a:ln>
            <a:noFill/>
          </a:ln>
        </p:spPr>
      </p:pic>
      <p:sp>
        <p:nvSpPr>
          <p:cNvPr id="188" name="Google Shape;188;p24"/>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DEFINIENDO ROLES Y FUNCIONES</a:t>
            </a:r>
            <a:endParaRPr b="0" i="0" sz="1300" u="none" cap="none" strike="noStrike">
              <a:solidFill>
                <a:srgbClr val="438AD7"/>
              </a:solidFill>
              <a:latin typeface="Calibri"/>
              <a:ea typeface="Calibri"/>
              <a:cs typeface="Calibri"/>
              <a:sym typeface="Calibri"/>
            </a:endParaRPr>
          </a:p>
        </p:txBody>
      </p:sp>
      <p:sp>
        <p:nvSpPr>
          <p:cNvPr id="189" name="Google Shape;189;p24"/>
          <p:cNvSpPr txBox="1"/>
          <p:nvPr/>
        </p:nvSpPr>
        <p:spPr>
          <a:xfrm>
            <a:off x="440717" y="863734"/>
            <a:ext cx="8080285" cy="2405274"/>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El proceso de equilibrar a un equipo pasa básicamente por:</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285750" lvl="0" marL="285750" marR="0" rtl="0" algn="l">
              <a:lnSpc>
                <a:spcPct val="107000"/>
              </a:lnSpc>
              <a:spcBef>
                <a:spcPts val="800"/>
              </a:spcBef>
              <a:spcAft>
                <a:spcPts val="0"/>
              </a:spcAft>
              <a:buClr>
                <a:srgbClr val="0070C0"/>
              </a:buClr>
              <a:buSzPts val="1600"/>
              <a:buFont typeface="Arial"/>
              <a:buChar char="•"/>
            </a:pPr>
            <a:r>
              <a:rPr b="1" i="0" lang="es-PE" sz="1600" u="none" cap="none" strike="noStrike">
                <a:solidFill>
                  <a:srgbClr val="0070C0"/>
                </a:solidFill>
                <a:latin typeface="Calibri"/>
                <a:ea typeface="Calibri"/>
                <a:cs typeface="Calibri"/>
                <a:sym typeface="Calibri"/>
              </a:rPr>
              <a:t>Primero: </a:t>
            </a:r>
            <a:r>
              <a:rPr b="0" i="1" lang="es-PE" sz="1600" u="none" cap="none" strike="noStrike">
                <a:solidFill>
                  <a:schemeClr val="dk1"/>
                </a:solidFill>
                <a:latin typeface="Calibri"/>
                <a:ea typeface="Calibri"/>
                <a:cs typeface="Calibri"/>
                <a:sym typeface="Calibri"/>
              </a:rPr>
              <a:t>Conocer los roles </a:t>
            </a:r>
            <a:r>
              <a:rPr b="0" i="0" lang="es-PE" sz="1600" u="none" cap="none" strike="noStrike">
                <a:solidFill>
                  <a:schemeClr val="dk1"/>
                </a:solidFill>
                <a:latin typeface="Calibri"/>
                <a:ea typeface="Calibri"/>
                <a:cs typeface="Calibri"/>
                <a:sym typeface="Calibri"/>
              </a:rPr>
              <a:t>que habitualmente representa cada uno de sus integrantes.</a:t>
            </a:r>
            <a:endParaRPr b="0" i="0" sz="1600" u="none" cap="none" strike="noStrike">
              <a:solidFill>
                <a:schemeClr val="dk1"/>
              </a:solidFill>
              <a:latin typeface="Calibri"/>
              <a:ea typeface="Calibri"/>
              <a:cs typeface="Calibri"/>
              <a:sym typeface="Calibri"/>
            </a:endParaRPr>
          </a:p>
          <a:p>
            <a:pPr indent="-285750" lvl="0" marL="285750" marR="0" rtl="0" algn="l">
              <a:lnSpc>
                <a:spcPct val="107000"/>
              </a:lnSpc>
              <a:spcBef>
                <a:spcPts val="0"/>
              </a:spcBef>
              <a:spcAft>
                <a:spcPts val="0"/>
              </a:spcAft>
              <a:buClr>
                <a:srgbClr val="0070C0"/>
              </a:buClr>
              <a:buSzPts val="1600"/>
              <a:buFont typeface="Arial"/>
              <a:buChar char="•"/>
            </a:pPr>
            <a:r>
              <a:rPr b="1" i="0" lang="es-PE" sz="1600" u="none" cap="none" strike="noStrike">
                <a:solidFill>
                  <a:srgbClr val="0070C0"/>
                </a:solidFill>
                <a:latin typeface="Calibri"/>
                <a:ea typeface="Calibri"/>
                <a:cs typeface="Calibri"/>
                <a:sym typeface="Calibri"/>
              </a:rPr>
              <a:t>Segundo: </a:t>
            </a:r>
            <a:r>
              <a:rPr b="0" i="0" lang="es-PE" sz="1600" u="none" cap="none" strike="noStrike">
                <a:solidFill>
                  <a:schemeClr val="dk1"/>
                </a:solidFill>
                <a:latin typeface="Calibri"/>
                <a:ea typeface="Calibri"/>
                <a:cs typeface="Calibri"/>
                <a:sym typeface="Calibri"/>
              </a:rPr>
              <a:t>Por </a:t>
            </a:r>
            <a:r>
              <a:rPr b="0" i="1" lang="es-PE" sz="1600" u="none" cap="none" strike="noStrike">
                <a:solidFill>
                  <a:schemeClr val="dk1"/>
                </a:solidFill>
                <a:latin typeface="Calibri"/>
                <a:ea typeface="Calibri"/>
                <a:cs typeface="Calibri"/>
                <a:sym typeface="Calibri"/>
              </a:rPr>
              <a:t>establecer qué roles se necesitan incorporar, potenciar o disminuir</a:t>
            </a:r>
            <a:r>
              <a:rPr b="0" i="0" lang="es-PE" sz="1600" u="none" cap="none" strike="noStrike">
                <a:solidFill>
                  <a:schemeClr val="dk1"/>
                </a:solidFill>
                <a:latin typeface="Calibri"/>
                <a:ea typeface="Calibri"/>
                <a:cs typeface="Calibri"/>
                <a:sym typeface="Calibri"/>
              </a:rPr>
              <a:t>.</a:t>
            </a:r>
            <a:endParaRPr b="0" i="0" sz="1600" u="none" cap="none" strike="noStrike">
              <a:solidFill>
                <a:schemeClr val="dk1"/>
              </a:solidFill>
              <a:latin typeface="Calibri"/>
              <a:ea typeface="Calibri"/>
              <a:cs typeface="Calibri"/>
              <a:sym typeface="Calibri"/>
            </a:endParaRPr>
          </a:p>
          <a:p>
            <a:pPr indent="-285750" lvl="0" marL="285750" marR="0" rtl="0" algn="l">
              <a:lnSpc>
                <a:spcPct val="107000"/>
              </a:lnSpc>
              <a:spcBef>
                <a:spcPts val="0"/>
              </a:spcBef>
              <a:spcAft>
                <a:spcPts val="0"/>
              </a:spcAft>
              <a:buClr>
                <a:srgbClr val="0070C0"/>
              </a:buClr>
              <a:buSzPts val="1600"/>
              <a:buFont typeface="Arial"/>
              <a:buChar char="•"/>
            </a:pPr>
            <a:r>
              <a:rPr b="1" i="0" lang="es-PE" sz="1600" u="none" cap="none" strike="noStrike">
                <a:solidFill>
                  <a:srgbClr val="0070C0"/>
                </a:solidFill>
                <a:latin typeface="Calibri"/>
                <a:ea typeface="Calibri"/>
                <a:cs typeface="Calibri"/>
                <a:sym typeface="Calibri"/>
              </a:rPr>
              <a:t>Tercero: </a:t>
            </a:r>
            <a:r>
              <a:rPr b="0" i="0" lang="es-PE" sz="1600" u="none" cap="none" strike="noStrike">
                <a:solidFill>
                  <a:schemeClr val="dk1"/>
                </a:solidFill>
                <a:latin typeface="Calibri"/>
                <a:ea typeface="Calibri"/>
                <a:cs typeface="Calibri"/>
                <a:sym typeface="Calibri"/>
              </a:rPr>
              <a:t>Por establecer los </a:t>
            </a:r>
            <a:r>
              <a:rPr b="0" i="1" lang="es-PE" sz="1600" u="none" cap="none" strike="noStrike">
                <a:solidFill>
                  <a:schemeClr val="dk1"/>
                </a:solidFill>
                <a:latin typeface="Calibri"/>
                <a:ea typeface="Calibri"/>
                <a:cs typeface="Calibri"/>
                <a:sym typeface="Calibri"/>
              </a:rPr>
              <a:t>compromisos necesarios </a:t>
            </a:r>
            <a:r>
              <a:rPr b="0" i="0" lang="es-PE" sz="1600" u="none" cap="none" strike="noStrike">
                <a:solidFill>
                  <a:schemeClr val="dk1"/>
                </a:solidFill>
                <a:latin typeface="Calibri"/>
                <a:ea typeface="Calibri"/>
                <a:cs typeface="Calibri"/>
                <a:sym typeface="Calibri"/>
              </a:rPr>
              <a:t>para que se aporten los nuevos comportamientos requeridos, de acuerdo con las tendencias de cada uno de los individuos.</a:t>
            </a:r>
            <a:endParaRPr b="0" i="0" sz="1400" u="none" cap="none" strike="noStrike">
              <a:solidFill>
                <a:srgbClr val="000000"/>
              </a:solidFill>
              <a:latin typeface="Arial"/>
              <a:ea typeface="Arial"/>
              <a:cs typeface="Arial"/>
              <a:sym typeface="Arial"/>
            </a:endParaRPr>
          </a:p>
          <a:p>
            <a:pPr indent="-285750" lvl="0" marL="285750" marR="0" rtl="0" algn="l">
              <a:lnSpc>
                <a:spcPct val="107000"/>
              </a:lnSpc>
              <a:spcBef>
                <a:spcPts val="0"/>
              </a:spcBef>
              <a:spcAft>
                <a:spcPts val="0"/>
              </a:spcAft>
              <a:buClr>
                <a:srgbClr val="0070C0"/>
              </a:buClr>
              <a:buSzPts val="1600"/>
              <a:buFont typeface="Arial"/>
              <a:buChar char="•"/>
            </a:pPr>
            <a:r>
              <a:rPr b="1" i="0" lang="es-PE" sz="1600" u="none" cap="none" strike="noStrike">
                <a:solidFill>
                  <a:srgbClr val="0070C0"/>
                </a:solidFill>
                <a:latin typeface="Calibri"/>
                <a:ea typeface="Calibri"/>
                <a:cs typeface="Calibri"/>
                <a:sym typeface="Calibri"/>
              </a:rPr>
              <a:t>Cuarto: </a:t>
            </a:r>
            <a:r>
              <a:rPr b="0" i="0" lang="es-PE" sz="1600" u="none" cap="none" strike="noStrike">
                <a:solidFill>
                  <a:schemeClr val="dk1"/>
                </a:solidFill>
                <a:latin typeface="Calibri"/>
                <a:ea typeface="Calibri"/>
                <a:cs typeface="Calibri"/>
                <a:sym typeface="Calibri"/>
              </a:rPr>
              <a:t>La </a:t>
            </a:r>
            <a:r>
              <a:rPr b="0" i="1" lang="es-PE" sz="1600" u="none" cap="none" strike="noStrike">
                <a:solidFill>
                  <a:schemeClr val="dk1"/>
                </a:solidFill>
                <a:latin typeface="Calibri"/>
                <a:ea typeface="Calibri"/>
                <a:cs typeface="Calibri"/>
                <a:sym typeface="Calibri"/>
              </a:rPr>
              <a:t>selección de los integrantes </a:t>
            </a:r>
            <a:r>
              <a:rPr b="0" i="0" lang="es-PE" sz="1600" u="none" cap="none" strike="noStrike">
                <a:solidFill>
                  <a:schemeClr val="dk1"/>
                </a:solidFill>
                <a:latin typeface="Calibri"/>
                <a:ea typeface="Calibri"/>
                <a:cs typeface="Calibri"/>
                <a:sym typeface="Calibri"/>
              </a:rPr>
              <a:t>deberá tener en cuenta no solo las habilidades comprobadas, sino también las potenciales. </a:t>
            </a:r>
            <a:endParaRPr b="0" i="0" sz="1400" u="none" cap="none" strike="noStrike">
              <a:solidFill>
                <a:srgbClr val="000000"/>
              </a:solidFill>
              <a:latin typeface="Arial"/>
              <a:ea typeface="Arial"/>
              <a:cs typeface="Arial"/>
              <a:sym typeface="Arial"/>
            </a:endParaRPr>
          </a:p>
        </p:txBody>
      </p:sp>
      <p:sp>
        <p:nvSpPr>
          <p:cNvPr id="190" name="Google Shape;190;p24"/>
          <p:cNvSpPr txBox="1"/>
          <p:nvPr/>
        </p:nvSpPr>
        <p:spPr>
          <a:xfrm>
            <a:off x="440717" y="4822354"/>
            <a:ext cx="4572000" cy="26545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100"/>
              <a:buFont typeface="Arial"/>
              <a:buNone/>
            </a:pPr>
            <a:r>
              <a:rPr b="0" i="0" lang="es-PE" sz="1100" u="none" cap="none" strike="noStrike">
                <a:solidFill>
                  <a:schemeClr val="dk1"/>
                </a:solidFill>
                <a:latin typeface="Calibri"/>
                <a:ea typeface="Calibri"/>
                <a:cs typeface="Calibri"/>
                <a:sym typeface="Calibri"/>
              </a:rPr>
              <a:t>(Kantzenbach, 2000, pág-89-90)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97" name="Google Shape;197;p25"/>
          <p:cNvSpPr/>
          <p:nvPr/>
        </p:nvSpPr>
        <p:spPr>
          <a:xfrm>
            <a:off x="424252" y="3703125"/>
            <a:ext cx="7247083" cy="48009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EVALUACIÓN DEL TRABAJO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EVALUACIÓN DEL TRABAJO </a:t>
            </a:r>
            <a:endParaRPr b="0" i="0" sz="1300" u="none" cap="none" strike="noStrike">
              <a:solidFill>
                <a:srgbClr val="438AD7"/>
              </a:solidFill>
              <a:latin typeface="Calibri"/>
              <a:ea typeface="Calibri"/>
              <a:cs typeface="Calibri"/>
              <a:sym typeface="Calibri"/>
            </a:endParaRPr>
          </a:p>
        </p:txBody>
      </p:sp>
      <p:sp>
        <p:nvSpPr>
          <p:cNvPr id="203" name="Google Shape;203;p26"/>
          <p:cNvSpPr txBox="1"/>
          <p:nvPr/>
        </p:nvSpPr>
        <p:spPr>
          <a:xfrm>
            <a:off x="512023" y="986410"/>
            <a:ext cx="8070002" cy="196919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Aprender a medir el trabajo en equipo es vital para comprender el rumbo que lleva tu empresa y cómo se está gestando el funcionamiento de la misma.</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¿Cómo evaluar el trabajo en equipo? </a:t>
            </a:r>
            <a:endParaRPr b="0" i="0" sz="1600" u="none" cap="none" strike="noStrike">
              <a:solidFill>
                <a:schemeClr val="dk1"/>
              </a:solidFill>
              <a:latin typeface="Calibri"/>
              <a:ea typeface="Calibri"/>
              <a:cs typeface="Calibri"/>
              <a:sym typeface="Calibri"/>
            </a:endParaRPr>
          </a:p>
          <a:p>
            <a:pPr indent="0" lvl="0" marL="0" marR="0" rtl="0" algn="l">
              <a:lnSpc>
                <a:spcPct val="107000"/>
              </a:lnSpc>
              <a:spcBef>
                <a:spcPts val="80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Una forma es la aplicación de indicadores cualitativos de trabajo en equipo, para revisar la calidad, la productividad y los niveles de satisfacción en las relaciones internas al equipo.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EVALUACIÓN DEL TRABAJO </a:t>
            </a:r>
            <a:endParaRPr b="0" i="0" sz="1300" u="none" cap="none" strike="noStrike">
              <a:solidFill>
                <a:srgbClr val="438AD7"/>
              </a:solidFill>
              <a:latin typeface="Calibri"/>
              <a:ea typeface="Calibri"/>
              <a:cs typeface="Calibri"/>
              <a:sym typeface="Calibri"/>
            </a:endParaRPr>
          </a:p>
        </p:txBody>
      </p:sp>
      <p:sp>
        <p:nvSpPr>
          <p:cNvPr id="209" name="Google Shape;209;p27"/>
          <p:cNvSpPr txBox="1"/>
          <p:nvPr/>
        </p:nvSpPr>
        <p:spPr>
          <a:xfrm>
            <a:off x="391443" y="776327"/>
            <a:ext cx="8159704" cy="439646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Algunas de las razones por las que es importante medir el desempeño y contar con indicadores de trabajo en equipo son las siguientes: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285750" lvl="0" marL="285750" marR="0" rtl="0" algn="l">
              <a:lnSpc>
                <a:spcPct val="107000"/>
              </a:lnSpc>
              <a:spcBef>
                <a:spcPts val="800"/>
              </a:spcBef>
              <a:spcAft>
                <a:spcPts val="0"/>
              </a:spcAft>
              <a:buClr>
                <a:srgbClr val="705AA4"/>
              </a:buClr>
              <a:buSzPts val="1600"/>
              <a:buFont typeface="Arial"/>
              <a:buChar char="•"/>
            </a:pPr>
            <a:r>
              <a:rPr b="1" i="1" lang="es-PE" sz="1600" u="none" cap="none" strike="noStrike">
                <a:solidFill>
                  <a:srgbClr val="705AA4"/>
                </a:solidFill>
                <a:latin typeface="Calibri"/>
                <a:ea typeface="Calibri"/>
                <a:cs typeface="Calibri"/>
                <a:sym typeface="Calibri"/>
              </a:rPr>
              <a:t>Detectar niveles individuales: </a:t>
            </a:r>
            <a:r>
              <a:rPr b="0" i="0" lang="es-PE" sz="1600" u="none" cap="none" strike="noStrike">
                <a:solidFill>
                  <a:schemeClr val="dk1"/>
                </a:solidFill>
                <a:latin typeface="Calibri"/>
                <a:ea typeface="Calibri"/>
                <a:cs typeface="Calibri"/>
                <a:sym typeface="Calibri"/>
              </a:rPr>
              <a:t>algunos colaboradores trabajan más que otros. Reconocer los distintos niveles de aporte es esencial para su crecimiento, desempeño, moral en la oficina y desarrollo del trabajo en equipo.</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7000"/>
              </a:lnSpc>
              <a:spcBef>
                <a:spcPts val="800"/>
              </a:spcBef>
              <a:spcAft>
                <a:spcPts val="0"/>
              </a:spcAft>
              <a:buClr>
                <a:srgbClr val="705AA4"/>
              </a:buClr>
              <a:buSzPts val="1600"/>
              <a:buFont typeface="Arial"/>
              <a:buChar char="•"/>
            </a:pPr>
            <a:r>
              <a:rPr b="1" i="1" lang="es-PE" sz="1600" u="none" cap="none" strike="noStrike">
                <a:solidFill>
                  <a:srgbClr val="705AA4"/>
                </a:solidFill>
                <a:latin typeface="Calibri"/>
                <a:ea typeface="Calibri"/>
                <a:cs typeface="Calibri"/>
                <a:sym typeface="Calibri"/>
              </a:rPr>
              <a:t>Identificar fortalezas y debilidades del equipo: </a:t>
            </a:r>
            <a:r>
              <a:rPr b="0" i="0" lang="es-PE" sz="1600" u="none" cap="none" strike="noStrike">
                <a:solidFill>
                  <a:schemeClr val="dk1"/>
                </a:solidFill>
                <a:latin typeface="Calibri"/>
                <a:ea typeface="Calibri"/>
                <a:cs typeface="Calibri"/>
                <a:sym typeface="Calibri"/>
              </a:rPr>
              <a:t>comprender las competencias positivas y negativas de los individuos entregará una mejor imagen de las competencias del equipo y su potencial para lograr un trabajo en equipo más productivo.</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7000"/>
              </a:lnSpc>
              <a:spcBef>
                <a:spcPts val="800"/>
              </a:spcBef>
              <a:spcAft>
                <a:spcPts val="0"/>
              </a:spcAft>
              <a:buClr>
                <a:srgbClr val="705AA4"/>
              </a:buClr>
              <a:buSzPts val="1600"/>
              <a:buFont typeface="Arial"/>
              <a:buChar char="•"/>
            </a:pPr>
            <a:r>
              <a:rPr b="1" i="1" lang="es-PE" sz="1600" u="none" cap="none" strike="noStrike">
                <a:solidFill>
                  <a:srgbClr val="705AA4"/>
                </a:solidFill>
                <a:latin typeface="Calibri"/>
                <a:ea typeface="Calibri"/>
                <a:cs typeface="Calibri"/>
                <a:sym typeface="Calibri"/>
              </a:rPr>
              <a:t>Crea un entorno de trabajo transparente: </a:t>
            </a:r>
            <a:r>
              <a:rPr b="0" i="0" lang="es-PE" sz="1600" u="none" cap="none" strike="noStrike">
                <a:solidFill>
                  <a:schemeClr val="dk1"/>
                </a:solidFill>
                <a:latin typeface="Calibri"/>
                <a:ea typeface="Calibri"/>
                <a:cs typeface="Calibri"/>
                <a:sym typeface="Calibri"/>
              </a:rPr>
              <a:t>cuando reconoces al equipo de trabajo y garantizas su compromiso y motivación, se generará un entorno de trabajo más saludable y cooperativo.</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EVALUACIÓN DEL TRABAJO </a:t>
            </a:r>
            <a:endParaRPr b="0" i="0" sz="1300" u="none" cap="none" strike="noStrike">
              <a:solidFill>
                <a:srgbClr val="438AD7"/>
              </a:solidFill>
              <a:latin typeface="Calibri"/>
              <a:ea typeface="Calibri"/>
              <a:cs typeface="Calibri"/>
              <a:sym typeface="Calibri"/>
            </a:endParaRPr>
          </a:p>
        </p:txBody>
      </p:sp>
      <p:sp>
        <p:nvSpPr>
          <p:cNvPr id="215" name="Google Shape;215;p28"/>
          <p:cNvSpPr txBox="1"/>
          <p:nvPr/>
        </p:nvSpPr>
        <p:spPr>
          <a:xfrm>
            <a:off x="422031" y="732387"/>
            <a:ext cx="8315569" cy="422833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1" i="0" lang="es-PE" sz="1600" u="none" cap="none" strike="noStrike">
                <a:solidFill>
                  <a:srgbClr val="0070C0"/>
                </a:solidFill>
                <a:latin typeface="Calibri"/>
                <a:ea typeface="Calibri"/>
                <a:cs typeface="Calibri"/>
                <a:sym typeface="Calibri"/>
              </a:rPr>
              <a:t>¿Cómo medir el trabajo en equipo?</a:t>
            </a:r>
            <a:endParaRPr b="0" i="0" sz="1600" u="none" cap="none" strike="noStrike">
              <a:solidFill>
                <a:srgbClr val="0070C0"/>
              </a:solidFill>
              <a:latin typeface="Calibri"/>
              <a:ea typeface="Calibri"/>
              <a:cs typeface="Calibri"/>
              <a:sym typeface="Calibri"/>
            </a:endParaRPr>
          </a:p>
          <a:p>
            <a:pPr indent="0" lvl="0" marL="0" marR="0" rtl="0" algn="l">
              <a:lnSpc>
                <a:spcPct val="107000"/>
              </a:lnSpc>
              <a:spcBef>
                <a:spcPts val="80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A partir de los criterios mencionados anteriormente, encontramos una serie de instrumentos, encuestas, preguntas y ejercicios para medir trabajo en equipo. Veamos seis opciones o áreas en las que se puede llevar a cabo una evaluación profunda, que entregue respuestas sobre el estado y el nivel del trabajo en equipo evaluado.</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 </a:t>
            </a:r>
            <a:r>
              <a:rPr b="1" i="0" lang="es-PE" sz="1600" u="none" cap="none" strike="noStrike">
                <a:solidFill>
                  <a:schemeClr val="dk1"/>
                </a:solidFill>
                <a:latin typeface="Calibri"/>
                <a:ea typeface="Calibri"/>
                <a:cs typeface="Calibri"/>
                <a:sym typeface="Calibri"/>
              </a:rPr>
              <a:t>1. Toma de decisiones e interacción</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500"/>
              <a:buFont typeface="Arial"/>
              <a:buNone/>
            </a:pPr>
            <a:r>
              <a:rPr b="0" i="0" lang="es-PE" sz="1500" u="none" cap="none" strike="noStrike">
                <a:solidFill>
                  <a:schemeClr val="dk1"/>
                </a:solidFill>
                <a:latin typeface="Calibri"/>
                <a:ea typeface="Calibri"/>
                <a:cs typeface="Calibri"/>
                <a:sym typeface="Calibri"/>
              </a:rPr>
              <a:t>¿Los talentos de la organización se sienten libres de decir lo que piensan en las reuniones?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500"/>
              <a:buFont typeface="Arial"/>
              <a:buNone/>
            </a:pPr>
            <a:r>
              <a:rPr b="0" i="0" lang="es-PE" sz="1500" u="none" cap="none" strike="noStrike">
                <a:solidFill>
                  <a:schemeClr val="dk1"/>
                </a:solidFill>
                <a:latin typeface="Calibri"/>
                <a:ea typeface="Calibri"/>
                <a:cs typeface="Calibri"/>
                <a:sym typeface="Calibri"/>
              </a:rPr>
              <a:t>¿Cuál es el nivel de dependencia a la hora de tomar decisiones urgentes? </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2. Respeto de plazos y obtención de objetivos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500"/>
              <a:buFont typeface="Arial"/>
              <a:buNone/>
            </a:pPr>
            <a:r>
              <a:rPr b="0" i="0" lang="es-PE" sz="1500" u="none" cap="none" strike="noStrike">
                <a:solidFill>
                  <a:schemeClr val="dk1"/>
                </a:solidFill>
                <a:latin typeface="Calibri"/>
                <a:ea typeface="Calibri"/>
                <a:cs typeface="Calibri"/>
                <a:sym typeface="Calibri"/>
              </a:rPr>
              <a:t>¿El trabajo se entrega dentro de los plazos establecidos? Si no es así, ¿a qué se debe? ¿Cómo se puede hacer la próxima vez para lograrlo?</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500"/>
              <a:buFont typeface="Arial"/>
              <a:buNone/>
            </a:pPr>
            <a:r>
              <a:rPr b="0" i="0" lang="es-PE" sz="1500" u="none" cap="none" strike="noStrike">
                <a:solidFill>
                  <a:schemeClr val="dk1"/>
                </a:solidFill>
                <a:latin typeface="Calibri"/>
                <a:ea typeface="Calibri"/>
                <a:cs typeface="Calibri"/>
                <a:sym typeface="Calibri"/>
              </a:rPr>
              <a:t>¿El trabajo se realiza a ritmo constante o las jornadas de trabajo son aleatorias?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500"/>
              <a:buFont typeface="Arial"/>
              <a:buNone/>
            </a:pPr>
            <a:r>
              <a:rPr b="0" i="0" lang="es-PE" sz="1500" u="none" cap="none" strike="noStrike">
                <a:solidFill>
                  <a:schemeClr val="dk1"/>
                </a:solidFill>
                <a:latin typeface="Calibri"/>
                <a:ea typeface="Calibri"/>
                <a:cs typeface="Calibri"/>
                <a:sym typeface="Calibri"/>
              </a:rPr>
              <a:t>¿Los objetivos se lograron? Si la respuesta es no, ¿por qué no? ¿Qué recursos faltaron para hacerlo?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EVALUACIÓN DEL TRABAJO </a:t>
            </a:r>
            <a:endParaRPr b="0" i="0" sz="1300" u="none" cap="none" strike="noStrike">
              <a:solidFill>
                <a:srgbClr val="438AD7"/>
              </a:solidFill>
              <a:latin typeface="Calibri"/>
              <a:ea typeface="Calibri"/>
              <a:cs typeface="Calibri"/>
              <a:sym typeface="Calibri"/>
            </a:endParaRPr>
          </a:p>
        </p:txBody>
      </p:sp>
      <p:sp>
        <p:nvSpPr>
          <p:cNvPr id="221" name="Google Shape;221;p29"/>
          <p:cNvSpPr txBox="1"/>
          <p:nvPr/>
        </p:nvSpPr>
        <p:spPr>
          <a:xfrm>
            <a:off x="512023" y="747741"/>
            <a:ext cx="7763933" cy="388971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3. Sentido de responsabilidad</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500"/>
              <a:buFont typeface="Arial"/>
              <a:buNone/>
            </a:pPr>
            <a:r>
              <a:rPr b="0" i="0" lang="es-PE" sz="1500" u="none" cap="none" strike="noStrike">
                <a:solidFill>
                  <a:schemeClr val="dk1"/>
                </a:solidFill>
                <a:latin typeface="Calibri"/>
                <a:ea typeface="Calibri"/>
                <a:cs typeface="Calibri"/>
                <a:sym typeface="Calibri"/>
              </a:rPr>
              <a:t>Cuando se convoca a una reunión, ¿llegan a tiempo o sólo cuando ha comenzado el encuentro?</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500"/>
              <a:buFont typeface="Arial"/>
              <a:buNone/>
            </a:pPr>
            <a:r>
              <a:rPr b="0" i="0" lang="es-PE" sz="1500" u="none" cap="none" strike="noStrike">
                <a:solidFill>
                  <a:schemeClr val="dk1"/>
                </a:solidFill>
                <a:latin typeface="Calibri"/>
                <a:ea typeface="Calibri"/>
                <a:cs typeface="Calibri"/>
                <a:sym typeface="Calibri"/>
              </a:rPr>
              <a:t>¿Se preparan para las reuniones o llegan a la reunión a debatir?</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500"/>
              <a:buFont typeface="Arial"/>
              <a:buNone/>
            </a:pPr>
            <a:r>
              <a:rPr b="0" i="0" lang="es-PE" sz="1500" u="none" cap="none" strike="noStrike">
                <a:solidFill>
                  <a:schemeClr val="dk1"/>
                </a:solidFill>
                <a:latin typeface="Calibri"/>
                <a:ea typeface="Calibri"/>
                <a:cs typeface="Calibri"/>
                <a:sym typeface="Calibri"/>
              </a:rPr>
              <a:t>Cuando se generan situaciones complejas, ¿buscan culpar a alguien injustamente o reconocen que se equivocaron y asumen las consecuencias?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500"/>
              <a:buFont typeface="Arial"/>
              <a:buNone/>
            </a:pPr>
            <a:r>
              <a:rPr b="0" i="0" lang="es-PE" sz="1500" u="none" cap="none" strike="noStrike">
                <a:solidFill>
                  <a:schemeClr val="dk1"/>
                </a:solidFill>
                <a:latin typeface="Calibri"/>
                <a:ea typeface="Calibri"/>
                <a:cs typeface="Calibri"/>
                <a:sym typeface="Calibri"/>
              </a:rPr>
              <a:t>¿Los integrantes del equipo se enfocan en las necesidades del equipo o en las individuales?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4. Desarrollo de habilidades y competencias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500"/>
              <a:buFont typeface="Arial"/>
              <a:buNone/>
            </a:pPr>
            <a:r>
              <a:rPr b="0" i="0" lang="es-PE" sz="1500" u="none" cap="none" strike="noStrike">
                <a:solidFill>
                  <a:schemeClr val="dk1"/>
                </a:solidFill>
                <a:latin typeface="Calibri"/>
                <a:ea typeface="Calibri"/>
                <a:cs typeface="Calibri"/>
                <a:sym typeface="Calibri"/>
              </a:rPr>
              <a:t>En este punto, si quieres medir el nivel del trabajo en equipo, un buen indicador es evaluar las habilidades que poseen tus colaboradores. Asimismo, diversos criterios también aplican, como, por ejemplo, el hecho de aportar o no soluciones una vez que se han identificado las debilidades grupales.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3"/>
          <p:cNvSpPr txBox="1"/>
          <p:nvPr/>
        </p:nvSpPr>
        <p:spPr>
          <a:xfrm>
            <a:off x="2135273" y="1596091"/>
            <a:ext cx="5240215" cy="212365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s-PE" sz="4400" u="none" cap="none" strike="noStrike">
                <a:solidFill>
                  <a:schemeClr val="dk1"/>
                </a:solidFill>
                <a:latin typeface="Calibri"/>
                <a:ea typeface="Calibri"/>
                <a:cs typeface="Calibri"/>
                <a:sym typeface="Calibri"/>
              </a:rPr>
              <a:t>¿Cuáles son las </a:t>
            </a:r>
            <a:r>
              <a:rPr b="1" i="0" lang="es-PE" sz="4400" u="none" cap="none" strike="noStrike">
                <a:solidFill>
                  <a:srgbClr val="705AA4"/>
                </a:solidFill>
                <a:latin typeface="Calibri"/>
                <a:ea typeface="Calibri"/>
                <a:cs typeface="Calibri"/>
                <a:sym typeface="Calibri"/>
              </a:rPr>
              <a:t>características </a:t>
            </a:r>
            <a:r>
              <a:rPr b="1" i="0" lang="es-PE" sz="4400" u="none" cap="none" strike="noStrike">
                <a:solidFill>
                  <a:schemeClr val="dk1"/>
                </a:solidFill>
                <a:latin typeface="Calibri"/>
                <a:ea typeface="Calibri"/>
                <a:cs typeface="Calibri"/>
                <a:sym typeface="Calibri"/>
              </a:rPr>
              <a:t>de los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1" i="0" lang="es-PE" sz="4400" u="none" cap="none" strike="noStrike">
                <a:solidFill>
                  <a:srgbClr val="48C3BB"/>
                </a:solidFill>
                <a:latin typeface="Calibri"/>
                <a:ea typeface="Calibri"/>
                <a:cs typeface="Calibri"/>
                <a:sym typeface="Calibri"/>
              </a:rPr>
              <a:t>equipos eficientes</a:t>
            </a:r>
            <a:r>
              <a:rPr b="1" i="0" lang="es-PE" sz="4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531700"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438AD7"/>
                </a:solidFill>
                <a:latin typeface="Calibri"/>
                <a:ea typeface="Calibri"/>
                <a:cs typeface="Calibri"/>
                <a:sym typeface="Calibri"/>
              </a:rPr>
              <a:t>/ PROCESO DE FORMACIÓN DE EQUIPOS</a:t>
            </a:r>
            <a:endParaRPr b="0" i="0" sz="1400" u="none" cap="none" strike="noStrike">
              <a:solidFill>
                <a:srgbClr val="438AD7"/>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EVALUACIÓN DEL TRABAJO </a:t>
            </a:r>
            <a:endParaRPr b="0" i="0" sz="1300" u="none" cap="none" strike="noStrike">
              <a:solidFill>
                <a:srgbClr val="438AD7"/>
              </a:solidFill>
              <a:latin typeface="Calibri"/>
              <a:ea typeface="Calibri"/>
              <a:cs typeface="Calibri"/>
              <a:sym typeface="Calibri"/>
            </a:endParaRPr>
          </a:p>
        </p:txBody>
      </p:sp>
      <p:sp>
        <p:nvSpPr>
          <p:cNvPr id="227" name="Google Shape;227;p30"/>
          <p:cNvSpPr txBox="1"/>
          <p:nvPr/>
        </p:nvSpPr>
        <p:spPr>
          <a:xfrm>
            <a:off x="537859" y="823242"/>
            <a:ext cx="8068282" cy="1795941"/>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5. Iniciativa y compromiso</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500"/>
              <a:buFont typeface="Arial"/>
              <a:buNone/>
            </a:pPr>
            <a:r>
              <a:rPr b="0" i="0" lang="es-PE" sz="1500" u="none" cap="none" strike="noStrike">
                <a:solidFill>
                  <a:schemeClr val="dk1"/>
                </a:solidFill>
                <a:latin typeface="Calibri"/>
                <a:ea typeface="Calibri"/>
                <a:cs typeface="Calibri"/>
                <a:sym typeface="Calibri"/>
              </a:rPr>
              <a:t>La iniciativa se mide en la toma de decisiones. ¿Cómo reconocemos esos talentos?</a:t>
            </a:r>
            <a:endParaRPr b="0" i="0" sz="1500" u="none" cap="none" strike="noStrike">
              <a:solidFill>
                <a:schemeClr val="dk1"/>
              </a:solidFill>
              <a:latin typeface="Calibri"/>
              <a:ea typeface="Calibri"/>
              <a:cs typeface="Calibri"/>
              <a:sym typeface="Calibri"/>
            </a:endParaRPr>
          </a:p>
          <a:p>
            <a:pPr indent="-285750" lvl="0" marL="285750" marR="0" rtl="0" algn="l">
              <a:lnSpc>
                <a:spcPct val="107000"/>
              </a:lnSpc>
              <a:spcBef>
                <a:spcPts val="800"/>
              </a:spcBef>
              <a:spcAft>
                <a:spcPts val="0"/>
              </a:spcAft>
              <a:buClr>
                <a:schemeClr val="dk1"/>
              </a:buClr>
              <a:buSzPts val="1500"/>
              <a:buFont typeface="Arial"/>
              <a:buChar char="•"/>
            </a:pPr>
            <a:r>
              <a:rPr b="0" i="0" lang="es-PE" sz="1500" u="none" cap="none" strike="noStrike">
                <a:solidFill>
                  <a:schemeClr val="dk1"/>
                </a:solidFill>
                <a:latin typeface="Calibri"/>
                <a:ea typeface="Calibri"/>
                <a:cs typeface="Calibri"/>
                <a:sym typeface="Calibri"/>
              </a:rPr>
              <a:t>Actúan y se anticipan a los problemas.</a:t>
            </a:r>
            <a:endParaRPr b="0" i="0" sz="1400" u="none" cap="none" strike="noStrike">
              <a:solidFill>
                <a:srgbClr val="000000"/>
              </a:solidFill>
              <a:latin typeface="Arial"/>
              <a:ea typeface="Arial"/>
              <a:cs typeface="Arial"/>
              <a:sym typeface="Arial"/>
            </a:endParaRPr>
          </a:p>
          <a:p>
            <a:pPr indent="-285750" lvl="0" marL="285750" marR="0" rtl="0" algn="l">
              <a:lnSpc>
                <a:spcPct val="107000"/>
              </a:lnSpc>
              <a:spcBef>
                <a:spcPts val="0"/>
              </a:spcBef>
              <a:spcAft>
                <a:spcPts val="0"/>
              </a:spcAft>
              <a:buClr>
                <a:schemeClr val="dk1"/>
              </a:buClr>
              <a:buSzPts val="1500"/>
              <a:buFont typeface="Arial"/>
              <a:buChar char="•"/>
            </a:pPr>
            <a:r>
              <a:rPr b="0" i="0" lang="es-PE" sz="1500" u="none" cap="none" strike="noStrike">
                <a:solidFill>
                  <a:schemeClr val="dk1"/>
                </a:solidFill>
                <a:latin typeface="Calibri"/>
                <a:ea typeface="Calibri"/>
                <a:cs typeface="Calibri"/>
                <a:sym typeface="Calibri"/>
              </a:rPr>
              <a:t>Tienen el dominio de sus emociones, pensamientos y actitudes.</a:t>
            </a:r>
            <a:endParaRPr b="0" i="0" sz="1400" u="none" cap="none" strike="noStrike">
              <a:solidFill>
                <a:srgbClr val="000000"/>
              </a:solidFill>
              <a:latin typeface="Arial"/>
              <a:ea typeface="Arial"/>
              <a:cs typeface="Arial"/>
              <a:sym typeface="Arial"/>
            </a:endParaRPr>
          </a:p>
          <a:p>
            <a:pPr indent="-285750" lvl="0" marL="285750" marR="0" rtl="0" algn="l">
              <a:lnSpc>
                <a:spcPct val="107000"/>
              </a:lnSpc>
              <a:spcBef>
                <a:spcPts val="0"/>
              </a:spcBef>
              <a:spcAft>
                <a:spcPts val="0"/>
              </a:spcAft>
              <a:buClr>
                <a:schemeClr val="dk1"/>
              </a:buClr>
              <a:buSzPts val="1500"/>
              <a:buFont typeface="Arial"/>
              <a:buChar char="•"/>
            </a:pPr>
            <a:r>
              <a:rPr b="0" i="0" lang="es-PE" sz="1500" u="none" cap="none" strike="noStrike">
                <a:solidFill>
                  <a:schemeClr val="dk1"/>
                </a:solidFill>
                <a:latin typeface="Calibri"/>
                <a:ea typeface="Calibri"/>
                <a:cs typeface="Calibri"/>
                <a:sym typeface="Calibri"/>
              </a:rPr>
              <a:t>Poseen un pensamiento crítico.</a:t>
            </a:r>
            <a:endParaRPr b="0" i="0" sz="1400" u="none" cap="none" strike="noStrike">
              <a:solidFill>
                <a:srgbClr val="000000"/>
              </a:solidFill>
              <a:latin typeface="Arial"/>
              <a:ea typeface="Arial"/>
              <a:cs typeface="Arial"/>
              <a:sym typeface="Arial"/>
            </a:endParaRPr>
          </a:p>
          <a:p>
            <a:pPr indent="-285750" lvl="0" marL="285750" marR="0" rtl="0" algn="l">
              <a:lnSpc>
                <a:spcPct val="107000"/>
              </a:lnSpc>
              <a:spcBef>
                <a:spcPts val="0"/>
              </a:spcBef>
              <a:spcAft>
                <a:spcPts val="0"/>
              </a:spcAft>
              <a:buClr>
                <a:schemeClr val="dk1"/>
              </a:buClr>
              <a:buSzPts val="1500"/>
              <a:buFont typeface="Arial"/>
              <a:buChar char="•"/>
            </a:pPr>
            <a:r>
              <a:rPr b="0" i="0" lang="es-PE" sz="1500" u="none" cap="none" strike="noStrike">
                <a:solidFill>
                  <a:schemeClr val="dk1"/>
                </a:solidFill>
                <a:latin typeface="Calibri"/>
                <a:ea typeface="Calibri"/>
                <a:cs typeface="Calibri"/>
                <a:sym typeface="Calibri"/>
              </a:rPr>
              <a:t>Gestionan una actitud positiva.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EVALUACIÓN DEL TRABAJO </a:t>
            </a:r>
            <a:endParaRPr b="0" i="0" sz="1300" u="none" cap="none" strike="noStrike">
              <a:solidFill>
                <a:srgbClr val="438AD7"/>
              </a:solidFill>
              <a:latin typeface="Calibri"/>
              <a:ea typeface="Calibri"/>
              <a:cs typeface="Calibri"/>
              <a:sym typeface="Calibri"/>
            </a:endParaRPr>
          </a:p>
        </p:txBody>
      </p:sp>
      <p:sp>
        <p:nvSpPr>
          <p:cNvPr id="233" name="Google Shape;233;p31"/>
          <p:cNvSpPr txBox="1"/>
          <p:nvPr/>
        </p:nvSpPr>
        <p:spPr>
          <a:xfrm>
            <a:off x="512023" y="745380"/>
            <a:ext cx="8068282" cy="422384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6. Actitud</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Los equipos que tienen una buena actitud siempre están pensando en los logros y se motivan a sí mismos para mejorar su labor. Igualmente, no dejan que los obstáculos o contratiempos los descarrilen.</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¿Tiene tu equipo la sensación de que todos pueden intercambiar ideas libremente, experimentar con ideas y probar estrategias que pueden fallar? </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¿Tu equipo tiene la seguridad para proponer ideas disruptivas?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¿Se promueve entre los miembros del equipo la creatividad?</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Tanto la actitud como la iniciativa, que forman parte de las necesidades del trabajo en equipo, tienen un alto componente emocional. Sin un buen ambiente laboral que motive y genere confianza en los colaboradores, no lograremos un equipo de trabajo eficiente.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EVALUACIÓN DEL TRABAJO </a:t>
            </a:r>
            <a:endParaRPr b="0" i="0" sz="1300" u="none" cap="none" strike="noStrike">
              <a:solidFill>
                <a:srgbClr val="438AD7"/>
              </a:solidFill>
              <a:latin typeface="Calibri"/>
              <a:ea typeface="Calibri"/>
              <a:cs typeface="Calibri"/>
              <a:sym typeface="Calibri"/>
            </a:endParaRPr>
          </a:p>
        </p:txBody>
      </p:sp>
      <p:sp>
        <p:nvSpPr>
          <p:cNvPr id="239" name="Google Shape;239;p32"/>
          <p:cNvSpPr txBox="1"/>
          <p:nvPr/>
        </p:nvSpPr>
        <p:spPr>
          <a:xfrm>
            <a:off x="512023" y="933263"/>
            <a:ext cx="7670800" cy="3344826"/>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Consejos para medir el trabajo en equipo</a:t>
            </a:r>
            <a:endParaRPr b="0" i="0" sz="1600" u="none" cap="none" strike="noStrike">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600"/>
              <a:buFont typeface="Noto Sans Symbols"/>
              <a:buChar char="∙"/>
            </a:pPr>
            <a:r>
              <a:rPr b="0" i="0" lang="es-PE" sz="1600" u="none" cap="none" strike="noStrike">
                <a:solidFill>
                  <a:schemeClr val="dk1"/>
                </a:solidFill>
                <a:latin typeface="Calibri"/>
                <a:ea typeface="Calibri"/>
                <a:cs typeface="Calibri"/>
                <a:sym typeface="Calibri"/>
              </a:rPr>
              <a:t>Elabora una lista de elementos que te sirva para obtener más información sobre tus equipos de trabajo y sus necesidades.</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600"/>
              <a:buFont typeface="Noto Sans Symbols"/>
              <a:buChar char="∙"/>
            </a:pPr>
            <a:r>
              <a:rPr b="0" i="0" lang="es-PE" sz="1600" u="none" cap="none" strike="noStrike">
                <a:solidFill>
                  <a:schemeClr val="dk1"/>
                </a:solidFill>
                <a:latin typeface="Calibri"/>
                <a:ea typeface="Calibri"/>
                <a:cs typeface="Calibri"/>
                <a:sym typeface="Calibri"/>
              </a:rPr>
              <a:t>Busca brechas entre lo que es la realidad de lo que sucede diariamente en tu equipo y lo que espera tu personal.</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600"/>
              <a:buFont typeface="Noto Sans Symbols"/>
              <a:buChar char="∙"/>
            </a:pPr>
            <a:r>
              <a:rPr b="0" i="0" lang="es-PE" sz="1600" u="none" cap="none" strike="noStrike">
                <a:solidFill>
                  <a:schemeClr val="dk1"/>
                </a:solidFill>
                <a:latin typeface="Calibri"/>
                <a:ea typeface="Calibri"/>
                <a:cs typeface="Calibri"/>
                <a:sym typeface="Calibri"/>
              </a:rPr>
              <a:t>Constantemente, deberás aplicar planes que te impulsen a mejorar y optimizar el trabajo en equipo de tu grupo.</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600"/>
              <a:buFont typeface="Noto Sans Symbols"/>
              <a:buChar char="∙"/>
            </a:pPr>
            <a:r>
              <a:rPr b="0" i="0" lang="es-PE" sz="1600" u="none" cap="none" strike="noStrike">
                <a:solidFill>
                  <a:schemeClr val="dk1"/>
                </a:solidFill>
                <a:latin typeface="Calibri"/>
                <a:ea typeface="Calibri"/>
                <a:cs typeface="Calibri"/>
                <a:sym typeface="Calibri"/>
              </a:rPr>
              <a:t>Suele ser más efectivo si valoras a tu equipo en términos cualitativos y, posteriormente, poder aportar los insumos que necesites tanto a los programas formativos como a tu propio equipo.</a:t>
            </a:r>
            <a:endParaRPr b="0" i="0" sz="1400" u="none" cap="none" strike="noStrike">
              <a:solidFill>
                <a:srgbClr val="000000"/>
              </a:solidFill>
              <a:latin typeface="Arial"/>
              <a:ea typeface="Arial"/>
              <a:cs typeface="Arial"/>
              <a:sym typeface="Arial"/>
            </a:endParaRPr>
          </a:p>
          <a:p>
            <a:pPr indent="-342900" lvl="0" marL="342900" marR="0" rtl="0" algn="l">
              <a:lnSpc>
                <a:spcPct val="107000"/>
              </a:lnSpc>
              <a:spcBef>
                <a:spcPts val="0"/>
              </a:spcBef>
              <a:spcAft>
                <a:spcPts val="0"/>
              </a:spcAft>
              <a:buClr>
                <a:schemeClr val="dk1"/>
              </a:buClr>
              <a:buSzPts val="1600"/>
              <a:buFont typeface="Noto Sans Symbols"/>
              <a:buChar char="∙"/>
            </a:pPr>
            <a:r>
              <a:rPr b="0" i="0" lang="es-PE" sz="1600" u="none" cap="none" strike="noStrike">
                <a:solidFill>
                  <a:schemeClr val="dk1"/>
                </a:solidFill>
                <a:latin typeface="Calibri"/>
                <a:ea typeface="Calibri"/>
                <a:cs typeface="Calibri"/>
                <a:sym typeface="Calibri"/>
              </a:rPr>
              <a:t>Puedes aplicar dos opciones: elegir si quieres que la observación sea obra de un agente externo o es preferible la autoevaluación.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6" name="Google Shape;246;p33"/>
          <p:cNvSpPr/>
          <p:nvPr/>
        </p:nvSpPr>
        <p:spPr>
          <a:xfrm>
            <a:off x="511154" y="717423"/>
            <a:ext cx="8070138" cy="4385816"/>
          </a:xfrm>
          <a:prstGeom prst="rect">
            <a:avLst/>
          </a:prstGeom>
          <a:noFill/>
          <a:ln>
            <a:noFill/>
          </a:ln>
        </p:spPr>
        <p:txBody>
          <a:bodyPr anchorCtr="0" anchor="t" bIns="0" lIns="0" spcFirstLastPara="1" rIns="0" wrap="square" tIns="0">
            <a:spAutoFit/>
          </a:bodyPr>
          <a:lstStyle/>
          <a:p>
            <a:pPr indent="-285750" lvl="0" marL="285750" marR="0" rtl="0" algn="l">
              <a:lnSpc>
                <a:spcPct val="100000"/>
              </a:lnSpc>
              <a:spcBef>
                <a:spcPts val="0"/>
              </a:spcBef>
              <a:spcAft>
                <a:spcPts val="0"/>
              </a:spcAft>
              <a:buClr>
                <a:srgbClr val="FFFFFF"/>
              </a:buClr>
              <a:buSzPts val="1500"/>
              <a:buFont typeface="Arial"/>
              <a:buChar char="•"/>
            </a:pPr>
            <a:r>
              <a:rPr b="0" i="0" lang="es-PE" sz="1500" u="none" cap="none" strike="noStrike">
                <a:solidFill>
                  <a:srgbClr val="FFFFFF"/>
                </a:solidFill>
                <a:latin typeface="Calibri"/>
                <a:ea typeface="Calibri"/>
                <a:cs typeface="Calibri"/>
                <a:sym typeface="Calibri"/>
              </a:rPr>
              <a:t>Los constantes cambios en los que se ven envueltas las organizaciones y su necesidad de adaptación a un entorno impredecible para mantener su competitividad, exigen nuevas formas de organizar el trabajo.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500"/>
              <a:buFont typeface="Arial"/>
              <a:buChar char="•"/>
            </a:pPr>
            <a:r>
              <a:rPr b="0" i="0" lang="es-PE" sz="1500" u="none" cap="none" strike="noStrike">
                <a:solidFill>
                  <a:srgbClr val="FFFFFF"/>
                </a:solidFill>
                <a:latin typeface="Calibri"/>
                <a:ea typeface="Calibri"/>
                <a:cs typeface="Calibri"/>
                <a:sym typeface="Calibri"/>
              </a:rPr>
              <a:t>El trabajo en equipo se utiliza como una herramienta para aumentar la productividad, haciendo que los centros de trabajo sean más eficientes y eficaces.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500"/>
              <a:buFont typeface="Arial"/>
              <a:buChar char="•"/>
            </a:pPr>
            <a:r>
              <a:rPr b="0" i="0" lang="es-PE" sz="1500" u="none" cap="none" strike="noStrike">
                <a:solidFill>
                  <a:srgbClr val="FFFFFF"/>
                </a:solidFill>
                <a:latin typeface="Calibri"/>
                <a:ea typeface="Calibri"/>
                <a:cs typeface="Calibri"/>
                <a:sym typeface="Calibri"/>
              </a:rPr>
              <a:t>Es prioridad de las organizaciones incrementar el trabajo en equipo con el fin de obtener una mayor eficacia y competencia en el ámbito productivo; a través de la práctica visión compartida dentro del trabajo colectivo.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500"/>
              <a:buFont typeface="Arial"/>
              <a:buChar char="•"/>
            </a:pPr>
            <a:r>
              <a:rPr b="0" i="0" lang="es-PE" sz="1500" u="none" cap="none" strike="noStrike">
                <a:solidFill>
                  <a:srgbClr val="FFFFFF"/>
                </a:solidFill>
                <a:latin typeface="Calibri"/>
                <a:ea typeface="Calibri"/>
                <a:cs typeface="Calibri"/>
                <a:sym typeface="Calibri"/>
              </a:rPr>
              <a:t>Deben trabajar en equipo personas que se necesitan mutuamente para actuar y donde la toma de decisiones es responsabilidad colectiva.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500"/>
              <a:buFont typeface="Arial"/>
              <a:buChar char="•"/>
            </a:pPr>
            <a:r>
              <a:rPr b="0" i="0" lang="es-PE" sz="1500" u="none" cap="none" strike="noStrike">
                <a:solidFill>
                  <a:srgbClr val="FFFFFF"/>
                </a:solidFill>
                <a:latin typeface="Calibri"/>
                <a:ea typeface="Calibri"/>
                <a:cs typeface="Calibri"/>
                <a:sym typeface="Calibri"/>
              </a:rPr>
              <a:t>Si los equipos aprenden, hay aprendizaje organizacional, porque se convierten en un microcosmos para aprender a través de la organización y llevarlo a la práctica.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500"/>
              <a:buFont typeface="Arial"/>
              <a:buChar char="•"/>
            </a:pPr>
            <a:r>
              <a:rPr b="0" i="0" lang="es-PE" sz="1500" u="none" cap="none" strike="noStrike">
                <a:solidFill>
                  <a:srgbClr val="FFFFFF"/>
                </a:solidFill>
                <a:latin typeface="Calibri"/>
                <a:ea typeface="Calibri"/>
                <a:cs typeface="Calibri"/>
                <a:sym typeface="Calibri"/>
              </a:rPr>
              <a:t>El estímulo y las motivaciones son las dos grandes alas de todo trabajo en equipo.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500"/>
              <a:buFont typeface="Arial"/>
              <a:buChar char="•"/>
            </a:pPr>
            <a:r>
              <a:rPr b="0" i="0" lang="es-PE" sz="1500" u="none" cap="none" strike="noStrike">
                <a:solidFill>
                  <a:srgbClr val="FFFFFF"/>
                </a:solidFill>
                <a:latin typeface="Calibri"/>
                <a:ea typeface="Calibri"/>
                <a:cs typeface="Calibri"/>
                <a:sym typeface="Calibri"/>
              </a:rPr>
              <a:t>Las ventajas que aportan los sistemas de trabajo en equipo a nivel organizacional no son suficientes; sino se analizan beneficios que aportan a los integrantes de los equipos como son la satisfacción de las necesidades de reconocimiento, pertenencia, la facilitación del desarrollo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500"/>
              <a:buFont typeface="Arial"/>
              <a:buChar char="•"/>
            </a:pPr>
            <a:r>
              <a:rPr b="0" i="0" lang="es-PE" sz="1500" u="none" cap="none" strike="noStrike">
                <a:solidFill>
                  <a:srgbClr val="FFFFFF"/>
                </a:solidFill>
                <a:latin typeface="Calibri"/>
                <a:ea typeface="Calibri"/>
                <a:cs typeface="Calibri"/>
                <a:sym typeface="Calibri"/>
              </a:rPr>
              <a:t>personal y profesional de sus miembros, mediante el apoyo y la retroalimentación que brindan sus compañeros; pues son ellos los que actúan como fuerzas impulsoras de su desarrollo y transformación.</a:t>
            </a:r>
            <a:endParaRPr b="0" i="0" sz="1500" u="none" cap="none" strike="noStrike">
              <a:solidFill>
                <a:srgbClr val="FFFFFF"/>
              </a:solidFill>
              <a:latin typeface="Calibri"/>
              <a:ea typeface="Calibri"/>
              <a:cs typeface="Calibri"/>
              <a:sym typeface="Calibri"/>
            </a:endParaRPr>
          </a:p>
        </p:txBody>
      </p:sp>
      <p:sp>
        <p:nvSpPr>
          <p:cNvPr id="247" name="Google Shape;247;p33"/>
          <p:cNvSpPr/>
          <p:nvPr/>
        </p:nvSpPr>
        <p:spPr>
          <a:xfrm>
            <a:off x="511154" y="331345"/>
            <a:ext cx="1945800"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chemeClr val="lt1"/>
                </a:solidFill>
                <a:latin typeface="Calibri"/>
                <a:ea typeface="Calibri"/>
                <a:cs typeface="Calibri"/>
                <a:sym typeface="Calibri"/>
              </a:rPr>
              <a:t>/ CONCLUSIONES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p:nvPr/>
        </p:nvSpPr>
        <p:spPr>
          <a:xfrm>
            <a:off x="511154" y="331345"/>
            <a:ext cx="1945800"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BIBLIOGRAFÍA</a:t>
            </a:r>
            <a:endParaRPr b="0" i="0" sz="1400" u="none" cap="none" strike="noStrike">
              <a:solidFill>
                <a:srgbClr val="000000"/>
              </a:solidFill>
              <a:latin typeface="Arial"/>
              <a:ea typeface="Arial"/>
              <a:cs typeface="Arial"/>
              <a:sym typeface="Arial"/>
            </a:endParaRPr>
          </a:p>
        </p:txBody>
      </p:sp>
      <p:sp>
        <p:nvSpPr>
          <p:cNvPr id="253" name="Google Shape;253;p34"/>
          <p:cNvSpPr txBox="1"/>
          <p:nvPr/>
        </p:nvSpPr>
        <p:spPr>
          <a:xfrm>
            <a:off x="590549" y="621864"/>
            <a:ext cx="7848600" cy="4710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500"/>
              <a:buFont typeface="Arial"/>
              <a:buChar char="•"/>
            </a:pPr>
            <a:r>
              <a:rPr b="0" i="0" lang="es-PE" sz="1500" u="none" cap="none" strike="noStrike">
                <a:solidFill>
                  <a:schemeClr val="dk1"/>
                </a:solidFill>
                <a:latin typeface="Calibri"/>
                <a:ea typeface="Calibri"/>
                <a:cs typeface="Calibri"/>
                <a:sym typeface="Calibri"/>
              </a:rPr>
              <a:t>Murcia, J. (2006). Sinergia y visión compartida, conceptos importantes en el trabajo en equipo en las organizaciones. Trabajo de grado. Universidad de la Sabana. Colección a la que pertenece: Psicología. Recuperado de </a:t>
            </a:r>
            <a:r>
              <a:rPr b="0" i="0" lang="es-PE" sz="15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https://intellectum.unisabana.edu.co/bitstream/handle/10818/4462/131076.pdf?sequence=1&amp;isAllowed=y</a:t>
            </a:r>
            <a:endParaRPr b="0" i="0" sz="1500" u="none" cap="none" strike="noStrike">
              <a:solidFill>
                <a:schemeClr val="dk1"/>
              </a:solidFill>
              <a:latin typeface="Calibri"/>
              <a:ea typeface="Calibri"/>
              <a:cs typeface="Calibri"/>
              <a:sym typeface="Calibri"/>
            </a:endParaRPr>
          </a:p>
          <a:p>
            <a:pPr indent="-190500" lvl="0" marL="28575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0" i="0" lang="es-PE" sz="1500" u="none" cap="none" strike="noStrike">
                <a:solidFill>
                  <a:schemeClr val="dk1"/>
                </a:solidFill>
                <a:latin typeface="Calibri"/>
                <a:ea typeface="Calibri"/>
                <a:cs typeface="Calibri"/>
                <a:sym typeface="Calibri"/>
              </a:rPr>
              <a:t>Colombo, D. 7 claves para que todos trabajen por un objetivo en común. Recuperado de </a:t>
            </a:r>
            <a:r>
              <a:rPr b="0" i="0" lang="es-PE" sz="15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https://www.cronista.com/clase/trendy/Empresas-7-claves-para-que-todos-trabajen-por-un-objetivo-en-comun-20190624-0001.html</a:t>
            </a:r>
            <a:r>
              <a:rPr b="0" i="0" lang="es-PE" sz="1500" u="none" cap="none" strike="noStrike">
                <a:solidFill>
                  <a:schemeClr val="dk1"/>
                </a:solidFill>
                <a:latin typeface="Calibri"/>
                <a:ea typeface="Calibri"/>
                <a:cs typeface="Calibri"/>
                <a:sym typeface="Calibri"/>
              </a:rPr>
              <a:t> Fecha de consulta: 21 de enero de 2023</a:t>
            </a:r>
            <a:endParaRPr b="0" i="0" sz="1400" u="none" cap="none" strike="noStrike">
              <a:solidFill>
                <a:srgbClr val="000000"/>
              </a:solidFill>
              <a:latin typeface="Arial"/>
              <a:ea typeface="Arial"/>
              <a:cs typeface="Arial"/>
              <a:sym typeface="Arial"/>
            </a:endParaRPr>
          </a:p>
          <a:p>
            <a:pPr indent="-190500" lvl="0" marL="28575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0" i="0" lang="es-PE" sz="1500" u="none" cap="none" strike="noStrike">
                <a:solidFill>
                  <a:schemeClr val="dk1"/>
                </a:solidFill>
                <a:latin typeface="Calibri"/>
                <a:ea typeface="Calibri"/>
                <a:cs typeface="Calibri"/>
                <a:sym typeface="Calibri"/>
              </a:rPr>
              <a:t>Burgoa, L. G. A. (2010). </a:t>
            </a:r>
            <a:r>
              <a:rPr lang="es-PE" sz="1500">
                <a:solidFill>
                  <a:schemeClr val="dk1"/>
                </a:solidFill>
                <a:latin typeface="Calibri"/>
                <a:ea typeface="Calibri"/>
                <a:cs typeface="Calibri"/>
                <a:sym typeface="Calibri"/>
              </a:rPr>
              <a:t>Cómo</a:t>
            </a:r>
            <a:r>
              <a:rPr b="0" i="0" lang="es-PE" sz="1500" u="none" cap="none" strike="noStrike">
                <a:solidFill>
                  <a:schemeClr val="dk1"/>
                </a:solidFill>
                <a:latin typeface="Calibri"/>
                <a:ea typeface="Calibri"/>
                <a:cs typeface="Calibri"/>
                <a:sym typeface="Calibri"/>
              </a:rPr>
              <a:t> lograr definir objetivos y estrategias empresariales. Perspectivas, (25), 191-201.</a:t>
            </a:r>
            <a:endParaRPr b="0" i="0" sz="1400" u="none" cap="none" strike="noStrike">
              <a:solidFill>
                <a:srgbClr val="000000"/>
              </a:solidFill>
              <a:latin typeface="Arial"/>
              <a:ea typeface="Arial"/>
              <a:cs typeface="Arial"/>
              <a:sym typeface="Arial"/>
            </a:endParaRPr>
          </a:p>
          <a:p>
            <a:pPr indent="-190500" lvl="0" marL="28575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0" i="0" lang="es-PE" sz="1500" u="none" cap="none" strike="noStrike">
                <a:solidFill>
                  <a:schemeClr val="dk1"/>
                </a:solidFill>
                <a:latin typeface="Calibri"/>
                <a:ea typeface="Calibri"/>
                <a:cs typeface="Calibri"/>
                <a:sym typeface="Calibri"/>
              </a:rPr>
              <a:t>Ros Guasch, J. A. (2007). Análisis de roles de trabajo en equipo: un enfoque centrado en comportamientos. Tesis doctoral. Universitat Autònoma de Barcelona,. Recuperado de </a:t>
            </a:r>
            <a:r>
              <a:rPr b="0" i="0" lang="es-PE" sz="15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https://ddd.uab.cat/record/38522</a:t>
            </a:r>
            <a:endParaRPr b="0" i="0" sz="1500" u="none" cap="none" strike="noStrike">
              <a:solidFill>
                <a:schemeClr val="dk1"/>
              </a:solidFill>
              <a:latin typeface="Calibri"/>
              <a:ea typeface="Calibri"/>
              <a:cs typeface="Calibri"/>
              <a:sym typeface="Calibri"/>
            </a:endParaRPr>
          </a:p>
          <a:p>
            <a:pPr indent="-190500" lvl="0" marL="28575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500"/>
              <a:buFont typeface="Arial"/>
              <a:buChar char="•"/>
            </a:pPr>
            <a:r>
              <a:rPr b="0" i="0" lang="es-PE" sz="1500" u="none" cap="none" strike="noStrike">
                <a:solidFill>
                  <a:schemeClr val="dk1"/>
                </a:solidFill>
                <a:latin typeface="Calibri"/>
                <a:ea typeface="Calibri"/>
                <a:cs typeface="Calibri"/>
                <a:sym typeface="Calibri"/>
              </a:rPr>
              <a:t>Rodríguez, H. (2022) Aprende a medir el trabajo en equipo para conformar un team increíble. Recuperado de </a:t>
            </a:r>
            <a:r>
              <a:rPr b="0" i="0" lang="es-PE" sz="1500" u="sng" cap="none" strike="noStrike">
                <a:solidFill>
                  <a:schemeClr val="dk1"/>
                </a:solidFill>
                <a:latin typeface="Calibri"/>
                <a:ea typeface="Calibri"/>
                <a:cs typeface="Calibri"/>
                <a:sym typeface="Calibri"/>
                <a:hlinkClick r:id="rId6">
                  <a:extLst>
                    <a:ext uri="{A12FA001-AC4F-418D-AE19-62706E023703}">
                      <ahyp:hlinkClr val="tx"/>
                    </a:ext>
                  </a:extLst>
                </a:hlinkClick>
              </a:rPr>
              <a:t>https://www.crehana.com/blog/desempeno/medir-trabajo-en-equipo/</a:t>
            </a:r>
            <a:r>
              <a:rPr b="0" i="0" lang="es-PE" sz="1500" u="none" cap="none" strike="noStrike">
                <a:solidFill>
                  <a:schemeClr val="dk1"/>
                </a:solidFill>
                <a:latin typeface="Calibri"/>
                <a:ea typeface="Calibri"/>
                <a:cs typeface="Calibri"/>
                <a:sym typeface="Calibri"/>
              </a:rPr>
              <a:t> Fecha de consulta 21 de enero 2023</a:t>
            </a:r>
            <a:endParaRPr b="0" i="0" sz="15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pic>
        <p:nvPicPr>
          <p:cNvPr id="48" name="Google Shape;48;p4"/>
          <p:cNvPicPr preferRelativeResize="0"/>
          <p:nvPr/>
        </p:nvPicPr>
        <p:blipFill rotWithShape="1">
          <a:blip r:embed="rId3">
            <a:alphaModFix/>
          </a:blip>
          <a:srcRect b="0" l="0" r="0" t="0"/>
          <a:stretch/>
        </p:blipFill>
        <p:spPr>
          <a:xfrm>
            <a:off x="0" y="1741086"/>
            <a:ext cx="9144000" cy="3657600"/>
          </a:xfrm>
          <a:prstGeom prst="rect">
            <a:avLst/>
          </a:prstGeom>
          <a:noFill/>
          <a:ln>
            <a:noFill/>
          </a:ln>
        </p:spPr>
      </p:pic>
      <p:sp>
        <p:nvSpPr>
          <p:cNvPr id="49" name="Google Shape;49;p4"/>
          <p:cNvSpPr/>
          <p:nvPr/>
        </p:nvSpPr>
        <p:spPr>
          <a:xfrm>
            <a:off x="-7592" y="0"/>
            <a:ext cx="9144000" cy="5715000"/>
          </a:xfrm>
          <a:prstGeom prst="rect">
            <a:avLst/>
          </a:prstGeom>
          <a:solidFill>
            <a:schemeClr val="lt2">
              <a:alpha val="17254"/>
            </a:schemeClr>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 name="Google Shape;50;p4"/>
          <p:cNvSpPr/>
          <p:nvPr/>
        </p:nvSpPr>
        <p:spPr>
          <a:xfrm>
            <a:off x="531700"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438AD7"/>
                </a:solidFill>
                <a:latin typeface="Calibri"/>
                <a:ea typeface="Calibri"/>
                <a:cs typeface="Calibri"/>
                <a:sym typeface="Calibri"/>
              </a:rPr>
              <a:t>/ PROCESO DE FORMACIÓN DE EQUIPOS</a:t>
            </a:r>
            <a:endParaRPr b="0" i="0" sz="1400" u="none" cap="none" strike="noStrike">
              <a:solidFill>
                <a:srgbClr val="438AD7"/>
              </a:solidFill>
              <a:latin typeface="Calibri"/>
              <a:ea typeface="Calibri"/>
              <a:cs typeface="Calibri"/>
              <a:sym typeface="Calibri"/>
            </a:endParaRPr>
          </a:p>
        </p:txBody>
      </p:sp>
      <p:sp>
        <p:nvSpPr>
          <p:cNvPr id="51" name="Google Shape;51;p4"/>
          <p:cNvSpPr txBox="1"/>
          <p:nvPr/>
        </p:nvSpPr>
        <p:spPr>
          <a:xfrm>
            <a:off x="452176" y="751232"/>
            <a:ext cx="8224500" cy="3294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705AA4"/>
              </a:buClr>
              <a:buSzPts val="1600"/>
              <a:buFont typeface="Arial"/>
              <a:buChar char="•"/>
            </a:pPr>
            <a:r>
              <a:rPr b="1" i="0" lang="es-PE" sz="1600" u="none" cap="none" strike="noStrike">
                <a:solidFill>
                  <a:srgbClr val="705AA4"/>
                </a:solidFill>
                <a:latin typeface="Calibri"/>
                <a:ea typeface="Calibri"/>
                <a:cs typeface="Calibri"/>
                <a:sym typeface="Calibri"/>
              </a:rPr>
              <a:t>Buen ambiente de trabajo</a:t>
            </a:r>
            <a:r>
              <a:rPr b="0" i="0" lang="es-PE" sz="1600" u="none" cap="none" strike="noStrike">
                <a:solidFill>
                  <a:schemeClr val="dk1"/>
                </a:solidFill>
                <a:latin typeface="Calibri"/>
                <a:ea typeface="Calibri"/>
                <a:cs typeface="Calibri"/>
                <a:sym typeface="Calibri"/>
              </a:rPr>
              <a:t>, que empieza con la disposición de cargos que fomenten una participación plena, donde los integrantes puedan obtener una integración completa dentro de la organización.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Un </a:t>
            </a:r>
            <a:r>
              <a:rPr b="1" i="0" lang="es-PE" sz="1600" u="none" cap="none" strike="noStrike">
                <a:solidFill>
                  <a:srgbClr val="705AA4"/>
                </a:solidFill>
                <a:latin typeface="Calibri"/>
                <a:ea typeface="Calibri"/>
                <a:cs typeface="Calibri"/>
                <a:sym typeface="Calibri"/>
              </a:rPr>
              <a:t>número óptimo de miembros</a:t>
            </a:r>
            <a:r>
              <a:rPr b="0" i="0" lang="es-PE" sz="1600" u="none" cap="none" strike="noStrike">
                <a:solidFill>
                  <a:schemeClr val="dk1"/>
                </a:solidFill>
                <a:latin typeface="Calibri"/>
                <a:ea typeface="Calibri"/>
                <a:cs typeface="Calibri"/>
                <a:sym typeface="Calibri"/>
              </a:rPr>
              <a:t>, depende de la naturaleza de la tarea y de la necesidad de asegurar una buena interacción.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La </a:t>
            </a:r>
            <a:r>
              <a:rPr b="1" i="0" lang="es-PE" sz="1600" u="none" cap="none" strike="noStrike">
                <a:solidFill>
                  <a:srgbClr val="705AA4"/>
                </a:solidFill>
                <a:latin typeface="Calibri"/>
                <a:ea typeface="Calibri"/>
                <a:cs typeface="Calibri"/>
                <a:sym typeface="Calibri"/>
              </a:rPr>
              <a:t>cohesión</a:t>
            </a:r>
            <a:r>
              <a:rPr b="0" i="0" lang="es-PE" sz="1600" u="none" cap="none" strike="noStrike">
                <a:solidFill>
                  <a:schemeClr val="dk1"/>
                </a:solidFill>
                <a:latin typeface="Calibri"/>
                <a:ea typeface="Calibri"/>
                <a:cs typeface="Calibri"/>
                <a:sym typeface="Calibri"/>
              </a:rPr>
              <a:t> referida consiste en mantener unido al grupo de trabajo.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El </a:t>
            </a:r>
            <a:r>
              <a:rPr b="1" i="0" lang="es-PE" sz="1600" u="none" cap="none" strike="noStrike">
                <a:solidFill>
                  <a:srgbClr val="705AA4"/>
                </a:solidFill>
                <a:latin typeface="Calibri"/>
                <a:ea typeface="Calibri"/>
                <a:cs typeface="Calibri"/>
                <a:sym typeface="Calibri"/>
              </a:rPr>
              <a:t>compromiso</a:t>
            </a:r>
            <a:r>
              <a:rPr b="0" i="0" lang="es-PE" sz="1600" u="none" cap="none" strike="noStrike">
                <a:solidFill>
                  <a:schemeClr val="dk1"/>
                </a:solidFill>
                <a:latin typeface="Calibri"/>
                <a:ea typeface="Calibri"/>
                <a:cs typeface="Calibri"/>
                <a:sym typeface="Calibri"/>
              </a:rPr>
              <a:t> con la tarea y con el grupo.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Las reglas del grupo o </a:t>
            </a:r>
            <a:r>
              <a:rPr b="1" i="0" lang="es-PE" sz="1600" u="none" cap="none" strike="noStrike">
                <a:solidFill>
                  <a:srgbClr val="705AA4"/>
                </a:solidFill>
                <a:latin typeface="Calibri"/>
                <a:ea typeface="Calibri"/>
                <a:cs typeface="Calibri"/>
                <a:sym typeface="Calibri"/>
              </a:rPr>
              <a:t>principios de conducta </a:t>
            </a:r>
            <a:r>
              <a:rPr b="0" i="0" lang="es-PE" sz="1600" u="none" cap="none" strike="noStrike">
                <a:solidFill>
                  <a:schemeClr val="dk1"/>
                </a:solidFill>
                <a:latin typeface="Calibri"/>
                <a:ea typeface="Calibri"/>
                <a:cs typeface="Calibri"/>
                <a:sym typeface="Calibri"/>
              </a:rPr>
              <a:t>establecidos o percibidos para dirigir el deber del grupo.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El </a:t>
            </a:r>
            <a:r>
              <a:rPr b="1" i="0" lang="es-PE" sz="1600" u="none" cap="none" strike="noStrike">
                <a:solidFill>
                  <a:srgbClr val="705AA4"/>
                </a:solidFill>
                <a:latin typeface="Calibri"/>
                <a:ea typeface="Calibri"/>
                <a:cs typeface="Calibri"/>
                <a:sym typeface="Calibri"/>
              </a:rPr>
              <a:t>consenso</a:t>
            </a:r>
            <a:r>
              <a:rPr b="0" i="0" lang="es-PE" sz="1600" u="none" cap="none" strike="noStrike">
                <a:solidFill>
                  <a:schemeClr val="dk1"/>
                </a:solidFill>
                <a:latin typeface="Calibri"/>
                <a:ea typeface="Calibri"/>
                <a:cs typeface="Calibri"/>
                <a:sym typeface="Calibri"/>
              </a:rPr>
              <a:t> que se refiere a la toma de decisiones producto de la reflexión, interacción y acuerdo total.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La preparación de los temas de trabajo y discusión, los cuales deben ser compartidos y comunicados con anticipación con un alto grado de </a:t>
            </a:r>
            <a:r>
              <a:rPr b="1" i="0" lang="es-PE" sz="1600" u="none" cap="none" strike="noStrike">
                <a:solidFill>
                  <a:srgbClr val="705AA4"/>
                </a:solidFill>
                <a:latin typeface="Calibri"/>
                <a:ea typeface="Calibri"/>
                <a:cs typeface="Calibri"/>
                <a:sym typeface="Calibri"/>
              </a:rPr>
              <a:t>calidad en la información</a:t>
            </a:r>
            <a:r>
              <a:rPr b="0" i="0" lang="es-PE"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p:txBody>
      </p:sp>
      <p:sp>
        <p:nvSpPr>
          <p:cNvPr id="52" name="Google Shape;52;p4"/>
          <p:cNvSpPr txBox="1"/>
          <p:nvPr/>
        </p:nvSpPr>
        <p:spPr>
          <a:xfrm>
            <a:off x="531700" y="4873435"/>
            <a:ext cx="5426973" cy="27347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100"/>
              <a:buFont typeface="Arial"/>
              <a:buNone/>
            </a:pPr>
            <a:r>
              <a:rPr b="0" i="1" lang="es-PE" sz="1100" u="none" cap="none" strike="noStrike">
                <a:solidFill>
                  <a:schemeClr val="dk1"/>
                </a:solidFill>
                <a:latin typeface="Calibri"/>
                <a:ea typeface="Calibri"/>
                <a:cs typeface="Calibri"/>
                <a:sym typeface="Calibri"/>
              </a:rPr>
              <a:t>Holmes, P. (2006). La revista del empresario cubano. Ciudad de La Habana, Cuba.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5"/>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59" name="Google Shape;59;p5"/>
          <p:cNvSpPr/>
          <p:nvPr/>
        </p:nvSpPr>
        <p:spPr>
          <a:xfrm>
            <a:off x="424252" y="3703125"/>
            <a:ext cx="7247083" cy="48009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VISIÓN COMPARTIDA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6"/>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VISIÓN COMPARTIDA</a:t>
            </a:r>
            <a:endParaRPr b="0" i="0" sz="1300" u="none" cap="none" strike="noStrike">
              <a:solidFill>
                <a:srgbClr val="438AD7"/>
              </a:solidFill>
              <a:latin typeface="Calibri"/>
              <a:ea typeface="Calibri"/>
              <a:cs typeface="Calibri"/>
              <a:sym typeface="Calibri"/>
            </a:endParaRPr>
          </a:p>
        </p:txBody>
      </p:sp>
      <p:sp>
        <p:nvSpPr>
          <p:cNvPr id="65" name="Google Shape;65;p6"/>
          <p:cNvSpPr txBox="1"/>
          <p:nvPr/>
        </p:nvSpPr>
        <p:spPr>
          <a:xfrm>
            <a:off x="1075174" y="4628645"/>
            <a:ext cx="45720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PE" sz="1100" u="none" cap="none" strike="noStrike">
                <a:solidFill>
                  <a:schemeClr val="dk1"/>
                </a:solidFill>
                <a:latin typeface="Calibri"/>
                <a:ea typeface="Calibri"/>
                <a:cs typeface="Calibri"/>
                <a:sym typeface="Calibri"/>
              </a:rPr>
              <a:t>Senge, 1996</a:t>
            </a:r>
            <a:endParaRPr b="0" i="0" sz="1100" u="none" cap="none" strike="noStrike">
              <a:solidFill>
                <a:schemeClr val="dk1"/>
              </a:solidFill>
              <a:latin typeface="Calibri"/>
              <a:ea typeface="Calibri"/>
              <a:cs typeface="Calibri"/>
              <a:sym typeface="Calibri"/>
            </a:endParaRPr>
          </a:p>
        </p:txBody>
      </p:sp>
      <p:sp>
        <p:nvSpPr>
          <p:cNvPr id="66" name="Google Shape;66;p6"/>
          <p:cNvSpPr txBox="1"/>
          <p:nvPr/>
        </p:nvSpPr>
        <p:spPr>
          <a:xfrm>
            <a:off x="512023" y="808881"/>
            <a:ext cx="7907700" cy="2388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7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Existe un concepto que es fundamental cuando se habla acerca del trabajo en equipo, éste es el concepto de Visión Compartida que además hace parte de las </a:t>
            </a:r>
            <a:r>
              <a:rPr b="0" i="1" lang="es-PE" sz="1600" u="none" cap="none" strike="noStrike">
                <a:solidFill>
                  <a:srgbClr val="705AA4"/>
                </a:solidFill>
                <a:latin typeface="Calibri"/>
                <a:ea typeface="Calibri"/>
                <a:cs typeface="Calibri"/>
                <a:sym typeface="Calibri"/>
              </a:rPr>
              <a:t>cinco disciplinas propuestas por Senge </a:t>
            </a:r>
            <a:r>
              <a:rPr b="0" i="0" lang="es-PE" sz="1600" u="none" cap="none" strike="noStrike">
                <a:solidFill>
                  <a:schemeClr val="dk1"/>
                </a:solidFill>
                <a:latin typeface="Calibri"/>
                <a:ea typeface="Calibri"/>
                <a:cs typeface="Calibri"/>
                <a:sym typeface="Calibri"/>
              </a:rPr>
              <a:t>(1996) en su libro La Quinta Disciplina.</a:t>
            </a:r>
            <a:endParaRPr b="0" i="0" sz="1400" u="none" cap="none" strike="noStrike">
              <a:solidFill>
                <a:srgbClr val="000000"/>
              </a:solidFill>
              <a:latin typeface="Arial"/>
              <a:ea typeface="Arial"/>
              <a:cs typeface="Arial"/>
              <a:sym typeface="Arial"/>
            </a:endParaRPr>
          </a:p>
          <a:p>
            <a:pPr indent="-184150" lvl="0" marL="285750" marR="0" rtl="0" algn="l">
              <a:lnSpc>
                <a:spcPct val="107000"/>
              </a:lnSpc>
              <a:spcBef>
                <a:spcPts val="8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7000"/>
              </a:lnSpc>
              <a:spcBef>
                <a:spcPts val="8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Para Senge, la construcción de una organización con auténtica capacidad de aprendizaje y creatividad, se basa en el desarrollo de cinco disciplinas, una de ellas es la </a:t>
            </a:r>
            <a:r>
              <a:rPr b="1" i="1" lang="es-PE" sz="1600" u="none" cap="none" strike="noStrike">
                <a:solidFill>
                  <a:schemeClr val="dk1"/>
                </a:solidFill>
                <a:latin typeface="Calibri"/>
                <a:ea typeface="Calibri"/>
                <a:cs typeface="Calibri"/>
                <a:sym typeface="Calibri"/>
              </a:rPr>
              <a:t>visión compartida</a:t>
            </a:r>
            <a:r>
              <a:rPr b="0" i="0" lang="es-PE" sz="1600" u="none" cap="none" strike="noStrike">
                <a:solidFill>
                  <a:schemeClr val="dk1"/>
                </a:solidFill>
                <a:latin typeface="Calibri"/>
                <a:ea typeface="Calibri"/>
                <a:cs typeface="Calibri"/>
                <a:sym typeface="Calibri"/>
              </a:rPr>
              <a:t>. Una visión compartida. Se refiere a la construcción de una visión de futuro compartida y estimulante para los miembros de la organización.</a:t>
            </a:r>
            <a:endParaRPr b="0" i="0" sz="1400" u="none" cap="none" strike="noStrike">
              <a:solidFill>
                <a:srgbClr val="000000"/>
              </a:solidFill>
              <a:latin typeface="Arial"/>
              <a:ea typeface="Arial"/>
              <a:cs typeface="Arial"/>
              <a:sym typeface="Arial"/>
            </a:endParaRPr>
          </a:p>
        </p:txBody>
      </p:sp>
      <p:sp>
        <p:nvSpPr>
          <p:cNvPr id="67" name="Google Shape;67;p6"/>
          <p:cNvSpPr txBox="1"/>
          <p:nvPr/>
        </p:nvSpPr>
        <p:spPr>
          <a:xfrm>
            <a:off x="1075174" y="3236890"/>
            <a:ext cx="7234800" cy="13926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1" lang="es-PE" sz="1600" u="none" cap="none" strike="noStrike">
                <a:solidFill>
                  <a:schemeClr val="dk1"/>
                </a:solidFill>
                <a:latin typeface="Calibri"/>
                <a:ea typeface="Calibri"/>
                <a:cs typeface="Calibri"/>
                <a:sym typeface="Calibri"/>
              </a:rPr>
              <a:t>La visión compartida de Senge es una </a:t>
            </a:r>
            <a:r>
              <a:rPr b="1" i="1" lang="es-PE" sz="1600" u="none" cap="none" strike="noStrike">
                <a:solidFill>
                  <a:srgbClr val="705AA4"/>
                </a:solidFill>
                <a:latin typeface="Calibri"/>
                <a:ea typeface="Calibri"/>
                <a:cs typeface="Calibri"/>
                <a:sym typeface="Calibri"/>
              </a:rPr>
              <a:t>imagen futura que se desea</a:t>
            </a:r>
            <a:r>
              <a:rPr b="0" i="1" lang="es-PE" sz="1600" u="none" cap="none" strike="noStrike">
                <a:solidFill>
                  <a:schemeClr val="dk1"/>
                </a:solidFill>
                <a:latin typeface="Calibri"/>
                <a:ea typeface="Calibri"/>
                <a:cs typeface="Calibri"/>
                <a:sym typeface="Calibri"/>
              </a:rPr>
              <a:t>, es decir, muestra dónde se quiere ir y cómo será cuando se llegue allí. Se dice compartida, porque </a:t>
            </a:r>
            <a:r>
              <a:rPr b="1" i="1" lang="es-PE" sz="1600" u="none" cap="none" strike="noStrike">
                <a:solidFill>
                  <a:srgbClr val="705AA4"/>
                </a:solidFill>
                <a:latin typeface="Calibri"/>
                <a:ea typeface="Calibri"/>
                <a:cs typeface="Calibri"/>
                <a:sym typeface="Calibri"/>
              </a:rPr>
              <a:t>hace el camino sin excluir a nadie</a:t>
            </a:r>
            <a:r>
              <a:rPr b="0" i="1" lang="es-PE" sz="1600" u="none" cap="none" strike="noStrike">
                <a:solidFill>
                  <a:schemeClr val="dk1"/>
                </a:solidFill>
                <a:latin typeface="Calibri"/>
                <a:ea typeface="Calibri"/>
                <a:cs typeface="Calibri"/>
                <a:sym typeface="Calibri"/>
              </a:rPr>
              <a:t>, todos pueden participar en la medida que deseen hacerlo, pero, como todo proceso, nunca termina, cuando se llega a la primera meta se está preparando el próximo futuro. Como se dice, ‘</a:t>
            </a:r>
            <a:r>
              <a:rPr b="1" i="1" lang="es-PE" sz="1600" u="none" cap="none" strike="noStrike">
                <a:solidFill>
                  <a:srgbClr val="705AA4"/>
                </a:solidFill>
                <a:latin typeface="Calibri"/>
                <a:ea typeface="Calibri"/>
                <a:cs typeface="Calibri"/>
                <a:sym typeface="Calibri"/>
              </a:rPr>
              <a:t>la meta está en el infinito</a:t>
            </a:r>
            <a:r>
              <a:rPr b="0" i="1" lang="es-PE" sz="16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7"/>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VISIÓN COMPARTIDA</a:t>
            </a:r>
            <a:endParaRPr b="0" i="0" sz="1300" u="none" cap="none" strike="noStrike">
              <a:solidFill>
                <a:srgbClr val="438AD7"/>
              </a:solidFill>
              <a:latin typeface="Calibri"/>
              <a:ea typeface="Calibri"/>
              <a:cs typeface="Calibri"/>
              <a:sym typeface="Calibri"/>
            </a:endParaRPr>
          </a:p>
        </p:txBody>
      </p:sp>
      <p:sp>
        <p:nvSpPr>
          <p:cNvPr id="73" name="Google Shape;73;p7"/>
          <p:cNvSpPr txBox="1"/>
          <p:nvPr/>
        </p:nvSpPr>
        <p:spPr>
          <a:xfrm>
            <a:off x="512023" y="4513704"/>
            <a:ext cx="45720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PE" sz="1100" u="none" cap="none" strike="noStrike">
                <a:solidFill>
                  <a:schemeClr val="dk1"/>
                </a:solidFill>
                <a:latin typeface="Calibri"/>
                <a:ea typeface="Calibri"/>
                <a:cs typeface="Calibri"/>
                <a:sym typeface="Calibri"/>
              </a:rPr>
              <a:t>Senge, 1996</a:t>
            </a:r>
            <a:endParaRPr b="0" i="0" sz="1100" u="none" cap="none" strike="noStrike">
              <a:solidFill>
                <a:schemeClr val="dk1"/>
              </a:solidFill>
              <a:latin typeface="Calibri"/>
              <a:ea typeface="Calibri"/>
              <a:cs typeface="Calibri"/>
              <a:sym typeface="Calibri"/>
            </a:endParaRPr>
          </a:p>
        </p:txBody>
      </p:sp>
      <p:sp>
        <p:nvSpPr>
          <p:cNvPr id="74" name="Google Shape;74;p7"/>
          <p:cNvSpPr txBox="1"/>
          <p:nvPr/>
        </p:nvSpPr>
        <p:spPr>
          <a:xfrm>
            <a:off x="521547" y="748593"/>
            <a:ext cx="7909019" cy="192488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7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La Visión compartida no es una idea. </a:t>
            </a:r>
            <a:r>
              <a:rPr b="0" i="1" lang="es-PE" sz="1600" u="none" cap="none" strike="noStrike">
                <a:solidFill>
                  <a:schemeClr val="dk1"/>
                </a:solidFill>
                <a:latin typeface="Calibri"/>
                <a:ea typeface="Calibri"/>
                <a:cs typeface="Calibri"/>
                <a:sym typeface="Calibri"/>
              </a:rPr>
              <a:t>‘</a:t>
            </a:r>
            <a:r>
              <a:rPr b="1" i="1" lang="es-PE" sz="1600" u="none" cap="none" strike="noStrike">
                <a:solidFill>
                  <a:srgbClr val="705AA4"/>
                </a:solidFill>
                <a:latin typeface="Calibri"/>
                <a:ea typeface="Calibri"/>
                <a:cs typeface="Calibri"/>
                <a:sym typeface="Calibri"/>
              </a:rPr>
              <a:t>Una visión compartida es una fuerza en el corazón de la gente, una</a:t>
            </a:r>
            <a:r>
              <a:rPr b="1" i="0" lang="es-PE" sz="1600" u="none" cap="none" strike="noStrike">
                <a:solidFill>
                  <a:srgbClr val="705AA4"/>
                </a:solidFill>
                <a:latin typeface="Calibri"/>
                <a:ea typeface="Calibri"/>
                <a:cs typeface="Calibri"/>
                <a:sym typeface="Calibri"/>
              </a:rPr>
              <a:t> </a:t>
            </a:r>
            <a:r>
              <a:rPr b="1" i="1" lang="es-PE" sz="1600" u="none" cap="none" strike="noStrike">
                <a:solidFill>
                  <a:srgbClr val="705AA4"/>
                </a:solidFill>
                <a:latin typeface="Calibri"/>
                <a:ea typeface="Calibri"/>
                <a:cs typeface="Calibri"/>
                <a:sym typeface="Calibri"/>
              </a:rPr>
              <a:t>fuerza de impresionante poder, un sentimiento de identificación y compromiso</a:t>
            </a:r>
            <a:r>
              <a:rPr b="0" i="1" lang="es-PE" sz="1600" u="none" cap="none" strike="noStrike">
                <a:solidFill>
                  <a:schemeClr val="dk1"/>
                </a:solidFill>
                <a:latin typeface="Calibri"/>
                <a:ea typeface="Calibri"/>
                <a:cs typeface="Calibri"/>
                <a:sym typeface="Calibri"/>
              </a:rPr>
              <a:t>’.</a:t>
            </a:r>
            <a:r>
              <a:rPr b="0" i="0" lang="es-PE" sz="1600" u="none" cap="none" strike="noStrike">
                <a:solidFill>
                  <a:schemeClr val="dk1"/>
                </a:solidFill>
                <a:latin typeface="Calibri"/>
                <a:ea typeface="Calibri"/>
                <a:cs typeface="Calibri"/>
                <a:sym typeface="Calibri"/>
              </a:rPr>
              <a:t> Puede estar inspirada por una idea, pero si es tan convincente como para lograr el respaldo de más de una persona pasa de ser una imagen y se convierte en algo palpable. La gente comienza a verla como si existiera. Es por ello que una visión compartida despierta el compromiso de mucha gente. Cuando la gente comparte una visión está conectada y vinculada por una aspiración común que los lleva a lograr mejores</a:t>
            </a:r>
            <a:endParaRPr b="0" i="0" sz="1600" u="none" cap="none" strike="noStrike">
              <a:solidFill>
                <a:schemeClr val="dk1"/>
              </a:solidFill>
              <a:latin typeface="Calibri"/>
              <a:ea typeface="Calibri"/>
              <a:cs typeface="Calibri"/>
              <a:sym typeface="Calibri"/>
            </a:endParaRPr>
          </a:p>
        </p:txBody>
      </p:sp>
      <p:pic>
        <p:nvPicPr>
          <p:cNvPr id="75" name="Google Shape;75;p7"/>
          <p:cNvPicPr preferRelativeResize="0"/>
          <p:nvPr/>
        </p:nvPicPr>
        <p:blipFill rotWithShape="1">
          <a:blip r:embed="rId3">
            <a:alphaModFix/>
          </a:blip>
          <a:srcRect b="0" l="0" r="0" t="0"/>
          <a:stretch/>
        </p:blipFill>
        <p:spPr>
          <a:xfrm>
            <a:off x="5084023" y="2901855"/>
            <a:ext cx="3429000" cy="1933575"/>
          </a:xfrm>
          <a:prstGeom prst="rect">
            <a:avLst/>
          </a:prstGeom>
          <a:noFill/>
          <a:ln>
            <a:noFill/>
          </a:ln>
        </p:spPr>
      </p:pic>
      <p:sp>
        <p:nvSpPr>
          <p:cNvPr id="76" name="Google Shape;76;p7"/>
          <p:cNvSpPr txBox="1"/>
          <p:nvPr/>
        </p:nvSpPr>
        <p:spPr>
          <a:xfrm>
            <a:off x="521548" y="3134674"/>
            <a:ext cx="4562400" cy="1129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7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Con frecuencia, la visión compartida de una compañía gira en torno al carisma del líder. Lo que suele faltar es la disciplina para traducir la visión individual en una visión compartida.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8"/>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83" name="Google Shape;83;p8"/>
          <p:cNvSpPr/>
          <p:nvPr/>
        </p:nvSpPr>
        <p:spPr>
          <a:xfrm>
            <a:off x="424252" y="3703125"/>
            <a:ext cx="7247083" cy="48009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OBJETIVOS COMPARTIDOS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9"/>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OBJETIVOS COMPARTIDOS</a:t>
            </a:r>
            <a:endParaRPr b="0" i="0" sz="1300" u="none" cap="none" strike="noStrike">
              <a:solidFill>
                <a:srgbClr val="438AD7"/>
              </a:solidFill>
              <a:latin typeface="Calibri"/>
              <a:ea typeface="Calibri"/>
              <a:cs typeface="Calibri"/>
              <a:sym typeface="Calibri"/>
            </a:endParaRPr>
          </a:p>
        </p:txBody>
      </p:sp>
      <p:sp>
        <p:nvSpPr>
          <p:cNvPr id="89" name="Google Shape;89;p9"/>
          <p:cNvSpPr txBox="1"/>
          <p:nvPr/>
        </p:nvSpPr>
        <p:spPr>
          <a:xfrm>
            <a:off x="512023" y="830023"/>
            <a:ext cx="7828109" cy="302307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7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Es común que en las empresas no se logre trabajar entre equipos bajo un objetivo que vaya más allá de sus intereses personales. Trabajar en equipo suele ser un aprendizaje que toma tiempo si la empresa es tradicional, donde cada persona es reconocida individualmente y no se prioriza la buena comunicación ni la cooperación inter-áreas basada en un propósito compartido por todos los integrantes de una misma empresa.</a:t>
            </a:r>
            <a:endParaRPr b="0" i="0" sz="1400" u="none" cap="none" strike="noStrike">
              <a:solidFill>
                <a:srgbClr val="000000"/>
              </a:solidFill>
              <a:latin typeface="Arial"/>
              <a:ea typeface="Arial"/>
              <a:cs typeface="Arial"/>
              <a:sym typeface="Arial"/>
            </a:endParaRPr>
          </a:p>
          <a:p>
            <a:pPr indent="-184150" lvl="0" marL="285750" marR="0" rtl="0" algn="l">
              <a:lnSpc>
                <a:spcPct val="107000"/>
              </a:lnSpc>
              <a:spcBef>
                <a:spcPts val="8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7000"/>
              </a:lnSpc>
              <a:spcBef>
                <a:spcPts val="8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Si bien no es lo común en la mentalidad de la empresa tradicional, pensar más allá de los beneficios singulares, es una gran oportunidad para mejorar el clima laboral y las relaciones entre empleados y también dentro del nivel ejecutivo.</a:t>
            </a:r>
            <a:endParaRPr b="0" i="0" sz="1400" u="none" cap="none" strike="noStrike">
              <a:solidFill>
                <a:srgbClr val="000000"/>
              </a:solidFill>
              <a:latin typeface="Arial"/>
              <a:ea typeface="Arial"/>
              <a:cs typeface="Arial"/>
              <a:sym typeface="Arial"/>
            </a:endParaRPr>
          </a:p>
          <a:p>
            <a:pPr indent="-184150" lvl="0" marL="285750" marR="0" rtl="0" algn="l">
              <a:lnSpc>
                <a:spcPct val="107000"/>
              </a:lnSpc>
              <a:spcBef>
                <a:spcPts val="8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