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715000" type="screen16x10"/>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027">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g+tcUIETR47KrF3V6r9b/8w9vi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7E214D-D733-4F50-B568-05EABD3AA4C9}">
  <a:tblStyle styleId="{697E214D-D733-4F50-B568-05EABD3AA4C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1138" y="82"/>
      </p:cViewPr>
      <p:guideLst>
        <p:guide orient="horz" pos="202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2945659" cy="49805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50443" y="1"/>
            <a:ext cx="2945659" cy="498056"/>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28584"/>
            <a:ext cx="2945659" cy="49805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PE"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4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 name="Google Shape;21;p41: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2" name="Google Shape;22;p41: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s-PE"/>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45: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p45: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61" name="Google Shape;261;p45: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s-PE"/>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0: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p10: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269" name="Google Shape;269;p10: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PE"/>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1: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p11: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297" name="Google Shape;297;p11: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PE"/>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2: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9" name="Google Shape;359;p12: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360" name="Google Shape;360;p12: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PE"/>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13: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p13: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438" name="Google Shape;438;p13: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PE"/>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46: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3" name="Google Shape;513;p46: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514" name="Google Shape;514;p46: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s-PE"/>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15: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1" name="Google Shape;521;p15: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522" name="Google Shape;522;p15: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PE"/>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16: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0" name="Google Shape;530;p16: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531" name="Google Shape;531;p16: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PE"/>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17: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8" name="Google Shape;628;p17: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629" name="Google Shape;629;p17: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PE"/>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18: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5" name="Google Shape;695;p18: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696" name="Google Shape;696;p18: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PE"/>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42:notes"/>
          <p:cNvSpPr txBox="1">
            <a:spLocks noGrp="1"/>
          </p:cNvSpPr>
          <p:nvPr>
            <p:ph type="body" idx="1"/>
          </p:nvPr>
        </p:nvSpPr>
        <p:spPr>
          <a:xfrm>
            <a:off x="679768" y="4777194"/>
            <a:ext cx="5438140" cy="390861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 name="Google Shape;48;p42: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p19: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2" name="Google Shape;762;p19: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763" name="Google Shape;763;p19: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PE"/>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p47: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8" name="Google Shape;778;p47: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779" name="Google Shape;779;p47: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s-PE"/>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21: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6" name="Google Shape;786;p21: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787" name="Google Shape;787;p21: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PE"/>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p22: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0" name="Google Shape;800;p22: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801" name="Google Shape;801;p22: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PE"/>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23: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2" name="Google Shape;812;p23: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813" name="Google Shape;813;p23: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PE"/>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24: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5" name="Google Shape;825;p24: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826" name="Google Shape;826;p24: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PE"/>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p25: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7" name="Google Shape;837;p25: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838" name="Google Shape;838;p25: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PE"/>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p26: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9" name="Google Shape;849;p26: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850" name="Google Shape;850;p26: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PE"/>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27: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1" name="Google Shape;861;p27: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862" name="Google Shape;862;p27: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PE"/>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p28: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3" name="Google Shape;873;p28: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874" name="Google Shape;874;p28: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PE"/>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43: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 name="Google Shape;58;p43: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59" name="Google Shape;59;p43: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s-PE"/>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p48:notes"/>
          <p:cNvSpPr txBox="1">
            <a:spLocks noGrp="1"/>
          </p:cNvSpPr>
          <p:nvPr>
            <p:ph type="body" idx="1"/>
          </p:nvPr>
        </p:nvSpPr>
        <p:spPr>
          <a:xfrm>
            <a:off x="679768" y="4777194"/>
            <a:ext cx="5438140" cy="390861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9" name="Google Shape;939;p48: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p49: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8" name="Google Shape;948;p49: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949" name="Google Shape;949;p49: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s-PE"/>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50:notes"/>
          <p:cNvSpPr txBox="1">
            <a:spLocks noGrp="1"/>
          </p:cNvSpPr>
          <p:nvPr>
            <p:ph type="body" idx="1"/>
          </p:nvPr>
        </p:nvSpPr>
        <p:spPr>
          <a:xfrm>
            <a:off x="679768" y="4777194"/>
            <a:ext cx="5438140" cy="390861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2" name="Google Shape;962;p50: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51:notes"/>
          <p:cNvSpPr txBox="1">
            <a:spLocks noGrp="1"/>
          </p:cNvSpPr>
          <p:nvPr>
            <p:ph type="body" idx="1"/>
          </p:nvPr>
        </p:nvSpPr>
        <p:spPr>
          <a:xfrm>
            <a:off x="679768" y="4777194"/>
            <a:ext cx="5438140" cy="390861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0" name="Google Shape;970;p51: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p52:notes"/>
          <p:cNvSpPr txBox="1">
            <a:spLocks noGrp="1"/>
          </p:cNvSpPr>
          <p:nvPr>
            <p:ph type="body" idx="1"/>
          </p:nvPr>
        </p:nvSpPr>
        <p:spPr>
          <a:xfrm>
            <a:off x="679768" y="4777194"/>
            <a:ext cx="5438140" cy="390861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2" name="Google Shape;982;p52: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4: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 name="Google Shape;70;p44: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71" name="Google Shape;71;p44: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s-PE"/>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4: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79" name="Google Shape;79;p4: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PE"/>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5: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122" name="Google Shape;122;p5: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PE"/>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6: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130" name="Google Shape;130;p6: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PE"/>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7: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7: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210" name="Google Shape;210;p7: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PE"/>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8: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8: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246" name="Google Shape;246;p8: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PE"/>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ítulo y objetos">
  <p:cSld name="Título y objetos">
    <p:spTree>
      <p:nvGrpSpPr>
        <p:cNvPr id="1" name="Shape 14"/>
        <p:cNvGrpSpPr/>
        <p:nvPr/>
      </p:nvGrpSpPr>
      <p:grpSpPr>
        <a:xfrm>
          <a:off x="0" y="0"/>
          <a:ext cx="0" cy="0"/>
          <a:chOff x="0" y="0"/>
          <a:chExt cx="0" cy="0"/>
        </a:xfrm>
      </p:grpSpPr>
      <p:sp>
        <p:nvSpPr>
          <p:cNvPr id="15" name="Google Shape;15;p36"/>
          <p:cNvSpPr/>
          <p:nvPr/>
        </p:nvSpPr>
        <p:spPr>
          <a:xfrm>
            <a:off x="7379148" y="5371562"/>
            <a:ext cx="1369286" cy="184666"/>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s-PE" sz="600" b="0" i="0" u="none" strike="noStrike" cap="none">
                <a:solidFill>
                  <a:srgbClr val="7F7F7F"/>
                </a:solidFill>
                <a:latin typeface="Calibri"/>
                <a:ea typeface="Calibri"/>
                <a:cs typeface="Calibri"/>
                <a:sym typeface="Calibri"/>
              </a:rPr>
              <a:t>© ISIL. Todos los derechos reservados</a:t>
            </a:r>
            <a:endParaRPr/>
          </a:p>
        </p:txBody>
      </p:sp>
      <p:sp>
        <p:nvSpPr>
          <p:cNvPr id="16" name="Google Shape;16;p36"/>
          <p:cNvSpPr txBox="1"/>
          <p:nvPr/>
        </p:nvSpPr>
        <p:spPr>
          <a:xfrm>
            <a:off x="876300" y="5343295"/>
            <a:ext cx="3227165"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PE" sz="800" b="0" i="0" u="none" strike="noStrike" cap="none">
                <a:solidFill>
                  <a:srgbClr val="7F7F7F"/>
                </a:solidFill>
                <a:latin typeface="Calibri"/>
                <a:ea typeface="Calibri"/>
                <a:cs typeface="Calibri"/>
                <a:sym typeface="Calibri"/>
              </a:rPr>
              <a:t>GESTIÓN DE PROCESOS, SIMULACIÓN Y MEJORA CONTINUA  •  SESIÓN 01</a:t>
            </a:r>
            <a:endParaRPr sz="800" b="0" i="0" u="none" strike="noStrike" cap="none">
              <a:solidFill>
                <a:srgbClr val="7F7F7F"/>
              </a:solidFill>
              <a:latin typeface="Calibri"/>
              <a:ea typeface="Calibri"/>
              <a:cs typeface="Calibri"/>
              <a:sym typeface="Calibri"/>
            </a:endParaRPr>
          </a:p>
        </p:txBody>
      </p:sp>
      <p:pic>
        <p:nvPicPr>
          <p:cNvPr id="17" name="Google Shape;17;p36"/>
          <p:cNvPicPr preferRelativeResize="0"/>
          <p:nvPr/>
        </p:nvPicPr>
        <p:blipFill rotWithShape="1">
          <a:blip r:embed="rId2">
            <a:alphaModFix amt="20000"/>
          </a:blip>
          <a:srcRect/>
          <a:stretch/>
        </p:blipFill>
        <p:spPr>
          <a:xfrm>
            <a:off x="506316" y="5349405"/>
            <a:ext cx="369984" cy="20682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ema - 1 Imagen A">
  <p:cSld name="Subtema - 1 Imagen A">
    <p:spTree>
      <p:nvGrpSpPr>
        <p:cNvPr id="1" name="Shape 1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1"/>
          <p:cNvSpPr/>
          <p:nvPr/>
        </p:nvSpPr>
        <p:spPr>
          <a:xfrm>
            <a:off x="7230071" y="5371562"/>
            <a:ext cx="1518364" cy="184666"/>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s-PE" sz="600" b="0" i="0" u="none" strike="noStrike" cap="none">
                <a:solidFill>
                  <a:srgbClr val="7F7F7F"/>
                </a:solidFill>
                <a:latin typeface="Arial"/>
                <a:ea typeface="Arial"/>
                <a:cs typeface="Arial"/>
                <a:sym typeface="Arial"/>
              </a:rPr>
              <a:t>© ISIL. Todos los derechos reservados</a:t>
            </a:r>
            <a:endParaRPr/>
          </a:p>
        </p:txBody>
      </p:sp>
      <p:sp>
        <p:nvSpPr>
          <p:cNvPr id="11" name="Google Shape;11;p31"/>
          <p:cNvSpPr txBox="1"/>
          <p:nvPr/>
        </p:nvSpPr>
        <p:spPr>
          <a:xfrm>
            <a:off x="876300" y="5343295"/>
            <a:ext cx="173477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PE" sz="800" b="0" i="0" u="none" strike="noStrike" cap="none">
                <a:solidFill>
                  <a:srgbClr val="7F7F7F"/>
                </a:solidFill>
                <a:latin typeface="Calibri"/>
                <a:ea typeface="Calibri"/>
                <a:cs typeface="Calibri"/>
                <a:sym typeface="Calibri"/>
              </a:rPr>
              <a:t>GESTIÓN DE PROYECTOS  •  TEMA 05</a:t>
            </a:r>
            <a:endParaRPr sz="800" b="0" i="0" u="none" strike="noStrike" cap="none">
              <a:solidFill>
                <a:srgbClr val="7F7F7F"/>
              </a:solidFill>
              <a:latin typeface="Calibri"/>
              <a:ea typeface="Calibri"/>
              <a:cs typeface="Calibri"/>
              <a:sym typeface="Calibri"/>
            </a:endParaRPr>
          </a:p>
        </p:txBody>
      </p:sp>
      <p:pic>
        <p:nvPicPr>
          <p:cNvPr id="12" name="Google Shape;12;p31"/>
          <p:cNvPicPr preferRelativeResize="0"/>
          <p:nvPr/>
        </p:nvPicPr>
        <p:blipFill rotWithShape="1">
          <a:blip r:embed="rId5">
            <a:alphaModFix amt="20000"/>
          </a:blip>
          <a:srcRect/>
          <a:stretch/>
        </p:blipFill>
        <p:spPr>
          <a:xfrm>
            <a:off x="506316" y="5349407"/>
            <a:ext cx="369984" cy="20682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26B43"/>
          </p15:clr>
        </p15:guide>
        <p15:guide id="2" orient="horz" pos="575">
          <p15:clr>
            <a:srgbClr val="F26B43"/>
          </p15:clr>
        </p15:guide>
        <p15:guide id="3" pos="2562">
          <p15:clr>
            <a:srgbClr val="F26B43"/>
          </p15:clr>
        </p15:guide>
        <p15:guide id="4" pos="2313">
          <p15:clr>
            <a:srgbClr val="F26B43"/>
          </p15:clr>
        </p15:guide>
        <p15:guide id="5" pos="317">
          <p15:clr>
            <a:srgbClr val="F26B43"/>
          </p15:clr>
        </p15:guide>
        <p15:guide id="6" pos="5465">
          <p15:clr>
            <a:srgbClr val="F26B43"/>
          </p15:clr>
        </p15:guide>
        <p15:guide id="7" orient="horz" pos="3297">
          <p15:clr>
            <a:srgbClr val="F26B43"/>
          </p15:clr>
        </p15:guide>
        <p15:guide id="8" pos="2789">
          <p15:clr>
            <a:srgbClr val="F26B43"/>
          </p15:clr>
        </p15:guide>
        <p15:guide id="9" pos="2993">
          <p15:clr>
            <a:srgbClr val="F26B43"/>
          </p15:clr>
        </p15:guide>
        <p15:guide id="10" orient="horz" pos="326">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
        <p:cNvGrpSpPr/>
        <p:nvPr/>
      </p:nvGrpSpPr>
      <p:grpSpPr>
        <a:xfrm>
          <a:off x="0" y="0"/>
          <a:ext cx="0" cy="0"/>
          <a:chOff x="0" y="0"/>
          <a:chExt cx="0" cy="0"/>
        </a:xfrm>
      </p:grpSpPr>
      <p:sp>
        <p:nvSpPr>
          <p:cNvPr id="24" name="Google Shape;24;p41"/>
          <p:cNvSpPr/>
          <p:nvPr/>
        </p:nvSpPr>
        <p:spPr>
          <a:xfrm>
            <a:off x="182879" y="5120640"/>
            <a:ext cx="4304965" cy="46201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 name="Google Shape;25;p41"/>
          <p:cNvSpPr/>
          <p:nvPr/>
        </p:nvSpPr>
        <p:spPr>
          <a:xfrm>
            <a:off x="3743325" y="-16622"/>
            <a:ext cx="5400675" cy="5731622"/>
          </a:xfrm>
          <a:prstGeom prst="rect">
            <a:avLst/>
          </a:prstGeom>
          <a:solidFill>
            <a:srgbClr val="2770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6" name="Google Shape;26;p41"/>
          <p:cNvPicPr preferRelativeResize="0"/>
          <p:nvPr/>
        </p:nvPicPr>
        <p:blipFill rotWithShape="1">
          <a:blip r:embed="rId3">
            <a:alphaModFix/>
          </a:blip>
          <a:srcRect t="23021" b="13575"/>
          <a:stretch/>
        </p:blipFill>
        <p:spPr>
          <a:xfrm>
            <a:off x="4906532" y="1363020"/>
            <a:ext cx="3119475" cy="3878822"/>
          </a:xfrm>
          <a:prstGeom prst="rect">
            <a:avLst/>
          </a:prstGeom>
          <a:noFill/>
          <a:ln>
            <a:noFill/>
          </a:ln>
        </p:spPr>
      </p:pic>
      <p:sp>
        <p:nvSpPr>
          <p:cNvPr id="27" name="Google Shape;27;p41"/>
          <p:cNvSpPr txBox="1"/>
          <p:nvPr/>
        </p:nvSpPr>
        <p:spPr>
          <a:xfrm>
            <a:off x="503238" y="808689"/>
            <a:ext cx="3104743" cy="1384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s-PE" sz="900" b="1" i="0" u="none" strike="noStrike" cap="none">
                <a:solidFill>
                  <a:srgbClr val="6C6D6C"/>
                </a:solidFill>
                <a:latin typeface="Calibri"/>
                <a:ea typeface="Calibri"/>
                <a:cs typeface="Calibri"/>
                <a:sym typeface="Calibri"/>
              </a:rPr>
              <a:t>GESTIÓN DE PROYECTOS</a:t>
            </a:r>
            <a:endParaRPr/>
          </a:p>
        </p:txBody>
      </p:sp>
      <p:pic>
        <p:nvPicPr>
          <p:cNvPr id="28" name="Google Shape;28;p41"/>
          <p:cNvPicPr preferRelativeResize="0"/>
          <p:nvPr/>
        </p:nvPicPr>
        <p:blipFill rotWithShape="1">
          <a:blip r:embed="rId4">
            <a:alphaModFix amt="35000"/>
          </a:blip>
          <a:srcRect/>
          <a:stretch/>
        </p:blipFill>
        <p:spPr>
          <a:xfrm flipH="1">
            <a:off x="7671560" y="719809"/>
            <a:ext cx="330754" cy="210584"/>
          </a:xfrm>
          <a:prstGeom prst="rect">
            <a:avLst/>
          </a:prstGeom>
          <a:noFill/>
          <a:ln>
            <a:noFill/>
          </a:ln>
        </p:spPr>
      </p:pic>
      <p:pic>
        <p:nvPicPr>
          <p:cNvPr id="29" name="Google Shape;29;p41"/>
          <p:cNvPicPr preferRelativeResize="0"/>
          <p:nvPr/>
        </p:nvPicPr>
        <p:blipFill rotWithShape="1">
          <a:blip r:embed="rId5">
            <a:alphaModFix amt="35000"/>
          </a:blip>
          <a:srcRect/>
          <a:stretch/>
        </p:blipFill>
        <p:spPr>
          <a:xfrm>
            <a:off x="4602367" y="3922903"/>
            <a:ext cx="317533" cy="196092"/>
          </a:xfrm>
          <a:prstGeom prst="rect">
            <a:avLst/>
          </a:prstGeom>
          <a:noFill/>
          <a:ln>
            <a:noFill/>
          </a:ln>
        </p:spPr>
      </p:pic>
      <p:pic>
        <p:nvPicPr>
          <p:cNvPr id="30" name="Google Shape;30;p41"/>
          <p:cNvPicPr preferRelativeResize="0"/>
          <p:nvPr/>
        </p:nvPicPr>
        <p:blipFill rotWithShape="1">
          <a:blip r:embed="rId6">
            <a:alphaModFix amt="35000"/>
          </a:blip>
          <a:srcRect/>
          <a:stretch/>
        </p:blipFill>
        <p:spPr>
          <a:xfrm>
            <a:off x="4942267" y="2261866"/>
            <a:ext cx="114521" cy="114521"/>
          </a:xfrm>
          <a:prstGeom prst="rect">
            <a:avLst/>
          </a:prstGeom>
          <a:noFill/>
          <a:ln>
            <a:noFill/>
          </a:ln>
        </p:spPr>
      </p:pic>
      <p:pic>
        <p:nvPicPr>
          <p:cNvPr id="31" name="Google Shape;31;p41"/>
          <p:cNvPicPr preferRelativeResize="0"/>
          <p:nvPr/>
        </p:nvPicPr>
        <p:blipFill rotWithShape="1">
          <a:blip r:embed="rId4">
            <a:alphaModFix amt="35000"/>
          </a:blip>
          <a:srcRect/>
          <a:stretch/>
        </p:blipFill>
        <p:spPr>
          <a:xfrm flipH="1">
            <a:off x="4184978" y="1944047"/>
            <a:ext cx="272736" cy="173645"/>
          </a:xfrm>
          <a:prstGeom prst="rect">
            <a:avLst/>
          </a:prstGeom>
          <a:noFill/>
          <a:ln>
            <a:noFill/>
          </a:ln>
        </p:spPr>
      </p:pic>
      <p:sp>
        <p:nvSpPr>
          <p:cNvPr id="32" name="Google Shape;32;p41"/>
          <p:cNvSpPr txBox="1"/>
          <p:nvPr/>
        </p:nvSpPr>
        <p:spPr>
          <a:xfrm>
            <a:off x="743902" y="1819386"/>
            <a:ext cx="1457648" cy="3077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s-PE" sz="2000" b="1" i="0" u="none" strike="noStrike" cap="none">
                <a:solidFill>
                  <a:srgbClr val="2770D5"/>
                </a:solidFill>
                <a:latin typeface="Calibri"/>
                <a:ea typeface="Calibri"/>
                <a:cs typeface="Calibri"/>
                <a:sym typeface="Calibri"/>
              </a:rPr>
              <a:t>TEMA 05</a:t>
            </a:r>
            <a:endParaRPr/>
          </a:p>
        </p:txBody>
      </p:sp>
      <p:pic>
        <p:nvPicPr>
          <p:cNvPr id="33" name="Google Shape;33;p41"/>
          <p:cNvPicPr preferRelativeResize="0"/>
          <p:nvPr/>
        </p:nvPicPr>
        <p:blipFill rotWithShape="1">
          <a:blip r:embed="rId6">
            <a:alphaModFix amt="35000"/>
          </a:blip>
          <a:srcRect/>
          <a:stretch/>
        </p:blipFill>
        <p:spPr>
          <a:xfrm>
            <a:off x="7836937" y="3692222"/>
            <a:ext cx="76092" cy="76092"/>
          </a:xfrm>
          <a:prstGeom prst="rect">
            <a:avLst/>
          </a:prstGeom>
          <a:noFill/>
          <a:ln>
            <a:noFill/>
          </a:ln>
        </p:spPr>
      </p:pic>
      <p:pic>
        <p:nvPicPr>
          <p:cNvPr id="34" name="Google Shape;34;p41"/>
          <p:cNvPicPr preferRelativeResize="0"/>
          <p:nvPr/>
        </p:nvPicPr>
        <p:blipFill rotWithShape="1">
          <a:blip r:embed="rId4">
            <a:alphaModFix amt="35000"/>
          </a:blip>
          <a:srcRect/>
          <a:stretch/>
        </p:blipFill>
        <p:spPr>
          <a:xfrm flipH="1">
            <a:off x="8114327" y="3987789"/>
            <a:ext cx="286860" cy="182638"/>
          </a:xfrm>
          <a:prstGeom prst="rect">
            <a:avLst/>
          </a:prstGeom>
          <a:noFill/>
          <a:ln>
            <a:noFill/>
          </a:ln>
        </p:spPr>
      </p:pic>
      <p:pic>
        <p:nvPicPr>
          <p:cNvPr id="35" name="Google Shape;35;p41"/>
          <p:cNvPicPr preferRelativeResize="0"/>
          <p:nvPr/>
        </p:nvPicPr>
        <p:blipFill rotWithShape="1">
          <a:blip r:embed="rId7">
            <a:alphaModFix amt="35000"/>
          </a:blip>
          <a:srcRect/>
          <a:stretch/>
        </p:blipFill>
        <p:spPr>
          <a:xfrm>
            <a:off x="5616899" y="1065406"/>
            <a:ext cx="248554" cy="174528"/>
          </a:xfrm>
          <a:prstGeom prst="rect">
            <a:avLst/>
          </a:prstGeom>
          <a:noFill/>
          <a:ln>
            <a:noFill/>
          </a:ln>
        </p:spPr>
      </p:pic>
      <p:pic>
        <p:nvPicPr>
          <p:cNvPr id="36" name="Google Shape;36;p41"/>
          <p:cNvPicPr preferRelativeResize="0"/>
          <p:nvPr/>
        </p:nvPicPr>
        <p:blipFill rotWithShape="1">
          <a:blip r:embed="rId6">
            <a:alphaModFix amt="35000"/>
          </a:blip>
          <a:srcRect/>
          <a:stretch/>
        </p:blipFill>
        <p:spPr>
          <a:xfrm>
            <a:off x="8296306" y="2298119"/>
            <a:ext cx="114521" cy="114521"/>
          </a:xfrm>
          <a:prstGeom prst="rect">
            <a:avLst/>
          </a:prstGeom>
          <a:noFill/>
          <a:ln>
            <a:noFill/>
          </a:ln>
        </p:spPr>
      </p:pic>
      <p:pic>
        <p:nvPicPr>
          <p:cNvPr id="37" name="Google Shape;37;p41"/>
          <p:cNvPicPr preferRelativeResize="0"/>
          <p:nvPr/>
        </p:nvPicPr>
        <p:blipFill rotWithShape="1">
          <a:blip r:embed="rId6">
            <a:alphaModFix amt="35000"/>
          </a:blip>
          <a:srcRect/>
          <a:stretch/>
        </p:blipFill>
        <p:spPr>
          <a:xfrm>
            <a:off x="7310896" y="1309940"/>
            <a:ext cx="76092" cy="76092"/>
          </a:xfrm>
          <a:prstGeom prst="rect">
            <a:avLst/>
          </a:prstGeom>
          <a:noFill/>
          <a:ln>
            <a:noFill/>
          </a:ln>
        </p:spPr>
      </p:pic>
      <p:pic>
        <p:nvPicPr>
          <p:cNvPr id="38" name="Google Shape;38;p41"/>
          <p:cNvPicPr preferRelativeResize="0"/>
          <p:nvPr/>
        </p:nvPicPr>
        <p:blipFill rotWithShape="1">
          <a:blip r:embed="rId8">
            <a:alphaModFix amt="40000"/>
          </a:blip>
          <a:srcRect/>
          <a:stretch/>
        </p:blipFill>
        <p:spPr>
          <a:xfrm>
            <a:off x="4378423" y="2749601"/>
            <a:ext cx="563842" cy="563842"/>
          </a:xfrm>
          <a:prstGeom prst="rect">
            <a:avLst/>
          </a:prstGeom>
          <a:noFill/>
          <a:ln>
            <a:noFill/>
          </a:ln>
        </p:spPr>
      </p:pic>
      <p:pic>
        <p:nvPicPr>
          <p:cNvPr id="39" name="Google Shape;39;p41"/>
          <p:cNvPicPr preferRelativeResize="0"/>
          <p:nvPr/>
        </p:nvPicPr>
        <p:blipFill rotWithShape="1">
          <a:blip r:embed="rId9">
            <a:alphaModFix amt="39000"/>
          </a:blip>
          <a:srcRect/>
          <a:stretch/>
        </p:blipFill>
        <p:spPr>
          <a:xfrm>
            <a:off x="7791007" y="1314368"/>
            <a:ext cx="646640" cy="646640"/>
          </a:xfrm>
          <a:prstGeom prst="rect">
            <a:avLst/>
          </a:prstGeom>
          <a:noFill/>
          <a:ln>
            <a:noFill/>
          </a:ln>
        </p:spPr>
      </p:pic>
      <p:pic>
        <p:nvPicPr>
          <p:cNvPr id="40" name="Google Shape;40;p41"/>
          <p:cNvPicPr preferRelativeResize="0"/>
          <p:nvPr/>
        </p:nvPicPr>
        <p:blipFill rotWithShape="1">
          <a:blip r:embed="rId10">
            <a:alphaModFix amt="40000"/>
          </a:blip>
          <a:srcRect/>
          <a:stretch/>
        </p:blipFill>
        <p:spPr>
          <a:xfrm>
            <a:off x="4572000" y="1258457"/>
            <a:ext cx="643876" cy="643876"/>
          </a:xfrm>
          <a:prstGeom prst="rect">
            <a:avLst/>
          </a:prstGeom>
          <a:noFill/>
          <a:ln>
            <a:noFill/>
          </a:ln>
        </p:spPr>
      </p:pic>
      <p:pic>
        <p:nvPicPr>
          <p:cNvPr id="41" name="Google Shape;41;p41"/>
          <p:cNvPicPr preferRelativeResize="0"/>
          <p:nvPr/>
        </p:nvPicPr>
        <p:blipFill rotWithShape="1">
          <a:blip r:embed="rId11">
            <a:alphaModFix amt="40000"/>
          </a:blip>
          <a:srcRect/>
          <a:stretch/>
        </p:blipFill>
        <p:spPr>
          <a:xfrm>
            <a:off x="6304593" y="567170"/>
            <a:ext cx="691289" cy="691289"/>
          </a:xfrm>
          <a:prstGeom prst="rect">
            <a:avLst/>
          </a:prstGeom>
          <a:noFill/>
          <a:ln>
            <a:noFill/>
          </a:ln>
        </p:spPr>
      </p:pic>
      <p:pic>
        <p:nvPicPr>
          <p:cNvPr id="42" name="Google Shape;42;p41"/>
          <p:cNvPicPr preferRelativeResize="0"/>
          <p:nvPr/>
        </p:nvPicPr>
        <p:blipFill rotWithShape="1">
          <a:blip r:embed="rId12">
            <a:alphaModFix amt="40000"/>
          </a:blip>
          <a:srcRect/>
          <a:stretch/>
        </p:blipFill>
        <p:spPr>
          <a:xfrm>
            <a:off x="7836939" y="2769176"/>
            <a:ext cx="593087" cy="593087"/>
          </a:xfrm>
          <a:prstGeom prst="rect">
            <a:avLst/>
          </a:prstGeom>
          <a:noFill/>
          <a:ln>
            <a:noFill/>
          </a:ln>
        </p:spPr>
      </p:pic>
      <p:sp>
        <p:nvSpPr>
          <p:cNvPr id="43" name="Google Shape;43;p41"/>
          <p:cNvSpPr/>
          <p:nvPr/>
        </p:nvSpPr>
        <p:spPr>
          <a:xfrm>
            <a:off x="502072" y="3226159"/>
            <a:ext cx="3085725" cy="1085682"/>
          </a:xfrm>
          <a:prstGeom prst="rect">
            <a:avLst/>
          </a:prstGeom>
          <a:noFill/>
          <a:ln>
            <a:noFill/>
          </a:ln>
        </p:spPr>
        <p:txBody>
          <a:bodyPr spcFirstLastPara="1" wrap="square" lIns="0" tIns="0" rIns="0" bIns="0" anchor="t" anchorCtr="0">
            <a:spAutoFit/>
          </a:bodyPr>
          <a:lstStyle/>
          <a:p>
            <a:pPr marL="171450" marR="0" lvl="0" indent="-171450" algn="l" rtl="0">
              <a:lnSpc>
                <a:spcPct val="120000"/>
              </a:lnSpc>
              <a:spcBef>
                <a:spcPts val="0"/>
              </a:spcBef>
              <a:spcAft>
                <a:spcPts val="0"/>
              </a:spcAft>
              <a:buClr>
                <a:srgbClr val="2670D5"/>
              </a:buClr>
              <a:buSzPts val="1280"/>
              <a:buFont typeface="Arial"/>
              <a:buChar char="•"/>
            </a:pPr>
            <a:r>
              <a:rPr lang="es-PE" sz="1200" b="0" i="0" u="none" strike="noStrike" cap="none">
                <a:solidFill>
                  <a:srgbClr val="000000"/>
                </a:solidFill>
                <a:latin typeface="Arial"/>
                <a:ea typeface="Arial"/>
                <a:cs typeface="Arial"/>
                <a:sym typeface="Arial"/>
              </a:rPr>
              <a:t>Definiciones Básicas</a:t>
            </a:r>
            <a:endParaRPr/>
          </a:p>
          <a:p>
            <a:pPr marL="171450" marR="0" lvl="0" indent="-171450" algn="l" rtl="0">
              <a:lnSpc>
                <a:spcPct val="120000"/>
              </a:lnSpc>
              <a:spcBef>
                <a:spcPts val="0"/>
              </a:spcBef>
              <a:spcAft>
                <a:spcPts val="0"/>
              </a:spcAft>
              <a:buClr>
                <a:srgbClr val="2670D5"/>
              </a:buClr>
              <a:buSzPts val="1280"/>
              <a:buFont typeface="Arial"/>
              <a:buChar char="•"/>
            </a:pPr>
            <a:r>
              <a:rPr lang="es-PE" sz="1200" b="0" i="0" u="none" strike="noStrike" cap="none">
                <a:solidFill>
                  <a:srgbClr val="000000"/>
                </a:solidFill>
                <a:latin typeface="Arial"/>
                <a:ea typeface="Arial"/>
                <a:cs typeface="Arial"/>
                <a:sym typeface="Arial"/>
              </a:rPr>
              <a:t>Tipos de EDT</a:t>
            </a:r>
            <a:endParaRPr/>
          </a:p>
          <a:p>
            <a:pPr marL="171450" marR="0" lvl="0" indent="-171450" algn="l" rtl="0">
              <a:lnSpc>
                <a:spcPct val="120000"/>
              </a:lnSpc>
              <a:spcBef>
                <a:spcPts val="0"/>
              </a:spcBef>
              <a:spcAft>
                <a:spcPts val="0"/>
              </a:spcAft>
              <a:buClr>
                <a:srgbClr val="2670D5"/>
              </a:buClr>
              <a:buSzPts val="1280"/>
              <a:buFont typeface="Arial"/>
              <a:buChar char="•"/>
            </a:pPr>
            <a:r>
              <a:rPr lang="es-PE" sz="1200" b="0" i="0" u="none" strike="noStrike" cap="none">
                <a:solidFill>
                  <a:srgbClr val="000000"/>
                </a:solidFill>
                <a:latin typeface="Arial"/>
                <a:ea typeface="Arial"/>
                <a:cs typeface="Arial"/>
                <a:sym typeface="Arial"/>
              </a:rPr>
              <a:t>Reglas para diagramar EDT</a:t>
            </a:r>
            <a:endParaRPr/>
          </a:p>
          <a:p>
            <a:pPr marL="171450" marR="0" lvl="0" indent="-171450" algn="l" rtl="0">
              <a:lnSpc>
                <a:spcPct val="120000"/>
              </a:lnSpc>
              <a:spcBef>
                <a:spcPts val="0"/>
              </a:spcBef>
              <a:spcAft>
                <a:spcPts val="0"/>
              </a:spcAft>
              <a:buClr>
                <a:srgbClr val="2670D5"/>
              </a:buClr>
              <a:buSzPts val="1280"/>
              <a:buFont typeface="Arial"/>
              <a:buChar char="•"/>
            </a:pPr>
            <a:r>
              <a:rPr lang="es-PE" sz="1200" b="0" i="0" u="none" strike="noStrike" cap="none">
                <a:solidFill>
                  <a:srgbClr val="000000"/>
                </a:solidFill>
                <a:latin typeface="Arial"/>
                <a:ea typeface="Arial"/>
                <a:cs typeface="Arial"/>
                <a:sym typeface="Arial"/>
              </a:rPr>
              <a:t>Elaborar EDT del Proyecto</a:t>
            </a:r>
            <a:endParaRPr/>
          </a:p>
          <a:p>
            <a:pPr marL="171450" marR="0" lvl="0" indent="-90170" algn="l" rtl="0">
              <a:lnSpc>
                <a:spcPct val="120000"/>
              </a:lnSpc>
              <a:spcBef>
                <a:spcPts val="0"/>
              </a:spcBef>
              <a:spcAft>
                <a:spcPts val="0"/>
              </a:spcAft>
              <a:buClr>
                <a:srgbClr val="2670D5"/>
              </a:buClr>
              <a:buSzPts val="1280"/>
              <a:buFont typeface="Arial"/>
              <a:buNone/>
            </a:pPr>
            <a:endParaRPr sz="1200" b="0" i="0" u="none" strike="noStrike" cap="none">
              <a:solidFill>
                <a:srgbClr val="000000"/>
              </a:solidFill>
              <a:latin typeface="Arial"/>
              <a:ea typeface="Arial"/>
              <a:cs typeface="Arial"/>
              <a:sym typeface="Arial"/>
            </a:endParaRPr>
          </a:p>
        </p:txBody>
      </p:sp>
      <p:pic>
        <p:nvPicPr>
          <p:cNvPr id="44" name="Google Shape;44;p41"/>
          <p:cNvPicPr preferRelativeResize="0"/>
          <p:nvPr/>
        </p:nvPicPr>
        <p:blipFill rotWithShape="1">
          <a:blip r:embed="rId13">
            <a:alphaModFix/>
          </a:blip>
          <a:srcRect/>
          <a:stretch/>
        </p:blipFill>
        <p:spPr>
          <a:xfrm>
            <a:off x="511225" y="1896111"/>
            <a:ext cx="166865" cy="170453"/>
          </a:xfrm>
          <a:prstGeom prst="rect">
            <a:avLst/>
          </a:prstGeom>
          <a:noFill/>
          <a:ln>
            <a:noFill/>
          </a:ln>
        </p:spPr>
      </p:pic>
      <p:sp>
        <p:nvSpPr>
          <p:cNvPr id="45" name="Google Shape;45;p41"/>
          <p:cNvSpPr/>
          <p:nvPr/>
        </p:nvSpPr>
        <p:spPr>
          <a:xfrm>
            <a:off x="503239" y="2177570"/>
            <a:ext cx="2969787" cy="830997"/>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s-PE" sz="2000" b="0" i="0" u="none" strike="noStrike" cap="none">
                <a:solidFill>
                  <a:srgbClr val="000000"/>
                </a:solidFill>
                <a:latin typeface="Arial"/>
                <a:ea typeface="Arial"/>
                <a:cs typeface="Arial"/>
                <a:sym typeface="Arial"/>
              </a:rPr>
              <a:t>PLANIFICACIÓN</a:t>
            </a:r>
            <a:br>
              <a:rPr lang="es-PE" sz="2000" b="0" i="0" u="none" strike="noStrike" cap="none">
                <a:solidFill>
                  <a:srgbClr val="000000"/>
                </a:solidFill>
                <a:latin typeface="Arial"/>
                <a:ea typeface="Arial"/>
                <a:cs typeface="Arial"/>
                <a:sym typeface="Arial"/>
              </a:rPr>
            </a:br>
            <a:r>
              <a:rPr lang="es-PE" sz="2000" b="1" i="0" u="none" strike="noStrike" cap="none">
                <a:solidFill>
                  <a:srgbClr val="000000"/>
                </a:solidFill>
                <a:latin typeface="Arial"/>
                <a:ea typeface="Arial"/>
                <a:cs typeface="Arial"/>
                <a:sym typeface="Arial"/>
              </a:rPr>
              <a:t>DEL</a:t>
            </a:r>
            <a:r>
              <a:rPr lang="es-PE" sz="2000" b="0" i="0" u="none" strike="noStrike" cap="none">
                <a:solidFill>
                  <a:srgbClr val="000000"/>
                </a:solidFill>
                <a:latin typeface="Arial"/>
                <a:ea typeface="Arial"/>
                <a:cs typeface="Arial"/>
                <a:sym typeface="Arial"/>
              </a:rPr>
              <a:t> </a:t>
            </a:r>
            <a:r>
              <a:rPr lang="es-PE" sz="2000" b="1" i="0" u="none" strike="noStrike" cap="none">
                <a:solidFill>
                  <a:srgbClr val="000000"/>
                </a:solidFill>
                <a:latin typeface="Arial"/>
                <a:ea typeface="Arial"/>
                <a:cs typeface="Arial"/>
                <a:sym typeface="Arial"/>
              </a:rPr>
              <a:t>ALCANCE DEL PROYECTO – PARTE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5"/>
          <p:cNvSpPr/>
          <p:nvPr/>
        </p:nvSpPr>
        <p:spPr>
          <a:xfrm>
            <a:off x="0" y="0"/>
            <a:ext cx="9144000" cy="5715000"/>
          </a:xfrm>
          <a:prstGeom prst="rect">
            <a:avLst/>
          </a:prstGeom>
          <a:solidFill>
            <a:srgbClr val="8087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64" name="Google Shape;264;p45"/>
          <p:cNvSpPr txBox="1"/>
          <p:nvPr/>
        </p:nvSpPr>
        <p:spPr>
          <a:xfrm>
            <a:off x="1008063" y="3169972"/>
            <a:ext cx="3804569" cy="3877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s-PE" sz="2800" b="1" i="0" u="none" strike="noStrike" cap="none">
                <a:solidFill>
                  <a:schemeClr val="lt1"/>
                </a:solidFill>
                <a:latin typeface="Arial"/>
                <a:ea typeface="Arial"/>
                <a:cs typeface="Arial"/>
                <a:sym typeface="Arial"/>
              </a:rPr>
              <a:t>TIPOS DE EDT</a:t>
            </a:r>
            <a:endParaRPr sz="1600" b="1" i="0" u="none" strike="noStrike" cap="none">
              <a:solidFill>
                <a:schemeClr val="lt1"/>
              </a:solidFill>
              <a:latin typeface="Arial"/>
              <a:ea typeface="Arial"/>
              <a:cs typeface="Arial"/>
              <a:sym typeface="Arial"/>
            </a:endParaRPr>
          </a:p>
        </p:txBody>
      </p:sp>
      <p:pic>
        <p:nvPicPr>
          <p:cNvPr id="265" name="Google Shape;265;p45"/>
          <p:cNvPicPr preferRelativeResize="0"/>
          <p:nvPr/>
        </p:nvPicPr>
        <p:blipFill rotWithShape="1">
          <a:blip r:embed="rId3">
            <a:alphaModFix/>
          </a:blip>
          <a:srcRect/>
          <a:stretch/>
        </p:blipFill>
        <p:spPr>
          <a:xfrm>
            <a:off x="1008063" y="2869612"/>
            <a:ext cx="195423" cy="2012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0"/>
          <p:cNvSpPr/>
          <p:nvPr/>
        </p:nvSpPr>
        <p:spPr>
          <a:xfrm>
            <a:off x="503238" y="376836"/>
            <a:ext cx="2430462"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i="0" u="none" strike="noStrike" cap="none">
                <a:solidFill>
                  <a:srgbClr val="7F7F7F"/>
                </a:solidFill>
                <a:latin typeface="Calibri"/>
                <a:ea typeface="Calibri"/>
                <a:cs typeface="Calibri"/>
                <a:sym typeface="Calibri"/>
              </a:rPr>
              <a:t>+ </a:t>
            </a:r>
            <a:r>
              <a:rPr lang="es-PE" sz="1000" b="0" i="0" u="none" strike="noStrike" cap="none">
                <a:solidFill>
                  <a:srgbClr val="A5A5A5"/>
                </a:solidFill>
                <a:latin typeface="Calibri"/>
                <a:ea typeface="Calibri"/>
                <a:cs typeface="Calibri"/>
                <a:sym typeface="Calibri"/>
              </a:rPr>
              <a:t>TIPOS DE EDT</a:t>
            </a:r>
            <a:endParaRPr/>
          </a:p>
        </p:txBody>
      </p:sp>
      <p:grpSp>
        <p:nvGrpSpPr>
          <p:cNvPr id="272" name="Google Shape;272;p10"/>
          <p:cNvGrpSpPr/>
          <p:nvPr/>
        </p:nvGrpSpPr>
        <p:grpSpPr>
          <a:xfrm>
            <a:off x="292163" y="1561356"/>
            <a:ext cx="8389240" cy="2844954"/>
            <a:chOff x="292163" y="1561356"/>
            <a:chExt cx="8389240" cy="2844954"/>
          </a:xfrm>
        </p:grpSpPr>
        <p:grpSp>
          <p:nvGrpSpPr>
            <p:cNvPr id="273" name="Google Shape;273;p10"/>
            <p:cNvGrpSpPr/>
            <p:nvPr/>
          </p:nvGrpSpPr>
          <p:grpSpPr>
            <a:xfrm>
              <a:off x="3090041" y="1561356"/>
              <a:ext cx="2792634" cy="2838079"/>
              <a:chOff x="3690668" y="1576392"/>
              <a:chExt cx="2792634" cy="2838079"/>
            </a:xfrm>
          </p:grpSpPr>
          <p:sp>
            <p:nvSpPr>
              <p:cNvPr id="274" name="Google Shape;274;p10"/>
              <p:cNvSpPr/>
              <p:nvPr/>
            </p:nvSpPr>
            <p:spPr>
              <a:xfrm>
                <a:off x="3906434" y="1576392"/>
                <a:ext cx="2576868" cy="501005"/>
              </a:xfrm>
              <a:prstGeom prst="roundRect">
                <a:avLst>
                  <a:gd name="adj" fmla="val 18326"/>
                </a:avLst>
              </a:prstGeom>
              <a:solidFill>
                <a:schemeClr val="accent3"/>
              </a:solidFill>
              <a:ln>
                <a:noFill/>
              </a:ln>
            </p:spPr>
            <p:txBody>
              <a:bodyPr spcFirstLastPara="1" wrap="square" lIns="288000" tIns="45700" rIns="91425" bIns="45700" anchor="ctr" anchorCtr="0">
                <a:noAutofit/>
              </a:bodyPr>
              <a:lstStyle/>
              <a:p>
                <a:pPr marL="11430" marR="0" lvl="0" indent="0" algn="ctr" rtl="0">
                  <a:lnSpc>
                    <a:spcPct val="100000"/>
                  </a:lnSpc>
                  <a:spcBef>
                    <a:spcPts val="0"/>
                  </a:spcBef>
                  <a:spcAft>
                    <a:spcPts val="0"/>
                  </a:spcAft>
                  <a:buNone/>
                </a:pPr>
                <a:r>
                  <a:rPr lang="es-PE" sz="1400" b="1" i="0" u="none" strike="noStrike" cap="none">
                    <a:solidFill>
                      <a:schemeClr val="lt1"/>
                    </a:solidFill>
                    <a:latin typeface="Calibri"/>
                    <a:ea typeface="Calibri"/>
                    <a:cs typeface="Calibri"/>
                    <a:sym typeface="Calibri"/>
                  </a:rPr>
                  <a:t>EDT Orientada a Entregables</a:t>
                </a:r>
                <a:endParaRPr/>
              </a:p>
            </p:txBody>
          </p:sp>
          <p:sp>
            <p:nvSpPr>
              <p:cNvPr id="275" name="Google Shape;275;p10"/>
              <p:cNvSpPr/>
              <p:nvPr/>
            </p:nvSpPr>
            <p:spPr>
              <a:xfrm>
                <a:off x="3906434" y="2150943"/>
                <a:ext cx="2576868" cy="2263528"/>
              </a:xfrm>
              <a:prstGeom prst="roundRect">
                <a:avLst>
                  <a:gd name="adj" fmla="val 2748"/>
                </a:avLst>
              </a:prstGeom>
              <a:solidFill>
                <a:srgbClr val="DDEEC7"/>
              </a:solidFill>
              <a:ln>
                <a:noFill/>
              </a:ln>
            </p:spPr>
            <p:txBody>
              <a:bodyPr spcFirstLastPara="1" wrap="square" lIns="108000" tIns="108000" rIns="108000" bIns="45700" anchor="t" anchorCtr="0">
                <a:noAutofit/>
              </a:bodyPr>
              <a:lstStyle/>
              <a:p>
                <a:pPr marL="222250" marR="0" lvl="0" indent="-134938" algn="l" rtl="0">
                  <a:lnSpc>
                    <a:spcPct val="100000"/>
                  </a:lnSpc>
                  <a:spcBef>
                    <a:spcPts val="0"/>
                  </a:spcBef>
                  <a:spcAft>
                    <a:spcPts val="0"/>
                  </a:spcAft>
                  <a:buClr>
                    <a:schemeClr val="accent3"/>
                  </a:buClr>
                  <a:buSzPts val="1400"/>
                  <a:buFont typeface="Arial"/>
                  <a:buChar char="•"/>
                </a:pPr>
                <a:r>
                  <a:rPr lang="es-PE" sz="1400" b="0" i="0" u="none" strike="noStrike" cap="none">
                    <a:solidFill>
                      <a:srgbClr val="000000"/>
                    </a:solidFill>
                    <a:latin typeface="Calibri"/>
                    <a:ea typeface="Calibri"/>
                    <a:cs typeface="Calibri"/>
                    <a:sym typeface="Calibri"/>
                  </a:rPr>
                  <a:t>Estructura de desglose del trabajo centrada en los entregables del proyecto.</a:t>
                </a:r>
                <a:endParaRPr/>
              </a:p>
              <a:p>
                <a:pPr marL="222250" marR="0" lvl="0" indent="-134938" algn="l" rtl="0">
                  <a:lnSpc>
                    <a:spcPct val="100000"/>
                  </a:lnSpc>
                  <a:spcBef>
                    <a:spcPts val="300"/>
                  </a:spcBef>
                  <a:spcAft>
                    <a:spcPts val="300"/>
                  </a:spcAft>
                  <a:buClr>
                    <a:schemeClr val="accent3"/>
                  </a:buClr>
                  <a:buSzPts val="1400"/>
                  <a:buFont typeface="Arial"/>
                  <a:buChar char="•"/>
                </a:pPr>
                <a:r>
                  <a:rPr lang="es-PE" sz="1400" b="1" i="0" u="none" strike="noStrike" cap="none">
                    <a:solidFill>
                      <a:srgbClr val="000000"/>
                    </a:solidFill>
                    <a:latin typeface="Calibri"/>
                    <a:ea typeface="Calibri"/>
                    <a:cs typeface="Calibri"/>
                    <a:sym typeface="Calibri"/>
                  </a:rPr>
                  <a:t>Ejemplo: </a:t>
                </a:r>
                <a:r>
                  <a:rPr lang="es-PE" sz="1400" b="0" i="0" u="none" strike="noStrike" cap="none">
                    <a:solidFill>
                      <a:srgbClr val="000000"/>
                    </a:solidFill>
                    <a:latin typeface="Calibri"/>
                    <a:ea typeface="Calibri"/>
                    <a:cs typeface="Calibri"/>
                    <a:sym typeface="Calibri"/>
                  </a:rPr>
                  <a:t>En un proyecto de construcción, las entregables pueden ser la cimentación, estructura, fachada y acabados.</a:t>
                </a:r>
                <a:endParaRPr/>
              </a:p>
            </p:txBody>
          </p:sp>
          <p:grpSp>
            <p:nvGrpSpPr>
              <p:cNvPr id="276" name="Google Shape;276;p10"/>
              <p:cNvGrpSpPr/>
              <p:nvPr/>
            </p:nvGrpSpPr>
            <p:grpSpPr>
              <a:xfrm>
                <a:off x="3690668" y="1625021"/>
                <a:ext cx="459474" cy="403823"/>
                <a:chOff x="5892512" y="2805541"/>
                <a:chExt cx="459474" cy="403823"/>
              </a:xfrm>
            </p:grpSpPr>
            <p:sp>
              <p:nvSpPr>
                <p:cNvPr id="277" name="Google Shape;277;p10"/>
                <p:cNvSpPr/>
                <p:nvPr/>
              </p:nvSpPr>
              <p:spPr>
                <a:xfrm>
                  <a:off x="5956277" y="2824919"/>
                  <a:ext cx="395709" cy="376075"/>
                </a:xfrm>
                <a:prstGeom prst="ellipse">
                  <a:avLst/>
                </a:prstGeom>
                <a:solidFill>
                  <a:srgbClr val="7095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Calibri"/>
                    <a:ea typeface="Calibri"/>
                    <a:cs typeface="Calibri"/>
                    <a:sym typeface="Calibri"/>
                  </a:endParaRPr>
                </a:p>
              </p:txBody>
            </p:sp>
            <p:sp>
              <p:nvSpPr>
                <p:cNvPr id="278" name="Google Shape;278;p10"/>
                <p:cNvSpPr/>
                <p:nvPr/>
              </p:nvSpPr>
              <p:spPr>
                <a:xfrm>
                  <a:off x="5892512" y="2805541"/>
                  <a:ext cx="424906" cy="403823"/>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Calibri"/>
                    <a:ea typeface="Calibri"/>
                    <a:cs typeface="Calibri"/>
                    <a:sym typeface="Calibri"/>
                  </a:endParaRPr>
                </a:p>
              </p:txBody>
            </p:sp>
            <p:sp>
              <p:nvSpPr>
                <p:cNvPr id="279" name="Google Shape;279;p10"/>
                <p:cNvSpPr/>
                <p:nvPr/>
              </p:nvSpPr>
              <p:spPr>
                <a:xfrm rot="5400000">
                  <a:off x="6076285" y="2946262"/>
                  <a:ext cx="186870" cy="122381"/>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Calibri"/>
                    <a:ea typeface="Calibri"/>
                    <a:cs typeface="Calibri"/>
                    <a:sym typeface="Calibri"/>
                  </a:endParaRPr>
                </a:p>
              </p:txBody>
            </p:sp>
          </p:grpSp>
        </p:grpSp>
        <p:grpSp>
          <p:nvGrpSpPr>
            <p:cNvPr id="280" name="Google Shape;280;p10"/>
            <p:cNvGrpSpPr/>
            <p:nvPr/>
          </p:nvGrpSpPr>
          <p:grpSpPr>
            <a:xfrm>
              <a:off x="292163" y="1568231"/>
              <a:ext cx="2791783" cy="2838079"/>
              <a:chOff x="305913" y="1576392"/>
              <a:chExt cx="2791783" cy="2838079"/>
            </a:xfrm>
          </p:grpSpPr>
          <p:sp>
            <p:nvSpPr>
              <p:cNvPr id="281" name="Google Shape;281;p10"/>
              <p:cNvSpPr/>
              <p:nvPr/>
            </p:nvSpPr>
            <p:spPr>
              <a:xfrm>
                <a:off x="520828" y="1576392"/>
                <a:ext cx="2576868" cy="501005"/>
              </a:xfrm>
              <a:prstGeom prst="roundRect">
                <a:avLst>
                  <a:gd name="adj" fmla="val 18326"/>
                </a:avLst>
              </a:prstGeom>
              <a:solidFill>
                <a:srgbClr val="EE4639"/>
              </a:solidFill>
              <a:ln>
                <a:noFill/>
              </a:ln>
            </p:spPr>
            <p:txBody>
              <a:bodyPr spcFirstLastPara="1" wrap="square" lIns="91425" tIns="45700" rIns="91425" bIns="45700" anchor="ctr" anchorCtr="0">
                <a:noAutofit/>
              </a:bodyPr>
              <a:lstStyle/>
              <a:p>
                <a:pPr marL="11430" marR="0" lvl="0" indent="0" algn="ctr" rtl="0">
                  <a:lnSpc>
                    <a:spcPct val="100000"/>
                  </a:lnSpc>
                  <a:spcBef>
                    <a:spcPts val="0"/>
                  </a:spcBef>
                  <a:spcAft>
                    <a:spcPts val="0"/>
                  </a:spcAft>
                  <a:buNone/>
                </a:pPr>
                <a:r>
                  <a:rPr lang="es-PE" sz="1400" b="1" i="0" u="none" strike="noStrike" cap="none">
                    <a:solidFill>
                      <a:schemeClr val="lt1"/>
                    </a:solidFill>
                    <a:latin typeface="Calibri"/>
                    <a:ea typeface="Calibri"/>
                    <a:cs typeface="Calibri"/>
                    <a:sym typeface="Calibri"/>
                  </a:rPr>
                  <a:t>EDT Orientada a Fases</a:t>
                </a:r>
                <a:endParaRPr/>
              </a:p>
            </p:txBody>
          </p:sp>
          <p:sp>
            <p:nvSpPr>
              <p:cNvPr id="282" name="Google Shape;282;p10"/>
              <p:cNvSpPr/>
              <p:nvPr/>
            </p:nvSpPr>
            <p:spPr>
              <a:xfrm>
                <a:off x="520828" y="2150943"/>
                <a:ext cx="2576868" cy="2263528"/>
              </a:xfrm>
              <a:prstGeom prst="roundRect">
                <a:avLst>
                  <a:gd name="adj" fmla="val 2748"/>
                </a:avLst>
              </a:prstGeom>
              <a:solidFill>
                <a:srgbClr val="FFD8D4"/>
              </a:solidFill>
              <a:ln>
                <a:noFill/>
              </a:ln>
            </p:spPr>
            <p:txBody>
              <a:bodyPr spcFirstLastPara="1" wrap="square" lIns="108000" tIns="108000" rIns="108000" bIns="45700" anchor="t" anchorCtr="0">
                <a:noAutofit/>
              </a:bodyPr>
              <a:lstStyle/>
              <a:p>
                <a:pPr marL="138113" marR="0" lvl="0" indent="-128588" algn="l" rtl="0">
                  <a:lnSpc>
                    <a:spcPct val="100000"/>
                  </a:lnSpc>
                  <a:spcBef>
                    <a:spcPts val="0"/>
                  </a:spcBef>
                  <a:spcAft>
                    <a:spcPts val="0"/>
                  </a:spcAft>
                  <a:buClr>
                    <a:srgbClr val="EE4639"/>
                  </a:buClr>
                  <a:buSzPts val="1400"/>
                  <a:buFont typeface="Arial"/>
                  <a:buChar char="•"/>
                </a:pPr>
                <a:r>
                  <a:rPr lang="es-PE" sz="1400" b="0" i="0" u="none" strike="noStrike" cap="none">
                    <a:solidFill>
                      <a:srgbClr val="262626"/>
                    </a:solidFill>
                    <a:latin typeface="Calibri"/>
                    <a:ea typeface="Calibri"/>
                    <a:cs typeface="Calibri"/>
                    <a:sym typeface="Calibri"/>
                  </a:rPr>
                  <a:t>Estructura de desglose del trabajo basada en las fases del ciclo de vida del proyecto.</a:t>
                </a:r>
                <a:endParaRPr/>
              </a:p>
              <a:p>
                <a:pPr marL="138113" marR="0" lvl="0" indent="-128588" algn="l" rtl="0">
                  <a:lnSpc>
                    <a:spcPct val="100000"/>
                  </a:lnSpc>
                  <a:spcBef>
                    <a:spcPts val="300"/>
                  </a:spcBef>
                  <a:spcAft>
                    <a:spcPts val="0"/>
                  </a:spcAft>
                  <a:buClr>
                    <a:srgbClr val="EE4639"/>
                  </a:buClr>
                  <a:buSzPts val="1400"/>
                  <a:buFont typeface="Arial"/>
                  <a:buChar char="•"/>
                </a:pPr>
                <a:r>
                  <a:rPr lang="es-PE" sz="1400" b="1" i="0" u="none" strike="noStrike" cap="none">
                    <a:solidFill>
                      <a:srgbClr val="262626"/>
                    </a:solidFill>
                    <a:latin typeface="Calibri"/>
                    <a:ea typeface="Calibri"/>
                    <a:cs typeface="Calibri"/>
                    <a:sym typeface="Calibri"/>
                  </a:rPr>
                  <a:t>Ejemplo: </a:t>
                </a:r>
                <a:r>
                  <a:rPr lang="es-PE" sz="1400" b="0" i="0" u="none" strike="noStrike" cap="none">
                    <a:solidFill>
                      <a:srgbClr val="262626"/>
                    </a:solidFill>
                    <a:latin typeface="Calibri"/>
                    <a:ea typeface="Calibri"/>
                    <a:cs typeface="Calibri"/>
                    <a:sym typeface="Calibri"/>
                  </a:rPr>
                  <a:t>En un proyecto de desarrollo de </a:t>
                </a:r>
                <a:r>
                  <a:rPr lang="es-PE" sz="1400" b="0" i="1" u="none" strike="noStrike" cap="none">
                    <a:solidFill>
                      <a:srgbClr val="262626"/>
                    </a:solidFill>
                    <a:latin typeface="Calibri"/>
                    <a:ea typeface="Calibri"/>
                    <a:cs typeface="Calibri"/>
                    <a:sym typeface="Calibri"/>
                  </a:rPr>
                  <a:t>software</a:t>
                </a:r>
                <a:r>
                  <a:rPr lang="es-PE" sz="1400" b="0" i="0" u="none" strike="noStrike" cap="none">
                    <a:solidFill>
                      <a:srgbClr val="262626"/>
                    </a:solidFill>
                    <a:latin typeface="Calibri"/>
                    <a:ea typeface="Calibri"/>
                    <a:cs typeface="Calibri"/>
                    <a:sym typeface="Calibri"/>
                  </a:rPr>
                  <a:t>, las fases pueden ser planificación, diseño, desarrollo, pruebas y despliegue.</a:t>
                </a:r>
                <a:endParaRPr/>
              </a:p>
              <a:p>
                <a:pPr marL="138113" marR="0" lvl="0" indent="-39687" algn="l" rtl="0">
                  <a:lnSpc>
                    <a:spcPct val="100000"/>
                  </a:lnSpc>
                  <a:spcBef>
                    <a:spcPts val="300"/>
                  </a:spcBef>
                  <a:spcAft>
                    <a:spcPts val="300"/>
                  </a:spcAft>
                  <a:buClr>
                    <a:srgbClr val="EE4639"/>
                  </a:buClr>
                  <a:buSzPts val="1400"/>
                  <a:buFont typeface="Arial"/>
                  <a:buNone/>
                </a:pPr>
                <a:endParaRPr sz="1400" b="0" i="0" u="none" strike="noStrike" cap="none">
                  <a:solidFill>
                    <a:srgbClr val="262626"/>
                  </a:solidFill>
                  <a:latin typeface="Calibri"/>
                  <a:ea typeface="Calibri"/>
                  <a:cs typeface="Calibri"/>
                  <a:sym typeface="Calibri"/>
                </a:endParaRPr>
              </a:p>
            </p:txBody>
          </p:sp>
          <p:grpSp>
            <p:nvGrpSpPr>
              <p:cNvPr id="283" name="Google Shape;283;p10"/>
              <p:cNvGrpSpPr/>
              <p:nvPr/>
            </p:nvGrpSpPr>
            <p:grpSpPr>
              <a:xfrm>
                <a:off x="305913" y="1625021"/>
                <a:ext cx="459474" cy="403823"/>
                <a:chOff x="5892512" y="2805541"/>
                <a:chExt cx="459474" cy="403823"/>
              </a:xfrm>
            </p:grpSpPr>
            <p:sp>
              <p:nvSpPr>
                <p:cNvPr id="284" name="Google Shape;284;p10"/>
                <p:cNvSpPr/>
                <p:nvPr/>
              </p:nvSpPr>
              <p:spPr>
                <a:xfrm>
                  <a:off x="5956277" y="2824919"/>
                  <a:ext cx="395709" cy="376075"/>
                </a:xfrm>
                <a:prstGeom prst="ellipse">
                  <a:avLst/>
                </a:prstGeom>
                <a:solidFill>
                  <a:srgbClr val="B7362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Calibri"/>
                    <a:ea typeface="Calibri"/>
                    <a:cs typeface="Calibri"/>
                    <a:sym typeface="Calibri"/>
                  </a:endParaRPr>
                </a:p>
              </p:txBody>
            </p:sp>
            <p:sp>
              <p:nvSpPr>
                <p:cNvPr id="285" name="Google Shape;285;p10"/>
                <p:cNvSpPr/>
                <p:nvPr/>
              </p:nvSpPr>
              <p:spPr>
                <a:xfrm>
                  <a:off x="5892512" y="2805541"/>
                  <a:ext cx="424906" cy="403823"/>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Calibri"/>
                    <a:ea typeface="Calibri"/>
                    <a:cs typeface="Calibri"/>
                    <a:sym typeface="Calibri"/>
                  </a:endParaRPr>
                </a:p>
              </p:txBody>
            </p:sp>
            <p:sp>
              <p:nvSpPr>
                <p:cNvPr id="286" name="Google Shape;286;p10"/>
                <p:cNvSpPr/>
                <p:nvPr/>
              </p:nvSpPr>
              <p:spPr>
                <a:xfrm rot="5400000">
                  <a:off x="6076285" y="2946262"/>
                  <a:ext cx="186870" cy="122381"/>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Calibri"/>
                    <a:ea typeface="Calibri"/>
                    <a:cs typeface="Calibri"/>
                    <a:sym typeface="Calibri"/>
                  </a:endParaRPr>
                </a:p>
              </p:txBody>
            </p:sp>
          </p:grpSp>
        </p:grpSp>
        <p:grpSp>
          <p:nvGrpSpPr>
            <p:cNvPr id="287" name="Google Shape;287;p10"/>
            <p:cNvGrpSpPr/>
            <p:nvPr/>
          </p:nvGrpSpPr>
          <p:grpSpPr>
            <a:xfrm>
              <a:off x="5888769" y="1561356"/>
              <a:ext cx="2792634" cy="2838079"/>
              <a:chOff x="3690668" y="1576392"/>
              <a:chExt cx="2792634" cy="2838079"/>
            </a:xfrm>
          </p:grpSpPr>
          <p:sp>
            <p:nvSpPr>
              <p:cNvPr id="288" name="Google Shape;288;p10"/>
              <p:cNvSpPr/>
              <p:nvPr/>
            </p:nvSpPr>
            <p:spPr>
              <a:xfrm>
                <a:off x="3906434" y="1576392"/>
                <a:ext cx="2576868" cy="501005"/>
              </a:xfrm>
              <a:prstGeom prst="roundRect">
                <a:avLst>
                  <a:gd name="adj" fmla="val 18326"/>
                </a:avLst>
              </a:prstGeom>
              <a:solidFill>
                <a:srgbClr val="00B1C2"/>
              </a:solidFill>
              <a:ln>
                <a:noFill/>
              </a:ln>
            </p:spPr>
            <p:txBody>
              <a:bodyPr spcFirstLastPara="1" wrap="square" lIns="91425" tIns="45700" rIns="91425" bIns="45700" anchor="ctr" anchorCtr="0">
                <a:noAutofit/>
              </a:bodyPr>
              <a:lstStyle/>
              <a:p>
                <a:pPr marL="11430" marR="0" lvl="0" indent="0" algn="ctr" rtl="0">
                  <a:lnSpc>
                    <a:spcPct val="100000"/>
                  </a:lnSpc>
                  <a:spcBef>
                    <a:spcPts val="0"/>
                  </a:spcBef>
                  <a:spcAft>
                    <a:spcPts val="0"/>
                  </a:spcAft>
                  <a:buNone/>
                </a:pPr>
                <a:r>
                  <a:rPr lang="es-PE" sz="1400" b="1" i="0" u="none" strike="noStrike" cap="none">
                    <a:solidFill>
                      <a:schemeClr val="lt1"/>
                    </a:solidFill>
                    <a:latin typeface="Calibri"/>
                    <a:ea typeface="Calibri"/>
                    <a:cs typeface="Calibri"/>
                    <a:sym typeface="Calibri"/>
                  </a:rPr>
                  <a:t>EDT Orientada a Funciones </a:t>
                </a:r>
                <a:endParaRPr/>
              </a:p>
            </p:txBody>
          </p:sp>
          <p:sp>
            <p:nvSpPr>
              <p:cNvPr id="289" name="Google Shape;289;p10"/>
              <p:cNvSpPr/>
              <p:nvPr/>
            </p:nvSpPr>
            <p:spPr>
              <a:xfrm>
                <a:off x="3906434" y="2150943"/>
                <a:ext cx="2576868" cy="2263528"/>
              </a:xfrm>
              <a:prstGeom prst="roundRect">
                <a:avLst>
                  <a:gd name="adj" fmla="val 2748"/>
                </a:avLst>
              </a:prstGeom>
              <a:solidFill>
                <a:srgbClr val="D1EFF4"/>
              </a:solidFill>
              <a:ln>
                <a:noFill/>
              </a:ln>
            </p:spPr>
            <p:txBody>
              <a:bodyPr spcFirstLastPara="1" wrap="square" lIns="108000" tIns="108000" rIns="108000" bIns="45700" anchor="t" anchorCtr="0">
                <a:noAutofit/>
              </a:bodyPr>
              <a:lstStyle/>
              <a:p>
                <a:pPr marL="222250" marR="0" lvl="0" indent="-134938" algn="l" rtl="0">
                  <a:lnSpc>
                    <a:spcPct val="100000"/>
                  </a:lnSpc>
                  <a:spcBef>
                    <a:spcPts val="0"/>
                  </a:spcBef>
                  <a:spcAft>
                    <a:spcPts val="0"/>
                  </a:spcAft>
                  <a:buClr>
                    <a:srgbClr val="00B1C2"/>
                  </a:buClr>
                  <a:buSzPts val="1400"/>
                  <a:buFont typeface="Arial"/>
                  <a:buChar char="•"/>
                </a:pPr>
                <a:r>
                  <a:rPr lang="es-PE" sz="1400" b="0" i="0" u="none" strike="noStrike" cap="none">
                    <a:solidFill>
                      <a:srgbClr val="000000"/>
                    </a:solidFill>
                    <a:latin typeface="Calibri"/>
                    <a:ea typeface="Calibri"/>
                    <a:cs typeface="Calibri"/>
                    <a:sym typeface="Calibri"/>
                  </a:rPr>
                  <a:t>Estructura de desglose del trabajo basada en las funciones necesarias para completar el proyecto.</a:t>
                </a:r>
                <a:endParaRPr/>
              </a:p>
              <a:p>
                <a:pPr marL="222250" marR="0" lvl="0" indent="-134938" algn="l" rtl="0">
                  <a:lnSpc>
                    <a:spcPct val="100000"/>
                  </a:lnSpc>
                  <a:spcBef>
                    <a:spcPts val="300"/>
                  </a:spcBef>
                  <a:spcAft>
                    <a:spcPts val="0"/>
                  </a:spcAft>
                  <a:buClr>
                    <a:srgbClr val="00B1C2"/>
                  </a:buClr>
                  <a:buSzPts val="1400"/>
                  <a:buFont typeface="Arial"/>
                  <a:buChar char="•"/>
                </a:pPr>
                <a:r>
                  <a:rPr lang="es-PE" sz="1400" b="1" i="0" u="none" strike="noStrike" cap="none">
                    <a:solidFill>
                      <a:srgbClr val="000000"/>
                    </a:solidFill>
                    <a:latin typeface="Calibri"/>
                    <a:ea typeface="Calibri"/>
                    <a:cs typeface="Calibri"/>
                    <a:sym typeface="Calibri"/>
                  </a:rPr>
                  <a:t>Ejemplo: </a:t>
                </a:r>
                <a:r>
                  <a:rPr lang="es-PE" sz="1400" b="0" i="0" u="none" strike="noStrike" cap="none">
                    <a:solidFill>
                      <a:srgbClr val="000000"/>
                    </a:solidFill>
                    <a:latin typeface="Calibri"/>
                    <a:ea typeface="Calibri"/>
                    <a:cs typeface="Calibri"/>
                    <a:sym typeface="Calibri"/>
                  </a:rPr>
                  <a:t>En un proyecto de organización de eventos, las funciones pueden incluir logística, </a:t>
                </a:r>
                <a:r>
                  <a:rPr lang="es-PE" sz="1400" b="0" i="1" u="none" strike="noStrike" cap="none">
                    <a:solidFill>
                      <a:srgbClr val="000000"/>
                    </a:solidFill>
                    <a:latin typeface="Calibri"/>
                    <a:ea typeface="Calibri"/>
                    <a:cs typeface="Calibri"/>
                    <a:sym typeface="Calibri"/>
                  </a:rPr>
                  <a:t>marketing</a:t>
                </a:r>
                <a:r>
                  <a:rPr lang="es-PE" sz="1400" b="0" i="0" u="none" strike="noStrike" cap="none">
                    <a:solidFill>
                      <a:srgbClr val="000000"/>
                    </a:solidFill>
                    <a:latin typeface="Calibri"/>
                    <a:ea typeface="Calibri"/>
                    <a:cs typeface="Calibri"/>
                    <a:sym typeface="Calibri"/>
                  </a:rPr>
                  <a:t>, ventas y operaciones.</a:t>
                </a:r>
                <a:endParaRPr/>
              </a:p>
              <a:p>
                <a:pPr marL="222250" marR="0" lvl="0" indent="-46038" algn="l" rtl="0">
                  <a:lnSpc>
                    <a:spcPct val="100000"/>
                  </a:lnSpc>
                  <a:spcBef>
                    <a:spcPts val="300"/>
                  </a:spcBef>
                  <a:spcAft>
                    <a:spcPts val="300"/>
                  </a:spcAft>
                  <a:buClr>
                    <a:srgbClr val="00B1C2"/>
                  </a:buClr>
                  <a:buSzPts val="1400"/>
                  <a:buFont typeface="Arial"/>
                  <a:buNone/>
                </a:pPr>
                <a:endParaRPr sz="1400" b="0" i="0" u="none" strike="noStrike" cap="none">
                  <a:solidFill>
                    <a:srgbClr val="000000"/>
                  </a:solidFill>
                  <a:latin typeface="Calibri"/>
                  <a:ea typeface="Calibri"/>
                  <a:cs typeface="Calibri"/>
                  <a:sym typeface="Calibri"/>
                </a:endParaRPr>
              </a:p>
            </p:txBody>
          </p:sp>
          <p:grpSp>
            <p:nvGrpSpPr>
              <p:cNvPr id="290" name="Google Shape;290;p10"/>
              <p:cNvGrpSpPr/>
              <p:nvPr/>
            </p:nvGrpSpPr>
            <p:grpSpPr>
              <a:xfrm>
                <a:off x="3690668" y="1625021"/>
                <a:ext cx="459474" cy="403823"/>
                <a:chOff x="5892512" y="2805541"/>
                <a:chExt cx="459474" cy="403823"/>
              </a:xfrm>
            </p:grpSpPr>
            <p:sp>
              <p:nvSpPr>
                <p:cNvPr id="291" name="Google Shape;291;p10"/>
                <p:cNvSpPr/>
                <p:nvPr/>
              </p:nvSpPr>
              <p:spPr>
                <a:xfrm>
                  <a:off x="5956277" y="2824919"/>
                  <a:ext cx="395709" cy="376075"/>
                </a:xfrm>
                <a:prstGeom prst="ellipse">
                  <a:avLst/>
                </a:prstGeom>
                <a:solidFill>
                  <a:srgbClr val="0B828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Calibri"/>
                    <a:ea typeface="Calibri"/>
                    <a:cs typeface="Calibri"/>
                    <a:sym typeface="Calibri"/>
                  </a:endParaRPr>
                </a:p>
              </p:txBody>
            </p:sp>
            <p:sp>
              <p:nvSpPr>
                <p:cNvPr id="292" name="Google Shape;292;p10"/>
                <p:cNvSpPr/>
                <p:nvPr/>
              </p:nvSpPr>
              <p:spPr>
                <a:xfrm>
                  <a:off x="5892512" y="2805541"/>
                  <a:ext cx="424906" cy="403823"/>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Calibri"/>
                    <a:ea typeface="Calibri"/>
                    <a:cs typeface="Calibri"/>
                    <a:sym typeface="Calibri"/>
                  </a:endParaRPr>
                </a:p>
              </p:txBody>
            </p:sp>
            <p:sp>
              <p:nvSpPr>
                <p:cNvPr id="293" name="Google Shape;293;p10"/>
                <p:cNvSpPr/>
                <p:nvPr/>
              </p:nvSpPr>
              <p:spPr>
                <a:xfrm rot="5400000">
                  <a:off x="6076285" y="2946262"/>
                  <a:ext cx="186870" cy="122381"/>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Calibri"/>
                    <a:ea typeface="Calibri"/>
                    <a:cs typeface="Calibri"/>
                    <a:sym typeface="Calibri"/>
                  </a:endParaRPr>
                </a:p>
              </p:txBody>
            </p:sp>
          </p:gr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1"/>
          <p:cNvSpPr txBox="1"/>
          <p:nvPr/>
        </p:nvSpPr>
        <p:spPr>
          <a:xfrm>
            <a:off x="1244775" y="4632669"/>
            <a:ext cx="6626951" cy="3077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s-PE" sz="1000" b="0" i="0" u="none" strike="noStrike" cap="none">
                <a:solidFill>
                  <a:schemeClr val="dk1"/>
                </a:solidFill>
                <a:latin typeface="Calibri"/>
                <a:ea typeface="Calibri"/>
                <a:cs typeface="Calibri"/>
                <a:sym typeface="Calibri"/>
              </a:rPr>
              <a:t>La EDT/WBS se presenta sólo con fines ilustrativos. No se pretende representar el alcance completo de un proyecto específico, ni dar a entender que es la única manera de organizar un EDT/WBS para este tipo de proyecto.</a:t>
            </a:r>
            <a:endParaRPr sz="1400" b="0" i="0" u="none" strike="noStrike" cap="none">
              <a:solidFill>
                <a:schemeClr val="dk1"/>
              </a:solidFill>
              <a:latin typeface="Arial"/>
              <a:ea typeface="Arial"/>
              <a:cs typeface="Arial"/>
              <a:sym typeface="Arial"/>
            </a:endParaRPr>
          </a:p>
        </p:txBody>
      </p:sp>
      <p:sp>
        <p:nvSpPr>
          <p:cNvPr id="300" name="Google Shape;300;p11"/>
          <p:cNvSpPr/>
          <p:nvPr/>
        </p:nvSpPr>
        <p:spPr>
          <a:xfrm rot="5400000">
            <a:off x="7809038" y="2322642"/>
            <a:ext cx="235267" cy="317096"/>
          </a:xfrm>
          <a:prstGeom prst="downArrow">
            <a:avLst>
              <a:gd name="adj1" fmla="val 50000"/>
              <a:gd name="adj2" fmla="val 50000"/>
            </a:avLst>
          </a:prstGeom>
          <a:solidFill>
            <a:srgbClr val="7150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1" name="Google Shape;301;p11"/>
          <p:cNvSpPr txBox="1"/>
          <p:nvPr/>
        </p:nvSpPr>
        <p:spPr>
          <a:xfrm>
            <a:off x="8172910" y="2373468"/>
            <a:ext cx="461528" cy="21544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PE" sz="1400" b="1" i="0" u="none" strike="noStrike" cap="none">
                <a:solidFill>
                  <a:schemeClr val="dk1"/>
                </a:solidFill>
                <a:latin typeface="Calibri"/>
                <a:ea typeface="Calibri"/>
                <a:cs typeface="Calibri"/>
                <a:sym typeface="Calibri"/>
              </a:rPr>
              <a:t>Fases</a:t>
            </a:r>
            <a:endParaRPr sz="1400" b="1" i="0" u="none" strike="noStrike" cap="none">
              <a:solidFill>
                <a:schemeClr val="dk1"/>
              </a:solidFill>
              <a:latin typeface="Calibri"/>
              <a:ea typeface="Calibri"/>
              <a:cs typeface="Calibri"/>
              <a:sym typeface="Calibri"/>
            </a:endParaRPr>
          </a:p>
        </p:txBody>
      </p:sp>
      <p:sp>
        <p:nvSpPr>
          <p:cNvPr id="302" name="Google Shape;302;p11"/>
          <p:cNvSpPr/>
          <p:nvPr/>
        </p:nvSpPr>
        <p:spPr>
          <a:xfrm>
            <a:off x="503238" y="376836"/>
            <a:ext cx="2430462"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i="0" u="none" strike="noStrike" cap="none">
                <a:solidFill>
                  <a:srgbClr val="7F7F7F"/>
                </a:solidFill>
                <a:latin typeface="Calibri"/>
                <a:ea typeface="Calibri"/>
                <a:cs typeface="Calibri"/>
                <a:sym typeface="Calibri"/>
              </a:rPr>
              <a:t>+ </a:t>
            </a:r>
            <a:r>
              <a:rPr lang="es-PE" sz="1000" b="0" i="0" u="none" strike="noStrike" cap="none">
                <a:solidFill>
                  <a:srgbClr val="A5A5A5"/>
                </a:solidFill>
                <a:latin typeface="Calibri"/>
                <a:ea typeface="Calibri"/>
                <a:cs typeface="Calibri"/>
                <a:sym typeface="Calibri"/>
              </a:rPr>
              <a:t>TIPOS DE EDT</a:t>
            </a:r>
            <a:endParaRPr/>
          </a:p>
        </p:txBody>
      </p:sp>
      <p:grpSp>
        <p:nvGrpSpPr>
          <p:cNvPr id="303" name="Google Shape;303;p11"/>
          <p:cNvGrpSpPr/>
          <p:nvPr/>
        </p:nvGrpSpPr>
        <p:grpSpPr>
          <a:xfrm>
            <a:off x="326977" y="917244"/>
            <a:ext cx="2805162" cy="394721"/>
            <a:chOff x="287221" y="917244"/>
            <a:chExt cx="3298348" cy="500394"/>
          </a:xfrm>
        </p:grpSpPr>
        <p:sp>
          <p:nvSpPr>
            <p:cNvPr id="304" name="Google Shape;304;p11"/>
            <p:cNvSpPr/>
            <p:nvPr/>
          </p:nvSpPr>
          <p:spPr>
            <a:xfrm>
              <a:off x="503239" y="917244"/>
              <a:ext cx="3082330" cy="500394"/>
            </a:xfrm>
            <a:prstGeom prst="roundRect">
              <a:avLst>
                <a:gd name="adj" fmla="val 24841"/>
              </a:avLst>
            </a:prstGeom>
            <a:solidFill>
              <a:schemeClr val="accent2"/>
            </a:solidFill>
            <a:ln>
              <a:noFill/>
            </a:ln>
          </p:spPr>
          <p:txBody>
            <a:bodyPr spcFirstLastPara="1" wrap="square" lIns="216000" tIns="45700" rIns="91425" bIns="45700" anchor="ctr" anchorCtr="0">
              <a:noAutofit/>
            </a:bodyPr>
            <a:lstStyle/>
            <a:p>
              <a:pPr marL="11430" marR="0" lvl="0" indent="0" algn="ctr" rtl="0">
                <a:lnSpc>
                  <a:spcPct val="100000"/>
                </a:lnSpc>
                <a:spcBef>
                  <a:spcPts val="0"/>
                </a:spcBef>
                <a:spcAft>
                  <a:spcPts val="0"/>
                </a:spcAft>
                <a:buNone/>
              </a:pPr>
              <a:r>
                <a:rPr lang="es-PE" sz="1400" b="1" i="0" u="none" strike="noStrike" cap="none">
                  <a:solidFill>
                    <a:schemeClr val="lt1"/>
                  </a:solidFill>
                  <a:latin typeface="Calibri"/>
                  <a:ea typeface="Calibri"/>
                  <a:cs typeface="Calibri"/>
                  <a:sym typeface="Calibri"/>
                </a:rPr>
                <a:t>EDT Orientada a Fases</a:t>
              </a:r>
              <a:endParaRPr/>
            </a:p>
          </p:txBody>
        </p:sp>
        <p:grpSp>
          <p:nvGrpSpPr>
            <p:cNvPr id="305" name="Google Shape;305;p11"/>
            <p:cNvGrpSpPr/>
            <p:nvPr/>
          </p:nvGrpSpPr>
          <p:grpSpPr>
            <a:xfrm>
              <a:off x="287221" y="965530"/>
              <a:ext cx="459474" cy="403823"/>
              <a:chOff x="5892512" y="2805541"/>
              <a:chExt cx="459474" cy="403823"/>
            </a:xfrm>
          </p:grpSpPr>
          <p:sp>
            <p:nvSpPr>
              <p:cNvPr id="306" name="Google Shape;306;p11"/>
              <p:cNvSpPr/>
              <p:nvPr/>
            </p:nvSpPr>
            <p:spPr>
              <a:xfrm>
                <a:off x="5956277" y="2824919"/>
                <a:ext cx="395709" cy="376075"/>
              </a:xfrm>
              <a:prstGeom prst="ellipse">
                <a:avLst/>
              </a:prstGeom>
              <a:solidFill>
                <a:srgbClr val="B8372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Calibri"/>
                  <a:ea typeface="Calibri"/>
                  <a:cs typeface="Calibri"/>
                  <a:sym typeface="Calibri"/>
                </a:endParaRPr>
              </a:p>
            </p:txBody>
          </p:sp>
          <p:sp>
            <p:nvSpPr>
              <p:cNvPr id="307" name="Google Shape;307;p11"/>
              <p:cNvSpPr/>
              <p:nvPr/>
            </p:nvSpPr>
            <p:spPr>
              <a:xfrm>
                <a:off x="5892512" y="2805541"/>
                <a:ext cx="424906" cy="403823"/>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Calibri"/>
                  <a:ea typeface="Calibri"/>
                  <a:cs typeface="Calibri"/>
                  <a:sym typeface="Calibri"/>
                </a:endParaRPr>
              </a:p>
            </p:txBody>
          </p:sp>
          <p:sp>
            <p:nvSpPr>
              <p:cNvPr id="308" name="Google Shape;308;p11"/>
              <p:cNvSpPr/>
              <p:nvPr/>
            </p:nvSpPr>
            <p:spPr>
              <a:xfrm rot="5400000">
                <a:off x="6076285" y="2946262"/>
                <a:ext cx="186870" cy="122381"/>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Calibri"/>
                  <a:ea typeface="Calibri"/>
                  <a:cs typeface="Calibri"/>
                  <a:sym typeface="Calibri"/>
                </a:endParaRPr>
              </a:p>
            </p:txBody>
          </p:sp>
        </p:grpSp>
      </p:grpSp>
      <p:sp>
        <p:nvSpPr>
          <p:cNvPr id="309" name="Google Shape;309;p11"/>
          <p:cNvSpPr/>
          <p:nvPr/>
        </p:nvSpPr>
        <p:spPr>
          <a:xfrm>
            <a:off x="3437594" y="917244"/>
            <a:ext cx="5238093" cy="430887"/>
          </a:xfrm>
          <a:prstGeom prst="rect">
            <a:avLst/>
          </a:prstGeom>
          <a:noFill/>
          <a:ln>
            <a:noFill/>
          </a:ln>
        </p:spPr>
        <p:txBody>
          <a:bodyPr spcFirstLastPara="1" wrap="square" lIns="0" tIns="0" rIns="0" bIns="0" anchor="t" anchorCtr="0">
            <a:spAutoFit/>
          </a:bodyPr>
          <a:lstStyle/>
          <a:p>
            <a:pPr marL="182563" marR="0" lvl="0" indent="-182563" algn="l" rtl="0">
              <a:lnSpc>
                <a:spcPct val="100000"/>
              </a:lnSpc>
              <a:spcBef>
                <a:spcPts val="0"/>
              </a:spcBef>
              <a:spcAft>
                <a:spcPts val="0"/>
              </a:spcAft>
              <a:buClr>
                <a:schemeClr val="accent2"/>
              </a:buClr>
              <a:buSzPts val="1400"/>
              <a:buFont typeface="Arial"/>
              <a:buChar char="•"/>
            </a:pPr>
            <a:r>
              <a:rPr lang="es-PE" sz="1400" b="0" i="0" u="none" strike="noStrike" cap="none">
                <a:solidFill>
                  <a:srgbClr val="000000"/>
                </a:solidFill>
                <a:latin typeface="Calibri"/>
                <a:ea typeface="Calibri"/>
                <a:cs typeface="Calibri"/>
                <a:sym typeface="Calibri"/>
              </a:rPr>
              <a:t>Estructura de desglose del trabajo basada en las fases del ciclo de vida del proyecto.</a:t>
            </a:r>
            <a:endParaRPr/>
          </a:p>
        </p:txBody>
      </p:sp>
      <p:sp>
        <p:nvSpPr>
          <p:cNvPr id="310" name="Google Shape;310;p11"/>
          <p:cNvSpPr/>
          <p:nvPr/>
        </p:nvSpPr>
        <p:spPr>
          <a:xfrm>
            <a:off x="506796" y="5080473"/>
            <a:ext cx="5983449"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s-PE" sz="1000" b="0" i="0" u="none" strike="noStrike" cap="none">
                <a:solidFill>
                  <a:srgbClr val="7F7F7F"/>
                </a:solidFill>
                <a:latin typeface="Calibri"/>
                <a:ea typeface="Calibri"/>
                <a:cs typeface="Calibri"/>
                <a:sym typeface="Calibri"/>
              </a:rPr>
              <a:t>Fuente: Diagrama tomado del PMBOK® 6ta Edición.</a:t>
            </a:r>
            <a:endParaRPr/>
          </a:p>
        </p:txBody>
      </p:sp>
      <p:grpSp>
        <p:nvGrpSpPr>
          <p:cNvPr id="311" name="Google Shape;311;p11"/>
          <p:cNvGrpSpPr/>
          <p:nvPr/>
        </p:nvGrpSpPr>
        <p:grpSpPr>
          <a:xfrm>
            <a:off x="1201291" y="2485345"/>
            <a:ext cx="216997" cy="1770000"/>
            <a:chOff x="1153166" y="2540345"/>
            <a:chExt cx="216997" cy="1770000"/>
          </a:xfrm>
        </p:grpSpPr>
        <p:cxnSp>
          <p:nvCxnSpPr>
            <p:cNvPr id="312" name="Google Shape;312;p11"/>
            <p:cNvCxnSpPr/>
            <p:nvPr/>
          </p:nvCxnSpPr>
          <p:spPr>
            <a:xfrm flipH="1">
              <a:off x="1160611" y="3727227"/>
              <a:ext cx="209552" cy="3176"/>
            </a:xfrm>
            <a:prstGeom prst="straightConnector1">
              <a:avLst/>
            </a:prstGeom>
            <a:noFill/>
            <a:ln w="19050" cap="flat" cmpd="sng">
              <a:solidFill>
                <a:schemeClr val="accent6"/>
              </a:solidFill>
              <a:prstDash val="solid"/>
              <a:round/>
              <a:headEnd type="none" w="sm" len="sm"/>
              <a:tailEnd type="none" w="sm" len="sm"/>
            </a:ln>
          </p:spPr>
        </p:cxnSp>
        <p:cxnSp>
          <p:nvCxnSpPr>
            <p:cNvPr id="313" name="Google Shape;313;p11"/>
            <p:cNvCxnSpPr/>
            <p:nvPr/>
          </p:nvCxnSpPr>
          <p:spPr>
            <a:xfrm flipH="1">
              <a:off x="1160611" y="3145718"/>
              <a:ext cx="209552" cy="3176"/>
            </a:xfrm>
            <a:prstGeom prst="straightConnector1">
              <a:avLst/>
            </a:prstGeom>
            <a:noFill/>
            <a:ln w="19050" cap="flat" cmpd="sng">
              <a:solidFill>
                <a:schemeClr val="accent6"/>
              </a:solidFill>
              <a:prstDash val="solid"/>
              <a:round/>
              <a:headEnd type="none" w="sm" len="sm"/>
              <a:tailEnd type="none" w="sm" len="sm"/>
            </a:ln>
          </p:spPr>
        </p:cxnSp>
        <p:cxnSp>
          <p:nvCxnSpPr>
            <p:cNvPr id="314" name="Google Shape;314;p11"/>
            <p:cNvCxnSpPr/>
            <p:nvPr/>
          </p:nvCxnSpPr>
          <p:spPr>
            <a:xfrm>
              <a:off x="1153166" y="2540345"/>
              <a:ext cx="84600" cy="1770000"/>
            </a:xfrm>
            <a:prstGeom prst="bentConnector3">
              <a:avLst>
                <a:gd name="adj1" fmla="val -42388"/>
              </a:avLst>
            </a:prstGeom>
            <a:noFill/>
            <a:ln w="19050" cap="flat" cmpd="sng">
              <a:solidFill>
                <a:schemeClr val="accent6"/>
              </a:solidFill>
              <a:prstDash val="solid"/>
              <a:round/>
              <a:headEnd type="none" w="sm" len="sm"/>
              <a:tailEnd type="none" w="sm" len="sm"/>
            </a:ln>
          </p:spPr>
        </p:cxnSp>
      </p:grpSp>
      <p:grpSp>
        <p:nvGrpSpPr>
          <p:cNvPr id="315" name="Google Shape;315;p11"/>
          <p:cNvGrpSpPr/>
          <p:nvPr/>
        </p:nvGrpSpPr>
        <p:grpSpPr>
          <a:xfrm>
            <a:off x="2544102" y="2485345"/>
            <a:ext cx="216997" cy="1770000"/>
            <a:chOff x="1153166" y="2540345"/>
            <a:chExt cx="216997" cy="1770000"/>
          </a:xfrm>
        </p:grpSpPr>
        <p:cxnSp>
          <p:nvCxnSpPr>
            <p:cNvPr id="316" name="Google Shape;316;p11"/>
            <p:cNvCxnSpPr/>
            <p:nvPr/>
          </p:nvCxnSpPr>
          <p:spPr>
            <a:xfrm flipH="1">
              <a:off x="1160611" y="3727227"/>
              <a:ext cx="209552" cy="3176"/>
            </a:xfrm>
            <a:prstGeom prst="straightConnector1">
              <a:avLst/>
            </a:prstGeom>
            <a:noFill/>
            <a:ln w="19050" cap="flat" cmpd="sng">
              <a:solidFill>
                <a:schemeClr val="accent6"/>
              </a:solidFill>
              <a:prstDash val="solid"/>
              <a:round/>
              <a:headEnd type="none" w="sm" len="sm"/>
              <a:tailEnd type="none" w="sm" len="sm"/>
            </a:ln>
          </p:spPr>
        </p:cxnSp>
        <p:cxnSp>
          <p:nvCxnSpPr>
            <p:cNvPr id="317" name="Google Shape;317;p11"/>
            <p:cNvCxnSpPr/>
            <p:nvPr/>
          </p:nvCxnSpPr>
          <p:spPr>
            <a:xfrm flipH="1">
              <a:off x="1160611" y="3145718"/>
              <a:ext cx="209552" cy="3176"/>
            </a:xfrm>
            <a:prstGeom prst="straightConnector1">
              <a:avLst/>
            </a:prstGeom>
            <a:noFill/>
            <a:ln w="19050" cap="flat" cmpd="sng">
              <a:solidFill>
                <a:schemeClr val="accent6"/>
              </a:solidFill>
              <a:prstDash val="solid"/>
              <a:round/>
              <a:headEnd type="none" w="sm" len="sm"/>
              <a:tailEnd type="none" w="sm" len="sm"/>
            </a:ln>
          </p:spPr>
        </p:cxnSp>
        <p:cxnSp>
          <p:nvCxnSpPr>
            <p:cNvPr id="318" name="Google Shape;318;p11"/>
            <p:cNvCxnSpPr/>
            <p:nvPr/>
          </p:nvCxnSpPr>
          <p:spPr>
            <a:xfrm>
              <a:off x="1153166" y="2540345"/>
              <a:ext cx="84600" cy="1770000"/>
            </a:xfrm>
            <a:prstGeom prst="bentConnector3">
              <a:avLst>
                <a:gd name="adj1" fmla="val -1629635"/>
              </a:avLst>
            </a:prstGeom>
            <a:noFill/>
            <a:ln w="19050" cap="flat" cmpd="sng">
              <a:solidFill>
                <a:schemeClr val="accent6"/>
              </a:solidFill>
              <a:prstDash val="solid"/>
              <a:round/>
              <a:headEnd type="none" w="sm" len="sm"/>
              <a:tailEnd type="none" w="sm" len="sm"/>
            </a:ln>
          </p:spPr>
        </p:cxnSp>
      </p:grpSp>
      <p:grpSp>
        <p:nvGrpSpPr>
          <p:cNvPr id="319" name="Google Shape;319;p11"/>
          <p:cNvGrpSpPr/>
          <p:nvPr/>
        </p:nvGrpSpPr>
        <p:grpSpPr>
          <a:xfrm>
            <a:off x="3886913" y="2485345"/>
            <a:ext cx="216997" cy="1770000"/>
            <a:chOff x="1153166" y="2540345"/>
            <a:chExt cx="216997" cy="1770000"/>
          </a:xfrm>
        </p:grpSpPr>
        <p:cxnSp>
          <p:nvCxnSpPr>
            <p:cNvPr id="320" name="Google Shape;320;p11"/>
            <p:cNvCxnSpPr/>
            <p:nvPr/>
          </p:nvCxnSpPr>
          <p:spPr>
            <a:xfrm flipH="1">
              <a:off x="1160611" y="3727227"/>
              <a:ext cx="209552" cy="3176"/>
            </a:xfrm>
            <a:prstGeom prst="straightConnector1">
              <a:avLst/>
            </a:prstGeom>
            <a:noFill/>
            <a:ln w="19050" cap="flat" cmpd="sng">
              <a:solidFill>
                <a:schemeClr val="accent6"/>
              </a:solidFill>
              <a:prstDash val="solid"/>
              <a:round/>
              <a:headEnd type="none" w="sm" len="sm"/>
              <a:tailEnd type="none" w="sm" len="sm"/>
            </a:ln>
          </p:spPr>
        </p:cxnSp>
        <p:cxnSp>
          <p:nvCxnSpPr>
            <p:cNvPr id="321" name="Google Shape;321;p11"/>
            <p:cNvCxnSpPr/>
            <p:nvPr/>
          </p:nvCxnSpPr>
          <p:spPr>
            <a:xfrm flipH="1">
              <a:off x="1160611" y="3145718"/>
              <a:ext cx="209552" cy="3176"/>
            </a:xfrm>
            <a:prstGeom prst="straightConnector1">
              <a:avLst/>
            </a:prstGeom>
            <a:noFill/>
            <a:ln w="19050" cap="flat" cmpd="sng">
              <a:solidFill>
                <a:schemeClr val="accent6"/>
              </a:solidFill>
              <a:prstDash val="solid"/>
              <a:round/>
              <a:headEnd type="none" w="sm" len="sm"/>
              <a:tailEnd type="none" w="sm" len="sm"/>
            </a:ln>
          </p:spPr>
        </p:cxnSp>
        <p:cxnSp>
          <p:nvCxnSpPr>
            <p:cNvPr id="322" name="Google Shape;322;p11"/>
            <p:cNvCxnSpPr/>
            <p:nvPr/>
          </p:nvCxnSpPr>
          <p:spPr>
            <a:xfrm>
              <a:off x="1153166" y="2540345"/>
              <a:ext cx="84600" cy="1770000"/>
            </a:xfrm>
            <a:prstGeom prst="bentConnector3">
              <a:avLst>
                <a:gd name="adj1" fmla="val -3216882"/>
              </a:avLst>
            </a:prstGeom>
            <a:noFill/>
            <a:ln w="19050" cap="flat" cmpd="sng">
              <a:solidFill>
                <a:schemeClr val="accent6"/>
              </a:solidFill>
              <a:prstDash val="solid"/>
              <a:round/>
              <a:headEnd type="none" w="sm" len="sm"/>
              <a:tailEnd type="none" w="sm" len="sm"/>
            </a:ln>
          </p:spPr>
        </p:cxnSp>
      </p:grpSp>
      <p:grpSp>
        <p:nvGrpSpPr>
          <p:cNvPr id="323" name="Google Shape;323;p11"/>
          <p:cNvGrpSpPr/>
          <p:nvPr/>
        </p:nvGrpSpPr>
        <p:grpSpPr>
          <a:xfrm>
            <a:off x="5229724" y="2485345"/>
            <a:ext cx="216997" cy="1770000"/>
            <a:chOff x="1153166" y="2540345"/>
            <a:chExt cx="216997" cy="1770000"/>
          </a:xfrm>
        </p:grpSpPr>
        <p:cxnSp>
          <p:nvCxnSpPr>
            <p:cNvPr id="324" name="Google Shape;324;p11"/>
            <p:cNvCxnSpPr/>
            <p:nvPr/>
          </p:nvCxnSpPr>
          <p:spPr>
            <a:xfrm flipH="1">
              <a:off x="1160611" y="3727227"/>
              <a:ext cx="209552" cy="3176"/>
            </a:xfrm>
            <a:prstGeom prst="straightConnector1">
              <a:avLst/>
            </a:prstGeom>
            <a:noFill/>
            <a:ln w="19050" cap="flat" cmpd="sng">
              <a:solidFill>
                <a:schemeClr val="accent6"/>
              </a:solidFill>
              <a:prstDash val="solid"/>
              <a:round/>
              <a:headEnd type="none" w="sm" len="sm"/>
              <a:tailEnd type="none" w="sm" len="sm"/>
            </a:ln>
          </p:spPr>
        </p:cxnSp>
        <p:cxnSp>
          <p:nvCxnSpPr>
            <p:cNvPr id="325" name="Google Shape;325;p11"/>
            <p:cNvCxnSpPr/>
            <p:nvPr/>
          </p:nvCxnSpPr>
          <p:spPr>
            <a:xfrm flipH="1">
              <a:off x="1160611" y="3145718"/>
              <a:ext cx="209552" cy="3176"/>
            </a:xfrm>
            <a:prstGeom prst="straightConnector1">
              <a:avLst/>
            </a:prstGeom>
            <a:noFill/>
            <a:ln w="19050" cap="flat" cmpd="sng">
              <a:solidFill>
                <a:schemeClr val="accent6"/>
              </a:solidFill>
              <a:prstDash val="solid"/>
              <a:round/>
              <a:headEnd type="none" w="sm" len="sm"/>
              <a:tailEnd type="none" w="sm" len="sm"/>
            </a:ln>
          </p:spPr>
        </p:cxnSp>
        <p:cxnSp>
          <p:nvCxnSpPr>
            <p:cNvPr id="326" name="Google Shape;326;p11"/>
            <p:cNvCxnSpPr/>
            <p:nvPr/>
          </p:nvCxnSpPr>
          <p:spPr>
            <a:xfrm>
              <a:off x="1153166" y="2540345"/>
              <a:ext cx="84600" cy="1770000"/>
            </a:xfrm>
            <a:prstGeom prst="bentConnector3">
              <a:avLst>
                <a:gd name="adj1" fmla="val -4804129"/>
              </a:avLst>
            </a:prstGeom>
            <a:noFill/>
            <a:ln w="19050" cap="flat" cmpd="sng">
              <a:solidFill>
                <a:schemeClr val="accent6"/>
              </a:solidFill>
              <a:prstDash val="solid"/>
              <a:round/>
              <a:headEnd type="none" w="sm" len="sm"/>
              <a:tailEnd type="none" w="sm" len="sm"/>
            </a:ln>
          </p:spPr>
        </p:cxnSp>
      </p:grpSp>
      <p:grpSp>
        <p:nvGrpSpPr>
          <p:cNvPr id="327" name="Google Shape;327;p11"/>
          <p:cNvGrpSpPr/>
          <p:nvPr/>
        </p:nvGrpSpPr>
        <p:grpSpPr>
          <a:xfrm>
            <a:off x="6572535" y="2485345"/>
            <a:ext cx="216997" cy="1770000"/>
            <a:chOff x="1153166" y="2540345"/>
            <a:chExt cx="216997" cy="1770000"/>
          </a:xfrm>
        </p:grpSpPr>
        <p:cxnSp>
          <p:nvCxnSpPr>
            <p:cNvPr id="328" name="Google Shape;328;p11"/>
            <p:cNvCxnSpPr/>
            <p:nvPr/>
          </p:nvCxnSpPr>
          <p:spPr>
            <a:xfrm flipH="1">
              <a:off x="1160611" y="3727227"/>
              <a:ext cx="209552" cy="3176"/>
            </a:xfrm>
            <a:prstGeom prst="straightConnector1">
              <a:avLst/>
            </a:prstGeom>
            <a:noFill/>
            <a:ln w="19050" cap="flat" cmpd="sng">
              <a:solidFill>
                <a:schemeClr val="accent6"/>
              </a:solidFill>
              <a:prstDash val="solid"/>
              <a:round/>
              <a:headEnd type="none" w="sm" len="sm"/>
              <a:tailEnd type="none" w="sm" len="sm"/>
            </a:ln>
          </p:spPr>
        </p:cxnSp>
        <p:cxnSp>
          <p:nvCxnSpPr>
            <p:cNvPr id="329" name="Google Shape;329;p11"/>
            <p:cNvCxnSpPr/>
            <p:nvPr/>
          </p:nvCxnSpPr>
          <p:spPr>
            <a:xfrm flipH="1">
              <a:off x="1160611" y="3145718"/>
              <a:ext cx="209552" cy="3176"/>
            </a:xfrm>
            <a:prstGeom prst="straightConnector1">
              <a:avLst/>
            </a:prstGeom>
            <a:noFill/>
            <a:ln w="19050" cap="flat" cmpd="sng">
              <a:solidFill>
                <a:schemeClr val="accent6"/>
              </a:solidFill>
              <a:prstDash val="solid"/>
              <a:round/>
              <a:headEnd type="none" w="sm" len="sm"/>
              <a:tailEnd type="none" w="sm" len="sm"/>
            </a:ln>
          </p:spPr>
        </p:cxnSp>
        <p:cxnSp>
          <p:nvCxnSpPr>
            <p:cNvPr id="330" name="Google Shape;330;p11"/>
            <p:cNvCxnSpPr/>
            <p:nvPr/>
          </p:nvCxnSpPr>
          <p:spPr>
            <a:xfrm>
              <a:off x="1153166" y="2540345"/>
              <a:ext cx="84600" cy="1770000"/>
            </a:xfrm>
            <a:prstGeom prst="bentConnector3">
              <a:avLst>
                <a:gd name="adj1" fmla="val -6391377"/>
              </a:avLst>
            </a:prstGeom>
            <a:noFill/>
            <a:ln w="19050" cap="flat" cmpd="sng">
              <a:solidFill>
                <a:schemeClr val="accent6"/>
              </a:solidFill>
              <a:prstDash val="solid"/>
              <a:round/>
              <a:headEnd type="none" w="sm" len="sm"/>
              <a:tailEnd type="none" w="sm" len="sm"/>
            </a:ln>
          </p:spPr>
        </p:cxnSp>
      </p:grpSp>
      <p:grpSp>
        <p:nvGrpSpPr>
          <p:cNvPr id="331" name="Google Shape;331;p11"/>
          <p:cNvGrpSpPr/>
          <p:nvPr/>
        </p:nvGrpSpPr>
        <p:grpSpPr>
          <a:xfrm>
            <a:off x="1709930" y="1815051"/>
            <a:ext cx="5371200" cy="666893"/>
            <a:chOff x="1723680" y="1828801"/>
            <a:chExt cx="5371200" cy="666893"/>
          </a:xfrm>
        </p:grpSpPr>
        <p:cxnSp>
          <p:nvCxnSpPr>
            <p:cNvPr id="332" name="Google Shape;332;p11"/>
            <p:cNvCxnSpPr/>
            <p:nvPr/>
          </p:nvCxnSpPr>
          <p:spPr>
            <a:xfrm rot="10800000">
              <a:off x="4409258" y="1828801"/>
              <a:ext cx="0" cy="666893"/>
            </a:xfrm>
            <a:prstGeom prst="straightConnector1">
              <a:avLst/>
            </a:prstGeom>
            <a:noFill/>
            <a:ln w="19050" cap="flat" cmpd="sng">
              <a:solidFill>
                <a:schemeClr val="accent6"/>
              </a:solidFill>
              <a:prstDash val="solid"/>
              <a:round/>
              <a:headEnd type="none" w="sm" len="sm"/>
              <a:tailEnd type="none" w="sm" len="sm"/>
            </a:ln>
          </p:spPr>
        </p:cxnSp>
        <p:cxnSp>
          <p:nvCxnSpPr>
            <p:cNvPr id="333" name="Google Shape;333;p11"/>
            <p:cNvCxnSpPr/>
            <p:nvPr/>
          </p:nvCxnSpPr>
          <p:spPr>
            <a:xfrm rot="5400000">
              <a:off x="4408980" y="-363525"/>
              <a:ext cx="600" cy="5371200"/>
            </a:xfrm>
            <a:prstGeom prst="bentConnector3">
              <a:avLst>
                <a:gd name="adj1" fmla="val -20754007"/>
              </a:avLst>
            </a:prstGeom>
            <a:noFill/>
            <a:ln w="19050" cap="flat" cmpd="sng">
              <a:solidFill>
                <a:schemeClr val="accent6"/>
              </a:solidFill>
              <a:prstDash val="solid"/>
              <a:round/>
              <a:headEnd type="none" w="sm" len="sm"/>
              <a:tailEnd type="none" w="sm" len="sm"/>
            </a:ln>
          </p:spPr>
        </p:cxnSp>
        <p:cxnSp>
          <p:nvCxnSpPr>
            <p:cNvPr id="334" name="Google Shape;334;p11"/>
            <p:cNvCxnSpPr/>
            <p:nvPr/>
          </p:nvCxnSpPr>
          <p:spPr>
            <a:xfrm rot="10800000">
              <a:off x="3038446" y="2182654"/>
              <a:ext cx="937" cy="139121"/>
            </a:xfrm>
            <a:prstGeom prst="straightConnector1">
              <a:avLst/>
            </a:prstGeom>
            <a:noFill/>
            <a:ln w="19050" cap="flat" cmpd="sng">
              <a:solidFill>
                <a:schemeClr val="accent6"/>
              </a:solidFill>
              <a:prstDash val="solid"/>
              <a:round/>
              <a:headEnd type="none" w="sm" len="sm"/>
              <a:tailEnd type="none" w="sm" len="sm"/>
            </a:ln>
          </p:spPr>
        </p:cxnSp>
        <p:cxnSp>
          <p:nvCxnSpPr>
            <p:cNvPr id="335" name="Google Shape;335;p11"/>
            <p:cNvCxnSpPr/>
            <p:nvPr/>
          </p:nvCxnSpPr>
          <p:spPr>
            <a:xfrm rot="10800000">
              <a:off x="5751132" y="2182654"/>
              <a:ext cx="937" cy="139121"/>
            </a:xfrm>
            <a:prstGeom prst="straightConnector1">
              <a:avLst/>
            </a:prstGeom>
            <a:noFill/>
            <a:ln w="19050" cap="flat" cmpd="sng">
              <a:solidFill>
                <a:schemeClr val="accent6"/>
              </a:solidFill>
              <a:prstDash val="solid"/>
              <a:round/>
              <a:headEnd type="none" w="sm" len="sm"/>
              <a:tailEnd type="none" w="sm" len="sm"/>
            </a:ln>
          </p:spPr>
        </p:cxnSp>
      </p:grpSp>
      <p:sp>
        <p:nvSpPr>
          <p:cNvPr id="336" name="Google Shape;336;p11"/>
          <p:cNvSpPr/>
          <p:nvPr/>
        </p:nvSpPr>
        <p:spPr>
          <a:xfrm>
            <a:off x="1139416" y="2266775"/>
            <a:ext cx="1140940" cy="437139"/>
          </a:xfrm>
          <a:prstGeom prst="roundRect">
            <a:avLst>
              <a:gd name="adj" fmla="val 27032"/>
            </a:avLst>
          </a:prstGeom>
          <a:solidFill>
            <a:schemeClr val="accen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100"/>
              <a:buFont typeface="Arial"/>
              <a:buNone/>
            </a:pPr>
            <a:r>
              <a:rPr lang="es-PE" sz="1100" b="0" i="0" u="none" strike="noStrike" cap="none">
                <a:solidFill>
                  <a:schemeClr val="lt1"/>
                </a:solidFill>
                <a:latin typeface="Calibri"/>
                <a:ea typeface="Calibri"/>
                <a:cs typeface="Calibri"/>
                <a:sym typeface="Calibri"/>
              </a:rPr>
              <a:t>Dirección </a:t>
            </a:r>
            <a:br>
              <a:rPr lang="es-PE" sz="1100" b="0" i="0" u="none" strike="noStrike" cap="none">
                <a:solidFill>
                  <a:schemeClr val="lt1"/>
                </a:solidFill>
                <a:latin typeface="Calibri"/>
                <a:ea typeface="Calibri"/>
                <a:cs typeface="Calibri"/>
                <a:sym typeface="Calibri"/>
              </a:rPr>
            </a:br>
            <a:r>
              <a:rPr lang="es-PE" sz="1100" b="0" i="0" u="none" strike="noStrike" cap="none">
                <a:solidFill>
                  <a:schemeClr val="lt1"/>
                </a:solidFill>
                <a:latin typeface="Calibri"/>
                <a:ea typeface="Calibri"/>
                <a:cs typeface="Calibri"/>
                <a:sym typeface="Calibri"/>
              </a:rPr>
              <a:t>del proyecto</a:t>
            </a:r>
            <a:endParaRPr sz="1200" b="0" i="0" u="none" strike="noStrike" cap="none">
              <a:solidFill>
                <a:srgbClr val="000000"/>
              </a:solidFill>
              <a:latin typeface="Arial"/>
              <a:ea typeface="Arial"/>
              <a:cs typeface="Arial"/>
              <a:sym typeface="Arial"/>
            </a:endParaRPr>
          </a:p>
        </p:txBody>
      </p:sp>
      <p:sp>
        <p:nvSpPr>
          <p:cNvPr id="337" name="Google Shape;337;p11"/>
          <p:cNvSpPr/>
          <p:nvPr/>
        </p:nvSpPr>
        <p:spPr>
          <a:xfrm>
            <a:off x="2482227" y="2266775"/>
            <a:ext cx="1140940" cy="437139"/>
          </a:xfrm>
          <a:prstGeom prst="roundRect">
            <a:avLst>
              <a:gd name="adj" fmla="val 27032"/>
            </a:avLst>
          </a:prstGeom>
          <a:solidFill>
            <a:schemeClr val="accen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100"/>
              <a:buFont typeface="Arial"/>
              <a:buNone/>
            </a:pPr>
            <a:r>
              <a:rPr lang="es-PE" sz="1100" b="0" i="0" u="none" strike="noStrike" cap="none">
                <a:solidFill>
                  <a:schemeClr val="lt1"/>
                </a:solidFill>
                <a:latin typeface="Calibri"/>
                <a:ea typeface="Calibri"/>
                <a:cs typeface="Calibri"/>
                <a:sym typeface="Calibri"/>
              </a:rPr>
              <a:t>Requisitos </a:t>
            </a:r>
            <a:br>
              <a:rPr lang="es-PE" sz="1100" b="0" i="0" u="none" strike="noStrike" cap="none">
                <a:solidFill>
                  <a:schemeClr val="lt1"/>
                </a:solidFill>
                <a:latin typeface="Calibri"/>
                <a:ea typeface="Calibri"/>
                <a:cs typeface="Calibri"/>
                <a:sym typeface="Calibri"/>
              </a:rPr>
            </a:br>
            <a:r>
              <a:rPr lang="es-PE" sz="1100" b="0" i="0" u="none" strike="noStrike" cap="none">
                <a:solidFill>
                  <a:schemeClr val="lt1"/>
                </a:solidFill>
                <a:latin typeface="Calibri"/>
                <a:ea typeface="Calibri"/>
                <a:cs typeface="Calibri"/>
                <a:sym typeface="Calibri"/>
              </a:rPr>
              <a:t>del producto</a:t>
            </a:r>
            <a:endParaRPr sz="1200" b="0" i="0" u="none" strike="noStrike" cap="none">
              <a:solidFill>
                <a:srgbClr val="000000"/>
              </a:solidFill>
              <a:latin typeface="Arial"/>
              <a:ea typeface="Arial"/>
              <a:cs typeface="Arial"/>
              <a:sym typeface="Arial"/>
            </a:endParaRPr>
          </a:p>
        </p:txBody>
      </p:sp>
      <p:sp>
        <p:nvSpPr>
          <p:cNvPr id="338" name="Google Shape;338;p11"/>
          <p:cNvSpPr/>
          <p:nvPr/>
        </p:nvSpPr>
        <p:spPr>
          <a:xfrm>
            <a:off x="3825038" y="2266775"/>
            <a:ext cx="1140940" cy="437139"/>
          </a:xfrm>
          <a:prstGeom prst="roundRect">
            <a:avLst>
              <a:gd name="adj" fmla="val 27032"/>
            </a:avLst>
          </a:prstGeom>
          <a:solidFill>
            <a:schemeClr val="accen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100"/>
              <a:buFont typeface="Arial"/>
              <a:buNone/>
            </a:pPr>
            <a:r>
              <a:rPr lang="es-PE" sz="1100" b="0" i="0" u="none" strike="noStrike" cap="none">
                <a:solidFill>
                  <a:schemeClr val="lt1"/>
                </a:solidFill>
                <a:latin typeface="Calibri"/>
                <a:ea typeface="Calibri"/>
                <a:cs typeface="Calibri"/>
                <a:sym typeface="Calibri"/>
              </a:rPr>
              <a:t>Diseño </a:t>
            </a:r>
            <a:br>
              <a:rPr lang="es-PE" sz="1100" b="0" i="0" u="none" strike="noStrike" cap="none">
                <a:solidFill>
                  <a:schemeClr val="lt1"/>
                </a:solidFill>
                <a:latin typeface="Calibri"/>
                <a:ea typeface="Calibri"/>
                <a:cs typeface="Calibri"/>
                <a:sym typeface="Calibri"/>
              </a:rPr>
            </a:br>
            <a:r>
              <a:rPr lang="es-PE" sz="1100" b="0" i="0" u="none" strike="noStrike" cap="none">
                <a:solidFill>
                  <a:schemeClr val="lt1"/>
                </a:solidFill>
                <a:latin typeface="Calibri"/>
                <a:ea typeface="Calibri"/>
                <a:cs typeface="Calibri"/>
                <a:sym typeface="Calibri"/>
              </a:rPr>
              <a:t>Detallado</a:t>
            </a:r>
            <a:endParaRPr sz="1200" b="0" i="0" u="none" strike="noStrike" cap="none">
              <a:solidFill>
                <a:srgbClr val="000000"/>
              </a:solidFill>
              <a:latin typeface="Arial"/>
              <a:ea typeface="Arial"/>
              <a:cs typeface="Arial"/>
              <a:sym typeface="Arial"/>
            </a:endParaRPr>
          </a:p>
        </p:txBody>
      </p:sp>
      <p:sp>
        <p:nvSpPr>
          <p:cNvPr id="339" name="Google Shape;339;p11"/>
          <p:cNvSpPr/>
          <p:nvPr/>
        </p:nvSpPr>
        <p:spPr>
          <a:xfrm>
            <a:off x="5167849" y="2266775"/>
            <a:ext cx="1140940" cy="437139"/>
          </a:xfrm>
          <a:prstGeom prst="roundRect">
            <a:avLst>
              <a:gd name="adj" fmla="val 27032"/>
            </a:avLst>
          </a:prstGeom>
          <a:solidFill>
            <a:schemeClr val="accen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100"/>
              <a:buFont typeface="Arial"/>
              <a:buNone/>
            </a:pPr>
            <a:r>
              <a:rPr lang="es-PE" sz="1100" b="0" i="0" u="none" strike="noStrike" cap="none">
                <a:solidFill>
                  <a:schemeClr val="lt1"/>
                </a:solidFill>
                <a:latin typeface="Calibri"/>
                <a:ea typeface="Calibri"/>
                <a:cs typeface="Calibri"/>
                <a:sym typeface="Calibri"/>
              </a:rPr>
              <a:t>Construcción</a:t>
            </a:r>
            <a:endParaRPr sz="1200" b="0" i="0" u="none" strike="noStrike" cap="none">
              <a:solidFill>
                <a:srgbClr val="000000"/>
              </a:solidFill>
              <a:latin typeface="Arial"/>
              <a:ea typeface="Arial"/>
              <a:cs typeface="Arial"/>
              <a:sym typeface="Arial"/>
            </a:endParaRPr>
          </a:p>
        </p:txBody>
      </p:sp>
      <p:sp>
        <p:nvSpPr>
          <p:cNvPr id="340" name="Google Shape;340;p11"/>
          <p:cNvSpPr/>
          <p:nvPr/>
        </p:nvSpPr>
        <p:spPr>
          <a:xfrm>
            <a:off x="6510660" y="2266775"/>
            <a:ext cx="1140940" cy="437139"/>
          </a:xfrm>
          <a:prstGeom prst="roundRect">
            <a:avLst>
              <a:gd name="adj" fmla="val 27032"/>
            </a:avLst>
          </a:prstGeom>
          <a:solidFill>
            <a:schemeClr val="accen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100"/>
              <a:buFont typeface="Arial"/>
              <a:buNone/>
            </a:pPr>
            <a:r>
              <a:rPr lang="es-PE" sz="1100" b="0" i="0" u="none" strike="noStrike" cap="none">
                <a:solidFill>
                  <a:schemeClr val="lt1"/>
                </a:solidFill>
                <a:latin typeface="Calibri"/>
                <a:ea typeface="Calibri"/>
                <a:cs typeface="Calibri"/>
                <a:sym typeface="Calibri"/>
              </a:rPr>
              <a:t>Integración y Pruebas</a:t>
            </a:r>
            <a:endParaRPr sz="1200" b="0" i="0" u="none" strike="noStrike" cap="none">
              <a:solidFill>
                <a:srgbClr val="000000"/>
              </a:solidFill>
              <a:latin typeface="Arial"/>
              <a:ea typeface="Arial"/>
              <a:cs typeface="Arial"/>
              <a:sym typeface="Arial"/>
            </a:endParaRPr>
          </a:p>
        </p:txBody>
      </p:sp>
      <p:sp>
        <p:nvSpPr>
          <p:cNvPr id="341" name="Google Shape;341;p11"/>
          <p:cNvSpPr/>
          <p:nvPr/>
        </p:nvSpPr>
        <p:spPr>
          <a:xfrm>
            <a:off x="6654109" y="2840014"/>
            <a:ext cx="1107472" cy="504585"/>
          </a:xfrm>
          <a:prstGeom prst="roundRect">
            <a:avLst>
              <a:gd name="adj" fmla="val 27032"/>
            </a:avLst>
          </a:prstGeom>
          <a:solidFill>
            <a:srgbClr val="FBC8C4"/>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050"/>
              <a:buFont typeface="Arial"/>
              <a:buNone/>
            </a:pPr>
            <a:r>
              <a:rPr lang="es-PE" sz="1050" b="0" i="1" u="none" strike="noStrike" cap="none">
                <a:solidFill>
                  <a:schemeClr val="dk1"/>
                </a:solidFill>
                <a:latin typeface="Calibri"/>
                <a:ea typeface="Calibri"/>
                <a:cs typeface="Calibri"/>
                <a:sym typeface="Calibri"/>
              </a:rPr>
              <a:t>Software</a:t>
            </a:r>
            <a:endParaRPr sz="1400" b="0" i="0" u="none" strike="noStrike" cap="none">
              <a:solidFill>
                <a:srgbClr val="000000"/>
              </a:solidFill>
              <a:latin typeface="Arial"/>
              <a:ea typeface="Arial"/>
              <a:cs typeface="Arial"/>
              <a:sym typeface="Arial"/>
            </a:endParaRPr>
          </a:p>
        </p:txBody>
      </p:sp>
      <p:sp>
        <p:nvSpPr>
          <p:cNvPr id="342" name="Google Shape;342;p11"/>
          <p:cNvSpPr/>
          <p:nvPr/>
        </p:nvSpPr>
        <p:spPr>
          <a:xfrm>
            <a:off x="6654109" y="3421523"/>
            <a:ext cx="1107472" cy="504585"/>
          </a:xfrm>
          <a:prstGeom prst="roundRect">
            <a:avLst>
              <a:gd name="adj" fmla="val 27032"/>
            </a:avLst>
          </a:prstGeom>
          <a:solidFill>
            <a:srgbClr val="FBC8C4"/>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050"/>
              <a:buFont typeface="Arial"/>
              <a:buNone/>
            </a:pPr>
            <a:r>
              <a:rPr lang="es-PE" sz="1050" b="0" i="0" u="none" strike="noStrike" cap="none">
                <a:solidFill>
                  <a:schemeClr val="dk1"/>
                </a:solidFill>
                <a:latin typeface="Calibri"/>
                <a:ea typeface="Calibri"/>
                <a:cs typeface="Calibri"/>
                <a:sym typeface="Calibri"/>
              </a:rPr>
              <a:t>Documentación del Usuario</a:t>
            </a:r>
            <a:endParaRPr sz="1400" b="0" i="0" u="none" strike="noStrike" cap="none">
              <a:solidFill>
                <a:srgbClr val="000000"/>
              </a:solidFill>
              <a:latin typeface="Arial"/>
              <a:ea typeface="Arial"/>
              <a:cs typeface="Arial"/>
              <a:sym typeface="Arial"/>
            </a:endParaRPr>
          </a:p>
        </p:txBody>
      </p:sp>
      <p:sp>
        <p:nvSpPr>
          <p:cNvPr id="343" name="Google Shape;343;p11"/>
          <p:cNvSpPr/>
          <p:nvPr/>
        </p:nvSpPr>
        <p:spPr>
          <a:xfrm>
            <a:off x="6654109" y="4003034"/>
            <a:ext cx="1107472" cy="504585"/>
          </a:xfrm>
          <a:prstGeom prst="roundRect">
            <a:avLst>
              <a:gd name="adj" fmla="val 27032"/>
            </a:avLst>
          </a:prstGeom>
          <a:solidFill>
            <a:srgbClr val="FBC8C4"/>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050"/>
              <a:buFont typeface="Arial"/>
              <a:buNone/>
            </a:pPr>
            <a:r>
              <a:rPr lang="es-PE" sz="1050" b="0" i="0" u="none" strike="noStrike" cap="none">
                <a:solidFill>
                  <a:schemeClr val="dk1"/>
                </a:solidFill>
                <a:latin typeface="Calibri"/>
                <a:ea typeface="Calibri"/>
                <a:cs typeface="Calibri"/>
                <a:sym typeface="Calibri"/>
              </a:rPr>
              <a:t>Materiales del Programa de Capacitación</a:t>
            </a:r>
            <a:endParaRPr sz="1400" b="0" i="0" u="none" strike="noStrike" cap="none">
              <a:solidFill>
                <a:srgbClr val="000000"/>
              </a:solidFill>
              <a:latin typeface="Arial"/>
              <a:ea typeface="Arial"/>
              <a:cs typeface="Arial"/>
              <a:sym typeface="Arial"/>
            </a:endParaRPr>
          </a:p>
        </p:txBody>
      </p:sp>
      <p:sp>
        <p:nvSpPr>
          <p:cNvPr id="344" name="Google Shape;344;p11"/>
          <p:cNvSpPr/>
          <p:nvPr/>
        </p:nvSpPr>
        <p:spPr>
          <a:xfrm>
            <a:off x="5311911" y="2840014"/>
            <a:ext cx="1107472" cy="504585"/>
          </a:xfrm>
          <a:prstGeom prst="roundRect">
            <a:avLst>
              <a:gd name="adj" fmla="val 27032"/>
            </a:avLst>
          </a:prstGeom>
          <a:solidFill>
            <a:srgbClr val="FBC8C4"/>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050"/>
              <a:buFont typeface="Arial"/>
              <a:buNone/>
            </a:pPr>
            <a:r>
              <a:rPr lang="es-PE" sz="1050" b="0" i="1" u="none" strike="noStrike" cap="none">
                <a:solidFill>
                  <a:schemeClr val="dk1"/>
                </a:solidFill>
                <a:latin typeface="Calibri"/>
                <a:ea typeface="Calibri"/>
                <a:cs typeface="Calibri"/>
                <a:sym typeface="Calibri"/>
              </a:rPr>
              <a:t>Software</a:t>
            </a:r>
            <a:endParaRPr sz="1400" b="0" i="0" u="none" strike="noStrike" cap="none">
              <a:solidFill>
                <a:srgbClr val="000000"/>
              </a:solidFill>
              <a:latin typeface="Arial"/>
              <a:ea typeface="Arial"/>
              <a:cs typeface="Arial"/>
              <a:sym typeface="Arial"/>
            </a:endParaRPr>
          </a:p>
        </p:txBody>
      </p:sp>
      <p:sp>
        <p:nvSpPr>
          <p:cNvPr id="345" name="Google Shape;345;p11"/>
          <p:cNvSpPr/>
          <p:nvPr/>
        </p:nvSpPr>
        <p:spPr>
          <a:xfrm>
            <a:off x="5311911" y="3421523"/>
            <a:ext cx="1107472" cy="504585"/>
          </a:xfrm>
          <a:prstGeom prst="roundRect">
            <a:avLst>
              <a:gd name="adj" fmla="val 27032"/>
            </a:avLst>
          </a:prstGeom>
          <a:solidFill>
            <a:srgbClr val="FBC8C4"/>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050"/>
              <a:buFont typeface="Arial"/>
              <a:buNone/>
            </a:pPr>
            <a:r>
              <a:rPr lang="es-PE" sz="1050" b="0" i="0" u="none" strike="noStrike" cap="none">
                <a:solidFill>
                  <a:schemeClr val="dk1"/>
                </a:solidFill>
                <a:latin typeface="Calibri"/>
                <a:ea typeface="Calibri"/>
                <a:cs typeface="Calibri"/>
                <a:sym typeface="Calibri"/>
              </a:rPr>
              <a:t>Documentación del Usuario</a:t>
            </a:r>
            <a:endParaRPr sz="1400" b="0" i="0" u="none" strike="noStrike" cap="none">
              <a:solidFill>
                <a:srgbClr val="000000"/>
              </a:solidFill>
              <a:latin typeface="Arial"/>
              <a:ea typeface="Arial"/>
              <a:cs typeface="Arial"/>
              <a:sym typeface="Arial"/>
            </a:endParaRPr>
          </a:p>
        </p:txBody>
      </p:sp>
      <p:sp>
        <p:nvSpPr>
          <p:cNvPr id="346" name="Google Shape;346;p11"/>
          <p:cNvSpPr/>
          <p:nvPr/>
        </p:nvSpPr>
        <p:spPr>
          <a:xfrm>
            <a:off x="5311911" y="4003034"/>
            <a:ext cx="1107472" cy="504585"/>
          </a:xfrm>
          <a:prstGeom prst="roundRect">
            <a:avLst>
              <a:gd name="adj" fmla="val 27032"/>
            </a:avLst>
          </a:prstGeom>
          <a:solidFill>
            <a:srgbClr val="FBC8C4"/>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050"/>
              <a:buFont typeface="Arial"/>
              <a:buNone/>
            </a:pPr>
            <a:r>
              <a:rPr lang="es-PE" sz="1050" b="0" i="0" u="none" strike="noStrike" cap="none">
                <a:solidFill>
                  <a:schemeClr val="dk1"/>
                </a:solidFill>
                <a:latin typeface="Calibri"/>
                <a:ea typeface="Calibri"/>
                <a:cs typeface="Calibri"/>
                <a:sym typeface="Calibri"/>
              </a:rPr>
              <a:t>Materiales del Programa de Capacitación</a:t>
            </a:r>
            <a:endParaRPr sz="1400" b="0" i="0" u="none" strike="noStrike" cap="none">
              <a:solidFill>
                <a:srgbClr val="000000"/>
              </a:solidFill>
              <a:latin typeface="Arial"/>
              <a:ea typeface="Arial"/>
              <a:cs typeface="Arial"/>
              <a:sym typeface="Arial"/>
            </a:endParaRPr>
          </a:p>
        </p:txBody>
      </p:sp>
      <p:sp>
        <p:nvSpPr>
          <p:cNvPr id="347" name="Google Shape;347;p11"/>
          <p:cNvSpPr/>
          <p:nvPr/>
        </p:nvSpPr>
        <p:spPr>
          <a:xfrm>
            <a:off x="3975662" y="2840014"/>
            <a:ext cx="1107472" cy="504585"/>
          </a:xfrm>
          <a:prstGeom prst="roundRect">
            <a:avLst>
              <a:gd name="adj" fmla="val 27032"/>
            </a:avLst>
          </a:prstGeom>
          <a:solidFill>
            <a:srgbClr val="FBC8C4"/>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050"/>
              <a:buFont typeface="Arial"/>
              <a:buNone/>
            </a:pPr>
            <a:r>
              <a:rPr lang="es-PE" sz="1050" b="0" i="1" u="none" strike="noStrike" cap="none">
                <a:solidFill>
                  <a:schemeClr val="dk1"/>
                </a:solidFill>
                <a:latin typeface="Calibri"/>
                <a:ea typeface="Calibri"/>
                <a:cs typeface="Calibri"/>
                <a:sym typeface="Calibri"/>
              </a:rPr>
              <a:t>Software</a:t>
            </a:r>
            <a:endParaRPr sz="1400" b="0" i="0" u="none" strike="noStrike" cap="none">
              <a:solidFill>
                <a:srgbClr val="000000"/>
              </a:solidFill>
              <a:latin typeface="Arial"/>
              <a:ea typeface="Arial"/>
              <a:cs typeface="Arial"/>
              <a:sym typeface="Arial"/>
            </a:endParaRPr>
          </a:p>
        </p:txBody>
      </p:sp>
      <p:sp>
        <p:nvSpPr>
          <p:cNvPr id="348" name="Google Shape;348;p11"/>
          <p:cNvSpPr/>
          <p:nvPr/>
        </p:nvSpPr>
        <p:spPr>
          <a:xfrm>
            <a:off x="3975662" y="3421523"/>
            <a:ext cx="1107472" cy="504585"/>
          </a:xfrm>
          <a:prstGeom prst="roundRect">
            <a:avLst>
              <a:gd name="adj" fmla="val 27032"/>
            </a:avLst>
          </a:prstGeom>
          <a:solidFill>
            <a:srgbClr val="FBC8C4"/>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050"/>
              <a:buFont typeface="Arial"/>
              <a:buNone/>
            </a:pPr>
            <a:r>
              <a:rPr lang="es-PE" sz="1050" b="0" i="0" u="none" strike="noStrike" cap="none">
                <a:solidFill>
                  <a:schemeClr val="dk1"/>
                </a:solidFill>
                <a:latin typeface="Calibri"/>
                <a:ea typeface="Calibri"/>
                <a:cs typeface="Calibri"/>
                <a:sym typeface="Calibri"/>
              </a:rPr>
              <a:t>Documentación del Usuario</a:t>
            </a:r>
            <a:endParaRPr sz="1400" b="0" i="0" u="none" strike="noStrike" cap="none">
              <a:solidFill>
                <a:srgbClr val="000000"/>
              </a:solidFill>
              <a:latin typeface="Arial"/>
              <a:ea typeface="Arial"/>
              <a:cs typeface="Arial"/>
              <a:sym typeface="Arial"/>
            </a:endParaRPr>
          </a:p>
        </p:txBody>
      </p:sp>
      <p:sp>
        <p:nvSpPr>
          <p:cNvPr id="349" name="Google Shape;349;p11"/>
          <p:cNvSpPr/>
          <p:nvPr/>
        </p:nvSpPr>
        <p:spPr>
          <a:xfrm>
            <a:off x="3975662" y="4003034"/>
            <a:ext cx="1107472" cy="504585"/>
          </a:xfrm>
          <a:prstGeom prst="roundRect">
            <a:avLst>
              <a:gd name="adj" fmla="val 27032"/>
            </a:avLst>
          </a:prstGeom>
          <a:solidFill>
            <a:srgbClr val="FBC8C4"/>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050"/>
              <a:buFont typeface="Arial"/>
              <a:buNone/>
            </a:pPr>
            <a:r>
              <a:rPr lang="es-PE" sz="1050" b="0" i="0" u="none" strike="noStrike" cap="none">
                <a:solidFill>
                  <a:schemeClr val="dk1"/>
                </a:solidFill>
                <a:latin typeface="Calibri"/>
                <a:ea typeface="Calibri"/>
                <a:cs typeface="Calibri"/>
                <a:sym typeface="Calibri"/>
              </a:rPr>
              <a:t>Materiales del Programa de Capacitación</a:t>
            </a:r>
            <a:endParaRPr sz="1400" b="0" i="0" u="none" strike="noStrike" cap="none">
              <a:solidFill>
                <a:srgbClr val="000000"/>
              </a:solidFill>
              <a:latin typeface="Arial"/>
              <a:ea typeface="Arial"/>
              <a:cs typeface="Arial"/>
              <a:sym typeface="Arial"/>
            </a:endParaRPr>
          </a:p>
        </p:txBody>
      </p:sp>
      <p:sp>
        <p:nvSpPr>
          <p:cNvPr id="350" name="Google Shape;350;p11"/>
          <p:cNvSpPr/>
          <p:nvPr/>
        </p:nvSpPr>
        <p:spPr>
          <a:xfrm>
            <a:off x="1286040" y="2840014"/>
            <a:ext cx="1107472" cy="504585"/>
          </a:xfrm>
          <a:prstGeom prst="roundRect">
            <a:avLst>
              <a:gd name="adj" fmla="val 27032"/>
            </a:avLst>
          </a:prstGeom>
          <a:solidFill>
            <a:srgbClr val="FBC8C4"/>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050"/>
              <a:buFont typeface="Arial"/>
              <a:buNone/>
            </a:pPr>
            <a:r>
              <a:rPr lang="es-PE" sz="1050" b="0" i="0" u="none" strike="noStrike" cap="none">
                <a:solidFill>
                  <a:schemeClr val="dk1"/>
                </a:solidFill>
                <a:latin typeface="Calibri"/>
                <a:ea typeface="Calibri"/>
                <a:cs typeface="Calibri"/>
                <a:sym typeface="Calibri"/>
              </a:rPr>
              <a:t>Planificación</a:t>
            </a:r>
            <a:endParaRPr sz="1400" b="0" i="0" u="none" strike="noStrike" cap="none">
              <a:solidFill>
                <a:srgbClr val="000000"/>
              </a:solidFill>
              <a:latin typeface="Arial"/>
              <a:ea typeface="Arial"/>
              <a:cs typeface="Arial"/>
              <a:sym typeface="Arial"/>
            </a:endParaRPr>
          </a:p>
        </p:txBody>
      </p:sp>
      <p:sp>
        <p:nvSpPr>
          <p:cNvPr id="351" name="Google Shape;351;p11"/>
          <p:cNvSpPr/>
          <p:nvPr/>
        </p:nvSpPr>
        <p:spPr>
          <a:xfrm>
            <a:off x="1286040" y="3421523"/>
            <a:ext cx="1107472" cy="504585"/>
          </a:xfrm>
          <a:prstGeom prst="roundRect">
            <a:avLst>
              <a:gd name="adj" fmla="val 27032"/>
            </a:avLst>
          </a:prstGeom>
          <a:solidFill>
            <a:srgbClr val="FBC8C4"/>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050"/>
              <a:buFont typeface="Arial"/>
              <a:buNone/>
            </a:pPr>
            <a:r>
              <a:rPr lang="es-PE" sz="1050" b="0" i="0" u="none" strike="noStrike" cap="none">
                <a:solidFill>
                  <a:schemeClr val="dk1"/>
                </a:solidFill>
                <a:latin typeface="Calibri"/>
                <a:ea typeface="Calibri"/>
                <a:cs typeface="Calibri"/>
                <a:sym typeface="Calibri"/>
              </a:rPr>
              <a:t>Reuniones</a:t>
            </a:r>
            <a:endParaRPr sz="1400" b="0" i="0" u="none" strike="noStrike" cap="none">
              <a:solidFill>
                <a:srgbClr val="000000"/>
              </a:solidFill>
              <a:latin typeface="Arial"/>
              <a:ea typeface="Arial"/>
              <a:cs typeface="Arial"/>
              <a:sym typeface="Arial"/>
            </a:endParaRPr>
          </a:p>
        </p:txBody>
      </p:sp>
      <p:sp>
        <p:nvSpPr>
          <p:cNvPr id="352" name="Google Shape;352;p11"/>
          <p:cNvSpPr/>
          <p:nvPr/>
        </p:nvSpPr>
        <p:spPr>
          <a:xfrm>
            <a:off x="1286040" y="4003034"/>
            <a:ext cx="1107472" cy="504585"/>
          </a:xfrm>
          <a:prstGeom prst="roundRect">
            <a:avLst>
              <a:gd name="adj" fmla="val 27032"/>
            </a:avLst>
          </a:prstGeom>
          <a:solidFill>
            <a:srgbClr val="FBC8C4"/>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050"/>
              <a:buFont typeface="Arial"/>
              <a:buNone/>
            </a:pPr>
            <a:r>
              <a:rPr lang="es-PE" sz="1050" b="0" i="0" u="none" strike="noStrike" cap="none">
                <a:solidFill>
                  <a:schemeClr val="dk1"/>
                </a:solidFill>
                <a:latin typeface="Calibri"/>
                <a:ea typeface="Calibri"/>
                <a:cs typeface="Calibri"/>
                <a:sym typeface="Calibri"/>
              </a:rPr>
              <a:t>Administración</a:t>
            </a:r>
            <a:endParaRPr sz="1400" b="0" i="0" u="none" strike="noStrike" cap="none">
              <a:solidFill>
                <a:srgbClr val="000000"/>
              </a:solidFill>
              <a:latin typeface="Arial"/>
              <a:ea typeface="Arial"/>
              <a:cs typeface="Arial"/>
              <a:sym typeface="Arial"/>
            </a:endParaRPr>
          </a:p>
        </p:txBody>
      </p:sp>
      <p:sp>
        <p:nvSpPr>
          <p:cNvPr id="353" name="Google Shape;353;p11"/>
          <p:cNvSpPr/>
          <p:nvPr/>
        </p:nvSpPr>
        <p:spPr>
          <a:xfrm>
            <a:off x="2635154" y="2840014"/>
            <a:ext cx="1107472" cy="504585"/>
          </a:xfrm>
          <a:prstGeom prst="roundRect">
            <a:avLst>
              <a:gd name="adj" fmla="val 27032"/>
            </a:avLst>
          </a:prstGeom>
          <a:solidFill>
            <a:srgbClr val="FBC8C4"/>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050"/>
              <a:buFont typeface="Arial"/>
              <a:buNone/>
            </a:pPr>
            <a:r>
              <a:rPr lang="es-PE" sz="1050" b="0" i="1" u="none" strike="noStrike" cap="none">
                <a:solidFill>
                  <a:schemeClr val="dk1"/>
                </a:solidFill>
                <a:latin typeface="Calibri"/>
                <a:ea typeface="Calibri"/>
                <a:cs typeface="Calibri"/>
                <a:sym typeface="Calibri"/>
              </a:rPr>
              <a:t>Software</a:t>
            </a:r>
            <a:endParaRPr sz="1400" b="0" i="0" u="none" strike="noStrike" cap="none">
              <a:solidFill>
                <a:srgbClr val="000000"/>
              </a:solidFill>
              <a:latin typeface="Arial"/>
              <a:ea typeface="Arial"/>
              <a:cs typeface="Arial"/>
              <a:sym typeface="Arial"/>
            </a:endParaRPr>
          </a:p>
        </p:txBody>
      </p:sp>
      <p:sp>
        <p:nvSpPr>
          <p:cNvPr id="354" name="Google Shape;354;p11"/>
          <p:cNvSpPr/>
          <p:nvPr/>
        </p:nvSpPr>
        <p:spPr>
          <a:xfrm>
            <a:off x="2635154" y="3421523"/>
            <a:ext cx="1107472" cy="504585"/>
          </a:xfrm>
          <a:prstGeom prst="roundRect">
            <a:avLst>
              <a:gd name="adj" fmla="val 27032"/>
            </a:avLst>
          </a:prstGeom>
          <a:solidFill>
            <a:srgbClr val="FBC8C4"/>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050"/>
              <a:buFont typeface="Arial"/>
              <a:buNone/>
            </a:pPr>
            <a:r>
              <a:rPr lang="es-PE" sz="1050" b="0" i="0" u="none" strike="noStrike" cap="none">
                <a:solidFill>
                  <a:schemeClr val="dk1"/>
                </a:solidFill>
                <a:latin typeface="Calibri"/>
                <a:ea typeface="Calibri"/>
                <a:cs typeface="Calibri"/>
                <a:sym typeface="Calibri"/>
              </a:rPr>
              <a:t>Documentación del Usuario</a:t>
            </a:r>
            <a:endParaRPr sz="1400" b="0" i="0" u="none" strike="noStrike" cap="none">
              <a:solidFill>
                <a:srgbClr val="000000"/>
              </a:solidFill>
              <a:latin typeface="Arial"/>
              <a:ea typeface="Arial"/>
              <a:cs typeface="Arial"/>
              <a:sym typeface="Arial"/>
            </a:endParaRPr>
          </a:p>
        </p:txBody>
      </p:sp>
      <p:sp>
        <p:nvSpPr>
          <p:cNvPr id="355" name="Google Shape;355;p11"/>
          <p:cNvSpPr/>
          <p:nvPr/>
        </p:nvSpPr>
        <p:spPr>
          <a:xfrm>
            <a:off x="2635154" y="4003034"/>
            <a:ext cx="1107472" cy="504585"/>
          </a:xfrm>
          <a:prstGeom prst="roundRect">
            <a:avLst>
              <a:gd name="adj" fmla="val 27032"/>
            </a:avLst>
          </a:prstGeom>
          <a:solidFill>
            <a:srgbClr val="FBC8C4"/>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050"/>
              <a:buFont typeface="Arial"/>
              <a:buNone/>
            </a:pPr>
            <a:r>
              <a:rPr lang="es-PE" sz="1050" b="0" i="0" u="none" strike="noStrike" cap="none">
                <a:solidFill>
                  <a:schemeClr val="dk1"/>
                </a:solidFill>
                <a:latin typeface="Calibri"/>
                <a:ea typeface="Calibri"/>
                <a:cs typeface="Calibri"/>
                <a:sym typeface="Calibri"/>
              </a:rPr>
              <a:t>Materiales del Programa de Capacitación</a:t>
            </a:r>
            <a:endParaRPr sz="1400" b="0" i="0" u="none" strike="noStrike" cap="none">
              <a:solidFill>
                <a:srgbClr val="000000"/>
              </a:solidFill>
              <a:latin typeface="Arial"/>
              <a:ea typeface="Arial"/>
              <a:cs typeface="Arial"/>
              <a:sym typeface="Arial"/>
            </a:endParaRPr>
          </a:p>
        </p:txBody>
      </p:sp>
      <p:sp>
        <p:nvSpPr>
          <p:cNvPr id="356" name="Google Shape;356;p11"/>
          <p:cNvSpPr/>
          <p:nvPr/>
        </p:nvSpPr>
        <p:spPr>
          <a:xfrm>
            <a:off x="3825038" y="1608794"/>
            <a:ext cx="1140940" cy="453761"/>
          </a:xfrm>
          <a:prstGeom prst="roundRect">
            <a:avLst>
              <a:gd name="adj" fmla="val 28121"/>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s-PE" sz="1200" b="1" i="1" u="none" strike="noStrike" cap="none">
                <a:solidFill>
                  <a:schemeClr val="lt1"/>
                </a:solidFill>
                <a:latin typeface="Calibri"/>
                <a:ea typeface="Calibri"/>
                <a:cs typeface="Calibri"/>
                <a:sym typeface="Calibri"/>
              </a:rPr>
              <a:t>Software </a:t>
            </a:r>
            <a:r>
              <a:rPr lang="es-PE" sz="1200" b="1" i="0" u="none" strike="noStrike" cap="none">
                <a:solidFill>
                  <a:schemeClr val="lt1"/>
                </a:solidFill>
                <a:latin typeface="Calibri"/>
                <a:ea typeface="Calibri"/>
                <a:cs typeface="Calibri"/>
                <a:sym typeface="Calibri"/>
              </a:rPr>
              <a:t>Versión 5.0</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grpSp>
        <p:nvGrpSpPr>
          <p:cNvPr id="362" name="Google Shape;362;p12"/>
          <p:cNvGrpSpPr/>
          <p:nvPr/>
        </p:nvGrpSpPr>
        <p:grpSpPr>
          <a:xfrm>
            <a:off x="2163486" y="2512845"/>
            <a:ext cx="216997" cy="1330385"/>
            <a:chOff x="1153166" y="2540345"/>
            <a:chExt cx="216997" cy="1770000"/>
          </a:xfrm>
        </p:grpSpPr>
        <p:cxnSp>
          <p:nvCxnSpPr>
            <p:cNvPr id="363" name="Google Shape;363;p12"/>
            <p:cNvCxnSpPr/>
            <p:nvPr/>
          </p:nvCxnSpPr>
          <p:spPr>
            <a:xfrm flipH="1">
              <a:off x="1160611" y="3681493"/>
              <a:ext cx="209552" cy="3176"/>
            </a:xfrm>
            <a:prstGeom prst="straightConnector1">
              <a:avLst/>
            </a:prstGeom>
            <a:noFill/>
            <a:ln w="12700" cap="flat" cmpd="sng">
              <a:solidFill>
                <a:schemeClr val="accent6"/>
              </a:solidFill>
              <a:prstDash val="solid"/>
              <a:round/>
              <a:headEnd type="none" w="sm" len="sm"/>
              <a:tailEnd type="none" w="sm" len="sm"/>
            </a:ln>
          </p:spPr>
        </p:cxnSp>
        <p:cxnSp>
          <p:nvCxnSpPr>
            <p:cNvPr id="364" name="Google Shape;364;p12"/>
            <p:cNvCxnSpPr/>
            <p:nvPr/>
          </p:nvCxnSpPr>
          <p:spPr>
            <a:xfrm flipH="1">
              <a:off x="1160611" y="3072543"/>
              <a:ext cx="209552" cy="3176"/>
            </a:xfrm>
            <a:prstGeom prst="straightConnector1">
              <a:avLst/>
            </a:prstGeom>
            <a:noFill/>
            <a:ln w="12700" cap="flat" cmpd="sng">
              <a:solidFill>
                <a:schemeClr val="accent6"/>
              </a:solidFill>
              <a:prstDash val="solid"/>
              <a:round/>
              <a:headEnd type="none" w="sm" len="sm"/>
              <a:tailEnd type="none" w="sm" len="sm"/>
            </a:ln>
          </p:spPr>
        </p:cxnSp>
        <p:cxnSp>
          <p:nvCxnSpPr>
            <p:cNvPr id="365" name="Google Shape;365;p12"/>
            <p:cNvCxnSpPr/>
            <p:nvPr/>
          </p:nvCxnSpPr>
          <p:spPr>
            <a:xfrm>
              <a:off x="1153166" y="2540345"/>
              <a:ext cx="84600" cy="1770000"/>
            </a:xfrm>
            <a:prstGeom prst="bentConnector3">
              <a:avLst>
                <a:gd name="adj1" fmla="val -1179735"/>
              </a:avLst>
            </a:prstGeom>
            <a:noFill/>
            <a:ln w="12700" cap="flat" cmpd="sng">
              <a:solidFill>
                <a:schemeClr val="accent6"/>
              </a:solidFill>
              <a:prstDash val="solid"/>
              <a:round/>
              <a:headEnd type="none" w="sm" len="sm"/>
              <a:tailEnd type="none" w="sm" len="sm"/>
            </a:ln>
          </p:spPr>
        </p:cxnSp>
      </p:grpSp>
      <p:grpSp>
        <p:nvGrpSpPr>
          <p:cNvPr id="366" name="Google Shape;366;p12"/>
          <p:cNvGrpSpPr/>
          <p:nvPr/>
        </p:nvGrpSpPr>
        <p:grpSpPr>
          <a:xfrm>
            <a:off x="3006082" y="2512845"/>
            <a:ext cx="216997" cy="1330385"/>
            <a:chOff x="1153166" y="2540345"/>
            <a:chExt cx="216997" cy="1770000"/>
          </a:xfrm>
        </p:grpSpPr>
        <p:cxnSp>
          <p:nvCxnSpPr>
            <p:cNvPr id="367" name="Google Shape;367;p12"/>
            <p:cNvCxnSpPr/>
            <p:nvPr/>
          </p:nvCxnSpPr>
          <p:spPr>
            <a:xfrm flipH="1">
              <a:off x="1160611" y="3681493"/>
              <a:ext cx="209552" cy="3176"/>
            </a:xfrm>
            <a:prstGeom prst="straightConnector1">
              <a:avLst/>
            </a:prstGeom>
            <a:noFill/>
            <a:ln w="12700" cap="flat" cmpd="sng">
              <a:solidFill>
                <a:schemeClr val="accent6"/>
              </a:solidFill>
              <a:prstDash val="solid"/>
              <a:round/>
              <a:headEnd type="none" w="sm" len="sm"/>
              <a:tailEnd type="none" w="sm" len="sm"/>
            </a:ln>
          </p:spPr>
        </p:cxnSp>
        <p:cxnSp>
          <p:nvCxnSpPr>
            <p:cNvPr id="368" name="Google Shape;368;p12"/>
            <p:cNvCxnSpPr/>
            <p:nvPr/>
          </p:nvCxnSpPr>
          <p:spPr>
            <a:xfrm flipH="1">
              <a:off x="1160611" y="3072543"/>
              <a:ext cx="209552" cy="3176"/>
            </a:xfrm>
            <a:prstGeom prst="straightConnector1">
              <a:avLst/>
            </a:prstGeom>
            <a:noFill/>
            <a:ln w="12700" cap="flat" cmpd="sng">
              <a:solidFill>
                <a:schemeClr val="accent6"/>
              </a:solidFill>
              <a:prstDash val="solid"/>
              <a:round/>
              <a:headEnd type="none" w="sm" len="sm"/>
              <a:tailEnd type="none" w="sm" len="sm"/>
            </a:ln>
          </p:spPr>
        </p:cxnSp>
        <p:cxnSp>
          <p:nvCxnSpPr>
            <p:cNvPr id="369" name="Google Shape;369;p12"/>
            <p:cNvCxnSpPr/>
            <p:nvPr/>
          </p:nvCxnSpPr>
          <p:spPr>
            <a:xfrm>
              <a:off x="1153166" y="2540345"/>
              <a:ext cx="84600" cy="1770000"/>
            </a:xfrm>
            <a:prstGeom prst="bentConnector3">
              <a:avLst>
                <a:gd name="adj1" fmla="val -2175711"/>
              </a:avLst>
            </a:prstGeom>
            <a:noFill/>
            <a:ln w="12700" cap="flat" cmpd="sng">
              <a:solidFill>
                <a:schemeClr val="accent6"/>
              </a:solidFill>
              <a:prstDash val="solid"/>
              <a:round/>
              <a:headEnd type="none" w="sm" len="sm"/>
              <a:tailEnd type="none" w="sm" len="sm"/>
            </a:ln>
          </p:spPr>
        </p:cxnSp>
      </p:grpSp>
      <p:grpSp>
        <p:nvGrpSpPr>
          <p:cNvPr id="370" name="Google Shape;370;p12"/>
          <p:cNvGrpSpPr/>
          <p:nvPr/>
        </p:nvGrpSpPr>
        <p:grpSpPr>
          <a:xfrm>
            <a:off x="4705302" y="2512845"/>
            <a:ext cx="216997" cy="1330385"/>
            <a:chOff x="1153166" y="2540345"/>
            <a:chExt cx="216997" cy="1770000"/>
          </a:xfrm>
        </p:grpSpPr>
        <p:cxnSp>
          <p:nvCxnSpPr>
            <p:cNvPr id="371" name="Google Shape;371;p12"/>
            <p:cNvCxnSpPr/>
            <p:nvPr/>
          </p:nvCxnSpPr>
          <p:spPr>
            <a:xfrm flipH="1">
              <a:off x="1160611" y="3681493"/>
              <a:ext cx="209552" cy="3176"/>
            </a:xfrm>
            <a:prstGeom prst="straightConnector1">
              <a:avLst/>
            </a:prstGeom>
            <a:noFill/>
            <a:ln w="12700" cap="flat" cmpd="sng">
              <a:solidFill>
                <a:schemeClr val="accent6"/>
              </a:solidFill>
              <a:prstDash val="solid"/>
              <a:round/>
              <a:headEnd type="none" w="sm" len="sm"/>
              <a:tailEnd type="none" w="sm" len="sm"/>
            </a:ln>
          </p:spPr>
        </p:cxnSp>
        <p:cxnSp>
          <p:nvCxnSpPr>
            <p:cNvPr id="372" name="Google Shape;372;p12"/>
            <p:cNvCxnSpPr/>
            <p:nvPr/>
          </p:nvCxnSpPr>
          <p:spPr>
            <a:xfrm flipH="1">
              <a:off x="1160611" y="3072543"/>
              <a:ext cx="209552" cy="3176"/>
            </a:xfrm>
            <a:prstGeom prst="straightConnector1">
              <a:avLst/>
            </a:prstGeom>
            <a:noFill/>
            <a:ln w="12700" cap="flat" cmpd="sng">
              <a:solidFill>
                <a:schemeClr val="accent6"/>
              </a:solidFill>
              <a:prstDash val="solid"/>
              <a:round/>
              <a:headEnd type="none" w="sm" len="sm"/>
              <a:tailEnd type="none" w="sm" len="sm"/>
            </a:ln>
          </p:spPr>
        </p:cxnSp>
        <p:cxnSp>
          <p:nvCxnSpPr>
            <p:cNvPr id="373" name="Google Shape;373;p12"/>
            <p:cNvCxnSpPr/>
            <p:nvPr/>
          </p:nvCxnSpPr>
          <p:spPr>
            <a:xfrm>
              <a:off x="1153166" y="2540345"/>
              <a:ext cx="84600" cy="1770000"/>
            </a:xfrm>
            <a:prstGeom prst="bentConnector3">
              <a:avLst>
                <a:gd name="adj1" fmla="val -4184245"/>
              </a:avLst>
            </a:prstGeom>
            <a:noFill/>
            <a:ln w="12700" cap="flat" cmpd="sng">
              <a:solidFill>
                <a:schemeClr val="accent6"/>
              </a:solidFill>
              <a:prstDash val="solid"/>
              <a:round/>
              <a:headEnd type="none" w="sm" len="sm"/>
              <a:tailEnd type="none" w="sm" len="sm"/>
            </a:ln>
          </p:spPr>
        </p:cxnSp>
      </p:grpSp>
      <p:grpSp>
        <p:nvGrpSpPr>
          <p:cNvPr id="374" name="Google Shape;374;p12"/>
          <p:cNvGrpSpPr/>
          <p:nvPr/>
        </p:nvGrpSpPr>
        <p:grpSpPr>
          <a:xfrm>
            <a:off x="6424871" y="2512243"/>
            <a:ext cx="219294" cy="1815961"/>
            <a:chOff x="1153166" y="2540345"/>
            <a:chExt cx="219294" cy="1770000"/>
          </a:xfrm>
        </p:grpSpPr>
        <p:cxnSp>
          <p:nvCxnSpPr>
            <p:cNvPr id="375" name="Google Shape;375;p12"/>
            <p:cNvCxnSpPr/>
            <p:nvPr/>
          </p:nvCxnSpPr>
          <p:spPr>
            <a:xfrm flipH="1">
              <a:off x="1160611" y="3846879"/>
              <a:ext cx="209552" cy="3176"/>
            </a:xfrm>
            <a:prstGeom prst="straightConnector1">
              <a:avLst/>
            </a:prstGeom>
            <a:noFill/>
            <a:ln w="12700" cap="flat" cmpd="sng">
              <a:solidFill>
                <a:schemeClr val="accent6"/>
              </a:solidFill>
              <a:prstDash val="solid"/>
              <a:round/>
              <a:headEnd type="none" w="sm" len="sm"/>
              <a:tailEnd type="none" w="sm" len="sm"/>
            </a:ln>
          </p:spPr>
        </p:cxnSp>
        <p:cxnSp>
          <p:nvCxnSpPr>
            <p:cNvPr id="376" name="Google Shape;376;p12"/>
            <p:cNvCxnSpPr/>
            <p:nvPr/>
          </p:nvCxnSpPr>
          <p:spPr>
            <a:xfrm flipH="1">
              <a:off x="1160611" y="3384940"/>
              <a:ext cx="209552" cy="3176"/>
            </a:xfrm>
            <a:prstGeom prst="straightConnector1">
              <a:avLst/>
            </a:prstGeom>
            <a:noFill/>
            <a:ln w="12700" cap="flat" cmpd="sng">
              <a:solidFill>
                <a:schemeClr val="accent6"/>
              </a:solidFill>
              <a:prstDash val="solid"/>
              <a:round/>
              <a:headEnd type="none" w="sm" len="sm"/>
              <a:tailEnd type="none" w="sm" len="sm"/>
            </a:ln>
          </p:spPr>
        </p:cxnSp>
        <p:cxnSp>
          <p:nvCxnSpPr>
            <p:cNvPr id="377" name="Google Shape;377;p12"/>
            <p:cNvCxnSpPr/>
            <p:nvPr/>
          </p:nvCxnSpPr>
          <p:spPr>
            <a:xfrm>
              <a:off x="1153166" y="2540345"/>
              <a:ext cx="84600" cy="1770000"/>
            </a:xfrm>
            <a:prstGeom prst="bentConnector3">
              <a:avLst>
                <a:gd name="adj1" fmla="val -6216833"/>
              </a:avLst>
            </a:prstGeom>
            <a:noFill/>
            <a:ln w="12700" cap="flat" cmpd="sng">
              <a:solidFill>
                <a:schemeClr val="accent6"/>
              </a:solidFill>
              <a:prstDash val="solid"/>
              <a:round/>
              <a:headEnd type="none" w="sm" len="sm"/>
              <a:tailEnd type="none" w="sm" len="sm"/>
            </a:ln>
          </p:spPr>
        </p:cxnSp>
        <p:cxnSp>
          <p:nvCxnSpPr>
            <p:cNvPr id="378" name="Google Shape;378;p12"/>
            <p:cNvCxnSpPr/>
            <p:nvPr/>
          </p:nvCxnSpPr>
          <p:spPr>
            <a:xfrm flipH="1">
              <a:off x="1162908" y="2933268"/>
              <a:ext cx="209552" cy="3176"/>
            </a:xfrm>
            <a:prstGeom prst="straightConnector1">
              <a:avLst/>
            </a:prstGeom>
            <a:noFill/>
            <a:ln w="12700" cap="flat" cmpd="sng">
              <a:solidFill>
                <a:schemeClr val="accent6"/>
              </a:solidFill>
              <a:prstDash val="solid"/>
              <a:round/>
              <a:headEnd type="none" w="sm" len="sm"/>
              <a:tailEnd type="none" w="sm" len="sm"/>
            </a:ln>
          </p:spPr>
        </p:cxnSp>
      </p:grpSp>
      <p:grpSp>
        <p:nvGrpSpPr>
          <p:cNvPr id="379" name="Google Shape;379;p12"/>
          <p:cNvGrpSpPr/>
          <p:nvPr/>
        </p:nvGrpSpPr>
        <p:grpSpPr>
          <a:xfrm>
            <a:off x="1320859" y="2532042"/>
            <a:ext cx="216997" cy="838042"/>
            <a:chOff x="1153166" y="2540345"/>
            <a:chExt cx="216997" cy="1770000"/>
          </a:xfrm>
        </p:grpSpPr>
        <p:cxnSp>
          <p:nvCxnSpPr>
            <p:cNvPr id="380" name="Google Shape;380;p12"/>
            <p:cNvCxnSpPr/>
            <p:nvPr/>
          </p:nvCxnSpPr>
          <p:spPr>
            <a:xfrm flipH="1">
              <a:off x="1160611" y="3352975"/>
              <a:ext cx="209552" cy="3177"/>
            </a:xfrm>
            <a:prstGeom prst="straightConnector1">
              <a:avLst/>
            </a:prstGeom>
            <a:noFill/>
            <a:ln w="12700" cap="flat" cmpd="sng">
              <a:solidFill>
                <a:schemeClr val="accent6"/>
              </a:solidFill>
              <a:prstDash val="solid"/>
              <a:round/>
              <a:headEnd type="none" w="sm" len="sm"/>
              <a:tailEnd type="none" w="sm" len="sm"/>
            </a:ln>
          </p:spPr>
        </p:cxnSp>
        <p:cxnSp>
          <p:nvCxnSpPr>
            <p:cNvPr id="381" name="Google Shape;381;p12"/>
            <p:cNvCxnSpPr/>
            <p:nvPr/>
          </p:nvCxnSpPr>
          <p:spPr>
            <a:xfrm>
              <a:off x="1153166" y="2540345"/>
              <a:ext cx="84600" cy="1770000"/>
            </a:xfrm>
            <a:prstGeom prst="bentConnector3">
              <a:avLst>
                <a:gd name="adj1" fmla="val -183722"/>
              </a:avLst>
            </a:prstGeom>
            <a:noFill/>
            <a:ln w="12700" cap="flat" cmpd="sng">
              <a:solidFill>
                <a:schemeClr val="accent6"/>
              </a:solidFill>
              <a:prstDash val="solid"/>
              <a:round/>
              <a:headEnd type="none" w="sm" len="sm"/>
              <a:tailEnd type="none" w="sm" len="sm"/>
            </a:ln>
          </p:spPr>
        </p:cxnSp>
      </p:grpSp>
      <p:grpSp>
        <p:nvGrpSpPr>
          <p:cNvPr id="382" name="Google Shape;382;p12"/>
          <p:cNvGrpSpPr/>
          <p:nvPr/>
        </p:nvGrpSpPr>
        <p:grpSpPr>
          <a:xfrm>
            <a:off x="5561926" y="2532042"/>
            <a:ext cx="216997" cy="838042"/>
            <a:chOff x="1153166" y="2540345"/>
            <a:chExt cx="216997" cy="1770000"/>
          </a:xfrm>
        </p:grpSpPr>
        <p:cxnSp>
          <p:nvCxnSpPr>
            <p:cNvPr id="383" name="Google Shape;383;p12"/>
            <p:cNvCxnSpPr/>
            <p:nvPr/>
          </p:nvCxnSpPr>
          <p:spPr>
            <a:xfrm flipH="1">
              <a:off x="1160611" y="3352975"/>
              <a:ext cx="209552" cy="3177"/>
            </a:xfrm>
            <a:prstGeom prst="straightConnector1">
              <a:avLst/>
            </a:prstGeom>
            <a:noFill/>
            <a:ln w="12700" cap="flat" cmpd="sng">
              <a:solidFill>
                <a:schemeClr val="accent6"/>
              </a:solidFill>
              <a:prstDash val="solid"/>
              <a:round/>
              <a:headEnd type="none" w="sm" len="sm"/>
              <a:tailEnd type="none" w="sm" len="sm"/>
            </a:ln>
          </p:spPr>
        </p:cxnSp>
        <p:cxnSp>
          <p:nvCxnSpPr>
            <p:cNvPr id="384" name="Google Shape;384;p12"/>
            <p:cNvCxnSpPr/>
            <p:nvPr/>
          </p:nvCxnSpPr>
          <p:spPr>
            <a:xfrm>
              <a:off x="1153166" y="2540345"/>
              <a:ext cx="84600" cy="1770000"/>
            </a:xfrm>
            <a:prstGeom prst="bentConnector3">
              <a:avLst>
                <a:gd name="adj1" fmla="val -5196803"/>
              </a:avLst>
            </a:prstGeom>
            <a:noFill/>
            <a:ln w="12700" cap="flat" cmpd="sng">
              <a:solidFill>
                <a:schemeClr val="accent6"/>
              </a:solidFill>
              <a:prstDash val="solid"/>
              <a:round/>
              <a:headEnd type="none" w="sm" len="sm"/>
              <a:tailEnd type="none" w="sm" len="sm"/>
            </a:ln>
          </p:spPr>
        </p:cxnSp>
      </p:grpSp>
      <p:cxnSp>
        <p:nvCxnSpPr>
          <p:cNvPr id="385" name="Google Shape;385;p12"/>
          <p:cNvCxnSpPr/>
          <p:nvPr/>
        </p:nvCxnSpPr>
        <p:spPr>
          <a:xfrm>
            <a:off x="4203938" y="2032000"/>
            <a:ext cx="0" cy="2494863"/>
          </a:xfrm>
          <a:prstGeom prst="straightConnector1">
            <a:avLst/>
          </a:prstGeom>
          <a:noFill/>
          <a:ln w="12700" cap="flat" cmpd="sng">
            <a:solidFill>
              <a:schemeClr val="accent6"/>
            </a:solidFill>
            <a:prstDash val="solid"/>
            <a:round/>
            <a:headEnd type="none" w="sm" len="sm"/>
            <a:tailEnd type="none" w="sm" len="sm"/>
          </a:ln>
        </p:spPr>
      </p:cxnSp>
      <p:sp>
        <p:nvSpPr>
          <p:cNvPr id="386" name="Google Shape;386;p12"/>
          <p:cNvSpPr/>
          <p:nvPr/>
        </p:nvSpPr>
        <p:spPr>
          <a:xfrm>
            <a:off x="3788319" y="1643171"/>
            <a:ext cx="834414" cy="388830"/>
          </a:xfrm>
          <a:prstGeom prst="roundRect">
            <a:avLst>
              <a:gd name="adj" fmla="val 26816"/>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s-PE" sz="1000" b="1" i="0" u="none" strike="noStrike" cap="none">
                <a:solidFill>
                  <a:schemeClr val="lt1"/>
                </a:solidFill>
                <a:latin typeface="Calibri"/>
                <a:ea typeface="Calibri"/>
                <a:cs typeface="Calibri"/>
                <a:sym typeface="Calibri"/>
              </a:rPr>
              <a:t>Sistema de Aeronave</a:t>
            </a:r>
            <a:endParaRPr sz="1000" b="1" i="0" u="none" strike="noStrike" cap="none">
              <a:solidFill>
                <a:schemeClr val="lt1"/>
              </a:solidFill>
              <a:latin typeface="Calibri"/>
              <a:ea typeface="Calibri"/>
              <a:cs typeface="Calibri"/>
              <a:sym typeface="Calibri"/>
            </a:endParaRPr>
          </a:p>
        </p:txBody>
      </p:sp>
      <p:sp>
        <p:nvSpPr>
          <p:cNvPr id="387" name="Google Shape;387;p12"/>
          <p:cNvSpPr/>
          <p:nvPr/>
        </p:nvSpPr>
        <p:spPr>
          <a:xfrm>
            <a:off x="1403039" y="2712873"/>
            <a:ext cx="692085" cy="404070"/>
          </a:xfrm>
          <a:prstGeom prst="roundRect">
            <a:avLst>
              <a:gd name="adj" fmla="val 25535"/>
            </a:avLst>
          </a:prstGeom>
          <a:solidFill>
            <a:srgbClr val="DDEEC7"/>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700"/>
              <a:buFont typeface="Arial"/>
              <a:buNone/>
            </a:pPr>
            <a:r>
              <a:rPr lang="es-PE" sz="700" b="0" i="0" u="none" strike="noStrike" cap="none">
                <a:solidFill>
                  <a:schemeClr val="dk1"/>
                </a:solidFill>
                <a:latin typeface="Calibri"/>
                <a:ea typeface="Calibri"/>
                <a:cs typeface="Calibri"/>
                <a:sym typeface="Calibri"/>
              </a:rPr>
              <a:t>Gestión de Ingeniería de Sistemas</a:t>
            </a:r>
            <a:endParaRPr sz="700" b="0" i="0" u="none" strike="noStrike" cap="none">
              <a:solidFill>
                <a:schemeClr val="dk1"/>
              </a:solidFill>
              <a:latin typeface="Calibri"/>
              <a:ea typeface="Calibri"/>
              <a:cs typeface="Calibri"/>
              <a:sym typeface="Calibri"/>
            </a:endParaRPr>
          </a:p>
        </p:txBody>
      </p:sp>
      <p:sp>
        <p:nvSpPr>
          <p:cNvPr id="388" name="Google Shape;388;p12"/>
          <p:cNvSpPr/>
          <p:nvPr/>
        </p:nvSpPr>
        <p:spPr>
          <a:xfrm>
            <a:off x="1403039" y="3176553"/>
            <a:ext cx="692085" cy="404070"/>
          </a:xfrm>
          <a:prstGeom prst="roundRect">
            <a:avLst>
              <a:gd name="adj" fmla="val 15320"/>
            </a:avLst>
          </a:prstGeom>
          <a:solidFill>
            <a:srgbClr val="DDEEC7"/>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700"/>
              <a:buFont typeface="Arial"/>
              <a:buNone/>
            </a:pPr>
            <a:r>
              <a:rPr lang="es-PE" sz="700" b="0" i="0" u="none" strike="noStrike" cap="none">
                <a:solidFill>
                  <a:schemeClr val="dk1"/>
                </a:solidFill>
                <a:latin typeface="Calibri"/>
                <a:ea typeface="Calibri"/>
                <a:cs typeface="Calibri"/>
                <a:sym typeface="Calibri"/>
              </a:rPr>
              <a:t>Actividades de Apoyo a la Dirección de Proyectos</a:t>
            </a:r>
            <a:endParaRPr sz="700" b="0" i="0" u="none" strike="noStrike" cap="none">
              <a:solidFill>
                <a:schemeClr val="dk1"/>
              </a:solidFill>
              <a:latin typeface="Calibri"/>
              <a:ea typeface="Calibri"/>
              <a:cs typeface="Calibri"/>
              <a:sym typeface="Calibri"/>
            </a:endParaRPr>
          </a:p>
        </p:txBody>
      </p:sp>
      <p:sp>
        <p:nvSpPr>
          <p:cNvPr id="389" name="Google Shape;389;p12"/>
          <p:cNvSpPr/>
          <p:nvPr/>
        </p:nvSpPr>
        <p:spPr>
          <a:xfrm>
            <a:off x="2245666" y="2712873"/>
            <a:ext cx="692085" cy="404070"/>
          </a:xfrm>
          <a:prstGeom prst="roundRect">
            <a:avLst>
              <a:gd name="adj" fmla="val 23177"/>
            </a:avLst>
          </a:prstGeom>
          <a:solidFill>
            <a:srgbClr val="DDEEC7"/>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700"/>
              <a:buFont typeface="Arial"/>
              <a:buNone/>
            </a:pPr>
            <a:r>
              <a:rPr lang="es-PE" sz="700" b="0" i="0" u="none" strike="noStrike" cap="none">
                <a:solidFill>
                  <a:schemeClr val="dk1"/>
                </a:solidFill>
                <a:latin typeface="Calibri"/>
                <a:ea typeface="Calibri"/>
                <a:cs typeface="Calibri"/>
                <a:sym typeface="Calibri"/>
              </a:rPr>
              <a:t>Capacitación sobre el Equipo</a:t>
            </a:r>
            <a:endParaRPr sz="700" b="0" i="0" u="none" strike="noStrike" cap="none">
              <a:solidFill>
                <a:schemeClr val="dk1"/>
              </a:solidFill>
              <a:latin typeface="Calibri"/>
              <a:ea typeface="Calibri"/>
              <a:cs typeface="Calibri"/>
              <a:sym typeface="Calibri"/>
            </a:endParaRPr>
          </a:p>
        </p:txBody>
      </p:sp>
      <p:sp>
        <p:nvSpPr>
          <p:cNvPr id="390" name="Google Shape;390;p12"/>
          <p:cNvSpPr/>
          <p:nvPr/>
        </p:nvSpPr>
        <p:spPr>
          <a:xfrm>
            <a:off x="2245666" y="3176553"/>
            <a:ext cx="692085" cy="404070"/>
          </a:xfrm>
          <a:prstGeom prst="roundRect">
            <a:avLst>
              <a:gd name="adj" fmla="val 23177"/>
            </a:avLst>
          </a:prstGeom>
          <a:solidFill>
            <a:srgbClr val="DDEEC7"/>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700"/>
              <a:buFont typeface="Arial"/>
              <a:buNone/>
            </a:pPr>
            <a:r>
              <a:rPr lang="es-PE" sz="700" b="0" i="0" u="none" strike="noStrike" cap="none">
                <a:solidFill>
                  <a:schemeClr val="dk1"/>
                </a:solidFill>
                <a:latin typeface="Calibri"/>
                <a:ea typeface="Calibri"/>
                <a:cs typeface="Calibri"/>
                <a:sym typeface="Calibri"/>
              </a:rPr>
              <a:t>Capacitación sobre las Instalaciones</a:t>
            </a:r>
            <a:endParaRPr sz="700" b="0" i="0" u="none" strike="noStrike" cap="none">
              <a:solidFill>
                <a:schemeClr val="dk1"/>
              </a:solidFill>
              <a:latin typeface="Calibri"/>
              <a:ea typeface="Calibri"/>
              <a:cs typeface="Calibri"/>
              <a:sym typeface="Calibri"/>
            </a:endParaRPr>
          </a:p>
        </p:txBody>
      </p:sp>
      <p:sp>
        <p:nvSpPr>
          <p:cNvPr id="391" name="Google Shape;391;p12"/>
          <p:cNvSpPr/>
          <p:nvPr/>
        </p:nvSpPr>
        <p:spPr>
          <a:xfrm>
            <a:off x="2245666" y="3646451"/>
            <a:ext cx="692085" cy="404070"/>
          </a:xfrm>
          <a:prstGeom prst="roundRect">
            <a:avLst>
              <a:gd name="adj" fmla="val 27106"/>
            </a:avLst>
          </a:prstGeom>
          <a:solidFill>
            <a:srgbClr val="DDEEC7"/>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700"/>
              <a:buFont typeface="Arial"/>
              <a:buNone/>
            </a:pPr>
            <a:r>
              <a:rPr lang="es-PE" sz="700" b="0" i="0" u="none" strike="noStrike" cap="none">
                <a:solidFill>
                  <a:schemeClr val="dk1"/>
                </a:solidFill>
                <a:latin typeface="Calibri"/>
                <a:ea typeface="Calibri"/>
                <a:cs typeface="Calibri"/>
                <a:sym typeface="Calibri"/>
              </a:rPr>
              <a:t>Capacitación sobre los </a:t>
            </a:r>
            <a:br>
              <a:rPr lang="es-PE" sz="700" b="0" i="0" u="none" strike="noStrike" cap="none">
                <a:solidFill>
                  <a:schemeClr val="dk1"/>
                </a:solidFill>
                <a:latin typeface="Calibri"/>
                <a:ea typeface="Calibri"/>
                <a:cs typeface="Calibri"/>
                <a:sym typeface="Calibri"/>
              </a:rPr>
            </a:br>
            <a:r>
              <a:rPr lang="es-PE" sz="700" b="0" i="0" u="none" strike="noStrike" cap="none">
                <a:solidFill>
                  <a:schemeClr val="dk1"/>
                </a:solidFill>
                <a:latin typeface="Calibri"/>
                <a:ea typeface="Calibri"/>
                <a:cs typeface="Calibri"/>
                <a:sym typeface="Calibri"/>
              </a:rPr>
              <a:t>servicios</a:t>
            </a:r>
            <a:endParaRPr sz="700" b="0" i="0" u="none" strike="noStrike" cap="none">
              <a:solidFill>
                <a:schemeClr val="dk1"/>
              </a:solidFill>
              <a:latin typeface="Calibri"/>
              <a:ea typeface="Calibri"/>
              <a:cs typeface="Calibri"/>
              <a:sym typeface="Calibri"/>
            </a:endParaRPr>
          </a:p>
        </p:txBody>
      </p:sp>
      <p:sp>
        <p:nvSpPr>
          <p:cNvPr id="392" name="Google Shape;392;p12"/>
          <p:cNvSpPr/>
          <p:nvPr/>
        </p:nvSpPr>
        <p:spPr>
          <a:xfrm>
            <a:off x="4783547" y="2712873"/>
            <a:ext cx="692085" cy="404070"/>
          </a:xfrm>
          <a:prstGeom prst="roundRect">
            <a:avLst>
              <a:gd name="adj" fmla="val 27106"/>
            </a:avLst>
          </a:prstGeom>
          <a:solidFill>
            <a:srgbClr val="DDEEC7"/>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700"/>
              <a:buFont typeface="Arial"/>
              <a:buNone/>
            </a:pPr>
            <a:r>
              <a:rPr lang="es-PE" sz="700" b="0" i="0" u="none" strike="noStrike" cap="none">
                <a:solidFill>
                  <a:schemeClr val="dk1"/>
                </a:solidFill>
                <a:latin typeface="Calibri"/>
                <a:ea typeface="Calibri"/>
                <a:cs typeface="Calibri"/>
                <a:sym typeface="Calibri"/>
              </a:rPr>
              <a:t>Equipo de Apoyo a Nivel de la organización</a:t>
            </a:r>
            <a:endParaRPr sz="700" b="0" i="0" u="none" strike="noStrike" cap="none">
              <a:solidFill>
                <a:schemeClr val="dk1"/>
              </a:solidFill>
              <a:latin typeface="Calibri"/>
              <a:ea typeface="Calibri"/>
              <a:cs typeface="Calibri"/>
              <a:sym typeface="Calibri"/>
            </a:endParaRPr>
          </a:p>
        </p:txBody>
      </p:sp>
      <p:sp>
        <p:nvSpPr>
          <p:cNvPr id="393" name="Google Shape;393;p12"/>
          <p:cNvSpPr/>
          <p:nvPr/>
        </p:nvSpPr>
        <p:spPr>
          <a:xfrm>
            <a:off x="4783547" y="3176553"/>
            <a:ext cx="692085" cy="404070"/>
          </a:xfrm>
          <a:prstGeom prst="roundRect">
            <a:avLst>
              <a:gd name="adj" fmla="val 22392"/>
            </a:avLst>
          </a:prstGeom>
          <a:solidFill>
            <a:srgbClr val="DDEEC7"/>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700"/>
              <a:buFont typeface="Arial"/>
              <a:buNone/>
            </a:pPr>
            <a:r>
              <a:rPr lang="es-PE" sz="700" b="0" i="0" u="none" strike="noStrike" cap="none">
                <a:solidFill>
                  <a:schemeClr val="dk1"/>
                </a:solidFill>
                <a:latin typeface="Calibri"/>
                <a:ea typeface="Calibri"/>
                <a:cs typeface="Calibri"/>
                <a:sym typeface="Calibri"/>
              </a:rPr>
              <a:t>Equipo de </a:t>
            </a:r>
            <a:br>
              <a:rPr lang="es-PE" sz="700" b="0" i="0" u="none" strike="noStrike" cap="none">
                <a:solidFill>
                  <a:schemeClr val="dk1"/>
                </a:solidFill>
                <a:latin typeface="Calibri"/>
                <a:ea typeface="Calibri"/>
                <a:cs typeface="Calibri"/>
                <a:sym typeface="Calibri"/>
              </a:rPr>
            </a:br>
            <a:r>
              <a:rPr lang="es-PE" sz="700" b="0" i="0" u="none" strike="noStrike" cap="none">
                <a:solidFill>
                  <a:schemeClr val="dk1"/>
                </a:solidFill>
                <a:latin typeface="Calibri"/>
                <a:ea typeface="Calibri"/>
                <a:cs typeface="Calibri"/>
                <a:sym typeface="Calibri"/>
              </a:rPr>
              <a:t>Apoyo a Nivel Intermedio</a:t>
            </a:r>
            <a:endParaRPr sz="700" b="0" i="0" u="none" strike="noStrike" cap="none">
              <a:solidFill>
                <a:schemeClr val="dk1"/>
              </a:solidFill>
              <a:latin typeface="Calibri"/>
              <a:ea typeface="Calibri"/>
              <a:cs typeface="Calibri"/>
              <a:sym typeface="Calibri"/>
            </a:endParaRPr>
          </a:p>
        </p:txBody>
      </p:sp>
      <p:sp>
        <p:nvSpPr>
          <p:cNvPr id="394" name="Google Shape;394;p12"/>
          <p:cNvSpPr/>
          <p:nvPr/>
        </p:nvSpPr>
        <p:spPr>
          <a:xfrm>
            <a:off x="4783547" y="3646451"/>
            <a:ext cx="692085" cy="404070"/>
          </a:xfrm>
          <a:prstGeom prst="roundRect">
            <a:avLst>
              <a:gd name="adj" fmla="val 23963"/>
            </a:avLst>
          </a:prstGeom>
          <a:solidFill>
            <a:srgbClr val="DDEEC7"/>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700"/>
              <a:buFont typeface="Arial"/>
              <a:buNone/>
            </a:pPr>
            <a:r>
              <a:rPr lang="es-PE" sz="700" b="0" i="0" u="none" strike="noStrike" cap="none">
                <a:solidFill>
                  <a:schemeClr val="dk1"/>
                </a:solidFill>
                <a:latin typeface="Calibri"/>
                <a:ea typeface="Calibri"/>
                <a:cs typeface="Calibri"/>
                <a:sym typeface="Calibri"/>
              </a:rPr>
              <a:t>Equipo de </a:t>
            </a:r>
            <a:br>
              <a:rPr lang="es-PE" sz="700" b="0" i="0" u="none" strike="noStrike" cap="none">
                <a:solidFill>
                  <a:schemeClr val="dk1"/>
                </a:solidFill>
                <a:latin typeface="Calibri"/>
                <a:ea typeface="Calibri"/>
                <a:cs typeface="Calibri"/>
                <a:sym typeface="Calibri"/>
              </a:rPr>
            </a:br>
            <a:r>
              <a:rPr lang="es-PE" sz="700" b="0" i="0" u="none" strike="noStrike" cap="none">
                <a:solidFill>
                  <a:schemeClr val="dk1"/>
                </a:solidFill>
                <a:latin typeface="Calibri"/>
                <a:ea typeface="Calibri"/>
                <a:cs typeface="Calibri"/>
                <a:sym typeface="Calibri"/>
              </a:rPr>
              <a:t>Apoyo a Nivel </a:t>
            </a:r>
            <a:br>
              <a:rPr lang="es-PE" sz="700" b="0" i="0" u="none" strike="noStrike" cap="none">
                <a:solidFill>
                  <a:schemeClr val="dk1"/>
                </a:solidFill>
                <a:latin typeface="Calibri"/>
                <a:ea typeface="Calibri"/>
                <a:cs typeface="Calibri"/>
                <a:sym typeface="Calibri"/>
              </a:rPr>
            </a:br>
            <a:r>
              <a:rPr lang="es-PE" sz="700" b="0" i="0" u="none" strike="noStrike" cap="none">
                <a:solidFill>
                  <a:schemeClr val="dk1"/>
                </a:solidFill>
                <a:latin typeface="Calibri"/>
                <a:ea typeface="Calibri"/>
                <a:cs typeface="Calibri"/>
                <a:sym typeface="Calibri"/>
              </a:rPr>
              <a:t>de Almacén </a:t>
            </a:r>
            <a:endParaRPr sz="1400" b="0" i="0" u="none" strike="noStrike" cap="none">
              <a:solidFill>
                <a:srgbClr val="000000"/>
              </a:solidFill>
              <a:latin typeface="Arial"/>
              <a:ea typeface="Arial"/>
              <a:cs typeface="Arial"/>
              <a:sym typeface="Arial"/>
            </a:endParaRPr>
          </a:p>
        </p:txBody>
      </p:sp>
      <p:sp>
        <p:nvSpPr>
          <p:cNvPr id="395" name="Google Shape;395;p12"/>
          <p:cNvSpPr/>
          <p:nvPr/>
        </p:nvSpPr>
        <p:spPr>
          <a:xfrm>
            <a:off x="5645142" y="3176553"/>
            <a:ext cx="692085" cy="404070"/>
          </a:xfrm>
          <a:prstGeom prst="roundRect">
            <a:avLst>
              <a:gd name="adj" fmla="val 22392"/>
            </a:avLst>
          </a:prstGeom>
          <a:solidFill>
            <a:srgbClr val="DDEEC7"/>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700"/>
              <a:buFont typeface="Arial"/>
              <a:buNone/>
            </a:pPr>
            <a:r>
              <a:rPr lang="es-PE" sz="700" b="0" i="0" u="none" strike="noStrike" cap="none">
                <a:solidFill>
                  <a:schemeClr val="dk1"/>
                </a:solidFill>
                <a:latin typeface="Calibri"/>
                <a:ea typeface="Calibri"/>
                <a:cs typeface="Calibri"/>
                <a:sym typeface="Calibri"/>
              </a:rPr>
              <a:t>Instalaciones de Mantenimiento</a:t>
            </a:r>
            <a:endParaRPr sz="1400" b="0" i="0" u="none" strike="noStrike" cap="none">
              <a:solidFill>
                <a:srgbClr val="000000"/>
              </a:solidFill>
              <a:latin typeface="Arial"/>
              <a:ea typeface="Arial"/>
              <a:cs typeface="Arial"/>
              <a:sym typeface="Arial"/>
            </a:endParaRPr>
          </a:p>
        </p:txBody>
      </p:sp>
      <p:sp>
        <p:nvSpPr>
          <p:cNvPr id="396" name="Google Shape;396;p12"/>
          <p:cNvSpPr/>
          <p:nvPr/>
        </p:nvSpPr>
        <p:spPr>
          <a:xfrm>
            <a:off x="5645142" y="2712873"/>
            <a:ext cx="692085" cy="404070"/>
          </a:xfrm>
          <a:prstGeom prst="roundRect">
            <a:avLst>
              <a:gd name="adj" fmla="val 24749"/>
            </a:avLst>
          </a:prstGeom>
          <a:solidFill>
            <a:srgbClr val="DDEEC7"/>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700"/>
              <a:buFont typeface="Arial"/>
              <a:buNone/>
            </a:pPr>
            <a:r>
              <a:rPr lang="es-PE" sz="700" b="0" i="0" u="none" strike="noStrike" cap="none">
                <a:solidFill>
                  <a:schemeClr val="dk1"/>
                </a:solidFill>
                <a:latin typeface="Calibri"/>
                <a:ea typeface="Calibri"/>
                <a:cs typeface="Calibri"/>
                <a:sym typeface="Calibri"/>
              </a:rPr>
              <a:t>Edificios Principales</a:t>
            </a:r>
            <a:endParaRPr sz="700" b="0" i="0" u="none" strike="noStrike" cap="none">
              <a:solidFill>
                <a:schemeClr val="dk1"/>
              </a:solidFill>
              <a:latin typeface="Calibri"/>
              <a:ea typeface="Calibri"/>
              <a:cs typeface="Calibri"/>
              <a:sym typeface="Calibri"/>
            </a:endParaRPr>
          </a:p>
        </p:txBody>
      </p:sp>
      <p:sp>
        <p:nvSpPr>
          <p:cNvPr id="397" name="Google Shape;397;p12"/>
          <p:cNvSpPr/>
          <p:nvPr/>
        </p:nvSpPr>
        <p:spPr>
          <a:xfrm>
            <a:off x="6506180" y="2712873"/>
            <a:ext cx="692085" cy="404070"/>
          </a:xfrm>
          <a:prstGeom prst="roundRect">
            <a:avLst>
              <a:gd name="adj" fmla="val 23178"/>
            </a:avLst>
          </a:prstGeom>
          <a:solidFill>
            <a:srgbClr val="DDEEC7"/>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700"/>
              <a:buFont typeface="Arial"/>
              <a:buNone/>
            </a:pPr>
            <a:r>
              <a:rPr lang="es-PE" sz="700" b="0" i="0" u="none" strike="noStrike" cap="none">
                <a:solidFill>
                  <a:schemeClr val="dk1"/>
                </a:solidFill>
                <a:latin typeface="Calibri"/>
                <a:ea typeface="Calibri"/>
                <a:cs typeface="Calibri"/>
                <a:sym typeface="Calibri"/>
              </a:rPr>
              <a:t>Maquetas</a:t>
            </a:r>
            <a:endParaRPr sz="700" b="0" i="0" u="none" strike="noStrike" cap="none">
              <a:solidFill>
                <a:schemeClr val="dk1"/>
              </a:solidFill>
              <a:latin typeface="Calibri"/>
              <a:ea typeface="Calibri"/>
              <a:cs typeface="Calibri"/>
              <a:sym typeface="Calibri"/>
            </a:endParaRPr>
          </a:p>
        </p:txBody>
      </p:sp>
      <p:sp>
        <p:nvSpPr>
          <p:cNvPr id="398" name="Google Shape;398;p12"/>
          <p:cNvSpPr/>
          <p:nvPr/>
        </p:nvSpPr>
        <p:spPr>
          <a:xfrm>
            <a:off x="6506180" y="3176553"/>
            <a:ext cx="692085" cy="404070"/>
          </a:xfrm>
          <a:prstGeom prst="roundRect">
            <a:avLst>
              <a:gd name="adj" fmla="val 22392"/>
            </a:avLst>
          </a:prstGeom>
          <a:solidFill>
            <a:srgbClr val="DDEEC7"/>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700"/>
              <a:buFont typeface="Arial"/>
              <a:buNone/>
            </a:pPr>
            <a:r>
              <a:rPr lang="es-PE" sz="700" b="0" i="0" u="none" strike="noStrike" cap="none">
                <a:solidFill>
                  <a:schemeClr val="dk1"/>
                </a:solidFill>
                <a:latin typeface="Calibri"/>
                <a:ea typeface="Calibri"/>
                <a:cs typeface="Calibri"/>
                <a:sym typeface="Calibri"/>
              </a:rPr>
              <a:t>Prueba </a:t>
            </a:r>
            <a:br>
              <a:rPr lang="es-PE" sz="700" b="0" i="0" u="none" strike="noStrike" cap="none">
                <a:solidFill>
                  <a:schemeClr val="dk1"/>
                </a:solidFill>
                <a:latin typeface="Calibri"/>
                <a:ea typeface="Calibri"/>
                <a:cs typeface="Calibri"/>
                <a:sym typeface="Calibri"/>
              </a:rPr>
            </a:br>
            <a:r>
              <a:rPr lang="es-PE" sz="700" b="0" i="0" u="none" strike="noStrike" cap="none">
                <a:solidFill>
                  <a:schemeClr val="dk1"/>
                </a:solidFill>
                <a:latin typeface="Calibri"/>
                <a:ea typeface="Calibri"/>
                <a:cs typeface="Calibri"/>
                <a:sym typeface="Calibri"/>
              </a:rPr>
              <a:t>Operativa</a:t>
            </a:r>
            <a:endParaRPr sz="700" b="0" i="0" u="none" strike="noStrike" cap="none">
              <a:solidFill>
                <a:schemeClr val="dk1"/>
              </a:solidFill>
              <a:latin typeface="Calibri"/>
              <a:ea typeface="Calibri"/>
              <a:cs typeface="Calibri"/>
              <a:sym typeface="Calibri"/>
            </a:endParaRPr>
          </a:p>
        </p:txBody>
      </p:sp>
      <p:sp>
        <p:nvSpPr>
          <p:cNvPr id="399" name="Google Shape;399;p12"/>
          <p:cNvSpPr/>
          <p:nvPr/>
        </p:nvSpPr>
        <p:spPr>
          <a:xfrm>
            <a:off x="6506180" y="3646451"/>
            <a:ext cx="692085" cy="404070"/>
          </a:xfrm>
          <a:prstGeom prst="roundRect">
            <a:avLst>
              <a:gd name="adj" fmla="val 22392"/>
            </a:avLst>
          </a:prstGeom>
          <a:solidFill>
            <a:srgbClr val="DDEEC7"/>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700"/>
              <a:buFont typeface="Arial"/>
              <a:buNone/>
            </a:pPr>
            <a:r>
              <a:rPr lang="es-PE" sz="700" b="0" i="0" u="none" strike="noStrike" cap="none">
                <a:solidFill>
                  <a:schemeClr val="dk1"/>
                </a:solidFill>
                <a:latin typeface="Calibri"/>
                <a:ea typeface="Calibri"/>
                <a:cs typeface="Calibri"/>
                <a:sym typeface="Calibri"/>
              </a:rPr>
              <a:t>Prueba </a:t>
            </a:r>
            <a:br>
              <a:rPr lang="es-PE" sz="700" b="0" i="0" u="none" strike="noStrike" cap="none">
                <a:solidFill>
                  <a:schemeClr val="dk1"/>
                </a:solidFill>
                <a:latin typeface="Calibri"/>
                <a:ea typeface="Calibri"/>
                <a:cs typeface="Calibri"/>
                <a:sym typeface="Calibri"/>
              </a:rPr>
            </a:br>
            <a:r>
              <a:rPr lang="es-PE" sz="700" b="0" i="0" u="none" strike="noStrike" cap="none">
                <a:solidFill>
                  <a:schemeClr val="dk1"/>
                </a:solidFill>
                <a:latin typeface="Calibri"/>
                <a:ea typeface="Calibri"/>
                <a:cs typeface="Calibri"/>
                <a:sym typeface="Calibri"/>
              </a:rPr>
              <a:t>de Desarrollo</a:t>
            </a:r>
            <a:endParaRPr sz="700" b="0" i="0" u="none" strike="noStrike" cap="none">
              <a:solidFill>
                <a:schemeClr val="dk1"/>
              </a:solidFill>
              <a:latin typeface="Calibri"/>
              <a:ea typeface="Calibri"/>
              <a:cs typeface="Calibri"/>
              <a:sym typeface="Calibri"/>
            </a:endParaRPr>
          </a:p>
        </p:txBody>
      </p:sp>
      <p:sp>
        <p:nvSpPr>
          <p:cNvPr id="400" name="Google Shape;400;p12"/>
          <p:cNvSpPr/>
          <p:nvPr/>
        </p:nvSpPr>
        <p:spPr>
          <a:xfrm>
            <a:off x="6506180" y="4120463"/>
            <a:ext cx="692085" cy="404070"/>
          </a:xfrm>
          <a:prstGeom prst="roundRect">
            <a:avLst>
              <a:gd name="adj" fmla="val 20820"/>
            </a:avLst>
          </a:prstGeom>
          <a:solidFill>
            <a:srgbClr val="DDEEC7"/>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700"/>
              <a:buFont typeface="Arial"/>
              <a:buNone/>
            </a:pPr>
            <a:r>
              <a:rPr lang="es-PE" sz="700" b="0" i="0" u="none" strike="noStrike" cap="none">
                <a:solidFill>
                  <a:schemeClr val="dk1"/>
                </a:solidFill>
                <a:latin typeface="Calibri"/>
                <a:ea typeface="Calibri"/>
                <a:cs typeface="Calibri"/>
                <a:sym typeface="Calibri"/>
              </a:rPr>
              <a:t>Prueba </a:t>
            </a:r>
            <a:endParaRPr sz="700" b="0" i="0" u="none" strike="noStrike" cap="none">
              <a:solidFill>
                <a:schemeClr val="dk1"/>
              </a:solidFill>
              <a:latin typeface="Calibri"/>
              <a:ea typeface="Calibri"/>
              <a:cs typeface="Calibri"/>
              <a:sym typeface="Calibri"/>
            </a:endParaRPr>
          </a:p>
        </p:txBody>
      </p:sp>
      <p:sp>
        <p:nvSpPr>
          <p:cNvPr id="401" name="Google Shape;401;p12"/>
          <p:cNvSpPr/>
          <p:nvPr/>
        </p:nvSpPr>
        <p:spPr>
          <a:xfrm>
            <a:off x="5505368" y="4526863"/>
            <a:ext cx="692085" cy="404070"/>
          </a:xfrm>
          <a:prstGeom prst="roundRect">
            <a:avLst>
              <a:gd name="adj" fmla="val 27892"/>
            </a:avLst>
          </a:prstGeom>
          <a:solidFill>
            <a:srgbClr val="DDEEC7"/>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700"/>
              <a:buFont typeface="Arial"/>
              <a:buNone/>
            </a:pPr>
            <a:r>
              <a:rPr lang="es-PE" sz="700" b="0" i="0" u="none" strike="noStrike" cap="none">
                <a:solidFill>
                  <a:schemeClr val="dk1"/>
                </a:solidFill>
                <a:latin typeface="Calibri"/>
                <a:ea typeface="Calibri"/>
                <a:cs typeface="Calibri"/>
                <a:sym typeface="Calibri"/>
              </a:rPr>
              <a:t>Sistema </a:t>
            </a:r>
            <a:br>
              <a:rPr lang="es-PE" sz="700" b="0" i="0" u="none" strike="noStrike" cap="none">
                <a:solidFill>
                  <a:schemeClr val="dk1"/>
                </a:solidFill>
                <a:latin typeface="Calibri"/>
                <a:ea typeface="Calibri"/>
                <a:cs typeface="Calibri"/>
                <a:sym typeface="Calibri"/>
              </a:rPr>
            </a:br>
            <a:r>
              <a:rPr lang="es-PE" sz="700" b="0" i="0" u="none" strike="noStrike" cap="none">
                <a:solidFill>
                  <a:schemeClr val="dk1"/>
                </a:solidFill>
                <a:latin typeface="Calibri"/>
                <a:ea typeface="Calibri"/>
                <a:cs typeface="Calibri"/>
                <a:sym typeface="Calibri"/>
              </a:rPr>
              <a:t>de Control </a:t>
            </a:r>
            <a:br>
              <a:rPr lang="es-PE" sz="700" b="0" i="0" u="none" strike="noStrike" cap="none">
                <a:solidFill>
                  <a:schemeClr val="dk1"/>
                </a:solidFill>
                <a:latin typeface="Calibri"/>
                <a:ea typeface="Calibri"/>
                <a:cs typeface="Calibri"/>
                <a:sym typeface="Calibri"/>
              </a:rPr>
            </a:br>
            <a:r>
              <a:rPr lang="es-PE" sz="700" b="0" i="0" u="none" strike="noStrike" cap="none">
                <a:solidFill>
                  <a:schemeClr val="dk1"/>
                </a:solidFill>
                <a:latin typeface="Calibri"/>
                <a:ea typeface="Calibri"/>
                <a:cs typeface="Calibri"/>
                <a:sym typeface="Calibri"/>
              </a:rPr>
              <a:t>de Disparo</a:t>
            </a:r>
            <a:endParaRPr sz="700" b="0" i="0" u="none" strike="noStrike" cap="none">
              <a:solidFill>
                <a:schemeClr val="dk1"/>
              </a:solidFill>
              <a:latin typeface="Calibri"/>
              <a:ea typeface="Calibri"/>
              <a:cs typeface="Calibri"/>
              <a:sym typeface="Calibri"/>
            </a:endParaRPr>
          </a:p>
        </p:txBody>
      </p:sp>
      <p:sp>
        <p:nvSpPr>
          <p:cNvPr id="402" name="Google Shape;402;p12"/>
          <p:cNvSpPr/>
          <p:nvPr/>
        </p:nvSpPr>
        <p:spPr>
          <a:xfrm>
            <a:off x="4698957" y="4526863"/>
            <a:ext cx="692085" cy="404070"/>
          </a:xfrm>
          <a:prstGeom prst="roundRect">
            <a:avLst>
              <a:gd name="adj" fmla="val 29464"/>
            </a:avLst>
          </a:prstGeom>
          <a:solidFill>
            <a:srgbClr val="DDEEC7"/>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700"/>
              <a:buFont typeface="Arial"/>
              <a:buNone/>
            </a:pPr>
            <a:r>
              <a:rPr lang="es-PE" sz="700" b="0" i="0" u="none" strike="noStrike" cap="none">
                <a:solidFill>
                  <a:schemeClr val="dk1"/>
                </a:solidFill>
                <a:latin typeface="Calibri"/>
                <a:ea typeface="Calibri"/>
                <a:cs typeface="Calibri"/>
                <a:sym typeface="Calibri"/>
              </a:rPr>
              <a:t>Sistema de Navegación</a:t>
            </a:r>
            <a:endParaRPr sz="700" b="0" i="0" u="none" strike="noStrike" cap="none">
              <a:solidFill>
                <a:schemeClr val="dk1"/>
              </a:solidFill>
              <a:latin typeface="Calibri"/>
              <a:ea typeface="Calibri"/>
              <a:cs typeface="Calibri"/>
              <a:sym typeface="Calibri"/>
            </a:endParaRPr>
          </a:p>
        </p:txBody>
      </p:sp>
      <p:sp>
        <p:nvSpPr>
          <p:cNvPr id="403" name="Google Shape;403;p12"/>
          <p:cNvSpPr/>
          <p:nvPr/>
        </p:nvSpPr>
        <p:spPr>
          <a:xfrm>
            <a:off x="3892546" y="4529165"/>
            <a:ext cx="692085" cy="404070"/>
          </a:xfrm>
          <a:prstGeom prst="roundRect">
            <a:avLst>
              <a:gd name="adj" fmla="val 27892"/>
            </a:avLst>
          </a:prstGeom>
          <a:solidFill>
            <a:srgbClr val="DDEEC7"/>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700"/>
              <a:buFont typeface="Arial"/>
              <a:buNone/>
            </a:pPr>
            <a:r>
              <a:rPr lang="es-PE" sz="700" b="0" i="0" u="none" strike="noStrike" cap="none">
                <a:solidFill>
                  <a:schemeClr val="dk1"/>
                </a:solidFill>
                <a:latin typeface="Calibri"/>
                <a:ea typeface="Calibri"/>
                <a:cs typeface="Calibri"/>
                <a:sym typeface="Calibri"/>
              </a:rPr>
              <a:t>Sistema de Comunicación</a:t>
            </a:r>
            <a:endParaRPr sz="700" b="0" i="0" u="none" strike="noStrike" cap="none">
              <a:solidFill>
                <a:schemeClr val="dk1"/>
              </a:solidFill>
              <a:latin typeface="Calibri"/>
              <a:ea typeface="Calibri"/>
              <a:cs typeface="Calibri"/>
              <a:sym typeface="Calibri"/>
            </a:endParaRPr>
          </a:p>
        </p:txBody>
      </p:sp>
      <p:sp>
        <p:nvSpPr>
          <p:cNvPr id="404" name="Google Shape;404;p12"/>
          <p:cNvSpPr/>
          <p:nvPr/>
        </p:nvSpPr>
        <p:spPr>
          <a:xfrm>
            <a:off x="3078553" y="4529165"/>
            <a:ext cx="692085" cy="404070"/>
          </a:xfrm>
          <a:prstGeom prst="roundRect">
            <a:avLst>
              <a:gd name="adj" fmla="val 27892"/>
            </a:avLst>
          </a:prstGeom>
          <a:solidFill>
            <a:srgbClr val="DDEEC7"/>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700"/>
              <a:buFont typeface="Arial"/>
              <a:buNone/>
            </a:pPr>
            <a:r>
              <a:rPr lang="es-PE" sz="700" b="0" i="0" u="none" strike="noStrike" cap="none">
                <a:solidFill>
                  <a:schemeClr val="dk1"/>
                </a:solidFill>
                <a:latin typeface="Calibri"/>
                <a:ea typeface="Calibri"/>
                <a:cs typeface="Calibri"/>
                <a:sym typeface="Calibri"/>
              </a:rPr>
              <a:t>Motor</a:t>
            </a:r>
            <a:endParaRPr sz="700" b="0" i="0" u="none" strike="noStrike" cap="none">
              <a:solidFill>
                <a:schemeClr val="dk1"/>
              </a:solidFill>
              <a:latin typeface="Calibri"/>
              <a:ea typeface="Calibri"/>
              <a:cs typeface="Calibri"/>
              <a:sym typeface="Calibri"/>
            </a:endParaRPr>
          </a:p>
        </p:txBody>
      </p:sp>
      <p:sp>
        <p:nvSpPr>
          <p:cNvPr id="405" name="Google Shape;405;p12"/>
          <p:cNvSpPr/>
          <p:nvPr/>
        </p:nvSpPr>
        <p:spPr>
          <a:xfrm>
            <a:off x="2264560" y="4529165"/>
            <a:ext cx="692085" cy="404070"/>
          </a:xfrm>
          <a:prstGeom prst="roundRect">
            <a:avLst>
              <a:gd name="adj" fmla="val 27106"/>
            </a:avLst>
          </a:prstGeom>
          <a:solidFill>
            <a:srgbClr val="DDEEC7"/>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700"/>
              <a:buFont typeface="Arial"/>
              <a:buNone/>
            </a:pPr>
            <a:r>
              <a:rPr lang="es-PE" sz="700" b="0" i="0" u="none" strike="noStrike" cap="none">
                <a:solidFill>
                  <a:schemeClr val="dk1"/>
                </a:solidFill>
                <a:latin typeface="Calibri"/>
                <a:ea typeface="Calibri"/>
                <a:cs typeface="Calibri"/>
                <a:sym typeface="Calibri"/>
              </a:rPr>
              <a:t>Fuselaje</a:t>
            </a:r>
            <a:endParaRPr sz="700" b="0" i="0" u="none" strike="noStrike" cap="none">
              <a:solidFill>
                <a:schemeClr val="dk1"/>
              </a:solidFill>
              <a:latin typeface="Calibri"/>
              <a:ea typeface="Calibri"/>
              <a:cs typeface="Calibri"/>
              <a:sym typeface="Calibri"/>
            </a:endParaRPr>
          </a:p>
        </p:txBody>
      </p:sp>
      <p:cxnSp>
        <p:nvCxnSpPr>
          <p:cNvPr id="406" name="Google Shape;406;p12"/>
          <p:cNvCxnSpPr>
            <a:stCxn id="405" idx="0"/>
            <a:endCxn id="401" idx="0"/>
          </p:cNvCxnSpPr>
          <p:nvPr/>
        </p:nvCxnSpPr>
        <p:spPr>
          <a:xfrm rot="-5400000">
            <a:off x="4229853" y="2907515"/>
            <a:ext cx="2400" cy="3240900"/>
          </a:xfrm>
          <a:prstGeom prst="bentConnector3">
            <a:avLst>
              <a:gd name="adj1" fmla="val 4858417"/>
            </a:avLst>
          </a:prstGeom>
          <a:noFill/>
          <a:ln w="12700" cap="flat" cmpd="sng">
            <a:solidFill>
              <a:schemeClr val="accent6"/>
            </a:solidFill>
            <a:prstDash val="solid"/>
            <a:round/>
            <a:headEnd type="none" w="sm" len="sm"/>
            <a:tailEnd type="none" w="sm" len="sm"/>
          </a:ln>
        </p:spPr>
      </p:cxnSp>
      <p:cxnSp>
        <p:nvCxnSpPr>
          <p:cNvPr id="407" name="Google Shape;407;p12"/>
          <p:cNvCxnSpPr>
            <a:endCxn id="402" idx="0"/>
          </p:cNvCxnSpPr>
          <p:nvPr/>
        </p:nvCxnSpPr>
        <p:spPr>
          <a:xfrm>
            <a:off x="5045000" y="4416463"/>
            <a:ext cx="0" cy="110400"/>
          </a:xfrm>
          <a:prstGeom prst="straightConnector1">
            <a:avLst/>
          </a:prstGeom>
          <a:noFill/>
          <a:ln w="12700" cap="flat" cmpd="sng">
            <a:solidFill>
              <a:schemeClr val="accent6"/>
            </a:solidFill>
            <a:prstDash val="solid"/>
            <a:round/>
            <a:headEnd type="none" w="sm" len="sm"/>
            <a:tailEnd type="none" w="sm" len="sm"/>
          </a:ln>
        </p:spPr>
      </p:cxnSp>
      <p:cxnSp>
        <p:nvCxnSpPr>
          <p:cNvPr id="408" name="Google Shape;408;p12"/>
          <p:cNvCxnSpPr/>
          <p:nvPr/>
        </p:nvCxnSpPr>
        <p:spPr>
          <a:xfrm>
            <a:off x="3416124" y="4416425"/>
            <a:ext cx="1" cy="110438"/>
          </a:xfrm>
          <a:prstGeom prst="straightConnector1">
            <a:avLst/>
          </a:prstGeom>
          <a:noFill/>
          <a:ln w="12700" cap="flat" cmpd="sng">
            <a:solidFill>
              <a:schemeClr val="accent6"/>
            </a:solidFill>
            <a:prstDash val="solid"/>
            <a:round/>
            <a:headEnd type="none" w="sm" len="sm"/>
            <a:tailEnd type="none" w="sm" len="sm"/>
          </a:ln>
        </p:spPr>
      </p:cxnSp>
      <p:sp>
        <p:nvSpPr>
          <p:cNvPr id="409" name="Google Shape;409;p12"/>
          <p:cNvSpPr/>
          <p:nvPr/>
        </p:nvSpPr>
        <p:spPr>
          <a:xfrm>
            <a:off x="3091202" y="3646451"/>
            <a:ext cx="692085" cy="404070"/>
          </a:xfrm>
          <a:prstGeom prst="roundRect">
            <a:avLst>
              <a:gd name="adj" fmla="val 23963"/>
            </a:avLst>
          </a:prstGeom>
          <a:solidFill>
            <a:srgbClr val="DDEEC7"/>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700"/>
              <a:buFont typeface="Arial"/>
              <a:buNone/>
            </a:pPr>
            <a:r>
              <a:rPr lang="es-PE" sz="700" b="0" i="0" u="none" strike="noStrike" cap="none">
                <a:solidFill>
                  <a:schemeClr val="dk1"/>
                </a:solidFill>
                <a:latin typeface="Calibri"/>
                <a:ea typeface="Calibri"/>
                <a:cs typeface="Calibri"/>
                <a:sym typeface="Calibri"/>
              </a:rPr>
              <a:t>Datos </a:t>
            </a:r>
            <a:br>
              <a:rPr lang="es-PE" sz="700" b="0" i="0" u="none" strike="noStrike" cap="none">
                <a:solidFill>
                  <a:schemeClr val="dk1"/>
                </a:solidFill>
                <a:latin typeface="Calibri"/>
                <a:ea typeface="Calibri"/>
                <a:cs typeface="Calibri"/>
                <a:sym typeface="Calibri"/>
              </a:rPr>
            </a:br>
            <a:r>
              <a:rPr lang="es-PE" sz="700" b="0" i="0" u="none" strike="noStrike" cap="none">
                <a:solidFill>
                  <a:schemeClr val="dk1"/>
                </a:solidFill>
                <a:latin typeface="Calibri"/>
                <a:ea typeface="Calibri"/>
                <a:cs typeface="Calibri"/>
                <a:sym typeface="Calibri"/>
              </a:rPr>
              <a:t>de Gestión</a:t>
            </a:r>
            <a:endParaRPr sz="700" b="0" i="0" u="none" strike="noStrike" cap="none">
              <a:solidFill>
                <a:schemeClr val="dk1"/>
              </a:solidFill>
              <a:latin typeface="Calibri"/>
              <a:ea typeface="Calibri"/>
              <a:cs typeface="Calibri"/>
              <a:sym typeface="Calibri"/>
            </a:endParaRPr>
          </a:p>
        </p:txBody>
      </p:sp>
      <p:sp>
        <p:nvSpPr>
          <p:cNvPr id="410" name="Google Shape;410;p12"/>
          <p:cNvSpPr/>
          <p:nvPr/>
        </p:nvSpPr>
        <p:spPr>
          <a:xfrm>
            <a:off x="3091202" y="3176553"/>
            <a:ext cx="692085" cy="404070"/>
          </a:xfrm>
          <a:prstGeom prst="roundRect">
            <a:avLst>
              <a:gd name="adj" fmla="val 20035"/>
            </a:avLst>
          </a:prstGeom>
          <a:solidFill>
            <a:srgbClr val="DDEEC7"/>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700"/>
              <a:buFont typeface="Arial"/>
              <a:buNone/>
            </a:pPr>
            <a:r>
              <a:rPr lang="es-PE" sz="700" b="0" i="0" u="none" strike="noStrike" cap="none">
                <a:solidFill>
                  <a:schemeClr val="dk1"/>
                </a:solidFill>
                <a:latin typeface="Calibri"/>
                <a:ea typeface="Calibri"/>
                <a:cs typeface="Calibri"/>
                <a:sym typeface="Calibri"/>
              </a:rPr>
              <a:t>Datos de Ingeniería</a:t>
            </a:r>
            <a:endParaRPr sz="700" b="0" i="0" u="none" strike="noStrike" cap="none">
              <a:solidFill>
                <a:schemeClr val="dk1"/>
              </a:solidFill>
              <a:latin typeface="Calibri"/>
              <a:ea typeface="Calibri"/>
              <a:cs typeface="Calibri"/>
              <a:sym typeface="Calibri"/>
            </a:endParaRPr>
          </a:p>
        </p:txBody>
      </p:sp>
      <p:sp>
        <p:nvSpPr>
          <p:cNvPr id="411" name="Google Shape;411;p12"/>
          <p:cNvSpPr/>
          <p:nvPr/>
        </p:nvSpPr>
        <p:spPr>
          <a:xfrm>
            <a:off x="3091202" y="2712873"/>
            <a:ext cx="692085" cy="404070"/>
          </a:xfrm>
          <a:prstGeom prst="roundRect">
            <a:avLst>
              <a:gd name="adj" fmla="val 23963"/>
            </a:avLst>
          </a:prstGeom>
          <a:solidFill>
            <a:srgbClr val="DDEEC7"/>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700"/>
              <a:buFont typeface="Arial"/>
              <a:buNone/>
            </a:pPr>
            <a:r>
              <a:rPr lang="es-PE" sz="700" b="0" i="0" u="none" strike="noStrike" cap="none">
                <a:solidFill>
                  <a:schemeClr val="dk1"/>
                </a:solidFill>
                <a:latin typeface="Calibri"/>
                <a:ea typeface="Calibri"/>
                <a:cs typeface="Calibri"/>
                <a:sym typeface="Calibri"/>
              </a:rPr>
              <a:t>Pedidos </a:t>
            </a:r>
            <a:br>
              <a:rPr lang="es-PE" sz="700" b="0" i="0" u="none" strike="noStrike" cap="none">
                <a:solidFill>
                  <a:schemeClr val="dk1"/>
                </a:solidFill>
                <a:latin typeface="Calibri"/>
                <a:ea typeface="Calibri"/>
                <a:cs typeface="Calibri"/>
                <a:sym typeface="Calibri"/>
              </a:rPr>
            </a:br>
            <a:r>
              <a:rPr lang="es-PE" sz="700" b="0" i="0" u="none" strike="noStrike" cap="none">
                <a:solidFill>
                  <a:schemeClr val="dk1"/>
                </a:solidFill>
                <a:latin typeface="Calibri"/>
                <a:ea typeface="Calibri"/>
                <a:cs typeface="Calibri"/>
                <a:sym typeface="Calibri"/>
              </a:rPr>
              <a:t>Técnicos</a:t>
            </a:r>
            <a:endParaRPr sz="700" b="0" i="0" u="none" strike="noStrike" cap="none">
              <a:solidFill>
                <a:schemeClr val="dk1"/>
              </a:solidFill>
              <a:latin typeface="Calibri"/>
              <a:ea typeface="Calibri"/>
              <a:cs typeface="Calibri"/>
              <a:sym typeface="Calibri"/>
            </a:endParaRPr>
          </a:p>
        </p:txBody>
      </p:sp>
      <p:cxnSp>
        <p:nvCxnSpPr>
          <p:cNvPr id="412" name="Google Shape;412;p12"/>
          <p:cNvCxnSpPr/>
          <p:nvPr/>
        </p:nvCxnSpPr>
        <p:spPr>
          <a:xfrm>
            <a:off x="1660558" y="2289161"/>
            <a:ext cx="5103900" cy="600"/>
          </a:xfrm>
          <a:prstGeom prst="bentConnector3">
            <a:avLst>
              <a:gd name="adj1" fmla="val 0"/>
            </a:avLst>
          </a:prstGeom>
          <a:noFill/>
          <a:ln w="12700" cap="flat" cmpd="sng">
            <a:solidFill>
              <a:schemeClr val="accent6"/>
            </a:solidFill>
            <a:prstDash val="solid"/>
            <a:round/>
            <a:headEnd type="none" w="sm" len="sm"/>
            <a:tailEnd type="none" w="sm" len="sm"/>
          </a:ln>
        </p:spPr>
      </p:cxnSp>
      <p:cxnSp>
        <p:nvCxnSpPr>
          <p:cNvPr id="413" name="Google Shape;413;p12"/>
          <p:cNvCxnSpPr/>
          <p:nvPr/>
        </p:nvCxnSpPr>
        <p:spPr>
          <a:xfrm rot="10800000">
            <a:off x="5045001" y="2161961"/>
            <a:ext cx="0" cy="127200"/>
          </a:xfrm>
          <a:prstGeom prst="straightConnector1">
            <a:avLst/>
          </a:prstGeom>
          <a:noFill/>
          <a:ln w="12700" cap="flat" cmpd="sng">
            <a:solidFill>
              <a:schemeClr val="accent6"/>
            </a:solidFill>
            <a:prstDash val="solid"/>
            <a:round/>
            <a:headEnd type="none" w="sm" len="sm"/>
            <a:tailEnd type="none" w="sm" len="sm"/>
          </a:ln>
        </p:spPr>
      </p:cxnSp>
      <p:cxnSp>
        <p:nvCxnSpPr>
          <p:cNvPr id="414" name="Google Shape;414;p12"/>
          <p:cNvCxnSpPr/>
          <p:nvPr/>
        </p:nvCxnSpPr>
        <p:spPr>
          <a:xfrm rot="10800000">
            <a:off x="3347315" y="2161938"/>
            <a:ext cx="2" cy="127223"/>
          </a:xfrm>
          <a:prstGeom prst="straightConnector1">
            <a:avLst/>
          </a:prstGeom>
          <a:noFill/>
          <a:ln w="12700" cap="flat" cmpd="sng">
            <a:solidFill>
              <a:schemeClr val="accent6"/>
            </a:solidFill>
            <a:prstDash val="solid"/>
            <a:round/>
            <a:headEnd type="none" w="sm" len="sm"/>
            <a:tailEnd type="none" w="sm" len="sm"/>
          </a:ln>
        </p:spPr>
      </p:cxnSp>
      <p:cxnSp>
        <p:nvCxnSpPr>
          <p:cNvPr id="415" name="Google Shape;415;p12"/>
          <p:cNvCxnSpPr/>
          <p:nvPr/>
        </p:nvCxnSpPr>
        <p:spPr>
          <a:xfrm rot="10800000">
            <a:off x="2504719" y="2161938"/>
            <a:ext cx="2" cy="127223"/>
          </a:xfrm>
          <a:prstGeom prst="straightConnector1">
            <a:avLst/>
          </a:prstGeom>
          <a:noFill/>
          <a:ln w="12700" cap="flat" cmpd="sng">
            <a:solidFill>
              <a:schemeClr val="accent6"/>
            </a:solidFill>
            <a:prstDash val="solid"/>
            <a:round/>
            <a:headEnd type="none" w="sm" len="sm"/>
            <a:tailEnd type="none" w="sm" len="sm"/>
          </a:ln>
        </p:spPr>
      </p:cxnSp>
      <p:cxnSp>
        <p:nvCxnSpPr>
          <p:cNvPr id="416" name="Google Shape;416;p12"/>
          <p:cNvCxnSpPr/>
          <p:nvPr/>
        </p:nvCxnSpPr>
        <p:spPr>
          <a:xfrm rot="10800000">
            <a:off x="5905470" y="2161938"/>
            <a:ext cx="2" cy="127223"/>
          </a:xfrm>
          <a:prstGeom prst="straightConnector1">
            <a:avLst/>
          </a:prstGeom>
          <a:noFill/>
          <a:ln w="12700" cap="flat" cmpd="sng">
            <a:solidFill>
              <a:schemeClr val="accent6"/>
            </a:solidFill>
            <a:prstDash val="solid"/>
            <a:round/>
            <a:headEnd type="none" w="sm" len="sm"/>
            <a:tailEnd type="none" w="sm" len="sm"/>
          </a:ln>
        </p:spPr>
      </p:cxnSp>
      <p:sp>
        <p:nvSpPr>
          <p:cNvPr id="417" name="Google Shape;417;p12"/>
          <p:cNvSpPr/>
          <p:nvPr/>
        </p:nvSpPr>
        <p:spPr>
          <a:xfrm>
            <a:off x="503238" y="376836"/>
            <a:ext cx="2430462"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i="0" u="none" strike="noStrike" cap="none">
                <a:solidFill>
                  <a:srgbClr val="7F7F7F"/>
                </a:solidFill>
                <a:latin typeface="Calibri"/>
                <a:ea typeface="Calibri"/>
                <a:cs typeface="Calibri"/>
                <a:sym typeface="Calibri"/>
              </a:rPr>
              <a:t>+ </a:t>
            </a:r>
            <a:r>
              <a:rPr lang="es-PE" sz="1000" b="0" i="0" u="none" strike="noStrike" cap="none">
                <a:solidFill>
                  <a:srgbClr val="A5A5A5"/>
                </a:solidFill>
                <a:latin typeface="Calibri"/>
                <a:ea typeface="Calibri"/>
                <a:cs typeface="Calibri"/>
                <a:sym typeface="Calibri"/>
              </a:rPr>
              <a:t>TIPOS DE EDT</a:t>
            </a:r>
            <a:endParaRPr/>
          </a:p>
        </p:txBody>
      </p:sp>
      <p:sp>
        <p:nvSpPr>
          <p:cNvPr id="418" name="Google Shape;418;p12"/>
          <p:cNvSpPr/>
          <p:nvPr/>
        </p:nvSpPr>
        <p:spPr>
          <a:xfrm>
            <a:off x="506796" y="5080473"/>
            <a:ext cx="5983449"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s-PE" sz="1000" b="0" i="0" u="none" strike="noStrike" cap="none">
                <a:solidFill>
                  <a:srgbClr val="7F7F7F"/>
                </a:solidFill>
                <a:latin typeface="Calibri"/>
                <a:ea typeface="Calibri"/>
                <a:cs typeface="Calibri"/>
                <a:sym typeface="Calibri"/>
              </a:rPr>
              <a:t>Fuente: Diagrama tomado del PMBOK® 6ta Edición.</a:t>
            </a:r>
            <a:endParaRPr/>
          </a:p>
        </p:txBody>
      </p:sp>
      <p:grpSp>
        <p:nvGrpSpPr>
          <p:cNvPr id="419" name="Google Shape;419;p12"/>
          <p:cNvGrpSpPr/>
          <p:nvPr/>
        </p:nvGrpSpPr>
        <p:grpSpPr>
          <a:xfrm>
            <a:off x="326977" y="917244"/>
            <a:ext cx="2805161" cy="394721"/>
            <a:chOff x="287221" y="917244"/>
            <a:chExt cx="3298346" cy="500394"/>
          </a:xfrm>
        </p:grpSpPr>
        <p:sp>
          <p:nvSpPr>
            <p:cNvPr id="420" name="Google Shape;420;p12"/>
            <p:cNvSpPr/>
            <p:nvPr/>
          </p:nvSpPr>
          <p:spPr>
            <a:xfrm>
              <a:off x="503237" y="917244"/>
              <a:ext cx="3082330" cy="500394"/>
            </a:xfrm>
            <a:prstGeom prst="roundRect">
              <a:avLst>
                <a:gd name="adj" fmla="val 24841"/>
              </a:avLst>
            </a:prstGeom>
            <a:solidFill>
              <a:srgbClr val="92C24E"/>
            </a:solidFill>
            <a:ln>
              <a:noFill/>
            </a:ln>
          </p:spPr>
          <p:txBody>
            <a:bodyPr spcFirstLastPara="1" wrap="square" lIns="216000" tIns="45700" rIns="91425" bIns="45700" anchor="ctr" anchorCtr="0">
              <a:noAutofit/>
            </a:bodyPr>
            <a:lstStyle/>
            <a:p>
              <a:pPr marL="11430" marR="0" lvl="0" indent="0" algn="ctr" rtl="0">
                <a:lnSpc>
                  <a:spcPct val="100000"/>
                </a:lnSpc>
                <a:spcBef>
                  <a:spcPts val="0"/>
                </a:spcBef>
                <a:spcAft>
                  <a:spcPts val="0"/>
                </a:spcAft>
                <a:buNone/>
              </a:pPr>
              <a:r>
                <a:rPr lang="es-PE" sz="1400" b="1" i="0" u="none" strike="noStrike" cap="none">
                  <a:solidFill>
                    <a:schemeClr val="lt1"/>
                  </a:solidFill>
                  <a:latin typeface="Calibri"/>
                  <a:ea typeface="Calibri"/>
                  <a:cs typeface="Calibri"/>
                  <a:sym typeface="Calibri"/>
                </a:rPr>
                <a:t>EDT Orientada a Entregables</a:t>
              </a:r>
              <a:endParaRPr/>
            </a:p>
          </p:txBody>
        </p:sp>
        <p:grpSp>
          <p:nvGrpSpPr>
            <p:cNvPr id="421" name="Google Shape;421;p12"/>
            <p:cNvGrpSpPr/>
            <p:nvPr/>
          </p:nvGrpSpPr>
          <p:grpSpPr>
            <a:xfrm>
              <a:off x="287221" y="965530"/>
              <a:ext cx="459474" cy="403823"/>
              <a:chOff x="5892512" y="2805541"/>
              <a:chExt cx="459474" cy="403823"/>
            </a:xfrm>
          </p:grpSpPr>
          <p:sp>
            <p:nvSpPr>
              <p:cNvPr id="422" name="Google Shape;422;p12"/>
              <p:cNvSpPr/>
              <p:nvPr/>
            </p:nvSpPr>
            <p:spPr>
              <a:xfrm>
                <a:off x="5956277" y="2824919"/>
                <a:ext cx="395709" cy="376075"/>
              </a:xfrm>
              <a:prstGeom prst="ellipse">
                <a:avLst/>
              </a:prstGeom>
              <a:solidFill>
                <a:srgbClr val="6F953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Calibri"/>
                  <a:ea typeface="Calibri"/>
                  <a:cs typeface="Calibri"/>
                  <a:sym typeface="Calibri"/>
                </a:endParaRPr>
              </a:p>
            </p:txBody>
          </p:sp>
          <p:sp>
            <p:nvSpPr>
              <p:cNvPr id="423" name="Google Shape;423;p12"/>
              <p:cNvSpPr/>
              <p:nvPr/>
            </p:nvSpPr>
            <p:spPr>
              <a:xfrm>
                <a:off x="5892512" y="2805541"/>
                <a:ext cx="424906" cy="403823"/>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Calibri"/>
                  <a:ea typeface="Calibri"/>
                  <a:cs typeface="Calibri"/>
                  <a:sym typeface="Calibri"/>
                </a:endParaRPr>
              </a:p>
            </p:txBody>
          </p:sp>
          <p:sp>
            <p:nvSpPr>
              <p:cNvPr id="424" name="Google Shape;424;p12"/>
              <p:cNvSpPr/>
              <p:nvPr/>
            </p:nvSpPr>
            <p:spPr>
              <a:xfrm rot="5400000">
                <a:off x="6076285" y="2946262"/>
                <a:ext cx="186870" cy="122381"/>
              </a:xfrm>
              <a:prstGeom prst="triangle">
                <a:avLst>
                  <a:gd name="adj" fmla="val 50000"/>
                </a:avLst>
              </a:prstGeom>
              <a:solidFill>
                <a:srgbClr val="92C24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Calibri"/>
                  <a:ea typeface="Calibri"/>
                  <a:cs typeface="Calibri"/>
                  <a:sym typeface="Calibri"/>
                </a:endParaRPr>
              </a:p>
            </p:txBody>
          </p:sp>
        </p:grpSp>
      </p:grpSp>
      <p:sp>
        <p:nvSpPr>
          <p:cNvPr id="425" name="Google Shape;425;p12"/>
          <p:cNvSpPr/>
          <p:nvPr/>
        </p:nvSpPr>
        <p:spPr>
          <a:xfrm>
            <a:off x="3437595" y="917244"/>
            <a:ext cx="4840132" cy="430887"/>
          </a:xfrm>
          <a:prstGeom prst="rect">
            <a:avLst/>
          </a:prstGeom>
          <a:noFill/>
          <a:ln>
            <a:noFill/>
          </a:ln>
        </p:spPr>
        <p:txBody>
          <a:bodyPr spcFirstLastPara="1" wrap="square" lIns="0" tIns="0" rIns="0" bIns="0" anchor="t" anchorCtr="0">
            <a:spAutoFit/>
          </a:bodyPr>
          <a:lstStyle/>
          <a:p>
            <a:pPr marL="182563" marR="0" lvl="0" indent="-182563" algn="l" rtl="0">
              <a:lnSpc>
                <a:spcPct val="100000"/>
              </a:lnSpc>
              <a:spcBef>
                <a:spcPts val="0"/>
              </a:spcBef>
              <a:spcAft>
                <a:spcPts val="0"/>
              </a:spcAft>
              <a:buClr>
                <a:schemeClr val="accent3"/>
              </a:buClr>
              <a:buSzPts val="1400"/>
              <a:buFont typeface="Arial"/>
              <a:buChar char="•"/>
            </a:pPr>
            <a:r>
              <a:rPr lang="es-PE" sz="1400" b="0" i="0" u="none" strike="noStrike" cap="none">
                <a:solidFill>
                  <a:srgbClr val="000000"/>
                </a:solidFill>
                <a:latin typeface="Calibri"/>
                <a:ea typeface="Calibri"/>
                <a:cs typeface="Calibri"/>
                <a:sym typeface="Calibri"/>
              </a:rPr>
              <a:t>Estructura de desglose del trabajo centrada en los entregables del proyecto.</a:t>
            </a:r>
            <a:endParaRPr/>
          </a:p>
        </p:txBody>
      </p:sp>
      <p:sp>
        <p:nvSpPr>
          <p:cNvPr id="426" name="Google Shape;426;p12"/>
          <p:cNvSpPr/>
          <p:nvPr/>
        </p:nvSpPr>
        <p:spPr>
          <a:xfrm>
            <a:off x="3792120" y="2289161"/>
            <a:ext cx="792513" cy="338699"/>
          </a:xfrm>
          <a:prstGeom prst="roundRect">
            <a:avLst>
              <a:gd name="adj" fmla="val 32603"/>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es-PE" sz="800" b="1" i="0" u="none" strike="noStrike" cap="none">
                <a:solidFill>
                  <a:schemeClr val="lt1"/>
                </a:solidFill>
                <a:latin typeface="Calibri"/>
                <a:ea typeface="Calibri"/>
                <a:cs typeface="Calibri"/>
                <a:sym typeface="Calibri"/>
              </a:rPr>
              <a:t>Vehículo Aéreo</a:t>
            </a:r>
            <a:endParaRPr sz="800" b="1" i="0" u="none" strike="noStrike" cap="none">
              <a:solidFill>
                <a:schemeClr val="lt1"/>
              </a:solidFill>
              <a:latin typeface="Calibri"/>
              <a:ea typeface="Calibri"/>
              <a:cs typeface="Calibri"/>
              <a:sym typeface="Calibri"/>
            </a:endParaRPr>
          </a:p>
        </p:txBody>
      </p:sp>
      <p:sp>
        <p:nvSpPr>
          <p:cNvPr id="427" name="Google Shape;427;p12"/>
          <p:cNvSpPr/>
          <p:nvPr/>
        </p:nvSpPr>
        <p:spPr>
          <a:xfrm>
            <a:off x="4648744" y="2289161"/>
            <a:ext cx="792513" cy="338699"/>
          </a:xfrm>
          <a:prstGeom prst="roundRect">
            <a:avLst>
              <a:gd name="adj" fmla="val 3354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es-PE" sz="800" b="1" i="0" u="none" strike="noStrike" cap="none">
                <a:solidFill>
                  <a:schemeClr val="lt1"/>
                </a:solidFill>
                <a:latin typeface="Calibri"/>
                <a:ea typeface="Calibri"/>
                <a:cs typeface="Calibri"/>
                <a:sym typeface="Calibri"/>
              </a:rPr>
              <a:t>Equipo </a:t>
            </a:r>
            <a:br>
              <a:rPr lang="es-PE" sz="800" b="1" i="0" u="none" strike="noStrike" cap="none">
                <a:solidFill>
                  <a:schemeClr val="lt1"/>
                </a:solidFill>
                <a:latin typeface="Calibri"/>
                <a:ea typeface="Calibri"/>
                <a:cs typeface="Calibri"/>
                <a:sym typeface="Calibri"/>
              </a:rPr>
            </a:br>
            <a:r>
              <a:rPr lang="es-PE" sz="800" b="1" i="0" u="none" strike="noStrike" cap="none">
                <a:solidFill>
                  <a:schemeClr val="lt1"/>
                </a:solidFill>
                <a:latin typeface="Calibri"/>
                <a:ea typeface="Calibri"/>
                <a:cs typeface="Calibri"/>
                <a:sym typeface="Calibri"/>
              </a:rPr>
              <a:t>de Apoyo</a:t>
            </a:r>
            <a:endParaRPr sz="800" b="1" i="0" u="none" strike="noStrike" cap="none">
              <a:solidFill>
                <a:schemeClr val="lt1"/>
              </a:solidFill>
              <a:latin typeface="Calibri"/>
              <a:ea typeface="Calibri"/>
              <a:cs typeface="Calibri"/>
              <a:sym typeface="Calibri"/>
            </a:endParaRPr>
          </a:p>
        </p:txBody>
      </p:sp>
      <p:sp>
        <p:nvSpPr>
          <p:cNvPr id="428" name="Google Shape;428;p12"/>
          <p:cNvSpPr/>
          <p:nvPr/>
        </p:nvSpPr>
        <p:spPr>
          <a:xfrm>
            <a:off x="5505368" y="2289161"/>
            <a:ext cx="792513" cy="338699"/>
          </a:xfrm>
          <a:prstGeom prst="roundRect">
            <a:avLst>
              <a:gd name="adj" fmla="val 36353"/>
            </a:avLst>
          </a:prstGeom>
          <a:solidFill>
            <a:schemeClr val="accent3"/>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es-PE" sz="800" b="1" i="0" u="none" strike="noStrike" cap="none">
                <a:solidFill>
                  <a:schemeClr val="lt1"/>
                </a:solidFill>
                <a:latin typeface="Calibri"/>
                <a:ea typeface="Calibri"/>
                <a:cs typeface="Calibri"/>
                <a:sym typeface="Calibri"/>
              </a:rPr>
              <a:t>Instalaciones</a:t>
            </a:r>
            <a:endParaRPr sz="800" b="1" i="0" u="none" strike="noStrike" cap="none">
              <a:solidFill>
                <a:schemeClr val="lt1"/>
              </a:solidFill>
              <a:latin typeface="Calibri"/>
              <a:ea typeface="Calibri"/>
              <a:cs typeface="Calibri"/>
              <a:sym typeface="Calibri"/>
            </a:endParaRPr>
          </a:p>
        </p:txBody>
      </p:sp>
      <p:sp>
        <p:nvSpPr>
          <p:cNvPr id="429" name="Google Shape;429;p12"/>
          <p:cNvSpPr/>
          <p:nvPr/>
        </p:nvSpPr>
        <p:spPr>
          <a:xfrm>
            <a:off x="6368313" y="2289161"/>
            <a:ext cx="792513" cy="338699"/>
          </a:xfrm>
          <a:prstGeom prst="roundRect">
            <a:avLst>
              <a:gd name="adj" fmla="val 30728"/>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es-PE" sz="800" b="1" i="0" u="none" strike="noStrike" cap="none">
                <a:solidFill>
                  <a:schemeClr val="lt1"/>
                </a:solidFill>
                <a:latin typeface="Calibri"/>
                <a:ea typeface="Calibri"/>
                <a:cs typeface="Calibri"/>
                <a:sym typeface="Calibri"/>
              </a:rPr>
              <a:t>Prueba y Evaluación</a:t>
            </a:r>
            <a:endParaRPr sz="800" b="1" i="0" u="none" strike="noStrike" cap="none">
              <a:solidFill>
                <a:schemeClr val="lt1"/>
              </a:solidFill>
              <a:latin typeface="Calibri"/>
              <a:ea typeface="Calibri"/>
              <a:cs typeface="Calibri"/>
              <a:sym typeface="Calibri"/>
            </a:endParaRPr>
          </a:p>
        </p:txBody>
      </p:sp>
      <p:sp>
        <p:nvSpPr>
          <p:cNvPr id="430" name="Google Shape;430;p12"/>
          <p:cNvSpPr/>
          <p:nvPr/>
        </p:nvSpPr>
        <p:spPr>
          <a:xfrm>
            <a:off x="2949524" y="2289161"/>
            <a:ext cx="792513" cy="338699"/>
          </a:xfrm>
          <a:prstGeom prst="roundRect">
            <a:avLst>
              <a:gd name="adj" fmla="val 36353"/>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es-PE" sz="800" b="1" i="0" u="none" strike="noStrike" cap="none">
                <a:solidFill>
                  <a:schemeClr val="lt1"/>
                </a:solidFill>
                <a:latin typeface="Calibri"/>
                <a:ea typeface="Calibri"/>
                <a:cs typeface="Calibri"/>
                <a:sym typeface="Calibri"/>
              </a:rPr>
              <a:t>Datos</a:t>
            </a:r>
            <a:endParaRPr sz="800" b="1" i="0" u="none" strike="noStrike" cap="none">
              <a:solidFill>
                <a:schemeClr val="lt1"/>
              </a:solidFill>
              <a:latin typeface="Calibri"/>
              <a:ea typeface="Calibri"/>
              <a:cs typeface="Calibri"/>
              <a:sym typeface="Calibri"/>
            </a:endParaRPr>
          </a:p>
        </p:txBody>
      </p:sp>
      <p:sp>
        <p:nvSpPr>
          <p:cNvPr id="431" name="Google Shape;431;p12"/>
          <p:cNvSpPr/>
          <p:nvPr/>
        </p:nvSpPr>
        <p:spPr>
          <a:xfrm>
            <a:off x="2106928" y="2289161"/>
            <a:ext cx="792513" cy="338699"/>
          </a:xfrm>
          <a:prstGeom prst="roundRect">
            <a:avLst>
              <a:gd name="adj" fmla="val 3354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es-PE" sz="800" b="1" i="0" u="none" strike="noStrike" cap="none">
                <a:solidFill>
                  <a:schemeClr val="lt1"/>
                </a:solidFill>
                <a:latin typeface="Calibri"/>
                <a:ea typeface="Calibri"/>
                <a:cs typeface="Calibri"/>
                <a:sym typeface="Calibri"/>
              </a:rPr>
              <a:t>Capacitación</a:t>
            </a:r>
            <a:endParaRPr sz="800" b="1" i="0" u="none" strike="noStrike" cap="none">
              <a:solidFill>
                <a:schemeClr val="lt1"/>
              </a:solidFill>
              <a:latin typeface="Calibri"/>
              <a:ea typeface="Calibri"/>
              <a:cs typeface="Calibri"/>
              <a:sym typeface="Calibri"/>
            </a:endParaRPr>
          </a:p>
        </p:txBody>
      </p:sp>
      <p:sp>
        <p:nvSpPr>
          <p:cNvPr id="432" name="Google Shape;432;p12"/>
          <p:cNvSpPr/>
          <p:nvPr/>
        </p:nvSpPr>
        <p:spPr>
          <a:xfrm>
            <a:off x="1264301" y="2289161"/>
            <a:ext cx="792513" cy="338699"/>
          </a:xfrm>
          <a:prstGeom prst="roundRect">
            <a:avLst>
              <a:gd name="adj" fmla="val 35415"/>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es-PE" sz="800" b="1" i="0" u="none" strike="noStrike" cap="none">
                <a:solidFill>
                  <a:schemeClr val="lt1"/>
                </a:solidFill>
                <a:latin typeface="Calibri"/>
                <a:ea typeface="Calibri"/>
                <a:cs typeface="Calibri"/>
                <a:sym typeface="Calibri"/>
              </a:rPr>
              <a:t>Dirección </a:t>
            </a:r>
            <a:br>
              <a:rPr lang="es-PE" sz="800" b="1" i="0" u="none" strike="noStrike" cap="none">
                <a:solidFill>
                  <a:schemeClr val="lt1"/>
                </a:solidFill>
                <a:latin typeface="Calibri"/>
                <a:ea typeface="Calibri"/>
                <a:cs typeface="Calibri"/>
                <a:sym typeface="Calibri"/>
              </a:rPr>
            </a:br>
            <a:r>
              <a:rPr lang="es-PE" sz="800" b="1" i="0" u="none" strike="noStrike" cap="none">
                <a:solidFill>
                  <a:schemeClr val="lt1"/>
                </a:solidFill>
                <a:latin typeface="Calibri"/>
                <a:ea typeface="Calibri"/>
                <a:cs typeface="Calibri"/>
                <a:sym typeface="Calibri"/>
              </a:rPr>
              <a:t>del Proyecto</a:t>
            </a:r>
            <a:endParaRPr sz="800" b="1" i="0" u="none" strike="noStrike" cap="none">
              <a:solidFill>
                <a:schemeClr val="lt1"/>
              </a:solidFill>
              <a:latin typeface="Calibri"/>
              <a:ea typeface="Calibri"/>
              <a:cs typeface="Calibri"/>
              <a:sym typeface="Calibri"/>
            </a:endParaRPr>
          </a:p>
        </p:txBody>
      </p:sp>
      <p:sp>
        <p:nvSpPr>
          <p:cNvPr id="433" name="Google Shape;433;p12"/>
          <p:cNvSpPr txBox="1"/>
          <p:nvPr/>
        </p:nvSpPr>
        <p:spPr>
          <a:xfrm>
            <a:off x="7691645" y="2339251"/>
            <a:ext cx="963417" cy="21544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PE" sz="1400" b="1" i="0" u="none" strike="noStrike" cap="none">
                <a:solidFill>
                  <a:schemeClr val="dk1"/>
                </a:solidFill>
                <a:latin typeface="Calibri"/>
                <a:ea typeface="Calibri"/>
                <a:cs typeface="Calibri"/>
                <a:sym typeface="Calibri"/>
              </a:rPr>
              <a:t>Entregables</a:t>
            </a:r>
            <a:endParaRPr/>
          </a:p>
        </p:txBody>
      </p:sp>
      <p:sp>
        <p:nvSpPr>
          <p:cNvPr id="434" name="Google Shape;434;p12"/>
          <p:cNvSpPr/>
          <p:nvPr/>
        </p:nvSpPr>
        <p:spPr>
          <a:xfrm rot="5400000">
            <a:off x="7314026" y="2288425"/>
            <a:ext cx="235267" cy="317096"/>
          </a:xfrm>
          <a:prstGeom prst="downArrow">
            <a:avLst>
              <a:gd name="adj1" fmla="val 50000"/>
              <a:gd name="adj2"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13"/>
          <p:cNvSpPr/>
          <p:nvPr/>
        </p:nvSpPr>
        <p:spPr>
          <a:xfrm>
            <a:off x="5950466" y="2606661"/>
            <a:ext cx="123774" cy="1515424"/>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6"/>
            </a:solidFill>
            <a:prstDash val="solid"/>
            <a:round/>
            <a:headEnd type="none" w="sm" len="sm"/>
            <a:tailEnd type="none" w="sm" len="sm"/>
          </a:ln>
        </p:spPr>
      </p:sp>
      <p:sp>
        <p:nvSpPr>
          <p:cNvPr id="441" name="Google Shape;441;p13"/>
          <p:cNvSpPr/>
          <p:nvPr/>
        </p:nvSpPr>
        <p:spPr>
          <a:xfrm>
            <a:off x="5950466" y="2606661"/>
            <a:ext cx="123774" cy="11072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6"/>
            </a:solidFill>
            <a:prstDash val="solid"/>
            <a:round/>
            <a:headEnd type="none" w="sm" len="sm"/>
            <a:tailEnd type="none" w="sm" len="sm"/>
          </a:ln>
        </p:spPr>
      </p:sp>
      <p:sp>
        <p:nvSpPr>
          <p:cNvPr id="442" name="Google Shape;442;p13"/>
          <p:cNvSpPr/>
          <p:nvPr/>
        </p:nvSpPr>
        <p:spPr>
          <a:xfrm>
            <a:off x="5950466" y="2606661"/>
            <a:ext cx="123774" cy="698977"/>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6"/>
            </a:solidFill>
            <a:prstDash val="solid"/>
            <a:round/>
            <a:headEnd type="none" w="sm" len="sm"/>
            <a:tailEnd type="none" w="sm" len="sm"/>
          </a:ln>
        </p:spPr>
      </p:sp>
      <p:sp>
        <p:nvSpPr>
          <p:cNvPr id="443" name="Google Shape;443;p13"/>
          <p:cNvSpPr/>
          <p:nvPr/>
        </p:nvSpPr>
        <p:spPr>
          <a:xfrm>
            <a:off x="5950466" y="2606661"/>
            <a:ext cx="123774" cy="290753"/>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6"/>
            </a:solidFill>
            <a:prstDash val="solid"/>
            <a:round/>
            <a:headEnd type="none" w="sm" len="sm"/>
            <a:tailEnd type="none" w="sm" len="sm"/>
          </a:ln>
        </p:spPr>
      </p:sp>
      <p:sp>
        <p:nvSpPr>
          <p:cNvPr id="444" name="Google Shape;444;p13"/>
          <p:cNvSpPr/>
          <p:nvPr/>
        </p:nvSpPr>
        <p:spPr>
          <a:xfrm>
            <a:off x="4283641" y="2089547"/>
            <a:ext cx="1996889" cy="173283"/>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chemeClr val="accent6"/>
            </a:solidFill>
            <a:prstDash val="solid"/>
            <a:round/>
            <a:headEnd type="none" w="sm" len="sm"/>
            <a:tailEnd type="none" w="sm" len="sm"/>
          </a:ln>
        </p:spPr>
      </p:sp>
      <p:sp>
        <p:nvSpPr>
          <p:cNvPr id="445" name="Google Shape;445;p13"/>
          <p:cNvSpPr/>
          <p:nvPr/>
        </p:nvSpPr>
        <p:spPr>
          <a:xfrm>
            <a:off x="4952021" y="2606661"/>
            <a:ext cx="123774" cy="1515424"/>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6"/>
            </a:solidFill>
            <a:prstDash val="solid"/>
            <a:round/>
            <a:headEnd type="none" w="sm" len="sm"/>
            <a:tailEnd type="none" w="sm" len="sm"/>
          </a:ln>
        </p:spPr>
      </p:sp>
      <p:sp>
        <p:nvSpPr>
          <p:cNvPr id="446" name="Google Shape;446;p13"/>
          <p:cNvSpPr/>
          <p:nvPr/>
        </p:nvSpPr>
        <p:spPr>
          <a:xfrm>
            <a:off x="4952021" y="2606661"/>
            <a:ext cx="123774" cy="11072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6"/>
            </a:solidFill>
            <a:prstDash val="solid"/>
            <a:round/>
            <a:headEnd type="none" w="sm" len="sm"/>
            <a:tailEnd type="none" w="sm" len="sm"/>
          </a:ln>
        </p:spPr>
      </p:sp>
      <p:sp>
        <p:nvSpPr>
          <p:cNvPr id="447" name="Google Shape;447;p13"/>
          <p:cNvSpPr/>
          <p:nvPr/>
        </p:nvSpPr>
        <p:spPr>
          <a:xfrm>
            <a:off x="4952021" y="2606661"/>
            <a:ext cx="123774" cy="698977"/>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6"/>
            </a:solidFill>
            <a:prstDash val="solid"/>
            <a:round/>
            <a:headEnd type="none" w="sm" len="sm"/>
            <a:tailEnd type="none" w="sm" len="sm"/>
          </a:ln>
        </p:spPr>
      </p:sp>
      <p:sp>
        <p:nvSpPr>
          <p:cNvPr id="448" name="Google Shape;448;p13"/>
          <p:cNvSpPr/>
          <p:nvPr/>
        </p:nvSpPr>
        <p:spPr>
          <a:xfrm>
            <a:off x="4952021" y="2606661"/>
            <a:ext cx="123774" cy="290753"/>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6"/>
            </a:solidFill>
            <a:prstDash val="solid"/>
            <a:round/>
            <a:headEnd type="none" w="sm" len="sm"/>
            <a:tailEnd type="none" w="sm" len="sm"/>
          </a:ln>
        </p:spPr>
      </p:sp>
      <p:sp>
        <p:nvSpPr>
          <p:cNvPr id="449" name="Google Shape;449;p13"/>
          <p:cNvSpPr/>
          <p:nvPr/>
        </p:nvSpPr>
        <p:spPr>
          <a:xfrm>
            <a:off x="4283641" y="2089547"/>
            <a:ext cx="998444" cy="173283"/>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chemeClr val="accent6"/>
            </a:solidFill>
            <a:prstDash val="solid"/>
            <a:round/>
            <a:headEnd type="none" w="sm" len="sm"/>
            <a:tailEnd type="none" w="sm" len="sm"/>
          </a:ln>
        </p:spPr>
      </p:sp>
      <p:sp>
        <p:nvSpPr>
          <p:cNvPr id="450" name="Google Shape;450;p13"/>
          <p:cNvSpPr/>
          <p:nvPr/>
        </p:nvSpPr>
        <p:spPr>
          <a:xfrm>
            <a:off x="3953577" y="2606661"/>
            <a:ext cx="123774" cy="1515424"/>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6"/>
            </a:solidFill>
            <a:prstDash val="solid"/>
            <a:round/>
            <a:headEnd type="none" w="sm" len="sm"/>
            <a:tailEnd type="none" w="sm" len="sm"/>
          </a:ln>
        </p:spPr>
      </p:sp>
      <p:sp>
        <p:nvSpPr>
          <p:cNvPr id="451" name="Google Shape;451;p13"/>
          <p:cNvSpPr/>
          <p:nvPr/>
        </p:nvSpPr>
        <p:spPr>
          <a:xfrm>
            <a:off x="3953577" y="2606661"/>
            <a:ext cx="123774" cy="11072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6"/>
            </a:solidFill>
            <a:prstDash val="solid"/>
            <a:round/>
            <a:headEnd type="none" w="sm" len="sm"/>
            <a:tailEnd type="none" w="sm" len="sm"/>
          </a:ln>
        </p:spPr>
      </p:sp>
      <p:sp>
        <p:nvSpPr>
          <p:cNvPr id="452" name="Google Shape;452;p13"/>
          <p:cNvSpPr/>
          <p:nvPr/>
        </p:nvSpPr>
        <p:spPr>
          <a:xfrm>
            <a:off x="3953577" y="2606661"/>
            <a:ext cx="123774" cy="698977"/>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6"/>
            </a:solidFill>
            <a:prstDash val="solid"/>
            <a:round/>
            <a:headEnd type="none" w="sm" len="sm"/>
            <a:tailEnd type="none" w="sm" len="sm"/>
          </a:ln>
        </p:spPr>
      </p:sp>
      <p:sp>
        <p:nvSpPr>
          <p:cNvPr id="453" name="Google Shape;453;p13"/>
          <p:cNvSpPr/>
          <p:nvPr/>
        </p:nvSpPr>
        <p:spPr>
          <a:xfrm>
            <a:off x="3953577" y="2606661"/>
            <a:ext cx="123774" cy="290753"/>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6"/>
            </a:solidFill>
            <a:prstDash val="solid"/>
            <a:round/>
            <a:headEnd type="none" w="sm" len="sm"/>
            <a:tailEnd type="none" w="sm" len="sm"/>
          </a:ln>
        </p:spPr>
      </p:sp>
      <p:sp>
        <p:nvSpPr>
          <p:cNvPr id="454" name="Google Shape;454;p13"/>
          <p:cNvSpPr/>
          <p:nvPr/>
        </p:nvSpPr>
        <p:spPr>
          <a:xfrm>
            <a:off x="4237921" y="2089547"/>
            <a:ext cx="91440" cy="173283"/>
          </a:xfrm>
          <a:custGeom>
            <a:avLst/>
            <a:gdLst/>
            <a:ahLst/>
            <a:cxnLst/>
            <a:rect l="l" t="t" r="r" b="b"/>
            <a:pathLst>
              <a:path w="120000" h="120000" extrusionOk="0">
                <a:moveTo>
                  <a:pt x="60000" y="0"/>
                </a:moveTo>
                <a:lnTo>
                  <a:pt x="60000" y="120000"/>
                </a:lnTo>
              </a:path>
            </a:pathLst>
          </a:custGeom>
          <a:noFill/>
          <a:ln w="12700" cap="flat" cmpd="sng">
            <a:solidFill>
              <a:schemeClr val="accent6"/>
            </a:solidFill>
            <a:prstDash val="solid"/>
            <a:round/>
            <a:headEnd type="none" w="sm" len="sm"/>
            <a:tailEnd type="none" w="sm" len="sm"/>
          </a:ln>
        </p:spPr>
      </p:sp>
      <p:sp>
        <p:nvSpPr>
          <p:cNvPr id="455" name="Google Shape;455;p13"/>
          <p:cNvSpPr/>
          <p:nvPr/>
        </p:nvSpPr>
        <p:spPr>
          <a:xfrm>
            <a:off x="2955132" y="2606661"/>
            <a:ext cx="123774" cy="1923648"/>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6"/>
            </a:solidFill>
            <a:prstDash val="solid"/>
            <a:round/>
            <a:headEnd type="none" w="sm" len="sm"/>
            <a:tailEnd type="none" w="sm" len="sm"/>
          </a:ln>
        </p:spPr>
      </p:sp>
      <p:sp>
        <p:nvSpPr>
          <p:cNvPr id="456" name="Google Shape;456;p13"/>
          <p:cNvSpPr/>
          <p:nvPr/>
        </p:nvSpPr>
        <p:spPr>
          <a:xfrm>
            <a:off x="2955132" y="2606661"/>
            <a:ext cx="123774" cy="1515424"/>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6"/>
            </a:solidFill>
            <a:prstDash val="solid"/>
            <a:round/>
            <a:headEnd type="none" w="sm" len="sm"/>
            <a:tailEnd type="none" w="sm" len="sm"/>
          </a:ln>
        </p:spPr>
      </p:sp>
      <p:sp>
        <p:nvSpPr>
          <p:cNvPr id="457" name="Google Shape;457;p13"/>
          <p:cNvSpPr/>
          <p:nvPr/>
        </p:nvSpPr>
        <p:spPr>
          <a:xfrm>
            <a:off x="2955132" y="2606661"/>
            <a:ext cx="123774" cy="11072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6"/>
            </a:solidFill>
            <a:prstDash val="solid"/>
            <a:round/>
            <a:headEnd type="none" w="sm" len="sm"/>
            <a:tailEnd type="none" w="sm" len="sm"/>
          </a:ln>
        </p:spPr>
      </p:sp>
      <p:sp>
        <p:nvSpPr>
          <p:cNvPr id="458" name="Google Shape;458;p13"/>
          <p:cNvSpPr/>
          <p:nvPr/>
        </p:nvSpPr>
        <p:spPr>
          <a:xfrm>
            <a:off x="2955132" y="2606661"/>
            <a:ext cx="123774" cy="698977"/>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6"/>
            </a:solidFill>
            <a:prstDash val="solid"/>
            <a:round/>
            <a:headEnd type="none" w="sm" len="sm"/>
            <a:tailEnd type="none" w="sm" len="sm"/>
          </a:ln>
        </p:spPr>
      </p:sp>
      <p:sp>
        <p:nvSpPr>
          <p:cNvPr id="459" name="Google Shape;459;p13"/>
          <p:cNvSpPr/>
          <p:nvPr/>
        </p:nvSpPr>
        <p:spPr>
          <a:xfrm>
            <a:off x="2955132" y="2606661"/>
            <a:ext cx="123774" cy="290753"/>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6"/>
            </a:solidFill>
            <a:prstDash val="solid"/>
            <a:round/>
            <a:headEnd type="none" w="sm" len="sm"/>
            <a:tailEnd type="none" w="sm" len="sm"/>
          </a:ln>
        </p:spPr>
      </p:sp>
      <p:sp>
        <p:nvSpPr>
          <p:cNvPr id="460" name="Google Shape;460;p13"/>
          <p:cNvSpPr/>
          <p:nvPr/>
        </p:nvSpPr>
        <p:spPr>
          <a:xfrm>
            <a:off x="3285196" y="2089547"/>
            <a:ext cx="998444" cy="173283"/>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chemeClr val="accent6"/>
            </a:solidFill>
            <a:prstDash val="solid"/>
            <a:round/>
            <a:headEnd type="none" w="sm" len="sm"/>
            <a:tailEnd type="none" w="sm" len="sm"/>
          </a:ln>
        </p:spPr>
      </p:sp>
      <p:sp>
        <p:nvSpPr>
          <p:cNvPr id="461" name="Google Shape;461;p13"/>
          <p:cNvSpPr/>
          <p:nvPr/>
        </p:nvSpPr>
        <p:spPr>
          <a:xfrm>
            <a:off x="1956687" y="2606661"/>
            <a:ext cx="123774" cy="1923648"/>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6"/>
            </a:solidFill>
            <a:prstDash val="solid"/>
            <a:round/>
            <a:headEnd type="none" w="sm" len="sm"/>
            <a:tailEnd type="none" w="sm" len="sm"/>
          </a:ln>
        </p:spPr>
      </p:sp>
      <p:sp>
        <p:nvSpPr>
          <p:cNvPr id="462" name="Google Shape;462;p13"/>
          <p:cNvSpPr/>
          <p:nvPr/>
        </p:nvSpPr>
        <p:spPr>
          <a:xfrm>
            <a:off x="1956687" y="2606661"/>
            <a:ext cx="123774" cy="1515424"/>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6"/>
            </a:solidFill>
            <a:prstDash val="solid"/>
            <a:round/>
            <a:headEnd type="none" w="sm" len="sm"/>
            <a:tailEnd type="none" w="sm" len="sm"/>
          </a:ln>
        </p:spPr>
      </p:sp>
      <p:sp>
        <p:nvSpPr>
          <p:cNvPr id="463" name="Google Shape;463;p13"/>
          <p:cNvSpPr/>
          <p:nvPr/>
        </p:nvSpPr>
        <p:spPr>
          <a:xfrm>
            <a:off x="1956687" y="2606661"/>
            <a:ext cx="123774" cy="11072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6"/>
            </a:solidFill>
            <a:prstDash val="solid"/>
            <a:round/>
            <a:headEnd type="none" w="sm" len="sm"/>
            <a:tailEnd type="none" w="sm" len="sm"/>
          </a:ln>
        </p:spPr>
      </p:sp>
      <p:sp>
        <p:nvSpPr>
          <p:cNvPr id="464" name="Google Shape;464;p13"/>
          <p:cNvSpPr/>
          <p:nvPr/>
        </p:nvSpPr>
        <p:spPr>
          <a:xfrm>
            <a:off x="1956687" y="2606661"/>
            <a:ext cx="123774" cy="698977"/>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6"/>
            </a:solidFill>
            <a:prstDash val="solid"/>
            <a:round/>
            <a:headEnd type="none" w="sm" len="sm"/>
            <a:tailEnd type="none" w="sm" len="sm"/>
          </a:ln>
        </p:spPr>
      </p:sp>
      <p:sp>
        <p:nvSpPr>
          <p:cNvPr id="465" name="Google Shape;465;p13"/>
          <p:cNvSpPr/>
          <p:nvPr/>
        </p:nvSpPr>
        <p:spPr>
          <a:xfrm>
            <a:off x="1956687" y="2606661"/>
            <a:ext cx="123774" cy="290753"/>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6"/>
            </a:solidFill>
            <a:prstDash val="solid"/>
            <a:round/>
            <a:headEnd type="none" w="sm" len="sm"/>
            <a:tailEnd type="none" w="sm" len="sm"/>
          </a:ln>
        </p:spPr>
      </p:sp>
      <p:sp>
        <p:nvSpPr>
          <p:cNvPr id="466" name="Google Shape;466;p13"/>
          <p:cNvSpPr/>
          <p:nvPr/>
        </p:nvSpPr>
        <p:spPr>
          <a:xfrm>
            <a:off x="2286752" y="2089547"/>
            <a:ext cx="1996889" cy="173283"/>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chemeClr val="accent6"/>
            </a:solidFill>
            <a:prstDash val="solid"/>
            <a:round/>
            <a:headEnd type="none" w="sm" len="sm"/>
            <a:tailEnd type="none" w="sm" len="sm"/>
          </a:ln>
        </p:spPr>
      </p:sp>
      <p:sp>
        <p:nvSpPr>
          <p:cNvPr id="467" name="Google Shape;467;p13"/>
          <p:cNvSpPr/>
          <p:nvPr/>
        </p:nvSpPr>
        <p:spPr>
          <a:xfrm>
            <a:off x="503238" y="376836"/>
            <a:ext cx="2430462"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i="0" u="none" strike="noStrike" cap="none">
                <a:solidFill>
                  <a:srgbClr val="7F7F7F"/>
                </a:solidFill>
                <a:latin typeface="Calibri"/>
                <a:ea typeface="Calibri"/>
                <a:cs typeface="Calibri"/>
                <a:sym typeface="Calibri"/>
              </a:rPr>
              <a:t>+ </a:t>
            </a:r>
            <a:r>
              <a:rPr lang="es-PE" sz="1000" b="0" i="0" u="none" strike="noStrike" cap="none">
                <a:solidFill>
                  <a:srgbClr val="A5A5A5"/>
                </a:solidFill>
                <a:latin typeface="Calibri"/>
                <a:ea typeface="Calibri"/>
                <a:cs typeface="Calibri"/>
                <a:sym typeface="Calibri"/>
              </a:rPr>
              <a:t>TIPOS DE EDT</a:t>
            </a:r>
            <a:endParaRPr/>
          </a:p>
        </p:txBody>
      </p:sp>
      <p:sp>
        <p:nvSpPr>
          <p:cNvPr id="468" name="Google Shape;468;p13"/>
          <p:cNvSpPr/>
          <p:nvPr/>
        </p:nvSpPr>
        <p:spPr>
          <a:xfrm>
            <a:off x="506796" y="5080473"/>
            <a:ext cx="5983449"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s-PE" sz="1000" b="0" i="0" u="none" strike="noStrike" cap="none">
                <a:solidFill>
                  <a:srgbClr val="7F7F7F"/>
                </a:solidFill>
                <a:latin typeface="Calibri"/>
                <a:ea typeface="Calibri"/>
                <a:cs typeface="Calibri"/>
                <a:sym typeface="Calibri"/>
              </a:rPr>
              <a:t>Fuente: Diagrama tomado del PMBOK® 6ta Edición.</a:t>
            </a:r>
            <a:endParaRPr/>
          </a:p>
        </p:txBody>
      </p:sp>
      <p:grpSp>
        <p:nvGrpSpPr>
          <p:cNvPr id="469" name="Google Shape;469;p13"/>
          <p:cNvGrpSpPr/>
          <p:nvPr/>
        </p:nvGrpSpPr>
        <p:grpSpPr>
          <a:xfrm>
            <a:off x="326977" y="917244"/>
            <a:ext cx="2805161" cy="394721"/>
            <a:chOff x="287221" y="917244"/>
            <a:chExt cx="3298347" cy="500394"/>
          </a:xfrm>
        </p:grpSpPr>
        <p:sp>
          <p:nvSpPr>
            <p:cNvPr id="470" name="Google Shape;470;p13"/>
            <p:cNvSpPr/>
            <p:nvPr/>
          </p:nvSpPr>
          <p:spPr>
            <a:xfrm>
              <a:off x="503238" y="917244"/>
              <a:ext cx="3082330" cy="500394"/>
            </a:xfrm>
            <a:prstGeom prst="roundRect">
              <a:avLst>
                <a:gd name="adj" fmla="val 24841"/>
              </a:avLst>
            </a:prstGeom>
            <a:solidFill>
              <a:schemeClr val="accent5"/>
            </a:solidFill>
            <a:ln>
              <a:noFill/>
            </a:ln>
          </p:spPr>
          <p:txBody>
            <a:bodyPr spcFirstLastPara="1" wrap="square" lIns="251975" tIns="45700" rIns="91425" bIns="45700" anchor="ctr" anchorCtr="0">
              <a:noAutofit/>
            </a:bodyPr>
            <a:lstStyle/>
            <a:p>
              <a:pPr marL="11430" marR="0" lvl="0" indent="0" algn="ctr" rtl="0">
                <a:lnSpc>
                  <a:spcPct val="100000"/>
                </a:lnSpc>
                <a:spcBef>
                  <a:spcPts val="0"/>
                </a:spcBef>
                <a:spcAft>
                  <a:spcPts val="0"/>
                </a:spcAft>
                <a:buNone/>
              </a:pPr>
              <a:r>
                <a:rPr lang="es-PE" sz="1400" b="1" i="0" u="none" strike="noStrike" cap="none">
                  <a:solidFill>
                    <a:schemeClr val="lt1"/>
                  </a:solidFill>
                  <a:latin typeface="Calibri"/>
                  <a:ea typeface="Calibri"/>
                  <a:cs typeface="Calibri"/>
                  <a:sym typeface="Calibri"/>
                </a:rPr>
                <a:t>EDT Orientada a Funciones </a:t>
              </a:r>
              <a:endParaRPr/>
            </a:p>
          </p:txBody>
        </p:sp>
        <p:grpSp>
          <p:nvGrpSpPr>
            <p:cNvPr id="471" name="Google Shape;471;p13"/>
            <p:cNvGrpSpPr/>
            <p:nvPr/>
          </p:nvGrpSpPr>
          <p:grpSpPr>
            <a:xfrm>
              <a:off x="287221" y="965530"/>
              <a:ext cx="459474" cy="403823"/>
              <a:chOff x="5892512" y="2805541"/>
              <a:chExt cx="459474" cy="403823"/>
            </a:xfrm>
          </p:grpSpPr>
          <p:sp>
            <p:nvSpPr>
              <p:cNvPr id="472" name="Google Shape;472;p13"/>
              <p:cNvSpPr/>
              <p:nvPr/>
            </p:nvSpPr>
            <p:spPr>
              <a:xfrm>
                <a:off x="5956277" y="2824919"/>
                <a:ext cx="395709" cy="376075"/>
              </a:xfrm>
              <a:prstGeom prst="ellipse">
                <a:avLst/>
              </a:prstGeom>
              <a:solidFill>
                <a:srgbClr val="0089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Calibri"/>
                  <a:ea typeface="Calibri"/>
                  <a:cs typeface="Calibri"/>
                  <a:sym typeface="Calibri"/>
                </a:endParaRPr>
              </a:p>
            </p:txBody>
          </p:sp>
          <p:sp>
            <p:nvSpPr>
              <p:cNvPr id="473" name="Google Shape;473;p13"/>
              <p:cNvSpPr/>
              <p:nvPr/>
            </p:nvSpPr>
            <p:spPr>
              <a:xfrm>
                <a:off x="5892512" y="2805541"/>
                <a:ext cx="424906" cy="403823"/>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Calibri"/>
                  <a:ea typeface="Calibri"/>
                  <a:cs typeface="Calibri"/>
                  <a:sym typeface="Calibri"/>
                </a:endParaRPr>
              </a:p>
            </p:txBody>
          </p:sp>
          <p:sp>
            <p:nvSpPr>
              <p:cNvPr id="474" name="Google Shape;474;p13"/>
              <p:cNvSpPr/>
              <p:nvPr/>
            </p:nvSpPr>
            <p:spPr>
              <a:xfrm rot="5400000">
                <a:off x="6076285" y="2946262"/>
                <a:ext cx="186870" cy="122381"/>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Calibri"/>
                  <a:ea typeface="Calibri"/>
                  <a:cs typeface="Calibri"/>
                  <a:sym typeface="Calibri"/>
                </a:endParaRPr>
              </a:p>
            </p:txBody>
          </p:sp>
        </p:grpSp>
      </p:grpSp>
      <p:sp>
        <p:nvSpPr>
          <p:cNvPr id="475" name="Google Shape;475;p13"/>
          <p:cNvSpPr/>
          <p:nvPr/>
        </p:nvSpPr>
        <p:spPr>
          <a:xfrm>
            <a:off x="3437595" y="917244"/>
            <a:ext cx="4840132" cy="430887"/>
          </a:xfrm>
          <a:prstGeom prst="rect">
            <a:avLst/>
          </a:prstGeom>
          <a:noFill/>
          <a:ln>
            <a:noFill/>
          </a:ln>
        </p:spPr>
        <p:txBody>
          <a:bodyPr spcFirstLastPara="1" wrap="square" lIns="0" tIns="0" rIns="0" bIns="0" anchor="t" anchorCtr="0">
            <a:spAutoFit/>
          </a:bodyPr>
          <a:lstStyle/>
          <a:p>
            <a:pPr marL="182563" marR="0" lvl="0" indent="-182563" algn="l" rtl="0">
              <a:lnSpc>
                <a:spcPct val="100000"/>
              </a:lnSpc>
              <a:spcBef>
                <a:spcPts val="0"/>
              </a:spcBef>
              <a:spcAft>
                <a:spcPts val="0"/>
              </a:spcAft>
              <a:buClr>
                <a:schemeClr val="accent5"/>
              </a:buClr>
              <a:buSzPts val="1400"/>
              <a:buFont typeface="Arial"/>
              <a:buChar char="•"/>
            </a:pPr>
            <a:r>
              <a:rPr lang="es-PE" sz="1400" b="0" i="0" u="none" strike="noStrike" cap="none">
                <a:solidFill>
                  <a:srgbClr val="000000"/>
                </a:solidFill>
                <a:latin typeface="Calibri"/>
                <a:ea typeface="Calibri"/>
                <a:cs typeface="Calibri"/>
                <a:sym typeface="Calibri"/>
              </a:rPr>
              <a:t>Estructura de desglose del trabajo basada en las funciones necesarias para completar el proyecto.</a:t>
            </a:r>
            <a:endParaRPr/>
          </a:p>
        </p:txBody>
      </p:sp>
      <p:sp>
        <p:nvSpPr>
          <p:cNvPr id="476" name="Google Shape;476;p13"/>
          <p:cNvSpPr/>
          <p:nvPr/>
        </p:nvSpPr>
        <p:spPr>
          <a:xfrm>
            <a:off x="3916974" y="1718798"/>
            <a:ext cx="834414" cy="388830"/>
          </a:xfrm>
          <a:prstGeom prst="roundRect">
            <a:avLst>
              <a:gd name="adj" fmla="val 26816"/>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1400"/>
              <a:buFont typeface="Calibri"/>
              <a:buNone/>
            </a:pPr>
            <a:r>
              <a:rPr lang="es-PE" sz="1200" b="1" i="0" u="none" strike="noStrike" cap="none">
                <a:solidFill>
                  <a:schemeClr val="lt1"/>
                </a:solidFill>
                <a:latin typeface="Calibri"/>
                <a:ea typeface="Calibri"/>
                <a:cs typeface="Calibri"/>
                <a:sym typeface="Calibri"/>
              </a:rPr>
              <a:t>Hotel</a:t>
            </a:r>
            <a:endParaRPr sz="1050" b="1" i="0" u="none" strike="noStrike" cap="none">
              <a:solidFill>
                <a:schemeClr val="lt1"/>
              </a:solidFill>
              <a:latin typeface="Calibri"/>
              <a:ea typeface="Calibri"/>
              <a:cs typeface="Calibri"/>
              <a:sym typeface="Calibri"/>
            </a:endParaRPr>
          </a:p>
        </p:txBody>
      </p:sp>
      <p:sp>
        <p:nvSpPr>
          <p:cNvPr id="477" name="Google Shape;477;p13"/>
          <p:cNvSpPr/>
          <p:nvPr/>
        </p:nvSpPr>
        <p:spPr>
          <a:xfrm>
            <a:off x="1848004" y="2259721"/>
            <a:ext cx="872798" cy="388830"/>
          </a:xfrm>
          <a:prstGeom prst="roundRect">
            <a:avLst>
              <a:gd name="adj" fmla="val 26816"/>
            </a:avLst>
          </a:prstGeom>
          <a:solidFill>
            <a:schemeClr val="accent5"/>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1400"/>
              <a:buFont typeface="Calibri"/>
              <a:buNone/>
            </a:pPr>
            <a:r>
              <a:rPr lang="es-PE" sz="1000" b="0" i="0" u="none" strike="noStrike" cap="none">
                <a:solidFill>
                  <a:schemeClr val="lt1"/>
                </a:solidFill>
                <a:latin typeface="Calibri"/>
                <a:ea typeface="Calibri"/>
                <a:cs typeface="Calibri"/>
                <a:sym typeface="Calibri"/>
              </a:rPr>
              <a:t>Puesta en marcha</a:t>
            </a:r>
            <a:endParaRPr/>
          </a:p>
        </p:txBody>
      </p:sp>
      <p:sp>
        <p:nvSpPr>
          <p:cNvPr id="478" name="Google Shape;478;p13"/>
          <p:cNvSpPr/>
          <p:nvPr/>
        </p:nvSpPr>
        <p:spPr>
          <a:xfrm>
            <a:off x="2847068" y="2259721"/>
            <a:ext cx="872798" cy="388830"/>
          </a:xfrm>
          <a:prstGeom prst="roundRect">
            <a:avLst>
              <a:gd name="adj" fmla="val 26816"/>
            </a:avLst>
          </a:prstGeom>
          <a:solidFill>
            <a:schemeClr val="accent5"/>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None/>
            </a:pPr>
            <a:r>
              <a:rPr lang="es-PE" sz="1000" b="0" i="0" u="none" strike="noStrike" cap="none">
                <a:solidFill>
                  <a:schemeClr val="lt1"/>
                </a:solidFill>
                <a:latin typeface="Calibri"/>
                <a:ea typeface="Calibri"/>
                <a:cs typeface="Calibri"/>
                <a:sym typeface="Calibri"/>
              </a:rPr>
              <a:t>Servicios</a:t>
            </a:r>
            <a:endParaRPr/>
          </a:p>
        </p:txBody>
      </p:sp>
      <p:sp>
        <p:nvSpPr>
          <p:cNvPr id="479" name="Google Shape;479;p13"/>
          <p:cNvSpPr/>
          <p:nvPr/>
        </p:nvSpPr>
        <p:spPr>
          <a:xfrm>
            <a:off x="3846132" y="2259721"/>
            <a:ext cx="872798" cy="388830"/>
          </a:xfrm>
          <a:prstGeom prst="roundRect">
            <a:avLst>
              <a:gd name="adj" fmla="val 26816"/>
            </a:avLst>
          </a:prstGeom>
          <a:solidFill>
            <a:schemeClr val="accent5"/>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None/>
            </a:pPr>
            <a:r>
              <a:rPr lang="es-PE" sz="1000" b="0" i="0" u="none" strike="noStrike" cap="none">
                <a:solidFill>
                  <a:schemeClr val="lt1"/>
                </a:solidFill>
                <a:latin typeface="Calibri"/>
                <a:ea typeface="Calibri"/>
                <a:cs typeface="Calibri"/>
                <a:sym typeface="Calibri"/>
              </a:rPr>
              <a:t>Paisaje</a:t>
            </a:r>
            <a:endParaRPr/>
          </a:p>
        </p:txBody>
      </p:sp>
      <p:sp>
        <p:nvSpPr>
          <p:cNvPr id="480" name="Google Shape;480;p13"/>
          <p:cNvSpPr/>
          <p:nvPr/>
        </p:nvSpPr>
        <p:spPr>
          <a:xfrm>
            <a:off x="4845196" y="2259721"/>
            <a:ext cx="872798" cy="388830"/>
          </a:xfrm>
          <a:prstGeom prst="roundRect">
            <a:avLst>
              <a:gd name="adj" fmla="val 26816"/>
            </a:avLst>
          </a:prstGeom>
          <a:solidFill>
            <a:schemeClr val="accent5"/>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None/>
            </a:pPr>
            <a:r>
              <a:rPr lang="es-PE" sz="1000" b="0" i="0" u="none" strike="noStrike" cap="none">
                <a:solidFill>
                  <a:schemeClr val="lt1"/>
                </a:solidFill>
                <a:latin typeface="Calibri"/>
                <a:ea typeface="Calibri"/>
                <a:cs typeface="Calibri"/>
                <a:sym typeface="Calibri"/>
              </a:rPr>
              <a:t>Construcción</a:t>
            </a:r>
            <a:endParaRPr/>
          </a:p>
        </p:txBody>
      </p:sp>
      <p:sp>
        <p:nvSpPr>
          <p:cNvPr id="481" name="Google Shape;481;p13"/>
          <p:cNvSpPr/>
          <p:nvPr/>
        </p:nvSpPr>
        <p:spPr>
          <a:xfrm>
            <a:off x="5844261" y="2259721"/>
            <a:ext cx="872798" cy="388830"/>
          </a:xfrm>
          <a:prstGeom prst="roundRect">
            <a:avLst>
              <a:gd name="adj" fmla="val 26816"/>
            </a:avLst>
          </a:prstGeom>
          <a:solidFill>
            <a:schemeClr val="accent5"/>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None/>
            </a:pPr>
            <a:r>
              <a:rPr lang="es-PE" sz="1000" b="0" i="1" u="none" strike="noStrike" cap="none">
                <a:solidFill>
                  <a:schemeClr val="lt1"/>
                </a:solidFill>
                <a:latin typeface="Calibri"/>
                <a:ea typeface="Calibri"/>
                <a:cs typeface="Calibri"/>
                <a:sym typeface="Calibri"/>
              </a:rPr>
              <a:t>Marketing</a:t>
            </a:r>
            <a:endParaRPr/>
          </a:p>
        </p:txBody>
      </p:sp>
      <p:grpSp>
        <p:nvGrpSpPr>
          <p:cNvPr id="482" name="Google Shape;482;p13"/>
          <p:cNvGrpSpPr/>
          <p:nvPr/>
        </p:nvGrpSpPr>
        <p:grpSpPr>
          <a:xfrm>
            <a:off x="2020962" y="2731208"/>
            <a:ext cx="725151" cy="1957977"/>
            <a:chOff x="1972837" y="2799958"/>
            <a:chExt cx="725151" cy="1957977"/>
          </a:xfrm>
        </p:grpSpPr>
        <p:sp>
          <p:nvSpPr>
            <p:cNvPr id="483" name="Google Shape;483;p13"/>
            <p:cNvSpPr/>
            <p:nvPr/>
          </p:nvSpPr>
          <p:spPr>
            <a:xfrm>
              <a:off x="1972837" y="2799958"/>
              <a:ext cx="725151" cy="330009"/>
            </a:xfrm>
            <a:prstGeom prst="roundRect">
              <a:avLst>
                <a:gd name="adj" fmla="val 26816"/>
              </a:avLst>
            </a:prstGeom>
            <a:solidFill>
              <a:srgbClr val="D1EFF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None/>
              </a:pPr>
              <a:r>
                <a:rPr lang="es-PE" sz="800" b="0" i="0" u="none" strike="noStrike" cap="none">
                  <a:solidFill>
                    <a:schemeClr val="dk1"/>
                  </a:solidFill>
                  <a:latin typeface="Calibri"/>
                  <a:ea typeface="Calibri"/>
                  <a:cs typeface="Calibri"/>
                  <a:sym typeface="Calibri"/>
                </a:rPr>
                <a:t>Legal</a:t>
              </a:r>
              <a:endParaRPr/>
            </a:p>
          </p:txBody>
        </p:sp>
        <p:sp>
          <p:nvSpPr>
            <p:cNvPr id="484" name="Google Shape;484;p13"/>
            <p:cNvSpPr/>
            <p:nvPr/>
          </p:nvSpPr>
          <p:spPr>
            <a:xfrm>
              <a:off x="1972837" y="3206950"/>
              <a:ext cx="725151" cy="330009"/>
            </a:xfrm>
            <a:prstGeom prst="roundRect">
              <a:avLst>
                <a:gd name="adj" fmla="val 26816"/>
              </a:avLst>
            </a:prstGeom>
            <a:solidFill>
              <a:srgbClr val="D1EFF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800" b="0" i="0" u="none" strike="noStrike" cap="none">
                  <a:solidFill>
                    <a:schemeClr val="dk1"/>
                  </a:solidFill>
                  <a:latin typeface="Calibri"/>
                  <a:ea typeface="Calibri"/>
                  <a:cs typeface="Calibri"/>
                  <a:sym typeface="Calibri"/>
                </a:rPr>
                <a:t>Oficinas</a:t>
              </a:r>
              <a:endParaRPr/>
            </a:p>
          </p:txBody>
        </p:sp>
        <p:sp>
          <p:nvSpPr>
            <p:cNvPr id="485" name="Google Shape;485;p13"/>
            <p:cNvSpPr/>
            <p:nvPr/>
          </p:nvSpPr>
          <p:spPr>
            <a:xfrm>
              <a:off x="1972837" y="3613942"/>
              <a:ext cx="725151" cy="330009"/>
            </a:xfrm>
            <a:prstGeom prst="roundRect">
              <a:avLst>
                <a:gd name="adj" fmla="val 26816"/>
              </a:avLst>
            </a:prstGeom>
            <a:solidFill>
              <a:srgbClr val="D1EFF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800" b="0" i="0" u="none" strike="noStrike" cap="none">
                  <a:solidFill>
                    <a:schemeClr val="dk1"/>
                  </a:solidFill>
                  <a:latin typeface="Calibri"/>
                  <a:ea typeface="Calibri"/>
                  <a:cs typeface="Calibri"/>
                  <a:sym typeface="Calibri"/>
                </a:rPr>
                <a:t>Equipo</a:t>
              </a:r>
              <a:endParaRPr/>
            </a:p>
          </p:txBody>
        </p:sp>
        <p:sp>
          <p:nvSpPr>
            <p:cNvPr id="486" name="Google Shape;486;p13"/>
            <p:cNvSpPr/>
            <p:nvPr/>
          </p:nvSpPr>
          <p:spPr>
            <a:xfrm>
              <a:off x="1972837" y="4020934"/>
              <a:ext cx="725151" cy="330009"/>
            </a:xfrm>
            <a:prstGeom prst="roundRect">
              <a:avLst>
                <a:gd name="adj" fmla="val 26816"/>
              </a:avLst>
            </a:prstGeom>
            <a:solidFill>
              <a:srgbClr val="D1EFF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800" b="0" i="0" u="none" strike="noStrike" cap="none">
                  <a:solidFill>
                    <a:schemeClr val="dk1"/>
                  </a:solidFill>
                  <a:latin typeface="Calibri"/>
                  <a:ea typeface="Calibri"/>
                  <a:cs typeface="Calibri"/>
                  <a:sym typeface="Calibri"/>
                </a:rPr>
                <a:t>Terreno</a:t>
              </a:r>
              <a:endParaRPr/>
            </a:p>
          </p:txBody>
        </p:sp>
        <p:sp>
          <p:nvSpPr>
            <p:cNvPr id="487" name="Google Shape;487;p13"/>
            <p:cNvSpPr/>
            <p:nvPr/>
          </p:nvSpPr>
          <p:spPr>
            <a:xfrm>
              <a:off x="1972837" y="4427926"/>
              <a:ext cx="725151" cy="330009"/>
            </a:xfrm>
            <a:prstGeom prst="roundRect">
              <a:avLst>
                <a:gd name="adj" fmla="val 26816"/>
              </a:avLst>
            </a:prstGeom>
            <a:solidFill>
              <a:srgbClr val="D1EFF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800" b="0" i="0" u="none" strike="noStrike" cap="none">
                  <a:solidFill>
                    <a:schemeClr val="dk1"/>
                  </a:solidFill>
                  <a:latin typeface="Calibri"/>
                  <a:ea typeface="Calibri"/>
                  <a:cs typeface="Calibri"/>
                  <a:sym typeface="Calibri"/>
                </a:rPr>
                <a:t>Web</a:t>
              </a:r>
              <a:endParaRPr/>
            </a:p>
          </p:txBody>
        </p:sp>
      </p:grpSp>
      <p:grpSp>
        <p:nvGrpSpPr>
          <p:cNvPr id="488" name="Google Shape;488;p13"/>
          <p:cNvGrpSpPr/>
          <p:nvPr/>
        </p:nvGrpSpPr>
        <p:grpSpPr>
          <a:xfrm>
            <a:off x="3022199" y="2731208"/>
            <a:ext cx="725151" cy="1957977"/>
            <a:chOff x="1972837" y="2799958"/>
            <a:chExt cx="725151" cy="1957977"/>
          </a:xfrm>
        </p:grpSpPr>
        <p:sp>
          <p:nvSpPr>
            <p:cNvPr id="489" name="Google Shape;489;p13"/>
            <p:cNvSpPr/>
            <p:nvPr/>
          </p:nvSpPr>
          <p:spPr>
            <a:xfrm>
              <a:off x="1972837" y="2799958"/>
              <a:ext cx="725151" cy="330009"/>
            </a:xfrm>
            <a:prstGeom prst="roundRect">
              <a:avLst>
                <a:gd name="adj" fmla="val 26816"/>
              </a:avLst>
            </a:prstGeom>
            <a:solidFill>
              <a:srgbClr val="D1EFF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800" b="0" i="0" u="none" strike="noStrike" cap="none">
                  <a:solidFill>
                    <a:schemeClr val="dk1"/>
                  </a:solidFill>
                  <a:latin typeface="Calibri"/>
                  <a:ea typeface="Calibri"/>
                  <a:cs typeface="Calibri"/>
                  <a:sym typeface="Calibri"/>
                </a:rPr>
                <a:t>Accesos</a:t>
              </a:r>
              <a:endParaRPr/>
            </a:p>
          </p:txBody>
        </p:sp>
        <p:sp>
          <p:nvSpPr>
            <p:cNvPr id="490" name="Google Shape;490;p13"/>
            <p:cNvSpPr/>
            <p:nvPr/>
          </p:nvSpPr>
          <p:spPr>
            <a:xfrm>
              <a:off x="1972837" y="3206950"/>
              <a:ext cx="725151" cy="330009"/>
            </a:xfrm>
            <a:prstGeom prst="roundRect">
              <a:avLst>
                <a:gd name="adj" fmla="val 26816"/>
              </a:avLst>
            </a:prstGeom>
            <a:solidFill>
              <a:srgbClr val="D1EFF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800" b="0" i="0" u="none" strike="noStrike" cap="none">
                  <a:solidFill>
                    <a:schemeClr val="dk1"/>
                  </a:solidFill>
                  <a:latin typeface="Calibri"/>
                  <a:ea typeface="Calibri"/>
                  <a:cs typeface="Calibri"/>
                  <a:sym typeface="Calibri"/>
                </a:rPr>
                <a:t>Agua</a:t>
              </a:r>
              <a:endParaRPr/>
            </a:p>
          </p:txBody>
        </p:sp>
        <p:sp>
          <p:nvSpPr>
            <p:cNvPr id="491" name="Google Shape;491;p13"/>
            <p:cNvSpPr/>
            <p:nvPr/>
          </p:nvSpPr>
          <p:spPr>
            <a:xfrm>
              <a:off x="1972837" y="3613942"/>
              <a:ext cx="725151" cy="330009"/>
            </a:xfrm>
            <a:prstGeom prst="roundRect">
              <a:avLst>
                <a:gd name="adj" fmla="val 26816"/>
              </a:avLst>
            </a:prstGeom>
            <a:solidFill>
              <a:srgbClr val="D1EFF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800" b="0" i="0" u="none" strike="noStrike" cap="none">
                  <a:solidFill>
                    <a:schemeClr val="dk1"/>
                  </a:solidFill>
                  <a:latin typeface="Calibri"/>
                  <a:ea typeface="Calibri"/>
                  <a:cs typeface="Calibri"/>
                  <a:sym typeface="Calibri"/>
                </a:rPr>
                <a:t>Electricidad</a:t>
              </a:r>
              <a:endParaRPr/>
            </a:p>
          </p:txBody>
        </p:sp>
        <p:sp>
          <p:nvSpPr>
            <p:cNvPr id="492" name="Google Shape;492;p13"/>
            <p:cNvSpPr/>
            <p:nvPr/>
          </p:nvSpPr>
          <p:spPr>
            <a:xfrm>
              <a:off x="1972837" y="4020934"/>
              <a:ext cx="725151" cy="330009"/>
            </a:xfrm>
            <a:prstGeom prst="roundRect">
              <a:avLst>
                <a:gd name="adj" fmla="val 26816"/>
              </a:avLst>
            </a:prstGeom>
            <a:solidFill>
              <a:srgbClr val="D1EFF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800" b="0" i="0" u="none" strike="noStrike" cap="none">
                  <a:solidFill>
                    <a:schemeClr val="dk1"/>
                  </a:solidFill>
                  <a:latin typeface="Calibri"/>
                  <a:ea typeface="Calibri"/>
                  <a:cs typeface="Calibri"/>
                  <a:sym typeface="Calibri"/>
                </a:rPr>
                <a:t>Gas</a:t>
              </a:r>
              <a:endParaRPr/>
            </a:p>
          </p:txBody>
        </p:sp>
        <p:sp>
          <p:nvSpPr>
            <p:cNvPr id="493" name="Google Shape;493;p13"/>
            <p:cNvSpPr/>
            <p:nvPr/>
          </p:nvSpPr>
          <p:spPr>
            <a:xfrm>
              <a:off x="1972837" y="4427926"/>
              <a:ext cx="725151" cy="330009"/>
            </a:xfrm>
            <a:prstGeom prst="roundRect">
              <a:avLst>
                <a:gd name="adj" fmla="val 26816"/>
              </a:avLst>
            </a:prstGeom>
            <a:solidFill>
              <a:srgbClr val="D1EFF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800" b="0" i="0" u="none" strike="noStrike" cap="none">
                  <a:solidFill>
                    <a:schemeClr val="dk1"/>
                  </a:solidFill>
                  <a:latin typeface="Calibri"/>
                  <a:ea typeface="Calibri"/>
                  <a:cs typeface="Calibri"/>
                  <a:sym typeface="Calibri"/>
                </a:rPr>
                <a:t>Seguridad</a:t>
              </a:r>
              <a:endParaRPr/>
            </a:p>
          </p:txBody>
        </p:sp>
      </p:grpSp>
      <p:grpSp>
        <p:nvGrpSpPr>
          <p:cNvPr id="494" name="Google Shape;494;p13"/>
          <p:cNvGrpSpPr/>
          <p:nvPr/>
        </p:nvGrpSpPr>
        <p:grpSpPr>
          <a:xfrm>
            <a:off x="4019050" y="2731208"/>
            <a:ext cx="725151" cy="1550985"/>
            <a:chOff x="1972837" y="2799958"/>
            <a:chExt cx="725151" cy="1550985"/>
          </a:xfrm>
        </p:grpSpPr>
        <p:sp>
          <p:nvSpPr>
            <p:cNvPr id="495" name="Google Shape;495;p13"/>
            <p:cNvSpPr/>
            <p:nvPr/>
          </p:nvSpPr>
          <p:spPr>
            <a:xfrm>
              <a:off x="1972837" y="2799958"/>
              <a:ext cx="725151" cy="330009"/>
            </a:xfrm>
            <a:prstGeom prst="roundRect">
              <a:avLst>
                <a:gd name="adj" fmla="val 26816"/>
              </a:avLst>
            </a:prstGeom>
            <a:solidFill>
              <a:srgbClr val="D1EFF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800" b="0" i="0" u="none" strike="noStrike" cap="none">
                  <a:solidFill>
                    <a:schemeClr val="dk1"/>
                  </a:solidFill>
                  <a:latin typeface="Calibri"/>
                  <a:ea typeface="Calibri"/>
                  <a:cs typeface="Calibri"/>
                  <a:sym typeface="Calibri"/>
                </a:rPr>
                <a:t>Diseño</a:t>
              </a:r>
              <a:endParaRPr/>
            </a:p>
          </p:txBody>
        </p:sp>
        <p:sp>
          <p:nvSpPr>
            <p:cNvPr id="496" name="Google Shape;496;p13"/>
            <p:cNvSpPr/>
            <p:nvPr/>
          </p:nvSpPr>
          <p:spPr>
            <a:xfrm>
              <a:off x="1972837" y="3206950"/>
              <a:ext cx="725151" cy="330009"/>
            </a:xfrm>
            <a:prstGeom prst="roundRect">
              <a:avLst>
                <a:gd name="adj" fmla="val 26816"/>
              </a:avLst>
            </a:prstGeom>
            <a:solidFill>
              <a:srgbClr val="D1EFF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800" b="0" i="0" u="none" strike="noStrike" cap="none">
                  <a:solidFill>
                    <a:schemeClr val="dk1"/>
                  </a:solidFill>
                  <a:latin typeface="Calibri"/>
                  <a:ea typeface="Calibri"/>
                  <a:cs typeface="Calibri"/>
                  <a:sym typeface="Calibri"/>
                </a:rPr>
                <a:t>Proveedores</a:t>
              </a:r>
              <a:endParaRPr/>
            </a:p>
          </p:txBody>
        </p:sp>
        <p:sp>
          <p:nvSpPr>
            <p:cNvPr id="497" name="Google Shape;497;p13"/>
            <p:cNvSpPr/>
            <p:nvPr/>
          </p:nvSpPr>
          <p:spPr>
            <a:xfrm>
              <a:off x="1972837" y="3613942"/>
              <a:ext cx="725151" cy="330009"/>
            </a:xfrm>
            <a:prstGeom prst="roundRect">
              <a:avLst>
                <a:gd name="adj" fmla="val 26816"/>
              </a:avLst>
            </a:prstGeom>
            <a:solidFill>
              <a:srgbClr val="D1EFF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800" b="0" i="0" u="none" strike="noStrike" cap="none">
                  <a:solidFill>
                    <a:schemeClr val="dk1"/>
                  </a:solidFill>
                  <a:latin typeface="Calibri"/>
                  <a:ea typeface="Calibri"/>
                  <a:cs typeface="Calibri"/>
                  <a:sym typeface="Calibri"/>
                </a:rPr>
                <a:t>Irrigación</a:t>
              </a:r>
              <a:endParaRPr/>
            </a:p>
          </p:txBody>
        </p:sp>
        <p:sp>
          <p:nvSpPr>
            <p:cNvPr id="498" name="Google Shape;498;p13"/>
            <p:cNvSpPr/>
            <p:nvPr/>
          </p:nvSpPr>
          <p:spPr>
            <a:xfrm>
              <a:off x="1972837" y="4020934"/>
              <a:ext cx="725151" cy="330009"/>
            </a:xfrm>
            <a:prstGeom prst="roundRect">
              <a:avLst>
                <a:gd name="adj" fmla="val 26816"/>
              </a:avLst>
            </a:prstGeom>
            <a:solidFill>
              <a:srgbClr val="D1EFF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800" b="0" i="0" u="none" strike="noStrike" cap="none">
                  <a:solidFill>
                    <a:schemeClr val="dk1"/>
                  </a:solidFill>
                  <a:latin typeface="Calibri"/>
                  <a:ea typeface="Calibri"/>
                  <a:cs typeface="Calibri"/>
                  <a:sym typeface="Calibri"/>
                </a:rPr>
                <a:t>Ejecución</a:t>
              </a:r>
              <a:endParaRPr/>
            </a:p>
          </p:txBody>
        </p:sp>
      </p:grpSp>
      <p:grpSp>
        <p:nvGrpSpPr>
          <p:cNvPr id="499" name="Google Shape;499;p13"/>
          <p:cNvGrpSpPr/>
          <p:nvPr/>
        </p:nvGrpSpPr>
        <p:grpSpPr>
          <a:xfrm>
            <a:off x="5014540" y="2731208"/>
            <a:ext cx="725151" cy="1550985"/>
            <a:chOff x="1972837" y="2799958"/>
            <a:chExt cx="725151" cy="1550985"/>
          </a:xfrm>
        </p:grpSpPr>
        <p:sp>
          <p:nvSpPr>
            <p:cNvPr id="500" name="Google Shape;500;p13"/>
            <p:cNvSpPr/>
            <p:nvPr/>
          </p:nvSpPr>
          <p:spPr>
            <a:xfrm>
              <a:off x="1972837" y="2799958"/>
              <a:ext cx="725151" cy="330009"/>
            </a:xfrm>
            <a:prstGeom prst="roundRect">
              <a:avLst>
                <a:gd name="adj" fmla="val 26816"/>
              </a:avLst>
            </a:prstGeom>
            <a:solidFill>
              <a:srgbClr val="D1EFF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800" b="0" i="1" u="none" strike="noStrike" cap="none">
                  <a:solidFill>
                    <a:schemeClr val="dk1"/>
                  </a:solidFill>
                  <a:latin typeface="Calibri"/>
                  <a:ea typeface="Calibri"/>
                  <a:cs typeface="Calibri"/>
                  <a:sym typeface="Calibri"/>
                </a:rPr>
                <a:t>Masterplan</a:t>
              </a:r>
              <a:endParaRPr/>
            </a:p>
          </p:txBody>
        </p:sp>
        <p:sp>
          <p:nvSpPr>
            <p:cNvPr id="501" name="Google Shape;501;p13"/>
            <p:cNvSpPr/>
            <p:nvPr/>
          </p:nvSpPr>
          <p:spPr>
            <a:xfrm>
              <a:off x="1972837" y="3206950"/>
              <a:ext cx="725151" cy="330009"/>
            </a:xfrm>
            <a:prstGeom prst="roundRect">
              <a:avLst>
                <a:gd name="adj" fmla="val 26816"/>
              </a:avLst>
            </a:prstGeom>
            <a:solidFill>
              <a:srgbClr val="D1EFF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800" b="0" i="0" u="none" strike="noStrike" cap="none">
                  <a:solidFill>
                    <a:schemeClr val="dk1"/>
                  </a:solidFill>
                  <a:latin typeface="Calibri"/>
                  <a:ea typeface="Calibri"/>
                  <a:cs typeface="Calibri"/>
                  <a:sym typeface="Calibri"/>
                </a:rPr>
                <a:t>Plan</a:t>
              </a:r>
              <a:br>
                <a:rPr lang="es-PE" sz="800" b="0" i="0" u="none" strike="noStrike" cap="none">
                  <a:solidFill>
                    <a:schemeClr val="dk1"/>
                  </a:solidFill>
                  <a:latin typeface="Calibri"/>
                  <a:ea typeface="Calibri"/>
                  <a:cs typeface="Calibri"/>
                  <a:sym typeface="Calibri"/>
                </a:rPr>
              </a:br>
              <a:r>
                <a:rPr lang="es-PE" sz="800" b="0" i="0" u="none" strike="noStrike" cap="none">
                  <a:solidFill>
                    <a:schemeClr val="dk1"/>
                  </a:solidFill>
                  <a:latin typeface="Calibri"/>
                  <a:ea typeface="Calibri"/>
                  <a:cs typeface="Calibri"/>
                  <a:sym typeface="Calibri"/>
                </a:rPr>
                <a:t>Preliminar</a:t>
              </a:r>
              <a:endParaRPr/>
            </a:p>
          </p:txBody>
        </p:sp>
        <p:sp>
          <p:nvSpPr>
            <p:cNvPr id="502" name="Google Shape;502;p13"/>
            <p:cNvSpPr/>
            <p:nvPr/>
          </p:nvSpPr>
          <p:spPr>
            <a:xfrm>
              <a:off x="1972837" y="3613942"/>
              <a:ext cx="725151" cy="330009"/>
            </a:xfrm>
            <a:prstGeom prst="roundRect">
              <a:avLst>
                <a:gd name="adj" fmla="val 26816"/>
              </a:avLst>
            </a:prstGeom>
            <a:solidFill>
              <a:srgbClr val="D1EFF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800" b="0" i="0" u="none" strike="noStrike" cap="none">
                  <a:solidFill>
                    <a:schemeClr val="dk1"/>
                  </a:solidFill>
                  <a:latin typeface="Calibri"/>
                  <a:ea typeface="Calibri"/>
                  <a:cs typeface="Calibri"/>
                  <a:sym typeface="Calibri"/>
                </a:rPr>
                <a:t>Proyecto</a:t>
              </a:r>
              <a:endParaRPr/>
            </a:p>
          </p:txBody>
        </p:sp>
        <p:sp>
          <p:nvSpPr>
            <p:cNvPr id="503" name="Google Shape;503;p13"/>
            <p:cNvSpPr/>
            <p:nvPr/>
          </p:nvSpPr>
          <p:spPr>
            <a:xfrm>
              <a:off x="1972837" y="4020934"/>
              <a:ext cx="725151" cy="330009"/>
            </a:xfrm>
            <a:prstGeom prst="roundRect">
              <a:avLst>
                <a:gd name="adj" fmla="val 26816"/>
              </a:avLst>
            </a:prstGeom>
            <a:solidFill>
              <a:srgbClr val="D1EFF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800" b="0" i="0" u="none" strike="noStrike" cap="none">
                  <a:solidFill>
                    <a:schemeClr val="dk1"/>
                  </a:solidFill>
                  <a:latin typeface="Calibri"/>
                  <a:ea typeface="Calibri"/>
                  <a:cs typeface="Calibri"/>
                  <a:sym typeface="Calibri"/>
                </a:rPr>
                <a:t>Ejecución</a:t>
              </a:r>
              <a:endParaRPr/>
            </a:p>
          </p:txBody>
        </p:sp>
      </p:grpSp>
      <p:grpSp>
        <p:nvGrpSpPr>
          <p:cNvPr id="504" name="Google Shape;504;p13"/>
          <p:cNvGrpSpPr/>
          <p:nvPr/>
        </p:nvGrpSpPr>
        <p:grpSpPr>
          <a:xfrm>
            <a:off x="6015777" y="2731208"/>
            <a:ext cx="725151" cy="1550985"/>
            <a:chOff x="1972837" y="2799958"/>
            <a:chExt cx="725151" cy="1550985"/>
          </a:xfrm>
        </p:grpSpPr>
        <p:sp>
          <p:nvSpPr>
            <p:cNvPr id="505" name="Google Shape;505;p13"/>
            <p:cNvSpPr/>
            <p:nvPr/>
          </p:nvSpPr>
          <p:spPr>
            <a:xfrm>
              <a:off x="1972837" y="2799958"/>
              <a:ext cx="725151" cy="330009"/>
            </a:xfrm>
            <a:prstGeom prst="roundRect">
              <a:avLst>
                <a:gd name="adj" fmla="val 26816"/>
              </a:avLst>
            </a:prstGeom>
            <a:solidFill>
              <a:srgbClr val="D1EFF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800" b="0" i="0" u="none" strike="noStrike" cap="none">
                  <a:solidFill>
                    <a:schemeClr val="dk1"/>
                  </a:solidFill>
                  <a:latin typeface="Calibri"/>
                  <a:ea typeface="Calibri"/>
                  <a:cs typeface="Calibri"/>
                  <a:sym typeface="Calibri"/>
                </a:rPr>
                <a:t>Mayoristas</a:t>
              </a:r>
              <a:endParaRPr/>
            </a:p>
          </p:txBody>
        </p:sp>
        <p:sp>
          <p:nvSpPr>
            <p:cNvPr id="506" name="Google Shape;506;p13"/>
            <p:cNvSpPr/>
            <p:nvPr/>
          </p:nvSpPr>
          <p:spPr>
            <a:xfrm>
              <a:off x="1972837" y="3206950"/>
              <a:ext cx="725151" cy="330009"/>
            </a:xfrm>
            <a:prstGeom prst="roundRect">
              <a:avLst>
                <a:gd name="adj" fmla="val 26816"/>
              </a:avLst>
            </a:prstGeom>
            <a:solidFill>
              <a:srgbClr val="D1EFF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800" b="0" i="0" u="none" strike="noStrike" cap="none">
                  <a:solidFill>
                    <a:schemeClr val="dk1"/>
                  </a:solidFill>
                  <a:latin typeface="Calibri"/>
                  <a:ea typeface="Calibri"/>
                  <a:cs typeface="Calibri"/>
                  <a:sym typeface="Calibri"/>
                </a:rPr>
                <a:t>Minoristas</a:t>
              </a:r>
              <a:endParaRPr/>
            </a:p>
          </p:txBody>
        </p:sp>
        <p:sp>
          <p:nvSpPr>
            <p:cNvPr id="507" name="Google Shape;507;p13"/>
            <p:cNvSpPr/>
            <p:nvPr/>
          </p:nvSpPr>
          <p:spPr>
            <a:xfrm>
              <a:off x="1972837" y="3613942"/>
              <a:ext cx="725151" cy="330009"/>
            </a:xfrm>
            <a:prstGeom prst="roundRect">
              <a:avLst>
                <a:gd name="adj" fmla="val 26816"/>
              </a:avLst>
            </a:prstGeom>
            <a:solidFill>
              <a:srgbClr val="D1EFF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800" b="0" i="0" u="none" strike="noStrike" cap="none">
                  <a:solidFill>
                    <a:schemeClr val="dk1"/>
                  </a:solidFill>
                  <a:latin typeface="Calibri"/>
                  <a:ea typeface="Calibri"/>
                  <a:cs typeface="Calibri"/>
                  <a:sym typeface="Calibri"/>
                </a:rPr>
                <a:t>Hotel</a:t>
              </a:r>
              <a:endParaRPr/>
            </a:p>
          </p:txBody>
        </p:sp>
        <p:sp>
          <p:nvSpPr>
            <p:cNvPr id="508" name="Google Shape;508;p13"/>
            <p:cNvSpPr/>
            <p:nvPr/>
          </p:nvSpPr>
          <p:spPr>
            <a:xfrm>
              <a:off x="1972837" y="4020934"/>
              <a:ext cx="725151" cy="330009"/>
            </a:xfrm>
            <a:prstGeom prst="roundRect">
              <a:avLst>
                <a:gd name="adj" fmla="val 26816"/>
              </a:avLst>
            </a:prstGeom>
            <a:solidFill>
              <a:srgbClr val="D1EFF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800" b="0" i="0" u="none" strike="noStrike" cap="none">
                  <a:solidFill>
                    <a:schemeClr val="dk1"/>
                  </a:solidFill>
                  <a:latin typeface="Calibri"/>
                  <a:ea typeface="Calibri"/>
                  <a:cs typeface="Calibri"/>
                  <a:sym typeface="Calibri"/>
                </a:rPr>
                <a:t>Turismo</a:t>
              </a:r>
              <a:endParaRPr/>
            </a:p>
          </p:txBody>
        </p:sp>
      </p:grpSp>
      <p:sp>
        <p:nvSpPr>
          <p:cNvPr id="509" name="Google Shape;509;p13"/>
          <p:cNvSpPr txBox="1"/>
          <p:nvPr/>
        </p:nvSpPr>
        <p:spPr>
          <a:xfrm>
            <a:off x="7244757" y="2339251"/>
            <a:ext cx="963417" cy="21544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PE" sz="1400" b="1" i="0" u="none" strike="noStrike" cap="none">
                <a:solidFill>
                  <a:schemeClr val="dk1"/>
                </a:solidFill>
                <a:latin typeface="Calibri"/>
                <a:ea typeface="Calibri"/>
                <a:cs typeface="Calibri"/>
                <a:sym typeface="Calibri"/>
              </a:rPr>
              <a:t>Funciones</a:t>
            </a:r>
            <a:endParaRPr/>
          </a:p>
        </p:txBody>
      </p:sp>
      <p:sp>
        <p:nvSpPr>
          <p:cNvPr id="510" name="Google Shape;510;p13"/>
          <p:cNvSpPr/>
          <p:nvPr/>
        </p:nvSpPr>
        <p:spPr>
          <a:xfrm rot="5400000">
            <a:off x="6867138" y="2288425"/>
            <a:ext cx="235267" cy="317096"/>
          </a:xfrm>
          <a:prstGeom prst="downArrow">
            <a:avLst>
              <a:gd name="adj1" fmla="val 50000"/>
              <a:gd name="adj2"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46"/>
          <p:cNvSpPr/>
          <p:nvPr/>
        </p:nvSpPr>
        <p:spPr>
          <a:xfrm>
            <a:off x="0" y="0"/>
            <a:ext cx="9144000" cy="5715000"/>
          </a:xfrm>
          <a:prstGeom prst="rect">
            <a:avLst/>
          </a:prstGeom>
          <a:solidFill>
            <a:srgbClr val="8087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517" name="Google Shape;517;p46"/>
          <p:cNvSpPr txBox="1"/>
          <p:nvPr/>
        </p:nvSpPr>
        <p:spPr>
          <a:xfrm>
            <a:off x="1008063" y="3169972"/>
            <a:ext cx="4182704" cy="775597"/>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s-PE" sz="2800" b="0" i="0" u="none" strike="noStrike" cap="none">
                <a:solidFill>
                  <a:schemeClr val="lt1"/>
                </a:solidFill>
                <a:latin typeface="Arial"/>
                <a:ea typeface="Arial"/>
                <a:cs typeface="Arial"/>
                <a:sym typeface="Arial"/>
              </a:rPr>
              <a:t>REGLAS PARA </a:t>
            </a:r>
            <a:r>
              <a:rPr lang="es-PE" sz="2800" b="1" i="0" u="none" strike="noStrike" cap="none">
                <a:solidFill>
                  <a:schemeClr val="lt1"/>
                </a:solidFill>
                <a:latin typeface="Arial"/>
                <a:ea typeface="Arial"/>
                <a:cs typeface="Arial"/>
                <a:sym typeface="Arial"/>
              </a:rPr>
              <a:t>DIAGRAMAR EDT</a:t>
            </a:r>
            <a:endParaRPr sz="1600" b="1" i="0" u="none" strike="noStrike" cap="none">
              <a:solidFill>
                <a:schemeClr val="lt1"/>
              </a:solidFill>
              <a:latin typeface="Arial"/>
              <a:ea typeface="Arial"/>
              <a:cs typeface="Arial"/>
              <a:sym typeface="Arial"/>
            </a:endParaRPr>
          </a:p>
        </p:txBody>
      </p:sp>
      <p:pic>
        <p:nvPicPr>
          <p:cNvPr id="518" name="Google Shape;518;p46"/>
          <p:cNvPicPr preferRelativeResize="0"/>
          <p:nvPr/>
        </p:nvPicPr>
        <p:blipFill rotWithShape="1">
          <a:blip r:embed="rId3">
            <a:alphaModFix/>
          </a:blip>
          <a:srcRect/>
          <a:stretch/>
        </p:blipFill>
        <p:spPr>
          <a:xfrm>
            <a:off x="1008063" y="2869612"/>
            <a:ext cx="195423" cy="20125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15"/>
          <p:cNvSpPr/>
          <p:nvPr/>
        </p:nvSpPr>
        <p:spPr>
          <a:xfrm>
            <a:off x="503238" y="376836"/>
            <a:ext cx="2430462"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i="0" u="none" strike="noStrike" cap="none">
                <a:solidFill>
                  <a:srgbClr val="7F7F7F"/>
                </a:solidFill>
                <a:latin typeface="Calibri"/>
                <a:ea typeface="Calibri"/>
                <a:cs typeface="Calibri"/>
                <a:sym typeface="Calibri"/>
              </a:rPr>
              <a:t>+ </a:t>
            </a:r>
            <a:r>
              <a:rPr lang="es-PE" sz="1000" b="0" i="0" u="none" strike="noStrike" cap="none">
                <a:solidFill>
                  <a:srgbClr val="A5A5A5"/>
                </a:solidFill>
                <a:latin typeface="Calibri"/>
                <a:ea typeface="Calibri"/>
                <a:cs typeface="Calibri"/>
                <a:sym typeface="Calibri"/>
              </a:rPr>
              <a:t>REGLAS PARA DIAGRAMAR EDT</a:t>
            </a:r>
            <a:endParaRPr/>
          </a:p>
        </p:txBody>
      </p:sp>
      <p:grpSp>
        <p:nvGrpSpPr>
          <p:cNvPr id="525" name="Google Shape;525;p15"/>
          <p:cNvGrpSpPr/>
          <p:nvPr/>
        </p:nvGrpSpPr>
        <p:grpSpPr>
          <a:xfrm>
            <a:off x="1524254" y="1472685"/>
            <a:ext cx="6095493" cy="2902148"/>
            <a:chOff x="1524253" y="1406425"/>
            <a:chExt cx="6095493" cy="2902148"/>
          </a:xfrm>
        </p:grpSpPr>
        <p:sp>
          <p:nvSpPr>
            <p:cNvPr id="526" name="Google Shape;526;p15"/>
            <p:cNvSpPr/>
            <p:nvPr/>
          </p:nvSpPr>
          <p:spPr>
            <a:xfrm>
              <a:off x="1524253" y="1406425"/>
              <a:ext cx="2902148" cy="2902148"/>
            </a:xfrm>
            <a:custGeom>
              <a:avLst/>
              <a:gdLst/>
              <a:ahLst/>
              <a:cxnLst/>
              <a:rect l="l" t="t" r="r" b="b"/>
              <a:pathLst>
                <a:path w="2902148" h="2902148" extrusionOk="0">
                  <a:moveTo>
                    <a:pt x="1015752" y="2902148"/>
                  </a:moveTo>
                  <a:lnTo>
                    <a:pt x="0" y="1451074"/>
                  </a:lnTo>
                  <a:lnTo>
                    <a:pt x="1015752" y="0"/>
                  </a:lnTo>
                  <a:lnTo>
                    <a:pt x="1015752" y="725537"/>
                  </a:lnTo>
                  <a:lnTo>
                    <a:pt x="2902148" y="725537"/>
                  </a:lnTo>
                  <a:lnTo>
                    <a:pt x="2902148" y="2176611"/>
                  </a:lnTo>
                  <a:lnTo>
                    <a:pt x="1015752" y="2176611"/>
                  </a:lnTo>
                  <a:lnTo>
                    <a:pt x="1015752" y="2902148"/>
                  </a:lnTo>
                  <a:close/>
                </a:path>
              </a:pathLst>
            </a:custGeom>
            <a:solidFill>
              <a:srgbClr val="7150A0"/>
            </a:solidFill>
            <a:ln>
              <a:noFill/>
            </a:ln>
          </p:spPr>
          <p:txBody>
            <a:bodyPr spcFirstLastPara="1" wrap="square" lIns="721225" tIns="938875" rIns="213350" bIns="938875" anchor="ctr" anchorCtr="0">
              <a:noAutofit/>
            </a:bodyPr>
            <a:lstStyle/>
            <a:p>
              <a:pPr marL="0" marR="0" lvl="0" indent="0" algn="ctr" rtl="0">
                <a:lnSpc>
                  <a:spcPct val="90000"/>
                </a:lnSpc>
                <a:spcBef>
                  <a:spcPts val="0"/>
                </a:spcBef>
                <a:spcAft>
                  <a:spcPts val="0"/>
                </a:spcAft>
                <a:buNone/>
              </a:pPr>
              <a:r>
                <a:rPr lang="es-PE" sz="2000" b="1" i="0" u="none" strike="noStrike" cap="none">
                  <a:solidFill>
                    <a:schemeClr val="lt1"/>
                  </a:solidFill>
                  <a:latin typeface="Calibri"/>
                  <a:ea typeface="Calibri"/>
                  <a:cs typeface="Calibri"/>
                  <a:sym typeface="Calibri"/>
                </a:rPr>
                <a:t>Reglas de Diagramado</a:t>
              </a:r>
              <a:endParaRPr/>
            </a:p>
          </p:txBody>
        </p:sp>
        <p:sp>
          <p:nvSpPr>
            <p:cNvPr id="527" name="Google Shape;527;p15"/>
            <p:cNvSpPr/>
            <p:nvPr/>
          </p:nvSpPr>
          <p:spPr>
            <a:xfrm>
              <a:off x="4717598" y="1406425"/>
              <a:ext cx="2902148" cy="2902148"/>
            </a:xfrm>
            <a:custGeom>
              <a:avLst/>
              <a:gdLst/>
              <a:ahLst/>
              <a:cxnLst/>
              <a:rect l="l" t="t" r="r" b="b"/>
              <a:pathLst>
                <a:path w="2902148" h="2902148" extrusionOk="0">
                  <a:moveTo>
                    <a:pt x="1886396" y="0"/>
                  </a:moveTo>
                  <a:lnTo>
                    <a:pt x="2902148" y="1451074"/>
                  </a:lnTo>
                  <a:lnTo>
                    <a:pt x="1886396" y="2902148"/>
                  </a:lnTo>
                  <a:lnTo>
                    <a:pt x="1886396" y="2176611"/>
                  </a:lnTo>
                  <a:lnTo>
                    <a:pt x="0" y="2176611"/>
                  </a:lnTo>
                  <a:lnTo>
                    <a:pt x="0" y="725537"/>
                  </a:lnTo>
                  <a:lnTo>
                    <a:pt x="1886396" y="725537"/>
                  </a:lnTo>
                  <a:lnTo>
                    <a:pt x="1886396" y="0"/>
                  </a:lnTo>
                  <a:close/>
                </a:path>
              </a:pathLst>
            </a:custGeom>
            <a:solidFill>
              <a:schemeClr val="accent3"/>
            </a:solidFill>
            <a:ln>
              <a:noFill/>
            </a:ln>
          </p:spPr>
          <p:txBody>
            <a:bodyPr spcFirstLastPara="1" wrap="square" lIns="213350" tIns="938875" rIns="721225" bIns="938875" anchor="ctr" anchorCtr="0">
              <a:noAutofit/>
            </a:bodyPr>
            <a:lstStyle/>
            <a:p>
              <a:pPr marL="0" marR="0" lvl="0" indent="0" algn="ctr" rtl="0">
                <a:lnSpc>
                  <a:spcPct val="90000"/>
                </a:lnSpc>
                <a:spcBef>
                  <a:spcPts val="0"/>
                </a:spcBef>
                <a:spcAft>
                  <a:spcPts val="0"/>
                </a:spcAft>
                <a:buClr>
                  <a:schemeClr val="lt1"/>
                </a:buClr>
                <a:buSzPts val="3100"/>
                <a:buFont typeface="Calibri"/>
                <a:buNone/>
              </a:pPr>
              <a:r>
                <a:rPr lang="es-PE" sz="2000" b="1" i="0" u="none" strike="noStrike" cap="none">
                  <a:solidFill>
                    <a:schemeClr val="lt1"/>
                  </a:solidFill>
                  <a:latin typeface="Calibri"/>
                  <a:ea typeface="Calibri"/>
                  <a:cs typeface="Calibri"/>
                  <a:sym typeface="Calibri"/>
                </a:rPr>
                <a:t>Reglas de Contenido</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16"/>
          <p:cNvSpPr/>
          <p:nvPr/>
        </p:nvSpPr>
        <p:spPr>
          <a:xfrm>
            <a:off x="512990" y="2701907"/>
            <a:ext cx="353719" cy="281271"/>
          </a:xfrm>
          <a:prstGeom prst="homePlate">
            <a:avLst>
              <a:gd name="adj" fmla="val 25757"/>
            </a:avLst>
          </a:prstGeom>
          <a:solidFill>
            <a:srgbClr val="7150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PE" sz="1400" b="1" i="0" u="none" strike="noStrike" cap="none">
                <a:solidFill>
                  <a:schemeClr val="lt1"/>
                </a:solidFill>
                <a:latin typeface="Calibri"/>
                <a:ea typeface="Calibri"/>
                <a:cs typeface="Calibri"/>
                <a:sym typeface="Calibri"/>
              </a:rPr>
              <a:t>2</a:t>
            </a:r>
            <a:endParaRPr sz="1400" b="1" i="0" u="none" strike="noStrike" cap="none">
              <a:solidFill>
                <a:schemeClr val="lt1"/>
              </a:solidFill>
              <a:latin typeface="Calibri"/>
              <a:ea typeface="Calibri"/>
              <a:cs typeface="Calibri"/>
              <a:sym typeface="Calibri"/>
            </a:endParaRPr>
          </a:p>
        </p:txBody>
      </p:sp>
      <p:sp>
        <p:nvSpPr>
          <p:cNvPr id="534" name="Google Shape;534;p16"/>
          <p:cNvSpPr txBox="1"/>
          <p:nvPr/>
        </p:nvSpPr>
        <p:spPr>
          <a:xfrm>
            <a:off x="930195" y="2670245"/>
            <a:ext cx="1584070" cy="1384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s-PE" sz="900" b="1" i="0" u="none" strike="noStrike" cap="none">
                <a:solidFill>
                  <a:schemeClr val="accent5"/>
                </a:solidFill>
                <a:latin typeface="Calibri"/>
                <a:ea typeface="Calibri"/>
                <a:cs typeface="Calibri"/>
                <a:sym typeface="Calibri"/>
              </a:rPr>
              <a:t>Nodos con nombres de Fases</a:t>
            </a:r>
            <a:endParaRPr sz="900" b="1" i="0" u="none" strike="noStrike" cap="none">
              <a:solidFill>
                <a:schemeClr val="accent5"/>
              </a:solidFill>
              <a:latin typeface="Calibri"/>
              <a:ea typeface="Calibri"/>
              <a:cs typeface="Calibri"/>
              <a:sym typeface="Calibri"/>
            </a:endParaRPr>
          </a:p>
        </p:txBody>
      </p:sp>
      <p:cxnSp>
        <p:nvCxnSpPr>
          <p:cNvPr id="535" name="Google Shape;535;p16"/>
          <p:cNvCxnSpPr/>
          <p:nvPr/>
        </p:nvCxnSpPr>
        <p:spPr>
          <a:xfrm>
            <a:off x="753035" y="2875428"/>
            <a:ext cx="1763059" cy="0"/>
          </a:xfrm>
          <a:prstGeom prst="straightConnector1">
            <a:avLst/>
          </a:prstGeom>
          <a:noFill/>
          <a:ln w="19050" cap="flat" cmpd="sng">
            <a:solidFill>
              <a:srgbClr val="7150A0"/>
            </a:solidFill>
            <a:prstDash val="dash"/>
            <a:round/>
            <a:headEnd type="none" w="sm" len="sm"/>
            <a:tailEnd type="none" w="sm" len="sm"/>
          </a:ln>
        </p:spPr>
      </p:cxnSp>
      <p:sp>
        <p:nvSpPr>
          <p:cNvPr id="536" name="Google Shape;536;p16"/>
          <p:cNvSpPr/>
          <p:nvPr/>
        </p:nvSpPr>
        <p:spPr>
          <a:xfrm>
            <a:off x="507049" y="1983168"/>
            <a:ext cx="353719" cy="281271"/>
          </a:xfrm>
          <a:prstGeom prst="homePlate">
            <a:avLst>
              <a:gd name="adj" fmla="val 25757"/>
            </a:avLst>
          </a:prstGeom>
          <a:solidFill>
            <a:srgbClr val="7150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PE" sz="1400" b="1" i="0" u="none" strike="noStrike" cap="none">
                <a:solidFill>
                  <a:schemeClr val="lt1"/>
                </a:solidFill>
                <a:latin typeface="Calibri"/>
                <a:ea typeface="Calibri"/>
                <a:cs typeface="Calibri"/>
                <a:sym typeface="Calibri"/>
              </a:rPr>
              <a:t>1</a:t>
            </a:r>
            <a:endParaRPr sz="1400" b="1" i="0" u="none" strike="noStrike" cap="none">
              <a:solidFill>
                <a:schemeClr val="lt1"/>
              </a:solidFill>
              <a:latin typeface="Calibri"/>
              <a:ea typeface="Calibri"/>
              <a:cs typeface="Calibri"/>
              <a:sym typeface="Calibri"/>
            </a:endParaRPr>
          </a:p>
        </p:txBody>
      </p:sp>
      <p:sp>
        <p:nvSpPr>
          <p:cNvPr id="537" name="Google Shape;537;p16"/>
          <p:cNvSpPr txBox="1"/>
          <p:nvPr/>
        </p:nvSpPr>
        <p:spPr>
          <a:xfrm>
            <a:off x="930195" y="1957424"/>
            <a:ext cx="1784409" cy="1384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s-PE" sz="900" b="1" i="0" u="none" strike="noStrike" cap="none">
                <a:solidFill>
                  <a:schemeClr val="accent5"/>
                </a:solidFill>
                <a:latin typeface="Calibri"/>
                <a:ea typeface="Calibri"/>
                <a:cs typeface="Calibri"/>
                <a:sym typeface="Calibri"/>
              </a:rPr>
              <a:t>Nodo con el Nombre del Proyecto</a:t>
            </a:r>
            <a:endParaRPr sz="900" b="1" i="0" u="none" strike="noStrike" cap="none">
              <a:solidFill>
                <a:schemeClr val="accent5"/>
              </a:solidFill>
              <a:latin typeface="Calibri"/>
              <a:ea typeface="Calibri"/>
              <a:cs typeface="Calibri"/>
              <a:sym typeface="Calibri"/>
            </a:endParaRPr>
          </a:p>
        </p:txBody>
      </p:sp>
      <p:cxnSp>
        <p:nvCxnSpPr>
          <p:cNvPr id="538" name="Google Shape;538;p16"/>
          <p:cNvCxnSpPr/>
          <p:nvPr/>
        </p:nvCxnSpPr>
        <p:spPr>
          <a:xfrm>
            <a:off x="753195" y="2123804"/>
            <a:ext cx="4623900" cy="289500"/>
          </a:xfrm>
          <a:prstGeom prst="bentConnector2">
            <a:avLst/>
          </a:prstGeom>
          <a:noFill/>
          <a:ln w="19050" cap="flat" cmpd="sng">
            <a:solidFill>
              <a:srgbClr val="7150A0"/>
            </a:solidFill>
            <a:prstDash val="dash"/>
            <a:round/>
            <a:headEnd type="none" w="sm" len="sm"/>
            <a:tailEnd type="none" w="sm" len="sm"/>
          </a:ln>
        </p:spPr>
      </p:cxnSp>
      <p:sp>
        <p:nvSpPr>
          <p:cNvPr id="539" name="Google Shape;539;p16"/>
          <p:cNvSpPr txBox="1"/>
          <p:nvPr/>
        </p:nvSpPr>
        <p:spPr>
          <a:xfrm>
            <a:off x="930195" y="3348625"/>
            <a:ext cx="1261104" cy="2769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s-PE" sz="900" b="1" i="0" u="none" strike="noStrike" cap="none">
                <a:solidFill>
                  <a:schemeClr val="accent5"/>
                </a:solidFill>
                <a:latin typeface="Calibri"/>
                <a:ea typeface="Calibri"/>
                <a:cs typeface="Calibri"/>
                <a:sym typeface="Calibri"/>
              </a:rPr>
              <a:t>Nodos que representan entregables</a:t>
            </a:r>
            <a:endParaRPr sz="900" b="1" i="0" u="none" strike="noStrike" cap="none">
              <a:solidFill>
                <a:schemeClr val="accent5"/>
              </a:solidFill>
              <a:latin typeface="Calibri"/>
              <a:ea typeface="Calibri"/>
              <a:cs typeface="Calibri"/>
              <a:sym typeface="Calibri"/>
            </a:endParaRPr>
          </a:p>
        </p:txBody>
      </p:sp>
      <p:sp>
        <p:nvSpPr>
          <p:cNvPr id="540" name="Google Shape;540;p16"/>
          <p:cNvSpPr/>
          <p:nvPr/>
        </p:nvSpPr>
        <p:spPr>
          <a:xfrm>
            <a:off x="504886" y="3514758"/>
            <a:ext cx="353719" cy="281271"/>
          </a:xfrm>
          <a:prstGeom prst="homePlate">
            <a:avLst>
              <a:gd name="adj" fmla="val 25757"/>
            </a:avLst>
          </a:prstGeom>
          <a:solidFill>
            <a:srgbClr val="7150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PE" sz="1400" b="1" i="0" u="none" strike="noStrike" cap="none">
                <a:solidFill>
                  <a:schemeClr val="lt1"/>
                </a:solidFill>
                <a:latin typeface="Calibri"/>
                <a:ea typeface="Calibri"/>
                <a:cs typeface="Calibri"/>
                <a:sym typeface="Calibri"/>
              </a:rPr>
              <a:t>3</a:t>
            </a:r>
            <a:endParaRPr sz="1400" b="1" i="0" u="none" strike="noStrike" cap="none">
              <a:solidFill>
                <a:schemeClr val="lt1"/>
              </a:solidFill>
              <a:latin typeface="Calibri"/>
              <a:ea typeface="Calibri"/>
              <a:cs typeface="Calibri"/>
              <a:sym typeface="Calibri"/>
            </a:endParaRPr>
          </a:p>
        </p:txBody>
      </p:sp>
      <p:cxnSp>
        <p:nvCxnSpPr>
          <p:cNvPr id="541" name="Google Shape;541;p16"/>
          <p:cNvCxnSpPr>
            <a:stCxn id="540" idx="3"/>
            <a:endCxn id="542" idx="1"/>
          </p:cNvCxnSpPr>
          <p:nvPr/>
        </p:nvCxnSpPr>
        <p:spPr>
          <a:xfrm rot="10800000" flipH="1">
            <a:off x="858605" y="3646393"/>
            <a:ext cx="1371300" cy="9000"/>
          </a:xfrm>
          <a:prstGeom prst="straightConnector1">
            <a:avLst/>
          </a:prstGeom>
          <a:noFill/>
          <a:ln w="19050" cap="flat" cmpd="sng">
            <a:solidFill>
              <a:srgbClr val="7150A0"/>
            </a:solidFill>
            <a:prstDash val="dash"/>
            <a:round/>
            <a:headEnd type="none" w="sm" len="sm"/>
            <a:tailEnd type="none" w="sm" len="sm"/>
          </a:ln>
        </p:spPr>
      </p:cxnSp>
      <p:sp>
        <p:nvSpPr>
          <p:cNvPr id="542" name="Google Shape;542;p16"/>
          <p:cNvSpPr/>
          <p:nvPr/>
        </p:nvSpPr>
        <p:spPr>
          <a:xfrm>
            <a:off x="2229828" y="3073244"/>
            <a:ext cx="302274" cy="1146143"/>
          </a:xfrm>
          <a:prstGeom prst="leftBrace">
            <a:avLst>
              <a:gd name="adj1" fmla="val 8333"/>
              <a:gd name="adj2" fmla="val 50000"/>
            </a:avLst>
          </a:prstGeom>
          <a:noFill/>
          <a:ln w="19050" cap="flat" cmpd="sng">
            <a:solidFill>
              <a:srgbClr val="7150A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43" name="Google Shape;543;p16"/>
          <p:cNvGrpSpPr/>
          <p:nvPr/>
        </p:nvGrpSpPr>
        <p:grpSpPr>
          <a:xfrm>
            <a:off x="2173020" y="1540274"/>
            <a:ext cx="1274599" cy="216951"/>
            <a:chOff x="2156173" y="1390578"/>
            <a:chExt cx="1274599" cy="216951"/>
          </a:xfrm>
        </p:grpSpPr>
        <p:sp>
          <p:nvSpPr>
            <p:cNvPr id="544" name="Google Shape;544;p16"/>
            <p:cNvSpPr txBox="1"/>
            <p:nvPr/>
          </p:nvSpPr>
          <p:spPr>
            <a:xfrm>
              <a:off x="2421512" y="1414414"/>
              <a:ext cx="1009260" cy="16927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s-PE" sz="1100" b="0" i="0" u="none" strike="noStrike" cap="none">
                  <a:solidFill>
                    <a:schemeClr val="dk1"/>
                  </a:solidFill>
                  <a:latin typeface="Calibri"/>
                  <a:ea typeface="Calibri"/>
                  <a:cs typeface="Calibri"/>
                  <a:sym typeface="Calibri"/>
                </a:rPr>
                <a:t>Nodo de Nivel 1</a:t>
              </a:r>
              <a:endParaRPr sz="1100" b="0" i="0" u="none" strike="noStrike" cap="none">
                <a:solidFill>
                  <a:schemeClr val="dk1"/>
                </a:solidFill>
                <a:latin typeface="Calibri"/>
                <a:ea typeface="Calibri"/>
                <a:cs typeface="Calibri"/>
                <a:sym typeface="Calibri"/>
              </a:endParaRPr>
            </a:p>
          </p:txBody>
        </p:sp>
        <p:sp>
          <p:nvSpPr>
            <p:cNvPr id="545" name="Google Shape;545;p16"/>
            <p:cNvSpPr/>
            <p:nvPr/>
          </p:nvSpPr>
          <p:spPr>
            <a:xfrm>
              <a:off x="2156173" y="1390578"/>
              <a:ext cx="216951" cy="216951"/>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Calibri"/>
                <a:ea typeface="Calibri"/>
                <a:cs typeface="Calibri"/>
                <a:sym typeface="Calibri"/>
              </a:endParaRPr>
            </a:p>
          </p:txBody>
        </p:sp>
      </p:grpSp>
      <p:grpSp>
        <p:nvGrpSpPr>
          <p:cNvPr id="546" name="Google Shape;546;p16"/>
          <p:cNvGrpSpPr/>
          <p:nvPr/>
        </p:nvGrpSpPr>
        <p:grpSpPr>
          <a:xfrm>
            <a:off x="3808676" y="1540274"/>
            <a:ext cx="1277262" cy="216951"/>
            <a:chOff x="3798012" y="1390578"/>
            <a:chExt cx="1277262" cy="216951"/>
          </a:xfrm>
        </p:grpSpPr>
        <p:sp>
          <p:nvSpPr>
            <p:cNvPr id="547" name="Google Shape;547;p16"/>
            <p:cNvSpPr txBox="1"/>
            <p:nvPr/>
          </p:nvSpPr>
          <p:spPr>
            <a:xfrm>
              <a:off x="4064284" y="1414414"/>
              <a:ext cx="1010990" cy="16927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s-PE" sz="1100" b="0" i="0" u="none" strike="noStrike" cap="none">
                  <a:solidFill>
                    <a:schemeClr val="dk1"/>
                  </a:solidFill>
                  <a:latin typeface="Calibri"/>
                  <a:ea typeface="Calibri"/>
                  <a:cs typeface="Calibri"/>
                  <a:sym typeface="Calibri"/>
                </a:rPr>
                <a:t>Nodo de Nivel 2</a:t>
              </a:r>
              <a:endParaRPr sz="1100" b="0" i="0" u="none" strike="noStrike" cap="none">
                <a:solidFill>
                  <a:schemeClr val="dk1"/>
                </a:solidFill>
                <a:latin typeface="Calibri"/>
                <a:ea typeface="Calibri"/>
                <a:cs typeface="Calibri"/>
                <a:sym typeface="Calibri"/>
              </a:endParaRPr>
            </a:p>
          </p:txBody>
        </p:sp>
        <p:sp>
          <p:nvSpPr>
            <p:cNvPr id="548" name="Google Shape;548;p16"/>
            <p:cNvSpPr/>
            <p:nvPr/>
          </p:nvSpPr>
          <p:spPr>
            <a:xfrm>
              <a:off x="3798012" y="1390578"/>
              <a:ext cx="216951" cy="216951"/>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Calibri"/>
                <a:ea typeface="Calibri"/>
                <a:cs typeface="Calibri"/>
                <a:sym typeface="Calibri"/>
              </a:endParaRPr>
            </a:p>
          </p:txBody>
        </p:sp>
      </p:grpSp>
      <p:grpSp>
        <p:nvGrpSpPr>
          <p:cNvPr id="549" name="Google Shape;549;p16"/>
          <p:cNvGrpSpPr/>
          <p:nvPr/>
        </p:nvGrpSpPr>
        <p:grpSpPr>
          <a:xfrm>
            <a:off x="5446995" y="1540274"/>
            <a:ext cx="1308224" cy="216951"/>
            <a:chOff x="5446995" y="1390578"/>
            <a:chExt cx="1308224" cy="216951"/>
          </a:xfrm>
        </p:grpSpPr>
        <p:sp>
          <p:nvSpPr>
            <p:cNvPr id="550" name="Google Shape;550;p16"/>
            <p:cNvSpPr txBox="1"/>
            <p:nvPr/>
          </p:nvSpPr>
          <p:spPr>
            <a:xfrm>
              <a:off x="5715751" y="1414414"/>
              <a:ext cx="1039468" cy="16927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s-PE" sz="1100" b="0" i="0" u="none" strike="noStrike" cap="none">
                  <a:solidFill>
                    <a:schemeClr val="dk1"/>
                  </a:solidFill>
                  <a:latin typeface="Calibri"/>
                  <a:ea typeface="Calibri"/>
                  <a:cs typeface="Calibri"/>
                  <a:sym typeface="Calibri"/>
                </a:rPr>
                <a:t>Nodo de Nivel 3</a:t>
              </a:r>
              <a:endParaRPr sz="1100" b="0" i="0" u="none" strike="noStrike" cap="none">
                <a:solidFill>
                  <a:schemeClr val="dk1"/>
                </a:solidFill>
                <a:latin typeface="Calibri"/>
                <a:ea typeface="Calibri"/>
                <a:cs typeface="Calibri"/>
                <a:sym typeface="Calibri"/>
              </a:endParaRPr>
            </a:p>
          </p:txBody>
        </p:sp>
        <p:sp>
          <p:nvSpPr>
            <p:cNvPr id="551" name="Google Shape;551;p16"/>
            <p:cNvSpPr/>
            <p:nvPr/>
          </p:nvSpPr>
          <p:spPr>
            <a:xfrm>
              <a:off x="5446995" y="1390578"/>
              <a:ext cx="216951" cy="21695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Calibri"/>
                <a:ea typeface="Calibri"/>
                <a:cs typeface="Calibri"/>
                <a:sym typeface="Calibri"/>
              </a:endParaRPr>
            </a:p>
          </p:txBody>
        </p:sp>
      </p:grpSp>
      <p:grpSp>
        <p:nvGrpSpPr>
          <p:cNvPr id="552" name="Google Shape;552;p16"/>
          <p:cNvGrpSpPr/>
          <p:nvPr/>
        </p:nvGrpSpPr>
        <p:grpSpPr>
          <a:xfrm>
            <a:off x="505607" y="1540274"/>
            <a:ext cx="1306356" cy="216951"/>
            <a:chOff x="505607" y="1390578"/>
            <a:chExt cx="1306356" cy="216951"/>
          </a:xfrm>
        </p:grpSpPr>
        <p:sp>
          <p:nvSpPr>
            <p:cNvPr id="553" name="Google Shape;553;p16"/>
            <p:cNvSpPr txBox="1"/>
            <p:nvPr/>
          </p:nvSpPr>
          <p:spPr>
            <a:xfrm>
              <a:off x="769423" y="1414414"/>
              <a:ext cx="1042540" cy="16927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s-PE" sz="1100" b="0" i="0" u="none" strike="noStrike" cap="none">
                  <a:solidFill>
                    <a:schemeClr val="dk1"/>
                  </a:solidFill>
                  <a:latin typeface="Calibri"/>
                  <a:ea typeface="Calibri"/>
                  <a:cs typeface="Calibri"/>
                  <a:sym typeface="Calibri"/>
                </a:rPr>
                <a:t>Nodo de Nivel 0</a:t>
              </a:r>
              <a:endParaRPr sz="1100" b="0" i="0" u="none" strike="noStrike" cap="none">
                <a:solidFill>
                  <a:schemeClr val="dk1"/>
                </a:solidFill>
                <a:latin typeface="Calibri"/>
                <a:ea typeface="Calibri"/>
                <a:cs typeface="Calibri"/>
                <a:sym typeface="Calibri"/>
              </a:endParaRPr>
            </a:p>
          </p:txBody>
        </p:sp>
        <p:sp>
          <p:nvSpPr>
            <p:cNvPr id="554" name="Google Shape;554;p16"/>
            <p:cNvSpPr/>
            <p:nvPr/>
          </p:nvSpPr>
          <p:spPr>
            <a:xfrm>
              <a:off x="505607" y="1390578"/>
              <a:ext cx="216951" cy="216951"/>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Calibri"/>
                <a:ea typeface="Calibri"/>
                <a:cs typeface="Calibri"/>
                <a:sym typeface="Calibri"/>
              </a:endParaRPr>
            </a:p>
          </p:txBody>
        </p:sp>
      </p:grpSp>
      <p:sp>
        <p:nvSpPr>
          <p:cNvPr id="555" name="Google Shape;555;p16"/>
          <p:cNvSpPr/>
          <p:nvPr/>
        </p:nvSpPr>
        <p:spPr>
          <a:xfrm>
            <a:off x="503238" y="376836"/>
            <a:ext cx="2430462"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i="0" u="none" strike="noStrike" cap="none">
                <a:solidFill>
                  <a:srgbClr val="7F7F7F"/>
                </a:solidFill>
                <a:latin typeface="Calibri"/>
                <a:ea typeface="Calibri"/>
                <a:cs typeface="Calibri"/>
                <a:sym typeface="Calibri"/>
              </a:rPr>
              <a:t>+ </a:t>
            </a:r>
            <a:r>
              <a:rPr lang="es-PE" sz="1000" b="0" i="0" u="none" strike="noStrike" cap="none">
                <a:solidFill>
                  <a:srgbClr val="A5A5A5"/>
                </a:solidFill>
                <a:latin typeface="Calibri"/>
                <a:ea typeface="Calibri"/>
                <a:cs typeface="Calibri"/>
                <a:sym typeface="Calibri"/>
              </a:rPr>
              <a:t>REGLAS PARA DIAGRAMAR EDT</a:t>
            </a:r>
            <a:endParaRPr/>
          </a:p>
        </p:txBody>
      </p:sp>
      <p:grpSp>
        <p:nvGrpSpPr>
          <p:cNvPr id="556" name="Google Shape;556;p16"/>
          <p:cNvGrpSpPr/>
          <p:nvPr/>
        </p:nvGrpSpPr>
        <p:grpSpPr>
          <a:xfrm>
            <a:off x="326977" y="917244"/>
            <a:ext cx="2366604" cy="394721"/>
            <a:chOff x="287221" y="917244"/>
            <a:chExt cx="2782686" cy="500394"/>
          </a:xfrm>
        </p:grpSpPr>
        <p:sp>
          <p:nvSpPr>
            <p:cNvPr id="557" name="Google Shape;557;p16"/>
            <p:cNvSpPr/>
            <p:nvPr/>
          </p:nvSpPr>
          <p:spPr>
            <a:xfrm>
              <a:off x="503238" y="917244"/>
              <a:ext cx="2566669" cy="500394"/>
            </a:xfrm>
            <a:prstGeom prst="roundRect">
              <a:avLst>
                <a:gd name="adj" fmla="val 24841"/>
              </a:avLst>
            </a:prstGeom>
            <a:solidFill>
              <a:srgbClr val="7150A0"/>
            </a:solidFill>
            <a:ln>
              <a:noFill/>
            </a:ln>
          </p:spPr>
          <p:txBody>
            <a:bodyPr spcFirstLastPara="1" wrap="square" lIns="251975" tIns="45700" rIns="91425" bIns="45700" anchor="ctr" anchorCtr="0">
              <a:noAutofit/>
            </a:bodyPr>
            <a:lstStyle/>
            <a:p>
              <a:pPr marL="0" marR="0" lvl="0" indent="0" algn="ctr" rtl="0">
                <a:lnSpc>
                  <a:spcPct val="90000"/>
                </a:lnSpc>
                <a:spcBef>
                  <a:spcPts val="0"/>
                </a:spcBef>
                <a:spcAft>
                  <a:spcPts val="0"/>
                </a:spcAft>
                <a:buNone/>
              </a:pPr>
              <a:r>
                <a:rPr lang="es-PE" sz="1400" b="1" i="0" u="none" strike="noStrike" cap="none">
                  <a:solidFill>
                    <a:schemeClr val="lt1"/>
                  </a:solidFill>
                  <a:latin typeface="Calibri"/>
                  <a:ea typeface="Calibri"/>
                  <a:cs typeface="Calibri"/>
                  <a:sym typeface="Calibri"/>
                </a:rPr>
                <a:t>Reglas de Diagramado</a:t>
              </a:r>
              <a:endParaRPr/>
            </a:p>
          </p:txBody>
        </p:sp>
        <p:grpSp>
          <p:nvGrpSpPr>
            <p:cNvPr id="558" name="Google Shape;558;p16"/>
            <p:cNvGrpSpPr/>
            <p:nvPr/>
          </p:nvGrpSpPr>
          <p:grpSpPr>
            <a:xfrm>
              <a:off x="287221" y="965530"/>
              <a:ext cx="459474" cy="403823"/>
              <a:chOff x="5892512" y="2805541"/>
              <a:chExt cx="459474" cy="403823"/>
            </a:xfrm>
          </p:grpSpPr>
          <p:sp>
            <p:nvSpPr>
              <p:cNvPr id="559" name="Google Shape;559;p16"/>
              <p:cNvSpPr/>
              <p:nvPr/>
            </p:nvSpPr>
            <p:spPr>
              <a:xfrm>
                <a:off x="5956277" y="2824919"/>
                <a:ext cx="395709" cy="376075"/>
              </a:xfrm>
              <a:prstGeom prst="ellipse">
                <a:avLst/>
              </a:prstGeom>
              <a:solidFill>
                <a:srgbClr val="553C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Calibri"/>
                  <a:ea typeface="Calibri"/>
                  <a:cs typeface="Calibri"/>
                  <a:sym typeface="Calibri"/>
                </a:endParaRPr>
              </a:p>
            </p:txBody>
          </p:sp>
          <p:sp>
            <p:nvSpPr>
              <p:cNvPr id="560" name="Google Shape;560;p16"/>
              <p:cNvSpPr/>
              <p:nvPr/>
            </p:nvSpPr>
            <p:spPr>
              <a:xfrm>
                <a:off x="5892512" y="2805541"/>
                <a:ext cx="424906" cy="403823"/>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Calibri"/>
                  <a:ea typeface="Calibri"/>
                  <a:cs typeface="Calibri"/>
                  <a:sym typeface="Calibri"/>
                </a:endParaRPr>
              </a:p>
            </p:txBody>
          </p:sp>
          <p:sp>
            <p:nvSpPr>
              <p:cNvPr id="561" name="Google Shape;561;p16"/>
              <p:cNvSpPr/>
              <p:nvPr/>
            </p:nvSpPr>
            <p:spPr>
              <a:xfrm rot="5400000">
                <a:off x="6076285" y="2946262"/>
                <a:ext cx="186870" cy="122381"/>
              </a:xfrm>
              <a:prstGeom prst="triangle">
                <a:avLst>
                  <a:gd name="adj" fmla="val 50000"/>
                </a:avLst>
              </a:prstGeom>
              <a:solidFill>
                <a:srgbClr val="7150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Calibri"/>
                  <a:ea typeface="Calibri"/>
                  <a:cs typeface="Calibri"/>
                  <a:sym typeface="Calibri"/>
                </a:endParaRPr>
              </a:p>
            </p:txBody>
          </p:sp>
        </p:grpSp>
      </p:grpSp>
      <p:sp>
        <p:nvSpPr>
          <p:cNvPr id="562" name="Google Shape;562;p16"/>
          <p:cNvSpPr/>
          <p:nvPr/>
        </p:nvSpPr>
        <p:spPr>
          <a:xfrm>
            <a:off x="1328390" y="4777564"/>
            <a:ext cx="6487221" cy="456424"/>
          </a:xfrm>
          <a:prstGeom prst="roundRect">
            <a:avLst>
              <a:gd name="adj" fmla="val 16667"/>
            </a:avLst>
          </a:prstGeom>
          <a:solidFill>
            <a:srgbClr val="E3DC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PE" sz="1200" b="0" i="0" u="none" strike="noStrike" cap="none">
                <a:solidFill>
                  <a:schemeClr val="dk1"/>
                </a:solidFill>
                <a:latin typeface="Calibri"/>
                <a:ea typeface="Calibri"/>
                <a:cs typeface="Calibri"/>
                <a:sym typeface="Calibri"/>
              </a:rPr>
              <a:t>Incluso se trate de un proyecto de gran envergadura, una EDT sólo debería tener como máximo 5 niveles a fin de facilitar la comunicación entre el cliente y el equipo de proyecto.</a:t>
            </a:r>
            <a:endParaRPr/>
          </a:p>
        </p:txBody>
      </p:sp>
      <p:grpSp>
        <p:nvGrpSpPr>
          <p:cNvPr id="563" name="Google Shape;563;p16"/>
          <p:cNvGrpSpPr/>
          <p:nvPr/>
        </p:nvGrpSpPr>
        <p:grpSpPr>
          <a:xfrm>
            <a:off x="2636515" y="2229223"/>
            <a:ext cx="6015808" cy="2428974"/>
            <a:chOff x="2636515" y="2229223"/>
            <a:chExt cx="6015808" cy="2428974"/>
          </a:xfrm>
        </p:grpSpPr>
        <p:sp>
          <p:nvSpPr>
            <p:cNvPr id="564" name="Google Shape;564;p16"/>
            <p:cNvSpPr/>
            <p:nvPr/>
          </p:nvSpPr>
          <p:spPr>
            <a:xfrm>
              <a:off x="7586648" y="2986019"/>
              <a:ext cx="91440" cy="663346"/>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565" name="Google Shape;565;p16"/>
            <p:cNvSpPr/>
            <p:nvPr/>
          </p:nvSpPr>
          <p:spPr>
            <a:xfrm>
              <a:off x="7586648" y="2986019"/>
              <a:ext cx="91440" cy="260802"/>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566" name="Google Shape;566;p16"/>
            <p:cNvSpPr/>
            <p:nvPr/>
          </p:nvSpPr>
          <p:spPr>
            <a:xfrm>
              <a:off x="5387195" y="2583475"/>
              <a:ext cx="2471958" cy="119062"/>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chemeClr val="accent6"/>
              </a:solidFill>
              <a:prstDash val="solid"/>
              <a:round/>
              <a:headEnd type="none" w="sm" len="sm"/>
              <a:tailEnd type="none" w="sm" len="sm"/>
            </a:ln>
          </p:spPr>
        </p:sp>
        <p:sp>
          <p:nvSpPr>
            <p:cNvPr id="567" name="Google Shape;567;p16"/>
            <p:cNvSpPr/>
            <p:nvPr/>
          </p:nvSpPr>
          <p:spPr>
            <a:xfrm>
              <a:off x="6971856" y="2986019"/>
              <a:ext cx="343012" cy="119062"/>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chemeClr val="accent6"/>
              </a:solidFill>
              <a:prstDash val="solid"/>
              <a:round/>
              <a:headEnd type="none" w="sm" len="sm"/>
              <a:tailEnd type="none" w="sm" len="sm"/>
            </a:ln>
          </p:spPr>
        </p:sp>
        <p:sp>
          <p:nvSpPr>
            <p:cNvPr id="568" name="Google Shape;568;p16"/>
            <p:cNvSpPr/>
            <p:nvPr/>
          </p:nvSpPr>
          <p:spPr>
            <a:xfrm>
              <a:off x="6356338" y="3388562"/>
              <a:ext cx="91440" cy="663346"/>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569" name="Google Shape;569;p16"/>
            <p:cNvSpPr/>
            <p:nvPr/>
          </p:nvSpPr>
          <p:spPr>
            <a:xfrm>
              <a:off x="6356338" y="3388562"/>
              <a:ext cx="91440" cy="260802"/>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570" name="Google Shape;570;p16"/>
            <p:cNvSpPr/>
            <p:nvPr/>
          </p:nvSpPr>
          <p:spPr>
            <a:xfrm>
              <a:off x="6628843" y="2986019"/>
              <a:ext cx="343012" cy="119062"/>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chemeClr val="accent6"/>
              </a:solidFill>
              <a:prstDash val="solid"/>
              <a:round/>
              <a:headEnd type="none" w="sm" len="sm"/>
              <a:tailEnd type="none" w="sm" len="sm"/>
            </a:ln>
          </p:spPr>
        </p:sp>
        <p:sp>
          <p:nvSpPr>
            <p:cNvPr id="571" name="Google Shape;571;p16"/>
            <p:cNvSpPr/>
            <p:nvPr/>
          </p:nvSpPr>
          <p:spPr>
            <a:xfrm>
              <a:off x="5387195" y="2583475"/>
              <a:ext cx="1584661" cy="119062"/>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chemeClr val="accent6"/>
              </a:solidFill>
              <a:prstDash val="solid"/>
              <a:round/>
              <a:headEnd type="none" w="sm" len="sm"/>
              <a:tailEnd type="none" w="sm" len="sm"/>
            </a:ln>
          </p:spPr>
        </p:sp>
        <p:sp>
          <p:nvSpPr>
            <p:cNvPr id="572" name="Google Shape;572;p16"/>
            <p:cNvSpPr/>
            <p:nvPr/>
          </p:nvSpPr>
          <p:spPr>
            <a:xfrm>
              <a:off x="5528572" y="2986019"/>
              <a:ext cx="91440" cy="663346"/>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573" name="Google Shape;573;p16"/>
            <p:cNvSpPr/>
            <p:nvPr/>
          </p:nvSpPr>
          <p:spPr>
            <a:xfrm>
              <a:off x="5528572" y="2986019"/>
              <a:ext cx="91440" cy="260802"/>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574" name="Google Shape;574;p16"/>
            <p:cNvSpPr/>
            <p:nvPr/>
          </p:nvSpPr>
          <p:spPr>
            <a:xfrm>
              <a:off x="5387195" y="2583475"/>
              <a:ext cx="413882" cy="119062"/>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chemeClr val="accent6"/>
              </a:solidFill>
              <a:prstDash val="solid"/>
              <a:round/>
              <a:headEnd type="none" w="sm" len="sm"/>
              <a:tailEnd type="none" w="sm" len="sm"/>
            </a:ln>
          </p:spPr>
        </p:sp>
        <p:sp>
          <p:nvSpPr>
            <p:cNvPr id="575" name="Google Shape;575;p16"/>
            <p:cNvSpPr/>
            <p:nvPr/>
          </p:nvSpPr>
          <p:spPr>
            <a:xfrm>
              <a:off x="4842547" y="3388562"/>
              <a:ext cx="91440" cy="663346"/>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576" name="Google Shape;576;p16"/>
            <p:cNvSpPr/>
            <p:nvPr/>
          </p:nvSpPr>
          <p:spPr>
            <a:xfrm>
              <a:off x="4842547" y="3388562"/>
              <a:ext cx="91440" cy="260802"/>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577" name="Google Shape;577;p16"/>
            <p:cNvSpPr/>
            <p:nvPr/>
          </p:nvSpPr>
          <p:spPr>
            <a:xfrm>
              <a:off x="4772040" y="2986019"/>
              <a:ext cx="343012" cy="119062"/>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chemeClr val="accent6"/>
              </a:solidFill>
              <a:prstDash val="solid"/>
              <a:round/>
              <a:headEnd type="none" w="sm" len="sm"/>
              <a:tailEnd type="none" w="sm" len="sm"/>
            </a:ln>
          </p:spPr>
        </p:sp>
        <p:sp>
          <p:nvSpPr>
            <p:cNvPr id="578" name="Google Shape;578;p16"/>
            <p:cNvSpPr/>
            <p:nvPr/>
          </p:nvSpPr>
          <p:spPr>
            <a:xfrm>
              <a:off x="4429027" y="2986019"/>
              <a:ext cx="343012" cy="119062"/>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chemeClr val="accent6"/>
              </a:solidFill>
              <a:prstDash val="solid"/>
              <a:round/>
              <a:headEnd type="none" w="sm" len="sm"/>
              <a:tailEnd type="none" w="sm" len="sm"/>
            </a:ln>
          </p:spPr>
        </p:sp>
        <p:sp>
          <p:nvSpPr>
            <p:cNvPr id="579" name="Google Shape;579;p16"/>
            <p:cNvSpPr/>
            <p:nvPr/>
          </p:nvSpPr>
          <p:spPr>
            <a:xfrm>
              <a:off x="4772040" y="2583475"/>
              <a:ext cx="615154" cy="119062"/>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chemeClr val="accent6"/>
              </a:solidFill>
              <a:prstDash val="solid"/>
              <a:round/>
              <a:headEnd type="none" w="sm" len="sm"/>
              <a:tailEnd type="none" w="sm" len="sm"/>
            </a:ln>
          </p:spPr>
        </p:sp>
        <p:sp>
          <p:nvSpPr>
            <p:cNvPr id="580" name="Google Shape;580;p16"/>
            <p:cNvSpPr/>
            <p:nvPr/>
          </p:nvSpPr>
          <p:spPr>
            <a:xfrm>
              <a:off x="3328756" y="2986019"/>
              <a:ext cx="91440" cy="663346"/>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581" name="Google Shape;581;p16"/>
            <p:cNvSpPr/>
            <p:nvPr/>
          </p:nvSpPr>
          <p:spPr>
            <a:xfrm>
              <a:off x="3328756" y="2986019"/>
              <a:ext cx="91440" cy="260802"/>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582" name="Google Shape;582;p16"/>
            <p:cNvSpPr/>
            <p:nvPr/>
          </p:nvSpPr>
          <p:spPr>
            <a:xfrm>
              <a:off x="3601261" y="2583475"/>
              <a:ext cx="1785933" cy="119062"/>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chemeClr val="accent6"/>
              </a:solidFill>
              <a:prstDash val="solid"/>
              <a:round/>
              <a:headEnd type="none" w="sm" len="sm"/>
              <a:tailEnd type="none" w="sm" len="sm"/>
            </a:ln>
          </p:spPr>
        </p:sp>
        <p:sp>
          <p:nvSpPr>
            <p:cNvPr id="583" name="Google Shape;583;p16"/>
            <p:cNvSpPr/>
            <p:nvPr/>
          </p:nvSpPr>
          <p:spPr>
            <a:xfrm>
              <a:off x="2642731" y="2986019"/>
              <a:ext cx="91440" cy="1065890"/>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584" name="Google Shape;584;p16"/>
            <p:cNvSpPr/>
            <p:nvPr/>
          </p:nvSpPr>
          <p:spPr>
            <a:xfrm>
              <a:off x="2642731" y="2986019"/>
              <a:ext cx="91440" cy="663346"/>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585" name="Google Shape;585;p16"/>
            <p:cNvSpPr/>
            <p:nvPr/>
          </p:nvSpPr>
          <p:spPr>
            <a:xfrm>
              <a:off x="2642731" y="2986019"/>
              <a:ext cx="91440" cy="260802"/>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586" name="Google Shape;586;p16"/>
            <p:cNvSpPr/>
            <p:nvPr/>
          </p:nvSpPr>
          <p:spPr>
            <a:xfrm>
              <a:off x="2915236" y="2583475"/>
              <a:ext cx="2471958" cy="119062"/>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chemeClr val="accent6"/>
              </a:solidFill>
              <a:prstDash val="solid"/>
              <a:round/>
              <a:headEnd type="none" w="sm" len="sm"/>
              <a:tailEnd type="none" w="sm" len="sm"/>
            </a:ln>
          </p:spPr>
        </p:sp>
        <p:sp>
          <p:nvSpPr>
            <p:cNvPr id="587" name="Google Shape;587;p16"/>
            <p:cNvSpPr txBox="1"/>
            <p:nvPr/>
          </p:nvSpPr>
          <p:spPr>
            <a:xfrm>
              <a:off x="5562937" y="4504309"/>
              <a:ext cx="2176589"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s-PE" sz="1000" b="1" i="0" u="none" strike="noStrike" cap="none">
                  <a:solidFill>
                    <a:schemeClr val="accent5"/>
                  </a:solidFill>
                  <a:latin typeface="Calibri"/>
                  <a:ea typeface="Calibri"/>
                  <a:cs typeface="Calibri"/>
                  <a:sym typeface="Calibri"/>
                </a:rPr>
                <a:t>Nodos terminales 🡪 Paquetes de Trabajo</a:t>
              </a:r>
              <a:endParaRPr sz="1000" b="1" i="0" u="none" strike="noStrike" cap="none">
                <a:solidFill>
                  <a:schemeClr val="accent5"/>
                </a:solidFill>
                <a:latin typeface="Calibri"/>
                <a:ea typeface="Calibri"/>
                <a:cs typeface="Calibri"/>
                <a:sym typeface="Calibri"/>
              </a:endParaRPr>
            </a:p>
          </p:txBody>
        </p:sp>
        <p:sp>
          <p:nvSpPr>
            <p:cNvPr id="588" name="Google Shape;588;p16"/>
            <p:cNvSpPr/>
            <p:nvPr/>
          </p:nvSpPr>
          <p:spPr>
            <a:xfrm>
              <a:off x="4900711" y="3864505"/>
              <a:ext cx="669365" cy="383964"/>
            </a:xfrm>
            <a:prstGeom prst="roundRect">
              <a:avLst>
                <a:gd name="adj" fmla="val 14963"/>
              </a:avLst>
            </a:prstGeom>
            <a:noFill/>
            <a:ln w="19050" cap="flat" cmpd="sng">
              <a:solidFill>
                <a:srgbClr val="7150A0"/>
              </a:solidFill>
              <a:prstDash val="dash"/>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sp>
          <p:nvSpPr>
            <p:cNvPr id="589" name="Google Shape;589;p16"/>
            <p:cNvSpPr/>
            <p:nvPr/>
          </p:nvSpPr>
          <p:spPr>
            <a:xfrm>
              <a:off x="5588006" y="3466351"/>
              <a:ext cx="669363" cy="380225"/>
            </a:xfrm>
            <a:prstGeom prst="roundRect">
              <a:avLst>
                <a:gd name="adj" fmla="val 23845"/>
              </a:avLst>
            </a:prstGeom>
            <a:noFill/>
            <a:ln w="19050" cap="flat" cmpd="sng">
              <a:solidFill>
                <a:srgbClr val="7150A0"/>
              </a:solidFill>
              <a:prstDash val="dash"/>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cxnSp>
          <p:nvCxnSpPr>
            <p:cNvPr id="590" name="Google Shape;590;p16"/>
            <p:cNvCxnSpPr>
              <a:stCxn id="588" idx="2"/>
              <a:endCxn id="587" idx="0"/>
            </p:cNvCxnSpPr>
            <p:nvPr/>
          </p:nvCxnSpPr>
          <p:spPr>
            <a:xfrm>
              <a:off x="5235394" y="4248469"/>
              <a:ext cx="1415700" cy="255900"/>
            </a:xfrm>
            <a:prstGeom prst="straightConnector1">
              <a:avLst/>
            </a:prstGeom>
            <a:noFill/>
            <a:ln w="19050" cap="flat" cmpd="sng">
              <a:solidFill>
                <a:srgbClr val="7150A0"/>
              </a:solidFill>
              <a:prstDash val="dash"/>
              <a:round/>
              <a:headEnd type="none" w="sm" len="sm"/>
              <a:tailEnd type="none" w="sm" len="sm"/>
            </a:ln>
          </p:spPr>
        </p:cxnSp>
        <p:cxnSp>
          <p:nvCxnSpPr>
            <p:cNvPr id="591" name="Google Shape;591;p16"/>
            <p:cNvCxnSpPr>
              <a:stCxn id="589" idx="2"/>
            </p:cNvCxnSpPr>
            <p:nvPr/>
          </p:nvCxnSpPr>
          <p:spPr>
            <a:xfrm>
              <a:off x="5922688" y="3846576"/>
              <a:ext cx="738600" cy="675600"/>
            </a:xfrm>
            <a:prstGeom prst="straightConnector1">
              <a:avLst/>
            </a:prstGeom>
            <a:noFill/>
            <a:ln w="19050" cap="flat" cmpd="sng">
              <a:solidFill>
                <a:srgbClr val="7150A0"/>
              </a:solidFill>
              <a:prstDash val="dash"/>
              <a:round/>
              <a:headEnd type="none" w="sm" len="sm"/>
              <a:tailEnd type="none" w="sm" len="sm"/>
            </a:ln>
          </p:spPr>
        </p:cxnSp>
        <p:sp>
          <p:nvSpPr>
            <p:cNvPr id="592" name="Google Shape;592;p16"/>
            <p:cNvSpPr/>
            <p:nvPr/>
          </p:nvSpPr>
          <p:spPr>
            <a:xfrm>
              <a:off x="7640747" y="3472329"/>
              <a:ext cx="672529" cy="374248"/>
            </a:xfrm>
            <a:prstGeom prst="roundRect">
              <a:avLst>
                <a:gd name="adj" fmla="val 25946"/>
              </a:avLst>
            </a:prstGeom>
            <a:noFill/>
            <a:ln w="19050" cap="flat" cmpd="sng">
              <a:solidFill>
                <a:srgbClr val="7150A0"/>
              </a:solidFill>
              <a:prstDash val="dash"/>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cxnSp>
          <p:nvCxnSpPr>
            <p:cNvPr id="593" name="Google Shape;593;p16"/>
            <p:cNvCxnSpPr>
              <a:stCxn id="592" idx="2"/>
              <a:endCxn id="587" idx="0"/>
            </p:cNvCxnSpPr>
            <p:nvPr/>
          </p:nvCxnSpPr>
          <p:spPr>
            <a:xfrm flipH="1">
              <a:off x="6651312" y="3846577"/>
              <a:ext cx="1325700" cy="657600"/>
            </a:xfrm>
            <a:prstGeom prst="straightConnector1">
              <a:avLst/>
            </a:prstGeom>
            <a:noFill/>
            <a:ln w="19050" cap="flat" cmpd="sng">
              <a:solidFill>
                <a:srgbClr val="7150A0"/>
              </a:solidFill>
              <a:prstDash val="dash"/>
              <a:round/>
              <a:headEnd type="none" w="sm" len="sm"/>
              <a:tailEnd type="none" w="sm" len="sm"/>
            </a:ln>
          </p:spPr>
        </p:cxnSp>
        <p:sp>
          <p:nvSpPr>
            <p:cNvPr id="594" name="Google Shape;594;p16"/>
            <p:cNvSpPr txBox="1"/>
            <p:nvPr/>
          </p:nvSpPr>
          <p:spPr>
            <a:xfrm rot="-5400000">
              <a:off x="7928470" y="3449150"/>
              <a:ext cx="1208114" cy="16927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s-PE" sz="1100" b="1" i="0" u="none" strike="noStrike" cap="none">
                  <a:solidFill>
                    <a:schemeClr val="dk1"/>
                  </a:solidFill>
                  <a:latin typeface="Calibri"/>
                  <a:ea typeface="Calibri"/>
                  <a:cs typeface="Calibri"/>
                  <a:sym typeface="Calibri"/>
                </a:rPr>
                <a:t>Descomposición</a:t>
              </a:r>
              <a:endParaRPr sz="1100" b="1" i="0" u="none" strike="noStrike" cap="none">
                <a:solidFill>
                  <a:schemeClr val="dk1"/>
                </a:solidFill>
                <a:latin typeface="Calibri"/>
                <a:ea typeface="Calibri"/>
                <a:cs typeface="Calibri"/>
                <a:sym typeface="Calibri"/>
              </a:endParaRPr>
            </a:p>
          </p:txBody>
        </p:sp>
        <p:cxnSp>
          <p:nvCxnSpPr>
            <p:cNvPr id="595" name="Google Shape;595;p16"/>
            <p:cNvCxnSpPr/>
            <p:nvPr/>
          </p:nvCxnSpPr>
          <p:spPr>
            <a:xfrm>
              <a:off x="8652323" y="2814209"/>
              <a:ext cx="0" cy="1439160"/>
            </a:xfrm>
            <a:prstGeom prst="straightConnector1">
              <a:avLst/>
            </a:prstGeom>
            <a:noFill/>
            <a:ln w="19050" cap="flat" cmpd="sng">
              <a:solidFill>
                <a:schemeClr val="dk1"/>
              </a:solidFill>
              <a:prstDash val="solid"/>
              <a:round/>
              <a:headEnd type="none" w="sm" len="sm"/>
              <a:tailEnd type="triangle" w="med" len="med"/>
            </a:ln>
          </p:spPr>
        </p:cxnSp>
        <p:sp>
          <p:nvSpPr>
            <p:cNvPr id="596" name="Google Shape;596;p16"/>
            <p:cNvSpPr/>
            <p:nvPr/>
          </p:nvSpPr>
          <p:spPr>
            <a:xfrm>
              <a:off x="4954292" y="2229223"/>
              <a:ext cx="872798" cy="335657"/>
            </a:xfrm>
            <a:prstGeom prst="roundRect">
              <a:avLst>
                <a:gd name="adj" fmla="val 26816"/>
              </a:avLst>
            </a:prstGeom>
            <a:solidFill>
              <a:schemeClr val="accent5"/>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800" b="1" i="0" u="none" strike="noStrike" cap="none">
                  <a:solidFill>
                    <a:schemeClr val="lt1"/>
                  </a:solidFill>
                  <a:latin typeface="Calibri"/>
                  <a:ea typeface="Calibri"/>
                  <a:cs typeface="Calibri"/>
                  <a:sym typeface="Calibri"/>
                </a:rPr>
                <a:t>Proyecto Nueva Tienda Comercial</a:t>
              </a:r>
              <a:endParaRPr sz="1000" b="1" i="0" u="none" strike="noStrike" cap="none">
                <a:solidFill>
                  <a:srgbClr val="000000"/>
                </a:solidFill>
                <a:latin typeface="Arial"/>
                <a:ea typeface="Arial"/>
                <a:cs typeface="Arial"/>
                <a:sym typeface="Arial"/>
              </a:endParaRPr>
            </a:p>
          </p:txBody>
        </p:sp>
        <p:sp>
          <p:nvSpPr>
            <p:cNvPr id="597" name="Google Shape;597;p16"/>
            <p:cNvSpPr/>
            <p:nvPr/>
          </p:nvSpPr>
          <p:spPr>
            <a:xfrm>
              <a:off x="2636515" y="2699497"/>
              <a:ext cx="549004" cy="300689"/>
            </a:xfrm>
            <a:prstGeom prst="roundRect">
              <a:avLst>
                <a:gd name="adj" fmla="val 26816"/>
              </a:avLst>
            </a:prstGeom>
            <a:solidFill>
              <a:schemeClr val="accent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1. Gestión del Proyecto</a:t>
              </a:r>
              <a:endParaRPr sz="700" b="0" i="0" u="none" strike="noStrike" cap="none">
                <a:solidFill>
                  <a:srgbClr val="000000"/>
                </a:solidFill>
                <a:latin typeface="Arial"/>
                <a:ea typeface="Arial"/>
                <a:cs typeface="Arial"/>
                <a:sym typeface="Arial"/>
              </a:endParaRPr>
            </a:p>
          </p:txBody>
        </p:sp>
        <p:sp>
          <p:nvSpPr>
            <p:cNvPr id="598" name="Google Shape;598;p16"/>
            <p:cNvSpPr/>
            <p:nvPr/>
          </p:nvSpPr>
          <p:spPr>
            <a:xfrm>
              <a:off x="3331647" y="2699497"/>
              <a:ext cx="549004" cy="300689"/>
            </a:xfrm>
            <a:prstGeom prst="roundRect">
              <a:avLst>
                <a:gd name="adj" fmla="val 26816"/>
              </a:avLst>
            </a:prstGeom>
            <a:solidFill>
              <a:schemeClr val="accent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2. Evaluación y Adquisición</a:t>
              </a:r>
              <a:endParaRPr sz="800" b="0" i="0" u="none" strike="noStrike" cap="none">
                <a:solidFill>
                  <a:srgbClr val="000000"/>
                </a:solidFill>
                <a:latin typeface="Arial"/>
                <a:ea typeface="Arial"/>
                <a:cs typeface="Arial"/>
                <a:sym typeface="Arial"/>
              </a:endParaRPr>
            </a:p>
          </p:txBody>
        </p:sp>
        <p:sp>
          <p:nvSpPr>
            <p:cNvPr id="599" name="Google Shape;599;p16"/>
            <p:cNvSpPr/>
            <p:nvPr/>
          </p:nvSpPr>
          <p:spPr>
            <a:xfrm>
              <a:off x="4497488" y="2699497"/>
              <a:ext cx="549004" cy="300689"/>
            </a:xfrm>
            <a:prstGeom prst="roundRect">
              <a:avLst>
                <a:gd name="adj" fmla="val 26816"/>
              </a:avLst>
            </a:prstGeom>
            <a:solidFill>
              <a:schemeClr val="accent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3. Diseño</a:t>
              </a:r>
              <a:endParaRPr sz="800" b="0" i="0" u="none" strike="noStrike" cap="none">
                <a:solidFill>
                  <a:srgbClr val="000000"/>
                </a:solidFill>
                <a:latin typeface="Arial"/>
                <a:ea typeface="Arial"/>
                <a:cs typeface="Arial"/>
                <a:sym typeface="Arial"/>
              </a:endParaRPr>
            </a:p>
          </p:txBody>
        </p:sp>
        <p:sp>
          <p:nvSpPr>
            <p:cNvPr id="600" name="Google Shape;600;p16"/>
            <p:cNvSpPr/>
            <p:nvPr/>
          </p:nvSpPr>
          <p:spPr>
            <a:xfrm>
              <a:off x="5527780" y="2699497"/>
              <a:ext cx="549004" cy="300689"/>
            </a:xfrm>
            <a:prstGeom prst="roundRect">
              <a:avLst>
                <a:gd name="adj" fmla="val 26816"/>
              </a:avLst>
            </a:prstGeom>
            <a:solidFill>
              <a:schemeClr val="accent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4. Construcción</a:t>
              </a:r>
              <a:endParaRPr sz="800" b="0" i="0" u="none" strike="noStrike" cap="none">
                <a:solidFill>
                  <a:srgbClr val="000000"/>
                </a:solidFill>
                <a:latin typeface="Arial"/>
                <a:ea typeface="Arial"/>
                <a:cs typeface="Arial"/>
                <a:sym typeface="Arial"/>
              </a:endParaRPr>
            </a:p>
          </p:txBody>
        </p:sp>
        <p:sp>
          <p:nvSpPr>
            <p:cNvPr id="601" name="Google Shape;601;p16"/>
            <p:cNvSpPr/>
            <p:nvPr/>
          </p:nvSpPr>
          <p:spPr>
            <a:xfrm>
              <a:off x="6695806" y="2699497"/>
              <a:ext cx="549004" cy="300689"/>
            </a:xfrm>
            <a:prstGeom prst="roundRect">
              <a:avLst>
                <a:gd name="adj" fmla="val 26816"/>
              </a:avLst>
            </a:prstGeom>
            <a:solidFill>
              <a:schemeClr val="accent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5. Decoración y Acabados</a:t>
              </a:r>
              <a:endParaRPr sz="800" b="0" i="0" u="none" strike="noStrike" cap="none">
                <a:solidFill>
                  <a:srgbClr val="000000"/>
                </a:solidFill>
                <a:latin typeface="Arial"/>
                <a:ea typeface="Arial"/>
                <a:cs typeface="Arial"/>
                <a:sym typeface="Arial"/>
              </a:endParaRPr>
            </a:p>
          </p:txBody>
        </p:sp>
        <p:sp>
          <p:nvSpPr>
            <p:cNvPr id="602" name="Google Shape;602;p16"/>
            <p:cNvSpPr/>
            <p:nvPr/>
          </p:nvSpPr>
          <p:spPr>
            <a:xfrm>
              <a:off x="7583807" y="2699497"/>
              <a:ext cx="549004" cy="300689"/>
            </a:xfrm>
            <a:prstGeom prst="roundRect">
              <a:avLst>
                <a:gd name="adj" fmla="val 26816"/>
              </a:avLst>
            </a:prstGeom>
            <a:solidFill>
              <a:schemeClr val="accent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6. Lanzamiento</a:t>
              </a:r>
              <a:endParaRPr sz="800" b="0" i="0" u="none" strike="noStrike" cap="none">
                <a:solidFill>
                  <a:srgbClr val="000000"/>
                </a:solidFill>
                <a:latin typeface="Arial"/>
                <a:ea typeface="Arial"/>
                <a:cs typeface="Arial"/>
                <a:sym typeface="Arial"/>
              </a:endParaRPr>
            </a:p>
          </p:txBody>
        </p:sp>
        <p:grpSp>
          <p:nvGrpSpPr>
            <p:cNvPr id="603" name="Google Shape;603;p16"/>
            <p:cNvGrpSpPr/>
            <p:nvPr/>
          </p:nvGrpSpPr>
          <p:grpSpPr>
            <a:xfrm>
              <a:off x="2726183" y="3100847"/>
              <a:ext cx="608717" cy="1104437"/>
              <a:chOff x="2845707" y="3082919"/>
              <a:chExt cx="608717" cy="1104437"/>
            </a:xfrm>
          </p:grpSpPr>
          <p:sp>
            <p:nvSpPr>
              <p:cNvPr id="604" name="Google Shape;604;p16"/>
              <p:cNvSpPr/>
              <p:nvPr/>
            </p:nvSpPr>
            <p:spPr>
              <a:xfrm>
                <a:off x="2845707" y="3082919"/>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1.1. Acta de Constitución</a:t>
                </a:r>
                <a:endParaRPr sz="800" b="0" i="0" u="none" strike="noStrike" cap="none">
                  <a:solidFill>
                    <a:srgbClr val="000000"/>
                  </a:solidFill>
                  <a:latin typeface="Arial"/>
                  <a:ea typeface="Arial"/>
                  <a:cs typeface="Arial"/>
                  <a:sym typeface="Arial"/>
                </a:endParaRPr>
              </a:p>
            </p:txBody>
          </p:sp>
          <p:sp>
            <p:nvSpPr>
              <p:cNvPr id="605" name="Google Shape;605;p16"/>
              <p:cNvSpPr/>
              <p:nvPr/>
            </p:nvSpPr>
            <p:spPr>
              <a:xfrm>
                <a:off x="2845707" y="3484793"/>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1.2. Presupuesto</a:t>
                </a:r>
                <a:endParaRPr sz="800" b="0" i="0" u="none" strike="noStrike" cap="none">
                  <a:solidFill>
                    <a:srgbClr val="000000"/>
                  </a:solidFill>
                  <a:latin typeface="Arial"/>
                  <a:ea typeface="Arial"/>
                  <a:cs typeface="Arial"/>
                  <a:sym typeface="Arial"/>
                </a:endParaRPr>
              </a:p>
            </p:txBody>
          </p:sp>
          <p:sp>
            <p:nvSpPr>
              <p:cNvPr id="606" name="Google Shape;606;p16"/>
              <p:cNvSpPr/>
              <p:nvPr/>
            </p:nvSpPr>
            <p:spPr>
              <a:xfrm>
                <a:off x="2845707" y="3886667"/>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1.3. Registro de Riesgos</a:t>
                </a:r>
                <a:endParaRPr sz="800" b="0" i="0" u="none" strike="noStrike" cap="none">
                  <a:solidFill>
                    <a:srgbClr val="000000"/>
                  </a:solidFill>
                  <a:latin typeface="Arial"/>
                  <a:ea typeface="Arial"/>
                  <a:cs typeface="Arial"/>
                  <a:sym typeface="Arial"/>
                </a:endParaRPr>
              </a:p>
            </p:txBody>
          </p:sp>
        </p:grpSp>
        <p:grpSp>
          <p:nvGrpSpPr>
            <p:cNvPr id="607" name="Google Shape;607;p16"/>
            <p:cNvGrpSpPr/>
            <p:nvPr/>
          </p:nvGrpSpPr>
          <p:grpSpPr>
            <a:xfrm>
              <a:off x="3411410" y="3100847"/>
              <a:ext cx="608717" cy="702563"/>
              <a:chOff x="2845707" y="3082919"/>
              <a:chExt cx="608717" cy="702563"/>
            </a:xfrm>
          </p:grpSpPr>
          <p:sp>
            <p:nvSpPr>
              <p:cNvPr id="608" name="Google Shape;608;p16"/>
              <p:cNvSpPr/>
              <p:nvPr/>
            </p:nvSpPr>
            <p:spPr>
              <a:xfrm>
                <a:off x="2845707" y="3082919"/>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2.1. Terreno</a:t>
                </a:r>
                <a:endParaRPr sz="800" b="0" i="0" u="none" strike="noStrike" cap="none">
                  <a:solidFill>
                    <a:srgbClr val="000000"/>
                  </a:solidFill>
                  <a:latin typeface="Arial"/>
                  <a:ea typeface="Arial"/>
                  <a:cs typeface="Arial"/>
                  <a:sym typeface="Arial"/>
                </a:endParaRPr>
              </a:p>
            </p:txBody>
          </p:sp>
          <p:sp>
            <p:nvSpPr>
              <p:cNvPr id="609" name="Google Shape;609;p16"/>
              <p:cNvSpPr/>
              <p:nvPr/>
            </p:nvSpPr>
            <p:spPr>
              <a:xfrm>
                <a:off x="2845707" y="3484793"/>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2.2. Documentos Legales</a:t>
                </a:r>
                <a:endParaRPr sz="800" b="0" i="0" u="none" strike="noStrike" cap="none">
                  <a:solidFill>
                    <a:srgbClr val="000000"/>
                  </a:solidFill>
                  <a:latin typeface="Arial"/>
                  <a:ea typeface="Arial"/>
                  <a:cs typeface="Arial"/>
                  <a:sym typeface="Arial"/>
                </a:endParaRPr>
              </a:p>
            </p:txBody>
          </p:sp>
        </p:grpSp>
        <p:sp>
          <p:nvSpPr>
            <p:cNvPr id="610" name="Google Shape;610;p16"/>
            <p:cNvSpPr/>
            <p:nvPr/>
          </p:nvSpPr>
          <p:spPr>
            <a:xfrm>
              <a:off x="4124213" y="3100847"/>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3.1.Maqueta</a:t>
              </a:r>
              <a:endParaRPr sz="800" b="0" i="0" u="none" strike="noStrike" cap="none">
                <a:solidFill>
                  <a:srgbClr val="000000"/>
                </a:solidFill>
                <a:latin typeface="Arial"/>
                <a:ea typeface="Arial"/>
                <a:cs typeface="Arial"/>
                <a:sym typeface="Arial"/>
              </a:endParaRPr>
            </a:p>
          </p:txBody>
        </p:sp>
        <p:sp>
          <p:nvSpPr>
            <p:cNvPr id="611" name="Google Shape;611;p16"/>
            <p:cNvSpPr/>
            <p:nvPr/>
          </p:nvSpPr>
          <p:spPr>
            <a:xfrm>
              <a:off x="4812807" y="3100847"/>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3.2. Planos</a:t>
              </a:r>
              <a:endParaRPr sz="800" b="0" i="0" u="none" strike="noStrike" cap="none">
                <a:solidFill>
                  <a:srgbClr val="000000"/>
                </a:solidFill>
                <a:latin typeface="Arial"/>
                <a:ea typeface="Arial"/>
                <a:cs typeface="Arial"/>
                <a:sym typeface="Arial"/>
              </a:endParaRPr>
            </a:p>
          </p:txBody>
        </p:sp>
        <p:grpSp>
          <p:nvGrpSpPr>
            <p:cNvPr id="612" name="Google Shape;612;p16"/>
            <p:cNvGrpSpPr/>
            <p:nvPr/>
          </p:nvGrpSpPr>
          <p:grpSpPr>
            <a:xfrm>
              <a:off x="5613485" y="3100847"/>
              <a:ext cx="608717" cy="702563"/>
              <a:chOff x="2845707" y="3082919"/>
              <a:chExt cx="608717" cy="702563"/>
            </a:xfrm>
          </p:grpSpPr>
          <p:sp>
            <p:nvSpPr>
              <p:cNvPr id="613" name="Google Shape;613;p16"/>
              <p:cNvSpPr/>
              <p:nvPr/>
            </p:nvSpPr>
            <p:spPr>
              <a:xfrm>
                <a:off x="2845707" y="3082919"/>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4.1.Tienda</a:t>
                </a:r>
                <a:endParaRPr sz="800" b="0" i="0" u="none" strike="noStrike" cap="none">
                  <a:solidFill>
                    <a:srgbClr val="000000"/>
                  </a:solidFill>
                  <a:latin typeface="Arial"/>
                  <a:ea typeface="Arial"/>
                  <a:cs typeface="Arial"/>
                  <a:sym typeface="Arial"/>
                </a:endParaRPr>
              </a:p>
            </p:txBody>
          </p:sp>
          <p:sp>
            <p:nvSpPr>
              <p:cNvPr id="614" name="Google Shape;614;p16"/>
              <p:cNvSpPr/>
              <p:nvPr/>
            </p:nvSpPr>
            <p:spPr>
              <a:xfrm>
                <a:off x="2845707" y="3484793"/>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4.2. </a:t>
                </a:r>
                <a:r>
                  <a:rPr lang="es-PE" sz="600" b="0" i="1" u="none" strike="noStrike" cap="none">
                    <a:solidFill>
                      <a:schemeClr val="lt1"/>
                    </a:solidFill>
                    <a:latin typeface="Calibri"/>
                    <a:ea typeface="Calibri"/>
                    <a:cs typeface="Calibri"/>
                    <a:sym typeface="Calibri"/>
                  </a:rPr>
                  <a:t>Parking</a:t>
                </a:r>
                <a:endParaRPr sz="800" b="0" i="0" u="none" strike="noStrike" cap="none">
                  <a:solidFill>
                    <a:srgbClr val="000000"/>
                  </a:solidFill>
                  <a:latin typeface="Arial"/>
                  <a:ea typeface="Arial"/>
                  <a:cs typeface="Arial"/>
                  <a:sym typeface="Arial"/>
                </a:endParaRPr>
              </a:p>
            </p:txBody>
          </p:sp>
        </p:grpSp>
        <p:sp>
          <p:nvSpPr>
            <p:cNvPr id="615" name="Google Shape;615;p16"/>
            <p:cNvSpPr/>
            <p:nvPr/>
          </p:nvSpPr>
          <p:spPr>
            <a:xfrm>
              <a:off x="6323213" y="3100847"/>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5.1. Acabados</a:t>
              </a:r>
              <a:endParaRPr sz="800" b="0" i="0" u="none" strike="noStrike" cap="none">
                <a:solidFill>
                  <a:srgbClr val="000000"/>
                </a:solidFill>
                <a:latin typeface="Arial"/>
                <a:ea typeface="Arial"/>
                <a:cs typeface="Arial"/>
                <a:sym typeface="Arial"/>
              </a:endParaRPr>
            </a:p>
          </p:txBody>
        </p:sp>
        <p:sp>
          <p:nvSpPr>
            <p:cNvPr id="616" name="Google Shape;616;p16"/>
            <p:cNvSpPr/>
            <p:nvPr/>
          </p:nvSpPr>
          <p:spPr>
            <a:xfrm>
              <a:off x="7011807" y="3100847"/>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5.2. Decoración</a:t>
              </a:r>
              <a:endParaRPr sz="800" b="0" i="0" u="none" strike="noStrike" cap="none">
                <a:solidFill>
                  <a:srgbClr val="000000"/>
                </a:solidFill>
                <a:latin typeface="Arial"/>
                <a:ea typeface="Arial"/>
                <a:cs typeface="Arial"/>
                <a:sym typeface="Arial"/>
              </a:endParaRPr>
            </a:p>
          </p:txBody>
        </p:sp>
        <p:grpSp>
          <p:nvGrpSpPr>
            <p:cNvPr id="617" name="Google Shape;617;p16"/>
            <p:cNvGrpSpPr/>
            <p:nvPr/>
          </p:nvGrpSpPr>
          <p:grpSpPr>
            <a:xfrm>
              <a:off x="7672653" y="3100847"/>
              <a:ext cx="608717" cy="702563"/>
              <a:chOff x="2845707" y="3082919"/>
              <a:chExt cx="608717" cy="702563"/>
            </a:xfrm>
          </p:grpSpPr>
          <p:sp>
            <p:nvSpPr>
              <p:cNvPr id="618" name="Google Shape;618;p16"/>
              <p:cNvSpPr/>
              <p:nvPr/>
            </p:nvSpPr>
            <p:spPr>
              <a:xfrm>
                <a:off x="2845707" y="3082919"/>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6.1. Publicidad RRSS</a:t>
                </a:r>
                <a:endParaRPr sz="800" b="0" i="0" u="none" strike="noStrike" cap="none">
                  <a:solidFill>
                    <a:srgbClr val="000000"/>
                  </a:solidFill>
                  <a:latin typeface="Arial"/>
                  <a:ea typeface="Arial"/>
                  <a:cs typeface="Arial"/>
                  <a:sym typeface="Arial"/>
                </a:endParaRPr>
              </a:p>
            </p:txBody>
          </p:sp>
          <p:sp>
            <p:nvSpPr>
              <p:cNvPr id="619" name="Google Shape;619;p16"/>
              <p:cNvSpPr/>
              <p:nvPr/>
            </p:nvSpPr>
            <p:spPr>
              <a:xfrm>
                <a:off x="2845707" y="3484793"/>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6.2. Evento</a:t>
                </a:r>
                <a:endParaRPr sz="800" b="0" i="0" u="none" strike="noStrike" cap="none">
                  <a:solidFill>
                    <a:srgbClr val="000000"/>
                  </a:solidFill>
                  <a:latin typeface="Arial"/>
                  <a:ea typeface="Arial"/>
                  <a:cs typeface="Arial"/>
                  <a:sym typeface="Arial"/>
                </a:endParaRPr>
              </a:p>
            </p:txBody>
          </p:sp>
        </p:grpSp>
        <p:grpSp>
          <p:nvGrpSpPr>
            <p:cNvPr id="620" name="Google Shape;620;p16"/>
            <p:cNvGrpSpPr/>
            <p:nvPr/>
          </p:nvGrpSpPr>
          <p:grpSpPr>
            <a:xfrm>
              <a:off x="4929144" y="3502721"/>
              <a:ext cx="608717" cy="702563"/>
              <a:chOff x="2845707" y="3082919"/>
              <a:chExt cx="608717" cy="702563"/>
            </a:xfrm>
          </p:grpSpPr>
          <p:sp>
            <p:nvSpPr>
              <p:cNvPr id="621" name="Google Shape;621;p16"/>
              <p:cNvSpPr/>
              <p:nvPr/>
            </p:nvSpPr>
            <p:spPr>
              <a:xfrm>
                <a:off x="2845707" y="3082919"/>
                <a:ext cx="608717" cy="300689"/>
              </a:xfrm>
              <a:prstGeom prst="roundRect">
                <a:avLst>
                  <a:gd name="adj" fmla="val 26816"/>
                </a:avLst>
              </a:prstGeom>
              <a:solidFill>
                <a:schemeClr val="accent2"/>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3.2.1. Planos Arquitectura</a:t>
                </a:r>
                <a:endParaRPr sz="800" b="0" i="0" u="none" strike="noStrike" cap="none">
                  <a:solidFill>
                    <a:srgbClr val="000000"/>
                  </a:solidFill>
                  <a:latin typeface="Arial"/>
                  <a:ea typeface="Arial"/>
                  <a:cs typeface="Arial"/>
                  <a:sym typeface="Arial"/>
                </a:endParaRPr>
              </a:p>
            </p:txBody>
          </p:sp>
          <p:sp>
            <p:nvSpPr>
              <p:cNvPr id="622" name="Google Shape;622;p16"/>
              <p:cNvSpPr/>
              <p:nvPr/>
            </p:nvSpPr>
            <p:spPr>
              <a:xfrm>
                <a:off x="2845707" y="3484793"/>
                <a:ext cx="608717" cy="300689"/>
              </a:xfrm>
              <a:prstGeom prst="roundRect">
                <a:avLst>
                  <a:gd name="adj" fmla="val 26816"/>
                </a:avLst>
              </a:prstGeom>
              <a:solidFill>
                <a:schemeClr val="accent2"/>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3.2.2. Planos Electricidad</a:t>
                </a:r>
                <a:endParaRPr sz="800" b="0" i="0" u="none" strike="noStrike" cap="none">
                  <a:solidFill>
                    <a:srgbClr val="000000"/>
                  </a:solidFill>
                  <a:latin typeface="Arial"/>
                  <a:ea typeface="Arial"/>
                  <a:cs typeface="Arial"/>
                  <a:sym typeface="Arial"/>
                </a:endParaRPr>
              </a:p>
            </p:txBody>
          </p:sp>
        </p:grpSp>
        <p:grpSp>
          <p:nvGrpSpPr>
            <p:cNvPr id="623" name="Google Shape;623;p16"/>
            <p:cNvGrpSpPr/>
            <p:nvPr/>
          </p:nvGrpSpPr>
          <p:grpSpPr>
            <a:xfrm>
              <a:off x="6442302" y="3502721"/>
              <a:ext cx="608717" cy="702563"/>
              <a:chOff x="2845707" y="3082919"/>
              <a:chExt cx="608717" cy="702563"/>
            </a:xfrm>
          </p:grpSpPr>
          <p:sp>
            <p:nvSpPr>
              <p:cNvPr id="624" name="Google Shape;624;p16"/>
              <p:cNvSpPr/>
              <p:nvPr/>
            </p:nvSpPr>
            <p:spPr>
              <a:xfrm>
                <a:off x="2845707" y="3082919"/>
                <a:ext cx="608717" cy="300689"/>
              </a:xfrm>
              <a:prstGeom prst="roundRect">
                <a:avLst>
                  <a:gd name="adj" fmla="val 26816"/>
                </a:avLst>
              </a:prstGeom>
              <a:solidFill>
                <a:schemeClr val="accent2"/>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5.1.1. Acabados Interiores</a:t>
                </a:r>
                <a:endParaRPr sz="800" b="0" i="0" u="none" strike="noStrike" cap="none">
                  <a:solidFill>
                    <a:srgbClr val="000000"/>
                  </a:solidFill>
                  <a:latin typeface="Arial"/>
                  <a:ea typeface="Arial"/>
                  <a:cs typeface="Arial"/>
                  <a:sym typeface="Arial"/>
                </a:endParaRPr>
              </a:p>
            </p:txBody>
          </p:sp>
          <p:sp>
            <p:nvSpPr>
              <p:cNvPr id="625" name="Google Shape;625;p16"/>
              <p:cNvSpPr/>
              <p:nvPr/>
            </p:nvSpPr>
            <p:spPr>
              <a:xfrm>
                <a:off x="2845707" y="3484793"/>
                <a:ext cx="608717" cy="300689"/>
              </a:xfrm>
              <a:prstGeom prst="roundRect">
                <a:avLst>
                  <a:gd name="adj" fmla="val 26816"/>
                </a:avLst>
              </a:prstGeom>
              <a:solidFill>
                <a:schemeClr val="accent2"/>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5.1.2. Acabados Exteriores</a:t>
                </a:r>
                <a:endParaRPr sz="8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17"/>
          <p:cNvSpPr/>
          <p:nvPr/>
        </p:nvSpPr>
        <p:spPr>
          <a:xfrm>
            <a:off x="503238" y="376836"/>
            <a:ext cx="2430462"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i="0" u="none" strike="noStrike" cap="none">
                <a:solidFill>
                  <a:srgbClr val="7F7F7F"/>
                </a:solidFill>
                <a:latin typeface="Calibri"/>
                <a:ea typeface="Calibri"/>
                <a:cs typeface="Calibri"/>
                <a:sym typeface="Calibri"/>
              </a:rPr>
              <a:t>+ </a:t>
            </a:r>
            <a:r>
              <a:rPr lang="es-PE" sz="1000" b="0" i="0" u="none" strike="noStrike" cap="none">
                <a:solidFill>
                  <a:srgbClr val="A5A5A5"/>
                </a:solidFill>
                <a:latin typeface="Calibri"/>
                <a:ea typeface="Calibri"/>
                <a:cs typeface="Calibri"/>
                <a:sym typeface="Calibri"/>
              </a:rPr>
              <a:t>REGLAS PARA DIAGRAMAR EDT</a:t>
            </a:r>
            <a:endParaRPr/>
          </a:p>
        </p:txBody>
      </p:sp>
      <p:grpSp>
        <p:nvGrpSpPr>
          <p:cNvPr id="632" name="Google Shape;632;p17"/>
          <p:cNvGrpSpPr/>
          <p:nvPr/>
        </p:nvGrpSpPr>
        <p:grpSpPr>
          <a:xfrm>
            <a:off x="326977" y="917244"/>
            <a:ext cx="2366604" cy="394721"/>
            <a:chOff x="287221" y="917244"/>
            <a:chExt cx="2782686" cy="500394"/>
          </a:xfrm>
        </p:grpSpPr>
        <p:sp>
          <p:nvSpPr>
            <p:cNvPr id="633" name="Google Shape;633;p17"/>
            <p:cNvSpPr/>
            <p:nvPr/>
          </p:nvSpPr>
          <p:spPr>
            <a:xfrm>
              <a:off x="503238" y="917244"/>
              <a:ext cx="2566669" cy="500394"/>
            </a:xfrm>
            <a:prstGeom prst="roundRect">
              <a:avLst>
                <a:gd name="adj" fmla="val 24841"/>
              </a:avLst>
            </a:prstGeom>
            <a:solidFill>
              <a:srgbClr val="7150A0"/>
            </a:solidFill>
            <a:ln>
              <a:noFill/>
            </a:ln>
          </p:spPr>
          <p:txBody>
            <a:bodyPr spcFirstLastPara="1" wrap="square" lIns="251975" tIns="45700" rIns="91425" bIns="45700" anchor="ctr" anchorCtr="0">
              <a:noAutofit/>
            </a:bodyPr>
            <a:lstStyle/>
            <a:p>
              <a:pPr marL="0" marR="0" lvl="0" indent="0" algn="ctr" rtl="0">
                <a:lnSpc>
                  <a:spcPct val="90000"/>
                </a:lnSpc>
                <a:spcBef>
                  <a:spcPts val="0"/>
                </a:spcBef>
                <a:spcAft>
                  <a:spcPts val="0"/>
                </a:spcAft>
                <a:buNone/>
              </a:pPr>
              <a:r>
                <a:rPr lang="es-PE" sz="1400" b="1" i="0" u="none" strike="noStrike" cap="none">
                  <a:solidFill>
                    <a:schemeClr val="lt1"/>
                  </a:solidFill>
                  <a:latin typeface="Calibri"/>
                  <a:ea typeface="Calibri"/>
                  <a:cs typeface="Calibri"/>
                  <a:sym typeface="Calibri"/>
                </a:rPr>
                <a:t>Reglas de Diagramado</a:t>
              </a:r>
              <a:endParaRPr/>
            </a:p>
          </p:txBody>
        </p:sp>
        <p:grpSp>
          <p:nvGrpSpPr>
            <p:cNvPr id="634" name="Google Shape;634;p17"/>
            <p:cNvGrpSpPr/>
            <p:nvPr/>
          </p:nvGrpSpPr>
          <p:grpSpPr>
            <a:xfrm>
              <a:off x="287221" y="965530"/>
              <a:ext cx="459474" cy="403823"/>
              <a:chOff x="5892512" y="2805541"/>
              <a:chExt cx="459474" cy="403823"/>
            </a:xfrm>
          </p:grpSpPr>
          <p:sp>
            <p:nvSpPr>
              <p:cNvPr id="635" name="Google Shape;635;p17"/>
              <p:cNvSpPr/>
              <p:nvPr/>
            </p:nvSpPr>
            <p:spPr>
              <a:xfrm>
                <a:off x="5956277" y="2824919"/>
                <a:ext cx="395709" cy="376075"/>
              </a:xfrm>
              <a:prstGeom prst="ellipse">
                <a:avLst/>
              </a:prstGeom>
              <a:solidFill>
                <a:srgbClr val="553C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Calibri"/>
                  <a:ea typeface="Calibri"/>
                  <a:cs typeface="Calibri"/>
                  <a:sym typeface="Calibri"/>
                </a:endParaRPr>
              </a:p>
            </p:txBody>
          </p:sp>
          <p:sp>
            <p:nvSpPr>
              <p:cNvPr id="636" name="Google Shape;636;p17"/>
              <p:cNvSpPr/>
              <p:nvPr/>
            </p:nvSpPr>
            <p:spPr>
              <a:xfrm>
                <a:off x="5892512" y="2805541"/>
                <a:ext cx="424906" cy="403823"/>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Calibri"/>
                  <a:ea typeface="Calibri"/>
                  <a:cs typeface="Calibri"/>
                  <a:sym typeface="Calibri"/>
                </a:endParaRPr>
              </a:p>
            </p:txBody>
          </p:sp>
          <p:sp>
            <p:nvSpPr>
              <p:cNvPr id="637" name="Google Shape;637;p17"/>
              <p:cNvSpPr/>
              <p:nvPr/>
            </p:nvSpPr>
            <p:spPr>
              <a:xfrm rot="5400000">
                <a:off x="6076285" y="2946262"/>
                <a:ext cx="186870" cy="122381"/>
              </a:xfrm>
              <a:prstGeom prst="triangle">
                <a:avLst>
                  <a:gd name="adj" fmla="val 50000"/>
                </a:avLst>
              </a:prstGeom>
              <a:solidFill>
                <a:srgbClr val="7150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Calibri"/>
                  <a:ea typeface="Calibri"/>
                  <a:cs typeface="Calibri"/>
                  <a:sym typeface="Calibri"/>
                </a:endParaRPr>
              </a:p>
            </p:txBody>
          </p:sp>
        </p:grpSp>
      </p:grpSp>
      <p:sp>
        <p:nvSpPr>
          <p:cNvPr id="638" name="Google Shape;638;p17"/>
          <p:cNvSpPr/>
          <p:nvPr/>
        </p:nvSpPr>
        <p:spPr>
          <a:xfrm>
            <a:off x="503238" y="1605377"/>
            <a:ext cx="8172450" cy="1477328"/>
          </a:xfrm>
          <a:prstGeom prst="rect">
            <a:avLst/>
          </a:prstGeom>
          <a:noFill/>
          <a:ln>
            <a:noFill/>
          </a:ln>
        </p:spPr>
        <p:txBody>
          <a:bodyPr spcFirstLastPara="1" wrap="square" lIns="0" tIns="0" rIns="0" bIns="0" anchor="t" anchorCtr="0">
            <a:spAutoFit/>
          </a:bodyPr>
          <a:lstStyle/>
          <a:p>
            <a:pPr marL="182563" marR="0" lvl="0" indent="-182563" algn="l" rtl="0">
              <a:lnSpc>
                <a:spcPct val="100000"/>
              </a:lnSpc>
              <a:spcBef>
                <a:spcPts val="0"/>
              </a:spcBef>
              <a:spcAft>
                <a:spcPts val="0"/>
              </a:spcAft>
              <a:buClr>
                <a:srgbClr val="7150A0"/>
              </a:buClr>
              <a:buSzPts val="1300"/>
              <a:buFont typeface="Arial"/>
              <a:buChar char="•"/>
            </a:pPr>
            <a:r>
              <a:rPr lang="es-PE" sz="1300" b="1" i="0" u="none" strike="noStrike" cap="none">
                <a:solidFill>
                  <a:srgbClr val="7150A0"/>
                </a:solidFill>
                <a:latin typeface="Calibri"/>
                <a:ea typeface="Calibri"/>
                <a:cs typeface="Calibri"/>
                <a:sym typeface="Calibri"/>
              </a:rPr>
              <a:t>Consideraciones adicionales…</a:t>
            </a:r>
            <a:endParaRPr/>
          </a:p>
          <a:p>
            <a:pPr marL="360363" marR="0" lvl="0" indent="-176213" algn="l" rtl="0">
              <a:lnSpc>
                <a:spcPct val="100000"/>
              </a:lnSpc>
              <a:spcBef>
                <a:spcPts val="600"/>
              </a:spcBef>
              <a:spcAft>
                <a:spcPts val="0"/>
              </a:spcAft>
              <a:buClr>
                <a:srgbClr val="7150A0"/>
              </a:buClr>
              <a:buSzPts val="1300"/>
              <a:buFont typeface="Arial"/>
              <a:buChar char="•"/>
            </a:pPr>
            <a:r>
              <a:rPr lang="es-PE" sz="1300" b="0" i="0" u="none" strike="noStrike" cap="none">
                <a:solidFill>
                  <a:schemeClr val="dk1"/>
                </a:solidFill>
                <a:latin typeface="Calibri"/>
                <a:ea typeface="Calibri"/>
                <a:cs typeface="Calibri"/>
                <a:sym typeface="Calibri"/>
              </a:rPr>
              <a:t>EDT al ser una especie de organigrama jerárquico del alcance del proyecto cada nivel de la EDT se va enumerando expansivamente. Por ejemplo, un nodo del nivel 2 se enumera como “4.5” y un nodo del nivel 4 se enumera como “2.3.1.2”.</a:t>
            </a:r>
            <a:endParaRPr/>
          </a:p>
          <a:p>
            <a:pPr marL="360363" marR="0" lvl="0" indent="-176213" algn="l" rtl="0">
              <a:lnSpc>
                <a:spcPct val="100000"/>
              </a:lnSpc>
              <a:spcBef>
                <a:spcPts val="0"/>
              </a:spcBef>
              <a:spcAft>
                <a:spcPts val="0"/>
              </a:spcAft>
              <a:buClr>
                <a:srgbClr val="7150A0"/>
              </a:buClr>
              <a:buSzPts val="1300"/>
              <a:buFont typeface="Arial"/>
              <a:buChar char="•"/>
            </a:pPr>
            <a:r>
              <a:rPr lang="es-PE" sz="1300" b="0" i="0" u="none" strike="noStrike" cap="none">
                <a:solidFill>
                  <a:schemeClr val="dk1"/>
                </a:solidFill>
                <a:latin typeface="Calibri"/>
                <a:ea typeface="Calibri"/>
                <a:cs typeface="Calibri"/>
                <a:sym typeface="Calibri"/>
              </a:rPr>
              <a:t>El nivel más bajo de cada subdivisión se denomina “paquete de trabajo”.</a:t>
            </a:r>
            <a:endParaRPr/>
          </a:p>
          <a:p>
            <a:pPr marL="360363" marR="0" lvl="0" indent="-176213" algn="l" rtl="0">
              <a:lnSpc>
                <a:spcPct val="100000"/>
              </a:lnSpc>
              <a:spcBef>
                <a:spcPts val="0"/>
              </a:spcBef>
              <a:spcAft>
                <a:spcPts val="0"/>
              </a:spcAft>
              <a:buClr>
                <a:srgbClr val="7150A0"/>
              </a:buClr>
              <a:buSzPts val="1300"/>
              <a:buFont typeface="Arial"/>
              <a:buChar char="•"/>
            </a:pPr>
            <a:r>
              <a:rPr lang="es-PE" sz="1300" b="0" i="0" u="none" strike="noStrike" cap="none">
                <a:solidFill>
                  <a:schemeClr val="dk1"/>
                </a:solidFill>
                <a:latin typeface="Calibri"/>
                <a:ea typeface="Calibri"/>
                <a:cs typeface="Calibri"/>
                <a:sym typeface="Calibri"/>
              </a:rPr>
              <a:t>En la EDT no hay actividades. </a:t>
            </a:r>
            <a:endParaRPr/>
          </a:p>
          <a:p>
            <a:pPr marL="360363" marR="0" lvl="0" indent="-176213" algn="l" rtl="0">
              <a:lnSpc>
                <a:spcPct val="100000"/>
              </a:lnSpc>
              <a:spcBef>
                <a:spcPts val="0"/>
              </a:spcBef>
              <a:spcAft>
                <a:spcPts val="0"/>
              </a:spcAft>
              <a:buClr>
                <a:srgbClr val="7150A0"/>
              </a:buClr>
              <a:buSzPts val="1300"/>
              <a:buFont typeface="Arial"/>
              <a:buChar char="•"/>
            </a:pPr>
            <a:r>
              <a:rPr lang="es-PE" sz="1300" b="0" i="0" u="none" strike="noStrike" cap="none">
                <a:solidFill>
                  <a:schemeClr val="dk1"/>
                </a:solidFill>
                <a:latin typeface="Calibri"/>
                <a:ea typeface="Calibri"/>
                <a:cs typeface="Calibri"/>
                <a:sym typeface="Calibri"/>
              </a:rPr>
              <a:t>Todos los nodos de la EDT representan entregables que se van “descomponiendo” en entregables más granulares.</a:t>
            </a:r>
            <a:endParaRPr/>
          </a:p>
        </p:txBody>
      </p:sp>
      <p:grpSp>
        <p:nvGrpSpPr>
          <p:cNvPr id="639" name="Google Shape;639;p17"/>
          <p:cNvGrpSpPr/>
          <p:nvPr/>
        </p:nvGrpSpPr>
        <p:grpSpPr>
          <a:xfrm>
            <a:off x="1645670" y="3183212"/>
            <a:ext cx="5852660" cy="2048806"/>
            <a:chOff x="2636515" y="2229223"/>
            <a:chExt cx="5644855" cy="1976061"/>
          </a:xfrm>
        </p:grpSpPr>
        <p:sp>
          <p:nvSpPr>
            <p:cNvPr id="640" name="Google Shape;640;p17"/>
            <p:cNvSpPr/>
            <p:nvPr/>
          </p:nvSpPr>
          <p:spPr>
            <a:xfrm>
              <a:off x="7586648" y="2986019"/>
              <a:ext cx="91440" cy="663346"/>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641" name="Google Shape;641;p17"/>
            <p:cNvSpPr/>
            <p:nvPr/>
          </p:nvSpPr>
          <p:spPr>
            <a:xfrm>
              <a:off x="7586648" y="2986019"/>
              <a:ext cx="91440" cy="260802"/>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642" name="Google Shape;642;p17"/>
            <p:cNvSpPr/>
            <p:nvPr/>
          </p:nvSpPr>
          <p:spPr>
            <a:xfrm>
              <a:off x="5387195" y="2583475"/>
              <a:ext cx="2471958" cy="119062"/>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chemeClr val="accent6"/>
              </a:solidFill>
              <a:prstDash val="solid"/>
              <a:round/>
              <a:headEnd type="none" w="sm" len="sm"/>
              <a:tailEnd type="none" w="sm" len="sm"/>
            </a:ln>
          </p:spPr>
        </p:sp>
        <p:sp>
          <p:nvSpPr>
            <p:cNvPr id="643" name="Google Shape;643;p17"/>
            <p:cNvSpPr/>
            <p:nvPr/>
          </p:nvSpPr>
          <p:spPr>
            <a:xfrm>
              <a:off x="6971856" y="2986019"/>
              <a:ext cx="343012" cy="119062"/>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chemeClr val="accent6"/>
              </a:solidFill>
              <a:prstDash val="solid"/>
              <a:round/>
              <a:headEnd type="none" w="sm" len="sm"/>
              <a:tailEnd type="none" w="sm" len="sm"/>
            </a:ln>
          </p:spPr>
        </p:sp>
        <p:sp>
          <p:nvSpPr>
            <p:cNvPr id="644" name="Google Shape;644;p17"/>
            <p:cNvSpPr/>
            <p:nvPr/>
          </p:nvSpPr>
          <p:spPr>
            <a:xfrm>
              <a:off x="6356338" y="3388562"/>
              <a:ext cx="91440" cy="663346"/>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645" name="Google Shape;645;p17"/>
            <p:cNvSpPr/>
            <p:nvPr/>
          </p:nvSpPr>
          <p:spPr>
            <a:xfrm>
              <a:off x="6356338" y="3388562"/>
              <a:ext cx="91440" cy="260802"/>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646" name="Google Shape;646;p17"/>
            <p:cNvSpPr/>
            <p:nvPr/>
          </p:nvSpPr>
          <p:spPr>
            <a:xfrm>
              <a:off x="6628843" y="2986019"/>
              <a:ext cx="343012" cy="119062"/>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chemeClr val="accent6"/>
              </a:solidFill>
              <a:prstDash val="solid"/>
              <a:round/>
              <a:headEnd type="none" w="sm" len="sm"/>
              <a:tailEnd type="none" w="sm" len="sm"/>
            </a:ln>
          </p:spPr>
        </p:sp>
        <p:sp>
          <p:nvSpPr>
            <p:cNvPr id="647" name="Google Shape;647;p17"/>
            <p:cNvSpPr/>
            <p:nvPr/>
          </p:nvSpPr>
          <p:spPr>
            <a:xfrm>
              <a:off x="5387195" y="2583475"/>
              <a:ext cx="1584661" cy="119062"/>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chemeClr val="accent6"/>
              </a:solidFill>
              <a:prstDash val="solid"/>
              <a:round/>
              <a:headEnd type="none" w="sm" len="sm"/>
              <a:tailEnd type="none" w="sm" len="sm"/>
            </a:ln>
          </p:spPr>
        </p:sp>
        <p:sp>
          <p:nvSpPr>
            <p:cNvPr id="648" name="Google Shape;648;p17"/>
            <p:cNvSpPr/>
            <p:nvPr/>
          </p:nvSpPr>
          <p:spPr>
            <a:xfrm>
              <a:off x="5528572" y="2986019"/>
              <a:ext cx="91440" cy="663346"/>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649" name="Google Shape;649;p17"/>
            <p:cNvSpPr/>
            <p:nvPr/>
          </p:nvSpPr>
          <p:spPr>
            <a:xfrm>
              <a:off x="5528572" y="2986019"/>
              <a:ext cx="91440" cy="260802"/>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650" name="Google Shape;650;p17"/>
            <p:cNvSpPr/>
            <p:nvPr/>
          </p:nvSpPr>
          <p:spPr>
            <a:xfrm>
              <a:off x="5387195" y="2583475"/>
              <a:ext cx="413882" cy="119062"/>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chemeClr val="accent6"/>
              </a:solidFill>
              <a:prstDash val="solid"/>
              <a:round/>
              <a:headEnd type="none" w="sm" len="sm"/>
              <a:tailEnd type="none" w="sm" len="sm"/>
            </a:ln>
          </p:spPr>
        </p:sp>
        <p:sp>
          <p:nvSpPr>
            <p:cNvPr id="651" name="Google Shape;651;p17"/>
            <p:cNvSpPr/>
            <p:nvPr/>
          </p:nvSpPr>
          <p:spPr>
            <a:xfrm>
              <a:off x="4842547" y="3388562"/>
              <a:ext cx="91440" cy="663346"/>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652" name="Google Shape;652;p17"/>
            <p:cNvSpPr/>
            <p:nvPr/>
          </p:nvSpPr>
          <p:spPr>
            <a:xfrm>
              <a:off x="4842547" y="3388562"/>
              <a:ext cx="91440" cy="260802"/>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653" name="Google Shape;653;p17"/>
            <p:cNvSpPr/>
            <p:nvPr/>
          </p:nvSpPr>
          <p:spPr>
            <a:xfrm>
              <a:off x="4772040" y="2986019"/>
              <a:ext cx="343012" cy="119062"/>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chemeClr val="accent6"/>
              </a:solidFill>
              <a:prstDash val="solid"/>
              <a:round/>
              <a:headEnd type="none" w="sm" len="sm"/>
              <a:tailEnd type="none" w="sm" len="sm"/>
            </a:ln>
          </p:spPr>
        </p:sp>
        <p:sp>
          <p:nvSpPr>
            <p:cNvPr id="654" name="Google Shape;654;p17"/>
            <p:cNvSpPr/>
            <p:nvPr/>
          </p:nvSpPr>
          <p:spPr>
            <a:xfrm>
              <a:off x="4429027" y="2986019"/>
              <a:ext cx="343012" cy="119062"/>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chemeClr val="accent6"/>
              </a:solidFill>
              <a:prstDash val="solid"/>
              <a:round/>
              <a:headEnd type="none" w="sm" len="sm"/>
              <a:tailEnd type="none" w="sm" len="sm"/>
            </a:ln>
          </p:spPr>
        </p:sp>
        <p:sp>
          <p:nvSpPr>
            <p:cNvPr id="655" name="Google Shape;655;p17"/>
            <p:cNvSpPr/>
            <p:nvPr/>
          </p:nvSpPr>
          <p:spPr>
            <a:xfrm>
              <a:off x="4772040" y="2583475"/>
              <a:ext cx="615154" cy="119062"/>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chemeClr val="accent6"/>
              </a:solidFill>
              <a:prstDash val="solid"/>
              <a:round/>
              <a:headEnd type="none" w="sm" len="sm"/>
              <a:tailEnd type="none" w="sm" len="sm"/>
            </a:ln>
          </p:spPr>
        </p:sp>
        <p:sp>
          <p:nvSpPr>
            <p:cNvPr id="656" name="Google Shape;656;p17"/>
            <p:cNvSpPr/>
            <p:nvPr/>
          </p:nvSpPr>
          <p:spPr>
            <a:xfrm>
              <a:off x="3328756" y="2986019"/>
              <a:ext cx="91440" cy="663346"/>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657" name="Google Shape;657;p17"/>
            <p:cNvSpPr/>
            <p:nvPr/>
          </p:nvSpPr>
          <p:spPr>
            <a:xfrm>
              <a:off x="3328756" y="2986019"/>
              <a:ext cx="91440" cy="260802"/>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658" name="Google Shape;658;p17"/>
            <p:cNvSpPr/>
            <p:nvPr/>
          </p:nvSpPr>
          <p:spPr>
            <a:xfrm>
              <a:off x="3601261" y="2583475"/>
              <a:ext cx="1785933" cy="119062"/>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chemeClr val="accent6"/>
              </a:solidFill>
              <a:prstDash val="solid"/>
              <a:round/>
              <a:headEnd type="none" w="sm" len="sm"/>
              <a:tailEnd type="none" w="sm" len="sm"/>
            </a:ln>
          </p:spPr>
        </p:sp>
        <p:sp>
          <p:nvSpPr>
            <p:cNvPr id="659" name="Google Shape;659;p17"/>
            <p:cNvSpPr/>
            <p:nvPr/>
          </p:nvSpPr>
          <p:spPr>
            <a:xfrm>
              <a:off x="2642731" y="2986019"/>
              <a:ext cx="91440" cy="1065890"/>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660" name="Google Shape;660;p17"/>
            <p:cNvSpPr/>
            <p:nvPr/>
          </p:nvSpPr>
          <p:spPr>
            <a:xfrm>
              <a:off x="2642731" y="2986019"/>
              <a:ext cx="91440" cy="663346"/>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661" name="Google Shape;661;p17"/>
            <p:cNvSpPr/>
            <p:nvPr/>
          </p:nvSpPr>
          <p:spPr>
            <a:xfrm>
              <a:off x="2642731" y="2986019"/>
              <a:ext cx="91440" cy="260802"/>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662" name="Google Shape;662;p17"/>
            <p:cNvSpPr/>
            <p:nvPr/>
          </p:nvSpPr>
          <p:spPr>
            <a:xfrm>
              <a:off x="2915236" y="2583475"/>
              <a:ext cx="2471958" cy="119062"/>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chemeClr val="accent6"/>
              </a:solidFill>
              <a:prstDash val="solid"/>
              <a:round/>
              <a:headEnd type="none" w="sm" len="sm"/>
              <a:tailEnd type="none" w="sm" len="sm"/>
            </a:ln>
          </p:spPr>
        </p:sp>
        <p:sp>
          <p:nvSpPr>
            <p:cNvPr id="663" name="Google Shape;663;p17"/>
            <p:cNvSpPr/>
            <p:nvPr/>
          </p:nvSpPr>
          <p:spPr>
            <a:xfrm>
              <a:off x="4954292" y="2229223"/>
              <a:ext cx="872798" cy="335657"/>
            </a:xfrm>
            <a:prstGeom prst="roundRect">
              <a:avLst>
                <a:gd name="adj" fmla="val 26816"/>
              </a:avLst>
            </a:prstGeom>
            <a:solidFill>
              <a:schemeClr val="accent5"/>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800" b="1" i="0" u="none" strike="noStrike" cap="none">
                  <a:solidFill>
                    <a:schemeClr val="lt1"/>
                  </a:solidFill>
                  <a:latin typeface="Calibri"/>
                  <a:ea typeface="Calibri"/>
                  <a:cs typeface="Calibri"/>
                  <a:sym typeface="Calibri"/>
                </a:rPr>
                <a:t>Proyecto Nueva Tienda Comercial</a:t>
              </a:r>
              <a:endParaRPr sz="1000" b="1" i="0" u="none" strike="noStrike" cap="none">
                <a:solidFill>
                  <a:srgbClr val="000000"/>
                </a:solidFill>
                <a:latin typeface="Arial"/>
                <a:ea typeface="Arial"/>
                <a:cs typeface="Arial"/>
                <a:sym typeface="Arial"/>
              </a:endParaRPr>
            </a:p>
          </p:txBody>
        </p:sp>
        <p:sp>
          <p:nvSpPr>
            <p:cNvPr id="664" name="Google Shape;664;p17"/>
            <p:cNvSpPr/>
            <p:nvPr/>
          </p:nvSpPr>
          <p:spPr>
            <a:xfrm>
              <a:off x="2636515" y="2699497"/>
              <a:ext cx="549004" cy="300689"/>
            </a:xfrm>
            <a:prstGeom prst="roundRect">
              <a:avLst>
                <a:gd name="adj" fmla="val 26816"/>
              </a:avLst>
            </a:prstGeom>
            <a:solidFill>
              <a:schemeClr val="accent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1. Gestión del Proyecto</a:t>
              </a:r>
              <a:endParaRPr sz="700" b="0" i="0" u="none" strike="noStrike" cap="none">
                <a:solidFill>
                  <a:srgbClr val="000000"/>
                </a:solidFill>
                <a:latin typeface="Arial"/>
                <a:ea typeface="Arial"/>
                <a:cs typeface="Arial"/>
                <a:sym typeface="Arial"/>
              </a:endParaRPr>
            </a:p>
          </p:txBody>
        </p:sp>
        <p:sp>
          <p:nvSpPr>
            <p:cNvPr id="665" name="Google Shape;665;p17"/>
            <p:cNvSpPr/>
            <p:nvPr/>
          </p:nvSpPr>
          <p:spPr>
            <a:xfrm>
              <a:off x="3331647" y="2699497"/>
              <a:ext cx="549004" cy="300689"/>
            </a:xfrm>
            <a:prstGeom prst="roundRect">
              <a:avLst>
                <a:gd name="adj" fmla="val 26816"/>
              </a:avLst>
            </a:prstGeom>
            <a:solidFill>
              <a:schemeClr val="accent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2. Evaluación y Adquisición</a:t>
              </a:r>
              <a:endParaRPr sz="800" b="0" i="0" u="none" strike="noStrike" cap="none">
                <a:solidFill>
                  <a:srgbClr val="000000"/>
                </a:solidFill>
                <a:latin typeface="Arial"/>
                <a:ea typeface="Arial"/>
                <a:cs typeface="Arial"/>
                <a:sym typeface="Arial"/>
              </a:endParaRPr>
            </a:p>
          </p:txBody>
        </p:sp>
        <p:sp>
          <p:nvSpPr>
            <p:cNvPr id="666" name="Google Shape;666;p17"/>
            <p:cNvSpPr/>
            <p:nvPr/>
          </p:nvSpPr>
          <p:spPr>
            <a:xfrm>
              <a:off x="4497488" y="2699497"/>
              <a:ext cx="549004" cy="300689"/>
            </a:xfrm>
            <a:prstGeom prst="roundRect">
              <a:avLst>
                <a:gd name="adj" fmla="val 26816"/>
              </a:avLst>
            </a:prstGeom>
            <a:solidFill>
              <a:schemeClr val="accent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3. Diseño</a:t>
              </a:r>
              <a:endParaRPr sz="800" b="0" i="0" u="none" strike="noStrike" cap="none">
                <a:solidFill>
                  <a:srgbClr val="000000"/>
                </a:solidFill>
                <a:latin typeface="Arial"/>
                <a:ea typeface="Arial"/>
                <a:cs typeface="Arial"/>
                <a:sym typeface="Arial"/>
              </a:endParaRPr>
            </a:p>
          </p:txBody>
        </p:sp>
        <p:sp>
          <p:nvSpPr>
            <p:cNvPr id="667" name="Google Shape;667;p17"/>
            <p:cNvSpPr/>
            <p:nvPr/>
          </p:nvSpPr>
          <p:spPr>
            <a:xfrm>
              <a:off x="5527780" y="2699497"/>
              <a:ext cx="549004" cy="300689"/>
            </a:xfrm>
            <a:prstGeom prst="roundRect">
              <a:avLst>
                <a:gd name="adj" fmla="val 26816"/>
              </a:avLst>
            </a:prstGeom>
            <a:solidFill>
              <a:schemeClr val="accent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4. Construcción</a:t>
              </a:r>
              <a:endParaRPr sz="800" b="0" i="0" u="none" strike="noStrike" cap="none">
                <a:solidFill>
                  <a:srgbClr val="000000"/>
                </a:solidFill>
                <a:latin typeface="Arial"/>
                <a:ea typeface="Arial"/>
                <a:cs typeface="Arial"/>
                <a:sym typeface="Arial"/>
              </a:endParaRPr>
            </a:p>
          </p:txBody>
        </p:sp>
        <p:sp>
          <p:nvSpPr>
            <p:cNvPr id="668" name="Google Shape;668;p17"/>
            <p:cNvSpPr/>
            <p:nvPr/>
          </p:nvSpPr>
          <p:spPr>
            <a:xfrm>
              <a:off x="6695806" y="2699497"/>
              <a:ext cx="549004" cy="300689"/>
            </a:xfrm>
            <a:prstGeom prst="roundRect">
              <a:avLst>
                <a:gd name="adj" fmla="val 26816"/>
              </a:avLst>
            </a:prstGeom>
            <a:solidFill>
              <a:schemeClr val="accent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5. Decoración y Acabados</a:t>
              </a:r>
              <a:endParaRPr sz="800" b="0" i="0" u="none" strike="noStrike" cap="none">
                <a:solidFill>
                  <a:srgbClr val="000000"/>
                </a:solidFill>
                <a:latin typeface="Arial"/>
                <a:ea typeface="Arial"/>
                <a:cs typeface="Arial"/>
                <a:sym typeface="Arial"/>
              </a:endParaRPr>
            </a:p>
          </p:txBody>
        </p:sp>
        <p:sp>
          <p:nvSpPr>
            <p:cNvPr id="669" name="Google Shape;669;p17"/>
            <p:cNvSpPr/>
            <p:nvPr/>
          </p:nvSpPr>
          <p:spPr>
            <a:xfrm>
              <a:off x="7583807" y="2699497"/>
              <a:ext cx="549004" cy="300689"/>
            </a:xfrm>
            <a:prstGeom prst="roundRect">
              <a:avLst>
                <a:gd name="adj" fmla="val 26816"/>
              </a:avLst>
            </a:prstGeom>
            <a:solidFill>
              <a:schemeClr val="accent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6. Lanzamiento</a:t>
              </a:r>
              <a:endParaRPr sz="800" b="0" i="0" u="none" strike="noStrike" cap="none">
                <a:solidFill>
                  <a:srgbClr val="000000"/>
                </a:solidFill>
                <a:latin typeface="Arial"/>
                <a:ea typeface="Arial"/>
                <a:cs typeface="Arial"/>
                <a:sym typeface="Arial"/>
              </a:endParaRPr>
            </a:p>
          </p:txBody>
        </p:sp>
        <p:grpSp>
          <p:nvGrpSpPr>
            <p:cNvPr id="670" name="Google Shape;670;p17"/>
            <p:cNvGrpSpPr/>
            <p:nvPr/>
          </p:nvGrpSpPr>
          <p:grpSpPr>
            <a:xfrm>
              <a:off x="2726183" y="3100847"/>
              <a:ext cx="608717" cy="1104437"/>
              <a:chOff x="2845707" y="3082919"/>
              <a:chExt cx="608717" cy="1104437"/>
            </a:xfrm>
          </p:grpSpPr>
          <p:sp>
            <p:nvSpPr>
              <p:cNvPr id="671" name="Google Shape;671;p17"/>
              <p:cNvSpPr/>
              <p:nvPr/>
            </p:nvSpPr>
            <p:spPr>
              <a:xfrm>
                <a:off x="2845707" y="3082919"/>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1.1. Acta de Constitución</a:t>
                </a:r>
                <a:endParaRPr sz="800" b="0" i="0" u="none" strike="noStrike" cap="none">
                  <a:solidFill>
                    <a:srgbClr val="000000"/>
                  </a:solidFill>
                  <a:latin typeface="Arial"/>
                  <a:ea typeface="Arial"/>
                  <a:cs typeface="Arial"/>
                  <a:sym typeface="Arial"/>
                </a:endParaRPr>
              </a:p>
            </p:txBody>
          </p:sp>
          <p:sp>
            <p:nvSpPr>
              <p:cNvPr id="672" name="Google Shape;672;p17"/>
              <p:cNvSpPr/>
              <p:nvPr/>
            </p:nvSpPr>
            <p:spPr>
              <a:xfrm>
                <a:off x="2845707" y="3484793"/>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1.2. Presupuesto</a:t>
                </a:r>
                <a:endParaRPr sz="800" b="0" i="0" u="none" strike="noStrike" cap="none">
                  <a:solidFill>
                    <a:srgbClr val="000000"/>
                  </a:solidFill>
                  <a:latin typeface="Arial"/>
                  <a:ea typeface="Arial"/>
                  <a:cs typeface="Arial"/>
                  <a:sym typeface="Arial"/>
                </a:endParaRPr>
              </a:p>
            </p:txBody>
          </p:sp>
          <p:sp>
            <p:nvSpPr>
              <p:cNvPr id="673" name="Google Shape;673;p17"/>
              <p:cNvSpPr/>
              <p:nvPr/>
            </p:nvSpPr>
            <p:spPr>
              <a:xfrm>
                <a:off x="2845707" y="3886667"/>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1.3. Registro de Riesgos</a:t>
                </a:r>
                <a:endParaRPr sz="800" b="0" i="0" u="none" strike="noStrike" cap="none">
                  <a:solidFill>
                    <a:srgbClr val="000000"/>
                  </a:solidFill>
                  <a:latin typeface="Arial"/>
                  <a:ea typeface="Arial"/>
                  <a:cs typeface="Arial"/>
                  <a:sym typeface="Arial"/>
                </a:endParaRPr>
              </a:p>
            </p:txBody>
          </p:sp>
        </p:grpSp>
        <p:grpSp>
          <p:nvGrpSpPr>
            <p:cNvPr id="674" name="Google Shape;674;p17"/>
            <p:cNvGrpSpPr/>
            <p:nvPr/>
          </p:nvGrpSpPr>
          <p:grpSpPr>
            <a:xfrm>
              <a:off x="3411410" y="3100847"/>
              <a:ext cx="608717" cy="702563"/>
              <a:chOff x="2845707" y="3082919"/>
              <a:chExt cx="608717" cy="702563"/>
            </a:xfrm>
          </p:grpSpPr>
          <p:sp>
            <p:nvSpPr>
              <p:cNvPr id="675" name="Google Shape;675;p17"/>
              <p:cNvSpPr/>
              <p:nvPr/>
            </p:nvSpPr>
            <p:spPr>
              <a:xfrm>
                <a:off x="2845707" y="3082919"/>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2.1. Terreno</a:t>
                </a:r>
                <a:endParaRPr sz="800" b="0" i="0" u="none" strike="noStrike" cap="none">
                  <a:solidFill>
                    <a:srgbClr val="000000"/>
                  </a:solidFill>
                  <a:latin typeface="Arial"/>
                  <a:ea typeface="Arial"/>
                  <a:cs typeface="Arial"/>
                  <a:sym typeface="Arial"/>
                </a:endParaRPr>
              </a:p>
            </p:txBody>
          </p:sp>
          <p:sp>
            <p:nvSpPr>
              <p:cNvPr id="676" name="Google Shape;676;p17"/>
              <p:cNvSpPr/>
              <p:nvPr/>
            </p:nvSpPr>
            <p:spPr>
              <a:xfrm>
                <a:off x="2845707" y="3484793"/>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2.2. Documentos Legales</a:t>
                </a:r>
                <a:endParaRPr sz="800" b="0" i="0" u="none" strike="noStrike" cap="none">
                  <a:solidFill>
                    <a:srgbClr val="000000"/>
                  </a:solidFill>
                  <a:latin typeface="Arial"/>
                  <a:ea typeface="Arial"/>
                  <a:cs typeface="Arial"/>
                  <a:sym typeface="Arial"/>
                </a:endParaRPr>
              </a:p>
            </p:txBody>
          </p:sp>
        </p:grpSp>
        <p:sp>
          <p:nvSpPr>
            <p:cNvPr id="677" name="Google Shape;677;p17"/>
            <p:cNvSpPr/>
            <p:nvPr/>
          </p:nvSpPr>
          <p:spPr>
            <a:xfrm>
              <a:off x="4124213" y="3100847"/>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3.1.Maqueta</a:t>
              </a:r>
              <a:endParaRPr sz="800" b="0" i="0" u="none" strike="noStrike" cap="none">
                <a:solidFill>
                  <a:srgbClr val="000000"/>
                </a:solidFill>
                <a:latin typeface="Arial"/>
                <a:ea typeface="Arial"/>
                <a:cs typeface="Arial"/>
                <a:sym typeface="Arial"/>
              </a:endParaRPr>
            </a:p>
          </p:txBody>
        </p:sp>
        <p:sp>
          <p:nvSpPr>
            <p:cNvPr id="678" name="Google Shape;678;p17"/>
            <p:cNvSpPr/>
            <p:nvPr/>
          </p:nvSpPr>
          <p:spPr>
            <a:xfrm>
              <a:off x="4812807" y="3100847"/>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3.2. Planos</a:t>
              </a:r>
              <a:endParaRPr sz="800" b="0" i="0" u="none" strike="noStrike" cap="none">
                <a:solidFill>
                  <a:srgbClr val="000000"/>
                </a:solidFill>
                <a:latin typeface="Arial"/>
                <a:ea typeface="Arial"/>
                <a:cs typeface="Arial"/>
                <a:sym typeface="Arial"/>
              </a:endParaRPr>
            </a:p>
          </p:txBody>
        </p:sp>
        <p:grpSp>
          <p:nvGrpSpPr>
            <p:cNvPr id="679" name="Google Shape;679;p17"/>
            <p:cNvGrpSpPr/>
            <p:nvPr/>
          </p:nvGrpSpPr>
          <p:grpSpPr>
            <a:xfrm>
              <a:off x="5613485" y="3100847"/>
              <a:ext cx="608717" cy="702563"/>
              <a:chOff x="2845707" y="3082919"/>
              <a:chExt cx="608717" cy="702563"/>
            </a:xfrm>
          </p:grpSpPr>
          <p:sp>
            <p:nvSpPr>
              <p:cNvPr id="680" name="Google Shape;680;p17"/>
              <p:cNvSpPr/>
              <p:nvPr/>
            </p:nvSpPr>
            <p:spPr>
              <a:xfrm>
                <a:off x="2845707" y="3082919"/>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4.1.Tienda</a:t>
                </a:r>
                <a:endParaRPr sz="800" b="0" i="0" u="none" strike="noStrike" cap="none">
                  <a:solidFill>
                    <a:srgbClr val="000000"/>
                  </a:solidFill>
                  <a:latin typeface="Arial"/>
                  <a:ea typeface="Arial"/>
                  <a:cs typeface="Arial"/>
                  <a:sym typeface="Arial"/>
                </a:endParaRPr>
              </a:p>
            </p:txBody>
          </p:sp>
          <p:sp>
            <p:nvSpPr>
              <p:cNvPr id="681" name="Google Shape;681;p17"/>
              <p:cNvSpPr/>
              <p:nvPr/>
            </p:nvSpPr>
            <p:spPr>
              <a:xfrm>
                <a:off x="2845707" y="3484793"/>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4.2. </a:t>
                </a:r>
                <a:r>
                  <a:rPr lang="es-PE" sz="600" b="0" i="1" u="none" strike="noStrike" cap="none">
                    <a:solidFill>
                      <a:schemeClr val="lt1"/>
                    </a:solidFill>
                    <a:latin typeface="Calibri"/>
                    <a:ea typeface="Calibri"/>
                    <a:cs typeface="Calibri"/>
                    <a:sym typeface="Calibri"/>
                  </a:rPr>
                  <a:t>Parking</a:t>
                </a:r>
                <a:endParaRPr sz="800" b="0" i="0" u="none" strike="noStrike" cap="none">
                  <a:solidFill>
                    <a:srgbClr val="000000"/>
                  </a:solidFill>
                  <a:latin typeface="Arial"/>
                  <a:ea typeface="Arial"/>
                  <a:cs typeface="Arial"/>
                  <a:sym typeface="Arial"/>
                </a:endParaRPr>
              </a:p>
            </p:txBody>
          </p:sp>
        </p:grpSp>
        <p:sp>
          <p:nvSpPr>
            <p:cNvPr id="682" name="Google Shape;682;p17"/>
            <p:cNvSpPr/>
            <p:nvPr/>
          </p:nvSpPr>
          <p:spPr>
            <a:xfrm>
              <a:off x="6323213" y="3100847"/>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5.1. Acabados</a:t>
              </a:r>
              <a:endParaRPr sz="800" b="0" i="0" u="none" strike="noStrike" cap="none">
                <a:solidFill>
                  <a:srgbClr val="000000"/>
                </a:solidFill>
                <a:latin typeface="Arial"/>
                <a:ea typeface="Arial"/>
                <a:cs typeface="Arial"/>
                <a:sym typeface="Arial"/>
              </a:endParaRPr>
            </a:p>
          </p:txBody>
        </p:sp>
        <p:sp>
          <p:nvSpPr>
            <p:cNvPr id="683" name="Google Shape;683;p17"/>
            <p:cNvSpPr/>
            <p:nvPr/>
          </p:nvSpPr>
          <p:spPr>
            <a:xfrm>
              <a:off x="7011807" y="3100847"/>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5.2. Decoración</a:t>
              </a:r>
              <a:endParaRPr sz="800" b="0" i="0" u="none" strike="noStrike" cap="none">
                <a:solidFill>
                  <a:srgbClr val="000000"/>
                </a:solidFill>
                <a:latin typeface="Arial"/>
                <a:ea typeface="Arial"/>
                <a:cs typeface="Arial"/>
                <a:sym typeface="Arial"/>
              </a:endParaRPr>
            </a:p>
          </p:txBody>
        </p:sp>
        <p:grpSp>
          <p:nvGrpSpPr>
            <p:cNvPr id="684" name="Google Shape;684;p17"/>
            <p:cNvGrpSpPr/>
            <p:nvPr/>
          </p:nvGrpSpPr>
          <p:grpSpPr>
            <a:xfrm>
              <a:off x="7672653" y="3100847"/>
              <a:ext cx="608717" cy="702563"/>
              <a:chOff x="2845707" y="3082919"/>
              <a:chExt cx="608717" cy="702563"/>
            </a:xfrm>
          </p:grpSpPr>
          <p:sp>
            <p:nvSpPr>
              <p:cNvPr id="685" name="Google Shape;685;p17"/>
              <p:cNvSpPr/>
              <p:nvPr/>
            </p:nvSpPr>
            <p:spPr>
              <a:xfrm>
                <a:off x="2845707" y="3082919"/>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6.1. Publicidad RRSS</a:t>
                </a:r>
                <a:endParaRPr sz="800" b="0" i="0" u="none" strike="noStrike" cap="none">
                  <a:solidFill>
                    <a:srgbClr val="000000"/>
                  </a:solidFill>
                  <a:latin typeface="Arial"/>
                  <a:ea typeface="Arial"/>
                  <a:cs typeface="Arial"/>
                  <a:sym typeface="Arial"/>
                </a:endParaRPr>
              </a:p>
            </p:txBody>
          </p:sp>
          <p:sp>
            <p:nvSpPr>
              <p:cNvPr id="686" name="Google Shape;686;p17"/>
              <p:cNvSpPr/>
              <p:nvPr/>
            </p:nvSpPr>
            <p:spPr>
              <a:xfrm>
                <a:off x="2845707" y="3484793"/>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6.2. Evento</a:t>
                </a:r>
                <a:endParaRPr sz="800" b="0" i="0" u="none" strike="noStrike" cap="none">
                  <a:solidFill>
                    <a:srgbClr val="000000"/>
                  </a:solidFill>
                  <a:latin typeface="Arial"/>
                  <a:ea typeface="Arial"/>
                  <a:cs typeface="Arial"/>
                  <a:sym typeface="Arial"/>
                </a:endParaRPr>
              </a:p>
            </p:txBody>
          </p:sp>
        </p:grpSp>
        <p:grpSp>
          <p:nvGrpSpPr>
            <p:cNvPr id="687" name="Google Shape;687;p17"/>
            <p:cNvGrpSpPr/>
            <p:nvPr/>
          </p:nvGrpSpPr>
          <p:grpSpPr>
            <a:xfrm>
              <a:off x="4929144" y="3502721"/>
              <a:ext cx="608717" cy="702563"/>
              <a:chOff x="2845707" y="3082919"/>
              <a:chExt cx="608717" cy="702563"/>
            </a:xfrm>
          </p:grpSpPr>
          <p:sp>
            <p:nvSpPr>
              <p:cNvPr id="688" name="Google Shape;688;p17"/>
              <p:cNvSpPr/>
              <p:nvPr/>
            </p:nvSpPr>
            <p:spPr>
              <a:xfrm>
                <a:off x="2845707" y="3082919"/>
                <a:ext cx="608717" cy="300689"/>
              </a:xfrm>
              <a:prstGeom prst="roundRect">
                <a:avLst>
                  <a:gd name="adj" fmla="val 26816"/>
                </a:avLst>
              </a:prstGeom>
              <a:solidFill>
                <a:schemeClr val="accent2"/>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3.2.1. Planos Arquitectura</a:t>
                </a:r>
                <a:endParaRPr sz="800" b="0" i="0" u="none" strike="noStrike" cap="none">
                  <a:solidFill>
                    <a:srgbClr val="000000"/>
                  </a:solidFill>
                  <a:latin typeface="Arial"/>
                  <a:ea typeface="Arial"/>
                  <a:cs typeface="Arial"/>
                  <a:sym typeface="Arial"/>
                </a:endParaRPr>
              </a:p>
            </p:txBody>
          </p:sp>
          <p:sp>
            <p:nvSpPr>
              <p:cNvPr id="689" name="Google Shape;689;p17"/>
              <p:cNvSpPr/>
              <p:nvPr/>
            </p:nvSpPr>
            <p:spPr>
              <a:xfrm>
                <a:off x="2845707" y="3484793"/>
                <a:ext cx="608717" cy="300689"/>
              </a:xfrm>
              <a:prstGeom prst="roundRect">
                <a:avLst>
                  <a:gd name="adj" fmla="val 26816"/>
                </a:avLst>
              </a:prstGeom>
              <a:solidFill>
                <a:schemeClr val="accent2"/>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3.2.2. Planos Electricidad</a:t>
                </a:r>
                <a:endParaRPr sz="800" b="0" i="0" u="none" strike="noStrike" cap="none">
                  <a:solidFill>
                    <a:srgbClr val="000000"/>
                  </a:solidFill>
                  <a:latin typeface="Arial"/>
                  <a:ea typeface="Arial"/>
                  <a:cs typeface="Arial"/>
                  <a:sym typeface="Arial"/>
                </a:endParaRPr>
              </a:p>
            </p:txBody>
          </p:sp>
        </p:grpSp>
        <p:grpSp>
          <p:nvGrpSpPr>
            <p:cNvPr id="690" name="Google Shape;690;p17"/>
            <p:cNvGrpSpPr/>
            <p:nvPr/>
          </p:nvGrpSpPr>
          <p:grpSpPr>
            <a:xfrm>
              <a:off x="6442302" y="3502721"/>
              <a:ext cx="608717" cy="702563"/>
              <a:chOff x="2845707" y="3082919"/>
              <a:chExt cx="608717" cy="702563"/>
            </a:xfrm>
          </p:grpSpPr>
          <p:sp>
            <p:nvSpPr>
              <p:cNvPr id="691" name="Google Shape;691;p17"/>
              <p:cNvSpPr/>
              <p:nvPr/>
            </p:nvSpPr>
            <p:spPr>
              <a:xfrm>
                <a:off x="2845707" y="3082919"/>
                <a:ext cx="608717" cy="300689"/>
              </a:xfrm>
              <a:prstGeom prst="roundRect">
                <a:avLst>
                  <a:gd name="adj" fmla="val 26816"/>
                </a:avLst>
              </a:prstGeom>
              <a:solidFill>
                <a:schemeClr val="accent2"/>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5.1.1. Acabados Interiores</a:t>
                </a:r>
                <a:endParaRPr sz="800" b="0" i="0" u="none" strike="noStrike" cap="none">
                  <a:solidFill>
                    <a:srgbClr val="000000"/>
                  </a:solidFill>
                  <a:latin typeface="Arial"/>
                  <a:ea typeface="Arial"/>
                  <a:cs typeface="Arial"/>
                  <a:sym typeface="Arial"/>
                </a:endParaRPr>
              </a:p>
            </p:txBody>
          </p:sp>
          <p:sp>
            <p:nvSpPr>
              <p:cNvPr id="692" name="Google Shape;692;p17"/>
              <p:cNvSpPr/>
              <p:nvPr/>
            </p:nvSpPr>
            <p:spPr>
              <a:xfrm>
                <a:off x="2845707" y="3484793"/>
                <a:ext cx="608717" cy="300689"/>
              </a:xfrm>
              <a:prstGeom prst="roundRect">
                <a:avLst>
                  <a:gd name="adj" fmla="val 26816"/>
                </a:avLst>
              </a:prstGeom>
              <a:solidFill>
                <a:schemeClr val="accent2"/>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5.1.2. Acabados Exteriores</a:t>
                </a:r>
                <a:endParaRPr sz="8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18"/>
          <p:cNvSpPr/>
          <p:nvPr/>
        </p:nvSpPr>
        <p:spPr>
          <a:xfrm>
            <a:off x="503238" y="376836"/>
            <a:ext cx="2430462"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i="0" u="none" strike="noStrike" cap="none">
                <a:solidFill>
                  <a:srgbClr val="7F7F7F"/>
                </a:solidFill>
                <a:latin typeface="Calibri"/>
                <a:ea typeface="Calibri"/>
                <a:cs typeface="Calibri"/>
                <a:sym typeface="Calibri"/>
              </a:rPr>
              <a:t>+ </a:t>
            </a:r>
            <a:r>
              <a:rPr lang="es-PE" sz="1000" b="0" i="0" u="none" strike="noStrike" cap="none">
                <a:solidFill>
                  <a:srgbClr val="A5A5A5"/>
                </a:solidFill>
                <a:latin typeface="Calibri"/>
                <a:ea typeface="Calibri"/>
                <a:cs typeface="Calibri"/>
                <a:sym typeface="Calibri"/>
              </a:rPr>
              <a:t>REGLAS PARA DIAGRAMAR EDT</a:t>
            </a:r>
            <a:endParaRPr/>
          </a:p>
        </p:txBody>
      </p:sp>
      <p:grpSp>
        <p:nvGrpSpPr>
          <p:cNvPr id="699" name="Google Shape;699;p18"/>
          <p:cNvGrpSpPr/>
          <p:nvPr/>
        </p:nvGrpSpPr>
        <p:grpSpPr>
          <a:xfrm>
            <a:off x="326977" y="917244"/>
            <a:ext cx="2366604" cy="394721"/>
            <a:chOff x="287221" y="917244"/>
            <a:chExt cx="2782686" cy="500394"/>
          </a:xfrm>
        </p:grpSpPr>
        <p:sp>
          <p:nvSpPr>
            <p:cNvPr id="700" name="Google Shape;700;p18"/>
            <p:cNvSpPr/>
            <p:nvPr/>
          </p:nvSpPr>
          <p:spPr>
            <a:xfrm>
              <a:off x="503238" y="917244"/>
              <a:ext cx="2566669" cy="500394"/>
            </a:xfrm>
            <a:prstGeom prst="roundRect">
              <a:avLst>
                <a:gd name="adj" fmla="val 24841"/>
              </a:avLst>
            </a:prstGeom>
            <a:solidFill>
              <a:srgbClr val="7150A0"/>
            </a:solidFill>
            <a:ln>
              <a:noFill/>
            </a:ln>
          </p:spPr>
          <p:txBody>
            <a:bodyPr spcFirstLastPara="1" wrap="square" lIns="251975" tIns="45700" rIns="91425" bIns="45700" anchor="ctr" anchorCtr="0">
              <a:noAutofit/>
            </a:bodyPr>
            <a:lstStyle/>
            <a:p>
              <a:pPr marL="0" marR="0" lvl="0" indent="0" algn="ctr" rtl="0">
                <a:lnSpc>
                  <a:spcPct val="90000"/>
                </a:lnSpc>
                <a:spcBef>
                  <a:spcPts val="0"/>
                </a:spcBef>
                <a:spcAft>
                  <a:spcPts val="0"/>
                </a:spcAft>
                <a:buNone/>
              </a:pPr>
              <a:r>
                <a:rPr lang="es-PE" sz="1400" b="1" i="0" u="none" strike="noStrike" cap="none">
                  <a:solidFill>
                    <a:schemeClr val="lt1"/>
                  </a:solidFill>
                  <a:latin typeface="Calibri"/>
                  <a:ea typeface="Calibri"/>
                  <a:cs typeface="Calibri"/>
                  <a:sym typeface="Calibri"/>
                </a:rPr>
                <a:t>Reglas de Diagramado</a:t>
              </a:r>
              <a:endParaRPr/>
            </a:p>
          </p:txBody>
        </p:sp>
        <p:grpSp>
          <p:nvGrpSpPr>
            <p:cNvPr id="701" name="Google Shape;701;p18"/>
            <p:cNvGrpSpPr/>
            <p:nvPr/>
          </p:nvGrpSpPr>
          <p:grpSpPr>
            <a:xfrm>
              <a:off x="287221" y="965530"/>
              <a:ext cx="459474" cy="403823"/>
              <a:chOff x="5892512" y="2805541"/>
              <a:chExt cx="459474" cy="403823"/>
            </a:xfrm>
          </p:grpSpPr>
          <p:sp>
            <p:nvSpPr>
              <p:cNvPr id="702" name="Google Shape;702;p18"/>
              <p:cNvSpPr/>
              <p:nvPr/>
            </p:nvSpPr>
            <p:spPr>
              <a:xfrm>
                <a:off x="5956277" y="2824919"/>
                <a:ext cx="395709" cy="376075"/>
              </a:xfrm>
              <a:prstGeom prst="ellipse">
                <a:avLst/>
              </a:prstGeom>
              <a:solidFill>
                <a:srgbClr val="553C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Calibri"/>
                  <a:ea typeface="Calibri"/>
                  <a:cs typeface="Calibri"/>
                  <a:sym typeface="Calibri"/>
                </a:endParaRPr>
              </a:p>
            </p:txBody>
          </p:sp>
          <p:sp>
            <p:nvSpPr>
              <p:cNvPr id="703" name="Google Shape;703;p18"/>
              <p:cNvSpPr/>
              <p:nvPr/>
            </p:nvSpPr>
            <p:spPr>
              <a:xfrm>
                <a:off x="5892512" y="2805541"/>
                <a:ext cx="424906" cy="403823"/>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Calibri"/>
                  <a:ea typeface="Calibri"/>
                  <a:cs typeface="Calibri"/>
                  <a:sym typeface="Calibri"/>
                </a:endParaRPr>
              </a:p>
            </p:txBody>
          </p:sp>
          <p:sp>
            <p:nvSpPr>
              <p:cNvPr id="704" name="Google Shape;704;p18"/>
              <p:cNvSpPr/>
              <p:nvPr/>
            </p:nvSpPr>
            <p:spPr>
              <a:xfrm rot="5400000">
                <a:off x="6076285" y="2946262"/>
                <a:ext cx="186870" cy="122381"/>
              </a:xfrm>
              <a:prstGeom prst="triangle">
                <a:avLst>
                  <a:gd name="adj" fmla="val 50000"/>
                </a:avLst>
              </a:prstGeom>
              <a:solidFill>
                <a:srgbClr val="7150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Calibri"/>
                  <a:ea typeface="Calibri"/>
                  <a:cs typeface="Calibri"/>
                  <a:sym typeface="Calibri"/>
                </a:endParaRPr>
              </a:p>
            </p:txBody>
          </p:sp>
        </p:grpSp>
      </p:grpSp>
      <p:sp>
        <p:nvSpPr>
          <p:cNvPr id="705" name="Google Shape;705;p18"/>
          <p:cNvSpPr/>
          <p:nvPr/>
        </p:nvSpPr>
        <p:spPr>
          <a:xfrm>
            <a:off x="503238" y="1605377"/>
            <a:ext cx="8172450" cy="1877437"/>
          </a:xfrm>
          <a:prstGeom prst="rect">
            <a:avLst/>
          </a:prstGeom>
          <a:noFill/>
          <a:ln>
            <a:noFill/>
          </a:ln>
        </p:spPr>
        <p:txBody>
          <a:bodyPr spcFirstLastPara="1" wrap="square" lIns="0" tIns="0" rIns="0" bIns="0" anchor="t" anchorCtr="0">
            <a:spAutoFit/>
          </a:bodyPr>
          <a:lstStyle/>
          <a:p>
            <a:pPr marL="182563" marR="0" lvl="0" indent="-182563" algn="l" rtl="0">
              <a:lnSpc>
                <a:spcPct val="100000"/>
              </a:lnSpc>
              <a:spcBef>
                <a:spcPts val="0"/>
              </a:spcBef>
              <a:spcAft>
                <a:spcPts val="0"/>
              </a:spcAft>
              <a:buClr>
                <a:srgbClr val="7150A0"/>
              </a:buClr>
              <a:buSzPts val="1300"/>
              <a:buFont typeface="Arial"/>
              <a:buChar char="•"/>
            </a:pPr>
            <a:r>
              <a:rPr lang="es-PE" sz="1300" b="1" i="0" u="none" strike="noStrike" cap="none">
                <a:solidFill>
                  <a:srgbClr val="7150A0"/>
                </a:solidFill>
                <a:latin typeface="Calibri"/>
                <a:ea typeface="Calibri"/>
                <a:cs typeface="Calibri"/>
                <a:sym typeface="Calibri"/>
              </a:rPr>
              <a:t>Consideraciones adicionales…</a:t>
            </a:r>
            <a:endParaRPr/>
          </a:p>
          <a:p>
            <a:pPr marL="360363" marR="0" lvl="0" indent="-176213" algn="l" rtl="0">
              <a:lnSpc>
                <a:spcPct val="100000"/>
              </a:lnSpc>
              <a:spcBef>
                <a:spcPts val="600"/>
              </a:spcBef>
              <a:spcAft>
                <a:spcPts val="0"/>
              </a:spcAft>
              <a:buClr>
                <a:srgbClr val="7150A0"/>
              </a:buClr>
              <a:buSzPts val="1300"/>
              <a:buFont typeface="Arial"/>
              <a:buChar char="•"/>
            </a:pPr>
            <a:r>
              <a:rPr lang="es-PE" sz="1300" b="0" i="0" u="none" strike="noStrike" cap="none">
                <a:solidFill>
                  <a:schemeClr val="dk1"/>
                </a:solidFill>
                <a:latin typeface="Calibri"/>
                <a:ea typeface="Calibri"/>
                <a:cs typeface="Calibri"/>
                <a:sym typeface="Calibri"/>
              </a:rPr>
              <a:t>El primer nivel de la EDT no expresa necesariamente una secuencia cronológica del trabajo del proyecto.</a:t>
            </a:r>
            <a:endParaRPr/>
          </a:p>
          <a:p>
            <a:pPr marL="360363" marR="0" lvl="0" indent="-176213" algn="l" rtl="0">
              <a:lnSpc>
                <a:spcPct val="100000"/>
              </a:lnSpc>
              <a:spcBef>
                <a:spcPts val="0"/>
              </a:spcBef>
              <a:spcAft>
                <a:spcPts val="0"/>
              </a:spcAft>
              <a:buClr>
                <a:srgbClr val="7150A0"/>
              </a:buClr>
              <a:buSzPts val="1300"/>
              <a:buFont typeface="Arial"/>
              <a:buChar char="•"/>
            </a:pPr>
            <a:r>
              <a:rPr lang="es-PE" sz="1300" b="0" i="0" u="none" strike="noStrike" cap="none">
                <a:solidFill>
                  <a:schemeClr val="dk1"/>
                </a:solidFill>
                <a:latin typeface="Calibri"/>
                <a:ea typeface="Calibri"/>
                <a:cs typeface="Calibri"/>
                <a:sym typeface="Calibri"/>
              </a:rPr>
              <a:t>El nivel de descomposición de los nodos llega a un punto en el que el nodo permita una adecuada estimación de costo y tiempo.</a:t>
            </a:r>
            <a:endParaRPr/>
          </a:p>
          <a:p>
            <a:pPr marL="360363" marR="0" lvl="0" indent="-176213" algn="l" rtl="0">
              <a:lnSpc>
                <a:spcPct val="100000"/>
              </a:lnSpc>
              <a:spcBef>
                <a:spcPts val="0"/>
              </a:spcBef>
              <a:spcAft>
                <a:spcPts val="0"/>
              </a:spcAft>
              <a:buClr>
                <a:srgbClr val="7150A0"/>
              </a:buClr>
              <a:buSzPts val="1300"/>
              <a:buFont typeface="Arial"/>
              <a:buChar char="•"/>
            </a:pPr>
            <a:r>
              <a:rPr lang="es-PE" sz="1300" b="0" i="0" u="none" strike="noStrike" cap="none">
                <a:solidFill>
                  <a:schemeClr val="dk1"/>
                </a:solidFill>
                <a:latin typeface="Calibri"/>
                <a:ea typeface="Calibri"/>
                <a:cs typeface="Calibri"/>
                <a:sym typeface="Calibri"/>
              </a:rPr>
              <a:t>Se debe descomponer una EDT de tal forma que sea posible una adecuada gestión. No se debe exagerar con la descomposición.</a:t>
            </a:r>
            <a:endParaRPr/>
          </a:p>
          <a:p>
            <a:pPr marL="360363" marR="0" lvl="0" indent="-176213" algn="l" rtl="0">
              <a:lnSpc>
                <a:spcPct val="100000"/>
              </a:lnSpc>
              <a:spcBef>
                <a:spcPts val="0"/>
              </a:spcBef>
              <a:spcAft>
                <a:spcPts val="0"/>
              </a:spcAft>
              <a:buClr>
                <a:srgbClr val="7150A0"/>
              </a:buClr>
              <a:buSzPts val="1300"/>
              <a:buFont typeface="Arial"/>
              <a:buChar char="•"/>
            </a:pPr>
            <a:r>
              <a:rPr lang="es-PE" sz="1300" b="0" i="0" u="none" strike="noStrike" cap="none">
                <a:solidFill>
                  <a:schemeClr val="dk1"/>
                </a:solidFill>
                <a:latin typeface="Calibri"/>
                <a:ea typeface="Calibri"/>
                <a:cs typeface="Calibri"/>
                <a:sym typeface="Calibri"/>
              </a:rPr>
              <a:t>Como buena práctica el primer nodo de la izquierda en el primer nivel queda reservado para los entregables de la “Gestión del Proyecto”.</a:t>
            </a:r>
            <a:endParaRPr/>
          </a:p>
          <a:p>
            <a:pPr marL="360363" marR="0" lvl="0" indent="-93663" algn="l" rtl="0">
              <a:lnSpc>
                <a:spcPct val="100000"/>
              </a:lnSpc>
              <a:spcBef>
                <a:spcPts val="0"/>
              </a:spcBef>
              <a:spcAft>
                <a:spcPts val="0"/>
              </a:spcAft>
              <a:buClr>
                <a:srgbClr val="7150A0"/>
              </a:buClr>
              <a:buSzPts val="1300"/>
              <a:buFont typeface="Arial"/>
              <a:buNone/>
            </a:pPr>
            <a:endParaRPr sz="1300" b="0" i="0" u="none" strike="noStrike" cap="none">
              <a:solidFill>
                <a:schemeClr val="dk1"/>
              </a:solidFill>
              <a:latin typeface="Calibri"/>
              <a:ea typeface="Calibri"/>
              <a:cs typeface="Calibri"/>
              <a:sym typeface="Calibri"/>
            </a:endParaRPr>
          </a:p>
        </p:txBody>
      </p:sp>
      <p:grpSp>
        <p:nvGrpSpPr>
          <p:cNvPr id="706" name="Google Shape;706;p18"/>
          <p:cNvGrpSpPr/>
          <p:nvPr/>
        </p:nvGrpSpPr>
        <p:grpSpPr>
          <a:xfrm>
            <a:off x="1645670" y="3183212"/>
            <a:ext cx="5852660" cy="2048806"/>
            <a:chOff x="2636515" y="2229223"/>
            <a:chExt cx="5644855" cy="1976061"/>
          </a:xfrm>
        </p:grpSpPr>
        <p:sp>
          <p:nvSpPr>
            <p:cNvPr id="707" name="Google Shape;707;p18"/>
            <p:cNvSpPr/>
            <p:nvPr/>
          </p:nvSpPr>
          <p:spPr>
            <a:xfrm>
              <a:off x="7586648" y="2986019"/>
              <a:ext cx="91440" cy="663346"/>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708" name="Google Shape;708;p18"/>
            <p:cNvSpPr/>
            <p:nvPr/>
          </p:nvSpPr>
          <p:spPr>
            <a:xfrm>
              <a:off x="7586648" y="2986019"/>
              <a:ext cx="91440" cy="260802"/>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709" name="Google Shape;709;p18"/>
            <p:cNvSpPr/>
            <p:nvPr/>
          </p:nvSpPr>
          <p:spPr>
            <a:xfrm>
              <a:off x="5387195" y="2583475"/>
              <a:ext cx="2471958" cy="119062"/>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chemeClr val="accent6"/>
              </a:solidFill>
              <a:prstDash val="solid"/>
              <a:round/>
              <a:headEnd type="none" w="sm" len="sm"/>
              <a:tailEnd type="none" w="sm" len="sm"/>
            </a:ln>
          </p:spPr>
        </p:sp>
        <p:sp>
          <p:nvSpPr>
            <p:cNvPr id="710" name="Google Shape;710;p18"/>
            <p:cNvSpPr/>
            <p:nvPr/>
          </p:nvSpPr>
          <p:spPr>
            <a:xfrm>
              <a:off x="6971856" y="2986019"/>
              <a:ext cx="343012" cy="119062"/>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chemeClr val="accent6"/>
              </a:solidFill>
              <a:prstDash val="solid"/>
              <a:round/>
              <a:headEnd type="none" w="sm" len="sm"/>
              <a:tailEnd type="none" w="sm" len="sm"/>
            </a:ln>
          </p:spPr>
        </p:sp>
        <p:sp>
          <p:nvSpPr>
            <p:cNvPr id="711" name="Google Shape;711;p18"/>
            <p:cNvSpPr/>
            <p:nvPr/>
          </p:nvSpPr>
          <p:spPr>
            <a:xfrm>
              <a:off x="6356338" y="3388562"/>
              <a:ext cx="91440" cy="663346"/>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712" name="Google Shape;712;p18"/>
            <p:cNvSpPr/>
            <p:nvPr/>
          </p:nvSpPr>
          <p:spPr>
            <a:xfrm>
              <a:off x="6356338" y="3388562"/>
              <a:ext cx="91440" cy="260802"/>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713" name="Google Shape;713;p18"/>
            <p:cNvSpPr/>
            <p:nvPr/>
          </p:nvSpPr>
          <p:spPr>
            <a:xfrm>
              <a:off x="6628843" y="2986019"/>
              <a:ext cx="343012" cy="119062"/>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chemeClr val="accent6"/>
              </a:solidFill>
              <a:prstDash val="solid"/>
              <a:round/>
              <a:headEnd type="none" w="sm" len="sm"/>
              <a:tailEnd type="none" w="sm" len="sm"/>
            </a:ln>
          </p:spPr>
        </p:sp>
        <p:sp>
          <p:nvSpPr>
            <p:cNvPr id="714" name="Google Shape;714;p18"/>
            <p:cNvSpPr/>
            <p:nvPr/>
          </p:nvSpPr>
          <p:spPr>
            <a:xfrm>
              <a:off x="5387195" y="2583475"/>
              <a:ext cx="1584661" cy="119062"/>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chemeClr val="accent6"/>
              </a:solidFill>
              <a:prstDash val="solid"/>
              <a:round/>
              <a:headEnd type="none" w="sm" len="sm"/>
              <a:tailEnd type="none" w="sm" len="sm"/>
            </a:ln>
          </p:spPr>
        </p:sp>
        <p:sp>
          <p:nvSpPr>
            <p:cNvPr id="715" name="Google Shape;715;p18"/>
            <p:cNvSpPr/>
            <p:nvPr/>
          </p:nvSpPr>
          <p:spPr>
            <a:xfrm>
              <a:off x="5528572" y="2986019"/>
              <a:ext cx="91440" cy="663346"/>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716" name="Google Shape;716;p18"/>
            <p:cNvSpPr/>
            <p:nvPr/>
          </p:nvSpPr>
          <p:spPr>
            <a:xfrm>
              <a:off x="5528572" y="2986019"/>
              <a:ext cx="91440" cy="260802"/>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717" name="Google Shape;717;p18"/>
            <p:cNvSpPr/>
            <p:nvPr/>
          </p:nvSpPr>
          <p:spPr>
            <a:xfrm>
              <a:off x="5387195" y="2583475"/>
              <a:ext cx="413882" cy="119062"/>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chemeClr val="accent6"/>
              </a:solidFill>
              <a:prstDash val="solid"/>
              <a:round/>
              <a:headEnd type="none" w="sm" len="sm"/>
              <a:tailEnd type="none" w="sm" len="sm"/>
            </a:ln>
          </p:spPr>
        </p:sp>
        <p:sp>
          <p:nvSpPr>
            <p:cNvPr id="718" name="Google Shape;718;p18"/>
            <p:cNvSpPr/>
            <p:nvPr/>
          </p:nvSpPr>
          <p:spPr>
            <a:xfrm>
              <a:off x="4842547" y="3388562"/>
              <a:ext cx="91440" cy="663346"/>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719" name="Google Shape;719;p18"/>
            <p:cNvSpPr/>
            <p:nvPr/>
          </p:nvSpPr>
          <p:spPr>
            <a:xfrm>
              <a:off x="4842547" y="3388562"/>
              <a:ext cx="91440" cy="260802"/>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720" name="Google Shape;720;p18"/>
            <p:cNvSpPr/>
            <p:nvPr/>
          </p:nvSpPr>
          <p:spPr>
            <a:xfrm>
              <a:off x="4772040" y="2986019"/>
              <a:ext cx="343012" cy="119062"/>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chemeClr val="accent6"/>
              </a:solidFill>
              <a:prstDash val="solid"/>
              <a:round/>
              <a:headEnd type="none" w="sm" len="sm"/>
              <a:tailEnd type="none" w="sm" len="sm"/>
            </a:ln>
          </p:spPr>
        </p:sp>
        <p:sp>
          <p:nvSpPr>
            <p:cNvPr id="721" name="Google Shape;721;p18"/>
            <p:cNvSpPr/>
            <p:nvPr/>
          </p:nvSpPr>
          <p:spPr>
            <a:xfrm>
              <a:off x="4429027" y="2986019"/>
              <a:ext cx="343012" cy="119062"/>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chemeClr val="accent6"/>
              </a:solidFill>
              <a:prstDash val="solid"/>
              <a:round/>
              <a:headEnd type="none" w="sm" len="sm"/>
              <a:tailEnd type="none" w="sm" len="sm"/>
            </a:ln>
          </p:spPr>
        </p:sp>
        <p:sp>
          <p:nvSpPr>
            <p:cNvPr id="722" name="Google Shape;722;p18"/>
            <p:cNvSpPr/>
            <p:nvPr/>
          </p:nvSpPr>
          <p:spPr>
            <a:xfrm>
              <a:off x="4772040" y="2583475"/>
              <a:ext cx="615154" cy="119062"/>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chemeClr val="accent6"/>
              </a:solidFill>
              <a:prstDash val="solid"/>
              <a:round/>
              <a:headEnd type="none" w="sm" len="sm"/>
              <a:tailEnd type="none" w="sm" len="sm"/>
            </a:ln>
          </p:spPr>
        </p:sp>
        <p:sp>
          <p:nvSpPr>
            <p:cNvPr id="723" name="Google Shape;723;p18"/>
            <p:cNvSpPr/>
            <p:nvPr/>
          </p:nvSpPr>
          <p:spPr>
            <a:xfrm>
              <a:off x="3328756" y="2986019"/>
              <a:ext cx="91440" cy="663346"/>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724" name="Google Shape;724;p18"/>
            <p:cNvSpPr/>
            <p:nvPr/>
          </p:nvSpPr>
          <p:spPr>
            <a:xfrm>
              <a:off x="3328756" y="2986019"/>
              <a:ext cx="91440" cy="260802"/>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725" name="Google Shape;725;p18"/>
            <p:cNvSpPr/>
            <p:nvPr/>
          </p:nvSpPr>
          <p:spPr>
            <a:xfrm>
              <a:off x="3601261" y="2583475"/>
              <a:ext cx="1785933" cy="119062"/>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chemeClr val="accent6"/>
              </a:solidFill>
              <a:prstDash val="solid"/>
              <a:round/>
              <a:headEnd type="none" w="sm" len="sm"/>
              <a:tailEnd type="none" w="sm" len="sm"/>
            </a:ln>
          </p:spPr>
        </p:sp>
        <p:sp>
          <p:nvSpPr>
            <p:cNvPr id="726" name="Google Shape;726;p18"/>
            <p:cNvSpPr/>
            <p:nvPr/>
          </p:nvSpPr>
          <p:spPr>
            <a:xfrm>
              <a:off x="2642731" y="2986019"/>
              <a:ext cx="91440" cy="1065890"/>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727" name="Google Shape;727;p18"/>
            <p:cNvSpPr/>
            <p:nvPr/>
          </p:nvSpPr>
          <p:spPr>
            <a:xfrm>
              <a:off x="2642731" y="2986019"/>
              <a:ext cx="91440" cy="663346"/>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728" name="Google Shape;728;p18"/>
            <p:cNvSpPr/>
            <p:nvPr/>
          </p:nvSpPr>
          <p:spPr>
            <a:xfrm>
              <a:off x="2642731" y="2986019"/>
              <a:ext cx="91440" cy="260802"/>
            </a:xfrm>
            <a:custGeom>
              <a:avLst/>
              <a:gdLst/>
              <a:ahLst/>
              <a:cxnLst/>
              <a:rect l="l" t="t" r="r" b="b"/>
              <a:pathLst>
                <a:path w="120000" h="120000" extrusionOk="0">
                  <a:moveTo>
                    <a:pt x="60000" y="0"/>
                  </a:moveTo>
                  <a:lnTo>
                    <a:pt x="60000" y="120000"/>
                  </a:lnTo>
                  <a:lnTo>
                    <a:pt x="171606" y="120000"/>
                  </a:lnTo>
                </a:path>
              </a:pathLst>
            </a:custGeom>
            <a:noFill/>
            <a:ln w="12700" cap="flat" cmpd="sng">
              <a:solidFill>
                <a:schemeClr val="accent6"/>
              </a:solidFill>
              <a:prstDash val="solid"/>
              <a:round/>
              <a:headEnd type="none" w="sm" len="sm"/>
              <a:tailEnd type="none" w="sm" len="sm"/>
            </a:ln>
          </p:spPr>
        </p:sp>
        <p:sp>
          <p:nvSpPr>
            <p:cNvPr id="729" name="Google Shape;729;p18"/>
            <p:cNvSpPr/>
            <p:nvPr/>
          </p:nvSpPr>
          <p:spPr>
            <a:xfrm>
              <a:off x="2915236" y="2583475"/>
              <a:ext cx="2471958" cy="119062"/>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chemeClr val="accent6"/>
              </a:solidFill>
              <a:prstDash val="solid"/>
              <a:round/>
              <a:headEnd type="none" w="sm" len="sm"/>
              <a:tailEnd type="none" w="sm" len="sm"/>
            </a:ln>
          </p:spPr>
        </p:sp>
        <p:sp>
          <p:nvSpPr>
            <p:cNvPr id="730" name="Google Shape;730;p18"/>
            <p:cNvSpPr/>
            <p:nvPr/>
          </p:nvSpPr>
          <p:spPr>
            <a:xfrm>
              <a:off x="4954292" y="2229223"/>
              <a:ext cx="872798" cy="335657"/>
            </a:xfrm>
            <a:prstGeom prst="roundRect">
              <a:avLst>
                <a:gd name="adj" fmla="val 26816"/>
              </a:avLst>
            </a:prstGeom>
            <a:solidFill>
              <a:schemeClr val="accent5"/>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800" b="1" i="0" u="none" strike="noStrike" cap="none">
                  <a:solidFill>
                    <a:schemeClr val="lt1"/>
                  </a:solidFill>
                  <a:latin typeface="Calibri"/>
                  <a:ea typeface="Calibri"/>
                  <a:cs typeface="Calibri"/>
                  <a:sym typeface="Calibri"/>
                </a:rPr>
                <a:t>Proyecto Nueva Tienda Comercial</a:t>
              </a:r>
              <a:endParaRPr sz="1000" b="1" i="0" u="none" strike="noStrike" cap="none">
                <a:solidFill>
                  <a:srgbClr val="000000"/>
                </a:solidFill>
                <a:latin typeface="Arial"/>
                <a:ea typeface="Arial"/>
                <a:cs typeface="Arial"/>
                <a:sym typeface="Arial"/>
              </a:endParaRPr>
            </a:p>
          </p:txBody>
        </p:sp>
        <p:sp>
          <p:nvSpPr>
            <p:cNvPr id="731" name="Google Shape;731;p18"/>
            <p:cNvSpPr/>
            <p:nvPr/>
          </p:nvSpPr>
          <p:spPr>
            <a:xfrm>
              <a:off x="2636515" y="2699497"/>
              <a:ext cx="549004" cy="300689"/>
            </a:xfrm>
            <a:prstGeom prst="roundRect">
              <a:avLst>
                <a:gd name="adj" fmla="val 26816"/>
              </a:avLst>
            </a:prstGeom>
            <a:solidFill>
              <a:schemeClr val="accent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1. Gestión del Proyecto</a:t>
              </a:r>
              <a:endParaRPr sz="700" b="0" i="0" u="none" strike="noStrike" cap="none">
                <a:solidFill>
                  <a:srgbClr val="000000"/>
                </a:solidFill>
                <a:latin typeface="Arial"/>
                <a:ea typeface="Arial"/>
                <a:cs typeface="Arial"/>
                <a:sym typeface="Arial"/>
              </a:endParaRPr>
            </a:p>
          </p:txBody>
        </p:sp>
        <p:sp>
          <p:nvSpPr>
            <p:cNvPr id="732" name="Google Shape;732;p18"/>
            <p:cNvSpPr/>
            <p:nvPr/>
          </p:nvSpPr>
          <p:spPr>
            <a:xfrm>
              <a:off x="3331647" y="2699497"/>
              <a:ext cx="549004" cy="300689"/>
            </a:xfrm>
            <a:prstGeom prst="roundRect">
              <a:avLst>
                <a:gd name="adj" fmla="val 26816"/>
              </a:avLst>
            </a:prstGeom>
            <a:solidFill>
              <a:schemeClr val="accent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2. Evaluación y Adquisición</a:t>
              </a:r>
              <a:endParaRPr sz="800" b="0" i="0" u="none" strike="noStrike" cap="none">
                <a:solidFill>
                  <a:srgbClr val="000000"/>
                </a:solidFill>
                <a:latin typeface="Arial"/>
                <a:ea typeface="Arial"/>
                <a:cs typeface="Arial"/>
                <a:sym typeface="Arial"/>
              </a:endParaRPr>
            </a:p>
          </p:txBody>
        </p:sp>
        <p:sp>
          <p:nvSpPr>
            <p:cNvPr id="733" name="Google Shape;733;p18"/>
            <p:cNvSpPr/>
            <p:nvPr/>
          </p:nvSpPr>
          <p:spPr>
            <a:xfrm>
              <a:off x="4497488" y="2699497"/>
              <a:ext cx="549004" cy="300689"/>
            </a:xfrm>
            <a:prstGeom prst="roundRect">
              <a:avLst>
                <a:gd name="adj" fmla="val 26816"/>
              </a:avLst>
            </a:prstGeom>
            <a:solidFill>
              <a:schemeClr val="accent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3. Diseño</a:t>
              </a:r>
              <a:endParaRPr sz="800" b="0" i="0" u="none" strike="noStrike" cap="none">
                <a:solidFill>
                  <a:srgbClr val="000000"/>
                </a:solidFill>
                <a:latin typeface="Arial"/>
                <a:ea typeface="Arial"/>
                <a:cs typeface="Arial"/>
                <a:sym typeface="Arial"/>
              </a:endParaRPr>
            </a:p>
          </p:txBody>
        </p:sp>
        <p:sp>
          <p:nvSpPr>
            <p:cNvPr id="734" name="Google Shape;734;p18"/>
            <p:cNvSpPr/>
            <p:nvPr/>
          </p:nvSpPr>
          <p:spPr>
            <a:xfrm>
              <a:off x="5527780" y="2699497"/>
              <a:ext cx="549004" cy="300689"/>
            </a:xfrm>
            <a:prstGeom prst="roundRect">
              <a:avLst>
                <a:gd name="adj" fmla="val 26816"/>
              </a:avLst>
            </a:prstGeom>
            <a:solidFill>
              <a:schemeClr val="accent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4. Construcción</a:t>
              </a:r>
              <a:endParaRPr sz="800" b="0" i="0" u="none" strike="noStrike" cap="none">
                <a:solidFill>
                  <a:srgbClr val="000000"/>
                </a:solidFill>
                <a:latin typeface="Arial"/>
                <a:ea typeface="Arial"/>
                <a:cs typeface="Arial"/>
                <a:sym typeface="Arial"/>
              </a:endParaRPr>
            </a:p>
          </p:txBody>
        </p:sp>
        <p:sp>
          <p:nvSpPr>
            <p:cNvPr id="735" name="Google Shape;735;p18"/>
            <p:cNvSpPr/>
            <p:nvPr/>
          </p:nvSpPr>
          <p:spPr>
            <a:xfrm>
              <a:off x="6695806" y="2699497"/>
              <a:ext cx="549004" cy="300689"/>
            </a:xfrm>
            <a:prstGeom prst="roundRect">
              <a:avLst>
                <a:gd name="adj" fmla="val 26816"/>
              </a:avLst>
            </a:prstGeom>
            <a:solidFill>
              <a:schemeClr val="accent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5. Decoración y Acabados</a:t>
              </a:r>
              <a:endParaRPr sz="800" b="0" i="0" u="none" strike="noStrike" cap="none">
                <a:solidFill>
                  <a:srgbClr val="000000"/>
                </a:solidFill>
                <a:latin typeface="Arial"/>
                <a:ea typeface="Arial"/>
                <a:cs typeface="Arial"/>
                <a:sym typeface="Arial"/>
              </a:endParaRPr>
            </a:p>
          </p:txBody>
        </p:sp>
        <p:sp>
          <p:nvSpPr>
            <p:cNvPr id="736" name="Google Shape;736;p18"/>
            <p:cNvSpPr/>
            <p:nvPr/>
          </p:nvSpPr>
          <p:spPr>
            <a:xfrm>
              <a:off x="7583807" y="2699497"/>
              <a:ext cx="549004" cy="300689"/>
            </a:xfrm>
            <a:prstGeom prst="roundRect">
              <a:avLst>
                <a:gd name="adj" fmla="val 26816"/>
              </a:avLst>
            </a:prstGeom>
            <a:solidFill>
              <a:schemeClr val="accent4"/>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6. Lanzamiento</a:t>
              </a:r>
              <a:endParaRPr sz="800" b="0" i="0" u="none" strike="noStrike" cap="none">
                <a:solidFill>
                  <a:srgbClr val="000000"/>
                </a:solidFill>
                <a:latin typeface="Arial"/>
                <a:ea typeface="Arial"/>
                <a:cs typeface="Arial"/>
                <a:sym typeface="Arial"/>
              </a:endParaRPr>
            </a:p>
          </p:txBody>
        </p:sp>
        <p:grpSp>
          <p:nvGrpSpPr>
            <p:cNvPr id="737" name="Google Shape;737;p18"/>
            <p:cNvGrpSpPr/>
            <p:nvPr/>
          </p:nvGrpSpPr>
          <p:grpSpPr>
            <a:xfrm>
              <a:off x="2726183" y="3100847"/>
              <a:ext cx="608717" cy="1104437"/>
              <a:chOff x="2845707" y="3082919"/>
              <a:chExt cx="608717" cy="1104437"/>
            </a:xfrm>
          </p:grpSpPr>
          <p:sp>
            <p:nvSpPr>
              <p:cNvPr id="738" name="Google Shape;738;p18"/>
              <p:cNvSpPr/>
              <p:nvPr/>
            </p:nvSpPr>
            <p:spPr>
              <a:xfrm>
                <a:off x="2845707" y="3082919"/>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1.1. Acta de Constitución</a:t>
                </a:r>
                <a:endParaRPr sz="800" b="0" i="0" u="none" strike="noStrike" cap="none">
                  <a:solidFill>
                    <a:srgbClr val="000000"/>
                  </a:solidFill>
                  <a:latin typeface="Arial"/>
                  <a:ea typeface="Arial"/>
                  <a:cs typeface="Arial"/>
                  <a:sym typeface="Arial"/>
                </a:endParaRPr>
              </a:p>
            </p:txBody>
          </p:sp>
          <p:sp>
            <p:nvSpPr>
              <p:cNvPr id="739" name="Google Shape;739;p18"/>
              <p:cNvSpPr/>
              <p:nvPr/>
            </p:nvSpPr>
            <p:spPr>
              <a:xfrm>
                <a:off x="2845707" y="3484793"/>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1.2. Presupuesto</a:t>
                </a:r>
                <a:endParaRPr sz="800" b="0" i="0" u="none" strike="noStrike" cap="none">
                  <a:solidFill>
                    <a:srgbClr val="000000"/>
                  </a:solidFill>
                  <a:latin typeface="Arial"/>
                  <a:ea typeface="Arial"/>
                  <a:cs typeface="Arial"/>
                  <a:sym typeface="Arial"/>
                </a:endParaRPr>
              </a:p>
            </p:txBody>
          </p:sp>
          <p:sp>
            <p:nvSpPr>
              <p:cNvPr id="740" name="Google Shape;740;p18"/>
              <p:cNvSpPr/>
              <p:nvPr/>
            </p:nvSpPr>
            <p:spPr>
              <a:xfrm>
                <a:off x="2845707" y="3886667"/>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1.3. Registro de Riesgos</a:t>
                </a:r>
                <a:endParaRPr sz="800" b="0" i="0" u="none" strike="noStrike" cap="none">
                  <a:solidFill>
                    <a:srgbClr val="000000"/>
                  </a:solidFill>
                  <a:latin typeface="Arial"/>
                  <a:ea typeface="Arial"/>
                  <a:cs typeface="Arial"/>
                  <a:sym typeface="Arial"/>
                </a:endParaRPr>
              </a:p>
            </p:txBody>
          </p:sp>
        </p:grpSp>
        <p:grpSp>
          <p:nvGrpSpPr>
            <p:cNvPr id="741" name="Google Shape;741;p18"/>
            <p:cNvGrpSpPr/>
            <p:nvPr/>
          </p:nvGrpSpPr>
          <p:grpSpPr>
            <a:xfrm>
              <a:off x="3411410" y="3100847"/>
              <a:ext cx="608717" cy="702563"/>
              <a:chOff x="2845707" y="3082919"/>
              <a:chExt cx="608717" cy="702563"/>
            </a:xfrm>
          </p:grpSpPr>
          <p:sp>
            <p:nvSpPr>
              <p:cNvPr id="742" name="Google Shape;742;p18"/>
              <p:cNvSpPr/>
              <p:nvPr/>
            </p:nvSpPr>
            <p:spPr>
              <a:xfrm>
                <a:off x="2845707" y="3082919"/>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2.1. Terreno</a:t>
                </a:r>
                <a:endParaRPr sz="800" b="0" i="0" u="none" strike="noStrike" cap="none">
                  <a:solidFill>
                    <a:srgbClr val="000000"/>
                  </a:solidFill>
                  <a:latin typeface="Arial"/>
                  <a:ea typeface="Arial"/>
                  <a:cs typeface="Arial"/>
                  <a:sym typeface="Arial"/>
                </a:endParaRPr>
              </a:p>
            </p:txBody>
          </p:sp>
          <p:sp>
            <p:nvSpPr>
              <p:cNvPr id="743" name="Google Shape;743;p18"/>
              <p:cNvSpPr/>
              <p:nvPr/>
            </p:nvSpPr>
            <p:spPr>
              <a:xfrm>
                <a:off x="2845707" y="3484793"/>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2.2. Documentos Legales</a:t>
                </a:r>
                <a:endParaRPr sz="800" b="0" i="0" u="none" strike="noStrike" cap="none">
                  <a:solidFill>
                    <a:srgbClr val="000000"/>
                  </a:solidFill>
                  <a:latin typeface="Arial"/>
                  <a:ea typeface="Arial"/>
                  <a:cs typeface="Arial"/>
                  <a:sym typeface="Arial"/>
                </a:endParaRPr>
              </a:p>
            </p:txBody>
          </p:sp>
        </p:grpSp>
        <p:sp>
          <p:nvSpPr>
            <p:cNvPr id="744" name="Google Shape;744;p18"/>
            <p:cNvSpPr/>
            <p:nvPr/>
          </p:nvSpPr>
          <p:spPr>
            <a:xfrm>
              <a:off x="4124213" y="3100847"/>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3.1.Maqueta</a:t>
              </a:r>
              <a:endParaRPr sz="800" b="0" i="0" u="none" strike="noStrike" cap="none">
                <a:solidFill>
                  <a:srgbClr val="000000"/>
                </a:solidFill>
                <a:latin typeface="Arial"/>
                <a:ea typeface="Arial"/>
                <a:cs typeface="Arial"/>
                <a:sym typeface="Arial"/>
              </a:endParaRPr>
            </a:p>
          </p:txBody>
        </p:sp>
        <p:sp>
          <p:nvSpPr>
            <p:cNvPr id="745" name="Google Shape;745;p18"/>
            <p:cNvSpPr/>
            <p:nvPr/>
          </p:nvSpPr>
          <p:spPr>
            <a:xfrm>
              <a:off x="4812807" y="3100847"/>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3.2. Planos</a:t>
              </a:r>
              <a:endParaRPr sz="800" b="0" i="0" u="none" strike="noStrike" cap="none">
                <a:solidFill>
                  <a:srgbClr val="000000"/>
                </a:solidFill>
                <a:latin typeface="Arial"/>
                <a:ea typeface="Arial"/>
                <a:cs typeface="Arial"/>
                <a:sym typeface="Arial"/>
              </a:endParaRPr>
            </a:p>
          </p:txBody>
        </p:sp>
        <p:grpSp>
          <p:nvGrpSpPr>
            <p:cNvPr id="746" name="Google Shape;746;p18"/>
            <p:cNvGrpSpPr/>
            <p:nvPr/>
          </p:nvGrpSpPr>
          <p:grpSpPr>
            <a:xfrm>
              <a:off x="5613485" y="3100847"/>
              <a:ext cx="608717" cy="702563"/>
              <a:chOff x="2845707" y="3082919"/>
              <a:chExt cx="608717" cy="702563"/>
            </a:xfrm>
          </p:grpSpPr>
          <p:sp>
            <p:nvSpPr>
              <p:cNvPr id="747" name="Google Shape;747;p18"/>
              <p:cNvSpPr/>
              <p:nvPr/>
            </p:nvSpPr>
            <p:spPr>
              <a:xfrm>
                <a:off x="2845707" y="3082919"/>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4.1.Tienda</a:t>
                </a:r>
                <a:endParaRPr sz="800" b="0" i="0" u="none" strike="noStrike" cap="none">
                  <a:solidFill>
                    <a:srgbClr val="000000"/>
                  </a:solidFill>
                  <a:latin typeface="Arial"/>
                  <a:ea typeface="Arial"/>
                  <a:cs typeface="Arial"/>
                  <a:sym typeface="Arial"/>
                </a:endParaRPr>
              </a:p>
            </p:txBody>
          </p:sp>
          <p:sp>
            <p:nvSpPr>
              <p:cNvPr id="748" name="Google Shape;748;p18"/>
              <p:cNvSpPr/>
              <p:nvPr/>
            </p:nvSpPr>
            <p:spPr>
              <a:xfrm>
                <a:off x="2845707" y="3484793"/>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4.2. </a:t>
                </a:r>
                <a:r>
                  <a:rPr lang="es-PE" sz="600" b="0" i="1" u="none" strike="noStrike" cap="none">
                    <a:solidFill>
                      <a:schemeClr val="lt1"/>
                    </a:solidFill>
                    <a:latin typeface="Calibri"/>
                    <a:ea typeface="Calibri"/>
                    <a:cs typeface="Calibri"/>
                    <a:sym typeface="Calibri"/>
                  </a:rPr>
                  <a:t>Parking</a:t>
                </a:r>
                <a:endParaRPr sz="800" b="0" i="0" u="none" strike="noStrike" cap="none">
                  <a:solidFill>
                    <a:srgbClr val="000000"/>
                  </a:solidFill>
                  <a:latin typeface="Arial"/>
                  <a:ea typeface="Arial"/>
                  <a:cs typeface="Arial"/>
                  <a:sym typeface="Arial"/>
                </a:endParaRPr>
              </a:p>
            </p:txBody>
          </p:sp>
        </p:grpSp>
        <p:sp>
          <p:nvSpPr>
            <p:cNvPr id="749" name="Google Shape;749;p18"/>
            <p:cNvSpPr/>
            <p:nvPr/>
          </p:nvSpPr>
          <p:spPr>
            <a:xfrm>
              <a:off x="6323213" y="3100847"/>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5.1. Acabados</a:t>
              </a:r>
              <a:endParaRPr sz="800" b="0" i="0" u="none" strike="noStrike" cap="none">
                <a:solidFill>
                  <a:srgbClr val="000000"/>
                </a:solidFill>
                <a:latin typeface="Arial"/>
                <a:ea typeface="Arial"/>
                <a:cs typeface="Arial"/>
                <a:sym typeface="Arial"/>
              </a:endParaRPr>
            </a:p>
          </p:txBody>
        </p:sp>
        <p:sp>
          <p:nvSpPr>
            <p:cNvPr id="750" name="Google Shape;750;p18"/>
            <p:cNvSpPr/>
            <p:nvPr/>
          </p:nvSpPr>
          <p:spPr>
            <a:xfrm>
              <a:off x="7011807" y="3100847"/>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5.2. Decoración</a:t>
              </a:r>
              <a:endParaRPr sz="800" b="0" i="0" u="none" strike="noStrike" cap="none">
                <a:solidFill>
                  <a:srgbClr val="000000"/>
                </a:solidFill>
                <a:latin typeface="Arial"/>
                <a:ea typeface="Arial"/>
                <a:cs typeface="Arial"/>
                <a:sym typeface="Arial"/>
              </a:endParaRPr>
            </a:p>
          </p:txBody>
        </p:sp>
        <p:grpSp>
          <p:nvGrpSpPr>
            <p:cNvPr id="751" name="Google Shape;751;p18"/>
            <p:cNvGrpSpPr/>
            <p:nvPr/>
          </p:nvGrpSpPr>
          <p:grpSpPr>
            <a:xfrm>
              <a:off x="7672653" y="3100847"/>
              <a:ext cx="608717" cy="702563"/>
              <a:chOff x="2845707" y="3082919"/>
              <a:chExt cx="608717" cy="702563"/>
            </a:xfrm>
          </p:grpSpPr>
          <p:sp>
            <p:nvSpPr>
              <p:cNvPr id="752" name="Google Shape;752;p18"/>
              <p:cNvSpPr/>
              <p:nvPr/>
            </p:nvSpPr>
            <p:spPr>
              <a:xfrm>
                <a:off x="2845707" y="3082919"/>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6.1. Publicidad RRSS</a:t>
                </a:r>
                <a:endParaRPr sz="800" b="0" i="0" u="none" strike="noStrike" cap="none">
                  <a:solidFill>
                    <a:srgbClr val="000000"/>
                  </a:solidFill>
                  <a:latin typeface="Arial"/>
                  <a:ea typeface="Arial"/>
                  <a:cs typeface="Arial"/>
                  <a:sym typeface="Arial"/>
                </a:endParaRPr>
              </a:p>
            </p:txBody>
          </p:sp>
          <p:sp>
            <p:nvSpPr>
              <p:cNvPr id="753" name="Google Shape;753;p18"/>
              <p:cNvSpPr/>
              <p:nvPr/>
            </p:nvSpPr>
            <p:spPr>
              <a:xfrm>
                <a:off x="2845707" y="3484793"/>
                <a:ext cx="608717" cy="300689"/>
              </a:xfrm>
              <a:prstGeom prst="roundRect">
                <a:avLst>
                  <a:gd name="adj" fmla="val 26816"/>
                </a:avLst>
              </a:prstGeom>
              <a:solidFill>
                <a:schemeClr val="accent3"/>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6.2. Evento</a:t>
                </a:r>
                <a:endParaRPr sz="800" b="0" i="0" u="none" strike="noStrike" cap="none">
                  <a:solidFill>
                    <a:srgbClr val="000000"/>
                  </a:solidFill>
                  <a:latin typeface="Arial"/>
                  <a:ea typeface="Arial"/>
                  <a:cs typeface="Arial"/>
                  <a:sym typeface="Arial"/>
                </a:endParaRPr>
              </a:p>
            </p:txBody>
          </p:sp>
        </p:grpSp>
        <p:grpSp>
          <p:nvGrpSpPr>
            <p:cNvPr id="754" name="Google Shape;754;p18"/>
            <p:cNvGrpSpPr/>
            <p:nvPr/>
          </p:nvGrpSpPr>
          <p:grpSpPr>
            <a:xfrm>
              <a:off x="4929144" y="3502721"/>
              <a:ext cx="608717" cy="702563"/>
              <a:chOff x="2845707" y="3082919"/>
              <a:chExt cx="608717" cy="702563"/>
            </a:xfrm>
          </p:grpSpPr>
          <p:sp>
            <p:nvSpPr>
              <p:cNvPr id="755" name="Google Shape;755;p18"/>
              <p:cNvSpPr/>
              <p:nvPr/>
            </p:nvSpPr>
            <p:spPr>
              <a:xfrm>
                <a:off x="2845707" y="3082919"/>
                <a:ext cx="608717" cy="300689"/>
              </a:xfrm>
              <a:prstGeom prst="roundRect">
                <a:avLst>
                  <a:gd name="adj" fmla="val 26816"/>
                </a:avLst>
              </a:prstGeom>
              <a:solidFill>
                <a:schemeClr val="accent2"/>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3.2.1. Planos Arquitectura</a:t>
                </a:r>
                <a:endParaRPr sz="800" b="0" i="0" u="none" strike="noStrike" cap="none">
                  <a:solidFill>
                    <a:srgbClr val="000000"/>
                  </a:solidFill>
                  <a:latin typeface="Arial"/>
                  <a:ea typeface="Arial"/>
                  <a:cs typeface="Arial"/>
                  <a:sym typeface="Arial"/>
                </a:endParaRPr>
              </a:p>
            </p:txBody>
          </p:sp>
          <p:sp>
            <p:nvSpPr>
              <p:cNvPr id="756" name="Google Shape;756;p18"/>
              <p:cNvSpPr/>
              <p:nvPr/>
            </p:nvSpPr>
            <p:spPr>
              <a:xfrm>
                <a:off x="2845707" y="3484793"/>
                <a:ext cx="608717" cy="300689"/>
              </a:xfrm>
              <a:prstGeom prst="roundRect">
                <a:avLst>
                  <a:gd name="adj" fmla="val 26816"/>
                </a:avLst>
              </a:prstGeom>
              <a:solidFill>
                <a:schemeClr val="accent2"/>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3.2.2. Planos Electricidad</a:t>
                </a:r>
                <a:endParaRPr sz="800" b="0" i="0" u="none" strike="noStrike" cap="none">
                  <a:solidFill>
                    <a:srgbClr val="000000"/>
                  </a:solidFill>
                  <a:latin typeface="Arial"/>
                  <a:ea typeface="Arial"/>
                  <a:cs typeface="Arial"/>
                  <a:sym typeface="Arial"/>
                </a:endParaRPr>
              </a:p>
            </p:txBody>
          </p:sp>
        </p:grpSp>
        <p:grpSp>
          <p:nvGrpSpPr>
            <p:cNvPr id="757" name="Google Shape;757;p18"/>
            <p:cNvGrpSpPr/>
            <p:nvPr/>
          </p:nvGrpSpPr>
          <p:grpSpPr>
            <a:xfrm>
              <a:off x="6442302" y="3502721"/>
              <a:ext cx="608717" cy="702563"/>
              <a:chOff x="2845707" y="3082919"/>
              <a:chExt cx="608717" cy="702563"/>
            </a:xfrm>
          </p:grpSpPr>
          <p:sp>
            <p:nvSpPr>
              <p:cNvPr id="758" name="Google Shape;758;p18"/>
              <p:cNvSpPr/>
              <p:nvPr/>
            </p:nvSpPr>
            <p:spPr>
              <a:xfrm>
                <a:off x="2845707" y="3082919"/>
                <a:ext cx="608717" cy="300689"/>
              </a:xfrm>
              <a:prstGeom prst="roundRect">
                <a:avLst>
                  <a:gd name="adj" fmla="val 26816"/>
                </a:avLst>
              </a:prstGeom>
              <a:solidFill>
                <a:schemeClr val="accent2"/>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5.1.1. Acabados Interiores</a:t>
                </a:r>
                <a:endParaRPr sz="800" b="0" i="0" u="none" strike="noStrike" cap="none">
                  <a:solidFill>
                    <a:srgbClr val="000000"/>
                  </a:solidFill>
                  <a:latin typeface="Arial"/>
                  <a:ea typeface="Arial"/>
                  <a:cs typeface="Arial"/>
                  <a:sym typeface="Arial"/>
                </a:endParaRPr>
              </a:p>
            </p:txBody>
          </p:sp>
          <p:sp>
            <p:nvSpPr>
              <p:cNvPr id="759" name="Google Shape;759;p18"/>
              <p:cNvSpPr/>
              <p:nvPr/>
            </p:nvSpPr>
            <p:spPr>
              <a:xfrm>
                <a:off x="2845707" y="3484793"/>
                <a:ext cx="608717" cy="300689"/>
              </a:xfrm>
              <a:prstGeom prst="roundRect">
                <a:avLst>
                  <a:gd name="adj" fmla="val 26816"/>
                </a:avLst>
              </a:prstGeom>
              <a:solidFill>
                <a:schemeClr val="accent2"/>
              </a:solidFill>
              <a:ln>
                <a:noFill/>
              </a:ln>
            </p:spPr>
            <p:txBody>
              <a:bodyPr spcFirstLastPara="1" wrap="square" lIns="0" tIns="45700" rIns="0" bIns="45700" anchor="ctr" anchorCtr="0">
                <a:noAutofit/>
              </a:bodyPr>
              <a:lstStyle/>
              <a:p>
                <a:pPr marL="0" marR="0" lvl="0" indent="0" algn="ctr" rtl="0">
                  <a:lnSpc>
                    <a:spcPct val="90000"/>
                  </a:lnSpc>
                  <a:spcBef>
                    <a:spcPts val="0"/>
                  </a:spcBef>
                  <a:spcAft>
                    <a:spcPts val="0"/>
                  </a:spcAft>
                  <a:buClr>
                    <a:schemeClr val="lt1"/>
                  </a:buClr>
                  <a:buSzPts val="600"/>
                  <a:buFont typeface="Calibri"/>
                  <a:buNone/>
                </a:pPr>
                <a:r>
                  <a:rPr lang="es-PE" sz="600" b="0" i="0" u="none" strike="noStrike" cap="none">
                    <a:solidFill>
                      <a:schemeClr val="lt1"/>
                    </a:solidFill>
                    <a:latin typeface="Calibri"/>
                    <a:ea typeface="Calibri"/>
                    <a:cs typeface="Calibri"/>
                    <a:sym typeface="Calibri"/>
                  </a:rPr>
                  <a:t>5.1.2. Acabados Exteriores</a:t>
                </a:r>
                <a:endParaRPr sz="8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42"/>
          <p:cNvSpPr/>
          <p:nvPr/>
        </p:nvSpPr>
        <p:spPr>
          <a:xfrm>
            <a:off x="0" y="1"/>
            <a:ext cx="9144000" cy="5715000"/>
          </a:xfrm>
          <a:prstGeom prst="rect">
            <a:avLst/>
          </a:prstGeom>
          <a:solidFill>
            <a:srgbClr val="ED43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51" name="Google Shape;51;p42"/>
          <p:cNvPicPr preferRelativeResize="0"/>
          <p:nvPr/>
        </p:nvPicPr>
        <p:blipFill rotWithShape="1">
          <a:blip r:embed="rId3">
            <a:alphaModFix/>
          </a:blip>
          <a:srcRect/>
          <a:stretch/>
        </p:blipFill>
        <p:spPr>
          <a:xfrm>
            <a:off x="1" y="946969"/>
            <a:ext cx="2072213" cy="3898064"/>
          </a:xfrm>
          <a:prstGeom prst="rect">
            <a:avLst/>
          </a:prstGeom>
          <a:noFill/>
          <a:ln>
            <a:noFill/>
          </a:ln>
        </p:spPr>
      </p:pic>
      <p:sp>
        <p:nvSpPr>
          <p:cNvPr id="52" name="Google Shape;52;p42"/>
          <p:cNvSpPr/>
          <p:nvPr/>
        </p:nvSpPr>
        <p:spPr>
          <a:xfrm>
            <a:off x="149817" y="3724759"/>
            <a:ext cx="1037633" cy="1069383"/>
          </a:xfrm>
          <a:prstGeom prst="rect">
            <a:avLst/>
          </a:prstGeom>
          <a:solidFill>
            <a:srgbClr val="ED43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53" name="Google Shape;53;p42"/>
          <p:cNvSpPr txBox="1"/>
          <p:nvPr/>
        </p:nvSpPr>
        <p:spPr>
          <a:xfrm>
            <a:off x="2519363" y="2540738"/>
            <a:ext cx="4581728" cy="81253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s-PE" sz="3300" b="0" i="0" u="none" strike="noStrike" cap="none">
                <a:solidFill>
                  <a:schemeClr val="lt1"/>
                </a:solidFill>
                <a:latin typeface="Arial"/>
                <a:ea typeface="Arial"/>
                <a:cs typeface="Arial"/>
                <a:sym typeface="Arial"/>
              </a:rPr>
              <a:t>INTRODUCCIÓN</a:t>
            </a:r>
            <a:endParaRPr/>
          </a:p>
          <a:p>
            <a:pPr marL="0" marR="0" lvl="0" indent="0" algn="l" rtl="0">
              <a:lnSpc>
                <a:spcPct val="80000"/>
              </a:lnSpc>
              <a:spcBef>
                <a:spcPts val="0"/>
              </a:spcBef>
              <a:spcAft>
                <a:spcPts val="0"/>
              </a:spcAft>
              <a:buNone/>
            </a:pPr>
            <a:r>
              <a:rPr lang="es-PE" sz="3300" b="1" i="0" u="none" strike="noStrike" cap="none">
                <a:solidFill>
                  <a:schemeClr val="lt1"/>
                </a:solidFill>
                <a:latin typeface="Arial"/>
                <a:ea typeface="Arial"/>
                <a:cs typeface="Arial"/>
                <a:sym typeface="Arial"/>
              </a:rPr>
              <a:t>DE LA SESIÓN</a:t>
            </a:r>
            <a:endParaRPr/>
          </a:p>
        </p:txBody>
      </p:sp>
      <p:pic>
        <p:nvPicPr>
          <p:cNvPr id="54" name="Google Shape;54;p42"/>
          <p:cNvPicPr preferRelativeResize="0"/>
          <p:nvPr/>
        </p:nvPicPr>
        <p:blipFill rotWithShape="1">
          <a:blip r:embed="rId4">
            <a:alphaModFix amt="16000"/>
          </a:blip>
          <a:srcRect/>
          <a:stretch/>
        </p:blipFill>
        <p:spPr>
          <a:xfrm>
            <a:off x="334433" y="3817749"/>
            <a:ext cx="809264" cy="809264"/>
          </a:xfrm>
          <a:prstGeom prst="rect">
            <a:avLst/>
          </a:prstGeom>
          <a:noFill/>
          <a:ln>
            <a:noFill/>
          </a:ln>
        </p:spPr>
      </p:pic>
      <p:pic>
        <p:nvPicPr>
          <p:cNvPr id="55" name="Google Shape;55;p42"/>
          <p:cNvPicPr preferRelativeResize="0"/>
          <p:nvPr/>
        </p:nvPicPr>
        <p:blipFill rotWithShape="1">
          <a:blip r:embed="rId5">
            <a:alphaModFix/>
          </a:blip>
          <a:srcRect/>
          <a:stretch/>
        </p:blipFill>
        <p:spPr>
          <a:xfrm>
            <a:off x="2528619" y="2194222"/>
            <a:ext cx="202176" cy="20821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19"/>
          <p:cNvSpPr/>
          <p:nvPr/>
        </p:nvSpPr>
        <p:spPr>
          <a:xfrm>
            <a:off x="503238" y="376836"/>
            <a:ext cx="2430462"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i="0" u="none" strike="noStrike" cap="none">
                <a:solidFill>
                  <a:srgbClr val="7F7F7F"/>
                </a:solidFill>
                <a:latin typeface="Calibri"/>
                <a:ea typeface="Calibri"/>
                <a:cs typeface="Calibri"/>
                <a:sym typeface="Calibri"/>
              </a:rPr>
              <a:t>+ </a:t>
            </a:r>
            <a:r>
              <a:rPr lang="es-PE" sz="1000" b="0" i="0" u="none" strike="noStrike" cap="none">
                <a:solidFill>
                  <a:srgbClr val="A5A5A5"/>
                </a:solidFill>
                <a:latin typeface="Calibri"/>
                <a:ea typeface="Calibri"/>
                <a:cs typeface="Calibri"/>
                <a:sym typeface="Calibri"/>
              </a:rPr>
              <a:t>REGLAS PARA DIAGRAMAR EDT</a:t>
            </a:r>
            <a:endParaRPr/>
          </a:p>
        </p:txBody>
      </p:sp>
      <p:grpSp>
        <p:nvGrpSpPr>
          <p:cNvPr id="766" name="Google Shape;766;p19"/>
          <p:cNvGrpSpPr/>
          <p:nvPr/>
        </p:nvGrpSpPr>
        <p:grpSpPr>
          <a:xfrm>
            <a:off x="326977" y="917244"/>
            <a:ext cx="2366604" cy="394721"/>
            <a:chOff x="287221" y="917244"/>
            <a:chExt cx="2782686" cy="500394"/>
          </a:xfrm>
        </p:grpSpPr>
        <p:sp>
          <p:nvSpPr>
            <p:cNvPr id="767" name="Google Shape;767;p19"/>
            <p:cNvSpPr/>
            <p:nvPr/>
          </p:nvSpPr>
          <p:spPr>
            <a:xfrm>
              <a:off x="503238" y="917244"/>
              <a:ext cx="2566669" cy="500394"/>
            </a:xfrm>
            <a:prstGeom prst="roundRect">
              <a:avLst>
                <a:gd name="adj" fmla="val 24841"/>
              </a:avLst>
            </a:prstGeom>
            <a:solidFill>
              <a:schemeClr val="accent3"/>
            </a:solidFill>
            <a:ln>
              <a:noFill/>
            </a:ln>
          </p:spPr>
          <p:txBody>
            <a:bodyPr spcFirstLastPara="1" wrap="square" lIns="251975" tIns="45700" rIns="91425" bIns="45700" anchor="ctr" anchorCtr="0">
              <a:noAutofit/>
            </a:bodyPr>
            <a:lstStyle/>
            <a:p>
              <a:pPr marL="0" marR="0" lvl="0" indent="0" algn="ctr" rtl="0">
                <a:lnSpc>
                  <a:spcPct val="90000"/>
                </a:lnSpc>
                <a:spcBef>
                  <a:spcPts val="0"/>
                </a:spcBef>
                <a:spcAft>
                  <a:spcPts val="0"/>
                </a:spcAft>
                <a:buClr>
                  <a:schemeClr val="lt1"/>
                </a:buClr>
                <a:buSzPts val="3100"/>
                <a:buFont typeface="Calibri"/>
                <a:buNone/>
              </a:pPr>
              <a:r>
                <a:rPr lang="es-PE" sz="1400" b="1" i="0" u="none" strike="noStrike" cap="none">
                  <a:solidFill>
                    <a:schemeClr val="lt1"/>
                  </a:solidFill>
                  <a:latin typeface="Calibri"/>
                  <a:ea typeface="Calibri"/>
                  <a:cs typeface="Calibri"/>
                  <a:sym typeface="Calibri"/>
                </a:rPr>
                <a:t>Reglas de Contenido</a:t>
              </a:r>
              <a:endParaRPr/>
            </a:p>
          </p:txBody>
        </p:sp>
        <p:grpSp>
          <p:nvGrpSpPr>
            <p:cNvPr id="768" name="Google Shape;768;p19"/>
            <p:cNvGrpSpPr/>
            <p:nvPr/>
          </p:nvGrpSpPr>
          <p:grpSpPr>
            <a:xfrm>
              <a:off x="287221" y="965530"/>
              <a:ext cx="459474" cy="403823"/>
              <a:chOff x="5892512" y="2805541"/>
              <a:chExt cx="459474" cy="403823"/>
            </a:xfrm>
          </p:grpSpPr>
          <p:sp>
            <p:nvSpPr>
              <p:cNvPr id="769" name="Google Shape;769;p19"/>
              <p:cNvSpPr/>
              <p:nvPr/>
            </p:nvSpPr>
            <p:spPr>
              <a:xfrm>
                <a:off x="5956277" y="2824919"/>
                <a:ext cx="395709" cy="376075"/>
              </a:xfrm>
              <a:prstGeom prst="ellipse">
                <a:avLst/>
              </a:prstGeom>
              <a:solidFill>
                <a:srgbClr val="7095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Calibri"/>
                  <a:ea typeface="Calibri"/>
                  <a:cs typeface="Calibri"/>
                  <a:sym typeface="Calibri"/>
                </a:endParaRPr>
              </a:p>
            </p:txBody>
          </p:sp>
          <p:sp>
            <p:nvSpPr>
              <p:cNvPr id="770" name="Google Shape;770;p19"/>
              <p:cNvSpPr/>
              <p:nvPr/>
            </p:nvSpPr>
            <p:spPr>
              <a:xfrm>
                <a:off x="5892512" y="2805541"/>
                <a:ext cx="424906" cy="403823"/>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Calibri"/>
                  <a:ea typeface="Calibri"/>
                  <a:cs typeface="Calibri"/>
                  <a:sym typeface="Calibri"/>
                </a:endParaRPr>
              </a:p>
            </p:txBody>
          </p:sp>
          <p:sp>
            <p:nvSpPr>
              <p:cNvPr id="771" name="Google Shape;771;p19"/>
              <p:cNvSpPr/>
              <p:nvPr/>
            </p:nvSpPr>
            <p:spPr>
              <a:xfrm rot="5400000">
                <a:off x="6076285" y="2946262"/>
                <a:ext cx="186870" cy="122381"/>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Calibri"/>
                  <a:ea typeface="Calibri"/>
                  <a:cs typeface="Calibri"/>
                  <a:sym typeface="Calibri"/>
                </a:endParaRPr>
              </a:p>
            </p:txBody>
          </p:sp>
        </p:grpSp>
      </p:grpSp>
      <p:grpSp>
        <p:nvGrpSpPr>
          <p:cNvPr id="772" name="Google Shape;772;p19"/>
          <p:cNvGrpSpPr/>
          <p:nvPr/>
        </p:nvGrpSpPr>
        <p:grpSpPr>
          <a:xfrm>
            <a:off x="523886" y="1739748"/>
            <a:ext cx="8131176" cy="3258512"/>
            <a:chOff x="523887" y="1670997"/>
            <a:chExt cx="7647526" cy="3387853"/>
          </a:xfrm>
        </p:grpSpPr>
        <p:sp>
          <p:nvSpPr>
            <p:cNvPr id="773" name="Google Shape;773;p19"/>
            <p:cNvSpPr/>
            <p:nvPr/>
          </p:nvSpPr>
          <p:spPr>
            <a:xfrm>
              <a:off x="523887" y="1670997"/>
              <a:ext cx="2411820" cy="3387853"/>
            </a:xfrm>
            <a:prstGeom prst="roundRect">
              <a:avLst>
                <a:gd name="adj" fmla="val 4231"/>
              </a:avLst>
            </a:prstGeom>
            <a:solidFill>
              <a:srgbClr val="DDEEC7"/>
            </a:solidFill>
            <a:ln w="38100" cap="flat" cmpd="sng">
              <a:solidFill>
                <a:schemeClr val="accent3"/>
              </a:solidFill>
              <a:prstDash val="solid"/>
              <a:round/>
              <a:headEnd type="none" w="sm" len="sm"/>
              <a:tailEnd type="none" w="sm" len="sm"/>
            </a:ln>
          </p:spPr>
          <p:txBody>
            <a:bodyPr spcFirstLastPara="1" wrap="square" lIns="180000" tIns="180000" rIns="36000" bIns="45700" anchor="t" anchorCtr="0">
              <a:noAutofit/>
            </a:bodyPr>
            <a:lstStyle/>
            <a:p>
              <a:pPr marL="0" marR="0" lvl="0" indent="0" algn="l" rtl="0">
                <a:lnSpc>
                  <a:spcPct val="100000"/>
                </a:lnSpc>
                <a:spcBef>
                  <a:spcPts val="0"/>
                </a:spcBef>
                <a:spcAft>
                  <a:spcPts val="0"/>
                </a:spcAft>
                <a:buNone/>
              </a:pPr>
              <a:r>
                <a:rPr lang="es-PE" sz="1500" b="1" i="0" u="none" strike="noStrike" cap="none">
                  <a:solidFill>
                    <a:schemeClr val="accent3"/>
                  </a:solidFill>
                  <a:latin typeface="Calibri"/>
                  <a:ea typeface="Calibri"/>
                  <a:cs typeface="Calibri"/>
                  <a:sym typeface="Calibri"/>
                </a:rPr>
                <a:t>REGLA DEL 100 %</a:t>
              </a:r>
              <a:endParaRPr sz="1500" b="0" i="0" u="none" strike="noStrike" cap="none">
                <a:solidFill>
                  <a:schemeClr val="accent3"/>
                </a:solidFill>
                <a:latin typeface="Calibri"/>
                <a:ea typeface="Calibri"/>
                <a:cs typeface="Calibri"/>
                <a:sym typeface="Calibri"/>
              </a:endParaRPr>
            </a:p>
            <a:p>
              <a:pPr marL="180975" marR="0" lvl="0" indent="-174625" algn="l" rtl="0">
                <a:lnSpc>
                  <a:spcPct val="100000"/>
                </a:lnSpc>
                <a:spcBef>
                  <a:spcPts val="1200"/>
                </a:spcBef>
                <a:spcAft>
                  <a:spcPts val="0"/>
                </a:spcAft>
                <a:buClr>
                  <a:schemeClr val="accent3"/>
                </a:buClr>
                <a:buSzPts val="1400"/>
                <a:buFont typeface="Arial"/>
                <a:buChar char="•"/>
              </a:pPr>
              <a:r>
                <a:rPr lang="es-PE" sz="1400" b="1" i="0" u="none" strike="noStrike" cap="none">
                  <a:solidFill>
                    <a:schemeClr val="dk1"/>
                  </a:solidFill>
                  <a:latin typeface="Calibri"/>
                  <a:ea typeface="Calibri"/>
                  <a:cs typeface="Calibri"/>
                  <a:sym typeface="Calibri"/>
                </a:rPr>
                <a:t>Definición: </a:t>
              </a:r>
              <a:r>
                <a:rPr lang="es-PE" sz="1400" b="0" i="0" u="none" strike="noStrike" cap="none">
                  <a:solidFill>
                    <a:schemeClr val="dk1"/>
                  </a:solidFill>
                  <a:latin typeface="Calibri"/>
                  <a:ea typeface="Calibri"/>
                  <a:cs typeface="Calibri"/>
                  <a:sym typeface="Calibri"/>
                </a:rPr>
                <a:t>La EDT debe incluir el 100 % del trabajo definido por el alcance del proyecto y capturar todos los entregables internos, externos y relacionados con el trabajo.</a:t>
              </a:r>
              <a:endParaRPr/>
            </a:p>
            <a:p>
              <a:pPr marL="180975" marR="0" lvl="0" indent="-174625" algn="l" rtl="0">
                <a:lnSpc>
                  <a:spcPct val="100000"/>
                </a:lnSpc>
                <a:spcBef>
                  <a:spcPts val="600"/>
                </a:spcBef>
                <a:spcAft>
                  <a:spcPts val="0"/>
                </a:spcAft>
                <a:buClr>
                  <a:schemeClr val="accent3"/>
                </a:buClr>
                <a:buSzPts val="1400"/>
                <a:buFont typeface="Arial"/>
                <a:buChar char="•"/>
              </a:pPr>
              <a:r>
                <a:rPr lang="es-PE" sz="1400" b="1" i="0" u="none" strike="noStrike" cap="none">
                  <a:solidFill>
                    <a:schemeClr val="dk1"/>
                  </a:solidFill>
                  <a:latin typeface="Calibri"/>
                  <a:ea typeface="Calibri"/>
                  <a:cs typeface="Calibri"/>
                  <a:sym typeface="Calibri"/>
                </a:rPr>
                <a:t>Ejemplo: </a:t>
              </a:r>
              <a:r>
                <a:rPr lang="es-PE" sz="1400" b="0" i="0" u="none" strike="noStrike" cap="none">
                  <a:solidFill>
                    <a:schemeClr val="dk1"/>
                  </a:solidFill>
                  <a:latin typeface="Calibri"/>
                  <a:ea typeface="Calibri"/>
                  <a:cs typeface="Calibri"/>
                  <a:sym typeface="Calibri"/>
                </a:rPr>
                <a:t>Asegurarse de que cada componente de la EDT contribuya al producto final del proyecto.</a:t>
              </a:r>
              <a:endParaRPr/>
            </a:p>
            <a:p>
              <a:pPr marL="180975" marR="0" lvl="0" indent="-85725" algn="l" rtl="0">
                <a:lnSpc>
                  <a:spcPct val="100000"/>
                </a:lnSpc>
                <a:spcBef>
                  <a:spcPts val="600"/>
                </a:spcBef>
                <a:spcAft>
                  <a:spcPts val="0"/>
                </a:spcAft>
                <a:buClr>
                  <a:schemeClr val="accent3"/>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74" name="Google Shape;774;p19"/>
            <p:cNvSpPr/>
            <p:nvPr/>
          </p:nvSpPr>
          <p:spPr>
            <a:xfrm>
              <a:off x="3141740" y="1670997"/>
              <a:ext cx="2411820" cy="3387853"/>
            </a:xfrm>
            <a:prstGeom prst="roundRect">
              <a:avLst>
                <a:gd name="adj" fmla="val 4231"/>
              </a:avLst>
            </a:prstGeom>
            <a:solidFill>
              <a:srgbClr val="DDEEC7"/>
            </a:solidFill>
            <a:ln w="38100" cap="flat" cmpd="sng">
              <a:solidFill>
                <a:schemeClr val="accent3"/>
              </a:solidFill>
              <a:prstDash val="solid"/>
              <a:round/>
              <a:headEnd type="none" w="sm" len="sm"/>
              <a:tailEnd type="none" w="sm" len="sm"/>
            </a:ln>
          </p:spPr>
          <p:txBody>
            <a:bodyPr spcFirstLastPara="1" wrap="square" lIns="180000" tIns="180000" rIns="36000" bIns="45700" anchor="t" anchorCtr="0">
              <a:noAutofit/>
            </a:bodyPr>
            <a:lstStyle/>
            <a:p>
              <a:pPr marL="0" marR="0" lvl="0" indent="0" algn="l" rtl="0">
                <a:lnSpc>
                  <a:spcPct val="100000"/>
                </a:lnSpc>
                <a:spcBef>
                  <a:spcPts val="0"/>
                </a:spcBef>
                <a:spcAft>
                  <a:spcPts val="0"/>
                </a:spcAft>
                <a:buNone/>
              </a:pPr>
              <a:r>
                <a:rPr lang="es-PE" sz="1500" b="1" i="0" u="none" strike="noStrike" cap="none">
                  <a:solidFill>
                    <a:schemeClr val="accent3"/>
                  </a:solidFill>
                  <a:latin typeface="Calibri"/>
                  <a:ea typeface="Calibri"/>
                  <a:cs typeface="Calibri"/>
                  <a:sym typeface="Calibri"/>
                </a:rPr>
                <a:t>NIVEL DE DESCOMPOSICIÓN</a:t>
              </a:r>
              <a:endParaRPr sz="1500" b="0" i="0" u="none" strike="noStrike" cap="none">
                <a:solidFill>
                  <a:schemeClr val="accent3"/>
                </a:solidFill>
                <a:latin typeface="Calibri"/>
                <a:ea typeface="Calibri"/>
                <a:cs typeface="Calibri"/>
                <a:sym typeface="Calibri"/>
              </a:endParaRPr>
            </a:p>
            <a:p>
              <a:pPr marL="180975" marR="0" lvl="0" indent="-174625" algn="l" rtl="0">
                <a:lnSpc>
                  <a:spcPct val="100000"/>
                </a:lnSpc>
                <a:spcBef>
                  <a:spcPts val="1200"/>
                </a:spcBef>
                <a:spcAft>
                  <a:spcPts val="0"/>
                </a:spcAft>
                <a:buClr>
                  <a:schemeClr val="accent3"/>
                </a:buClr>
                <a:buSzPts val="1400"/>
                <a:buFont typeface="Arial"/>
                <a:buChar char="•"/>
              </a:pPr>
              <a:r>
                <a:rPr lang="es-PE" sz="1400" b="1" i="0" u="none" strike="noStrike" cap="none">
                  <a:solidFill>
                    <a:schemeClr val="dk1"/>
                  </a:solidFill>
                  <a:latin typeface="Calibri"/>
                  <a:ea typeface="Calibri"/>
                  <a:cs typeface="Calibri"/>
                  <a:sym typeface="Calibri"/>
                </a:rPr>
                <a:t>Definición: </a:t>
              </a:r>
              <a:r>
                <a:rPr lang="es-PE" sz="1400" b="0" i="0" u="none" strike="noStrike" cap="none">
                  <a:solidFill>
                    <a:schemeClr val="dk1"/>
                  </a:solidFill>
                  <a:latin typeface="Calibri"/>
                  <a:ea typeface="Calibri"/>
                  <a:cs typeface="Calibri"/>
                  <a:sym typeface="Calibri"/>
                </a:rPr>
                <a:t>Cada nivel de la EDT debe descomponer el trabajo en paquetes de trabajo más manejables.</a:t>
              </a:r>
              <a:endParaRPr/>
            </a:p>
            <a:p>
              <a:pPr marL="180975" marR="0" lvl="0" indent="-174625" algn="l" rtl="0">
                <a:lnSpc>
                  <a:spcPct val="100000"/>
                </a:lnSpc>
                <a:spcBef>
                  <a:spcPts val="600"/>
                </a:spcBef>
                <a:spcAft>
                  <a:spcPts val="0"/>
                </a:spcAft>
                <a:buClr>
                  <a:schemeClr val="accent3"/>
                </a:buClr>
                <a:buSzPts val="1400"/>
                <a:buFont typeface="Arial"/>
                <a:buChar char="•"/>
              </a:pPr>
              <a:r>
                <a:rPr lang="es-PE" sz="1400" b="1" i="0" u="none" strike="noStrike" cap="none">
                  <a:solidFill>
                    <a:schemeClr val="dk1"/>
                  </a:solidFill>
                  <a:latin typeface="Calibri"/>
                  <a:ea typeface="Calibri"/>
                  <a:cs typeface="Calibri"/>
                  <a:sym typeface="Calibri"/>
                </a:rPr>
                <a:t>Ejemplo: </a:t>
              </a:r>
              <a:r>
                <a:rPr lang="es-PE" sz="1400" b="0" i="0" u="none" strike="noStrike" cap="none">
                  <a:solidFill>
                    <a:schemeClr val="dk1"/>
                  </a:solidFill>
                  <a:latin typeface="Calibri"/>
                  <a:ea typeface="Calibri"/>
                  <a:cs typeface="Calibri"/>
                  <a:sym typeface="Calibri"/>
                </a:rPr>
                <a:t>Un nivel de descomposición adecuado puede ser dividir la construcción de una casa en cimentación, estructura, techos, y acabados.</a:t>
              </a:r>
              <a:endParaRPr/>
            </a:p>
            <a:p>
              <a:pPr marL="180975" marR="0" lvl="0" indent="-85725" algn="l" rtl="0">
                <a:lnSpc>
                  <a:spcPct val="100000"/>
                </a:lnSpc>
                <a:spcBef>
                  <a:spcPts val="600"/>
                </a:spcBef>
                <a:spcAft>
                  <a:spcPts val="0"/>
                </a:spcAft>
                <a:buClr>
                  <a:schemeClr val="accent3"/>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75" name="Google Shape;775;p19"/>
            <p:cNvSpPr/>
            <p:nvPr/>
          </p:nvSpPr>
          <p:spPr>
            <a:xfrm>
              <a:off x="5759593" y="1670997"/>
              <a:ext cx="2411820" cy="3387853"/>
            </a:xfrm>
            <a:prstGeom prst="roundRect">
              <a:avLst>
                <a:gd name="adj" fmla="val 4231"/>
              </a:avLst>
            </a:prstGeom>
            <a:solidFill>
              <a:srgbClr val="DDEEC7"/>
            </a:solidFill>
            <a:ln w="38100" cap="flat" cmpd="sng">
              <a:solidFill>
                <a:schemeClr val="accent3"/>
              </a:solidFill>
              <a:prstDash val="solid"/>
              <a:round/>
              <a:headEnd type="none" w="sm" len="sm"/>
              <a:tailEnd type="none" w="sm" len="sm"/>
            </a:ln>
          </p:spPr>
          <p:txBody>
            <a:bodyPr spcFirstLastPara="1" wrap="square" lIns="180000" tIns="180000" rIns="36000" bIns="45700" anchor="t" anchorCtr="0">
              <a:noAutofit/>
            </a:bodyPr>
            <a:lstStyle/>
            <a:p>
              <a:pPr marL="0" marR="0" lvl="0" indent="0" algn="l" rtl="0">
                <a:lnSpc>
                  <a:spcPct val="100000"/>
                </a:lnSpc>
                <a:spcBef>
                  <a:spcPts val="0"/>
                </a:spcBef>
                <a:spcAft>
                  <a:spcPts val="0"/>
                </a:spcAft>
                <a:buNone/>
              </a:pPr>
              <a:r>
                <a:rPr lang="es-PE" sz="1500" b="1" i="0" u="none" strike="noStrike" cap="none">
                  <a:solidFill>
                    <a:schemeClr val="accent3"/>
                  </a:solidFill>
                  <a:latin typeface="Calibri"/>
                  <a:ea typeface="Calibri"/>
                  <a:cs typeface="Calibri"/>
                  <a:sym typeface="Calibri"/>
                </a:rPr>
                <a:t>NIVEL DE DESCOMPOSICIÓN</a:t>
              </a:r>
              <a:endParaRPr sz="1500" b="0" i="0" u="none" strike="noStrike" cap="none">
                <a:solidFill>
                  <a:schemeClr val="accent3"/>
                </a:solidFill>
                <a:latin typeface="Calibri"/>
                <a:ea typeface="Calibri"/>
                <a:cs typeface="Calibri"/>
                <a:sym typeface="Calibri"/>
              </a:endParaRPr>
            </a:p>
            <a:p>
              <a:pPr marL="180975" marR="0" lvl="0" indent="-174625" algn="l" rtl="0">
                <a:lnSpc>
                  <a:spcPct val="100000"/>
                </a:lnSpc>
                <a:spcBef>
                  <a:spcPts val="1200"/>
                </a:spcBef>
                <a:spcAft>
                  <a:spcPts val="0"/>
                </a:spcAft>
                <a:buClr>
                  <a:schemeClr val="accent3"/>
                </a:buClr>
                <a:buSzPts val="1400"/>
                <a:buFont typeface="Arial"/>
                <a:buChar char="•"/>
              </a:pPr>
              <a:r>
                <a:rPr lang="es-PE" sz="1400" b="1" i="0" u="none" strike="noStrike" cap="none">
                  <a:solidFill>
                    <a:schemeClr val="dk1"/>
                  </a:solidFill>
                  <a:latin typeface="Calibri"/>
                  <a:ea typeface="Calibri"/>
                  <a:cs typeface="Calibri"/>
                  <a:sym typeface="Calibri"/>
                </a:rPr>
                <a:t>Definición: </a:t>
              </a:r>
              <a:r>
                <a:rPr lang="es-PE" sz="1400" b="0" i="0" u="none" strike="noStrike" cap="none">
                  <a:solidFill>
                    <a:schemeClr val="dk1"/>
                  </a:solidFill>
                  <a:latin typeface="Calibri"/>
                  <a:ea typeface="Calibri"/>
                  <a:cs typeface="Calibri"/>
                  <a:sym typeface="Calibri"/>
                </a:rPr>
                <a:t>Los elementos de la EDT deben ser claramente definidos y descritos con concisión.</a:t>
              </a:r>
              <a:endParaRPr/>
            </a:p>
            <a:p>
              <a:pPr marL="180975" marR="0" lvl="0" indent="-174625" algn="l" rtl="0">
                <a:lnSpc>
                  <a:spcPct val="100000"/>
                </a:lnSpc>
                <a:spcBef>
                  <a:spcPts val="600"/>
                </a:spcBef>
                <a:spcAft>
                  <a:spcPts val="0"/>
                </a:spcAft>
                <a:buClr>
                  <a:schemeClr val="accent3"/>
                </a:buClr>
                <a:buSzPts val="1400"/>
                <a:buFont typeface="Arial"/>
                <a:buChar char="•"/>
              </a:pPr>
              <a:r>
                <a:rPr lang="es-PE" sz="1400" b="1" i="0" u="none" strike="noStrike" cap="none">
                  <a:solidFill>
                    <a:schemeClr val="dk1"/>
                  </a:solidFill>
                  <a:latin typeface="Calibri"/>
                  <a:ea typeface="Calibri"/>
                  <a:cs typeface="Calibri"/>
                  <a:sym typeface="Calibri"/>
                </a:rPr>
                <a:t>Ejemplo: </a:t>
              </a:r>
              <a:r>
                <a:rPr lang="es-PE" sz="1400" b="0" i="0" u="none" strike="noStrike" cap="none">
                  <a:solidFill>
                    <a:schemeClr val="dk1"/>
                  </a:solidFill>
                  <a:latin typeface="Calibri"/>
                  <a:ea typeface="Calibri"/>
                  <a:cs typeface="Calibri"/>
                  <a:sym typeface="Calibri"/>
                </a:rPr>
                <a:t>Evitar descripciones ambiguas como "varios componentes" y ser específico, como “Ventanas Instaladas".</a:t>
              </a:r>
              <a:endParaRPr/>
            </a:p>
            <a:p>
              <a:pPr marL="180975" marR="0" lvl="0" indent="-85725" algn="l" rtl="0">
                <a:lnSpc>
                  <a:spcPct val="100000"/>
                </a:lnSpc>
                <a:spcBef>
                  <a:spcPts val="600"/>
                </a:spcBef>
                <a:spcAft>
                  <a:spcPts val="0"/>
                </a:spcAft>
                <a:buClr>
                  <a:schemeClr val="accent3"/>
                </a:buClr>
                <a:buSzPts val="1400"/>
                <a:buFont typeface="Arial"/>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47"/>
          <p:cNvSpPr/>
          <p:nvPr/>
        </p:nvSpPr>
        <p:spPr>
          <a:xfrm>
            <a:off x="0" y="0"/>
            <a:ext cx="9144000" cy="5715000"/>
          </a:xfrm>
          <a:prstGeom prst="rect">
            <a:avLst/>
          </a:prstGeom>
          <a:solidFill>
            <a:srgbClr val="8087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782" name="Google Shape;782;p47"/>
          <p:cNvSpPr txBox="1"/>
          <p:nvPr/>
        </p:nvSpPr>
        <p:spPr>
          <a:xfrm>
            <a:off x="1008063" y="3169972"/>
            <a:ext cx="3192677" cy="775597"/>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s-PE" sz="2800" b="0" i="0" u="none" strike="noStrike" cap="none">
                <a:solidFill>
                  <a:schemeClr val="lt1"/>
                </a:solidFill>
                <a:latin typeface="Arial"/>
                <a:ea typeface="Arial"/>
                <a:cs typeface="Arial"/>
                <a:sym typeface="Arial"/>
              </a:rPr>
              <a:t>ELABORAR EDT </a:t>
            </a:r>
            <a:r>
              <a:rPr lang="es-PE" sz="2800" b="1" i="0" u="none" strike="noStrike" cap="none">
                <a:solidFill>
                  <a:schemeClr val="lt1"/>
                </a:solidFill>
                <a:latin typeface="Arial"/>
                <a:ea typeface="Arial"/>
                <a:cs typeface="Arial"/>
                <a:sym typeface="Arial"/>
              </a:rPr>
              <a:t>DEL PROYECTO</a:t>
            </a:r>
            <a:endParaRPr sz="1600" b="1" i="0" u="none" strike="noStrike" cap="none">
              <a:solidFill>
                <a:schemeClr val="lt1"/>
              </a:solidFill>
              <a:latin typeface="Arial"/>
              <a:ea typeface="Arial"/>
              <a:cs typeface="Arial"/>
              <a:sym typeface="Arial"/>
            </a:endParaRPr>
          </a:p>
        </p:txBody>
      </p:sp>
      <p:pic>
        <p:nvPicPr>
          <p:cNvPr id="783" name="Google Shape;783;p47"/>
          <p:cNvPicPr preferRelativeResize="0"/>
          <p:nvPr/>
        </p:nvPicPr>
        <p:blipFill rotWithShape="1">
          <a:blip r:embed="rId3">
            <a:alphaModFix/>
          </a:blip>
          <a:srcRect/>
          <a:stretch/>
        </p:blipFill>
        <p:spPr>
          <a:xfrm>
            <a:off x="1008063" y="2869612"/>
            <a:ext cx="195423" cy="20125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21"/>
          <p:cNvSpPr/>
          <p:nvPr/>
        </p:nvSpPr>
        <p:spPr>
          <a:xfrm>
            <a:off x="4860925" y="912813"/>
            <a:ext cx="4283075" cy="4321175"/>
          </a:xfrm>
          <a:prstGeom prst="rect">
            <a:avLst/>
          </a:prstGeom>
          <a:solidFill>
            <a:srgbClr val="00B2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790" name="Google Shape;790;p21"/>
          <p:cNvSpPr/>
          <p:nvPr/>
        </p:nvSpPr>
        <p:spPr>
          <a:xfrm>
            <a:off x="683568" y="481236"/>
            <a:ext cx="909992" cy="1938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s-PE" sz="1400" b="1" i="0" u="none" strike="noStrike" cap="none">
                <a:solidFill>
                  <a:srgbClr val="00B1C3"/>
                </a:solidFill>
                <a:latin typeface="Calibri"/>
                <a:ea typeface="Calibri"/>
                <a:cs typeface="Calibri"/>
                <a:sym typeface="Calibri"/>
              </a:rPr>
              <a:t>ACTIVIDAD</a:t>
            </a:r>
            <a:endParaRPr sz="1600" b="1" i="0" u="none" strike="noStrike" cap="none">
              <a:solidFill>
                <a:srgbClr val="00B1C3"/>
              </a:solidFill>
              <a:latin typeface="Calibri"/>
              <a:ea typeface="Calibri"/>
              <a:cs typeface="Calibri"/>
              <a:sym typeface="Calibri"/>
            </a:endParaRPr>
          </a:p>
        </p:txBody>
      </p:sp>
      <p:grpSp>
        <p:nvGrpSpPr>
          <p:cNvPr id="791" name="Google Shape;791;p21"/>
          <p:cNvGrpSpPr/>
          <p:nvPr/>
        </p:nvGrpSpPr>
        <p:grpSpPr>
          <a:xfrm>
            <a:off x="514858" y="499074"/>
            <a:ext cx="131794" cy="132296"/>
            <a:chOff x="511902" y="912279"/>
            <a:chExt cx="281320" cy="282391"/>
          </a:xfrm>
        </p:grpSpPr>
        <p:sp>
          <p:nvSpPr>
            <p:cNvPr id="792" name="Google Shape;792;p21"/>
            <p:cNvSpPr/>
            <p:nvPr/>
          </p:nvSpPr>
          <p:spPr>
            <a:xfrm rot="5400000">
              <a:off x="511366" y="912814"/>
              <a:ext cx="282391" cy="281320"/>
            </a:xfrm>
            <a:prstGeom prst="ellipse">
              <a:avLst/>
            </a:prstGeom>
            <a:solidFill>
              <a:srgbClr val="00B1C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793" name="Google Shape;793;p21"/>
            <p:cNvPicPr preferRelativeResize="0"/>
            <p:nvPr/>
          </p:nvPicPr>
          <p:blipFill rotWithShape="1">
            <a:blip r:embed="rId3">
              <a:alphaModFix/>
            </a:blip>
            <a:srcRect/>
            <a:stretch/>
          </p:blipFill>
          <p:spPr>
            <a:xfrm rot="5400000">
              <a:off x="578093" y="979007"/>
              <a:ext cx="148937" cy="148937"/>
            </a:xfrm>
            <a:prstGeom prst="rect">
              <a:avLst/>
            </a:prstGeom>
            <a:noFill/>
            <a:ln>
              <a:noFill/>
            </a:ln>
          </p:spPr>
        </p:pic>
      </p:grpSp>
      <p:sp>
        <p:nvSpPr>
          <p:cNvPr id="794" name="Google Shape;794;p21"/>
          <p:cNvSpPr/>
          <p:nvPr/>
        </p:nvSpPr>
        <p:spPr>
          <a:xfrm>
            <a:off x="503238" y="912813"/>
            <a:ext cx="4248150" cy="4321175"/>
          </a:xfrm>
          <a:prstGeom prst="rect">
            <a:avLst/>
          </a:prstGeom>
          <a:solidFill>
            <a:srgbClr val="D1EFF4">
              <a:alpha val="40784"/>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795" name="Google Shape;795;p21"/>
          <p:cNvSpPr/>
          <p:nvPr/>
        </p:nvSpPr>
        <p:spPr>
          <a:xfrm>
            <a:off x="684214" y="1245204"/>
            <a:ext cx="3626529" cy="158504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s-PE" sz="1400" b="1" i="0" u="none" strike="noStrike" cap="none">
                <a:solidFill>
                  <a:srgbClr val="000000"/>
                </a:solidFill>
                <a:latin typeface="Calibri"/>
                <a:ea typeface="Calibri"/>
                <a:cs typeface="Calibri"/>
                <a:sym typeface="Calibri"/>
              </a:rPr>
              <a:t>PROYECTO</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s-PE" sz="1400" b="1" i="0" u="none" strike="noStrike" cap="none">
                <a:solidFill>
                  <a:schemeClr val="accent5"/>
                </a:solidFill>
                <a:latin typeface="Calibri"/>
                <a:ea typeface="Calibri"/>
                <a:cs typeface="Calibri"/>
                <a:sym typeface="Calibri"/>
              </a:rPr>
              <a:t>Diseño de un Supermercado en el Distrito de</a:t>
            </a:r>
            <a:br>
              <a:rPr lang="es-PE" sz="1400" b="1" i="0" u="none" strike="noStrike" cap="none">
                <a:solidFill>
                  <a:schemeClr val="accent5"/>
                </a:solidFill>
                <a:latin typeface="Calibri"/>
                <a:ea typeface="Calibri"/>
                <a:cs typeface="Calibri"/>
                <a:sym typeface="Calibri"/>
              </a:rPr>
            </a:br>
            <a:r>
              <a:rPr lang="es-PE" sz="1400" b="1" i="0" u="none" strike="noStrike" cap="none">
                <a:solidFill>
                  <a:schemeClr val="accent5"/>
                </a:solidFill>
                <a:latin typeface="Calibri"/>
                <a:ea typeface="Calibri"/>
                <a:cs typeface="Calibri"/>
                <a:sym typeface="Calibri"/>
              </a:rPr>
              <a:t>La Molina</a:t>
            </a:r>
            <a:endParaRPr/>
          </a:p>
          <a:p>
            <a:pPr marL="0" marR="0" lvl="0" indent="0" algn="l" rtl="0">
              <a:lnSpc>
                <a:spcPct val="100000"/>
              </a:lnSpc>
              <a:spcBef>
                <a:spcPts val="600"/>
              </a:spcBef>
              <a:spcAft>
                <a:spcPts val="0"/>
              </a:spcAft>
              <a:buNone/>
            </a:pPr>
            <a:r>
              <a:rPr lang="es-PE" sz="1400" b="0" i="0" u="none" strike="noStrike" cap="none">
                <a:solidFill>
                  <a:schemeClr val="dk1"/>
                </a:solidFill>
                <a:latin typeface="Calibri"/>
                <a:ea typeface="Calibri"/>
                <a:cs typeface="Calibri"/>
                <a:sym typeface="Calibri"/>
              </a:rPr>
              <a:t>Para elaborar la EDT primero se debe documentar el “enunciado del alcance” que es el documento que consolida toda la comprensión del alcance del proyecto.</a:t>
            </a:r>
            <a:endParaRPr/>
          </a:p>
        </p:txBody>
      </p:sp>
      <p:sp>
        <p:nvSpPr>
          <p:cNvPr id="796" name="Google Shape;796;p21"/>
          <p:cNvSpPr/>
          <p:nvPr/>
        </p:nvSpPr>
        <p:spPr>
          <a:xfrm>
            <a:off x="5157376" y="1146969"/>
            <a:ext cx="3690172" cy="385286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797" name="Google Shape;797;p21"/>
          <p:cNvPicPr preferRelativeResize="0"/>
          <p:nvPr/>
        </p:nvPicPr>
        <p:blipFill rotWithShape="1">
          <a:blip r:embed="rId4">
            <a:alphaModFix/>
          </a:blip>
          <a:srcRect l="2358" t="2358" r="1547" b="2796"/>
          <a:stretch/>
        </p:blipFill>
        <p:spPr>
          <a:xfrm>
            <a:off x="5219665" y="1753175"/>
            <a:ext cx="3566985" cy="270070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22"/>
          <p:cNvSpPr/>
          <p:nvPr/>
        </p:nvSpPr>
        <p:spPr>
          <a:xfrm>
            <a:off x="683568" y="481236"/>
            <a:ext cx="909992" cy="1938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s-PE" sz="1400" b="1" i="0" u="none" strike="noStrike" cap="none">
                <a:solidFill>
                  <a:srgbClr val="00B1C3"/>
                </a:solidFill>
                <a:latin typeface="Calibri"/>
                <a:ea typeface="Calibri"/>
                <a:cs typeface="Calibri"/>
                <a:sym typeface="Calibri"/>
              </a:rPr>
              <a:t>ACTIVIDAD</a:t>
            </a:r>
            <a:endParaRPr sz="1600" b="1" i="0" u="none" strike="noStrike" cap="none">
              <a:solidFill>
                <a:srgbClr val="00B1C3"/>
              </a:solidFill>
              <a:latin typeface="Calibri"/>
              <a:ea typeface="Calibri"/>
              <a:cs typeface="Calibri"/>
              <a:sym typeface="Calibri"/>
            </a:endParaRPr>
          </a:p>
        </p:txBody>
      </p:sp>
      <p:grpSp>
        <p:nvGrpSpPr>
          <p:cNvPr id="804" name="Google Shape;804;p22"/>
          <p:cNvGrpSpPr/>
          <p:nvPr/>
        </p:nvGrpSpPr>
        <p:grpSpPr>
          <a:xfrm>
            <a:off x="514858" y="499074"/>
            <a:ext cx="131794" cy="132296"/>
            <a:chOff x="511902" y="912279"/>
            <a:chExt cx="281320" cy="282391"/>
          </a:xfrm>
        </p:grpSpPr>
        <p:sp>
          <p:nvSpPr>
            <p:cNvPr id="805" name="Google Shape;805;p22"/>
            <p:cNvSpPr/>
            <p:nvPr/>
          </p:nvSpPr>
          <p:spPr>
            <a:xfrm rot="5400000">
              <a:off x="511366" y="912814"/>
              <a:ext cx="282391" cy="281320"/>
            </a:xfrm>
            <a:prstGeom prst="ellipse">
              <a:avLst/>
            </a:prstGeom>
            <a:solidFill>
              <a:srgbClr val="00B1C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806" name="Google Shape;806;p22"/>
            <p:cNvPicPr preferRelativeResize="0"/>
            <p:nvPr/>
          </p:nvPicPr>
          <p:blipFill rotWithShape="1">
            <a:blip r:embed="rId3">
              <a:alphaModFix/>
            </a:blip>
            <a:srcRect/>
            <a:stretch/>
          </p:blipFill>
          <p:spPr>
            <a:xfrm rot="5400000">
              <a:off x="578093" y="979007"/>
              <a:ext cx="148937" cy="148937"/>
            </a:xfrm>
            <a:prstGeom prst="rect">
              <a:avLst/>
            </a:prstGeom>
            <a:noFill/>
            <a:ln>
              <a:noFill/>
            </a:ln>
          </p:spPr>
        </p:pic>
      </p:grpSp>
      <p:sp>
        <p:nvSpPr>
          <p:cNvPr id="807" name="Google Shape;807;p22"/>
          <p:cNvSpPr/>
          <p:nvPr/>
        </p:nvSpPr>
        <p:spPr>
          <a:xfrm>
            <a:off x="503238" y="912813"/>
            <a:ext cx="8172450" cy="4321175"/>
          </a:xfrm>
          <a:prstGeom prst="rect">
            <a:avLst/>
          </a:prstGeom>
          <a:solidFill>
            <a:srgbClr val="D1EFF4">
              <a:alpha val="40784"/>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808" name="Google Shape;808;p22"/>
          <p:cNvSpPr/>
          <p:nvPr/>
        </p:nvSpPr>
        <p:spPr>
          <a:xfrm>
            <a:off x="684213" y="1245204"/>
            <a:ext cx="6204725" cy="266226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s-PE" sz="1400" b="1" i="0" u="none" strike="noStrike" cap="none">
                <a:solidFill>
                  <a:srgbClr val="000000"/>
                </a:solidFill>
                <a:latin typeface="Calibri"/>
                <a:ea typeface="Calibri"/>
                <a:cs typeface="Calibri"/>
                <a:sym typeface="Calibri"/>
              </a:rPr>
              <a:t>ENUNCIADO DEL ALCANCE DEL PROYECTO</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s-PE" sz="1400" b="1" i="0" u="none" strike="noStrike" cap="none">
                <a:solidFill>
                  <a:schemeClr val="accent5"/>
                </a:solidFill>
                <a:latin typeface="Calibri"/>
                <a:ea typeface="Calibri"/>
                <a:cs typeface="Calibri"/>
                <a:sym typeface="Calibri"/>
              </a:rPr>
              <a:t>Nombre del Proyecto: Diseño de un Supermercado en el Distrito de La Molina</a:t>
            </a:r>
            <a:endParaRPr/>
          </a:p>
          <a:p>
            <a:pPr marL="184150" marR="0" lvl="0" indent="-184150" algn="l" rtl="0">
              <a:lnSpc>
                <a:spcPct val="100000"/>
              </a:lnSpc>
              <a:spcBef>
                <a:spcPts val="600"/>
              </a:spcBef>
              <a:spcAft>
                <a:spcPts val="0"/>
              </a:spcAft>
              <a:buClr>
                <a:srgbClr val="000000"/>
              </a:buClr>
              <a:buSzPts val="1400"/>
              <a:buFont typeface="Arial"/>
              <a:buAutoNum type="arabicPeriod"/>
            </a:pPr>
            <a:r>
              <a:rPr lang="es-PE" sz="1400" b="1" i="0" u="none" strike="noStrike" cap="none">
                <a:solidFill>
                  <a:srgbClr val="000000"/>
                </a:solidFill>
                <a:latin typeface="Calibri"/>
                <a:ea typeface="Calibri"/>
                <a:cs typeface="Calibri"/>
                <a:sym typeface="Calibri"/>
              </a:rPr>
              <a:t>Breve descripción del proyecto</a:t>
            </a:r>
            <a:endParaRPr/>
          </a:p>
          <a:p>
            <a:pPr marL="360363" marR="0" lvl="0" indent="-176213" algn="l" rtl="0">
              <a:lnSpc>
                <a:spcPct val="100000"/>
              </a:lnSpc>
              <a:spcBef>
                <a:spcPts val="0"/>
              </a:spcBef>
              <a:spcAft>
                <a:spcPts val="0"/>
              </a:spcAft>
              <a:buClr>
                <a:srgbClr val="000000"/>
              </a:buClr>
              <a:buSzPts val="1400"/>
              <a:buFont typeface="Arial"/>
              <a:buChar char="•"/>
            </a:pPr>
            <a:r>
              <a:rPr lang="es-PE" sz="1400" b="0" i="0" u="none" strike="noStrike" cap="none">
                <a:solidFill>
                  <a:srgbClr val="000000"/>
                </a:solidFill>
                <a:latin typeface="Calibri"/>
                <a:ea typeface="Calibri"/>
                <a:cs typeface="Calibri"/>
                <a:sym typeface="Calibri"/>
              </a:rPr>
              <a:t>El proyecto consiste en el diseño de un supermercado que estará ubicado en el distrito de La Molina. El terreno donde se desarrollará el proyecto es de 4,934.87 metros cuadrados y se encuentra vacío, con una topografía casi plana.</a:t>
            </a:r>
            <a:endParaRPr/>
          </a:p>
          <a:p>
            <a:pPr marL="360363" marR="0" lvl="0" indent="-87313"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360363" marR="0" lvl="0" indent="-176213" algn="l" rtl="0">
              <a:lnSpc>
                <a:spcPct val="100000"/>
              </a:lnSpc>
              <a:spcBef>
                <a:spcPts val="0"/>
              </a:spcBef>
              <a:spcAft>
                <a:spcPts val="0"/>
              </a:spcAft>
              <a:buClr>
                <a:srgbClr val="000000"/>
              </a:buClr>
              <a:buSzPts val="1400"/>
              <a:buFont typeface="Arial"/>
              <a:buChar char="•"/>
            </a:pPr>
            <a:r>
              <a:rPr lang="es-PE" sz="1400" b="0" i="0" u="none" strike="noStrike" cap="none">
                <a:solidFill>
                  <a:srgbClr val="000000"/>
                </a:solidFill>
                <a:latin typeface="Calibri"/>
                <a:ea typeface="Calibri"/>
                <a:cs typeface="Calibri"/>
                <a:sym typeface="Calibri"/>
              </a:rPr>
              <a:t>La tienda contará con sala de ventas, que por solicitud del cliente debe ser de aproximadamente 2,500 metros cuadrados para cubrir las ventas proyectadas; trastienda, donde se localizarán los almacenes, zonas de producción y oficinas administrativas; zona de descarga, estacionamientos y locatarios.</a:t>
            </a:r>
            <a:endParaRPr/>
          </a:p>
          <a:p>
            <a:pPr marL="185738" marR="0" lvl="0" indent="-185738"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p:txBody>
      </p:sp>
      <p:pic>
        <p:nvPicPr>
          <p:cNvPr id="809" name="Google Shape;809;p22"/>
          <p:cNvPicPr preferRelativeResize="0"/>
          <p:nvPr/>
        </p:nvPicPr>
        <p:blipFill rotWithShape="1">
          <a:blip r:embed="rId4">
            <a:alphaModFix amt="25000"/>
          </a:blip>
          <a:srcRect/>
          <a:stretch/>
        </p:blipFill>
        <p:spPr>
          <a:xfrm>
            <a:off x="6976674" y="3039428"/>
            <a:ext cx="1699014" cy="219456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23"/>
          <p:cNvSpPr/>
          <p:nvPr/>
        </p:nvSpPr>
        <p:spPr>
          <a:xfrm>
            <a:off x="503238" y="912813"/>
            <a:ext cx="8172450" cy="4321175"/>
          </a:xfrm>
          <a:prstGeom prst="rect">
            <a:avLst/>
          </a:prstGeom>
          <a:solidFill>
            <a:srgbClr val="D1EFF4">
              <a:alpha val="40784"/>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816" name="Google Shape;816;p23"/>
          <p:cNvSpPr/>
          <p:nvPr/>
        </p:nvSpPr>
        <p:spPr>
          <a:xfrm>
            <a:off x="683568" y="481236"/>
            <a:ext cx="909992" cy="1938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s-PE" sz="1400" b="1" i="0" u="none" strike="noStrike" cap="none">
                <a:solidFill>
                  <a:srgbClr val="00B1C3"/>
                </a:solidFill>
                <a:latin typeface="Calibri"/>
                <a:ea typeface="Calibri"/>
                <a:cs typeface="Calibri"/>
                <a:sym typeface="Calibri"/>
              </a:rPr>
              <a:t>ACTIVIDAD</a:t>
            </a:r>
            <a:endParaRPr sz="1600" b="1" i="0" u="none" strike="noStrike" cap="none">
              <a:solidFill>
                <a:srgbClr val="00B1C3"/>
              </a:solidFill>
              <a:latin typeface="Calibri"/>
              <a:ea typeface="Calibri"/>
              <a:cs typeface="Calibri"/>
              <a:sym typeface="Calibri"/>
            </a:endParaRPr>
          </a:p>
        </p:txBody>
      </p:sp>
      <p:grpSp>
        <p:nvGrpSpPr>
          <p:cNvPr id="817" name="Google Shape;817;p23"/>
          <p:cNvGrpSpPr/>
          <p:nvPr/>
        </p:nvGrpSpPr>
        <p:grpSpPr>
          <a:xfrm>
            <a:off x="514858" y="499074"/>
            <a:ext cx="131794" cy="132296"/>
            <a:chOff x="511902" y="912279"/>
            <a:chExt cx="281320" cy="282391"/>
          </a:xfrm>
        </p:grpSpPr>
        <p:sp>
          <p:nvSpPr>
            <p:cNvPr id="818" name="Google Shape;818;p23"/>
            <p:cNvSpPr/>
            <p:nvPr/>
          </p:nvSpPr>
          <p:spPr>
            <a:xfrm rot="5400000">
              <a:off x="511366" y="912814"/>
              <a:ext cx="282391" cy="281320"/>
            </a:xfrm>
            <a:prstGeom prst="ellipse">
              <a:avLst/>
            </a:prstGeom>
            <a:solidFill>
              <a:srgbClr val="00B1C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819" name="Google Shape;819;p23"/>
            <p:cNvPicPr preferRelativeResize="0"/>
            <p:nvPr/>
          </p:nvPicPr>
          <p:blipFill rotWithShape="1">
            <a:blip r:embed="rId3">
              <a:alphaModFix/>
            </a:blip>
            <a:srcRect/>
            <a:stretch/>
          </p:blipFill>
          <p:spPr>
            <a:xfrm rot="5400000">
              <a:off x="578093" y="979007"/>
              <a:ext cx="148937" cy="148937"/>
            </a:xfrm>
            <a:prstGeom prst="rect">
              <a:avLst/>
            </a:prstGeom>
            <a:noFill/>
            <a:ln>
              <a:noFill/>
            </a:ln>
          </p:spPr>
        </p:pic>
      </p:grpSp>
      <p:sp>
        <p:nvSpPr>
          <p:cNvPr id="820" name="Google Shape;820;p23"/>
          <p:cNvSpPr/>
          <p:nvPr/>
        </p:nvSpPr>
        <p:spPr>
          <a:xfrm>
            <a:off x="684213" y="1245204"/>
            <a:ext cx="3193393" cy="341632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s-PE" sz="1400" b="1" i="0" u="none" strike="noStrike" cap="none">
                <a:solidFill>
                  <a:srgbClr val="000000"/>
                </a:solidFill>
                <a:latin typeface="Calibri"/>
                <a:ea typeface="Calibri"/>
                <a:cs typeface="Calibri"/>
                <a:sym typeface="Calibri"/>
              </a:rPr>
              <a:t>ENUNCIADO DEL ALCANCE DEL PROYECTO</a:t>
            </a:r>
            <a:endParaRPr sz="1400" b="0" i="0" u="none" strike="noStrike" cap="none">
              <a:solidFill>
                <a:srgbClr val="000000"/>
              </a:solidFill>
              <a:latin typeface="Calibri"/>
              <a:ea typeface="Calibri"/>
              <a:cs typeface="Calibri"/>
              <a:sym typeface="Calibri"/>
            </a:endParaRPr>
          </a:p>
          <a:p>
            <a:pPr marL="184150" marR="0" lvl="0" indent="-184150" algn="l" rtl="0">
              <a:lnSpc>
                <a:spcPct val="100000"/>
              </a:lnSpc>
              <a:spcBef>
                <a:spcPts val="0"/>
              </a:spcBef>
              <a:spcAft>
                <a:spcPts val="0"/>
              </a:spcAft>
              <a:buClr>
                <a:srgbClr val="000000"/>
              </a:buClr>
              <a:buSzPts val="1300"/>
              <a:buFont typeface="Arial"/>
              <a:buAutoNum type="arabicPeriod" startAt="2"/>
            </a:pPr>
            <a:r>
              <a:rPr lang="es-PE" sz="1300" b="1" i="0" u="none" strike="noStrike" cap="none">
                <a:solidFill>
                  <a:srgbClr val="000000"/>
                </a:solidFill>
                <a:latin typeface="Calibri"/>
                <a:ea typeface="Calibri"/>
                <a:cs typeface="Calibri"/>
                <a:sym typeface="Calibri"/>
              </a:rPr>
              <a:t>Alcance del producto</a:t>
            </a:r>
            <a:endParaRPr/>
          </a:p>
          <a:p>
            <a:pPr marL="360363" marR="0" lvl="0" indent="-176213" algn="l" rtl="0">
              <a:lnSpc>
                <a:spcPct val="100000"/>
              </a:lnSpc>
              <a:spcBef>
                <a:spcPts val="0"/>
              </a:spcBef>
              <a:spcAft>
                <a:spcPts val="0"/>
              </a:spcAft>
              <a:buClr>
                <a:srgbClr val="000000"/>
              </a:buClr>
              <a:buSzPts val="1300"/>
              <a:buFont typeface="Arial"/>
              <a:buChar char="•"/>
            </a:pPr>
            <a:r>
              <a:rPr lang="es-PE" sz="1300" b="0" i="0" u="none" strike="noStrike" cap="none">
                <a:solidFill>
                  <a:srgbClr val="000000"/>
                </a:solidFill>
                <a:latin typeface="Calibri"/>
                <a:ea typeface="Calibri"/>
                <a:cs typeface="Calibri"/>
                <a:sym typeface="Calibri"/>
              </a:rPr>
              <a:t>Área del terreno 4,934.87 m2</a:t>
            </a:r>
            <a:endParaRPr/>
          </a:p>
          <a:p>
            <a:pPr marL="360363" marR="0" lvl="0" indent="-93663"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p>
            <a:pPr marL="360363" marR="0" lvl="0" indent="-176213" algn="l" rtl="0">
              <a:lnSpc>
                <a:spcPct val="100000"/>
              </a:lnSpc>
              <a:spcBef>
                <a:spcPts val="0"/>
              </a:spcBef>
              <a:spcAft>
                <a:spcPts val="0"/>
              </a:spcAft>
              <a:buClr>
                <a:srgbClr val="000000"/>
              </a:buClr>
              <a:buSzPts val="1300"/>
              <a:buFont typeface="Arial"/>
              <a:buChar char="•"/>
            </a:pPr>
            <a:r>
              <a:rPr lang="es-PE" sz="1300" b="0" i="0" u="none" strike="noStrike" cap="none">
                <a:solidFill>
                  <a:srgbClr val="000000"/>
                </a:solidFill>
                <a:latin typeface="Calibri"/>
                <a:ea typeface="Calibri"/>
                <a:cs typeface="Calibri"/>
                <a:sym typeface="Calibri"/>
              </a:rPr>
              <a:t>Sala de ventas</a:t>
            </a:r>
            <a:endParaRPr/>
          </a:p>
          <a:p>
            <a:pPr marL="538163" marR="0" lvl="0" indent="-177800" algn="l" rtl="0">
              <a:lnSpc>
                <a:spcPct val="100000"/>
              </a:lnSpc>
              <a:spcBef>
                <a:spcPts val="0"/>
              </a:spcBef>
              <a:spcAft>
                <a:spcPts val="0"/>
              </a:spcAft>
              <a:buClr>
                <a:srgbClr val="000000"/>
              </a:buClr>
              <a:buSzPts val="1300"/>
              <a:buFont typeface="Arial"/>
              <a:buChar char="•"/>
            </a:pPr>
            <a:r>
              <a:rPr lang="es-PE" sz="1300" b="0" i="0" u="none" strike="noStrike" cap="none">
                <a:solidFill>
                  <a:srgbClr val="000000"/>
                </a:solidFill>
                <a:latin typeface="Calibri"/>
                <a:ea typeface="Calibri"/>
                <a:cs typeface="Calibri"/>
                <a:sym typeface="Calibri"/>
              </a:rPr>
              <a:t>Lácteos</a:t>
            </a:r>
            <a:endParaRPr/>
          </a:p>
          <a:p>
            <a:pPr marL="538163" marR="0" lvl="0" indent="-177800" algn="l" rtl="0">
              <a:lnSpc>
                <a:spcPct val="100000"/>
              </a:lnSpc>
              <a:spcBef>
                <a:spcPts val="0"/>
              </a:spcBef>
              <a:spcAft>
                <a:spcPts val="0"/>
              </a:spcAft>
              <a:buClr>
                <a:srgbClr val="000000"/>
              </a:buClr>
              <a:buSzPts val="1300"/>
              <a:buFont typeface="Arial"/>
              <a:buChar char="•"/>
            </a:pPr>
            <a:r>
              <a:rPr lang="es-PE" sz="1300" b="0" i="0" u="none" strike="noStrike" cap="none">
                <a:solidFill>
                  <a:srgbClr val="000000"/>
                </a:solidFill>
                <a:latin typeface="Calibri"/>
                <a:ea typeface="Calibri"/>
                <a:cs typeface="Calibri"/>
                <a:sym typeface="Calibri"/>
              </a:rPr>
              <a:t>Abarrotes</a:t>
            </a:r>
            <a:endParaRPr/>
          </a:p>
          <a:p>
            <a:pPr marL="538163" marR="0" lvl="0" indent="-177800" algn="l" rtl="0">
              <a:lnSpc>
                <a:spcPct val="100000"/>
              </a:lnSpc>
              <a:spcBef>
                <a:spcPts val="0"/>
              </a:spcBef>
              <a:spcAft>
                <a:spcPts val="0"/>
              </a:spcAft>
              <a:buClr>
                <a:srgbClr val="000000"/>
              </a:buClr>
              <a:buSzPts val="1300"/>
              <a:buFont typeface="Arial"/>
              <a:buChar char="•"/>
            </a:pPr>
            <a:r>
              <a:rPr lang="es-PE" sz="1300" b="0" i="0" u="none" strike="noStrike" cap="none">
                <a:solidFill>
                  <a:srgbClr val="000000"/>
                </a:solidFill>
                <a:latin typeface="Calibri"/>
                <a:ea typeface="Calibri"/>
                <a:cs typeface="Calibri"/>
                <a:sym typeface="Calibri"/>
              </a:rPr>
              <a:t>Artículos de limpieza</a:t>
            </a:r>
            <a:endParaRPr/>
          </a:p>
          <a:p>
            <a:pPr marL="538163" marR="0" lvl="0" indent="-177800" algn="l" rtl="0">
              <a:lnSpc>
                <a:spcPct val="100000"/>
              </a:lnSpc>
              <a:spcBef>
                <a:spcPts val="0"/>
              </a:spcBef>
              <a:spcAft>
                <a:spcPts val="0"/>
              </a:spcAft>
              <a:buClr>
                <a:srgbClr val="000000"/>
              </a:buClr>
              <a:buSzPts val="1300"/>
              <a:buFont typeface="Arial"/>
              <a:buChar char="•"/>
            </a:pPr>
            <a:r>
              <a:rPr lang="es-PE" sz="1300" b="0" i="0" u="none" strike="noStrike" cap="none">
                <a:solidFill>
                  <a:srgbClr val="000000"/>
                </a:solidFill>
                <a:latin typeface="Calibri"/>
                <a:ea typeface="Calibri"/>
                <a:cs typeface="Calibri"/>
                <a:sym typeface="Calibri"/>
              </a:rPr>
              <a:t>Panadería</a:t>
            </a:r>
            <a:endParaRPr/>
          </a:p>
          <a:p>
            <a:pPr marL="538163" marR="0" lvl="0" indent="-177800" algn="l" rtl="0">
              <a:lnSpc>
                <a:spcPct val="100000"/>
              </a:lnSpc>
              <a:spcBef>
                <a:spcPts val="0"/>
              </a:spcBef>
              <a:spcAft>
                <a:spcPts val="0"/>
              </a:spcAft>
              <a:buClr>
                <a:srgbClr val="000000"/>
              </a:buClr>
              <a:buSzPts val="1300"/>
              <a:buFont typeface="Arial"/>
              <a:buChar char="•"/>
            </a:pPr>
            <a:r>
              <a:rPr lang="es-PE" sz="1300" b="0" i="0" u="none" strike="noStrike" cap="none">
                <a:solidFill>
                  <a:srgbClr val="000000"/>
                </a:solidFill>
                <a:latin typeface="Calibri"/>
                <a:ea typeface="Calibri"/>
                <a:cs typeface="Calibri"/>
                <a:sym typeface="Calibri"/>
              </a:rPr>
              <a:t>Comida preparada</a:t>
            </a:r>
            <a:endParaRPr/>
          </a:p>
          <a:p>
            <a:pPr marL="538163" marR="0" lvl="0" indent="-177800" algn="l" rtl="0">
              <a:lnSpc>
                <a:spcPct val="100000"/>
              </a:lnSpc>
              <a:spcBef>
                <a:spcPts val="0"/>
              </a:spcBef>
              <a:spcAft>
                <a:spcPts val="0"/>
              </a:spcAft>
              <a:buClr>
                <a:srgbClr val="000000"/>
              </a:buClr>
              <a:buSzPts val="1300"/>
              <a:buFont typeface="Arial"/>
              <a:buChar char="•"/>
            </a:pPr>
            <a:r>
              <a:rPr lang="es-PE" sz="1300" b="0" i="0" u="none" strike="noStrike" cap="none">
                <a:solidFill>
                  <a:srgbClr val="000000"/>
                </a:solidFill>
                <a:latin typeface="Calibri"/>
                <a:ea typeface="Calibri"/>
                <a:cs typeface="Calibri"/>
                <a:sym typeface="Calibri"/>
              </a:rPr>
              <a:t>Artículos para el hogar</a:t>
            </a:r>
            <a:endParaRPr/>
          </a:p>
          <a:p>
            <a:pPr marL="538163" marR="0" lvl="0" indent="-177800" algn="l" rtl="0">
              <a:lnSpc>
                <a:spcPct val="100000"/>
              </a:lnSpc>
              <a:spcBef>
                <a:spcPts val="0"/>
              </a:spcBef>
              <a:spcAft>
                <a:spcPts val="0"/>
              </a:spcAft>
              <a:buClr>
                <a:srgbClr val="000000"/>
              </a:buClr>
              <a:buSzPts val="1300"/>
              <a:buFont typeface="Arial"/>
              <a:buChar char="•"/>
            </a:pPr>
            <a:r>
              <a:rPr lang="es-PE" sz="1300" b="0" i="0" u="none" strike="noStrike" cap="none">
                <a:solidFill>
                  <a:srgbClr val="000000"/>
                </a:solidFill>
                <a:latin typeface="Calibri"/>
                <a:ea typeface="Calibri"/>
                <a:cs typeface="Calibri"/>
                <a:sym typeface="Calibri"/>
              </a:rPr>
              <a:t>Verduras</a:t>
            </a:r>
            <a:endParaRPr/>
          </a:p>
          <a:p>
            <a:pPr marL="538163" marR="0" lvl="0" indent="-177800" algn="l" rtl="0">
              <a:lnSpc>
                <a:spcPct val="100000"/>
              </a:lnSpc>
              <a:spcBef>
                <a:spcPts val="0"/>
              </a:spcBef>
              <a:spcAft>
                <a:spcPts val="0"/>
              </a:spcAft>
              <a:buClr>
                <a:srgbClr val="000000"/>
              </a:buClr>
              <a:buSzPts val="1300"/>
              <a:buFont typeface="Arial"/>
              <a:buChar char="•"/>
            </a:pPr>
            <a:r>
              <a:rPr lang="es-PE" sz="1300" b="0" i="0" u="none" strike="noStrike" cap="none">
                <a:solidFill>
                  <a:srgbClr val="000000"/>
                </a:solidFill>
                <a:latin typeface="Calibri"/>
                <a:ea typeface="Calibri"/>
                <a:cs typeface="Calibri"/>
                <a:sym typeface="Calibri"/>
              </a:rPr>
              <a:t>Frutas</a:t>
            </a:r>
            <a:endParaRPr/>
          </a:p>
          <a:p>
            <a:pPr marL="538163" marR="0" lvl="0" indent="-177800" algn="l" rtl="0">
              <a:lnSpc>
                <a:spcPct val="100000"/>
              </a:lnSpc>
              <a:spcBef>
                <a:spcPts val="0"/>
              </a:spcBef>
              <a:spcAft>
                <a:spcPts val="0"/>
              </a:spcAft>
              <a:buClr>
                <a:srgbClr val="000000"/>
              </a:buClr>
              <a:buSzPts val="1300"/>
              <a:buFont typeface="Arial"/>
              <a:buChar char="•"/>
            </a:pPr>
            <a:r>
              <a:rPr lang="es-PE" sz="1300" b="0" i="0" u="none" strike="noStrike" cap="none">
                <a:solidFill>
                  <a:srgbClr val="000000"/>
                </a:solidFill>
                <a:latin typeface="Calibri"/>
                <a:ea typeface="Calibri"/>
                <a:cs typeface="Calibri"/>
                <a:sym typeface="Calibri"/>
              </a:rPr>
              <a:t>Congelados</a:t>
            </a:r>
            <a:endParaRPr/>
          </a:p>
          <a:p>
            <a:pPr marL="538163" marR="0" lvl="0" indent="-177800" algn="l" rtl="0">
              <a:lnSpc>
                <a:spcPct val="100000"/>
              </a:lnSpc>
              <a:spcBef>
                <a:spcPts val="0"/>
              </a:spcBef>
              <a:spcAft>
                <a:spcPts val="0"/>
              </a:spcAft>
              <a:buClr>
                <a:srgbClr val="000000"/>
              </a:buClr>
              <a:buSzPts val="1300"/>
              <a:buFont typeface="Arial"/>
              <a:buChar char="•"/>
            </a:pPr>
            <a:r>
              <a:rPr lang="es-PE" sz="1300" b="0" i="0" u="none" strike="noStrike" cap="none">
                <a:solidFill>
                  <a:srgbClr val="000000"/>
                </a:solidFill>
                <a:latin typeface="Calibri"/>
                <a:ea typeface="Calibri"/>
                <a:cs typeface="Calibri"/>
                <a:sym typeface="Calibri"/>
              </a:rPr>
              <a:t>Licores</a:t>
            </a:r>
            <a:endParaRPr/>
          </a:p>
          <a:p>
            <a:pPr marL="538163" marR="0" lvl="0" indent="-177800" algn="l" rtl="0">
              <a:lnSpc>
                <a:spcPct val="100000"/>
              </a:lnSpc>
              <a:spcBef>
                <a:spcPts val="0"/>
              </a:spcBef>
              <a:spcAft>
                <a:spcPts val="0"/>
              </a:spcAft>
              <a:buClr>
                <a:srgbClr val="000000"/>
              </a:buClr>
              <a:buSzPts val="1300"/>
              <a:buFont typeface="Arial"/>
              <a:buChar char="•"/>
            </a:pPr>
            <a:r>
              <a:rPr lang="es-PE" sz="1300" b="0" i="0" u="none" strike="noStrike" cap="none">
                <a:solidFill>
                  <a:srgbClr val="000000"/>
                </a:solidFill>
                <a:latin typeface="Calibri"/>
                <a:ea typeface="Calibri"/>
                <a:cs typeface="Calibri"/>
                <a:sym typeface="Calibri"/>
              </a:rPr>
              <a:t>Bebidas </a:t>
            </a:r>
            <a:endParaRPr/>
          </a:p>
          <a:p>
            <a:pPr marL="538163" marR="0" lvl="0" indent="-177800" algn="l" rtl="0">
              <a:lnSpc>
                <a:spcPct val="100000"/>
              </a:lnSpc>
              <a:spcBef>
                <a:spcPts val="0"/>
              </a:spcBef>
              <a:spcAft>
                <a:spcPts val="0"/>
              </a:spcAft>
              <a:buClr>
                <a:srgbClr val="000000"/>
              </a:buClr>
              <a:buSzPts val="1300"/>
              <a:buFont typeface="Arial"/>
              <a:buChar char="•"/>
            </a:pPr>
            <a:r>
              <a:rPr lang="es-PE" sz="1300" b="0" i="0" u="none" strike="noStrike" cap="none">
                <a:solidFill>
                  <a:srgbClr val="000000"/>
                </a:solidFill>
                <a:latin typeface="Calibri"/>
                <a:ea typeface="Calibri"/>
                <a:cs typeface="Calibri"/>
                <a:sym typeface="Calibri"/>
              </a:rPr>
              <a:t>Pastelería</a:t>
            </a:r>
            <a:endParaRPr/>
          </a:p>
        </p:txBody>
      </p:sp>
      <p:pic>
        <p:nvPicPr>
          <p:cNvPr id="821" name="Google Shape;821;p23"/>
          <p:cNvPicPr preferRelativeResize="0"/>
          <p:nvPr/>
        </p:nvPicPr>
        <p:blipFill rotWithShape="1">
          <a:blip r:embed="rId4">
            <a:alphaModFix amt="25000"/>
          </a:blip>
          <a:srcRect/>
          <a:stretch/>
        </p:blipFill>
        <p:spPr>
          <a:xfrm>
            <a:off x="6976674" y="3039428"/>
            <a:ext cx="1699014" cy="2194560"/>
          </a:xfrm>
          <a:prstGeom prst="rect">
            <a:avLst/>
          </a:prstGeom>
          <a:noFill/>
          <a:ln>
            <a:noFill/>
          </a:ln>
        </p:spPr>
      </p:pic>
      <p:sp>
        <p:nvSpPr>
          <p:cNvPr id="822" name="Google Shape;822;p23"/>
          <p:cNvSpPr/>
          <p:nvPr/>
        </p:nvSpPr>
        <p:spPr>
          <a:xfrm>
            <a:off x="3600793" y="1661590"/>
            <a:ext cx="3460024" cy="3600986"/>
          </a:xfrm>
          <a:prstGeom prst="rect">
            <a:avLst/>
          </a:prstGeom>
          <a:noFill/>
          <a:ln>
            <a:noFill/>
          </a:ln>
        </p:spPr>
        <p:txBody>
          <a:bodyPr spcFirstLastPara="1" wrap="square" lIns="0" tIns="0" rIns="0" bIns="0" anchor="t" anchorCtr="0">
            <a:spAutoFit/>
          </a:bodyPr>
          <a:lstStyle/>
          <a:p>
            <a:pPr marL="184150" marR="0" lvl="0" indent="-177800" algn="l" rtl="0">
              <a:lnSpc>
                <a:spcPct val="100000"/>
              </a:lnSpc>
              <a:spcBef>
                <a:spcPts val="0"/>
              </a:spcBef>
              <a:spcAft>
                <a:spcPts val="0"/>
              </a:spcAft>
              <a:buClr>
                <a:srgbClr val="000000"/>
              </a:buClr>
              <a:buSzPts val="1300"/>
              <a:buFont typeface="Arial"/>
              <a:buChar char="•"/>
            </a:pPr>
            <a:r>
              <a:rPr lang="es-PE" sz="1300" b="0" i="0" u="none" strike="noStrike" cap="none">
                <a:solidFill>
                  <a:srgbClr val="000000"/>
                </a:solidFill>
                <a:latin typeface="Calibri"/>
                <a:ea typeface="Calibri"/>
                <a:cs typeface="Calibri"/>
                <a:sym typeface="Calibri"/>
              </a:rPr>
              <a:t>Trastienda</a:t>
            </a:r>
            <a:endParaRPr/>
          </a:p>
          <a:p>
            <a:pPr marL="360363" marR="0" lvl="0" indent="-176213" algn="l" rtl="0">
              <a:lnSpc>
                <a:spcPct val="100000"/>
              </a:lnSpc>
              <a:spcBef>
                <a:spcPts val="0"/>
              </a:spcBef>
              <a:spcAft>
                <a:spcPts val="0"/>
              </a:spcAft>
              <a:buClr>
                <a:srgbClr val="000000"/>
              </a:buClr>
              <a:buSzPts val="1300"/>
              <a:buFont typeface="Arial"/>
              <a:buChar char="•"/>
            </a:pPr>
            <a:r>
              <a:rPr lang="es-PE" sz="1300" b="0" i="0" u="none" strike="noStrike" cap="none">
                <a:solidFill>
                  <a:srgbClr val="000000"/>
                </a:solidFill>
                <a:latin typeface="Calibri"/>
                <a:ea typeface="Calibri"/>
                <a:cs typeface="Calibri"/>
                <a:sym typeface="Calibri"/>
              </a:rPr>
              <a:t>Preparación de panes</a:t>
            </a:r>
            <a:endParaRPr/>
          </a:p>
          <a:p>
            <a:pPr marL="360363" marR="0" lvl="0" indent="-176213" algn="l" rtl="0">
              <a:lnSpc>
                <a:spcPct val="100000"/>
              </a:lnSpc>
              <a:spcBef>
                <a:spcPts val="0"/>
              </a:spcBef>
              <a:spcAft>
                <a:spcPts val="0"/>
              </a:spcAft>
              <a:buClr>
                <a:srgbClr val="000000"/>
              </a:buClr>
              <a:buSzPts val="1300"/>
              <a:buFont typeface="Arial"/>
              <a:buChar char="•"/>
            </a:pPr>
            <a:r>
              <a:rPr lang="es-PE" sz="1300" b="0" i="0" u="none" strike="noStrike" cap="none">
                <a:solidFill>
                  <a:srgbClr val="000000"/>
                </a:solidFill>
                <a:latin typeface="Calibri"/>
                <a:ea typeface="Calibri"/>
                <a:cs typeface="Calibri"/>
                <a:sym typeface="Calibri"/>
              </a:rPr>
              <a:t>Cámaras de conservación y congelación</a:t>
            </a:r>
            <a:endParaRPr/>
          </a:p>
          <a:p>
            <a:pPr marL="360363" marR="0" lvl="0" indent="-176213" algn="l" rtl="0">
              <a:lnSpc>
                <a:spcPct val="100000"/>
              </a:lnSpc>
              <a:spcBef>
                <a:spcPts val="0"/>
              </a:spcBef>
              <a:spcAft>
                <a:spcPts val="0"/>
              </a:spcAft>
              <a:buClr>
                <a:srgbClr val="000000"/>
              </a:buClr>
              <a:buSzPts val="1300"/>
              <a:buFont typeface="Arial"/>
              <a:buChar char="•"/>
            </a:pPr>
            <a:r>
              <a:rPr lang="es-PE" sz="1300" b="0" i="0" u="none" strike="noStrike" cap="none">
                <a:solidFill>
                  <a:srgbClr val="000000"/>
                </a:solidFill>
                <a:latin typeface="Calibri"/>
                <a:ea typeface="Calibri"/>
                <a:cs typeface="Calibri"/>
                <a:sym typeface="Calibri"/>
              </a:rPr>
              <a:t>Laboratorio de carnes</a:t>
            </a:r>
            <a:endParaRPr/>
          </a:p>
          <a:p>
            <a:pPr marL="360363" marR="0" lvl="0" indent="-176213" algn="l" rtl="0">
              <a:lnSpc>
                <a:spcPct val="100000"/>
              </a:lnSpc>
              <a:spcBef>
                <a:spcPts val="0"/>
              </a:spcBef>
              <a:spcAft>
                <a:spcPts val="0"/>
              </a:spcAft>
              <a:buClr>
                <a:srgbClr val="000000"/>
              </a:buClr>
              <a:buSzPts val="1300"/>
              <a:buFont typeface="Arial"/>
              <a:buChar char="•"/>
            </a:pPr>
            <a:r>
              <a:rPr lang="es-PE" sz="1300" b="0" i="0" u="none" strike="noStrike" cap="none">
                <a:solidFill>
                  <a:srgbClr val="000000"/>
                </a:solidFill>
                <a:latin typeface="Calibri"/>
                <a:ea typeface="Calibri"/>
                <a:cs typeface="Calibri"/>
                <a:sym typeface="Calibri"/>
              </a:rPr>
              <a:t>Laboratorio de frutas y verduras</a:t>
            </a:r>
            <a:endParaRPr/>
          </a:p>
          <a:p>
            <a:pPr marL="360363" marR="0" lvl="0" indent="-93663"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p>
            <a:pPr marL="184150" marR="0" lvl="0" indent="-177800" algn="l" rtl="0">
              <a:lnSpc>
                <a:spcPct val="100000"/>
              </a:lnSpc>
              <a:spcBef>
                <a:spcPts val="0"/>
              </a:spcBef>
              <a:spcAft>
                <a:spcPts val="0"/>
              </a:spcAft>
              <a:buClr>
                <a:srgbClr val="000000"/>
              </a:buClr>
              <a:buSzPts val="1300"/>
              <a:buFont typeface="Arial"/>
              <a:buChar char="•"/>
            </a:pPr>
            <a:r>
              <a:rPr lang="es-PE" sz="1300" b="0" i="0" u="none" strike="noStrike" cap="none">
                <a:solidFill>
                  <a:srgbClr val="000000"/>
                </a:solidFill>
                <a:latin typeface="Calibri"/>
                <a:ea typeface="Calibri"/>
                <a:cs typeface="Calibri"/>
                <a:sym typeface="Calibri"/>
              </a:rPr>
              <a:t>Zona de descarga</a:t>
            </a:r>
            <a:endParaRPr/>
          </a:p>
          <a:p>
            <a:pPr marL="360363" marR="0" lvl="0" indent="-176213" algn="l" rtl="0">
              <a:lnSpc>
                <a:spcPct val="100000"/>
              </a:lnSpc>
              <a:spcBef>
                <a:spcPts val="0"/>
              </a:spcBef>
              <a:spcAft>
                <a:spcPts val="0"/>
              </a:spcAft>
              <a:buClr>
                <a:srgbClr val="000000"/>
              </a:buClr>
              <a:buSzPts val="1300"/>
              <a:buFont typeface="Arial"/>
              <a:buChar char="•"/>
            </a:pPr>
            <a:r>
              <a:rPr lang="es-PE" sz="1300" b="0" i="0" u="none" strike="noStrike" cap="none">
                <a:solidFill>
                  <a:srgbClr val="000000"/>
                </a:solidFill>
                <a:latin typeface="Calibri"/>
                <a:ea typeface="Calibri"/>
                <a:cs typeface="Calibri"/>
                <a:sym typeface="Calibri"/>
              </a:rPr>
              <a:t>Área de control</a:t>
            </a:r>
            <a:endParaRPr/>
          </a:p>
          <a:p>
            <a:pPr marL="360363" marR="0" lvl="0" indent="-176213" algn="l" rtl="0">
              <a:lnSpc>
                <a:spcPct val="100000"/>
              </a:lnSpc>
              <a:spcBef>
                <a:spcPts val="0"/>
              </a:spcBef>
              <a:spcAft>
                <a:spcPts val="0"/>
              </a:spcAft>
              <a:buClr>
                <a:srgbClr val="000000"/>
              </a:buClr>
              <a:buSzPts val="1300"/>
              <a:buFont typeface="Arial"/>
              <a:buChar char="•"/>
            </a:pPr>
            <a:r>
              <a:rPr lang="es-PE" sz="1300" b="0" i="0" u="none" strike="noStrike" cap="none">
                <a:solidFill>
                  <a:srgbClr val="000000"/>
                </a:solidFill>
                <a:latin typeface="Calibri"/>
                <a:ea typeface="Calibri"/>
                <a:cs typeface="Calibri"/>
                <a:sym typeface="Calibri"/>
              </a:rPr>
              <a:t>Patio de maniobras</a:t>
            </a:r>
            <a:endParaRPr/>
          </a:p>
          <a:p>
            <a:pPr marL="360363" marR="0" lvl="0" indent="-176213" algn="l" rtl="0">
              <a:lnSpc>
                <a:spcPct val="100000"/>
              </a:lnSpc>
              <a:spcBef>
                <a:spcPts val="0"/>
              </a:spcBef>
              <a:spcAft>
                <a:spcPts val="0"/>
              </a:spcAft>
              <a:buClr>
                <a:srgbClr val="000000"/>
              </a:buClr>
              <a:buSzPts val="1300"/>
              <a:buFont typeface="Arial"/>
              <a:buChar char="•"/>
            </a:pPr>
            <a:r>
              <a:rPr lang="es-PE" sz="1300" b="0" i="0" u="none" strike="noStrike" cap="none">
                <a:solidFill>
                  <a:srgbClr val="000000"/>
                </a:solidFill>
                <a:latin typeface="Calibri"/>
                <a:ea typeface="Calibri"/>
                <a:cs typeface="Calibri"/>
                <a:sym typeface="Calibri"/>
              </a:rPr>
              <a:t>Andén de descarga</a:t>
            </a:r>
            <a:endParaRPr/>
          </a:p>
          <a:p>
            <a:pPr marL="360363" marR="0" lvl="0" indent="-93663"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p>
            <a:pPr marL="184150" marR="0" lvl="0" indent="-177800" algn="l" rtl="0">
              <a:lnSpc>
                <a:spcPct val="100000"/>
              </a:lnSpc>
              <a:spcBef>
                <a:spcPts val="0"/>
              </a:spcBef>
              <a:spcAft>
                <a:spcPts val="0"/>
              </a:spcAft>
              <a:buClr>
                <a:srgbClr val="000000"/>
              </a:buClr>
              <a:buSzPts val="1300"/>
              <a:buFont typeface="Arial"/>
              <a:buChar char="•"/>
            </a:pPr>
            <a:r>
              <a:rPr lang="es-PE" sz="1300" b="0" i="0" u="none" strike="noStrike" cap="none">
                <a:solidFill>
                  <a:srgbClr val="000000"/>
                </a:solidFill>
                <a:latin typeface="Calibri"/>
                <a:ea typeface="Calibri"/>
                <a:cs typeface="Calibri"/>
                <a:sym typeface="Calibri"/>
              </a:rPr>
              <a:t>Estacionamientos</a:t>
            </a:r>
            <a:endParaRPr/>
          </a:p>
          <a:p>
            <a:pPr marL="360363" marR="0" lvl="0" indent="-176213" algn="l" rtl="0">
              <a:lnSpc>
                <a:spcPct val="100000"/>
              </a:lnSpc>
              <a:spcBef>
                <a:spcPts val="0"/>
              </a:spcBef>
              <a:spcAft>
                <a:spcPts val="0"/>
              </a:spcAft>
              <a:buClr>
                <a:srgbClr val="000000"/>
              </a:buClr>
              <a:buSzPts val="1300"/>
              <a:buFont typeface="Arial"/>
              <a:buChar char="•"/>
            </a:pPr>
            <a:r>
              <a:rPr lang="es-PE" sz="1300" b="0" i="0" u="none" strike="noStrike" cap="none">
                <a:solidFill>
                  <a:srgbClr val="000000"/>
                </a:solidFill>
                <a:latin typeface="Calibri"/>
                <a:ea typeface="Calibri"/>
                <a:cs typeface="Calibri"/>
                <a:sym typeface="Calibri"/>
              </a:rPr>
              <a:t>Estacionamientos para discapacitados</a:t>
            </a:r>
            <a:endParaRPr/>
          </a:p>
          <a:p>
            <a:pPr marL="360363" marR="0" lvl="0" indent="-176213" algn="l" rtl="0">
              <a:lnSpc>
                <a:spcPct val="100000"/>
              </a:lnSpc>
              <a:spcBef>
                <a:spcPts val="0"/>
              </a:spcBef>
              <a:spcAft>
                <a:spcPts val="0"/>
              </a:spcAft>
              <a:buClr>
                <a:srgbClr val="000000"/>
              </a:buClr>
              <a:buSzPts val="1300"/>
              <a:buFont typeface="Arial"/>
              <a:buChar char="•"/>
            </a:pPr>
            <a:r>
              <a:rPr lang="es-PE" sz="1300" b="0" i="0" u="none" strike="noStrike" cap="none">
                <a:solidFill>
                  <a:srgbClr val="000000"/>
                </a:solidFill>
                <a:latin typeface="Calibri"/>
                <a:ea typeface="Calibri"/>
                <a:cs typeface="Calibri"/>
                <a:sym typeface="Calibri"/>
              </a:rPr>
              <a:t>Estacionamientos público general</a:t>
            </a:r>
            <a:endParaRPr/>
          </a:p>
          <a:p>
            <a:pPr marL="360363" marR="0" lvl="0" indent="-93663"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p>
            <a:pPr marL="184150" marR="0" lvl="0" indent="-177800" algn="l" rtl="0">
              <a:lnSpc>
                <a:spcPct val="100000"/>
              </a:lnSpc>
              <a:spcBef>
                <a:spcPts val="0"/>
              </a:spcBef>
              <a:spcAft>
                <a:spcPts val="0"/>
              </a:spcAft>
              <a:buClr>
                <a:srgbClr val="000000"/>
              </a:buClr>
              <a:buSzPts val="1300"/>
              <a:buFont typeface="Arial"/>
              <a:buChar char="•"/>
            </a:pPr>
            <a:r>
              <a:rPr lang="es-PE" sz="1300" b="0" i="0" u="none" strike="noStrike" cap="none">
                <a:solidFill>
                  <a:srgbClr val="000000"/>
                </a:solidFill>
                <a:latin typeface="Calibri"/>
                <a:ea typeface="Calibri"/>
                <a:cs typeface="Calibri"/>
                <a:sym typeface="Calibri"/>
              </a:rPr>
              <a:t>Cuartos técnicos</a:t>
            </a:r>
            <a:endParaRPr/>
          </a:p>
          <a:p>
            <a:pPr marL="184150" marR="0" lvl="0" indent="-177800" algn="l" rtl="0">
              <a:lnSpc>
                <a:spcPct val="100000"/>
              </a:lnSpc>
              <a:spcBef>
                <a:spcPts val="0"/>
              </a:spcBef>
              <a:spcAft>
                <a:spcPts val="0"/>
              </a:spcAft>
              <a:buClr>
                <a:srgbClr val="000000"/>
              </a:buClr>
              <a:buSzPts val="1300"/>
              <a:buFont typeface="Arial"/>
              <a:buChar char="•"/>
            </a:pPr>
            <a:r>
              <a:rPr lang="es-PE" sz="1300" b="0" i="0" u="none" strike="noStrike" cap="none">
                <a:solidFill>
                  <a:srgbClr val="000000"/>
                </a:solidFill>
                <a:latin typeface="Calibri"/>
                <a:ea typeface="Calibri"/>
                <a:cs typeface="Calibri"/>
                <a:sym typeface="Calibri"/>
              </a:rPr>
              <a:t>Locatarios</a:t>
            </a:r>
            <a:endParaRPr/>
          </a:p>
          <a:p>
            <a:pPr marL="184150" marR="0" lvl="0" indent="-9525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24"/>
          <p:cNvSpPr/>
          <p:nvPr/>
        </p:nvSpPr>
        <p:spPr>
          <a:xfrm>
            <a:off x="503238" y="912813"/>
            <a:ext cx="8172450" cy="4321175"/>
          </a:xfrm>
          <a:prstGeom prst="rect">
            <a:avLst/>
          </a:prstGeom>
          <a:solidFill>
            <a:srgbClr val="D1EFF4">
              <a:alpha val="40784"/>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829" name="Google Shape;829;p24"/>
          <p:cNvSpPr/>
          <p:nvPr/>
        </p:nvSpPr>
        <p:spPr>
          <a:xfrm>
            <a:off x="683568" y="481236"/>
            <a:ext cx="909992" cy="1938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s-PE" sz="1400" b="1" i="0" u="none" strike="noStrike" cap="none">
                <a:solidFill>
                  <a:srgbClr val="00B1C3"/>
                </a:solidFill>
                <a:latin typeface="Calibri"/>
                <a:ea typeface="Calibri"/>
                <a:cs typeface="Calibri"/>
                <a:sym typeface="Calibri"/>
              </a:rPr>
              <a:t>ACTIVIDAD</a:t>
            </a:r>
            <a:endParaRPr sz="1600" b="1" i="0" u="none" strike="noStrike" cap="none">
              <a:solidFill>
                <a:srgbClr val="00B1C3"/>
              </a:solidFill>
              <a:latin typeface="Calibri"/>
              <a:ea typeface="Calibri"/>
              <a:cs typeface="Calibri"/>
              <a:sym typeface="Calibri"/>
            </a:endParaRPr>
          </a:p>
        </p:txBody>
      </p:sp>
      <p:grpSp>
        <p:nvGrpSpPr>
          <p:cNvPr id="830" name="Google Shape;830;p24"/>
          <p:cNvGrpSpPr/>
          <p:nvPr/>
        </p:nvGrpSpPr>
        <p:grpSpPr>
          <a:xfrm>
            <a:off x="514858" y="499074"/>
            <a:ext cx="131794" cy="132296"/>
            <a:chOff x="511902" y="912279"/>
            <a:chExt cx="281320" cy="282391"/>
          </a:xfrm>
        </p:grpSpPr>
        <p:sp>
          <p:nvSpPr>
            <p:cNvPr id="831" name="Google Shape;831;p24"/>
            <p:cNvSpPr/>
            <p:nvPr/>
          </p:nvSpPr>
          <p:spPr>
            <a:xfrm rot="5400000">
              <a:off x="511366" y="912814"/>
              <a:ext cx="282391" cy="281320"/>
            </a:xfrm>
            <a:prstGeom prst="ellipse">
              <a:avLst/>
            </a:prstGeom>
            <a:solidFill>
              <a:srgbClr val="00B1C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832" name="Google Shape;832;p24"/>
            <p:cNvPicPr preferRelativeResize="0"/>
            <p:nvPr/>
          </p:nvPicPr>
          <p:blipFill rotWithShape="1">
            <a:blip r:embed="rId3">
              <a:alphaModFix/>
            </a:blip>
            <a:srcRect/>
            <a:stretch/>
          </p:blipFill>
          <p:spPr>
            <a:xfrm rot="5400000">
              <a:off x="578093" y="979007"/>
              <a:ext cx="148937" cy="148937"/>
            </a:xfrm>
            <a:prstGeom prst="rect">
              <a:avLst/>
            </a:prstGeom>
            <a:noFill/>
            <a:ln>
              <a:noFill/>
            </a:ln>
          </p:spPr>
        </p:pic>
      </p:grpSp>
      <p:sp>
        <p:nvSpPr>
          <p:cNvPr id="833" name="Google Shape;833;p24"/>
          <p:cNvSpPr/>
          <p:nvPr/>
        </p:nvSpPr>
        <p:spPr>
          <a:xfrm>
            <a:off x="684214" y="1245204"/>
            <a:ext cx="6163474" cy="415498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s-PE" sz="1400" b="1" i="0" u="none" strike="noStrike" cap="none">
                <a:solidFill>
                  <a:srgbClr val="000000"/>
                </a:solidFill>
                <a:latin typeface="Calibri"/>
                <a:ea typeface="Calibri"/>
                <a:cs typeface="Calibri"/>
                <a:sym typeface="Calibri"/>
              </a:rPr>
              <a:t>ENUNCIADO DEL ALCANCE DEL PROYECTO</a:t>
            </a:r>
            <a:endParaRPr sz="1400" b="0" i="0" u="none" strike="noStrike" cap="none">
              <a:solidFill>
                <a:srgbClr val="000000"/>
              </a:solidFill>
              <a:latin typeface="Calibri"/>
              <a:ea typeface="Calibri"/>
              <a:cs typeface="Calibri"/>
              <a:sym typeface="Calibri"/>
            </a:endParaRPr>
          </a:p>
          <a:p>
            <a:pPr marL="184150" marR="0" lvl="0" indent="-184150" algn="l" rtl="0">
              <a:lnSpc>
                <a:spcPct val="100000"/>
              </a:lnSpc>
              <a:spcBef>
                <a:spcPts val="0"/>
              </a:spcBef>
              <a:spcAft>
                <a:spcPts val="0"/>
              </a:spcAft>
              <a:buClr>
                <a:srgbClr val="000000"/>
              </a:buClr>
              <a:buSzPts val="1200"/>
              <a:buFont typeface="Arial"/>
              <a:buAutoNum type="arabicPeriod" startAt="3"/>
            </a:pPr>
            <a:r>
              <a:rPr lang="es-PE" sz="1200" b="1" i="0" u="none" strike="noStrike" cap="none">
                <a:solidFill>
                  <a:srgbClr val="000000"/>
                </a:solidFill>
                <a:latin typeface="Calibri"/>
                <a:ea typeface="Calibri"/>
                <a:cs typeface="Calibri"/>
                <a:sym typeface="Calibri"/>
              </a:rPr>
              <a:t>Entregables</a:t>
            </a:r>
            <a:endParaRPr/>
          </a:p>
          <a:p>
            <a:pPr marL="360363" marR="0" lvl="0" indent="-176213" algn="l" rtl="0">
              <a:lnSpc>
                <a:spcPct val="100000"/>
              </a:lnSpc>
              <a:spcBef>
                <a:spcPts val="0"/>
              </a:spcBef>
              <a:spcAft>
                <a:spcPts val="0"/>
              </a:spcAft>
              <a:buClr>
                <a:srgbClr val="000000"/>
              </a:buClr>
              <a:buSzPts val="1200"/>
              <a:buFont typeface="Arial"/>
              <a:buChar char="•"/>
            </a:pPr>
            <a:r>
              <a:rPr lang="es-PE" sz="1200" b="1" i="0" u="none" strike="noStrike" cap="none">
                <a:solidFill>
                  <a:srgbClr val="000000"/>
                </a:solidFill>
                <a:latin typeface="Calibri"/>
                <a:ea typeface="Calibri"/>
                <a:cs typeface="Calibri"/>
                <a:sym typeface="Calibri"/>
              </a:rPr>
              <a:t>Entregables de Gestión</a:t>
            </a:r>
            <a:endParaRPr/>
          </a:p>
          <a:p>
            <a:pPr marL="538163" marR="0" lvl="0" indent="-177800" algn="l" rtl="0">
              <a:lnSpc>
                <a:spcPct val="100000"/>
              </a:lnSpc>
              <a:spcBef>
                <a:spcPts val="0"/>
              </a:spcBef>
              <a:spcAft>
                <a:spcPts val="0"/>
              </a:spcAft>
              <a:buClr>
                <a:srgbClr val="000000"/>
              </a:buClr>
              <a:buSzPts val="1200"/>
              <a:buFont typeface="Arial"/>
              <a:buChar char="•"/>
            </a:pPr>
            <a:r>
              <a:rPr lang="es-PE" sz="1200" b="0" i="0" u="none" strike="noStrike" cap="none">
                <a:solidFill>
                  <a:srgbClr val="000000"/>
                </a:solidFill>
                <a:latin typeface="Calibri"/>
                <a:ea typeface="Calibri"/>
                <a:cs typeface="Calibri"/>
                <a:sym typeface="Calibri"/>
              </a:rPr>
              <a:t>Acta de Constitución</a:t>
            </a:r>
            <a:endParaRPr/>
          </a:p>
          <a:p>
            <a:pPr marL="538163" marR="0" lvl="0" indent="-177800" algn="l" rtl="0">
              <a:lnSpc>
                <a:spcPct val="100000"/>
              </a:lnSpc>
              <a:spcBef>
                <a:spcPts val="0"/>
              </a:spcBef>
              <a:spcAft>
                <a:spcPts val="0"/>
              </a:spcAft>
              <a:buClr>
                <a:srgbClr val="000000"/>
              </a:buClr>
              <a:buSzPts val="1200"/>
              <a:buFont typeface="Arial"/>
              <a:buChar char="•"/>
            </a:pPr>
            <a:r>
              <a:rPr lang="es-PE" sz="1200" b="0" i="0" u="none" strike="noStrike" cap="none">
                <a:solidFill>
                  <a:srgbClr val="000000"/>
                </a:solidFill>
                <a:latin typeface="Calibri"/>
                <a:ea typeface="Calibri"/>
                <a:cs typeface="Calibri"/>
                <a:sym typeface="Calibri"/>
              </a:rPr>
              <a:t>Plan de Gestión del Proyecto y los planes secundarios</a:t>
            </a:r>
            <a:endParaRPr/>
          </a:p>
          <a:p>
            <a:pPr marL="538163" marR="0" lvl="0" indent="-177800" algn="l" rtl="0">
              <a:lnSpc>
                <a:spcPct val="100000"/>
              </a:lnSpc>
              <a:spcBef>
                <a:spcPts val="0"/>
              </a:spcBef>
              <a:spcAft>
                <a:spcPts val="0"/>
              </a:spcAft>
              <a:buClr>
                <a:srgbClr val="000000"/>
              </a:buClr>
              <a:buSzPts val="1200"/>
              <a:buFont typeface="Arial"/>
              <a:buChar char="•"/>
            </a:pPr>
            <a:r>
              <a:rPr lang="es-PE" sz="1200" b="0" i="0" u="none" strike="noStrike" cap="none">
                <a:solidFill>
                  <a:srgbClr val="000000"/>
                </a:solidFill>
                <a:latin typeface="Calibri"/>
                <a:ea typeface="Calibri"/>
                <a:cs typeface="Calibri"/>
                <a:sym typeface="Calibri"/>
              </a:rPr>
              <a:t>EDT</a:t>
            </a:r>
            <a:endParaRPr/>
          </a:p>
          <a:p>
            <a:pPr marL="538163" marR="0" lvl="0" indent="-177800" algn="l" rtl="0">
              <a:lnSpc>
                <a:spcPct val="100000"/>
              </a:lnSpc>
              <a:spcBef>
                <a:spcPts val="0"/>
              </a:spcBef>
              <a:spcAft>
                <a:spcPts val="0"/>
              </a:spcAft>
              <a:buClr>
                <a:srgbClr val="000000"/>
              </a:buClr>
              <a:buSzPts val="1200"/>
              <a:buFont typeface="Arial"/>
              <a:buChar char="•"/>
            </a:pPr>
            <a:r>
              <a:rPr lang="es-PE" sz="1200" b="0" i="0" u="none" strike="noStrike" cap="none">
                <a:solidFill>
                  <a:srgbClr val="000000"/>
                </a:solidFill>
                <a:latin typeface="Calibri"/>
                <a:ea typeface="Calibri"/>
                <a:cs typeface="Calibri"/>
                <a:sym typeface="Calibri"/>
              </a:rPr>
              <a:t>Cronograma</a:t>
            </a:r>
            <a:endParaRPr/>
          </a:p>
          <a:p>
            <a:pPr marL="538163" marR="0" lvl="0" indent="-177800" algn="l" rtl="0">
              <a:lnSpc>
                <a:spcPct val="100000"/>
              </a:lnSpc>
              <a:spcBef>
                <a:spcPts val="0"/>
              </a:spcBef>
              <a:spcAft>
                <a:spcPts val="0"/>
              </a:spcAft>
              <a:buClr>
                <a:srgbClr val="000000"/>
              </a:buClr>
              <a:buSzPts val="1200"/>
              <a:buFont typeface="Arial"/>
              <a:buChar char="•"/>
            </a:pPr>
            <a:r>
              <a:rPr lang="es-PE" sz="1200" b="0" i="0" u="none" strike="noStrike" cap="none">
                <a:solidFill>
                  <a:srgbClr val="000000"/>
                </a:solidFill>
                <a:latin typeface="Calibri"/>
                <a:ea typeface="Calibri"/>
                <a:cs typeface="Calibri"/>
                <a:sym typeface="Calibri"/>
              </a:rPr>
              <a:t>Presupuesto</a:t>
            </a:r>
            <a:endParaRPr/>
          </a:p>
          <a:p>
            <a:pPr marL="538163" marR="0" lvl="0" indent="-177800" algn="l" rtl="0">
              <a:lnSpc>
                <a:spcPct val="100000"/>
              </a:lnSpc>
              <a:spcBef>
                <a:spcPts val="0"/>
              </a:spcBef>
              <a:spcAft>
                <a:spcPts val="0"/>
              </a:spcAft>
              <a:buClr>
                <a:srgbClr val="000000"/>
              </a:buClr>
              <a:buSzPts val="1200"/>
              <a:buFont typeface="Arial"/>
              <a:buChar char="•"/>
            </a:pPr>
            <a:r>
              <a:rPr lang="es-PE" sz="1200" b="0" i="0" u="none" strike="noStrike" cap="none">
                <a:solidFill>
                  <a:srgbClr val="000000"/>
                </a:solidFill>
                <a:latin typeface="Calibri"/>
                <a:ea typeface="Calibri"/>
                <a:cs typeface="Calibri"/>
                <a:sym typeface="Calibri"/>
              </a:rPr>
              <a:t>Informes de control</a:t>
            </a:r>
            <a:endParaRPr/>
          </a:p>
          <a:p>
            <a:pPr marL="538163" marR="0" lvl="0" indent="-177800" algn="l" rtl="0">
              <a:lnSpc>
                <a:spcPct val="100000"/>
              </a:lnSpc>
              <a:spcBef>
                <a:spcPts val="0"/>
              </a:spcBef>
              <a:spcAft>
                <a:spcPts val="0"/>
              </a:spcAft>
              <a:buClr>
                <a:srgbClr val="000000"/>
              </a:buClr>
              <a:buSzPts val="1200"/>
              <a:buFont typeface="Arial"/>
              <a:buChar char="•"/>
            </a:pPr>
            <a:r>
              <a:rPr lang="es-PE" sz="1200" b="0" i="0" u="none" strike="noStrike" cap="none">
                <a:solidFill>
                  <a:srgbClr val="000000"/>
                </a:solidFill>
                <a:latin typeface="Calibri"/>
                <a:ea typeface="Calibri"/>
                <a:cs typeface="Calibri"/>
                <a:sym typeface="Calibri"/>
              </a:rPr>
              <a:t>Informe de cierre del proyecto</a:t>
            </a:r>
            <a:endParaRPr/>
          </a:p>
          <a:p>
            <a:pPr marL="360363" marR="0" lvl="0" indent="-176213" algn="l" rtl="0">
              <a:lnSpc>
                <a:spcPct val="100000"/>
              </a:lnSpc>
              <a:spcBef>
                <a:spcPts val="0"/>
              </a:spcBef>
              <a:spcAft>
                <a:spcPts val="0"/>
              </a:spcAft>
              <a:buClr>
                <a:srgbClr val="000000"/>
              </a:buClr>
              <a:buSzPts val="1200"/>
              <a:buFont typeface="Arial"/>
              <a:buChar char="•"/>
            </a:pPr>
            <a:r>
              <a:rPr lang="es-PE" sz="1200" b="1" i="0" u="none" strike="noStrike" cap="none">
                <a:solidFill>
                  <a:srgbClr val="000000"/>
                </a:solidFill>
                <a:latin typeface="Calibri"/>
                <a:ea typeface="Calibri"/>
                <a:cs typeface="Calibri"/>
                <a:sym typeface="Calibri"/>
              </a:rPr>
              <a:t>Entregables del Producto</a:t>
            </a:r>
            <a:endParaRPr/>
          </a:p>
          <a:p>
            <a:pPr marL="538163" marR="0" lvl="0" indent="-177800" algn="l" rtl="0">
              <a:lnSpc>
                <a:spcPct val="100000"/>
              </a:lnSpc>
              <a:spcBef>
                <a:spcPts val="0"/>
              </a:spcBef>
              <a:spcAft>
                <a:spcPts val="0"/>
              </a:spcAft>
              <a:buClr>
                <a:srgbClr val="000000"/>
              </a:buClr>
              <a:buSzPts val="1200"/>
              <a:buFont typeface="Arial"/>
              <a:buChar char="•"/>
            </a:pPr>
            <a:r>
              <a:rPr lang="es-PE" sz="1200" b="0" i="0" u="none" strike="noStrike" cap="none">
                <a:solidFill>
                  <a:srgbClr val="000000"/>
                </a:solidFill>
                <a:latin typeface="Calibri"/>
                <a:ea typeface="Calibri"/>
                <a:cs typeface="Calibri"/>
                <a:sym typeface="Calibri"/>
              </a:rPr>
              <a:t>Estudio de suelos</a:t>
            </a:r>
            <a:endParaRPr/>
          </a:p>
          <a:p>
            <a:pPr marL="538163" marR="0" lvl="0" indent="-177800" algn="l" rtl="0">
              <a:lnSpc>
                <a:spcPct val="100000"/>
              </a:lnSpc>
              <a:spcBef>
                <a:spcPts val="0"/>
              </a:spcBef>
              <a:spcAft>
                <a:spcPts val="0"/>
              </a:spcAft>
              <a:buClr>
                <a:srgbClr val="000000"/>
              </a:buClr>
              <a:buSzPts val="1200"/>
              <a:buFont typeface="Arial"/>
              <a:buChar char="•"/>
            </a:pPr>
            <a:r>
              <a:rPr lang="es-PE" sz="1200" b="0" i="0" u="none" strike="noStrike" cap="none">
                <a:solidFill>
                  <a:srgbClr val="000000"/>
                </a:solidFill>
                <a:latin typeface="Calibri"/>
                <a:ea typeface="Calibri"/>
                <a:cs typeface="Calibri"/>
                <a:sym typeface="Calibri"/>
              </a:rPr>
              <a:t>Levantamiento topográfico</a:t>
            </a:r>
            <a:endParaRPr/>
          </a:p>
          <a:p>
            <a:pPr marL="538163" marR="0" lvl="0" indent="-177800" algn="l" rtl="0">
              <a:lnSpc>
                <a:spcPct val="100000"/>
              </a:lnSpc>
              <a:spcBef>
                <a:spcPts val="0"/>
              </a:spcBef>
              <a:spcAft>
                <a:spcPts val="0"/>
              </a:spcAft>
              <a:buClr>
                <a:srgbClr val="000000"/>
              </a:buClr>
              <a:buSzPts val="1200"/>
              <a:buFont typeface="Arial"/>
              <a:buChar char="•"/>
            </a:pPr>
            <a:r>
              <a:rPr lang="es-PE" sz="1200" b="0" i="1" u="none" strike="noStrike" cap="none">
                <a:solidFill>
                  <a:srgbClr val="000000"/>
                </a:solidFill>
                <a:latin typeface="Calibri"/>
                <a:ea typeface="Calibri"/>
                <a:cs typeface="Calibri"/>
                <a:sym typeface="Calibri"/>
              </a:rPr>
              <a:t>Layout</a:t>
            </a:r>
            <a:endParaRPr/>
          </a:p>
          <a:p>
            <a:pPr marL="538163" marR="0" lvl="0" indent="-177800" algn="l" rtl="0">
              <a:lnSpc>
                <a:spcPct val="100000"/>
              </a:lnSpc>
              <a:spcBef>
                <a:spcPts val="0"/>
              </a:spcBef>
              <a:spcAft>
                <a:spcPts val="0"/>
              </a:spcAft>
              <a:buClr>
                <a:srgbClr val="000000"/>
              </a:buClr>
              <a:buSzPts val="1200"/>
              <a:buFont typeface="Arial"/>
              <a:buChar char="•"/>
            </a:pPr>
            <a:r>
              <a:rPr lang="es-PE" sz="1200" b="0" i="0" u="none" strike="noStrike" cap="none">
                <a:solidFill>
                  <a:srgbClr val="000000"/>
                </a:solidFill>
                <a:latin typeface="Calibri"/>
                <a:ea typeface="Calibri"/>
                <a:cs typeface="Calibri"/>
                <a:sym typeface="Calibri"/>
              </a:rPr>
              <a:t>Resolución de Aprobación de Estudio de Impacto Ambiental</a:t>
            </a:r>
            <a:endParaRPr/>
          </a:p>
          <a:p>
            <a:pPr marL="538163" marR="0" lvl="0" indent="-177800" algn="l" rtl="0">
              <a:lnSpc>
                <a:spcPct val="100000"/>
              </a:lnSpc>
              <a:spcBef>
                <a:spcPts val="0"/>
              </a:spcBef>
              <a:spcAft>
                <a:spcPts val="0"/>
              </a:spcAft>
              <a:buClr>
                <a:srgbClr val="000000"/>
              </a:buClr>
              <a:buSzPts val="1200"/>
              <a:buFont typeface="Arial"/>
              <a:buChar char="•"/>
            </a:pPr>
            <a:r>
              <a:rPr lang="es-PE" sz="1200" b="0" i="0" u="none" strike="noStrike" cap="none">
                <a:solidFill>
                  <a:srgbClr val="000000"/>
                </a:solidFill>
                <a:latin typeface="Calibri"/>
                <a:ea typeface="Calibri"/>
                <a:cs typeface="Calibri"/>
                <a:sym typeface="Calibri"/>
              </a:rPr>
              <a:t>Resolución de Aprobación de Estudio de Impacto Vial</a:t>
            </a:r>
            <a:endParaRPr/>
          </a:p>
          <a:p>
            <a:pPr marL="538163" marR="0" lvl="0" indent="-177800" algn="l" rtl="0">
              <a:lnSpc>
                <a:spcPct val="100000"/>
              </a:lnSpc>
              <a:spcBef>
                <a:spcPts val="0"/>
              </a:spcBef>
              <a:spcAft>
                <a:spcPts val="0"/>
              </a:spcAft>
              <a:buClr>
                <a:srgbClr val="000000"/>
              </a:buClr>
              <a:buSzPts val="1200"/>
              <a:buFont typeface="Arial"/>
              <a:buChar char="•"/>
            </a:pPr>
            <a:r>
              <a:rPr lang="es-PE" sz="1200" b="0" i="0" u="none" strike="noStrike" cap="none">
                <a:solidFill>
                  <a:srgbClr val="000000"/>
                </a:solidFill>
                <a:latin typeface="Calibri"/>
                <a:ea typeface="Calibri"/>
                <a:cs typeface="Calibri"/>
                <a:sym typeface="Calibri"/>
              </a:rPr>
              <a:t>Planos de arquitectura: plantas, cortes, elevaciones, detalles, cuadro de acabados, memoria descriptiva, planos de evacuación y señalización, plan de contingencia</a:t>
            </a:r>
            <a:endParaRPr/>
          </a:p>
          <a:p>
            <a:pPr marL="538163" marR="0" lvl="0" indent="-177800" algn="l" rtl="0">
              <a:lnSpc>
                <a:spcPct val="100000"/>
              </a:lnSpc>
              <a:spcBef>
                <a:spcPts val="0"/>
              </a:spcBef>
              <a:spcAft>
                <a:spcPts val="0"/>
              </a:spcAft>
              <a:buClr>
                <a:srgbClr val="000000"/>
              </a:buClr>
              <a:buSzPts val="1200"/>
              <a:buFont typeface="Arial"/>
              <a:buChar char="•"/>
            </a:pPr>
            <a:r>
              <a:rPr lang="es-PE" sz="1200" b="0" i="0" u="none" strike="noStrike" cap="none">
                <a:solidFill>
                  <a:srgbClr val="000000"/>
                </a:solidFill>
                <a:latin typeface="Calibri"/>
                <a:ea typeface="Calibri"/>
                <a:cs typeface="Calibri"/>
                <a:sym typeface="Calibri"/>
              </a:rPr>
              <a:t>Planos de ingeniería: planos de estructuras, detalles y memoria de cálculo</a:t>
            </a:r>
            <a:endParaRPr/>
          </a:p>
          <a:p>
            <a:pPr marL="538163" marR="0" lvl="0" indent="-177800" algn="l" rtl="0">
              <a:lnSpc>
                <a:spcPct val="100000"/>
              </a:lnSpc>
              <a:spcBef>
                <a:spcPts val="0"/>
              </a:spcBef>
              <a:spcAft>
                <a:spcPts val="0"/>
              </a:spcAft>
              <a:buClr>
                <a:srgbClr val="000000"/>
              </a:buClr>
              <a:buSzPts val="1200"/>
              <a:buFont typeface="Arial"/>
              <a:buChar char="•"/>
            </a:pPr>
            <a:r>
              <a:rPr lang="es-PE" sz="1200" b="0" i="0" u="none" strike="noStrike" cap="none">
                <a:solidFill>
                  <a:srgbClr val="000000"/>
                </a:solidFill>
                <a:latin typeface="Calibri"/>
                <a:ea typeface="Calibri"/>
                <a:cs typeface="Calibri"/>
                <a:sym typeface="Calibri"/>
              </a:rPr>
              <a:t>Planos de instalaciones eléctricas, comunicaciones, CCTV, detección de incendios, alarma y detección, memorias descriptivas, especificaciones técnicas y factibilidad</a:t>
            </a:r>
            <a:endParaRPr/>
          </a:p>
          <a:p>
            <a:pPr marL="360363" marR="0" lvl="0" indent="-87313"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834" name="Google Shape;834;p24"/>
          <p:cNvPicPr preferRelativeResize="0"/>
          <p:nvPr/>
        </p:nvPicPr>
        <p:blipFill rotWithShape="1">
          <a:blip r:embed="rId4">
            <a:alphaModFix amt="25000"/>
          </a:blip>
          <a:srcRect/>
          <a:stretch/>
        </p:blipFill>
        <p:spPr>
          <a:xfrm>
            <a:off x="6976674" y="3039428"/>
            <a:ext cx="1699014" cy="219456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25"/>
          <p:cNvSpPr/>
          <p:nvPr/>
        </p:nvSpPr>
        <p:spPr>
          <a:xfrm>
            <a:off x="503238" y="912813"/>
            <a:ext cx="8172450" cy="4321175"/>
          </a:xfrm>
          <a:prstGeom prst="rect">
            <a:avLst/>
          </a:prstGeom>
          <a:solidFill>
            <a:srgbClr val="D1EFF4">
              <a:alpha val="40784"/>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841" name="Google Shape;841;p25"/>
          <p:cNvSpPr/>
          <p:nvPr/>
        </p:nvSpPr>
        <p:spPr>
          <a:xfrm>
            <a:off x="683568" y="481236"/>
            <a:ext cx="909992" cy="1938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s-PE" sz="1400" b="1" i="0" u="none" strike="noStrike" cap="none">
                <a:solidFill>
                  <a:srgbClr val="00B1C3"/>
                </a:solidFill>
                <a:latin typeface="Calibri"/>
                <a:ea typeface="Calibri"/>
                <a:cs typeface="Calibri"/>
                <a:sym typeface="Calibri"/>
              </a:rPr>
              <a:t>ACTIVIDAD</a:t>
            </a:r>
            <a:endParaRPr sz="1600" b="1" i="0" u="none" strike="noStrike" cap="none">
              <a:solidFill>
                <a:srgbClr val="00B1C3"/>
              </a:solidFill>
              <a:latin typeface="Calibri"/>
              <a:ea typeface="Calibri"/>
              <a:cs typeface="Calibri"/>
              <a:sym typeface="Calibri"/>
            </a:endParaRPr>
          </a:p>
        </p:txBody>
      </p:sp>
      <p:grpSp>
        <p:nvGrpSpPr>
          <p:cNvPr id="842" name="Google Shape;842;p25"/>
          <p:cNvGrpSpPr/>
          <p:nvPr/>
        </p:nvGrpSpPr>
        <p:grpSpPr>
          <a:xfrm>
            <a:off x="514858" y="499074"/>
            <a:ext cx="131794" cy="132296"/>
            <a:chOff x="511902" y="912279"/>
            <a:chExt cx="281320" cy="282391"/>
          </a:xfrm>
        </p:grpSpPr>
        <p:sp>
          <p:nvSpPr>
            <p:cNvPr id="843" name="Google Shape;843;p25"/>
            <p:cNvSpPr/>
            <p:nvPr/>
          </p:nvSpPr>
          <p:spPr>
            <a:xfrm rot="5400000">
              <a:off x="511366" y="912814"/>
              <a:ext cx="282391" cy="281320"/>
            </a:xfrm>
            <a:prstGeom prst="ellipse">
              <a:avLst/>
            </a:prstGeom>
            <a:solidFill>
              <a:srgbClr val="00B1C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844" name="Google Shape;844;p25"/>
            <p:cNvPicPr preferRelativeResize="0"/>
            <p:nvPr/>
          </p:nvPicPr>
          <p:blipFill rotWithShape="1">
            <a:blip r:embed="rId3">
              <a:alphaModFix/>
            </a:blip>
            <a:srcRect/>
            <a:stretch/>
          </p:blipFill>
          <p:spPr>
            <a:xfrm rot="5400000">
              <a:off x="578093" y="979007"/>
              <a:ext cx="148937" cy="148937"/>
            </a:xfrm>
            <a:prstGeom prst="rect">
              <a:avLst/>
            </a:prstGeom>
            <a:noFill/>
            <a:ln>
              <a:noFill/>
            </a:ln>
          </p:spPr>
        </p:pic>
      </p:grpSp>
      <p:sp>
        <p:nvSpPr>
          <p:cNvPr id="845" name="Google Shape;845;p25"/>
          <p:cNvSpPr/>
          <p:nvPr/>
        </p:nvSpPr>
        <p:spPr>
          <a:xfrm>
            <a:off x="684213" y="1245204"/>
            <a:ext cx="6321603" cy="366254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s-PE" sz="1400" b="1" i="0" u="none" strike="noStrike" cap="none">
                <a:solidFill>
                  <a:srgbClr val="000000"/>
                </a:solidFill>
                <a:latin typeface="Calibri"/>
                <a:ea typeface="Calibri"/>
                <a:cs typeface="Calibri"/>
                <a:sym typeface="Calibri"/>
              </a:rPr>
              <a:t>ENUNCIADO DEL ALCANCE DEL PROYECTO</a:t>
            </a:r>
            <a:endParaRPr sz="1400" b="0" i="0" u="none" strike="noStrike" cap="none">
              <a:solidFill>
                <a:srgbClr val="000000"/>
              </a:solidFill>
              <a:latin typeface="Calibri"/>
              <a:ea typeface="Calibri"/>
              <a:cs typeface="Calibri"/>
              <a:sym typeface="Calibri"/>
            </a:endParaRPr>
          </a:p>
          <a:p>
            <a:pPr marL="184150" marR="0" lvl="0" indent="-184150" algn="l" rtl="0">
              <a:lnSpc>
                <a:spcPct val="100000"/>
              </a:lnSpc>
              <a:spcBef>
                <a:spcPts val="0"/>
              </a:spcBef>
              <a:spcAft>
                <a:spcPts val="0"/>
              </a:spcAft>
              <a:buClr>
                <a:srgbClr val="000000"/>
              </a:buClr>
              <a:buSzPts val="1400"/>
              <a:buFont typeface="Arial"/>
              <a:buAutoNum type="arabicPeriod" startAt="4"/>
            </a:pPr>
            <a:r>
              <a:rPr lang="es-PE" sz="1400" b="1" i="0" u="none" strike="noStrike" cap="none">
                <a:solidFill>
                  <a:srgbClr val="000000"/>
                </a:solidFill>
                <a:latin typeface="Calibri"/>
                <a:ea typeface="Calibri"/>
                <a:cs typeface="Calibri"/>
                <a:sym typeface="Calibri"/>
              </a:rPr>
              <a:t>Criterios de aceptación</a:t>
            </a:r>
            <a:endParaRPr/>
          </a:p>
          <a:p>
            <a:pPr marL="360363" marR="0" lvl="0" indent="-176213" algn="l" rtl="0">
              <a:lnSpc>
                <a:spcPct val="100000"/>
              </a:lnSpc>
              <a:spcBef>
                <a:spcPts val="0"/>
              </a:spcBef>
              <a:spcAft>
                <a:spcPts val="0"/>
              </a:spcAft>
              <a:buClr>
                <a:srgbClr val="000000"/>
              </a:buClr>
              <a:buSzPts val="1400"/>
              <a:buFont typeface="Arial"/>
              <a:buChar char="•"/>
            </a:pPr>
            <a:r>
              <a:rPr lang="es-PE" sz="1400" b="0" i="0" u="none" strike="noStrike" cap="none">
                <a:solidFill>
                  <a:srgbClr val="000000"/>
                </a:solidFill>
                <a:latin typeface="Calibri"/>
                <a:ea typeface="Calibri"/>
                <a:cs typeface="Calibri"/>
                <a:sym typeface="Calibri"/>
              </a:rPr>
              <a:t>Los entregables del proyecto que están a cargo del equipo del proyecto son: entregables de gestión y</a:t>
            </a:r>
            <a:r>
              <a:rPr lang="es-PE" sz="1400" b="0" i="1" u="none" strike="noStrike" cap="none">
                <a:solidFill>
                  <a:srgbClr val="000000"/>
                </a:solidFill>
                <a:latin typeface="Calibri"/>
                <a:ea typeface="Calibri"/>
                <a:cs typeface="Calibri"/>
                <a:sym typeface="Calibri"/>
              </a:rPr>
              <a:t> Layout</a:t>
            </a:r>
            <a:r>
              <a:rPr lang="es-PE" sz="1400" b="0" i="0" u="none" strike="noStrike" cap="none">
                <a:solidFill>
                  <a:srgbClr val="000000"/>
                </a:solidFill>
                <a:latin typeface="Calibri"/>
                <a:ea typeface="Calibri"/>
                <a:cs typeface="Calibri"/>
                <a:sym typeface="Calibri"/>
              </a:rPr>
              <a:t>. Estos serán presentados en versión física y la versión digital se subirá a la carpeta compartida en el servidor.</a:t>
            </a:r>
            <a:endParaRPr/>
          </a:p>
          <a:p>
            <a:pPr marL="360363" marR="0" lvl="0" indent="-87313"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360363" marR="0" lvl="0" indent="-176213" algn="l" rtl="0">
              <a:lnSpc>
                <a:spcPct val="100000"/>
              </a:lnSpc>
              <a:spcBef>
                <a:spcPts val="0"/>
              </a:spcBef>
              <a:spcAft>
                <a:spcPts val="0"/>
              </a:spcAft>
              <a:buClr>
                <a:srgbClr val="000000"/>
              </a:buClr>
              <a:buSzPts val="1400"/>
              <a:buFont typeface="Arial"/>
              <a:buChar char="•"/>
            </a:pPr>
            <a:r>
              <a:rPr lang="es-PE" sz="1400" b="0" i="0" u="none" strike="noStrike" cap="none">
                <a:solidFill>
                  <a:srgbClr val="000000"/>
                </a:solidFill>
                <a:latin typeface="Calibri"/>
                <a:ea typeface="Calibri"/>
                <a:cs typeface="Calibri"/>
                <a:sym typeface="Calibri"/>
              </a:rPr>
              <a:t>Los entregables que presentarán los proveedores, que son todo el listado de entregables, serán recibidos por el Director de Proyecto siempre y cuando cumplan con los criterios de aceptación descritos en el SOW de las adquisiciones.</a:t>
            </a:r>
            <a:endParaRPr/>
          </a:p>
          <a:p>
            <a:pPr marL="360363" marR="0" lvl="0" indent="-87313"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alibri"/>
              <a:ea typeface="Calibri"/>
              <a:cs typeface="Calibri"/>
              <a:sym typeface="Calibri"/>
            </a:endParaRPr>
          </a:p>
          <a:p>
            <a:pPr marL="184150" marR="0" lvl="0" indent="-184150" algn="l" rtl="0">
              <a:lnSpc>
                <a:spcPct val="100000"/>
              </a:lnSpc>
              <a:spcBef>
                <a:spcPts val="0"/>
              </a:spcBef>
              <a:spcAft>
                <a:spcPts val="0"/>
              </a:spcAft>
              <a:buClr>
                <a:srgbClr val="000000"/>
              </a:buClr>
              <a:buSzPts val="1400"/>
              <a:buFont typeface="Arial"/>
              <a:buAutoNum type="arabicPeriod" startAt="5"/>
            </a:pPr>
            <a:r>
              <a:rPr lang="es-PE" sz="1400" b="1" i="0" u="none" strike="noStrike" cap="none">
                <a:solidFill>
                  <a:srgbClr val="000000"/>
                </a:solidFill>
                <a:latin typeface="Calibri"/>
                <a:ea typeface="Calibri"/>
                <a:cs typeface="Calibri"/>
                <a:sym typeface="Calibri"/>
              </a:rPr>
              <a:t>Exclusiones</a:t>
            </a:r>
            <a:endParaRPr/>
          </a:p>
          <a:p>
            <a:pPr marL="184150" marR="0" lvl="0" indent="0" algn="l" rtl="0">
              <a:lnSpc>
                <a:spcPct val="100000"/>
              </a:lnSpc>
              <a:spcBef>
                <a:spcPts val="0"/>
              </a:spcBef>
              <a:spcAft>
                <a:spcPts val="0"/>
              </a:spcAft>
              <a:buNone/>
            </a:pPr>
            <a:r>
              <a:rPr lang="es-PE" sz="1400" b="0" i="0" u="none" strike="noStrike" cap="none">
                <a:solidFill>
                  <a:srgbClr val="000000"/>
                </a:solidFill>
                <a:latin typeface="Calibri"/>
                <a:ea typeface="Calibri"/>
                <a:cs typeface="Calibri"/>
                <a:sym typeface="Calibri"/>
              </a:rPr>
              <a:t>Se define lo que </a:t>
            </a:r>
            <a:r>
              <a:rPr lang="es-PE" sz="1400" b="1" i="0" u="none" strike="noStrike" cap="none">
                <a:solidFill>
                  <a:schemeClr val="accent2"/>
                </a:solidFill>
                <a:latin typeface="Calibri"/>
                <a:ea typeface="Calibri"/>
                <a:cs typeface="Calibri"/>
                <a:sym typeface="Calibri"/>
              </a:rPr>
              <a:t>no </a:t>
            </a:r>
            <a:r>
              <a:rPr lang="es-PE" sz="1400" b="0" i="0" u="none" strike="noStrike" cap="none">
                <a:solidFill>
                  <a:srgbClr val="000000"/>
                </a:solidFill>
                <a:latin typeface="Calibri"/>
                <a:ea typeface="Calibri"/>
                <a:cs typeface="Calibri"/>
                <a:sym typeface="Calibri"/>
              </a:rPr>
              <a:t>se incluye en el proyecto:</a:t>
            </a:r>
            <a:endParaRPr/>
          </a:p>
          <a:p>
            <a:pPr marL="360363" marR="0" lvl="0" indent="-176213" algn="l" rtl="0">
              <a:lnSpc>
                <a:spcPct val="100000"/>
              </a:lnSpc>
              <a:spcBef>
                <a:spcPts val="0"/>
              </a:spcBef>
              <a:spcAft>
                <a:spcPts val="0"/>
              </a:spcAft>
              <a:buClr>
                <a:srgbClr val="000000"/>
              </a:buClr>
              <a:buSzPts val="1400"/>
              <a:buFont typeface="Arial"/>
              <a:buChar char="•"/>
            </a:pPr>
            <a:r>
              <a:rPr lang="es-PE" sz="1400" b="0" i="0" u="none" strike="noStrike" cap="none">
                <a:solidFill>
                  <a:srgbClr val="000000"/>
                </a:solidFill>
                <a:latin typeface="Calibri"/>
                <a:ea typeface="Calibri"/>
                <a:cs typeface="Calibri"/>
                <a:sym typeface="Calibri"/>
              </a:rPr>
              <a:t>Bases para concurso de licitación.</a:t>
            </a:r>
            <a:endParaRPr/>
          </a:p>
          <a:p>
            <a:pPr marL="360363" marR="0" lvl="0" indent="-176213" algn="l" rtl="0">
              <a:lnSpc>
                <a:spcPct val="100000"/>
              </a:lnSpc>
              <a:spcBef>
                <a:spcPts val="0"/>
              </a:spcBef>
              <a:spcAft>
                <a:spcPts val="0"/>
              </a:spcAft>
              <a:buClr>
                <a:srgbClr val="000000"/>
              </a:buClr>
              <a:buSzPts val="1400"/>
              <a:buFont typeface="Arial"/>
              <a:buChar char="•"/>
            </a:pPr>
            <a:r>
              <a:rPr lang="es-PE" sz="1400" b="0" i="0" u="none" strike="noStrike" cap="none">
                <a:solidFill>
                  <a:srgbClr val="000000"/>
                </a:solidFill>
                <a:latin typeface="Calibri"/>
                <a:ea typeface="Calibri"/>
                <a:cs typeface="Calibri"/>
                <a:sym typeface="Calibri"/>
              </a:rPr>
              <a:t>Licitación para la construcción del proyecto.</a:t>
            </a:r>
            <a:endParaRPr/>
          </a:p>
          <a:p>
            <a:pPr marL="360363" marR="0" lvl="0" indent="-176213" algn="l" rtl="0">
              <a:lnSpc>
                <a:spcPct val="100000"/>
              </a:lnSpc>
              <a:spcBef>
                <a:spcPts val="0"/>
              </a:spcBef>
              <a:spcAft>
                <a:spcPts val="0"/>
              </a:spcAft>
              <a:buClr>
                <a:srgbClr val="000000"/>
              </a:buClr>
              <a:buSzPts val="1400"/>
              <a:buFont typeface="Arial"/>
              <a:buChar char="•"/>
            </a:pPr>
            <a:r>
              <a:rPr lang="es-PE" sz="1400" b="0" i="0" u="none" strike="noStrike" cap="none">
                <a:solidFill>
                  <a:srgbClr val="000000"/>
                </a:solidFill>
                <a:latin typeface="Calibri"/>
                <a:ea typeface="Calibri"/>
                <a:cs typeface="Calibri"/>
                <a:sym typeface="Calibri"/>
              </a:rPr>
              <a:t>Lista de metrados.</a:t>
            </a:r>
            <a:endParaRPr/>
          </a:p>
          <a:p>
            <a:pPr marL="360363" marR="0" lvl="0" indent="-176213" algn="l" rtl="0">
              <a:lnSpc>
                <a:spcPct val="100000"/>
              </a:lnSpc>
              <a:spcBef>
                <a:spcPts val="0"/>
              </a:spcBef>
              <a:spcAft>
                <a:spcPts val="0"/>
              </a:spcAft>
              <a:buClr>
                <a:srgbClr val="000000"/>
              </a:buClr>
              <a:buSzPts val="1400"/>
              <a:buFont typeface="Arial"/>
              <a:buChar char="•"/>
            </a:pPr>
            <a:r>
              <a:rPr lang="es-PE" sz="1400" b="0" i="0" u="none" strike="noStrike" cap="none">
                <a:solidFill>
                  <a:srgbClr val="000000"/>
                </a:solidFill>
                <a:latin typeface="Calibri"/>
                <a:ea typeface="Calibri"/>
                <a:cs typeface="Calibri"/>
                <a:sym typeface="Calibri"/>
              </a:rPr>
              <a:t>Presupuesto estimado para la construcción del proyecto.</a:t>
            </a:r>
            <a:endParaRPr/>
          </a:p>
          <a:p>
            <a:pPr marL="360363" marR="0" lvl="0" indent="-176213" algn="l" rtl="0">
              <a:lnSpc>
                <a:spcPct val="100000"/>
              </a:lnSpc>
              <a:spcBef>
                <a:spcPts val="0"/>
              </a:spcBef>
              <a:spcAft>
                <a:spcPts val="0"/>
              </a:spcAft>
              <a:buClr>
                <a:srgbClr val="000000"/>
              </a:buClr>
              <a:buSzPts val="1400"/>
              <a:buFont typeface="Arial"/>
              <a:buChar char="•"/>
            </a:pPr>
            <a:r>
              <a:rPr lang="es-PE" sz="1400" b="0" i="0" u="none" strike="noStrike" cap="none">
                <a:solidFill>
                  <a:srgbClr val="000000"/>
                </a:solidFill>
                <a:latin typeface="Calibri"/>
                <a:ea typeface="Calibri"/>
                <a:cs typeface="Calibri"/>
                <a:sym typeface="Calibri"/>
              </a:rPr>
              <a:t>Diseño de artes para gigantografías.</a:t>
            </a:r>
            <a:endParaRPr/>
          </a:p>
        </p:txBody>
      </p:sp>
      <p:pic>
        <p:nvPicPr>
          <p:cNvPr id="846" name="Google Shape;846;p25"/>
          <p:cNvPicPr preferRelativeResize="0"/>
          <p:nvPr/>
        </p:nvPicPr>
        <p:blipFill rotWithShape="1">
          <a:blip r:embed="rId4">
            <a:alphaModFix amt="25000"/>
          </a:blip>
          <a:srcRect/>
          <a:stretch/>
        </p:blipFill>
        <p:spPr>
          <a:xfrm>
            <a:off x="6976674" y="3039428"/>
            <a:ext cx="1699014" cy="219456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26"/>
          <p:cNvSpPr/>
          <p:nvPr/>
        </p:nvSpPr>
        <p:spPr>
          <a:xfrm>
            <a:off x="503238" y="912813"/>
            <a:ext cx="8172450" cy="4321175"/>
          </a:xfrm>
          <a:prstGeom prst="rect">
            <a:avLst/>
          </a:prstGeom>
          <a:solidFill>
            <a:srgbClr val="D1EFF4">
              <a:alpha val="40784"/>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853" name="Google Shape;853;p26"/>
          <p:cNvSpPr/>
          <p:nvPr/>
        </p:nvSpPr>
        <p:spPr>
          <a:xfrm>
            <a:off x="683568" y="481236"/>
            <a:ext cx="909992" cy="1938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s-PE" sz="1400" b="1" i="0" u="none" strike="noStrike" cap="none">
                <a:solidFill>
                  <a:srgbClr val="00B1C3"/>
                </a:solidFill>
                <a:latin typeface="Calibri"/>
                <a:ea typeface="Calibri"/>
                <a:cs typeface="Calibri"/>
                <a:sym typeface="Calibri"/>
              </a:rPr>
              <a:t>ACTIVIDAD</a:t>
            </a:r>
            <a:endParaRPr sz="1600" b="1" i="0" u="none" strike="noStrike" cap="none">
              <a:solidFill>
                <a:srgbClr val="00B1C3"/>
              </a:solidFill>
              <a:latin typeface="Calibri"/>
              <a:ea typeface="Calibri"/>
              <a:cs typeface="Calibri"/>
              <a:sym typeface="Calibri"/>
            </a:endParaRPr>
          </a:p>
        </p:txBody>
      </p:sp>
      <p:grpSp>
        <p:nvGrpSpPr>
          <p:cNvPr id="854" name="Google Shape;854;p26"/>
          <p:cNvGrpSpPr/>
          <p:nvPr/>
        </p:nvGrpSpPr>
        <p:grpSpPr>
          <a:xfrm>
            <a:off x="514858" y="499074"/>
            <a:ext cx="131794" cy="132296"/>
            <a:chOff x="511902" y="912279"/>
            <a:chExt cx="281320" cy="282391"/>
          </a:xfrm>
        </p:grpSpPr>
        <p:sp>
          <p:nvSpPr>
            <p:cNvPr id="855" name="Google Shape;855;p26"/>
            <p:cNvSpPr/>
            <p:nvPr/>
          </p:nvSpPr>
          <p:spPr>
            <a:xfrm rot="5400000">
              <a:off x="511366" y="912814"/>
              <a:ext cx="282391" cy="281320"/>
            </a:xfrm>
            <a:prstGeom prst="ellipse">
              <a:avLst/>
            </a:prstGeom>
            <a:solidFill>
              <a:srgbClr val="00B1C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856" name="Google Shape;856;p26"/>
            <p:cNvPicPr preferRelativeResize="0"/>
            <p:nvPr/>
          </p:nvPicPr>
          <p:blipFill rotWithShape="1">
            <a:blip r:embed="rId3">
              <a:alphaModFix/>
            </a:blip>
            <a:srcRect/>
            <a:stretch/>
          </p:blipFill>
          <p:spPr>
            <a:xfrm rot="5400000">
              <a:off x="578093" y="979007"/>
              <a:ext cx="148937" cy="148937"/>
            </a:xfrm>
            <a:prstGeom prst="rect">
              <a:avLst/>
            </a:prstGeom>
            <a:noFill/>
            <a:ln>
              <a:noFill/>
            </a:ln>
          </p:spPr>
        </p:pic>
      </p:grpSp>
      <p:sp>
        <p:nvSpPr>
          <p:cNvPr id="857" name="Google Shape;857;p26"/>
          <p:cNvSpPr/>
          <p:nvPr/>
        </p:nvSpPr>
        <p:spPr>
          <a:xfrm>
            <a:off x="684213" y="1245204"/>
            <a:ext cx="6004587" cy="236988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s-PE" sz="1400" b="1" i="0" u="none" strike="noStrike" cap="none">
                <a:solidFill>
                  <a:srgbClr val="000000"/>
                </a:solidFill>
                <a:latin typeface="Calibri"/>
                <a:ea typeface="Calibri"/>
                <a:cs typeface="Calibri"/>
                <a:sym typeface="Calibri"/>
              </a:rPr>
              <a:t>ENUNCIADO DEL ALCANCE DEL PROYECTO</a:t>
            </a:r>
            <a:endParaRPr sz="1400" b="0" i="0" u="none" strike="noStrike" cap="none">
              <a:solidFill>
                <a:srgbClr val="000000"/>
              </a:solidFill>
              <a:latin typeface="Calibri"/>
              <a:ea typeface="Calibri"/>
              <a:cs typeface="Calibri"/>
              <a:sym typeface="Calibri"/>
            </a:endParaRPr>
          </a:p>
          <a:p>
            <a:pPr marL="184150" marR="0" lvl="4" indent="-184150" algn="l" rtl="0">
              <a:lnSpc>
                <a:spcPct val="100000"/>
              </a:lnSpc>
              <a:spcBef>
                <a:spcPts val="0"/>
              </a:spcBef>
              <a:spcAft>
                <a:spcPts val="0"/>
              </a:spcAft>
              <a:buClr>
                <a:srgbClr val="000000"/>
              </a:buClr>
              <a:buSzPts val="1400"/>
              <a:buFont typeface="Arial"/>
              <a:buAutoNum type="arabicPeriod" startAt="6"/>
            </a:pPr>
            <a:r>
              <a:rPr lang="es-PE" sz="1400" b="1" i="0" u="none" strike="noStrike" cap="none">
                <a:solidFill>
                  <a:srgbClr val="000000"/>
                </a:solidFill>
                <a:latin typeface="Calibri"/>
                <a:ea typeface="Calibri"/>
                <a:cs typeface="Calibri"/>
                <a:sym typeface="Calibri"/>
              </a:rPr>
              <a:t>Supuestos</a:t>
            </a:r>
            <a:endParaRPr/>
          </a:p>
          <a:p>
            <a:pPr marL="360363" marR="0" lvl="4" indent="-176213" algn="l" rtl="0">
              <a:lnSpc>
                <a:spcPct val="100000"/>
              </a:lnSpc>
              <a:spcBef>
                <a:spcPts val="0"/>
              </a:spcBef>
              <a:spcAft>
                <a:spcPts val="0"/>
              </a:spcAft>
              <a:buClr>
                <a:srgbClr val="000000"/>
              </a:buClr>
              <a:buSzPts val="1400"/>
              <a:buFont typeface="Arial"/>
              <a:buChar char="•"/>
            </a:pPr>
            <a:r>
              <a:rPr lang="es-PE" sz="1400" b="0" i="0" u="none" strike="noStrike" cap="none">
                <a:solidFill>
                  <a:srgbClr val="000000"/>
                </a:solidFill>
                <a:latin typeface="Calibri"/>
                <a:ea typeface="Calibri"/>
                <a:cs typeface="Calibri"/>
                <a:sym typeface="Calibri"/>
              </a:rPr>
              <a:t>El terreno ya es propiedad de Perú Retail S.A.</a:t>
            </a:r>
            <a:endParaRPr/>
          </a:p>
          <a:p>
            <a:pPr marL="360363" marR="0" lvl="4" indent="-176213" algn="l" rtl="0">
              <a:lnSpc>
                <a:spcPct val="100000"/>
              </a:lnSpc>
              <a:spcBef>
                <a:spcPts val="0"/>
              </a:spcBef>
              <a:spcAft>
                <a:spcPts val="0"/>
              </a:spcAft>
              <a:buClr>
                <a:srgbClr val="000000"/>
              </a:buClr>
              <a:buSzPts val="1400"/>
              <a:buFont typeface="Arial"/>
              <a:buChar char="•"/>
            </a:pPr>
            <a:r>
              <a:rPr lang="es-PE" sz="1400" b="0" i="0" u="none" strike="noStrike" cap="none">
                <a:solidFill>
                  <a:srgbClr val="000000"/>
                </a:solidFill>
                <a:latin typeface="Calibri"/>
                <a:ea typeface="Calibri"/>
                <a:cs typeface="Calibri"/>
                <a:sym typeface="Calibri"/>
              </a:rPr>
              <a:t>El equipo de proyecto cuenta con el apoyo del comité ejecutivo.</a:t>
            </a:r>
            <a:endParaRPr/>
          </a:p>
          <a:p>
            <a:pPr marL="360363" marR="0" lvl="4" indent="-176213" algn="l" rtl="0">
              <a:lnSpc>
                <a:spcPct val="100000"/>
              </a:lnSpc>
              <a:spcBef>
                <a:spcPts val="0"/>
              </a:spcBef>
              <a:spcAft>
                <a:spcPts val="0"/>
              </a:spcAft>
              <a:buClr>
                <a:srgbClr val="000000"/>
              </a:buClr>
              <a:buSzPts val="1400"/>
              <a:buFont typeface="Arial"/>
              <a:buChar char="•"/>
            </a:pPr>
            <a:r>
              <a:rPr lang="es-PE" sz="1400" b="0" i="0" u="none" strike="noStrike" cap="none">
                <a:solidFill>
                  <a:srgbClr val="000000"/>
                </a:solidFill>
                <a:latin typeface="Calibri"/>
                <a:ea typeface="Calibri"/>
                <a:cs typeface="Calibri"/>
                <a:sym typeface="Calibri"/>
              </a:rPr>
              <a:t>Las demás áreas de la empresa están comprometidas con el proyecto.</a:t>
            </a:r>
            <a:endParaRPr/>
          </a:p>
          <a:p>
            <a:pPr marL="360363" marR="0" lvl="4" indent="-176213" algn="l" rtl="0">
              <a:lnSpc>
                <a:spcPct val="100000"/>
              </a:lnSpc>
              <a:spcBef>
                <a:spcPts val="0"/>
              </a:spcBef>
              <a:spcAft>
                <a:spcPts val="0"/>
              </a:spcAft>
              <a:buClr>
                <a:srgbClr val="000000"/>
              </a:buClr>
              <a:buSzPts val="1400"/>
              <a:buFont typeface="Arial"/>
              <a:buChar char="•"/>
            </a:pPr>
            <a:r>
              <a:rPr lang="es-PE" sz="1400" b="0" i="0" u="none" strike="noStrike" cap="none">
                <a:solidFill>
                  <a:srgbClr val="000000"/>
                </a:solidFill>
                <a:latin typeface="Calibri"/>
                <a:ea typeface="Calibri"/>
                <a:cs typeface="Calibri"/>
                <a:sym typeface="Calibri"/>
              </a:rPr>
              <a:t>Se contará con las herramientas necesarias en tecnología para desarrollar</a:t>
            </a:r>
            <a:br>
              <a:rPr lang="es-PE" sz="1400" b="0" i="0" u="none" strike="noStrike" cap="none">
                <a:solidFill>
                  <a:srgbClr val="000000"/>
                </a:solidFill>
                <a:latin typeface="Calibri"/>
                <a:ea typeface="Calibri"/>
                <a:cs typeface="Calibri"/>
                <a:sym typeface="Calibri"/>
              </a:rPr>
            </a:br>
            <a:r>
              <a:rPr lang="es-PE" sz="1400" b="0" i="0" u="none" strike="noStrike" cap="none">
                <a:solidFill>
                  <a:srgbClr val="000000"/>
                </a:solidFill>
                <a:latin typeface="Calibri"/>
                <a:ea typeface="Calibri"/>
                <a:cs typeface="Calibri"/>
                <a:sym typeface="Calibri"/>
              </a:rPr>
              <a:t>el proyecto.</a:t>
            </a:r>
            <a:endParaRPr/>
          </a:p>
          <a:p>
            <a:pPr marL="184150" marR="0" lvl="4" indent="-9525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alibri"/>
              <a:ea typeface="Calibri"/>
              <a:cs typeface="Calibri"/>
              <a:sym typeface="Calibri"/>
            </a:endParaRPr>
          </a:p>
          <a:p>
            <a:pPr marL="184150" marR="0" lvl="4" indent="-184150" algn="l" rtl="0">
              <a:lnSpc>
                <a:spcPct val="100000"/>
              </a:lnSpc>
              <a:spcBef>
                <a:spcPts val="0"/>
              </a:spcBef>
              <a:spcAft>
                <a:spcPts val="0"/>
              </a:spcAft>
              <a:buClr>
                <a:srgbClr val="000000"/>
              </a:buClr>
              <a:buSzPts val="1400"/>
              <a:buFont typeface="Arial"/>
              <a:buAutoNum type="arabicPeriod" startAt="7"/>
            </a:pPr>
            <a:r>
              <a:rPr lang="es-PE" sz="1400" b="1" i="0" u="none" strike="noStrike" cap="none">
                <a:solidFill>
                  <a:srgbClr val="000000"/>
                </a:solidFill>
                <a:latin typeface="Calibri"/>
                <a:ea typeface="Calibri"/>
                <a:cs typeface="Calibri"/>
                <a:sym typeface="Calibri"/>
              </a:rPr>
              <a:t>Restricciones</a:t>
            </a:r>
            <a:endParaRPr/>
          </a:p>
          <a:p>
            <a:pPr marL="360363" marR="0" lvl="4" indent="-176213" algn="l" rtl="0">
              <a:lnSpc>
                <a:spcPct val="100000"/>
              </a:lnSpc>
              <a:spcBef>
                <a:spcPts val="0"/>
              </a:spcBef>
              <a:spcAft>
                <a:spcPts val="0"/>
              </a:spcAft>
              <a:buClr>
                <a:srgbClr val="000000"/>
              </a:buClr>
              <a:buSzPts val="1400"/>
              <a:buFont typeface="Arial"/>
              <a:buChar char="•"/>
            </a:pPr>
            <a:r>
              <a:rPr lang="es-PE" sz="1400" b="0" i="0" u="none" strike="noStrike" cap="none">
                <a:solidFill>
                  <a:srgbClr val="000000"/>
                </a:solidFill>
                <a:latin typeface="Calibri"/>
                <a:ea typeface="Calibri"/>
                <a:cs typeface="Calibri"/>
                <a:sym typeface="Calibri"/>
              </a:rPr>
              <a:t>La localización debe estar como mínimo 1 km de distancia de la competencia.</a:t>
            </a:r>
            <a:endParaRPr/>
          </a:p>
          <a:p>
            <a:pPr marL="360363" marR="0" lvl="4" indent="-176213" algn="l" rtl="0">
              <a:lnSpc>
                <a:spcPct val="100000"/>
              </a:lnSpc>
              <a:spcBef>
                <a:spcPts val="0"/>
              </a:spcBef>
              <a:spcAft>
                <a:spcPts val="0"/>
              </a:spcAft>
              <a:buClr>
                <a:srgbClr val="000000"/>
              </a:buClr>
              <a:buSzPts val="1400"/>
              <a:buFont typeface="Arial"/>
              <a:buChar char="•"/>
            </a:pPr>
            <a:r>
              <a:rPr lang="es-PE" sz="1400" b="0" i="0" u="none" strike="noStrike" cap="none">
                <a:solidFill>
                  <a:srgbClr val="000000"/>
                </a:solidFill>
                <a:latin typeface="Calibri"/>
                <a:ea typeface="Calibri"/>
                <a:cs typeface="Calibri"/>
                <a:sym typeface="Calibri"/>
              </a:rPr>
              <a:t>Debe garantizarse la certificación LEED.</a:t>
            </a:r>
            <a:endParaRPr/>
          </a:p>
        </p:txBody>
      </p:sp>
      <p:pic>
        <p:nvPicPr>
          <p:cNvPr id="858" name="Google Shape;858;p26"/>
          <p:cNvPicPr preferRelativeResize="0"/>
          <p:nvPr/>
        </p:nvPicPr>
        <p:blipFill rotWithShape="1">
          <a:blip r:embed="rId4">
            <a:alphaModFix amt="25000"/>
          </a:blip>
          <a:srcRect/>
          <a:stretch/>
        </p:blipFill>
        <p:spPr>
          <a:xfrm>
            <a:off x="6976674" y="3039428"/>
            <a:ext cx="1699014" cy="219456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27"/>
          <p:cNvSpPr/>
          <p:nvPr/>
        </p:nvSpPr>
        <p:spPr>
          <a:xfrm>
            <a:off x="503238" y="912813"/>
            <a:ext cx="8172450" cy="4321175"/>
          </a:xfrm>
          <a:prstGeom prst="rect">
            <a:avLst/>
          </a:prstGeom>
          <a:solidFill>
            <a:srgbClr val="D1EFF4">
              <a:alpha val="40784"/>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865" name="Google Shape;865;p27"/>
          <p:cNvSpPr/>
          <p:nvPr/>
        </p:nvSpPr>
        <p:spPr>
          <a:xfrm>
            <a:off x="683568" y="481236"/>
            <a:ext cx="909992" cy="1938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s-PE" sz="1400" b="1" i="0" u="none" strike="noStrike" cap="none">
                <a:solidFill>
                  <a:srgbClr val="00B1C3"/>
                </a:solidFill>
                <a:latin typeface="Calibri"/>
                <a:ea typeface="Calibri"/>
                <a:cs typeface="Calibri"/>
                <a:sym typeface="Calibri"/>
              </a:rPr>
              <a:t>ACTIVIDAD</a:t>
            </a:r>
            <a:endParaRPr sz="1600" b="1" i="0" u="none" strike="noStrike" cap="none">
              <a:solidFill>
                <a:srgbClr val="00B1C3"/>
              </a:solidFill>
              <a:latin typeface="Calibri"/>
              <a:ea typeface="Calibri"/>
              <a:cs typeface="Calibri"/>
              <a:sym typeface="Calibri"/>
            </a:endParaRPr>
          </a:p>
        </p:txBody>
      </p:sp>
      <p:grpSp>
        <p:nvGrpSpPr>
          <p:cNvPr id="866" name="Google Shape;866;p27"/>
          <p:cNvGrpSpPr/>
          <p:nvPr/>
        </p:nvGrpSpPr>
        <p:grpSpPr>
          <a:xfrm>
            <a:off x="514858" y="499074"/>
            <a:ext cx="131794" cy="132296"/>
            <a:chOff x="511902" y="912279"/>
            <a:chExt cx="281320" cy="282391"/>
          </a:xfrm>
        </p:grpSpPr>
        <p:sp>
          <p:nvSpPr>
            <p:cNvPr id="867" name="Google Shape;867;p27"/>
            <p:cNvSpPr/>
            <p:nvPr/>
          </p:nvSpPr>
          <p:spPr>
            <a:xfrm rot="5400000">
              <a:off x="511366" y="912814"/>
              <a:ext cx="282391" cy="281320"/>
            </a:xfrm>
            <a:prstGeom prst="ellipse">
              <a:avLst/>
            </a:prstGeom>
            <a:solidFill>
              <a:srgbClr val="00B1C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868" name="Google Shape;868;p27"/>
            <p:cNvPicPr preferRelativeResize="0"/>
            <p:nvPr/>
          </p:nvPicPr>
          <p:blipFill rotWithShape="1">
            <a:blip r:embed="rId3">
              <a:alphaModFix/>
            </a:blip>
            <a:srcRect/>
            <a:stretch/>
          </p:blipFill>
          <p:spPr>
            <a:xfrm rot="5400000">
              <a:off x="578093" y="979007"/>
              <a:ext cx="148937" cy="148937"/>
            </a:xfrm>
            <a:prstGeom prst="rect">
              <a:avLst/>
            </a:prstGeom>
            <a:noFill/>
            <a:ln>
              <a:noFill/>
            </a:ln>
          </p:spPr>
        </p:pic>
      </p:grpSp>
      <p:sp>
        <p:nvSpPr>
          <p:cNvPr id="869" name="Google Shape;869;p27"/>
          <p:cNvSpPr/>
          <p:nvPr/>
        </p:nvSpPr>
        <p:spPr>
          <a:xfrm>
            <a:off x="684213" y="1245204"/>
            <a:ext cx="6292462" cy="387798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s-PE" sz="1400" b="1" i="0" u="none" strike="noStrike" cap="none">
                <a:solidFill>
                  <a:srgbClr val="000000"/>
                </a:solidFill>
                <a:latin typeface="Calibri"/>
                <a:ea typeface="Calibri"/>
                <a:cs typeface="Calibri"/>
                <a:sym typeface="Calibri"/>
              </a:rPr>
              <a:t>ENUNCIADO DEL ALCANCE DEL PROYECTO</a:t>
            </a:r>
            <a:endParaRPr sz="1400" b="0" i="0" u="none" strike="noStrike" cap="none">
              <a:solidFill>
                <a:srgbClr val="000000"/>
              </a:solidFill>
              <a:latin typeface="Calibri"/>
              <a:ea typeface="Calibri"/>
              <a:cs typeface="Calibri"/>
              <a:sym typeface="Calibri"/>
            </a:endParaRPr>
          </a:p>
          <a:p>
            <a:pPr marL="184150" marR="0" lvl="4" indent="-184150" algn="l" rtl="0">
              <a:lnSpc>
                <a:spcPct val="100000"/>
              </a:lnSpc>
              <a:spcBef>
                <a:spcPts val="0"/>
              </a:spcBef>
              <a:spcAft>
                <a:spcPts val="0"/>
              </a:spcAft>
              <a:buClr>
                <a:srgbClr val="000000"/>
              </a:buClr>
              <a:buSzPts val="1400"/>
              <a:buFont typeface="Arial"/>
              <a:buAutoNum type="arabicPeriod" startAt="8"/>
            </a:pPr>
            <a:r>
              <a:rPr lang="es-PE" sz="1400" b="1" i="0" u="none" strike="noStrike" cap="none">
                <a:solidFill>
                  <a:srgbClr val="000000"/>
                </a:solidFill>
                <a:latin typeface="Calibri"/>
                <a:ea typeface="Calibri"/>
                <a:cs typeface="Calibri"/>
                <a:sym typeface="Calibri"/>
              </a:rPr>
              <a:t>Riesgos preliminares identificados</a:t>
            </a:r>
            <a:endParaRPr/>
          </a:p>
          <a:p>
            <a:pPr marL="360363" marR="0" lvl="4" indent="-176213" algn="l" rtl="0">
              <a:lnSpc>
                <a:spcPct val="100000"/>
              </a:lnSpc>
              <a:spcBef>
                <a:spcPts val="0"/>
              </a:spcBef>
              <a:spcAft>
                <a:spcPts val="0"/>
              </a:spcAft>
              <a:buClr>
                <a:srgbClr val="000000"/>
              </a:buClr>
              <a:buSzPts val="1400"/>
              <a:buFont typeface="Arial"/>
              <a:buChar char="•"/>
            </a:pPr>
            <a:r>
              <a:rPr lang="es-PE" sz="1400" b="0" i="0" u="none" strike="noStrike" cap="none">
                <a:solidFill>
                  <a:srgbClr val="000000"/>
                </a:solidFill>
                <a:latin typeface="Calibri"/>
                <a:ea typeface="Calibri"/>
                <a:cs typeface="Calibri"/>
                <a:sym typeface="Calibri"/>
              </a:rPr>
              <a:t>Los hitos importantes del proyecto dependen de la aprobación de entidades gubernamentales que podrían demorar su respuesta.</a:t>
            </a:r>
            <a:endParaRPr/>
          </a:p>
          <a:p>
            <a:pPr marL="360363" marR="0" lvl="4" indent="-176213" algn="l" rtl="0">
              <a:lnSpc>
                <a:spcPct val="100000"/>
              </a:lnSpc>
              <a:spcBef>
                <a:spcPts val="0"/>
              </a:spcBef>
              <a:spcAft>
                <a:spcPts val="0"/>
              </a:spcAft>
              <a:buClr>
                <a:srgbClr val="000000"/>
              </a:buClr>
              <a:buSzPts val="1400"/>
              <a:buFont typeface="Arial"/>
              <a:buChar char="•"/>
            </a:pPr>
            <a:r>
              <a:rPr lang="es-PE" sz="1400" b="0" i="0" u="none" strike="noStrike" cap="none">
                <a:solidFill>
                  <a:srgbClr val="000000"/>
                </a:solidFill>
                <a:latin typeface="Calibri"/>
                <a:ea typeface="Calibri"/>
                <a:cs typeface="Calibri"/>
                <a:sym typeface="Calibri"/>
              </a:rPr>
              <a:t>Posibles problemas con el Municipio y retrasos con la aprobación del expediente.</a:t>
            </a:r>
            <a:endParaRPr/>
          </a:p>
          <a:p>
            <a:pPr marL="360363" marR="0" lvl="4" indent="-176213" algn="l" rtl="0">
              <a:lnSpc>
                <a:spcPct val="100000"/>
              </a:lnSpc>
              <a:spcBef>
                <a:spcPts val="0"/>
              </a:spcBef>
              <a:spcAft>
                <a:spcPts val="0"/>
              </a:spcAft>
              <a:buClr>
                <a:srgbClr val="000000"/>
              </a:buClr>
              <a:buSzPts val="1400"/>
              <a:buFont typeface="Arial"/>
              <a:buChar char="•"/>
            </a:pPr>
            <a:r>
              <a:rPr lang="es-PE" sz="1400" b="0" i="0" u="none" strike="noStrike" cap="none">
                <a:solidFill>
                  <a:srgbClr val="000000"/>
                </a:solidFill>
                <a:latin typeface="Calibri"/>
                <a:ea typeface="Calibri"/>
                <a:cs typeface="Calibri"/>
                <a:sym typeface="Calibri"/>
              </a:rPr>
              <a:t>El proyecto comprende un porcentaje importante de participación de terceros, por ejemplo, para el desarrollo de estudios e ingenierías. Podrían presentarse retrasos en los tiempos de entrega.</a:t>
            </a:r>
            <a:endParaRPr/>
          </a:p>
          <a:p>
            <a:pPr marL="184150" marR="0" lvl="4" indent="-9525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alibri"/>
              <a:ea typeface="Calibri"/>
              <a:cs typeface="Calibri"/>
              <a:sym typeface="Calibri"/>
            </a:endParaRPr>
          </a:p>
          <a:p>
            <a:pPr marL="184150" marR="0" lvl="4" indent="-184150" algn="l" rtl="0">
              <a:lnSpc>
                <a:spcPct val="100000"/>
              </a:lnSpc>
              <a:spcBef>
                <a:spcPts val="0"/>
              </a:spcBef>
              <a:spcAft>
                <a:spcPts val="0"/>
              </a:spcAft>
              <a:buClr>
                <a:srgbClr val="000000"/>
              </a:buClr>
              <a:buSzPts val="1400"/>
              <a:buFont typeface="Arial"/>
              <a:buAutoNum type="arabicPeriod" startAt="9"/>
            </a:pPr>
            <a:r>
              <a:rPr lang="es-PE" sz="1400" b="1" i="0" u="none" strike="noStrike" cap="none">
                <a:solidFill>
                  <a:srgbClr val="000000"/>
                </a:solidFill>
                <a:latin typeface="Calibri"/>
                <a:ea typeface="Calibri"/>
                <a:cs typeface="Calibri"/>
                <a:sym typeface="Calibri"/>
              </a:rPr>
              <a:t>Requisitos de aprobación</a:t>
            </a:r>
            <a:endParaRPr/>
          </a:p>
          <a:p>
            <a:pPr marL="360363" marR="0" lvl="4" indent="-176213" algn="l" rtl="0">
              <a:lnSpc>
                <a:spcPct val="100000"/>
              </a:lnSpc>
              <a:spcBef>
                <a:spcPts val="0"/>
              </a:spcBef>
              <a:spcAft>
                <a:spcPts val="0"/>
              </a:spcAft>
              <a:buClr>
                <a:srgbClr val="000000"/>
              </a:buClr>
              <a:buSzPts val="1400"/>
              <a:buFont typeface="Arial"/>
              <a:buChar char="•"/>
            </a:pPr>
            <a:r>
              <a:rPr lang="es-PE" sz="1400" b="0" i="0" u="none" strike="noStrike" cap="none">
                <a:solidFill>
                  <a:srgbClr val="000000"/>
                </a:solidFill>
                <a:latin typeface="Calibri"/>
                <a:ea typeface="Calibri"/>
                <a:cs typeface="Calibri"/>
                <a:sym typeface="Calibri"/>
              </a:rPr>
              <a:t>El diseño estará basado fundamentalmente en los requisitos del cliente, dentro de lo permitido por los parámetros municipales que correspondan al terreno y por el reglamento de edificaciones.</a:t>
            </a:r>
            <a:endParaRPr/>
          </a:p>
          <a:p>
            <a:pPr marL="360363" marR="0" lvl="4" indent="-176213" algn="l" rtl="0">
              <a:lnSpc>
                <a:spcPct val="100000"/>
              </a:lnSpc>
              <a:spcBef>
                <a:spcPts val="0"/>
              </a:spcBef>
              <a:spcAft>
                <a:spcPts val="0"/>
              </a:spcAft>
              <a:buClr>
                <a:srgbClr val="000000"/>
              </a:buClr>
              <a:buSzPts val="1400"/>
              <a:buFont typeface="Arial"/>
              <a:buChar char="•"/>
            </a:pPr>
            <a:r>
              <a:rPr lang="es-PE" sz="1400" b="0" i="0" u="none" strike="noStrike" cap="none">
                <a:solidFill>
                  <a:srgbClr val="000000"/>
                </a:solidFill>
                <a:latin typeface="Calibri"/>
                <a:ea typeface="Calibri"/>
                <a:cs typeface="Calibri"/>
                <a:sym typeface="Calibri"/>
              </a:rPr>
              <a:t>La aprobación interna del proyecto estará a cargo del Comité Ejecutivo y el Sponsor.</a:t>
            </a:r>
            <a:endParaRPr/>
          </a:p>
          <a:p>
            <a:pPr marL="360363" marR="0" lvl="4" indent="-176213" algn="l" rtl="0">
              <a:lnSpc>
                <a:spcPct val="100000"/>
              </a:lnSpc>
              <a:spcBef>
                <a:spcPts val="0"/>
              </a:spcBef>
              <a:spcAft>
                <a:spcPts val="0"/>
              </a:spcAft>
              <a:buClr>
                <a:srgbClr val="000000"/>
              </a:buClr>
              <a:buSzPts val="1400"/>
              <a:buFont typeface="Arial"/>
              <a:buChar char="•"/>
            </a:pPr>
            <a:r>
              <a:rPr lang="es-PE" sz="1400" b="0" i="0" u="none" strike="noStrike" cap="none">
                <a:solidFill>
                  <a:srgbClr val="000000"/>
                </a:solidFill>
                <a:latin typeface="Calibri"/>
                <a:ea typeface="Calibri"/>
                <a:cs typeface="Calibri"/>
                <a:sym typeface="Calibri"/>
              </a:rPr>
              <a:t>La aprobación final para obtener la Licencia de Construcción estará a cargo de la Municipalidad de La Molina.</a:t>
            </a:r>
            <a:endParaRPr/>
          </a:p>
          <a:p>
            <a:pPr marL="184150" marR="0" lvl="4" indent="-952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870" name="Google Shape;870;p27"/>
          <p:cNvPicPr preferRelativeResize="0"/>
          <p:nvPr/>
        </p:nvPicPr>
        <p:blipFill rotWithShape="1">
          <a:blip r:embed="rId4">
            <a:alphaModFix amt="25000"/>
          </a:blip>
          <a:srcRect/>
          <a:stretch/>
        </p:blipFill>
        <p:spPr>
          <a:xfrm>
            <a:off x="6976674" y="3039428"/>
            <a:ext cx="1699014" cy="219456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28"/>
          <p:cNvSpPr/>
          <p:nvPr/>
        </p:nvSpPr>
        <p:spPr>
          <a:xfrm>
            <a:off x="503238" y="912813"/>
            <a:ext cx="8172450" cy="4321175"/>
          </a:xfrm>
          <a:prstGeom prst="rect">
            <a:avLst/>
          </a:prstGeom>
          <a:solidFill>
            <a:srgbClr val="D1EFF4">
              <a:alpha val="40784"/>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877" name="Google Shape;877;p28"/>
          <p:cNvSpPr/>
          <p:nvPr/>
        </p:nvSpPr>
        <p:spPr>
          <a:xfrm>
            <a:off x="683568" y="481236"/>
            <a:ext cx="909992" cy="1938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s-PE" sz="1400" b="1" i="0" u="none" strike="noStrike" cap="none">
                <a:solidFill>
                  <a:srgbClr val="00B1C3"/>
                </a:solidFill>
                <a:latin typeface="Calibri"/>
                <a:ea typeface="Calibri"/>
                <a:cs typeface="Calibri"/>
                <a:sym typeface="Calibri"/>
              </a:rPr>
              <a:t>ACTIVIDAD</a:t>
            </a:r>
            <a:endParaRPr sz="1600" b="1" i="0" u="none" strike="noStrike" cap="none">
              <a:solidFill>
                <a:srgbClr val="00B1C3"/>
              </a:solidFill>
              <a:latin typeface="Calibri"/>
              <a:ea typeface="Calibri"/>
              <a:cs typeface="Calibri"/>
              <a:sym typeface="Calibri"/>
            </a:endParaRPr>
          </a:p>
        </p:txBody>
      </p:sp>
      <p:grpSp>
        <p:nvGrpSpPr>
          <p:cNvPr id="878" name="Google Shape;878;p28"/>
          <p:cNvGrpSpPr/>
          <p:nvPr/>
        </p:nvGrpSpPr>
        <p:grpSpPr>
          <a:xfrm>
            <a:off x="514858" y="499074"/>
            <a:ext cx="131794" cy="132296"/>
            <a:chOff x="511902" y="912279"/>
            <a:chExt cx="281320" cy="282391"/>
          </a:xfrm>
        </p:grpSpPr>
        <p:sp>
          <p:nvSpPr>
            <p:cNvPr id="879" name="Google Shape;879;p28"/>
            <p:cNvSpPr/>
            <p:nvPr/>
          </p:nvSpPr>
          <p:spPr>
            <a:xfrm rot="5400000">
              <a:off x="511366" y="912814"/>
              <a:ext cx="282391" cy="281320"/>
            </a:xfrm>
            <a:prstGeom prst="ellipse">
              <a:avLst/>
            </a:prstGeom>
            <a:solidFill>
              <a:srgbClr val="00B1C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880" name="Google Shape;880;p28"/>
            <p:cNvPicPr preferRelativeResize="0"/>
            <p:nvPr/>
          </p:nvPicPr>
          <p:blipFill rotWithShape="1">
            <a:blip r:embed="rId3">
              <a:alphaModFix/>
            </a:blip>
            <a:srcRect/>
            <a:stretch/>
          </p:blipFill>
          <p:spPr>
            <a:xfrm rot="5400000">
              <a:off x="578093" y="979007"/>
              <a:ext cx="148937" cy="148937"/>
            </a:xfrm>
            <a:prstGeom prst="rect">
              <a:avLst/>
            </a:prstGeom>
            <a:noFill/>
            <a:ln>
              <a:noFill/>
            </a:ln>
          </p:spPr>
        </p:pic>
      </p:grpSp>
      <p:sp>
        <p:nvSpPr>
          <p:cNvPr id="881" name="Google Shape;881;p28"/>
          <p:cNvSpPr/>
          <p:nvPr/>
        </p:nvSpPr>
        <p:spPr>
          <a:xfrm>
            <a:off x="684213" y="1245204"/>
            <a:ext cx="6266602" cy="193899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s-PE" sz="1400" b="1" i="0" u="none" strike="noStrike" cap="none">
                <a:solidFill>
                  <a:srgbClr val="000000"/>
                </a:solidFill>
                <a:latin typeface="Calibri"/>
                <a:ea typeface="Calibri"/>
                <a:cs typeface="Calibri"/>
                <a:sym typeface="Calibri"/>
              </a:rPr>
              <a:t>EDT</a:t>
            </a:r>
            <a:endParaRPr/>
          </a:p>
          <a:p>
            <a:pPr marL="0" marR="0" lvl="0" indent="0" algn="l" rtl="0">
              <a:lnSpc>
                <a:spcPct val="100000"/>
              </a:lnSpc>
              <a:spcBef>
                <a:spcPts val="0"/>
              </a:spcBef>
              <a:spcAft>
                <a:spcPts val="0"/>
              </a:spcAft>
              <a:buNone/>
            </a:pPr>
            <a:r>
              <a:rPr lang="es-PE" sz="1400" b="1" i="0" u="none" strike="noStrike" cap="none">
                <a:solidFill>
                  <a:schemeClr val="accent5"/>
                </a:solidFill>
                <a:latin typeface="Calibri"/>
                <a:ea typeface="Calibri"/>
                <a:cs typeface="Calibri"/>
                <a:sym typeface="Calibri"/>
              </a:rPr>
              <a:t>PROYECTO -  DISEÑO DE UN SUPERMERCADO EN EL DISTRITO DE LA MOLINA</a:t>
            </a:r>
            <a:endParaRPr/>
          </a:p>
          <a:p>
            <a:pPr marL="0" marR="0" lvl="0" indent="0" algn="l" rtl="0">
              <a:lnSpc>
                <a:spcPct val="100000"/>
              </a:lnSpc>
              <a:spcBef>
                <a:spcPts val="0"/>
              </a:spcBef>
              <a:spcAft>
                <a:spcPts val="0"/>
              </a:spcAft>
              <a:buNone/>
            </a:pPr>
            <a:r>
              <a:rPr lang="es-PE" sz="1400" b="1" i="0" u="none" strike="noStrike" cap="none">
                <a:solidFill>
                  <a:schemeClr val="dk1"/>
                </a:solidFill>
                <a:latin typeface="Calibri"/>
                <a:ea typeface="Calibri"/>
                <a:cs typeface="Calibri"/>
                <a:sym typeface="Calibri"/>
              </a:rPr>
              <a:t>EDT que contiene:</a:t>
            </a:r>
            <a:endParaRPr sz="1400" b="0" i="0" u="none" strike="noStrike" cap="none">
              <a:solidFill>
                <a:srgbClr val="000000"/>
              </a:solidFill>
              <a:latin typeface="Calibri"/>
              <a:ea typeface="Calibri"/>
              <a:cs typeface="Calibri"/>
              <a:sym typeface="Calibri"/>
            </a:endParaRPr>
          </a:p>
          <a:p>
            <a:pPr marL="184150" marR="0" lvl="0" indent="-184150" algn="l" rtl="0">
              <a:lnSpc>
                <a:spcPct val="100000"/>
              </a:lnSpc>
              <a:spcBef>
                <a:spcPts val="0"/>
              </a:spcBef>
              <a:spcAft>
                <a:spcPts val="0"/>
              </a:spcAft>
              <a:buClr>
                <a:schemeClr val="dk1"/>
              </a:buClr>
              <a:buSzPts val="1200"/>
              <a:buFont typeface="Arial"/>
              <a:buChar char="•"/>
            </a:pPr>
            <a:r>
              <a:rPr lang="es-PE" sz="1400" b="0" i="0" u="none" strike="noStrike" cap="none">
                <a:solidFill>
                  <a:schemeClr val="dk1"/>
                </a:solidFill>
                <a:latin typeface="Calibri"/>
                <a:ea typeface="Calibri"/>
                <a:cs typeface="Calibri"/>
                <a:sym typeface="Calibri"/>
              </a:rPr>
              <a:t>3 Fases.</a:t>
            </a:r>
            <a:endParaRPr sz="1400" b="0" i="0" u="none" strike="noStrike" cap="none">
              <a:solidFill>
                <a:srgbClr val="000000"/>
              </a:solidFill>
              <a:latin typeface="Calibri"/>
              <a:ea typeface="Calibri"/>
              <a:cs typeface="Calibri"/>
              <a:sym typeface="Calibri"/>
            </a:endParaRPr>
          </a:p>
          <a:p>
            <a:pPr marL="184150" marR="0" lvl="0" indent="-184150" algn="l" rtl="0">
              <a:lnSpc>
                <a:spcPct val="100000"/>
              </a:lnSpc>
              <a:spcBef>
                <a:spcPts val="0"/>
              </a:spcBef>
              <a:spcAft>
                <a:spcPts val="0"/>
              </a:spcAft>
              <a:buClr>
                <a:schemeClr val="dk1"/>
              </a:buClr>
              <a:buSzPts val="1200"/>
              <a:buFont typeface="Arial"/>
              <a:buChar char="•"/>
            </a:pPr>
            <a:r>
              <a:rPr lang="es-PE" sz="1400" b="0" i="0" u="none" strike="noStrike" cap="none">
                <a:solidFill>
                  <a:schemeClr val="dk1"/>
                </a:solidFill>
                <a:latin typeface="Calibri"/>
                <a:ea typeface="Calibri"/>
                <a:cs typeface="Calibri"/>
                <a:sym typeface="Calibri"/>
              </a:rPr>
              <a:t>3 Niveles.</a:t>
            </a:r>
            <a:endParaRPr sz="1400" b="0" i="0" u="none" strike="noStrike" cap="none">
              <a:solidFill>
                <a:srgbClr val="000000"/>
              </a:solidFill>
              <a:latin typeface="Calibri"/>
              <a:ea typeface="Calibri"/>
              <a:cs typeface="Calibri"/>
              <a:sym typeface="Calibri"/>
            </a:endParaRPr>
          </a:p>
          <a:p>
            <a:pPr marL="184150" marR="0" lvl="0" indent="-184150" algn="l" rtl="0">
              <a:lnSpc>
                <a:spcPct val="100000"/>
              </a:lnSpc>
              <a:spcBef>
                <a:spcPts val="0"/>
              </a:spcBef>
              <a:spcAft>
                <a:spcPts val="0"/>
              </a:spcAft>
              <a:buClr>
                <a:schemeClr val="dk1"/>
              </a:buClr>
              <a:buSzPts val="1200"/>
              <a:buFont typeface="Arial"/>
              <a:buChar char="•"/>
            </a:pPr>
            <a:r>
              <a:rPr lang="es-PE" sz="1400" b="0" i="0" u="none" strike="noStrike" cap="none">
                <a:solidFill>
                  <a:schemeClr val="dk1"/>
                </a:solidFill>
                <a:latin typeface="Calibri"/>
                <a:ea typeface="Calibri"/>
                <a:cs typeface="Calibri"/>
                <a:sym typeface="Calibri"/>
              </a:rPr>
              <a:t>3 Entregables de Gestión</a:t>
            </a:r>
            <a:endParaRPr sz="1400" b="0" i="0" u="none" strike="noStrike" cap="none">
              <a:solidFill>
                <a:srgbClr val="000000"/>
              </a:solidFill>
              <a:latin typeface="Calibri"/>
              <a:ea typeface="Calibri"/>
              <a:cs typeface="Calibri"/>
              <a:sym typeface="Calibri"/>
            </a:endParaRPr>
          </a:p>
          <a:p>
            <a:pPr marL="184150" marR="0" lvl="0" indent="-184150" algn="l" rtl="0">
              <a:lnSpc>
                <a:spcPct val="100000"/>
              </a:lnSpc>
              <a:spcBef>
                <a:spcPts val="0"/>
              </a:spcBef>
              <a:spcAft>
                <a:spcPts val="0"/>
              </a:spcAft>
              <a:buClr>
                <a:schemeClr val="dk1"/>
              </a:buClr>
              <a:buSzPts val="1200"/>
              <a:buFont typeface="Arial"/>
              <a:buChar char="•"/>
            </a:pPr>
            <a:r>
              <a:rPr lang="es-PE" sz="1400" b="0" i="0" u="none" strike="noStrike" cap="none">
                <a:solidFill>
                  <a:schemeClr val="dk1"/>
                </a:solidFill>
                <a:latin typeface="Calibri"/>
                <a:ea typeface="Calibri"/>
                <a:cs typeface="Calibri"/>
                <a:sym typeface="Calibri"/>
              </a:rPr>
              <a:t>10 Entregables de Producto.</a:t>
            </a:r>
            <a:endParaRPr sz="1400" b="0" i="0" u="none" strike="noStrike" cap="none">
              <a:solidFill>
                <a:srgbClr val="000000"/>
              </a:solidFill>
              <a:latin typeface="Calibri"/>
              <a:ea typeface="Calibri"/>
              <a:cs typeface="Calibri"/>
              <a:sym typeface="Calibri"/>
            </a:endParaRPr>
          </a:p>
          <a:p>
            <a:pPr marL="184150" marR="0" lvl="0" indent="-184150" algn="l" rtl="0">
              <a:lnSpc>
                <a:spcPct val="100000"/>
              </a:lnSpc>
              <a:spcBef>
                <a:spcPts val="0"/>
              </a:spcBef>
              <a:spcAft>
                <a:spcPts val="0"/>
              </a:spcAft>
              <a:buClr>
                <a:schemeClr val="dk1"/>
              </a:buClr>
              <a:buSzPts val="1200"/>
              <a:buFont typeface="Arial"/>
              <a:buChar char="•"/>
            </a:pPr>
            <a:r>
              <a:rPr lang="es-PE" sz="1400" b="0" i="0" u="none" strike="noStrike" cap="none">
                <a:solidFill>
                  <a:schemeClr val="dk1"/>
                </a:solidFill>
                <a:latin typeface="Calibri"/>
                <a:ea typeface="Calibri"/>
                <a:cs typeface="Calibri"/>
                <a:sym typeface="Calibri"/>
              </a:rPr>
              <a:t>12 paquetes de trabajo</a:t>
            </a:r>
            <a:endParaRPr sz="1400" b="1" i="0" u="none" strike="noStrike" cap="none">
              <a:solidFill>
                <a:schemeClr val="accent5"/>
              </a:solidFill>
              <a:latin typeface="Calibri"/>
              <a:ea typeface="Calibri"/>
              <a:cs typeface="Calibri"/>
              <a:sym typeface="Calibri"/>
            </a:endParaRPr>
          </a:p>
          <a:p>
            <a:pPr marL="184150" marR="0" lvl="4" indent="-952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882" name="Google Shape;882;p28"/>
          <p:cNvPicPr preferRelativeResize="0"/>
          <p:nvPr/>
        </p:nvPicPr>
        <p:blipFill rotWithShape="1">
          <a:blip r:embed="rId4">
            <a:alphaModFix amt="25000"/>
          </a:blip>
          <a:srcRect/>
          <a:stretch/>
        </p:blipFill>
        <p:spPr>
          <a:xfrm>
            <a:off x="6976674" y="3039428"/>
            <a:ext cx="1699014" cy="2194560"/>
          </a:xfrm>
          <a:prstGeom prst="rect">
            <a:avLst/>
          </a:prstGeom>
          <a:noFill/>
          <a:ln>
            <a:noFill/>
          </a:ln>
        </p:spPr>
      </p:pic>
      <p:grpSp>
        <p:nvGrpSpPr>
          <p:cNvPr id="883" name="Google Shape;883;p28"/>
          <p:cNvGrpSpPr/>
          <p:nvPr/>
        </p:nvGrpSpPr>
        <p:grpSpPr>
          <a:xfrm>
            <a:off x="2290671" y="2756951"/>
            <a:ext cx="4292101" cy="2261138"/>
            <a:chOff x="109724" y="684"/>
            <a:chExt cx="5355340" cy="2821267"/>
          </a:xfrm>
        </p:grpSpPr>
        <p:sp>
          <p:nvSpPr>
            <p:cNvPr id="884" name="Google Shape;884;p28"/>
            <p:cNvSpPr/>
            <p:nvPr/>
          </p:nvSpPr>
          <p:spPr>
            <a:xfrm>
              <a:off x="4493670" y="1022760"/>
              <a:ext cx="126703" cy="1588018"/>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5"/>
              </a:solidFill>
              <a:prstDash val="solid"/>
              <a:round/>
              <a:headEnd type="none" w="sm" len="sm"/>
              <a:tailEnd type="none" w="sm" len="sm"/>
            </a:ln>
          </p:spPr>
        </p:sp>
        <p:sp>
          <p:nvSpPr>
            <p:cNvPr id="885" name="Google Shape;885;p28"/>
            <p:cNvSpPr/>
            <p:nvPr/>
          </p:nvSpPr>
          <p:spPr>
            <a:xfrm>
              <a:off x="4493670" y="1022760"/>
              <a:ext cx="126703" cy="988288"/>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5"/>
              </a:solidFill>
              <a:prstDash val="solid"/>
              <a:round/>
              <a:headEnd type="none" w="sm" len="sm"/>
              <a:tailEnd type="none" w="sm" len="sm"/>
            </a:ln>
          </p:spPr>
        </p:sp>
        <p:sp>
          <p:nvSpPr>
            <p:cNvPr id="886" name="Google Shape;886;p28"/>
            <p:cNvSpPr/>
            <p:nvPr/>
          </p:nvSpPr>
          <p:spPr>
            <a:xfrm>
              <a:off x="4493670" y="1022760"/>
              <a:ext cx="126703" cy="388557"/>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5"/>
              </a:solidFill>
              <a:prstDash val="solid"/>
              <a:round/>
              <a:headEnd type="none" w="sm" len="sm"/>
              <a:tailEnd type="none" w="sm" len="sm"/>
            </a:ln>
          </p:spPr>
        </p:sp>
        <p:sp>
          <p:nvSpPr>
            <p:cNvPr id="887" name="Google Shape;887;p28"/>
            <p:cNvSpPr/>
            <p:nvPr/>
          </p:nvSpPr>
          <p:spPr>
            <a:xfrm>
              <a:off x="2681808" y="423030"/>
              <a:ext cx="2149738" cy="177385"/>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chemeClr val="accent5"/>
              </a:solidFill>
              <a:prstDash val="solid"/>
              <a:round/>
              <a:headEnd type="none" w="sm" len="sm"/>
              <a:tailEnd type="none" w="sm" len="sm"/>
            </a:ln>
          </p:spPr>
        </p:sp>
        <p:sp>
          <p:nvSpPr>
            <p:cNvPr id="888" name="Google Shape;888;p28"/>
            <p:cNvSpPr/>
            <p:nvPr/>
          </p:nvSpPr>
          <p:spPr>
            <a:xfrm>
              <a:off x="3471594" y="1622491"/>
              <a:ext cx="126703" cy="988288"/>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5"/>
              </a:solidFill>
              <a:prstDash val="solid"/>
              <a:round/>
              <a:headEnd type="none" w="sm" len="sm"/>
              <a:tailEnd type="none" w="sm" len="sm"/>
            </a:ln>
          </p:spPr>
        </p:sp>
        <p:sp>
          <p:nvSpPr>
            <p:cNvPr id="889" name="Google Shape;889;p28"/>
            <p:cNvSpPr/>
            <p:nvPr/>
          </p:nvSpPr>
          <p:spPr>
            <a:xfrm>
              <a:off x="3471594" y="1622491"/>
              <a:ext cx="126703" cy="388557"/>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5"/>
              </a:solidFill>
              <a:prstDash val="solid"/>
              <a:round/>
              <a:headEnd type="none" w="sm" len="sm"/>
              <a:tailEnd type="none" w="sm" len="sm"/>
            </a:ln>
          </p:spPr>
        </p:sp>
        <p:sp>
          <p:nvSpPr>
            <p:cNvPr id="890" name="Google Shape;890;p28"/>
            <p:cNvSpPr/>
            <p:nvPr/>
          </p:nvSpPr>
          <p:spPr>
            <a:xfrm>
              <a:off x="3298433" y="1022760"/>
              <a:ext cx="511038" cy="177385"/>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chemeClr val="accent5"/>
              </a:solidFill>
              <a:prstDash val="solid"/>
              <a:round/>
              <a:headEnd type="none" w="sm" len="sm"/>
              <a:tailEnd type="none" w="sm" len="sm"/>
            </a:ln>
          </p:spPr>
        </p:sp>
        <p:sp>
          <p:nvSpPr>
            <p:cNvPr id="891" name="Google Shape;891;p28"/>
            <p:cNvSpPr/>
            <p:nvPr/>
          </p:nvSpPr>
          <p:spPr>
            <a:xfrm>
              <a:off x="2787395" y="1022760"/>
              <a:ext cx="511038" cy="177385"/>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chemeClr val="accent5"/>
              </a:solidFill>
              <a:prstDash val="solid"/>
              <a:round/>
              <a:headEnd type="none" w="sm" len="sm"/>
              <a:tailEnd type="none" w="sm" len="sm"/>
            </a:ln>
          </p:spPr>
        </p:sp>
        <p:sp>
          <p:nvSpPr>
            <p:cNvPr id="892" name="Google Shape;892;p28"/>
            <p:cNvSpPr/>
            <p:nvPr/>
          </p:nvSpPr>
          <p:spPr>
            <a:xfrm>
              <a:off x="2681808" y="423030"/>
              <a:ext cx="616624" cy="177385"/>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chemeClr val="accent5"/>
              </a:solidFill>
              <a:prstDash val="solid"/>
              <a:round/>
              <a:headEnd type="none" w="sm" len="sm"/>
              <a:tailEnd type="none" w="sm" len="sm"/>
            </a:ln>
          </p:spPr>
        </p:sp>
        <p:sp>
          <p:nvSpPr>
            <p:cNvPr id="893" name="Google Shape;893;p28"/>
            <p:cNvSpPr/>
            <p:nvPr/>
          </p:nvSpPr>
          <p:spPr>
            <a:xfrm>
              <a:off x="1216269" y="1022760"/>
              <a:ext cx="126703" cy="1588018"/>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5"/>
              </a:solidFill>
              <a:prstDash val="solid"/>
              <a:round/>
              <a:headEnd type="none" w="sm" len="sm"/>
              <a:tailEnd type="none" w="sm" len="sm"/>
            </a:ln>
          </p:spPr>
        </p:sp>
        <p:sp>
          <p:nvSpPr>
            <p:cNvPr id="894" name="Google Shape;894;p28"/>
            <p:cNvSpPr/>
            <p:nvPr/>
          </p:nvSpPr>
          <p:spPr>
            <a:xfrm>
              <a:off x="1216269" y="1022760"/>
              <a:ext cx="126703" cy="988288"/>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5"/>
              </a:solidFill>
              <a:prstDash val="solid"/>
              <a:round/>
              <a:headEnd type="none" w="sm" len="sm"/>
              <a:tailEnd type="none" w="sm" len="sm"/>
            </a:ln>
          </p:spPr>
        </p:sp>
        <p:sp>
          <p:nvSpPr>
            <p:cNvPr id="895" name="Google Shape;895;p28"/>
            <p:cNvSpPr/>
            <p:nvPr/>
          </p:nvSpPr>
          <p:spPr>
            <a:xfrm>
              <a:off x="1216269" y="1022760"/>
              <a:ext cx="126703" cy="388557"/>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5"/>
              </a:solidFill>
              <a:prstDash val="solid"/>
              <a:round/>
              <a:headEnd type="none" w="sm" len="sm"/>
              <a:tailEnd type="none" w="sm" len="sm"/>
            </a:ln>
          </p:spPr>
        </p:sp>
        <p:sp>
          <p:nvSpPr>
            <p:cNvPr id="896" name="Google Shape;896;p28"/>
            <p:cNvSpPr/>
            <p:nvPr/>
          </p:nvSpPr>
          <p:spPr>
            <a:xfrm>
              <a:off x="1554146" y="423030"/>
              <a:ext cx="1127662" cy="177385"/>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chemeClr val="accent5"/>
              </a:solidFill>
              <a:prstDash val="solid"/>
              <a:round/>
              <a:headEnd type="none" w="sm" len="sm"/>
              <a:tailEnd type="none" w="sm" len="sm"/>
            </a:ln>
          </p:spPr>
        </p:sp>
        <p:sp>
          <p:nvSpPr>
            <p:cNvPr id="897" name="Google Shape;897;p28"/>
            <p:cNvSpPr/>
            <p:nvPr/>
          </p:nvSpPr>
          <p:spPr>
            <a:xfrm>
              <a:off x="194193" y="1022760"/>
              <a:ext cx="126703" cy="1588018"/>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5"/>
              </a:solidFill>
              <a:prstDash val="solid"/>
              <a:round/>
              <a:headEnd type="none" w="sm" len="sm"/>
              <a:tailEnd type="none" w="sm" len="sm"/>
            </a:ln>
          </p:spPr>
        </p:sp>
        <p:sp>
          <p:nvSpPr>
            <p:cNvPr id="898" name="Google Shape;898;p28"/>
            <p:cNvSpPr/>
            <p:nvPr/>
          </p:nvSpPr>
          <p:spPr>
            <a:xfrm>
              <a:off x="194193" y="1022760"/>
              <a:ext cx="126703" cy="988288"/>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5"/>
              </a:solidFill>
              <a:prstDash val="solid"/>
              <a:round/>
              <a:headEnd type="none" w="sm" len="sm"/>
              <a:tailEnd type="none" w="sm" len="sm"/>
            </a:ln>
          </p:spPr>
        </p:sp>
        <p:sp>
          <p:nvSpPr>
            <p:cNvPr id="899" name="Google Shape;899;p28"/>
            <p:cNvSpPr/>
            <p:nvPr/>
          </p:nvSpPr>
          <p:spPr>
            <a:xfrm>
              <a:off x="194193" y="1022760"/>
              <a:ext cx="126703" cy="388557"/>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5"/>
              </a:solidFill>
              <a:prstDash val="solid"/>
              <a:round/>
              <a:headEnd type="none" w="sm" len="sm"/>
              <a:tailEnd type="none" w="sm" len="sm"/>
            </a:ln>
          </p:spPr>
        </p:sp>
        <p:sp>
          <p:nvSpPr>
            <p:cNvPr id="900" name="Google Shape;900;p28"/>
            <p:cNvSpPr/>
            <p:nvPr/>
          </p:nvSpPr>
          <p:spPr>
            <a:xfrm>
              <a:off x="532070" y="423030"/>
              <a:ext cx="2149738" cy="177385"/>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chemeClr val="accent5"/>
              </a:solidFill>
              <a:prstDash val="solid"/>
              <a:round/>
              <a:headEnd type="none" w="sm" len="sm"/>
              <a:tailEnd type="none" w="sm" len="sm"/>
            </a:ln>
          </p:spPr>
        </p:sp>
        <p:sp>
          <p:nvSpPr>
            <p:cNvPr id="901" name="Google Shape;901;p28"/>
            <p:cNvSpPr/>
            <p:nvPr/>
          </p:nvSpPr>
          <p:spPr>
            <a:xfrm>
              <a:off x="2185223" y="684"/>
              <a:ext cx="993170" cy="422345"/>
            </a:xfrm>
            <a:prstGeom prst="rect">
              <a:avLst/>
            </a:prstGeom>
            <a:solidFill>
              <a:schemeClr val="lt1"/>
            </a:solidFill>
            <a:ln w="127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p:txBody>
        </p:sp>
        <p:sp>
          <p:nvSpPr>
            <p:cNvPr id="902" name="Google Shape;902;p28"/>
            <p:cNvSpPr txBox="1"/>
            <p:nvPr/>
          </p:nvSpPr>
          <p:spPr>
            <a:xfrm>
              <a:off x="2185223" y="684"/>
              <a:ext cx="993170" cy="422345"/>
            </a:xfrm>
            <a:prstGeom prst="rect">
              <a:avLst/>
            </a:prstGeom>
            <a:noFill/>
            <a:ln w="12700" cap="flat" cmpd="sng">
              <a:solidFill>
                <a:schemeClr val="accent5"/>
              </a:solidFill>
              <a:prstDash val="solid"/>
              <a:round/>
              <a:headEnd type="none" w="sm" len="sm"/>
              <a:tailEnd type="none" w="sm" len="sm"/>
            </a:ln>
          </p:spPr>
          <p:txBody>
            <a:bodyPr spcFirstLastPara="1" wrap="square" lIns="6975" tIns="6975" rIns="6975" bIns="6975" anchor="ctr" anchorCtr="0">
              <a:noAutofit/>
            </a:bodyPr>
            <a:lstStyle/>
            <a:p>
              <a:pPr marL="0" marR="0" lvl="0" indent="0" algn="ctr" rtl="0">
                <a:lnSpc>
                  <a:spcPct val="90000"/>
                </a:lnSpc>
                <a:spcBef>
                  <a:spcPts val="0"/>
                </a:spcBef>
                <a:spcAft>
                  <a:spcPts val="0"/>
                </a:spcAft>
                <a:buClr>
                  <a:schemeClr val="lt1"/>
                </a:buClr>
                <a:buSzPts val="1050"/>
                <a:buFont typeface="Calibri"/>
                <a:buNone/>
              </a:pPr>
              <a:r>
                <a:rPr lang="es-PE" sz="700" b="0" i="0" u="none" strike="noStrike" cap="none">
                  <a:solidFill>
                    <a:schemeClr val="lt1"/>
                  </a:solidFill>
                  <a:latin typeface="Calibri"/>
                  <a:ea typeface="Calibri"/>
                  <a:cs typeface="Calibri"/>
                  <a:sym typeface="Calibri"/>
                </a:rPr>
                <a:t>Proyecto Diseño de Supermercado</a:t>
              </a:r>
              <a:endParaRPr sz="1000" b="0" i="0" u="none" strike="noStrike" cap="none">
                <a:solidFill>
                  <a:srgbClr val="000000"/>
                </a:solidFill>
                <a:latin typeface="Arial"/>
                <a:ea typeface="Arial"/>
                <a:cs typeface="Arial"/>
                <a:sym typeface="Arial"/>
              </a:endParaRPr>
            </a:p>
          </p:txBody>
        </p:sp>
        <p:sp>
          <p:nvSpPr>
            <p:cNvPr id="903" name="Google Shape;903;p28"/>
            <p:cNvSpPr/>
            <p:nvPr/>
          </p:nvSpPr>
          <p:spPr>
            <a:xfrm>
              <a:off x="109724" y="600415"/>
              <a:ext cx="844690" cy="422345"/>
            </a:xfrm>
            <a:prstGeom prst="rect">
              <a:avLst/>
            </a:prstGeom>
            <a:solidFill>
              <a:schemeClr val="lt1"/>
            </a:solidFill>
            <a:ln w="127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p:txBody>
        </p:sp>
        <p:sp>
          <p:nvSpPr>
            <p:cNvPr id="904" name="Google Shape;904;p28"/>
            <p:cNvSpPr txBox="1"/>
            <p:nvPr/>
          </p:nvSpPr>
          <p:spPr>
            <a:xfrm>
              <a:off x="109724" y="600415"/>
              <a:ext cx="844690" cy="422345"/>
            </a:xfrm>
            <a:prstGeom prst="rect">
              <a:avLst/>
            </a:prstGeom>
            <a:noFill/>
            <a:ln w="12700" cap="flat" cmpd="sng">
              <a:solidFill>
                <a:schemeClr val="accent5"/>
              </a:solidFill>
              <a:prstDash val="solid"/>
              <a:round/>
              <a:headEnd type="none" w="sm" len="sm"/>
              <a:tailEnd type="none" w="sm" len="sm"/>
            </a:ln>
          </p:spPr>
          <p:txBody>
            <a:bodyPr spcFirstLastPara="1" wrap="square" lIns="6975" tIns="6975" rIns="6975" bIns="6975" anchor="ctr" anchorCtr="0">
              <a:noAutofit/>
            </a:bodyPr>
            <a:lstStyle/>
            <a:p>
              <a:pPr marL="0" marR="0" lvl="0" indent="0" algn="ctr" rtl="0">
                <a:lnSpc>
                  <a:spcPct val="90000"/>
                </a:lnSpc>
                <a:spcBef>
                  <a:spcPts val="0"/>
                </a:spcBef>
                <a:spcAft>
                  <a:spcPts val="0"/>
                </a:spcAft>
                <a:buClr>
                  <a:schemeClr val="lt1"/>
                </a:buClr>
                <a:buSzPts val="1050"/>
                <a:buFont typeface="Calibri"/>
                <a:buNone/>
              </a:pPr>
              <a:r>
                <a:rPr lang="es-PE" sz="700" b="0" i="0" u="none" strike="noStrike" cap="none">
                  <a:solidFill>
                    <a:schemeClr val="lt1"/>
                  </a:solidFill>
                  <a:latin typeface="Calibri"/>
                  <a:ea typeface="Calibri"/>
                  <a:cs typeface="Calibri"/>
                  <a:sym typeface="Calibri"/>
                </a:rPr>
                <a:t>1. Gestión del Proyecto</a:t>
              </a:r>
              <a:endParaRPr sz="1000" b="0" i="0" u="none" strike="noStrike" cap="none">
                <a:solidFill>
                  <a:srgbClr val="000000"/>
                </a:solidFill>
                <a:latin typeface="Arial"/>
                <a:ea typeface="Arial"/>
                <a:cs typeface="Arial"/>
                <a:sym typeface="Arial"/>
              </a:endParaRPr>
            </a:p>
          </p:txBody>
        </p:sp>
        <p:sp>
          <p:nvSpPr>
            <p:cNvPr id="905" name="Google Shape;905;p28"/>
            <p:cNvSpPr/>
            <p:nvPr/>
          </p:nvSpPr>
          <p:spPr>
            <a:xfrm>
              <a:off x="320897" y="1200145"/>
              <a:ext cx="844690" cy="422345"/>
            </a:xfrm>
            <a:prstGeom prst="rect">
              <a:avLst/>
            </a:prstGeom>
            <a:solidFill>
              <a:schemeClr val="lt1"/>
            </a:solidFill>
            <a:ln w="127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p:txBody>
        </p:sp>
        <p:sp>
          <p:nvSpPr>
            <p:cNvPr id="906" name="Google Shape;906;p28"/>
            <p:cNvSpPr txBox="1"/>
            <p:nvPr/>
          </p:nvSpPr>
          <p:spPr>
            <a:xfrm>
              <a:off x="320897" y="1200145"/>
              <a:ext cx="844690" cy="422345"/>
            </a:xfrm>
            <a:prstGeom prst="rect">
              <a:avLst/>
            </a:prstGeom>
            <a:noFill/>
            <a:ln w="12700" cap="flat" cmpd="sng">
              <a:solidFill>
                <a:schemeClr val="accent5"/>
              </a:solidFill>
              <a:prstDash val="solid"/>
              <a:round/>
              <a:headEnd type="none" w="sm" len="sm"/>
              <a:tailEnd type="none" w="sm" len="sm"/>
            </a:ln>
          </p:spPr>
          <p:txBody>
            <a:bodyPr spcFirstLastPara="1" wrap="square" lIns="6975" tIns="6975" rIns="6975" bIns="6975" anchor="ctr" anchorCtr="0">
              <a:noAutofit/>
            </a:bodyPr>
            <a:lstStyle/>
            <a:p>
              <a:pPr marL="0" marR="0" lvl="0" indent="0" algn="ctr" rtl="0">
                <a:lnSpc>
                  <a:spcPct val="90000"/>
                </a:lnSpc>
                <a:spcBef>
                  <a:spcPts val="0"/>
                </a:spcBef>
                <a:spcAft>
                  <a:spcPts val="0"/>
                </a:spcAft>
                <a:buClr>
                  <a:schemeClr val="lt1"/>
                </a:buClr>
                <a:buSzPts val="1050"/>
                <a:buFont typeface="Calibri"/>
                <a:buNone/>
              </a:pPr>
              <a:r>
                <a:rPr lang="es-PE" sz="700" b="0" i="0" u="none" strike="noStrike" cap="none">
                  <a:solidFill>
                    <a:schemeClr val="lt1"/>
                  </a:solidFill>
                  <a:latin typeface="Calibri"/>
                  <a:ea typeface="Calibri"/>
                  <a:cs typeface="Calibri"/>
                  <a:sym typeface="Calibri"/>
                </a:rPr>
                <a:t>1.1. Acta de Constitución</a:t>
              </a:r>
              <a:endParaRPr sz="1000" b="0" i="0" u="none" strike="noStrike" cap="none">
                <a:solidFill>
                  <a:srgbClr val="000000"/>
                </a:solidFill>
                <a:latin typeface="Arial"/>
                <a:ea typeface="Arial"/>
                <a:cs typeface="Arial"/>
                <a:sym typeface="Arial"/>
              </a:endParaRPr>
            </a:p>
          </p:txBody>
        </p:sp>
        <p:sp>
          <p:nvSpPr>
            <p:cNvPr id="907" name="Google Shape;907;p28"/>
            <p:cNvSpPr/>
            <p:nvPr/>
          </p:nvSpPr>
          <p:spPr>
            <a:xfrm>
              <a:off x="320897" y="1799876"/>
              <a:ext cx="844690" cy="422345"/>
            </a:xfrm>
            <a:prstGeom prst="rect">
              <a:avLst/>
            </a:prstGeom>
            <a:solidFill>
              <a:schemeClr val="lt1"/>
            </a:solidFill>
            <a:ln w="127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p:txBody>
        </p:sp>
        <p:sp>
          <p:nvSpPr>
            <p:cNvPr id="908" name="Google Shape;908;p28"/>
            <p:cNvSpPr txBox="1"/>
            <p:nvPr/>
          </p:nvSpPr>
          <p:spPr>
            <a:xfrm>
              <a:off x="320897" y="1799876"/>
              <a:ext cx="844690" cy="422345"/>
            </a:xfrm>
            <a:prstGeom prst="rect">
              <a:avLst/>
            </a:prstGeom>
            <a:noFill/>
            <a:ln w="12700" cap="flat" cmpd="sng">
              <a:solidFill>
                <a:schemeClr val="accent5"/>
              </a:solidFill>
              <a:prstDash val="solid"/>
              <a:round/>
              <a:headEnd type="none" w="sm" len="sm"/>
              <a:tailEnd type="none" w="sm" len="sm"/>
            </a:ln>
          </p:spPr>
          <p:txBody>
            <a:bodyPr spcFirstLastPara="1" wrap="square" lIns="6975" tIns="6975" rIns="6975" bIns="6975" anchor="ctr" anchorCtr="0">
              <a:noAutofit/>
            </a:bodyPr>
            <a:lstStyle/>
            <a:p>
              <a:pPr marL="0" marR="0" lvl="0" indent="0" algn="ctr" rtl="0">
                <a:lnSpc>
                  <a:spcPct val="90000"/>
                </a:lnSpc>
                <a:spcBef>
                  <a:spcPts val="0"/>
                </a:spcBef>
                <a:spcAft>
                  <a:spcPts val="0"/>
                </a:spcAft>
                <a:buClr>
                  <a:schemeClr val="lt1"/>
                </a:buClr>
                <a:buSzPts val="1050"/>
                <a:buFont typeface="Calibri"/>
                <a:buNone/>
              </a:pPr>
              <a:r>
                <a:rPr lang="es-PE" sz="700" b="0" i="0" u="none" strike="noStrike" cap="none">
                  <a:solidFill>
                    <a:schemeClr val="lt1"/>
                  </a:solidFill>
                  <a:latin typeface="Calibri"/>
                  <a:ea typeface="Calibri"/>
                  <a:cs typeface="Calibri"/>
                  <a:sym typeface="Calibri"/>
                </a:rPr>
                <a:t>1.2. Presupuesto</a:t>
              </a:r>
              <a:endParaRPr sz="1000" b="0" i="0" u="none" strike="noStrike" cap="none">
                <a:solidFill>
                  <a:srgbClr val="000000"/>
                </a:solidFill>
                <a:latin typeface="Arial"/>
                <a:ea typeface="Arial"/>
                <a:cs typeface="Arial"/>
                <a:sym typeface="Arial"/>
              </a:endParaRPr>
            </a:p>
          </p:txBody>
        </p:sp>
        <p:sp>
          <p:nvSpPr>
            <p:cNvPr id="909" name="Google Shape;909;p28"/>
            <p:cNvSpPr/>
            <p:nvPr/>
          </p:nvSpPr>
          <p:spPr>
            <a:xfrm>
              <a:off x="320897" y="2399606"/>
              <a:ext cx="844690" cy="422345"/>
            </a:xfrm>
            <a:prstGeom prst="rect">
              <a:avLst/>
            </a:prstGeom>
            <a:solidFill>
              <a:schemeClr val="lt1"/>
            </a:solidFill>
            <a:ln w="127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p:txBody>
        </p:sp>
        <p:sp>
          <p:nvSpPr>
            <p:cNvPr id="910" name="Google Shape;910;p28"/>
            <p:cNvSpPr txBox="1"/>
            <p:nvPr/>
          </p:nvSpPr>
          <p:spPr>
            <a:xfrm>
              <a:off x="320897" y="2399606"/>
              <a:ext cx="844690" cy="422345"/>
            </a:xfrm>
            <a:prstGeom prst="rect">
              <a:avLst/>
            </a:prstGeom>
            <a:noFill/>
            <a:ln w="12700" cap="flat" cmpd="sng">
              <a:solidFill>
                <a:schemeClr val="accent5"/>
              </a:solidFill>
              <a:prstDash val="solid"/>
              <a:round/>
              <a:headEnd type="none" w="sm" len="sm"/>
              <a:tailEnd type="none" w="sm" len="sm"/>
            </a:ln>
          </p:spPr>
          <p:txBody>
            <a:bodyPr spcFirstLastPara="1" wrap="square" lIns="6975" tIns="6975" rIns="6975" bIns="6975" anchor="ctr" anchorCtr="0">
              <a:noAutofit/>
            </a:bodyPr>
            <a:lstStyle/>
            <a:p>
              <a:pPr marL="0" marR="0" lvl="0" indent="0" algn="ctr" rtl="0">
                <a:lnSpc>
                  <a:spcPct val="90000"/>
                </a:lnSpc>
                <a:spcBef>
                  <a:spcPts val="0"/>
                </a:spcBef>
                <a:spcAft>
                  <a:spcPts val="0"/>
                </a:spcAft>
                <a:buClr>
                  <a:schemeClr val="lt1"/>
                </a:buClr>
                <a:buSzPts val="1050"/>
                <a:buFont typeface="Calibri"/>
                <a:buNone/>
              </a:pPr>
              <a:r>
                <a:rPr lang="es-PE" sz="700" b="0" i="0" u="none" strike="noStrike" cap="none">
                  <a:solidFill>
                    <a:schemeClr val="lt1"/>
                  </a:solidFill>
                  <a:latin typeface="Calibri"/>
                  <a:ea typeface="Calibri"/>
                  <a:cs typeface="Calibri"/>
                  <a:sym typeface="Calibri"/>
                </a:rPr>
                <a:t>1.3. Registro de Riesgos</a:t>
              </a:r>
              <a:endParaRPr sz="1000" b="0" i="0" u="none" strike="noStrike" cap="none">
                <a:solidFill>
                  <a:srgbClr val="000000"/>
                </a:solidFill>
                <a:latin typeface="Arial"/>
                <a:ea typeface="Arial"/>
                <a:cs typeface="Arial"/>
                <a:sym typeface="Arial"/>
              </a:endParaRPr>
            </a:p>
          </p:txBody>
        </p:sp>
        <p:sp>
          <p:nvSpPr>
            <p:cNvPr id="911" name="Google Shape;911;p28"/>
            <p:cNvSpPr/>
            <p:nvPr/>
          </p:nvSpPr>
          <p:spPr>
            <a:xfrm>
              <a:off x="1131800" y="600415"/>
              <a:ext cx="844690" cy="422345"/>
            </a:xfrm>
            <a:prstGeom prst="rect">
              <a:avLst/>
            </a:prstGeom>
            <a:solidFill>
              <a:schemeClr val="lt1"/>
            </a:solidFill>
            <a:ln w="127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p:txBody>
        </p:sp>
        <p:sp>
          <p:nvSpPr>
            <p:cNvPr id="912" name="Google Shape;912;p28"/>
            <p:cNvSpPr txBox="1"/>
            <p:nvPr/>
          </p:nvSpPr>
          <p:spPr>
            <a:xfrm>
              <a:off x="1131800" y="600415"/>
              <a:ext cx="844690" cy="422345"/>
            </a:xfrm>
            <a:prstGeom prst="rect">
              <a:avLst/>
            </a:prstGeom>
            <a:noFill/>
            <a:ln w="12700" cap="flat" cmpd="sng">
              <a:solidFill>
                <a:schemeClr val="accent5"/>
              </a:solidFill>
              <a:prstDash val="solid"/>
              <a:round/>
              <a:headEnd type="none" w="sm" len="sm"/>
              <a:tailEnd type="none" w="sm" len="sm"/>
            </a:ln>
          </p:spPr>
          <p:txBody>
            <a:bodyPr spcFirstLastPara="1" wrap="square" lIns="6975" tIns="6975" rIns="6975" bIns="6975" anchor="ctr" anchorCtr="0">
              <a:noAutofit/>
            </a:bodyPr>
            <a:lstStyle/>
            <a:p>
              <a:pPr marL="0" marR="0" lvl="0" indent="0" algn="ctr" rtl="0">
                <a:lnSpc>
                  <a:spcPct val="90000"/>
                </a:lnSpc>
                <a:spcBef>
                  <a:spcPts val="0"/>
                </a:spcBef>
                <a:spcAft>
                  <a:spcPts val="0"/>
                </a:spcAft>
                <a:buClr>
                  <a:schemeClr val="lt1"/>
                </a:buClr>
                <a:buSzPts val="1050"/>
                <a:buFont typeface="Calibri"/>
                <a:buNone/>
              </a:pPr>
              <a:r>
                <a:rPr lang="es-PE" sz="700" b="0" i="0" u="none" strike="noStrike" cap="none">
                  <a:solidFill>
                    <a:schemeClr val="lt1"/>
                  </a:solidFill>
                  <a:latin typeface="Calibri"/>
                  <a:ea typeface="Calibri"/>
                  <a:cs typeface="Calibri"/>
                  <a:sym typeface="Calibri"/>
                </a:rPr>
                <a:t>2. Evaluación</a:t>
              </a:r>
              <a:endParaRPr sz="1000" b="0" i="0" u="none" strike="noStrike" cap="none">
                <a:solidFill>
                  <a:srgbClr val="000000"/>
                </a:solidFill>
                <a:latin typeface="Arial"/>
                <a:ea typeface="Arial"/>
                <a:cs typeface="Arial"/>
                <a:sym typeface="Arial"/>
              </a:endParaRPr>
            </a:p>
          </p:txBody>
        </p:sp>
        <p:sp>
          <p:nvSpPr>
            <p:cNvPr id="913" name="Google Shape;913;p28"/>
            <p:cNvSpPr/>
            <p:nvPr/>
          </p:nvSpPr>
          <p:spPr>
            <a:xfrm>
              <a:off x="1342973" y="1200145"/>
              <a:ext cx="844690" cy="422345"/>
            </a:xfrm>
            <a:prstGeom prst="rect">
              <a:avLst/>
            </a:prstGeom>
            <a:solidFill>
              <a:schemeClr val="lt1"/>
            </a:solidFill>
            <a:ln w="127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p:txBody>
        </p:sp>
        <p:sp>
          <p:nvSpPr>
            <p:cNvPr id="914" name="Google Shape;914;p28"/>
            <p:cNvSpPr txBox="1"/>
            <p:nvPr/>
          </p:nvSpPr>
          <p:spPr>
            <a:xfrm>
              <a:off x="1342973" y="1200145"/>
              <a:ext cx="844690" cy="422345"/>
            </a:xfrm>
            <a:prstGeom prst="rect">
              <a:avLst/>
            </a:prstGeom>
            <a:noFill/>
            <a:ln w="12700" cap="flat" cmpd="sng">
              <a:solidFill>
                <a:schemeClr val="accent5"/>
              </a:solidFill>
              <a:prstDash val="solid"/>
              <a:round/>
              <a:headEnd type="none" w="sm" len="sm"/>
              <a:tailEnd type="none" w="sm" len="sm"/>
            </a:ln>
          </p:spPr>
          <p:txBody>
            <a:bodyPr spcFirstLastPara="1" wrap="square" lIns="6975" tIns="6975" rIns="6975" bIns="6975" anchor="ctr" anchorCtr="0">
              <a:noAutofit/>
            </a:bodyPr>
            <a:lstStyle/>
            <a:p>
              <a:pPr marL="0" marR="0" lvl="0" indent="0" algn="ctr" rtl="0">
                <a:lnSpc>
                  <a:spcPct val="90000"/>
                </a:lnSpc>
                <a:spcBef>
                  <a:spcPts val="0"/>
                </a:spcBef>
                <a:spcAft>
                  <a:spcPts val="0"/>
                </a:spcAft>
                <a:buClr>
                  <a:schemeClr val="lt1"/>
                </a:buClr>
                <a:buSzPts val="1050"/>
                <a:buFont typeface="Calibri"/>
                <a:buNone/>
              </a:pPr>
              <a:r>
                <a:rPr lang="es-PE" sz="700" b="0" i="0" u="none" strike="noStrike" cap="none">
                  <a:solidFill>
                    <a:schemeClr val="lt1"/>
                  </a:solidFill>
                  <a:latin typeface="Calibri"/>
                  <a:ea typeface="Calibri"/>
                  <a:cs typeface="Calibri"/>
                  <a:sym typeface="Calibri"/>
                </a:rPr>
                <a:t>2.1. Estudio de suelos</a:t>
              </a:r>
              <a:endParaRPr sz="1000" b="0" i="0" u="none" strike="noStrike" cap="none">
                <a:solidFill>
                  <a:srgbClr val="000000"/>
                </a:solidFill>
                <a:latin typeface="Arial"/>
                <a:ea typeface="Arial"/>
                <a:cs typeface="Arial"/>
                <a:sym typeface="Arial"/>
              </a:endParaRPr>
            </a:p>
          </p:txBody>
        </p:sp>
        <p:sp>
          <p:nvSpPr>
            <p:cNvPr id="915" name="Google Shape;915;p28"/>
            <p:cNvSpPr/>
            <p:nvPr/>
          </p:nvSpPr>
          <p:spPr>
            <a:xfrm>
              <a:off x="1342973" y="1799876"/>
              <a:ext cx="844690" cy="422345"/>
            </a:xfrm>
            <a:prstGeom prst="rect">
              <a:avLst/>
            </a:prstGeom>
            <a:solidFill>
              <a:schemeClr val="lt1"/>
            </a:solidFill>
            <a:ln w="127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p:txBody>
        </p:sp>
        <p:sp>
          <p:nvSpPr>
            <p:cNvPr id="916" name="Google Shape;916;p28"/>
            <p:cNvSpPr txBox="1"/>
            <p:nvPr/>
          </p:nvSpPr>
          <p:spPr>
            <a:xfrm>
              <a:off x="1342973" y="1799876"/>
              <a:ext cx="844690" cy="422345"/>
            </a:xfrm>
            <a:prstGeom prst="rect">
              <a:avLst/>
            </a:prstGeom>
            <a:noFill/>
            <a:ln w="12700" cap="flat" cmpd="sng">
              <a:solidFill>
                <a:schemeClr val="accent5"/>
              </a:solidFill>
              <a:prstDash val="solid"/>
              <a:round/>
              <a:headEnd type="none" w="sm" len="sm"/>
              <a:tailEnd type="none" w="sm" len="sm"/>
            </a:ln>
          </p:spPr>
          <p:txBody>
            <a:bodyPr spcFirstLastPara="1" wrap="square" lIns="6975" tIns="6975" rIns="6975" bIns="6975" anchor="ctr" anchorCtr="0">
              <a:noAutofit/>
            </a:bodyPr>
            <a:lstStyle/>
            <a:p>
              <a:pPr marL="0" marR="0" lvl="0" indent="0" algn="ctr" rtl="0">
                <a:lnSpc>
                  <a:spcPct val="90000"/>
                </a:lnSpc>
                <a:spcBef>
                  <a:spcPts val="0"/>
                </a:spcBef>
                <a:spcAft>
                  <a:spcPts val="0"/>
                </a:spcAft>
                <a:buClr>
                  <a:schemeClr val="lt1"/>
                </a:buClr>
                <a:buSzPts val="1050"/>
                <a:buFont typeface="Calibri"/>
                <a:buNone/>
              </a:pPr>
              <a:r>
                <a:rPr lang="es-PE" sz="700" b="0" i="0" u="none" strike="noStrike" cap="none">
                  <a:solidFill>
                    <a:schemeClr val="lt1"/>
                  </a:solidFill>
                  <a:latin typeface="Calibri"/>
                  <a:ea typeface="Calibri"/>
                  <a:cs typeface="Calibri"/>
                  <a:sym typeface="Calibri"/>
                </a:rPr>
                <a:t>2.2. Levantamiento topográfico</a:t>
              </a:r>
              <a:endParaRPr sz="1000" b="0" i="0" u="none" strike="noStrike" cap="none">
                <a:solidFill>
                  <a:srgbClr val="000000"/>
                </a:solidFill>
                <a:latin typeface="Arial"/>
                <a:ea typeface="Arial"/>
                <a:cs typeface="Arial"/>
                <a:sym typeface="Arial"/>
              </a:endParaRPr>
            </a:p>
          </p:txBody>
        </p:sp>
        <p:sp>
          <p:nvSpPr>
            <p:cNvPr id="917" name="Google Shape;917;p28"/>
            <p:cNvSpPr/>
            <p:nvPr/>
          </p:nvSpPr>
          <p:spPr>
            <a:xfrm>
              <a:off x="1342973" y="2399606"/>
              <a:ext cx="844690" cy="422345"/>
            </a:xfrm>
            <a:prstGeom prst="rect">
              <a:avLst/>
            </a:prstGeom>
            <a:solidFill>
              <a:schemeClr val="lt1"/>
            </a:solidFill>
            <a:ln w="127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p:txBody>
        </p:sp>
        <p:sp>
          <p:nvSpPr>
            <p:cNvPr id="918" name="Google Shape;918;p28"/>
            <p:cNvSpPr txBox="1"/>
            <p:nvPr/>
          </p:nvSpPr>
          <p:spPr>
            <a:xfrm>
              <a:off x="1342973" y="2399606"/>
              <a:ext cx="844690" cy="422345"/>
            </a:xfrm>
            <a:prstGeom prst="rect">
              <a:avLst/>
            </a:prstGeom>
            <a:noFill/>
            <a:ln w="12700" cap="flat" cmpd="sng">
              <a:solidFill>
                <a:schemeClr val="accent5"/>
              </a:solidFill>
              <a:prstDash val="solid"/>
              <a:round/>
              <a:headEnd type="none" w="sm" len="sm"/>
              <a:tailEnd type="none" w="sm" len="sm"/>
            </a:ln>
          </p:spPr>
          <p:txBody>
            <a:bodyPr spcFirstLastPara="1" wrap="square" lIns="6975" tIns="6975" rIns="6975" bIns="6975" anchor="ctr" anchorCtr="0">
              <a:noAutofit/>
            </a:bodyPr>
            <a:lstStyle/>
            <a:p>
              <a:pPr marL="0" marR="0" lvl="0" indent="0" algn="ctr" rtl="0">
                <a:lnSpc>
                  <a:spcPct val="90000"/>
                </a:lnSpc>
                <a:spcBef>
                  <a:spcPts val="0"/>
                </a:spcBef>
                <a:spcAft>
                  <a:spcPts val="0"/>
                </a:spcAft>
                <a:buClr>
                  <a:schemeClr val="lt1"/>
                </a:buClr>
                <a:buSzPts val="1050"/>
                <a:buFont typeface="Calibri"/>
                <a:buNone/>
              </a:pPr>
              <a:r>
                <a:rPr lang="es-PE" sz="700" b="0" i="0" u="none" strike="noStrike" cap="none">
                  <a:solidFill>
                    <a:schemeClr val="lt1"/>
                  </a:solidFill>
                  <a:latin typeface="Calibri"/>
                  <a:ea typeface="Calibri"/>
                  <a:cs typeface="Calibri"/>
                  <a:sym typeface="Calibri"/>
                </a:rPr>
                <a:t>2.3. </a:t>
              </a:r>
              <a:r>
                <a:rPr lang="es-PE" sz="700" b="0" i="1" u="none" strike="noStrike" cap="none">
                  <a:solidFill>
                    <a:schemeClr val="lt1"/>
                  </a:solidFill>
                  <a:latin typeface="Calibri"/>
                  <a:ea typeface="Calibri"/>
                  <a:cs typeface="Calibri"/>
                  <a:sym typeface="Calibri"/>
                </a:rPr>
                <a:t>Layout</a:t>
              </a:r>
              <a:endParaRPr sz="700" b="0" i="1" u="none" strike="noStrike" cap="none">
                <a:solidFill>
                  <a:schemeClr val="lt1"/>
                </a:solidFill>
                <a:latin typeface="Calibri"/>
                <a:ea typeface="Calibri"/>
                <a:cs typeface="Calibri"/>
                <a:sym typeface="Calibri"/>
              </a:endParaRPr>
            </a:p>
          </p:txBody>
        </p:sp>
        <p:sp>
          <p:nvSpPr>
            <p:cNvPr id="919" name="Google Shape;919;p28"/>
            <p:cNvSpPr/>
            <p:nvPr/>
          </p:nvSpPr>
          <p:spPr>
            <a:xfrm>
              <a:off x="2876087" y="600415"/>
              <a:ext cx="844690" cy="422345"/>
            </a:xfrm>
            <a:prstGeom prst="rect">
              <a:avLst/>
            </a:prstGeom>
            <a:solidFill>
              <a:schemeClr val="lt1"/>
            </a:solidFill>
            <a:ln w="127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p:txBody>
        </p:sp>
        <p:sp>
          <p:nvSpPr>
            <p:cNvPr id="920" name="Google Shape;920;p28"/>
            <p:cNvSpPr txBox="1"/>
            <p:nvPr/>
          </p:nvSpPr>
          <p:spPr>
            <a:xfrm>
              <a:off x="2876087" y="600415"/>
              <a:ext cx="844690" cy="422345"/>
            </a:xfrm>
            <a:prstGeom prst="rect">
              <a:avLst/>
            </a:prstGeom>
            <a:noFill/>
            <a:ln w="12700" cap="flat" cmpd="sng">
              <a:solidFill>
                <a:schemeClr val="accent5"/>
              </a:solidFill>
              <a:prstDash val="solid"/>
              <a:round/>
              <a:headEnd type="none" w="sm" len="sm"/>
              <a:tailEnd type="none" w="sm" len="sm"/>
            </a:ln>
          </p:spPr>
          <p:txBody>
            <a:bodyPr spcFirstLastPara="1" wrap="square" lIns="6975" tIns="6975" rIns="6975" bIns="6975" anchor="ctr" anchorCtr="0">
              <a:noAutofit/>
            </a:bodyPr>
            <a:lstStyle/>
            <a:p>
              <a:pPr marL="0" marR="0" lvl="0" indent="0" algn="ctr" rtl="0">
                <a:lnSpc>
                  <a:spcPct val="90000"/>
                </a:lnSpc>
                <a:spcBef>
                  <a:spcPts val="0"/>
                </a:spcBef>
                <a:spcAft>
                  <a:spcPts val="0"/>
                </a:spcAft>
                <a:buClr>
                  <a:schemeClr val="lt1"/>
                </a:buClr>
                <a:buSzPts val="1050"/>
                <a:buFont typeface="Calibri"/>
                <a:buNone/>
              </a:pPr>
              <a:r>
                <a:rPr lang="es-PE" sz="700" b="0" i="0" u="none" strike="noStrike" cap="none">
                  <a:solidFill>
                    <a:schemeClr val="lt1"/>
                  </a:solidFill>
                  <a:latin typeface="Calibri"/>
                  <a:ea typeface="Calibri"/>
                  <a:cs typeface="Calibri"/>
                  <a:sym typeface="Calibri"/>
                </a:rPr>
                <a:t>3. Trámites Legales</a:t>
              </a:r>
              <a:endParaRPr sz="1000" b="0" i="0" u="none" strike="noStrike" cap="none">
                <a:solidFill>
                  <a:srgbClr val="000000"/>
                </a:solidFill>
                <a:latin typeface="Arial"/>
                <a:ea typeface="Arial"/>
                <a:cs typeface="Arial"/>
                <a:sym typeface="Arial"/>
              </a:endParaRPr>
            </a:p>
          </p:txBody>
        </p:sp>
        <p:sp>
          <p:nvSpPr>
            <p:cNvPr id="921" name="Google Shape;921;p28"/>
            <p:cNvSpPr/>
            <p:nvPr/>
          </p:nvSpPr>
          <p:spPr>
            <a:xfrm>
              <a:off x="2365049" y="1200145"/>
              <a:ext cx="844690" cy="422345"/>
            </a:xfrm>
            <a:prstGeom prst="rect">
              <a:avLst/>
            </a:prstGeom>
            <a:solidFill>
              <a:schemeClr val="lt1"/>
            </a:solidFill>
            <a:ln w="127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p:txBody>
        </p:sp>
        <p:sp>
          <p:nvSpPr>
            <p:cNvPr id="922" name="Google Shape;922;p28"/>
            <p:cNvSpPr txBox="1"/>
            <p:nvPr/>
          </p:nvSpPr>
          <p:spPr>
            <a:xfrm>
              <a:off x="2365049" y="1200145"/>
              <a:ext cx="844690" cy="422345"/>
            </a:xfrm>
            <a:prstGeom prst="rect">
              <a:avLst/>
            </a:prstGeom>
            <a:noFill/>
            <a:ln w="12700" cap="flat" cmpd="sng">
              <a:solidFill>
                <a:schemeClr val="accent5"/>
              </a:solidFill>
              <a:prstDash val="solid"/>
              <a:round/>
              <a:headEnd type="none" w="sm" len="sm"/>
              <a:tailEnd type="none" w="sm" len="sm"/>
            </a:ln>
          </p:spPr>
          <p:txBody>
            <a:bodyPr spcFirstLastPara="1" wrap="square" lIns="6975" tIns="6975" rIns="6975" bIns="6975" anchor="ctr" anchorCtr="0">
              <a:noAutofit/>
            </a:bodyPr>
            <a:lstStyle/>
            <a:p>
              <a:pPr marL="0" marR="0" lvl="0" indent="0" algn="ctr" rtl="0">
                <a:lnSpc>
                  <a:spcPct val="90000"/>
                </a:lnSpc>
                <a:spcBef>
                  <a:spcPts val="0"/>
                </a:spcBef>
                <a:spcAft>
                  <a:spcPts val="0"/>
                </a:spcAft>
                <a:buClr>
                  <a:schemeClr val="lt1"/>
                </a:buClr>
                <a:buSzPts val="1050"/>
                <a:buFont typeface="Calibri"/>
                <a:buNone/>
              </a:pPr>
              <a:r>
                <a:rPr lang="es-PE" sz="700" b="0" i="0" u="none" strike="noStrike" cap="none">
                  <a:solidFill>
                    <a:schemeClr val="lt1"/>
                  </a:solidFill>
                  <a:latin typeface="Calibri"/>
                  <a:ea typeface="Calibri"/>
                  <a:cs typeface="Calibri"/>
                  <a:sym typeface="Calibri"/>
                </a:rPr>
                <a:t>3.1.Contratos</a:t>
              </a:r>
              <a:endParaRPr sz="1000" b="0" i="0" u="none" strike="noStrike" cap="none">
                <a:solidFill>
                  <a:srgbClr val="000000"/>
                </a:solidFill>
                <a:latin typeface="Arial"/>
                <a:ea typeface="Arial"/>
                <a:cs typeface="Arial"/>
                <a:sym typeface="Arial"/>
              </a:endParaRPr>
            </a:p>
          </p:txBody>
        </p:sp>
        <p:sp>
          <p:nvSpPr>
            <p:cNvPr id="923" name="Google Shape;923;p28"/>
            <p:cNvSpPr/>
            <p:nvPr/>
          </p:nvSpPr>
          <p:spPr>
            <a:xfrm>
              <a:off x="3387125" y="1200145"/>
              <a:ext cx="844690" cy="422345"/>
            </a:xfrm>
            <a:prstGeom prst="rect">
              <a:avLst/>
            </a:prstGeom>
            <a:solidFill>
              <a:schemeClr val="lt1"/>
            </a:solidFill>
            <a:ln w="127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p:txBody>
        </p:sp>
        <p:sp>
          <p:nvSpPr>
            <p:cNvPr id="924" name="Google Shape;924;p28"/>
            <p:cNvSpPr txBox="1"/>
            <p:nvPr/>
          </p:nvSpPr>
          <p:spPr>
            <a:xfrm>
              <a:off x="3387125" y="1200145"/>
              <a:ext cx="844690" cy="422345"/>
            </a:xfrm>
            <a:prstGeom prst="rect">
              <a:avLst/>
            </a:prstGeom>
            <a:noFill/>
            <a:ln w="12700" cap="flat" cmpd="sng">
              <a:solidFill>
                <a:schemeClr val="accent5"/>
              </a:solidFill>
              <a:prstDash val="solid"/>
              <a:round/>
              <a:headEnd type="none" w="sm" len="sm"/>
              <a:tailEnd type="none" w="sm" len="sm"/>
            </a:ln>
          </p:spPr>
          <p:txBody>
            <a:bodyPr spcFirstLastPara="1" wrap="square" lIns="6975" tIns="6975" rIns="6975" bIns="6975" anchor="ctr" anchorCtr="0">
              <a:noAutofit/>
            </a:bodyPr>
            <a:lstStyle/>
            <a:p>
              <a:pPr marL="0" marR="0" lvl="0" indent="0" algn="ctr" rtl="0">
                <a:lnSpc>
                  <a:spcPct val="90000"/>
                </a:lnSpc>
                <a:spcBef>
                  <a:spcPts val="0"/>
                </a:spcBef>
                <a:spcAft>
                  <a:spcPts val="0"/>
                </a:spcAft>
                <a:buClr>
                  <a:schemeClr val="lt1"/>
                </a:buClr>
                <a:buSzPts val="1050"/>
                <a:buFont typeface="Calibri"/>
                <a:buNone/>
              </a:pPr>
              <a:r>
                <a:rPr lang="es-PE" sz="700" b="0" i="0" u="none" strike="noStrike" cap="none">
                  <a:solidFill>
                    <a:schemeClr val="lt1"/>
                  </a:solidFill>
                  <a:latin typeface="Calibri"/>
                  <a:ea typeface="Calibri"/>
                  <a:cs typeface="Calibri"/>
                  <a:sym typeface="Calibri"/>
                </a:rPr>
                <a:t>3.2. Permisos</a:t>
              </a:r>
              <a:endParaRPr sz="1000" b="0" i="0" u="none" strike="noStrike" cap="none">
                <a:solidFill>
                  <a:srgbClr val="000000"/>
                </a:solidFill>
                <a:latin typeface="Arial"/>
                <a:ea typeface="Arial"/>
                <a:cs typeface="Arial"/>
                <a:sym typeface="Arial"/>
              </a:endParaRPr>
            </a:p>
          </p:txBody>
        </p:sp>
        <p:sp>
          <p:nvSpPr>
            <p:cNvPr id="925" name="Google Shape;925;p28"/>
            <p:cNvSpPr/>
            <p:nvPr/>
          </p:nvSpPr>
          <p:spPr>
            <a:xfrm>
              <a:off x="3598298" y="1799876"/>
              <a:ext cx="844690" cy="422345"/>
            </a:xfrm>
            <a:prstGeom prst="rect">
              <a:avLst/>
            </a:prstGeom>
            <a:solidFill>
              <a:schemeClr val="lt1"/>
            </a:solidFill>
            <a:ln w="127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p:txBody>
        </p:sp>
        <p:sp>
          <p:nvSpPr>
            <p:cNvPr id="926" name="Google Shape;926;p28"/>
            <p:cNvSpPr txBox="1"/>
            <p:nvPr/>
          </p:nvSpPr>
          <p:spPr>
            <a:xfrm>
              <a:off x="3598298" y="1799876"/>
              <a:ext cx="844690" cy="422345"/>
            </a:xfrm>
            <a:prstGeom prst="rect">
              <a:avLst/>
            </a:prstGeom>
            <a:noFill/>
            <a:ln w="12700" cap="flat" cmpd="sng">
              <a:solidFill>
                <a:schemeClr val="accent5"/>
              </a:solidFill>
              <a:prstDash val="solid"/>
              <a:round/>
              <a:headEnd type="none" w="sm" len="sm"/>
              <a:tailEnd type="none" w="sm" len="sm"/>
            </a:ln>
          </p:spPr>
          <p:txBody>
            <a:bodyPr spcFirstLastPara="1" wrap="square" lIns="6975" tIns="6975" rIns="6975" bIns="6975" anchor="ctr" anchorCtr="0">
              <a:noAutofit/>
            </a:bodyPr>
            <a:lstStyle/>
            <a:p>
              <a:pPr marL="0" marR="0" lvl="0" indent="0" algn="ctr" rtl="0">
                <a:lnSpc>
                  <a:spcPct val="90000"/>
                </a:lnSpc>
                <a:spcBef>
                  <a:spcPts val="0"/>
                </a:spcBef>
                <a:spcAft>
                  <a:spcPts val="0"/>
                </a:spcAft>
                <a:buClr>
                  <a:schemeClr val="lt1"/>
                </a:buClr>
                <a:buSzPts val="1050"/>
                <a:buFont typeface="Calibri"/>
                <a:buNone/>
              </a:pPr>
              <a:r>
                <a:rPr lang="es-PE" sz="700" b="0" i="0" u="none" strike="noStrike" cap="none">
                  <a:solidFill>
                    <a:schemeClr val="lt1"/>
                  </a:solidFill>
                  <a:latin typeface="Calibri"/>
                  <a:ea typeface="Calibri"/>
                  <a:cs typeface="Calibri"/>
                  <a:sym typeface="Calibri"/>
                </a:rPr>
                <a:t>3.2.1. Estudio de Impacto Ambiental</a:t>
              </a:r>
              <a:endParaRPr sz="1000" b="0" i="0" u="none" strike="noStrike" cap="none">
                <a:solidFill>
                  <a:srgbClr val="000000"/>
                </a:solidFill>
                <a:latin typeface="Arial"/>
                <a:ea typeface="Arial"/>
                <a:cs typeface="Arial"/>
                <a:sym typeface="Arial"/>
              </a:endParaRPr>
            </a:p>
          </p:txBody>
        </p:sp>
        <p:sp>
          <p:nvSpPr>
            <p:cNvPr id="927" name="Google Shape;927;p28"/>
            <p:cNvSpPr/>
            <p:nvPr/>
          </p:nvSpPr>
          <p:spPr>
            <a:xfrm>
              <a:off x="3598298" y="2399606"/>
              <a:ext cx="844690" cy="422345"/>
            </a:xfrm>
            <a:prstGeom prst="rect">
              <a:avLst/>
            </a:prstGeom>
            <a:solidFill>
              <a:schemeClr val="lt1"/>
            </a:solidFill>
            <a:ln w="127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p:txBody>
        </p:sp>
        <p:sp>
          <p:nvSpPr>
            <p:cNvPr id="928" name="Google Shape;928;p28"/>
            <p:cNvSpPr txBox="1"/>
            <p:nvPr/>
          </p:nvSpPr>
          <p:spPr>
            <a:xfrm>
              <a:off x="3598298" y="2399606"/>
              <a:ext cx="844690" cy="422345"/>
            </a:xfrm>
            <a:prstGeom prst="rect">
              <a:avLst/>
            </a:prstGeom>
            <a:noFill/>
            <a:ln w="12700" cap="flat" cmpd="sng">
              <a:solidFill>
                <a:schemeClr val="accent5"/>
              </a:solidFill>
              <a:prstDash val="solid"/>
              <a:round/>
              <a:headEnd type="none" w="sm" len="sm"/>
              <a:tailEnd type="none" w="sm" len="sm"/>
            </a:ln>
          </p:spPr>
          <p:txBody>
            <a:bodyPr spcFirstLastPara="1" wrap="square" lIns="6975" tIns="6975" rIns="6975" bIns="6975" anchor="ctr" anchorCtr="0">
              <a:noAutofit/>
            </a:bodyPr>
            <a:lstStyle/>
            <a:p>
              <a:pPr marL="0" marR="0" lvl="0" indent="0" algn="ctr" rtl="0">
                <a:lnSpc>
                  <a:spcPct val="90000"/>
                </a:lnSpc>
                <a:spcBef>
                  <a:spcPts val="0"/>
                </a:spcBef>
                <a:spcAft>
                  <a:spcPts val="0"/>
                </a:spcAft>
                <a:buClr>
                  <a:schemeClr val="lt1"/>
                </a:buClr>
                <a:buSzPts val="1050"/>
                <a:buFont typeface="Calibri"/>
                <a:buNone/>
              </a:pPr>
              <a:r>
                <a:rPr lang="es-PE" sz="700" b="0" i="0" u="none" strike="noStrike" cap="none">
                  <a:solidFill>
                    <a:schemeClr val="lt1"/>
                  </a:solidFill>
                  <a:latin typeface="Calibri"/>
                  <a:ea typeface="Calibri"/>
                  <a:cs typeface="Calibri"/>
                  <a:sym typeface="Calibri"/>
                </a:rPr>
                <a:t>3.2.2. Estudio de Impacto Vial</a:t>
              </a:r>
              <a:endParaRPr sz="1000" b="0" i="0" u="none" strike="noStrike" cap="none">
                <a:solidFill>
                  <a:srgbClr val="000000"/>
                </a:solidFill>
                <a:latin typeface="Arial"/>
                <a:ea typeface="Arial"/>
                <a:cs typeface="Arial"/>
                <a:sym typeface="Arial"/>
              </a:endParaRPr>
            </a:p>
          </p:txBody>
        </p:sp>
        <p:sp>
          <p:nvSpPr>
            <p:cNvPr id="929" name="Google Shape;929;p28"/>
            <p:cNvSpPr/>
            <p:nvPr/>
          </p:nvSpPr>
          <p:spPr>
            <a:xfrm>
              <a:off x="4409201" y="600415"/>
              <a:ext cx="844690" cy="422345"/>
            </a:xfrm>
            <a:prstGeom prst="rect">
              <a:avLst/>
            </a:prstGeom>
            <a:solidFill>
              <a:schemeClr val="lt1"/>
            </a:solidFill>
            <a:ln w="127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p:txBody>
        </p:sp>
        <p:sp>
          <p:nvSpPr>
            <p:cNvPr id="930" name="Google Shape;930;p28"/>
            <p:cNvSpPr txBox="1"/>
            <p:nvPr/>
          </p:nvSpPr>
          <p:spPr>
            <a:xfrm>
              <a:off x="4409201" y="600415"/>
              <a:ext cx="844690" cy="422345"/>
            </a:xfrm>
            <a:prstGeom prst="rect">
              <a:avLst/>
            </a:prstGeom>
            <a:noFill/>
            <a:ln w="12700" cap="flat" cmpd="sng">
              <a:solidFill>
                <a:schemeClr val="accent5"/>
              </a:solidFill>
              <a:prstDash val="solid"/>
              <a:round/>
              <a:headEnd type="none" w="sm" len="sm"/>
              <a:tailEnd type="none" w="sm" len="sm"/>
            </a:ln>
          </p:spPr>
          <p:txBody>
            <a:bodyPr spcFirstLastPara="1" wrap="square" lIns="6975" tIns="6975" rIns="6975" bIns="6975" anchor="ctr" anchorCtr="0">
              <a:noAutofit/>
            </a:bodyPr>
            <a:lstStyle/>
            <a:p>
              <a:pPr marL="0" marR="0" lvl="0" indent="0" algn="ctr" rtl="0">
                <a:lnSpc>
                  <a:spcPct val="90000"/>
                </a:lnSpc>
                <a:spcBef>
                  <a:spcPts val="0"/>
                </a:spcBef>
                <a:spcAft>
                  <a:spcPts val="0"/>
                </a:spcAft>
                <a:buClr>
                  <a:schemeClr val="lt1"/>
                </a:buClr>
                <a:buSzPts val="1050"/>
                <a:buFont typeface="Calibri"/>
                <a:buNone/>
              </a:pPr>
              <a:r>
                <a:rPr lang="es-PE" sz="700" b="0" i="0" u="none" strike="noStrike" cap="none">
                  <a:solidFill>
                    <a:schemeClr val="lt1"/>
                  </a:solidFill>
                  <a:latin typeface="Calibri"/>
                  <a:ea typeface="Calibri"/>
                  <a:cs typeface="Calibri"/>
                  <a:sym typeface="Calibri"/>
                </a:rPr>
                <a:t>4. Diseño</a:t>
              </a:r>
              <a:endParaRPr sz="1000" b="0" i="0" u="none" strike="noStrike" cap="none">
                <a:solidFill>
                  <a:srgbClr val="000000"/>
                </a:solidFill>
                <a:latin typeface="Arial"/>
                <a:ea typeface="Arial"/>
                <a:cs typeface="Arial"/>
                <a:sym typeface="Arial"/>
              </a:endParaRPr>
            </a:p>
          </p:txBody>
        </p:sp>
        <p:sp>
          <p:nvSpPr>
            <p:cNvPr id="931" name="Google Shape;931;p28"/>
            <p:cNvSpPr/>
            <p:nvPr/>
          </p:nvSpPr>
          <p:spPr>
            <a:xfrm>
              <a:off x="4620374" y="1200145"/>
              <a:ext cx="844690" cy="422345"/>
            </a:xfrm>
            <a:prstGeom prst="rect">
              <a:avLst/>
            </a:prstGeom>
            <a:solidFill>
              <a:schemeClr val="lt1"/>
            </a:solidFill>
            <a:ln w="127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p:txBody>
        </p:sp>
        <p:sp>
          <p:nvSpPr>
            <p:cNvPr id="932" name="Google Shape;932;p28"/>
            <p:cNvSpPr txBox="1"/>
            <p:nvPr/>
          </p:nvSpPr>
          <p:spPr>
            <a:xfrm>
              <a:off x="4620374" y="1200145"/>
              <a:ext cx="844690" cy="422345"/>
            </a:xfrm>
            <a:prstGeom prst="rect">
              <a:avLst/>
            </a:prstGeom>
            <a:noFill/>
            <a:ln w="12700" cap="flat" cmpd="sng">
              <a:solidFill>
                <a:schemeClr val="accent5"/>
              </a:solidFill>
              <a:prstDash val="solid"/>
              <a:round/>
              <a:headEnd type="none" w="sm" len="sm"/>
              <a:tailEnd type="none" w="sm" len="sm"/>
            </a:ln>
          </p:spPr>
          <p:txBody>
            <a:bodyPr spcFirstLastPara="1" wrap="square" lIns="6975" tIns="6975" rIns="6975" bIns="6975" anchor="ctr" anchorCtr="0">
              <a:noAutofit/>
            </a:bodyPr>
            <a:lstStyle/>
            <a:p>
              <a:pPr marL="0" marR="0" lvl="0" indent="0" algn="ctr" rtl="0">
                <a:lnSpc>
                  <a:spcPct val="90000"/>
                </a:lnSpc>
                <a:spcBef>
                  <a:spcPts val="0"/>
                </a:spcBef>
                <a:spcAft>
                  <a:spcPts val="0"/>
                </a:spcAft>
                <a:buClr>
                  <a:schemeClr val="lt1"/>
                </a:buClr>
                <a:buSzPts val="1050"/>
                <a:buFont typeface="Calibri"/>
                <a:buNone/>
              </a:pPr>
              <a:r>
                <a:rPr lang="es-PE" sz="700" b="0" i="0" u="none" strike="noStrike" cap="none">
                  <a:solidFill>
                    <a:schemeClr val="lt1"/>
                  </a:solidFill>
                  <a:latin typeface="Calibri"/>
                  <a:ea typeface="Calibri"/>
                  <a:cs typeface="Calibri"/>
                  <a:sym typeface="Calibri"/>
                </a:rPr>
                <a:t>4.1. Planos de arquitectura</a:t>
              </a:r>
              <a:endParaRPr sz="1000" b="0" i="0" u="none" strike="noStrike" cap="none">
                <a:solidFill>
                  <a:srgbClr val="000000"/>
                </a:solidFill>
                <a:latin typeface="Arial"/>
                <a:ea typeface="Arial"/>
                <a:cs typeface="Arial"/>
                <a:sym typeface="Arial"/>
              </a:endParaRPr>
            </a:p>
          </p:txBody>
        </p:sp>
        <p:sp>
          <p:nvSpPr>
            <p:cNvPr id="933" name="Google Shape;933;p28"/>
            <p:cNvSpPr/>
            <p:nvPr/>
          </p:nvSpPr>
          <p:spPr>
            <a:xfrm>
              <a:off x="4620374" y="1799876"/>
              <a:ext cx="844690" cy="422345"/>
            </a:xfrm>
            <a:prstGeom prst="rect">
              <a:avLst/>
            </a:prstGeom>
            <a:solidFill>
              <a:schemeClr val="lt1"/>
            </a:solidFill>
            <a:ln w="127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p:txBody>
        </p:sp>
        <p:sp>
          <p:nvSpPr>
            <p:cNvPr id="934" name="Google Shape;934;p28"/>
            <p:cNvSpPr txBox="1"/>
            <p:nvPr/>
          </p:nvSpPr>
          <p:spPr>
            <a:xfrm>
              <a:off x="4620374" y="1799876"/>
              <a:ext cx="844690" cy="422345"/>
            </a:xfrm>
            <a:prstGeom prst="rect">
              <a:avLst/>
            </a:prstGeom>
            <a:noFill/>
            <a:ln w="12700" cap="flat" cmpd="sng">
              <a:solidFill>
                <a:schemeClr val="accent5"/>
              </a:solidFill>
              <a:prstDash val="solid"/>
              <a:round/>
              <a:headEnd type="none" w="sm" len="sm"/>
              <a:tailEnd type="none" w="sm" len="sm"/>
            </a:ln>
          </p:spPr>
          <p:txBody>
            <a:bodyPr spcFirstLastPara="1" wrap="square" lIns="6975" tIns="6975" rIns="6975" bIns="6975" anchor="ctr" anchorCtr="0">
              <a:noAutofit/>
            </a:bodyPr>
            <a:lstStyle/>
            <a:p>
              <a:pPr marL="0" marR="0" lvl="0" indent="0" algn="ctr" rtl="0">
                <a:lnSpc>
                  <a:spcPct val="90000"/>
                </a:lnSpc>
                <a:spcBef>
                  <a:spcPts val="0"/>
                </a:spcBef>
                <a:spcAft>
                  <a:spcPts val="0"/>
                </a:spcAft>
                <a:buClr>
                  <a:schemeClr val="lt1"/>
                </a:buClr>
                <a:buSzPts val="1050"/>
                <a:buFont typeface="Calibri"/>
                <a:buNone/>
              </a:pPr>
              <a:r>
                <a:rPr lang="es-PE" sz="700" b="0" i="0" u="none" strike="noStrike" cap="none">
                  <a:solidFill>
                    <a:schemeClr val="lt1"/>
                  </a:solidFill>
                  <a:latin typeface="Calibri"/>
                  <a:ea typeface="Calibri"/>
                  <a:cs typeface="Calibri"/>
                  <a:sym typeface="Calibri"/>
                </a:rPr>
                <a:t>4.2. Planos de ingeniería</a:t>
              </a:r>
              <a:endParaRPr sz="1000" b="0" i="0" u="none" strike="noStrike" cap="none">
                <a:solidFill>
                  <a:srgbClr val="000000"/>
                </a:solidFill>
                <a:latin typeface="Arial"/>
                <a:ea typeface="Arial"/>
                <a:cs typeface="Arial"/>
                <a:sym typeface="Arial"/>
              </a:endParaRPr>
            </a:p>
          </p:txBody>
        </p:sp>
        <p:sp>
          <p:nvSpPr>
            <p:cNvPr id="935" name="Google Shape;935;p28"/>
            <p:cNvSpPr/>
            <p:nvPr/>
          </p:nvSpPr>
          <p:spPr>
            <a:xfrm>
              <a:off x="4620374" y="2399606"/>
              <a:ext cx="844690" cy="422345"/>
            </a:xfrm>
            <a:prstGeom prst="rect">
              <a:avLst/>
            </a:prstGeom>
            <a:solidFill>
              <a:schemeClr val="lt1"/>
            </a:solidFill>
            <a:ln w="127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p:txBody>
        </p:sp>
        <p:sp>
          <p:nvSpPr>
            <p:cNvPr id="936" name="Google Shape;936;p28"/>
            <p:cNvSpPr txBox="1"/>
            <p:nvPr/>
          </p:nvSpPr>
          <p:spPr>
            <a:xfrm>
              <a:off x="4620374" y="2399606"/>
              <a:ext cx="844690" cy="422345"/>
            </a:xfrm>
            <a:prstGeom prst="rect">
              <a:avLst/>
            </a:prstGeom>
            <a:noFill/>
            <a:ln w="12700" cap="flat" cmpd="sng">
              <a:solidFill>
                <a:schemeClr val="accent5"/>
              </a:solidFill>
              <a:prstDash val="solid"/>
              <a:round/>
              <a:headEnd type="none" w="sm" len="sm"/>
              <a:tailEnd type="none" w="sm" len="sm"/>
            </a:ln>
          </p:spPr>
          <p:txBody>
            <a:bodyPr spcFirstLastPara="1" wrap="square" lIns="6975" tIns="6975" rIns="6975" bIns="6975" anchor="ctr" anchorCtr="0">
              <a:noAutofit/>
            </a:bodyPr>
            <a:lstStyle/>
            <a:p>
              <a:pPr marL="0" marR="0" lvl="0" indent="0" algn="ctr" rtl="0">
                <a:lnSpc>
                  <a:spcPct val="90000"/>
                </a:lnSpc>
                <a:spcBef>
                  <a:spcPts val="0"/>
                </a:spcBef>
                <a:spcAft>
                  <a:spcPts val="0"/>
                </a:spcAft>
                <a:buClr>
                  <a:schemeClr val="lt1"/>
                </a:buClr>
                <a:buSzPts val="1050"/>
                <a:buFont typeface="Calibri"/>
                <a:buNone/>
              </a:pPr>
              <a:r>
                <a:rPr lang="es-PE" sz="700" b="0" i="0" u="none" strike="noStrike" cap="none">
                  <a:solidFill>
                    <a:schemeClr val="lt1"/>
                  </a:solidFill>
                  <a:latin typeface="Calibri"/>
                  <a:ea typeface="Calibri"/>
                  <a:cs typeface="Calibri"/>
                  <a:sym typeface="Calibri"/>
                </a:rPr>
                <a:t>4.3. Planos de instalaciones eléctricas</a:t>
              </a:r>
              <a:endParaRPr sz="10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43"/>
          <p:cNvSpPr/>
          <p:nvPr/>
        </p:nvSpPr>
        <p:spPr>
          <a:xfrm>
            <a:off x="6918960" y="5364480"/>
            <a:ext cx="2133600" cy="2244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2" name="Google Shape;62;p43"/>
          <p:cNvSpPr txBox="1"/>
          <p:nvPr/>
        </p:nvSpPr>
        <p:spPr>
          <a:xfrm>
            <a:off x="1282298" y="918372"/>
            <a:ext cx="5167363" cy="193899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s-PE" sz="1400" b="1" i="0" u="none" strike="noStrike" cap="none">
                <a:solidFill>
                  <a:srgbClr val="000000"/>
                </a:solidFill>
                <a:latin typeface="Calibri"/>
                <a:ea typeface="Calibri"/>
                <a:cs typeface="Calibri"/>
                <a:sym typeface="Calibri"/>
              </a:rPr>
              <a:t>En esta sesión:</a:t>
            </a:r>
            <a:endParaRPr/>
          </a:p>
          <a:p>
            <a:pPr marL="0" marR="0" lvl="0" indent="0" algn="l" rtl="0">
              <a:lnSpc>
                <a:spcPct val="100000"/>
              </a:lnSpc>
              <a:spcBef>
                <a:spcPts val="0"/>
              </a:spcBef>
              <a:spcAft>
                <a:spcPts val="0"/>
              </a:spcAft>
              <a:buNone/>
            </a:pPr>
            <a:endParaRPr sz="1400" b="0" i="0" u="none" strike="noStrike" cap="none">
              <a:solidFill>
                <a:srgbClr val="262626"/>
              </a:solidFill>
              <a:latin typeface="Calibri"/>
              <a:ea typeface="Calibri"/>
              <a:cs typeface="Calibri"/>
              <a:sym typeface="Calibri"/>
            </a:endParaRPr>
          </a:p>
          <a:p>
            <a:pPr marL="177800" marR="0" lvl="0" indent="-165100" algn="l" rtl="0">
              <a:lnSpc>
                <a:spcPct val="100000"/>
              </a:lnSpc>
              <a:spcBef>
                <a:spcPts val="0"/>
              </a:spcBef>
              <a:spcAft>
                <a:spcPts val="0"/>
              </a:spcAft>
              <a:buClr>
                <a:srgbClr val="EE4639"/>
              </a:buClr>
              <a:buSzPts val="1400"/>
              <a:buFont typeface="Arial"/>
              <a:buChar char="•"/>
            </a:pPr>
            <a:r>
              <a:rPr lang="es-PE" sz="1400" b="1" i="0" u="none" strike="noStrike" cap="none">
                <a:solidFill>
                  <a:srgbClr val="262626"/>
                </a:solidFill>
                <a:latin typeface="Calibri"/>
                <a:ea typeface="Calibri"/>
                <a:cs typeface="Calibri"/>
                <a:sym typeface="Calibri"/>
              </a:rPr>
              <a:t>Comprenderás </a:t>
            </a:r>
            <a:r>
              <a:rPr lang="es-PE" sz="1400" b="0" i="0" u="none" strike="noStrike" cap="none">
                <a:solidFill>
                  <a:srgbClr val="262626"/>
                </a:solidFill>
                <a:latin typeface="Calibri"/>
                <a:ea typeface="Calibri"/>
                <a:cs typeface="Calibri"/>
                <a:sym typeface="Calibri"/>
              </a:rPr>
              <a:t>qué es una EDT y qué es un Diccionario de la EDT.</a:t>
            </a:r>
            <a:endParaRPr/>
          </a:p>
          <a:p>
            <a:pPr marL="177800" marR="0" lvl="0" indent="-76200" algn="l" rtl="0">
              <a:lnSpc>
                <a:spcPct val="100000"/>
              </a:lnSpc>
              <a:spcBef>
                <a:spcPts val="0"/>
              </a:spcBef>
              <a:spcAft>
                <a:spcPts val="0"/>
              </a:spcAft>
              <a:buClr>
                <a:srgbClr val="EE4639"/>
              </a:buClr>
              <a:buSzPts val="1400"/>
              <a:buFont typeface="Arial"/>
              <a:buNone/>
            </a:pPr>
            <a:endParaRPr sz="1400" b="0" i="0" u="none" strike="noStrike" cap="none">
              <a:solidFill>
                <a:srgbClr val="262626"/>
              </a:solidFill>
              <a:latin typeface="Calibri"/>
              <a:ea typeface="Calibri"/>
              <a:cs typeface="Calibri"/>
              <a:sym typeface="Calibri"/>
            </a:endParaRPr>
          </a:p>
          <a:p>
            <a:pPr marL="177800" marR="0" lvl="0" indent="-165100" algn="l" rtl="0">
              <a:lnSpc>
                <a:spcPct val="100000"/>
              </a:lnSpc>
              <a:spcBef>
                <a:spcPts val="0"/>
              </a:spcBef>
              <a:spcAft>
                <a:spcPts val="0"/>
              </a:spcAft>
              <a:buClr>
                <a:srgbClr val="EE4639"/>
              </a:buClr>
              <a:buSzPts val="1400"/>
              <a:buFont typeface="Arial"/>
              <a:buChar char="•"/>
            </a:pPr>
            <a:r>
              <a:rPr lang="es-PE" sz="1400" b="1" i="0" u="none" strike="noStrike" cap="none">
                <a:solidFill>
                  <a:srgbClr val="262626"/>
                </a:solidFill>
                <a:latin typeface="Calibri"/>
                <a:ea typeface="Calibri"/>
                <a:cs typeface="Calibri"/>
                <a:sym typeface="Calibri"/>
              </a:rPr>
              <a:t>Entenderás </a:t>
            </a:r>
            <a:r>
              <a:rPr lang="es-PE" sz="1400" b="0" i="0" u="none" strike="noStrike" cap="none">
                <a:solidFill>
                  <a:srgbClr val="262626"/>
                </a:solidFill>
                <a:latin typeface="Calibri"/>
                <a:ea typeface="Calibri"/>
                <a:cs typeface="Calibri"/>
                <a:sym typeface="Calibri"/>
              </a:rPr>
              <a:t>las reglas para diagramar EDT de proyectos.</a:t>
            </a:r>
            <a:endParaRPr/>
          </a:p>
          <a:p>
            <a:pPr marL="177800" marR="0" lvl="0" indent="-76200" algn="l" rtl="0">
              <a:lnSpc>
                <a:spcPct val="100000"/>
              </a:lnSpc>
              <a:spcBef>
                <a:spcPts val="0"/>
              </a:spcBef>
              <a:spcAft>
                <a:spcPts val="0"/>
              </a:spcAft>
              <a:buClr>
                <a:srgbClr val="EE4639"/>
              </a:buClr>
              <a:buSzPts val="1400"/>
              <a:buFont typeface="Arial"/>
              <a:buNone/>
            </a:pPr>
            <a:endParaRPr sz="1400" b="1" i="0" u="none" strike="noStrike" cap="none">
              <a:solidFill>
                <a:srgbClr val="262626"/>
              </a:solidFill>
              <a:latin typeface="Calibri"/>
              <a:ea typeface="Calibri"/>
              <a:cs typeface="Calibri"/>
              <a:sym typeface="Calibri"/>
            </a:endParaRPr>
          </a:p>
          <a:p>
            <a:pPr marL="177800" marR="0" lvl="0" indent="-165100" algn="l" rtl="0">
              <a:lnSpc>
                <a:spcPct val="100000"/>
              </a:lnSpc>
              <a:spcBef>
                <a:spcPts val="0"/>
              </a:spcBef>
              <a:spcAft>
                <a:spcPts val="0"/>
              </a:spcAft>
              <a:buClr>
                <a:srgbClr val="EE4639"/>
              </a:buClr>
              <a:buSzPts val="1400"/>
              <a:buFont typeface="Arial"/>
              <a:buChar char="•"/>
            </a:pPr>
            <a:r>
              <a:rPr lang="es-PE" sz="1400" b="1" i="0" u="none" strike="noStrike" cap="none">
                <a:solidFill>
                  <a:srgbClr val="262626"/>
                </a:solidFill>
                <a:latin typeface="Calibri"/>
                <a:ea typeface="Calibri"/>
                <a:cs typeface="Calibri"/>
                <a:sym typeface="Calibri"/>
              </a:rPr>
              <a:t>Reconocerás </a:t>
            </a:r>
            <a:r>
              <a:rPr lang="es-PE" sz="1400" b="0" i="0" u="none" strike="noStrike" cap="none">
                <a:solidFill>
                  <a:srgbClr val="262626"/>
                </a:solidFill>
                <a:latin typeface="Calibri"/>
                <a:ea typeface="Calibri"/>
                <a:cs typeface="Calibri"/>
                <a:sym typeface="Calibri"/>
              </a:rPr>
              <a:t>el paso a paso para elaborar un “Enunciado del Alcance” y luego la EDT de un proyecto ejemplo.</a:t>
            </a:r>
            <a:endParaRPr/>
          </a:p>
          <a:p>
            <a:pPr marL="177800" marR="0" lvl="0" indent="-76200" algn="l" rtl="0">
              <a:lnSpc>
                <a:spcPct val="100000"/>
              </a:lnSpc>
              <a:spcBef>
                <a:spcPts val="0"/>
              </a:spcBef>
              <a:spcAft>
                <a:spcPts val="0"/>
              </a:spcAft>
              <a:buClr>
                <a:srgbClr val="EE4639"/>
              </a:buClr>
              <a:buSzPts val="1400"/>
              <a:buFont typeface="Arial"/>
              <a:buNone/>
            </a:pPr>
            <a:endParaRPr sz="1400" b="0" i="0" u="none" strike="noStrike" cap="none">
              <a:solidFill>
                <a:srgbClr val="262626"/>
              </a:solidFill>
              <a:latin typeface="Calibri"/>
              <a:ea typeface="Calibri"/>
              <a:cs typeface="Calibri"/>
              <a:sym typeface="Calibri"/>
            </a:endParaRPr>
          </a:p>
        </p:txBody>
      </p:sp>
      <p:pic>
        <p:nvPicPr>
          <p:cNvPr id="63" name="Google Shape;63;p43"/>
          <p:cNvPicPr preferRelativeResize="0"/>
          <p:nvPr/>
        </p:nvPicPr>
        <p:blipFill rotWithShape="1">
          <a:blip r:embed="rId3">
            <a:alphaModFix/>
          </a:blip>
          <a:srcRect/>
          <a:stretch/>
        </p:blipFill>
        <p:spPr>
          <a:xfrm>
            <a:off x="1010839" y="954885"/>
            <a:ext cx="117851" cy="121369"/>
          </a:xfrm>
          <a:prstGeom prst="rect">
            <a:avLst/>
          </a:prstGeom>
          <a:noFill/>
          <a:ln>
            <a:noFill/>
          </a:ln>
        </p:spPr>
      </p:pic>
      <p:sp>
        <p:nvSpPr>
          <p:cNvPr id="64" name="Google Shape;64;p43"/>
          <p:cNvSpPr/>
          <p:nvPr/>
        </p:nvSpPr>
        <p:spPr>
          <a:xfrm>
            <a:off x="8133347" y="163629"/>
            <a:ext cx="808522" cy="75474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65" name="Google Shape;65;p43"/>
          <p:cNvPicPr preferRelativeResize="0"/>
          <p:nvPr/>
        </p:nvPicPr>
        <p:blipFill rotWithShape="1">
          <a:blip r:embed="rId4">
            <a:alphaModFix amt="42000"/>
          </a:blip>
          <a:srcRect/>
          <a:stretch/>
        </p:blipFill>
        <p:spPr>
          <a:xfrm>
            <a:off x="6986661" y="3052731"/>
            <a:ext cx="1689027" cy="2181257"/>
          </a:xfrm>
          <a:prstGeom prst="rect">
            <a:avLst/>
          </a:prstGeom>
          <a:noFill/>
          <a:ln>
            <a:noFill/>
          </a:ln>
        </p:spPr>
      </p:pic>
      <p:sp>
        <p:nvSpPr>
          <p:cNvPr id="66" name="Google Shape;66;p43"/>
          <p:cNvSpPr/>
          <p:nvPr/>
        </p:nvSpPr>
        <p:spPr>
          <a:xfrm>
            <a:off x="301556" y="5321030"/>
            <a:ext cx="8453337" cy="29183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7" name="Google Shape;67;p43"/>
          <p:cNvSpPr/>
          <p:nvPr/>
        </p:nvSpPr>
        <p:spPr>
          <a:xfrm>
            <a:off x="503238" y="376836"/>
            <a:ext cx="2430462"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i="0" u="none" strike="noStrike" cap="none">
                <a:solidFill>
                  <a:srgbClr val="7F7F7F"/>
                </a:solidFill>
                <a:latin typeface="Calibri"/>
                <a:ea typeface="Calibri"/>
                <a:cs typeface="Calibri"/>
                <a:sym typeface="Calibri"/>
              </a:rPr>
              <a:t>+ </a:t>
            </a:r>
            <a:r>
              <a:rPr lang="es-PE" sz="1000" b="0" i="0" u="none" strike="noStrike" cap="none">
                <a:solidFill>
                  <a:srgbClr val="A5A5A5"/>
                </a:solidFill>
                <a:latin typeface="Calibri"/>
                <a:ea typeface="Calibri"/>
                <a:cs typeface="Calibri"/>
                <a:sym typeface="Calibri"/>
              </a:rPr>
              <a:t>INTRODUCCIÓN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48"/>
          <p:cNvSpPr/>
          <p:nvPr/>
        </p:nvSpPr>
        <p:spPr>
          <a:xfrm>
            <a:off x="0" y="0"/>
            <a:ext cx="9144000" cy="5715000"/>
          </a:xfrm>
          <a:prstGeom prst="rect">
            <a:avLst/>
          </a:prstGeom>
          <a:solidFill>
            <a:srgbClr val="654E9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nvGrpSpPr>
          <p:cNvPr id="942" name="Google Shape;942;p48"/>
          <p:cNvGrpSpPr/>
          <p:nvPr/>
        </p:nvGrpSpPr>
        <p:grpSpPr>
          <a:xfrm>
            <a:off x="2506315" y="2194222"/>
            <a:ext cx="4581728" cy="1326557"/>
            <a:chOff x="2403187" y="2211377"/>
            <a:chExt cx="4581728" cy="1326557"/>
          </a:xfrm>
        </p:grpSpPr>
        <p:sp>
          <p:nvSpPr>
            <p:cNvPr id="943" name="Google Shape;943;p48"/>
            <p:cNvSpPr txBox="1"/>
            <p:nvPr/>
          </p:nvSpPr>
          <p:spPr>
            <a:xfrm>
              <a:off x="2403187" y="2540738"/>
              <a:ext cx="4581728" cy="997196"/>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s-PE" sz="3600" b="0" i="0" u="none" strike="noStrike" cap="none">
                  <a:solidFill>
                    <a:schemeClr val="lt1"/>
                  </a:solidFill>
                  <a:latin typeface="Arial"/>
                  <a:ea typeface="Arial"/>
                  <a:cs typeface="Arial"/>
                  <a:sym typeface="Arial"/>
                </a:rPr>
                <a:t>CONCLUSIONES</a:t>
              </a:r>
              <a:br>
                <a:rPr lang="es-PE" sz="3600" b="0" i="0" u="none" strike="noStrike" cap="none">
                  <a:solidFill>
                    <a:schemeClr val="lt1"/>
                  </a:solidFill>
                  <a:latin typeface="Arial"/>
                  <a:ea typeface="Arial"/>
                  <a:cs typeface="Arial"/>
                  <a:sym typeface="Arial"/>
                </a:rPr>
              </a:br>
              <a:r>
                <a:rPr lang="es-PE" sz="3600" b="1" i="0" u="none" strike="noStrike" cap="none">
                  <a:solidFill>
                    <a:schemeClr val="lt1"/>
                  </a:solidFill>
                  <a:latin typeface="Arial"/>
                  <a:ea typeface="Arial"/>
                  <a:cs typeface="Arial"/>
                  <a:sym typeface="Arial"/>
                </a:rPr>
                <a:t>MÁS REFERENCIAS</a:t>
              </a:r>
              <a:endParaRPr/>
            </a:p>
          </p:txBody>
        </p:sp>
        <p:pic>
          <p:nvPicPr>
            <p:cNvPr id="944" name="Google Shape;944;p48"/>
            <p:cNvPicPr preferRelativeResize="0"/>
            <p:nvPr/>
          </p:nvPicPr>
          <p:blipFill rotWithShape="1">
            <a:blip r:embed="rId3">
              <a:alphaModFix/>
            </a:blip>
            <a:srcRect/>
            <a:stretch/>
          </p:blipFill>
          <p:spPr>
            <a:xfrm>
              <a:off x="2425491" y="2211377"/>
              <a:ext cx="202176" cy="208211"/>
            </a:xfrm>
            <a:prstGeom prst="rect">
              <a:avLst/>
            </a:prstGeom>
            <a:noFill/>
            <a:ln>
              <a:noFill/>
            </a:ln>
          </p:spPr>
        </p:pic>
      </p:grpSp>
      <p:pic>
        <p:nvPicPr>
          <p:cNvPr id="945" name="Google Shape;945;p48"/>
          <p:cNvPicPr preferRelativeResize="0"/>
          <p:nvPr/>
        </p:nvPicPr>
        <p:blipFill rotWithShape="1">
          <a:blip r:embed="rId4">
            <a:alphaModFix/>
          </a:blip>
          <a:srcRect/>
          <a:stretch/>
        </p:blipFill>
        <p:spPr>
          <a:xfrm>
            <a:off x="-1253" y="946969"/>
            <a:ext cx="2072214" cy="389806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49"/>
          <p:cNvSpPr/>
          <p:nvPr/>
        </p:nvSpPr>
        <p:spPr>
          <a:xfrm>
            <a:off x="301556" y="5321030"/>
            <a:ext cx="8453337" cy="29183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952" name="Google Shape;952;p49"/>
          <p:cNvSpPr txBox="1"/>
          <p:nvPr/>
        </p:nvSpPr>
        <p:spPr>
          <a:xfrm>
            <a:off x="1279545" y="912813"/>
            <a:ext cx="5389387" cy="344709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s-PE" sz="1400" b="0" i="0" u="none" strike="noStrike" cap="none">
                <a:solidFill>
                  <a:srgbClr val="000000"/>
                </a:solidFill>
                <a:latin typeface="Calibri"/>
                <a:ea typeface="Calibri"/>
                <a:cs typeface="Calibri"/>
                <a:sym typeface="Calibri"/>
              </a:rPr>
              <a:t>La EDT proporciona una visión clara y comprensible del trabajo que debe realizarse, asegurando que todos los miembros del equipo entiendan el alcance del proyecto.</a:t>
            </a:r>
            <a:endParaRPr/>
          </a:p>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s-PE" sz="1400" b="0" i="0" u="none" strike="noStrike" cap="none">
                <a:solidFill>
                  <a:srgbClr val="000000"/>
                </a:solidFill>
                <a:latin typeface="Calibri"/>
                <a:ea typeface="Calibri"/>
                <a:cs typeface="Calibri"/>
                <a:sym typeface="Calibri"/>
              </a:rPr>
              <a:t>La EDT facilita la asignación de tareas específicas a individuos o equipos, asegurando que cada parte del trabajo esté claramente asignada y comprendida.</a:t>
            </a:r>
            <a:endParaRPr/>
          </a:p>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s-PE" sz="1400" b="0" i="0" u="none" strike="noStrike" cap="none">
                <a:solidFill>
                  <a:srgbClr val="000000"/>
                </a:solidFill>
                <a:latin typeface="Calibri"/>
                <a:ea typeface="Calibri"/>
                <a:cs typeface="Calibri"/>
                <a:sym typeface="Calibri"/>
              </a:rPr>
              <a:t>La EDT fomenta una mejor comunicación entre los miembros del equipo y otras partes interesadas al proporcionar una comprensión común del trabajo del proyecto.</a:t>
            </a:r>
            <a:endParaRPr/>
          </a:p>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s-PE" sz="1400" b="0" i="0" u="none" strike="noStrike" cap="none">
                <a:solidFill>
                  <a:srgbClr val="000000"/>
                </a:solidFill>
                <a:latin typeface="Calibri"/>
                <a:ea typeface="Calibri"/>
                <a:cs typeface="Calibri"/>
                <a:sym typeface="Calibri"/>
              </a:rPr>
              <a:t>Sin una EDT, es más difícil monitorear y controlar el progreso del proyecto, lo que puede llevar a retrasos, sobrecostos y una menor calidad del trabajo final.</a:t>
            </a:r>
            <a:endParaRPr/>
          </a:p>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p:txBody>
      </p:sp>
      <p:pic>
        <p:nvPicPr>
          <p:cNvPr id="953" name="Google Shape;953;p49"/>
          <p:cNvPicPr preferRelativeResize="0"/>
          <p:nvPr/>
        </p:nvPicPr>
        <p:blipFill rotWithShape="1">
          <a:blip r:embed="rId3">
            <a:alphaModFix/>
          </a:blip>
          <a:srcRect/>
          <a:stretch/>
        </p:blipFill>
        <p:spPr>
          <a:xfrm>
            <a:off x="1011260" y="954885"/>
            <a:ext cx="114138" cy="117546"/>
          </a:xfrm>
          <a:prstGeom prst="rect">
            <a:avLst/>
          </a:prstGeom>
          <a:noFill/>
          <a:ln>
            <a:noFill/>
          </a:ln>
        </p:spPr>
      </p:pic>
      <p:pic>
        <p:nvPicPr>
          <p:cNvPr id="954" name="Google Shape;954;p49"/>
          <p:cNvPicPr preferRelativeResize="0"/>
          <p:nvPr/>
        </p:nvPicPr>
        <p:blipFill rotWithShape="1">
          <a:blip r:embed="rId3">
            <a:alphaModFix/>
          </a:blip>
          <a:srcRect/>
          <a:stretch/>
        </p:blipFill>
        <p:spPr>
          <a:xfrm>
            <a:off x="1011260" y="1806773"/>
            <a:ext cx="114138" cy="117546"/>
          </a:xfrm>
          <a:prstGeom prst="rect">
            <a:avLst/>
          </a:prstGeom>
          <a:noFill/>
          <a:ln>
            <a:noFill/>
          </a:ln>
        </p:spPr>
      </p:pic>
      <p:sp>
        <p:nvSpPr>
          <p:cNvPr id="955" name="Google Shape;955;p49"/>
          <p:cNvSpPr/>
          <p:nvPr/>
        </p:nvSpPr>
        <p:spPr>
          <a:xfrm>
            <a:off x="8133347" y="163629"/>
            <a:ext cx="808522" cy="75474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956" name="Google Shape;956;p49"/>
          <p:cNvPicPr preferRelativeResize="0"/>
          <p:nvPr/>
        </p:nvPicPr>
        <p:blipFill rotWithShape="1">
          <a:blip r:embed="rId4">
            <a:alphaModFix amt="42000"/>
          </a:blip>
          <a:srcRect/>
          <a:stretch/>
        </p:blipFill>
        <p:spPr>
          <a:xfrm>
            <a:off x="6984999" y="3048772"/>
            <a:ext cx="1690689" cy="2185216"/>
          </a:xfrm>
          <a:prstGeom prst="rect">
            <a:avLst/>
          </a:prstGeom>
          <a:noFill/>
          <a:ln>
            <a:noFill/>
          </a:ln>
        </p:spPr>
      </p:pic>
      <p:sp>
        <p:nvSpPr>
          <p:cNvPr id="957" name="Google Shape;957;p49"/>
          <p:cNvSpPr/>
          <p:nvPr/>
        </p:nvSpPr>
        <p:spPr>
          <a:xfrm>
            <a:off x="503238" y="376836"/>
            <a:ext cx="2430462"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i="0" u="none" strike="noStrike" cap="none">
                <a:solidFill>
                  <a:srgbClr val="7F7F7F"/>
                </a:solidFill>
                <a:latin typeface="Calibri"/>
                <a:ea typeface="Calibri"/>
                <a:cs typeface="Calibri"/>
                <a:sym typeface="Calibri"/>
              </a:rPr>
              <a:t>+ </a:t>
            </a:r>
            <a:r>
              <a:rPr lang="es-PE" sz="1000" b="0" i="0" u="none" strike="noStrike" cap="none">
                <a:solidFill>
                  <a:srgbClr val="A5A5A5"/>
                </a:solidFill>
                <a:latin typeface="Calibri"/>
                <a:ea typeface="Calibri"/>
                <a:cs typeface="Calibri"/>
                <a:sym typeface="Calibri"/>
              </a:rPr>
              <a:t>CONCLUSIONES </a:t>
            </a:r>
            <a:endParaRPr/>
          </a:p>
        </p:txBody>
      </p:sp>
      <p:pic>
        <p:nvPicPr>
          <p:cNvPr id="958" name="Google Shape;958;p49"/>
          <p:cNvPicPr preferRelativeResize="0"/>
          <p:nvPr/>
        </p:nvPicPr>
        <p:blipFill rotWithShape="1">
          <a:blip r:embed="rId3">
            <a:alphaModFix/>
          </a:blip>
          <a:srcRect/>
          <a:stretch/>
        </p:blipFill>
        <p:spPr>
          <a:xfrm>
            <a:off x="1011260" y="2668976"/>
            <a:ext cx="114138" cy="117546"/>
          </a:xfrm>
          <a:prstGeom prst="rect">
            <a:avLst/>
          </a:prstGeom>
          <a:noFill/>
          <a:ln>
            <a:noFill/>
          </a:ln>
        </p:spPr>
      </p:pic>
      <p:pic>
        <p:nvPicPr>
          <p:cNvPr id="959" name="Google Shape;959;p49"/>
          <p:cNvPicPr preferRelativeResize="0"/>
          <p:nvPr/>
        </p:nvPicPr>
        <p:blipFill rotWithShape="1">
          <a:blip r:embed="rId3">
            <a:alphaModFix/>
          </a:blip>
          <a:srcRect/>
          <a:stretch/>
        </p:blipFill>
        <p:spPr>
          <a:xfrm>
            <a:off x="1011260" y="3519322"/>
            <a:ext cx="114138" cy="11754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50"/>
          <p:cNvSpPr/>
          <p:nvPr/>
        </p:nvSpPr>
        <p:spPr>
          <a:xfrm>
            <a:off x="0" y="0"/>
            <a:ext cx="9144000" cy="5715000"/>
          </a:xfrm>
          <a:prstGeom prst="rect">
            <a:avLst/>
          </a:prstGeom>
          <a:solidFill>
            <a:srgbClr val="8DCB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965" name="Google Shape;965;p50"/>
          <p:cNvSpPr txBox="1"/>
          <p:nvPr/>
        </p:nvSpPr>
        <p:spPr>
          <a:xfrm>
            <a:off x="2519363" y="2540738"/>
            <a:ext cx="4581728" cy="997196"/>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s-PE" sz="3600" b="0" i="0" u="none" strike="noStrike" cap="none">
                <a:solidFill>
                  <a:schemeClr val="lt1"/>
                </a:solidFill>
                <a:latin typeface="Arial"/>
                <a:ea typeface="Arial"/>
                <a:cs typeface="Arial"/>
                <a:sym typeface="Arial"/>
              </a:rPr>
              <a:t>BIBLIOGRAFÍA</a:t>
            </a:r>
            <a:br>
              <a:rPr lang="es-PE" sz="3600" b="0" i="0" u="none" strike="noStrike" cap="none">
                <a:solidFill>
                  <a:schemeClr val="lt1"/>
                </a:solidFill>
                <a:latin typeface="Arial"/>
                <a:ea typeface="Arial"/>
                <a:cs typeface="Arial"/>
                <a:sym typeface="Arial"/>
              </a:rPr>
            </a:br>
            <a:r>
              <a:rPr lang="es-PE" sz="3600" b="1" i="0" u="none" strike="noStrike" cap="none">
                <a:solidFill>
                  <a:schemeClr val="lt1"/>
                </a:solidFill>
                <a:latin typeface="Arial"/>
                <a:ea typeface="Arial"/>
                <a:cs typeface="Arial"/>
                <a:sym typeface="Arial"/>
              </a:rPr>
              <a:t>MÁS REFERENCIAS</a:t>
            </a:r>
            <a:endParaRPr/>
          </a:p>
        </p:txBody>
      </p:sp>
      <p:pic>
        <p:nvPicPr>
          <p:cNvPr id="966" name="Google Shape;966;p50"/>
          <p:cNvPicPr preferRelativeResize="0"/>
          <p:nvPr/>
        </p:nvPicPr>
        <p:blipFill rotWithShape="1">
          <a:blip r:embed="rId3">
            <a:alphaModFix/>
          </a:blip>
          <a:srcRect/>
          <a:stretch/>
        </p:blipFill>
        <p:spPr>
          <a:xfrm>
            <a:off x="2528619" y="2194222"/>
            <a:ext cx="202176" cy="208211"/>
          </a:xfrm>
          <a:prstGeom prst="rect">
            <a:avLst/>
          </a:prstGeom>
          <a:noFill/>
          <a:ln>
            <a:noFill/>
          </a:ln>
        </p:spPr>
      </p:pic>
      <p:pic>
        <p:nvPicPr>
          <p:cNvPr id="967" name="Google Shape;967;p50"/>
          <p:cNvPicPr preferRelativeResize="0"/>
          <p:nvPr/>
        </p:nvPicPr>
        <p:blipFill rotWithShape="1">
          <a:blip r:embed="rId4">
            <a:alphaModFix/>
          </a:blip>
          <a:srcRect/>
          <a:stretch/>
        </p:blipFill>
        <p:spPr>
          <a:xfrm>
            <a:off x="0" y="946970"/>
            <a:ext cx="2072061" cy="389806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51"/>
          <p:cNvSpPr/>
          <p:nvPr/>
        </p:nvSpPr>
        <p:spPr>
          <a:xfrm>
            <a:off x="301556" y="5321030"/>
            <a:ext cx="8453337" cy="29183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973" name="Google Shape;973;p51"/>
          <p:cNvSpPr txBox="1"/>
          <p:nvPr/>
        </p:nvSpPr>
        <p:spPr>
          <a:xfrm>
            <a:off x="1279008" y="917823"/>
            <a:ext cx="5073665" cy="172354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s-PE" sz="1400" b="0" i="0" u="none" strike="noStrike" cap="none">
                <a:solidFill>
                  <a:srgbClr val="000000"/>
                </a:solidFill>
                <a:latin typeface="Calibri"/>
                <a:ea typeface="Calibri"/>
                <a:cs typeface="Calibri"/>
                <a:sym typeface="Calibri"/>
              </a:rPr>
              <a:t>PMI, (2021). A Guide to the Project Management Body of Knowledge 7th Edición, ISBN: 978-1-62825-664-2, Pennsylvania USA.</a:t>
            </a:r>
            <a:endParaRPr/>
          </a:p>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s-PE" sz="1400" b="0" i="0" u="none" strike="noStrike" cap="none">
                <a:solidFill>
                  <a:srgbClr val="000000"/>
                </a:solidFill>
                <a:latin typeface="Calibri"/>
                <a:ea typeface="Calibri"/>
                <a:cs typeface="Calibri"/>
                <a:sym typeface="Calibri"/>
              </a:rPr>
              <a:t>PMI, (2017). A Guide to the Project Management Body of Knowledge 6th Edición, ISBN: 978-1-62825-194-4, Pennsylvania USA.</a:t>
            </a:r>
            <a:endParaRPr/>
          </a:p>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s-PE" sz="1400" b="0" i="0" u="none" strike="noStrike" cap="none">
                <a:solidFill>
                  <a:srgbClr val="000000"/>
                </a:solidFill>
                <a:latin typeface="Calibri"/>
                <a:ea typeface="Calibri"/>
                <a:cs typeface="Calibri"/>
                <a:sym typeface="Calibri"/>
              </a:rPr>
              <a:t>Project Management Institute (PMI): https://www.pmi.org/</a:t>
            </a:r>
            <a:endParaRPr/>
          </a:p>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p:txBody>
      </p:sp>
      <p:pic>
        <p:nvPicPr>
          <p:cNvPr id="974" name="Google Shape;974;p51"/>
          <p:cNvPicPr preferRelativeResize="0"/>
          <p:nvPr/>
        </p:nvPicPr>
        <p:blipFill rotWithShape="1">
          <a:blip r:embed="rId3">
            <a:alphaModFix/>
          </a:blip>
          <a:srcRect/>
          <a:stretch/>
        </p:blipFill>
        <p:spPr>
          <a:xfrm>
            <a:off x="1008064" y="959114"/>
            <a:ext cx="103867" cy="106967"/>
          </a:xfrm>
          <a:prstGeom prst="rect">
            <a:avLst/>
          </a:prstGeom>
          <a:noFill/>
          <a:ln>
            <a:noFill/>
          </a:ln>
        </p:spPr>
      </p:pic>
      <p:pic>
        <p:nvPicPr>
          <p:cNvPr id="975" name="Google Shape;975;p51"/>
          <p:cNvPicPr preferRelativeResize="0"/>
          <p:nvPr/>
        </p:nvPicPr>
        <p:blipFill rotWithShape="1">
          <a:blip r:embed="rId3">
            <a:alphaModFix/>
          </a:blip>
          <a:srcRect/>
          <a:stretch/>
        </p:blipFill>
        <p:spPr>
          <a:xfrm>
            <a:off x="1008064" y="1606368"/>
            <a:ext cx="103867" cy="106967"/>
          </a:xfrm>
          <a:prstGeom prst="rect">
            <a:avLst/>
          </a:prstGeom>
          <a:noFill/>
          <a:ln>
            <a:noFill/>
          </a:ln>
        </p:spPr>
      </p:pic>
      <p:sp>
        <p:nvSpPr>
          <p:cNvPr id="976" name="Google Shape;976;p51"/>
          <p:cNvSpPr/>
          <p:nvPr/>
        </p:nvSpPr>
        <p:spPr>
          <a:xfrm>
            <a:off x="8133347" y="163629"/>
            <a:ext cx="808522" cy="75474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977" name="Google Shape;977;p51"/>
          <p:cNvPicPr preferRelativeResize="0"/>
          <p:nvPr/>
        </p:nvPicPr>
        <p:blipFill rotWithShape="1">
          <a:blip r:embed="rId4">
            <a:alphaModFix amt="42000"/>
          </a:blip>
          <a:srcRect/>
          <a:stretch/>
        </p:blipFill>
        <p:spPr>
          <a:xfrm>
            <a:off x="6985000" y="3036889"/>
            <a:ext cx="1690688" cy="2197100"/>
          </a:xfrm>
          <a:prstGeom prst="rect">
            <a:avLst/>
          </a:prstGeom>
          <a:noFill/>
          <a:ln>
            <a:noFill/>
          </a:ln>
        </p:spPr>
      </p:pic>
      <p:sp>
        <p:nvSpPr>
          <p:cNvPr id="978" name="Google Shape;978;p51"/>
          <p:cNvSpPr/>
          <p:nvPr/>
        </p:nvSpPr>
        <p:spPr>
          <a:xfrm>
            <a:off x="503238" y="376836"/>
            <a:ext cx="2430462"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i="0" u="none" strike="noStrike" cap="none">
                <a:solidFill>
                  <a:srgbClr val="7F7F7F"/>
                </a:solidFill>
                <a:latin typeface="Calibri"/>
                <a:ea typeface="Calibri"/>
                <a:cs typeface="Calibri"/>
                <a:sym typeface="Calibri"/>
              </a:rPr>
              <a:t>+ </a:t>
            </a:r>
            <a:r>
              <a:rPr lang="es-PE" sz="1000" b="0" i="0" u="none" strike="noStrike" cap="none">
                <a:solidFill>
                  <a:srgbClr val="A5A5A5"/>
                </a:solidFill>
                <a:latin typeface="Calibri"/>
                <a:ea typeface="Calibri"/>
                <a:cs typeface="Calibri"/>
                <a:sym typeface="Calibri"/>
              </a:rPr>
              <a:t>BIBLIOGRAFÍA</a:t>
            </a:r>
            <a:endParaRPr/>
          </a:p>
        </p:txBody>
      </p:sp>
      <p:pic>
        <p:nvPicPr>
          <p:cNvPr id="979" name="Google Shape;979;p51"/>
          <p:cNvPicPr preferRelativeResize="0"/>
          <p:nvPr/>
        </p:nvPicPr>
        <p:blipFill rotWithShape="1">
          <a:blip r:embed="rId3">
            <a:alphaModFix/>
          </a:blip>
          <a:srcRect/>
          <a:stretch/>
        </p:blipFill>
        <p:spPr>
          <a:xfrm>
            <a:off x="1008064" y="2236928"/>
            <a:ext cx="103867" cy="10696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52"/>
          <p:cNvSpPr/>
          <p:nvPr/>
        </p:nvSpPr>
        <p:spPr>
          <a:xfrm>
            <a:off x="0" y="0"/>
            <a:ext cx="9144000" cy="5715000"/>
          </a:xfrm>
          <a:prstGeom prst="rect">
            <a:avLst/>
          </a:prstGeom>
          <a:solidFill>
            <a:srgbClr val="8087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985" name="Google Shape;985;p52"/>
          <p:cNvPicPr preferRelativeResize="0"/>
          <p:nvPr/>
        </p:nvPicPr>
        <p:blipFill rotWithShape="1">
          <a:blip r:embed="rId3">
            <a:alphaModFix/>
          </a:blip>
          <a:srcRect/>
          <a:stretch/>
        </p:blipFill>
        <p:spPr>
          <a:xfrm>
            <a:off x="3924199" y="2666298"/>
            <a:ext cx="1295601" cy="3868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4"/>
          <p:cNvSpPr/>
          <p:nvPr/>
        </p:nvSpPr>
        <p:spPr>
          <a:xfrm>
            <a:off x="0" y="0"/>
            <a:ext cx="9144000" cy="5715000"/>
          </a:xfrm>
          <a:prstGeom prst="rect">
            <a:avLst/>
          </a:prstGeom>
          <a:solidFill>
            <a:srgbClr val="8087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74" name="Google Shape;74;p44"/>
          <p:cNvSpPr txBox="1"/>
          <p:nvPr/>
        </p:nvSpPr>
        <p:spPr>
          <a:xfrm>
            <a:off x="1008063" y="3169972"/>
            <a:ext cx="3192677" cy="775597"/>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s-PE" sz="2800" b="0" i="0" u="none" strike="noStrike" cap="none">
                <a:solidFill>
                  <a:schemeClr val="lt1"/>
                </a:solidFill>
                <a:latin typeface="Arial"/>
                <a:ea typeface="Arial"/>
                <a:cs typeface="Arial"/>
                <a:sym typeface="Arial"/>
              </a:rPr>
              <a:t>DEFINICIONES </a:t>
            </a:r>
            <a:r>
              <a:rPr lang="es-PE" sz="2800" b="1" i="0" u="none" strike="noStrike" cap="none">
                <a:solidFill>
                  <a:schemeClr val="lt1"/>
                </a:solidFill>
                <a:latin typeface="Arial"/>
                <a:ea typeface="Arial"/>
                <a:cs typeface="Arial"/>
                <a:sym typeface="Arial"/>
              </a:rPr>
              <a:t>BÁSICAS</a:t>
            </a:r>
            <a:endParaRPr sz="1600" b="1" i="0" u="none" strike="noStrike" cap="none">
              <a:solidFill>
                <a:schemeClr val="lt1"/>
              </a:solidFill>
              <a:latin typeface="Arial"/>
              <a:ea typeface="Arial"/>
              <a:cs typeface="Arial"/>
              <a:sym typeface="Arial"/>
            </a:endParaRPr>
          </a:p>
        </p:txBody>
      </p:sp>
      <p:pic>
        <p:nvPicPr>
          <p:cNvPr id="75" name="Google Shape;75;p44"/>
          <p:cNvPicPr preferRelativeResize="0"/>
          <p:nvPr/>
        </p:nvPicPr>
        <p:blipFill rotWithShape="1">
          <a:blip r:embed="rId3">
            <a:alphaModFix/>
          </a:blip>
          <a:srcRect/>
          <a:stretch/>
        </p:blipFill>
        <p:spPr>
          <a:xfrm>
            <a:off x="1008063" y="2869612"/>
            <a:ext cx="195423" cy="20125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4"/>
          <p:cNvSpPr txBox="1"/>
          <p:nvPr/>
        </p:nvSpPr>
        <p:spPr>
          <a:xfrm>
            <a:off x="510113" y="919688"/>
            <a:ext cx="3882500" cy="352404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s-PE" sz="1600" b="1" i="0" u="none" strike="noStrike" cap="none">
                <a:solidFill>
                  <a:schemeClr val="dk1"/>
                </a:solidFill>
                <a:latin typeface="Calibri"/>
                <a:ea typeface="Calibri"/>
                <a:cs typeface="Calibri"/>
                <a:sym typeface="Calibri"/>
              </a:rPr>
              <a:t>CONCEPTO DE EDT</a:t>
            </a:r>
            <a:endParaRPr sz="1600" b="0" i="0" u="none" strike="noStrike" cap="none">
              <a:solidFill>
                <a:schemeClr val="dk1"/>
              </a:solidFill>
              <a:latin typeface="Calibri"/>
              <a:ea typeface="Calibri"/>
              <a:cs typeface="Calibri"/>
              <a:sym typeface="Calibri"/>
            </a:endParaRPr>
          </a:p>
          <a:p>
            <a:pPr marL="184150" marR="0" lvl="0" indent="-184150" algn="l" rtl="0">
              <a:lnSpc>
                <a:spcPct val="100000"/>
              </a:lnSpc>
              <a:spcBef>
                <a:spcPts val="600"/>
              </a:spcBef>
              <a:spcAft>
                <a:spcPts val="0"/>
              </a:spcAft>
              <a:buClr>
                <a:srgbClr val="000000"/>
              </a:buClr>
              <a:buSzPts val="1600"/>
              <a:buFont typeface="Arial"/>
              <a:buChar char="•"/>
            </a:pPr>
            <a:r>
              <a:rPr lang="es-PE" sz="1600" b="0" i="0" u="none" strike="noStrike" cap="none">
                <a:solidFill>
                  <a:schemeClr val="dk1"/>
                </a:solidFill>
                <a:latin typeface="Calibri"/>
                <a:ea typeface="Calibri"/>
                <a:cs typeface="Calibri"/>
                <a:sym typeface="Calibri"/>
              </a:rPr>
              <a:t>La </a:t>
            </a:r>
            <a:r>
              <a:rPr lang="es-PE" sz="1600" b="1" i="0" u="none" strike="noStrike" cap="none">
                <a:solidFill>
                  <a:schemeClr val="dk1"/>
                </a:solidFill>
                <a:latin typeface="Calibri"/>
                <a:ea typeface="Calibri"/>
                <a:cs typeface="Calibri"/>
                <a:sym typeface="Calibri"/>
              </a:rPr>
              <a:t>Estructura de Desglose del Trabajo </a:t>
            </a:r>
            <a:r>
              <a:rPr lang="es-PE" sz="1600" b="0" i="0" u="none" strike="noStrike" cap="none">
                <a:solidFill>
                  <a:schemeClr val="dk1"/>
                </a:solidFill>
                <a:latin typeface="Calibri"/>
                <a:ea typeface="Calibri"/>
                <a:cs typeface="Calibri"/>
                <a:sym typeface="Calibri"/>
              </a:rPr>
              <a:t>(EDT), conocida también como </a:t>
            </a:r>
            <a:r>
              <a:rPr lang="es-PE" sz="1600" b="0" i="1" u="none" strike="noStrike" cap="none">
                <a:solidFill>
                  <a:schemeClr val="dk1"/>
                </a:solidFill>
                <a:latin typeface="Calibri"/>
                <a:ea typeface="Calibri"/>
                <a:cs typeface="Calibri"/>
                <a:sym typeface="Calibri"/>
              </a:rPr>
              <a:t>Work Breakdown Structure </a:t>
            </a:r>
            <a:r>
              <a:rPr lang="es-PE" sz="1600" b="0" i="0" u="none" strike="noStrike" cap="none">
                <a:solidFill>
                  <a:schemeClr val="dk1"/>
                </a:solidFill>
                <a:latin typeface="Calibri"/>
                <a:ea typeface="Calibri"/>
                <a:cs typeface="Calibri"/>
                <a:sym typeface="Calibri"/>
              </a:rPr>
              <a:t>(WBS) en inglés, es una herramienta fundamental en la gestión de proyectos que </a:t>
            </a:r>
            <a:r>
              <a:rPr lang="es-PE" sz="1600" b="1" i="0" u="none" strike="noStrike" cap="none">
                <a:solidFill>
                  <a:schemeClr val="accent2"/>
                </a:solidFill>
                <a:latin typeface="Calibri"/>
                <a:ea typeface="Calibri"/>
                <a:cs typeface="Calibri"/>
                <a:sym typeface="Calibri"/>
              </a:rPr>
              <a:t>descompone el alcance del proyecto en componentes más pequeños</a:t>
            </a:r>
            <a:br>
              <a:rPr lang="es-PE" sz="1600" b="1" i="0" u="none" strike="noStrike" cap="none">
                <a:solidFill>
                  <a:srgbClr val="C00000"/>
                </a:solidFill>
                <a:latin typeface="Calibri"/>
                <a:ea typeface="Calibri"/>
                <a:cs typeface="Calibri"/>
                <a:sym typeface="Calibri"/>
              </a:rPr>
            </a:br>
            <a:r>
              <a:rPr lang="es-PE" sz="1600" b="0" i="0" u="none" strike="noStrike" cap="none">
                <a:solidFill>
                  <a:schemeClr val="dk1"/>
                </a:solidFill>
                <a:latin typeface="Calibri"/>
                <a:ea typeface="Calibri"/>
                <a:cs typeface="Calibri"/>
                <a:sym typeface="Calibri"/>
              </a:rPr>
              <a:t>y manejables. </a:t>
            </a:r>
            <a:endParaRPr sz="1600" b="0" i="0" u="none" strike="noStrike" cap="none">
              <a:solidFill>
                <a:schemeClr val="dk1"/>
              </a:solidFill>
              <a:latin typeface="Calibri"/>
              <a:ea typeface="Calibri"/>
              <a:cs typeface="Calibri"/>
              <a:sym typeface="Calibri"/>
            </a:endParaRPr>
          </a:p>
          <a:p>
            <a:pPr marL="184150" marR="0" lvl="0" indent="-8255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184150" marR="0" lvl="0" indent="-184150" algn="l" rtl="0">
              <a:lnSpc>
                <a:spcPct val="100000"/>
              </a:lnSpc>
              <a:spcBef>
                <a:spcPts val="0"/>
              </a:spcBef>
              <a:spcAft>
                <a:spcPts val="0"/>
              </a:spcAft>
              <a:buClr>
                <a:srgbClr val="000000"/>
              </a:buClr>
              <a:buSzPts val="1600"/>
              <a:buFont typeface="Arial"/>
              <a:buChar char="•"/>
            </a:pPr>
            <a:r>
              <a:rPr lang="es-PE" sz="1600" b="0" i="0" u="none" strike="noStrike" cap="none">
                <a:solidFill>
                  <a:schemeClr val="dk1"/>
                </a:solidFill>
                <a:latin typeface="Calibri"/>
                <a:ea typeface="Calibri"/>
                <a:cs typeface="Calibri"/>
                <a:sym typeface="Calibri"/>
              </a:rPr>
              <a:t>La EDT es una representación jerárquica del trabajo que debe realizarse para completar el proyecto, donde cada nivel de la jerarquía descompone el trabajo en partes más detalladas y específicas.</a:t>
            </a:r>
            <a:endParaRPr sz="1600" b="0" i="0" u="none" strike="noStrike" cap="none">
              <a:solidFill>
                <a:schemeClr val="dk1"/>
              </a:solidFill>
              <a:latin typeface="Calibri"/>
              <a:ea typeface="Calibri"/>
              <a:cs typeface="Calibri"/>
              <a:sym typeface="Calibri"/>
            </a:endParaRPr>
          </a:p>
        </p:txBody>
      </p:sp>
      <p:sp>
        <p:nvSpPr>
          <p:cNvPr id="82" name="Google Shape;82;p4"/>
          <p:cNvSpPr/>
          <p:nvPr/>
        </p:nvSpPr>
        <p:spPr>
          <a:xfrm>
            <a:off x="4751388" y="3133403"/>
            <a:ext cx="3924300" cy="1081089"/>
          </a:xfrm>
          <a:prstGeom prst="roundRect">
            <a:avLst>
              <a:gd name="adj" fmla="val 10684"/>
            </a:avLst>
          </a:prstGeom>
          <a:solidFill>
            <a:srgbClr val="D1EFF4"/>
          </a:solidFill>
          <a:ln w="25400" cap="flat" cmpd="sng">
            <a:solidFill>
              <a:srgbClr val="DAEEF3"/>
            </a:solidFill>
            <a:prstDash val="solid"/>
            <a:round/>
            <a:headEnd type="none" w="sm" len="sm"/>
            <a:tailEnd type="none" w="sm" len="sm"/>
          </a:ln>
        </p:spPr>
        <p:txBody>
          <a:bodyPr spcFirstLastPara="1" wrap="square" lIns="108000" tIns="0" rIns="216000" bIns="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PE" sz="1400" b="0" i="0" u="none" strike="noStrike" cap="none">
                <a:solidFill>
                  <a:schemeClr val="dk1"/>
                </a:solidFill>
                <a:latin typeface="Calibri"/>
                <a:ea typeface="Calibri"/>
                <a:cs typeface="Calibri"/>
                <a:sym typeface="Calibri"/>
              </a:rPr>
              <a:t>La EDT refleja de un “solo vistazo” el 100 % del alcance que el equipo de proyecto se compromete a cumplir. Lo que no aparece en la EDT no es parte del alcance del proyecto.</a:t>
            </a:r>
            <a:endParaRPr sz="1400" b="0" i="0" u="none" strike="noStrike" cap="none">
              <a:solidFill>
                <a:schemeClr val="dk1"/>
              </a:solidFill>
              <a:latin typeface="Calibri"/>
              <a:ea typeface="Calibri"/>
              <a:cs typeface="Calibri"/>
              <a:sym typeface="Calibri"/>
            </a:endParaRPr>
          </a:p>
        </p:txBody>
      </p:sp>
      <p:sp>
        <p:nvSpPr>
          <p:cNvPr id="83" name="Google Shape;83;p4"/>
          <p:cNvSpPr/>
          <p:nvPr/>
        </p:nvSpPr>
        <p:spPr>
          <a:xfrm>
            <a:off x="503238" y="376836"/>
            <a:ext cx="2430462"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i="0" u="none" strike="noStrike" cap="none">
                <a:solidFill>
                  <a:srgbClr val="7F7F7F"/>
                </a:solidFill>
                <a:latin typeface="Calibri"/>
                <a:ea typeface="Calibri"/>
                <a:cs typeface="Calibri"/>
                <a:sym typeface="Calibri"/>
              </a:rPr>
              <a:t>+ </a:t>
            </a:r>
            <a:r>
              <a:rPr lang="es-PE" sz="1000" b="0" i="0" u="none" strike="noStrike" cap="none">
                <a:solidFill>
                  <a:srgbClr val="A5A5A5"/>
                </a:solidFill>
                <a:latin typeface="Calibri"/>
                <a:ea typeface="Calibri"/>
                <a:cs typeface="Calibri"/>
                <a:sym typeface="Calibri"/>
              </a:rPr>
              <a:t>DEFINICIONES BÁSICAS</a:t>
            </a:r>
            <a:endParaRPr/>
          </a:p>
        </p:txBody>
      </p:sp>
      <p:grpSp>
        <p:nvGrpSpPr>
          <p:cNvPr id="84" name="Google Shape;84;p4"/>
          <p:cNvGrpSpPr/>
          <p:nvPr/>
        </p:nvGrpSpPr>
        <p:grpSpPr>
          <a:xfrm>
            <a:off x="4660358" y="921263"/>
            <a:ext cx="4029698" cy="1927901"/>
            <a:chOff x="4715358" y="921263"/>
            <a:chExt cx="4029698" cy="1927901"/>
          </a:xfrm>
        </p:grpSpPr>
        <p:cxnSp>
          <p:nvCxnSpPr>
            <p:cNvPr id="85" name="Google Shape;85;p4"/>
            <p:cNvCxnSpPr/>
            <p:nvPr/>
          </p:nvCxnSpPr>
          <p:spPr>
            <a:xfrm rot="-5400000" flipH="1">
              <a:off x="5922538" y="2125755"/>
              <a:ext cx="1119302" cy="107492"/>
            </a:xfrm>
            <a:prstGeom prst="bentConnector3">
              <a:avLst>
                <a:gd name="adj1" fmla="val 99470"/>
              </a:avLst>
            </a:prstGeom>
            <a:noFill/>
            <a:ln w="12700" cap="flat" cmpd="sng">
              <a:solidFill>
                <a:srgbClr val="7F7F7F"/>
              </a:solidFill>
              <a:prstDash val="solid"/>
              <a:round/>
              <a:headEnd type="none" w="sm" len="sm"/>
              <a:tailEnd type="none" w="sm" len="sm"/>
            </a:ln>
          </p:spPr>
        </p:cxnSp>
        <p:cxnSp>
          <p:nvCxnSpPr>
            <p:cNvPr id="86" name="Google Shape;86;p4"/>
            <p:cNvCxnSpPr/>
            <p:nvPr/>
          </p:nvCxnSpPr>
          <p:spPr>
            <a:xfrm rot="-5400000" flipH="1">
              <a:off x="4265333" y="2125755"/>
              <a:ext cx="1119302" cy="107492"/>
            </a:xfrm>
            <a:prstGeom prst="bentConnector3">
              <a:avLst>
                <a:gd name="adj1" fmla="val 99470"/>
              </a:avLst>
            </a:prstGeom>
            <a:noFill/>
            <a:ln w="12700" cap="flat" cmpd="sng">
              <a:solidFill>
                <a:srgbClr val="7F7F7F"/>
              </a:solidFill>
              <a:prstDash val="solid"/>
              <a:round/>
              <a:headEnd type="none" w="sm" len="sm"/>
              <a:tailEnd type="none" w="sm" len="sm"/>
            </a:ln>
          </p:spPr>
        </p:cxnSp>
        <p:cxnSp>
          <p:nvCxnSpPr>
            <p:cNvPr id="87" name="Google Shape;87;p4"/>
            <p:cNvCxnSpPr/>
            <p:nvPr/>
          </p:nvCxnSpPr>
          <p:spPr>
            <a:xfrm rot="10800000">
              <a:off x="4769987" y="2345046"/>
              <a:ext cx="108000" cy="0"/>
            </a:xfrm>
            <a:prstGeom prst="straightConnector1">
              <a:avLst/>
            </a:prstGeom>
            <a:noFill/>
            <a:ln w="12700" cap="flat" cmpd="sng">
              <a:solidFill>
                <a:srgbClr val="7F7F7F"/>
              </a:solidFill>
              <a:prstDash val="solid"/>
              <a:round/>
              <a:headEnd type="none" w="sm" len="sm"/>
              <a:tailEnd type="none" w="sm" len="sm"/>
            </a:ln>
          </p:spPr>
        </p:cxnSp>
        <p:cxnSp>
          <p:nvCxnSpPr>
            <p:cNvPr id="88" name="Google Shape;88;p4"/>
            <p:cNvCxnSpPr/>
            <p:nvPr/>
          </p:nvCxnSpPr>
          <p:spPr>
            <a:xfrm rot="10800000">
              <a:off x="4769987" y="1978926"/>
              <a:ext cx="108000" cy="0"/>
            </a:xfrm>
            <a:prstGeom prst="straightConnector1">
              <a:avLst/>
            </a:prstGeom>
            <a:noFill/>
            <a:ln w="12700" cap="flat" cmpd="sng">
              <a:solidFill>
                <a:srgbClr val="7F7F7F"/>
              </a:solidFill>
              <a:prstDash val="solid"/>
              <a:round/>
              <a:headEnd type="none" w="sm" len="sm"/>
              <a:tailEnd type="none" w="sm" len="sm"/>
            </a:ln>
          </p:spPr>
        </p:cxnSp>
        <p:cxnSp>
          <p:nvCxnSpPr>
            <p:cNvPr id="89" name="Google Shape;89;p4"/>
            <p:cNvCxnSpPr/>
            <p:nvPr/>
          </p:nvCxnSpPr>
          <p:spPr>
            <a:xfrm>
              <a:off x="5557703" y="1599530"/>
              <a:ext cx="141300" cy="763200"/>
            </a:xfrm>
            <a:prstGeom prst="bentConnector4">
              <a:avLst>
                <a:gd name="adj1" fmla="val 70380"/>
                <a:gd name="adj2" fmla="val 100175"/>
              </a:avLst>
            </a:prstGeom>
            <a:noFill/>
            <a:ln w="12700" cap="flat" cmpd="sng">
              <a:solidFill>
                <a:srgbClr val="7F7F7F"/>
              </a:solidFill>
              <a:prstDash val="solid"/>
              <a:round/>
              <a:headEnd type="none" w="sm" len="sm"/>
              <a:tailEnd type="none" w="sm" len="sm"/>
            </a:ln>
          </p:spPr>
        </p:cxnSp>
        <p:cxnSp>
          <p:nvCxnSpPr>
            <p:cNvPr id="90" name="Google Shape;90;p4"/>
            <p:cNvCxnSpPr/>
            <p:nvPr/>
          </p:nvCxnSpPr>
          <p:spPr>
            <a:xfrm rot="10800000">
              <a:off x="5599632" y="1978926"/>
              <a:ext cx="108000" cy="0"/>
            </a:xfrm>
            <a:prstGeom prst="straightConnector1">
              <a:avLst/>
            </a:prstGeom>
            <a:noFill/>
            <a:ln w="12700" cap="flat" cmpd="sng">
              <a:solidFill>
                <a:srgbClr val="7F7F7F"/>
              </a:solidFill>
              <a:prstDash val="solid"/>
              <a:round/>
              <a:headEnd type="none" w="sm" len="sm"/>
              <a:tailEnd type="none" w="sm" len="sm"/>
            </a:ln>
          </p:spPr>
        </p:cxnSp>
        <p:cxnSp>
          <p:nvCxnSpPr>
            <p:cNvPr id="91" name="Google Shape;91;p4"/>
            <p:cNvCxnSpPr/>
            <p:nvPr/>
          </p:nvCxnSpPr>
          <p:spPr>
            <a:xfrm rot="10800000">
              <a:off x="6424317" y="2345046"/>
              <a:ext cx="77400" cy="0"/>
            </a:xfrm>
            <a:prstGeom prst="straightConnector1">
              <a:avLst/>
            </a:prstGeom>
            <a:noFill/>
            <a:ln w="12700" cap="flat" cmpd="sng">
              <a:solidFill>
                <a:srgbClr val="7F7F7F"/>
              </a:solidFill>
              <a:prstDash val="solid"/>
              <a:round/>
              <a:headEnd type="none" w="sm" len="sm"/>
              <a:tailEnd type="none" w="sm" len="sm"/>
            </a:ln>
          </p:spPr>
        </p:cxnSp>
        <p:cxnSp>
          <p:nvCxnSpPr>
            <p:cNvPr id="92" name="Google Shape;92;p4"/>
            <p:cNvCxnSpPr/>
            <p:nvPr/>
          </p:nvCxnSpPr>
          <p:spPr>
            <a:xfrm rot="10800000">
              <a:off x="6424259" y="1978926"/>
              <a:ext cx="77458" cy="0"/>
            </a:xfrm>
            <a:prstGeom prst="straightConnector1">
              <a:avLst/>
            </a:prstGeom>
            <a:noFill/>
            <a:ln w="12700" cap="flat" cmpd="sng">
              <a:solidFill>
                <a:srgbClr val="7F7F7F"/>
              </a:solidFill>
              <a:prstDash val="solid"/>
              <a:round/>
              <a:headEnd type="none" w="sm" len="sm"/>
              <a:tailEnd type="none" w="sm" len="sm"/>
            </a:ln>
          </p:spPr>
        </p:cxnSp>
        <p:cxnSp>
          <p:nvCxnSpPr>
            <p:cNvPr id="93" name="Google Shape;93;p4"/>
            <p:cNvCxnSpPr/>
            <p:nvPr/>
          </p:nvCxnSpPr>
          <p:spPr>
            <a:xfrm rot="-5400000" flipH="1">
              <a:off x="6939231" y="1910481"/>
              <a:ext cx="763200" cy="141300"/>
            </a:xfrm>
            <a:prstGeom prst="bentConnector4">
              <a:avLst>
                <a:gd name="adj1" fmla="val 0"/>
                <a:gd name="adj2" fmla="val 38924"/>
              </a:avLst>
            </a:prstGeom>
            <a:noFill/>
            <a:ln w="12700" cap="flat" cmpd="sng">
              <a:solidFill>
                <a:srgbClr val="7F7F7F"/>
              </a:solidFill>
              <a:prstDash val="solid"/>
              <a:round/>
              <a:headEnd type="none" w="sm" len="sm"/>
              <a:tailEnd type="none" w="sm" len="sm"/>
            </a:ln>
          </p:spPr>
        </p:cxnSp>
        <p:cxnSp>
          <p:nvCxnSpPr>
            <p:cNvPr id="94" name="Google Shape;94;p4"/>
            <p:cNvCxnSpPr/>
            <p:nvPr/>
          </p:nvCxnSpPr>
          <p:spPr>
            <a:xfrm rot="10800000">
              <a:off x="7250923" y="1978926"/>
              <a:ext cx="77458" cy="0"/>
            </a:xfrm>
            <a:prstGeom prst="straightConnector1">
              <a:avLst/>
            </a:prstGeom>
            <a:noFill/>
            <a:ln w="12700" cap="flat" cmpd="sng">
              <a:solidFill>
                <a:srgbClr val="7F7F7F"/>
              </a:solidFill>
              <a:prstDash val="solid"/>
              <a:round/>
              <a:headEnd type="none" w="sm" len="sm"/>
              <a:tailEnd type="none" w="sm" len="sm"/>
            </a:ln>
          </p:spPr>
        </p:cxnSp>
        <p:cxnSp>
          <p:nvCxnSpPr>
            <p:cNvPr id="95" name="Google Shape;95;p4"/>
            <p:cNvCxnSpPr/>
            <p:nvPr/>
          </p:nvCxnSpPr>
          <p:spPr>
            <a:xfrm rot="5400000">
              <a:off x="6751435" y="-130474"/>
              <a:ext cx="600" cy="3288000"/>
            </a:xfrm>
            <a:prstGeom prst="bentConnector3">
              <a:avLst>
                <a:gd name="adj1" fmla="val -20013391"/>
              </a:avLst>
            </a:prstGeom>
            <a:noFill/>
            <a:ln w="12700" cap="flat" cmpd="sng">
              <a:solidFill>
                <a:srgbClr val="7F7F7F"/>
              </a:solidFill>
              <a:prstDash val="solid"/>
              <a:round/>
              <a:headEnd type="none" w="sm" len="sm"/>
              <a:tailEnd type="none" w="sm" len="sm"/>
            </a:ln>
          </p:spPr>
        </p:cxnSp>
        <p:cxnSp>
          <p:nvCxnSpPr>
            <p:cNvPr id="96" name="Google Shape;96;p4"/>
            <p:cNvCxnSpPr/>
            <p:nvPr/>
          </p:nvCxnSpPr>
          <p:spPr>
            <a:xfrm rot="10800000">
              <a:off x="6751685" y="1203500"/>
              <a:ext cx="0" cy="324000"/>
            </a:xfrm>
            <a:prstGeom prst="straightConnector1">
              <a:avLst/>
            </a:prstGeom>
            <a:noFill/>
            <a:ln w="12700" cap="flat" cmpd="sng">
              <a:solidFill>
                <a:srgbClr val="7F7F7F"/>
              </a:solidFill>
              <a:prstDash val="solid"/>
              <a:round/>
              <a:headEnd type="none" w="sm" len="sm"/>
              <a:tailEnd type="none" w="sm" len="sm"/>
            </a:ln>
          </p:spPr>
        </p:cxnSp>
        <p:cxnSp>
          <p:nvCxnSpPr>
            <p:cNvPr id="97" name="Google Shape;97;p4"/>
            <p:cNvCxnSpPr/>
            <p:nvPr/>
          </p:nvCxnSpPr>
          <p:spPr>
            <a:xfrm rot="10800000">
              <a:off x="7573710" y="1393922"/>
              <a:ext cx="0" cy="114223"/>
            </a:xfrm>
            <a:prstGeom prst="straightConnector1">
              <a:avLst/>
            </a:prstGeom>
            <a:noFill/>
            <a:ln w="12700" cap="flat" cmpd="sng">
              <a:solidFill>
                <a:srgbClr val="7F7F7F"/>
              </a:solidFill>
              <a:prstDash val="solid"/>
              <a:round/>
              <a:headEnd type="none" w="sm" len="sm"/>
              <a:tailEnd type="none" w="sm" len="sm"/>
            </a:ln>
          </p:spPr>
        </p:cxnSp>
        <p:cxnSp>
          <p:nvCxnSpPr>
            <p:cNvPr id="98" name="Google Shape;98;p4"/>
            <p:cNvCxnSpPr/>
            <p:nvPr/>
          </p:nvCxnSpPr>
          <p:spPr>
            <a:xfrm rot="10800000">
              <a:off x="5929661" y="1393923"/>
              <a:ext cx="0" cy="114223"/>
            </a:xfrm>
            <a:prstGeom prst="straightConnector1">
              <a:avLst/>
            </a:prstGeom>
            <a:noFill/>
            <a:ln w="12700" cap="flat" cmpd="sng">
              <a:solidFill>
                <a:srgbClr val="7F7F7F"/>
              </a:solidFill>
              <a:prstDash val="solid"/>
              <a:round/>
              <a:headEnd type="none" w="sm" len="sm"/>
              <a:tailEnd type="none" w="sm" len="sm"/>
            </a:ln>
          </p:spPr>
        </p:cxnSp>
        <p:sp>
          <p:nvSpPr>
            <p:cNvPr id="99" name="Google Shape;99;p4"/>
            <p:cNvSpPr/>
            <p:nvPr/>
          </p:nvSpPr>
          <p:spPr>
            <a:xfrm>
              <a:off x="4715358" y="1498794"/>
              <a:ext cx="741600" cy="274209"/>
            </a:xfrm>
            <a:prstGeom prst="roundRect">
              <a:avLst>
                <a:gd name="adj" fmla="val 36828"/>
              </a:avLst>
            </a:prstGeom>
            <a:solidFill>
              <a:srgbClr val="FF7828"/>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s-PE" sz="900" b="1" i="0" u="none" strike="noStrike" cap="none">
                  <a:solidFill>
                    <a:schemeClr val="lt1"/>
                  </a:solidFill>
                  <a:latin typeface="Calibri"/>
                  <a:ea typeface="Calibri"/>
                  <a:cs typeface="Calibri"/>
                  <a:sym typeface="Calibri"/>
                </a:rPr>
                <a:t>Factibilidad</a:t>
              </a:r>
              <a:endParaRPr sz="900" b="1" i="0" u="none" strike="noStrike" cap="none">
                <a:solidFill>
                  <a:schemeClr val="lt1"/>
                </a:solidFill>
                <a:latin typeface="Calibri"/>
                <a:ea typeface="Calibri"/>
                <a:cs typeface="Calibri"/>
                <a:sym typeface="Calibri"/>
              </a:endParaRPr>
            </a:p>
          </p:txBody>
        </p:sp>
        <p:sp>
          <p:nvSpPr>
            <p:cNvPr id="100" name="Google Shape;100;p4"/>
            <p:cNvSpPr/>
            <p:nvPr/>
          </p:nvSpPr>
          <p:spPr>
            <a:xfrm>
              <a:off x="5537382" y="1498794"/>
              <a:ext cx="741600" cy="274209"/>
            </a:xfrm>
            <a:prstGeom prst="roundRect">
              <a:avLst>
                <a:gd name="adj" fmla="val 36828"/>
              </a:avLst>
            </a:prstGeom>
            <a:solidFill>
              <a:srgbClr val="FF7828"/>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s-PE" sz="900" b="1" i="0" u="none" strike="noStrike" cap="none">
                  <a:solidFill>
                    <a:schemeClr val="lt1"/>
                  </a:solidFill>
                  <a:latin typeface="Calibri"/>
                  <a:ea typeface="Calibri"/>
                  <a:cs typeface="Calibri"/>
                  <a:sym typeface="Calibri"/>
                </a:rPr>
                <a:t>Selección</a:t>
              </a:r>
              <a:endParaRPr sz="900" b="1" i="0" u="none" strike="noStrike" cap="none">
                <a:solidFill>
                  <a:schemeClr val="lt1"/>
                </a:solidFill>
                <a:latin typeface="Calibri"/>
                <a:ea typeface="Calibri"/>
                <a:cs typeface="Calibri"/>
                <a:sym typeface="Calibri"/>
              </a:endParaRPr>
            </a:p>
          </p:txBody>
        </p:sp>
        <p:sp>
          <p:nvSpPr>
            <p:cNvPr id="101" name="Google Shape;101;p4"/>
            <p:cNvSpPr/>
            <p:nvPr/>
          </p:nvSpPr>
          <p:spPr>
            <a:xfrm>
              <a:off x="6359406" y="1498794"/>
              <a:ext cx="741600" cy="274209"/>
            </a:xfrm>
            <a:prstGeom prst="roundRect">
              <a:avLst>
                <a:gd name="adj" fmla="val 36828"/>
              </a:avLst>
            </a:prstGeom>
            <a:solidFill>
              <a:srgbClr val="FF7828"/>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s-PE" sz="900" b="1" i="0" u="none" strike="noStrike" cap="none">
                  <a:solidFill>
                    <a:schemeClr val="lt1"/>
                  </a:solidFill>
                  <a:latin typeface="Calibri"/>
                  <a:ea typeface="Calibri"/>
                  <a:cs typeface="Calibri"/>
                  <a:sym typeface="Calibri"/>
                </a:rPr>
                <a:t>Definición</a:t>
              </a:r>
              <a:endParaRPr sz="900" b="1" i="0" u="none" strike="noStrike" cap="none">
                <a:solidFill>
                  <a:schemeClr val="lt1"/>
                </a:solidFill>
                <a:latin typeface="Calibri"/>
                <a:ea typeface="Calibri"/>
                <a:cs typeface="Calibri"/>
                <a:sym typeface="Calibri"/>
              </a:endParaRPr>
            </a:p>
          </p:txBody>
        </p:sp>
        <p:sp>
          <p:nvSpPr>
            <p:cNvPr id="102" name="Google Shape;102;p4"/>
            <p:cNvSpPr/>
            <p:nvPr/>
          </p:nvSpPr>
          <p:spPr>
            <a:xfrm>
              <a:off x="7181430" y="1498794"/>
              <a:ext cx="741600" cy="274209"/>
            </a:xfrm>
            <a:prstGeom prst="roundRect">
              <a:avLst>
                <a:gd name="adj" fmla="val 36828"/>
              </a:avLst>
            </a:prstGeom>
            <a:solidFill>
              <a:srgbClr val="FF7828"/>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s-PE" sz="900" b="1" i="0" u="none" strike="noStrike" cap="none">
                  <a:solidFill>
                    <a:schemeClr val="lt1"/>
                  </a:solidFill>
                  <a:latin typeface="Calibri"/>
                  <a:ea typeface="Calibri"/>
                  <a:cs typeface="Calibri"/>
                  <a:sym typeface="Calibri"/>
                </a:rPr>
                <a:t>Ejecución</a:t>
              </a:r>
              <a:endParaRPr sz="900" b="1" i="0" u="none" strike="noStrike" cap="none">
                <a:solidFill>
                  <a:schemeClr val="lt1"/>
                </a:solidFill>
                <a:latin typeface="Calibri"/>
                <a:ea typeface="Calibri"/>
                <a:cs typeface="Calibri"/>
                <a:sym typeface="Calibri"/>
              </a:endParaRPr>
            </a:p>
          </p:txBody>
        </p:sp>
        <p:sp>
          <p:nvSpPr>
            <p:cNvPr id="103" name="Google Shape;103;p4"/>
            <p:cNvSpPr/>
            <p:nvPr/>
          </p:nvSpPr>
          <p:spPr>
            <a:xfrm>
              <a:off x="8003456" y="1498794"/>
              <a:ext cx="741600" cy="274209"/>
            </a:xfrm>
            <a:prstGeom prst="roundRect">
              <a:avLst>
                <a:gd name="adj" fmla="val 36828"/>
              </a:avLst>
            </a:prstGeom>
            <a:solidFill>
              <a:srgbClr val="FF7828"/>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s-PE" sz="900" b="1" i="0" u="none" strike="noStrike" cap="none">
                  <a:solidFill>
                    <a:schemeClr val="lt1"/>
                  </a:solidFill>
                  <a:latin typeface="Calibri"/>
                  <a:ea typeface="Calibri"/>
                  <a:cs typeface="Calibri"/>
                  <a:sym typeface="Calibri"/>
                </a:rPr>
                <a:t>Transferencia</a:t>
              </a:r>
              <a:endParaRPr sz="900" b="1" i="0" u="none" strike="noStrike" cap="none">
                <a:solidFill>
                  <a:schemeClr val="lt1"/>
                </a:solidFill>
                <a:latin typeface="Calibri"/>
                <a:ea typeface="Calibri"/>
                <a:cs typeface="Calibri"/>
                <a:sym typeface="Calibri"/>
              </a:endParaRPr>
            </a:p>
          </p:txBody>
        </p:sp>
        <p:grpSp>
          <p:nvGrpSpPr>
            <p:cNvPr id="104" name="Google Shape;104;p4"/>
            <p:cNvGrpSpPr/>
            <p:nvPr/>
          </p:nvGrpSpPr>
          <p:grpSpPr>
            <a:xfrm>
              <a:off x="7320281" y="1853557"/>
              <a:ext cx="602750" cy="629847"/>
              <a:chOff x="7320281" y="2355445"/>
              <a:chExt cx="602750" cy="629847"/>
            </a:xfrm>
          </p:grpSpPr>
          <p:sp>
            <p:nvSpPr>
              <p:cNvPr id="105" name="Google Shape;105;p4"/>
              <p:cNvSpPr/>
              <p:nvPr/>
            </p:nvSpPr>
            <p:spPr>
              <a:xfrm>
                <a:off x="7320281" y="2355445"/>
                <a:ext cx="602750" cy="249712"/>
              </a:xfrm>
              <a:prstGeom prst="roundRect">
                <a:avLst>
                  <a:gd name="adj" fmla="val 30979"/>
                </a:avLst>
              </a:prstGeom>
              <a:solidFill>
                <a:srgbClr val="714FA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Calibri"/>
                  <a:ea typeface="Calibri"/>
                  <a:cs typeface="Calibri"/>
                  <a:sym typeface="Calibri"/>
                </a:endParaRPr>
              </a:p>
            </p:txBody>
          </p:sp>
          <p:sp>
            <p:nvSpPr>
              <p:cNvPr id="106" name="Google Shape;106;p4"/>
              <p:cNvSpPr/>
              <p:nvPr/>
            </p:nvSpPr>
            <p:spPr>
              <a:xfrm>
                <a:off x="7320281" y="2735580"/>
                <a:ext cx="602750" cy="249712"/>
              </a:xfrm>
              <a:prstGeom prst="roundRect">
                <a:avLst>
                  <a:gd name="adj" fmla="val 30979"/>
                </a:avLst>
              </a:prstGeom>
              <a:solidFill>
                <a:srgbClr val="714FA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Calibri"/>
                  <a:ea typeface="Calibri"/>
                  <a:cs typeface="Calibri"/>
                  <a:sym typeface="Calibri"/>
                </a:endParaRPr>
              </a:p>
            </p:txBody>
          </p:sp>
        </p:grpSp>
        <p:grpSp>
          <p:nvGrpSpPr>
            <p:cNvPr id="107" name="Google Shape;107;p4"/>
            <p:cNvGrpSpPr/>
            <p:nvPr/>
          </p:nvGrpSpPr>
          <p:grpSpPr>
            <a:xfrm>
              <a:off x="6498256" y="1853557"/>
              <a:ext cx="602750" cy="629847"/>
              <a:chOff x="7320281" y="2355445"/>
              <a:chExt cx="602750" cy="629847"/>
            </a:xfrm>
          </p:grpSpPr>
          <p:sp>
            <p:nvSpPr>
              <p:cNvPr id="108" name="Google Shape;108;p4"/>
              <p:cNvSpPr/>
              <p:nvPr/>
            </p:nvSpPr>
            <p:spPr>
              <a:xfrm>
                <a:off x="7320281" y="2355445"/>
                <a:ext cx="602750" cy="249712"/>
              </a:xfrm>
              <a:prstGeom prst="roundRect">
                <a:avLst>
                  <a:gd name="adj" fmla="val 30979"/>
                </a:avLst>
              </a:prstGeom>
              <a:solidFill>
                <a:srgbClr val="714FA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Calibri"/>
                  <a:ea typeface="Calibri"/>
                  <a:cs typeface="Calibri"/>
                  <a:sym typeface="Calibri"/>
                </a:endParaRPr>
              </a:p>
            </p:txBody>
          </p:sp>
          <p:sp>
            <p:nvSpPr>
              <p:cNvPr id="109" name="Google Shape;109;p4"/>
              <p:cNvSpPr/>
              <p:nvPr/>
            </p:nvSpPr>
            <p:spPr>
              <a:xfrm>
                <a:off x="7320281" y="2735580"/>
                <a:ext cx="602750" cy="249712"/>
              </a:xfrm>
              <a:prstGeom prst="roundRect">
                <a:avLst>
                  <a:gd name="adj" fmla="val 30979"/>
                </a:avLst>
              </a:prstGeom>
              <a:solidFill>
                <a:srgbClr val="714FA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Calibri"/>
                  <a:ea typeface="Calibri"/>
                  <a:cs typeface="Calibri"/>
                  <a:sym typeface="Calibri"/>
                </a:endParaRPr>
              </a:p>
            </p:txBody>
          </p:sp>
        </p:grpSp>
        <p:grpSp>
          <p:nvGrpSpPr>
            <p:cNvPr id="110" name="Google Shape;110;p4"/>
            <p:cNvGrpSpPr/>
            <p:nvPr/>
          </p:nvGrpSpPr>
          <p:grpSpPr>
            <a:xfrm>
              <a:off x="5676232" y="1853557"/>
              <a:ext cx="602750" cy="629847"/>
              <a:chOff x="7320281" y="2355445"/>
              <a:chExt cx="602750" cy="629847"/>
            </a:xfrm>
          </p:grpSpPr>
          <p:sp>
            <p:nvSpPr>
              <p:cNvPr id="111" name="Google Shape;111;p4"/>
              <p:cNvSpPr/>
              <p:nvPr/>
            </p:nvSpPr>
            <p:spPr>
              <a:xfrm>
                <a:off x="7320281" y="2355445"/>
                <a:ext cx="602750" cy="249712"/>
              </a:xfrm>
              <a:prstGeom prst="roundRect">
                <a:avLst>
                  <a:gd name="adj" fmla="val 30979"/>
                </a:avLst>
              </a:prstGeom>
              <a:solidFill>
                <a:srgbClr val="714FA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Calibri"/>
                  <a:ea typeface="Calibri"/>
                  <a:cs typeface="Calibri"/>
                  <a:sym typeface="Calibri"/>
                </a:endParaRPr>
              </a:p>
            </p:txBody>
          </p:sp>
          <p:sp>
            <p:nvSpPr>
              <p:cNvPr id="112" name="Google Shape;112;p4"/>
              <p:cNvSpPr/>
              <p:nvPr/>
            </p:nvSpPr>
            <p:spPr>
              <a:xfrm>
                <a:off x="7320281" y="2735580"/>
                <a:ext cx="602750" cy="249712"/>
              </a:xfrm>
              <a:prstGeom prst="roundRect">
                <a:avLst>
                  <a:gd name="adj" fmla="val 30979"/>
                </a:avLst>
              </a:prstGeom>
              <a:solidFill>
                <a:srgbClr val="714FA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Calibri"/>
                  <a:ea typeface="Calibri"/>
                  <a:cs typeface="Calibri"/>
                  <a:sym typeface="Calibri"/>
                </a:endParaRPr>
              </a:p>
            </p:txBody>
          </p:sp>
        </p:grpSp>
        <p:grpSp>
          <p:nvGrpSpPr>
            <p:cNvPr id="113" name="Google Shape;113;p4"/>
            <p:cNvGrpSpPr/>
            <p:nvPr/>
          </p:nvGrpSpPr>
          <p:grpSpPr>
            <a:xfrm>
              <a:off x="4854208" y="1853557"/>
              <a:ext cx="602750" cy="629847"/>
              <a:chOff x="7320281" y="2355445"/>
              <a:chExt cx="602750" cy="629847"/>
            </a:xfrm>
          </p:grpSpPr>
          <p:sp>
            <p:nvSpPr>
              <p:cNvPr id="114" name="Google Shape;114;p4"/>
              <p:cNvSpPr/>
              <p:nvPr/>
            </p:nvSpPr>
            <p:spPr>
              <a:xfrm>
                <a:off x="7320281" y="2355445"/>
                <a:ext cx="602750" cy="249712"/>
              </a:xfrm>
              <a:prstGeom prst="roundRect">
                <a:avLst>
                  <a:gd name="adj" fmla="val 30979"/>
                </a:avLst>
              </a:prstGeom>
              <a:solidFill>
                <a:srgbClr val="714FA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Calibri"/>
                  <a:ea typeface="Calibri"/>
                  <a:cs typeface="Calibri"/>
                  <a:sym typeface="Calibri"/>
                </a:endParaRPr>
              </a:p>
            </p:txBody>
          </p:sp>
          <p:sp>
            <p:nvSpPr>
              <p:cNvPr id="115" name="Google Shape;115;p4"/>
              <p:cNvSpPr/>
              <p:nvPr/>
            </p:nvSpPr>
            <p:spPr>
              <a:xfrm>
                <a:off x="7320281" y="2735580"/>
                <a:ext cx="602750" cy="249712"/>
              </a:xfrm>
              <a:prstGeom prst="roundRect">
                <a:avLst>
                  <a:gd name="adj" fmla="val 30979"/>
                </a:avLst>
              </a:prstGeom>
              <a:solidFill>
                <a:srgbClr val="714FA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Calibri"/>
                  <a:ea typeface="Calibri"/>
                  <a:cs typeface="Calibri"/>
                  <a:sym typeface="Calibri"/>
                </a:endParaRPr>
              </a:p>
            </p:txBody>
          </p:sp>
        </p:grpSp>
        <p:sp>
          <p:nvSpPr>
            <p:cNvPr id="116" name="Google Shape;116;p4"/>
            <p:cNvSpPr/>
            <p:nvPr/>
          </p:nvSpPr>
          <p:spPr>
            <a:xfrm>
              <a:off x="4854208" y="2599452"/>
              <a:ext cx="602750" cy="249712"/>
            </a:xfrm>
            <a:prstGeom prst="roundRect">
              <a:avLst>
                <a:gd name="adj" fmla="val 30979"/>
              </a:avLst>
            </a:prstGeom>
            <a:solidFill>
              <a:srgbClr val="714FA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Calibri"/>
                <a:ea typeface="Calibri"/>
                <a:cs typeface="Calibri"/>
                <a:sym typeface="Calibri"/>
              </a:endParaRPr>
            </a:p>
          </p:txBody>
        </p:sp>
        <p:sp>
          <p:nvSpPr>
            <p:cNvPr id="117" name="Google Shape;117;p4"/>
            <p:cNvSpPr/>
            <p:nvPr/>
          </p:nvSpPr>
          <p:spPr>
            <a:xfrm>
              <a:off x="6359407" y="921263"/>
              <a:ext cx="784556" cy="353357"/>
            </a:xfrm>
            <a:prstGeom prst="roundRect">
              <a:avLst>
                <a:gd name="adj" fmla="val 29495"/>
              </a:avLst>
            </a:prstGeom>
            <a:solidFill>
              <a:srgbClr val="00B1C3"/>
            </a:solidFill>
            <a:ln>
              <a:noFill/>
            </a:ln>
          </p:spPr>
          <p:txBody>
            <a:bodyPr spcFirstLastPara="1" wrap="square" lIns="0" tIns="0" rIns="0" bIns="0" anchor="ctr" anchorCtr="0">
              <a:noAutofit/>
            </a:bodyPr>
            <a:lstStyle/>
            <a:p>
              <a:pPr marL="7938" marR="0" lvl="0" indent="3175" algn="ctr" rtl="0">
                <a:lnSpc>
                  <a:spcPct val="90000"/>
                </a:lnSpc>
                <a:spcBef>
                  <a:spcPts val="0"/>
                </a:spcBef>
                <a:spcAft>
                  <a:spcPts val="0"/>
                </a:spcAft>
                <a:buClr>
                  <a:srgbClr val="000000"/>
                </a:buClr>
                <a:buSzPts val="1000"/>
                <a:buFont typeface="Arial"/>
                <a:buNone/>
              </a:pPr>
              <a:r>
                <a:rPr lang="es-PE" sz="1000" b="1" i="0" u="none" strike="noStrike" cap="none">
                  <a:solidFill>
                    <a:schemeClr val="lt1"/>
                  </a:solidFill>
                  <a:latin typeface="Calibri"/>
                  <a:ea typeface="Calibri"/>
                  <a:cs typeface="Calibri"/>
                  <a:sym typeface="Calibri"/>
                </a:rPr>
                <a:t>Proyecto Petrolero</a:t>
              </a:r>
              <a:endParaRPr sz="1000" b="1" i="0" u="none" strike="noStrike" cap="none">
                <a:solidFill>
                  <a:schemeClr val="lt1"/>
                </a:solidFill>
                <a:latin typeface="Calibri"/>
                <a:ea typeface="Calibri"/>
                <a:cs typeface="Calibri"/>
                <a:sym typeface="Calibri"/>
              </a:endParaRPr>
            </a:p>
          </p:txBody>
        </p:sp>
        <p:sp>
          <p:nvSpPr>
            <p:cNvPr id="118" name="Google Shape;118;p4"/>
            <p:cNvSpPr/>
            <p:nvPr/>
          </p:nvSpPr>
          <p:spPr>
            <a:xfrm>
              <a:off x="6498256" y="2599452"/>
              <a:ext cx="602750" cy="249712"/>
            </a:xfrm>
            <a:prstGeom prst="roundRect">
              <a:avLst>
                <a:gd name="adj" fmla="val 30979"/>
              </a:avLst>
            </a:prstGeom>
            <a:solidFill>
              <a:srgbClr val="714FA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p:nvPr/>
        </p:nvSpPr>
        <p:spPr>
          <a:xfrm>
            <a:off x="503238" y="376836"/>
            <a:ext cx="2430462"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i="0" u="none" strike="noStrike" cap="none">
                <a:solidFill>
                  <a:srgbClr val="7F7F7F"/>
                </a:solidFill>
                <a:latin typeface="Calibri"/>
                <a:ea typeface="Calibri"/>
                <a:cs typeface="Calibri"/>
                <a:sym typeface="Calibri"/>
              </a:rPr>
              <a:t>+ </a:t>
            </a:r>
            <a:r>
              <a:rPr lang="es-PE" sz="1000" b="0" i="0" u="none" strike="noStrike" cap="none">
                <a:solidFill>
                  <a:srgbClr val="A5A5A5"/>
                </a:solidFill>
                <a:latin typeface="Calibri"/>
                <a:ea typeface="Calibri"/>
                <a:cs typeface="Calibri"/>
                <a:sym typeface="Calibri"/>
              </a:rPr>
              <a:t>DEFINICIONES BÁSICAS</a:t>
            </a:r>
            <a:endParaRPr/>
          </a:p>
        </p:txBody>
      </p:sp>
      <p:pic>
        <p:nvPicPr>
          <p:cNvPr id="125" name="Google Shape;125;p5"/>
          <p:cNvPicPr preferRelativeResize="0"/>
          <p:nvPr/>
        </p:nvPicPr>
        <p:blipFill rotWithShape="1">
          <a:blip r:embed="rId3">
            <a:alphaModFix/>
          </a:blip>
          <a:srcRect l="2358" t="2358" r="1547" b="2796"/>
          <a:stretch/>
        </p:blipFill>
        <p:spPr>
          <a:xfrm>
            <a:off x="3671888" y="919750"/>
            <a:ext cx="5010150" cy="3793380"/>
          </a:xfrm>
          <a:prstGeom prst="rect">
            <a:avLst/>
          </a:prstGeom>
          <a:noFill/>
          <a:ln>
            <a:noFill/>
          </a:ln>
        </p:spPr>
      </p:pic>
      <p:sp>
        <p:nvSpPr>
          <p:cNvPr id="126" name="Google Shape;126;p5"/>
          <p:cNvSpPr txBox="1"/>
          <p:nvPr/>
        </p:nvSpPr>
        <p:spPr>
          <a:xfrm>
            <a:off x="509588" y="919163"/>
            <a:ext cx="3090862" cy="836571"/>
          </a:xfrm>
          <a:prstGeom prst="rect">
            <a:avLst/>
          </a:prstGeom>
          <a:noFill/>
          <a:ln>
            <a:noFill/>
          </a:ln>
        </p:spPr>
        <p:txBody>
          <a:bodyPr spcFirstLastPara="1" wrap="square" lIns="0" tIns="0" rIns="72000" bIns="36000" anchor="t" anchorCtr="0">
            <a:spAutoFit/>
          </a:bodyPr>
          <a:lstStyle/>
          <a:p>
            <a:pPr marL="0" marR="0" lvl="0" indent="0" algn="l" rtl="0">
              <a:lnSpc>
                <a:spcPct val="100000"/>
              </a:lnSpc>
              <a:spcBef>
                <a:spcPts val="0"/>
              </a:spcBef>
              <a:spcAft>
                <a:spcPts val="0"/>
              </a:spcAft>
              <a:buNone/>
            </a:pPr>
            <a:r>
              <a:rPr lang="es-PE" sz="2000" b="1" i="0" u="none" strike="noStrike" cap="none">
                <a:solidFill>
                  <a:srgbClr val="000000"/>
                </a:solidFill>
                <a:latin typeface="Calibri"/>
                <a:ea typeface="Calibri"/>
                <a:cs typeface="Calibri"/>
                <a:sym typeface="Calibri"/>
              </a:rPr>
              <a:t>PROYECTO</a:t>
            </a:r>
            <a:endParaRPr/>
          </a:p>
          <a:p>
            <a:pPr marL="0" marR="0" lvl="0" indent="0" algn="l" rtl="0">
              <a:lnSpc>
                <a:spcPct val="100000"/>
              </a:lnSpc>
              <a:spcBef>
                <a:spcPts val="0"/>
              </a:spcBef>
              <a:spcAft>
                <a:spcPts val="0"/>
              </a:spcAft>
              <a:buNone/>
            </a:pPr>
            <a:r>
              <a:rPr lang="es-PE" sz="1600" b="1" i="0" u="none" strike="noStrike" cap="none">
                <a:solidFill>
                  <a:schemeClr val="accent5"/>
                </a:solidFill>
                <a:latin typeface="Calibri"/>
                <a:ea typeface="Calibri"/>
                <a:cs typeface="Calibri"/>
                <a:sym typeface="Calibri"/>
              </a:rPr>
              <a:t>IMPLEMENTACIÓN DE UNA TIENDA COMERCIAL (MINIMARKET)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Google Shape;132;p6"/>
          <p:cNvGrpSpPr/>
          <p:nvPr/>
        </p:nvGrpSpPr>
        <p:grpSpPr>
          <a:xfrm>
            <a:off x="503238" y="1503475"/>
            <a:ext cx="8172450" cy="2737811"/>
            <a:chOff x="2165" y="387760"/>
            <a:chExt cx="8572597" cy="2871862"/>
          </a:xfrm>
        </p:grpSpPr>
        <p:sp>
          <p:nvSpPr>
            <p:cNvPr id="133" name="Google Shape;133;p6"/>
            <p:cNvSpPr/>
            <p:nvPr/>
          </p:nvSpPr>
          <p:spPr>
            <a:xfrm>
              <a:off x="7585947" y="1428165"/>
              <a:ext cx="128975" cy="1006011"/>
            </a:xfrm>
            <a:custGeom>
              <a:avLst/>
              <a:gdLst/>
              <a:ahLst/>
              <a:cxnLst/>
              <a:rect l="l" t="t" r="r" b="b"/>
              <a:pathLst>
                <a:path w="120000" h="120000" extrusionOk="0">
                  <a:moveTo>
                    <a:pt x="0" y="0"/>
                  </a:moveTo>
                  <a:lnTo>
                    <a:pt x="0" y="120000"/>
                  </a:lnTo>
                  <a:lnTo>
                    <a:pt x="120000" y="120000"/>
                  </a:lnTo>
                </a:path>
              </a:pathLst>
            </a:custGeom>
            <a:noFill/>
            <a:ln w="19050" cap="flat" cmpd="sng">
              <a:solidFill>
                <a:schemeClr val="accent5"/>
              </a:solidFill>
              <a:prstDash val="solid"/>
              <a:round/>
              <a:headEnd type="none" w="sm" len="sm"/>
              <a:tailEnd type="none" w="sm" len="sm"/>
            </a:ln>
          </p:spPr>
        </p:sp>
        <p:sp>
          <p:nvSpPr>
            <p:cNvPr id="134" name="Google Shape;134;p6"/>
            <p:cNvSpPr/>
            <p:nvPr/>
          </p:nvSpPr>
          <p:spPr>
            <a:xfrm>
              <a:off x="7585947" y="1428165"/>
              <a:ext cx="128975" cy="395526"/>
            </a:xfrm>
            <a:custGeom>
              <a:avLst/>
              <a:gdLst/>
              <a:ahLst/>
              <a:cxnLst/>
              <a:rect l="l" t="t" r="r" b="b"/>
              <a:pathLst>
                <a:path w="120000" h="120000" extrusionOk="0">
                  <a:moveTo>
                    <a:pt x="0" y="0"/>
                  </a:moveTo>
                  <a:lnTo>
                    <a:pt x="0" y="120000"/>
                  </a:lnTo>
                  <a:lnTo>
                    <a:pt x="120000" y="120000"/>
                  </a:lnTo>
                </a:path>
              </a:pathLst>
            </a:custGeom>
            <a:noFill/>
            <a:ln w="19050" cap="flat" cmpd="sng">
              <a:solidFill>
                <a:schemeClr val="accent5"/>
              </a:solidFill>
              <a:prstDash val="solid"/>
              <a:round/>
              <a:headEnd type="none" w="sm" len="sm"/>
              <a:tailEnd type="none" w="sm" len="sm"/>
            </a:ln>
          </p:spPr>
        </p:sp>
        <p:sp>
          <p:nvSpPr>
            <p:cNvPr id="135" name="Google Shape;135;p6"/>
            <p:cNvSpPr/>
            <p:nvPr/>
          </p:nvSpPr>
          <p:spPr>
            <a:xfrm>
              <a:off x="4180984" y="817680"/>
              <a:ext cx="3748899" cy="180566"/>
            </a:xfrm>
            <a:custGeom>
              <a:avLst/>
              <a:gdLst/>
              <a:ahLst/>
              <a:cxnLst/>
              <a:rect l="l" t="t" r="r" b="b"/>
              <a:pathLst>
                <a:path w="120000" h="120000" extrusionOk="0">
                  <a:moveTo>
                    <a:pt x="0" y="0"/>
                  </a:moveTo>
                  <a:lnTo>
                    <a:pt x="0" y="60000"/>
                  </a:lnTo>
                  <a:lnTo>
                    <a:pt x="120000" y="60000"/>
                  </a:lnTo>
                  <a:lnTo>
                    <a:pt x="120000" y="120000"/>
                  </a:lnTo>
                </a:path>
              </a:pathLst>
            </a:custGeom>
            <a:noFill/>
            <a:ln w="19050" cap="flat" cmpd="sng">
              <a:solidFill>
                <a:schemeClr val="accent5"/>
              </a:solidFill>
              <a:prstDash val="solid"/>
              <a:round/>
              <a:headEnd type="none" w="sm" len="sm"/>
              <a:tailEnd type="none" w="sm" len="sm"/>
            </a:ln>
          </p:spPr>
        </p:sp>
        <p:sp>
          <p:nvSpPr>
            <p:cNvPr id="136" name="Google Shape;136;p6"/>
            <p:cNvSpPr/>
            <p:nvPr/>
          </p:nvSpPr>
          <p:spPr>
            <a:xfrm>
              <a:off x="6584235" y="1428165"/>
              <a:ext cx="520202" cy="180566"/>
            </a:xfrm>
            <a:custGeom>
              <a:avLst/>
              <a:gdLst/>
              <a:ahLst/>
              <a:cxnLst/>
              <a:rect l="l" t="t" r="r" b="b"/>
              <a:pathLst>
                <a:path w="120000" h="120000" extrusionOk="0">
                  <a:moveTo>
                    <a:pt x="0" y="0"/>
                  </a:moveTo>
                  <a:lnTo>
                    <a:pt x="0" y="60000"/>
                  </a:lnTo>
                  <a:lnTo>
                    <a:pt x="120000" y="60000"/>
                  </a:lnTo>
                  <a:lnTo>
                    <a:pt x="120000" y="120000"/>
                  </a:lnTo>
                </a:path>
              </a:pathLst>
            </a:custGeom>
            <a:noFill/>
            <a:ln w="19050" cap="flat" cmpd="sng">
              <a:solidFill>
                <a:schemeClr val="accent5"/>
              </a:solidFill>
              <a:prstDash val="solid"/>
              <a:round/>
              <a:headEnd type="none" w="sm" len="sm"/>
              <a:tailEnd type="none" w="sm" len="sm"/>
            </a:ln>
          </p:spPr>
        </p:sp>
        <p:sp>
          <p:nvSpPr>
            <p:cNvPr id="137" name="Google Shape;137;p6"/>
            <p:cNvSpPr/>
            <p:nvPr/>
          </p:nvSpPr>
          <p:spPr>
            <a:xfrm>
              <a:off x="5720096" y="2038651"/>
              <a:ext cx="128975" cy="1006011"/>
            </a:xfrm>
            <a:custGeom>
              <a:avLst/>
              <a:gdLst/>
              <a:ahLst/>
              <a:cxnLst/>
              <a:rect l="l" t="t" r="r" b="b"/>
              <a:pathLst>
                <a:path w="120000" h="120000" extrusionOk="0">
                  <a:moveTo>
                    <a:pt x="0" y="0"/>
                  </a:moveTo>
                  <a:lnTo>
                    <a:pt x="0" y="120000"/>
                  </a:lnTo>
                  <a:lnTo>
                    <a:pt x="120000" y="120000"/>
                  </a:lnTo>
                </a:path>
              </a:pathLst>
            </a:custGeom>
            <a:noFill/>
            <a:ln w="19050" cap="flat" cmpd="sng">
              <a:solidFill>
                <a:schemeClr val="accent5"/>
              </a:solidFill>
              <a:prstDash val="solid"/>
              <a:round/>
              <a:headEnd type="none" w="sm" len="sm"/>
              <a:tailEnd type="none" w="sm" len="sm"/>
            </a:ln>
          </p:spPr>
        </p:sp>
        <p:sp>
          <p:nvSpPr>
            <p:cNvPr id="138" name="Google Shape;138;p6"/>
            <p:cNvSpPr/>
            <p:nvPr/>
          </p:nvSpPr>
          <p:spPr>
            <a:xfrm>
              <a:off x="5720096" y="2038651"/>
              <a:ext cx="128975" cy="395526"/>
            </a:xfrm>
            <a:custGeom>
              <a:avLst/>
              <a:gdLst/>
              <a:ahLst/>
              <a:cxnLst/>
              <a:rect l="l" t="t" r="r" b="b"/>
              <a:pathLst>
                <a:path w="120000" h="120000" extrusionOk="0">
                  <a:moveTo>
                    <a:pt x="0" y="0"/>
                  </a:moveTo>
                  <a:lnTo>
                    <a:pt x="0" y="120000"/>
                  </a:lnTo>
                  <a:lnTo>
                    <a:pt x="120000" y="120000"/>
                  </a:lnTo>
                </a:path>
              </a:pathLst>
            </a:custGeom>
            <a:noFill/>
            <a:ln w="19050" cap="flat" cmpd="sng">
              <a:solidFill>
                <a:schemeClr val="accent5"/>
              </a:solidFill>
              <a:prstDash val="solid"/>
              <a:round/>
              <a:headEnd type="none" w="sm" len="sm"/>
              <a:tailEnd type="none" w="sm" len="sm"/>
            </a:ln>
          </p:spPr>
        </p:sp>
        <p:sp>
          <p:nvSpPr>
            <p:cNvPr id="139" name="Google Shape;139;p6"/>
            <p:cNvSpPr/>
            <p:nvPr/>
          </p:nvSpPr>
          <p:spPr>
            <a:xfrm>
              <a:off x="6064032" y="1428165"/>
              <a:ext cx="520202" cy="180566"/>
            </a:xfrm>
            <a:custGeom>
              <a:avLst/>
              <a:gdLst/>
              <a:ahLst/>
              <a:cxnLst/>
              <a:rect l="l" t="t" r="r" b="b"/>
              <a:pathLst>
                <a:path w="120000" h="120000" extrusionOk="0">
                  <a:moveTo>
                    <a:pt x="120000" y="0"/>
                  </a:moveTo>
                  <a:lnTo>
                    <a:pt x="120000" y="60000"/>
                  </a:lnTo>
                  <a:lnTo>
                    <a:pt x="0" y="60000"/>
                  </a:lnTo>
                  <a:lnTo>
                    <a:pt x="0" y="120000"/>
                  </a:lnTo>
                </a:path>
              </a:pathLst>
            </a:custGeom>
            <a:noFill/>
            <a:ln w="19050" cap="flat" cmpd="sng">
              <a:solidFill>
                <a:schemeClr val="accent5"/>
              </a:solidFill>
              <a:prstDash val="solid"/>
              <a:round/>
              <a:headEnd type="none" w="sm" len="sm"/>
              <a:tailEnd type="none" w="sm" len="sm"/>
            </a:ln>
          </p:spPr>
        </p:sp>
        <p:sp>
          <p:nvSpPr>
            <p:cNvPr id="140" name="Google Shape;140;p6"/>
            <p:cNvSpPr/>
            <p:nvPr/>
          </p:nvSpPr>
          <p:spPr>
            <a:xfrm>
              <a:off x="4180984" y="817680"/>
              <a:ext cx="2403250" cy="180566"/>
            </a:xfrm>
            <a:custGeom>
              <a:avLst/>
              <a:gdLst/>
              <a:ahLst/>
              <a:cxnLst/>
              <a:rect l="l" t="t" r="r" b="b"/>
              <a:pathLst>
                <a:path w="120000" h="120000" extrusionOk="0">
                  <a:moveTo>
                    <a:pt x="0" y="0"/>
                  </a:moveTo>
                  <a:lnTo>
                    <a:pt x="0" y="60000"/>
                  </a:lnTo>
                  <a:lnTo>
                    <a:pt x="120000" y="60000"/>
                  </a:lnTo>
                  <a:lnTo>
                    <a:pt x="120000" y="120000"/>
                  </a:lnTo>
                </a:path>
              </a:pathLst>
            </a:custGeom>
            <a:noFill/>
            <a:ln w="19050" cap="flat" cmpd="sng">
              <a:solidFill>
                <a:schemeClr val="accent5"/>
              </a:solidFill>
              <a:prstDash val="solid"/>
              <a:round/>
              <a:headEnd type="none" w="sm" len="sm"/>
              <a:tailEnd type="none" w="sm" len="sm"/>
            </a:ln>
          </p:spPr>
        </p:sp>
        <p:sp>
          <p:nvSpPr>
            <p:cNvPr id="141" name="Google Shape;141;p6"/>
            <p:cNvSpPr/>
            <p:nvPr/>
          </p:nvSpPr>
          <p:spPr>
            <a:xfrm>
              <a:off x="4464731" y="1428165"/>
              <a:ext cx="128975" cy="1006011"/>
            </a:xfrm>
            <a:custGeom>
              <a:avLst/>
              <a:gdLst/>
              <a:ahLst/>
              <a:cxnLst/>
              <a:rect l="l" t="t" r="r" b="b"/>
              <a:pathLst>
                <a:path w="120000" h="120000" extrusionOk="0">
                  <a:moveTo>
                    <a:pt x="0" y="0"/>
                  </a:moveTo>
                  <a:lnTo>
                    <a:pt x="0" y="120000"/>
                  </a:lnTo>
                  <a:lnTo>
                    <a:pt x="120000" y="120000"/>
                  </a:lnTo>
                </a:path>
              </a:pathLst>
            </a:custGeom>
            <a:noFill/>
            <a:ln w="19050" cap="flat" cmpd="sng">
              <a:solidFill>
                <a:schemeClr val="accent5"/>
              </a:solidFill>
              <a:prstDash val="solid"/>
              <a:round/>
              <a:headEnd type="none" w="sm" len="sm"/>
              <a:tailEnd type="none" w="sm" len="sm"/>
            </a:ln>
          </p:spPr>
        </p:sp>
        <p:sp>
          <p:nvSpPr>
            <p:cNvPr id="142" name="Google Shape;142;p6"/>
            <p:cNvSpPr/>
            <p:nvPr/>
          </p:nvSpPr>
          <p:spPr>
            <a:xfrm>
              <a:off x="4464731" y="1428165"/>
              <a:ext cx="128975" cy="395526"/>
            </a:xfrm>
            <a:custGeom>
              <a:avLst/>
              <a:gdLst/>
              <a:ahLst/>
              <a:cxnLst/>
              <a:rect l="l" t="t" r="r" b="b"/>
              <a:pathLst>
                <a:path w="120000" h="120000" extrusionOk="0">
                  <a:moveTo>
                    <a:pt x="0" y="0"/>
                  </a:moveTo>
                  <a:lnTo>
                    <a:pt x="0" y="120000"/>
                  </a:lnTo>
                  <a:lnTo>
                    <a:pt x="120000" y="120000"/>
                  </a:lnTo>
                </a:path>
              </a:pathLst>
            </a:custGeom>
            <a:noFill/>
            <a:ln w="19050" cap="flat" cmpd="sng">
              <a:solidFill>
                <a:schemeClr val="accent5"/>
              </a:solidFill>
              <a:prstDash val="solid"/>
              <a:round/>
              <a:headEnd type="none" w="sm" len="sm"/>
              <a:tailEnd type="none" w="sm" len="sm"/>
            </a:ln>
          </p:spPr>
        </p:sp>
        <p:sp>
          <p:nvSpPr>
            <p:cNvPr id="143" name="Google Shape;143;p6"/>
            <p:cNvSpPr/>
            <p:nvPr/>
          </p:nvSpPr>
          <p:spPr>
            <a:xfrm>
              <a:off x="4180984" y="817680"/>
              <a:ext cx="627682" cy="180566"/>
            </a:xfrm>
            <a:custGeom>
              <a:avLst/>
              <a:gdLst/>
              <a:ahLst/>
              <a:cxnLst/>
              <a:rect l="l" t="t" r="r" b="b"/>
              <a:pathLst>
                <a:path w="120000" h="120000" extrusionOk="0">
                  <a:moveTo>
                    <a:pt x="0" y="0"/>
                  </a:moveTo>
                  <a:lnTo>
                    <a:pt x="0" y="60000"/>
                  </a:lnTo>
                  <a:lnTo>
                    <a:pt x="120000" y="60000"/>
                  </a:lnTo>
                  <a:lnTo>
                    <a:pt x="120000" y="120000"/>
                  </a:lnTo>
                </a:path>
              </a:pathLst>
            </a:custGeom>
            <a:noFill/>
            <a:ln w="19050" cap="flat" cmpd="sng">
              <a:solidFill>
                <a:schemeClr val="accent5"/>
              </a:solidFill>
              <a:prstDash val="solid"/>
              <a:round/>
              <a:headEnd type="none" w="sm" len="sm"/>
              <a:tailEnd type="none" w="sm" len="sm"/>
            </a:ln>
          </p:spPr>
        </p:sp>
        <p:sp>
          <p:nvSpPr>
            <p:cNvPr id="144" name="Google Shape;144;p6"/>
            <p:cNvSpPr/>
            <p:nvPr/>
          </p:nvSpPr>
          <p:spPr>
            <a:xfrm>
              <a:off x="3424326" y="2038651"/>
              <a:ext cx="128975" cy="1006011"/>
            </a:xfrm>
            <a:custGeom>
              <a:avLst/>
              <a:gdLst/>
              <a:ahLst/>
              <a:cxnLst/>
              <a:rect l="l" t="t" r="r" b="b"/>
              <a:pathLst>
                <a:path w="120000" h="120000" extrusionOk="0">
                  <a:moveTo>
                    <a:pt x="0" y="0"/>
                  </a:moveTo>
                  <a:lnTo>
                    <a:pt x="0" y="120000"/>
                  </a:lnTo>
                  <a:lnTo>
                    <a:pt x="120000" y="120000"/>
                  </a:lnTo>
                </a:path>
              </a:pathLst>
            </a:custGeom>
            <a:noFill/>
            <a:ln w="19050" cap="flat" cmpd="sng">
              <a:solidFill>
                <a:schemeClr val="accent5"/>
              </a:solidFill>
              <a:prstDash val="solid"/>
              <a:round/>
              <a:headEnd type="none" w="sm" len="sm"/>
              <a:tailEnd type="none" w="sm" len="sm"/>
            </a:ln>
          </p:spPr>
        </p:sp>
        <p:sp>
          <p:nvSpPr>
            <p:cNvPr id="145" name="Google Shape;145;p6"/>
            <p:cNvSpPr/>
            <p:nvPr/>
          </p:nvSpPr>
          <p:spPr>
            <a:xfrm>
              <a:off x="3424326" y="2038651"/>
              <a:ext cx="128975" cy="395526"/>
            </a:xfrm>
            <a:custGeom>
              <a:avLst/>
              <a:gdLst/>
              <a:ahLst/>
              <a:cxnLst/>
              <a:rect l="l" t="t" r="r" b="b"/>
              <a:pathLst>
                <a:path w="120000" h="120000" extrusionOk="0">
                  <a:moveTo>
                    <a:pt x="0" y="0"/>
                  </a:moveTo>
                  <a:lnTo>
                    <a:pt x="0" y="120000"/>
                  </a:lnTo>
                  <a:lnTo>
                    <a:pt x="120000" y="120000"/>
                  </a:lnTo>
                </a:path>
              </a:pathLst>
            </a:custGeom>
            <a:noFill/>
            <a:ln w="19050" cap="flat" cmpd="sng">
              <a:solidFill>
                <a:schemeClr val="accent5"/>
              </a:solidFill>
              <a:prstDash val="solid"/>
              <a:round/>
              <a:headEnd type="none" w="sm" len="sm"/>
              <a:tailEnd type="none" w="sm" len="sm"/>
            </a:ln>
          </p:spPr>
        </p:sp>
        <p:sp>
          <p:nvSpPr>
            <p:cNvPr id="146" name="Google Shape;146;p6"/>
            <p:cNvSpPr/>
            <p:nvPr/>
          </p:nvSpPr>
          <p:spPr>
            <a:xfrm>
              <a:off x="3248059" y="1428165"/>
              <a:ext cx="520202" cy="180566"/>
            </a:xfrm>
            <a:custGeom>
              <a:avLst/>
              <a:gdLst/>
              <a:ahLst/>
              <a:cxnLst/>
              <a:rect l="l" t="t" r="r" b="b"/>
              <a:pathLst>
                <a:path w="120000" h="120000" extrusionOk="0">
                  <a:moveTo>
                    <a:pt x="0" y="0"/>
                  </a:moveTo>
                  <a:lnTo>
                    <a:pt x="0" y="60000"/>
                  </a:lnTo>
                  <a:lnTo>
                    <a:pt x="120000" y="60000"/>
                  </a:lnTo>
                  <a:lnTo>
                    <a:pt x="120000" y="120000"/>
                  </a:lnTo>
                </a:path>
              </a:pathLst>
            </a:custGeom>
            <a:noFill/>
            <a:ln w="19050" cap="flat" cmpd="sng">
              <a:solidFill>
                <a:schemeClr val="accent5"/>
              </a:solidFill>
              <a:prstDash val="solid"/>
              <a:round/>
              <a:headEnd type="none" w="sm" len="sm"/>
              <a:tailEnd type="none" w="sm" len="sm"/>
            </a:ln>
          </p:spPr>
        </p:sp>
        <p:sp>
          <p:nvSpPr>
            <p:cNvPr id="147" name="Google Shape;147;p6"/>
            <p:cNvSpPr/>
            <p:nvPr/>
          </p:nvSpPr>
          <p:spPr>
            <a:xfrm>
              <a:off x="2727856" y="1428165"/>
              <a:ext cx="520202" cy="180566"/>
            </a:xfrm>
            <a:custGeom>
              <a:avLst/>
              <a:gdLst/>
              <a:ahLst/>
              <a:cxnLst/>
              <a:rect l="l" t="t" r="r" b="b"/>
              <a:pathLst>
                <a:path w="120000" h="120000" extrusionOk="0">
                  <a:moveTo>
                    <a:pt x="120000" y="0"/>
                  </a:moveTo>
                  <a:lnTo>
                    <a:pt x="120000" y="60000"/>
                  </a:lnTo>
                  <a:lnTo>
                    <a:pt x="0" y="60000"/>
                  </a:lnTo>
                  <a:lnTo>
                    <a:pt x="0" y="120000"/>
                  </a:lnTo>
                </a:path>
              </a:pathLst>
            </a:custGeom>
            <a:noFill/>
            <a:ln w="19050" cap="flat" cmpd="sng">
              <a:solidFill>
                <a:schemeClr val="accent5"/>
              </a:solidFill>
              <a:prstDash val="solid"/>
              <a:round/>
              <a:headEnd type="none" w="sm" len="sm"/>
              <a:tailEnd type="none" w="sm" len="sm"/>
            </a:ln>
          </p:spPr>
        </p:sp>
        <p:sp>
          <p:nvSpPr>
            <p:cNvPr id="148" name="Google Shape;148;p6"/>
            <p:cNvSpPr/>
            <p:nvPr/>
          </p:nvSpPr>
          <p:spPr>
            <a:xfrm>
              <a:off x="3248059" y="817680"/>
              <a:ext cx="932925" cy="180566"/>
            </a:xfrm>
            <a:custGeom>
              <a:avLst/>
              <a:gdLst/>
              <a:ahLst/>
              <a:cxnLst/>
              <a:rect l="l" t="t" r="r" b="b"/>
              <a:pathLst>
                <a:path w="120000" h="120000" extrusionOk="0">
                  <a:moveTo>
                    <a:pt x="120000" y="0"/>
                  </a:moveTo>
                  <a:lnTo>
                    <a:pt x="120000" y="60000"/>
                  </a:lnTo>
                  <a:lnTo>
                    <a:pt x="0" y="60000"/>
                  </a:lnTo>
                  <a:lnTo>
                    <a:pt x="0" y="120000"/>
                  </a:lnTo>
                </a:path>
              </a:pathLst>
            </a:custGeom>
            <a:noFill/>
            <a:ln w="19050" cap="flat" cmpd="sng">
              <a:solidFill>
                <a:schemeClr val="accent5"/>
              </a:solidFill>
              <a:prstDash val="solid"/>
              <a:round/>
              <a:headEnd type="none" w="sm" len="sm"/>
              <a:tailEnd type="none" w="sm" len="sm"/>
            </a:ln>
          </p:spPr>
        </p:sp>
        <p:sp>
          <p:nvSpPr>
            <p:cNvPr id="149" name="Google Shape;149;p6"/>
            <p:cNvSpPr/>
            <p:nvPr/>
          </p:nvSpPr>
          <p:spPr>
            <a:xfrm>
              <a:off x="1128555" y="1428165"/>
              <a:ext cx="128975" cy="1006011"/>
            </a:xfrm>
            <a:custGeom>
              <a:avLst/>
              <a:gdLst/>
              <a:ahLst/>
              <a:cxnLst/>
              <a:rect l="l" t="t" r="r" b="b"/>
              <a:pathLst>
                <a:path w="120000" h="120000" extrusionOk="0">
                  <a:moveTo>
                    <a:pt x="0" y="0"/>
                  </a:moveTo>
                  <a:lnTo>
                    <a:pt x="0" y="120000"/>
                  </a:lnTo>
                  <a:lnTo>
                    <a:pt x="120000" y="120000"/>
                  </a:lnTo>
                </a:path>
              </a:pathLst>
            </a:custGeom>
            <a:noFill/>
            <a:ln w="19050" cap="flat" cmpd="sng">
              <a:solidFill>
                <a:schemeClr val="accent5"/>
              </a:solidFill>
              <a:prstDash val="solid"/>
              <a:round/>
              <a:headEnd type="none" w="sm" len="sm"/>
              <a:tailEnd type="none" w="sm" len="sm"/>
            </a:ln>
          </p:spPr>
        </p:sp>
        <p:sp>
          <p:nvSpPr>
            <p:cNvPr id="150" name="Google Shape;150;p6"/>
            <p:cNvSpPr/>
            <p:nvPr/>
          </p:nvSpPr>
          <p:spPr>
            <a:xfrm>
              <a:off x="1128555" y="1428165"/>
              <a:ext cx="128975" cy="395526"/>
            </a:xfrm>
            <a:custGeom>
              <a:avLst/>
              <a:gdLst/>
              <a:ahLst/>
              <a:cxnLst/>
              <a:rect l="l" t="t" r="r" b="b"/>
              <a:pathLst>
                <a:path w="120000" h="120000" extrusionOk="0">
                  <a:moveTo>
                    <a:pt x="0" y="0"/>
                  </a:moveTo>
                  <a:lnTo>
                    <a:pt x="0" y="120000"/>
                  </a:lnTo>
                  <a:lnTo>
                    <a:pt x="120000" y="120000"/>
                  </a:lnTo>
                </a:path>
              </a:pathLst>
            </a:custGeom>
            <a:noFill/>
            <a:ln w="19050" cap="flat" cmpd="sng">
              <a:solidFill>
                <a:schemeClr val="accent5"/>
              </a:solidFill>
              <a:prstDash val="solid"/>
              <a:round/>
              <a:headEnd type="none" w="sm" len="sm"/>
              <a:tailEnd type="none" w="sm" len="sm"/>
            </a:ln>
          </p:spPr>
        </p:sp>
        <p:sp>
          <p:nvSpPr>
            <p:cNvPr id="151" name="Google Shape;151;p6"/>
            <p:cNvSpPr/>
            <p:nvPr/>
          </p:nvSpPr>
          <p:spPr>
            <a:xfrm>
              <a:off x="1472491" y="817680"/>
              <a:ext cx="2708493" cy="180566"/>
            </a:xfrm>
            <a:custGeom>
              <a:avLst/>
              <a:gdLst/>
              <a:ahLst/>
              <a:cxnLst/>
              <a:rect l="l" t="t" r="r" b="b"/>
              <a:pathLst>
                <a:path w="120000" h="120000" extrusionOk="0">
                  <a:moveTo>
                    <a:pt x="120000" y="0"/>
                  </a:moveTo>
                  <a:lnTo>
                    <a:pt x="120000" y="60000"/>
                  </a:lnTo>
                  <a:lnTo>
                    <a:pt x="0" y="60000"/>
                  </a:lnTo>
                  <a:lnTo>
                    <a:pt x="0" y="120000"/>
                  </a:lnTo>
                </a:path>
              </a:pathLst>
            </a:custGeom>
            <a:noFill/>
            <a:ln w="19050" cap="flat" cmpd="sng">
              <a:solidFill>
                <a:schemeClr val="accent5"/>
              </a:solidFill>
              <a:prstDash val="solid"/>
              <a:round/>
              <a:headEnd type="none" w="sm" len="sm"/>
              <a:tailEnd type="none" w="sm" len="sm"/>
            </a:ln>
          </p:spPr>
        </p:sp>
        <p:sp>
          <p:nvSpPr>
            <p:cNvPr id="152" name="Google Shape;152;p6"/>
            <p:cNvSpPr/>
            <p:nvPr/>
          </p:nvSpPr>
          <p:spPr>
            <a:xfrm>
              <a:off x="88149" y="1428165"/>
              <a:ext cx="128975" cy="1616497"/>
            </a:xfrm>
            <a:custGeom>
              <a:avLst/>
              <a:gdLst/>
              <a:ahLst/>
              <a:cxnLst/>
              <a:rect l="l" t="t" r="r" b="b"/>
              <a:pathLst>
                <a:path w="120000" h="120000" extrusionOk="0">
                  <a:moveTo>
                    <a:pt x="0" y="0"/>
                  </a:moveTo>
                  <a:lnTo>
                    <a:pt x="0" y="120000"/>
                  </a:lnTo>
                  <a:lnTo>
                    <a:pt x="120000" y="120000"/>
                  </a:lnTo>
                </a:path>
              </a:pathLst>
            </a:custGeom>
            <a:noFill/>
            <a:ln w="19050" cap="flat" cmpd="sng">
              <a:solidFill>
                <a:schemeClr val="accent5"/>
              </a:solidFill>
              <a:prstDash val="solid"/>
              <a:round/>
              <a:headEnd type="none" w="sm" len="sm"/>
              <a:tailEnd type="none" w="sm" len="sm"/>
            </a:ln>
          </p:spPr>
        </p:sp>
        <p:sp>
          <p:nvSpPr>
            <p:cNvPr id="153" name="Google Shape;153;p6"/>
            <p:cNvSpPr/>
            <p:nvPr/>
          </p:nvSpPr>
          <p:spPr>
            <a:xfrm>
              <a:off x="88149" y="1428165"/>
              <a:ext cx="128975" cy="1006011"/>
            </a:xfrm>
            <a:custGeom>
              <a:avLst/>
              <a:gdLst/>
              <a:ahLst/>
              <a:cxnLst/>
              <a:rect l="l" t="t" r="r" b="b"/>
              <a:pathLst>
                <a:path w="120000" h="120000" extrusionOk="0">
                  <a:moveTo>
                    <a:pt x="0" y="0"/>
                  </a:moveTo>
                  <a:lnTo>
                    <a:pt x="0" y="120000"/>
                  </a:lnTo>
                  <a:lnTo>
                    <a:pt x="120000" y="120000"/>
                  </a:lnTo>
                </a:path>
              </a:pathLst>
            </a:custGeom>
            <a:noFill/>
            <a:ln w="19050" cap="flat" cmpd="sng">
              <a:solidFill>
                <a:schemeClr val="accent5"/>
              </a:solidFill>
              <a:prstDash val="solid"/>
              <a:round/>
              <a:headEnd type="none" w="sm" len="sm"/>
              <a:tailEnd type="none" w="sm" len="sm"/>
            </a:ln>
          </p:spPr>
        </p:sp>
        <p:sp>
          <p:nvSpPr>
            <p:cNvPr id="154" name="Google Shape;154;p6"/>
            <p:cNvSpPr/>
            <p:nvPr/>
          </p:nvSpPr>
          <p:spPr>
            <a:xfrm>
              <a:off x="88149" y="1428165"/>
              <a:ext cx="128975" cy="395526"/>
            </a:xfrm>
            <a:custGeom>
              <a:avLst/>
              <a:gdLst/>
              <a:ahLst/>
              <a:cxnLst/>
              <a:rect l="l" t="t" r="r" b="b"/>
              <a:pathLst>
                <a:path w="120000" h="120000" extrusionOk="0">
                  <a:moveTo>
                    <a:pt x="0" y="0"/>
                  </a:moveTo>
                  <a:lnTo>
                    <a:pt x="0" y="120000"/>
                  </a:lnTo>
                  <a:lnTo>
                    <a:pt x="120000" y="120000"/>
                  </a:lnTo>
                </a:path>
              </a:pathLst>
            </a:custGeom>
            <a:noFill/>
            <a:ln w="19050" cap="flat" cmpd="sng">
              <a:solidFill>
                <a:schemeClr val="accent5"/>
              </a:solidFill>
              <a:prstDash val="solid"/>
              <a:round/>
              <a:headEnd type="none" w="sm" len="sm"/>
              <a:tailEnd type="none" w="sm" len="sm"/>
            </a:ln>
          </p:spPr>
        </p:sp>
        <p:sp>
          <p:nvSpPr>
            <p:cNvPr id="155" name="Google Shape;155;p6"/>
            <p:cNvSpPr/>
            <p:nvPr/>
          </p:nvSpPr>
          <p:spPr>
            <a:xfrm>
              <a:off x="432085" y="817680"/>
              <a:ext cx="3748899" cy="180566"/>
            </a:xfrm>
            <a:custGeom>
              <a:avLst/>
              <a:gdLst/>
              <a:ahLst/>
              <a:cxnLst/>
              <a:rect l="l" t="t" r="r" b="b"/>
              <a:pathLst>
                <a:path w="120000" h="120000" extrusionOk="0">
                  <a:moveTo>
                    <a:pt x="120000" y="0"/>
                  </a:moveTo>
                  <a:lnTo>
                    <a:pt x="120000" y="60000"/>
                  </a:lnTo>
                  <a:lnTo>
                    <a:pt x="0" y="60000"/>
                  </a:lnTo>
                  <a:lnTo>
                    <a:pt x="0" y="120000"/>
                  </a:lnTo>
                </a:path>
              </a:pathLst>
            </a:custGeom>
            <a:noFill/>
            <a:ln w="19050" cap="flat" cmpd="sng">
              <a:solidFill>
                <a:schemeClr val="accent5"/>
              </a:solidFill>
              <a:prstDash val="solid"/>
              <a:round/>
              <a:headEnd type="none" w="sm" len="sm"/>
              <a:tailEnd type="none" w="sm" len="sm"/>
            </a:ln>
          </p:spPr>
        </p:sp>
        <p:sp>
          <p:nvSpPr>
            <p:cNvPr id="156" name="Google Shape;156;p6"/>
            <p:cNvSpPr/>
            <p:nvPr/>
          </p:nvSpPr>
          <p:spPr>
            <a:xfrm>
              <a:off x="3675493" y="387760"/>
              <a:ext cx="1010981" cy="429919"/>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b="0" i="0" u="none" strike="noStrike" cap="none">
                <a:solidFill>
                  <a:schemeClr val="tx1"/>
                </a:solidFill>
                <a:latin typeface="Arial"/>
                <a:ea typeface="Arial"/>
                <a:cs typeface="Arial"/>
                <a:sym typeface="Arial"/>
              </a:endParaRPr>
            </a:p>
          </p:txBody>
        </p:sp>
        <p:sp>
          <p:nvSpPr>
            <p:cNvPr id="157" name="Google Shape;157;p6"/>
            <p:cNvSpPr txBox="1"/>
            <p:nvPr/>
          </p:nvSpPr>
          <p:spPr>
            <a:xfrm>
              <a:off x="3675493" y="387760"/>
              <a:ext cx="1010981" cy="429919"/>
            </a:xfrm>
            <a:prstGeom prst="rect">
              <a:avLst/>
            </a:prstGeom>
            <a:noFill/>
            <a:ln w="19050" cap="flat" cmpd="sng">
              <a:solidFill>
                <a:schemeClr val="accent5"/>
              </a:solidFill>
              <a:prstDash val="solid"/>
              <a:round/>
              <a:headEnd type="none" w="sm" len="sm"/>
              <a:tailEnd type="none" w="sm" len="sm"/>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900" b="0" i="0" u="none" strike="noStrike" cap="none">
                  <a:solidFill>
                    <a:schemeClr val="tx1"/>
                  </a:solidFill>
                  <a:latin typeface="Calibri"/>
                  <a:ea typeface="Calibri"/>
                  <a:cs typeface="Calibri"/>
                  <a:sym typeface="Calibri"/>
                </a:rPr>
                <a:t>Proyecto Nueva Tienda Comercial</a:t>
              </a:r>
              <a:endParaRPr b="0" i="0" u="none" strike="noStrike" cap="none">
                <a:solidFill>
                  <a:schemeClr val="tx1"/>
                </a:solidFill>
                <a:latin typeface="Arial"/>
                <a:ea typeface="Arial"/>
                <a:cs typeface="Arial"/>
                <a:sym typeface="Arial"/>
              </a:endParaRPr>
            </a:p>
          </p:txBody>
        </p:sp>
        <p:sp>
          <p:nvSpPr>
            <p:cNvPr id="158" name="Google Shape;158;p6"/>
            <p:cNvSpPr/>
            <p:nvPr/>
          </p:nvSpPr>
          <p:spPr>
            <a:xfrm>
              <a:off x="2165" y="998246"/>
              <a:ext cx="859839" cy="429919"/>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b="0" i="0" u="none" strike="noStrike" cap="none">
                <a:solidFill>
                  <a:schemeClr val="tx1"/>
                </a:solidFill>
                <a:latin typeface="Arial"/>
                <a:ea typeface="Arial"/>
                <a:cs typeface="Arial"/>
                <a:sym typeface="Arial"/>
              </a:endParaRPr>
            </a:p>
          </p:txBody>
        </p:sp>
        <p:sp>
          <p:nvSpPr>
            <p:cNvPr id="159" name="Google Shape;159;p6"/>
            <p:cNvSpPr txBox="1"/>
            <p:nvPr/>
          </p:nvSpPr>
          <p:spPr>
            <a:xfrm>
              <a:off x="2165" y="998246"/>
              <a:ext cx="859839" cy="429919"/>
            </a:xfrm>
            <a:prstGeom prst="rect">
              <a:avLst/>
            </a:prstGeom>
            <a:noFill/>
            <a:ln w="19050" cap="flat" cmpd="sng">
              <a:solidFill>
                <a:schemeClr val="accent5"/>
              </a:solidFill>
              <a:prstDash val="solid"/>
              <a:round/>
              <a:headEnd type="none" w="sm" len="sm"/>
              <a:tailEnd type="none" w="sm" len="sm"/>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900" b="0" i="0" u="none" strike="noStrike" cap="none">
                  <a:solidFill>
                    <a:schemeClr val="tx1"/>
                  </a:solidFill>
                  <a:latin typeface="Calibri"/>
                  <a:ea typeface="Calibri"/>
                  <a:cs typeface="Calibri"/>
                  <a:sym typeface="Calibri"/>
                </a:rPr>
                <a:t>1. Gestión del Proyecto</a:t>
              </a:r>
              <a:endParaRPr b="0" i="0" u="none" strike="noStrike" cap="none">
                <a:solidFill>
                  <a:schemeClr val="tx1"/>
                </a:solidFill>
                <a:latin typeface="Arial"/>
                <a:ea typeface="Arial"/>
                <a:cs typeface="Arial"/>
                <a:sym typeface="Arial"/>
              </a:endParaRPr>
            </a:p>
          </p:txBody>
        </p:sp>
        <p:sp>
          <p:nvSpPr>
            <p:cNvPr id="160" name="Google Shape;160;p6"/>
            <p:cNvSpPr/>
            <p:nvPr/>
          </p:nvSpPr>
          <p:spPr>
            <a:xfrm>
              <a:off x="217125" y="1608732"/>
              <a:ext cx="859839" cy="429919"/>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b="0" i="0" u="none" strike="noStrike" cap="none">
                <a:solidFill>
                  <a:schemeClr val="tx1"/>
                </a:solidFill>
                <a:latin typeface="Arial"/>
                <a:ea typeface="Arial"/>
                <a:cs typeface="Arial"/>
                <a:sym typeface="Arial"/>
              </a:endParaRPr>
            </a:p>
          </p:txBody>
        </p:sp>
        <p:sp>
          <p:nvSpPr>
            <p:cNvPr id="161" name="Google Shape;161;p6"/>
            <p:cNvSpPr txBox="1"/>
            <p:nvPr/>
          </p:nvSpPr>
          <p:spPr>
            <a:xfrm>
              <a:off x="217125" y="1608732"/>
              <a:ext cx="859839" cy="429919"/>
            </a:xfrm>
            <a:prstGeom prst="rect">
              <a:avLst/>
            </a:prstGeom>
            <a:noFill/>
            <a:ln w="19050" cap="flat" cmpd="sng">
              <a:solidFill>
                <a:schemeClr val="accent5"/>
              </a:solidFill>
              <a:prstDash val="solid"/>
              <a:round/>
              <a:headEnd type="none" w="sm" len="sm"/>
              <a:tailEnd type="none" w="sm" len="sm"/>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900" b="0" i="0" u="none" strike="noStrike" cap="none">
                  <a:solidFill>
                    <a:schemeClr val="tx1"/>
                  </a:solidFill>
                  <a:latin typeface="Calibri"/>
                  <a:ea typeface="Calibri"/>
                  <a:cs typeface="Calibri"/>
                  <a:sym typeface="Calibri"/>
                </a:rPr>
                <a:t>1.1. Acta de Constitución</a:t>
              </a:r>
              <a:endParaRPr b="0" i="0" u="none" strike="noStrike" cap="none">
                <a:solidFill>
                  <a:schemeClr val="tx1"/>
                </a:solidFill>
                <a:latin typeface="Arial"/>
                <a:ea typeface="Arial"/>
                <a:cs typeface="Arial"/>
                <a:sym typeface="Arial"/>
              </a:endParaRPr>
            </a:p>
          </p:txBody>
        </p:sp>
        <p:sp>
          <p:nvSpPr>
            <p:cNvPr id="162" name="Google Shape;162;p6"/>
            <p:cNvSpPr/>
            <p:nvPr/>
          </p:nvSpPr>
          <p:spPr>
            <a:xfrm>
              <a:off x="217125" y="2219218"/>
              <a:ext cx="859839" cy="429919"/>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b="0" i="0" u="none" strike="noStrike" cap="none">
                <a:solidFill>
                  <a:schemeClr val="tx1"/>
                </a:solidFill>
                <a:latin typeface="Arial"/>
                <a:ea typeface="Arial"/>
                <a:cs typeface="Arial"/>
                <a:sym typeface="Arial"/>
              </a:endParaRPr>
            </a:p>
          </p:txBody>
        </p:sp>
        <p:sp>
          <p:nvSpPr>
            <p:cNvPr id="163" name="Google Shape;163;p6"/>
            <p:cNvSpPr txBox="1"/>
            <p:nvPr/>
          </p:nvSpPr>
          <p:spPr>
            <a:xfrm>
              <a:off x="217125" y="2219218"/>
              <a:ext cx="859839" cy="429919"/>
            </a:xfrm>
            <a:prstGeom prst="rect">
              <a:avLst/>
            </a:prstGeom>
            <a:noFill/>
            <a:ln w="19050" cap="flat" cmpd="sng">
              <a:solidFill>
                <a:schemeClr val="accent5"/>
              </a:solidFill>
              <a:prstDash val="solid"/>
              <a:round/>
              <a:headEnd type="none" w="sm" len="sm"/>
              <a:tailEnd type="none" w="sm" len="sm"/>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900" b="0" i="0" u="none" strike="noStrike" cap="none">
                  <a:solidFill>
                    <a:schemeClr val="tx1"/>
                  </a:solidFill>
                  <a:latin typeface="Calibri"/>
                  <a:ea typeface="Calibri"/>
                  <a:cs typeface="Calibri"/>
                  <a:sym typeface="Calibri"/>
                </a:rPr>
                <a:t>1.2. Presupuesto</a:t>
              </a:r>
              <a:endParaRPr b="0" i="0" u="none" strike="noStrike" cap="none">
                <a:solidFill>
                  <a:schemeClr val="tx1"/>
                </a:solidFill>
                <a:latin typeface="Arial"/>
                <a:ea typeface="Arial"/>
                <a:cs typeface="Arial"/>
                <a:sym typeface="Arial"/>
              </a:endParaRPr>
            </a:p>
          </p:txBody>
        </p:sp>
        <p:sp>
          <p:nvSpPr>
            <p:cNvPr id="164" name="Google Shape;164;p6"/>
            <p:cNvSpPr/>
            <p:nvPr/>
          </p:nvSpPr>
          <p:spPr>
            <a:xfrm>
              <a:off x="217125" y="2829703"/>
              <a:ext cx="859839" cy="429919"/>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b="0" i="0" u="none" strike="noStrike" cap="none">
                <a:solidFill>
                  <a:schemeClr val="tx1"/>
                </a:solidFill>
                <a:latin typeface="Arial"/>
                <a:ea typeface="Arial"/>
                <a:cs typeface="Arial"/>
                <a:sym typeface="Arial"/>
              </a:endParaRPr>
            </a:p>
          </p:txBody>
        </p:sp>
        <p:sp>
          <p:nvSpPr>
            <p:cNvPr id="165" name="Google Shape;165;p6"/>
            <p:cNvSpPr txBox="1"/>
            <p:nvPr/>
          </p:nvSpPr>
          <p:spPr>
            <a:xfrm>
              <a:off x="217125" y="2829703"/>
              <a:ext cx="859839" cy="429919"/>
            </a:xfrm>
            <a:prstGeom prst="rect">
              <a:avLst/>
            </a:prstGeom>
            <a:noFill/>
            <a:ln w="19050" cap="flat" cmpd="sng">
              <a:solidFill>
                <a:schemeClr val="accent5"/>
              </a:solidFill>
              <a:prstDash val="solid"/>
              <a:round/>
              <a:headEnd type="none" w="sm" len="sm"/>
              <a:tailEnd type="none" w="sm" len="sm"/>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900" b="0" i="0" u="none" strike="noStrike" cap="none">
                  <a:solidFill>
                    <a:schemeClr val="tx1"/>
                  </a:solidFill>
                  <a:latin typeface="Calibri"/>
                  <a:ea typeface="Calibri"/>
                  <a:cs typeface="Calibri"/>
                  <a:sym typeface="Calibri"/>
                </a:rPr>
                <a:t>1.3. Registro de Riesgos</a:t>
              </a:r>
              <a:endParaRPr b="0" i="0" u="none" strike="noStrike" cap="none">
                <a:solidFill>
                  <a:schemeClr val="tx1"/>
                </a:solidFill>
                <a:latin typeface="Arial"/>
                <a:ea typeface="Arial"/>
                <a:cs typeface="Arial"/>
                <a:sym typeface="Arial"/>
              </a:endParaRPr>
            </a:p>
          </p:txBody>
        </p:sp>
        <p:sp>
          <p:nvSpPr>
            <p:cNvPr id="166" name="Google Shape;166;p6"/>
            <p:cNvSpPr/>
            <p:nvPr/>
          </p:nvSpPr>
          <p:spPr>
            <a:xfrm>
              <a:off x="1042571" y="998246"/>
              <a:ext cx="859839" cy="429919"/>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b="0" i="0" u="none" strike="noStrike" cap="none">
                <a:solidFill>
                  <a:schemeClr val="tx1"/>
                </a:solidFill>
                <a:latin typeface="Arial"/>
                <a:ea typeface="Arial"/>
                <a:cs typeface="Arial"/>
                <a:sym typeface="Arial"/>
              </a:endParaRPr>
            </a:p>
          </p:txBody>
        </p:sp>
        <p:sp>
          <p:nvSpPr>
            <p:cNvPr id="167" name="Google Shape;167;p6"/>
            <p:cNvSpPr txBox="1"/>
            <p:nvPr/>
          </p:nvSpPr>
          <p:spPr>
            <a:xfrm>
              <a:off x="1042571" y="998246"/>
              <a:ext cx="859839" cy="429919"/>
            </a:xfrm>
            <a:prstGeom prst="rect">
              <a:avLst/>
            </a:prstGeom>
            <a:noFill/>
            <a:ln w="19050" cap="flat" cmpd="sng">
              <a:solidFill>
                <a:schemeClr val="accent5"/>
              </a:solidFill>
              <a:prstDash val="solid"/>
              <a:round/>
              <a:headEnd type="none" w="sm" len="sm"/>
              <a:tailEnd type="none" w="sm" len="sm"/>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900" b="0" i="0" u="none" strike="noStrike" cap="none">
                  <a:solidFill>
                    <a:schemeClr val="tx1"/>
                  </a:solidFill>
                  <a:latin typeface="Calibri"/>
                  <a:ea typeface="Calibri"/>
                  <a:cs typeface="Calibri"/>
                  <a:sym typeface="Calibri"/>
                </a:rPr>
                <a:t>2. Evaluación y Adquisición</a:t>
              </a:r>
              <a:endParaRPr b="0" i="0" u="none" strike="noStrike" cap="none">
                <a:solidFill>
                  <a:schemeClr val="tx1"/>
                </a:solidFill>
                <a:latin typeface="Arial"/>
                <a:ea typeface="Arial"/>
                <a:cs typeface="Arial"/>
                <a:sym typeface="Arial"/>
              </a:endParaRPr>
            </a:p>
          </p:txBody>
        </p:sp>
        <p:sp>
          <p:nvSpPr>
            <p:cNvPr id="168" name="Google Shape;168;p6"/>
            <p:cNvSpPr/>
            <p:nvPr/>
          </p:nvSpPr>
          <p:spPr>
            <a:xfrm>
              <a:off x="1257531" y="1608732"/>
              <a:ext cx="859839" cy="429919"/>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b="0" i="0" u="none" strike="noStrike" cap="none">
                <a:solidFill>
                  <a:schemeClr val="tx1"/>
                </a:solidFill>
                <a:latin typeface="Arial"/>
                <a:ea typeface="Arial"/>
                <a:cs typeface="Arial"/>
                <a:sym typeface="Arial"/>
              </a:endParaRPr>
            </a:p>
          </p:txBody>
        </p:sp>
        <p:sp>
          <p:nvSpPr>
            <p:cNvPr id="169" name="Google Shape;169;p6"/>
            <p:cNvSpPr txBox="1"/>
            <p:nvPr/>
          </p:nvSpPr>
          <p:spPr>
            <a:xfrm>
              <a:off x="1257531" y="1608732"/>
              <a:ext cx="859839" cy="429919"/>
            </a:xfrm>
            <a:prstGeom prst="rect">
              <a:avLst/>
            </a:prstGeom>
            <a:noFill/>
            <a:ln w="19050" cap="flat" cmpd="sng">
              <a:solidFill>
                <a:schemeClr val="accent5"/>
              </a:solidFill>
              <a:prstDash val="solid"/>
              <a:round/>
              <a:headEnd type="none" w="sm" len="sm"/>
              <a:tailEnd type="none" w="sm" len="sm"/>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900" b="0" i="0" u="none" strike="noStrike" cap="none">
                  <a:solidFill>
                    <a:schemeClr val="tx1"/>
                  </a:solidFill>
                  <a:latin typeface="Calibri"/>
                  <a:ea typeface="Calibri"/>
                  <a:cs typeface="Calibri"/>
                  <a:sym typeface="Calibri"/>
                </a:rPr>
                <a:t>2.1. Terreno</a:t>
              </a:r>
              <a:endParaRPr b="0" i="0" u="none" strike="noStrike" cap="none">
                <a:solidFill>
                  <a:schemeClr val="tx1"/>
                </a:solidFill>
                <a:latin typeface="Arial"/>
                <a:ea typeface="Arial"/>
                <a:cs typeface="Arial"/>
                <a:sym typeface="Arial"/>
              </a:endParaRPr>
            </a:p>
          </p:txBody>
        </p:sp>
        <p:sp>
          <p:nvSpPr>
            <p:cNvPr id="170" name="Google Shape;170;p6"/>
            <p:cNvSpPr/>
            <p:nvPr/>
          </p:nvSpPr>
          <p:spPr>
            <a:xfrm>
              <a:off x="1257531" y="2219218"/>
              <a:ext cx="859839" cy="429919"/>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b="0" i="0" u="none" strike="noStrike" cap="none">
                <a:solidFill>
                  <a:schemeClr val="tx1"/>
                </a:solidFill>
                <a:latin typeface="Arial"/>
                <a:ea typeface="Arial"/>
                <a:cs typeface="Arial"/>
                <a:sym typeface="Arial"/>
              </a:endParaRPr>
            </a:p>
          </p:txBody>
        </p:sp>
        <p:sp>
          <p:nvSpPr>
            <p:cNvPr id="171" name="Google Shape;171;p6"/>
            <p:cNvSpPr txBox="1"/>
            <p:nvPr/>
          </p:nvSpPr>
          <p:spPr>
            <a:xfrm>
              <a:off x="1257531" y="2219218"/>
              <a:ext cx="859839" cy="429919"/>
            </a:xfrm>
            <a:prstGeom prst="rect">
              <a:avLst/>
            </a:prstGeom>
            <a:noFill/>
            <a:ln w="19050" cap="flat" cmpd="sng">
              <a:solidFill>
                <a:schemeClr val="accent5"/>
              </a:solidFill>
              <a:prstDash val="solid"/>
              <a:round/>
              <a:headEnd type="none" w="sm" len="sm"/>
              <a:tailEnd type="none" w="sm" len="sm"/>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900" b="0" i="0" u="none" strike="noStrike" cap="none">
                  <a:solidFill>
                    <a:schemeClr val="tx1"/>
                  </a:solidFill>
                  <a:latin typeface="Calibri"/>
                  <a:ea typeface="Calibri"/>
                  <a:cs typeface="Calibri"/>
                  <a:sym typeface="Calibri"/>
                </a:rPr>
                <a:t>2.2. Documentos Legales</a:t>
              </a:r>
              <a:endParaRPr b="0" i="0" u="none" strike="noStrike" cap="none">
                <a:solidFill>
                  <a:schemeClr val="tx1"/>
                </a:solidFill>
                <a:latin typeface="Arial"/>
                <a:ea typeface="Arial"/>
                <a:cs typeface="Arial"/>
                <a:sym typeface="Arial"/>
              </a:endParaRPr>
            </a:p>
          </p:txBody>
        </p:sp>
        <p:sp>
          <p:nvSpPr>
            <p:cNvPr id="172" name="Google Shape;172;p6"/>
            <p:cNvSpPr/>
            <p:nvPr/>
          </p:nvSpPr>
          <p:spPr>
            <a:xfrm>
              <a:off x="2818139" y="998246"/>
              <a:ext cx="859839" cy="429919"/>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b="0" i="0" u="none" strike="noStrike" cap="none">
                <a:solidFill>
                  <a:schemeClr val="tx1"/>
                </a:solidFill>
                <a:latin typeface="Arial"/>
                <a:ea typeface="Arial"/>
                <a:cs typeface="Arial"/>
                <a:sym typeface="Arial"/>
              </a:endParaRPr>
            </a:p>
          </p:txBody>
        </p:sp>
        <p:sp>
          <p:nvSpPr>
            <p:cNvPr id="173" name="Google Shape;173;p6"/>
            <p:cNvSpPr txBox="1"/>
            <p:nvPr/>
          </p:nvSpPr>
          <p:spPr>
            <a:xfrm>
              <a:off x="2818139" y="998246"/>
              <a:ext cx="859839" cy="429919"/>
            </a:xfrm>
            <a:prstGeom prst="rect">
              <a:avLst/>
            </a:prstGeom>
            <a:noFill/>
            <a:ln w="19050" cap="flat" cmpd="sng">
              <a:solidFill>
                <a:schemeClr val="accent5"/>
              </a:solidFill>
              <a:prstDash val="solid"/>
              <a:round/>
              <a:headEnd type="none" w="sm" len="sm"/>
              <a:tailEnd type="none" w="sm" len="sm"/>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900" b="0" i="0" u="none" strike="noStrike" cap="none">
                  <a:solidFill>
                    <a:schemeClr val="tx1"/>
                  </a:solidFill>
                  <a:latin typeface="Calibri"/>
                  <a:ea typeface="Calibri"/>
                  <a:cs typeface="Calibri"/>
                  <a:sym typeface="Calibri"/>
                </a:rPr>
                <a:t>3. Diseño</a:t>
              </a:r>
              <a:endParaRPr b="0" i="0" u="none" strike="noStrike" cap="none">
                <a:solidFill>
                  <a:schemeClr val="tx1"/>
                </a:solidFill>
                <a:latin typeface="Arial"/>
                <a:ea typeface="Arial"/>
                <a:cs typeface="Arial"/>
                <a:sym typeface="Arial"/>
              </a:endParaRPr>
            </a:p>
          </p:txBody>
        </p:sp>
        <p:sp>
          <p:nvSpPr>
            <p:cNvPr id="174" name="Google Shape;174;p6"/>
            <p:cNvSpPr/>
            <p:nvPr/>
          </p:nvSpPr>
          <p:spPr>
            <a:xfrm>
              <a:off x="2297936" y="1608732"/>
              <a:ext cx="859839" cy="429919"/>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b="0" i="0" u="none" strike="noStrike" cap="none">
                <a:solidFill>
                  <a:schemeClr val="tx1"/>
                </a:solidFill>
                <a:latin typeface="Arial"/>
                <a:ea typeface="Arial"/>
                <a:cs typeface="Arial"/>
                <a:sym typeface="Arial"/>
              </a:endParaRPr>
            </a:p>
          </p:txBody>
        </p:sp>
        <p:sp>
          <p:nvSpPr>
            <p:cNvPr id="175" name="Google Shape;175;p6"/>
            <p:cNvSpPr txBox="1"/>
            <p:nvPr/>
          </p:nvSpPr>
          <p:spPr>
            <a:xfrm>
              <a:off x="2297936" y="1608732"/>
              <a:ext cx="859839" cy="429919"/>
            </a:xfrm>
            <a:prstGeom prst="rect">
              <a:avLst/>
            </a:prstGeom>
            <a:noFill/>
            <a:ln w="19050" cap="flat" cmpd="sng">
              <a:solidFill>
                <a:schemeClr val="accent5"/>
              </a:solidFill>
              <a:prstDash val="solid"/>
              <a:round/>
              <a:headEnd type="none" w="sm" len="sm"/>
              <a:tailEnd type="none" w="sm" len="sm"/>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900" b="0" i="0" u="none" strike="noStrike" cap="none">
                  <a:solidFill>
                    <a:schemeClr val="tx1"/>
                  </a:solidFill>
                  <a:latin typeface="Calibri"/>
                  <a:ea typeface="Calibri"/>
                  <a:cs typeface="Calibri"/>
                  <a:sym typeface="Calibri"/>
                </a:rPr>
                <a:t>3.1.Maqueta</a:t>
              </a:r>
              <a:endParaRPr b="0" i="0" u="none" strike="noStrike" cap="none">
                <a:solidFill>
                  <a:schemeClr val="tx1"/>
                </a:solidFill>
                <a:latin typeface="Arial"/>
                <a:ea typeface="Arial"/>
                <a:cs typeface="Arial"/>
                <a:sym typeface="Arial"/>
              </a:endParaRPr>
            </a:p>
          </p:txBody>
        </p:sp>
        <p:sp>
          <p:nvSpPr>
            <p:cNvPr id="176" name="Google Shape;176;p6"/>
            <p:cNvSpPr/>
            <p:nvPr/>
          </p:nvSpPr>
          <p:spPr>
            <a:xfrm>
              <a:off x="3338342" y="1608732"/>
              <a:ext cx="859839" cy="429919"/>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b="0" i="0" u="none" strike="noStrike" cap="none">
                <a:solidFill>
                  <a:schemeClr val="tx1"/>
                </a:solidFill>
                <a:latin typeface="Arial"/>
                <a:ea typeface="Arial"/>
                <a:cs typeface="Arial"/>
                <a:sym typeface="Arial"/>
              </a:endParaRPr>
            </a:p>
          </p:txBody>
        </p:sp>
        <p:sp>
          <p:nvSpPr>
            <p:cNvPr id="177" name="Google Shape;177;p6"/>
            <p:cNvSpPr txBox="1"/>
            <p:nvPr/>
          </p:nvSpPr>
          <p:spPr>
            <a:xfrm>
              <a:off x="3338342" y="1608732"/>
              <a:ext cx="859839" cy="429919"/>
            </a:xfrm>
            <a:prstGeom prst="rect">
              <a:avLst/>
            </a:prstGeom>
            <a:noFill/>
            <a:ln w="19050" cap="flat" cmpd="sng">
              <a:solidFill>
                <a:schemeClr val="accent5"/>
              </a:solidFill>
              <a:prstDash val="solid"/>
              <a:round/>
              <a:headEnd type="none" w="sm" len="sm"/>
              <a:tailEnd type="none" w="sm" len="sm"/>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900" b="0" i="0" u="none" strike="noStrike" cap="none">
                  <a:solidFill>
                    <a:schemeClr val="tx1"/>
                  </a:solidFill>
                  <a:latin typeface="Calibri"/>
                  <a:ea typeface="Calibri"/>
                  <a:cs typeface="Calibri"/>
                  <a:sym typeface="Calibri"/>
                </a:rPr>
                <a:t>3.2. Planos</a:t>
              </a:r>
              <a:endParaRPr b="0" i="0" u="none" strike="noStrike" cap="none">
                <a:solidFill>
                  <a:schemeClr val="tx1"/>
                </a:solidFill>
                <a:latin typeface="Arial"/>
                <a:ea typeface="Arial"/>
                <a:cs typeface="Arial"/>
                <a:sym typeface="Arial"/>
              </a:endParaRPr>
            </a:p>
          </p:txBody>
        </p:sp>
        <p:sp>
          <p:nvSpPr>
            <p:cNvPr id="178" name="Google Shape;178;p6"/>
            <p:cNvSpPr/>
            <p:nvPr/>
          </p:nvSpPr>
          <p:spPr>
            <a:xfrm>
              <a:off x="3553301" y="2219218"/>
              <a:ext cx="859839" cy="429919"/>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b="0" i="0" u="none" strike="noStrike" cap="none">
                <a:solidFill>
                  <a:schemeClr val="tx1"/>
                </a:solidFill>
                <a:latin typeface="Arial"/>
                <a:ea typeface="Arial"/>
                <a:cs typeface="Arial"/>
                <a:sym typeface="Arial"/>
              </a:endParaRPr>
            </a:p>
          </p:txBody>
        </p:sp>
        <p:sp>
          <p:nvSpPr>
            <p:cNvPr id="179" name="Google Shape;179;p6"/>
            <p:cNvSpPr txBox="1"/>
            <p:nvPr/>
          </p:nvSpPr>
          <p:spPr>
            <a:xfrm>
              <a:off x="3553301" y="2219218"/>
              <a:ext cx="859839" cy="429919"/>
            </a:xfrm>
            <a:prstGeom prst="rect">
              <a:avLst/>
            </a:prstGeom>
            <a:noFill/>
            <a:ln w="19050" cap="flat" cmpd="sng">
              <a:solidFill>
                <a:schemeClr val="accent5"/>
              </a:solidFill>
              <a:prstDash val="solid"/>
              <a:round/>
              <a:headEnd type="none" w="sm" len="sm"/>
              <a:tailEnd type="none" w="sm" len="sm"/>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900" b="0" i="0" u="none" strike="noStrike" cap="none">
                  <a:solidFill>
                    <a:schemeClr val="tx1"/>
                  </a:solidFill>
                  <a:latin typeface="Calibri"/>
                  <a:ea typeface="Calibri"/>
                  <a:cs typeface="Calibri"/>
                  <a:sym typeface="Calibri"/>
                </a:rPr>
                <a:t>3.2.1. Planos Arquitectura</a:t>
              </a:r>
              <a:endParaRPr b="0" i="0" u="none" strike="noStrike" cap="none">
                <a:solidFill>
                  <a:schemeClr val="tx1"/>
                </a:solidFill>
                <a:latin typeface="Arial"/>
                <a:ea typeface="Arial"/>
                <a:cs typeface="Arial"/>
                <a:sym typeface="Arial"/>
              </a:endParaRPr>
            </a:p>
          </p:txBody>
        </p:sp>
        <p:sp>
          <p:nvSpPr>
            <p:cNvPr id="180" name="Google Shape;180;p6"/>
            <p:cNvSpPr/>
            <p:nvPr/>
          </p:nvSpPr>
          <p:spPr>
            <a:xfrm>
              <a:off x="3553301" y="2829703"/>
              <a:ext cx="859839" cy="429919"/>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b="0" i="0" u="none" strike="noStrike" cap="none">
                <a:solidFill>
                  <a:schemeClr val="tx1"/>
                </a:solidFill>
                <a:latin typeface="Arial"/>
                <a:ea typeface="Arial"/>
                <a:cs typeface="Arial"/>
                <a:sym typeface="Arial"/>
              </a:endParaRPr>
            </a:p>
          </p:txBody>
        </p:sp>
        <p:sp>
          <p:nvSpPr>
            <p:cNvPr id="181" name="Google Shape;181;p6"/>
            <p:cNvSpPr txBox="1"/>
            <p:nvPr/>
          </p:nvSpPr>
          <p:spPr>
            <a:xfrm>
              <a:off x="3553301" y="2829703"/>
              <a:ext cx="859839" cy="429919"/>
            </a:xfrm>
            <a:prstGeom prst="rect">
              <a:avLst/>
            </a:prstGeom>
            <a:noFill/>
            <a:ln w="19050" cap="flat" cmpd="sng">
              <a:solidFill>
                <a:schemeClr val="accent5"/>
              </a:solidFill>
              <a:prstDash val="solid"/>
              <a:round/>
              <a:headEnd type="none" w="sm" len="sm"/>
              <a:tailEnd type="none" w="sm" len="sm"/>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900" b="0" i="0" u="none" strike="noStrike" cap="none">
                  <a:solidFill>
                    <a:schemeClr val="tx1"/>
                  </a:solidFill>
                  <a:latin typeface="Calibri"/>
                  <a:ea typeface="Calibri"/>
                  <a:cs typeface="Calibri"/>
                  <a:sym typeface="Calibri"/>
                </a:rPr>
                <a:t>3.2.2. Planos Electricidad</a:t>
              </a:r>
              <a:endParaRPr b="0" i="0" u="none" strike="noStrike" cap="none">
                <a:solidFill>
                  <a:schemeClr val="tx1"/>
                </a:solidFill>
                <a:latin typeface="Arial"/>
                <a:ea typeface="Arial"/>
                <a:cs typeface="Arial"/>
                <a:sym typeface="Arial"/>
              </a:endParaRPr>
            </a:p>
          </p:txBody>
        </p:sp>
        <p:sp>
          <p:nvSpPr>
            <p:cNvPr id="182" name="Google Shape;182;p6"/>
            <p:cNvSpPr/>
            <p:nvPr/>
          </p:nvSpPr>
          <p:spPr>
            <a:xfrm>
              <a:off x="4378747" y="998246"/>
              <a:ext cx="859839" cy="429919"/>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b="0" i="0" u="none" strike="noStrike" cap="none">
                <a:solidFill>
                  <a:schemeClr val="tx1"/>
                </a:solidFill>
                <a:latin typeface="Arial"/>
                <a:ea typeface="Arial"/>
                <a:cs typeface="Arial"/>
                <a:sym typeface="Arial"/>
              </a:endParaRPr>
            </a:p>
          </p:txBody>
        </p:sp>
        <p:sp>
          <p:nvSpPr>
            <p:cNvPr id="183" name="Google Shape;183;p6"/>
            <p:cNvSpPr txBox="1"/>
            <p:nvPr/>
          </p:nvSpPr>
          <p:spPr>
            <a:xfrm>
              <a:off x="4378747" y="998246"/>
              <a:ext cx="859839" cy="429919"/>
            </a:xfrm>
            <a:prstGeom prst="rect">
              <a:avLst/>
            </a:prstGeom>
            <a:noFill/>
            <a:ln w="19050" cap="flat" cmpd="sng">
              <a:solidFill>
                <a:schemeClr val="accent5"/>
              </a:solidFill>
              <a:prstDash val="solid"/>
              <a:round/>
              <a:headEnd type="none" w="sm" len="sm"/>
              <a:tailEnd type="none" w="sm" len="sm"/>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900" b="0" i="0" u="none" strike="noStrike" cap="none">
                  <a:solidFill>
                    <a:schemeClr val="tx1"/>
                  </a:solidFill>
                  <a:latin typeface="Calibri"/>
                  <a:ea typeface="Calibri"/>
                  <a:cs typeface="Calibri"/>
                  <a:sym typeface="Calibri"/>
                </a:rPr>
                <a:t>4. Construcción</a:t>
              </a:r>
              <a:endParaRPr b="0" i="0" u="none" strike="noStrike" cap="none">
                <a:solidFill>
                  <a:schemeClr val="tx1"/>
                </a:solidFill>
                <a:latin typeface="Arial"/>
                <a:ea typeface="Arial"/>
                <a:cs typeface="Arial"/>
                <a:sym typeface="Arial"/>
              </a:endParaRPr>
            </a:p>
          </p:txBody>
        </p:sp>
        <p:sp>
          <p:nvSpPr>
            <p:cNvPr id="184" name="Google Shape;184;p6"/>
            <p:cNvSpPr/>
            <p:nvPr/>
          </p:nvSpPr>
          <p:spPr>
            <a:xfrm>
              <a:off x="4593707" y="1608732"/>
              <a:ext cx="859839" cy="429919"/>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b="0" i="0" u="none" strike="noStrike" cap="none">
                <a:solidFill>
                  <a:schemeClr val="tx1"/>
                </a:solidFill>
                <a:latin typeface="Arial"/>
                <a:ea typeface="Arial"/>
                <a:cs typeface="Arial"/>
                <a:sym typeface="Arial"/>
              </a:endParaRPr>
            </a:p>
          </p:txBody>
        </p:sp>
        <p:sp>
          <p:nvSpPr>
            <p:cNvPr id="185" name="Google Shape;185;p6"/>
            <p:cNvSpPr txBox="1"/>
            <p:nvPr/>
          </p:nvSpPr>
          <p:spPr>
            <a:xfrm>
              <a:off x="4593707" y="1608732"/>
              <a:ext cx="859839" cy="429919"/>
            </a:xfrm>
            <a:prstGeom prst="rect">
              <a:avLst/>
            </a:prstGeom>
            <a:noFill/>
            <a:ln w="19050" cap="flat" cmpd="sng">
              <a:solidFill>
                <a:schemeClr val="accent5"/>
              </a:solidFill>
              <a:prstDash val="solid"/>
              <a:round/>
              <a:headEnd type="none" w="sm" len="sm"/>
              <a:tailEnd type="none" w="sm" len="sm"/>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900" b="0" i="0" u="none" strike="noStrike" cap="none">
                  <a:solidFill>
                    <a:schemeClr val="tx1"/>
                  </a:solidFill>
                  <a:latin typeface="Calibri"/>
                  <a:ea typeface="Calibri"/>
                  <a:cs typeface="Calibri"/>
                  <a:sym typeface="Calibri"/>
                </a:rPr>
                <a:t>4.1.Tienda</a:t>
              </a:r>
              <a:endParaRPr b="0" i="0" u="none" strike="noStrike" cap="none">
                <a:solidFill>
                  <a:schemeClr val="tx1"/>
                </a:solidFill>
                <a:latin typeface="Arial"/>
                <a:ea typeface="Arial"/>
                <a:cs typeface="Arial"/>
                <a:sym typeface="Arial"/>
              </a:endParaRPr>
            </a:p>
          </p:txBody>
        </p:sp>
        <p:sp>
          <p:nvSpPr>
            <p:cNvPr id="186" name="Google Shape;186;p6"/>
            <p:cNvSpPr/>
            <p:nvPr/>
          </p:nvSpPr>
          <p:spPr>
            <a:xfrm>
              <a:off x="4593707" y="2219218"/>
              <a:ext cx="859839" cy="429919"/>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b="0" i="0" u="none" strike="noStrike" cap="none">
                <a:solidFill>
                  <a:schemeClr val="tx1"/>
                </a:solidFill>
                <a:latin typeface="Arial"/>
                <a:ea typeface="Arial"/>
                <a:cs typeface="Arial"/>
                <a:sym typeface="Arial"/>
              </a:endParaRPr>
            </a:p>
          </p:txBody>
        </p:sp>
        <p:sp>
          <p:nvSpPr>
            <p:cNvPr id="187" name="Google Shape;187;p6"/>
            <p:cNvSpPr txBox="1"/>
            <p:nvPr/>
          </p:nvSpPr>
          <p:spPr>
            <a:xfrm>
              <a:off x="4593707" y="2219218"/>
              <a:ext cx="859839" cy="429919"/>
            </a:xfrm>
            <a:prstGeom prst="rect">
              <a:avLst/>
            </a:prstGeom>
            <a:noFill/>
            <a:ln w="19050" cap="flat" cmpd="sng">
              <a:solidFill>
                <a:schemeClr val="accent5"/>
              </a:solidFill>
              <a:prstDash val="solid"/>
              <a:round/>
              <a:headEnd type="none" w="sm" len="sm"/>
              <a:tailEnd type="none" w="sm" len="sm"/>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900" b="0" i="0" u="none" strike="noStrike" cap="none">
                  <a:solidFill>
                    <a:schemeClr val="tx1"/>
                  </a:solidFill>
                  <a:latin typeface="Calibri"/>
                  <a:ea typeface="Calibri"/>
                  <a:cs typeface="Calibri"/>
                  <a:sym typeface="Calibri"/>
                </a:rPr>
                <a:t>4.2. </a:t>
              </a:r>
              <a:r>
                <a:rPr lang="es-PE" sz="900" b="0" i="1" u="none" strike="noStrike" cap="none">
                  <a:solidFill>
                    <a:schemeClr val="tx1"/>
                  </a:solidFill>
                  <a:latin typeface="Calibri"/>
                  <a:ea typeface="Calibri"/>
                  <a:cs typeface="Calibri"/>
                  <a:sym typeface="Calibri"/>
                </a:rPr>
                <a:t>Parking</a:t>
              </a:r>
              <a:endParaRPr b="0" i="0" u="none" strike="noStrike" cap="none">
                <a:solidFill>
                  <a:schemeClr val="tx1"/>
                </a:solidFill>
                <a:latin typeface="Arial"/>
                <a:ea typeface="Arial"/>
                <a:cs typeface="Arial"/>
                <a:sym typeface="Arial"/>
              </a:endParaRPr>
            </a:p>
          </p:txBody>
        </p:sp>
        <p:sp>
          <p:nvSpPr>
            <p:cNvPr id="188" name="Google Shape;188;p6"/>
            <p:cNvSpPr/>
            <p:nvPr/>
          </p:nvSpPr>
          <p:spPr>
            <a:xfrm>
              <a:off x="6154315" y="998246"/>
              <a:ext cx="859839" cy="429919"/>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b="0" i="0" u="none" strike="noStrike" cap="none">
                <a:solidFill>
                  <a:schemeClr val="tx1"/>
                </a:solidFill>
                <a:latin typeface="Arial"/>
                <a:ea typeface="Arial"/>
                <a:cs typeface="Arial"/>
                <a:sym typeface="Arial"/>
              </a:endParaRPr>
            </a:p>
          </p:txBody>
        </p:sp>
        <p:sp>
          <p:nvSpPr>
            <p:cNvPr id="189" name="Google Shape;189;p6"/>
            <p:cNvSpPr txBox="1"/>
            <p:nvPr/>
          </p:nvSpPr>
          <p:spPr>
            <a:xfrm>
              <a:off x="6154315" y="998246"/>
              <a:ext cx="859839" cy="429919"/>
            </a:xfrm>
            <a:prstGeom prst="rect">
              <a:avLst/>
            </a:prstGeom>
            <a:noFill/>
            <a:ln w="19050" cap="flat" cmpd="sng">
              <a:solidFill>
                <a:schemeClr val="accent5"/>
              </a:solidFill>
              <a:prstDash val="solid"/>
              <a:round/>
              <a:headEnd type="none" w="sm" len="sm"/>
              <a:tailEnd type="none" w="sm" len="sm"/>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900" b="0" i="0" u="none" strike="noStrike" cap="none">
                  <a:solidFill>
                    <a:schemeClr val="tx1"/>
                  </a:solidFill>
                  <a:latin typeface="Calibri"/>
                  <a:ea typeface="Calibri"/>
                  <a:cs typeface="Calibri"/>
                  <a:sym typeface="Calibri"/>
                </a:rPr>
                <a:t>5. Decoración y Acabados</a:t>
              </a:r>
              <a:endParaRPr b="0" i="0" u="none" strike="noStrike" cap="none">
                <a:solidFill>
                  <a:schemeClr val="tx1"/>
                </a:solidFill>
                <a:latin typeface="Arial"/>
                <a:ea typeface="Arial"/>
                <a:cs typeface="Arial"/>
                <a:sym typeface="Arial"/>
              </a:endParaRPr>
            </a:p>
          </p:txBody>
        </p:sp>
        <p:sp>
          <p:nvSpPr>
            <p:cNvPr id="190" name="Google Shape;190;p6"/>
            <p:cNvSpPr/>
            <p:nvPr/>
          </p:nvSpPr>
          <p:spPr>
            <a:xfrm>
              <a:off x="5634112" y="1608732"/>
              <a:ext cx="859839" cy="429919"/>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b="0" i="0" u="none" strike="noStrike" cap="none">
                <a:solidFill>
                  <a:schemeClr val="tx1"/>
                </a:solidFill>
                <a:latin typeface="Arial"/>
                <a:ea typeface="Arial"/>
                <a:cs typeface="Arial"/>
                <a:sym typeface="Arial"/>
              </a:endParaRPr>
            </a:p>
          </p:txBody>
        </p:sp>
        <p:sp>
          <p:nvSpPr>
            <p:cNvPr id="191" name="Google Shape;191;p6"/>
            <p:cNvSpPr txBox="1"/>
            <p:nvPr/>
          </p:nvSpPr>
          <p:spPr>
            <a:xfrm>
              <a:off x="5634112" y="1608732"/>
              <a:ext cx="859839" cy="429919"/>
            </a:xfrm>
            <a:prstGeom prst="rect">
              <a:avLst/>
            </a:prstGeom>
            <a:noFill/>
            <a:ln w="19050" cap="flat" cmpd="sng">
              <a:solidFill>
                <a:schemeClr val="accent5"/>
              </a:solidFill>
              <a:prstDash val="solid"/>
              <a:round/>
              <a:headEnd type="none" w="sm" len="sm"/>
              <a:tailEnd type="none" w="sm" len="sm"/>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900" b="0" i="0" u="none" strike="noStrike" cap="none">
                  <a:solidFill>
                    <a:schemeClr val="tx1"/>
                  </a:solidFill>
                  <a:latin typeface="Calibri"/>
                  <a:ea typeface="Calibri"/>
                  <a:cs typeface="Calibri"/>
                  <a:sym typeface="Calibri"/>
                </a:rPr>
                <a:t>5.1. Acabados</a:t>
              </a:r>
              <a:endParaRPr b="0" i="0" u="none" strike="noStrike" cap="none">
                <a:solidFill>
                  <a:schemeClr val="tx1"/>
                </a:solidFill>
                <a:latin typeface="Arial"/>
                <a:ea typeface="Arial"/>
                <a:cs typeface="Arial"/>
                <a:sym typeface="Arial"/>
              </a:endParaRPr>
            </a:p>
          </p:txBody>
        </p:sp>
        <p:sp>
          <p:nvSpPr>
            <p:cNvPr id="192" name="Google Shape;192;p6"/>
            <p:cNvSpPr/>
            <p:nvPr/>
          </p:nvSpPr>
          <p:spPr>
            <a:xfrm>
              <a:off x="5849072" y="2219218"/>
              <a:ext cx="859839" cy="429919"/>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b="0" i="0" u="none" strike="noStrike" cap="none">
                <a:solidFill>
                  <a:schemeClr val="tx1"/>
                </a:solidFill>
                <a:latin typeface="Arial"/>
                <a:ea typeface="Arial"/>
                <a:cs typeface="Arial"/>
                <a:sym typeface="Arial"/>
              </a:endParaRPr>
            </a:p>
          </p:txBody>
        </p:sp>
        <p:sp>
          <p:nvSpPr>
            <p:cNvPr id="193" name="Google Shape;193;p6"/>
            <p:cNvSpPr txBox="1"/>
            <p:nvPr/>
          </p:nvSpPr>
          <p:spPr>
            <a:xfrm>
              <a:off x="5849072" y="2219218"/>
              <a:ext cx="859839" cy="429919"/>
            </a:xfrm>
            <a:prstGeom prst="rect">
              <a:avLst/>
            </a:prstGeom>
            <a:noFill/>
            <a:ln w="19050" cap="flat" cmpd="sng">
              <a:solidFill>
                <a:schemeClr val="accent5"/>
              </a:solidFill>
              <a:prstDash val="solid"/>
              <a:round/>
              <a:headEnd type="none" w="sm" len="sm"/>
              <a:tailEnd type="none" w="sm" len="sm"/>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900" b="0" i="0" u="none" strike="noStrike" cap="none">
                  <a:solidFill>
                    <a:schemeClr val="tx1"/>
                  </a:solidFill>
                  <a:latin typeface="Calibri"/>
                  <a:ea typeface="Calibri"/>
                  <a:cs typeface="Calibri"/>
                  <a:sym typeface="Calibri"/>
                </a:rPr>
                <a:t>5.1.1. Acabados Interiores</a:t>
              </a:r>
              <a:endParaRPr b="0" i="0" u="none" strike="noStrike" cap="none">
                <a:solidFill>
                  <a:schemeClr val="tx1"/>
                </a:solidFill>
                <a:latin typeface="Arial"/>
                <a:ea typeface="Arial"/>
                <a:cs typeface="Arial"/>
                <a:sym typeface="Arial"/>
              </a:endParaRPr>
            </a:p>
          </p:txBody>
        </p:sp>
        <p:sp>
          <p:nvSpPr>
            <p:cNvPr id="194" name="Google Shape;194;p6"/>
            <p:cNvSpPr/>
            <p:nvPr/>
          </p:nvSpPr>
          <p:spPr>
            <a:xfrm>
              <a:off x="5849072" y="2829703"/>
              <a:ext cx="859839" cy="429919"/>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b="0" i="0" u="none" strike="noStrike" cap="none">
                <a:solidFill>
                  <a:schemeClr val="tx1"/>
                </a:solidFill>
                <a:latin typeface="Arial"/>
                <a:ea typeface="Arial"/>
                <a:cs typeface="Arial"/>
                <a:sym typeface="Arial"/>
              </a:endParaRPr>
            </a:p>
          </p:txBody>
        </p:sp>
        <p:sp>
          <p:nvSpPr>
            <p:cNvPr id="195" name="Google Shape;195;p6"/>
            <p:cNvSpPr txBox="1"/>
            <p:nvPr/>
          </p:nvSpPr>
          <p:spPr>
            <a:xfrm>
              <a:off x="5849072" y="2829703"/>
              <a:ext cx="859839" cy="429919"/>
            </a:xfrm>
            <a:prstGeom prst="rect">
              <a:avLst/>
            </a:prstGeom>
            <a:noFill/>
            <a:ln w="19050" cap="flat" cmpd="sng">
              <a:solidFill>
                <a:schemeClr val="accent5"/>
              </a:solidFill>
              <a:prstDash val="solid"/>
              <a:round/>
              <a:headEnd type="none" w="sm" len="sm"/>
              <a:tailEnd type="none" w="sm" len="sm"/>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900" b="0" i="0" u="none" strike="noStrike" cap="none">
                  <a:solidFill>
                    <a:schemeClr val="tx1"/>
                  </a:solidFill>
                  <a:latin typeface="Calibri"/>
                  <a:ea typeface="Calibri"/>
                  <a:cs typeface="Calibri"/>
                  <a:sym typeface="Calibri"/>
                </a:rPr>
                <a:t>5.1.2. Acabados Exteriores</a:t>
              </a:r>
              <a:endParaRPr b="0" i="0" u="none" strike="noStrike" cap="none">
                <a:solidFill>
                  <a:schemeClr val="tx1"/>
                </a:solidFill>
                <a:latin typeface="Arial"/>
                <a:ea typeface="Arial"/>
                <a:cs typeface="Arial"/>
                <a:sym typeface="Arial"/>
              </a:endParaRPr>
            </a:p>
          </p:txBody>
        </p:sp>
        <p:sp>
          <p:nvSpPr>
            <p:cNvPr id="196" name="Google Shape;196;p6"/>
            <p:cNvSpPr/>
            <p:nvPr/>
          </p:nvSpPr>
          <p:spPr>
            <a:xfrm>
              <a:off x="6674518" y="1608732"/>
              <a:ext cx="859839" cy="429919"/>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b="0" i="0" u="none" strike="noStrike" cap="none">
                <a:solidFill>
                  <a:schemeClr val="tx1"/>
                </a:solidFill>
                <a:latin typeface="Arial"/>
                <a:ea typeface="Arial"/>
                <a:cs typeface="Arial"/>
                <a:sym typeface="Arial"/>
              </a:endParaRPr>
            </a:p>
          </p:txBody>
        </p:sp>
        <p:sp>
          <p:nvSpPr>
            <p:cNvPr id="197" name="Google Shape;197;p6"/>
            <p:cNvSpPr txBox="1"/>
            <p:nvPr/>
          </p:nvSpPr>
          <p:spPr>
            <a:xfrm>
              <a:off x="6674518" y="1608732"/>
              <a:ext cx="859839" cy="429919"/>
            </a:xfrm>
            <a:prstGeom prst="rect">
              <a:avLst/>
            </a:prstGeom>
            <a:noFill/>
            <a:ln w="19050" cap="flat" cmpd="sng">
              <a:solidFill>
                <a:schemeClr val="accent5"/>
              </a:solidFill>
              <a:prstDash val="solid"/>
              <a:round/>
              <a:headEnd type="none" w="sm" len="sm"/>
              <a:tailEnd type="none" w="sm" len="sm"/>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900" b="0" i="0" u="none" strike="noStrike" cap="none">
                  <a:solidFill>
                    <a:schemeClr val="tx1"/>
                  </a:solidFill>
                  <a:latin typeface="Calibri"/>
                  <a:ea typeface="Calibri"/>
                  <a:cs typeface="Calibri"/>
                  <a:sym typeface="Calibri"/>
                </a:rPr>
                <a:t>5.2. Decoración</a:t>
              </a:r>
              <a:endParaRPr b="0" i="0" u="none" strike="noStrike" cap="none">
                <a:solidFill>
                  <a:schemeClr val="tx1"/>
                </a:solidFill>
                <a:latin typeface="Arial"/>
                <a:ea typeface="Arial"/>
                <a:cs typeface="Arial"/>
                <a:sym typeface="Arial"/>
              </a:endParaRPr>
            </a:p>
          </p:txBody>
        </p:sp>
        <p:sp>
          <p:nvSpPr>
            <p:cNvPr id="198" name="Google Shape;198;p6"/>
            <p:cNvSpPr/>
            <p:nvPr/>
          </p:nvSpPr>
          <p:spPr>
            <a:xfrm>
              <a:off x="7499964" y="998246"/>
              <a:ext cx="859839" cy="429919"/>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b="0" i="0" u="none" strike="noStrike" cap="none">
                <a:solidFill>
                  <a:schemeClr val="tx1"/>
                </a:solidFill>
                <a:latin typeface="Arial"/>
                <a:ea typeface="Arial"/>
                <a:cs typeface="Arial"/>
                <a:sym typeface="Arial"/>
              </a:endParaRPr>
            </a:p>
          </p:txBody>
        </p:sp>
        <p:sp>
          <p:nvSpPr>
            <p:cNvPr id="199" name="Google Shape;199;p6"/>
            <p:cNvSpPr txBox="1"/>
            <p:nvPr/>
          </p:nvSpPr>
          <p:spPr>
            <a:xfrm>
              <a:off x="7499964" y="998246"/>
              <a:ext cx="859839" cy="429919"/>
            </a:xfrm>
            <a:prstGeom prst="rect">
              <a:avLst/>
            </a:prstGeom>
            <a:noFill/>
            <a:ln w="19050" cap="flat" cmpd="sng">
              <a:solidFill>
                <a:schemeClr val="accent5"/>
              </a:solidFill>
              <a:prstDash val="solid"/>
              <a:round/>
              <a:headEnd type="none" w="sm" len="sm"/>
              <a:tailEnd type="none" w="sm" len="sm"/>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900" b="0" i="0" u="none" strike="noStrike" cap="none">
                  <a:solidFill>
                    <a:schemeClr val="tx1"/>
                  </a:solidFill>
                  <a:latin typeface="Calibri"/>
                  <a:ea typeface="Calibri"/>
                  <a:cs typeface="Calibri"/>
                  <a:sym typeface="Calibri"/>
                </a:rPr>
                <a:t>6. Lanzamiento</a:t>
              </a:r>
              <a:endParaRPr b="0" i="0" u="none" strike="noStrike" cap="none">
                <a:solidFill>
                  <a:schemeClr val="tx1"/>
                </a:solidFill>
                <a:latin typeface="Arial"/>
                <a:ea typeface="Arial"/>
                <a:cs typeface="Arial"/>
                <a:sym typeface="Arial"/>
              </a:endParaRPr>
            </a:p>
          </p:txBody>
        </p:sp>
        <p:sp>
          <p:nvSpPr>
            <p:cNvPr id="200" name="Google Shape;200;p6"/>
            <p:cNvSpPr/>
            <p:nvPr/>
          </p:nvSpPr>
          <p:spPr>
            <a:xfrm>
              <a:off x="7714923" y="1608732"/>
              <a:ext cx="859839" cy="429919"/>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b="0" i="0" u="none" strike="noStrike" cap="none">
                <a:solidFill>
                  <a:schemeClr val="tx1"/>
                </a:solidFill>
                <a:latin typeface="Arial"/>
                <a:ea typeface="Arial"/>
                <a:cs typeface="Arial"/>
                <a:sym typeface="Arial"/>
              </a:endParaRPr>
            </a:p>
          </p:txBody>
        </p:sp>
        <p:sp>
          <p:nvSpPr>
            <p:cNvPr id="201" name="Google Shape;201;p6"/>
            <p:cNvSpPr txBox="1"/>
            <p:nvPr/>
          </p:nvSpPr>
          <p:spPr>
            <a:xfrm>
              <a:off x="7714923" y="1608732"/>
              <a:ext cx="859839" cy="429919"/>
            </a:xfrm>
            <a:prstGeom prst="rect">
              <a:avLst/>
            </a:prstGeom>
            <a:noFill/>
            <a:ln w="19050" cap="flat" cmpd="sng">
              <a:solidFill>
                <a:schemeClr val="accent5"/>
              </a:solidFill>
              <a:prstDash val="solid"/>
              <a:round/>
              <a:headEnd type="none" w="sm" len="sm"/>
              <a:tailEnd type="none" w="sm" len="sm"/>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900" b="0" i="0" u="none" strike="noStrike" cap="none">
                  <a:solidFill>
                    <a:schemeClr val="tx1"/>
                  </a:solidFill>
                  <a:latin typeface="Calibri"/>
                  <a:ea typeface="Calibri"/>
                  <a:cs typeface="Calibri"/>
                  <a:sym typeface="Calibri"/>
                </a:rPr>
                <a:t>6.1. Publicidad RR. SS.</a:t>
              </a:r>
              <a:endParaRPr b="0" i="0" u="none" strike="noStrike" cap="none">
                <a:solidFill>
                  <a:schemeClr val="tx1"/>
                </a:solidFill>
                <a:latin typeface="Arial"/>
                <a:ea typeface="Arial"/>
                <a:cs typeface="Arial"/>
                <a:sym typeface="Arial"/>
              </a:endParaRPr>
            </a:p>
          </p:txBody>
        </p:sp>
        <p:sp>
          <p:nvSpPr>
            <p:cNvPr id="202" name="Google Shape;202;p6"/>
            <p:cNvSpPr/>
            <p:nvPr/>
          </p:nvSpPr>
          <p:spPr>
            <a:xfrm>
              <a:off x="7714923" y="2219218"/>
              <a:ext cx="859839" cy="429919"/>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b="0" i="0" u="none" strike="noStrike" cap="none">
                <a:solidFill>
                  <a:schemeClr val="tx1"/>
                </a:solidFill>
                <a:latin typeface="Arial"/>
                <a:ea typeface="Arial"/>
                <a:cs typeface="Arial"/>
                <a:sym typeface="Arial"/>
              </a:endParaRPr>
            </a:p>
          </p:txBody>
        </p:sp>
        <p:sp>
          <p:nvSpPr>
            <p:cNvPr id="203" name="Google Shape;203;p6"/>
            <p:cNvSpPr txBox="1"/>
            <p:nvPr/>
          </p:nvSpPr>
          <p:spPr>
            <a:xfrm>
              <a:off x="7714923" y="2219218"/>
              <a:ext cx="859839" cy="429919"/>
            </a:xfrm>
            <a:prstGeom prst="rect">
              <a:avLst/>
            </a:prstGeom>
            <a:noFill/>
            <a:ln w="19050" cap="flat" cmpd="sng">
              <a:solidFill>
                <a:schemeClr val="accent5"/>
              </a:solidFill>
              <a:prstDash val="solid"/>
              <a:round/>
              <a:headEnd type="none" w="sm" len="sm"/>
              <a:tailEnd type="none" w="sm" len="sm"/>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lt1"/>
                </a:buClr>
                <a:buSzPts val="900"/>
                <a:buFont typeface="Calibri"/>
                <a:buNone/>
              </a:pPr>
              <a:r>
                <a:rPr lang="es-PE" sz="900" b="0" i="0" u="none" strike="noStrike" cap="none">
                  <a:solidFill>
                    <a:schemeClr val="tx1"/>
                  </a:solidFill>
                  <a:latin typeface="Calibri"/>
                  <a:ea typeface="Calibri"/>
                  <a:cs typeface="Calibri"/>
                  <a:sym typeface="Calibri"/>
                </a:rPr>
                <a:t>6.2. Evento</a:t>
              </a:r>
              <a:endParaRPr b="0" i="0" u="none" strike="noStrike" cap="none">
                <a:solidFill>
                  <a:schemeClr val="tx1"/>
                </a:solidFill>
                <a:latin typeface="Arial"/>
                <a:ea typeface="Arial"/>
                <a:cs typeface="Arial"/>
                <a:sym typeface="Arial"/>
              </a:endParaRPr>
            </a:p>
          </p:txBody>
        </p:sp>
      </p:grpSp>
      <p:sp>
        <p:nvSpPr>
          <p:cNvPr id="204" name="Google Shape;204;p6"/>
          <p:cNvSpPr txBox="1"/>
          <p:nvPr/>
        </p:nvSpPr>
        <p:spPr>
          <a:xfrm>
            <a:off x="510113" y="919689"/>
            <a:ext cx="7372030" cy="24622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PE" sz="1600" b="1" i="0" u="none" strike="noStrike" cap="none">
                <a:solidFill>
                  <a:schemeClr val="dk1"/>
                </a:solidFill>
                <a:latin typeface="Calibri"/>
                <a:ea typeface="Calibri"/>
                <a:cs typeface="Calibri"/>
                <a:sym typeface="Calibri"/>
              </a:rPr>
              <a:t>EDT DEL PROYECTO DE IMPLEMENTACIÓN DE NUEVA TIENDA COMERCIAL</a:t>
            </a:r>
            <a:endParaRPr/>
          </a:p>
        </p:txBody>
      </p:sp>
      <p:sp>
        <p:nvSpPr>
          <p:cNvPr id="205" name="Google Shape;205;p6"/>
          <p:cNvSpPr/>
          <p:nvPr/>
        </p:nvSpPr>
        <p:spPr>
          <a:xfrm>
            <a:off x="503238" y="376836"/>
            <a:ext cx="2430462"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i="0" u="none" strike="noStrike" cap="none">
                <a:solidFill>
                  <a:srgbClr val="7F7F7F"/>
                </a:solidFill>
                <a:latin typeface="Calibri"/>
                <a:ea typeface="Calibri"/>
                <a:cs typeface="Calibri"/>
                <a:sym typeface="Calibri"/>
              </a:rPr>
              <a:t>+ </a:t>
            </a:r>
            <a:r>
              <a:rPr lang="es-PE" sz="1000" b="0" i="0" u="none" strike="noStrike" cap="none">
                <a:solidFill>
                  <a:srgbClr val="A5A5A5"/>
                </a:solidFill>
                <a:latin typeface="Calibri"/>
                <a:ea typeface="Calibri"/>
                <a:cs typeface="Calibri"/>
                <a:sym typeface="Calibri"/>
              </a:rPr>
              <a:t>DEFINICIONES BÁSICAS</a:t>
            </a:r>
            <a:endParaRPr/>
          </a:p>
        </p:txBody>
      </p:sp>
      <p:sp>
        <p:nvSpPr>
          <p:cNvPr id="206" name="Google Shape;206;p6"/>
          <p:cNvSpPr/>
          <p:nvPr/>
        </p:nvSpPr>
        <p:spPr>
          <a:xfrm>
            <a:off x="1456267" y="4567029"/>
            <a:ext cx="6231466" cy="666959"/>
          </a:xfrm>
          <a:prstGeom prst="roundRect">
            <a:avLst>
              <a:gd name="adj" fmla="val 10684"/>
            </a:avLst>
          </a:prstGeom>
          <a:solidFill>
            <a:srgbClr val="D1EFF4"/>
          </a:solidFill>
          <a:ln w="25400" cap="flat" cmpd="sng">
            <a:solidFill>
              <a:srgbClr val="DAEEF3"/>
            </a:solidFill>
            <a:prstDash val="solid"/>
            <a:round/>
            <a:headEnd type="none" w="sm" len="sm"/>
            <a:tailEnd type="none" w="sm" len="sm"/>
          </a:ln>
        </p:spPr>
        <p:txBody>
          <a:bodyPr spcFirstLastPara="1" wrap="square" lIns="108000" tIns="0" rIns="108000" bIns="0" anchor="ctr" anchorCtr="0">
            <a:noAutofit/>
          </a:bodyPr>
          <a:lstStyle/>
          <a:p>
            <a:pPr marL="0" marR="0" lvl="0" indent="0" algn="l" rtl="0">
              <a:lnSpc>
                <a:spcPct val="100000"/>
              </a:lnSpc>
              <a:spcBef>
                <a:spcPts val="0"/>
              </a:spcBef>
              <a:spcAft>
                <a:spcPts val="0"/>
              </a:spcAft>
              <a:buNone/>
            </a:pPr>
            <a:r>
              <a:rPr lang="es-PE" sz="1400" b="0" i="0" u="none" strike="noStrike" cap="none">
                <a:solidFill>
                  <a:schemeClr val="dk1"/>
                </a:solidFill>
                <a:latin typeface="Calibri"/>
                <a:ea typeface="Calibri"/>
                <a:cs typeface="Calibri"/>
                <a:sym typeface="Calibri"/>
              </a:rPr>
              <a:t>Así es como luce una EDT para un proyecto real. A continuación, se revisará cuáles son las reglas para el diagramado de una EDT.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7"/>
          <p:cNvSpPr txBox="1"/>
          <p:nvPr/>
        </p:nvSpPr>
        <p:spPr>
          <a:xfrm>
            <a:off x="510113" y="919689"/>
            <a:ext cx="7372030" cy="24622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PE" sz="1600" b="1" i="0" u="none" strike="noStrike" cap="none">
                <a:solidFill>
                  <a:schemeClr val="dk1"/>
                </a:solidFill>
                <a:latin typeface="Calibri"/>
                <a:ea typeface="Calibri"/>
                <a:cs typeface="Calibri"/>
                <a:sym typeface="Calibri"/>
              </a:rPr>
              <a:t>ENTREGABLES CUANDO SE CREA LA EDT</a:t>
            </a:r>
            <a:endParaRPr/>
          </a:p>
        </p:txBody>
      </p:sp>
      <p:grpSp>
        <p:nvGrpSpPr>
          <p:cNvPr id="213" name="Google Shape;213;p7"/>
          <p:cNvGrpSpPr/>
          <p:nvPr/>
        </p:nvGrpSpPr>
        <p:grpSpPr>
          <a:xfrm>
            <a:off x="2499623" y="1439038"/>
            <a:ext cx="4144755" cy="1762125"/>
            <a:chOff x="2509513" y="1439038"/>
            <a:chExt cx="4144755" cy="1762125"/>
          </a:xfrm>
        </p:grpSpPr>
        <p:sp>
          <p:nvSpPr>
            <p:cNvPr id="214" name="Google Shape;214;p7"/>
            <p:cNvSpPr/>
            <p:nvPr/>
          </p:nvSpPr>
          <p:spPr>
            <a:xfrm>
              <a:off x="2509513" y="1439038"/>
              <a:ext cx="1948151" cy="318366"/>
            </a:xfrm>
            <a:prstGeom prst="roundRect">
              <a:avLst>
                <a:gd name="adj" fmla="val 37610"/>
              </a:avLst>
            </a:prstGeom>
            <a:solidFill>
              <a:srgbClr val="D1EF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PE" sz="1400" b="1" i="0" u="none" strike="noStrike" cap="none">
                  <a:solidFill>
                    <a:schemeClr val="dk1"/>
                  </a:solidFill>
                  <a:latin typeface="Calibri"/>
                  <a:ea typeface="Calibri"/>
                  <a:cs typeface="Calibri"/>
                  <a:sym typeface="Calibri"/>
                </a:rPr>
                <a:t>EDT o WBS</a:t>
              </a:r>
              <a:endParaRPr sz="1400" b="0" i="0" u="none" strike="noStrike" cap="none">
                <a:solidFill>
                  <a:schemeClr val="dk1"/>
                </a:solidFill>
                <a:latin typeface="Arial"/>
                <a:ea typeface="Arial"/>
                <a:cs typeface="Arial"/>
                <a:sym typeface="Arial"/>
              </a:endParaRPr>
            </a:p>
          </p:txBody>
        </p:sp>
        <p:sp>
          <p:nvSpPr>
            <p:cNvPr id="215" name="Google Shape;215;p7"/>
            <p:cNvSpPr/>
            <p:nvPr/>
          </p:nvSpPr>
          <p:spPr>
            <a:xfrm>
              <a:off x="2509513" y="1807229"/>
              <a:ext cx="1948151" cy="1393934"/>
            </a:xfrm>
            <a:prstGeom prst="roundRect">
              <a:avLst>
                <a:gd name="adj" fmla="val 8239"/>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chemeClr val="lt1"/>
                </a:solidFill>
                <a:latin typeface="Calibri"/>
                <a:ea typeface="Calibri"/>
                <a:cs typeface="Calibri"/>
                <a:sym typeface="Calibri"/>
              </a:endParaRPr>
            </a:p>
          </p:txBody>
        </p:sp>
        <p:sp>
          <p:nvSpPr>
            <p:cNvPr id="216" name="Google Shape;216;p7"/>
            <p:cNvSpPr/>
            <p:nvPr/>
          </p:nvSpPr>
          <p:spPr>
            <a:xfrm>
              <a:off x="3332586" y="1976310"/>
              <a:ext cx="302004" cy="166983"/>
            </a:xfrm>
            <a:prstGeom prst="roundRect">
              <a:avLst>
                <a:gd name="adj" fmla="val 8239"/>
              </a:avLst>
            </a:prstGeom>
            <a:no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chemeClr val="lt1"/>
                </a:solidFill>
                <a:latin typeface="Calibri"/>
                <a:ea typeface="Calibri"/>
                <a:cs typeface="Calibri"/>
                <a:sym typeface="Calibri"/>
              </a:endParaRPr>
            </a:p>
          </p:txBody>
        </p:sp>
        <p:sp>
          <p:nvSpPr>
            <p:cNvPr id="217" name="Google Shape;217;p7"/>
            <p:cNvSpPr/>
            <p:nvPr/>
          </p:nvSpPr>
          <p:spPr>
            <a:xfrm>
              <a:off x="3332586" y="2270521"/>
              <a:ext cx="302004" cy="166983"/>
            </a:xfrm>
            <a:prstGeom prst="roundRect">
              <a:avLst>
                <a:gd name="adj" fmla="val 8239"/>
              </a:avLst>
            </a:prstGeom>
            <a:no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chemeClr val="lt1"/>
                </a:solidFill>
                <a:latin typeface="Calibri"/>
                <a:ea typeface="Calibri"/>
                <a:cs typeface="Calibri"/>
                <a:sym typeface="Calibri"/>
              </a:endParaRPr>
            </a:p>
          </p:txBody>
        </p:sp>
        <p:sp>
          <p:nvSpPr>
            <p:cNvPr id="218" name="Google Shape;218;p7"/>
            <p:cNvSpPr/>
            <p:nvPr/>
          </p:nvSpPr>
          <p:spPr>
            <a:xfrm>
              <a:off x="3719305" y="2270521"/>
              <a:ext cx="302004" cy="166983"/>
            </a:xfrm>
            <a:prstGeom prst="roundRect">
              <a:avLst>
                <a:gd name="adj" fmla="val 8239"/>
              </a:avLst>
            </a:prstGeom>
            <a:no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chemeClr val="lt1"/>
                </a:solidFill>
                <a:latin typeface="Calibri"/>
                <a:ea typeface="Calibri"/>
                <a:cs typeface="Calibri"/>
                <a:sym typeface="Calibri"/>
              </a:endParaRPr>
            </a:p>
          </p:txBody>
        </p:sp>
        <p:sp>
          <p:nvSpPr>
            <p:cNvPr id="219" name="Google Shape;219;p7"/>
            <p:cNvSpPr/>
            <p:nvPr/>
          </p:nvSpPr>
          <p:spPr>
            <a:xfrm>
              <a:off x="2933131" y="2270521"/>
              <a:ext cx="302004" cy="166983"/>
            </a:xfrm>
            <a:prstGeom prst="roundRect">
              <a:avLst>
                <a:gd name="adj" fmla="val 8239"/>
              </a:avLst>
            </a:prstGeom>
            <a:no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chemeClr val="lt1"/>
                </a:solidFill>
                <a:latin typeface="Calibri"/>
                <a:ea typeface="Calibri"/>
                <a:cs typeface="Calibri"/>
                <a:sym typeface="Calibri"/>
              </a:endParaRPr>
            </a:p>
          </p:txBody>
        </p:sp>
        <p:cxnSp>
          <p:nvCxnSpPr>
            <p:cNvPr id="220" name="Google Shape;220;p7"/>
            <p:cNvCxnSpPr>
              <a:stCxn id="219" idx="0"/>
              <a:endCxn id="218" idx="0"/>
            </p:cNvCxnSpPr>
            <p:nvPr/>
          </p:nvCxnSpPr>
          <p:spPr>
            <a:xfrm rot="-5400000" flipH="1">
              <a:off x="3476983" y="1877671"/>
              <a:ext cx="600" cy="786300"/>
            </a:xfrm>
            <a:prstGeom prst="bentConnector3">
              <a:avLst>
                <a:gd name="adj1" fmla="val -8628168"/>
              </a:avLst>
            </a:prstGeom>
            <a:noFill/>
            <a:ln w="9525" cap="flat" cmpd="sng">
              <a:solidFill>
                <a:schemeClr val="lt1"/>
              </a:solidFill>
              <a:prstDash val="solid"/>
              <a:round/>
              <a:headEnd type="none" w="sm" len="sm"/>
              <a:tailEnd type="none" w="sm" len="sm"/>
            </a:ln>
          </p:spPr>
        </p:cxnSp>
        <p:sp>
          <p:nvSpPr>
            <p:cNvPr id="221" name="Google Shape;221;p7"/>
            <p:cNvSpPr/>
            <p:nvPr/>
          </p:nvSpPr>
          <p:spPr>
            <a:xfrm>
              <a:off x="3770253" y="2739751"/>
              <a:ext cx="251056" cy="166983"/>
            </a:xfrm>
            <a:prstGeom prst="roundRect">
              <a:avLst>
                <a:gd name="adj" fmla="val 8239"/>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chemeClr val="lt1"/>
                </a:solidFill>
                <a:latin typeface="Calibri"/>
                <a:ea typeface="Calibri"/>
                <a:cs typeface="Calibri"/>
                <a:sym typeface="Calibri"/>
              </a:endParaRPr>
            </a:p>
          </p:txBody>
        </p:sp>
        <p:cxnSp>
          <p:nvCxnSpPr>
            <p:cNvPr id="222" name="Google Shape;222;p7"/>
            <p:cNvCxnSpPr>
              <a:stCxn id="216" idx="2"/>
              <a:endCxn id="217" idx="0"/>
            </p:cNvCxnSpPr>
            <p:nvPr/>
          </p:nvCxnSpPr>
          <p:spPr>
            <a:xfrm>
              <a:off x="3483588" y="2143293"/>
              <a:ext cx="0" cy="127200"/>
            </a:xfrm>
            <a:prstGeom prst="straightConnector1">
              <a:avLst/>
            </a:prstGeom>
            <a:noFill/>
            <a:ln w="9525" cap="flat" cmpd="sng">
              <a:solidFill>
                <a:schemeClr val="lt1"/>
              </a:solidFill>
              <a:prstDash val="solid"/>
              <a:round/>
              <a:headEnd type="none" w="sm" len="sm"/>
              <a:tailEnd type="none" w="sm" len="sm"/>
            </a:ln>
          </p:spPr>
        </p:cxnSp>
        <p:cxnSp>
          <p:nvCxnSpPr>
            <p:cNvPr id="223" name="Google Shape;223;p7"/>
            <p:cNvCxnSpPr>
              <a:stCxn id="221" idx="1"/>
              <a:endCxn id="218" idx="1"/>
            </p:cNvCxnSpPr>
            <p:nvPr/>
          </p:nvCxnSpPr>
          <p:spPr>
            <a:xfrm rot="10800000">
              <a:off x="3719253" y="2354043"/>
              <a:ext cx="51000" cy="469200"/>
            </a:xfrm>
            <a:prstGeom prst="bentConnector3">
              <a:avLst>
                <a:gd name="adj1" fmla="val 72910"/>
              </a:avLst>
            </a:prstGeom>
            <a:noFill/>
            <a:ln w="9525" cap="flat" cmpd="sng">
              <a:solidFill>
                <a:schemeClr val="lt1"/>
              </a:solidFill>
              <a:prstDash val="solid"/>
              <a:round/>
              <a:headEnd type="none" w="sm" len="sm"/>
              <a:tailEnd type="none" w="sm" len="sm"/>
            </a:ln>
          </p:spPr>
        </p:cxnSp>
        <p:cxnSp>
          <p:nvCxnSpPr>
            <p:cNvPr id="224" name="Google Shape;224;p7"/>
            <p:cNvCxnSpPr/>
            <p:nvPr/>
          </p:nvCxnSpPr>
          <p:spPr>
            <a:xfrm rot="10800000" flipH="1">
              <a:off x="3721271" y="2595553"/>
              <a:ext cx="74382" cy="97"/>
            </a:xfrm>
            <a:prstGeom prst="straightConnector1">
              <a:avLst/>
            </a:prstGeom>
            <a:noFill/>
            <a:ln w="9525" cap="flat" cmpd="sng">
              <a:solidFill>
                <a:schemeClr val="lt1"/>
              </a:solidFill>
              <a:prstDash val="solid"/>
              <a:round/>
              <a:headEnd type="none" w="sm" len="sm"/>
              <a:tailEnd type="none" w="sm" len="sm"/>
            </a:ln>
          </p:spPr>
        </p:cxnSp>
        <p:sp>
          <p:nvSpPr>
            <p:cNvPr id="225" name="Google Shape;225;p7"/>
            <p:cNvSpPr/>
            <p:nvPr/>
          </p:nvSpPr>
          <p:spPr>
            <a:xfrm>
              <a:off x="3770253" y="2511149"/>
              <a:ext cx="251056" cy="166983"/>
            </a:xfrm>
            <a:prstGeom prst="roundRect">
              <a:avLst>
                <a:gd name="adj" fmla="val 8239"/>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chemeClr val="lt1"/>
                </a:solidFill>
                <a:latin typeface="Calibri"/>
                <a:ea typeface="Calibri"/>
                <a:cs typeface="Calibri"/>
                <a:sym typeface="Calibri"/>
              </a:endParaRPr>
            </a:p>
          </p:txBody>
        </p:sp>
        <p:cxnSp>
          <p:nvCxnSpPr>
            <p:cNvPr id="226" name="Google Shape;226;p7"/>
            <p:cNvCxnSpPr/>
            <p:nvPr/>
          </p:nvCxnSpPr>
          <p:spPr>
            <a:xfrm rot="5400000" flipH="1">
              <a:off x="2723979" y="2563143"/>
              <a:ext cx="469200" cy="51000"/>
            </a:xfrm>
            <a:prstGeom prst="bentConnector3">
              <a:avLst>
                <a:gd name="adj1" fmla="val 0"/>
              </a:avLst>
            </a:prstGeom>
            <a:noFill/>
            <a:ln w="9525" cap="flat" cmpd="sng">
              <a:solidFill>
                <a:schemeClr val="lt1"/>
              </a:solidFill>
              <a:prstDash val="solid"/>
              <a:round/>
              <a:headEnd type="none" w="sm" len="sm"/>
              <a:tailEnd type="none" w="sm" len="sm"/>
            </a:ln>
          </p:spPr>
        </p:cxnSp>
        <p:cxnSp>
          <p:nvCxnSpPr>
            <p:cNvPr id="227" name="Google Shape;227;p7"/>
            <p:cNvCxnSpPr/>
            <p:nvPr/>
          </p:nvCxnSpPr>
          <p:spPr>
            <a:xfrm rot="10800000" flipH="1">
              <a:off x="2935097" y="2595553"/>
              <a:ext cx="74382" cy="97"/>
            </a:xfrm>
            <a:prstGeom prst="straightConnector1">
              <a:avLst/>
            </a:prstGeom>
            <a:noFill/>
            <a:ln w="9525" cap="flat" cmpd="sng">
              <a:solidFill>
                <a:schemeClr val="lt1"/>
              </a:solidFill>
              <a:prstDash val="solid"/>
              <a:round/>
              <a:headEnd type="none" w="sm" len="sm"/>
              <a:tailEnd type="none" w="sm" len="sm"/>
            </a:ln>
          </p:spPr>
        </p:cxnSp>
        <p:sp>
          <p:nvSpPr>
            <p:cNvPr id="228" name="Google Shape;228;p7"/>
            <p:cNvSpPr/>
            <p:nvPr/>
          </p:nvSpPr>
          <p:spPr>
            <a:xfrm>
              <a:off x="2984079" y="2511149"/>
              <a:ext cx="251056" cy="166983"/>
            </a:xfrm>
            <a:prstGeom prst="roundRect">
              <a:avLst>
                <a:gd name="adj" fmla="val 8239"/>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chemeClr val="lt1"/>
                </a:solidFill>
                <a:latin typeface="Calibri"/>
                <a:ea typeface="Calibri"/>
                <a:cs typeface="Calibri"/>
                <a:sym typeface="Calibri"/>
              </a:endParaRPr>
            </a:p>
          </p:txBody>
        </p:sp>
        <p:sp>
          <p:nvSpPr>
            <p:cNvPr id="229" name="Google Shape;229;p7"/>
            <p:cNvSpPr/>
            <p:nvPr/>
          </p:nvSpPr>
          <p:spPr>
            <a:xfrm>
              <a:off x="2984079" y="2739751"/>
              <a:ext cx="251056" cy="166983"/>
            </a:xfrm>
            <a:prstGeom prst="roundRect">
              <a:avLst>
                <a:gd name="adj" fmla="val 8239"/>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chemeClr val="lt1"/>
                </a:solidFill>
                <a:latin typeface="Calibri"/>
                <a:ea typeface="Calibri"/>
                <a:cs typeface="Calibri"/>
                <a:sym typeface="Calibri"/>
              </a:endParaRPr>
            </a:p>
          </p:txBody>
        </p:sp>
        <p:sp>
          <p:nvSpPr>
            <p:cNvPr id="230" name="Google Shape;230;p7"/>
            <p:cNvSpPr/>
            <p:nvPr/>
          </p:nvSpPr>
          <p:spPr>
            <a:xfrm>
              <a:off x="4706117" y="1439038"/>
              <a:ext cx="1948151" cy="318366"/>
            </a:xfrm>
            <a:prstGeom prst="roundRect">
              <a:avLst>
                <a:gd name="adj" fmla="val 37610"/>
              </a:avLst>
            </a:prstGeom>
            <a:solidFill>
              <a:srgbClr val="D1EF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PE" sz="1400" b="1" i="0" u="none" strike="noStrike" cap="none">
                  <a:solidFill>
                    <a:schemeClr val="dk1"/>
                  </a:solidFill>
                  <a:latin typeface="Calibri"/>
                  <a:ea typeface="Calibri"/>
                  <a:cs typeface="Calibri"/>
                  <a:sym typeface="Calibri"/>
                </a:rPr>
                <a:t>Diccionario de la EDT</a:t>
              </a:r>
              <a:endParaRPr sz="1400" b="0" i="0" u="none" strike="noStrike" cap="none">
                <a:solidFill>
                  <a:schemeClr val="dk1"/>
                </a:solidFill>
                <a:latin typeface="Arial"/>
                <a:ea typeface="Arial"/>
                <a:cs typeface="Arial"/>
                <a:sym typeface="Arial"/>
              </a:endParaRPr>
            </a:p>
          </p:txBody>
        </p:sp>
        <p:sp>
          <p:nvSpPr>
            <p:cNvPr id="231" name="Google Shape;231;p7"/>
            <p:cNvSpPr/>
            <p:nvPr/>
          </p:nvSpPr>
          <p:spPr>
            <a:xfrm>
              <a:off x="4706117" y="1807229"/>
              <a:ext cx="1948151" cy="1393934"/>
            </a:xfrm>
            <a:prstGeom prst="roundRect">
              <a:avLst>
                <a:gd name="adj" fmla="val 8239"/>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chemeClr val="lt1"/>
                </a:solidFill>
                <a:latin typeface="Calibri"/>
                <a:ea typeface="Calibri"/>
                <a:cs typeface="Calibri"/>
                <a:sym typeface="Calibri"/>
              </a:endParaRPr>
            </a:p>
          </p:txBody>
        </p:sp>
        <p:grpSp>
          <p:nvGrpSpPr>
            <p:cNvPr id="232" name="Google Shape;232;p7"/>
            <p:cNvGrpSpPr/>
            <p:nvPr/>
          </p:nvGrpSpPr>
          <p:grpSpPr>
            <a:xfrm>
              <a:off x="5004941" y="2057152"/>
              <a:ext cx="1350503" cy="894089"/>
              <a:chOff x="5307472" y="1928888"/>
              <a:chExt cx="1350503" cy="894089"/>
            </a:xfrm>
          </p:grpSpPr>
          <p:sp>
            <p:nvSpPr>
              <p:cNvPr id="233" name="Google Shape;233;p7"/>
              <p:cNvSpPr/>
              <p:nvPr/>
            </p:nvSpPr>
            <p:spPr>
              <a:xfrm>
                <a:off x="5307472" y="1928888"/>
                <a:ext cx="302004" cy="166983"/>
              </a:xfrm>
              <a:prstGeom prst="roundRect">
                <a:avLst>
                  <a:gd name="adj" fmla="val 23450"/>
                </a:avLst>
              </a:prstGeom>
              <a:no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chemeClr val="lt1"/>
                  </a:solidFill>
                  <a:latin typeface="Calibri"/>
                  <a:ea typeface="Calibri"/>
                  <a:cs typeface="Calibri"/>
                  <a:sym typeface="Calibri"/>
                </a:endParaRPr>
              </a:p>
            </p:txBody>
          </p:sp>
          <p:sp>
            <p:nvSpPr>
              <p:cNvPr id="234" name="Google Shape;234;p7"/>
              <p:cNvSpPr/>
              <p:nvPr/>
            </p:nvSpPr>
            <p:spPr>
              <a:xfrm>
                <a:off x="5675069" y="1928888"/>
                <a:ext cx="982906" cy="166983"/>
              </a:xfrm>
              <a:prstGeom prst="roundRect">
                <a:avLst>
                  <a:gd name="adj" fmla="val 23450"/>
                </a:avLst>
              </a:prstGeom>
              <a:no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chemeClr val="lt1"/>
                  </a:solidFill>
                  <a:latin typeface="Calibri"/>
                  <a:ea typeface="Calibri"/>
                  <a:cs typeface="Calibri"/>
                  <a:sym typeface="Calibri"/>
                </a:endParaRPr>
              </a:p>
            </p:txBody>
          </p:sp>
          <p:sp>
            <p:nvSpPr>
              <p:cNvPr id="235" name="Google Shape;235;p7"/>
              <p:cNvSpPr/>
              <p:nvPr/>
            </p:nvSpPr>
            <p:spPr>
              <a:xfrm>
                <a:off x="5307472" y="2172516"/>
                <a:ext cx="302004" cy="166983"/>
              </a:xfrm>
              <a:prstGeom prst="roundRect">
                <a:avLst>
                  <a:gd name="adj" fmla="val 23450"/>
                </a:avLst>
              </a:prstGeom>
              <a:no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chemeClr val="lt1"/>
                  </a:solidFill>
                  <a:latin typeface="Calibri"/>
                  <a:ea typeface="Calibri"/>
                  <a:cs typeface="Calibri"/>
                  <a:sym typeface="Calibri"/>
                </a:endParaRPr>
              </a:p>
            </p:txBody>
          </p:sp>
          <p:sp>
            <p:nvSpPr>
              <p:cNvPr id="236" name="Google Shape;236;p7"/>
              <p:cNvSpPr/>
              <p:nvPr/>
            </p:nvSpPr>
            <p:spPr>
              <a:xfrm>
                <a:off x="5675069" y="2172516"/>
                <a:ext cx="982906" cy="166983"/>
              </a:xfrm>
              <a:prstGeom prst="roundRect">
                <a:avLst>
                  <a:gd name="adj" fmla="val 23450"/>
                </a:avLst>
              </a:prstGeom>
              <a:no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chemeClr val="lt1"/>
                  </a:solidFill>
                  <a:latin typeface="Calibri"/>
                  <a:ea typeface="Calibri"/>
                  <a:cs typeface="Calibri"/>
                  <a:sym typeface="Calibri"/>
                </a:endParaRPr>
              </a:p>
            </p:txBody>
          </p:sp>
          <p:sp>
            <p:nvSpPr>
              <p:cNvPr id="237" name="Google Shape;237;p7"/>
              <p:cNvSpPr/>
              <p:nvPr/>
            </p:nvSpPr>
            <p:spPr>
              <a:xfrm>
                <a:off x="5307472" y="2414255"/>
                <a:ext cx="302004" cy="166983"/>
              </a:xfrm>
              <a:prstGeom prst="roundRect">
                <a:avLst>
                  <a:gd name="adj" fmla="val 23450"/>
                </a:avLst>
              </a:prstGeom>
              <a:no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chemeClr val="lt1"/>
                  </a:solidFill>
                  <a:latin typeface="Calibri"/>
                  <a:ea typeface="Calibri"/>
                  <a:cs typeface="Calibri"/>
                  <a:sym typeface="Calibri"/>
                </a:endParaRPr>
              </a:p>
            </p:txBody>
          </p:sp>
          <p:sp>
            <p:nvSpPr>
              <p:cNvPr id="238" name="Google Shape;238;p7"/>
              <p:cNvSpPr/>
              <p:nvPr/>
            </p:nvSpPr>
            <p:spPr>
              <a:xfrm>
                <a:off x="5675069" y="2414255"/>
                <a:ext cx="982906" cy="166983"/>
              </a:xfrm>
              <a:prstGeom prst="roundRect">
                <a:avLst>
                  <a:gd name="adj" fmla="val 23450"/>
                </a:avLst>
              </a:prstGeom>
              <a:no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chemeClr val="lt1"/>
                  </a:solidFill>
                  <a:latin typeface="Calibri"/>
                  <a:ea typeface="Calibri"/>
                  <a:cs typeface="Calibri"/>
                  <a:sym typeface="Calibri"/>
                </a:endParaRPr>
              </a:p>
            </p:txBody>
          </p:sp>
          <p:sp>
            <p:nvSpPr>
              <p:cNvPr id="239" name="Google Shape;239;p7"/>
              <p:cNvSpPr/>
              <p:nvPr/>
            </p:nvSpPr>
            <p:spPr>
              <a:xfrm>
                <a:off x="5307472" y="2655994"/>
                <a:ext cx="302004" cy="166983"/>
              </a:xfrm>
              <a:prstGeom prst="roundRect">
                <a:avLst>
                  <a:gd name="adj" fmla="val 23450"/>
                </a:avLst>
              </a:prstGeom>
              <a:no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chemeClr val="lt1"/>
                  </a:solidFill>
                  <a:latin typeface="Calibri"/>
                  <a:ea typeface="Calibri"/>
                  <a:cs typeface="Calibri"/>
                  <a:sym typeface="Calibri"/>
                </a:endParaRPr>
              </a:p>
            </p:txBody>
          </p:sp>
          <p:sp>
            <p:nvSpPr>
              <p:cNvPr id="240" name="Google Shape;240;p7"/>
              <p:cNvSpPr/>
              <p:nvPr/>
            </p:nvSpPr>
            <p:spPr>
              <a:xfrm>
                <a:off x="5675069" y="2655994"/>
                <a:ext cx="982906" cy="166983"/>
              </a:xfrm>
              <a:prstGeom prst="roundRect">
                <a:avLst>
                  <a:gd name="adj" fmla="val 23450"/>
                </a:avLst>
              </a:prstGeom>
              <a:no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chemeClr val="lt1"/>
                  </a:solidFill>
                  <a:latin typeface="Calibri"/>
                  <a:ea typeface="Calibri"/>
                  <a:cs typeface="Calibri"/>
                  <a:sym typeface="Calibri"/>
                </a:endParaRPr>
              </a:p>
            </p:txBody>
          </p:sp>
        </p:grpSp>
      </p:grpSp>
      <p:sp>
        <p:nvSpPr>
          <p:cNvPr id="241" name="Google Shape;241;p7"/>
          <p:cNvSpPr/>
          <p:nvPr/>
        </p:nvSpPr>
        <p:spPr>
          <a:xfrm>
            <a:off x="503238" y="376836"/>
            <a:ext cx="2430462"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i="0" u="none" strike="noStrike" cap="none">
                <a:solidFill>
                  <a:srgbClr val="7F7F7F"/>
                </a:solidFill>
                <a:latin typeface="Calibri"/>
                <a:ea typeface="Calibri"/>
                <a:cs typeface="Calibri"/>
                <a:sym typeface="Calibri"/>
              </a:rPr>
              <a:t>+ </a:t>
            </a:r>
            <a:r>
              <a:rPr lang="es-PE" sz="1000" b="0" i="0" u="none" strike="noStrike" cap="none">
                <a:solidFill>
                  <a:srgbClr val="A5A5A5"/>
                </a:solidFill>
                <a:latin typeface="Calibri"/>
                <a:ea typeface="Calibri"/>
                <a:cs typeface="Calibri"/>
                <a:sym typeface="Calibri"/>
              </a:rPr>
              <a:t>DEFINICIONES BÁSICAS</a:t>
            </a:r>
            <a:endParaRPr/>
          </a:p>
        </p:txBody>
      </p:sp>
      <p:sp>
        <p:nvSpPr>
          <p:cNvPr id="242" name="Google Shape;242;p7"/>
          <p:cNvSpPr/>
          <p:nvPr/>
        </p:nvSpPr>
        <p:spPr>
          <a:xfrm>
            <a:off x="1081603" y="3505200"/>
            <a:ext cx="6980794" cy="1728787"/>
          </a:xfrm>
          <a:prstGeom prst="roundRect">
            <a:avLst>
              <a:gd name="adj" fmla="val 6555"/>
            </a:avLst>
          </a:prstGeom>
          <a:solidFill>
            <a:srgbClr val="D1EFF4"/>
          </a:solidFill>
          <a:ln w="38100" cap="flat" cmpd="sng">
            <a:solidFill>
              <a:schemeClr val="accent5"/>
            </a:solidFill>
            <a:prstDash val="solid"/>
            <a:round/>
            <a:headEnd type="none" w="sm" len="sm"/>
            <a:tailEnd type="none" w="sm" len="sm"/>
          </a:ln>
        </p:spPr>
        <p:txBody>
          <a:bodyPr spcFirstLastPara="1" wrap="square" lIns="180000" tIns="36000" rIns="36000" bIns="45700" anchor="ctr" anchorCtr="0">
            <a:noAutofit/>
          </a:bodyPr>
          <a:lstStyle/>
          <a:p>
            <a:pPr marL="180975" marR="0" lvl="0" indent="-174625" algn="l" rtl="0">
              <a:lnSpc>
                <a:spcPct val="100000"/>
              </a:lnSpc>
              <a:spcBef>
                <a:spcPts val="0"/>
              </a:spcBef>
              <a:spcAft>
                <a:spcPts val="0"/>
              </a:spcAft>
              <a:buClr>
                <a:schemeClr val="accent5"/>
              </a:buClr>
              <a:buSzPts val="1400"/>
              <a:buFont typeface="Arial"/>
              <a:buChar char="•"/>
            </a:pPr>
            <a:r>
              <a:rPr lang="es-PE" sz="1400" b="0" i="0" u="none" strike="noStrike" cap="none">
                <a:solidFill>
                  <a:schemeClr val="dk1"/>
                </a:solidFill>
                <a:latin typeface="Calibri"/>
                <a:ea typeface="Calibri"/>
                <a:cs typeface="Calibri"/>
                <a:sym typeface="Calibri"/>
              </a:rPr>
              <a:t>El proceso crear la EDT genera dos entregables: la EDT o WBS y el Diccionario de la EDT.</a:t>
            </a:r>
            <a:endParaRPr/>
          </a:p>
          <a:p>
            <a:pPr marL="180975" marR="0" lvl="0" indent="-174625" algn="l" rtl="0">
              <a:lnSpc>
                <a:spcPct val="100000"/>
              </a:lnSpc>
              <a:spcBef>
                <a:spcPts val="600"/>
              </a:spcBef>
              <a:spcAft>
                <a:spcPts val="0"/>
              </a:spcAft>
              <a:buClr>
                <a:schemeClr val="accent5"/>
              </a:buClr>
              <a:buSzPts val="1400"/>
              <a:buFont typeface="Arial"/>
              <a:buChar char="•"/>
            </a:pPr>
            <a:r>
              <a:rPr lang="es-PE" sz="1400" b="0" i="0" u="none" strike="noStrike" cap="none">
                <a:solidFill>
                  <a:schemeClr val="dk1"/>
                </a:solidFill>
                <a:latin typeface="Calibri"/>
                <a:ea typeface="Calibri"/>
                <a:cs typeface="Calibri"/>
                <a:sym typeface="Calibri"/>
              </a:rPr>
              <a:t>Elaborar la EDT consiste en dividir al proyecto en menores componentes para facilitar la planificación del proyecto.</a:t>
            </a:r>
            <a:endParaRPr/>
          </a:p>
          <a:p>
            <a:pPr marL="180975" marR="0" lvl="0" indent="-174625" algn="l" rtl="0">
              <a:lnSpc>
                <a:spcPct val="100000"/>
              </a:lnSpc>
              <a:spcBef>
                <a:spcPts val="600"/>
              </a:spcBef>
              <a:spcAft>
                <a:spcPts val="0"/>
              </a:spcAft>
              <a:buClr>
                <a:schemeClr val="accent5"/>
              </a:buClr>
              <a:buSzPts val="1400"/>
              <a:buFont typeface="Arial"/>
              <a:buChar char="•"/>
            </a:pPr>
            <a:r>
              <a:rPr lang="es-PE" sz="1400" b="0" i="0" u="none" strike="noStrike" cap="none">
                <a:solidFill>
                  <a:schemeClr val="dk1"/>
                </a:solidFill>
                <a:latin typeface="Calibri"/>
                <a:ea typeface="Calibri"/>
                <a:cs typeface="Calibri"/>
                <a:sym typeface="Calibri"/>
              </a:rPr>
              <a:t>El Diccionario de la EDT contiene un inventario de todos los paquetes de trabajo con sus respectivas descripciones referidas al tiempo, esfuerzo, estimación de recursos que demanda realizar cada paquete de trabajo.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8"/>
          <p:cNvSpPr txBox="1"/>
          <p:nvPr/>
        </p:nvSpPr>
        <p:spPr>
          <a:xfrm>
            <a:off x="510112" y="919689"/>
            <a:ext cx="8165575" cy="7540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s-PE" sz="1600" b="1" i="0" u="none" strike="noStrike" cap="none">
                <a:solidFill>
                  <a:schemeClr val="dk1"/>
                </a:solidFill>
                <a:latin typeface="Calibri"/>
                <a:ea typeface="Calibri"/>
                <a:cs typeface="Calibri"/>
                <a:sym typeface="Calibri"/>
              </a:rPr>
              <a:t>DICCIONARIO DE LA EDT</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rgbClr val="000000"/>
              </a:buClr>
              <a:buSzPts val="1400"/>
              <a:buFont typeface="Arial"/>
              <a:buNone/>
            </a:pPr>
            <a:r>
              <a:rPr lang="es-PE" sz="1400" b="0" i="0" u="none" strike="noStrike" cap="none">
                <a:solidFill>
                  <a:schemeClr val="dk1"/>
                </a:solidFill>
                <a:latin typeface="Calibri"/>
                <a:ea typeface="Calibri"/>
                <a:cs typeface="Calibri"/>
                <a:sym typeface="Calibri"/>
              </a:rPr>
              <a:t>El diccionario de la EDT es una especie de inventario con la descripción de todos los paquetes de trabajo que conforman el alcance del proyecto.</a:t>
            </a:r>
            <a:endParaRPr sz="1400" b="0" i="0" u="none" strike="noStrike" cap="none">
              <a:solidFill>
                <a:schemeClr val="dk1"/>
              </a:solidFill>
              <a:latin typeface="Calibri"/>
              <a:ea typeface="Calibri"/>
              <a:cs typeface="Calibri"/>
              <a:sym typeface="Calibri"/>
            </a:endParaRPr>
          </a:p>
        </p:txBody>
      </p:sp>
      <p:sp>
        <p:nvSpPr>
          <p:cNvPr id="249" name="Google Shape;249;p8"/>
          <p:cNvSpPr/>
          <p:nvPr/>
        </p:nvSpPr>
        <p:spPr>
          <a:xfrm>
            <a:off x="508712" y="2012249"/>
            <a:ext cx="312605" cy="248578"/>
          </a:xfrm>
          <a:prstGeom prst="homePlate">
            <a:avLst>
              <a:gd name="adj" fmla="val 25757"/>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0" name="Google Shape;250;p8"/>
          <p:cNvSpPr txBox="1"/>
          <p:nvPr/>
        </p:nvSpPr>
        <p:spPr>
          <a:xfrm>
            <a:off x="925351" y="1945728"/>
            <a:ext cx="2543820" cy="1692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PE" sz="1100" b="1" i="0" u="none" strike="noStrike" cap="none">
                <a:solidFill>
                  <a:schemeClr val="accent2"/>
                </a:solidFill>
                <a:latin typeface="Calibri"/>
                <a:ea typeface="Calibri"/>
                <a:cs typeface="Calibri"/>
                <a:sym typeface="Calibri"/>
              </a:rPr>
              <a:t>ID del Paquete de Trabajo</a:t>
            </a:r>
            <a:endParaRPr sz="1100" b="1" i="0" u="none" strike="noStrike" cap="none">
              <a:solidFill>
                <a:schemeClr val="accent2"/>
              </a:solidFill>
              <a:latin typeface="Calibri"/>
              <a:ea typeface="Calibri"/>
              <a:cs typeface="Calibri"/>
              <a:sym typeface="Calibri"/>
            </a:endParaRPr>
          </a:p>
        </p:txBody>
      </p:sp>
      <p:sp>
        <p:nvSpPr>
          <p:cNvPr id="251" name="Google Shape;251;p8"/>
          <p:cNvSpPr txBox="1"/>
          <p:nvPr/>
        </p:nvSpPr>
        <p:spPr>
          <a:xfrm>
            <a:off x="867852" y="3588912"/>
            <a:ext cx="2076608" cy="1692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PE" sz="1100" b="1" i="0" u="none" strike="noStrike" cap="none">
                <a:solidFill>
                  <a:schemeClr val="accent2"/>
                </a:solidFill>
                <a:latin typeface="Calibri"/>
                <a:ea typeface="Calibri"/>
                <a:cs typeface="Calibri"/>
                <a:sym typeface="Calibri"/>
              </a:rPr>
              <a:t>Descripción del Paquete de Trabajo</a:t>
            </a:r>
            <a:endParaRPr sz="1100" b="1" i="0" u="none" strike="noStrike" cap="none">
              <a:solidFill>
                <a:schemeClr val="accent2"/>
              </a:solidFill>
              <a:latin typeface="Calibri"/>
              <a:ea typeface="Calibri"/>
              <a:cs typeface="Calibri"/>
              <a:sym typeface="Calibri"/>
            </a:endParaRPr>
          </a:p>
        </p:txBody>
      </p:sp>
      <p:graphicFrame>
        <p:nvGraphicFramePr>
          <p:cNvPr id="252" name="Google Shape;252;p8"/>
          <p:cNvGraphicFramePr/>
          <p:nvPr/>
        </p:nvGraphicFramePr>
        <p:xfrm>
          <a:off x="3165808" y="1862364"/>
          <a:ext cx="3000000" cy="3000000"/>
        </p:xfrm>
        <a:graphic>
          <a:graphicData uri="http://schemas.openxmlformats.org/drawingml/2006/table">
            <a:tbl>
              <a:tblPr firstRow="1" bandRow="1">
                <a:noFill/>
                <a:tableStyleId>{697E214D-D733-4F50-B568-05EABD3AA4C9}</a:tableStyleId>
              </a:tblPr>
              <a:tblGrid>
                <a:gridCol w="637050">
                  <a:extLst>
                    <a:ext uri="{9D8B030D-6E8A-4147-A177-3AD203B41FA5}">
                      <a16:colId xmlns:a16="http://schemas.microsoft.com/office/drawing/2014/main" val="20000"/>
                    </a:ext>
                  </a:extLst>
                </a:gridCol>
                <a:gridCol w="1690375">
                  <a:extLst>
                    <a:ext uri="{9D8B030D-6E8A-4147-A177-3AD203B41FA5}">
                      <a16:colId xmlns:a16="http://schemas.microsoft.com/office/drawing/2014/main" val="20001"/>
                    </a:ext>
                  </a:extLst>
                </a:gridCol>
                <a:gridCol w="1617275">
                  <a:extLst>
                    <a:ext uri="{9D8B030D-6E8A-4147-A177-3AD203B41FA5}">
                      <a16:colId xmlns:a16="http://schemas.microsoft.com/office/drawing/2014/main" val="20002"/>
                    </a:ext>
                  </a:extLst>
                </a:gridCol>
                <a:gridCol w="1565175">
                  <a:extLst>
                    <a:ext uri="{9D8B030D-6E8A-4147-A177-3AD203B41FA5}">
                      <a16:colId xmlns:a16="http://schemas.microsoft.com/office/drawing/2014/main" val="20003"/>
                    </a:ext>
                  </a:extLst>
                </a:gridCol>
              </a:tblGrid>
              <a:tr h="428350">
                <a:tc>
                  <a:txBody>
                    <a:bodyPr/>
                    <a:lstStyle/>
                    <a:p>
                      <a:pPr marL="0" marR="0" lvl="0" indent="0" algn="ctr" rtl="0">
                        <a:lnSpc>
                          <a:spcPct val="100000"/>
                        </a:lnSpc>
                        <a:spcBef>
                          <a:spcPts val="0"/>
                        </a:spcBef>
                        <a:spcAft>
                          <a:spcPts val="0"/>
                        </a:spcAft>
                        <a:buClr>
                          <a:srgbClr val="000000"/>
                        </a:buClr>
                        <a:buSzPts val="1050"/>
                        <a:buFont typeface="Arial"/>
                        <a:buNone/>
                      </a:pPr>
                      <a:r>
                        <a:rPr lang="es-PE" sz="1050" u="none" strike="noStrike" cap="none">
                          <a:solidFill>
                            <a:schemeClr val="dk1"/>
                          </a:solidFill>
                          <a:latin typeface="Calibri"/>
                          <a:ea typeface="Calibri"/>
                          <a:cs typeface="Calibri"/>
                          <a:sym typeface="Calibri"/>
                        </a:rPr>
                        <a:t>Id #</a:t>
                      </a:r>
                      <a:endParaRPr sz="1400" u="none" strike="noStrike" cap="none"/>
                    </a:p>
                    <a:p>
                      <a:pPr marL="0" marR="0" lvl="0" indent="0" algn="ctr" rtl="0">
                        <a:lnSpc>
                          <a:spcPct val="100000"/>
                        </a:lnSpc>
                        <a:spcBef>
                          <a:spcPts val="0"/>
                        </a:spcBef>
                        <a:spcAft>
                          <a:spcPts val="0"/>
                        </a:spcAft>
                        <a:buClr>
                          <a:srgbClr val="000000"/>
                        </a:buClr>
                        <a:buSzPts val="1050"/>
                        <a:buFont typeface="Arial"/>
                        <a:buNone/>
                      </a:pPr>
                      <a:r>
                        <a:rPr lang="es-PE" sz="1050" u="none" strike="noStrike" cap="none">
                          <a:solidFill>
                            <a:schemeClr val="dk1"/>
                          </a:solidFill>
                          <a:latin typeface="Calibri"/>
                          <a:ea typeface="Calibri"/>
                          <a:cs typeface="Calibri"/>
                          <a:sym typeface="Calibri"/>
                        </a:rPr>
                        <a:t>2.2.2.1</a:t>
                      </a:r>
                      <a:endParaRPr sz="1400" u="none" strike="noStrike" cap="none"/>
                    </a:p>
                  </a:txBody>
                  <a:tcPr marL="72725" marR="72725" marT="36375" marB="36375" anchor="ctr">
                    <a:lnL w="12700" cap="flat" cmpd="sng">
                      <a:solidFill>
                        <a:schemeClr val="accent5"/>
                      </a:solidFill>
                      <a:prstDash val="solid"/>
                      <a:round/>
                      <a:headEnd type="none" w="sm" len="sm"/>
                      <a:tailEnd type="none" w="sm" len="sm"/>
                    </a:lnL>
                    <a:lnR w="12700" cap="flat" cmpd="sng">
                      <a:solidFill>
                        <a:schemeClr val="accent5"/>
                      </a:solidFill>
                      <a:prstDash val="solid"/>
                      <a:round/>
                      <a:headEnd type="none" w="sm" len="sm"/>
                      <a:tailEnd type="none" w="sm" len="sm"/>
                    </a:lnR>
                    <a:lnT w="12700" cap="flat" cmpd="sng">
                      <a:solidFill>
                        <a:schemeClr val="accent5"/>
                      </a:solidFill>
                      <a:prstDash val="solid"/>
                      <a:round/>
                      <a:headEnd type="none" w="sm" len="sm"/>
                      <a:tailEnd type="none" w="sm" len="sm"/>
                    </a:lnT>
                    <a:lnB w="12700" cap="flat" cmpd="sng">
                      <a:solidFill>
                        <a:schemeClr val="accent5"/>
                      </a:solidFill>
                      <a:prstDash val="solid"/>
                      <a:round/>
                      <a:headEnd type="none" w="sm" len="sm"/>
                      <a:tailEnd type="none" w="sm" len="sm"/>
                    </a:lnB>
                    <a:solidFill>
                      <a:srgbClr val="D1EFF4"/>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PE" sz="1050" u="none" strike="noStrike" cap="none">
                          <a:solidFill>
                            <a:schemeClr val="dk1"/>
                          </a:solidFill>
                          <a:latin typeface="Calibri"/>
                          <a:ea typeface="Calibri"/>
                          <a:cs typeface="Calibri"/>
                          <a:sym typeface="Calibri"/>
                        </a:rPr>
                        <a:t>Cuenta Control # </a:t>
                      </a:r>
                      <a:br>
                        <a:rPr lang="es-PE" sz="1050" u="none" strike="noStrike" cap="none">
                          <a:solidFill>
                            <a:schemeClr val="dk1"/>
                          </a:solidFill>
                          <a:latin typeface="Calibri"/>
                          <a:ea typeface="Calibri"/>
                          <a:cs typeface="Calibri"/>
                          <a:sym typeface="Calibri"/>
                        </a:rPr>
                      </a:br>
                      <a:r>
                        <a:rPr lang="es-PE" sz="1050" u="none" strike="noStrike" cap="none">
                          <a:solidFill>
                            <a:schemeClr val="dk1"/>
                          </a:solidFill>
                          <a:latin typeface="Calibri"/>
                          <a:ea typeface="Calibri"/>
                          <a:cs typeface="Calibri"/>
                          <a:sym typeface="Calibri"/>
                        </a:rPr>
                        <a:t>2.2</a:t>
                      </a:r>
                      <a:endParaRPr sz="1050" u="none" strike="noStrike" cap="none">
                        <a:solidFill>
                          <a:schemeClr val="dk1"/>
                        </a:solidFill>
                        <a:latin typeface="Calibri"/>
                        <a:ea typeface="Calibri"/>
                        <a:cs typeface="Calibri"/>
                        <a:sym typeface="Calibri"/>
                      </a:endParaRPr>
                    </a:p>
                  </a:txBody>
                  <a:tcPr marL="72725" marR="72725" marT="36375" marB="36375" anchor="ctr">
                    <a:lnL w="12700" cap="flat" cmpd="sng">
                      <a:solidFill>
                        <a:schemeClr val="accent5"/>
                      </a:solidFill>
                      <a:prstDash val="solid"/>
                      <a:round/>
                      <a:headEnd type="none" w="sm" len="sm"/>
                      <a:tailEnd type="none" w="sm" len="sm"/>
                    </a:lnL>
                    <a:lnR w="12700" cap="flat" cmpd="sng">
                      <a:solidFill>
                        <a:schemeClr val="accent5"/>
                      </a:solidFill>
                      <a:prstDash val="solid"/>
                      <a:round/>
                      <a:headEnd type="none" w="sm" len="sm"/>
                      <a:tailEnd type="none" w="sm" len="sm"/>
                    </a:lnR>
                    <a:lnT w="12700" cap="flat" cmpd="sng">
                      <a:solidFill>
                        <a:schemeClr val="accent5"/>
                      </a:solidFill>
                      <a:prstDash val="solid"/>
                      <a:round/>
                      <a:headEnd type="none" w="sm" len="sm"/>
                      <a:tailEnd type="none" w="sm" len="sm"/>
                    </a:lnT>
                    <a:lnB w="12700" cap="flat" cmpd="sng">
                      <a:solidFill>
                        <a:schemeClr val="accent5"/>
                      </a:solidFill>
                      <a:prstDash val="solid"/>
                      <a:round/>
                      <a:headEnd type="none" w="sm" len="sm"/>
                      <a:tailEnd type="none" w="sm" len="sm"/>
                    </a:lnB>
                    <a:solidFill>
                      <a:srgbClr val="D1EFF4"/>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PE" sz="1050" u="none" strike="noStrike" cap="none">
                          <a:solidFill>
                            <a:schemeClr val="dk1"/>
                          </a:solidFill>
                          <a:latin typeface="Calibri"/>
                          <a:ea typeface="Calibri"/>
                          <a:cs typeface="Calibri"/>
                          <a:sym typeface="Calibri"/>
                        </a:rPr>
                        <a:t>Última actualización 15/07/10</a:t>
                      </a:r>
                      <a:endParaRPr sz="1400" u="none" strike="noStrike" cap="none"/>
                    </a:p>
                  </a:txBody>
                  <a:tcPr marL="72725" marR="72725" marT="36375" marB="36375" anchor="ctr">
                    <a:lnL w="12700" cap="flat" cmpd="sng">
                      <a:solidFill>
                        <a:schemeClr val="accent5"/>
                      </a:solidFill>
                      <a:prstDash val="solid"/>
                      <a:round/>
                      <a:headEnd type="none" w="sm" len="sm"/>
                      <a:tailEnd type="none" w="sm" len="sm"/>
                    </a:lnL>
                    <a:lnR w="12700" cap="flat" cmpd="sng">
                      <a:solidFill>
                        <a:schemeClr val="accent5"/>
                      </a:solidFill>
                      <a:prstDash val="solid"/>
                      <a:round/>
                      <a:headEnd type="none" w="sm" len="sm"/>
                      <a:tailEnd type="none" w="sm" len="sm"/>
                    </a:lnR>
                    <a:lnT w="12700" cap="flat" cmpd="sng">
                      <a:solidFill>
                        <a:schemeClr val="accent5"/>
                      </a:solidFill>
                      <a:prstDash val="solid"/>
                      <a:round/>
                      <a:headEnd type="none" w="sm" len="sm"/>
                      <a:tailEnd type="none" w="sm" len="sm"/>
                    </a:lnT>
                    <a:lnB w="12700" cap="flat" cmpd="sng">
                      <a:solidFill>
                        <a:schemeClr val="accent5"/>
                      </a:solidFill>
                      <a:prstDash val="solid"/>
                      <a:round/>
                      <a:headEnd type="none" w="sm" len="sm"/>
                      <a:tailEnd type="none" w="sm" len="sm"/>
                    </a:lnB>
                    <a:solidFill>
                      <a:srgbClr val="D1EFF4"/>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PE" sz="1050" u="none" strike="noStrike" cap="none">
                          <a:solidFill>
                            <a:schemeClr val="dk1"/>
                          </a:solidFill>
                          <a:latin typeface="Calibri"/>
                          <a:ea typeface="Calibri"/>
                          <a:cs typeface="Calibri"/>
                          <a:sym typeface="Calibri"/>
                        </a:rPr>
                        <a:t>Responsable</a:t>
                      </a:r>
                      <a:endParaRPr sz="1400" u="none" strike="noStrike" cap="none"/>
                    </a:p>
                    <a:p>
                      <a:pPr marL="0" marR="0" lvl="0" indent="0" algn="ctr" rtl="0">
                        <a:lnSpc>
                          <a:spcPct val="100000"/>
                        </a:lnSpc>
                        <a:spcBef>
                          <a:spcPts val="0"/>
                        </a:spcBef>
                        <a:spcAft>
                          <a:spcPts val="0"/>
                        </a:spcAft>
                        <a:buClr>
                          <a:srgbClr val="000000"/>
                        </a:buClr>
                        <a:buSzPts val="1050"/>
                        <a:buFont typeface="Arial"/>
                        <a:buNone/>
                      </a:pPr>
                      <a:r>
                        <a:rPr lang="es-PE" sz="1050" u="none" strike="noStrike" cap="none">
                          <a:solidFill>
                            <a:schemeClr val="dk1"/>
                          </a:solidFill>
                          <a:latin typeface="Calibri"/>
                          <a:ea typeface="Calibri"/>
                          <a:cs typeface="Calibri"/>
                          <a:sym typeface="Calibri"/>
                        </a:rPr>
                        <a:t>Juan Roble</a:t>
                      </a:r>
                      <a:endParaRPr sz="1400" u="none" strike="noStrike" cap="none"/>
                    </a:p>
                  </a:txBody>
                  <a:tcPr marL="72725" marR="72725" marT="36375" marB="36375" anchor="ctr">
                    <a:lnL w="12700" cap="flat" cmpd="sng">
                      <a:solidFill>
                        <a:schemeClr val="accent5"/>
                      </a:solidFill>
                      <a:prstDash val="solid"/>
                      <a:round/>
                      <a:headEnd type="none" w="sm" len="sm"/>
                      <a:tailEnd type="none" w="sm" len="sm"/>
                    </a:lnL>
                    <a:lnR w="12700" cap="flat" cmpd="sng">
                      <a:solidFill>
                        <a:schemeClr val="accent5"/>
                      </a:solidFill>
                      <a:prstDash val="solid"/>
                      <a:round/>
                      <a:headEnd type="none" w="sm" len="sm"/>
                      <a:tailEnd type="none" w="sm" len="sm"/>
                    </a:lnR>
                    <a:lnT w="12700" cap="flat" cmpd="sng">
                      <a:solidFill>
                        <a:schemeClr val="accent5"/>
                      </a:solidFill>
                      <a:prstDash val="solid"/>
                      <a:round/>
                      <a:headEnd type="none" w="sm" len="sm"/>
                      <a:tailEnd type="none" w="sm" len="sm"/>
                    </a:lnT>
                    <a:lnB w="12700" cap="flat" cmpd="sng">
                      <a:solidFill>
                        <a:schemeClr val="accent5"/>
                      </a:solidFill>
                      <a:prstDash val="solid"/>
                      <a:round/>
                      <a:headEnd type="none" w="sm" len="sm"/>
                      <a:tailEnd type="none" w="sm" len="sm"/>
                    </a:lnB>
                    <a:solidFill>
                      <a:srgbClr val="D1EFF4"/>
                    </a:solidFill>
                  </a:tcPr>
                </a:tc>
                <a:extLst>
                  <a:ext uri="{0D108BD9-81ED-4DB2-BD59-A6C34878D82A}">
                    <a16:rowId xmlns:a16="http://schemas.microsoft.com/office/drawing/2014/main" val="10000"/>
                  </a:ext>
                </a:extLst>
              </a:tr>
              <a:tr h="274725">
                <a:tc gridSpan="4">
                  <a:txBody>
                    <a:bodyPr/>
                    <a:lstStyle/>
                    <a:p>
                      <a:pPr marL="0" marR="0" lvl="0" indent="0" algn="l" rtl="0">
                        <a:lnSpc>
                          <a:spcPct val="100000"/>
                        </a:lnSpc>
                        <a:spcBef>
                          <a:spcPts val="0"/>
                        </a:spcBef>
                        <a:spcAft>
                          <a:spcPts val="0"/>
                        </a:spcAft>
                        <a:buClr>
                          <a:srgbClr val="000000"/>
                        </a:buClr>
                        <a:buSzPts val="1050"/>
                        <a:buFont typeface="Arial"/>
                        <a:buNone/>
                      </a:pPr>
                      <a:r>
                        <a:rPr lang="es-PE" sz="1050" b="1" u="none" strike="noStrike" cap="none">
                          <a:solidFill>
                            <a:schemeClr val="dk1"/>
                          </a:solidFill>
                          <a:latin typeface="Calibri"/>
                          <a:ea typeface="Calibri"/>
                          <a:cs typeface="Calibri"/>
                          <a:sym typeface="Calibri"/>
                        </a:rPr>
                        <a:t>Descripción: </a:t>
                      </a:r>
                      <a:r>
                        <a:rPr lang="es-PE" sz="1050" u="none" strike="noStrike" cap="none">
                          <a:solidFill>
                            <a:schemeClr val="dk1"/>
                          </a:solidFill>
                          <a:latin typeface="Calibri"/>
                          <a:ea typeface="Calibri"/>
                          <a:cs typeface="Calibri"/>
                          <a:sym typeface="Calibri"/>
                        </a:rPr>
                        <a:t>Realizar un estudio de mercado del sector de jugos naturales.</a:t>
                      </a:r>
                      <a:endParaRPr sz="1400" u="none" strike="noStrike" cap="none"/>
                    </a:p>
                  </a:txBody>
                  <a:tcPr marL="72725" marR="72725" marT="36375" marB="36375" anchor="ctr">
                    <a:lnL w="12700" cap="flat" cmpd="sng">
                      <a:solidFill>
                        <a:schemeClr val="accent5"/>
                      </a:solidFill>
                      <a:prstDash val="solid"/>
                      <a:round/>
                      <a:headEnd type="none" w="sm" len="sm"/>
                      <a:tailEnd type="none" w="sm" len="sm"/>
                    </a:lnL>
                    <a:lnR w="12700" cap="flat" cmpd="sng">
                      <a:solidFill>
                        <a:schemeClr val="accent5"/>
                      </a:solidFill>
                      <a:prstDash val="solid"/>
                      <a:round/>
                      <a:headEnd type="none" w="sm" len="sm"/>
                      <a:tailEnd type="none" w="sm" len="sm"/>
                    </a:lnR>
                    <a:lnT w="12700" cap="flat" cmpd="sng">
                      <a:solidFill>
                        <a:schemeClr val="accent5"/>
                      </a:solidFill>
                      <a:prstDash val="solid"/>
                      <a:round/>
                      <a:headEnd type="none" w="sm" len="sm"/>
                      <a:tailEnd type="none" w="sm" len="sm"/>
                    </a:lnT>
                    <a:lnB w="12700" cap="flat" cmpd="sng">
                      <a:solidFill>
                        <a:schemeClr val="accent5"/>
                      </a:solidFill>
                      <a:prstDash val="solid"/>
                      <a:round/>
                      <a:headEnd type="none" w="sm" len="sm"/>
                      <a:tailEnd type="none" w="sm" len="sm"/>
                    </a:lnB>
                    <a:solidFill>
                      <a:srgbClr val="D1EFF4"/>
                    </a:solidFill>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1"/>
                  </a:ext>
                </a:extLst>
              </a:tr>
              <a:tr h="402675">
                <a:tc gridSpan="4">
                  <a:txBody>
                    <a:bodyPr/>
                    <a:lstStyle/>
                    <a:p>
                      <a:pPr marL="0" marR="0" lvl="0" indent="0" algn="l" rtl="0">
                        <a:lnSpc>
                          <a:spcPct val="100000"/>
                        </a:lnSpc>
                        <a:spcBef>
                          <a:spcPts val="0"/>
                        </a:spcBef>
                        <a:spcAft>
                          <a:spcPts val="0"/>
                        </a:spcAft>
                        <a:buClr>
                          <a:srgbClr val="000000"/>
                        </a:buClr>
                        <a:buSzPts val="1050"/>
                        <a:buFont typeface="Arial"/>
                        <a:buNone/>
                      </a:pPr>
                      <a:r>
                        <a:rPr lang="es-PE" sz="1050" b="1" u="none" strike="noStrike" cap="none">
                          <a:solidFill>
                            <a:schemeClr val="dk1"/>
                          </a:solidFill>
                          <a:latin typeface="Calibri"/>
                          <a:ea typeface="Calibri"/>
                          <a:cs typeface="Calibri"/>
                          <a:sym typeface="Calibri"/>
                        </a:rPr>
                        <a:t>Criterio de aceptación: </a:t>
                      </a:r>
                      <a:r>
                        <a:rPr lang="es-PE" sz="1050" u="none" strike="noStrike" cap="none">
                          <a:solidFill>
                            <a:schemeClr val="dk1"/>
                          </a:solidFill>
                          <a:latin typeface="Calibri"/>
                          <a:ea typeface="Calibri"/>
                          <a:cs typeface="Calibri"/>
                          <a:sym typeface="Calibri"/>
                        </a:rPr>
                        <a:t>El informe deberá contener como mínimo las importaciones de cada país del Reino Unido durante los últimos 5 años. </a:t>
                      </a:r>
                      <a:endParaRPr sz="1400" u="none" strike="noStrike" cap="none"/>
                    </a:p>
                  </a:txBody>
                  <a:tcPr marL="72725" marR="72725" marT="36375" marB="36375" anchor="ctr">
                    <a:lnL w="12700" cap="flat" cmpd="sng">
                      <a:solidFill>
                        <a:schemeClr val="accent5"/>
                      </a:solidFill>
                      <a:prstDash val="solid"/>
                      <a:round/>
                      <a:headEnd type="none" w="sm" len="sm"/>
                      <a:tailEnd type="none" w="sm" len="sm"/>
                    </a:lnL>
                    <a:lnR w="12700" cap="flat" cmpd="sng">
                      <a:solidFill>
                        <a:schemeClr val="accent5"/>
                      </a:solidFill>
                      <a:prstDash val="solid"/>
                      <a:round/>
                      <a:headEnd type="none" w="sm" len="sm"/>
                      <a:tailEnd type="none" w="sm" len="sm"/>
                    </a:lnR>
                    <a:lnT w="12700" cap="flat" cmpd="sng">
                      <a:solidFill>
                        <a:schemeClr val="accent5"/>
                      </a:solidFill>
                      <a:prstDash val="solid"/>
                      <a:round/>
                      <a:headEnd type="none" w="sm" len="sm"/>
                      <a:tailEnd type="none" w="sm" len="sm"/>
                    </a:lnT>
                    <a:lnB w="12700" cap="flat" cmpd="sng">
                      <a:solidFill>
                        <a:schemeClr val="accent5"/>
                      </a:solidFill>
                      <a:prstDash val="solid"/>
                      <a:round/>
                      <a:headEnd type="none" w="sm" len="sm"/>
                      <a:tailEnd type="none" w="sm" len="sm"/>
                    </a:lnB>
                    <a:solidFill>
                      <a:srgbClr val="D1EFF4"/>
                    </a:solidFill>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2"/>
                  </a:ext>
                </a:extLst>
              </a:tr>
              <a:tr h="276650">
                <a:tc gridSpan="4">
                  <a:txBody>
                    <a:bodyPr/>
                    <a:lstStyle/>
                    <a:p>
                      <a:pPr marL="0" marR="0" lvl="0" indent="0" algn="l" rtl="0">
                        <a:lnSpc>
                          <a:spcPct val="100000"/>
                        </a:lnSpc>
                        <a:spcBef>
                          <a:spcPts val="0"/>
                        </a:spcBef>
                        <a:spcAft>
                          <a:spcPts val="0"/>
                        </a:spcAft>
                        <a:buClr>
                          <a:srgbClr val="000000"/>
                        </a:buClr>
                        <a:buSzPts val="1050"/>
                        <a:buFont typeface="Arial"/>
                        <a:buNone/>
                      </a:pPr>
                      <a:r>
                        <a:rPr lang="es-PE" sz="1050" b="1" u="none" strike="noStrike" cap="none">
                          <a:solidFill>
                            <a:schemeClr val="dk1"/>
                          </a:solidFill>
                          <a:latin typeface="Calibri"/>
                          <a:ea typeface="Calibri"/>
                          <a:cs typeface="Calibri"/>
                          <a:sym typeface="Calibri"/>
                        </a:rPr>
                        <a:t>Entregables: </a:t>
                      </a:r>
                      <a:r>
                        <a:rPr lang="es-PE" sz="1050" u="none" strike="noStrike" cap="none">
                          <a:solidFill>
                            <a:schemeClr val="dk1"/>
                          </a:solidFill>
                          <a:latin typeface="Calibri"/>
                          <a:ea typeface="Calibri"/>
                          <a:cs typeface="Calibri"/>
                          <a:sym typeface="Calibri"/>
                        </a:rPr>
                        <a:t>Presentación con multimedia e Informe escrito encuadernado.</a:t>
                      </a:r>
                      <a:endParaRPr sz="1400" u="none" strike="noStrike" cap="none"/>
                    </a:p>
                  </a:txBody>
                  <a:tcPr marL="72725" marR="72725" marT="36375" marB="36375" anchor="ctr">
                    <a:lnL w="12700" cap="flat" cmpd="sng">
                      <a:solidFill>
                        <a:schemeClr val="accent5"/>
                      </a:solidFill>
                      <a:prstDash val="solid"/>
                      <a:round/>
                      <a:headEnd type="none" w="sm" len="sm"/>
                      <a:tailEnd type="none" w="sm" len="sm"/>
                    </a:lnL>
                    <a:lnR w="12700" cap="flat" cmpd="sng">
                      <a:solidFill>
                        <a:schemeClr val="accent5"/>
                      </a:solidFill>
                      <a:prstDash val="solid"/>
                      <a:round/>
                      <a:headEnd type="none" w="sm" len="sm"/>
                      <a:tailEnd type="none" w="sm" len="sm"/>
                    </a:lnR>
                    <a:lnT w="12700" cap="flat" cmpd="sng">
                      <a:solidFill>
                        <a:schemeClr val="accent5"/>
                      </a:solidFill>
                      <a:prstDash val="solid"/>
                      <a:round/>
                      <a:headEnd type="none" w="sm" len="sm"/>
                      <a:tailEnd type="none" w="sm" len="sm"/>
                    </a:lnT>
                    <a:lnB w="12700" cap="flat" cmpd="sng">
                      <a:solidFill>
                        <a:schemeClr val="accent5"/>
                      </a:solidFill>
                      <a:prstDash val="solid"/>
                      <a:round/>
                      <a:headEnd type="none" w="sm" len="sm"/>
                      <a:tailEnd type="none" w="sm" len="sm"/>
                    </a:lnB>
                    <a:solidFill>
                      <a:srgbClr val="D1EFF4"/>
                    </a:solidFill>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3"/>
                  </a:ext>
                </a:extLst>
              </a:tr>
              <a:tr h="306900">
                <a:tc gridSpan="4">
                  <a:txBody>
                    <a:bodyPr/>
                    <a:lstStyle/>
                    <a:p>
                      <a:pPr marL="0" marR="0" lvl="0" indent="0" algn="l" rtl="0">
                        <a:lnSpc>
                          <a:spcPct val="100000"/>
                        </a:lnSpc>
                        <a:spcBef>
                          <a:spcPts val="0"/>
                        </a:spcBef>
                        <a:spcAft>
                          <a:spcPts val="0"/>
                        </a:spcAft>
                        <a:buClr>
                          <a:srgbClr val="000000"/>
                        </a:buClr>
                        <a:buSzPts val="1050"/>
                        <a:buFont typeface="Arial"/>
                        <a:buNone/>
                      </a:pPr>
                      <a:r>
                        <a:rPr lang="es-PE" sz="1050" b="1" u="none" strike="noStrike" cap="none">
                          <a:solidFill>
                            <a:schemeClr val="dk1"/>
                          </a:solidFill>
                          <a:latin typeface="Calibri"/>
                          <a:ea typeface="Calibri"/>
                          <a:cs typeface="Calibri"/>
                          <a:sym typeface="Calibri"/>
                        </a:rPr>
                        <a:t>Supuestos: </a:t>
                      </a:r>
                      <a:r>
                        <a:rPr lang="es-PE" sz="1050" u="none" strike="noStrike" cap="none">
                          <a:solidFill>
                            <a:schemeClr val="dk1"/>
                          </a:solidFill>
                          <a:latin typeface="Calibri"/>
                          <a:ea typeface="Calibri"/>
                          <a:cs typeface="Calibri"/>
                          <a:sym typeface="Calibri"/>
                        </a:rPr>
                        <a:t>El Cliente entrega el listado de ventas antes del 15/07/09 </a:t>
                      </a:r>
                      <a:endParaRPr sz="1400" u="none" strike="noStrike" cap="none"/>
                    </a:p>
                  </a:txBody>
                  <a:tcPr marL="72725" marR="72725" marT="36375" marB="36375" anchor="ctr">
                    <a:lnL w="12700" cap="flat" cmpd="sng">
                      <a:solidFill>
                        <a:schemeClr val="accent5"/>
                      </a:solidFill>
                      <a:prstDash val="solid"/>
                      <a:round/>
                      <a:headEnd type="none" w="sm" len="sm"/>
                      <a:tailEnd type="none" w="sm" len="sm"/>
                    </a:lnL>
                    <a:lnR w="12700" cap="flat" cmpd="sng">
                      <a:solidFill>
                        <a:schemeClr val="accent5"/>
                      </a:solidFill>
                      <a:prstDash val="solid"/>
                      <a:round/>
                      <a:headEnd type="none" w="sm" len="sm"/>
                      <a:tailEnd type="none" w="sm" len="sm"/>
                    </a:lnR>
                    <a:lnT w="12700" cap="flat" cmpd="sng">
                      <a:solidFill>
                        <a:schemeClr val="accent5"/>
                      </a:solidFill>
                      <a:prstDash val="solid"/>
                      <a:round/>
                      <a:headEnd type="none" w="sm" len="sm"/>
                      <a:tailEnd type="none" w="sm" len="sm"/>
                    </a:lnT>
                    <a:lnB w="12700" cap="flat" cmpd="sng">
                      <a:solidFill>
                        <a:schemeClr val="accent5"/>
                      </a:solidFill>
                      <a:prstDash val="solid"/>
                      <a:round/>
                      <a:headEnd type="none" w="sm" len="sm"/>
                      <a:tailEnd type="none" w="sm" len="sm"/>
                    </a:lnB>
                    <a:solidFill>
                      <a:srgbClr val="D1EFF4"/>
                    </a:solidFill>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4"/>
                  </a:ext>
                </a:extLst>
              </a:tr>
              <a:tr h="274800">
                <a:tc gridSpan="4">
                  <a:txBody>
                    <a:bodyPr/>
                    <a:lstStyle/>
                    <a:p>
                      <a:pPr marL="0" marR="0" lvl="0" indent="0" algn="l" rtl="0">
                        <a:lnSpc>
                          <a:spcPct val="100000"/>
                        </a:lnSpc>
                        <a:spcBef>
                          <a:spcPts val="0"/>
                        </a:spcBef>
                        <a:spcAft>
                          <a:spcPts val="0"/>
                        </a:spcAft>
                        <a:buClr>
                          <a:srgbClr val="000000"/>
                        </a:buClr>
                        <a:buSzPts val="1050"/>
                        <a:buFont typeface="Arial"/>
                        <a:buNone/>
                      </a:pPr>
                      <a:r>
                        <a:rPr lang="es-PE" sz="1050" u="none" strike="noStrike" cap="none">
                          <a:solidFill>
                            <a:schemeClr val="dk1"/>
                          </a:solidFill>
                          <a:latin typeface="Calibri"/>
                          <a:ea typeface="Calibri"/>
                          <a:cs typeface="Calibri"/>
                          <a:sym typeface="Calibri"/>
                        </a:rPr>
                        <a:t>Recursos asignados: 2 analistas, 1 consultor y 3 </a:t>
                      </a:r>
                      <a:r>
                        <a:rPr lang="es-PE" sz="1050" i="1" u="none" strike="noStrike" cap="none">
                          <a:solidFill>
                            <a:schemeClr val="dk1"/>
                          </a:solidFill>
                          <a:latin typeface="Calibri"/>
                          <a:ea typeface="Calibri"/>
                          <a:cs typeface="Calibri"/>
                          <a:sym typeface="Calibri"/>
                        </a:rPr>
                        <a:t>notebooks </a:t>
                      </a:r>
                      <a:endParaRPr sz="1400" u="none" strike="noStrike" cap="none"/>
                    </a:p>
                  </a:txBody>
                  <a:tcPr marL="72725" marR="72725" marT="36375" marB="36375" anchor="ctr">
                    <a:lnL w="12700" cap="flat" cmpd="sng">
                      <a:solidFill>
                        <a:schemeClr val="accent5"/>
                      </a:solidFill>
                      <a:prstDash val="solid"/>
                      <a:round/>
                      <a:headEnd type="none" w="sm" len="sm"/>
                      <a:tailEnd type="none" w="sm" len="sm"/>
                    </a:lnL>
                    <a:lnR w="12700" cap="flat" cmpd="sng">
                      <a:solidFill>
                        <a:schemeClr val="accent5"/>
                      </a:solidFill>
                      <a:prstDash val="solid"/>
                      <a:round/>
                      <a:headEnd type="none" w="sm" len="sm"/>
                      <a:tailEnd type="none" w="sm" len="sm"/>
                    </a:lnR>
                    <a:lnT w="12700" cap="flat" cmpd="sng">
                      <a:solidFill>
                        <a:schemeClr val="accent5"/>
                      </a:solidFill>
                      <a:prstDash val="solid"/>
                      <a:round/>
                      <a:headEnd type="none" w="sm" len="sm"/>
                      <a:tailEnd type="none" w="sm" len="sm"/>
                    </a:lnT>
                    <a:lnB w="12700" cap="flat" cmpd="sng">
                      <a:solidFill>
                        <a:schemeClr val="accent5"/>
                      </a:solidFill>
                      <a:prstDash val="solid"/>
                      <a:round/>
                      <a:headEnd type="none" w="sm" len="sm"/>
                      <a:tailEnd type="none" w="sm" len="sm"/>
                    </a:lnB>
                    <a:solidFill>
                      <a:srgbClr val="D1EFF4"/>
                    </a:solidFill>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5"/>
                  </a:ext>
                </a:extLst>
              </a:tr>
              <a:tr h="256150">
                <a:tc gridSpan="4">
                  <a:txBody>
                    <a:bodyPr/>
                    <a:lstStyle/>
                    <a:p>
                      <a:pPr marL="0" marR="0" lvl="0" indent="0" algn="l" rtl="0">
                        <a:lnSpc>
                          <a:spcPct val="100000"/>
                        </a:lnSpc>
                        <a:spcBef>
                          <a:spcPts val="0"/>
                        </a:spcBef>
                        <a:spcAft>
                          <a:spcPts val="0"/>
                        </a:spcAft>
                        <a:buClr>
                          <a:srgbClr val="000000"/>
                        </a:buClr>
                        <a:buSzPts val="1050"/>
                        <a:buFont typeface="Arial"/>
                        <a:buNone/>
                      </a:pPr>
                      <a:r>
                        <a:rPr lang="es-PE" sz="1050" b="1" u="none" strike="noStrike" cap="none">
                          <a:solidFill>
                            <a:schemeClr val="dk1"/>
                          </a:solidFill>
                          <a:latin typeface="Calibri"/>
                          <a:ea typeface="Calibri"/>
                          <a:cs typeface="Calibri"/>
                          <a:sym typeface="Calibri"/>
                        </a:rPr>
                        <a:t>Duración: </a:t>
                      </a:r>
                      <a:r>
                        <a:rPr lang="es-PE" sz="1050" u="none" strike="noStrike" cap="none">
                          <a:solidFill>
                            <a:schemeClr val="dk1"/>
                          </a:solidFill>
                          <a:latin typeface="Calibri"/>
                          <a:ea typeface="Calibri"/>
                          <a:cs typeface="Calibri"/>
                          <a:sym typeface="Calibri"/>
                        </a:rPr>
                        <a:t>65 días hábiles. </a:t>
                      </a:r>
                      <a:endParaRPr sz="1400" u="none" strike="noStrike" cap="none"/>
                    </a:p>
                  </a:txBody>
                  <a:tcPr marL="72725" marR="72725" marT="36375" marB="36375" anchor="ctr">
                    <a:lnL w="12700" cap="flat" cmpd="sng">
                      <a:solidFill>
                        <a:schemeClr val="accent5"/>
                      </a:solidFill>
                      <a:prstDash val="solid"/>
                      <a:round/>
                      <a:headEnd type="none" w="sm" len="sm"/>
                      <a:tailEnd type="none" w="sm" len="sm"/>
                    </a:lnL>
                    <a:lnR w="12700" cap="flat" cmpd="sng">
                      <a:solidFill>
                        <a:schemeClr val="accent5"/>
                      </a:solidFill>
                      <a:prstDash val="solid"/>
                      <a:round/>
                      <a:headEnd type="none" w="sm" len="sm"/>
                      <a:tailEnd type="none" w="sm" len="sm"/>
                    </a:lnR>
                    <a:lnT w="12700" cap="flat" cmpd="sng">
                      <a:solidFill>
                        <a:schemeClr val="accent5"/>
                      </a:solidFill>
                      <a:prstDash val="solid"/>
                      <a:round/>
                      <a:headEnd type="none" w="sm" len="sm"/>
                      <a:tailEnd type="none" w="sm" len="sm"/>
                    </a:lnT>
                    <a:lnB w="12700" cap="flat" cmpd="sng">
                      <a:solidFill>
                        <a:schemeClr val="accent5"/>
                      </a:solidFill>
                      <a:prstDash val="solid"/>
                      <a:round/>
                      <a:headEnd type="none" w="sm" len="sm"/>
                      <a:tailEnd type="none" w="sm" len="sm"/>
                    </a:lnB>
                    <a:solidFill>
                      <a:srgbClr val="D1EFF4"/>
                    </a:solidFill>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6"/>
                  </a:ext>
                </a:extLst>
              </a:tr>
              <a:tr h="565250">
                <a:tc gridSpan="4">
                  <a:txBody>
                    <a:bodyPr/>
                    <a:lstStyle/>
                    <a:p>
                      <a:pPr marL="0" marR="0" lvl="0" indent="0" algn="l" rtl="0">
                        <a:lnSpc>
                          <a:spcPct val="100000"/>
                        </a:lnSpc>
                        <a:spcBef>
                          <a:spcPts val="0"/>
                        </a:spcBef>
                        <a:spcAft>
                          <a:spcPts val="0"/>
                        </a:spcAft>
                        <a:buClr>
                          <a:srgbClr val="000000"/>
                        </a:buClr>
                        <a:buSzPts val="1050"/>
                        <a:buFont typeface="Arial"/>
                        <a:buNone/>
                      </a:pPr>
                      <a:r>
                        <a:rPr lang="es-PE" sz="1050" b="1" u="none" strike="noStrike" cap="none">
                          <a:solidFill>
                            <a:schemeClr val="dk1"/>
                          </a:solidFill>
                          <a:latin typeface="Calibri"/>
                          <a:ea typeface="Calibri"/>
                          <a:cs typeface="Calibri"/>
                          <a:sym typeface="Calibri"/>
                        </a:rPr>
                        <a:t>Hitos:  </a:t>
                      </a:r>
                      <a:r>
                        <a:rPr lang="es-PE" sz="1050" u="none" strike="noStrike" cap="none">
                          <a:solidFill>
                            <a:schemeClr val="dk1"/>
                          </a:solidFill>
                          <a:latin typeface="Calibri"/>
                          <a:ea typeface="Calibri"/>
                          <a:cs typeface="Calibri"/>
                          <a:sym typeface="Calibri"/>
                        </a:rPr>
                        <a:t>15/08/11 — Informe preliminar aprobado por el patrocinador.</a:t>
                      </a:r>
                      <a:endParaRPr sz="1400" u="none" strike="noStrike" cap="none"/>
                    </a:p>
                    <a:p>
                      <a:pPr marL="0" marR="0" lvl="0" indent="360363" algn="l" rtl="0">
                        <a:lnSpc>
                          <a:spcPct val="100000"/>
                        </a:lnSpc>
                        <a:spcBef>
                          <a:spcPts val="0"/>
                        </a:spcBef>
                        <a:spcAft>
                          <a:spcPts val="0"/>
                        </a:spcAft>
                        <a:buClr>
                          <a:srgbClr val="000000"/>
                        </a:buClr>
                        <a:buSzPts val="1050"/>
                        <a:buFont typeface="Arial"/>
                        <a:buNone/>
                      </a:pPr>
                      <a:r>
                        <a:rPr lang="es-PE" sz="1050" u="none" strike="noStrike" cap="none">
                          <a:solidFill>
                            <a:schemeClr val="dk1"/>
                          </a:solidFill>
                          <a:latin typeface="Calibri"/>
                          <a:ea typeface="Calibri"/>
                          <a:cs typeface="Calibri"/>
                          <a:sym typeface="Calibri"/>
                        </a:rPr>
                        <a:t>20/09/11 — Presentación multimedia a los interesados.</a:t>
                      </a:r>
                      <a:endParaRPr sz="1400" u="none" strike="noStrike" cap="none"/>
                    </a:p>
                    <a:p>
                      <a:pPr marL="0" marR="0" lvl="0" indent="360363" algn="l" rtl="0">
                        <a:lnSpc>
                          <a:spcPct val="100000"/>
                        </a:lnSpc>
                        <a:spcBef>
                          <a:spcPts val="0"/>
                        </a:spcBef>
                        <a:spcAft>
                          <a:spcPts val="0"/>
                        </a:spcAft>
                        <a:buClr>
                          <a:srgbClr val="000000"/>
                        </a:buClr>
                        <a:buSzPts val="1050"/>
                        <a:buFont typeface="Arial"/>
                        <a:buNone/>
                      </a:pPr>
                      <a:r>
                        <a:rPr lang="es-PE" sz="1050" u="none" strike="noStrike" cap="none">
                          <a:solidFill>
                            <a:schemeClr val="dk1"/>
                          </a:solidFill>
                          <a:latin typeface="Calibri"/>
                          <a:ea typeface="Calibri"/>
                          <a:cs typeface="Calibri"/>
                          <a:sym typeface="Calibri"/>
                        </a:rPr>
                        <a:t>12/10/11 — Informe final aprobado por el cliente.</a:t>
                      </a:r>
                      <a:endParaRPr sz="1400" u="none" strike="noStrike" cap="none"/>
                    </a:p>
                  </a:txBody>
                  <a:tcPr marL="72725" marR="72725" marT="36375" marB="36375" anchor="ctr">
                    <a:lnL w="12700" cap="flat" cmpd="sng">
                      <a:solidFill>
                        <a:schemeClr val="accent5"/>
                      </a:solidFill>
                      <a:prstDash val="solid"/>
                      <a:round/>
                      <a:headEnd type="none" w="sm" len="sm"/>
                      <a:tailEnd type="none" w="sm" len="sm"/>
                    </a:lnL>
                    <a:lnR w="12700" cap="flat" cmpd="sng">
                      <a:solidFill>
                        <a:schemeClr val="accent5"/>
                      </a:solidFill>
                      <a:prstDash val="solid"/>
                      <a:round/>
                      <a:headEnd type="none" w="sm" len="sm"/>
                      <a:tailEnd type="none" w="sm" len="sm"/>
                    </a:lnR>
                    <a:lnT w="12700" cap="flat" cmpd="sng">
                      <a:solidFill>
                        <a:schemeClr val="accent5"/>
                      </a:solidFill>
                      <a:prstDash val="solid"/>
                      <a:round/>
                      <a:headEnd type="none" w="sm" len="sm"/>
                      <a:tailEnd type="none" w="sm" len="sm"/>
                    </a:lnT>
                    <a:lnB w="12700" cap="flat" cmpd="sng">
                      <a:solidFill>
                        <a:schemeClr val="accent5"/>
                      </a:solidFill>
                      <a:prstDash val="solid"/>
                      <a:round/>
                      <a:headEnd type="none" w="sm" len="sm"/>
                      <a:tailEnd type="none" w="sm" len="sm"/>
                    </a:lnB>
                    <a:solidFill>
                      <a:srgbClr val="D1EFF4"/>
                    </a:solidFill>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7"/>
                  </a:ext>
                </a:extLst>
              </a:tr>
              <a:tr h="295125">
                <a:tc gridSpan="4">
                  <a:txBody>
                    <a:bodyPr/>
                    <a:lstStyle/>
                    <a:p>
                      <a:pPr marL="0" marR="0" lvl="0" indent="0" algn="l" rtl="0">
                        <a:lnSpc>
                          <a:spcPct val="100000"/>
                        </a:lnSpc>
                        <a:spcBef>
                          <a:spcPts val="0"/>
                        </a:spcBef>
                        <a:spcAft>
                          <a:spcPts val="0"/>
                        </a:spcAft>
                        <a:buClr>
                          <a:srgbClr val="000000"/>
                        </a:buClr>
                        <a:buSzPts val="1050"/>
                        <a:buFont typeface="Arial"/>
                        <a:buNone/>
                      </a:pPr>
                      <a:r>
                        <a:rPr lang="es-PE" sz="1050" b="1" u="none" strike="noStrike" cap="none">
                          <a:solidFill>
                            <a:schemeClr val="dk1"/>
                          </a:solidFill>
                          <a:latin typeface="Calibri"/>
                          <a:ea typeface="Calibri"/>
                          <a:cs typeface="Calibri"/>
                          <a:sym typeface="Calibri"/>
                        </a:rPr>
                        <a:t>Interdependencias: </a:t>
                      </a:r>
                      <a:r>
                        <a:rPr lang="es-PE" sz="1050" u="none" strike="noStrike" cap="none">
                          <a:solidFill>
                            <a:schemeClr val="dk1"/>
                          </a:solidFill>
                          <a:latin typeface="Calibri"/>
                          <a:ea typeface="Calibri"/>
                          <a:cs typeface="Calibri"/>
                          <a:sym typeface="Calibri"/>
                        </a:rPr>
                        <a:t>Antes de #1.2.3 y Después de #3.4.1 </a:t>
                      </a:r>
                      <a:endParaRPr sz="1400" u="none" strike="noStrike" cap="none"/>
                    </a:p>
                  </a:txBody>
                  <a:tcPr marL="72725" marR="72725" marT="36375" marB="36375" anchor="ctr">
                    <a:lnL w="12700" cap="flat" cmpd="sng">
                      <a:solidFill>
                        <a:schemeClr val="accent5"/>
                      </a:solidFill>
                      <a:prstDash val="solid"/>
                      <a:round/>
                      <a:headEnd type="none" w="sm" len="sm"/>
                      <a:tailEnd type="none" w="sm" len="sm"/>
                    </a:lnL>
                    <a:lnR w="12700" cap="flat" cmpd="sng">
                      <a:solidFill>
                        <a:schemeClr val="accent5"/>
                      </a:solidFill>
                      <a:prstDash val="solid"/>
                      <a:round/>
                      <a:headEnd type="none" w="sm" len="sm"/>
                      <a:tailEnd type="none" w="sm" len="sm"/>
                    </a:lnR>
                    <a:lnT w="12700" cap="flat" cmpd="sng">
                      <a:solidFill>
                        <a:schemeClr val="accent5"/>
                      </a:solidFill>
                      <a:prstDash val="solid"/>
                      <a:round/>
                      <a:headEnd type="none" w="sm" len="sm"/>
                      <a:tailEnd type="none" w="sm" len="sm"/>
                    </a:lnT>
                    <a:lnB w="12700" cap="flat" cmpd="sng">
                      <a:solidFill>
                        <a:schemeClr val="accent5"/>
                      </a:solidFill>
                      <a:prstDash val="solid"/>
                      <a:round/>
                      <a:headEnd type="none" w="sm" len="sm"/>
                      <a:tailEnd type="none" w="sm" len="sm"/>
                    </a:lnB>
                    <a:solidFill>
                      <a:srgbClr val="D1EFF4"/>
                    </a:solidFill>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8"/>
                  </a:ext>
                </a:extLst>
              </a:tr>
              <a:tr h="291050">
                <a:tc gridSpan="4">
                  <a:txBody>
                    <a:bodyPr/>
                    <a:lstStyle/>
                    <a:p>
                      <a:pPr marL="0" marR="0" lvl="0" indent="0" algn="l" rtl="0">
                        <a:lnSpc>
                          <a:spcPct val="100000"/>
                        </a:lnSpc>
                        <a:spcBef>
                          <a:spcPts val="0"/>
                        </a:spcBef>
                        <a:spcAft>
                          <a:spcPts val="0"/>
                        </a:spcAft>
                        <a:buClr>
                          <a:srgbClr val="000000"/>
                        </a:buClr>
                        <a:buSzPts val="1050"/>
                        <a:buFont typeface="Arial"/>
                        <a:buNone/>
                      </a:pPr>
                      <a:r>
                        <a:rPr lang="es-PE" sz="1050" b="1" u="none" strike="noStrike" cap="none">
                          <a:solidFill>
                            <a:schemeClr val="dk1"/>
                          </a:solidFill>
                          <a:latin typeface="Calibri"/>
                          <a:ea typeface="Calibri"/>
                          <a:cs typeface="Calibri"/>
                          <a:sym typeface="Calibri"/>
                        </a:rPr>
                        <a:t>Firma</a:t>
                      </a:r>
                      <a:r>
                        <a:rPr lang="es-PE" sz="1050" u="none" strike="noStrike" cap="none">
                          <a:solidFill>
                            <a:schemeClr val="dk1"/>
                          </a:solidFill>
                          <a:latin typeface="Calibri"/>
                          <a:ea typeface="Calibri"/>
                          <a:cs typeface="Calibri"/>
                          <a:sym typeface="Calibri"/>
                        </a:rPr>
                        <a:t> del Director del Proyecto: ________________</a:t>
                      </a:r>
                      <a:endParaRPr sz="1400" u="none" strike="noStrike" cap="none"/>
                    </a:p>
                  </a:txBody>
                  <a:tcPr marL="72725" marR="72725" marT="36375" marB="36375" anchor="ctr">
                    <a:lnL w="12700" cap="flat" cmpd="sng">
                      <a:solidFill>
                        <a:schemeClr val="accent5"/>
                      </a:solidFill>
                      <a:prstDash val="solid"/>
                      <a:round/>
                      <a:headEnd type="none" w="sm" len="sm"/>
                      <a:tailEnd type="none" w="sm" len="sm"/>
                    </a:lnL>
                    <a:lnR w="12700" cap="flat" cmpd="sng">
                      <a:solidFill>
                        <a:schemeClr val="accent5"/>
                      </a:solidFill>
                      <a:prstDash val="solid"/>
                      <a:round/>
                      <a:headEnd type="none" w="sm" len="sm"/>
                      <a:tailEnd type="none" w="sm" len="sm"/>
                    </a:lnR>
                    <a:lnT w="12700" cap="flat" cmpd="sng">
                      <a:solidFill>
                        <a:schemeClr val="accent5"/>
                      </a:solidFill>
                      <a:prstDash val="solid"/>
                      <a:round/>
                      <a:headEnd type="none" w="sm" len="sm"/>
                      <a:tailEnd type="none" w="sm" len="sm"/>
                    </a:lnT>
                    <a:lnB w="12700" cap="flat" cmpd="sng">
                      <a:solidFill>
                        <a:schemeClr val="accent5"/>
                      </a:solidFill>
                      <a:prstDash val="solid"/>
                      <a:round/>
                      <a:headEnd type="none" w="sm" len="sm"/>
                      <a:tailEnd type="none" w="sm" len="sm"/>
                    </a:lnB>
                    <a:solidFill>
                      <a:srgbClr val="D1EFF4"/>
                    </a:solidFill>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9"/>
                  </a:ext>
                </a:extLst>
              </a:tr>
            </a:tbl>
          </a:graphicData>
        </a:graphic>
      </p:graphicFrame>
      <p:cxnSp>
        <p:nvCxnSpPr>
          <p:cNvPr id="253" name="Google Shape;253;p8"/>
          <p:cNvCxnSpPr>
            <a:stCxn id="249" idx="3"/>
          </p:cNvCxnSpPr>
          <p:nvPr/>
        </p:nvCxnSpPr>
        <p:spPr>
          <a:xfrm>
            <a:off x="821317" y="2136538"/>
            <a:ext cx="2113500" cy="0"/>
          </a:xfrm>
          <a:prstGeom prst="straightConnector1">
            <a:avLst/>
          </a:prstGeom>
          <a:noFill/>
          <a:ln w="19050" cap="flat" cmpd="sng">
            <a:solidFill>
              <a:schemeClr val="accent5"/>
            </a:solidFill>
            <a:prstDash val="dash"/>
            <a:round/>
            <a:headEnd type="none" w="sm" len="sm"/>
            <a:tailEnd type="triangle" w="med" len="med"/>
          </a:ln>
        </p:spPr>
      </p:cxnSp>
      <p:sp>
        <p:nvSpPr>
          <p:cNvPr id="254" name="Google Shape;254;p8"/>
          <p:cNvSpPr/>
          <p:nvPr/>
        </p:nvSpPr>
        <p:spPr>
          <a:xfrm>
            <a:off x="508712" y="3676308"/>
            <a:ext cx="312605" cy="248578"/>
          </a:xfrm>
          <a:prstGeom prst="homePlate">
            <a:avLst>
              <a:gd name="adj" fmla="val 25757"/>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55" name="Google Shape;255;p8"/>
          <p:cNvCxnSpPr>
            <a:stCxn id="254" idx="3"/>
          </p:cNvCxnSpPr>
          <p:nvPr/>
        </p:nvCxnSpPr>
        <p:spPr>
          <a:xfrm>
            <a:off x="821317" y="3800597"/>
            <a:ext cx="2031900" cy="0"/>
          </a:xfrm>
          <a:prstGeom prst="straightConnector1">
            <a:avLst/>
          </a:prstGeom>
          <a:noFill/>
          <a:ln w="19050" cap="flat" cmpd="sng">
            <a:solidFill>
              <a:schemeClr val="accent5"/>
            </a:solidFill>
            <a:prstDash val="dash"/>
            <a:round/>
            <a:headEnd type="none" w="sm" len="sm"/>
            <a:tailEnd type="none" w="sm" len="sm"/>
          </a:ln>
        </p:spPr>
      </p:cxnSp>
      <p:sp>
        <p:nvSpPr>
          <p:cNvPr id="256" name="Google Shape;256;p8"/>
          <p:cNvSpPr/>
          <p:nvPr/>
        </p:nvSpPr>
        <p:spPr>
          <a:xfrm>
            <a:off x="2853203" y="2447526"/>
            <a:ext cx="206255" cy="2693921"/>
          </a:xfrm>
          <a:prstGeom prst="leftBrace">
            <a:avLst>
              <a:gd name="adj1" fmla="val 8333"/>
              <a:gd name="adj2" fmla="val 50203"/>
            </a:avLst>
          </a:prstGeom>
          <a:noFill/>
          <a:ln w="19050" cap="flat"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7" name="Google Shape;257;p8"/>
          <p:cNvSpPr/>
          <p:nvPr/>
        </p:nvSpPr>
        <p:spPr>
          <a:xfrm>
            <a:off x="503238" y="376836"/>
            <a:ext cx="2430462"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i="0" u="none" strike="noStrike" cap="none">
                <a:solidFill>
                  <a:srgbClr val="7F7F7F"/>
                </a:solidFill>
                <a:latin typeface="Calibri"/>
                <a:ea typeface="Calibri"/>
                <a:cs typeface="Calibri"/>
                <a:sym typeface="Calibri"/>
              </a:rPr>
              <a:t>+ </a:t>
            </a:r>
            <a:r>
              <a:rPr lang="es-PE" sz="1000" b="0" i="0" u="none" strike="noStrike" cap="none">
                <a:solidFill>
                  <a:srgbClr val="A5A5A5"/>
                </a:solidFill>
                <a:latin typeface="Calibri"/>
                <a:ea typeface="Calibri"/>
                <a:cs typeface="Calibri"/>
                <a:sym typeface="Calibri"/>
              </a:rPr>
              <a:t>DEFINICIONES BÁSICAS</a:t>
            </a:r>
            <a:endParaRPr/>
          </a:p>
        </p:txBody>
      </p:sp>
    </p:spTree>
  </p:cSld>
  <p:clrMapOvr>
    <a:masterClrMapping/>
  </p:clrMapOvr>
</p:sld>
</file>

<file path=ppt/theme/theme1.xml><?xml version="1.0" encoding="utf-8"?>
<a:theme xmlns:a="http://schemas.openxmlformats.org/drawingml/2006/main" name="Office Theme">
  <a:themeElements>
    <a:clrScheme name="Personalizados 4 ISIL">
      <a:dk1>
        <a:srgbClr val="000000"/>
      </a:dk1>
      <a:lt1>
        <a:srgbClr val="FFFFFF"/>
      </a:lt1>
      <a:dk2>
        <a:srgbClr val="1F497D"/>
      </a:dk2>
      <a:lt2>
        <a:srgbClr val="EEECE1"/>
      </a:lt2>
      <a:accent1>
        <a:srgbClr val="FDC212"/>
      </a:accent1>
      <a:accent2>
        <a:srgbClr val="EE4638"/>
      </a:accent2>
      <a:accent3>
        <a:srgbClr val="92C14E"/>
      </a:accent3>
      <a:accent4>
        <a:srgbClr val="FE7828"/>
      </a:accent4>
      <a:accent5>
        <a:srgbClr val="00B1C2"/>
      </a:accent5>
      <a:accent6>
        <a:srgbClr val="808799"/>
      </a:accent6>
      <a:hlink>
        <a:srgbClr val="7150A0"/>
      </a:hlink>
      <a:folHlink>
        <a:srgbClr val="00B1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2832</Words>
  <Application>Microsoft Office PowerPoint</Application>
  <PresentationFormat>Presentación en pantalla (16:10)</PresentationFormat>
  <Paragraphs>486</Paragraphs>
  <Slides>34</Slides>
  <Notes>34</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34</vt:i4>
      </vt:variant>
    </vt:vector>
  </HeadingPairs>
  <TitlesOfParts>
    <vt:vector size="37" baseType="lpstr">
      <vt:lpstr>Arial</vt:lpstr>
      <vt:lpstr>Calibri</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ISIL</dc:creator>
  <cp:lastModifiedBy>Christopher Pinedo</cp:lastModifiedBy>
  <cp:revision>1</cp:revision>
  <dcterms:created xsi:type="dcterms:W3CDTF">2016-10-06T14:52:02Z</dcterms:created>
  <dcterms:modified xsi:type="dcterms:W3CDTF">2025-01-30T16:46:39Z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