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Lst>
  <p:sldSz cy="5715000" cx="9144000"/>
  <p:notesSz cx="6797675" cy="9926625"/>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027">
          <p15:clr>
            <a:srgbClr val="A4A3A4"/>
          </p15:clr>
        </p15:guide>
        <p15:guide id="2" pos="2880">
          <p15:clr>
            <a:srgbClr val="A4A3A4"/>
          </p15:clr>
        </p15:guide>
      </p15:sldGuideLst>
    </p:ext>
    <p:ext uri="GoogleSlidesCustomDataVersion2">
      <go:slidesCustomData xmlns:go="http://customooxmlschemas.google.com/" r:id="rId59" roundtripDataSignature="AMtx7mjJnThQaSCyss+jC+VgFd4EPiWpV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C108FB1-C6A3-4793-8F41-B948A69EDCEA}">
  <a:tblStyle styleId="{DC108FB1-C6A3-4793-8F41-B948A69EDCEA}"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C8915D58-FF3A-463F-9482-0507B9657105}"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FF4E6"/>
          </a:solidFill>
        </a:fill>
      </a:tcStyle>
    </a:wholeTbl>
    <a:band1H>
      <a:tcTxStyle/>
      <a:tcStyle>
        <a:fill>
          <a:solidFill>
            <a:srgbClr val="FEE9CA"/>
          </a:solidFill>
        </a:fill>
      </a:tcStyle>
    </a:band1H>
    <a:band2H>
      <a:tcTxStyle/>
    </a:band2H>
    <a:band1V>
      <a:tcTxStyle/>
      <a:tcStyle>
        <a:fill>
          <a:solidFill>
            <a:srgbClr val="FEE9C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027"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customschemas.google.com/relationships/presentationmetadata" Target="metadata"/><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1"/>
            <a:ext cx="2945659" cy="498056"/>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50443" y="1"/>
            <a:ext cx="2945659" cy="498056"/>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428584"/>
            <a:ext cx="2945659" cy="498055"/>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s-P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 name="Shape 17"/>
        <p:cNvGrpSpPr/>
        <p:nvPr/>
      </p:nvGrpSpPr>
      <p:grpSpPr>
        <a:xfrm>
          <a:off x="0" y="0"/>
          <a:ext cx="0" cy="0"/>
          <a:chOff x="0" y="0"/>
          <a:chExt cx="0" cy="0"/>
        </a:xfrm>
      </p:grpSpPr>
      <p:sp>
        <p:nvSpPr>
          <p:cNvPr id="18" name="Google Shape;18;p1:notes"/>
          <p:cNvSpPr/>
          <p:nvPr>
            <p:ph idx="2" type="sldImg"/>
          </p:nvPr>
        </p:nvSpPr>
        <p:spPr>
          <a:xfrm>
            <a:off x="685800" y="685800"/>
            <a:ext cx="54864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 name="Google Shape;19;p1: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 name="Google Shape;20;p1: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0: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p10: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14" name="Google Shape;114;p10: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1: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 name="Google Shape;129;p11: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30" name="Google Shape;130;p11: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2: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p12: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67" name="Google Shape;167;p12: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3: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4" name="Google Shape;204;p13: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205" name="Google Shape;205;p13: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4: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7" name="Google Shape;217;p14: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218" name="Google Shape;218;p14: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5: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6" name="Google Shape;276;p15: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277" name="Google Shape;277;p15: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6: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2" name="Google Shape;292;p16: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293" name="Google Shape;293;p16: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17: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9" name="Google Shape;309;p17: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310" name="Google Shape;310;p17: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18: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4" name="Google Shape;334;p18: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335" name="Google Shape;335;p18: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19: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1" name="Google Shape;371;p19: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372" name="Google Shape;372;p19: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2:notes"/>
          <p:cNvSpPr txBox="1"/>
          <p:nvPr>
            <p:ph idx="1" type="body"/>
          </p:nvPr>
        </p:nvSpPr>
        <p:spPr>
          <a:xfrm>
            <a:off x="679768" y="4777194"/>
            <a:ext cx="5438140" cy="390861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 name="Google Shape;46;p2: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20: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4" name="Google Shape;384;p20: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385" name="Google Shape;385;p20: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p21: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0" name="Google Shape;400;p21: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401" name="Google Shape;401;p21: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22: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7" name="Google Shape;437;p22: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438" name="Google Shape;438;p22: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p23: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0" name="Google Shape;450;p23: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451" name="Google Shape;451;p23: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24: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6" name="Google Shape;466;p24: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467" name="Google Shape;467;p24: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25: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3" name="Google Shape;503;p25: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504" name="Google Shape;504;p25: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26: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6" name="Google Shape;516;p26: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517" name="Google Shape;517;p26: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27: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1" name="Google Shape;531;p27: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532" name="Google Shape;532;p27: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28: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8" name="Google Shape;568;p28: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569" name="Google Shape;569;p28: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9" name="Shape 579"/>
        <p:cNvGrpSpPr/>
        <p:nvPr/>
      </p:nvGrpSpPr>
      <p:grpSpPr>
        <a:xfrm>
          <a:off x="0" y="0"/>
          <a:ext cx="0" cy="0"/>
          <a:chOff x="0" y="0"/>
          <a:chExt cx="0" cy="0"/>
        </a:xfrm>
      </p:grpSpPr>
      <p:sp>
        <p:nvSpPr>
          <p:cNvPr id="580" name="Google Shape;580;p29: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1" name="Google Shape;581;p29: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582" name="Google Shape;582;p29: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3: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 name="Google Shape;56;p3: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 name="Google Shape;57;p3: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p30: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4" name="Google Shape;594;p30: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5" name="Google Shape;595;p30: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p31: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2" name="Google Shape;602;p31: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603" name="Google Shape;603;p31: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1" name="Shape 641"/>
        <p:cNvGrpSpPr/>
        <p:nvPr/>
      </p:nvGrpSpPr>
      <p:grpSpPr>
        <a:xfrm>
          <a:off x="0" y="0"/>
          <a:ext cx="0" cy="0"/>
          <a:chOff x="0" y="0"/>
          <a:chExt cx="0" cy="0"/>
        </a:xfrm>
      </p:grpSpPr>
      <p:sp>
        <p:nvSpPr>
          <p:cNvPr id="642" name="Google Shape;642;p32: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3" name="Google Shape;643;p32: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644" name="Google Shape;644;p32: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p33: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8" name="Google Shape;698;p33: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699" name="Google Shape;699;p33: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p34: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6" name="Google Shape;746;p34: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747" name="Google Shape;747;p34: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2" name="Shape 782"/>
        <p:cNvGrpSpPr/>
        <p:nvPr/>
      </p:nvGrpSpPr>
      <p:grpSpPr>
        <a:xfrm>
          <a:off x="0" y="0"/>
          <a:ext cx="0" cy="0"/>
          <a:chOff x="0" y="0"/>
          <a:chExt cx="0" cy="0"/>
        </a:xfrm>
      </p:grpSpPr>
      <p:sp>
        <p:nvSpPr>
          <p:cNvPr id="783" name="Google Shape;783;p35: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4" name="Google Shape;784;p35: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5" name="Google Shape;785;p35: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0" name="Shape 790"/>
        <p:cNvGrpSpPr/>
        <p:nvPr/>
      </p:nvGrpSpPr>
      <p:grpSpPr>
        <a:xfrm>
          <a:off x="0" y="0"/>
          <a:ext cx="0" cy="0"/>
          <a:chOff x="0" y="0"/>
          <a:chExt cx="0" cy="0"/>
        </a:xfrm>
      </p:grpSpPr>
      <p:sp>
        <p:nvSpPr>
          <p:cNvPr id="791" name="Google Shape;791;p36: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2" name="Google Shape;792;p36: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793" name="Google Shape;793;p36: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1" name="Shape 831"/>
        <p:cNvGrpSpPr/>
        <p:nvPr/>
      </p:nvGrpSpPr>
      <p:grpSpPr>
        <a:xfrm>
          <a:off x="0" y="0"/>
          <a:ext cx="0" cy="0"/>
          <a:chOff x="0" y="0"/>
          <a:chExt cx="0" cy="0"/>
        </a:xfrm>
      </p:grpSpPr>
      <p:sp>
        <p:nvSpPr>
          <p:cNvPr id="832" name="Google Shape;832;p37: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3" name="Google Shape;833;p37: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4" name="Google Shape;834;p37: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p38: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1" name="Google Shape;841;p38: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842" name="Google Shape;842;p38: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4" name="Shape 884"/>
        <p:cNvGrpSpPr/>
        <p:nvPr/>
      </p:nvGrpSpPr>
      <p:grpSpPr>
        <a:xfrm>
          <a:off x="0" y="0"/>
          <a:ext cx="0" cy="0"/>
          <a:chOff x="0" y="0"/>
          <a:chExt cx="0" cy="0"/>
        </a:xfrm>
      </p:grpSpPr>
      <p:sp>
        <p:nvSpPr>
          <p:cNvPr id="885" name="Google Shape;885;p39: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6" name="Google Shape;886;p39: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887" name="Google Shape;887;p39: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4: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 name="Google Shape;68;p4: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4: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9" name="Shape 929"/>
        <p:cNvGrpSpPr/>
        <p:nvPr/>
      </p:nvGrpSpPr>
      <p:grpSpPr>
        <a:xfrm>
          <a:off x="0" y="0"/>
          <a:ext cx="0" cy="0"/>
          <a:chOff x="0" y="0"/>
          <a:chExt cx="0" cy="0"/>
        </a:xfrm>
      </p:grpSpPr>
      <p:sp>
        <p:nvSpPr>
          <p:cNvPr id="930" name="Google Shape;930;p40: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1" name="Google Shape;931;p40: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932" name="Google Shape;932;p40: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p41: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0" name="Google Shape;970;p41: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1" name="Google Shape;971;p41: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6" name="Shape 976"/>
        <p:cNvGrpSpPr/>
        <p:nvPr/>
      </p:nvGrpSpPr>
      <p:grpSpPr>
        <a:xfrm>
          <a:off x="0" y="0"/>
          <a:ext cx="0" cy="0"/>
          <a:chOff x="0" y="0"/>
          <a:chExt cx="0" cy="0"/>
        </a:xfrm>
      </p:grpSpPr>
      <p:sp>
        <p:nvSpPr>
          <p:cNvPr id="977" name="Google Shape;977;p42: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8" name="Google Shape;978;p42: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979" name="Google Shape;979;p42: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0" name="Shape 1010"/>
        <p:cNvGrpSpPr/>
        <p:nvPr/>
      </p:nvGrpSpPr>
      <p:grpSpPr>
        <a:xfrm>
          <a:off x="0" y="0"/>
          <a:ext cx="0" cy="0"/>
          <a:chOff x="0" y="0"/>
          <a:chExt cx="0" cy="0"/>
        </a:xfrm>
      </p:grpSpPr>
      <p:sp>
        <p:nvSpPr>
          <p:cNvPr id="1011" name="Google Shape;1011;p43: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2" name="Google Shape;1012;p43: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013" name="Google Shape;1013;p43: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2" name="Shape 1032"/>
        <p:cNvGrpSpPr/>
        <p:nvPr/>
      </p:nvGrpSpPr>
      <p:grpSpPr>
        <a:xfrm>
          <a:off x="0" y="0"/>
          <a:ext cx="0" cy="0"/>
          <a:chOff x="0" y="0"/>
          <a:chExt cx="0" cy="0"/>
        </a:xfrm>
      </p:grpSpPr>
      <p:sp>
        <p:nvSpPr>
          <p:cNvPr id="1033" name="Google Shape;1033;p44: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4" name="Google Shape;1034;p44: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035" name="Google Shape;1035;p44: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1" name="Shape 1051"/>
        <p:cNvGrpSpPr/>
        <p:nvPr/>
      </p:nvGrpSpPr>
      <p:grpSpPr>
        <a:xfrm>
          <a:off x="0" y="0"/>
          <a:ext cx="0" cy="0"/>
          <a:chOff x="0" y="0"/>
          <a:chExt cx="0" cy="0"/>
        </a:xfrm>
      </p:grpSpPr>
      <p:sp>
        <p:nvSpPr>
          <p:cNvPr id="1052" name="Google Shape;1052;p45: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3" name="Google Shape;1053;p45: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054" name="Google Shape;1054;p45: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0" name="Shape 1090"/>
        <p:cNvGrpSpPr/>
        <p:nvPr/>
      </p:nvGrpSpPr>
      <p:grpSpPr>
        <a:xfrm>
          <a:off x="0" y="0"/>
          <a:ext cx="0" cy="0"/>
          <a:chOff x="0" y="0"/>
          <a:chExt cx="0" cy="0"/>
        </a:xfrm>
      </p:grpSpPr>
      <p:sp>
        <p:nvSpPr>
          <p:cNvPr id="1091" name="Google Shape;1091;p46: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2" name="Google Shape;1092;p46: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093" name="Google Shape;1093;p46: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2" name="Shape 1112"/>
        <p:cNvGrpSpPr/>
        <p:nvPr/>
      </p:nvGrpSpPr>
      <p:grpSpPr>
        <a:xfrm>
          <a:off x="0" y="0"/>
          <a:ext cx="0" cy="0"/>
          <a:chOff x="0" y="0"/>
          <a:chExt cx="0" cy="0"/>
        </a:xfrm>
      </p:grpSpPr>
      <p:sp>
        <p:nvSpPr>
          <p:cNvPr id="1113" name="Google Shape;1113;p47: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4" name="Google Shape;1114;p47: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115" name="Google Shape;1115;p47: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1" name="Shape 1131"/>
        <p:cNvGrpSpPr/>
        <p:nvPr/>
      </p:nvGrpSpPr>
      <p:grpSpPr>
        <a:xfrm>
          <a:off x="0" y="0"/>
          <a:ext cx="0" cy="0"/>
          <a:chOff x="0" y="0"/>
          <a:chExt cx="0" cy="0"/>
        </a:xfrm>
      </p:grpSpPr>
      <p:sp>
        <p:nvSpPr>
          <p:cNvPr id="1132" name="Google Shape;1132;p48:notes"/>
          <p:cNvSpPr txBox="1"/>
          <p:nvPr>
            <p:ph idx="1" type="body"/>
          </p:nvPr>
        </p:nvSpPr>
        <p:spPr>
          <a:xfrm>
            <a:off x="679768" y="4777194"/>
            <a:ext cx="5438140" cy="390861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3" name="Google Shape;1133;p48: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0" name="Shape 1140"/>
        <p:cNvGrpSpPr/>
        <p:nvPr/>
      </p:nvGrpSpPr>
      <p:grpSpPr>
        <a:xfrm>
          <a:off x="0" y="0"/>
          <a:ext cx="0" cy="0"/>
          <a:chOff x="0" y="0"/>
          <a:chExt cx="0" cy="0"/>
        </a:xfrm>
      </p:grpSpPr>
      <p:sp>
        <p:nvSpPr>
          <p:cNvPr id="1141" name="Google Shape;1141;p49: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2" name="Google Shape;1142;p49: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3" name="Google Shape;1143;p49: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5: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 name="Google Shape;76;p5: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77" name="Google Shape;77;p5: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5" name="Shape 1155"/>
        <p:cNvGrpSpPr/>
        <p:nvPr/>
      </p:nvGrpSpPr>
      <p:grpSpPr>
        <a:xfrm>
          <a:off x="0" y="0"/>
          <a:ext cx="0" cy="0"/>
          <a:chOff x="0" y="0"/>
          <a:chExt cx="0" cy="0"/>
        </a:xfrm>
      </p:grpSpPr>
      <p:sp>
        <p:nvSpPr>
          <p:cNvPr id="1156" name="Google Shape;1156;p50:notes"/>
          <p:cNvSpPr txBox="1"/>
          <p:nvPr>
            <p:ph idx="1" type="body"/>
          </p:nvPr>
        </p:nvSpPr>
        <p:spPr>
          <a:xfrm>
            <a:off x="679768" y="4777194"/>
            <a:ext cx="5438140" cy="390861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7" name="Google Shape;1157;p50: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3" name="Shape 1163"/>
        <p:cNvGrpSpPr/>
        <p:nvPr/>
      </p:nvGrpSpPr>
      <p:grpSpPr>
        <a:xfrm>
          <a:off x="0" y="0"/>
          <a:ext cx="0" cy="0"/>
          <a:chOff x="0" y="0"/>
          <a:chExt cx="0" cy="0"/>
        </a:xfrm>
      </p:grpSpPr>
      <p:sp>
        <p:nvSpPr>
          <p:cNvPr id="1164" name="Google Shape;1164;p51:notes"/>
          <p:cNvSpPr txBox="1"/>
          <p:nvPr>
            <p:ph idx="1" type="body"/>
          </p:nvPr>
        </p:nvSpPr>
        <p:spPr>
          <a:xfrm>
            <a:off x="679768" y="4777194"/>
            <a:ext cx="5438140" cy="390861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5" name="Google Shape;1165;p51: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5" name="Shape 1175"/>
        <p:cNvGrpSpPr/>
        <p:nvPr/>
      </p:nvGrpSpPr>
      <p:grpSpPr>
        <a:xfrm>
          <a:off x="0" y="0"/>
          <a:ext cx="0" cy="0"/>
          <a:chOff x="0" y="0"/>
          <a:chExt cx="0" cy="0"/>
        </a:xfrm>
      </p:grpSpPr>
      <p:sp>
        <p:nvSpPr>
          <p:cNvPr id="1176" name="Google Shape;1176;p52:notes"/>
          <p:cNvSpPr txBox="1"/>
          <p:nvPr>
            <p:ph idx="1" type="body"/>
          </p:nvPr>
        </p:nvSpPr>
        <p:spPr>
          <a:xfrm>
            <a:off x="679768" y="4777194"/>
            <a:ext cx="5438140" cy="390861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7" name="Google Shape;1177;p52: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6: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 name="Google Shape;83;p6: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84" name="Google Shape;84;p6: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7: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 name="Google Shape;90;p7: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91" name="Google Shape;91;p7: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8: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p8: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p8: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9:notes"/>
          <p:cNvSpPr/>
          <p:nvPr>
            <p:ph idx="2" type="sldImg"/>
          </p:nvPr>
        </p:nvSpPr>
        <p:spPr>
          <a:xfrm>
            <a:off x="719138" y="1241425"/>
            <a:ext cx="5359400" cy="334962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p9:notes"/>
          <p:cNvSpPr txBox="1"/>
          <p:nvPr>
            <p:ph idx="1" type="body"/>
          </p:nvPr>
        </p:nvSpPr>
        <p:spPr>
          <a:xfrm>
            <a:off x="679768" y="4777194"/>
            <a:ext cx="5438140" cy="390861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latin typeface="Arial"/>
              <a:ea typeface="Arial"/>
              <a:cs typeface="Arial"/>
              <a:sym typeface="Arial"/>
            </a:endParaRPr>
          </a:p>
        </p:txBody>
      </p:sp>
      <p:sp>
        <p:nvSpPr>
          <p:cNvPr id="106" name="Google Shape;106;p9:notes"/>
          <p:cNvSpPr txBox="1"/>
          <p:nvPr>
            <p:ph idx="12" type="sldNum"/>
          </p:nvPr>
        </p:nvSpPr>
        <p:spPr>
          <a:xfrm>
            <a:off x="3850443" y="9428584"/>
            <a:ext cx="2945659" cy="498055"/>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P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3" name="Shape 13"/>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p:cSld name="Título y objetos">
    <p:spTree>
      <p:nvGrpSpPr>
        <p:cNvPr id="14" name="Shape 14"/>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ema - 1 Imagen A">
  <p:cSld name="Subtema - 1 Imagen A">
    <p:spTree>
      <p:nvGrpSpPr>
        <p:cNvPr id="15" name="Shape 15"/>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6" name="Shape 1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3"/>
          <p:cNvSpPr/>
          <p:nvPr/>
        </p:nvSpPr>
        <p:spPr>
          <a:xfrm>
            <a:off x="7230071" y="5371562"/>
            <a:ext cx="1518364" cy="184666"/>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b="0" i="0" lang="es-PE" sz="600" u="none" cap="none" strike="noStrike">
                <a:solidFill>
                  <a:srgbClr val="7F7F7F"/>
                </a:solidFill>
                <a:latin typeface="Calibri"/>
                <a:ea typeface="Calibri"/>
                <a:cs typeface="Calibri"/>
                <a:sym typeface="Calibri"/>
              </a:rPr>
              <a:t>© ISIL. Todos los derechos reservados</a:t>
            </a:r>
            <a:endParaRPr/>
          </a:p>
        </p:txBody>
      </p:sp>
      <p:sp>
        <p:nvSpPr>
          <p:cNvPr id="11" name="Google Shape;11;p53"/>
          <p:cNvSpPr txBox="1"/>
          <p:nvPr/>
        </p:nvSpPr>
        <p:spPr>
          <a:xfrm>
            <a:off x="876300" y="5343295"/>
            <a:ext cx="1734770" cy="21544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s-PE" sz="800" u="none" cap="none" strike="noStrike">
                <a:solidFill>
                  <a:srgbClr val="7F7F7F"/>
                </a:solidFill>
                <a:latin typeface="Calibri"/>
                <a:ea typeface="Calibri"/>
                <a:cs typeface="Calibri"/>
                <a:sym typeface="Calibri"/>
              </a:rPr>
              <a:t>GESTIÓN DE PROYECTOS  •  TEMA  07</a:t>
            </a:r>
            <a:endParaRPr sz="800">
              <a:solidFill>
                <a:srgbClr val="7F7F7F"/>
              </a:solidFill>
              <a:latin typeface="Calibri"/>
              <a:ea typeface="Calibri"/>
              <a:cs typeface="Calibri"/>
              <a:sym typeface="Calibri"/>
            </a:endParaRPr>
          </a:p>
        </p:txBody>
      </p:sp>
      <p:pic>
        <p:nvPicPr>
          <p:cNvPr id="12" name="Google Shape;12;p53"/>
          <p:cNvPicPr preferRelativeResize="0"/>
          <p:nvPr/>
        </p:nvPicPr>
        <p:blipFill rotWithShape="1">
          <a:blip r:embed="rId1">
            <a:alphaModFix amt="20000"/>
          </a:blip>
          <a:srcRect b="0" l="0" r="0" t="0"/>
          <a:stretch/>
        </p:blipFill>
        <p:spPr>
          <a:xfrm>
            <a:off x="506316" y="5349407"/>
            <a:ext cx="369984" cy="206823"/>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2880">
          <p15:clr>
            <a:srgbClr val="F26B43"/>
          </p15:clr>
        </p15:guide>
        <p15:guide id="2" orient="horz" pos="575">
          <p15:clr>
            <a:srgbClr val="F26B43"/>
          </p15:clr>
        </p15:guide>
        <p15:guide id="3" pos="2767">
          <p15:clr>
            <a:srgbClr val="F26B43"/>
          </p15:clr>
        </p15:guide>
        <p15:guide id="4" pos="2993">
          <p15:clr>
            <a:srgbClr val="F26B43"/>
          </p15:clr>
        </p15:guide>
        <p15:guide id="5" pos="5465">
          <p15:clr>
            <a:srgbClr val="F26B43"/>
          </p15:clr>
        </p15:guide>
        <p15:guide id="6" pos="317">
          <p15:clr>
            <a:srgbClr val="F26B43"/>
          </p15:clr>
        </p15:guide>
        <p15:guide id="7" orient="horz" pos="3297">
          <p15:clr>
            <a:srgbClr val="F26B43"/>
          </p15:clr>
        </p15:guide>
        <p15:guide id="8" orient="horz" pos="326">
          <p15:clr>
            <a:srgbClr val="F26B43"/>
          </p15:clr>
        </p15:guide>
        <p15:guide id="9" pos="2562">
          <p15:clr>
            <a:srgbClr val="F26B43"/>
          </p15:clr>
        </p15:guide>
        <p15:guide id="10" pos="2313">
          <p15:clr>
            <a:srgbClr val="F26B43"/>
          </p15:clr>
        </p15:guide>
      </p15:sldGuideLst>
    </p:ext>
  </p:extLst>
</p:sldMaster>
</file>

<file path=ppt/slides/_rels/slide1.xml.rels><?xml version="1.0" encoding="UTF-8" standalone="yes"?><Relationships xmlns="http://schemas.openxmlformats.org/package/2006/relationships"><Relationship Id="rId11" Type="http://schemas.openxmlformats.org/officeDocument/2006/relationships/image" Target="../media/image17.png"/><Relationship Id="rId10" Type="http://schemas.openxmlformats.org/officeDocument/2006/relationships/image" Target="../media/image6.png"/><Relationship Id="rId13" Type="http://schemas.openxmlformats.org/officeDocument/2006/relationships/image" Target="../media/image1.png"/><Relationship Id="rId12" Type="http://schemas.openxmlformats.org/officeDocument/2006/relationships/image" Target="../media/image10.png"/><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 Id="rId4" Type="http://schemas.openxmlformats.org/officeDocument/2006/relationships/image" Target="../media/image8.png"/><Relationship Id="rId9"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11.png"/><Relationship Id="rId7" Type="http://schemas.openxmlformats.org/officeDocument/2006/relationships/image" Target="../media/image16.png"/><Relationship Id="rId8"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9.png"/><Relationship Id="rId4" Type="http://schemas.openxmlformats.org/officeDocument/2006/relationships/image" Target="../media/image14.png"/><Relationship Id="rId5" Type="http://schemas.openxmlformats.org/officeDocument/2006/relationships/image" Target="../media/image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3.png"/><Relationship Id="rId4" Type="http://schemas.openxmlformats.org/officeDocument/2006/relationships/image" Target="../media/image1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3.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3.png"/><Relationship Id="rId4" Type="http://schemas.openxmlformats.org/officeDocument/2006/relationships/image" Target="../media/image1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 Id="rId3" Type="http://schemas.openxmlformats.org/officeDocument/2006/relationships/image" Target="../media/image18.png"/><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3.png"/><Relationship Id="rId4" Type="http://schemas.openxmlformats.org/officeDocument/2006/relationships/image" Target="../media/image2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 Id="rId3" Type="http://schemas.openxmlformats.org/officeDocument/2006/relationships/image" Target="../media/image22.png"/><Relationship Id="rId4" Type="http://schemas.openxmlformats.org/officeDocument/2006/relationships/image" Target="../media/image20.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2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 name="Shape 21"/>
        <p:cNvGrpSpPr/>
        <p:nvPr/>
      </p:nvGrpSpPr>
      <p:grpSpPr>
        <a:xfrm>
          <a:off x="0" y="0"/>
          <a:ext cx="0" cy="0"/>
          <a:chOff x="0" y="0"/>
          <a:chExt cx="0" cy="0"/>
        </a:xfrm>
      </p:grpSpPr>
      <p:sp>
        <p:nvSpPr>
          <p:cNvPr id="22" name="Google Shape;22;p1"/>
          <p:cNvSpPr/>
          <p:nvPr/>
        </p:nvSpPr>
        <p:spPr>
          <a:xfrm>
            <a:off x="182879" y="5120640"/>
            <a:ext cx="4304965" cy="46201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3" name="Google Shape;23;p1"/>
          <p:cNvSpPr/>
          <p:nvPr/>
        </p:nvSpPr>
        <p:spPr>
          <a:xfrm>
            <a:off x="3743325" y="-16622"/>
            <a:ext cx="5400675" cy="5731622"/>
          </a:xfrm>
          <a:prstGeom prst="rect">
            <a:avLst/>
          </a:prstGeom>
          <a:solidFill>
            <a:srgbClr val="2770D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24" name="Google Shape;24;p1"/>
          <p:cNvPicPr preferRelativeResize="0"/>
          <p:nvPr/>
        </p:nvPicPr>
        <p:blipFill rotWithShape="1">
          <a:blip r:embed="rId3">
            <a:alphaModFix/>
          </a:blip>
          <a:srcRect b="13575" l="0" r="0" t="23021"/>
          <a:stretch/>
        </p:blipFill>
        <p:spPr>
          <a:xfrm>
            <a:off x="4906532" y="1363020"/>
            <a:ext cx="3119475" cy="3878822"/>
          </a:xfrm>
          <a:prstGeom prst="rect">
            <a:avLst/>
          </a:prstGeom>
          <a:noFill/>
          <a:ln>
            <a:noFill/>
          </a:ln>
        </p:spPr>
      </p:pic>
      <p:sp>
        <p:nvSpPr>
          <p:cNvPr id="25" name="Google Shape;25;p1"/>
          <p:cNvSpPr txBox="1"/>
          <p:nvPr/>
        </p:nvSpPr>
        <p:spPr>
          <a:xfrm>
            <a:off x="503238" y="808689"/>
            <a:ext cx="3104743" cy="13849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s-PE" sz="900">
                <a:solidFill>
                  <a:srgbClr val="6C6D6C"/>
                </a:solidFill>
                <a:latin typeface="Calibri"/>
                <a:ea typeface="Calibri"/>
                <a:cs typeface="Calibri"/>
                <a:sym typeface="Calibri"/>
              </a:rPr>
              <a:t>GESTIÓN DE PROYECTOS</a:t>
            </a:r>
            <a:endParaRPr/>
          </a:p>
        </p:txBody>
      </p:sp>
      <p:pic>
        <p:nvPicPr>
          <p:cNvPr id="26" name="Google Shape;26;p1"/>
          <p:cNvPicPr preferRelativeResize="0"/>
          <p:nvPr/>
        </p:nvPicPr>
        <p:blipFill rotWithShape="1">
          <a:blip r:embed="rId4">
            <a:alphaModFix amt="35000"/>
          </a:blip>
          <a:srcRect b="0" l="0" r="0" t="0"/>
          <a:stretch/>
        </p:blipFill>
        <p:spPr>
          <a:xfrm flipH="1">
            <a:off x="7671560" y="719809"/>
            <a:ext cx="330754" cy="210584"/>
          </a:xfrm>
          <a:prstGeom prst="rect">
            <a:avLst/>
          </a:prstGeom>
          <a:noFill/>
          <a:ln>
            <a:noFill/>
          </a:ln>
        </p:spPr>
      </p:pic>
      <p:pic>
        <p:nvPicPr>
          <p:cNvPr id="27" name="Google Shape;27;p1"/>
          <p:cNvPicPr preferRelativeResize="0"/>
          <p:nvPr/>
        </p:nvPicPr>
        <p:blipFill rotWithShape="1">
          <a:blip r:embed="rId5">
            <a:alphaModFix amt="35000"/>
          </a:blip>
          <a:srcRect b="0" l="0" r="0" t="0"/>
          <a:stretch/>
        </p:blipFill>
        <p:spPr>
          <a:xfrm>
            <a:off x="4602367" y="3922903"/>
            <a:ext cx="317533" cy="196092"/>
          </a:xfrm>
          <a:prstGeom prst="rect">
            <a:avLst/>
          </a:prstGeom>
          <a:noFill/>
          <a:ln>
            <a:noFill/>
          </a:ln>
        </p:spPr>
      </p:pic>
      <p:pic>
        <p:nvPicPr>
          <p:cNvPr id="28" name="Google Shape;28;p1"/>
          <p:cNvPicPr preferRelativeResize="0"/>
          <p:nvPr/>
        </p:nvPicPr>
        <p:blipFill rotWithShape="1">
          <a:blip r:embed="rId6">
            <a:alphaModFix amt="35000"/>
          </a:blip>
          <a:srcRect b="0" l="0" r="0" t="0"/>
          <a:stretch/>
        </p:blipFill>
        <p:spPr>
          <a:xfrm>
            <a:off x="4942267" y="2261866"/>
            <a:ext cx="114521" cy="114521"/>
          </a:xfrm>
          <a:prstGeom prst="rect">
            <a:avLst/>
          </a:prstGeom>
          <a:noFill/>
          <a:ln>
            <a:noFill/>
          </a:ln>
        </p:spPr>
      </p:pic>
      <p:pic>
        <p:nvPicPr>
          <p:cNvPr id="29" name="Google Shape;29;p1"/>
          <p:cNvPicPr preferRelativeResize="0"/>
          <p:nvPr/>
        </p:nvPicPr>
        <p:blipFill rotWithShape="1">
          <a:blip r:embed="rId4">
            <a:alphaModFix amt="35000"/>
          </a:blip>
          <a:srcRect b="0" l="0" r="0" t="0"/>
          <a:stretch/>
        </p:blipFill>
        <p:spPr>
          <a:xfrm flipH="1">
            <a:off x="4184978" y="1944047"/>
            <a:ext cx="272736" cy="173645"/>
          </a:xfrm>
          <a:prstGeom prst="rect">
            <a:avLst/>
          </a:prstGeom>
          <a:noFill/>
          <a:ln>
            <a:noFill/>
          </a:ln>
        </p:spPr>
      </p:pic>
      <p:sp>
        <p:nvSpPr>
          <p:cNvPr id="30" name="Google Shape;30;p1"/>
          <p:cNvSpPr txBox="1"/>
          <p:nvPr/>
        </p:nvSpPr>
        <p:spPr>
          <a:xfrm>
            <a:off x="743902" y="1819386"/>
            <a:ext cx="1457648" cy="30777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s-PE" sz="2000">
                <a:solidFill>
                  <a:srgbClr val="2770D5"/>
                </a:solidFill>
                <a:latin typeface="Calibri"/>
                <a:ea typeface="Calibri"/>
                <a:cs typeface="Calibri"/>
                <a:sym typeface="Calibri"/>
              </a:rPr>
              <a:t>TEMA 07</a:t>
            </a:r>
            <a:endParaRPr/>
          </a:p>
        </p:txBody>
      </p:sp>
      <p:pic>
        <p:nvPicPr>
          <p:cNvPr id="31" name="Google Shape;31;p1"/>
          <p:cNvPicPr preferRelativeResize="0"/>
          <p:nvPr/>
        </p:nvPicPr>
        <p:blipFill rotWithShape="1">
          <a:blip r:embed="rId6">
            <a:alphaModFix amt="35000"/>
          </a:blip>
          <a:srcRect b="0" l="0" r="0" t="0"/>
          <a:stretch/>
        </p:blipFill>
        <p:spPr>
          <a:xfrm>
            <a:off x="7836937" y="3692222"/>
            <a:ext cx="76092" cy="76092"/>
          </a:xfrm>
          <a:prstGeom prst="rect">
            <a:avLst/>
          </a:prstGeom>
          <a:noFill/>
          <a:ln>
            <a:noFill/>
          </a:ln>
        </p:spPr>
      </p:pic>
      <p:pic>
        <p:nvPicPr>
          <p:cNvPr id="32" name="Google Shape;32;p1"/>
          <p:cNvPicPr preferRelativeResize="0"/>
          <p:nvPr/>
        </p:nvPicPr>
        <p:blipFill rotWithShape="1">
          <a:blip r:embed="rId4">
            <a:alphaModFix amt="35000"/>
          </a:blip>
          <a:srcRect b="0" l="0" r="0" t="0"/>
          <a:stretch/>
        </p:blipFill>
        <p:spPr>
          <a:xfrm flipH="1">
            <a:off x="8114327" y="3987789"/>
            <a:ext cx="286860" cy="182638"/>
          </a:xfrm>
          <a:prstGeom prst="rect">
            <a:avLst/>
          </a:prstGeom>
          <a:noFill/>
          <a:ln>
            <a:noFill/>
          </a:ln>
        </p:spPr>
      </p:pic>
      <p:pic>
        <p:nvPicPr>
          <p:cNvPr id="33" name="Google Shape;33;p1"/>
          <p:cNvPicPr preferRelativeResize="0"/>
          <p:nvPr/>
        </p:nvPicPr>
        <p:blipFill rotWithShape="1">
          <a:blip r:embed="rId7">
            <a:alphaModFix amt="35000"/>
          </a:blip>
          <a:srcRect b="0" l="0" r="0" t="0"/>
          <a:stretch/>
        </p:blipFill>
        <p:spPr>
          <a:xfrm>
            <a:off x="5616899" y="1065406"/>
            <a:ext cx="248554" cy="174528"/>
          </a:xfrm>
          <a:prstGeom prst="rect">
            <a:avLst/>
          </a:prstGeom>
          <a:noFill/>
          <a:ln>
            <a:noFill/>
          </a:ln>
        </p:spPr>
      </p:pic>
      <p:pic>
        <p:nvPicPr>
          <p:cNvPr id="34" name="Google Shape;34;p1"/>
          <p:cNvPicPr preferRelativeResize="0"/>
          <p:nvPr/>
        </p:nvPicPr>
        <p:blipFill rotWithShape="1">
          <a:blip r:embed="rId6">
            <a:alphaModFix amt="35000"/>
          </a:blip>
          <a:srcRect b="0" l="0" r="0" t="0"/>
          <a:stretch/>
        </p:blipFill>
        <p:spPr>
          <a:xfrm>
            <a:off x="8296306" y="2298119"/>
            <a:ext cx="114521" cy="114521"/>
          </a:xfrm>
          <a:prstGeom prst="rect">
            <a:avLst/>
          </a:prstGeom>
          <a:noFill/>
          <a:ln>
            <a:noFill/>
          </a:ln>
        </p:spPr>
      </p:pic>
      <p:pic>
        <p:nvPicPr>
          <p:cNvPr id="35" name="Google Shape;35;p1"/>
          <p:cNvPicPr preferRelativeResize="0"/>
          <p:nvPr/>
        </p:nvPicPr>
        <p:blipFill rotWithShape="1">
          <a:blip r:embed="rId6">
            <a:alphaModFix amt="35000"/>
          </a:blip>
          <a:srcRect b="0" l="0" r="0" t="0"/>
          <a:stretch/>
        </p:blipFill>
        <p:spPr>
          <a:xfrm>
            <a:off x="7310896" y="1309940"/>
            <a:ext cx="76092" cy="76092"/>
          </a:xfrm>
          <a:prstGeom prst="rect">
            <a:avLst/>
          </a:prstGeom>
          <a:noFill/>
          <a:ln>
            <a:noFill/>
          </a:ln>
        </p:spPr>
      </p:pic>
      <p:pic>
        <p:nvPicPr>
          <p:cNvPr id="36" name="Google Shape;36;p1"/>
          <p:cNvPicPr preferRelativeResize="0"/>
          <p:nvPr/>
        </p:nvPicPr>
        <p:blipFill rotWithShape="1">
          <a:blip r:embed="rId8">
            <a:alphaModFix amt="40000"/>
          </a:blip>
          <a:srcRect b="0" l="0" r="0" t="0"/>
          <a:stretch/>
        </p:blipFill>
        <p:spPr>
          <a:xfrm>
            <a:off x="4378423" y="2749601"/>
            <a:ext cx="563842" cy="563842"/>
          </a:xfrm>
          <a:prstGeom prst="rect">
            <a:avLst/>
          </a:prstGeom>
          <a:noFill/>
          <a:ln>
            <a:noFill/>
          </a:ln>
        </p:spPr>
      </p:pic>
      <p:pic>
        <p:nvPicPr>
          <p:cNvPr id="37" name="Google Shape;37;p1"/>
          <p:cNvPicPr preferRelativeResize="0"/>
          <p:nvPr/>
        </p:nvPicPr>
        <p:blipFill rotWithShape="1">
          <a:blip r:embed="rId9">
            <a:alphaModFix amt="39000"/>
          </a:blip>
          <a:srcRect b="0" l="0" r="0" t="0"/>
          <a:stretch/>
        </p:blipFill>
        <p:spPr>
          <a:xfrm>
            <a:off x="7791007" y="1314368"/>
            <a:ext cx="646640" cy="646640"/>
          </a:xfrm>
          <a:prstGeom prst="rect">
            <a:avLst/>
          </a:prstGeom>
          <a:noFill/>
          <a:ln>
            <a:noFill/>
          </a:ln>
        </p:spPr>
      </p:pic>
      <p:pic>
        <p:nvPicPr>
          <p:cNvPr id="38" name="Google Shape;38;p1"/>
          <p:cNvPicPr preferRelativeResize="0"/>
          <p:nvPr/>
        </p:nvPicPr>
        <p:blipFill rotWithShape="1">
          <a:blip r:embed="rId10">
            <a:alphaModFix amt="40000"/>
          </a:blip>
          <a:srcRect b="0" l="0" r="0" t="0"/>
          <a:stretch/>
        </p:blipFill>
        <p:spPr>
          <a:xfrm>
            <a:off x="4572000" y="1258457"/>
            <a:ext cx="643876" cy="643876"/>
          </a:xfrm>
          <a:prstGeom prst="rect">
            <a:avLst/>
          </a:prstGeom>
          <a:noFill/>
          <a:ln>
            <a:noFill/>
          </a:ln>
        </p:spPr>
      </p:pic>
      <p:pic>
        <p:nvPicPr>
          <p:cNvPr id="39" name="Google Shape;39;p1"/>
          <p:cNvPicPr preferRelativeResize="0"/>
          <p:nvPr/>
        </p:nvPicPr>
        <p:blipFill rotWithShape="1">
          <a:blip r:embed="rId11">
            <a:alphaModFix amt="40000"/>
          </a:blip>
          <a:srcRect b="0" l="0" r="0" t="0"/>
          <a:stretch/>
        </p:blipFill>
        <p:spPr>
          <a:xfrm>
            <a:off x="6304593" y="567170"/>
            <a:ext cx="691289" cy="691289"/>
          </a:xfrm>
          <a:prstGeom prst="rect">
            <a:avLst/>
          </a:prstGeom>
          <a:noFill/>
          <a:ln>
            <a:noFill/>
          </a:ln>
        </p:spPr>
      </p:pic>
      <p:pic>
        <p:nvPicPr>
          <p:cNvPr id="40" name="Google Shape;40;p1"/>
          <p:cNvPicPr preferRelativeResize="0"/>
          <p:nvPr/>
        </p:nvPicPr>
        <p:blipFill rotWithShape="1">
          <a:blip r:embed="rId12">
            <a:alphaModFix amt="40000"/>
          </a:blip>
          <a:srcRect b="0" l="0" r="0" t="0"/>
          <a:stretch/>
        </p:blipFill>
        <p:spPr>
          <a:xfrm>
            <a:off x="7836939" y="2769176"/>
            <a:ext cx="593087" cy="593087"/>
          </a:xfrm>
          <a:prstGeom prst="rect">
            <a:avLst/>
          </a:prstGeom>
          <a:noFill/>
          <a:ln>
            <a:noFill/>
          </a:ln>
        </p:spPr>
      </p:pic>
      <p:sp>
        <p:nvSpPr>
          <p:cNvPr id="41" name="Google Shape;41;p1"/>
          <p:cNvSpPr/>
          <p:nvPr/>
        </p:nvSpPr>
        <p:spPr>
          <a:xfrm>
            <a:off x="502072" y="3220468"/>
            <a:ext cx="3085725" cy="1528880"/>
          </a:xfrm>
          <a:prstGeom prst="rect">
            <a:avLst/>
          </a:prstGeom>
          <a:noFill/>
          <a:ln>
            <a:noFill/>
          </a:ln>
        </p:spPr>
        <p:txBody>
          <a:bodyPr anchorCtr="0" anchor="t" bIns="0" lIns="0" spcFirstLastPara="1" rIns="0" wrap="square" tIns="0">
            <a:spAutoFit/>
          </a:bodyPr>
          <a:lstStyle/>
          <a:p>
            <a:pPr indent="-171450" lvl="0" marL="171450" marR="0" rtl="0" algn="l">
              <a:lnSpc>
                <a:spcPct val="120000"/>
              </a:lnSpc>
              <a:spcBef>
                <a:spcPts val="0"/>
              </a:spcBef>
              <a:spcAft>
                <a:spcPts val="0"/>
              </a:spcAft>
              <a:buClr>
                <a:srgbClr val="2670D5"/>
              </a:buClr>
              <a:buSzPts val="1280"/>
              <a:buFont typeface="Arial"/>
              <a:buChar char="•"/>
            </a:pPr>
            <a:r>
              <a:rPr lang="es-PE" sz="1200">
                <a:solidFill>
                  <a:schemeClr val="dk1"/>
                </a:solidFill>
                <a:latin typeface="Arial"/>
                <a:ea typeface="Arial"/>
                <a:cs typeface="Arial"/>
                <a:sym typeface="Arial"/>
              </a:rPr>
              <a:t>Definiciones Básicas</a:t>
            </a:r>
            <a:endParaRPr/>
          </a:p>
          <a:p>
            <a:pPr indent="-171450" lvl="0" marL="171450" marR="0" rtl="0" algn="l">
              <a:lnSpc>
                <a:spcPct val="120000"/>
              </a:lnSpc>
              <a:spcBef>
                <a:spcPts val="0"/>
              </a:spcBef>
              <a:spcAft>
                <a:spcPts val="0"/>
              </a:spcAft>
              <a:buClr>
                <a:srgbClr val="2670D5"/>
              </a:buClr>
              <a:buSzPts val="1280"/>
              <a:buFont typeface="Arial"/>
              <a:buChar char="•"/>
            </a:pPr>
            <a:r>
              <a:rPr lang="es-PE" sz="1200">
                <a:solidFill>
                  <a:schemeClr val="dk1"/>
                </a:solidFill>
                <a:latin typeface="Arial"/>
                <a:ea typeface="Arial"/>
                <a:cs typeface="Arial"/>
                <a:sym typeface="Arial"/>
              </a:rPr>
              <a:t>Paso a paso para elaborar cronogramas</a:t>
            </a:r>
            <a:endParaRPr/>
          </a:p>
          <a:p>
            <a:pPr indent="-171450" lvl="0" marL="171450" marR="0" rtl="0" algn="l">
              <a:lnSpc>
                <a:spcPct val="120000"/>
              </a:lnSpc>
              <a:spcBef>
                <a:spcPts val="0"/>
              </a:spcBef>
              <a:spcAft>
                <a:spcPts val="0"/>
              </a:spcAft>
              <a:buClr>
                <a:srgbClr val="2670D5"/>
              </a:buClr>
              <a:buSzPts val="1280"/>
              <a:buFont typeface="Arial"/>
              <a:buChar char="•"/>
            </a:pPr>
            <a:r>
              <a:rPr lang="es-PE" sz="1200">
                <a:solidFill>
                  <a:schemeClr val="dk1"/>
                </a:solidFill>
                <a:latin typeface="Arial"/>
                <a:ea typeface="Arial"/>
                <a:cs typeface="Arial"/>
                <a:sym typeface="Arial"/>
              </a:rPr>
              <a:t>Diagramas de Red</a:t>
            </a:r>
            <a:endParaRPr/>
          </a:p>
          <a:p>
            <a:pPr indent="-171450" lvl="0" marL="171450" marR="0" rtl="0" algn="l">
              <a:lnSpc>
                <a:spcPct val="120000"/>
              </a:lnSpc>
              <a:spcBef>
                <a:spcPts val="0"/>
              </a:spcBef>
              <a:spcAft>
                <a:spcPts val="0"/>
              </a:spcAft>
              <a:buClr>
                <a:srgbClr val="2670D5"/>
              </a:buClr>
              <a:buSzPts val="1280"/>
              <a:buFont typeface="Arial"/>
              <a:buChar char="•"/>
            </a:pPr>
            <a:r>
              <a:rPr lang="es-PE" sz="1200">
                <a:solidFill>
                  <a:schemeClr val="dk1"/>
                </a:solidFill>
                <a:latin typeface="Arial"/>
                <a:ea typeface="Arial"/>
                <a:cs typeface="Arial"/>
                <a:sym typeface="Arial"/>
              </a:rPr>
              <a:t>Ruta Crítica</a:t>
            </a:r>
            <a:endParaRPr/>
          </a:p>
          <a:p>
            <a:pPr indent="-171450" lvl="0" marL="171450" marR="0" rtl="0" algn="l">
              <a:lnSpc>
                <a:spcPct val="120000"/>
              </a:lnSpc>
              <a:spcBef>
                <a:spcPts val="0"/>
              </a:spcBef>
              <a:spcAft>
                <a:spcPts val="0"/>
              </a:spcAft>
              <a:buClr>
                <a:srgbClr val="2670D5"/>
              </a:buClr>
              <a:buSzPts val="1280"/>
              <a:buFont typeface="Arial"/>
              <a:buChar char="•"/>
            </a:pPr>
            <a:r>
              <a:rPr lang="es-PE" sz="1200">
                <a:solidFill>
                  <a:schemeClr val="dk1"/>
                </a:solidFill>
                <a:latin typeface="Arial"/>
                <a:ea typeface="Arial"/>
                <a:cs typeface="Arial"/>
                <a:sym typeface="Arial"/>
              </a:rPr>
              <a:t>Holguras de las actividades</a:t>
            </a:r>
            <a:endParaRPr/>
          </a:p>
          <a:p>
            <a:pPr indent="-171450" lvl="0" marL="171450" marR="0" rtl="0" algn="l">
              <a:lnSpc>
                <a:spcPct val="120000"/>
              </a:lnSpc>
              <a:spcBef>
                <a:spcPts val="0"/>
              </a:spcBef>
              <a:spcAft>
                <a:spcPts val="0"/>
              </a:spcAft>
              <a:buClr>
                <a:srgbClr val="2670D5"/>
              </a:buClr>
              <a:buSzPts val="1280"/>
              <a:buFont typeface="Arial"/>
              <a:buChar char="•"/>
            </a:pPr>
            <a:r>
              <a:rPr lang="es-PE" sz="1200">
                <a:solidFill>
                  <a:schemeClr val="dk1"/>
                </a:solidFill>
                <a:latin typeface="Arial"/>
                <a:ea typeface="Arial"/>
                <a:cs typeface="Arial"/>
                <a:sym typeface="Arial"/>
              </a:rPr>
              <a:t>Estrategias de Gestión de Cronogramas: </a:t>
            </a:r>
            <a:r>
              <a:rPr i="1" lang="es-PE" sz="1200">
                <a:solidFill>
                  <a:schemeClr val="dk1"/>
                </a:solidFill>
                <a:latin typeface="Arial"/>
                <a:ea typeface="Arial"/>
                <a:cs typeface="Arial"/>
                <a:sym typeface="Arial"/>
              </a:rPr>
              <a:t>Fast tracking y Crashing</a:t>
            </a:r>
            <a:endParaRPr/>
          </a:p>
        </p:txBody>
      </p:sp>
      <p:pic>
        <p:nvPicPr>
          <p:cNvPr id="42" name="Google Shape;42;p1"/>
          <p:cNvPicPr preferRelativeResize="0"/>
          <p:nvPr/>
        </p:nvPicPr>
        <p:blipFill rotWithShape="1">
          <a:blip r:embed="rId13">
            <a:alphaModFix/>
          </a:blip>
          <a:srcRect b="0" l="0" r="0" t="0"/>
          <a:stretch/>
        </p:blipFill>
        <p:spPr>
          <a:xfrm>
            <a:off x="511225" y="1896111"/>
            <a:ext cx="166865" cy="170453"/>
          </a:xfrm>
          <a:prstGeom prst="rect">
            <a:avLst/>
          </a:prstGeom>
          <a:noFill/>
          <a:ln>
            <a:noFill/>
          </a:ln>
        </p:spPr>
      </p:pic>
      <p:sp>
        <p:nvSpPr>
          <p:cNvPr id="43" name="Google Shape;43;p1"/>
          <p:cNvSpPr/>
          <p:nvPr/>
        </p:nvSpPr>
        <p:spPr>
          <a:xfrm>
            <a:off x="503239" y="2177570"/>
            <a:ext cx="2969787" cy="830997"/>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s-PE" sz="2000">
                <a:solidFill>
                  <a:schemeClr val="dk1"/>
                </a:solidFill>
                <a:latin typeface="Arial"/>
                <a:ea typeface="Arial"/>
                <a:cs typeface="Arial"/>
                <a:sym typeface="Arial"/>
              </a:rPr>
              <a:t>PLANIFICACIÓN</a:t>
            </a:r>
            <a:br>
              <a:rPr lang="es-PE" sz="2000">
                <a:solidFill>
                  <a:schemeClr val="dk1"/>
                </a:solidFill>
                <a:latin typeface="Arial"/>
                <a:ea typeface="Arial"/>
                <a:cs typeface="Arial"/>
                <a:sym typeface="Arial"/>
              </a:rPr>
            </a:br>
            <a:r>
              <a:rPr b="1" lang="es-PE" sz="2000">
                <a:solidFill>
                  <a:schemeClr val="dk1"/>
                </a:solidFill>
                <a:latin typeface="Arial"/>
                <a:ea typeface="Arial"/>
                <a:cs typeface="Arial"/>
                <a:sym typeface="Arial"/>
              </a:rPr>
              <a:t>DEL</a:t>
            </a:r>
            <a:r>
              <a:rPr lang="es-PE" sz="2000">
                <a:solidFill>
                  <a:schemeClr val="dk1"/>
                </a:solidFill>
                <a:latin typeface="Arial"/>
                <a:ea typeface="Arial"/>
                <a:cs typeface="Arial"/>
                <a:sym typeface="Arial"/>
              </a:rPr>
              <a:t> </a:t>
            </a:r>
            <a:r>
              <a:rPr b="1" lang="es-PE" sz="2000">
                <a:solidFill>
                  <a:schemeClr val="dk1"/>
                </a:solidFill>
                <a:latin typeface="Arial"/>
                <a:ea typeface="Arial"/>
                <a:cs typeface="Arial"/>
                <a:sym typeface="Arial"/>
              </a:rPr>
              <a:t>TIEMPO DEL PROYECTO – PARTE 2</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0"/>
          <p:cNvSpPr txBox="1"/>
          <p:nvPr/>
        </p:nvSpPr>
        <p:spPr>
          <a:xfrm>
            <a:off x="509589" y="919163"/>
            <a:ext cx="7954962" cy="81560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s-PE" sz="1600">
                <a:solidFill>
                  <a:schemeClr val="dk1"/>
                </a:solidFill>
                <a:latin typeface="Calibri"/>
                <a:ea typeface="Calibri"/>
                <a:cs typeface="Calibri"/>
                <a:sym typeface="Calibri"/>
              </a:rPr>
              <a:t>PRERREQUISITOS</a:t>
            </a:r>
            <a:endParaRPr sz="1600">
              <a:solidFill>
                <a:schemeClr val="dk1"/>
              </a:solidFill>
              <a:latin typeface="Calibri"/>
              <a:ea typeface="Calibri"/>
              <a:cs typeface="Calibri"/>
              <a:sym typeface="Calibri"/>
            </a:endParaRPr>
          </a:p>
          <a:p>
            <a:pPr indent="0" lvl="0" marL="0" marR="0" rtl="0" algn="l">
              <a:spcBef>
                <a:spcPts val="600"/>
              </a:spcBef>
              <a:spcAft>
                <a:spcPts val="0"/>
              </a:spcAft>
              <a:buNone/>
            </a:pPr>
            <a:r>
              <a:rPr lang="es-PE" sz="1600">
                <a:solidFill>
                  <a:schemeClr val="dk1"/>
                </a:solidFill>
                <a:latin typeface="Calibri"/>
                <a:ea typeface="Calibri"/>
                <a:cs typeface="Calibri"/>
                <a:sym typeface="Calibri"/>
              </a:rPr>
              <a:t>Para elaborar cronogramas se debe conocer el alcance del proyecto y con ello de estar definida la lista de entregables que conformarán el resultado final que logra el proyecto.</a:t>
            </a:r>
            <a:endParaRPr sz="1600">
              <a:solidFill>
                <a:schemeClr val="dk1"/>
              </a:solidFill>
              <a:latin typeface="Calibri"/>
              <a:ea typeface="Calibri"/>
              <a:cs typeface="Calibri"/>
              <a:sym typeface="Calibri"/>
            </a:endParaRPr>
          </a:p>
        </p:txBody>
      </p:sp>
      <p:grpSp>
        <p:nvGrpSpPr>
          <p:cNvPr id="117" name="Google Shape;117;p10"/>
          <p:cNvGrpSpPr/>
          <p:nvPr/>
        </p:nvGrpSpPr>
        <p:grpSpPr>
          <a:xfrm>
            <a:off x="890588" y="2478873"/>
            <a:ext cx="5497512" cy="991145"/>
            <a:chOff x="503238" y="2469605"/>
            <a:chExt cx="5713998" cy="1105200"/>
          </a:xfrm>
        </p:grpSpPr>
        <p:sp>
          <p:nvSpPr>
            <p:cNvPr id="118" name="Google Shape;118;p10"/>
            <p:cNvSpPr/>
            <p:nvPr/>
          </p:nvSpPr>
          <p:spPr>
            <a:xfrm>
              <a:off x="503238" y="2469605"/>
              <a:ext cx="1994400" cy="1105200"/>
            </a:xfrm>
            <a:prstGeom prst="homePlate">
              <a:avLst>
                <a:gd fmla="val 20253"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PE" sz="1500">
                  <a:solidFill>
                    <a:schemeClr val="lt1"/>
                  </a:solidFill>
                  <a:latin typeface="Calibri"/>
                  <a:ea typeface="Calibri"/>
                  <a:cs typeface="Calibri"/>
                  <a:sym typeface="Calibri"/>
                </a:rPr>
                <a:t>Objetivo del Proyecto</a:t>
              </a:r>
              <a:endParaRPr b="1" sz="1500">
                <a:solidFill>
                  <a:schemeClr val="lt1"/>
                </a:solidFill>
                <a:latin typeface="Calibri"/>
                <a:ea typeface="Calibri"/>
                <a:cs typeface="Calibri"/>
                <a:sym typeface="Calibri"/>
              </a:endParaRPr>
            </a:p>
          </p:txBody>
        </p:sp>
        <p:sp>
          <p:nvSpPr>
            <p:cNvPr id="119" name="Google Shape;119;p10"/>
            <p:cNvSpPr/>
            <p:nvPr/>
          </p:nvSpPr>
          <p:spPr>
            <a:xfrm>
              <a:off x="2363037" y="2469605"/>
              <a:ext cx="1994400" cy="1105200"/>
            </a:xfrm>
            <a:prstGeom prst="chevron">
              <a:avLst>
                <a:gd fmla="val 20253"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PE" sz="1500">
                  <a:solidFill>
                    <a:schemeClr val="lt1"/>
                  </a:solidFill>
                  <a:latin typeface="Calibri"/>
                  <a:ea typeface="Calibri"/>
                  <a:cs typeface="Calibri"/>
                  <a:sym typeface="Calibri"/>
                </a:rPr>
                <a:t>Enunciado del Alcance</a:t>
              </a:r>
              <a:endParaRPr b="1" sz="1500">
                <a:solidFill>
                  <a:schemeClr val="lt1"/>
                </a:solidFill>
                <a:latin typeface="Calibri"/>
                <a:ea typeface="Calibri"/>
                <a:cs typeface="Calibri"/>
                <a:sym typeface="Calibri"/>
              </a:endParaRPr>
            </a:p>
          </p:txBody>
        </p:sp>
        <p:sp>
          <p:nvSpPr>
            <p:cNvPr id="120" name="Google Shape;120;p10"/>
            <p:cNvSpPr/>
            <p:nvPr/>
          </p:nvSpPr>
          <p:spPr>
            <a:xfrm>
              <a:off x="4222836" y="2469605"/>
              <a:ext cx="1994400" cy="1105200"/>
            </a:xfrm>
            <a:prstGeom prst="chevron">
              <a:avLst>
                <a:gd fmla="val 20253"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PE" sz="1500">
                  <a:solidFill>
                    <a:schemeClr val="lt1"/>
                  </a:solidFill>
                  <a:latin typeface="Calibri"/>
                  <a:ea typeface="Calibri"/>
                  <a:cs typeface="Calibri"/>
                  <a:sym typeface="Calibri"/>
                </a:rPr>
                <a:t>Lista detallada de Entregables</a:t>
              </a:r>
              <a:endParaRPr b="1" sz="1500">
                <a:solidFill>
                  <a:schemeClr val="lt1"/>
                </a:solidFill>
                <a:latin typeface="Calibri"/>
                <a:ea typeface="Calibri"/>
                <a:cs typeface="Calibri"/>
                <a:sym typeface="Calibri"/>
              </a:endParaRPr>
            </a:p>
          </p:txBody>
        </p:sp>
      </p:grpSp>
      <p:sp>
        <p:nvSpPr>
          <p:cNvPr id="121" name="Google Shape;121;p10"/>
          <p:cNvSpPr/>
          <p:nvPr/>
        </p:nvSpPr>
        <p:spPr>
          <a:xfrm>
            <a:off x="5879416" y="3585629"/>
            <a:ext cx="314107" cy="349008"/>
          </a:xfrm>
          <a:prstGeom prst="upArrow">
            <a:avLst>
              <a:gd fmla="val 50000" name="adj1"/>
              <a:gd fmla="val 50000" name="adj2"/>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grpSp>
        <p:nvGrpSpPr>
          <p:cNvPr id="122" name="Google Shape;122;p10"/>
          <p:cNvGrpSpPr/>
          <p:nvPr/>
        </p:nvGrpSpPr>
        <p:grpSpPr>
          <a:xfrm>
            <a:off x="6965951" y="2234141"/>
            <a:ext cx="1022350" cy="1480609"/>
            <a:chOff x="6813551" y="2278591"/>
            <a:chExt cx="1022350" cy="1480609"/>
          </a:xfrm>
        </p:grpSpPr>
        <p:sp>
          <p:nvSpPr>
            <p:cNvPr id="123" name="Google Shape;123;p10"/>
            <p:cNvSpPr/>
            <p:nvPr/>
          </p:nvSpPr>
          <p:spPr>
            <a:xfrm>
              <a:off x="6813551" y="2278591"/>
              <a:ext cx="1022350" cy="671106"/>
            </a:xfrm>
            <a:prstGeom prst="cube">
              <a:avLst>
                <a:gd fmla="val 25000" name="adj"/>
              </a:avLst>
            </a:prstGeom>
            <a:solidFill>
              <a:srgbClr val="DDEEC7"/>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s-PE" sz="1050">
                  <a:solidFill>
                    <a:schemeClr val="dk1"/>
                  </a:solidFill>
                  <a:latin typeface="Calibri"/>
                  <a:ea typeface="Calibri"/>
                  <a:cs typeface="Calibri"/>
                  <a:sym typeface="Calibri"/>
                </a:rPr>
                <a:t>EDT</a:t>
              </a:r>
              <a:endParaRPr b="1" sz="1050">
                <a:solidFill>
                  <a:schemeClr val="dk1"/>
                </a:solidFill>
                <a:latin typeface="Calibri"/>
                <a:ea typeface="Calibri"/>
                <a:cs typeface="Calibri"/>
                <a:sym typeface="Calibri"/>
              </a:endParaRPr>
            </a:p>
          </p:txBody>
        </p:sp>
        <p:sp>
          <p:nvSpPr>
            <p:cNvPr id="124" name="Google Shape;124;p10"/>
            <p:cNvSpPr/>
            <p:nvPr/>
          </p:nvSpPr>
          <p:spPr>
            <a:xfrm>
              <a:off x="6813551" y="3088094"/>
              <a:ext cx="1022350" cy="671106"/>
            </a:xfrm>
            <a:prstGeom prst="cube">
              <a:avLst>
                <a:gd fmla="val 25000" name="adj"/>
              </a:avLst>
            </a:prstGeom>
            <a:solidFill>
              <a:srgbClr val="DDEEC7"/>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s-PE" sz="1050">
                  <a:solidFill>
                    <a:schemeClr val="dk1"/>
                  </a:solidFill>
                  <a:latin typeface="Calibri"/>
                  <a:ea typeface="Calibri"/>
                  <a:cs typeface="Calibri"/>
                  <a:sym typeface="Calibri"/>
                </a:rPr>
                <a:t>Diccionario</a:t>
              </a:r>
              <a:br>
                <a:rPr b="1" lang="es-PE" sz="1050">
                  <a:solidFill>
                    <a:schemeClr val="dk1"/>
                  </a:solidFill>
                  <a:latin typeface="Calibri"/>
                  <a:ea typeface="Calibri"/>
                  <a:cs typeface="Calibri"/>
                  <a:sym typeface="Calibri"/>
                </a:rPr>
              </a:br>
              <a:r>
                <a:rPr b="1" lang="es-PE" sz="1050">
                  <a:solidFill>
                    <a:schemeClr val="dk1"/>
                  </a:solidFill>
                  <a:latin typeface="Calibri"/>
                  <a:ea typeface="Calibri"/>
                  <a:cs typeface="Calibri"/>
                  <a:sym typeface="Calibri"/>
                </a:rPr>
                <a:t>de EDT</a:t>
              </a:r>
              <a:endParaRPr b="1" sz="1050">
                <a:solidFill>
                  <a:schemeClr val="dk1"/>
                </a:solidFill>
                <a:latin typeface="Calibri"/>
                <a:ea typeface="Calibri"/>
                <a:cs typeface="Calibri"/>
                <a:sym typeface="Calibri"/>
              </a:endParaRPr>
            </a:p>
          </p:txBody>
        </p:sp>
      </p:grpSp>
      <p:sp>
        <p:nvSpPr>
          <p:cNvPr id="125" name="Google Shape;125;p10"/>
          <p:cNvSpPr/>
          <p:nvPr/>
        </p:nvSpPr>
        <p:spPr>
          <a:xfrm>
            <a:off x="503238" y="376836"/>
            <a:ext cx="3049660"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lang="es-PE" sz="1000">
                <a:solidFill>
                  <a:srgbClr val="7F7F7F"/>
                </a:solidFill>
                <a:latin typeface="Calibri"/>
                <a:ea typeface="Calibri"/>
                <a:cs typeface="Calibri"/>
                <a:sym typeface="Calibri"/>
              </a:rPr>
              <a:t>+ </a:t>
            </a:r>
            <a:r>
              <a:rPr lang="es-PE" sz="1000">
                <a:solidFill>
                  <a:srgbClr val="A5A5A5"/>
                </a:solidFill>
                <a:latin typeface="Calibri"/>
                <a:ea typeface="Calibri"/>
                <a:cs typeface="Calibri"/>
                <a:sym typeface="Calibri"/>
              </a:rPr>
              <a:t>PASO A PASO PARA ELABORAR CRONOGRAMAS</a:t>
            </a:r>
            <a:endParaRPr/>
          </a:p>
        </p:txBody>
      </p:sp>
      <p:sp>
        <p:nvSpPr>
          <p:cNvPr id="126" name="Google Shape;126;p10"/>
          <p:cNvSpPr/>
          <p:nvPr/>
        </p:nvSpPr>
        <p:spPr>
          <a:xfrm>
            <a:off x="4427538" y="4044950"/>
            <a:ext cx="3217862" cy="909638"/>
          </a:xfrm>
          <a:prstGeom prst="roundRect">
            <a:avLst>
              <a:gd fmla="val 11780" name="adj"/>
            </a:avLst>
          </a:prstGeom>
          <a:solidFill>
            <a:srgbClr val="DDEEC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s-PE" sz="1400">
                <a:solidFill>
                  <a:schemeClr val="dk1"/>
                </a:solidFill>
                <a:latin typeface="Calibri"/>
                <a:ea typeface="Calibri"/>
                <a:cs typeface="Calibri"/>
                <a:sym typeface="Calibri"/>
              </a:rPr>
              <a:t>En este punto ya se cuenta con los insumos necesarios para iniciar el proceso de elaboración del cronograma.</a:t>
            </a:r>
            <a:endParaRPr sz="14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1"/>
          <p:cNvSpPr txBox="1"/>
          <p:nvPr/>
        </p:nvSpPr>
        <p:spPr>
          <a:xfrm>
            <a:off x="509588" y="919163"/>
            <a:ext cx="7361035" cy="24622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s-PE" sz="1600">
                <a:solidFill>
                  <a:schemeClr val="dk1"/>
                </a:solidFill>
                <a:latin typeface="Calibri"/>
                <a:ea typeface="Calibri"/>
                <a:cs typeface="Calibri"/>
                <a:sym typeface="Calibri"/>
              </a:rPr>
              <a:t>PASOS PARA ELABORAR UN CRONOGRAMA</a:t>
            </a:r>
            <a:endParaRPr/>
          </a:p>
        </p:txBody>
      </p:sp>
      <p:sp>
        <p:nvSpPr>
          <p:cNvPr id="133" name="Google Shape;133;p11"/>
          <p:cNvSpPr/>
          <p:nvPr/>
        </p:nvSpPr>
        <p:spPr>
          <a:xfrm>
            <a:off x="503238" y="376836"/>
            <a:ext cx="3049660"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lang="es-PE" sz="1000">
                <a:solidFill>
                  <a:srgbClr val="7F7F7F"/>
                </a:solidFill>
                <a:latin typeface="Calibri"/>
                <a:ea typeface="Calibri"/>
                <a:cs typeface="Calibri"/>
                <a:sym typeface="Calibri"/>
              </a:rPr>
              <a:t>+ </a:t>
            </a:r>
            <a:r>
              <a:rPr lang="es-PE" sz="1000">
                <a:solidFill>
                  <a:srgbClr val="A5A5A5"/>
                </a:solidFill>
                <a:latin typeface="Calibri"/>
                <a:ea typeface="Calibri"/>
                <a:cs typeface="Calibri"/>
                <a:sym typeface="Calibri"/>
              </a:rPr>
              <a:t>PASO A PASO PARA ELABORAR CRONOGRAMAS</a:t>
            </a:r>
            <a:endParaRPr/>
          </a:p>
        </p:txBody>
      </p:sp>
      <p:grpSp>
        <p:nvGrpSpPr>
          <p:cNvPr id="134" name="Google Shape;134;p11"/>
          <p:cNvGrpSpPr/>
          <p:nvPr/>
        </p:nvGrpSpPr>
        <p:grpSpPr>
          <a:xfrm>
            <a:off x="326977" y="1571294"/>
            <a:ext cx="3959273" cy="394721"/>
            <a:chOff x="287221" y="917244"/>
            <a:chExt cx="4655367" cy="500394"/>
          </a:xfrm>
        </p:grpSpPr>
        <p:sp>
          <p:nvSpPr>
            <p:cNvPr id="135" name="Google Shape;135;p11"/>
            <p:cNvSpPr/>
            <p:nvPr/>
          </p:nvSpPr>
          <p:spPr>
            <a:xfrm>
              <a:off x="503237" y="917244"/>
              <a:ext cx="4439351" cy="500394"/>
            </a:xfrm>
            <a:prstGeom prst="roundRect">
              <a:avLst>
                <a:gd fmla="val 24841" name="adj"/>
              </a:avLst>
            </a:prstGeom>
            <a:solidFill>
              <a:srgbClr val="92C24E"/>
            </a:solidFill>
            <a:ln>
              <a:noFill/>
            </a:ln>
          </p:spPr>
          <p:txBody>
            <a:bodyPr anchorCtr="0" anchor="ctr" bIns="45700" lIns="91425" spcFirstLastPara="1" rIns="91425" wrap="square" tIns="45700">
              <a:noAutofit/>
            </a:bodyPr>
            <a:lstStyle/>
            <a:p>
              <a:pPr indent="0" lvl="0" marL="182563" marR="0" rtl="0" algn="l">
                <a:spcBef>
                  <a:spcPts val="0"/>
                </a:spcBef>
                <a:spcAft>
                  <a:spcPts val="0"/>
                </a:spcAft>
                <a:buNone/>
              </a:pPr>
              <a:r>
                <a:rPr b="1" lang="es-PE" sz="1400">
                  <a:solidFill>
                    <a:schemeClr val="lt1"/>
                  </a:solidFill>
                  <a:latin typeface="Calibri"/>
                  <a:ea typeface="Calibri"/>
                  <a:cs typeface="Calibri"/>
                  <a:sym typeface="Calibri"/>
                </a:rPr>
                <a:t>1. Identificar la lista de actividades</a:t>
              </a:r>
              <a:endParaRPr/>
            </a:p>
          </p:txBody>
        </p:sp>
        <p:grpSp>
          <p:nvGrpSpPr>
            <p:cNvPr id="136" name="Google Shape;136;p11"/>
            <p:cNvGrpSpPr/>
            <p:nvPr/>
          </p:nvGrpSpPr>
          <p:grpSpPr>
            <a:xfrm>
              <a:off x="287221" y="965530"/>
              <a:ext cx="459474" cy="403823"/>
              <a:chOff x="5892512" y="2805541"/>
              <a:chExt cx="459474" cy="403823"/>
            </a:xfrm>
          </p:grpSpPr>
          <p:sp>
            <p:nvSpPr>
              <p:cNvPr id="137" name="Google Shape;137;p11"/>
              <p:cNvSpPr/>
              <p:nvPr/>
            </p:nvSpPr>
            <p:spPr>
              <a:xfrm>
                <a:off x="5956277" y="2824919"/>
                <a:ext cx="395709" cy="376075"/>
              </a:xfrm>
              <a:prstGeom prst="ellipse">
                <a:avLst/>
              </a:prstGeom>
              <a:solidFill>
                <a:srgbClr val="6F953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sp>
            <p:nvSpPr>
              <p:cNvPr id="138" name="Google Shape;138;p11"/>
              <p:cNvSpPr/>
              <p:nvPr/>
            </p:nvSpPr>
            <p:spPr>
              <a:xfrm>
                <a:off x="5892512" y="2805541"/>
                <a:ext cx="424906" cy="40382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sp>
            <p:nvSpPr>
              <p:cNvPr id="139" name="Google Shape;139;p11"/>
              <p:cNvSpPr/>
              <p:nvPr/>
            </p:nvSpPr>
            <p:spPr>
              <a:xfrm rot="5400000">
                <a:off x="6076285" y="2946262"/>
                <a:ext cx="186870" cy="122381"/>
              </a:xfrm>
              <a:prstGeom prst="triangle">
                <a:avLst>
                  <a:gd fmla="val 50000" name="adj"/>
                </a:avLst>
              </a:prstGeom>
              <a:solidFill>
                <a:srgbClr val="92C24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grpSp>
      </p:grpSp>
      <p:grpSp>
        <p:nvGrpSpPr>
          <p:cNvPr id="140" name="Google Shape;140;p11"/>
          <p:cNvGrpSpPr/>
          <p:nvPr/>
        </p:nvGrpSpPr>
        <p:grpSpPr>
          <a:xfrm>
            <a:off x="326977" y="2097757"/>
            <a:ext cx="3959273" cy="394721"/>
            <a:chOff x="287221" y="917244"/>
            <a:chExt cx="4655367" cy="500394"/>
          </a:xfrm>
        </p:grpSpPr>
        <p:sp>
          <p:nvSpPr>
            <p:cNvPr id="141" name="Google Shape;141;p11"/>
            <p:cNvSpPr/>
            <p:nvPr/>
          </p:nvSpPr>
          <p:spPr>
            <a:xfrm>
              <a:off x="503237" y="917244"/>
              <a:ext cx="4439351" cy="500394"/>
            </a:xfrm>
            <a:prstGeom prst="roundRect">
              <a:avLst>
                <a:gd fmla="val 24841" name="adj"/>
              </a:avLst>
            </a:prstGeom>
            <a:solidFill>
              <a:schemeClr val="accent5"/>
            </a:solidFill>
            <a:ln>
              <a:noFill/>
            </a:ln>
          </p:spPr>
          <p:txBody>
            <a:bodyPr anchorCtr="0" anchor="ctr" bIns="45700" lIns="91425" spcFirstLastPara="1" rIns="91425" wrap="square" tIns="45700">
              <a:noAutofit/>
            </a:bodyPr>
            <a:lstStyle/>
            <a:p>
              <a:pPr indent="-1587" lvl="0" marL="182563" marR="0" rtl="0" algn="l">
                <a:spcBef>
                  <a:spcPts val="0"/>
                </a:spcBef>
                <a:spcAft>
                  <a:spcPts val="0"/>
                </a:spcAft>
                <a:buNone/>
              </a:pPr>
              <a:r>
                <a:rPr b="1" lang="es-PE" sz="1400">
                  <a:solidFill>
                    <a:schemeClr val="lt1"/>
                  </a:solidFill>
                  <a:latin typeface="Calibri"/>
                  <a:ea typeface="Calibri"/>
                  <a:cs typeface="Calibri"/>
                  <a:sym typeface="Calibri"/>
                </a:rPr>
                <a:t>2. Secuenciar las actividades</a:t>
              </a:r>
              <a:endParaRPr/>
            </a:p>
          </p:txBody>
        </p:sp>
        <p:grpSp>
          <p:nvGrpSpPr>
            <p:cNvPr id="142" name="Google Shape;142;p11"/>
            <p:cNvGrpSpPr/>
            <p:nvPr/>
          </p:nvGrpSpPr>
          <p:grpSpPr>
            <a:xfrm>
              <a:off x="287221" y="965530"/>
              <a:ext cx="459474" cy="403823"/>
              <a:chOff x="5892512" y="2805541"/>
              <a:chExt cx="459474" cy="403823"/>
            </a:xfrm>
          </p:grpSpPr>
          <p:sp>
            <p:nvSpPr>
              <p:cNvPr id="143" name="Google Shape;143;p11"/>
              <p:cNvSpPr/>
              <p:nvPr/>
            </p:nvSpPr>
            <p:spPr>
              <a:xfrm>
                <a:off x="5956277" y="2824919"/>
                <a:ext cx="395709" cy="376075"/>
              </a:xfrm>
              <a:prstGeom prst="ellipse">
                <a:avLst/>
              </a:prstGeom>
              <a:solidFill>
                <a:srgbClr val="00899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sp>
            <p:nvSpPr>
              <p:cNvPr id="144" name="Google Shape;144;p11"/>
              <p:cNvSpPr/>
              <p:nvPr/>
            </p:nvSpPr>
            <p:spPr>
              <a:xfrm>
                <a:off x="5892512" y="2805541"/>
                <a:ext cx="424906" cy="40382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sp>
            <p:nvSpPr>
              <p:cNvPr id="145" name="Google Shape;145;p11"/>
              <p:cNvSpPr/>
              <p:nvPr/>
            </p:nvSpPr>
            <p:spPr>
              <a:xfrm rot="5400000">
                <a:off x="6076285" y="2946262"/>
                <a:ext cx="186870" cy="122381"/>
              </a:xfrm>
              <a:prstGeom prst="triangle">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grpSp>
      </p:grpSp>
      <p:grpSp>
        <p:nvGrpSpPr>
          <p:cNvPr id="146" name="Google Shape;146;p11"/>
          <p:cNvGrpSpPr/>
          <p:nvPr/>
        </p:nvGrpSpPr>
        <p:grpSpPr>
          <a:xfrm>
            <a:off x="326977" y="2624220"/>
            <a:ext cx="3959273" cy="394721"/>
            <a:chOff x="287221" y="917244"/>
            <a:chExt cx="4655367" cy="500394"/>
          </a:xfrm>
        </p:grpSpPr>
        <p:sp>
          <p:nvSpPr>
            <p:cNvPr id="147" name="Google Shape;147;p11"/>
            <p:cNvSpPr/>
            <p:nvPr/>
          </p:nvSpPr>
          <p:spPr>
            <a:xfrm>
              <a:off x="503237" y="917244"/>
              <a:ext cx="4439351" cy="500394"/>
            </a:xfrm>
            <a:prstGeom prst="roundRect">
              <a:avLst>
                <a:gd fmla="val 24841" name="adj"/>
              </a:avLst>
            </a:prstGeom>
            <a:solidFill>
              <a:schemeClr val="accent4"/>
            </a:solidFill>
            <a:ln>
              <a:noFill/>
            </a:ln>
          </p:spPr>
          <p:txBody>
            <a:bodyPr anchorCtr="0" anchor="ctr" bIns="45700" lIns="91425" spcFirstLastPara="1" rIns="91425" wrap="square" tIns="45700">
              <a:noAutofit/>
            </a:bodyPr>
            <a:lstStyle/>
            <a:p>
              <a:pPr indent="0" lvl="0" marL="182563" marR="0" rtl="0" algn="l">
                <a:spcBef>
                  <a:spcPts val="0"/>
                </a:spcBef>
                <a:spcAft>
                  <a:spcPts val="0"/>
                </a:spcAft>
                <a:buNone/>
              </a:pPr>
              <a:r>
                <a:rPr b="1" lang="es-PE" sz="1400">
                  <a:solidFill>
                    <a:schemeClr val="lt1"/>
                  </a:solidFill>
                  <a:latin typeface="Calibri"/>
                  <a:ea typeface="Calibri"/>
                  <a:cs typeface="Calibri"/>
                  <a:sym typeface="Calibri"/>
                </a:rPr>
                <a:t>3. Estimar los recursos para cada actividad</a:t>
              </a:r>
              <a:endParaRPr/>
            </a:p>
          </p:txBody>
        </p:sp>
        <p:grpSp>
          <p:nvGrpSpPr>
            <p:cNvPr id="148" name="Google Shape;148;p11"/>
            <p:cNvGrpSpPr/>
            <p:nvPr/>
          </p:nvGrpSpPr>
          <p:grpSpPr>
            <a:xfrm>
              <a:off x="287221" y="965530"/>
              <a:ext cx="459474" cy="403823"/>
              <a:chOff x="5892512" y="2805541"/>
              <a:chExt cx="459474" cy="403823"/>
            </a:xfrm>
          </p:grpSpPr>
          <p:sp>
            <p:nvSpPr>
              <p:cNvPr id="149" name="Google Shape;149;p11"/>
              <p:cNvSpPr/>
              <p:nvPr/>
            </p:nvSpPr>
            <p:spPr>
              <a:xfrm>
                <a:off x="5956277" y="2824919"/>
                <a:ext cx="395709" cy="376075"/>
              </a:xfrm>
              <a:prstGeom prst="ellipse">
                <a:avLst/>
              </a:prstGeom>
              <a:solidFill>
                <a:srgbClr val="C85D1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sp>
            <p:nvSpPr>
              <p:cNvPr id="150" name="Google Shape;150;p11"/>
              <p:cNvSpPr/>
              <p:nvPr/>
            </p:nvSpPr>
            <p:spPr>
              <a:xfrm>
                <a:off x="5892512" y="2805541"/>
                <a:ext cx="424906" cy="40382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sp>
            <p:nvSpPr>
              <p:cNvPr id="151" name="Google Shape;151;p11"/>
              <p:cNvSpPr/>
              <p:nvPr/>
            </p:nvSpPr>
            <p:spPr>
              <a:xfrm rot="5400000">
                <a:off x="6076285" y="2946262"/>
                <a:ext cx="186870" cy="122381"/>
              </a:xfrm>
              <a:prstGeom prst="triangle">
                <a:avLst>
                  <a:gd fmla="val 50000"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grpSp>
      </p:grpSp>
      <p:grpSp>
        <p:nvGrpSpPr>
          <p:cNvPr id="152" name="Google Shape;152;p11"/>
          <p:cNvGrpSpPr/>
          <p:nvPr/>
        </p:nvGrpSpPr>
        <p:grpSpPr>
          <a:xfrm>
            <a:off x="326977" y="3150683"/>
            <a:ext cx="3959273" cy="394721"/>
            <a:chOff x="287221" y="917244"/>
            <a:chExt cx="4655367" cy="500394"/>
          </a:xfrm>
        </p:grpSpPr>
        <p:sp>
          <p:nvSpPr>
            <p:cNvPr id="153" name="Google Shape;153;p11"/>
            <p:cNvSpPr/>
            <p:nvPr/>
          </p:nvSpPr>
          <p:spPr>
            <a:xfrm>
              <a:off x="503237" y="917244"/>
              <a:ext cx="4439351" cy="500394"/>
            </a:xfrm>
            <a:prstGeom prst="roundRect">
              <a:avLst>
                <a:gd fmla="val 24841" name="adj"/>
              </a:avLst>
            </a:prstGeom>
            <a:solidFill>
              <a:schemeClr val="accent2"/>
            </a:solidFill>
            <a:ln>
              <a:noFill/>
            </a:ln>
          </p:spPr>
          <p:txBody>
            <a:bodyPr anchorCtr="0" anchor="ctr" bIns="45700" lIns="91425" spcFirstLastPara="1" rIns="91425" wrap="square" tIns="45700">
              <a:noAutofit/>
            </a:bodyPr>
            <a:lstStyle/>
            <a:p>
              <a:pPr indent="0" lvl="0" marL="182563" marR="0" rtl="0" algn="l">
                <a:spcBef>
                  <a:spcPts val="0"/>
                </a:spcBef>
                <a:spcAft>
                  <a:spcPts val="0"/>
                </a:spcAft>
                <a:buNone/>
              </a:pPr>
              <a:r>
                <a:rPr b="1" lang="es-PE" sz="1400">
                  <a:solidFill>
                    <a:schemeClr val="lt1"/>
                  </a:solidFill>
                  <a:latin typeface="Calibri"/>
                  <a:ea typeface="Calibri"/>
                  <a:cs typeface="Calibri"/>
                  <a:sym typeface="Calibri"/>
                </a:rPr>
                <a:t>4. Estimar la duración de las actividades</a:t>
              </a:r>
              <a:endParaRPr b="1" sz="1400">
                <a:solidFill>
                  <a:schemeClr val="lt1"/>
                </a:solidFill>
                <a:latin typeface="Calibri"/>
                <a:ea typeface="Calibri"/>
                <a:cs typeface="Calibri"/>
                <a:sym typeface="Calibri"/>
              </a:endParaRPr>
            </a:p>
          </p:txBody>
        </p:sp>
        <p:grpSp>
          <p:nvGrpSpPr>
            <p:cNvPr id="154" name="Google Shape;154;p11"/>
            <p:cNvGrpSpPr/>
            <p:nvPr/>
          </p:nvGrpSpPr>
          <p:grpSpPr>
            <a:xfrm>
              <a:off x="287221" y="965530"/>
              <a:ext cx="459474" cy="403823"/>
              <a:chOff x="5892512" y="2805541"/>
              <a:chExt cx="459474" cy="403823"/>
            </a:xfrm>
          </p:grpSpPr>
          <p:sp>
            <p:nvSpPr>
              <p:cNvPr id="155" name="Google Shape;155;p11"/>
              <p:cNvSpPr/>
              <p:nvPr/>
            </p:nvSpPr>
            <p:spPr>
              <a:xfrm>
                <a:off x="5956277" y="2824919"/>
                <a:ext cx="395709" cy="376075"/>
              </a:xfrm>
              <a:prstGeom prst="ellipse">
                <a:avLst/>
              </a:prstGeom>
              <a:solidFill>
                <a:srgbClr val="B8372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sp>
            <p:nvSpPr>
              <p:cNvPr id="156" name="Google Shape;156;p11"/>
              <p:cNvSpPr/>
              <p:nvPr/>
            </p:nvSpPr>
            <p:spPr>
              <a:xfrm>
                <a:off x="5892512" y="2805541"/>
                <a:ext cx="424906" cy="40382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sp>
            <p:nvSpPr>
              <p:cNvPr id="157" name="Google Shape;157;p11"/>
              <p:cNvSpPr/>
              <p:nvPr/>
            </p:nvSpPr>
            <p:spPr>
              <a:xfrm rot="5400000">
                <a:off x="6076285" y="2946262"/>
                <a:ext cx="186870" cy="122381"/>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grpSp>
      </p:grpSp>
      <p:grpSp>
        <p:nvGrpSpPr>
          <p:cNvPr id="158" name="Google Shape;158;p11"/>
          <p:cNvGrpSpPr/>
          <p:nvPr/>
        </p:nvGrpSpPr>
        <p:grpSpPr>
          <a:xfrm>
            <a:off x="326977" y="3677146"/>
            <a:ext cx="3959273" cy="394721"/>
            <a:chOff x="287221" y="917244"/>
            <a:chExt cx="4655367" cy="500394"/>
          </a:xfrm>
        </p:grpSpPr>
        <p:sp>
          <p:nvSpPr>
            <p:cNvPr id="159" name="Google Shape;159;p11"/>
            <p:cNvSpPr/>
            <p:nvPr/>
          </p:nvSpPr>
          <p:spPr>
            <a:xfrm>
              <a:off x="503237" y="917244"/>
              <a:ext cx="4439351" cy="500394"/>
            </a:xfrm>
            <a:prstGeom prst="roundRect">
              <a:avLst>
                <a:gd fmla="val 24841" name="adj"/>
              </a:avLst>
            </a:prstGeom>
            <a:solidFill>
              <a:srgbClr val="7150A0"/>
            </a:solidFill>
            <a:ln>
              <a:noFill/>
            </a:ln>
          </p:spPr>
          <p:txBody>
            <a:bodyPr anchorCtr="0" anchor="ctr" bIns="45700" lIns="91425" spcFirstLastPara="1" rIns="91425" wrap="square" tIns="45700">
              <a:noAutofit/>
            </a:bodyPr>
            <a:lstStyle/>
            <a:p>
              <a:pPr indent="0" lvl="0" marL="182563" marR="0" rtl="0" algn="l">
                <a:spcBef>
                  <a:spcPts val="0"/>
                </a:spcBef>
                <a:spcAft>
                  <a:spcPts val="0"/>
                </a:spcAft>
                <a:buNone/>
              </a:pPr>
              <a:r>
                <a:rPr b="1" lang="es-PE" sz="1400">
                  <a:solidFill>
                    <a:schemeClr val="lt1"/>
                  </a:solidFill>
                  <a:latin typeface="Calibri"/>
                  <a:ea typeface="Calibri"/>
                  <a:cs typeface="Calibri"/>
                  <a:sym typeface="Calibri"/>
                </a:rPr>
                <a:t>5. Desarrollar el cronograma</a:t>
              </a:r>
              <a:endParaRPr/>
            </a:p>
          </p:txBody>
        </p:sp>
        <p:grpSp>
          <p:nvGrpSpPr>
            <p:cNvPr id="160" name="Google Shape;160;p11"/>
            <p:cNvGrpSpPr/>
            <p:nvPr/>
          </p:nvGrpSpPr>
          <p:grpSpPr>
            <a:xfrm>
              <a:off x="287221" y="965530"/>
              <a:ext cx="459474" cy="403823"/>
              <a:chOff x="5892512" y="2805541"/>
              <a:chExt cx="459474" cy="403823"/>
            </a:xfrm>
          </p:grpSpPr>
          <p:sp>
            <p:nvSpPr>
              <p:cNvPr id="161" name="Google Shape;161;p11"/>
              <p:cNvSpPr/>
              <p:nvPr/>
            </p:nvSpPr>
            <p:spPr>
              <a:xfrm>
                <a:off x="5956277" y="2824919"/>
                <a:ext cx="395709" cy="376075"/>
              </a:xfrm>
              <a:prstGeom prst="ellipse">
                <a:avLst/>
              </a:prstGeom>
              <a:solidFill>
                <a:srgbClr val="553C7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sp>
            <p:nvSpPr>
              <p:cNvPr id="162" name="Google Shape;162;p11"/>
              <p:cNvSpPr/>
              <p:nvPr/>
            </p:nvSpPr>
            <p:spPr>
              <a:xfrm>
                <a:off x="5892512" y="2805541"/>
                <a:ext cx="424906" cy="40382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sp>
            <p:nvSpPr>
              <p:cNvPr id="163" name="Google Shape;163;p11"/>
              <p:cNvSpPr/>
              <p:nvPr/>
            </p:nvSpPr>
            <p:spPr>
              <a:xfrm rot="5400000">
                <a:off x="6076285" y="2946262"/>
                <a:ext cx="186870" cy="122381"/>
              </a:xfrm>
              <a:prstGeom prst="triangle">
                <a:avLst>
                  <a:gd fmla="val 50000" name="adj"/>
                </a:avLst>
              </a:prstGeom>
              <a:solidFill>
                <a:srgbClr val="7150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gr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2"/>
          <p:cNvSpPr/>
          <p:nvPr/>
        </p:nvSpPr>
        <p:spPr>
          <a:xfrm>
            <a:off x="503238" y="376836"/>
            <a:ext cx="3049660"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lang="es-PE" sz="1000">
                <a:solidFill>
                  <a:srgbClr val="7F7F7F"/>
                </a:solidFill>
                <a:latin typeface="Calibri"/>
                <a:ea typeface="Calibri"/>
                <a:cs typeface="Calibri"/>
                <a:sym typeface="Calibri"/>
              </a:rPr>
              <a:t>+ </a:t>
            </a:r>
            <a:r>
              <a:rPr lang="es-PE" sz="1000">
                <a:solidFill>
                  <a:srgbClr val="A5A5A5"/>
                </a:solidFill>
                <a:latin typeface="Calibri"/>
                <a:ea typeface="Calibri"/>
                <a:cs typeface="Calibri"/>
                <a:sym typeface="Calibri"/>
              </a:rPr>
              <a:t>PASO A PASO PARA ELABORAR CRONOGRAMAS</a:t>
            </a:r>
            <a:endParaRPr/>
          </a:p>
        </p:txBody>
      </p:sp>
      <p:sp>
        <p:nvSpPr>
          <p:cNvPr id="170" name="Google Shape;170;p12"/>
          <p:cNvSpPr txBox="1"/>
          <p:nvPr/>
        </p:nvSpPr>
        <p:spPr>
          <a:xfrm>
            <a:off x="509588" y="919163"/>
            <a:ext cx="7361035" cy="24622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s-PE" sz="1600">
                <a:solidFill>
                  <a:schemeClr val="dk1"/>
                </a:solidFill>
                <a:latin typeface="Calibri"/>
                <a:ea typeface="Calibri"/>
                <a:cs typeface="Calibri"/>
                <a:sym typeface="Calibri"/>
              </a:rPr>
              <a:t>PASOS PARA ELABORAR UN CRONOGRAMA</a:t>
            </a:r>
            <a:endParaRPr/>
          </a:p>
        </p:txBody>
      </p:sp>
      <p:grpSp>
        <p:nvGrpSpPr>
          <p:cNvPr id="171" name="Google Shape;171;p12"/>
          <p:cNvGrpSpPr/>
          <p:nvPr/>
        </p:nvGrpSpPr>
        <p:grpSpPr>
          <a:xfrm>
            <a:off x="326977" y="1571294"/>
            <a:ext cx="3959273" cy="2500573"/>
            <a:chOff x="326977" y="1571294"/>
            <a:chExt cx="3959273" cy="2500573"/>
          </a:xfrm>
        </p:grpSpPr>
        <p:grpSp>
          <p:nvGrpSpPr>
            <p:cNvPr id="172" name="Google Shape;172;p12"/>
            <p:cNvGrpSpPr/>
            <p:nvPr/>
          </p:nvGrpSpPr>
          <p:grpSpPr>
            <a:xfrm>
              <a:off x="326977" y="1571294"/>
              <a:ext cx="3959273" cy="394721"/>
              <a:chOff x="287221" y="917244"/>
              <a:chExt cx="4655367" cy="500394"/>
            </a:xfrm>
          </p:grpSpPr>
          <p:sp>
            <p:nvSpPr>
              <p:cNvPr id="173" name="Google Shape;173;p12"/>
              <p:cNvSpPr/>
              <p:nvPr/>
            </p:nvSpPr>
            <p:spPr>
              <a:xfrm>
                <a:off x="503237" y="917244"/>
                <a:ext cx="4439351" cy="500394"/>
              </a:xfrm>
              <a:prstGeom prst="roundRect">
                <a:avLst>
                  <a:gd fmla="val 24841" name="adj"/>
                </a:avLst>
              </a:prstGeom>
              <a:solidFill>
                <a:srgbClr val="92C24E"/>
              </a:solidFill>
              <a:ln>
                <a:noFill/>
              </a:ln>
            </p:spPr>
            <p:txBody>
              <a:bodyPr anchorCtr="0" anchor="ctr" bIns="45700" lIns="91425" spcFirstLastPara="1" rIns="91425" wrap="square" tIns="45700">
                <a:noAutofit/>
              </a:bodyPr>
              <a:lstStyle/>
              <a:p>
                <a:pPr indent="0" lvl="0" marL="182563" marR="0" rtl="0" algn="l">
                  <a:spcBef>
                    <a:spcPts val="0"/>
                  </a:spcBef>
                  <a:spcAft>
                    <a:spcPts val="0"/>
                  </a:spcAft>
                  <a:buNone/>
                </a:pPr>
                <a:r>
                  <a:rPr b="1" lang="es-PE" sz="1400">
                    <a:solidFill>
                      <a:schemeClr val="lt1"/>
                    </a:solidFill>
                    <a:latin typeface="Calibri"/>
                    <a:ea typeface="Calibri"/>
                    <a:cs typeface="Calibri"/>
                    <a:sym typeface="Calibri"/>
                  </a:rPr>
                  <a:t>1. Identificar la lista de actividades</a:t>
                </a:r>
                <a:endParaRPr/>
              </a:p>
            </p:txBody>
          </p:sp>
          <p:grpSp>
            <p:nvGrpSpPr>
              <p:cNvPr id="174" name="Google Shape;174;p12"/>
              <p:cNvGrpSpPr/>
              <p:nvPr/>
            </p:nvGrpSpPr>
            <p:grpSpPr>
              <a:xfrm>
                <a:off x="287221" y="965530"/>
                <a:ext cx="459474" cy="403823"/>
                <a:chOff x="5892512" y="2805541"/>
                <a:chExt cx="459474" cy="403823"/>
              </a:xfrm>
            </p:grpSpPr>
            <p:sp>
              <p:nvSpPr>
                <p:cNvPr id="175" name="Google Shape;175;p12"/>
                <p:cNvSpPr/>
                <p:nvPr/>
              </p:nvSpPr>
              <p:spPr>
                <a:xfrm>
                  <a:off x="5956277" y="2824919"/>
                  <a:ext cx="395709" cy="376075"/>
                </a:xfrm>
                <a:prstGeom prst="ellipse">
                  <a:avLst/>
                </a:prstGeom>
                <a:solidFill>
                  <a:srgbClr val="6F953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sp>
              <p:nvSpPr>
                <p:cNvPr id="176" name="Google Shape;176;p12"/>
                <p:cNvSpPr/>
                <p:nvPr/>
              </p:nvSpPr>
              <p:spPr>
                <a:xfrm>
                  <a:off x="5892512" y="2805541"/>
                  <a:ext cx="424906" cy="40382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sp>
              <p:nvSpPr>
                <p:cNvPr id="177" name="Google Shape;177;p12"/>
                <p:cNvSpPr/>
                <p:nvPr/>
              </p:nvSpPr>
              <p:spPr>
                <a:xfrm rot="5400000">
                  <a:off x="6076285" y="2946262"/>
                  <a:ext cx="186870" cy="122381"/>
                </a:xfrm>
                <a:prstGeom prst="triangle">
                  <a:avLst>
                    <a:gd fmla="val 50000" name="adj"/>
                  </a:avLst>
                </a:prstGeom>
                <a:solidFill>
                  <a:srgbClr val="92C24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grpSp>
        </p:grpSp>
        <p:grpSp>
          <p:nvGrpSpPr>
            <p:cNvPr id="178" name="Google Shape;178;p12"/>
            <p:cNvGrpSpPr/>
            <p:nvPr/>
          </p:nvGrpSpPr>
          <p:grpSpPr>
            <a:xfrm>
              <a:off x="326977" y="2097757"/>
              <a:ext cx="3959273" cy="394721"/>
              <a:chOff x="287221" y="917244"/>
              <a:chExt cx="4655367" cy="500394"/>
            </a:xfrm>
          </p:grpSpPr>
          <p:sp>
            <p:nvSpPr>
              <p:cNvPr id="179" name="Google Shape;179;p12"/>
              <p:cNvSpPr/>
              <p:nvPr/>
            </p:nvSpPr>
            <p:spPr>
              <a:xfrm>
                <a:off x="503237" y="917244"/>
                <a:ext cx="4439351" cy="500394"/>
              </a:xfrm>
              <a:prstGeom prst="roundRect">
                <a:avLst>
                  <a:gd fmla="val 24841" name="adj"/>
                </a:avLst>
              </a:prstGeom>
              <a:solidFill>
                <a:srgbClr val="D8D8D8"/>
              </a:solidFill>
              <a:ln>
                <a:noFill/>
              </a:ln>
            </p:spPr>
            <p:txBody>
              <a:bodyPr anchorCtr="0" anchor="ctr" bIns="45700" lIns="91425" spcFirstLastPara="1" rIns="91425" wrap="square" tIns="45700">
                <a:noAutofit/>
              </a:bodyPr>
              <a:lstStyle/>
              <a:p>
                <a:pPr indent="0" lvl="0" marL="182563" marR="0" rtl="0" algn="l">
                  <a:spcBef>
                    <a:spcPts val="0"/>
                  </a:spcBef>
                  <a:spcAft>
                    <a:spcPts val="0"/>
                  </a:spcAft>
                  <a:buNone/>
                </a:pPr>
                <a:r>
                  <a:rPr b="1" lang="es-PE" sz="1400">
                    <a:solidFill>
                      <a:schemeClr val="lt1"/>
                    </a:solidFill>
                    <a:latin typeface="Calibri"/>
                    <a:ea typeface="Calibri"/>
                    <a:cs typeface="Calibri"/>
                    <a:sym typeface="Calibri"/>
                  </a:rPr>
                  <a:t>2. Secuenciar las actividades</a:t>
                </a:r>
                <a:endParaRPr/>
              </a:p>
            </p:txBody>
          </p:sp>
          <p:grpSp>
            <p:nvGrpSpPr>
              <p:cNvPr id="180" name="Google Shape;180;p12"/>
              <p:cNvGrpSpPr/>
              <p:nvPr/>
            </p:nvGrpSpPr>
            <p:grpSpPr>
              <a:xfrm>
                <a:off x="287221" y="965530"/>
                <a:ext cx="459474" cy="403823"/>
                <a:chOff x="5892512" y="2805541"/>
                <a:chExt cx="459474" cy="403823"/>
              </a:xfrm>
            </p:grpSpPr>
            <p:sp>
              <p:nvSpPr>
                <p:cNvPr id="181" name="Google Shape;181;p12"/>
                <p:cNvSpPr/>
                <p:nvPr/>
              </p:nvSpPr>
              <p:spPr>
                <a:xfrm>
                  <a:off x="5956277" y="2824919"/>
                  <a:ext cx="395709" cy="376075"/>
                </a:xfrm>
                <a:prstGeom prst="ellipse">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sp>
              <p:nvSpPr>
                <p:cNvPr id="182" name="Google Shape;182;p12"/>
                <p:cNvSpPr/>
                <p:nvPr/>
              </p:nvSpPr>
              <p:spPr>
                <a:xfrm>
                  <a:off x="5892512" y="2805541"/>
                  <a:ext cx="424906" cy="40382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sp>
              <p:nvSpPr>
                <p:cNvPr id="183" name="Google Shape;183;p12"/>
                <p:cNvSpPr/>
                <p:nvPr/>
              </p:nvSpPr>
              <p:spPr>
                <a:xfrm rot="5400000">
                  <a:off x="6076285" y="2946262"/>
                  <a:ext cx="186870" cy="122381"/>
                </a:xfrm>
                <a:prstGeom prst="triangle">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grpSp>
        </p:grpSp>
        <p:grpSp>
          <p:nvGrpSpPr>
            <p:cNvPr id="184" name="Google Shape;184;p12"/>
            <p:cNvGrpSpPr/>
            <p:nvPr/>
          </p:nvGrpSpPr>
          <p:grpSpPr>
            <a:xfrm>
              <a:off x="326977" y="2624220"/>
              <a:ext cx="3959273" cy="394721"/>
              <a:chOff x="287221" y="917244"/>
              <a:chExt cx="4655367" cy="500394"/>
            </a:xfrm>
          </p:grpSpPr>
          <p:sp>
            <p:nvSpPr>
              <p:cNvPr id="185" name="Google Shape;185;p12"/>
              <p:cNvSpPr/>
              <p:nvPr/>
            </p:nvSpPr>
            <p:spPr>
              <a:xfrm>
                <a:off x="503237" y="917244"/>
                <a:ext cx="4439351" cy="500394"/>
              </a:xfrm>
              <a:prstGeom prst="roundRect">
                <a:avLst>
                  <a:gd fmla="val 24841" name="adj"/>
                </a:avLst>
              </a:prstGeom>
              <a:solidFill>
                <a:srgbClr val="D8D8D8"/>
              </a:solidFill>
              <a:ln>
                <a:noFill/>
              </a:ln>
            </p:spPr>
            <p:txBody>
              <a:bodyPr anchorCtr="0" anchor="ctr" bIns="45700" lIns="91425" spcFirstLastPara="1" rIns="91425" wrap="square" tIns="45700">
                <a:noAutofit/>
              </a:bodyPr>
              <a:lstStyle/>
              <a:p>
                <a:pPr indent="0" lvl="0" marL="182563" marR="0" rtl="0" algn="l">
                  <a:spcBef>
                    <a:spcPts val="0"/>
                  </a:spcBef>
                  <a:spcAft>
                    <a:spcPts val="0"/>
                  </a:spcAft>
                  <a:buNone/>
                </a:pPr>
                <a:r>
                  <a:rPr b="1" lang="es-PE" sz="1400">
                    <a:solidFill>
                      <a:schemeClr val="lt1"/>
                    </a:solidFill>
                    <a:latin typeface="Calibri"/>
                    <a:ea typeface="Calibri"/>
                    <a:cs typeface="Calibri"/>
                    <a:sym typeface="Calibri"/>
                  </a:rPr>
                  <a:t>3. Estimar los recursos para cada actividad</a:t>
                </a:r>
                <a:endParaRPr/>
              </a:p>
            </p:txBody>
          </p:sp>
          <p:grpSp>
            <p:nvGrpSpPr>
              <p:cNvPr id="186" name="Google Shape;186;p12"/>
              <p:cNvGrpSpPr/>
              <p:nvPr/>
            </p:nvGrpSpPr>
            <p:grpSpPr>
              <a:xfrm>
                <a:off x="287221" y="965530"/>
                <a:ext cx="459474" cy="403823"/>
                <a:chOff x="5892512" y="2805541"/>
                <a:chExt cx="459474" cy="403823"/>
              </a:xfrm>
            </p:grpSpPr>
            <p:sp>
              <p:nvSpPr>
                <p:cNvPr id="187" name="Google Shape;187;p12"/>
                <p:cNvSpPr/>
                <p:nvPr/>
              </p:nvSpPr>
              <p:spPr>
                <a:xfrm>
                  <a:off x="5956277" y="2824919"/>
                  <a:ext cx="395709" cy="376075"/>
                </a:xfrm>
                <a:prstGeom prst="ellipse">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sp>
              <p:nvSpPr>
                <p:cNvPr id="188" name="Google Shape;188;p12"/>
                <p:cNvSpPr/>
                <p:nvPr/>
              </p:nvSpPr>
              <p:spPr>
                <a:xfrm>
                  <a:off x="5892512" y="2805541"/>
                  <a:ext cx="424906" cy="40382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sp>
              <p:nvSpPr>
                <p:cNvPr id="189" name="Google Shape;189;p12"/>
                <p:cNvSpPr/>
                <p:nvPr/>
              </p:nvSpPr>
              <p:spPr>
                <a:xfrm rot="5400000">
                  <a:off x="6076285" y="2946262"/>
                  <a:ext cx="186870" cy="122381"/>
                </a:xfrm>
                <a:prstGeom prst="triangle">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grpSp>
        </p:grpSp>
        <p:grpSp>
          <p:nvGrpSpPr>
            <p:cNvPr id="190" name="Google Shape;190;p12"/>
            <p:cNvGrpSpPr/>
            <p:nvPr/>
          </p:nvGrpSpPr>
          <p:grpSpPr>
            <a:xfrm>
              <a:off x="326977" y="3150683"/>
              <a:ext cx="3959273" cy="394721"/>
              <a:chOff x="287221" y="917244"/>
              <a:chExt cx="4655367" cy="500394"/>
            </a:xfrm>
          </p:grpSpPr>
          <p:sp>
            <p:nvSpPr>
              <p:cNvPr id="191" name="Google Shape;191;p12"/>
              <p:cNvSpPr/>
              <p:nvPr/>
            </p:nvSpPr>
            <p:spPr>
              <a:xfrm>
                <a:off x="503237" y="917244"/>
                <a:ext cx="4439351" cy="500394"/>
              </a:xfrm>
              <a:prstGeom prst="roundRect">
                <a:avLst>
                  <a:gd fmla="val 24841" name="adj"/>
                </a:avLst>
              </a:prstGeom>
              <a:solidFill>
                <a:srgbClr val="D8D8D8"/>
              </a:solidFill>
              <a:ln>
                <a:noFill/>
              </a:ln>
            </p:spPr>
            <p:txBody>
              <a:bodyPr anchorCtr="0" anchor="ctr" bIns="45700" lIns="91425" spcFirstLastPara="1" rIns="91425" wrap="square" tIns="45700">
                <a:noAutofit/>
              </a:bodyPr>
              <a:lstStyle/>
              <a:p>
                <a:pPr indent="0" lvl="0" marL="182563" marR="0" rtl="0" algn="l">
                  <a:spcBef>
                    <a:spcPts val="0"/>
                  </a:spcBef>
                  <a:spcAft>
                    <a:spcPts val="0"/>
                  </a:spcAft>
                  <a:buNone/>
                </a:pPr>
                <a:r>
                  <a:rPr b="1" lang="es-PE" sz="1400">
                    <a:solidFill>
                      <a:schemeClr val="lt1"/>
                    </a:solidFill>
                    <a:latin typeface="Calibri"/>
                    <a:ea typeface="Calibri"/>
                    <a:cs typeface="Calibri"/>
                    <a:sym typeface="Calibri"/>
                  </a:rPr>
                  <a:t>4. Estimar la duración de las actividades</a:t>
                </a:r>
                <a:endParaRPr b="1" sz="1400">
                  <a:solidFill>
                    <a:schemeClr val="lt1"/>
                  </a:solidFill>
                  <a:latin typeface="Calibri"/>
                  <a:ea typeface="Calibri"/>
                  <a:cs typeface="Calibri"/>
                  <a:sym typeface="Calibri"/>
                </a:endParaRPr>
              </a:p>
            </p:txBody>
          </p:sp>
          <p:grpSp>
            <p:nvGrpSpPr>
              <p:cNvPr id="192" name="Google Shape;192;p12"/>
              <p:cNvGrpSpPr/>
              <p:nvPr/>
            </p:nvGrpSpPr>
            <p:grpSpPr>
              <a:xfrm>
                <a:off x="287221" y="965530"/>
                <a:ext cx="459474" cy="403823"/>
                <a:chOff x="5892512" y="2805541"/>
                <a:chExt cx="459474" cy="403823"/>
              </a:xfrm>
            </p:grpSpPr>
            <p:sp>
              <p:nvSpPr>
                <p:cNvPr id="193" name="Google Shape;193;p12"/>
                <p:cNvSpPr/>
                <p:nvPr/>
              </p:nvSpPr>
              <p:spPr>
                <a:xfrm>
                  <a:off x="5956277" y="2824919"/>
                  <a:ext cx="395709" cy="376075"/>
                </a:xfrm>
                <a:prstGeom prst="ellipse">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sp>
              <p:nvSpPr>
                <p:cNvPr id="194" name="Google Shape;194;p12"/>
                <p:cNvSpPr/>
                <p:nvPr/>
              </p:nvSpPr>
              <p:spPr>
                <a:xfrm>
                  <a:off x="5892512" y="2805541"/>
                  <a:ext cx="424906" cy="40382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sp>
              <p:nvSpPr>
                <p:cNvPr id="195" name="Google Shape;195;p12"/>
                <p:cNvSpPr/>
                <p:nvPr/>
              </p:nvSpPr>
              <p:spPr>
                <a:xfrm rot="5400000">
                  <a:off x="6076285" y="2946262"/>
                  <a:ext cx="186870" cy="122381"/>
                </a:xfrm>
                <a:prstGeom prst="triangle">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grpSp>
        </p:grpSp>
        <p:grpSp>
          <p:nvGrpSpPr>
            <p:cNvPr id="196" name="Google Shape;196;p12"/>
            <p:cNvGrpSpPr/>
            <p:nvPr/>
          </p:nvGrpSpPr>
          <p:grpSpPr>
            <a:xfrm>
              <a:off x="326977" y="3677146"/>
              <a:ext cx="3959273" cy="394721"/>
              <a:chOff x="287221" y="917244"/>
              <a:chExt cx="4655367" cy="500394"/>
            </a:xfrm>
          </p:grpSpPr>
          <p:sp>
            <p:nvSpPr>
              <p:cNvPr id="197" name="Google Shape;197;p12"/>
              <p:cNvSpPr/>
              <p:nvPr/>
            </p:nvSpPr>
            <p:spPr>
              <a:xfrm>
                <a:off x="503237" y="917244"/>
                <a:ext cx="4439351" cy="500394"/>
              </a:xfrm>
              <a:prstGeom prst="roundRect">
                <a:avLst>
                  <a:gd fmla="val 24841" name="adj"/>
                </a:avLst>
              </a:prstGeom>
              <a:solidFill>
                <a:srgbClr val="D8D8D8"/>
              </a:solidFill>
              <a:ln>
                <a:noFill/>
              </a:ln>
            </p:spPr>
            <p:txBody>
              <a:bodyPr anchorCtr="0" anchor="ctr" bIns="45700" lIns="91425" spcFirstLastPara="1" rIns="91425" wrap="square" tIns="45700">
                <a:noAutofit/>
              </a:bodyPr>
              <a:lstStyle/>
              <a:p>
                <a:pPr indent="0" lvl="0" marL="182563" marR="0" rtl="0" algn="l">
                  <a:spcBef>
                    <a:spcPts val="0"/>
                  </a:spcBef>
                  <a:spcAft>
                    <a:spcPts val="0"/>
                  </a:spcAft>
                  <a:buNone/>
                </a:pPr>
                <a:r>
                  <a:rPr b="1" lang="es-PE" sz="1400">
                    <a:solidFill>
                      <a:schemeClr val="lt1"/>
                    </a:solidFill>
                    <a:latin typeface="Calibri"/>
                    <a:ea typeface="Calibri"/>
                    <a:cs typeface="Calibri"/>
                    <a:sym typeface="Calibri"/>
                  </a:rPr>
                  <a:t>5. Desarrollar el cronograma</a:t>
                </a:r>
                <a:endParaRPr/>
              </a:p>
            </p:txBody>
          </p:sp>
          <p:grpSp>
            <p:nvGrpSpPr>
              <p:cNvPr id="198" name="Google Shape;198;p12"/>
              <p:cNvGrpSpPr/>
              <p:nvPr/>
            </p:nvGrpSpPr>
            <p:grpSpPr>
              <a:xfrm>
                <a:off x="287221" y="965530"/>
                <a:ext cx="459474" cy="403823"/>
                <a:chOff x="5892512" y="2805541"/>
                <a:chExt cx="459474" cy="403823"/>
              </a:xfrm>
            </p:grpSpPr>
            <p:sp>
              <p:nvSpPr>
                <p:cNvPr id="199" name="Google Shape;199;p12"/>
                <p:cNvSpPr/>
                <p:nvPr/>
              </p:nvSpPr>
              <p:spPr>
                <a:xfrm>
                  <a:off x="5956277" y="2824919"/>
                  <a:ext cx="395709" cy="376075"/>
                </a:xfrm>
                <a:prstGeom prst="ellipse">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sp>
              <p:nvSpPr>
                <p:cNvPr id="200" name="Google Shape;200;p12"/>
                <p:cNvSpPr/>
                <p:nvPr/>
              </p:nvSpPr>
              <p:spPr>
                <a:xfrm>
                  <a:off x="5892512" y="2805541"/>
                  <a:ext cx="424906" cy="40382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sp>
              <p:nvSpPr>
                <p:cNvPr id="201" name="Google Shape;201;p12"/>
                <p:cNvSpPr/>
                <p:nvPr/>
              </p:nvSpPr>
              <p:spPr>
                <a:xfrm rot="5400000">
                  <a:off x="6076285" y="2946262"/>
                  <a:ext cx="186870" cy="122381"/>
                </a:xfrm>
                <a:prstGeom prst="triangle">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grpSp>
        </p:gr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13"/>
          <p:cNvSpPr/>
          <p:nvPr/>
        </p:nvSpPr>
        <p:spPr>
          <a:xfrm>
            <a:off x="503238" y="376836"/>
            <a:ext cx="3049660"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lang="es-PE" sz="1000">
                <a:solidFill>
                  <a:srgbClr val="7F7F7F"/>
                </a:solidFill>
                <a:latin typeface="Calibri"/>
                <a:ea typeface="Calibri"/>
                <a:cs typeface="Calibri"/>
                <a:sym typeface="Calibri"/>
              </a:rPr>
              <a:t>+ </a:t>
            </a:r>
            <a:r>
              <a:rPr lang="es-PE" sz="1000">
                <a:solidFill>
                  <a:srgbClr val="A5A5A5"/>
                </a:solidFill>
                <a:latin typeface="Calibri"/>
                <a:ea typeface="Calibri"/>
                <a:cs typeface="Calibri"/>
                <a:sym typeface="Calibri"/>
              </a:rPr>
              <a:t>PASO A PASO PARA ELABORAR CRONOGRAMAS</a:t>
            </a:r>
            <a:endParaRPr/>
          </a:p>
        </p:txBody>
      </p:sp>
      <p:grpSp>
        <p:nvGrpSpPr>
          <p:cNvPr id="208" name="Google Shape;208;p13"/>
          <p:cNvGrpSpPr/>
          <p:nvPr/>
        </p:nvGrpSpPr>
        <p:grpSpPr>
          <a:xfrm>
            <a:off x="326977" y="917244"/>
            <a:ext cx="3740197" cy="394721"/>
            <a:chOff x="287221" y="917244"/>
            <a:chExt cx="4397774" cy="500394"/>
          </a:xfrm>
        </p:grpSpPr>
        <p:sp>
          <p:nvSpPr>
            <p:cNvPr id="209" name="Google Shape;209;p13"/>
            <p:cNvSpPr/>
            <p:nvPr/>
          </p:nvSpPr>
          <p:spPr>
            <a:xfrm>
              <a:off x="503237" y="917244"/>
              <a:ext cx="4181758" cy="500394"/>
            </a:xfrm>
            <a:prstGeom prst="roundRect">
              <a:avLst>
                <a:gd fmla="val 24841" name="adj"/>
              </a:avLst>
            </a:prstGeom>
            <a:solidFill>
              <a:srgbClr val="92C24E"/>
            </a:solidFill>
            <a:ln>
              <a:noFill/>
            </a:ln>
          </p:spPr>
          <p:txBody>
            <a:bodyPr anchorCtr="0" anchor="ctr" bIns="45700" lIns="91425" spcFirstLastPara="1" rIns="91425" wrap="square" tIns="45700">
              <a:noAutofit/>
            </a:bodyPr>
            <a:lstStyle/>
            <a:p>
              <a:pPr indent="-1588" lvl="0" marL="6350" marR="0" rtl="0" algn="ctr">
                <a:spcBef>
                  <a:spcPts val="0"/>
                </a:spcBef>
                <a:spcAft>
                  <a:spcPts val="0"/>
                </a:spcAft>
                <a:buNone/>
              </a:pPr>
              <a:r>
                <a:rPr b="1" lang="es-PE" sz="1400">
                  <a:solidFill>
                    <a:schemeClr val="lt1"/>
                  </a:solidFill>
                  <a:latin typeface="Calibri"/>
                  <a:ea typeface="Calibri"/>
                  <a:cs typeface="Calibri"/>
                  <a:sym typeface="Calibri"/>
                </a:rPr>
                <a:t>1. Identificar la lista de actividades</a:t>
              </a:r>
              <a:endParaRPr/>
            </a:p>
          </p:txBody>
        </p:sp>
        <p:grpSp>
          <p:nvGrpSpPr>
            <p:cNvPr id="210" name="Google Shape;210;p13"/>
            <p:cNvGrpSpPr/>
            <p:nvPr/>
          </p:nvGrpSpPr>
          <p:grpSpPr>
            <a:xfrm>
              <a:off x="287221" y="965530"/>
              <a:ext cx="459474" cy="403823"/>
              <a:chOff x="5892512" y="2805541"/>
              <a:chExt cx="459474" cy="403823"/>
            </a:xfrm>
          </p:grpSpPr>
          <p:sp>
            <p:nvSpPr>
              <p:cNvPr id="211" name="Google Shape;211;p13"/>
              <p:cNvSpPr/>
              <p:nvPr/>
            </p:nvSpPr>
            <p:spPr>
              <a:xfrm>
                <a:off x="5956277" y="2824919"/>
                <a:ext cx="395709" cy="376075"/>
              </a:xfrm>
              <a:prstGeom prst="ellipse">
                <a:avLst/>
              </a:prstGeom>
              <a:solidFill>
                <a:srgbClr val="6F953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00">
                  <a:solidFill>
                    <a:schemeClr val="lt1"/>
                  </a:solidFill>
                  <a:latin typeface="Calibri"/>
                  <a:ea typeface="Calibri"/>
                  <a:cs typeface="Calibri"/>
                  <a:sym typeface="Calibri"/>
                </a:endParaRPr>
              </a:p>
            </p:txBody>
          </p:sp>
          <p:sp>
            <p:nvSpPr>
              <p:cNvPr id="212" name="Google Shape;212;p13"/>
              <p:cNvSpPr/>
              <p:nvPr/>
            </p:nvSpPr>
            <p:spPr>
              <a:xfrm>
                <a:off x="5892512" y="2805541"/>
                <a:ext cx="424906" cy="40382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00">
                  <a:solidFill>
                    <a:schemeClr val="lt1"/>
                  </a:solidFill>
                  <a:latin typeface="Calibri"/>
                  <a:ea typeface="Calibri"/>
                  <a:cs typeface="Calibri"/>
                  <a:sym typeface="Calibri"/>
                </a:endParaRPr>
              </a:p>
            </p:txBody>
          </p:sp>
          <p:sp>
            <p:nvSpPr>
              <p:cNvPr id="213" name="Google Shape;213;p13"/>
              <p:cNvSpPr/>
              <p:nvPr/>
            </p:nvSpPr>
            <p:spPr>
              <a:xfrm rot="5400000">
                <a:off x="6076285" y="2946262"/>
                <a:ext cx="186870" cy="122381"/>
              </a:xfrm>
              <a:prstGeom prst="triangle">
                <a:avLst>
                  <a:gd fmla="val 50000" name="adj"/>
                </a:avLst>
              </a:prstGeom>
              <a:solidFill>
                <a:srgbClr val="92C24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00">
                  <a:solidFill>
                    <a:schemeClr val="lt1"/>
                  </a:solidFill>
                  <a:latin typeface="Calibri"/>
                  <a:ea typeface="Calibri"/>
                  <a:cs typeface="Calibri"/>
                  <a:sym typeface="Calibri"/>
                </a:endParaRPr>
              </a:p>
            </p:txBody>
          </p:sp>
        </p:grpSp>
      </p:grpSp>
      <p:sp>
        <p:nvSpPr>
          <p:cNvPr id="214" name="Google Shape;214;p13"/>
          <p:cNvSpPr/>
          <p:nvPr/>
        </p:nvSpPr>
        <p:spPr>
          <a:xfrm>
            <a:off x="503237" y="1605377"/>
            <a:ext cx="6196013" cy="984885"/>
          </a:xfrm>
          <a:prstGeom prst="rect">
            <a:avLst/>
          </a:prstGeom>
          <a:noFill/>
          <a:ln>
            <a:noFill/>
          </a:ln>
        </p:spPr>
        <p:txBody>
          <a:bodyPr anchorCtr="0" anchor="t" bIns="0" lIns="0" spcFirstLastPara="1" rIns="0" wrap="square" tIns="0">
            <a:spAutoFit/>
          </a:bodyPr>
          <a:lstStyle/>
          <a:p>
            <a:pPr indent="-182563" lvl="0" marL="182563" marR="0" rtl="0" algn="l">
              <a:spcBef>
                <a:spcPts val="0"/>
              </a:spcBef>
              <a:spcAft>
                <a:spcPts val="0"/>
              </a:spcAft>
              <a:buClr>
                <a:schemeClr val="accent3"/>
              </a:buClr>
              <a:buSzPts val="1600"/>
              <a:buFont typeface="Arial"/>
              <a:buChar char="•"/>
            </a:pPr>
            <a:r>
              <a:rPr b="1" lang="es-PE" sz="1600">
                <a:solidFill>
                  <a:schemeClr val="accent3"/>
                </a:solidFill>
                <a:latin typeface="Calibri"/>
                <a:ea typeface="Calibri"/>
                <a:cs typeface="Calibri"/>
                <a:sym typeface="Calibri"/>
              </a:rPr>
              <a:t>Objetivo: </a:t>
            </a:r>
            <a:r>
              <a:rPr lang="es-PE" sz="1600">
                <a:solidFill>
                  <a:schemeClr val="dk1"/>
                </a:solidFill>
                <a:latin typeface="Calibri"/>
                <a:ea typeface="Calibri"/>
                <a:cs typeface="Calibri"/>
                <a:sym typeface="Calibri"/>
              </a:rPr>
              <a:t>Desglosar el proyecto en actividades específicas y detalladas.</a:t>
            </a:r>
            <a:endParaRPr/>
          </a:p>
          <a:p>
            <a:pPr indent="-80963" lvl="0" marL="182563" marR="0" rtl="0" algn="l">
              <a:spcBef>
                <a:spcPts val="0"/>
              </a:spcBef>
              <a:spcAft>
                <a:spcPts val="0"/>
              </a:spcAft>
              <a:buClr>
                <a:schemeClr val="accent3"/>
              </a:buClr>
              <a:buSzPts val="1600"/>
              <a:buFont typeface="Arial"/>
              <a:buNone/>
            </a:pPr>
            <a:r>
              <a:t/>
            </a:r>
            <a:endParaRPr sz="1600">
              <a:solidFill>
                <a:schemeClr val="dk1"/>
              </a:solidFill>
              <a:latin typeface="Calibri"/>
              <a:ea typeface="Calibri"/>
              <a:cs typeface="Calibri"/>
              <a:sym typeface="Calibri"/>
            </a:endParaRPr>
          </a:p>
          <a:p>
            <a:pPr indent="-182563" lvl="0" marL="182563" marR="0" rtl="0" algn="l">
              <a:spcBef>
                <a:spcPts val="0"/>
              </a:spcBef>
              <a:spcAft>
                <a:spcPts val="0"/>
              </a:spcAft>
              <a:buClr>
                <a:schemeClr val="accent3"/>
              </a:buClr>
              <a:buSzPts val="1600"/>
              <a:buFont typeface="Arial"/>
              <a:buChar char="•"/>
            </a:pPr>
            <a:r>
              <a:rPr b="1" lang="es-PE" sz="1600">
                <a:solidFill>
                  <a:schemeClr val="accent3"/>
                </a:solidFill>
                <a:latin typeface="Calibri"/>
                <a:ea typeface="Calibri"/>
                <a:cs typeface="Calibri"/>
                <a:sym typeface="Calibri"/>
              </a:rPr>
              <a:t>Actividades: </a:t>
            </a:r>
            <a:r>
              <a:rPr lang="es-PE" sz="1600">
                <a:solidFill>
                  <a:schemeClr val="dk1"/>
                </a:solidFill>
                <a:latin typeface="Calibri"/>
                <a:ea typeface="Calibri"/>
                <a:cs typeface="Calibri"/>
                <a:sym typeface="Calibri"/>
              </a:rPr>
              <a:t>Utilizar una estructura de desglose del trabajo (WBS) para listar todas las tareas y subtareas necesarias.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cxnSp>
        <p:nvCxnSpPr>
          <p:cNvPr id="220" name="Google Shape;220;p14"/>
          <p:cNvCxnSpPr/>
          <p:nvPr/>
        </p:nvCxnSpPr>
        <p:spPr>
          <a:xfrm rot="10800000">
            <a:off x="7662747" y="3613139"/>
            <a:ext cx="127678" cy="0"/>
          </a:xfrm>
          <a:prstGeom prst="straightConnector1">
            <a:avLst/>
          </a:prstGeom>
          <a:solidFill>
            <a:srgbClr val="E5E6EA"/>
          </a:solidFill>
          <a:ln cap="flat" cmpd="sng" w="28575">
            <a:solidFill>
              <a:schemeClr val="accent6"/>
            </a:solidFill>
            <a:prstDash val="solid"/>
            <a:round/>
            <a:headEnd len="sm" w="sm" type="none"/>
            <a:tailEnd len="sm" w="sm" type="none"/>
          </a:ln>
        </p:spPr>
      </p:cxnSp>
      <p:cxnSp>
        <p:nvCxnSpPr>
          <p:cNvPr id="221" name="Google Shape;221;p14"/>
          <p:cNvCxnSpPr/>
          <p:nvPr/>
        </p:nvCxnSpPr>
        <p:spPr>
          <a:xfrm flipH="1" rot="5400000">
            <a:off x="7223172" y="3518504"/>
            <a:ext cx="994800" cy="130200"/>
          </a:xfrm>
          <a:prstGeom prst="bentConnector2">
            <a:avLst/>
          </a:prstGeom>
          <a:solidFill>
            <a:srgbClr val="E5E6EA"/>
          </a:solidFill>
          <a:ln cap="flat" cmpd="sng" w="28575">
            <a:solidFill>
              <a:schemeClr val="accent6"/>
            </a:solidFill>
            <a:prstDash val="solid"/>
            <a:round/>
            <a:headEnd len="sm" w="sm" type="none"/>
            <a:tailEnd len="sm" w="sm" type="none"/>
          </a:ln>
        </p:spPr>
      </p:cxnSp>
      <p:cxnSp>
        <p:nvCxnSpPr>
          <p:cNvPr id="222" name="Google Shape;222;p14"/>
          <p:cNvCxnSpPr/>
          <p:nvPr/>
        </p:nvCxnSpPr>
        <p:spPr>
          <a:xfrm>
            <a:off x="6570114" y="2715364"/>
            <a:ext cx="0" cy="635800"/>
          </a:xfrm>
          <a:prstGeom prst="straightConnector1">
            <a:avLst/>
          </a:prstGeom>
          <a:solidFill>
            <a:srgbClr val="E5E6EA"/>
          </a:solidFill>
          <a:ln cap="flat" cmpd="sng" w="28575">
            <a:solidFill>
              <a:schemeClr val="accent6"/>
            </a:solidFill>
            <a:prstDash val="solid"/>
            <a:round/>
            <a:headEnd len="sm" w="sm" type="none"/>
            <a:tailEnd len="sm" w="sm" type="none"/>
          </a:ln>
        </p:spPr>
      </p:cxnSp>
      <p:cxnSp>
        <p:nvCxnSpPr>
          <p:cNvPr id="223" name="Google Shape;223;p14"/>
          <p:cNvCxnSpPr/>
          <p:nvPr/>
        </p:nvCxnSpPr>
        <p:spPr>
          <a:xfrm>
            <a:off x="1080515" y="2945287"/>
            <a:ext cx="6914700" cy="600"/>
          </a:xfrm>
          <a:prstGeom prst="bentConnector3">
            <a:avLst>
              <a:gd fmla="val 0" name="adj1"/>
            </a:avLst>
          </a:prstGeom>
          <a:solidFill>
            <a:srgbClr val="E5E6EA"/>
          </a:solidFill>
          <a:ln cap="flat" cmpd="sng" w="28575">
            <a:solidFill>
              <a:schemeClr val="accent6"/>
            </a:solidFill>
            <a:prstDash val="solid"/>
            <a:round/>
            <a:headEnd len="sm" w="sm" type="none"/>
            <a:tailEnd len="sm" w="sm" type="none"/>
          </a:ln>
        </p:spPr>
      </p:cxnSp>
      <p:cxnSp>
        <p:nvCxnSpPr>
          <p:cNvPr id="224" name="Google Shape;224;p14"/>
          <p:cNvCxnSpPr/>
          <p:nvPr/>
        </p:nvCxnSpPr>
        <p:spPr>
          <a:xfrm flipH="1" rot="5400000">
            <a:off x="5330843" y="4033980"/>
            <a:ext cx="966000" cy="132900"/>
          </a:xfrm>
          <a:prstGeom prst="bentConnector2">
            <a:avLst/>
          </a:prstGeom>
          <a:solidFill>
            <a:srgbClr val="E5E6EA"/>
          </a:solidFill>
          <a:ln cap="flat" cmpd="sng" w="28575">
            <a:solidFill>
              <a:schemeClr val="accent6"/>
            </a:solidFill>
            <a:prstDash val="solid"/>
            <a:round/>
            <a:headEnd len="sm" w="sm" type="none"/>
            <a:tailEnd len="sm" w="sm" type="none"/>
          </a:ln>
        </p:spPr>
      </p:cxnSp>
      <p:cxnSp>
        <p:nvCxnSpPr>
          <p:cNvPr id="225" name="Google Shape;225;p14"/>
          <p:cNvCxnSpPr/>
          <p:nvPr/>
        </p:nvCxnSpPr>
        <p:spPr>
          <a:xfrm rot="10800000">
            <a:off x="5756613" y="4081002"/>
            <a:ext cx="127678" cy="0"/>
          </a:xfrm>
          <a:prstGeom prst="straightConnector1">
            <a:avLst/>
          </a:prstGeom>
          <a:solidFill>
            <a:srgbClr val="E5E6EA"/>
          </a:solidFill>
          <a:ln cap="flat" cmpd="sng" w="28575">
            <a:solidFill>
              <a:schemeClr val="accent6"/>
            </a:solidFill>
            <a:prstDash val="solid"/>
            <a:round/>
            <a:headEnd len="sm" w="sm" type="none"/>
            <a:tailEnd len="sm" w="sm" type="none"/>
          </a:ln>
        </p:spPr>
      </p:cxnSp>
      <p:cxnSp>
        <p:nvCxnSpPr>
          <p:cNvPr id="226" name="Google Shape;226;p14"/>
          <p:cNvCxnSpPr/>
          <p:nvPr/>
        </p:nvCxnSpPr>
        <p:spPr>
          <a:xfrm rot="10800000">
            <a:off x="4732218" y="3613139"/>
            <a:ext cx="127678" cy="0"/>
          </a:xfrm>
          <a:prstGeom prst="straightConnector1">
            <a:avLst/>
          </a:prstGeom>
          <a:solidFill>
            <a:srgbClr val="E5E6EA"/>
          </a:solidFill>
          <a:ln cap="flat" cmpd="sng" w="28575">
            <a:solidFill>
              <a:schemeClr val="accent6"/>
            </a:solidFill>
            <a:prstDash val="solid"/>
            <a:round/>
            <a:headEnd len="sm" w="sm" type="none"/>
            <a:tailEnd len="sm" w="sm" type="none"/>
          </a:ln>
        </p:spPr>
      </p:cxnSp>
      <p:cxnSp>
        <p:nvCxnSpPr>
          <p:cNvPr id="227" name="Google Shape;227;p14"/>
          <p:cNvCxnSpPr/>
          <p:nvPr/>
        </p:nvCxnSpPr>
        <p:spPr>
          <a:xfrm flipH="1" rot="5400000">
            <a:off x="4284115" y="3526970"/>
            <a:ext cx="1008000" cy="126300"/>
          </a:xfrm>
          <a:prstGeom prst="bentConnector2">
            <a:avLst/>
          </a:prstGeom>
          <a:solidFill>
            <a:srgbClr val="E5E6EA"/>
          </a:solidFill>
          <a:ln cap="flat" cmpd="sng" w="28575">
            <a:solidFill>
              <a:schemeClr val="accent6"/>
            </a:solidFill>
            <a:prstDash val="solid"/>
            <a:round/>
            <a:headEnd len="sm" w="sm" type="none"/>
            <a:tailEnd len="sm" w="sm" type="none"/>
          </a:ln>
        </p:spPr>
      </p:cxnSp>
      <p:cxnSp>
        <p:nvCxnSpPr>
          <p:cNvPr id="228" name="Google Shape;228;p14"/>
          <p:cNvCxnSpPr/>
          <p:nvPr/>
        </p:nvCxnSpPr>
        <p:spPr>
          <a:xfrm rot="10800000">
            <a:off x="3729309" y="4100454"/>
            <a:ext cx="127678" cy="0"/>
          </a:xfrm>
          <a:prstGeom prst="straightConnector1">
            <a:avLst/>
          </a:prstGeom>
          <a:solidFill>
            <a:srgbClr val="E5E6EA"/>
          </a:solidFill>
          <a:ln cap="flat" cmpd="sng" w="28575">
            <a:solidFill>
              <a:schemeClr val="accent6"/>
            </a:solidFill>
            <a:prstDash val="solid"/>
            <a:round/>
            <a:headEnd len="sm" w="sm" type="none"/>
            <a:tailEnd len="sm" w="sm" type="none"/>
          </a:ln>
        </p:spPr>
      </p:cxnSp>
      <p:cxnSp>
        <p:nvCxnSpPr>
          <p:cNvPr id="229" name="Google Shape;229;p14"/>
          <p:cNvCxnSpPr>
            <a:stCxn id="230" idx="1"/>
          </p:cNvCxnSpPr>
          <p:nvPr/>
        </p:nvCxnSpPr>
        <p:spPr>
          <a:xfrm rot="10800000">
            <a:off x="3715344" y="3617430"/>
            <a:ext cx="131400" cy="966000"/>
          </a:xfrm>
          <a:prstGeom prst="bentConnector2">
            <a:avLst/>
          </a:prstGeom>
          <a:solidFill>
            <a:srgbClr val="E5E6EA"/>
          </a:solidFill>
          <a:ln cap="flat" cmpd="sng" w="28575">
            <a:solidFill>
              <a:schemeClr val="accent6"/>
            </a:solidFill>
            <a:prstDash val="solid"/>
            <a:round/>
            <a:headEnd len="sm" w="sm" type="none"/>
            <a:tailEnd len="sm" w="sm" type="none"/>
          </a:ln>
        </p:spPr>
      </p:cxnSp>
      <p:cxnSp>
        <p:nvCxnSpPr>
          <p:cNvPr id="231" name="Google Shape;231;p14"/>
          <p:cNvCxnSpPr/>
          <p:nvPr/>
        </p:nvCxnSpPr>
        <p:spPr>
          <a:xfrm>
            <a:off x="3602854" y="2715364"/>
            <a:ext cx="8188" cy="635800"/>
          </a:xfrm>
          <a:prstGeom prst="straightConnector1">
            <a:avLst/>
          </a:prstGeom>
          <a:solidFill>
            <a:srgbClr val="E5E6EA"/>
          </a:solidFill>
          <a:ln cap="flat" cmpd="sng" w="28575">
            <a:solidFill>
              <a:schemeClr val="accent6"/>
            </a:solidFill>
            <a:prstDash val="solid"/>
            <a:round/>
            <a:headEnd len="sm" w="sm" type="none"/>
            <a:tailEnd len="sm" w="sm" type="none"/>
          </a:ln>
        </p:spPr>
      </p:cxnSp>
      <p:cxnSp>
        <p:nvCxnSpPr>
          <p:cNvPr id="232" name="Google Shape;232;p14"/>
          <p:cNvCxnSpPr>
            <a:stCxn id="233" idx="1"/>
          </p:cNvCxnSpPr>
          <p:nvPr/>
        </p:nvCxnSpPr>
        <p:spPr>
          <a:xfrm rot="10800000">
            <a:off x="1713520" y="3086154"/>
            <a:ext cx="99300" cy="1014300"/>
          </a:xfrm>
          <a:prstGeom prst="bentConnector2">
            <a:avLst/>
          </a:prstGeom>
          <a:solidFill>
            <a:srgbClr val="E5E6EA"/>
          </a:solidFill>
          <a:ln cap="flat" cmpd="sng" w="28575">
            <a:solidFill>
              <a:schemeClr val="accent6"/>
            </a:solidFill>
            <a:prstDash val="solid"/>
            <a:round/>
            <a:headEnd len="sm" w="sm" type="none"/>
            <a:tailEnd len="sm" w="sm" type="none"/>
          </a:ln>
        </p:spPr>
      </p:cxnSp>
      <p:cxnSp>
        <p:nvCxnSpPr>
          <p:cNvPr id="234" name="Google Shape;234;p14"/>
          <p:cNvCxnSpPr/>
          <p:nvPr/>
        </p:nvCxnSpPr>
        <p:spPr>
          <a:xfrm rot="10800000">
            <a:off x="1724089" y="3617478"/>
            <a:ext cx="115141" cy="0"/>
          </a:xfrm>
          <a:prstGeom prst="straightConnector1">
            <a:avLst/>
          </a:prstGeom>
          <a:solidFill>
            <a:srgbClr val="E5E6EA"/>
          </a:solidFill>
          <a:ln cap="flat" cmpd="sng" w="28575">
            <a:solidFill>
              <a:schemeClr val="accent6"/>
            </a:solidFill>
            <a:prstDash val="solid"/>
            <a:round/>
            <a:headEnd len="sm" w="sm" type="none"/>
            <a:tailEnd len="sm" w="sm" type="none"/>
          </a:ln>
        </p:spPr>
      </p:cxnSp>
      <p:cxnSp>
        <p:nvCxnSpPr>
          <p:cNvPr id="235" name="Google Shape;235;p14"/>
          <p:cNvCxnSpPr/>
          <p:nvPr/>
        </p:nvCxnSpPr>
        <p:spPr>
          <a:xfrm rot="10800000">
            <a:off x="728554" y="4093428"/>
            <a:ext cx="115141" cy="0"/>
          </a:xfrm>
          <a:prstGeom prst="straightConnector1">
            <a:avLst/>
          </a:prstGeom>
          <a:solidFill>
            <a:srgbClr val="E5E6EA"/>
          </a:solidFill>
          <a:ln cap="flat" cmpd="sng" w="28575">
            <a:solidFill>
              <a:schemeClr val="accent6"/>
            </a:solidFill>
            <a:prstDash val="solid"/>
            <a:round/>
            <a:headEnd len="sm" w="sm" type="none"/>
            <a:tailEnd len="sm" w="sm" type="none"/>
          </a:ln>
        </p:spPr>
      </p:cxnSp>
      <p:cxnSp>
        <p:nvCxnSpPr>
          <p:cNvPr id="236" name="Google Shape;236;p14"/>
          <p:cNvCxnSpPr/>
          <p:nvPr/>
        </p:nvCxnSpPr>
        <p:spPr>
          <a:xfrm rot="10800000">
            <a:off x="728554" y="3617478"/>
            <a:ext cx="115141" cy="0"/>
          </a:xfrm>
          <a:prstGeom prst="straightConnector1">
            <a:avLst/>
          </a:prstGeom>
          <a:solidFill>
            <a:srgbClr val="E5E6EA"/>
          </a:solidFill>
          <a:ln cap="flat" cmpd="sng" w="28575">
            <a:solidFill>
              <a:schemeClr val="accent6"/>
            </a:solidFill>
            <a:prstDash val="solid"/>
            <a:round/>
            <a:headEnd len="sm" w="sm" type="none"/>
            <a:tailEnd len="sm" w="sm" type="none"/>
          </a:ln>
        </p:spPr>
      </p:cxnSp>
      <p:cxnSp>
        <p:nvCxnSpPr>
          <p:cNvPr id="237" name="Google Shape;237;p14"/>
          <p:cNvCxnSpPr>
            <a:stCxn id="238" idx="1"/>
          </p:cNvCxnSpPr>
          <p:nvPr/>
        </p:nvCxnSpPr>
        <p:spPr>
          <a:xfrm rot="10800000">
            <a:off x="712650" y="3086130"/>
            <a:ext cx="106500" cy="1497300"/>
          </a:xfrm>
          <a:prstGeom prst="bentConnector2">
            <a:avLst/>
          </a:prstGeom>
          <a:solidFill>
            <a:srgbClr val="E5E6EA"/>
          </a:solidFill>
          <a:ln cap="flat" cmpd="sng" w="28575">
            <a:solidFill>
              <a:schemeClr val="accent6"/>
            </a:solidFill>
            <a:prstDash val="solid"/>
            <a:round/>
            <a:headEnd len="sm" w="sm" type="none"/>
            <a:tailEnd len="sm" w="sm" type="none"/>
          </a:ln>
        </p:spPr>
      </p:cxnSp>
      <p:cxnSp>
        <p:nvCxnSpPr>
          <p:cNvPr id="239" name="Google Shape;239;p14"/>
          <p:cNvCxnSpPr/>
          <p:nvPr/>
        </p:nvCxnSpPr>
        <p:spPr>
          <a:xfrm>
            <a:off x="4546584" y="2534697"/>
            <a:ext cx="0" cy="180668"/>
          </a:xfrm>
          <a:prstGeom prst="straightConnector1">
            <a:avLst/>
          </a:prstGeom>
          <a:solidFill>
            <a:srgbClr val="E5E6EA"/>
          </a:solidFill>
          <a:ln cap="flat" cmpd="sng" w="28575">
            <a:solidFill>
              <a:schemeClr val="accent6"/>
            </a:solidFill>
            <a:prstDash val="solid"/>
            <a:round/>
            <a:headEnd len="sm" w="sm" type="none"/>
            <a:tailEnd len="sm" w="sm" type="none"/>
          </a:ln>
        </p:spPr>
      </p:cxnSp>
      <p:sp>
        <p:nvSpPr>
          <p:cNvPr id="240" name="Google Shape;240;p14"/>
          <p:cNvSpPr/>
          <p:nvPr/>
        </p:nvSpPr>
        <p:spPr>
          <a:xfrm>
            <a:off x="3864487" y="1999789"/>
            <a:ext cx="1370031" cy="571343"/>
          </a:xfrm>
          <a:prstGeom prst="roundRect">
            <a:avLst>
              <a:gd fmla="val 16030" name="adj"/>
            </a:avLst>
          </a:prstGeom>
          <a:solidFill>
            <a:schemeClr val="accent3"/>
          </a:solidFill>
          <a:ln>
            <a:noFill/>
          </a:ln>
        </p:spPr>
        <p:txBody>
          <a:bodyPr anchorCtr="0" anchor="ctr" bIns="45700" lIns="36000" spcFirstLastPara="1" rIns="91425" wrap="square" tIns="45700">
            <a:noAutofit/>
          </a:bodyPr>
          <a:lstStyle/>
          <a:p>
            <a:pPr indent="0" lvl="0" marL="0" marR="0" rtl="0" algn="ctr">
              <a:lnSpc>
                <a:spcPct val="90000"/>
              </a:lnSpc>
              <a:spcBef>
                <a:spcPts val="0"/>
              </a:spcBef>
              <a:spcAft>
                <a:spcPts val="0"/>
              </a:spcAft>
              <a:buNone/>
            </a:pPr>
            <a:r>
              <a:rPr b="1" lang="es-PE" sz="1050">
                <a:solidFill>
                  <a:schemeClr val="lt1"/>
                </a:solidFill>
                <a:latin typeface="Calibri"/>
                <a:ea typeface="Calibri"/>
                <a:cs typeface="Calibri"/>
                <a:sym typeface="Calibri"/>
              </a:rPr>
              <a:t>Proyecto Nueva Tienda Comercial</a:t>
            </a:r>
            <a:endParaRPr/>
          </a:p>
        </p:txBody>
      </p:sp>
      <p:cxnSp>
        <p:nvCxnSpPr>
          <p:cNvPr id="241" name="Google Shape;241;p14"/>
          <p:cNvCxnSpPr/>
          <p:nvPr/>
        </p:nvCxnSpPr>
        <p:spPr>
          <a:xfrm>
            <a:off x="5073936" y="2715364"/>
            <a:ext cx="0" cy="180668"/>
          </a:xfrm>
          <a:prstGeom prst="straightConnector1">
            <a:avLst/>
          </a:prstGeom>
          <a:solidFill>
            <a:srgbClr val="E5E6EA"/>
          </a:solidFill>
          <a:ln cap="flat" cmpd="sng" w="28575">
            <a:solidFill>
              <a:schemeClr val="accent6"/>
            </a:solidFill>
            <a:prstDash val="solid"/>
            <a:round/>
            <a:headEnd len="sm" w="sm" type="none"/>
            <a:tailEnd len="sm" w="sm" type="none"/>
          </a:ln>
        </p:spPr>
      </p:cxnSp>
      <p:cxnSp>
        <p:nvCxnSpPr>
          <p:cNvPr id="242" name="Google Shape;242;p14"/>
          <p:cNvCxnSpPr/>
          <p:nvPr/>
        </p:nvCxnSpPr>
        <p:spPr>
          <a:xfrm>
            <a:off x="2084326" y="2715364"/>
            <a:ext cx="0" cy="180668"/>
          </a:xfrm>
          <a:prstGeom prst="straightConnector1">
            <a:avLst/>
          </a:prstGeom>
          <a:solidFill>
            <a:srgbClr val="E5E6EA"/>
          </a:solidFill>
          <a:ln cap="flat" cmpd="sng" w="28575">
            <a:solidFill>
              <a:schemeClr val="accent6"/>
            </a:solidFill>
            <a:prstDash val="solid"/>
            <a:round/>
            <a:headEnd len="sm" w="sm" type="none"/>
            <a:tailEnd len="sm" w="sm" type="none"/>
          </a:ln>
        </p:spPr>
      </p:cxnSp>
      <p:cxnSp>
        <p:nvCxnSpPr>
          <p:cNvPr id="243" name="Google Shape;243;p14"/>
          <p:cNvCxnSpPr/>
          <p:nvPr/>
        </p:nvCxnSpPr>
        <p:spPr>
          <a:xfrm flipH="1" rot="10800000">
            <a:off x="3123337" y="3420928"/>
            <a:ext cx="965100" cy="12600"/>
          </a:xfrm>
          <a:prstGeom prst="bentConnector3">
            <a:avLst>
              <a:gd fmla="val 0" name="adj1"/>
            </a:avLst>
          </a:prstGeom>
          <a:solidFill>
            <a:srgbClr val="E5E6EA"/>
          </a:solidFill>
          <a:ln cap="flat" cmpd="sng" w="28575">
            <a:solidFill>
              <a:schemeClr val="accent6"/>
            </a:solidFill>
            <a:prstDash val="solid"/>
            <a:round/>
            <a:headEnd len="sm" w="sm" type="none"/>
            <a:tailEnd len="sm" w="sm" type="none"/>
          </a:ln>
        </p:spPr>
      </p:cxnSp>
      <p:cxnSp>
        <p:nvCxnSpPr>
          <p:cNvPr id="244" name="Google Shape;244;p14"/>
          <p:cNvCxnSpPr/>
          <p:nvPr/>
        </p:nvCxnSpPr>
        <p:spPr>
          <a:xfrm flipH="1" rot="10800000">
            <a:off x="6101543" y="3420928"/>
            <a:ext cx="965100" cy="12600"/>
          </a:xfrm>
          <a:prstGeom prst="bentConnector3">
            <a:avLst>
              <a:gd fmla="val 0" name="adj1"/>
            </a:avLst>
          </a:prstGeom>
          <a:solidFill>
            <a:srgbClr val="E5E6EA"/>
          </a:solidFill>
          <a:ln cap="flat" cmpd="sng" w="28575">
            <a:solidFill>
              <a:schemeClr val="accent6"/>
            </a:solidFill>
            <a:prstDash val="solid"/>
            <a:round/>
            <a:headEnd len="sm" w="sm" type="none"/>
            <a:tailEnd len="sm" w="sm" type="none"/>
          </a:ln>
        </p:spPr>
      </p:cxnSp>
      <p:sp>
        <p:nvSpPr>
          <p:cNvPr id="245" name="Google Shape;245;p14"/>
          <p:cNvSpPr txBox="1"/>
          <p:nvPr/>
        </p:nvSpPr>
        <p:spPr>
          <a:xfrm>
            <a:off x="1143309" y="4987767"/>
            <a:ext cx="6857382" cy="246221"/>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s-PE" sz="1600">
                <a:solidFill>
                  <a:schemeClr val="dk1"/>
                </a:solidFill>
                <a:latin typeface="Calibri"/>
                <a:ea typeface="Calibri"/>
                <a:cs typeface="Calibri"/>
                <a:sym typeface="Calibri"/>
              </a:rPr>
              <a:t>Se toman todos los paquetes de trabajo y se llevan a una lista aparte.</a:t>
            </a:r>
            <a:endParaRPr sz="1600">
              <a:solidFill>
                <a:schemeClr val="dk1"/>
              </a:solidFill>
              <a:latin typeface="Calibri"/>
              <a:ea typeface="Calibri"/>
              <a:cs typeface="Calibri"/>
              <a:sym typeface="Calibri"/>
            </a:endParaRPr>
          </a:p>
        </p:txBody>
      </p:sp>
      <p:sp>
        <p:nvSpPr>
          <p:cNvPr id="246" name="Google Shape;246;p14"/>
          <p:cNvSpPr/>
          <p:nvPr/>
        </p:nvSpPr>
        <p:spPr>
          <a:xfrm>
            <a:off x="503238" y="376836"/>
            <a:ext cx="3049660"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lang="es-PE" sz="1000">
                <a:solidFill>
                  <a:srgbClr val="7F7F7F"/>
                </a:solidFill>
                <a:latin typeface="Calibri"/>
                <a:ea typeface="Calibri"/>
                <a:cs typeface="Calibri"/>
                <a:sym typeface="Calibri"/>
              </a:rPr>
              <a:t>+ </a:t>
            </a:r>
            <a:r>
              <a:rPr lang="es-PE" sz="1000">
                <a:solidFill>
                  <a:srgbClr val="A5A5A5"/>
                </a:solidFill>
                <a:latin typeface="Calibri"/>
                <a:ea typeface="Calibri"/>
                <a:cs typeface="Calibri"/>
                <a:sym typeface="Calibri"/>
              </a:rPr>
              <a:t>PASO A PASO PARA ELABORAR CRONOGRAMAS</a:t>
            </a:r>
            <a:endParaRPr/>
          </a:p>
        </p:txBody>
      </p:sp>
      <p:grpSp>
        <p:nvGrpSpPr>
          <p:cNvPr id="247" name="Google Shape;247;p14"/>
          <p:cNvGrpSpPr/>
          <p:nvPr/>
        </p:nvGrpSpPr>
        <p:grpSpPr>
          <a:xfrm>
            <a:off x="326977" y="917244"/>
            <a:ext cx="3740197" cy="394721"/>
            <a:chOff x="287221" y="917244"/>
            <a:chExt cx="4397774" cy="500394"/>
          </a:xfrm>
        </p:grpSpPr>
        <p:sp>
          <p:nvSpPr>
            <p:cNvPr id="248" name="Google Shape;248;p14"/>
            <p:cNvSpPr/>
            <p:nvPr/>
          </p:nvSpPr>
          <p:spPr>
            <a:xfrm>
              <a:off x="503237" y="917244"/>
              <a:ext cx="4181758" cy="500394"/>
            </a:xfrm>
            <a:prstGeom prst="roundRect">
              <a:avLst>
                <a:gd fmla="val 24841" name="adj"/>
              </a:avLst>
            </a:prstGeom>
            <a:solidFill>
              <a:srgbClr val="92C24E"/>
            </a:solidFill>
            <a:ln>
              <a:noFill/>
            </a:ln>
          </p:spPr>
          <p:txBody>
            <a:bodyPr anchorCtr="0" anchor="ctr" bIns="45700" lIns="91425" spcFirstLastPara="1" rIns="91425" wrap="square" tIns="45700">
              <a:noAutofit/>
            </a:bodyPr>
            <a:lstStyle/>
            <a:p>
              <a:pPr indent="-1588" lvl="0" marL="6350" marR="0" rtl="0" algn="ctr">
                <a:spcBef>
                  <a:spcPts val="0"/>
                </a:spcBef>
                <a:spcAft>
                  <a:spcPts val="0"/>
                </a:spcAft>
                <a:buNone/>
              </a:pPr>
              <a:r>
                <a:rPr b="1" lang="es-PE" sz="1400">
                  <a:solidFill>
                    <a:schemeClr val="lt1"/>
                  </a:solidFill>
                  <a:latin typeface="Calibri"/>
                  <a:ea typeface="Calibri"/>
                  <a:cs typeface="Calibri"/>
                  <a:sym typeface="Calibri"/>
                </a:rPr>
                <a:t>1. Identificar la lista de actividades</a:t>
              </a:r>
              <a:endParaRPr/>
            </a:p>
          </p:txBody>
        </p:sp>
        <p:grpSp>
          <p:nvGrpSpPr>
            <p:cNvPr id="249" name="Google Shape;249;p14"/>
            <p:cNvGrpSpPr/>
            <p:nvPr/>
          </p:nvGrpSpPr>
          <p:grpSpPr>
            <a:xfrm>
              <a:off x="287221" y="965530"/>
              <a:ext cx="459474" cy="403823"/>
              <a:chOff x="5892512" y="2805541"/>
              <a:chExt cx="459474" cy="403823"/>
            </a:xfrm>
          </p:grpSpPr>
          <p:sp>
            <p:nvSpPr>
              <p:cNvPr id="250" name="Google Shape;250;p14"/>
              <p:cNvSpPr/>
              <p:nvPr/>
            </p:nvSpPr>
            <p:spPr>
              <a:xfrm>
                <a:off x="5956277" y="2824919"/>
                <a:ext cx="395709" cy="376075"/>
              </a:xfrm>
              <a:prstGeom prst="ellipse">
                <a:avLst/>
              </a:prstGeom>
              <a:solidFill>
                <a:srgbClr val="6F953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00">
                  <a:solidFill>
                    <a:schemeClr val="lt1"/>
                  </a:solidFill>
                  <a:latin typeface="Calibri"/>
                  <a:ea typeface="Calibri"/>
                  <a:cs typeface="Calibri"/>
                  <a:sym typeface="Calibri"/>
                </a:endParaRPr>
              </a:p>
            </p:txBody>
          </p:sp>
          <p:sp>
            <p:nvSpPr>
              <p:cNvPr id="251" name="Google Shape;251;p14"/>
              <p:cNvSpPr/>
              <p:nvPr/>
            </p:nvSpPr>
            <p:spPr>
              <a:xfrm>
                <a:off x="5892512" y="2805541"/>
                <a:ext cx="424906" cy="40382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00">
                  <a:solidFill>
                    <a:schemeClr val="lt1"/>
                  </a:solidFill>
                  <a:latin typeface="Calibri"/>
                  <a:ea typeface="Calibri"/>
                  <a:cs typeface="Calibri"/>
                  <a:sym typeface="Calibri"/>
                </a:endParaRPr>
              </a:p>
            </p:txBody>
          </p:sp>
          <p:sp>
            <p:nvSpPr>
              <p:cNvPr id="252" name="Google Shape;252;p14"/>
              <p:cNvSpPr/>
              <p:nvPr/>
            </p:nvSpPr>
            <p:spPr>
              <a:xfrm rot="5400000">
                <a:off x="6076285" y="2946262"/>
                <a:ext cx="186870" cy="122381"/>
              </a:xfrm>
              <a:prstGeom prst="triangle">
                <a:avLst>
                  <a:gd fmla="val 50000" name="adj"/>
                </a:avLst>
              </a:prstGeom>
              <a:solidFill>
                <a:srgbClr val="92C24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00">
                  <a:solidFill>
                    <a:schemeClr val="lt1"/>
                  </a:solidFill>
                  <a:latin typeface="Calibri"/>
                  <a:ea typeface="Calibri"/>
                  <a:cs typeface="Calibri"/>
                  <a:sym typeface="Calibri"/>
                </a:endParaRPr>
              </a:p>
            </p:txBody>
          </p:sp>
        </p:grpSp>
      </p:grpSp>
      <p:sp>
        <p:nvSpPr>
          <p:cNvPr id="253" name="Google Shape;253;p14"/>
          <p:cNvSpPr/>
          <p:nvPr/>
        </p:nvSpPr>
        <p:spPr>
          <a:xfrm>
            <a:off x="503237" y="1605377"/>
            <a:ext cx="6196013" cy="246221"/>
          </a:xfrm>
          <a:prstGeom prst="rect">
            <a:avLst/>
          </a:prstGeom>
          <a:noFill/>
          <a:ln>
            <a:noFill/>
          </a:ln>
        </p:spPr>
        <p:txBody>
          <a:bodyPr anchorCtr="0" anchor="t" bIns="0" lIns="0" spcFirstLastPara="1" rIns="0" wrap="square" tIns="0">
            <a:spAutoFit/>
          </a:bodyPr>
          <a:lstStyle/>
          <a:p>
            <a:pPr indent="-182563" lvl="0" marL="182563" marR="0" rtl="0" algn="l">
              <a:spcBef>
                <a:spcPts val="0"/>
              </a:spcBef>
              <a:spcAft>
                <a:spcPts val="0"/>
              </a:spcAft>
              <a:buClr>
                <a:schemeClr val="accent3"/>
              </a:buClr>
              <a:buSzPts val="1600"/>
              <a:buFont typeface="Arial"/>
              <a:buChar char="•"/>
            </a:pPr>
            <a:r>
              <a:rPr lang="es-PE" sz="1600">
                <a:solidFill>
                  <a:schemeClr val="dk1"/>
                </a:solidFill>
                <a:latin typeface="Calibri"/>
                <a:ea typeface="Calibri"/>
                <a:cs typeface="Calibri"/>
                <a:sym typeface="Calibri"/>
              </a:rPr>
              <a:t>El inicio es el EDT del proyecto</a:t>
            </a:r>
            <a:endParaRPr/>
          </a:p>
        </p:txBody>
      </p:sp>
      <p:sp>
        <p:nvSpPr>
          <p:cNvPr id="254" name="Google Shape;254;p14"/>
          <p:cNvSpPr/>
          <p:nvPr/>
        </p:nvSpPr>
        <p:spPr>
          <a:xfrm>
            <a:off x="2783310" y="3427260"/>
            <a:ext cx="766452" cy="380435"/>
          </a:xfrm>
          <a:prstGeom prst="roundRect">
            <a:avLst>
              <a:gd fmla="val 24765" name="adj"/>
            </a:avLst>
          </a:prstGeom>
          <a:solidFill>
            <a:srgbClr val="DDEEC7"/>
          </a:solidFill>
          <a:ln>
            <a:noFill/>
          </a:ln>
        </p:spPr>
        <p:txBody>
          <a:bodyPr anchorCtr="0" anchor="ctr" bIns="0" lIns="36000" spcFirstLastPara="1" rIns="0" wrap="square" tIns="0">
            <a:noAutofit/>
          </a:bodyPr>
          <a:lstStyle/>
          <a:p>
            <a:pPr indent="0" lvl="0" marL="0" marR="0" rtl="0" algn="l">
              <a:lnSpc>
                <a:spcPct val="90000"/>
              </a:lnSpc>
              <a:spcBef>
                <a:spcPts val="0"/>
              </a:spcBef>
              <a:spcAft>
                <a:spcPts val="0"/>
              </a:spcAft>
              <a:buNone/>
            </a:pPr>
            <a:r>
              <a:rPr lang="es-PE" sz="800">
                <a:solidFill>
                  <a:schemeClr val="dk1"/>
                </a:solidFill>
                <a:latin typeface="Calibri"/>
                <a:ea typeface="Calibri"/>
                <a:cs typeface="Calibri"/>
                <a:sym typeface="Calibri"/>
              </a:rPr>
              <a:t>3.1.Maqueta</a:t>
            </a:r>
            <a:endParaRPr sz="800">
              <a:solidFill>
                <a:schemeClr val="dk1"/>
              </a:solidFill>
              <a:latin typeface="Calibri"/>
              <a:ea typeface="Calibri"/>
              <a:cs typeface="Calibri"/>
              <a:sym typeface="Calibri"/>
            </a:endParaRPr>
          </a:p>
        </p:txBody>
      </p:sp>
      <p:sp>
        <p:nvSpPr>
          <p:cNvPr id="255" name="Google Shape;255;p14"/>
          <p:cNvSpPr/>
          <p:nvPr/>
        </p:nvSpPr>
        <p:spPr>
          <a:xfrm>
            <a:off x="4642447" y="2896033"/>
            <a:ext cx="862978" cy="380435"/>
          </a:xfrm>
          <a:prstGeom prst="roundRect">
            <a:avLst>
              <a:gd fmla="val 24765" name="adj"/>
            </a:avLst>
          </a:prstGeom>
          <a:solidFill>
            <a:schemeClr val="accent3"/>
          </a:solidFill>
          <a:ln>
            <a:noFill/>
          </a:ln>
        </p:spPr>
        <p:txBody>
          <a:bodyPr anchorCtr="0" anchor="ctr" bIns="0" lIns="36000" spcFirstLastPara="1" rIns="0" wrap="square" tIns="0">
            <a:noAutofit/>
          </a:bodyPr>
          <a:lstStyle/>
          <a:p>
            <a:pPr indent="-92075" lvl="0" marL="92075" marR="0" rtl="0" algn="ctr">
              <a:lnSpc>
                <a:spcPct val="90000"/>
              </a:lnSpc>
              <a:spcBef>
                <a:spcPts val="0"/>
              </a:spcBef>
              <a:spcAft>
                <a:spcPts val="0"/>
              </a:spcAft>
              <a:buClr>
                <a:schemeClr val="lt1"/>
              </a:buClr>
              <a:buSzPts val="900"/>
              <a:buFont typeface="Calibri"/>
              <a:buAutoNum type="arabicPeriod" startAt="4"/>
            </a:pPr>
            <a:r>
              <a:rPr b="1" lang="es-PE" sz="900">
                <a:solidFill>
                  <a:schemeClr val="lt1"/>
                </a:solidFill>
                <a:latin typeface="Calibri"/>
                <a:ea typeface="Calibri"/>
                <a:cs typeface="Calibri"/>
                <a:sym typeface="Calibri"/>
              </a:rPr>
              <a:t>Construcción</a:t>
            </a:r>
            <a:endParaRPr/>
          </a:p>
        </p:txBody>
      </p:sp>
      <p:sp>
        <p:nvSpPr>
          <p:cNvPr id="256" name="Google Shape;256;p14"/>
          <p:cNvSpPr/>
          <p:nvPr/>
        </p:nvSpPr>
        <p:spPr>
          <a:xfrm>
            <a:off x="6138625" y="2896032"/>
            <a:ext cx="862978" cy="380435"/>
          </a:xfrm>
          <a:prstGeom prst="roundRect">
            <a:avLst>
              <a:gd fmla="val 24765" name="adj"/>
            </a:avLst>
          </a:prstGeom>
          <a:solidFill>
            <a:schemeClr val="accent3"/>
          </a:solidFill>
          <a:ln>
            <a:noFill/>
          </a:ln>
        </p:spPr>
        <p:txBody>
          <a:bodyPr anchorCtr="0" anchor="ctr" bIns="0" lIns="36000" spcFirstLastPara="1" rIns="0" wrap="square" tIns="0">
            <a:noAutofit/>
          </a:bodyPr>
          <a:lstStyle/>
          <a:p>
            <a:pPr indent="-92075" lvl="0" marL="92075" marR="0" rtl="0" algn="ctr">
              <a:lnSpc>
                <a:spcPct val="90000"/>
              </a:lnSpc>
              <a:spcBef>
                <a:spcPts val="0"/>
              </a:spcBef>
              <a:spcAft>
                <a:spcPts val="0"/>
              </a:spcAft>
              <a:buClr>
                <a:schemeClr val="lt1"/>
              </a:buClr>
              <a:buSzPts val="900"/>
              <a:buFont typeface="Calibri"/>
              <a:buAutoNum type="arabicPeriod" startAt="5"/>
            </a:pPr>
            <a:r>
              <a:rPr b="1" lang="es-PE" sz="900">
                <a:solidFill>
                  <a:schemeClr val="lt1"/>
                </a:solidFill>
                <a:latin typeface="Calibri"/>
                <a:ea typeface="Calibri"/>
                <a:cs typeface="Calibri"/>
                <a:sym typeface="Calibri"/>
              </a:rPr>
              <a:t>Decoración </a:t>
            </a:r>
            <a:br>
              <a:rPr b="1" lang="es-PE" sz="900">
                <a:solidFill>
                  <a:schemeClr val="lt1"/>
                </a:solidFill>
                <a:latin typeface="Calibri"/>
                <a:ea typeface="Calibri"/>
                <a:cs typeface="Calibri"/>
                <a:sym typeface="Calibri"/>
              </a:rPr>
            </a:br>
            <a:r>
              <a:rPr b="1" lang="es-PE" sz="900">
                <a:solidFill>
                  <a:schemeClr val="lt1"/>
                </a:solidFill>
                <a:latin typeface="Calibri"/>
                <a:ea typeface="Calibri"/>
                <a:cs typeface="Calibri"/>
                <a:sym typeface="Calibri"/>
              </a:rPr>
              <a:t>y Acabados</a:t>
            </a:r>
            <a:endParaRPr/>
          </a:p>
        </p:txBody>
      </p:sp>
      <p:sp>
        <p:nvSpPr>
          <p:cNvPr id="257" name="Google Shape;257;p14"/>
          <p:cNvSpPr/>
          <p:nvPr/>
        </p:nvSpPr>
        <p:spPr>
          <a:xfrm>
            <a:off x="7563715" y="2896032"/>
            <a:ext cx="862978" cy="380435"/>
          </a:xfrm>
          <a:prstGeom prst="roundRect">
            <a:avLst>
              <a:gd fmla="val 24765" name="adj"/>
            </a:avLst>
          </a:prstGeom>
          <a:solidFill>
            <a:schemeClr val="accent3"/>
          </a:solidFill>
          <a:ln>
            <a:noFill/>
          </a:ln>
        </p:spPr>
        <p:txBody>
          <a:bodyPr anchorCtr="0" anchor="ctr" bIns="0" lIns="36000" spcFirstLastPara="1" rIns="0" wrap="square" tIns="0">
            <a:noAutofit/>
          </a:bodyPr>
          <a:lstStyle/>
          <a:p>
            <a:pPr indent="-90488" lvl="0" marL="90488" marR="0" rtl="0" algn="ctr">
              <a:lnSpc>
                <a:spcPct val="90000"/>
              </a:lnSpc>
              <a:spcBef>
                <a:spcPts val="0"/>
              </a:spcBef>
              <a:spcAft>
                <a:spcPts val="0"/>
              </a:spcAft>
              <a:buClr>
                <a:schemeClr val="lt1"/>
              </a:buClr>
              <a:buSzPts val="900"/>
              <a:buFont typeface="Calibri"/>
              <a:buAutoNum type="arabicPeriod" startAt="6"/>
            </a:pPr>
            <a:r>
              <a:rPr b="1" lang="es-PE" sz="900">
                <a:solidFill>
                  <a:schemeClr val="lt1"/>
                </a:solidFill>
                <a:latin typeface="Calibri"/>
                <a:ea typeface="Calibri"/>
                <a:cs typeface="Calibri"/>
                <a:sym typeface="Calibri"/>
              </a:rPr>
              <a:t>Lanzamiento</a:t>
            </a:r>
            <a:endParaRPr/>
          </a:p>
        </p:txBody>
      </p:sp>
      <p:sp>
        <p:nvSpPr>
          <p:cNvPr id="258" name="Google Shape;258;p14"/>
          <p:cNvSpPr/>
          <p:nvPr/>
        </p:nvSpPr>
        <p:spPr>
          <a:xfrm>
            <a:off x="3181813" y="2896033"/>
            <a:ext cx="862978" cy="380435"/>
          </a:xfrm>
          <a:prstGeom prst="roundRect">
            <a:avLst>
              <a:gd fmla="val 24765" name="adj"/>
            </a:avLst>
          </a:prstGeom>
          <a:solidFill>
            <a:schemeClr val="accent3"/>
          </a:solidFill>
          <a:ln>
            <a:noFill/>
          </a:ln>
        </p:spPr>
        <p:txBody>
          <a:bodyPr anchorCtr="0" anchor="ctr" bIns="0" lIns="36000" spcFirstLastPara="1" rIns="0" wrap="square" tIns="0">
            <a:noAutofit/>
          </a:bodyPr>
          <a:lstStyle/>
          <a:p>
            <a:pPr indent="-92075" lvl="0" marL="92075" marR="0" rtl="0" algn="ctr">
              <a:lnSpc>
                <a:spcPct val="90000"/>
              </a:lnSpc>
              <a:spcBef>
                <a:spcPts val="0"/>
              </a:spcBef>
              <a:spcAft>
                <a:spcPts val="0"/>
              </a:spcAft>
              <a:buClr>
                <a:schemeClr val="lt1"/>
              </a:buClr>
              <a:buSzPts val="900"/>
              <a:buFont typeface="Calibri"/>
              <a:buAutoNum type="arabicPeriod" startAt="3"/>
            </a:pPr>
            <a:r>
              <a:rPr b="1" lang="es-PE" sz="900">
                <a:solidFill>
                  <a:schemeClr val="lt1"/>
                </a:solidFill>
                <a:latin typeface="Calibri"/>
                <a:ea typeface="Calibri"/>
                <a:cs typeface="Calibri"/>
                <a:sym typeface="Calibri"/>
              </a:rPr>
              <a:t>Diseño</a:t>
            </a:r>
            <a:endParaRPr b="1" sz="900">
              <a:solidFill>
                <a:schemeClr val="lt1"/>
              </a:solidFill>
              <a:latin typeface="Calibri"/>
              <a:ea typeface="Calibri"/>
              <a:cs typeface="Calibri"/>
              <a:sym typeface="Calibri"/>
            </a:endParaRPr>
          </a:p>
        </p:txBody>
      </p:sp>
      <p:sp>
        <p:nvSpPr>
          <p:cNvPr id="259" name="Google Shape;259;p14"/>
          <p:cNvSpPr/>
          <p:nvPr/>
        </p:nvSpPr>
        <p:spPr>
          <a:xfrm>
            <a:off x="1649948" y="2896033"/>
            <a:ext cx="862978" cy="380435"/>
          </a:xfrm>
          <a:prstGeom prst="roundRect">
            <a:avLst>
              <a:gd fmla="val 24765" name="adj"/>
            </a:avLst>
          </a:prstGeom>
          <a:solidFill>
            <a:schemeClr val="accent3"/>
          </a:solidFill>
          <a:ln>
            <a:noFill/>
          </a:ln>
        </p:spPr>
        <p:txBody>
          <a:bodyPr anchorCtr="0" anchor="ctr" bIns="0" lIns="36000" spcFirstLastPara="1" rIns="0" wrap="square" tIns="0">
            <a:noAutofit/>
          </a:bodyPr>
          <a:lstStyle/>
          <a:p>
            <a:pPr indent="-92075" lvl="0" marL="92075" marR="0" rtl="0" algn="ctr">
              <a:lnSpc>
                <a:spcPct val="90000"/>
              </a:lnSpc>
              <a:spcBef>
                <a:spcPts val="0"/>
              </a:spcBef>
              <a:spcAft>
                <a:spcPts val="0"/>
              </a:spcAft>
              <a:buClr>
                <a:schemeClr val="lt1"/>
              </a:buClr>
              <a:buSzPts val="900"/>
              <a:buFont typeface="Calibri"/>
              <a:buAutoNum type="arabicPeriod" startAt="2"/>
            </a:pPr>
            <a:r>
              <a:rPr b="1" lang="es-PE" sz="900">
                <a:solidFill>
                  <a:schemeClr val="lt1"/>
                </a:solidFill>
                <a:latin typeface="Calibri"/>
                <a:ea typeface="Calibri"/>
                <a:cs typeface="Calibri"/>
                <a:sym typeface="Calibri"/>
              </a:rPr>
              <a:t>Evaluación y Adquisición</a:t>
            </a:r>
            <a:endParaRPr/>
          </a:p>
        </p:txBody>
      </p:sp>
      <p:sp>
        <p:nvSpPr>
          <p:cNvPr id="260" name="Google Shape;260;p14"/>
          <p:cNvSpPr/>
          <p:nvPr/>
        </p:nvSpPr>
        <p:spPr>
          <a:xfrm>
            <a:off x="649026" y="2896033"/>
            <a:ext cx="862978" cy="380435"/>
          </a:xfrm>
          <a:prstGeom prst="roundRect">
            <a:avLst>
              <a:gd fmla="val 24765" name="adj"/>
            </a:avLst>
          </a:prstGeom>
          <a:solidFill>
            <a:schemeClr val="accent3"/>
          </a:solidFill>
          <a:ln>
            <a:noFill/>
          </a:ln>
        </p:spPr>
        <p:txBody>
          <a:bodyPr anchorCtr="0" anchor="ctr" bIns="0" lIns="36000" spcFirstLastPara="1" rIns="0" wrap="square" tIns="0">
            <a:noAutofit/>
          </a:bodyPr>
          <a:lstStyle/>
          <a:p>
            <a:pPr indent="-87313" lvl="0" marL="92075" marR="0" rtl="0" algn="ctr">
              <a:lnSpc>
                <a:spcPct val="90000"/>
              </a:lnSpc>
              <a:spcBef>
                <a:spcPts val="0"/>
              </a:spcBef>
              <a:spcAft>
                <a:spcPts val="0"/>
              </a:spcAft>
              <a:buClr>
                <a:schemeClr val="lt1"/>
              </a:buClr>
              <a:buSzPts val="900"/>
              <a:buFont typeface="Calibri"/>
              <a:buAutoNum type="arabicPeriod"/>
            </a:pPr>
            <a:r>
              <a:rPr b="1" lang="es-PE" sz="900">
                <a:solidFill>
                  <a:schemeClr val="lt1"/>
                </a:solidFill>
                <a:latin typeface="Calibri"/>
                <a:ea typeface="Calibri"/>
                <a:cs typeface="Calibri"/>
                <a:sym typeface="Calibri"/>
              </a:rPr>
              <a:t>Gestión del Proyecto</a:t>
            </a:r>
            <a:endParaRPr/>
          </a:p>
        </p:txBody>
      </p:sp>
      <p:sp>
        <p:nvSpPr>
          <p:cNvPr id="261" name="Google Shape;261;p14"/>
          <p:cNvSpPr/>
          <p:nvPr/>
        </p:nvSpPr>
        <p:spPr>
          <a:xfrm>
            <a:off x="819150" y="3427260"/>
            <a:ext cx="766452" cy="380435"/>
          </a:xfrm>
          <a:prstGeom prst="roundRect">
            <a:avLst>
              <a:gd fmla="val 24765" name="adj"/>
            </a:avLst>
          </a:prstGeom>
          <a:solidFill>
            <a:srgbClr val="DDEEC7"/>
          </a:solidFill>
          <a:ln>
            <a:noFill/>
          </a:ln>
        </p:spPr>
        <p:txBody>
          <a:bodyPr anchorCtr="0" anchor="ctr" bIns="0" lIns="36000" spcFirstLastPara="1" rIns="0" wrap="square" tIns="0">
            <a:noAutofit/>
          </a:bodyPr>
          <a:lstStyle/>
          <a:p>
            <a:pPr indent="0" lvl="0" marL="0" marR="0" rtl="0" algn="l">
              <a:lnSpc>
                <a:spcPct val="90000"/>
              </a:lnSpc>
              <a:spcBef>
                <a:spcPts val="0"/>
              </a:spcBef>
              <a:spcAft>
                <a:spcPts val="0"/>
              </a:spcAft>
              <a:buNone/>
            </a:pPr>
            <a:r>
              <a:rPr lang="es-PE" sz="800">
                <a:solidFill>
                  <a:schemeClr val="dk1"/>
                </a:solidFill>
                <a:latin typeface="Calibri"/>
                <a:ea typeface="Calibri"/>
                <a:cs typeface="Calibri"/>
                <a:sym typeface="Calibri"/>
              </a:rPr>
              <a:t>1.1. Acta de Constitución</a:t>
            </a:r>
            <a:endParaRPr/>
          </a:p>
        </p:txBody>
      </p:sp>
      <p:sp>
        <p:nvSpPr>
          <p:cNvPr id="262" name="Google Shape;262;p14"/>
          <p:cNvSpPr/>
          <p:nvPr/>
        </p:nvSpPr>
        <p:spPr>
          <a:xfrm>
            <a:off x="819150" y="3910236"/>
            <a:ext cx="766452" cy="380435"/>
          </a:xfrm>
          <a:prstGeom prst="roundRect">
            <a:avLst>
              <a:gd fmla="val 24765" name="adj"/>
            </a:avLst>
          </a:prstGeom>
          <a:solidFill>
            <a:srgbClr val="DDEEC7"/>
          </a:solidFill>
          <a:ln>
            <a:noFill/>
          </a:ln>
        </p:spPr>
        <p:txBody>
          <a:bodyPr anchorCtr="0" anchor="ctr" bIns="0" lIns="36000" spcFirstLastPara="1" rIns="0" wrap="square" tIns="0">
            <a:noAutofit/>
          </a:bodyPr>
          <a:lstStyle/>
          <a:p>
            <a:pPr indent="0" lvl="0" marL="0" marR="0" rtl="0" algn="l">
              <a:lnSpc>
                <a:spcPct val="90000"/>
              </a:lnSpc>
              <a:spcBef>
                <a:spcPts val="0"/>
              </a:spcBef>
              <a:spcAft>
                <a:spcPts val="0"/>
              </a:spcAft>
              <a:buNone/>
            </a:pPr>
            <a:r>
              <a:rPr lang="es-PE" sz="800">
                <a:solidFill>
                  <a:schemeClr val="dk1"/>
                </a:solidFill>
                <a:latin typeface="Calibri"/>
                <a:ea typeface="Calibri"/>
                <a:cs typeface="Calibri"/>
                <a:sym typeface="Calibri"/>
              </a:rPr>
              <a:t>1.2. Presupuesto</a:t>
            </a:r>
            <a:endParaRPr/>
          </a:p>
        </p:txBody>
      </p:sp>
      <p:sp>
        <p:nvSpPr>
          <p:cNvPr id="238" name="Google Shape;238;p14"/>
          <p:cNvSpPr/>
          <p:nvPr/>
        </p:nvSpPr>
        <p:spPr>
          <a:xfrm>
            <a:off x="819150" y="4393212"/>
            <a:ext cx="766452" cy="380435"/>
          </a:xfrm>
          <a:prstGeom prst="roundRect">
            <a:avLst>
              <a:gd fmla="val 24765" name="adj"/>
            </a:avLst>
          </a:prstGeom>
          <a:solidFill>
            <a:srgbClr val="DDEEC7"/>
          </a:solidFill>
          <a:ln>
            <a:noFill/>
          </a:ln>
        </p:spPr>
        <p:txBody>
          <a:bodyPr anchorCtr="0" anchor="ctr" bIns="0" lIns="36000" spcFirstLastPara="1" rIns="0" wrap="square" tIns="0">
            <a:noAutofit/>
          </a:bodyPr>
          <a:lstStyle/>
          <a:p>
            <a:pPr indent="0" lvl="0" marL="0" marR="0" rtl="0" algn="l">
              <a:lnSpc>
                <a:spcPct val="90000"/>
              </a:lnSpc>
              <a:spcBef>
                <a:spcPts val="0"/>
              </a:spcBef>
              <a:spcAft>
                <a:spcPts val="0"/>
              </a:spcAft>
              <a:buNone/>
            </a:pPr>
            <a:r>
              <a:rPr lang="es-PE" sz="800">
                <a:solidFill>
                  <a:schemeClr val="dk1"/>
                </a:solidFill>
                <a:latin typeface="Calibri"/>
                <a:ea typeface="Calibri"/>
                <a:cs typeface="Calibri"/>
                <a:sym typeface="Calibri"/>
              </a:rPr>
              <a:t>1.3. Registro </a:t>
            </a:r>
            <a:br>
              <a:rPr lang="es-PE" sz="800">
                <a:solidFill>
                  <a:schemeClr val="dk1"/>
                </a:solidFill>
                <a:latin typeface="Calibri"/>
                <a:ea typeface="Calibri"/>
                <a:cs typeface="Calibri"/>
                <a:sym typeface="Calibri"/>
              </a:rPr>
            </a:br>
            <a:r>
              <a:rPr lang="es-PE" sz="800">
                <a:solidFill>
                  <a:schemeClr val="dk1"/>
                </a:solidFill>
                <a:latin typeface="Calibri"/>
                <a:ea typeface="Calibri"/>
                <a:cs typeface="Calibri"/>
                <a:sym typeface="Calibri"/>
              </a:rPr>
              <a:t>de Riesgos</a:t>
            </a:r>
            <a:endParaRPr/>
          </a:p>
        </p:txBody>
      </p:sp>
      <p:sp>
        <p:nvSpPr>
          <p:cNvPr id="263" name="Google Shape;263;p14"/>
          <p:cNvSpPr/>
          <p:nvPr/>
        </p:nvSpPr>
        <p:spPr>
          <a:xfrm>
            <a:off x="1812820" y="3427260"/>
            <a:ext cx="803223" cy="380435"/>
          </a:xfrm>
          <a:prstGeom prst="roundRect">
            <a:avLst>
              <a:gd fmla="val 24765" name="adj"/>
            </a:avLst>
          </a:prstGeom>
          <a:solidFill>
            <a:srgbClr val="DDEEC7"/>
          </a:solidFill>
          <a:ln>
            <a:noFill/>
          </a:ln>
        </p:spPr>
        <p:txBody>
          <a:bodyPr anchorCtr="0" anchor="ctr" bIns="0" lIns="36000" spcFirstLastPara="1" rIns="0" wrap="square" tIns="0">
            <a:noAutofit/>
          </a:bodyPr>
          <a:lstStyle/>
          <a:p>
            <a:pPr indent="0" lvl="0" marL="0" marR="0" rtl="0" algn="l">
              <a:lnSpc>
                <a:spcPct val="90000"/>
              </a:lnSpc>
              <a:spcBef>
                <a:spcPts val="0"/>
              </a:spcBef>
              <a:spcAft>
                <a:spcPts val="0"/>
              </a:spcAft>
              <a:buNone/>
            </a:pPr>
            <a:r>
              <a:rPr lang="es-PE" sz="800">
                <a:solidFill>
                  <a:schemeClr val="dk1"/>
                </a:solidFill>
                <a:latin typeface="Calibri"/>
                <a:ea typeface="Calibri"/>
                <a:cs typeface="Calibri"/>
                <a:sym typeface="Calibri"/>
              </a:rPr>
              <a:t>2.1. Terreno</a:t>
            </a:r>
            <a:endParaRPr/>
          </a:p>
        </p:txBody>
      </p:sp>
      <p:sp>
        <p:nvSpPr>
          <p:cNvPr id="233" name="Google Shape;233;p14"/>
          <p:cNvSpPr/>
          <p:nvPr/>
        </p:nvSpPr>
        <p:spPr>
          <a:xfrm>
            <a:off x="1812820" y="3910236"/>
            <a:ext cx="803223" cy="380435"/>
          </a:xfrm>
          <a:prstGeom prst="roundRect">
            <a:avLst>
              <a:gd fmla="val 24765" name="adj"/>
            </a:avLst>
          </a:prstGeom>
          <a:solidFill>
            <a:srgbClr val="DDEEC7"/>
          </a:solidFill>
          <a:ln>
            <a:noFill/>
          </a:ln>
        </p:spPr>
        <p:txBody>
          <a:bodyPr anchorCtr="0" anchor="ctr" bIns="0" lIns="36000" spcFirstLastPara="1" rIns="0" wrap="square" tIns="0">
            <a:noAutofit/>
          </a:bodyPr>
          <a:lstStyle/>
          <a:p>
            <a:pPr indent="0" lvl="0" marL="0" marR="0" rtl="0" algn="l">
              <a:lnSpc>
                <a:spcPct val="90000"/>
              </a:lnSpc>
              <a:spcBef>
                <a:spcPts val="0"/>
              </a:spcBef>
              <a:spcAft>
                <a:spcPts val="0"/>
              </a:spcAft>
              <a:buNone/>
            </a:pPr>
            <a:r>
              <a:rPr lang="es-PE" sz="800">
                <a:solidFill>
                  <a:schemeClr val="dk1"/>
                </a:solidFill>
                <a:latin typeface="Calibri"/>
                <a:ea typeface="Calibri"/>
                <a:cs typeface="Calibri"/>
                <a:sym typeface="Calibri"/>
              </a:rPr>
              <a:t>2.2.Documentos Legales</a:t>
            </a:r>
            <a:endParaRPr/>
          </a:p>
        </p:txBody>
      </p:sp>
      <p:sp>
        <p:nvSpPr>
          <p:cNvPr id="264" name="Google Shape;264;p14"/>
          <p:cNvSpPr/>
          <p:nvPr/>
        </p:nvSpPr>
        <p:spPr>
          <a:xfrm>
            <a:off x="3651790" y="3427260"/>
            <a:ext cx="862978" cy="380435"/>
          </a:xfrm>
          <a:prstGeom prst="roundRect">
            <a:avLst>
              <a:gd fmla="val 24765" name="adj"/>
            </a:avLst>
          </a:prstGeom>
          <a:solidFill>
            <a:schemeClr val="accent3"/>
          </a:solidFill>
          <a:ln>
            <a:noFill/>
          </a:ln>
        </p:spPr>
        <p:txBody>
          <a:bodyPr anchorCtr="0" anchor="ctr" bIns="0" lIns="36000" spcFirstLastPara="1" rIns="0" wrap="square" tIns="0">
            <a:noAutofit/>
          </a:bodyPr>
          <a:lstStyle/>
          <a:p>
            <a:pPr indent="0" lvl="0" marL="0" marR="0" rtl="0" algn="l">
              <a:lnSpc>
                <a:spcPct val="90000"/>
              </a:lnSpc>
              <a:spcBef>
                <a:spcPts val="0"/>
              </a:spcBef>
              <a:spcAft>
                <a:spcPts val="0"/>
              </a:spcAft>
              <a:buNone/>
            </a:pPr>
            <a:r>
              <a:rPr lang="es-PE" sz="900">
                <a:solidFill>
                  <a:schemeClr val="lt1"/>
                </a:solidFill>
                <a:latin typeface="Calibri"/>
                <a:ea typeface="Calibri"/>
                <a:cs typeface="Calibri"/>
                <a:sym typeface="Calibri"/>
              </a:rPr>
              <a:t>3.2. Planos</a:t>
            </a:r>
            <a:endParaRPr/>
          </a:p>
        </p:txBody>
      </p:sp>
      <p:sp>
        <p:nvSpPr>
          <p:cNvPr id="265" name="Google Shape;265;p14"/>
          <p:cNvSpPr/>
          <p:nvPr/>
        </p:nvSpPr>
        <p:spPr>
          <a:xfrm>
            <a:off x="3846744" y="3910236"/>
            <a:ext cx="766452" cy="380435"/>
          </a:xfrm>
          <a:prstGeom prst="roundRect">
            <a:avLst>
              <a:gd fmla="val 24765" name="adj"/>
            </a:avLst>
          </a:prstGeom>
          <a:solidFill>
            <a:srgbClr val="DDEEC7"/>
          </a:solidFill>
          <a:ln>
            <a:noFill/>
          </a:ln>
        </p:spPr>
        <p:txBody>
          <a:bodyPr anchorCtr="0" anchor="ctr" bIns="0" lIns="36000" spcFirstLastPara="1" rIns="0" wrap="square" tIns="0">
            <a:noAutofit/>
          </a:bodyPr>
          <a:lstStyle/>
          <a:p>
            <a:pPr indent="0" lvl="0" marL="0" marR="0" rtl="0" algn="l">
              <a:lnSpc>
                <a:spcPct val="90000"/>
              </a:lnSpc>
              <a:spcBef>
                <a:spcPts val="0"/>
              </a:spcBef>
              <a:spcAft>
                <a:spcPts val="0"/>
              </a:spcAft>
              <a:buNone/>
            </a:pPr>
            <a:r>
              <a:rPr lang="es-PE" sz="800">
                <a:solidFill>
                  <a:schemeClr val="dk1"/>
                </a:solidFill>
                <a:latin typeface="Calibri"/>
                <a:ea typeface="Calibri"/>
                <a:cs typeface="Calibri"/>
                <a:sym typeface="Calibri"/>
              </a:rPr>
              <a:t>3.2.1. Planos Arquitectura</a:t>
            </a:r>
            <a:endParaRPr/>
          </a:p>
        </p:txBody>
      </p:sp>
      <p:sp>
        <p:nvSpPr>
          <p:cNvPr id="230" name="Google Shape;230;p14"/>
          <p:cNvSpPr/>
          <p:nvPr/>
        </p:nvSpPr>
        <p:spPr>
          <a:xfrm>
            <a:off x="3846744" y="4393212"/>
            <a:ext cx="766452" cy="380435"/>
          </a:xfrm>
          <a:prstGeom prst="roundRect">
            <a:avLst>
              <a:gd fmla="val 24765" name="adj"/>
            </a:avLst>
          </a:prstGeom>
          <a:solidFill>
            <a:srgbClr val="DDEEC7"/>
          </a:solidFill>
          <a:ln>
            <a:noFill/>
          </a:ln>
        </p:spPr>
        <p:txBody>
          <a:bodyPr anchorCtr="0" anchor="ctr" bIns="0" lIns="36000" spcFirstLastPara="1" rIns="0" wrap="square" tIns="0">
            <a:noAutofit/>
          </a:bodyPr>
          <a:lstStyle/>
          <a:p>
            <a:pPr indent="0" lvl="0" marL="0" marR="0" rtl="0" algn="l">
              <a:lnSpc>
                <a:spcPct val="90000"/>
              </a:lnSpc>
              <a:spcBef>
                <a:spcPts val="0"/>
              </a:spcBef>
              <a:spcAft>
                <a:spcPts val="0"/>
              </a:spcAft>
              <a:buNone/>
            </a:pPr>
            <a:r>
              <a:rPr lang="es-PE" sz="800">
                <a:solidFill>
                  <a:schemeClr val="dk1"/>
                </a:solidFill>
                <a:latin typeface="Calibri"/>
                <a:ea typeface="Calibri"/>
                <a:cs typeface="Calibri"/>
                <a:sym typeface="Calibri"/>
              </a:rPr>
              <a:t>3.2.2. Planos Electricidad</a:t>
            </a:r>
            <a:endParaRPr/>
          </a:p>
        </p:txBody>
      </p:sp>
      <p:sp>
        <p:nvSpPr>
          <p:cNvPr id="266" name="Google Shape;266;p14"/>
          <p:cNvSpPr/>
          <p:nvPr/>
        </p:nvSpPr>
        <p:spPr>
          <a:xfrm>
            <a:off x="4832214" y="3427260"/>
            <a:ext cx="735656" cy="380435"/>
          </a:xfrm>
          <a:prstGeom prst="roundRect">
            <a:avLst>
              <a:gd fmla="val 24765" name="adj"/>
            </a:avLst>
          </a:prstGeom>
          <a:solidFill>
            <a:srgbClr val="DDEEC7"/>
          </a:solidFill>
          <a:ln>
            <a:noFill/>
          </a:ln>
        </p:spPr>
        <p:txBody>
          <a:bodyPr anchorCtr="0" anchor="ctr" bIns="0" lIns="36000" spcFirstLastPara="1" rIns="0" wrap="square" tIns="0">
            <a:noAutofit/>
          </a:bodyPr>
          <a:lstStyle/>
          <a:p>
            <a:pPr indent="0" lvl="0" marL="0" marR="0" rtl="0" algn="l">
              <a:lnSpc>
                <a:spcPct val="90000"/>
              </a:lnSpc>
              <a:spcBef>
                <a:spcPts val="0"/>
              </a:spcBef>
              <a:spcAft>
                <a:spcPts val="0"/>
              </a:spcAft>
              <a:buNone/>
            </a:pPr>
            <a:r>
              <a:rPr lang="es-PE" sz="800">
                <a:solidFill>
                  <a:schemeClr val="dk1"/>
                </a:solidFill>
                <a:latin typeface="Calibri"/>
                <a:ea typeface="Calibri"/>
                <a:cs typeface="Calibri"/>
                <a:sym typeface="Calibri"/>
              </a:rPr>
              <a:t>4.1.Tienda</a:t>
            </a:r>
            <a:endParaRPr sz="800">
              <a:solidFill>
                <a:schemeClr val="dk1"/>
              </a:solidFill>
              <a:latin typeface="Calibri"/>
              <a:ea typeface="Calibri"/>
              <a:cs typeface="Calibri"/>
              <a:sym typeface="Calibri"/>
            </a:endParaRPr>
          </a:p>
        </p:txBody>
      </p:sp>
      <p:sp>
        <p:nvSpPr>
          <p:cNvPr id="267" name="Google Shape;267;p14"/>
          <p:cNvSpPr/>
          <p:nvPr/>
        </p:nvSpPr>
        <p:spPr>
          <a:xfrm>
            <a:off x="4832214" y="3903901"/>
            <a:ext cx="735656" cy="380435"/>
          </a:xfrm>
          <a:prstGeom prst="roundRect">
            <a:avLst>
              <a:gd fmla="val 24765" name="adj"/>
            </a:avLst>
          </a:prstGeom>
          <a:solidFill>
            <a:srgbClr val="DDEEC7"/>
          </a:solidFill>
          <a:ln>
            <a:noFill/>
          </a:ln>
        </p:spPr>
        <p:txBody>
          <a:bodyPr anchorCtr="0" anchor="ctr" bIns="0" lIns="36000" spcFirstLastPara="1" rIns="0" wrap="square" tIns="0">
            <a:noAutofit/>
          </a:bodyPr>
          <a:lstStyle/>
          <a:p>
            <a:pPr indent="0" lvl="0" marL="0" marR="0" rtl="0" algn="l">
              <a:lnSpc>
                <a:spcPct val="90000"/>
              </a:lnSpc>
              <a:spcBef>
                <a:spcPts val="0"/>
              </a:spcBef>
              <a:spcAft>
                <a:spcPts val="0"/>
              </a:spcAft>
              <a:buNone/>
            </a:pPr>
            <a:r>
              <a:rPr lang="es-PE" sz="800">
                <a:solidFill>
                  <a:schemeClr val="dk1"/>
                </a:solidFill>
                <a:latin typeface="Calibri"/>
                <a:ea typeface="Calibri"/>
                <a:cs typeface="Calibri"/>
                <a:sym typeface="Calibri"/>
              </a:rPr>
              <a:t>4.2. </a:t>
            </a:r>
            <a:r>
              <a:rPr i="1" lang="es-PE" sz="800">
                <a:solidFill>
                  <a:schemeClr val="dk1"/>
                </a:solidFill>
                <a:latin typeface="Calibri"/>
                <a:ea typeface="Calibri"/>
                <a:cs typeface="Calibri"/>
                <a:sym typeface="Calibri"/>
              </a:rPr>
              <a:t>Parking</a:t>
            </a:r>
            <a:endParaRPr/>
          </a:p>
        </p:txBody>
      </p:sp>
      <p:sp>
        <p:nvSpPr>
          <p:cNvPr id="268" name="Google Shape;268;p14"/>
          <p:cNvSpPr/>
          <p:nvPr/>
        </p:nvSpPr>
        <p:spPr>
          <a:xfrm>
            <a:off x="5664991" y="3427260"/>
            <a:ext cx="862978" cy="380435"/>
          </a:xfrm>
          <a:prstGeom prst="roundRect">
            <a:avLst>
              <a:gd fmla="val 24765" name="adj"/>
            </a:avLst>
          </a:prstGeom>
          <a:solidFill>
            <a:schemeClr val="accent3"/>
          </a:solidFill>
          <a:ln>
            <a:noFill/>
          </a:ln>
        </p:spPr>
        <p:txBody>
          <a:bodyPr anchorCtr="0" anchor="ctr" bIns="0" lIns="36000" spcFirstLastPara="1" rIns="0" wrap="square" tIns="0">
            <a:noAutofit/>
          </a:bodyPr>
          <a:lstStyle/>
          <a:p>
            <a:pPr indent="0" lvl="0" marL="0" marR="0" rtl="0" algn="l">
              <a:lnSpc>
                <a:spcPct val="90000"/>
              </a:lnSpc>
              <a:spcBef>
                <a:spcPts val="0"/>
              </a:spcBef>
              <a:spcAft>
                <a:spcPts val="0"/>
              </a:spcAft>
              <a:buNone/>
            </a:pPr>
            <a:r>
              <a:rPr lang="es-PE" sz="900">
                <a:solidFill>
                  <a:schemeClr val="lt1"/>
                </a:solidFill>
                <a:latin typeface="Calibri"/>
                <a:ea typeface="Calibri"/>
                <a:cs typeface="Calibri"/>
                <a:sym typeface="Calibri"/>
              </a:rPr>
              <a:t>5.1. Acabados</a:t>
            </a:r>
            <a:endParaRPr/>
          </a:p>
        </p:txBody>
      </p:sp>
      <p:sp>
        <p:nvSpPr>
          <p:cNvPr id="269" name="Google Shape;269;p14"/>
          <p:cNvSpPr/>
          <p:nvPr/>
        </p:nvSpPr>
        <p:spPr>
          <a:xfrm>
            <a:off x="6726521" y="3427260"/>
            <a:ext cx="766452" cy="380435"/>
          </a:xfrm>
          <a:prstGeom prst="roundRect">
            <a:avLst>
              <a:gd fmla="val 24765" name="adj"/>
            </a:avLst>
          </a:prstGeom>
          <a:solidFill>
            <a:srgbClr val="DDEEC7"/>
          </a:solidFill>
          <a:ln>
            <a:noFill/>
          </a:ln>
        </p:spPr>
        <p:txBody>
          <a:bodyPr anchorCtr="0" anchor="ctr" bIns="0" lIns="36000" spcFirstLastPara="1" rIns="0" wrap="square" tIns="0">
            <a:noAutofit/>
          </a:bodyPr>
          <a:lstStyle/>
          <a:p>
            <a:pPr indent="0" lvl="0" marL="0" marR="0" rtl="0" algn="l">
              <a:lnSpc>
                <a:spcPct val="90000"/>
              </a:lnSpc>
              <a:spcBef>
                <a:spcPts val="0"/>
              </a:spcBef>
              <a:spcAft>
                <a:spcPts val="0"/>
              </a:spcAft>
              <a:buNone/>
            </a:pPr>
            <a:r>
              <a:rPr lang="es-PE" sz="800">
                <a:solidFill>
                  <a:schemeClr val="dk1"/>
                </a:solidFill>
                <a:latin typeface="Calibri"/>
                <a:ea typeface="Calibri"/>
                <a:cs typeface="Calibri"/>
                <a:sym typeface="Calibri"/>
              </a:rPr>
              <a:t>5.2. Decoración</a:t>
            </a:r>
            <a:endParaRPr/>
          </a:p>
        </p:txBody>
      </p:sp>
      <p:sp>
        <p:nvSpPr>
          <p:cNvPr id="270" name="Google Shape;270;p14"/>
          <p:cNvSpPr/>
          <p:nvPr/>
        </p:nvSpPr>
        <p:spPr>
          <a:xfrm>
            <a:off x="5861243" y="3902148"/>
            <a:ext cx="716803" cy="380435"/>
          </a:xfrm>
          <a:prstGeom prst="roundRect">
            <a:avLst>
              <a:gd fmla="val 24765" name="adj"/>
            </a:avLst>
          </a:prstGeom>
          <a:solidFill>
            <a:srgbClr val="DDEEC7"/>
          </a:solidFill>
          <a:ln>
            <a:noFill/>
          </a:ln>
        </p:spPr>
        <p:txBody>
          <a:bodyPr anchorCtr="0" anchor="ctr" bIns="0" lIns="36000" spcFirstLastPara="1" rIns="0" wrap="square" tIns="0">
            <a:noAutofit/>
          </a:bodyPr>
          <a:lstStyle/>
          <a:p>
            <a:pPr indent="0" lvl="0" marL="0" marR="0" rtl="0" algn="l">
              <a:lnSpc>
                <a:spcPct val="90000"/>
              </a:lnSpc>
              <a:spcBef>
                <a:spcPts val="0"/>
              </a:spcBef>
              <a:spcAft>
                <a:spcPts val="0"/>
              </a:spcAft>
              <a:buNone/>
            </a:pPr>
            <a:r>
              <a:rPr lang="es-PE" sz="800">
                <a:solidFill>
                  <a:schemeClr val="dk1"/>
                </a:solidFill>
                <a:latin typeface="Calibri"/>
                <a:ea typeface="Calibri"/>
                <a:cs typeface="Calibri"/>
                <a:sym typeface="Calibri"/>
              </a:rPr>
              <a:t>5.1.1. Acabados Interiores</a:t>
            </a:r>
            <a:endParaRPr/>
          </a:p>
        </p:txBody>
      </p:sp>
      <p:sp>
        <p:nvSpPr>
          <p:cNvPr id="271" name="Google Shape;271;p14"/>
          <p:cNvSpPr/>
          <p:nvPr/>
        </p:nvSpPr>
        <p:spPr>
          <a:xfrm>
            <a:off x="5861243" y="4393212"/>
            <a:ext cx="716803" cy="380435"/>
          </a:xfrm>
          <a:prstGeom prst="roundRect">
            <a:avLst>
              <a:gd fmla="val 24765" name="adj"/>
            </a:avLst>
          </a:prstGeom>
          <a:solidFill>
            <a:srgbClr val="DDEEC7"/>
          </a:solidFill>
          <a:ln>
            <a:noFill/>
          </a:ln>
        </p:spPr>
        <p:txBody>
          <a:bodyPr anchorCtr="0" anchor="ctr" bIns="0" lIns="36000" spcFirstLastPara="1" rIns="0" wrap="square" tIns="0">
            <a:noAutofit/>
          </a:bodyPr>
          <a:lstStyle/>
          <a:p>
            <a:pPr indent="0" lvl="0" marL="0" marR="0" rtl="0" algn="l">
              <a:lnSpc>
                <a:spcPct val="90000"/>
              </a:lnSpc>
              <a:spcBef>
                <a:spcPts val="0"/>
              </a:spcBef>
              <a:spcAft>
                <a:spcPts val="0"/>
              </a:spcAft>
              <a:buNone/>
            </a:pPr>
            <a:r>
              <a:rPr lang="es-PE" sz="800">
                <a:solidFill>
                  <a:schemeClr val="dk1"/>
                </a:solidFill>
                <a:latin typeface="Calibri"/>
                <a:ea typeface="Calibri"/>
                <a:cs typeface="Calibri"/>
                <a:sym typeface="Calibri"/>
              </a:rPr>
              <a:t>5.1.2. Acabados Exteriores</a:t>
            </a:r>
            <a:endParaRPr/>
          </a:p>
        </p:txBody>
      </p:sp>
      <p:sp>
        <p:nvSpPr>
          <p:cNvPr id="272" name="Google Shape;272;p14"/>
          <p:cNvSpPr/>
          <p:nvPr/>
        </p:nvSpPr>
        <p:spPr>
          <a:xfrm>
            <a:off x="7766621" y="3427260"/>
            <a:ext cx="766452" cy="380435"/>
          </a:xfrm>
          <a:prstGeom prst="roundRect">
            <a:avLst>
              <a:gd fmla="val 24765" name="adj"/>
            </a:avLst>
          </a:prstGeom>
          <a:solidFill>
            <a:srgbClr val="DDEEC7"/>
          </a:solidFill>
          <a:ln>
            <a:noFill/>
          </a:ln>
        </p:spPr>
        <p:txBody>
          <a:bodyPr anchorCtr="0" anchor="ctr" bIns="0" lIns="36000" spcFirstLastPara="1" rIns="0" wrap="square" tIns="0">
            <a:noAutofit/>
          </a:bodyPr>
          <a:lstStyle/>
          <a:p>
            <a:pPr indent="0" lvl="0" marL="0" marR="0" rtl="0" algn="l">
              <a:lnSpc>
                <a:spcPct val="90000"/>
              </a:lnSpc>
              <a:spcBef>
                <a:spcPts val="0"/>
              </a:spcBef>
              <a:spcAft>
                <a:spcPts val="0"/>
              </a:spcAft>
              <a:buNone/>
            </a:pPr>
            <a:r>
              <a:rPr lang="es-PE" sz="800">
                <a:solidFill>
                  <a:schemeClr val="dk1"/>
                </a:solidFill>
                <a:latin typeface="Calibri"/>
                <a:ea typeface="Calibri"/>
                <a:cs typeface="Calibri"/>
                <a:sym typeface="Calibri"/>
              </a:rPr>
              <a:t>6.1. Publicidad RR. SS.</a:t>
            </a:r>
            <a:endParaRPr/>
          </a:p>
        </p:txBody>
      </p:sp>
      <p:sp>
        <p:nvSpPr>
          <p:cNvPr id="273" name="Google Shape;273;p14"/>
          <p:cNvSpPr/>
          <p:nvPr/>
        </p:nvSpPr>
        <p:spPr>
          <a:xfrm>
            <a:off x="7766621" y="3890785"/>
            <a:ext cx="766452" cy="380435"/>
          </a:xfrm>
          <a:prstGeom prst="roundRect">
            <a:avLst>
              <a:gd fmla="val 24765" name="adj"/>
            </a:avLst>
          </a:prstGeom>
          <a:solidFill>
            <a:srgbClr val="DDEEC7"/>
          </a:solidFill>
          <a:ln>
            <a:noFill/>
          </a:ln>
        </p:spPr>
        <p:txBody>
          <a:bodyPr anchorCtr="0" anchor="ctr" bIns="0" lIns="36000" spcFirstLastPara="1" rIns="0" wrap="square" tIns="0">
            <a:noAutofit/>
          </a:bodyPr>
          <a:lstStyle/>
          <a:p>
            <a:pPr indent="0" lvl="0" marL="0" marR="0" rtl="0" algn="l">
              <a:lnSpc>
                <a:spcPct val="90000"/>
              </a:lnSpc>
              <a:spcBef>
                <a:spcPts val="0"/>
              </a:spcBef>
              <a:spcAft>
                <a:spcPts val="0"/>
              </a:spcAft>
              <a:buNone/>
            </a:pPr>
            <a:r>
              <a:rPr lang="es-PE" sz="800">
                <a:solidFill>
                  <a:schemeClr val="dk1"/>
                </a:solidFill>
                <a:latin typeface="Calibri"/>
                <a:ea typeface="Calibri"/>
                <a:cs typeface="Calibri"/>
                <a:sym typeface="Calibri"/>
              </a:rPr>
              <a:t>6.2. Evento</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15"/>
          <p:cNvSpPr txBox="1"/>
          <p:nvPr/>
        </p:nvSpPr>
        <p:spPr>
          <a:xfrm>
            <a:off x="4432300" y="3173046"/>
            <a:ext cx="3516983" cy="83099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s-PE" sz="1800">
                <a:solidFill>
                  <a:schemeClr val="dk1"/>
                </a:solidFill>
                <a:latin typeface="Calibri"/>
                <a:ea typeface="Calibri"/>
                <a:cs typeface="Calibri"/>
                <a:sym typeface="Calibri"/>
              </a:rPr>
              <a:t>… Por cada “Paquete de Trabajo” se definen las actividades necesarias para lograr el “Paquete de Trabajo”.</a:t>
            </a:r>
            <a:endParaRPr b="1" sz="1800">
              <a:solidFill>
                <a:schemeClr val="dk1"/>
              </a:solidFill>
              <a:latin typeface="Calibri"/>
              <a:ea typeface="Calibri"/>
              <a:cs typeface="Calibri"/>
              <a:sym typeface="Calibri"/>
            </a:endParaRPr>
          </a:p>
        </p:txBody>
      </p:sp>
      <p:sp>
        <p:nvSpPr>
          <p:cNvPr id="280" name="Google Shape;280;p15"/>
          <p:cNvSpPr/>
          <p:nvPr/>
        </p:nvSpPr>
        <p:spPr>
          <a:xfrm rot="10800000">
            <a:off x="3854475" y="3436144"/>
            <a:ext cx="395237" cy="304800"/>
          </a:xfrm>
          <a:prstGeom prst="rightArrow">
            <a:avLst>
              <a:gd fmla="val 50000" name="adj1"/>
              <a:gd fmla="val 50000" name="adj2"/>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1" name="Google Shape;281;p15"/>
          <p:cNvSpPr/>
          <p:nvPr/>
        </p:nvSpPr>
        <p:spPr>
          <a:xfrm>
            <a:off x="503238" y="376836"/>
            <a:ext cx="3049660"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lang="es-PE" sz="1000">
                <a:solidFill>
                  <a:srgbClr val="7F7F7F"/>
                </a:solidFill>
                <a:latin typeface="Calibri"/>
                <a:ea typeface="Calibri"/>
                <a:cs typeface="Calibri"/>
                <a:sym typeface="Calibri"/>
              </a:rPr>
              <a:t>+ </a:t>
            </a:r>
            <a:r>
              <a:rPr lang="es-PE" sz="1000">
                <a:solidFill>
                  <a:srgbClr val="A5A5A5"/>
                </a:solidFill>
                <a:latin typeface="Calibri"/>
                <a:ea typeface="Calibri"/>
                <a:cs typeface="Calibri"/>
                <a:sym typeface="Calibri"/>
              </a:rPr>
              <a:t>PASO A PASO PARA ELABORAR CRONOGRAMAS</a:t>
            </a:r>
            <a:endParaRPr/>
          </a:p>
        </p:txBody>
      </p:sp>
      <p:grpSp>
        <p:nvGrpSpPr>
          <p:cNvPr id="282" name="Google Shape;282;p15"/>
          <p:cNvGrpSpPr/>
          <p:nvPr/>
        </p:nvGrpSpPr>
        <p:grpSpPr>
          <a:xfrm>
            <a:off x="326977" y="917244"/>
            <a:ext cx="3740197" cy="394721"/>
            <a:chOff x="287221" y="917244"/>
            <a:chExt cx="4397774" cy="500394"/>
          </a:xfrm>
        </p:grpSpPr>
        <p:sp>
          <p:nvSpPr>
            <p:cNvPr id="283" name="Google Shape;283;p15"/>
            <p:cNvSpPr/>
            <p:nvPr/>
          </p:nvSpPr>
          <p:spPr>
            <a:xfrm>
              <a:off x="503237" y="917244"/>
              <a:ext cx="4181758" cy="500394"/>
            </a:xfrm>
            <a:prstGeom prst="roundRect">
              <a:avLst>
                <a:gd fmla="val 24841" name="adj"/>
              </a:avLst>
            </a:prstGeom>
            <a:solidFill>
              <a:srgbClr val="92C24E"/>
            </a:solidFill>
            <a:ln>
              <a:noFill/>
            </a:ln>
          </p:spPr>
          <p:txBody>
            <a:bodyPr anchorCtr="0" anchor="ctr" bIns="45700" lIns="91425" spcFirstLastPara="1" rIns="91425" wrap="square" tIns="45700">
              <a:noAutofit/>
            </a:bodyPr>
            <a:lstStyle/>
            <a:p>
              <a:pPr indent="-1588" lvl="0" marL="6350" marR="0" rtl="0" algn="ctr">
                <a:spcBef>
                  <a:spcPts val="0"/>
                </a:spcBef>
                <a:spcAft>
                  <a:spcPts val="0"/>
                </a:spcAft>
                <a:buNone/>
              </a:pPr>
              <a:r>
                <a:rPr b="1" lang="es-PE" sz="1400">
                  <a:solidFill>
                    <a:schemeClr val="lt1"/>
                  </a:solidFill>
                  <a:latin typeface="Calibri"/>
                  <a:ea typeface="Calibri"/>
                  <a:cs typeface="Calibri"/>
                  <a:sym typeface="Calibri"/>
                </a:rPr>
                <a:t>1. Identificar la lista de actividades</a:t>
              </a:r>
              <a:endParaRPr/>
            </a:p>
          </p:txBody>
        </p:sp>
        <p:grpSp>
          <p:nvGrpSpPr>
            <p:cNvPr id="284" name="Google Shape;284;p15"/>
            <p:cNvGrpSpPr/>
            <p:nvPr/>
          </p:nvGrpSpPr>
          <p:grpSpPr>
            <a:xfrm>
              <a:off x="287221" y="965530"/>
              <a:ext cx="459474" cy="403823"/>
              <a:chOff x="5892512" y="2805541"/>
              <a:chExt cx="459474" cy="403823"/>
            </a:xfrm>
          </p:grpSpPr>
          <p:sp>
            <p:nvSpPr>
              <p:cNvPr id="285" name="Google Shape;285;p15"/>
              <p:cNvSpPr/>
              <p:nvPr/>
            </p:nvSpPr>
            <p:spPr>
              <a:xfrm>
                <a:off x="5956277" y="2824919"/>
                <a:ext cx="395709" cy="376075"/>
              </a:xfrm>
              <a:prstGeom prst="ellipse">
                <a:avLst/>
              </a:prstGeom>
              <a:solidFill>
                <a:srgbClr val="6F953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00">
                  <a:solidFill>
                    <a:schemeClr val="lt1"/>
                  </a:solidFill>
                  <a:latin typeface="Calibri"/>
                  <a:ea typeface="Calibri"/>
                  <a:cs typeface="Calibri"/>
                  <a:sym typeface="Calibri"/>
                </a:endParaRPr>
              </a:p>
            </p:txBody>
          </p:sp>
          <p:sp>
            <p:nvSpPr>
              <p:cNvPr id="286" name="Google Shape;286;p15"/>
              <p:cNvSpPr/>
              <p:nvPr/>
            </p:nvSpPr>
            <p:spPr>
              <a:xfrm>
                <a:off x="5892512" y="2805541"/>
                <a:ext cx="424906" cy="40382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00">
                  <a:solidFill>
                    <a:schemeClr val="lt1"/>
                  </a:solidFill>
                  <a:latin typeface="Calibri"/>
                  <a:ea typeface="Calibri"/>
                  <a:cs typeface="Calibri"/>
                  <a:sym typeface="Calibri"/>
                </a:endParaRPr>
              </a:p>
            </p:txBody>
          </p:sp>
          <p:sp>
            <p:nvSpPr>
              <p:cNvPr id="287" name="Google Shape;287;p15"/>
              <p:cNvSpPr/>
              <p:nvPr/>
            </p:nvSpPr>
            <p:spPr>
              <a:xfrm rot="5400000">
                <a:off x="6076285" y="2946262"/>
                <a:ext cx="186870" cy="122381"/>
              </a:xfrm>
              <a:prstGeom prst="triangle">
                <a:avLst>
                  <a:gd fmla="val 50000" name="adj"/>
                </a:avLst>
              </a:prstGeom>
              <a:solidFill>
                <a:srgbClr val="92C24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00">
                  <a:solidFill>
                    <a:schemeClr val="lt1"/>
                  </a:solidFill>
                  <a:latin typeface="Calibri"/>
                  <a:ea typeface="Calibri"/>
                  <a:cs typeface="Calibri"/>
                  <a:sym typeface="Calibri"/>
                </a:endParaRPr>
              </a:p>
            </p:txBody>
          </p:sp>
        </p:grpSp>
      </p:grpSp>
      <p:sp>
        <p:nvSpPr>
          <p:cNvPr id="288" name="Google Shape;288;p15"/>
          <p:cNvSpPr/>
          <p:nvPr/>
        </p:nvSpPr>
        <p:spPr>
          <a:xfrm>
            <a:off x="503238" y="1930400"/>
            <a:ext cx="3168650" cy="3303588"/>
          </a:xfrm>
          <a:prstGeom prst="roundRect">
            <a:avLst>
              <a:gd fmla="val 3040" name="adj"/>
            </a:avLst>
          </a:prstGeom>
          <a:solidFill>
            <a:srgbClr val="DDEEC7"/>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s-PE" sz="1200">
                <a:solidFill>
                  <a:srgbClr val="000000"/>
                </a:solidFill>
                <a:latin typeface="Calibri"/>
                <a:ea typeface="Calibri"/>
                <a:cs typeface="Calibri"/>
                <a:sym typeface="Calibri"/>
              </a:rPr>
              <a:t>1.1. Acta de Constitución.</a:t>
            </a:r>
            <a:endParaRPr/>
          </a:p>
          <a:p>
            <a:pPr indent="0" lvl="0" marL="0" marR="0" rtl="0" algn="l">
              <a:spcBef>
                <a:spcPts val="200"/>
              </a:spcBef>
              <a:spcAft>
                <a:spcPts val="0"/>
              </a:spcAft>
              <a:buNone/>
            </a:pPr>
            <a:r>
              <a:rPr lang="es-PE" sz="1200">
                <a:solidFill>
                  <a:srgbClr val="000000"/>
                </a:solidFill>
                <a:latin typeface="Calibri"/>
                <a:ea typeface="Calibri"/>
                <a:cs typeface="Calibri"/>
                <a:sym typeface="Calibri"/>
              </a:rPr>
              <a:t>1.2. Presupuesto.</a:t>
            </a:r>
            <a:endParaRPr/>
          </a:p>
          <a:p>
            <a:pPr indent="0" lvl="0" marL="0" marR="0" rtl="0" algn="l">
              <a:spcBef>
                <a:spcPts val="200"/>
              </a:spcBef>
              <a:spcAft>
                <a:spcPts val="0"/>
              </a:spcAft>
              <a:buNone/>
            </a:pPr>
            <a:r>
              <a:rPr lang="es-PE" sz="1200">
                <a:solidFill>
                  <a:srgbClr val="000000"/>
                </a:solidFill>
                <a:latin typeface="Calibri"/>
                <a:ea typeface="Calibri"/>
                <a:cs typeface="Calibri"/>
                <a:sym typeface="Calibri"/>
              </a:rPr>
              <a:t>1.3. Registro de Riesgos.</a:t>
            </a:r>
            <a:endParaRPr/>
          </a:p>
          <a:p>
            <a:pPr indent="0" lvl="0" marL="0" marR="0" rtl="0" algn="l">
              <a:spcBef>
                <a:spcPts val="200"/>
              </a:spcBef>
              <a:spcAft>
                <a:spcPts val="0"/>
              </a:spcAft>
              <a:buNone/>
            </a:pPr>
            <a:r>
              <a:rPr lang="es-PE" sz="1200">
                <a:solidFill>
                  <a:srgbClr val="000000"/>
                </a:solidFill>
                <a:latin typeface="Calibri"/>
                <a:ea typeface="Calibri"/>
                <a:cs typeface="Calibri"/>
                <a:sym typeface="Calibri"/>
              </a:rPr>
              <a:t>2.1. Terreno.</a:t>
            </a:r>
            <a:endParaRPr/>
          </a:p>
          <a:p>
            <a:pPr indent="0" lvl="0" marL="0" marR="0" rtl="0" algn="l">
              <a:spcBef>
                <a:spcPts val="200"/>
              </a:spcBef>
              <a:spcAft>
                <a:spcPts val="0"/>
              </a:spcAft>
              <a:buNone/>
            </a:pPr>
            <a:r>
              <a:rPr lang="es-PE" sz="1200">
                <a:solidFill>
                  <a:srgbClr val="000000"/>
                </a:solidFill>
                <a:latin typeface="Calibri"/>
                <a:ea typeface="Calibri"/>
                <a:cs typeface="Calibri"/>
                <a:sym typeface="Calibri"/>
              </a:rPr>
              <a:t>2.2. Documentos Legales.</a:t>
            </a:r>
            <a:endParaRPr/>
          </a:p>
          <a:p>
            <a:pPr indent="0" lvl="0" marL="0" marR="0" rtl="0" algn="l">
              <a:spcBef>
                <a:spcPts val="200"/>
              </a:spcBef>
              <a:spcAft>
                <a:spcPts val="0"/>
              </a:spcAft>
              <a:buNone/>
            </a:pPr>
            <a:r>
              <a:rPr lang="es-PE" sz="1200">
                <a:solidFill>
                  <a:srgbClr val="000000"/>
                </a:solidFill>
                <a:latin typeface="Calibri"/>
                <a:ea typeface="Calibri"/>
                <a:cs typeface="Calibri"/>
                <a:sym typeface="Calibri"/>
              </a:rPr>
              <a:t>3.1. Maqueta.</a:t>
            </a:r>
            <a:endParaRPr/>
          </a:p>
          <a:p>
            <a:pPr indent="0" lvl="0" marL="0" marR="0" rtl="0" algn="l">
              <a:spcBef>
                <a:spcPts val="200"/>
              </a:spcBef>
              <a:spcAft>
                <a:spcPts val="0"/>
              </a:spcAft>
              <a:buNone/>
            </a:pPr>
            <a:r>
              <a:rPr lang="es-PE" sz="1200">
                <a:solidFill>
                  <a:srgbClr val="000000"/>
                </a:solidFill>
                <a:latin typeface="Calibri"/>
                <a:ea typeface="Calibri"/>
                <a:cs typeface="Calibri"/>
                <a:sym typeface="Calibri"/>
              </a:rPr>
              <a:t>3.2.1. Planos Arquitectura.</a:t>
            </a:r>
            <a:endParaRPr/>
          </a:p>
          <a:p>
            <a:pPr indent="0" lvl="0" marL="0" marR="0" rtl="0" algn="l">
              <a:spcBef>
                <a:spcPts val="200"/>
              </a:spcBef>
              <a:spcAft>
                <a:spcPts val="0"/>
              </a:spcAft>
              <a:buNone/>
            </a:pPr>
            <a:r>
              <a:rPr lang="es-PE" sz="1200">
                <a:solidFill>
                  <a:srgbClr val="000000"/>
                </a:solidFill>
                <a:latin typeface="Calibri"/>
                <a:ea typeface="Calibri"/>
                <a:cs typeface="Calibri"/>
                <a:sym typeface="Calibri"/>
              </a:rPr>
              <a:t>3.2.2. Planos Electricidad.</a:t>
            </a:r>
            <a:endParaRPr/>
          </a:p>
          <a:p>
            <a:pPr indent="0" lvl="0" marL="0" marR="0" rtl="0" algn="l">
              <a:spcBef>
                <a:spcPts val="200"/>
              </a:spcBef>
              <a:spcAft>
                <a:spcPts val="0"/>
              </a:spcAft>
              <a:buNone/>
            </a:pPr>
            <a:r>
              <a:rPr lang="es-PE" sz="1200">
                <a:solidFill>
                  <a:srgbClr val="000000"/>
                </a:solidFill>
                <a:latin typeface="Calibri"/>
                <a:ea typeface="Calibri"/>
                <a:cs typeface="Calibri"/>
                <a:sym typeface="Calibri"/>
              </a:rPr>
              <a:t>4.1. Tienda.</a:t>
            </a:r>
            <a:endParaRPr/>
          </a:p>
          <a:p>
            <a:pPr indent="0" lvl="0" marL="0" marR="0" rtl="0" algn="l">
              <a:spcBef>
                <a:spcPts val="200"/>
              </a:spcBef>
              <a:spcAft>
                <a:spcPts val="0"/>
              </a:spcAft>
              <a:buNone/>
            </a:pPr>
            <a:r>
              <a:rPr lang="es-PE" sz="1200">
                <a:solidFill>
                  <a:srgbClr val="000000"/>
                </a:solidFill>
                <a:latin typeface="Calibri"/>
                <a:ea typeface="Calibri"/>
                <a:cs typeface="Calibri"/>
                <a:sym typeface="Calibri"/>
              </a:rPr>
              <a:t>4.2. </a:t>
            </a:r>
            <a:r>
              <a:rPr i="1" lang="es-PE" sz="1200">
                <a:solidFill>
                  <a:srgbClr val="000000"/>
                </a:solidFill>
                <a:latin typeface="Calibri"/>
                <a:ea typeface="Calibri"/>
                <a:cs typeface="Calibri"/>
                <a:sym typeface="Calibri"/>
              </a:rPr>
              <a:t>Parking.</a:t>
            </a:r>
            <a:endParaRPr/>
          </a:p>
          <a:p>
            <a:pPr indent="0" lvl="0" marL="0" marR="0" rtl="0" algn="l">
              <a:spcBef>
                <a:spcPts val="200"/>
              </a:spcBef>
              <a:spcAft>
                <a:spcPts val="0"/>
              </a:spcAft>
              <a:buNone/>
            </a:pPr>
            <a:r>
              <a:rPr lang="es-PE" sz="1200">
                <a:solidFill>
                  <a:srgbClr val="000000"/>
                </a:solidFill>
                <a:latin typeface="Calibri"/>
                <a:ea typeface="Calibri"/>
                <a:cs typeface="Calibri"/>
                <a:sym typeface="Calibri"/>
              </a:rPr>
              <a:t>5.1.1. Acabados Interiores.</a:t>
            </a:r>
            <a:endParaRPr/>
          </a:p>
          <a:p>
            <a:pPr indent="0" lvl="0" marL="0" marR="0" rtl="0" algn="l">
              <a:spcBef>
                <a:spcPts val="200"/>
              </a:spcBef>
              <a:spcAft>
                <a:spcPts val="0"/>
              </a:spcAft>
              <a:buNone/>
            </a:pPr>
            <a:r>
              <a:rPr lang="es-PE" sz="1200">
                <a:solidFill>
                  <a:srgbClr val="000000"/>
                </a:solidFill>
                <a:latin typeface="Calibri"/>
                <a:ea typeface="Calibri"/>
                <a:cs typeface="Calibri"/>
                <a:sym typeface="Calibri"/>
              </a:rPr>
              <a:t>5.1.2. Acabados Exteriores.</a:t>
            </a:r>
            <a:endParaRPr/>
          </a:p>
          <a:p>
            <a:pPr indent="0" lvl="0" marL="0" marR="0" rtl="0" algn="l">
              <a:spcBef>
                <a:spcPts val="200"/>
              </a:spcBef>
              <a:spcAft>
                <a:spcPts val="0"/>
              </a:spcAft>
              <a:buNone/>
            </a:pPr>
            <a:r>
              <a:rPr lang="es-PE" sz="1200">
                <a:solidFill>
                  <a:srgbClr val="000000"/>
                </a:solidFill>
                <a:latin typeface="Calibri"/>
                <a:ea typeface="Calibri"/>
                <a:cs typeface="Calibri"/>
                <a:sym typeface="Calibri"/>
              </a:rPr>
              <a:t>5.2. Decoración.</a:t>
            </a:r>
            <a:endParaRPr/>
          </a:p>
          <a:p>
            <a:pPr indent="0" lvl="0" marL="0" marR="0" rtl="0" algn="l">
              <a:spcBef>
                <a:spcPts val="200"/>
              </a:spcBef>
              <a:spcAft>
                <a:spcPts val="0"/>
              </a:spcAft>
              <a:buNone/>
            </a:pPr>
            <a:r>
              <a:rPr lang="es-PE" sz="1200">
                <a:solidFill>
                  <a:srgbClr val="000000"/>
                </a:solidFill>
                <a:latin typeface="Calibri"/>
                <a:ea typeface="Calibri"/>
                <a:cs typeface="Calibri"/>
                <a:sym typeface="Calibri"/>
              </a:rPr>
              <a:t>6.1. Publicidad RR. SS.</a:t>
            </a:r>
            <a:endParaRPr/>
          </a:p>
          <a:p>
            <a:pPr indent="0" lvl="0" marL="0" marR="0" rtl="0" algn="l">
              <a:spcBef>
                <a:spcPts val="200"/>
              </a:spcBef>
              <a:spcAft>
                <a:spcPts val="0"/>
              </a:spcAft>
              <a:buNone/>
            </a:pPr>
            <a:r>
              <a:rPr lang="es-PE" sz="1200">
                <a:solidFill>
                  <a:srgbClr val="000000"/>
                </a:solidFill>
                <a:latin typeface="Calibri"/>
                <a:ea typeface="Calibri"/>
                <a:cs typeface="Calibri"/>
                <a:sym typeface="Calibri"/>
              </a:rPr>
              <a:t>6.2. Evento.</a:t>
            </a:r>
            <a:endParaRPr sz="1200">
              <a:solidFill>
                <a:schemeClr val="dk1"/>
              </a:solidFill>
              <a:latin typeface="Calibri"/>
              <a:ea typeface="Calibri"/>
              <a:cs typeface="Calibri"/>
              <a:sym typeface="Calibri"/>
            </a:endParaRPr>
          </a:p>
        </p:txBody>
      </p:sp>
      <p:sp>
        <p:nvSpPr>
          <p:cNvPr id="289" name="Google Shape;289;p15"/>
          <p:cNvSpPr/>
          <p:nvPr/>
        </p:nvSpPr>
        <p:spPr>
          <a:xfrm>
            <a:off x="503238" y="1605377"/>
            <a:ext cx="3563938" cy="24622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s-PE" sz="1600">
                <a:solidFill>
                  <a:schemeClr val="dk1"/>
                </a:solidFill>
                <a:latin typeface="Calibri"/>
                <a:ea typeface="Calibri"/>
                <a:cs typeface="Calibri"/>
                <a:sym typeface="Calibri"/>
              </a:rPr>
              <a:t>15 Paquetes de trabajo</a:t>
            </a:r>
            <a:endParaRPr b="1" sz="16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p:nvPr/>
        </p:nvSpPr>
        <p:spPr>
          <a:xfrm>
            <a:off x="503238" y="376836"/>
            <a:ext cx="3049660"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lang="es-PE" sz="1000">
                <a:solidFill>
                  <a:srgbClr val="7F7F7F"/>
                </a:solidFill>
                <a:latin typeface="Calibri"/>
                <a:ea typeface="Calibri"/>
                <a:cs typeface="Calibri"/>
                <a:sym typeface="Calibri"/>
              </a:rPr>
              <a:t>+ </a:t>
            </a:r>
            <a:r>
              <a:rPr lang="es-PE" sz="1000">
                <a:solidFill>
                  <a:srgbClr val="A5A5A5"/>
                </a:solidFill>
                <a:latin typeface="Calibri"/>
                <a:ea typeface="Calibri"/>
                <a:cs typeface="Calibri"/>
                <a:sym typeface="Calibri"/>
              </a:rPr>
              <a:t>PASO A PASO PARA ELABORAR CRONOGRAMAS</a:t>
            </a:r>
            <a:endParaRPr/>
          </a:p>
        </p:txBody>
      </p:sp>
      <p:grpSp>
        <p:nvGrpSpPr>
          <p:cNvPr id="296" name="Google Shape;296;p16"/>
          <p:cNvGrpSpPr/>
          <p:nvPr/>
        </p:nvGrpSpPr>
        <p:grpSpPr>
          <a:xfrm>
            <a:off x="326977" y="917244"/>
            <a:ext cx="3740197" cy="394721"/>
            <a:chOff x="287221" y="917244"/>
            <a:chExt cx="4397774" cy="500394"/>
          </a:xfrm>
        </p:grpSpPr>
        <p:sp>
          <p:nvSpPr>
            <p:cNvPr id="297" name="Google Shape;297;p16"/>
            <p:cNvSpPr/>
            <p:nvPr/>
          </p:nvSpPr>
          <p:spPr>
            <a:xfrm>
              <a:off x="503237" y="917244"/>
              <a:ext cx="4181758" cy="500394"/>
            </a:xfrm>
            <a:prstGeom prst="roundRect">
              <a:avLst>
                <a:gd fmla="val 24841" name="adj"/>
              </a:avLst>
            </a:prstGeom>
            <a:solidFill>
              <a:srgbClr val="92C24E"/>
            </a:solidFill>
            <a:ln>
              <a:noFill/>
            </a:ln>
          </p:spPr>
          <p:txBody>
            <a:bodyPr anchorCtr="0" anchor="ctr" bIns="45700" lIns="91425" spcFirstLastPara="1" rIns="91425" wrap="square" tIns="45700">
              <a:noAutofit/>
            </a:bodyPr>
            <a:lstStyle/>
            <a:p>
              <a:pPr indent="-1588" lvl="0" marL="6350" marR="0" rtl="0" algn="ctr">
                <a:spcBef>
                  <a:spcPts val="0"/>
                </a:spcBef>
                <a:spcAft>
                  <a:spcPts val="0"/>
                </a:spcAft>
                <a:buNone/>
              </a:pPr>
              <a:r>
                <a:rPr b="1" lang="es-PE" sz="1400">
                  <a:solidFill>
                    <a:schemeClr val="lt1"/>
                  </a:solidFill>
                  <a:latin typeface="Calibri"/>
                  <a:ea typeface="Calibri"/>
                  <a:cs typeface="Calibri"/>
                  <a:sym typeface="Calibri"/>
                </a:rPr>
                <a:t>1. Identificar la lista de actividades</a:t>
              </a:r>
              <a:endParaRPr/>
            </a:p>
          </p:txBody>
        </p:sp>
        <p:grpSp>
          <p:nvGrpSpPr>
            <p:cNvPr id="298" name="Google Shape;298;p16"/>
            <p:cNvGrpSpPr/>
            <p:nvPr/>
          </p:nvGrpSpPr>
          <p:grpSpPr>
            <a:xfrm>
              <a:off x="287221" y="965530"/>
              <a:ext cx="459474" cy="403823"/>
              <a:chOff x="5892512" y="2805541"/>
              <a:chExt cx="459474" cy="403823"/>
            </a:xfrm>
          </p:grpSpPr>
          <p:sp>
            <p:nvSpPr>
              <p:cNvPr id="299" name="Google Shape;299;p16"/>
              <p:cNvSpPr/>
              <p:nvPr/>
            </p:nvSpPr>
            <p:spPr>
              <a:xfrm>
                <a:off x="5956277" y="2824919"/>
                <a:ext cx="395709" cy="376075"/>
              </a:xfrm>
              <a:prstGeom prst="ellipse">
                <a:avLst/>
              </a:prstGeom>
              <a:solidFill>
                <a:srgbClr val="6F953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00">
                  <a:solidFill>
                    <a:schemeClr val="lt1"/>
                  </a:solidFill>
                  <a:latin typeface="Calibri"/>
                  <a:ea typeface="Calibri"/>
                  <a:cs typeface="Calibri"/>
                  <a:sym typeface="Calibri"/>
                </a:endParaRPr>
              </a:p>
            </p:txBody>
          </p:sp>
          <p:sp>
            <p:nvSpPr>
              <p:cNvPr id="300" name="Google Shape;300;p16"/>
              <p:cNvSpPr/>
              <p:nvPr/>
            </p:nvSpPr>
            <p:spPr>
              <a:xfrm>
                <a:off x="5892512" y="2805541"/>
                <a:ext cx="424906" cy="40382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00">
                  <a:solidFill>
                    <a:schemeClr val="lt1"/>
                  </a:solidFill>
                  <a:latin typeface="Calibri"/>
                  <a:ea typeface="Calibri"/>
                  <a:cs typeface="Calibri"/>
                  <a:sym typeface="Calibri"/>
                </a:endParaRPr>
              </a:p>
            </p:txBody>
          </p:sp>
          <p:sp>
            <p:nvSpPr>
              <p:cNvPr id="301" name="Google Shape;301;p16"/>
              <p:cNvSpPr/>
              <p:nvPr/>
            </p:nvSpPr>
            <p:spPr>
              <a:xfrm rot="5400000">
                <a:off x="6076285" y="2946262"/>
                <a:ext cx="186870" cy="122381"/>
              </a:xfrm>
              <a:prstGeom prst="triangle">
                <a:avLst>
                  <a:gd fmla="val 50000" name="adj"/>
                </a:avLst>
              </a:prstGeom>
              <a:solidFill>
                <a:srgbClr val="92C24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00">
                  <a:solidFill>
                    <a:schemeClr val="lt1"/>
                  </a:solidFill>
                  <a:latin typeface="Calibri"/>
                  <a:ea typeface="Calibri"/>
                  <a:cs typeface="Calibri"/>
                  <a:sym typeface="Calibri"/>
                </a:endParaRPr>
              </a:p>
            </p:txBody>
          </p:sp>
        </p:grpSp>
      </p:grpSp>
      <p:sp>
        <p:nvSpPr>
          <p:cNvPr id="302" name="Google Shape;302;p16"/>
          <p:cNvSpPr/>
          <p:nvPr/>
        </p:nvSpPr>
        <p:spPr>
          <a:xfrm>
            <a:off x="503237" y="1605377"/>
            <a:ext cx="3168651" cy="24622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s-PE" sz="1600">
                <a:solidFill>
                  <a:schemeClr val="dk1"/>
                </a:solidFill>
                <a:latin typeface="Calibri"/>
                <a:ea typeface="Calibri"/>
                <a:cs typeface="Calibri"/>
                <a:sym typeface="Calibri"/>
              </a:rPr>
              <a:t>15 Paquetes de trabajo</a:t>
            </a:r>
            <a:endParaRPr b="1" sz="1600">
              <a:solidFill>
                <a:schemeClr val="dk1"/>
              </a:solidFill>
              <a:latin typeface="Calibri"/>
              <a:ea typeface="Calibri"/>
              <a:cs typeface="Calibri"/>
              <a:sym typeface="Calibri"/>
            </a:endParaRPr>
          </a:p>
        </p:txBody>
      </p:sp>
      <p:sp>
        <p:nvSpPr>
          <p:cNvPr id="303" name="Google Shape;303;p16"/>
          <p:cNvSpPr/>
          <p:nvPr/>
        </p:nvSpPr>
        <p:spPr>
          <a:xfrm>
            <a:off x="503238" y="1930400"/>
            <a:ext cx="3168650" cy="3303588"/>
          </a:xfrm>
          <a:prstGeom prst="roundRect">
            <a:avLst>
              <a:gd fmla="val 3040" name="adj"/>
            </a:avLst>
          </a:prstGeom>
          <a:solidFill>
            <a:srgbClr val="F2F2F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s-PE" sz="1200">
                <a:solidFill>
                  <a:srgbClr val="000000"/>
                </a:solidFill>
                <a:latin typeface="Calibri"/>
                <a:ea typeface="Calibri"/>
                <a:cs typeface="Calibri"/>
                <a:sym typeface="Calibri"/>
              </a:rPr>
              <a:t>1.1. Acta de Constitución.</a:t>
            </a:r>
            <a:endParaRPr/>
          </a:p>
          <a:p>
            <a:pPr indent="0" lvl="0" marL="0" marR="0" rtl="0" algn="l">
              <a:spcBef>
                <a:spcPts val="200"/>
              </a:spcBef>
              <a:spcAft>
                <a:spcPts val="0"/>
              </a:spcAft>
              <a:buNone/>
            </a:pPr>
            <a:r>
              <a:rPr lang="es-PE" sz="1200">
                <a:solidFill>
                  <a:srgbClr val="000000"/>
                </a:solidFill>
                <a:latin typeface="Calibri"/>
                <a:ea typeface="Calibri"/>
                <a:cs typeface="Calibri"/>
                <a:sym typeface="Calibri"/>
              </a:rPr>
              <a:t>1.2. Presupuesto.</a:t>
            </a:r>
            <a:endParaRPr/>
          </a:p>
          <a:p>
            <a:pPr indent="0" lvl="0" marL="0" marR="0" rtl="0" algn="l">
              <a:spcBef>
                <a:spcPts val="200"/>
              </a:spcBef>
              <a:spcAft>
                <a:spcPts val="0"/>
              </a:spcAft>
              <a:buNone/>
            </a:pPr>
            <a:r>
              <a:rPr lang="es-PE" sz="1200">
                <a:solidFill>
                  <a:srgbClr val="000000"/>
                </a:solidFill>
                <a:latin typeface="Calibri"/>
                <a:ea typeface="Calibri"/>
                <a:cs typeface="Calibri"/>
                <a:sym typeface="Calibri"/>
              </a:rPr>
              <a:t>1.3. Registro de Riesgos.</a:t>
            </a:r>
            <a:endParaRPr/>
          </a:p>
          <a:p>
            <a:pPr indent="0" lvl="0" marL="0" marR="0" rtl="0" algn="l">
              <a:spcBef>
                <a:spcPts val="200"/>
              </a:spcBef>
              <a:spcAft>
                <a:spcPts val="0"/>
              </a:spcAft>
              <a:buNone/>
            </a:pPr>
            <a:r>
              <a:rPr lang="es-PE" sz="1200">
                <a:solidFill>
                  <a:srgbClr val="000000"/>
                </a:solidFill>
                <a:latin typeface="Calibri"/>
                <a:ea typeface="Calibri"/>
                <a:cs typeface="Calibri"/>
                <a:sym typeface="Calibri"/>
              </a:rPr>
              <a:t>2.1. Terreno.</a:t>
            </a:r>
            <a:endParaRPr/>
          </a:p>
          <a:p>
            <a:pPr indent="0" lvl="0" marL="0" marR="0" rtl="0" algn="l">
              <a:spcBef>
                <a:spcPts val="200"/>
              </a:spcBef>
              <a:spcAft>
                <a:spcPts val="0"/>
              </a:spcAft>
              <a:buNone/>
            </a:pPr>
            <a:r>
              <a:rPr lang="es-PE" sz="1200">
                <a:solidFill>
                  <a:srgbClr val="000000"/>
                </a:solidFill>
                <a:latin typeface="Calibri"/>
                <a:ea typeface="Calibri"/>
                <a:cs typeface="Calibri"/>
                <a:sym typeface="Calibri"/>
              </a:rPr>
              <a:t>2.2. Documentos Legales.</a:t>
            </a:r>
            <a:endParaRPr/>
          </a:p>
          <a:p>
            <a:pPr indent="0" lvl="0" marL="0" marR="0" rtl="0" algn="l">
              <a:spcBef>
                <a:spcPts val="200"/>
              </a:spcBef>
              <a:spcAft>
                <a:spcPts val="0"/>
              </a:spcAft>
              <a:buNone/>
            </a:pPr>
            <a:r>
              <a:rPr lang="es-PE" sz="1200">
                <a:solidFill>
                  <a:srgbClr val="000000"/>
                </a:solidFill>
                <a:latin typeface="Calibri"/>
                <a:ea typeface="Calibri"/>
                <a:cs typeface="Calibri"/>
                <a:sym typeface="Calibri"/>
              </a:rPr>
              <a:t>3.1.Maqueta.</a:t>
            </a:r>
            <a:endParaRPr/>
          </a:p>
          <a:p>
            <a:pPr indent="0" lvl="0" marL="0" marR="0" rtl="0" algn="l">
              <a:spcBef>
                <a:spcPts val="200"/>
              </a:spcBef>
              <a:spcAft>
                <a:spcPts val="0"/>
              </a:spcAft>
              <a:buNone/>
            </a:pPr>
            <a:r>
              <a:rPr lang="es-PE" sz="1200">
                <a:solidFill>
                  <a:srgbClr val="000000"/>
                </a:solidFill>
                <a:latin typeface="Calibri"/>
                <a:ea typeface="Calibri"/>
                <a:cs typeface="Calibri"/>
                <a:sym typeface="Calibri"/>
              </a:rPr>
              <a:t>3.2.1. Planos Arquitectura.</a:t>
            </a:r>
            <a:endParaRPr/>
          </a:p>
          <a:p>
            <a:pPr indent="0" lvl="0" marL="0" marR="0" rtl="0" algn="l">
              <a:spcBef>
                <a:spcPts val="200"/>
              </a:spcBef>
              <a:spcAft>
                <a:spcPts val="0"/>
              </a:spcAft>
              <a:buNone/>
            </a:pPr>
            <a:r>
              <a:rPr lang="es-PE" sz="1200">
                <a:solidFill>
                  <a:srgbClr val="000000"/>
                </a:solidFill>
                <a:latin typeface="Calibri"/>
                <a:ea typeface="Calibri"/>
                <a:cs typeface="Calibri"/>
                <a:sym typeface="Calibri"/>
              </a:rPr>
              <a:t>3.2.2. Planos Electricidad.</a:t>
            </a:r>
            <a:endParaRPr/>
          </a:p>
          <a:p>
            <a:pPr indent="0" lvl="0" marL="0" marR="0" rtl="0" algn="l">
              <a:spcBef>
                <a:spcPts val="200"/>
              </a:spcBef>
              <a:spcAft>
                <a:spcPts val="0"/>
              </a:spcAft>
              <a:buNone/>
            </a:pPr>
            <a:r>
              <a:rPr lang="es-PE" sz="1200">
                <a:solidFill>
                  <a:srgbClr val="000000"/>
                </a:solidFill>
                <a:latin typeface="Calibri"/>
                <a:ea typeface="Calibri"/>
                <a:cs typeface="Calibri"/>
                <a:sym typeface="Calibri"/>
              </a:rPr>
              <a:t>4.1. Tienda.</a:t>
            </a:r>
            <a:endParaRPr/>
          </a:p>
          <a:p>
            <a:pPr indent="0" lvl="0" marL="0" marR="0" rtl="0" algn="l">
              <a:spcBef>
                <a:spcPts val="200"/>
              </a:spcBef>
              <a:spcAft>
                <a:spcPts val="0"/>
              </a:spcAft>
              <a:buNone/>
            </a:pPr>
            <a:r>
              <a:rPr lang="es-PE" sz="1200">
                <a:solidFill>
                  <a:srgbClr val="000000"/>
                </a:solidFill>
                <a:latin typeface="Calibri"/>
                <a:ea typeface="Calibri"/>
                <a:cs typeface="Calibri"/>
                <a:sym typeface="Calibri"/>
              </a:rPr>
              <a:t>4.2. </a:t>
            </a:r>
            <a:r>
              <a:rPr i="1" lang="es-PE" sz="1200">
                <a:solidFill>
                  <a:srgbClr val="000000"/>
                </a:solidFill>
                <a:latin typeface="Calibri"/>
                <a:ea typeface="Calibri"/>
                <a:cs typeface="Calibri"/>
                <a:sym typeface="Calibri"/>
              </a:rPr>
              <a:t>Parking.</a:t>
            </a:r>
            <a:endParaRPr/>
          </a:p>
          <a:p>
            <a:pPr indent="0" lvl="0" marL="0" marR="0" rtl="0" algn="l">
              <a:spcBef>
                <a:spcPts val="200"/>
              </a:spcBef>
              <a:spcAft>
                <a:spcPts val="0"/>
              </a:spcAft>
              <a:buNone/>
            </a:pPr>
            <a:r>
              <a:rPr lang="es-PE" sz="1200">
                <a:solidFill>
                  <a:srgbClr val="000000"/>
                </a:solidFill>
                <a:latin typeface="Calibri"/>
                <a:ea typeface="Calibri"/>
                <a:cs typeface="Calibri"/>
                <a:sym typeface="Calibri"/>
              </a:rPr>
              <a:t>5.1.1. Acabados Interiores.</a:t>
            </a:r>
            <a:endParaRPr/>
          </a:p>
          <a:p>
            <a:pPr indent="0" lvl="0" marL="0" marR="0" rtl="0" algn="l">
              <a:spcBef>
                <a:spcPts val="200"/>
              </a:spcBef>
              <a:spcAft>
                <a:spcPts val="0"/>
              </a:spcAft>
              <a:buNone/>
            </a:pPr>
            <a:r>
              <a:rPr lang="es-PE" sz="1200">
                <a:solidFill>
                  <a:srgbClr val="000000"/>
                </a:solidFill>
                <a:latin typeface="Calibri"/>
                <a:ea typeface="Calibri"/>
                <a:cs typeface="Calibri"/>
                <a:sym typeface="Calibri"/>
              </a:rPr>
              <a:t>5.1.2. Acabados Exteriores.</a:t>
            </a:r>
            <a:endParaRPr/>
          </a:p>
          <a:p>
            <a:pPr indent="0" lvl="0" marL="0" marR="0" rtl="0" algn="l">
              <a:spcBef>
                <a:spcPts val="200"/>
              </a:spcBef>
              <a:spcAft>
                <a:spcPts val="0"/>
              </a:spcAft>
              <a:buNone/>
            </a:pPr>
            <a:r>
              <a:rPr lang="es-PE" sz="1200">
                <a:solidFill>
                  <a:srgbClr val="000000"/>
                </a:solidFill>
                <a:latin typeface="Calibri"/>
                <a:ea typeface="Calibri"/>
                <a:cs typeface="Calibri"/>
                <a:sym typeface="Calibri"/>
              </a:rPr>
              <a:t>5.2. Decoración.</a:t>
            </a:r>
            <a:endParaRPr/>
          </a:p>
          <a:p>
            <a:pPr indent="0" lvl="0" marL="0" marR="0" rtl="0" algn="l">
              <a:spcBef>
                <a:spcPts val="200"/>
              </a:spcBef>
              <a:spcAft>
                <a:spcPts val="0"/>
              </a:spcAft>
              <a:buNone/>
            </a:pPr>
            <a:r>
              <a:rPr lang="es-PE" sz="1200">
                <a:solidFill>
                  <a:srgbClr val="000000"/>
                </a:solidFill>
                <a:latin typeface="Calibri"/>
                <a:ea typeface="Calibri"/>
                <a:cs typeface="Calibri"/>
                <a:sym typeface="Calibri"/>
              </a:rPr>
              <a:t>6.1. Publicidad RR. SS.</a:t>
            </a:r>
            <a:endParaRPr/>
          </a:p>
          <a:p>
            <a:pPr indent="0" lvl="0" marL="0" marR="0" rtl="0" algn="l">
              <a:spcBef>
                <a:spcPts val="200"/>
              </a:spcBef>
              <a:spcAft>
                <a:spcPts val="0"/>
              </a:spcAft>
              <a:buNone/>
            </a:pPr>
            <a:r>
              <a:rPr lang="es-PE" sz="1200">
                <a:solidFill>
                  <a:srgbClr val="000000"/>
                </a:solidFill>
                <a:latin typeface="Calibri"/>
                <a:ea typeface="Calibri"/>
                <a:cs typeface="Calibri"/>
                <a:sym typeface="Calibri"/>
              </a:rPr>
              <a:t>6.2. Evento.</a:t>
            </a:r>
            <a:endParaRPr sz="1200">
              <a:solidFill>
                <a:schemeClr val="dk1"/>
              </a:solidFill>
              <a:latin typeface="Calibri"/>
              <a:ea typeface="Calibri"/>
              <a:cs typeface="Calibri"/>
              <a:sym typeface="Calibri"/>
            </a:endParaRPr>
          </a:p>
        </p:txBody>
      </p:sp>
      <p:sp>
        <p:nvSpPr>
          <p:cNvPr id="304" name="Google Shape;304;p16"/>
          <p:cNvSpPr/>
          <p:nvPr/>
        </p:nvSpPr>
        <p:spPr>
          <a:xfrm>
            <a:off x="503238" y="1930400"/>
            <a:ext cx="3168650" cy="1340346"/>
          </a:xfrm>
          <a:prstGeom prst="roundRect">
            <a:avLst>
              <a:gd fmla="val 4242" name="adj"/>
            </a:avLst>
          </a:prstGeom>
          <a:solidFill>
            <a:srgbClr val="DDEEC7"/>
          </a:solidFill>
          <a:ln cap="flat" cmpd="sng" w="25400">
            <a:solidFill>
              <a:schemeClr val="accent3"/>
            </a:solidFill>
            <a:prstDash val="dash"/>
            <a:round/>
            <a:headEnd len="sm" w="sm" type="none"/>
            <a:tailEnd len="sm" w="sm" type="none"/>
          </a:ln>
        </p:spPr>
        <p:txBody>
          <a:bodyPr anchorCtr="0" anchor="ctr" bIns="45700" lIns="108000" spcFirstLastPara="1" rIns="91425" wrap="square" tIns="45700">
            <a:noAutofit/>
          </a:bodyPr>
          <a:lstStyle/>
          <a:p>
            <a:pPr indent="0" lvl="0" marL="0" marR="0" rtl="0" algn="l">
              <a:spcBef>
                <a:spcPts val="0"/>
              </a:spcBef>
              <a:spcAft>
                <a:spcPts val="0"/>
              </a:spcAft>
              <a:buNone/>
            </a:pPr>
            <a:r>
              <a:rPr lang="es-PE" sz="1200">
                <a:solidFill>
                  <a:srgbClr val="000000"/>
                </a:solidFill>
                <a:latin typeface="Calibri"/>
                <a:ea typeface="Calibri"/>
                <a:cs typeface="Calibri"/>
                <a:sym typeface="Calibri"/>
              </a:rPr>
              <a:t>1.1. Acta de Constitución.</a:t>
            </a:r>
            <a:endParaRPr/>
          </a:p>
          <a:p>
            <a:pPr indent="0" lvl="0" marL="0" marR="0" rtl="0" algn="l">
              <a:spcBef>
                <a:spcPts val="200"/>
              </a:spcBef>
              <a:spcAft>
                <a:spcPts val="0"/>
              </a:spcAft>
              <a:buNone/>
            </a:pPr>
            <a:r>
              <a:rPr lang="es-PE" sz="1200">
                <a:solidFill>
                  <a:srgbClr val="000000"/>
                </a:solidFill>
                <a:latin typeface="Calibri"/>
                <a:ea typeface="Calibri"/>
                <a:cs typeface="Calibri"/>
                <a:sym typeface="Calibri"/>
              </a:rPr>
              <a:t>1.2. Presupuesto.</a:t>
            </a:r>
            <a:endParaRPr/>
          </a:p>
          <a:p>
            <a:pPr indent="0" lvl="0" marL="0" marR="0" rtl="0" algn="l">
              <a:spcBef>
                <a:spcPts val="200"/>
              </a:spcBef>
              <a:spcAft>
                <a:spcPts val="0"/>
              </a:spcAft>
              <a:buNone/>
            </a:pPr>
            <a:r>
              <a:rPr lang="es-PE" sz="1200">
                <a:solidFill>
                  <a:srgbClr val="000000"/>
                </a:solidFill>
                <a:latin typeface="Calibri"/>
                <a:ea typeface="Calibri"/>
                <a:cs typeface="Calibri"/>
                <a:sym typeface="Calibri"/>
              </a:rPr>
              <a:t>1.3. Registro de Riesgos.</a:t>
            </a:r>
            <a:endParaRPr/>
          </a:p>
          <a:p>
            <a:pPr indent="0" lvl="0" marL="0" marR="0" rtl="0" algn="l">
              <a:spcBef>
                <a:spcPts val="200"/>
              </a:spcBef>
              <a:spcAft>
                <a:spcPts val="0"/>
              </a:spcAft>
              <a:buNone/>
            </a:pPr>
            <a:r>
              <a:rPr lang="es-PE" sz="1200">
                <a:solidFill>
                  <a:srgbClr val="000000"/>
                </a:solidFill>
                <a:latin typeface="Calibri"/>
                <a:ea typeface="Calibri"/>
                <a:cs typeface="Calibri"/>
                <a:sym typeface="Calibri"/>
              </a:rPr>
              <a:t>2.1. Terreno.</a:t>
            </a:r>
            <a:endParaRPr/>
          </a:p>
          <a:p>
            <a:pPr indent="0" lvl="0" marL="0" marR="0" rtl="0" algn="l">
              <a:spcBef>
                <a:spcPts val="200"/>
              </a:spcBef>
              <a:spcAft>
                <a:spcPts val="0"/>
              </a:spcAft>
              <a:buNone/>
            </a:pPr>
            <a:r>
              <a:rPr lang="es-PE" sz="1200">
                <a:solidFill>
                  <a:srgbClr val="000000"/>
                </a:solidFill>
                <a:latin typeface="Calibri"/>
                <a:ea typeface="Calibri"/>
                <a:cs typeface="Calibri"/>
                <a:sym typeface="Calibri"/>
              </a:rPr>
              <a:t>2.2. Documentos Legales.</a:t>
            </a:r>
            <a:endParaRPr/>
          </a:p>
          <a:p>
            <a:pPr indent="0" lvl="0" marL="0" marR="0" rtl="0" algn="l">
              <a:spcBef>
                <a:spcPts val="200"/>
              </a:spcBef>
              <a:spcAft>
                <a:spcPts val="0"/>
              </a:spcAft>
              <a:buNone/>
            </a:pPr>
            <a:r>
              <a:rPr lang="es-PE" sz="1200">
                <a:solidFill>
                  <a:srgbClr val="000000"/>
                </a:solidFill>
                <a:latin typeface="Calibri"/>
                <a:ea typeface="Calibri"/>
                <a:cs typeface="Calibri"/>
                <a:sym typeface="Calibri"/>
              </a:rPr>
              <a:t>3.1. Maqueta.</a:t>
            </a:r>
            <a:endParaRPr/>
          </a:p>
        </p:txBody>
      </p:sp>
      <p:sp>
        <p:nvSpPr>
          <p:cNvPr id="305" name="Google Shape;305;p16"/>
          <p:cNvSpPr txBox="1"/>
          <p:nvPr/>
        </p:nvSpPr>
        <p:spPr>
          <a:xfrm>
            <a:off x="4432300" y="2055446"/>
            <a:ext cx="3727450" cy="1107996"/>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s-PE" sz="1800">
                <a:solidFill>
                  <a:schemeClr val="dk1"/>
                </a:solidFill>
                <a:latin typeface="Calibri"/>
                <a:ea typeface="Calibri"/>
                <a:cs typeface="Calibri"/>
                <a:sym typeface="Calibri"/>
              </a:rPr>
              <a:t> A continuación, para efectos prácticos, se seleccionará este grupo de paquetes de trabajo para desarrollar el cronograma de actividades.</a:t>
            </a:r>
            <a:endParaRPr/>
          </a:p>
        </p:txBody>
      </p:sp>
      <p:sp>
        <p:nvSpPr>
          <p:cNvPr id="306" name="Google Shape;306;p16"/>
          <p:cNvSpPr/>
          <p:nvPr/>
        </p:nvSpPr>
        <p:spPr>
          <a:xfrm rot="10800000">
            <a:off x="3854475" y="2457044"/>
            <a:ext cx="395237" cy="304800"/>
          </a:xfrm>
          <a:prstGeom prst="rightArrow">
            <a:avLst>
              <a:gd fmla="val 50000" name="adj1"/>
              <a:gd fmla="val 50000" name="adj2"/>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graphicFrame>
        <p:nvGraphicFramePr>
          <p:cNvPr id="312" name="Google Shape;312;p17"/>
          <p:cNvGraphicFramePr/>
          <p:nvPr/>
        </p:nvGraphicFramePr>
        <p:xfrm>
          <a:off x="1023887" y="1505600"/>
          <a:ext cx="3000000" cy="3000000"/>
        </p:xfrm>
        <a:graphic>
          <a:graphicData uri="http://schemas.openxmlformats.org/drawingml/2006/table">
            <a:tbl>
              <a:tblPr>
                <a:noFill/>
                <a:tableStyleId>{DC108FB1-C6A3-4793-8F41-B948A69EDCEA}</a:tableStyleId>
              </a:tblPr>
              <a:tblGrid>
                <a:gridCol w="165925"/>
                <a:gridCol w="263975"/>
                <a:gridCol w="339400"/>
                <a:gridCol w="1878700"/>
              </a:tblGrid>
              <a:tr h="170725">
                <a:tc>
                  <a:txBody>
                    <a:bodyPr/>
                    <a:lstStyle/>
                    <a:p>
                      <a:pPr indent="0" lvl="0" marL="0" marR="0" rtl="0" algn="ctr">
                        <a:spcBef>
                          <a:spcPts val="0"/>
                        </a:spcBef>
                        <a:spcAft>
                          <a:spcPts val="0"/>
                        </a:spcAft>
                        <a:buNone/>
                      </a:pPr>
                      <a:r>
                        <a:rPr b="1" i="0" lang="es-PE" sz="700" u="none" strike="noStrike">
                          <a:solidFill>
                            <a:srgbClr val="FFFFFF"/>
                          </a:solidFill>
                          <a:latin typeface="Calibri"/>
                          <a:ea typeface="Calibri"/>
                          <a:cs typeface="Calibri"/>
                          <a:sym typeface="Calibri"/>
                        </a:rPr>
                        <a:t>1</a:t>
                      </a:r>
                      <a:endParaRPr/>
                    </a:p>
                  </a:txBody>
                  <a:tcPr marT="3725" marB="0" marR="3725" marL="3725"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chemeClr val="accent3"/>
                    </a:solidFill>
                  </a:tcPr>
                </a:tc>
                <a:tc gridSpan="3">
                  <a:txBody>
                    <a:bodyPr/>
                    <a:lstStyle/>
                    <a:p>
                      <a:pPr indent="0" lvl="0" marL="0" marR="0" rtl="0" algn="l">
                        <a:spcBef>
                          <a:spcPts val="0"/>
                        </a:spcBef>
                        <a:spcAft>
                          <a:spcPts val="0"/>
                        </a:spcAft>
                        <a:buNone/>
                      </a:pPr>
                      <a:r>
                        <a:rPr b="1" i="0" lang="es-PE" sz="700" u="none" strike="noStrike">
                          <a:solidFill>
                            <a:srgbClr val="FFFFFF"/>
                          </a:solidFill>
                          <a:latin typeface="Calibri"/>
                          <a:ea typeface="Calibri"/>
                          <a:cs typeface="Calibri"/>
                          <a:sym typeface="Calibri"/>
                        </a:rPr>
                        <a:t>Gestión del Proyecto</a:t>
                      </a:r>
                      <a:endParaRPr/>
                    </a:p>
                  </a:txBody>
                  <a:tcPr marT="44025" marB="44025" marR="88050" marL="0"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chemeClr val="accent3"/>
                    </a:solidFill>
                  </a:tcPr>
                </a:tc>
                <a:tc hMerge="1"/>
                <a:tc hMerge="1"/>
              </a:tr>
              <a:tr h="188325">
                <a:tc>
                  <a:txBody>
                    <a:bodyPr/>
                    <a:lstStyle/>
                    <a:p>
                      <a:pPr indent="0" lvl="0" marL="0" marR="0" rtl="0" algn="l">
                        <a:spcBef>
                          <a:spcPts val="0"/>
                        </a:spcBef>
                        <a:spcAft>
                          <a:spcPts val="0"/>
                        </a:spcAft>
                        <a:buNone/>
                      </a:pPr>
                      <a:r>
                        <a:rPr b="1" i="0" lang="es-PE" sz="700" u="none" strike="noStrike">
                          <a:solidFill>
                            <a:srgbClr val="000000"/>
                          </a:solidFill>
                          <a:latin typeface="Calibri"/>
                          <a:ea typeface="Calibri"/>
                          <a:cs typeface="Calibri"/>
                          <a:sym typeface="Calibri"/>
                        </a:rPr>
                        <a:t> </a:t>
                      </a:r>
                      <a:endParaRPr/>
                    </a:p>
                  </a:txBody>
                  <a:tcPr marT="3725" marB="0" marR="3725" marL="3725"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DDEEC7"/>
                    </a:solidFill>
                  </a:tcPr>
                </a:tc>
                <a:tc>
                  <a:txBody>
                    <a:bodyPr/>
                    <a:lstStyle/>
                    <a:p>
                      <a:pPr indent="0" lvl="0" marL="0" marR="0" rtl="0" algn="ctr">
                        <a:spcBef>
                          <a:spcPts val="0"/>
                        </a:spcBef>
                        <a:spcAft>
                          <a:spcPts val="0"/>
                        </a:spcAft>
                        <a:buNone/>
                      </a:pPr>
                      <a:r>
                        <a:rPr b="1" i="0" lang="es-PE" sz="700" u="none" strike="noStrike">
                          <a:solidFill>
                            <a:srgbClr val="000000"/>
                          </a:solidFill>
                          <a:latin typeface="Calibri"/>
                          <a:ea typeface="Calibri"/>
                          <a:cs typeface="Calibri"/>
                          <a:sym typeface="Calibri"/>
                        </a:rPr>
                        <a:t>1.1.</a:t>
                      </a:r>
                      <a:endParaRPr/>
                    </a:p>
                  </a:txBody>
                  <a:tcPr marT="3725" marB="0" marR="3725" marL="3725"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DDEEC7"/>
                    </a:solidFill>
                  </a:tcPr>
                </a:tc>
                <a:tc gridSpan="2">
                  <a:txBody>
                    <a:bodyPr/>
                    <a:lstStyle/>
                    <a:p>
                      <a:pPr indent="0" lvl="0" marL="0" marR="0" rtl="0" algn="l">
                        <a:spcBef>
                          <a:spcPts val="0"/>
                        </a:spcBef>
                        <a:spcAft>
                          <a:spcPts val="0"/>
                        </a:spcAft>
                        <a:buNone/>
                      </a:pPr>
                      <a:r>
                        <a:rPr b="1" i="0" lang="es-PE" sz="700" u="none" strike="noStrike">
                          <a:solidFill>
                            <a:srgbClr val="000000"/>
                          </a:solidFill>
                          <a:latin typeface="Calibri"/>
                          <a:ea typeface="Calibri"/>
                          <a:cs typeface="Calibri"/>
                          <a:sym typeface="Calibri"/>
                        </a:rPr>
                        <a:t>Acta de Constitución</a:t>
                      </a:r>
                      <a:endParaRPr/>
                    </a:p>
                  </a:txBody>
                  <a:tcPr marT="44025" marB="44025" marR="88050" marL="88050"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DDEEC7"/>
                    </a:solidFill>
                  </a:tcPr>
                </a:tc>
                <a:tc hMerge="1"/>
              </a:tr>
              <a:tr h="110475">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3725" marB="0" marR="3725" marL="3725"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3725" marB="0" marR="3725" marL="3725"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marR="0" rtl="0" algn="l">
                        <a:spcBef>
                          <a:spcPts val="0"/>
                        </a:spcBef>
                        <a:spcAft>
                          <a:spcPts val="0"/>
                        </a:spcAft>
                        <a:buNone/>
                      </a:pPr>
                      <a:r>
                        <a:rPr b="0" i="0" lang="es-PE" sz="700" u="none" strike="noStrike">
                          <a:solidFill>
                            <a:srgbClr val="000000"/>
                          </a:solidFill>
                          <a:latin typeface="Calibri"/>
                          <a:ea typeface="Calibri"/>
                          <a:cs typeface="Calibri"/>
                          <a:sym typeface="Calibri"/>
                        </a:rPr>
                        <a:t>1.1.1</a:t>
                      </a:r>
                      <a:endParaRPr/>
                    </a:p>
                  </a:txBody>
                  <a:tcPr marT="3725" marB="0" marR="3725" marL="3725"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marR="0" rtl="0" algn="l">
                        <a:spcBef>
                          <a:spcPts val="0"/>
                        </a:spcBef>
                        <a:spcAft>
                          <a:spcPts val="0"/>
                        </a:spcAft>
                        <a:buNone/>
                      </a:pPr>
                      <a:r>
                        <a:rPr b="0" i="0" lang="es-PE" sz="700" u="none" strike="noStrike">
                          <a:solidFill>
                            <a:srgbClr val="000000"/>
                          </a:solidFill>
                          <a:latin typeface="Calibri"/>
                          <a:ea typeface="Calibri"/>
                          <a:cs typeface="Calibri"/>
                          <a:sym typeface="Calibri"/>
                        </a:rPr>
                        <a:t>Elaborar el Acta de Constitución</a:t>
                      </a:r>
                      <a:endParaRPr/>
                    </a:p>
                  </a:txBody>
                  <a:tcPr marT="3725" marB="0" marR="3725" marL="3725"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110475">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3725" marB="0" marR="3725" marL="3725"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3725" marB="0" marR="3725" marL="3725"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marR="0" rtl="0" algn="l">
                        <a:spcBef>
                          <a:spcPts val="0"/>
                        </a:spcBef>
                        <a:spcAft>
                          <a:spcPts val="0"/>
                        </a:spcAft>
                        <a:buNone/>
                      </a:pPr>
                      <a:r>
                        <a:rPr b="0" i="0" lang="es-PE" sz="700" u="none" strike="noStrike">
                          <a:solidFill>
                            <a:srgbClr val="000000"/>
                          </a:solidFill>
                          <a:latin typeface="Calibri"/>
                          <a:ea typeface="Calibri"/>
                          <a:cs typeface="Calibri"/>
                          <a:sym typeface="Calibri"/>
                        </a:rPr>
                        <a:t>1.1.2</a:t>
                      </a:r>
                      <a:endParaRPr/>
                    </a:p>
                  </a:txBody>
                  <a:tcPr marT="3725" marB="0" marR="3725" marL="3725"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marR="0" rtl="0" algn="l">
                        <a:spcBef>
                          <a:spcPts val="0"/>
                        </a:spcBef>
                        <a:spcAft>
                          <a:spcPts val="0"/>
                        </a:spcAft>
                        <a:buNone/>
                      </a:pPr>
                      <a:r>
                        <a:rPr b="0" i="0" lang="es-PE" sz="700" u="none" strike="noStrike">
                          <a:solidFill>
                            <a:srgbClr val="000000"/>
                          </a:solidFill>
                          <a:latin typeface="Calibri"/>
                          <a:ea typeface="Calibri"/>
                          <a:cs typeface="Calibri"/>
                          <a:sym typeface="Calibri"/>
                        </a:rPr>
                        <a:t>Presentar al Cliente Acta de Constitución</a:t>
                      </a:r>
                      <a:endParaRPr/>
                    </a:p>
                  </a:txBody>
                  <a:tcPr marT="3725" marB="0" marR="3725" marL="3725"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188325">
                <a:tc>
                  <a:txBody>
                    <a:bodyPr/>
                    <a:lstStyle/>
                    <a:p>
                      <a:pPr indent="0" lvl="0" marL="0" marR="0" rtl="0" algn="l">
                        <a:spcBef>
                          <a:spcPts val="0"/>
                        </a:spcBef>
                        <a:spcAft>
                          <a:spcPts val="0"/>
                        </a:spcAft>
                        <a:buNone/>
                      </a:pPr>
                      <a:r>
                        <a:rPr b="1" i="0" lang="es-PE" sz="700" u="none" strike="noStrike">
                          <a:solidFill>
                            <a:srgbClr val="000000"/>
                          </a:solidFill>
                          <a:latin typeface="Calibri"/>
                          <a:ea typeface="Calibri"/>
                          <a:cs typeface="Calibri"/>
                          <a:sym typeface="Calibri"/>
                        </a:rPr>
                        <a:t> </a:t>
                      </a:r>
                      <a:endParaRPr/>
                    </a:p>
                  </a:txBody>
                  <a:tcPr marT="3725" marB="0" marR="3725" marL="3725"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DDEEC7"/>
                    </a:solidFill>
                  </a:tcPr>
                </a:tc>
                <a:tc>
                  <a:txBody>
                    <a:bodyPr/>
                    <a:lstStyle/>
                    <a:p>
                      <a:pPr indent="0" lvl="0" marL="0" marR="0" rtl="0" algn="ctr">
                        <a:spcBef>
                          <a:spcPts val="0"/>
                        </a:spcBef>
                        <a:spcAft>
                          <a:spcPts val="0"/>
                        </a:spcAft>
                        <a:buNone/>
                      </a:pPr>
                      <a:r>
                        <a:rPr b="1" i="0" lang="es-PE" sz="700" u="none" strike="noStrike">
                          <a:solidFill>
                            <a:srgbClr val="000000"/>
                          </a:solidFill>
                          <a:latin typeface="Calibri"/>
                          <a:ea typeface="Calibri"/>
                          <a:cs typeface="Calibri"/>
                          <a:sym typeface="Calibri"/>
                        </a:rPr>
                        <a:t>1.2.</a:t>
                      </a:r>
                      <a:endParaRPr/>
                    </a:p>
                  </a:txBody>
                  <a:tcPr marT="3725" marB="0" marR="3725" marL="3725"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DDEEC7"/>
                    </a:solidFill>
                  </a:tcPr>
                </a:tc>
                <a:tc gridSpan="2">
                  <a:txBody>
                    <a:bodyPr/>
                    <a:lstStyle/>
                    <a:p>
                      <a:pPr indent="0" lvl="0" marL="0" marR="0" rtl="0" algn="l">
                        <a:spcBef>
                          <a:spcPts val="0"/>
                        </a:spcBef>
                        <a:spcAft>
                          <a:spcPts val="0"/>
                        </a:spcAft>
                        <a:buNone/>
                      </a:pPr>
                      <a:r>
                        <a:rPr b="1" i="0" lang="es-PE" sz="700" u="none" strike="noStrike">
                          <a:solidFill>
                            <a:srgbClr val="000000"/>
                          </a:solidFill>
                          <a:latin typeface="Calibri"/>
                          <a:ea typeface="Calibri"/>
                          <a:cs typeface="Calibri"/>
                          <a:sym typeface="Calibri"/>
                        </a:rPr>
                        <a:t>Presupuesto</a:t>
                      </a:r>
                      <a:endParaRPr/>
                    </a:p>
                  </a:txBody>
                  <a:tcPr marT="44025" marB="44025" marR="88050" marL="88050"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DDEEC7"/>
                    </a:solidFill>
                  </a:tcPr>
                </a:tc>
                <a:tc hMerge="1"/>
              </a:tr>
              <a:tr h="110475">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3725" marB="0" marR="3725" marL="3725"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3725" marB="0" marR="3725" marL="3725"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marR="0" rtl="0" algn="l">
                        <a:spcBef>
                          <a:spcPts val="0"/>
                        </a:spcBef>
                        <a:spcAft>
                          <a:spcPts val="0"/>
                        </a:spcAft>
                        <a:buNone/>
                      </a:pPr>
                      <a:r>
                        <a:rPr b="0" i="0" lang="es-PE" sz="700" u="none" strike="noStrike">
                          <a:solidFill>
                            <a:srgbClr val="000000"/>
                          </a:solidFill>
                          <a:latin typeface="Calibri"/>
                          <a:ea typeface="Calibri"/>
                          <a:cs typeface="Calibri"/>
                          <a:sym typeface="Calibri"/>
                        </a:rPr>
                        <a:t>1.2.1.</a:t>
                      </a:r>
                      <a:endParaRPr/>
                    </a:p>
                  </a:txBody>
                  <a:tcPr marT="3725" marB="0" marR="3725" marL="3725"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marR="0" rtl="0" algn="l">
                        <a:spcBef>
                          <a:spcPts val="0"/>
                        </a:spcBef>
                        <a:spcAft>
                          <a:spcPts val="0"/>
                        </a:spcAft>
                        <a:buNone/>
                      </a:pPr>
                      <a:r>
                        <a:rPr b="0" i="0" lang="es-PE" sz="700" u="none" strike="noStrike">
                          <a:solidFill>
                            <a:srgbClr val="000000"/>
                          </a:solidFill>
                          <a:latin typeface="Calibri"/>
                          <a:ea typeface="Calibri"/>
                          <a:cs typeface="Calibri"/>
                          <a:sym typeface="Calibri"/>
                        </a:rPr>
                        <a:t>Determinar los costos</a:t>
                      </a:r>
                      <a:endParaRPr/>
                    </a:p>
                  </a:txBody>
                  <a:tcPr marT="3725" marB="0" marR="3725" marL="3725"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110475">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3725" marB="0" marR="3725" marL="3725"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3725" marB="0" marR="3725" marL="3725"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marR="0" rtl="0" algn="l">
                        <a:spcBef>
                          <a:spcPts val="0"/>
                        </a:spcBef>
                        <a:spcAft>
                          <a:spcPts val="0"/>
                        </a:spcAft>
                        <a:buNone/>
                      </a:pPr>
                      <a:r>
                        <a:rPr b="0" i="0" lang="es-PE" sz="700" u="none" strike="noStrike">
                          <a:solidFill>
                            <a:srgbClr val="000000"/>
                          </a:solidFill>
                          <a:latin typeface="Calibri"/>
                          <a:ea typeface="Calibri"/>
                          <a:cs typeface="Calibri"/>
                          <a:sym typeface="Calibri"/>
                        </a:rPr>
                        <a:t>1.2.2.</a:t>
                      </a:r>
                      <a:endParaRPr/>
                    </a:p>
                  </a:txBody>
                  <a:tcPr marT="3725" marB="0" marR="3725" marL="3725"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marR="0" rtl="0" algn="l">
                        <a:spcBef>
                          <a:spcPts val="0"/>
                        </a:spcBef>
                        <a:spcAft>
                          <a:spcPts val="0"/>
                        </a:spcAft>
                        <a:buNone/>
                      </a:pPr>
                      <a:r>
                        <a:rPr b="0" i="0" lang="es-PE" sz="700" u="none" strike="noStrike">
                          <a:solidFill>
                            <a:srgbClr val="000000"/>
                          </a:solidFill>
                          <a:latin typeface="Calibri"/>
                          <a:ea typeface="Calibri"/>
                          <a:cs typeface="Calibri"/>
                          <a:sym typeface="Calibri"/>
                        </a:rPr>
                        <a:t>Elaborar Presupuesto Preliminar</a:t>
                      </a:r>
                      <a:endParaRPr/>
                    </a:p>
                  </a:txBody>
                  <a:tcPr marT="3725" marB="0" marR="3725" marL="3725"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110475">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3725" marB="0" marR="3725" marL="3725"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3725" marB="0" marR="3725" marL="3725"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marR="0" rtl="0" algn="l">
                        <a:spcBef>
                          <a:spcPts val="0"/>
                        </a:spcBef>
                        <a:spcAft>
                          <a:spcPts val="0"/>
                        </a:spcAft>
                        <a:buNone/>
                      </a:pPr>
                      <a:r>
                        <a:rPr b="0" i="0" lang="es-PE" sz="700" u="none" strike="noStrike">
                          <a:solidFill>
                            <a:srgbClr val="000000"/>
                          </a:solidFill>
                          <a:latin typeface="Calibri"/>
                          <a:ea typeface="Calibri"/>
                          <a:cs typeface="Calibri"/>
                          <a:sym typeface="Calibri"/>
                        </a:rPr>
                        <a:t>1.2.3.</a:t>
                      </a:r>
                      <a:endParaRPr/>
                    </a:p>
                  </a:txBody>
                  <a:tcPr marT="3725" marB="0" marR="3725" marL="3725"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marR="0" rtl="0" algn="l">
                        <a:spcBef>
                          <a:spcPts val="0"/>
                        </a:spcBef>
                        <a:spcAft>
                          <a:spcPts val="0"/>
                        </a:spcAft>
                        <a:buNone/>
                      </a:pPr>
                      <a:r>
                        <a:rPr b="0" i="0" lang="es-PE" sz="700" u="none" strike="noStrike">
                          <a:solidFill>
                            <a:srgbClr val="000000"/>
                          </a:solidFill>
                          <a:latin typeface="Calibri"/>
                          <a:ea typeface="Calibri"/>
                          <a:cs typeface="Calibri"/>
                          <a:sym typeface="Calibri"/>
                        </a:rPr>
                        <a:t>Sustentar y aprobar el Presupuesto</a:t>
                      </a:r>
                      <a:endParaRPr/>
                    </a:p>
                  </a:txBody>
                  <a:tcPr marT="3725" marB="0" marR="3725" marL="3725"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188325">
                <a:tc>
                  <a:txBody>
                    <a:bodyPr/>
                    <a:lstStyle/>
                    <a:p>
                      <a:pPr indent="0" lvl="0" marL="0" marR="0" rtl="0" algn="l">
                        <a:spcBef>
                          <a:spcPts val="0"/>
                        </a:spcBef>
                        <a:spcAft>
                          <a:spcPts val="0"/>
                        </a:spcAft>
                        <a:buNone/>
                      </a:pPr>
                      <a:r>
                        <a:rPr b="1" i="0" lang="es-PE" sz="700" u="none" strike="noStrike">
                          <a:solidFill>
                            <a:srgbClr val="000000"/>
                          </a:solidFill>
                          <a:latin typeface="Calibri"/>
                          <a:ea typeface="Calibri"/>
                          <a:cs typeface="Calibri"/>
                          <a:sym typeface="Calibri"/>
                        </a:rPr>
                        <a:t> </a:t>
                      </a:r>
                      <a:endParaRPr/>
                    </a:p>
                  </a:txBody>
                  <a:tcPr marT="3725" marB="0" marR="3725" marL="3725"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DDEEC7"/>
                    </a:solidFill>
                  </a:tcPr>
                </a:tc>
                <a:tc>
                  <a:txBody>
                    <a:bodyPr/>
                    <a:lstStyle/>
                    <a:p>
                      <a:pPr indent="0" lvl="0" marL="0" marR="0" rtl="0" algn="ctr">
                        <a:spcBef>
                          <a:spcPts val="0"/>
                        </a:spcBef>
                        <a:spcAft>
                          <a:spcPts val="0"/>
                        </a:spcAft>
                        <a:buNone/>
                      </a:pPr>
                      <a:r>
                        <a:rPr b="1" i="0" lang="es-PE" sz="700" u="none" strike="noStrike">
                          <a:solidFill>
                            <a:srgbClr val="000000"/>
                          </a:solidFill>
                          <a:latin typeface="Calibri"/>
                          <a:ea typeface="Calibri"/>
                          <a:cs typeface="Calibri"/>
                          <a:sym typeface="Calibri"/>
                        </a:rPr>
                        <a:t>1.3.</a:t>
                      </a:r>
                      <a:endParaRPr/>
                    </a:p>
                  </a:txBody>
                  <a:tcPr marT="3725" marB="0" marR="3725" marL="3725"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DDEEC7"/>
                    </a:solidFill>
                  </a:tcPr>
                </a:tc>
                <a:tc gridSpan="2">
                  <a:txBody>
                    <a:bodyPr/>
                    <a:lstStyle/>
                    <a:p>
                      <a:pPr indent="0" lvl="0" marL="0" marR="0" rtl="0" algn="l">
                        <a:spcBef>
                          <a:spcPts val="0"/>
                        </a:spcBef>
                        <a:spcAft>
                          <a:spcPts val="0"/>
                        </a:spcAft>
                        <a:buNone/>
                      </a:pPr>
                      <a:r>
                        <a:rPr b="1" i="0" lang="es-PE" sz="700" u="none" strike="noStrike">
                          <a:solidFill>
                            <a:srgbClr val="000000"/>
                          </a:solidFill>
                          <a:latin typeface="Calibri"/>
                          <a:ea typeface="Calibri"/>
                          <a:cs typeface="Calibri"/>
                          <a:sym typeface="Calibri"/>
                        </a:rPr>
                        <a:t>Registro de Riesgos</a:t>
                      </a:r>
                      <a:endParaRPr/>
                    </a:p>
                  </a:txBody>
                  <a:tcPr marT="44025" marB="44025" marR="88050" marL="88050"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DDEEC7"/>
                    </a:solidFill>
                  </a:tcPr>
                </a:tc>
                <a:tc hMerge="1"/>
              </a:tr>
              <a:tr h="110475">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3725" marB="0" marR="3725" marL="3725"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3725" marB="0" marR="3725" marL="3725"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marR="0" rtl="0" algn="l">
                        <a:spcBef>
                          <a:spcPts val="0"/>
                        </a:spcBef>
                        <a:spcAft>
                          <a:spcPts val="0"/>
                        </a:spcAft>
                        <a:buNone/>
                      </a:pPr>
                      <a:r>
                        <a:rPr b="0" i="0" lang="es-PE" sz="700" u="none" strike="noStrike">
                          <a:solidFill>
                            <a:srgbClr val="000000"/>
                          </a:solidFill>
                          <a:latin typeface="Calibri"/>
                          <a:ea typeface="Calibri"/>
                          <a:cs typeface="Calibri"/>
                          <a:sym typeface="Calibri"/>
                        </a:rPr>
                        <a:t>1.3.1.</a:t>
                      </a:r>
                      <a:endParaRPr/>
                    </a:p>
                  </a:txBody>
                  <a:tcPr marT="3725" marB="0" marR="3725" marL="3725"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marR="0" rtl="0" algn="l">
                        <a:spcBef>
                          <a:spcPts val="0"/>
                        </a:spcBef>
                        <a:spcAft>
                          <a:spcPts val="0"/>
                        </a:spcAft>
                        <a:buNone/>
                      </a:pPr>
                      <a:r>
                        <a:rPr b="0" i="0" lang="es-PE" sz="700" u="none" strike="noStrike">
                          <a:solidFill>
                            <a:srgbClr val="000000"/>
                          </a:solidFill>
                          <a:latin typeface="Calibri"/>
                          <a:ea typeface="Calibri"/>
                          <a:cs typeface="Calibri"/>
                          <a:sym typeface="Calibri"/>
                        </a:rPr>
                        <a:t>Elaborar Registro de Riesgos</a:t>
                      </a:r>
                      <a:endParaRPr/>
                    </a:p>
                  </a:txBody>
                  <a:tcPr marT="3725" marB="0" marR="3725" marL="3725"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110475">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3725" marB="0" marR="3725" marL="3725"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3725" marB="0" marR="3725" marL="3725"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marR="0" rtl="0" algn="l">
                        <a:spcBef>
                          <a:spcPts val="0"/>
                        </a:spcBef>
                        <a:spcAft>
                          <a:spcPts val="0"/>
                        </a:spcAft>
                        <a:buNone/>
                      </a:pPr>
                      <a:r>
                        <a:rPr b="0" i="0" lang="es-PE" sz="700" u="none" strike="noStrike">
                          <a:solidFill>
                            <a:srgbClr val="000000"/>
                          </a:solidFill>
                          <a:latin typeface="Calibri"/>
                          <a:ea typeface="Calibri"/>
                          <a:cs typeface="Calibri"/>
                          <a:sym typeface="Calibri"/>
                        </a:rPr>
                        <a:t>1.3.2.</a:t>
                      </a:r>
                      <a:endParaRPr/>
                    </a:p>
                  </a:txBody>
                  <a:tcPr marT="3725" marB="0" marR="3725" marL="3725"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marR="0" rtl="0" algn="l">
                        <a:spcBef>
                          <a:spcPts val="0"/>
                        </a:spcBef>
                        <a:spcAft>
                          <a:spcPts val="0"/>
                        </a:spcAft>
                        <a:buNone/>
                      </a:pPr>
                      <a:r>
                        <a:rPr b="0" i="0" lang="es-PE" sz="700" u="none" strike="noStrike">
                          <a:solidFill>
                            <a:srgbClr val="000000"/>
                          </a:solidFill>
                          <a:latin typeface="Calibri"/>
                          <a:ea typeface="Calibri"/>
                          <a:cs typeface="Calibri"/>
                          <a:sym typeface="Calibri"/>
                        </a:rPr>
                        <a:t>Establecer Planes de Respuesta</a:t>
                      </a:r>
                      <a:endParaRPr/>
                    </a:p>
                  </a:txBody>
                  <a:tcPr marT="3725" marB="0" marR="3725" marL="3725"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110475">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3725" marB="0" marR="3725" marL="3725"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3725" marB="0" marR="3725" marL="3725"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marR="0" rtl="0" algn="l">
                        <a:spcBef>
                          <a:spcPts val="0"/>
                        </a:spcBef>
                        <a:spcAft>
                          <a:spcPts val="0"/>
                        </a:spcAft>
                        <a:buNone/>
                      </a:pPr>
                      <a:r>
                        <a:rPr b="0" i="0" lang="es-PE" sz="700" u="none" strike="noStrike">
                          <a:solidFill>
                            <a:srgbClr val="000000"/>
                          </a:solidFill>
                          <a:latin typeface="Calibri"/>
                          <a:ea typeface="Calibri"/>
                          <a:cs typeface="Calibri"/>
                          <a:sym typeface="Calibri"/>
                        </a:rPr>
                        <a:t>1.3.3.</a:t>
                      </a:r>
                      <a:endParaRPr/>
                    </a:p>
                  </a:txBody>
                  <a:tcPr marT="3725" marB="0" marR="3725" marL="3725"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marR="0" rtl="0" algn="l">
                        <a:spcBef>
                          <a:spcPts val="0"/>
                        </a:spcBef>
                        <a:spcAft>
                          <a:spcPts val="0"/>
                        </a:spcAft>
                        <a:buNone/>
                      </a:pPr>
                      <a:r>
                        <a:rPr b="0" i="0" lang="es-PE" sz="700" u="none" strike="noStrike">
                          <a:solidFill>
                            <a:srgbClr val="000000"/>
                          </a:solidFill>
                          <a:latin typeface="Calibri"/>
                          <a:ea typeface="Calibri"/>
                          <a:cs typeface="Calibri"/>
                          <a:sym typeface="Calibri"/>
                        </a:rPr>
                        <a:t>Presentar al Cliente Registro de Riesgos</a:t>
                      </a:r>
                      <a:endParaRPr/>
                    </a:p>
                  </a:txBody>
                  <a:tcPr marT="3725" marB="0" marR="3725" marL="3725"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188325">
                <a:tc>
                  <a:txBody>
                    <a:bodyPr/>
                    <a:lstStyle/>
                    <a:p>
                      <a:pPr indent="0" lvl="0" marL="0" marR="0" rtl="0" algn="ctr">
                        <a:spcBef>
                          <a:spcPts val="0"/>
                        </a:spcBef>
                        <a:spcAft>
                          <a:spcPts val="0"/>
                        </a:spcAft>
                        <a:buNone/>
                      </a:pPr>
                      <a:r>
                        <a:rPr b="1" i="0" lang="es-PE" sz="700" u="none" strike="noStrike">
                          <a:solidFill>
                            <a:srgbClr val="FFFFFF"/>
                          </a:solidFill>
                          <a:latin typeface="Calibri"/>
                          <a:ea typeface="Calibri"/>
                          <a:cs typeface="Calibri"/>
                          <a:sym typeface="Calibri"/>
                        </a:rPr>
                        <a:t>2</a:t>
                      </a:r>
                      <a:endParaRPr/>
                    </a:p>
                  </a:txBody>
                  <a:tcPr marT="3725" marB="0" marR="3725" marL="3725"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chemeClr val="accent3"/>
                    </a:solidFill>
                  </a:tcPr>
                </a:tc>
                <a:tc gridSpan="3">
                  <a:txBody>
                    <a:bodyPr/>
                    <a:lstStyle/>
                    <a:p>
                      <a:pPr indent="0" lvl="0" marL="0" marR="0" rtl="0" algn="l">
                        <a:spcBef>
                          <a:spcPts val="0"/>
                        </a:spcBef>
                        <a:spcAft>
                          <a:spcPts val="0"/>
                        </a:spcAft>
                        <a:buNone/>
                      </a:pPr>
                      <a:r>
                        <a:rPr b="1" i="0" lang="es-PE" sz="700" u="none" strike="noStrike">
                          <a:solidFill>
                            <a:srgbClr val="FFFFFF"/>
                          </a:solidFill>
                          <a:latin typeface="Calibri"/>
                          <a:ea typeface="Calibri"/>
                          <a:cs typeface="Calibri"/>
                          <a:sym typeface="Calibri"/>
                        </a:rPr>
                        <a:t>Evaluación y Adquisición</a:t>
                      </a:r>
                      <a:endParaRPr/>
                    </a:p>
                  </a:txBody>
                  <a:tcPr marT="44025" marB="44025" marR="88050" marL="0"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chemeClr val="accent3"/>
                    </a:solidFill>
                  </a:tcPr>
                </a:tc>
                <a:tc hMerge="1"/>
                <a:tc hMerge="1"/>
              </a:tr>
              <a:tr h="188325">
                <a:tc>
                  <a:txBody>
                    <a:bodyPr/>
                    <a:lstStyle/>
                    <a:p>
                      <a:pPr indent="0" lvl="0" marL="0" marR="0" rtl="0" algn="l">
                        <a:spcBef>
                          <a:spcPts val="0"/>
                        </a:spcBef>
                        <a:spcAft>
                          <a:spcPts val="0"/>
                        </a:spcAft>
                        <a:buNone/>
                      </a:pPr>
                      <a:r>
                        <a:rPr b="1" i="0" lang="es-PE" sz="700" u="none" strike="noStrike">
                          <a:solidFill>
                            <a:srgbClr val="000000"/>
                          </a:solidFill>
                          <a:latin typeface="Calibri"/>
                          <a:ea typeface="Calibri"/>
                          <a:cs typeface="Calibri"/>
                          <a:sym typeface="Calibri"/>
                        </a:rPr>
                        <a:t> </a:t>
                      </a:r>
                      <a:endParaRPr/>
                    </a:p>
                  </a:txBody>
                  <a:tcPr marT="3725" marB="0" marR="3725" marL="3725"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DDEEC7"/>
                    </a:solidFill>
                  </a:tcPr>
                </a:tc>
                <a:tc>
                  <a:txBody>
                    <a:bodyPr/>
                    <a:lstStyle/>
                    <a:p>
                      <a:pPr indent="0" lvl="0" marL="0" marR="0" rtl="0" algn="ctr">
                        <a:spcBef>
                          <a:spcPts val="0"/>
                        </a:spcBef>
                        <a:spcAft>
                          <a:spcPts val="0"/>
                        </a:spcAft>
                        <a:buNone/>
                      </a:pPr>
                      <a:r>
                        <a:rPr b="1" i="0" lang="es-PE" sz="700" u="none" strike="noStrike">
                          <a:solidFill>
                            <a:srgbClr val="000000"/>
                          </a:solidFill>
                          <a:latin typeface="Calibri"/>
                          <a:ea typeface="Calibri"/>
                          <a:cs typeface="Calibri"/>
                          <a:sym typeface="Calibri"/>
                        </a:rPr>
                        <a:t>2.1.</a:t>
                      </a:r>
                      <a:endParaRPr/>
                    </a:p>
                  </a:txBody>
                  <a:tcPr marT="3725" marB="0" marR="3725" marL="3725"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DDEEC7"/>
                    </a:solidFill>
                  </a:tcPr>
                </a:tc>
                <a:tc gridSpan="2">
                  <a:txBody>
                    <a:bodyPr/>
                    <a:lstStyle/>
                    <a:p>
                      <a:pPr indent="0" lvl="0" marL="0" marR="0" rtl="0" algn="l">
                        <a:spcBef>
                          <a:spcPts val="0"/>
                        </a:spcBef>
                        <a:spcAft>
                          <a:spcPts val="0"/>
                        </a:spcAft>
                        <a:buNone/>
                      </a:pPr>
                      <a:r>
                        <a:rPr b="1" i="0" lang="es-PE" sz="700" u="none" strike="noStrike">
                          <a:solidFill>
                            <a:srgbClr val="000000"/>
                          </a:solidFill>
                          <a:latin typeface="Calibri"/>
                          <a:ea typeface="Calibri"/>
                          <a:cs typeface="Calibri"/>
                          <a:sym typeface="Calibri"/>
                        </a:rPr>
                        <a:t>Terreno</a:t>
                      </a:r>
                      <a:endParaRPr/>
                    </a:p>
                  </a:txBody>
                  <a:tcPr marT="44025" marB="44025" marR="88050" marL="88050"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DDEEC7"/>
                    </a:solidFill>
                  </a:tcPr>
                </a:tc>
                <a:tc hMerge="1"/>
              </a:tr>
              <a:tr h="110475">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3725" marB="0" marR="3725" marL="3725"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3725" marB="0" marR="3725" marL="3725"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marR="0" rtl="0" algn="l">
                        <a:spcBef>
                          <a:spcPts val="0"/>
                        </a:spcBef>
                        <a:spcAft>
                          <a:spcPts val="0"/>
                        </a:spcAft>
                        <a:buNone/>
                      </a:pPr>
                      <a:r>
                        <a:rPr b="0" i="0" lang="es-PE" sz="700" u="none" strike="noStrike">
                          <a:solidFill>
                            <a:srgbClr val="000000"/>
                          </a:solidFill>
                          <a:latin typeface="Calibri"/>
                          <a:ea typeface="Calibri"/>
                          <a:cs typeface="Calibri"/>
                          <a:sym typeface="Calibri"/>
                        </a:rPr>
                        <a:t>2.1.1.</a:t>
                      </a:r>
                      <a:endParaRPr/>
                    </a:p>
                  </a:txBody>
                  <a:tcPr marT="3725" marB="0" marR="3725" marL="3725"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marR="0" rtl="0" algn="l">
                        <a:spcBef>
                          <a:spcPts val="0"/>
                        </a:spcBef>
                        <a:spcAft>
                          <a:spcPts val="0"/>
                        </a:spcAft>
                        <a:buNone/>
                      </a:pPr>
                      <a:r>
                        <a:rPr b="0" i="0" lang="es-PE" sz="700" u="none" strike="noStrike">
                          <a:solidFill>
                            <a:srgbClr val="000000"/>
                          </a:solidFill>
                          <a:latin typeface="Calibri"/>
                          <a:ea typeface="Calibri"/>
                          <a:cs typeface="Calibri"/>
                          <a:sym typeface="Calibri"/>
                        </a:rPr>
                        <a:t>Buscar y elaborar lista de opciones</a:t>
                      </a:r>
                      <a:endParaRPr/>
                    </a:p>
                  </a:txBody>
                  <a:tcPr marT="3725" marB="0" marR="3725" marL="3725"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110475">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3725" marB="0" marR="3725" marL="3725"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3725" marB="0" marR="3725" marL="3725"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marR="0" rtl="0" algn="l">
                        <a:spcBef>
                          <a:spcPts val="0"/>
                        </a:spcBef>
                        <a:spcAft>
                          <a:spcPts val="0"/>
                        </a:spcAft>
                        <a:buNone/>
                      </a:pPr>
                      <a:r>
                        <a:rPr b="0" i="0" lang="es-PE" sz="700" u="none" strike="noStrike">
                          <a:solidFill>
                            <a:srgbClr val="000000"/>
                          </a:solidFill>
                          <a:latin typeface="Calibri"/>
                          <a:ea typeface="Calibri"/>
                          <a:cs typeface="Calibri"/>
                          <a:sym typeface="Calibri"/>
                        </a:rPr>
                        <a:t>2.1.2.</a:t>
                      </a:r>
                      <a:endParaRPr/>
                    </a:p>
                  </a:txBody>
                  <a:tcPr marT="3725" marB="0" marR="3725" marL="3725"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marR="0" rtl="0" algn="l">
                        <a:spcBef>
                          <a:spcPts val="0"/>
                        </a:spcBef>
                        <a:spcAft>
                          <a:spcPts val="0"/>
                        </a:spcAft>
                        <a:buNone/>
                      </a:pPr>
                      <a:r>
                        <a:rPr b="0" i="0" lang="es-PE" sz="700" u="none" strike="noStrike">
                          <a:solidFill>
                            <a:srgbClr val="000000"/>
                          </a:solidFill>
                          <a:latin typeface="Calibri"/>
                          <a:ea typeface="Calibri"/>
                          <a:cs typeface="Calibri"/>
                          <a:sym typeface="Calibri"/>
                        </a:rPr>
                        <a:t>Cotizar y negociar opciones finalistas</a:t>
                      </a:r>
                      <a:endParaRPr/>
                    </a:p>
                  </a:txBody>
                  <a:tcPr marT="3725" marB="0" marR="3725" marL="3725"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110475">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3725" marB="0" marR="3725" marL="3725"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3725" marB="0" marR="3725" marL="3725"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marR="0" rtl="0" algn="l">
                        <a:spcBef>
                          <a:spcPts val="0"/>
                        </a:spcBef>
                        <a:spcAft>
                          <a:spcPts val="0"/>
                        </a:spcAft>
                        <a:buNone/>
                      </a:pPr>
                      <a:r>
                        <a:rPr b="0" i="0" lang="es-PE" sz="700" u="none" strike="noStrike">
                          <a:solidFill>
                            <a:srgbClr val="000000"/>
                          </a:solidFill>
                          <a:latin typeface="Calibri"/>
                          <a:ea typeface="Calibri"/>
                          <a:cs typeface="Calibri"/>
                          <a:sym typeface="Calibri"/>
                        </a:rPr>
                        <a:t>2.1.3.</a:t>
                      </a:r>
                      <a:endParaRPr/>
                    </a:p>
                  </a:txBody>
                  <a:tcPr marT="3725" marB="0" marR="3725" marL="3725"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marR="0" rtl="0" algn="l">
                        <a:spcBef>
                          <a:spcPts val="0"/>
                        </a:spcBef>
                        <a:spcAft>
                          <a:spcPts val="0"/>
                        </a:spcAft>
                        <a:buNone/>
                      </a:pPr>
                      <a:r>
                        <a:rPr b="0" i="0" lang="es-PE" sz="700" u="none" strike="noStrike">
                          <a:solidFill>
                            <a:srgbClr val="000000"/>
                          </a:solidFill>
                          <a:latin typeface="Calibri"/>
                          <a:ea typeface="Calibri"/>
                          <a:cs typeface="Calibri"/>
                          <a:sym typeface="Calibri"/>
                        </a:rPr>
                        <a:t>Seleccionar terreno e iniciar trámites</a:t>
                      </a:r>
                      <a:endParaRPr/>
                    </a:p>
                  </a:txBody>
                  <a:tcPr marT="3725" marB="0" marR="3725" marL="3725"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188325">
                <a:tc>
                  <a:txBody>
                    <a:bodyPr/>
                    <a:lstStyle/>
                    <a:p>
                      <a:pPr indent="0" lvl="0" marL="0" marR="0" rtl="0" algn="l">
                        <a:spcBef>
                          <a:spcPts val="0"/>
                        </a:spcBef>
                        <a:spcAft>
                          <a:spcPts val="0"/>
                        </a:spcAft>
                        <a:buNone/>
                      </a:pPr>
                      <a:r>
                        <a:rPr b="1" i="0" lang="es-PE" sz="700" u="none" strike="noStrike">
                          <a:solidFill>
                            <a:srgbClr val="000000"/>
                          </a:solidFill>
                          <a:latin typeface="Calibri"/>
                          <a:ea typeface="Calibri"/>
                          <a:cs typeface="Calibri"/>
                          <a:sym typeface="Calibri"/>
                        </a:rPr>
                        <a:t> </a:t>
                      </a:r>
                      <a:endParaRPr/>
                    </a:p>
                  </a:txBody>
                  <a:tcPr marT="3725" marB="0" marR="3725" marL="3725"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DDEEC7"/>
                    </a:solidFill>
                  </a:tcPr>
                </a:tc>
                <a:tc>
                  <a:txBody>
                    <a:bodyPr/>
                    <a:lstStyle/>
                    <a:p>
                      <a:pPr indent="0" lvl="0" marL="0" marR="0" rtl="0" algn="ctr">
                        <a:spcBef>
                          <a:spcPts val="0"/>
                        </a:spcBef>
                        <a:spcAft>
                          <a:spcPts val="0"/>
                        </a:spcAft>
                        <a:buNone/>
                      </a:pPr>
                      <a:r>
                        <a:rPr b="1" i="0" lang="es-PE" sz="700" u="none" strike="noStrike">
                          <a:solidFill>
                            <a:srgbClr val="000000"/>
                          </a:solidFill>
                          <a:latin typeface="Calibri"/>
                          <a:ea typeface="Calibri"/>
                          <a:cs typeface="Calibri"/>
                          <a:sym typeface="Calibri"/>
                        </a:rPr>
                        <a:t>2.2.</a:t>
                      </a:r>
                      <a:endParaRPr/>
                    </a:p>
                  </a:txBody>
                  <a:tcPr marT="3725" marB="0" marR="3725" marL="3725"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DDEEC7"/>
                    </a:solidFill>
                  </a:tcPr>
                </a:tc>
                <a:tc gridSpan="2">
                  <a:txBody>
                    <a:bodyPr/>
                    <a:lstStyle/>
                    <a:p>
                      <a:pPr indent="0" lvl="0" marL="0" marR="0" rtl="0" algn="l">
                        <a:spcBef>
                          <a:spcPts val="0"/>
                        </a:spcBef>
                        <a:spcAft>
                          <a:spcPts val="0"/>
                        </a:spcAft>
                        <a:buNone/>
                      </a:pPr>
                      <a:r>
                        <a:rPr b="1" i="0" lang="es-PE" sz="700" u="none" strike="noStrike">
                          <a:solidFill>
                            <a:srgbClr val="000000"/>
                          </a:solidFill>
                          <a:latin typeface="Calibri"/>
                          <a:ea typeface="Calibri"/>
                          <a:cs typeface="Calibri"/>
                          <a:sym typeface="Calibri"/>
                        </a:rPr>
                        <a:t>Documentos Legales</a:t>
                      </a:r>
                      <a:endParaRPr/>
                    </a:p>
                  </a:txBody>
                  <a:tcPr marT="44025" marB="44025" marR="88050" marL="88050"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DDEEC7"/>
                    </a:solidFill>
                  </a:tcPr>
                </a:tc>
                <a:tc hMerge="1"/>
              </a:tr>
              <a:tr h="110475">
                <a:tc gridSpan="2" rowSpan="4">
                  <a:txBody>
                    <a:bodyPr/>
                    <a:lstStyle/>
                    <a:p>
                      <a:pPr indent="0" lvl="0" marL="0" marR="0" rtl="0" algn="ctr">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4450" marB="0" marR="4450" marL="4450"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rowSpan="4" hMerge="1"/>
                <a:tc>
                  <a:txBody>
                    <a:bodyPr/>
                    <a:lstStyle/>
                    <a:p>
                      <a:pPr indent="0" lvl="0" marL="0" marR="0" rtl="0" algn="l">
                        <a:spcBef>
                          <a:spcPts val="0"/>
                        </a:spcBef>
                        <a:spcAft>
                          <a:spcPts val="0"/>
                        </a:spcAft>
                        <a:buNone/>
                      </a:pPr>
                      <a:r>
                        <a:rPr b="0" i="0" lang="es-PE" sz="700" u="none" strike="noStrike">
                          <a:solidFill>
                            <a:srgbClr val="000000"/>
                          </a:solidFill>
                          <a:latin typeface="Calibri"/>
                          <a:ea typeface="Calibri"/>
                          <a:cs typeface="Calibri"/>
                          <a:sym typeface="Calibri"/>
                        </a:rPr>
                        <a:t>2.2.1.</a:t>
                      </a:r>
                      <a:endParaRPr/>
                    </a:p>
                  </a:txBody>
                  <a:tcPr marT="3725" marB="0" marR="3725" marL="3725"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marR="0" rtl="0" algn="l">
                        <a:spcBef>
                          <a:spcPts val="0"/>
                        </a:spcBef>
                        <a:spcAft>
                          <a:spcPts val="0"/>
                        </a:spcAft>
                        <a:buNone/>
                      </a:pPr>
                      <a:r>
                        <a:rPr b="0" i="0" lang="es-PE" sz="700" u="none" strike="noStrike">
                          <a:solidFill>
                            <a:srgbClr val="000000"/>
                          </a:solidFill>
                          <a:latin typeface="Calibri"/>
                          <a:ea typeface="Calibri"/>
                          <a:cs typeface="Calibri"/>
                          <a:sym typeface="Calibri"/>
                        </a:rPr>
                        <a:t>Elaborar minuta de compra-venta</a:t>
                      </a:r>
                      <a:endParaRPr/>
                    </a:p>
                  </a:txBody>
                  <a:tcPr marT="3725" marB="0" marR="3725" marL="3725"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110475">
                <a:tc gridSpan="2" vMerge="1"/>
                <a:tc hMerge="1" vMerge="1"/>
                <a:tc>
                  <a:txBody>
                    <a:bodyPr/>
                    <a:lstStyle/>
                    <a:p>
                      <a:pPr indent="0" lvl="0" marL="0" marR="0" rtl="0" algn="l">
                        <a:spcBef>
                          <a:spcPts val="0"/>
                        </a:spcBef>
                        <a:spcAft>
                          <a:spcPts val="0"/>
                        </a:spcAft>
                        <a:buNone/>
                      </a:pPr>
                      <a:r>
                        <a:rPr b="0" i="0" lang="es-PE" sz="700" u="none" strike="noStrike">
                          <a:solidFill>
                            <a:srgbClr val="000000"/>
                          </a:solidFill>
                          <a:latin typeface="Calibri"/>
                          <a:ea typeface="Calibri"/>
                          <a:cs typeface="Calibri"/>
                          <a:sym typeface="Calibri"/>
                        </a:rPr>
                        <a:t>2.2.2.</a:t>
                      </a:r>
                      <a:endParaRPr/>
                    </a:p>
                  </a:txBody>
                  <a:tcPr marT="3725" marB="0" marR="3725" marL="3725"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marR="0" rtl="0" algn="l">
                        <a:spcBef>
                          <a:spcPts val="0"/>
                        </a:spcBef>
                        <a:spcAft>
                          <a:spcPts val="0"/>
                        </a:spcAft>
                        <a:buNone/>
                      </a:pPr>
                      <a:r>
                        <a:rPr b="0" i="0" lang="es-PE" sz="700" u="none" strike="noStrike">
                          <a:solidFill>
                            <a:srgbClr val="000000"/>
                          </a:solidFill>
                          <a:latin typeface="Calibri"/>
                          <a:ea typeface="Calibri"/>
                          <a:cs typeface="Calibri"/>
                          <a:sym typeface="Calibri"/>
                        </a:rPr>
                        <a:t>Inscribir terreno en Registros Públicos</a:t>
                      </a:r>
                      <a:endParaRPr/>
                    </a:p>
                  </a:txBody>
                  <a:tcPr marT="3725" marB="0" marR="3725" marL="3725"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110475">
                <a:tc gridSpan="2" vMerge="1"/>
                <a:tc hMerge="1" vMerge="1"/>
                <a:tc>
                  <a:txBody>
                    <a:bodyPr/>
                    <a:lstStyle/>
                    <a:p>
                      <a:pPr indent="0" lvl="0" marL="0" marR="0" rtl="0" algn="l">
                        <a:spcBef>
                          <a:spcPts val="0"/>
                        </a:spcBef>
                        <a:spcAft>
                          <a:spcPts val="0"/>
                        </a:spcAft>
                        <a:buNone/>
                      </a:pPr>
                      <a:r>
                        <a:rPr b="0" i="0" lang="es-PE" sz="700" u="none" strike="noStrike">
                          <a:solidFill>
                            <a:srgbClr val="000000"/>
                          </a:solidFill>
                          <a:latin typeface="Calibri"/>
                          <a:ea typeface="Calibri"/>
                          <a:cs typeface="Calibri"/>
                          <a:sym typeface="Calibri"/>
                        </a:rPr>
                        <a:t>2.2.3.</a:t>
                      </a:r>
                      <a:endParaRPr/>
                    </a:p>
                  </a:txBody>
                  <a:tcPr marT="3725" marB="0" marR="3725" marL="3725"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marR="0" rtl="0" algn="l">
                        <a:spcBef>
                          <a:spcPts val="0"/>
                        </a:spcBef>
                        <a:spcAft>
                          <a:spcPts val="0"/>
                        </a:spcAft>
                        <a:buNone/>
                      </a:pPr>
                      <a:r>
                        <a:rPr b="0" i="0" lang="es-PE" sz="700" u="none" strike="noStrike">
                          <a:solidFill>
                            <a:srgbClr val="000000"/>
                          </a:solidFill>
                          <a:latin typeface="Calibri"/>
                          <a:ea typeface="Calibri"/>
                          <a:cs typeface="Calibri"/>
                          <a:sym typeface="Calibri"/>
                        </a:rPr>
                        <a:t>Firmar documentos</a:t>
                      </a:r>
                      <a:endParaRPr/>
                    </a:p>
                  </a:txBody>
                  <a:tcPr marT="3725" marB="0" marR="3725" marL="3725"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110475">
                <a:tc gridSpan="2" vMerge="1"/>
                <a:tc hMerge="1" vMerge="1"/>
                <a:tc>
                  <a:txBody>
                    <a:bodyPr/>
                    <a:lstStyle/>
                    <a:p>
                      <a:pPr indent="0" lvl="0" marL="0" marR="0" rtl="0" algn="l">
                        <a:spcBef>
                          <a:spcPts val="0"/>
                        </a:spcBef>
                        <a:spcAft>
                          <a:spcPts val="0"/>
                        </a:spcAft>
                        <a:buNone/>
                      </a:pPr>
                      <a:r>
                        <a:rPr b="0" i="0" lang="es-PE" sz="700" u="none" strike="noStrike">
                          <a:solidFill>
                            <a:srgbClr val="000000"/>
                          </a:solidFill>
                          <a:latin typeface="Calibri"/>
                          <a:ea typeface="Calibri"/>
                          <a:cs typeface="Calibri"/>
                          <a:sym typeface="Calibri"/>
                        </a:rPr>
                        <a:t>2.2.4.</a:t>
                      </a:r>
                      <a:endParaRPr/>
                    </a:p>
                  </a:txBody>
                  <a:tcPr marT="3725" marB="0" marR="3725" marL="3725"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marR="0" rtl="0" algn="l">
                        <a:spcBef>
                          <a:spcPts val="0"/>
                        </a:spcBef>
                        <a:spcAft>
                          <a:spcPts val="0"/>
                        </a:spcAft>
                        <a:buNone/>
                      </a:pPr>
                      <a:r>
                        <a:rPr b="0" i="0" lang="es-PE" sz="700" u="none" strike="noStrike">
                          <a:solidFill>
                            <a:srgbClr val="000000"/>
                          </a:solidFill>
                          <a:latin typeface="Calibri"/>
                          <a:ea typeface="Calibri"/>
                          <a:cs typeface="Calibri"/>
                          <a:sym typeface="Calibri"/>
                        </a:rPr>
                        <a:t>Obtener licencia de funcionamiento</a:t>
                      </a:r>
                      <a:endParaRPr/>
                    </a:p>
                  </a:txBody>
                  <a:tcPr marT="3725" marB="0" marR="3725" marL="3725"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161975">
                <a:tc>
                  <a:txBody>
                    <a:bodyPr/>
                    <a:lstStyle/>
                    <a:p>
                      <a:pPr indent="0" lvl="0" marL="0" marR="0" rtl="0" algn="ctr">
                        <a:spcBef>
                          <a:spcPts val="0"/>
                        </a:spcBef>
                        <a:spcAft>
                          <a:spcPts val="0"/>
                        </a:spcAft>
                        <a:buNone/>
                      </a:pPr>
                      <a:r>
                        <a:rPr b="1" i="0" lang="es-PE" sz="700" u="none" strike="noStrike">
                          <a:solidFill>
                            <a:srgbClr val="FFFFFF"/>
                          </a:solidFill>
                          <a:latin typeface="Calibri"/>
                          <a:ea typeface="Calibri"/>
                          <a:cs typeface="Calibri"/>
                          <a:sym typeface="Calibri"/>
                        </a:rPr>
                        <a:t>3</a:t>
                      </a:r>
                      <a:endParaRPr/>
                    </a:p>
                  </a:txBody>
                  <a:tcPr marT="3725" marB="0" marR="3725" marL="3725"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chemeClr val="accent3"/>
                    </a:solidFill>
                  </a:tcPr>
                </a:tc>
                <a:tc gridSpan="3">
                  <a:txBody>
                    <a:bodyPr/>
                    <a:lstStyle/>
                    <a:p>
                      <a:pPr indent="0" lvl="0" marL="0" marR="0" rtl="0" algn="l">
                        <a:spcBef>
                          <a:spcPts val="0"/>
                        </a:spcBef>
                        <a:spcAft>
                          <a:spcPts val="0"/>
                        </a:spcAft>
                        <a:buNone/>
                      </a:pPr>
                      <a:r>
                        <a:rPr b="1" i="0" lang="es-PE" sz="700" u="none" strike="noStrike">
                          <a:solidFill>
                            <a:srgbClr val="FFFFFF"/>
                          </a:solidFill>
                          <a:latin typeface="Calibri"/>
                          <a:ea typeface="Calibri"/>
                          <a:cs typeface="Calibri"/>
                          <a:sym typeface="Calibri"/>
                        </a:rPr>
                        <a:t>Diseño</a:t>
                      </a:r>
                      <a:endParaRPr/>
                    </a:p>
                  </a:txBody>
                  <a:tcPr marT="4450" marB="0" marR="4450" marL="0"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chemeClr val="accent3"/>
                    </a:solidFill>
                  </a:tcPr>
                </a:tc>
                <a:tc hMerge="1"/>
                <a:tc hMerge="1"/>
              </a:tr>
              <a:tr h="188325">
                <a:tc>
                  <a:txBody>
                    <a:bodyPr/>
                    <a:lstStyle/>
                    <a:p>
                      <a:pPr indent="0" lvl="0" marL="0" marR="0" rtl="0" algn="l">
                        <a:spcBef>
                          <a:spcPts val="0"/>
                        </a:spcBef>
                        <a:spcAft>
                          <a:spcPts val="0"/>
                        </a:spcAft>
                        <a:buNone/>
                      </a:pPr>
                      <a:r>
                        <a:rPr b="1" i="0" lang="es-PE" sz="700" u="none" strike="noStrike">
                          <a:solidFill>
                            <a:srgbClr val="000000"/>
                          </a:solidFill>
                          <a:latin typeface="Calibri"/>
                          <a:ea typeface="Calibri"/>
                          <a:cs typeface="Calibri"/>
                          <a:sym typeface="Calibri"/>
                        </a:rPr>
                        <a:t> </a:t>
                      </a:r>
                      <a:endParaRPr/>
                    </a:p>
                  </a:txBody>
                  <a:tcPr marT="3725" marB="0" marR="3725" marL="3725"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DDEEC7"/>
                    </a:solidFill>
                  </a:tcPr>
                </a:tc>
                <a:tc>
                  <a:txBody>
                    <a:bodyPr/>
                    <a:lstStyle/>
                    <a:p>
                      <a:pPr indent="0" lvl="0" marL="0" marR="0" rtl="0" algn="ctr">
                        <a:spcBef>
                          <a:spcPts val="0"/>
                        </a:spcBef>
                        <a:spcAft>
                          <a:spcPts val="0"/>
                        </a:spcAft>
                        <a:buNone/>
                      </a:pPr>
                      <a:r>
                        <a:rPr b="1" i="0" lang="es-PE" sz="700" u="none" strike="noStrike">
                          <a:solidFill>
                            <a:srgbClr val="000000"/>
                          </a:solidFill>
                          <a:latin typeface="Calibri"/>
                          <a:ea typeface="Calibri"/>
                          <a:cs typeface="Calibri"/>
                          <a:sym typeface="Calibri"/>
                        </a:rPr>
                        <a:t>3.1.</a:t>
                      </a:r>
                      <a:endParaRPr/>
                    </a:p>
                  </a:txBody>
                  <a:tcPr marT="3725" marB="0" marR="3725" marL="3725"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DDEEC7"/>
                    </a:solidFill>
                  </a:tcPr>
                </a:tc>
                <a:tc gridSpan="2">
                  <a:txBody>
                    <a:bodyPr/>
                    <a:lstStyle/>
                    <a:p>
                      <a:pPr indent="0" lvl="0" marL="0" marR="0" rtl="0" algn="l">
                        <a:spcBef>
                          <a:spcPts val="0"/>
                        </a:spcBef>
                        <a:spcAft>
                          <a:spcPts val="0"/>
                        </a:spcAft>
                        <a:buNone/>
                      </a:pPr>
                      <a:r>
                        <a:rPr b="1" i="0" lang="es-PE" sz="700" u="none" strike="noStrike">
                          <a:solidFill>
                            <a:srgbClr val="000000"/>
                          </a:solidFill>
                          <a:latin typeface="Calibri"/>
                          <a:ea typeface="Calibri"/>
                          <a:cs typeface="Calibri"/>
                          <a:sym typeface="Calibri"/>
                        </a:rPr>
                        <a:t>Maqueta</a:t>
                      </a:r>
                      <a:endParaRPr/>
                    </a:p>
                  </a:txBody>
                  <a:tcPr marT="44025" marB="44025" marR="88050" marL="88050"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solidFill>
                      <a:srgbClr val="DDEEC7"/>
                    </a:solidFill>
                  </a:tcPr>
                </a:tc>
                <a:tc hMerge="1"/>
              </a:tr>
              <a:tr h="110475">
                <a:tc rowSpan="2">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4450" marB="0" marR="4450" marL="4450"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rowSpan="2">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4450" marB="0" marR="4450" marL="4450"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marR="0" rtl="0" algn="l">
                        <a:spcBef>
                          <a:spcPts val="0"/>
                        </a:spcBef>
                        <a:spcAft>
                          <a:spcPts val="0"/>
                        </a:spcAft>
                        <a:buNone/>
                      </a:pPr>
                      <a:r>
                        <a:rPr b="0" i="0" lang="es-PE" sz="700" u="none" strike="noStrike">
                          <a:solidFill>
                            <a:srgbClr val="000000"/>
                          </a:solidFill>
                          <a:latin typeface="Calibri"/>
                          <a:ea typeface="Calibri"/>
                          <a:cs typeface="Calibri"/>
                          <a:sym typeface="Calibri"/>
                        </a:rPr>
                        <a:t>3.1.1.</a:t>
                      </a:r>
                      <a:endParaRPr/>
                    </a:p>
                  </a:txBody>
                  <a:tcPr marT="3725" marB="0" marR="3725" marL="3725"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marR="0" rtl="0" algn="l">
                        <a:spcBef>
                          <a:spcPts val="0"/>
                        </a:spcBef>
                        <a:spcAft>
                          <a:spcPts val="0"/>
                        </a:spcAft>
                        <a:buNone/>
                      </a:pPr>
                      <a:r>
                        <a:rPr b="0" i="0" lang="es-PE" sz="700" u="none" strike="noStrike">
                          <a:solidFill>
                            <a:srgbClr val="000000"/>
                          </a:solidFill>
                          <a:latin typeface="Calibri"/>
                          <a:ea typeface="Calibri"/>
                          <a:cs typeface="Calibri"/>
                          <a:sym typeface="Calibri"/>
                        </a:rPr>
                        <a:t>Obtener especificaciones de tienda</a:t>
                      </a:r>
                      <a:endParaRPr/>
                    </a:p>
                  </a:txBody>
                  <a:tcPr marT="3725" marB="0" marR="3725" marL="3725"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110475">
                <a:tc vMerge="1"/>
                <a:tc vMerge="1"/>
                <a:tc>
                  <a:txBody>
                    <a:bodyPr/>
                    <a:lstStyle/>
                    <a:p>
                      <a:pPr indent="0" lvl="0" marL="0" marR="0" rtl="0" algn="l">
                        <a:spcBef>
                          <a:spcPts val="0"/>
                        </a:spcBef>
                        <a:spcAft>
                          <a:spcPts val="0"/>
                        </a:spcAft>
                        <a:buNone/>
                      </a:pPr>
                      <a:r>
                        <a:rPr b="0" i="0" lang="es-PE" sz="700" u="none" strike="noStrike">
                          <a:solidFill>
                            <a:srgbClr val="000000"/>
                          </a:solidFill>
                          <a:latin typeface="Calibri"/>
                          <a:ea typeface="Calibri"/>
                          <a:cs typeface="Calibri"/>
                          <a:sym typeface="Calibri"/>
                        </a:rPr>
                        <a:t>3.1.2.</a:t>
                      </a:r>
                      <a:endParaRPr/>
                    </a:p>
                  </a:txBody>
                  <a:tcPr marT="3725" marB="0" marR="3725" marL="3725"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marR="0" rtl="0" algn="l">
                        <a:spcBef>
                          <a:spcPts val="0"/>
                        </a:spcBef>
                        <a:spcAft>
                          <a:spcPts val="0"/>
                        </a:spcAft>
                        <a:buNone/>
                      </a:pPr>
                      <a:r>
                        <a:rPr b="0" i="0" lang="es-PE" sz="700" u="none" strike="noStrike">
                          <a:solidFill>
                            <a:srgbClr val="000000"/>
                          </a:solidFill>
                          <a:latin typeface="Calibri"/>
                          <a:ea typeface="Calibri"/>
                          <a:cs typeface="Calibri"/>
                          <a:sym typeface="Calibri"/>
                        </a:rPr>
                        <a:t>Elaborar maqueta (draft)</a:t>
                      </a:r>
                      <a:endParaRPr/>
                    </a:p>
                  </a:txBody>
                  <a:tcPr marT="3725" marB="0" marR="3725" marL="3725"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r h="110475">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3725" marB="0" marR="3725" marL="3725"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700" u="none" strike="noStrike">
                        <a:solidFill>
                          <a:srgbClr val="000000"/>
                        </a:solidFill>
                        <a:latin typeface="Calibri"/>
                        <a:ea typeface="Calibri"/>
                        <a:cs typeface="Calibri"/>
                        <a:sym typeface="Calibri"/>
                      </a:endParaRPr>
                    </a:p>
                  </a:txBody>
                  <a:tcPr marT="3725" marB="0" marR="3725" marL="3725"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marR="0" rtl="0" algn="l">
                        <a:spcBef>
                          <a:spcPts val="0"/>
                        </a:spcBef>
                        <a:spcAft>
                          <a:spcPts val="0"/>
                        </a:spcAft>
                        <a:buNone/>
                      </a:pPr>
                      <a:r>
                        <a:rPr b="0" i="0" lang="es-PE" sz="700" u="none" strike="noStrike">
                          <a:solidFill>
                            <a:srgbClr val="000000"/>
                          </a:solidFill>
                          <a:latin typeface="Calibri"/>
                          <a:ea typeface="Calibri"/>
                          <a:cs typeface="Calibri"/>
                          <a:sym typeface="Calibri"/>
                        </a:rPr>
                        <a:t>3.1.3.</a:t>
                      </a:r>
                      <a:endParaRPr/>
                    </a:p>
                  </a:txBody>
                  <a:tcPr marT="3725" marB="0" marR="3725" marL="3725"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c>
                  <a:txBody>
                    <a:bodyPr/>
                    <a:lstStyle/>
                    <a:p>
                      <a:pPr indent="0" lvl="0" marL="0" marR="0" rtl="0" algn="l">
                        <a:spcBef>
                          <a:spcPts val="0"/>
                        </a:spcBef>
                        <a:spcAft>
                          <a:spcPts val="0"/>
                        </a:spcAft>
                        <a:buNone/>
                      </a:pPr>
                      <a:r>
                        <a:rPr b="0" i="0" lang="es-PE" sz="700" u="none" strike="noStrike">
                          <a:solidFill>
                            <a:srgbClr val="000000"/>
                          </a:solidFill>
                          <a:latin typeface="Calibri"/>
                          <a:ea typeface="Calibri"/>
                          <a:cs typeface="Calibri"/>
                          <a:sym typeface="Calibri"/>
                        </a:rPr>
                        <a:t>Revisar, ajustar y aprobar maqueta</a:t>
                      </a:r>
                      <a:endParaRPr/>
                    </a:p>
                  </a:txBody>
                  <a:tcPr marT="3725" marB="0" marR="3725" marL="3725" anchor="ctr">
                    <a:lnL cap="flat" cmpd="sng" w="12700">
                      <a:solidFill>
                        <a:schemeClr val="accent3"/>
                      </a:solidFill>
                      <a:prstDash val="solid"/>
                      <a:round/>
                      <a:headEnd len="sm" w="sm" type="none"/>
                      <a:tailEnd len="sm" w="sm" type="none"/>
                    </a:lnL>
                    <a:lnR cap="flat" cmpd="sng" w="12700">
                      <a:solidFill>
                        <a:schemeClr val="accent3"/>
                      </a:solidFill>
                      <a:prstDash val="solid"/>
                      <a:round/>
                      <a:headEnd len="sm" w="sm" type="none"/>
                      <a:tailEnd len="sm" w="sm" type="none"/>
                    </a:lnR>
                    <a:lnT cap="flat" cmpd="sng" w="12700">
                      <a:solidFill>
                        <a:schemeClr val="accent3"/>
                      </a:solidFill>
                      <a:prstDash val="solid"/>
                      <a:round/>
                      <a:headEnd len="sm" w="sm" type="none"/>
                      <a:tailEnd len="sm" w="sm" type="none"/>
                    </a:lnT>
                    <a:lnB cap="flat" cmpd="sng" w="12700">
                      <a:solidFill>
                        <a:schemeClr val="accent3"/>
                      </a:solidFill>
                      <a:prstDash val="solid"/>
                      <a:round/>
                      <a:headEnd len="sm" w="sm" type="none"/>
                      <a:tailEnd len="sm" w="sm" type="none"/>
                    </a:lnB>
                  </a:tcPr>
                </a:tc>
              </a:tr>
            </a:tbl>
          </a:graphicData>
        </a:graphic>
      </p:graphicFrame>
      <p:sp>
        <p:nvSpPr>
          <p:cNvPr id="313" name="Google Shape;313;p17"/>
          <p:cNvSpPr/>
          <p:nvPr/>
        </p:nvSpPr>
        <p:spPr>
          <a:xfrm>
            <a:off x="503238" y="376836"/>
            <a:ext cx="3049660"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lang="es-PE" sz="1000">
                <a:solidFill>
                  <a:srgbClr val="7F7F7F"/>
                </a:solidFill>
                <a:latin typeface="Calibri"/>
                <a:ea typeface="Calibri"/>
                <a:cs typeface="Calibri"/>
                <a:sym typeface="Calibri"/>
              </a:rPr>
              <a:t>+ </a:t>
            </a:r>
            <a:r>
              <a:rPr lang="es-PE" sz="1000">
                <a:solidFill>
                  <a:srgbClr val="A5A5A5"/>
                </a:solidFill>
                <a:latin typeface="Calibri"/>
                <a:ea typeface="Calibri"/>
                <a:cs typeface="Calibri"/>
                <a:sym typeface="Calibri"/>
              </a:rPr>
              <a:t>PASO A PASO PARA ELABORAR CRONOGRAMAS</a:t>
            </a:r>
            <a:endParaRPr/>
          </a:p>
        </p:txBody>
      </p:sp>
      <p:grpSp>
        <p:nvGrpSpPr>
          <p:cNvPr id="314" name="Google Shape;314;p17"/>
          <p:cNvGrpSpPr/>
          <p:nvPr/>
        </p:nvGrpSpPr>
        <p:grpSpPr>
          <a:xfrm>
            <a:off x="326977" y="917244"/>
            <a:ext cx="3740197" cy="394721"/>
            <a:chOff x="287221" y="917244"/>
            <a:chExt cx="4397774" cy="500394"/>
          </a:xfrm>
        </p:grpSpPr>
        <p:sp>
          <p:nvSpPr>
            <p:cNvPr id="315" name="Google Shape;315;p17"/>
            <p:cNvSpPr/>
            <p:nvPr/>
          </p:nvSpPr>
          <p:spPr>
            <a:xfrm>
              <a:off x="503237" y="917244"/>
              <a:ext cx="4181758" cy="500394"/>
            </a:xfrm>
            <a:prstGeom prst="roundRect">
              <a:avLst>
                <a:gd fmla="val 24841" name="adj"/>
              </a:avLst>
            </a:prstGeom>
            <a:solidFill>
              <a:srgbClr val="92C24E"/>
            </a:solidFill>
            <a:ln>
              <a:noFill/>
            </a:ln>
          </p:spPr>
          <p:txBody>
            <a:bodyPr anchorCtr="0" anchor="ctr" bIns="45700" lIns="91425" spcFirstLastPara="1" rIns="91425" wrap="square" tIns="45700">
              <a:noAutofit/>
            </a:bodyPr>
            <a:lstStyle/>
            <a:p>
              <a:pPr indent="-1588" lvl="0" marL="6350" marR="0" rtl="0" algn="ctr">
                <a:spcBef>
                  <a:spcPts val="0"/>
                </a:spcBef>
                <a:spcAft>
                  <a:spcPts val="0"/>
                </a:spcAft>
                <a:buNone/>
              </a:pPr>
              <a:r>
                <a:rPr b="1" lang="es-PE" sz="1400">
                  <a:solidFill>
                    <a:schemeClr val="lt1"/>
                  </a:solidFill>
                  <a:latin typeface="Calibri"/>
                  <a:ea typeface="Calibri"/>
                  <a:cs typeface="Calibri"/>
                  <a:sym typeface="Calibri"/>
                </a:rPr>
                <a:t>1. Identificar la lista de actividades</a:t>
              </a:r>
              <a:endParaRPr/>
            </a:p>
          </p:txBody>
        </p:sp>
        <p:grpSp>
          <p:nvGrpSpPr>
            <p:cNvPr id="316" name="Google Shape;316;p17"/>
            <p:cNvGrpSpPr/>
            <p:nvPr/>
          </p:nvGrpSpPr>
          <p:grpSpPr>
            <a:xfrm>
              <a:off x="287221" y="965530"/>
              <a:ext cx="459474" cy="403823"/>
              <a:chOff x="5892512" y="2805541"/>
              <a:chExt cx="459474" cy="403823"/>
            </a:xfrm>
          </p:grpSpPr>
          <p:sp>
            <p:nvSpPr>
              <p:cNvPr id="317" name="Google Shape;317;p17"/>
              <p:cNvSpPr/>
              <p:nvPr/>
            </p:nvSpPr>
            <p:spPr>
              <a:xfrm>
                <a:off x="5956277" y="2824919"/>
                <a:ext cx="395709" cy="376075"/>
              </a:xfrm>
              <a:prstGeom prst="ellipse">
                <a:avLst/>
              </a:prstGeom>
              <a:solidFill>
                <a:srgbClr val="6F953D"/>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00">
                  <a:solidFill>
                    <a:schemeClr val="lt1"/>
                  </a:solidFill>
                  <a:latin typeface="Calibri"/>
                  <a:ea typeface="Calibri"/>
                  <a:cs typeface="Calibri"/>
                  <a:sym typeface="Calibri"/>
                </a:endParaRPr>
              </a:p>
            </p:txBody>
          </p:sp>
          <p:sp>
            <p:nvSpPr>
              <p:cNvPr id="318" name="Google Shape;318;p17"/>
              <p:cNvSpPr/>
              <p:nvPr/>
            </p:nvSpPr>
            <p:spPr>
              <a:xfrm>
                <a:off x="5892512" y="2805541"/>
                <a:ext cx="424906" cy="40382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00">
                  <a:solidFill>
                    <a:schemeClr val="lt1"/>
                  </a:solidFill>
                  <a:latin typeface="Calibri"/>
                  <a:ea typeface="Calibri"/>
                  <a:cs typeface="Calibri"/>
                  <a:sym typeface="Calibri"/>
                </a:endParaRPr>
              </a:p>
            </p:txBody>
          </p:sp>
          <p:sp>
            <p:nvSpPr>
              <p:cNvPr id="319" name="Google Shape;319;p17"/>
              <p:cNvSpPr/>
              <p:nvPr/>
            </p:nvSpPr>
            <p:spPr>
              <a:xfrm rot="5400000">
                <a:off x="6076285" y="2946262"/>
                <a:ext cx="186870" cy="122381"/>
              </a:xfrm>
              <a:prstGeom prst="triangle">
                <a:avLst>
                  <a:gd fmla="val 50000" name="adj"/>
                </a:avLst>
              </a:prstGeom>
              <a:solidFill>
                <a:srgbClr val="92C24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300">
                  <a:solidFill>
                    <a:schemeClr val="lt1"/>
                  </a:solidFill>
                  <a:latin typeface="Calibri"/>
                  <a:ea typeface="Calibri"/>
                  <a:cs typeface="Calibri"/>
                  <a:sym typeface="Calibri"/>
                </a:endParaRPr>
              </a:p>
            </p:txBody>
          </p:sp>
        </p:grpSp>
      </p:grpSp>
      <p:grpSp>
        <p:nvGrpSpPr>
          <p:cNvPr id="320" name="Google Shape;320;p17"/>
          <p:cNvGrpSpPr/>
          <p:nvPr/>
        </p:nvGrpSpPr>
        <p:grpSpPr>
          <a:xfrm>
            <a:off x="4432300" y="3851680"/>
            <a:ext cx="2216149" cy="1022094"/>
            <a:chOff x="4857751" y="3813580"/>
            <a:chExt cx="2216149" cy="1022094"/>
          </a:xfrm>
        </p:grpSpPr>
        <p:grpSp>
          <p:nvGrpSpPr>
            <p:cNvPr id="321" name="Google Shape;321;p17"/>
            <p:cNvGrpSpPr/>
            <p:nvPr/>
          </p:nvGrpSpPr>
          <p:grpSpPr>
            <a:xfrm>
              <a:off x="4857751" y="3813580"/>
              <a:ext cx="2216149" cy="249982"/>
              <a:chOff x="4845051" y="3946930"/>
              <a:chExt cx="2216149" cy="249982"/>
            </a:xfrm>
          </p:grpSpPr>
          <p:sp>
            <p:nvSpPr>
              <p:cNvPr id="322" name="Google Shape;322;p17"/>
              <p:cNvSpPr/>
              <p:nvPr/>
            </p:nvSpPr>
            <p:spPr>
              <a:xfrm>
                <a:off x="4845051" y="3946930"/>
                <a:ext cx="277510" cy="249982"/>
              </a:xfrm>
              <a:prstGeom prst="roundRect">
                <a:avLst>
                  <a:gd fmla="val 17689" name="adj"/>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sp>
            <p:nvSpPr>
              <p:cNvPr id="323" name="Google Shape;323;p17"/>
              <p:cNvSpPr txBox="1"/>
              <p:nvPr/>
            </p:nvSpPr>
            <p:spPr>
              <a:xfrm>
                <a:off x="5186348" y="3964199"/>
                <a:ext cx="1874852" cy="215444"/>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s-PE" sz="1400">
                    <a:solidFill>
                      <a:schemeClr val="dk1"/>
                    </a:solidFill>
                    <a:latin typeface="Calibri"/>
                    <a:ea typeface="Calibri"/>
                    <a:cs typeface="Calibri"/>
                    <a:sym typeface="Calibri"/>
                  </a:rPr>
                  <a:t>Fase del Proyecto</a:t>
                </a:r>
                <a:endParaRPr sz="1400">
                  <a:solidFill>
                    <a:schemeClr val="dk1"/>
                  </a:solidFill>
                  <a:latin typeface="Calibri"/>
                  <a:ea typeface="Calibri"/>
                  <a:cs typeface="Calibri"/>
                  <a:sym typeface="Calibri"/>
                </a:endParaRPr>
              </a:p>
            </p:txBody>
          </p:sp>
        </p:grpSp>
        <p:grpSp>
          <p:nvGrpSpPr>
            <p:cNvPr id="324" name="Google Shape;324;p17"/>
            <p:cNvGrpSpPr/>
            <p:nvPr/>
          </p:nvGrpSpPr>
          <p:grpSpPr>
            <a:xfrm>
              <a:off x="4857751" y="4199636"/>
              <a:ext cx="2216149" cy="249982"/>
              <a:chOff x="4845051" y="3946930"/>
              <a:chExt cx="2216149" cy="249982"/>
            </a:xfrm>
          </p:grpSpPr>
          <p:sp>
            <p:nvSpPr>
              <p:cNvPr id="325" name="Google Shape;325;p17"/>
              <p:cNvSpPr/>
              <p:nvPr/>
            </p:nvSpPr>
            <p:spPr>
              <a:xfrm>
                <a:off x="4845051" y="3946930"/>
                <a:ext cx="277510" cy="249982"/>
              </a:xfrm>
              <a:prstGeom prst="roundRect">
                <a:avLst>
                  <a:gd fmla="val 17689" name="adj"/>
                </a:avLst>
              </a:prstGeom>
              <a:solidFill>
                <a:srgbClr val="DDEEC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sp>
            <p:nvSpPr>
              <p:cNvPr id="326" name="Google Shape;326;p17"/>
              <p:cNvSpPr txBox="1"/>
              <p:nvPr/>
            </p:nvSpPr>
            <p:spPr>
              <a:xfrm>
                <a:off x="5186348" y="3964199"/>
                <a:ext cx="1874852" cy="215444"/>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s-PE" sz="1400">
                    <a:solidFill>
                      <a:schemeClr val="dk1"/>
                    </a:solidFill>
                    <a:latin typeface="Calibri"/>
                    <a:ea typeface="Calibri"/>
                    <a:cs typeface="Calibri"/>
                    <a:sym typeface="Calibri"/>
                  </a:rPr>
                  <a:t>Paquete de Trabajo</a:t>
                </a:r>
                <a:endParaRPr sz="1400">
                  <a:solidFill>
                    <a:schemeClr val="dk1"/>
                  </a:solidFill>
                  <a:latin typeface="Calibri"/>
                  <a:ea typeface="Calibri"/>
                  <a:cs typeface="Calibri"/>
                  <a:sym typeface="Calibri"/>
                </a:endParaRPr>
              </a:p>
            </p:txBody>
          </p:sp>
        </p:grpSp>
        <p:grpSp>
          <p:nvGrpSpPr>
            <p:cNvPr id="327" name="Google Shape;327;p17"/>
            <p:cNvGrpSpPr/>
            <p:nvPr/>
          </p:nvGrpSpPr>
          <p:grpSpPr>
            <a:xfrm>
              <a:off x="4857751" y="4585692"/>
              <a:ext cx="2216149" cy="249982"/>
              <a:chOff x="4845051" y="3946930"/>
              <a:chExt cx="2216149" cy="249982"/>
            </a:xfrm>
          </p:grpSpPr>
          <p:sp>
            <p:nvSpPr>
              <p:cNvPr id="328" name="Google Shape;328;p17"/>
              <p:cNvSpPr/>
              <p:nvPr/>
            </p:nvSpPr>
            <p:spPr>
              <a:xfrm>
                <a:off x="4845051" y="3946930"/>
                <a:ext cx="277510" cy="249982"/>
              </a:xfrm>
              <a:prstGeom prst="roundRect">
                <a:avLst>
                  <a:gd fmla="val 17689" name="adj"/>
                </a:avLst>
              </a:prstGeom>
              <a:solidFill>
                <a:schemeClr val="lt1"/>
              </a:solidFill>
              <a:ln cap="flat" cmpd="sng" w="12700">
                <a:solidFill>
                  <a:schemeClr val="accent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400">
                  <a:solidFill>
                    <a:schemeClr val="dk1"/>
                  </a:solidFill>
                  <a:latin typeface="Calibri"/>
                  <a:ea typeface="Calibri"/>
                  <a:cs typeface="Calibri"/>
                  <a:sym typeface="Calibri"/>
                </a:endParaRPr>
              </a:p>
            </p:txBody>
          </p:sp>
          <p:sp>
            <p:nvSpPr>
              <p:cNvPr id="329" name="Google Shape;329;p17"/>
              <p:cNvSpPr txBox="1"/>
              <p:nvPr/>
            </p:nvSpPr>
            <p:spPr>
              <a:xfrm>
                <a:off x="5186348" y="3964199"/>
                <a:ext cx="1874852" cy="215444"/>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s-PE" sz="1400">
                    <a:solidFill>
                      <a:schemeClr val="dk1"/>
                    </a:solidFill>
                    <a:latin typeface="Calibri"/>
                    <a:ea typeface="Calibri"/>
                    <a:cs typeface="Calibri"/>
                    <a:sym typeface="Calibri"/>
                  </a:rPr>
                  <a:t>Actividad</a:t>
                </a:r>
                <a:endParaRPr sz="1400">
                  <a:solidFill>
                    <a:schemeClr val="dk1"/>
                  </a:solidFill>
                  <a:latin typeface="Calibri"/>
                  <a:ea typeface="Calibri"/>
                  <a:cs typeface="Calibri"/>
                  <a:sym typeface="Calibri"/>
                </a:endParaRPr>
              </a:p>
            </p:txBody>
          </p:sp>
        </p:grpSp>
      </p:grpSp>
      <p:sp>
        <p:nvSpPr>
          <p:cNvPr id="330" name="Google Shape;330;p17"/>
          <p:cNvSpPr txBox="1"/>
          <p:nvPr/>
        </p:nvSpPr>
        <p:spPr>
          <a:xfrm>
            <a:off x="4432300" y="1505600"/>
            <a:ext cx="3968750" cy="83099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s-PE" sz="1800">
                <a:solidFill>
                  <a:schemeClr val="dk1"/>
                </a:solidFill>
                <a:latin typeface="Calibri"/>
                <a:ea typeface="Calibri"/>
                <a:cs typeface="Calibri"/>
                <a:sym typeface="Calibri"/>
              </a:rPr>
              <a:t>Como resultado se tiene la lista de actividades que logran cada paquete de trabajo (entregable) dentro de cada fase.</a:t>
            </a:r>
            <a:endParaRPr/>
          </a:p>
        </p:txBody>
      </p:sp>
      <p:sp>
        <p:nvSpPr>
          <p:cNvPr id="331" name="Google Shape;331;p17"/>
          <p:cNvSpPr/>
          <p:nvPr/>
        </p:nvSpPr>
        <p:spPr>
          <a:xfrm rot="10800000">
            <a:off x="3854475" y="1562894"/>
            <a:ext cx="395237" cy="304800"/>
          </a:xfrm>
          <a:prstGeom prst="rightArrow">
            <a:avLst>
              <a:gd fmla="val 50000" name="adj1"/>
              <a:gd fmla="val 50000" name="adj2"/>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18"/>
          <p:cNvSpPr/>
          <p:nvPr/>
        </p:nvSpPr>
        <p:spPr>
          <a:xfrm>
            <a:off x="503238" y="376836"/>
            <a:ext cx="3049660"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lang="es-PE" sz="1000">
                <a:solidFill>
                  <a:srgbClr val="7F7F7F"/>
                </a:solidFill>
                <a:latin typeface="Calibri"/>
                <a:ea typeface="Calibri"/>
                <a:cs typeface="Calibri"/>
                <a:sym typeface="Calibri"/>
              </a:rPr>
              <a:t>+ </a:t>
            </a:r>
            <a:r>
              <a:rPr lang="es-PE" sz="1000">
                <a:solidFill>
                  <a:srgbClr val="A5A5A5"/>
                </a:solidFill>
                <a:latin typeface="Calibri"/>
                <a:ea typeface="Calibri"/>
                <a:cs typeface="Calibri"/>
                <a:sym typeface="Calibri"/>
              </a:rPr>
              <a:t>PASO A PASO PARA ELABORAR CRONOGRAMAS</a:t>
            </a:r>
            <a:endParaRPr/>
          </a:p>
        </p:txBody>
      </p:sp>
      <p:sp>
        <p:nvSpPr>
          <p:cNvPr id="338" name="Google Shape;338;p18"/>
          <p:cNvSpPr txBox="1"/>
          <p:nvPr/>
        </p:nvSpPr>
        <p:spPr>
          <a:xfrm>
            <a:off x="509588" y="919163"/>
            <a:ext cx="7361035" cy="24622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s-PE" sz="1600">
                <a:solidFill>
                  <a:schemeClr val="dk1"/>
                </a:solidFill>
                <a:latin typeface="Calibri"/>
                <a:ea typeface="Calibri"/>
                <a:cs typeface="Calibri"/>
                <a:sym typeface="Calibri"/>
              </a:rPr>
              <a:t>PASOS PARA ELABORAR UN CRONOGRAMA</a:t>
            </a:r>
            <a:endParaRPr/>
          </a:p>
        </p:txBody>
      </p:sp>
      <p:grpSp>
        <p:nvGrpSpPr>
          <p:cNvPr id="339" name="Google Shape;339;p18"/>
          <p:cNvGrpSpPr/>
          <p:nvPr/>
        </p:nvGrpSpPr>
        <p:grpSpPr>
          <a:xfrm>
            <a:off x="326977" y="1571294"/>
            <a:ext cx="3959273" cy="394721"/>
            <a:chOff x="287221" y="917244"/>
            <a:chExt cx="4655367" cy="500394"/>
          </a:xfrm>
        </p:grpSpPr>
        <p:sp>
          <p:nvSpPr>
            <p:cNvPr id="340" name="Google Shape;340;p18"/>
            <p:cNvSpPr/>
            <p:nvPr/>
          </p:nvSpPr>
          <p:spPr>
            <a:xfrm>
              <a:off x="503237" y="917244"/>
              <a:ext cx="4439351" cy="500394"/>
            </a:xfrm>
            <a:prstGeom prst="roundRect">
              <a:avLst>
                <a:gd fmla="val 24841" name="adj"/>
              </a:avLst>
            </a:prstGeom>
            <a:solidFill>
              <a:srgbClr val="D8D8D8"/>
            </a:solidFill>
            <a:ln>
              <a:noFill/>
            </a:ln>
          </p:spPr>
          <p:txBody>
            <a:bodyPr anchorCtr="0" anchor="ctr" bIns="45700" lIns="91425" spcFirstLastPara="1" rIns="91425" wrap="square" tIns="45700">
              <a:noAutofit/>
            </a:bodyPr>
            <a:lstStyle/>
            <a:p>
              <a:pPr indent="-1588" lvl="0" marL="6350" marR="0" rtl="0" algn="ctr">
                <a:spcBef>
                  <a:spcPts val="0"/>
                </a:spcBef>
                <a:spcAft>
                  <a:spcPts val="0"/>
                </a:spcAft>
                <a:buNone/>
              </a:pPr>
              <a:r>
                <a:rPr b="1" lang="es-PE" sz="1400">
                  <a:solidFill>
                    <a:schemeClr val="lt1"/>
                  </a:solidFill>
                  <a:latin typeface="Calibri"/>
                  <a:ea typeface="Calibri"/>
                  <a:cs typeface="Calibri"/>
                  <a:sym typeface="Calibri"/>
                </a:rPr>
                <a:t>1. Identificar la lista de actividades</a:t>
              </a:r>
              <a:endParaRPr/>
            </a:p>
          </p:txBody>
        </p:sp>
        <p:grpSp>
          <p:nvGrpSpPr>
            <p:cNvPr id="341" name="Google Shape;341;p18"/>
            <p:cNvGrpSpPr/>
            <p:nvPr/>
          </p:nvGrpSpPr>
          <p:grpSpPr>
            <a:xfrm>
              <a:off x="287221" y="965530"/>
              <a:ext cx="459474" cy="403823"/>
              <a:chOff x="5892512" y="2805541"/>
              <a:chExt cx="459474" cy="403823"/>
            </a:xfrm>
          </p:grpSpPr>
          <p:sp>
            <p:nvSpPr>
              <p:cNvPr id="342" name="Google Shape;342;p18"/>
              <p:cNvSpPr/>
              <p:nvPr/>
            </p:nvSpPr>
            <p:spPr>
              <a:xfrm>
                <a:off x="5956277" y="2824919"/>
                <a:ext cx="395709" cy="376075"/>
              </a:xfrm>
              <a:prstGeom prst="ellipse">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sp>
            <p:nvSpPr>
              <p:cNvPr id="343" name="Google Shape;343;p18"/>
              <p:cNvSpPr/>
              <p:nvPr/>
            </p:nvSpPr>
            <p:spPr>
              <a:xfrm>
                <a:off x="5892512" y="2805541"/>
                <a:ext cx="424906" cy="40382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sp>
            <p:nvSpPr>
              <p:cNvPr id="344" name="Google Shape;344;p18"/>
              <p:cNvSpPr/>
              <p:nvPr/>
            </p:nvSpPr>
            <p:spPr>
              <a:xfrm rot="5400000">
                <a:off x="6076285" y="2946262"/>
                <a:ext cx="186870" cy="122381"/>
              </a:xfrm>
              <a:prstGeom prst="triangle">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grpSp>
      </p:grpSp>
      <p:grpSp>
        <p:nvGrpSpPr>
          <p:cNvPr id="345" name="Google Shape;345;p18"/>
          <p:cNvGrpSpPr/>
          <p:nvPr/>
        </p:nvGrpSpPr>
        <p:grpSpPr>
          <a:xfrm>
            <a:off x="326977" y="2624220"/>
            <a:ext cx="3959273" cy="394721"/>
            <a:chOff x="287221" y="917244"/>
            <a:chExt cx="4655367" cy="500394"/>
          </a:xfrm>
        </p:grpSpPr>
        <p:sp>
          <p:nvSpPr>
            <p:cNvPr id="346" name="Google Shape;346;p18"/>
            <p:cNvSpPr/>
            <p:nvPr/>
          </p:nvSpPr>
          <p:spPr>
            <a:xfrm>
              <a:off x="503237" y="917244"/>
              <a:ext cx="4439351" cy="500394"/>
            </a:xfrm>
            <a:prstGeom prst="roundRect">
              <a:avLst>
                <a:gd fmla="val 24841" name="adj"/>
              </a:avLst>
            </a:prstGeom>
            <a:solidFill>
              <a:srgbClr val="D8D8D8"/>
            </a:solidFill>
            <a:ln>
              <a:noFill/>
            </a:ln>
          </p:spPr>
          <p:txBody>
            <a:bodyPr anchorCtr="0" anchor="ctr" bIns="45700" lIns="91425" spcFirstLastPara="1" rIns="91425" wrap="square" tIns="45700">
              <a:noAutofit/>
            </a:bodyPr>
            <a:lstStyle/>
            <a:p>
              <a:pPr indent="-1588" lvl="0" marL="6350" marR="0" rtl="0" algn="ctr">
                <a:spcBef>
                  <a:spcPts val="0"/>
                </a:spcBef>
                <a:spcAft>
                  <a:spcPts val="0"/>
                </a:spcAft>
                <a:buNone/>
              </a:pPr>
              <a:r>
                <a:rPr b="1" lang="es-PE" sz="1400">
                  <a:solidFill>
                    <a:schemeClr val="lt1"/>
                  </a:solidFill>
                  <a:latin typeface="Calibri"/>
                  <a:ea typeface="Calibri"/>
                  <a:cs typeface="Calibri"/>
                  <a:sym typeface="Calibri"/>
                </a:rPr>
                <a:t>3. Estimar los recursos para cada actividad</a:t>
              </a:r>
              <a:endParaRPr/>
            </a:p>
          </p:txBody>
        </p:sp>
        <p:grpSp>
          <p:nvGrpSpPr>
            <p:cNvPr id="347" name="Google Shape;347;p18"/>
            <p:cNvGrpSpPr/>
            <p:nvPr/>
          </p:nvGrpSpPr>
          <p:grpSpPr>
            <a:xfrm>
              <a:off x="287221" y="965530"/>
              <a:ext cx="459474" cy="403823"/>
              <a:chOff x="5892512" y="2805541"/>
              <a:chExt cx="459474" cy="403823"/>
            </a:xfrm>
          </p:grpSpPr>
          <p:sp>
            <p:nvSpPr>
              <p:cNvPr id="348" name="Google Shape;348;p18"/>
              <p:cNvSpPr/>
              <p:nvPr/>
            </p:nvSpPr>
            <p:spPr>
              <a:xfrm>
                <a:off x="5956277" y="2824919"/>
                <a:ext cx="395709" cy="376075"/>
              </a:xfrm>
              <a:prstGeom prst="ellipse">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sp>
            <p:nvSpPr>
              <p:cNvPr id="349" name="Google Shape;349;p18"/>
              <p:cNvSpPr/>
              <p:nvPr/>
            </p:nvSpPr>
            <p:spPr>
              <a:xfrm>
                <a:off x="5892512" y="2805541"/>
                <a:ext cx="424906" cy="40382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sp>
            <p:nvSpPr>
              <p:cNvPr id="350" name="Google Shape;350;p18"/>
              <p:cNvSpPr/>
              <p:nvPr/>
            </p:nvSpPr>
            <p:spPr>
              <a:xfrm rot="5400000">
                <a:off x="6076285" y="2946262"/>
                <a:ext cx="186870" cy="122381"/>
              </a:xfrm>
              <a:prstGeom prst="triangle">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grpSp>
      </p:grpSp>
      <p:grpSp>
        <p:nvGrpSpPr>
          <p:cNvPr id="351" name="Google Shape;351;p18"/>
          <p:cNvGrpSpPr/>
          <p:nvPr/>
        </p:nvGrpSpPr>
        <p:grpSpPr>
          <a:xfrm>
            <a:off x="326977" y="3150683"/>
            <a:ext cx="3959273" cy="394721"/>
            <a:chOff x="287221" y="917244"/>
            <a:chExt cx="4655367" cy="500394"/>
          </a:xfrm>
        </p:grpSpPr>
        <p:sp>
          <p:nvSpPr>
            <p:cNvPr id="352" name="Google Shape;352;p18"/>
            <p:cNvSpPr/>
            <p:nvPr/>
          </p:nvSpPr>
          <p:spPr>
            <a:xfrm>
              <a:off x="503237" y="917244"/>
              <a:ext cx="4439351" cy="500394"/>
            </a:xfrm>
            <a:prstGeom prst="roundRect">
              <a:avLst>
                <a:gd fmla="val 24841" name="adj"/>
              </a:avLst>
            </a:prstGeom>
            <a:solidFill>
              <a:srgbClr val="D8D8D8"/>
            </a:solidFill>
            <a:ln>
              <a:noFill/>
            </a:ln>
          </p:spPr>
          <p:txBody>
            <a:bodyPr anchorCtr="0" anchor="ctr" bIns="45700" lIns="91425" spcFirstLastPara="1" rIns="91425" wrap="square" tIns="45700">
              <a:noAutofit/>
            </a:bodyPr>
            <a:lstStyle/>
            <a:p>
              <a:pPr indent="-1588" lvl="0" marL="6350" marR="0" rtl="0" algn="ctr">
                <a:spcBef>
                  <a:spcPts val="0"/>
                </a:spcBef>
                <a:spcAft>
                  <a:spcPts val="0"/>
                </a:spcAft>
                <a:buNone/>
              </a:pPr>
              <a:r>
                <a:rPr b="1" lang="es-PE" sz="1400">
                  <a:solidFill>
                    <a:schemeClr val="lt1"/>
                  </a:solidFill>
                  <a:latin typeface="Calibri"/>
                  <a:ea typeface="Calibri"/>
                  <a:cs typeface="Calibri"/>
                  <a:sym typeface="Calibri"/>
                </a:rPr>
                <a:t>4. Estimar la duración de las actividades</a:t>
              </a:r>
              <a:endParaRPr b="1" sz="1400">
                <a:solidFill>
                  <a:schemeClr val="lt1"/>
                </a:solidFill>
                <a:latin typeface="Calibri"/>
                <a:ea typeface="Calibri"/>
                <a:cs typeface="Calibri"/>
                <a:sym typeface="Calibri"/>
              </a:endParaRPr>
            </a:p>
          </p:txBody>
        </p:sp>
        <p:grpSp>
          <p:nvGrpSpPr>
            <p:cNvPr id="353" name="Google Shape;353;p18"/>
            <p:cNvGrpSpPr/>
            <p:nvPr/>
          </p:nvGrpSpPr>
          <p:grpSpPr>
            <a:xfrm>
              <a:off x="287221" y="965530"/>
              <a:ext cx="459474" cy="403823"/>
              <a:chOff x="5892512" y="2805541"/>
              <a:chExt cx="459474" cy="403823"/>
            </a:xfrm>
          </p:grpSpPr>
          <p:sp>
            <p:nvSpPr>
              <p:cNvPr id="354" name="Google Shape;354;p18"/>
              <p:cNvSpPr/>
              <p:nvPr/>
            </p:nvSpPr>
            <p:spPr>
              <a:xfrm>
                <a:off x="5956277" y="2824919"/>
                <a:ext cx="395709" cy="376075"/>
              </a:xfrm>
              <a:prstGeom prst="ellipse">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sp>
            <p:nvSpPr>
              <p:cNvPr id="355" name="Google Shape;355;p18"/>
              <p:cNvSpPr/>
              <p:nvPr/>
            </p:nvSpPr>
            <p:spPr>
              <a:xfrm>
                <a:off x="5892512" y="2805541"/>
                <a:ext cx="424906" cy="40382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sp>
            <p:nvSpPr>
              <p:cNvPr id="356" name="Google Shape;356;p18"/>
              <p:cNvSpPr/>
              <p:nvPr/>
            </p:nvSpPr>
            <p:spPr>
              <a:xfrm rot="5400000">
                <a:off x="6076285" y="2946262"/>
                <a:ext cx="186870" cy="122381"/>
              </a:xfrm>
              <a:prstGeom prst="triangle">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grpSp>
      </p:grpSp>
      <p:grpSp>
        <p:nvGrpSpPr>
          <p:cNvPr id="357" name="Google Shape;357;p18"/>
          <p:cNvGrpSpPr/>
          <p:nvPr/>
        </p:nvGrpSpPr>
        <p:grpSpPr>
          <a:xfrm>
            <a:off x="326977" y="3677146"/>
            <a:ext cx="3959273" cy="394721"/>
            <a:chOff x="287221" y="917244"/>
            <a:chExt cx="4655367" cy="500394"/>
          </a:xfrm>
        </p:grpSpPr>
        <p:sp>
          <p:nvSpPr>
            <p:cNvPr id="358" name="Google Shape;358;p18"/>
            <p:cNvSpPr/>
            <p:nvPr/>
          </p:nvSpPr>
          <p:spPr>
            <a:xfrm>
              <a:off x="503237" y="917244"/>
              <a:ext cx="4439351" cy="500394"/>
            </a:xfrm>
            <a:prstGeom prst="roundRect">
              <a:avLst>
                <a:gd fmla="val 24841" name="adj"/>
              </a:avLst>
            </a:prstGeom>
            <a:solidFill>
              <a:srgbClr val="D8D8D8"/>
            </a:solidFill>
            <a:ln>
              <a:noFill/>
            </a:ln>
          </p:spPr>
          <p:txBody>
            <a:bodyPr anchorCtr="0" anchor="ctr" bIns="45700" lIns="91425" spcFirstLastPara="1" rIns="91425" wrap="square" tIns="45700">
              <a:noAutofit/>
            </a:bodyPr>
            <a:lstStyle/>
            <a:p>
              <a:pPr indent="-1588" lvl="0" marL="6350" marR="0" rtl="0" algn="ctr">
                <a:spcBef>
                  <a:spcPts val="0"/>
                </a:spcBef>
                <a:spcAft>
                  <a:spcPts val="0"/>
                </a:spcAft>
                <a:buNone/>
              </a:pPr>
              <a:r>
                <a:rPr b="1" lang="es-PE" sz="1400">
                  <a:solidFill>
                    <a:schemeClr val="lt1"/>
                  </a:solidFill>
                  <a:latin typeface="Calibri"/>
                  <a:ea typeface="Calibri"/>
                  <a:cs typeface="Calibri"/>
                  <a:sym typeface="Calibri"/>
                </a:rPr>
                <a:t>5. Desarrollar el cronograma</a:t>
              </a:r>
              <a:endParaRPr/>
            </a:p>
          </p:txBody>
        </p:sp>
        <p:grpSp>
          <p:nvGrpSpPr>
            <p:cNvPr id="359" name="Google Shape;359;p18"/>
            <p:cNvGrpSpPr/>
            <p:nvPr/>
          </p:nvGrpSpPr>
          <p:grpSpPr>
            <a:xfrm>
              <a:off x="287221" y="965530"/>
              <a:ext cx="459474" cy="403823"/>
              <a:chOff x="5892512" y="2805541"/>
              <a:chExt cx="459474" cy="403823"/>
            </a:xfrm>
          </p:grpSpPr>
          <p:sp>
            <p:nvSpPr>
              <p:cNvPr id="360" name="Google Shape;360;p18"/>
              <p:cNvSpPr/>
              <p:nvPr/>
            </p:nvSpPr>
            <p:spPr>
              <a:xfrm>
                <a:off x="5956277" y="2824919"/>
                <a:ext cx="395709" cy="376075"/>
              </a:xfrm>
              <a:prstGeom prst="ellipse">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sp>
            <p:nvSpPr>
              <p:cNvPr id="361" name="Google Shape;361;p18"/>
              <p:cNvSpPr/>
              <p:nvPr/>
            </p:nvSpPr>
            <p:spPr>
              <a:xfrm>
                <a:off x="5892512" y="2805541"/>
                <a:ext cx="424906" cy="40382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sp>
            <p:nvSpPr>
              <p:cNvPr id="362" name="Google Shape;362;p18"/>
              <p:cNvSpPr/>
              <p:nvPr/>
            </p:nvSpPr>
            <p:spPr>
              <a:xfrm rot="5400000">
                <a:off x="6076285" y="2946262"/>
                <a:ext cx="186870" cy="122381"/>
              </a:xfrm>
              <a:prstGeom prst="triangle">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grpSp>
      </p:grpSp>
      <p:grpSp>
        <p:nvGrpSpPr>
          <p:cNvPr id="363" name="Google Shape;363;p18"/>
          <p:cNvGrpSpPr/>
          <p:nvPr/>
        </p:nvGrpSpPr>
        <p:grpSpPr>
          <a:xfrm>
            <a:off x="326977" y="2097757"/>
            <a:ext cx="3959273" cy="394721"/>
            <a:chOff x="287221" y="917244"/>
            <a:chExt cx="4655367" cy="500394"/>
          </a:xfrm>
        </p:grpSpPr>
        <p:sp>
          <p:nvSpPr>
            <p:cNvPr id="364" name="Google Shape;364;p18"/>
            <p:cNvSpPr/>
            <p:nvPr/>
          </p:nvSpPr>
          <p:spPr>
            <a:xfrm>
              <a:off x="503237" y="917244"/>
              <a:ext cx="4439351" cy="500394"/>
            </a:xfrm>
            <a:prstGeom prst="roundRect">
              <a:avLst>
                <a:gd fmla="val 24841" name="adj"/>
              </a:avLst>
            </a:prstGeom>
            <a:solidFill>
              <a:schemeClr val="accent5"/>
            </a:solidFill>
            <a:ln>
              <a:noFill/>
            </a:ln>
          </p:spPr>
          <p:txBody>
            <a:bodyPr anchorCtr="0" anchor="ctr" bIns="45700" lIns="91425" spcFirstLastPara="1" rIns="91425" wrap="square" tIns="45700">
              <a:noAutofit/>
            </a:bodyPr>
            <a:lstStyle/>
            <a:p>
              <a:pPr indent="-1588" lvl="0" marL="6350" marR="0" rtl="0" algn="ctr">
                <a:spcBef>
                  <a:spcPts val="0"/>
                </a:spcBef>
                <a:spcAft>
                  <a:spcPts val="0"/>
                </a:spcAft>
                <a:buNone/>
              </a:pPr>
              <a:r>
                <a:rPr b="1" lang="es-PE" sz="1400">
                  <a:solidFill>
                    <a:schemeClr val="lt1"/>
                  </a:solidFill>
                  <a:latin typeface="Calibri"/>
                  <a:ea typeface="Calibri"/>
                  <a:cs typeface="Calibri"/>
                  <a:sym typeface="Calibri"/>
                </a:rPr>
                <a:t>2. Secuenciar las actividades</a:t>
              </a:r>
              <a:endParaRPr/>
            </a:p>
          </p:txBody>
        </p:sp>
        <p:grpSp>
          <p:nvGrpSpPr>
            <p:cNvPr id="365" name="Google Shape;365;p18"/>
            <p:cNvGrpSpPr/>
            <p:nvPr/>
          </p:nvGrpSpPr>
          <p:grpSpPr>
            <a:xfrm>
              <a:off x="287221" y="965530"/>
              <a:ext cx="459474" cy="403823"/>
              <a:chOff x="5892512" y="2805541"/>
              <a:chExt cx="459474" cy="403823"/>
            </a:xfrm>
          </p:grpSpPr>
          <p:sp>
            <p:nvSpPr>
              <p:cNvPr id="366" name="Google Shape;366;p18"/>
              <p:cNvSpPr/>
              <p:nvPr/>
            </p:nvSpPr>
            <p:spPr>
              <a:xfrm>
                <a:off x="5956277" y="2824919"/>
                <a:ext cx="395709" cy="376075"/>
              </a:xfrm>
              <a:prstGeom prst="ellipse">
                <a:avLst/>
              </a:prstGeom>
              <a:solidFill>
                <a:srgbClr val="00899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sp>
            <p:nvSpPr>
              <p:cNvPr id="367" name="Google Shape;367;p18"/>
              <p:cNvSpPr/>
              <p:nvPr/>
            </p:nvSpPr>
            <p:spPr>
              <a:xfrm>
                <a:off x="5892512" y="2805541"/>
                <a:ext cx="424906" cy="40382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sp>
            <p:nvSpPr>
              <p:cNvPr id="368" name="Google Shape;368;p18"/>
              <p:cNvSpPr/>
              <p:nvPr/>
            </p:nvSpPr>
            <p:spPr>
              <a:xfrm rot="5400000">
                <a:off x="6076285" y="2946262"/>
                <a:ext cx="186870" cy="122381"/>
              </a:xfrm>
              <a:prstGeom prst="triangle">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gr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grpSp>
        <p:nvGrpSpPr>
          <p:cNvPr id="374" name="Google Shape;374;p19"/>
          <p:cNvGrpSpPr/>
          <p:nvPr/>
        </p:nvGrpSpPr>
        <p:grpSpPr>
          <a:xfrm>
            <a:off x="326977" y="917244"/>
            <a:ext cx="3740199" cy="394721"/>
            <a:chOff x="287221" y="917244"/>
            <a:chExt cx="4397777" cy="500394"/>
          </a:xfrm>
        </p:grpSpPr>
        <p:sp>
          <p:nvSpPr>
            <p:cNvPr id="375" name="Google Shape;375;p19"/>
            <p:cNvSpPr/>
            <p:nvPr/>
          </p:nvSpPr>
          <p:spPr>
            <a:xfrm>
              <a:off x="503238" y="917244"/>
              <a:ext cx="4181760" cy="500394"/>
            </a:xfrm>
            <a:prstGeom prst="roundRect">
              <a:avLst>
                <a:gd fmla="val 24841" name="adj"/>
              </a:avLst>
            </a:prstGeom>
            <a:solidFill>
              <a:schemeClr val="accent5"/>
            </a:solidFill>
            <a:ln>
              <a:noFill/>
            </a:ln>
          </p:spPr>
          <p:txBody>
            <a:bodyPr anchorCtr="0" anchor="ctr" bIns="45700" lIns="91425" spcFirstLastPara="1" rIns="91425" wrap="square" tIns="45700">
              <a:noAutofit/>
            </a:bodyPr>
            <a:lstStyle/>
            <a:p>
              <a:pPr indent="-1588" lvl="0" marL="6350" marR="0" rtl="0" algn="ctr">
                <a:spcBef>
                  <a:spcPts val="0"/>
                </a:spcBef>
                <a:spcAft>
                  <a:spcPts val="0"/>
                </a:spcAft>
                <a:buNone/>
              </a:pPr>
              <a:r>
                <a:rPr b="1" lang="es-PE" sz="1400">
                  <a:solidFill>
                    <a:schemeClr val="lt1"/>
                  </a:solidFill>
                  <a:latin typeface="Calibri"/>
                  <a:ea typeface="Calibri"/>
                  <a:cs typeface="Calibri"/>
                  <a:sym typeface="Calibri"/>
                </a:rPr>
                <a:t>2. Secuenciar las actividades</a:t>
              </a:r>
              <a:endParaRPr/>
            </a:p>
          </p:txBody>
        </p:sp>
        <p:grpSp>
          <p:nvGrpSpPr>
            <p:cNvPr id="376" name="Google Shape;376;p19"/>
            <p:cNvGrpSpPr/>
            <p:nvPr/>
          </p:nvGrpSpPr>
          <p:grpSpPr>
            <a:xfrm>
              <a:off x="287221" y="965530"/>
              <a:ext cx="459474" cy="403823"/>
              <a:chOff x="5892512" y="2805541"/>
              <a:chExt cx="459474" cy="403823"/>
            </a:xfrm>
          </p:grpSpPr>
          <p:sp>
            <p:nvSpPr>
              <p:cNvPr id="377" name="Google Shape;377;p19"/>
              <p:cNvSpPr/>
              <p:nvPr/>
            </p:nvSpPr>
            <p:spPr>
              <a:xfrm>
                <a:off x="5956277" y="2824919"/>
                <a:ext cx="395709" cy="376075"/>
              </a:xfrm>
              <a:prstGeom prst="ellipse">
                <a:avLst/>
              </a:prstGeom>
              <a:solidFill>
                <a:srgbClr val="00899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sp>
            <p:nvSpPr>
              <p:cNvPr id="378" name="Google Shape;378;p19"/>
              <p:cNvSpPr/>
              <p:nvPr/>
            </p:nvSpPr>
            <p:spPr>
              <a:xfrm>
                <a:off x="5892512" y="2805541"/>
                <a:ext cx="424906" cy="40382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sp>
            <p:nvSpPr>
              <p:cNvPr id="379" name="Google Shape;379;p19"/>
              <p:cNvSpPr/>
              <p:nvPr/>
            </p:nvSpPr>
            <p:spPr>
              <a:xfrm rot="5400000">
                <a:off x="6076285" y="2946262"/>
                <a:ext cx="186870" cy="122381"/>
              </a:xfrm>
              <a:prstGeom prst="triangle">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grpSp>
      </p:grpSp>
      <p:sp>
        <p:nvSpPr>
          <p:cNvPr id="380" name="Google Shape;380;p19"/>
          <p:cNvSpPr/>
          <p:nvPr/>
        </p:nvSpPr>
        <p:spPr>
          <a:xfrm>
            <a:off x="503238" y="376836"/>
            <a:ext cx="3049660"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lang="es-PE" sz="1000">
                <a:solidFill>
                  <a:srgbClr val="7F7F7F"/>
                </a:solidFill>
                <a:latin typeface="Calibri"/>
                <a:ea typeface="Calibri"/>
                <a:cs typeface="Calibri"/>
                <a:sym typeface="Calibri"/>
              </a:rPr>
              <a:t>+ </a:t>
            </a:r>
            <a:r>
              <a:rPr lang="es-PE" sz="1000">
                <a:solidFill>
                  <a:srgbClr val="A5A5A5"/>
                </a:solidFill>
                <a:latin typeface="Calibri"/>
                <a:ea typeface="Calibri"/>
                <a:cs typeface="Calibri"/>
                <a:sym typeface="Calibri"/>
              </a:rPr>
              <a:t>PASO A PASO PARA ELABORAR CRONOGRAMAS</a:t>
            </a:r>
            <a:endParaRPr/>
          </a:p>
        </p:txBody>
      </p:sp>
      <p:sp>
        <p:nvSpPr>
          <p:cNvPr id="381" name="Google Shape;381;p19"/>
          <p:cNvSpPr/>
          <p:nvPr/>
        </p:nvSpPr>
        <p:spPr>
          <a:xfrm>
            <a:off x="503238" y="1605377"/>
            <a:ext cx="6767512" cy="2215991"/>
          </a:xfrm>
          <a:prstGeom prst="rect">
            <a:avLst/>
          </a:prstGeom>
          <a:noFill/>
          <a:ln>
            <a:noFill/>
          </a:ln>
        </p:spPr>
        <p:txBody>
          <a:bodyPr anchorCtr="0" anchor="t" bIns="0" lIns="0" spcFirstLastPara="1" rIns="0" wrap="square" tIns="0">
            <a:spAutoFit/>
          </a:bodyPr>
          <a:lstStyle/>
          <a:p>
            <a:pPr indent="-182563" lvl="0" marL="182563" marR="0" rtl="0" algn="l">
              <a:spcBef>
                <a:spcPts val="0"/>
              </a:spcBef>
              <a:spcAft>
                <a:spcPts val="0"/>
              </a:spcAft>
              <a:buClr>
                <a:schemeClr val="accent5"/>
              </a:buClr>
              <a:buSzPts val="1600"/>
              <a:buFont typeface="Arial"/>
              <a:buChar char="•"/>
            </a:pPr>
            <a:r>
              <a:rPr b="1" lang="es-PE" sz="1600">
                <a:solidFill>
                  <a:schemeClr val="accent5"/>
                </a:solidFill>
                <a:latin typeface="Calibri"/>
                <a:ea typeface="Calibri"/>
                <a:cs typeface="Calibri"/>
                <a:sym typeface="Calibri"/>
              </a:rPr>
              <a:t>Objetivo: </a:t>
            </a:r>
            <a:r>
              <a:rPr lang="es-PE" sz="1600">
                <a:solidFill>
                  <a:schemeClr val="dk1"/>
                </a:solidFill>
                <a:latin typeface="Calibri"/>
                <a:ea typeface="Calibri"/>
                <a:cs typeface="Calibri"/>
                <a:sym typeface="Calibri"/>
              </a:rPr>
              <a:t>Determinar el orden en que deben ejecutarse las actividades.</a:t>
            </a:r>
            <a:endParaRPr/>
          </a:p>
          <a:p>
            <a:pPr indent="-80963" lvl="0" marL="182563" marR="0" rtl="0" algn="l">
              <a:spcBef>
                <a:spcPts val="0"/>
              </a:spcBef>
              <a:spcAft>
                <a:spcPts val="0"/>
              </a:spcAft>
              <a:buClr>
                <a:schemeClr val="accent5"/>
              </a:buClr>
              <a:buSzPts val="1600"/>
              <a:buFont typeface="Arial"/>
              <a:buNone/>
            </a:pPr>
            <a:r>
              <a:t/>
            </a:r>
            <a:endParaRPr b="1" sz="1600">
              <a:solidFill>
                <a:schemeClr val="accent3"/>
              </a:solidFill>
              <a:latin typeface="Calibri"/>
              <a:ea typeface="Calibri"/>
              <a:cs typeface="Calibri"/>
              <a:sym typeface="Calibri"/>
            </a:endParaRPr>
          </a:p>
          <a:p>
            <a:pPr indent="-182563" lvl="0" marL="182563" marR="0" rtl="0" algn="l">
              <a:spcBef>
                <a:spcPts val="0"/>
              </a:spcBef>
              <a:spcAft>
                <a:spcPts val="0"/>
              </a:spcAft>
              <a:buClr>
                <a:schemeClr val="accent5"/>
              </a:buClr>
              <a:buSzPts val="1600"/>
              <a:buFont typeface="Arial"/>
              <a:buChar char="•"/>
            </a:pPr>
            <a:r>
              <a:rPr b="1" lang="es-PE" sz="1600">
                <a:solidFill>
                  <a:schemeClr val="accent5"/>
                </a:solidFill>
                <a:latin typeface="Calibri"/>
                <a:ea typeface="Calibri"/>
                <a:cs typeface="Calibri"/>
                <a:sym typeface="Calibri"/>
              </a:rPr>
              <a:t>Actividades: </a:t>
            </a:r>
            <a:endParaRPr/>
          </a:p>
          <a:p>
            <a:pPr indent="-176212" lvl="0" marL="358775" marR="0" rtl="0" algn="l">
              <a:spcBef>
                <a:spcPts val="0"/>
              </a:spcBef>
              <a:spcAft>
                <a:spcPts val="0"/>
              </a:spcAft>
              <a:buClr>
                <a:schemeClr val="accent5"/>
              </a:buClr>
              <a:buSzPts val="1600"/>
              <a:buFont typeface="Arial"/>
              <a:buChar char="•"/>
            </a:pPr>
            <a:r>
              <a:rPr lang="es-PE" sz="1600">
                <a:solidFill>
                  <a:schemeClr val="dk1"/>
                </a:solidFill>
                <a:latin typeface="Calibri"/>
                <a:ea typeface="Calibri"/>
                <a:cs typeface="Calibri"/>
                <a:sym typeface="Calibri"/>
              </a:rPr>
              <a:t>Identificar actividades predecesoras y sucesoras.</a:t>
            </a:r>
            <a:endParaRPr/>
          </a:p>
          <a:p>
            <a:pPr indent="-176212" lvl="0" marL="358775" marR="0" rtl="0" algn="l">
              <a:spcBef>
                <a:spcPts val="0"/>
              </a:spcBef>
              <a:spcAft>
                <a:spcPts val="0"/>
              </a:spcAft>
              <a:buClr>
                <a:schemeClr val="accent5"/>
              </a:buClr>
              <a:buSzPts val="1600"/>
              <a:buFont typeface="Arial"/>
              <a:buChar char="•"/>
            </a:pPr>
            <a:r>
              <a:rPr lang="es-PE" sz="1600">
                <a:solidFill>
                  <a:schemeClr val="dk1"/>
                </a:solidFill>
                <a:latin typeface="Calibri"/>
                <a:ea typeface="Calibri"/>
                <a:cs typeface="Calibri"/>
                <a:sym typeface="Calibri"/>
              </a:rPr>
              <a:t>Usar técnicas como el diagrama de red o el diagrama de precedencias para establecer las relaciones lógicas entre las actividades (por ejemplo, Fin a Inicio, Inicio a Inicio, etc.).</a:t>
            </a:r>
            <a:endParaRPr/>
          </a:p>
          <a:p>
            <a:pPr indent="-74612" lvl="0" marL="358775" marR="0" rtl="0" algn="l">
              <a:spcBef>
                <a:spcPts val="0"/>
              </a:spcBef>
              <a:spcAft>
                <a:spcPts val="0"/>
              </a:spcAft>
              <a:buClr>
                <a:schemeClr val="accent5"/>
              </a:buClr>
              <a:buSzPts val="1600"/>
              <a:buFont typeface="Arial"/>
              <a:buNone/>
            </a:pPr>
            <a:r>
              <a:t/>
            </a:r>
            <a:endParaRPr sz="1600">
              <a:solidFill>
                <a:schemeClr val="dk1"/>
              </a:solidFill>
              <a:latin typeface="Calibri"/>
              <a:ea typeface="Calibri"/>
              <a:cs typeface="Calibri"/>
              <a:sym typeface="Calibri"/>
            </a:endParaRPr>
          </a:p>
          <a:p>
            <a:pPr indent="0" lvl="0" marL="4763" marR="0" rtl="0" algn="l">
              <a:spcBef>
                <a:spcPts val="0"/>
              </a:spcBef>
              <a:spcAft>
                <a:spcPts val="0"/>
              </a:spcAft>
              <a:buNone/>
            </a:pPr>
            <a:r>
              <a:rPr b="1" lang="es-PE" sz="1600">
                <a:solidFill>
                  <a:schemeClr val="dk1"/>
                </a:solidFill>
                <a:latin typeface="Calibri"/>
                <a:ea typeface="Calibri"/>
                <a:cs typeface="Calibri"/>
                <a:sym typeface="Calibri"/>
              </a:rPr>
              <a:t>Nota</a:t>
            </a:r>
            <a:r>
              <a:rPr lang="es-PE" sz="1600">
                <a:solidFill>
                  <a:schemeClr val="dk1"/>
                </a:solidFill>
                <a:latin typeface="Calibri"/>
                <a:ea typeface="Calibri"/>
                <a:cs typeface="Calibri"/>
                <a:sym typeface="Calibri"/>
              </a:rPr>
              <a:t>: En la siguiente sección se revisará lo referido a diagramas de red.</a:t>
            </a:r>
            <a:endParaRPr sz="16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sp>
        <p:nvSpPr>
          <p:cNvPr id="48" name="Google Shape;48;p2"/>
          <p:cNvSpPr/>
          <p:nvPr/>
        </p:nvSpPr>
        <p:spPr>
          <a:xfrm>
            <a:off x="0" y="1"/>
            <a:ext cx="9144000" cy="5715000"/>
          </a:xfrm>
          <a:prstGeom prst="rect">
            <a:avLst/>
          </a:prstGeom>
          <a:solidFill>
            <a:srgbClr val="ED434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49" name="Google Shape;49;p2"/>
          <p:cNvPicPr preferRelativeResize="0"/>
          <p:nvPr/>
        </p:nvPicPr>
        <p:blipFill rotWithShape="1">
          <a:blip r:embed="rId3">
            <a:alphaModFix/>
          </a:blip>
          <a:srcRect b="0" l="0" r="0" t="0"/>
          <a:stretch/>
        </p:blipFill>
        <p:spPr>
          <a:xfrm>
            <a:off x="1" y="946969"/>
            <a:ext cx="2072213" cy="3898064"/>
          </a:xfrm>
          <a:prstGeom prst="rect">
            <a:avLst/>
          </a:prstGeom>
          <a:noFill/>
          <a:ln>
            <a:noFill/>
          </a:ln>
        </p:spPr>
      </p:pic>
      <p:sp>
        <p:nvSpPr>
          <p:cNvPr id="50" name="Google Shape;50;p2"/>
          <p:cNvSpPr/>
          <p:nvPr/>
        </p:nvSpPr>
        <p:spPr>
          <a:xfrm>
            <a:off x="149817" y="3724759"/>
            <a:ext cx="1037633" cy="1069383"/>
          </a:xfrm>
          <a:prstGeom prst="rect">
            <a:avLst/>
          </a:prstGeom>
          <a:solidFill>
            <a:srgbClr val="ED434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1" name="Google Shape;51;p2"/>
          <p:cNvSpPr txBox="1"/>
          <p:nvPr/>
        </p:nvSpPr>
        <p:spPr>
          <a:xfrm>
            <a:off x="2519363" y="2540738"/>
            <a:ext cx="4581728" cy="812530"/>
          </a:xfrm>
          <a:prstGeom prst="rect">
            <a:avLst/>
          </a:prstGeom>
          <a:noFill/>
          <a:ln>
            <a:noFill/>
          </a:ln>
        </p:spPr>
        <p:txBody>
          <a:bodyPr anchorCtr="0" anchor="t" bIns="0" lIns="0" spcFirstLastPara="1" rIns="0" wrap="square" tIns="0">
            <a:spAutoFit/>
          </a:bodyPr>
          <a:lstStyle/>
          <a:p>
            <a:pPr indent="0" lvl="0" marL="0" marR="0" rtl="0" algn="l">
              <a:lnSpc>
                <a:spcPct val="80000"/>
              </a:lnSpc>
              <a:spcBef>
                <a:spcPts val="0"/>
              </a:spcBef>
              <a:spcAft>
                <a:spcPts val="0"/>
              </a:spcAft>
              <a:buNone/>
            </a:pPr>
            <a:r>
              <a:rPr lang="es-PE" sz="3300">
                <a:solidFill>
                  <a:schemeClr val="lt1"/>
                </a:solidFill>
                <a:latin typeface="Arial"/>
                <a:ea typeface="Arial"/>
                <a:cs typeface="Arial"/>
                <a:sym typeface="Arial"/>
              </a:rPr>
              <a:t>INTRODUCCIÓN</a:t>
            </a:r>
            <a:endParaRPr/>
          </a:p>
          <a:p>
            <a:pPr indent="0" lvl="0" marL="0" marR="0" rtl="0" algn="l">
              <a:lnSpc>
                <a:spcPct val="80000"/>
              </a:lnSpc>
              <a:spcBef>
                <a:spcPts val="0"/>
              </a:spcBef>
              <a:spcAft>
                <a:spcPts val="0"/>
              </a:spcAft>
              <a:buNone/>
            </a:pPr>
            <a:r>
              <a:rPr b="1" lang="es-PE" sz="3300">
                <a:solidFill>
                  <a:schemeClr val="lt1"/>
                </a:solidFill>
                <a:latin typeface="Arial"/>
                <a:ea typeface="Arial"/>
                <a:cs typeface="Arial"/>
                <a:sym typeface="Arial"/>
              </a:rPr>
              <a:t>DE LA SESIÓN</a:t>
            </a:r>
            <a:endParaRPr/>
          </a:p>
        </p:txBody>
      </p:sp>
      <p:pic>
        <p:nvPicPr>
          <p:cNvPr id="52" name="Google Shape;52;p2"/>
          <p:cNvPicPr preferRelativeResize="0"/>
          <p:nvPr/>
        </p:nvPicPr>
        <p:blipFill rotWithShape="1">
          <a:blip r:embed="rId4">
            <a:alphaModFix amt="16000"/>
          </a:blip>
          <a:srcRect b="0" l="0" r="0" t="0"/>
          <a:stretch/>
        </p:blipFill>
        <p:spPr>
          <a:xfrm>
            <a:off x="334433" y="3817749"/>
            <a:ext cx="809264" cy="809264"/>
          </a:xfrm>
          <a:prstGeom prst="rect">
            <a:avLst/>
          </a:prstGeom>
          <a:noFill/>
          <a:ln>
            <a:noFill/>
          </a:ln>
        </p:spPr>
      </p:pic>
      <p:pic>
        <p:nvPicPr>
          <p:cNvPr id="53" name="Google Shape;53;p2"/>
          <p:cNvPicPr preferRelativeResize="0"/>
          <p:nvPr/>
        </p:nvPicPr>
        <p:blipFill rotWithShape="1">
          <a:blip r:embed="rId5">
            <a:alphaModFix/>
          </a:blip>
          <a:srcRect b="0" l="0" r="0" t="0"/>
          <a:stretch/>
        </p:blipFill>
        <p:spPr>
          <a:xfrm>
            <a:off x="2528619" y="2194222"/>
            <a:ext cx="202176" cy="20821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20"/>
          <p:cNvSpPr txBox="1"/>
          <p:nvPr/>
        </p:nvSpPr>
        <p:spPr>
          <a:xfrm>
            <a:off x="5903368" y="3774161"/>
            <a:ext cx="2349854" cy="73866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s-PE" sz="1600">
                <a:solidFill>
                  <a:schemeClr val="dk1"/>
                </a:solidFill>
                <a:latin typeface="Calibri"/>
                <a:ea typeface="Calibri"/>
                <a:cs typeface="Calibri"/>
                <a:sym typeface="Calibri"/>
              </a:rPr>
              <a:t>“Para iniciar la actividad 1.3.2. primero debe terminar la actividad 1.3.1”</a:t>
            </a:r>
            <a:endParaRPr b="1" sz="1600">
              <a:solidFill>
                <a:schemeClr val="dk1"/>
              </a:solidFill>
              <a:latin typeface="Calibri"/>
              <a:ea typeface="Calibri"/>
              <a:cs typeface="Calibri"/>
              <a:sym typeface="Calibri"/>
            </a:endParaRPr>
          </a:p>
        </p:txBody>
      </p:sp>
      <p:graphicFrame>
        <p:nvGraphicFramePr>
          <p:cNvPr id="388" name="Google Shape;388;p20"/>
          <p:cNvGraphicFramePr/>
          <p:nvPr/>
        </p:nvGraphicFramePr>
        <p:xfrm>
          <a:off x="827125" y="1499814"/>
          <a:ext cx="3000000" cy="3000000"/>
        </p:xfrm>
        <a:graphic>
          <a:graphicData uri="http://schemas.openxmlformats.org/drawingml/2006/table">
            <a:tbl>
              <a:tblPr>
                <a:noFill/>
                <a:tableStyleId>{DC108FB1-C6A3-4793-8F41-B948A69EDCEA}</a:tableStyleId>
              </a:tblPr>
              <a:tblGrid>
                <a:gridCol w="115175"/>
                <a:gridCol w="183225"/>
                <a:gridCol w="235575"/>
                <a:gridCol w="1722375"/>
                <a:gridCol w="785275"/>
                <a:gridCol w="785275"/>
                <a:gridCol w="785275"/>
              </a:tblGrid>
              <a:tr h="138300">
                <a:tc>
                  <a:txBody>
                    <a:bodyPr/>
                    <a:lstStyle/>
                    <a:p>
                      <a:pPr indent="0" lvl="0" marL="0" marR="0" rtl="0" algn="ctr">
                        <a:spcBef>
                          <a:spcPts val="0"/>
                        </a:spcBef>
                        <a:spcAft>
                          <a:spcPts val="0"/>
                        </a:spcAft>
                        <a:buNone/>
                      </a:pPr>
                      <a:r>
                        <a:rPr b="1" i="0" lang="es-PE" sz="800" u="none" strike="noStrike">
                          <a:solidFill>
                            <a:srgbClr val="FFFFFF"/>
                          </a:solidFill>
                          <a:latin typeface="Calibri"/>
                          <a:ea typeface="Calibri"/>
                          <a:cs typeface="Calibri"/>
                          <a:sym typeface="Calibri"/>
                        </a:rPr>
                        <a:t>1</a:t>
                      </a:r>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accent5"/>
                    </a:solidFill>
                  </a:tcPr>
                </a:tc>
                <a:tc gridSpan="3">
                  <a:txBody>
                    <a:bodyPr/>
                    <a:lstStyle/>
                    <a:p>
                      <a:pPr indent="0" lvl="0" marL="0" marR="0" rtl="0" algn="l">
                        <a:spcBef>
                          <a:spcPts val="0"/>
                        </a:spcBef>
                        <a:spcAft>
                          <a:spcPts val="0"/>
                        </a:spcAft>
                        <a:buNone/>
                      </a:pPr>
                      <a:r>
                        <a:rPr b="1" i="0" lang="es-PE" sz="800" u="none" strike="noStrike">
                          <a:solidFill>
                            <a:srgbClr val="FFFFFF"/>
                          </a:solidFill>
                          <a:latin typeface="Calibri"/>
                          <a:ea typeface="Calibri"/>
                          <a:cs typeface="Calibri"/>
                          <a:sym typeface="Calibri"/>
                        </a:rPr>
                        <a:t>Gestión del Proyecto</a:t>
                      </a:r>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accent5"/>
                    </a:solidFill>
                  </a:tcPr>
                </a:tc>
                <a:tc hMerge="1"/>
                <a:tc hMerge="1"/>
                <a:tc>
                  <a:txBody>
                    <a:bodyPr/>
                    <a:lstStyle/>
                    <a:p>
                      <a:pPr indent="0" lvl="0" marL="0" marR="0" rtl="0" algn="ctr">
                        <a:spcBef>
                          <a:spcPts val="0"/>
                        </a:spcBef>
                        <a:spcAft>
                          <a:spcPts val="0"/>
                        </a:spcAft>
                        <a:buNone/>
                      </a:pPr>
                      <a:r>
                        <a:rPr b="1" i="0" lang="es-PE" sz="800" u="none" strike="noStrike">
                          <a:solidFill>
                            <a:srgbClr val="FFFFFF"/>
                          </a:solidFill>
                          <a:latin typeface="Calibri"/>
                          <a:ea typeface="Calibri"/>
                          <a:cs typeface="Calibri"/>
                          <a:sym typeface="Calibri"/>
                        </a:rPr>
                        <a:t>Duración</a:t>
                      </a:r>
                      <a:endParaRPr b="1" i="0" sz="800" u="none" strike="noStrike">
                        <a:solidFill>
                          <a:srgbClr val="FFFFFF"/>
                        </a:solidFill>
                        <a:latin typeface="Calibri"/>
                        <a:ea typeface="Calibri"/>
                        <a:cs typeface="Calibri"/>
                        <a:sym typeface="Calibri"/>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accent5"/>
                    </a:solidFill>
                  </a:tcPr>
                </a:tc>
                <a:tc>
                  <a:txBody>
                    <a:bodyPr/>
                    <a:lstStyle/>
                    <a:p>
                      <a:pPr indent="0" lvl="0" marL="0" marR="0" rtl="0" algn="ctr">
                        <a:spcBef>
                          <a:spcPts val="0"/>
                        </a:spcBef>
                        <a:spcAft>
                          <a:spcPts val="0"/>
                        </a:spcAft>
                        <a:buNone/>
                      </a:pPr>
                      <a:r>
                        <a:rPr b="1" i="0" lang="es-PE" sz="800" u="none" strike="noStrike">
                          <a:solidFill>
                            <a:srgbClr val="FFFFFF"/>
                          </a:solidFill>
                          <a:latin typeface="Calibri"/>
                          <a:ea typeface="Calibri"/>
                          <a:cs typeface="Calibri"/>
                          <a:sym typeface="Calibri"/>
                        </a:rPr>
                        <a:t>Recurso</a:t>
                      </a:r>
                      <a:endParaRPr b="1" i="0" sz="800" u="none" strike="noStrike">
                        <a:solidFill>
                          <a:srgbClr val="FFFFFF"/>
                        </a:solidFill>
                        <a:latin typeface="Calibri"/>
                        <a:ea typeface="Calibri"/>
                        <a:cs typeface="Calibri"/>
                        <a:sym typeface="Calibri"/>
                      </a:endParaRPr>
                    </a:p>
                  </a:txBody>
                  <a:tcPr marT="3925" marB="0" marR="3925" marL="39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accent5"/>
                    </a:solidFill>
                  </a:tcPr>
                </a:tc>
                <a:tc>
                  <a:txBody>
                    <a:bodyPr/>
                    <a:lstStyle/>
                    <a:p>
                      <a:pPr indent="0" lvl="0" marL="0" marR="0" rtl="0" algn="ctr">
                        <a:spcBef>
                          <a:spcPts val="0"/>
                        </a:spcBef>
                        <a:spcAft>
                          <a:spcPts val="0"/>
                        </a:spcAft>
                        <a:buNone/>
                      </a:pPr>
                      <a:r>
                        <a:rPr b="1" i="0" lang="es-PE" sz="800" u="none" strike="noStrike">
                          <a:solidFill>
                            <a:srgbClr val="FFFFFF"/>
                          </a:solidFill>
                          <a:latin typeface="Calibri"/>
                          <a:ea typeface="Calibri"/>
                          <a:cs typeface="Calibri"/>
                          <a:sym typeface="Calibri"/>
                        </a:rPr>
                        <a:t>Predecesora </a:t>
                      </a:r>
                      <a:endParaRPr/>
                    </a:p>
                  </a:txBody>
                  <a:tcPr marT="4475" marB="0" marR="4475" marL="447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accent5"/>
                    </a:solidFill>
                  </a:tcPr>
                </a:tc>
              </a:tr>
              <a:tr h="138300">
                <a:tc>
                  <a:txBody>
                    <a:bodyPr/>
                    <a:lstStyle/>
                    <a:p>
                      <a:pPr indent="0" lvl="0" marL="0" marR="0" rtl="0" algn="l">
                        <a:spcBef>
                          <a:spcPts val="0"/>
                        </a:spcBef>
                        <a:spcAft>
                          <a:spcPts val="0"/>
                        </a:spcAft>
                        <a:buNone/>
                      </a:pPr>
                      <a:r>
                        <a:rPr b="1" i="0" lang="es-PE" sz="800" u="none" strike="noStrike">
                          <a:solidFill>
                            <a:srgbClr val="000000"/>
                          </a:solidFill>
                          <a:latin typeface="Calibri"/>
                          <a:ea typeface="Calibri"/>
                          <a:cs typeface="Calibri"/>
                          <a:sym typeface="Calibri"/>
                        </a:rPr>
                        <a:t> </a:t>
                      </a:r>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l">
                        <a:spcBef>
                          <a:spcPts val="0"/>
                        </a:spcBef>
                        <a:spcAft>
                          <a:spcPts val="0"/>
                        </a:spcAft>
                        <a:buNone/>
                      </a:pPr>
                      <a:r>
                        <a:rPr b="1" i="0" lang="es-PE" sz="800" u="none" strike="noStrike">
                          <a:solidFill>
                            <a:srgbClr val="000000"/>
                          </a:solidFill>
                          <a:latin typeface="Calibri"/>
                          <a:ea typeface="Calibri"/>
                          <a:cs typeface="Calibri"/>
                          <a:sym typeface="Calibri"/>
                        </a:rPr>
                        <a:t>1.1.</a:t>
                      </a:r>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gridSpan="2">
                  <a:txBody>
                    <a:bodyPr/>
                    <a:lstStyle/>
                    <a:p>
                      <a:pPr indent="0" lvl="0" marL="0" marR="0" rtl="0" algn="l">
                        <a:spcBef>
                          <a:spcPts val="0"/>
                        </a:spcBef>
                        <a:spcAft>
                          <a:spcPts val="0"/>
                        </a:spcAft>
                        <a:buNone/>
                      </a:pPr>
                      <a:r>
                        <a:rPr b="1" i="0" lang="es-PE" sz="800" u="none" strike="noStrike">
                          <a:solidFill>
                            <a:srgbClr val="000000"/>
                          </a:solidFill>
                          <a:latin typeface="Calibri"/>
                          <a:ea typeface="Calibri"/>
                          <a:cs typeface="Calibri"/>
                          <a:sym typeface="Calibri"/>
                        </a:rPr>
                        <a:t>Acta de Constitución</a:t>
                      </a:r>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hMerge="1"/>
                <a:tc>
                  <a:txBody>
                    <a:bodyPr/>
                    <a:lstStyle/>
                    <a:p>
                      <a:pPr indent="0" lvl="0" marL="0" marR="0" rtl="0" algn="ctr">
                        <a:spcBef>
                          <a:spcPts val="0"/>
                        </a:spcBef>
                        <a:spcAft>
                          <a:spcPts val="0"/>
                        </a:spcAft>
                        <a:buNone/>
                      </a:pPr>
                      <a:r>
                        <a:t/>
                      </a:r>
                      <a:endParaRPr b="1"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ctr">
                        <a:spcBef>
                          <a:spcPts val="0"/>
                        </a:spcBef>
                        <a:spcAft>
                          <a:spcPts val="0"/>
                        </a:spcAft>
                        <a:buNone/>
                      </a:pPr>
                      <a:r>
                        <a:t/>
                      </a:r>
                      <a:endParaRPr b="1" i="0" sz="800" u="none" strike="noStrike">
                        <a:solidFill>
                          <a:srgbClr val="000000"/>
                        </a:solidFill>
                        <a:latin typeface="Calibri"/>
                        <a:ea typeface="Calibri"/>
                        <a:cs typeface="Calibri"/>
                        <a:sym typeface="Calibri"/>
                      </a:endParaRPr>
                    </a:p>
                  </a:txBody>
                  <a:tcPr marT="3925" marB="0" marR="3925" marL="39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ctr">
                        <a:spcBef>
                          <a:spcPts val="0"/>
                        </a:spcBef>
                        <a:spcAft>
                          <a:spcPts val="0"/>
                        </a:spcAft>
                        <a:buNone/>
                      </a:pPr>
                      <a:r>
                        <a:rPr b="1" i="0" lang="es-PE" sz="800" u="none" strike="noStrike">
                          <a:solidFill>
                            <a:srgbClr val="000000"/>
                          </a:solidFill>
                          <a:latin typeface="Calibri"/>
                          <a:ea typeface="Calibri"/>
                          <a:cs typeface="Calibri"/>
                          <a:sym typeface="Calibri"/>
                        </a:rPr>
                        <a:t> </a:t>
                      </a:r>
                      <a:endParaRPr/>
                    </a:p>
                  </a:txBody>
                  <a:tcPr marT="4475" marB="0" marR="4475" marL="447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r>
              <a:tr h="138300">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1.1.1</a:t>
                      </a:r>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Elaborar el Acta de Constitución</a:t>
                      </a:r>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925" marB="0" marR="3925" marL="39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4475" marB="0" marR="4475" marL="447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r>
              <a:tr h="138300">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1.1.2</a:t>
                      </a:r>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Presentar al Cliente Acta de Constitución</a:t>
                      </a:r>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925" marB="0" marR="3925" marL="39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1.1.1.</a:t>
                      </a:r>
                      <a:endParaRPr/>
                    </a:p>
                  </a:txBody>
                  <a:tcPr marT="4475" marB="0" marR="4475" marL="447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r>
              <a:tr h="138300">
                <a:tc>
                  <a:txBody>
                    <a:bodyPr/>
                    <a:lstStyle/>
                    <a:p>
                      <a:pPr indent="0" lvl="0" marL="0" marR="0" rtl="0" algn="l">
                        <a:spcBef>
                          <a:spcPts val="0"/>
                        </a:spcBef>
                        <a:spcAft>
                          <a:spcPts val="0"/>
                        </a:spcAft>
                        <a:buNone/>
                      </a:pPr>
                      <a:r>
                        <a:rPr b="1" i="0" lang="es-PE" sz="800" u="none" strike="noStrike">
                          <a:solidFill>
                            <a:srgbClr val="000000"/>
                          </a:solidFill>
                          <a:latin typeface="Calibri"/>
                          <a:ea typeface="Calibri"/>
                          <a:cs typeface="Calibri"/>
                          <a:sym typeface="Calibri"/>
                        </a:rPr>
                        <a:t> </a:t>
                      </a:r>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l">
                        <a:spcBef>
                          <a:spcPts val="0"/>
                        </a:spcBef>
                        <a:spcAft>
                          <a:spcPts val="0"/>
                        </a:spcAft>
                        <a:buNone/>
                      </a:pPr>
                      <a:r>
                        <a:rPr b="1" i="0" lang="es-PE" sz="800" u="none" strike="noStrike">
                          <a:solidFill>
                            <a:srgbClr val="000000"/>
                          </a:solidFill>
                          <a:latin typeface="Calibri"/>
                          <a:ea typeface="Calibri"/>
                          <a:cs typeface="Calibri"/>
                          <a:sym typeface="Calibri"/>
                        </a:rPr>
                        <a:t>1.2.</a:t>
                      </a:r>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gridSpan="2">
                  <a:txBody>
                    <a:bodyPr/>
                    <a:lstStyle/>
                    <a:p>
                      <a:pPr indent="0" lvl="0" marL="0" marR="0" rtl="0" algn="l">
                        <a:spcBef>
                          <a:spcPts val="0"/>
                        </a:spcBef>
                        <a:spcAft>
                          <a:spcPts val="0"/>
                        </a:spcAft>
                        <a:buNone/>
                      </a:pPr>
                      <a:r>
                        <a:rPr b="1" i="0" lang="es-PE" sz="800" u="none" strike="noStrike">
                          <a:solidFill>
                            <a:srgbClr val="000000"/>
                          </a:solidFill>
                          <a:latin typeface="Calibri"/>
                          <a:ea typeface="Calibri"/>
                          <a:cs typeface="Calibri"/>
                          <a:sym typeface="Calibri"/>
                        </a:rPr>
                        <a:t>Presupuesto</a:t>
                      </a:r>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hMerge="1"/>
                <a:tc>
                  <a:txBody>
                    <a:bodyPr/>
                    <a:lstStyle/>
                    <a:p>
                      <a:pPr indent="0" lvl="0" marL="0" marR="0" rtl="0" algn="ctr">
                        <a:spcBef>
                          <a:spcPts val="0"/>
                        </a:spcBef>
                        <a:spcAft>
                          <a:spcPts val="0"/>
                        </a:spcAft>
                        <a:buNone/>
                      </a:pPr>
                      <a:r>
                        <a:t/>
                      </a:r>
                      <a:endParaRPr b="1"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ctr">
                        <a:spcBef>
                          <a:spcPts val="0"/>
                        </a:spcBef>
                        <a:spcAft>
                          <a:spcPts val="0"/>
                        </a:spcAft>
                        <a:buNone/>
                      </a:pPr>
                      <a:r>
                        <a:t/>
                      </a:r>
                      <a:endParaRPr b="1" i="0" sz="800" u="none" strike="noStrike">
                        <a:solidFill>
                          <a:srgbClr val="000000"/>
                        </a:solidFill>
                        <a:latin typeface="Calibri"/>
                        <a:ea typeface="Calibri"/>
                        <a:cs typeface="Calibri"/>
                        <a:sym typeface="Calibri"/>
                      </a:endParaRPr>
                    </a:p>
                  </a:txBody>
                  <a:tcPr marT="3925" marB="0" marR="3925" marL="39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ctr">
                        <a:spcBef>
                          <a:spcPts val="0"/>
                        </a:spcBef>
                        <a:spcAft>
                          <a:spcPts val="0"/>
                        </a:spcAft>
                        <a:buNone/>
                      </a:pPr>
                      <a:r>
                        <a:rPr b="1" i="0" lang="es-PE" sz="800" u="none" strike="noStrike">
                          <a:solidFill>
                            <a:srgbClr val="000000"/>
                          </a:solidFill>
                          <a:latin typeface="Calibri"/>
                          <a:ea typeface="Calibri"/>
                          <a:cs typeface="Calibri"/>
                          <a:sym typeface="Calibri"/>
                        </a:rPr>
                        <a:t> </a:t>
                      </a:r>
                      <a:endParaRPr/>
                    </a:p>
                  </a:txBody>
                  <a:tcPr marT="4475" marB="0" marR="4475" marL="447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r>
              <a:tr h="138300">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1.2.1.</a:t>
                      </a:r>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Determinar los costos</a:t>
                      </a:r>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925" marB="0" marR="3925" marL="39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1.1.</a:t>
                      </a:r>
                      <a:endParaRPr/>
                    </a:p>
                  </a:txBody>
                  <a:tcPr marT="4475" marB="0" marR="4475" marL="447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r>
              <a:tr h="138300">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1.2.2.</a:t>
                      </a:r>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Elaborar Presupuesto Preliminar</a:t>
                      </a:r>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925" marB="0" marR="3925" marL="39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1.2.1.</a:t>
                      </a:r>
                      <a:endParaRPr/>
                    </a:p>
                  </a:txBody>
                  <a:tcPr marT="4475" marB="0" marR="4475" marL="447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r>
              <a:tr h="138300">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1.2.3.</a:t>
                      </a:r>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Sustentar y aprobar el Presupuesto</a:t>
                      </a:r>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925" marB="0" marR="3925" marL="39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1.2.2.</a:t>
                      </a:r>
                      <a:endParaRPr/>
                    </a:p>
                  </a:txBody>
                  <a:tcPr marT="4475" marB="0" marR="4475" marL="447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r>
              <a:tr h="138300">
                <a:tc>
                  <a:txBody>
                    <a:bodyPr/>
                    <a:lstStyle/>
                    <a:p>
                      <a:pPr indent="0" lvl="0" marL="0" marR="0" rtl="0" algn="l">
                        <a:spcBef>
                          <a:spcPts val="0"/>
                        </a:spcBef>
                        <a:spcAft>
                          <a:spcPts val="0"/>
                        </a:spcAft>
                        <a:buNone/>
                      </a:pPr>
                      <a:r>
                        <a:rPr b="1" i="0" lang="es-PE" sz="800" u="none" strike="noStrike">
                          <a:solidFill>
                            <a:srgbClr val="000000"/>
                          </a:solidFill>
                          <a:latin typeface="Calibri"/>
                          <a:ea typeface="Calibri"/>
                          <a:cs typeface="Calibri"/>
                          <a:sym typeface="Calibri"/>
                        </a:rPr>
                        <a:t> </a:t>
                      </a:r>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l">
                        <a:spcBef>
                          <a:spcPts val="0"/>
                        </a:spcBef>
                        <a:spcAft>
                          <a:spcPts val="0"/>
                        </a:spcAft>
                        <a:buNone/>
                      </a:pPr>
                      <a:r>
                        <a:rPr b="1" i="0" lang="es-PE" sz="800" u="none" strike="noStrike">
                          <a:solidFill>
                            <a:srgbClr val="000000"/>
                          </a:solidFill>
                          <a:latin typeface="Calibri"/>
                          <a:ea typeface="Calibri"/>
                          <a:cs typeface="Calibri"/>
                          <a:sym typeface="Calibri"/>
                        </a:rPr>
                        <a:t>1.3.</a:t>
                      </a:r>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gridSpan="2">
                  <a:txBody>
                    <a:bodyPr/>
                    <a:lstStyle/>
                    <a:p>
                      <a:pPr indent="0" lvl="0" marL="0" marR="0" rtl="0" algn="l">
                        <a:spcBef>
                          <a:spcPts val="0"/>
                        </a:spcBef>
                        <a:spcAft>
                          <a:spcPts val="0"/>
                        </a:spcAft>
                        <a:buNone/>
                      </a:pPr>
                      <a:r>
                        <a:rPr b="1" i="0" lang="es-PE" sz="800" u="none" strike="noStrike">
                          <a:solidFill>
                            <a:srgbClr val="000000"/>
                          </a:solidFill>
                          <a:latin typeface="Calibri"/>
                          <a:ea typeface="Calibri"/>
                          <a:cs typeface="Calibri"/>
                          <a:sym typeface="Calibri"/>
                        </a:rPr>
                        <a:t>Registro de Riesgos</a:t>
                      </a:r>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hMerge="1"/>
                <a:tc>
                  <a:txBody>
                    <a:bodyPr/>
                    <a:lstStyle/>
                    <a:p>
                      <a:pPr indent="0" lvl="0" marL="0" marR="0" rtl="0" algn="ctr">
                        <a:spcBef>
                          <a:spcPts val="0"/>
                        </a:spcBef>
                        <a:spcAft>
                          <a:spcPts val="0"/>
                        </a:spcAft>
                        <a:buNone/>
                      </a:pPr>
                      <a:r>
                        <a:t/>
                      </a:r>
                      <a:endParaRPr b="1"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ctr">
                        <a:spcBef>
                          <a:spcPts val="0"/>
                        </a:spcBef>
                        <a:spcAft>
                          <a:spcPts val="0"/>
                        </a:spcAft>
                        <a:buNone/>
                      </a:pPr>
                      <a:r>
                        <a:t/>
                      </a:r>
                      <a:endParaRPr b="1" i="0" sz="800" u="none" strike="noStrike">
                        <a:solidFill>
                          <a:srgbClr val="000000"/>
                        </a:solidFill>
                        <a:latin typeface="Calibri"/>
                        <a:ea typeface="Calibri"/>
                        <a:cs typeface="Calibri"/>
                        <a:sym typeface="Calibri"/>
                      </a:endParaRPr>
                    </a:p>
                  </a:txBody>
                  <a:tcPr marT="3925" marB="0" marR="3925" marL="39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ctr">
                        <a:spcBef>
                          <a:spcPts val="0"/>
                        </a:spcBef>
                        <a:spcAft>
                          <a:spcPts val="0"/>
                        </a:spcAft>
                        <a:buNone/>
                      </a:pPr>
                      <a:r>
                        <a:rPr b="1" i="0" lang="es-PE" sz="800" u="none" strike="noStrike">
                          <a:solidFill>
                            <a:srgbClr val="000000"/>
                          </a:solidFill>
                          <a:latin typeface="Calibri"/>
                          <a:ea typeface="Calibri"/>
                          <a:cs typeface="Calibri"/>
                          <a:sym typeface="Calibri"/>
                        </a:rPr>
                        <a:t> </a:t>
                      </a:r>
                      <a:endParaRPr/>
                    </a:p>
                  </a:txBody>
                  <a:tcPr marT="4475" marB="0" marR="4475" marL="447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r>
              <a:tr h="138300">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1.3.1.</a:t>
                      </a:r>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Elaborar Registro de Riesgos</a:t>
                      </a:r>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925" marB="0" marR="3925" marL="39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1.2.</a:t>
                      </a:r>
                      <a:endParaRPr/>
                    </a:p>
                  </a:txBody>
                  <a:tcPr marT="4475" marB="0" marR="4475" marL="447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r>
              <a:tr h="138300">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9DBE1"/>
                    </a:solidFill>
                  </a:tcPr>
                </a:tc>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9DBE1"/>
                    </a:solidFill>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1.3.2.</a:t>
                      </a:r>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9DBE1"/>
                    </a:solidFill>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Establecer Planes de Respuesta</a:t>
                      </a:r>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9DBE1"/>
                    </a:solidFill>
                  </a:tcPr>
                </a:tc>
                <a:tc>
                  <a:txBody>
                    <a:bodyPr/>
                    <a:lstStyle/>
                    <a:p>
                      <a:pPr indent="0" lvl="0" marL="0" marR="0" rtl="0" algn="ctr">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9DBE1"/>
                    </a:solidFill>
                  </a:tcPr>
                </a:tc>
                <a:tc>
                  <a:txBody>
                    <a:bodyPr/>
                    <a:lstStyle/>
                    <a:p>
                      <a:pPr indent="0" lvl="0" marL="0" marR="0" rtl="0" algn="ctr">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925" marB="0" marR="3925" marL="39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9DBE1"/>
                    </a:solidFill>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1.3.1.</a:t>
                      </a:r>
                      <a:endParaRPr/>
                    </a:p>
                  </a:txBody>
                  <a:tcPr marT="4475" marB="0" marR="4475" marL="447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9DBE1"/>
                    </a:solidFill>
                  </a:tcPr>
                </a:tc>
              </a:tr>
              <a:tr h="138300">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1.3.3.</a:t>
                      </a:r>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Presentar al Cliente Registro de Riesgos</a:t>
                      </a:r>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925" marB="0" marR="3925" marL="39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1.3.2.</a:t>
                      </a:r>
                      <a:endParaRPr/>
                    </a:p>
                  </a:txBody>
                  <a:tcPr marT="4475" marB="0" marR="4475" marL="447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r>
              <a:tr h="138300">
                <a:tc>
                  <a:txBody>
                    <a:bodyPr/>
                    <a:lstStyle/>
                    <a:p>
                      <a:pPr indent="0" lvl="0" marL="0" marR="0" rtl="0" algn="ctr">
                        <a:spcBef>
                          <a:spcPts val="0"/>
                        </a:spcBef>
                        <a:spcAft>
                          <a:spcPts val="0"/>
                        </a:spcAft>
                        <a:buNone/>
                      </a:pPr>
                      <a:r>
                        <a:rPr b="1" i="0" lang="es-PE" sz="800" u="none" strike="noStrike">
                          <a:solidFill>
                            <a:srgbClr val="FFFFFF"/>
                          </a:solidFill>
                          <a:latin typeface="Calibri"/>
                          <a:ea typeface="Calibri"/>
                          <a:cs typeface="Calibri"/>
                          <a:sym typeface="Calibri"/>
                        </a:rPr>
                        <a:t>2</a:t>
                      </a:r>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accent5"/>
                    </a:solidFill>
                  </a:tcPr>
                </a:tc>
                <a:tc gridSpan="3">
                  <a:txBody>
                    <a:bodyPr/>
                    <a:lstStyle/>
                    <a:p>
                      <a:pPr indent="0" lvl="0" marL="0" marR="0" rtl="0" algn="l">
                        <a:spcBef>
                          <a:spcPts val="0"/>
                        </a:spcBef>
                        <a:spcAft>
                          <a:spcPts val="0"/>
                        </a:spcAft>
                        <a:buNone/>
                      </a:pPr>
                      <a:r>
                        <a:rPr b="1" i="0" lang="es-PE" sz="800" u="none" strike="noStrike">
                          <a:solidFill>
                            <a:srgbClr val="FFFFFF"/>
                          </a:solidFill>
                          <a:latin typeface="Calibri"/>
                          <a:ea typeface="Calibri"/>
                          <a:cs typeface="Calibri"/>
                          <a:sym typeface="Calibri"/>
                        </a:rPr>
                        <a:t>Evaluación y Adquisición</a:t>
                      </a:r>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accent5"/>
                    </a:solidFill>
                  </a:tcPr>
                </a:tc>
                <a:tc hMerge="1"/>
                <a:tc hMerge="1"/>
                <a:tc>
                  <a:txBody>
                    <a:bodyPr/>
                    <a:lstStyle/>
                    <a:p>
                      <a:pPr indent="0" lvl="0" marL="0" marR="0" rtl="0" algn="ctr">
                        <a:spcBef>
                          <a:spcPts val="0"/>
                        </a:spcBef>
                        <a:spcAft>
                          <a:spcPts val="0"/>
                        </a:spcAft>
                        <a:buNone/>
                      </a:pPr>
                      <a:r>
                        <a:t/>
                      </a:r>
                      <a:endParaRPr b="1" i="0" sz="800" u="none" strike="noStrike">
                        <a:solidFill>
                          <a:srgbClr val="FFFFFF"/>
                        </a:solidFill>
                        <a:latin typeface="Calibri"/>
                        <a:ea typeface="Calibri"/>
                        <a:cs typeface="Calibri"/>
                        <a:sym typeface="Calibri"/>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accent5"/>
                    </a:solidFill>
                  </a:tcPr>
                </a:tc>
                <a:tc>
                  <a:txBody>
                    <a:bodyPr/>
                    <a:lstStyle/>
                    <a:p>
                      <a:pPr indent="0" lvl="0" marL="0" marR="0" rtl="0" algn="ctr">
                        <a:spcBef>
                          <a:spcPts val="0"/>
                        </a:spcBef>
                        <a:spcAft>
                          <a:spcPts val="0"/>
                        </a:spcAft>
                        <a:buNone/>
                      </a:pPr>
                      <a:r>
                        <a:t/>
                      </a:r>
                      <a:endParaRPr b="1" i="0" sz="800" u="none" strike="noStrike">
                        <a:solidFill>
                          <a:srgbClr val="FFFFFF"/>
                        </a:solidFill>
                        <a:latin typeface="Calibri"/>
                        <a:ea typeface="Calibri"/>
                        <a:cs typeface="Calibri"/>
                        <a:sym typeface="Calibri"/>
                      </a:endParaRPr>
                    </a:p>
                  </a:txBody>
                  <a:tcPr marT="3925" marB="0" marR="3925" marL="39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accent5"/>
                    </a:solidFill>
                  </a:tcPr>
                </a:tc>
                <a:tc>
                  <a:txBody>
                    <a:bodyPr/>
                    <a:lstStyle/>
                    <a:p>
                      <a:pPr indent="0" lvl="0" marL="0" marR="0" rtl="0" algn="ctr">
                        <a:spcBef>
                          <a:spcPts val="0"/>
                        </a:spcBef>
                        <a:spcAft>
                          <a:spcPts val="0"/>
                        </a:spcAft>
                        <a:buNone/>
                      </a:pPr>
                      <a:r>
                        <a:rPr b="1" i="0" lang="es-PE" sz="800" u="none" strike="noStrike">
                          <a:solidFill>
                            <a:srgbClr val="FFFFFF"/>
                          </a:solidFill>
                          <a:latin typeface="Calibri"/>
                          <a:ea typeface="Calibri"/>
                          <a:cs typeface="Calibri"/>
                          <a:sym typeface="Calibri"/>
                        </a:rPr>
                        <a:t> </a:t>
                      </a:r>
                      <a:endParaRPr/>
                    </a:p>
                  </a:txBody>
                  <a:tcPr marT="4475" marB="0" marR="4475" marL="447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accent5"/>
                    </a:solidFill>
                  </a:tcPr>
                </a:tc>
              </a:tr>
              <a:tr h="138300">
                <a:tc>
                  <a:txBody>
                    <a:bodyPr/>
                    <a:lstStyle/>
                    <a:p>
                      <a:pPr indent="0" lvl="0" marL="0" marR="0" rtl="0" algn="l">
                        <a:spcBef>
                          <a:spcPts val="0"/>
                        </a:spcBef>
                        <a:spcAft>
                          <a:spcPts val="0"/>
                        </a:spcAft>
                        <a:buNone/>
                      </a:pPr>
                      <a:r>
                        <a:rPr b="1" i="0" lang="es-PE" sz="800" u="none" strike="noStrike">
                          <a:solidFill>
                            <a:srgbClr val="000000"/>
                          </a:solidFill>
                          <a:latin typeface="Calibri"/>
                          <a:ea typeface="Calibri"/>
                          <a:cs typeface="Calibri"/>
                          <a:sym typeface="Calibri"/>
                        </a:rPr>
                        <a:t> </a:t>
                      </a:r>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l">
                        <a:spcBef>
                          <a:spcPts val="0"/>
                        </a:spcBef>
                        <a:spcAft>
                          <a:spcPts val="0"/>
                        </a:spcAft>
                        <a:buNone/>
                      </a:pPr>
                      <a:r>
                        <a:rPr b="1" i="0" lang="es-PE" sz="800" u="none" strike="noStrike">
                          <a:solidFill>
                            <a:srgbClr val="000000"/>
                          </a:solidFill>
                          <a:latin typeface="Calibri"/>
                          <a:ea typeface="Calibri"/>
                          <a:cs typeface="Calibri"/>
                          <a:sym typeface="Calibri"/>
                        </a:rPr>
                        <a:t>2.1.</a:t>
                      </a:r>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gridSpan="2">
                  <a:txBody>
                    <a:bodyPr/>
                    <a:lstStyle/>
                    <a:p>
                      <a:pPr indent="0" lvl="0" marL="0" marR="0" rtl="0" algn="l">
                        <a:spcBef>
                          <a:spcPts val="0"/>
                        </a:spcBef>
                        <a:spcAft>
                          <a:spcPts val="0"/>
                        </a:spcAft>
                        <a:buNone/>
                      </a:pPr>
                      <a:r>
                        <a:rPr b="1" i="0" lang="es-PE" sz="800" u="none" strike="noStrike">
                          <a:solidFill>
                            <a:srgbClr val="000000"/>
                          </a:solidFill>
                          <a:latin typeface="Calibri"/>
                          <a:ea typeface="Calibri"/>
                          <a:cs typeface="Calibri"/>
                          <a:sym typeface="Calibri"/>
                        </a:rPr>
                        <a:t>Terreno</a:t>
                      </a:r>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hMerge="1"/>
                <a:tc>
                  <a:txBody>
                    <a:bodyPr/>
                    <a:lstStyle/>
                    <a:p>
                      <a:pPr indent="0" lvl="0" marL="0" marR="0" rtl="0" algn="ctr">
                        <a:spcBef>
                          <a:spcPts val="0"/>
                        </a:spcBef>
                        <a:spcAft>
                          <a:spcPts val="0"/>
                        </a:spcAft>
                        <a:buNone/>
                      </a:pPr>
                      <a:r>
                        <a:t/>
                      </a:r>
                      <a:endParaRPr b="1"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ctr">
                        <a:spcBef>
                          <a:spcPts val="0"/>
                        </a:spcBef>
                        <a:spcAft>
                          <a:spcPts val="0"/>
                        </a:spcAft>
                        <a:buNone/>
                      </a:pPr>
                      <a:r>
                        <a:t/>
                      </a:r>
                      <a:endParaRPr b="1" i="0" sz="800" u="none" strike="noStrike">
                        <a:solidFill>
                          <a:srgbClr val="000000"/>
                        </a:solidFill>
                        <a:latin typeface="Calibri"/>
                        <a:ea typeface="Calibri"/>
                        <a:cs typeface="Calibri"/>
                        <a:sym typeface="Calibri"/>
                      </a:endParaRPr>
                    </a:p>
                  </a:txBody>
                  <a:tcPr marT="3925" marB="0" marR="3925" marL="39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ctr">
                        <a:spcBef>
                          <a:spcPts val="0"/>
                        </a:spcBef>
                        <a:spcAft>
                          <a:spcPts val="0"/>
                        </a:spcAft>
                        <a:buNone/>
                      </a:pPr>
                      <a:r>
                        <a:rPr b="1" i="0" lang="es-PE" sz="800" u="none" strike="noStrike">
                          <a:solidFill>
                            <a:srgbClr val="000000"/>
                          </a:solidFill>
                          <a:latin typeface="Calibri"/>
                          <a:ea typeface="Calibri"/>
                          <a:cs typeface="Calibri"/>
                          <a:sym typeface="Calibri"/>
                        </a:rPr>
                        <a:t> </a:t>
                      </a:r>
                      <a:endParaRPr/>
                    </a:p>
                  </a:txBody>
                  <a:tcPr marT="4475" marB="0" marR="4475" marL="447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r>
              <a:tr h="138300">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2.1.1.</a:t>
                      </a:r>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Buscar y elaborar lista de opciones</a:t>
                      </a:r>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925" marB="0" marR="3925" marL="39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1.3.</a:t>
                      </a:r>
                      <a:endParaRPr/>
                    </a:p>
                  </a:txBody>
                  <a:tcPr marT="4475" marB="0" marR="4475" marL="447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r>
              <a:tr h="138300">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2.1.2.</a:t>
                      </a:r>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Cotizar y negociar opciones finalistas</a:t>
                      </a:r>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925" marB="0" marR="3925" marL="39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2.1.1.</a:t>
                      </a:r>
                      <a:endParaRPr/>
                    </a:p>
                  </a:txBody>
                  <a:tcPr marT="4475" marB="0" marR="4475" marL="447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r>
              <a:tr h="138300">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2.1.3.</a:t>
                      </a:r>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Seleccionar terreno e iniciar trámites</a:t>
                      </a:r>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925" marB="0" marR="3925" marL="39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2.1.2.</a:t>
                      </a:r>
                      <a:endParaRPr/>
                    </a:p>
                  </a:txBody>
                  <a:tcPr marT="4475" marB="0" marR="4475" marL="447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r>
              <a:tr h="138300">
                <a:tc>
                  <a:txBody>
                    <a:bodyPr/>
                    <a:lstStyle/>
                    <a:p>
                      <a:pPr indent="0" lvl="0" marL="0" marR="0" rtl="0" algn="l">
                        <a:spcBef>
                          <a:spcPts val="0"/>
                        </a:spcBef>
                        <a:spcAft>
                          <a:spcPts val="0"/>
                        </a:spcAft>
                        <a:buNone/>
                      </a:pPr>
                      <a:r>
                        <a:rPr b="1" i="0" lang="es-PE" sz="800" u="none" strike="noStrike">
                          <a:solidFill>
                            <a:srgbClr val="000000"/>
                          </a:solidFill>
                          <a:latin typeface="Calibri"/>
                          <a:ea typeface="Calibri"/>
                          <a:cs typeface="Calibri"/>
                          <a:sym typeface="Calibri"/>
                        </a:rPr>
                        <a:t> </a:t>
                      </a:r>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l">
                        <a:spcBef>
                          <a:spcPts val="0"/>
                        </a:spcBef>
                        <a:spcAft>
                          <a:spcPts val="0"/>
                        </a:spcAft>
                        <a:buNone/>
                      </a:pPr>
                      <a:r>
                        <a:rPr b="1" i="0" lang="es-PE" sz="800" u="none" strike="noStrike">
                          <a:solidFill>
                            <a:srgbClr val="000000"/>
                          </a:solidFill>
                          <a:latin typeface="Calibri"/>
                          <a:ea typeface="Calibri"/>
                          <a:cs typeface="Calibri"/>
                          <a:sym typeface="Calibri"/>
                        </a:rPr>
                        <a:t>2.2.</a:t>
                      </a:r>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gridSpan="2">
                  <a:txBody>
                    <a:bodyPr/>
                    <a:lstStyle/>
                    <a:p>
                      <a:pPr indent="0" lvl="0" marL="0" marR="0" rtl="0" algn="l">
                        <a:spcBef>
                          <a:spcPts val="0"/>
                        </a:spcBef>
                        <a:spcAft>
                          <a:spcPts val="0"/>
                        </a:spcAft>
                        <a:buNone/>
                      </a:pPr>
                      <a:r>
                        <a:rPr b="1" i="0" lang="es-PE" sz="800" u="none" strike="noStrike">
                          <a:solidFill>
                            <a:srgbClr val="000000"/>
                          </a:solidFill>
                          <a:latin typeface="Calibri"/>
                          <a:ea typeface="Calibri"/>
                          <a:cs typeface="Calibri"/>
                          <a:sym typeface="Calibri"/>
                        </a:rPr>
                        <a:t>Documentos Legales</a:t>
                      </a:r>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hMerge="1"/>
                <a:tc>
                  <a:txBody>
                    <a:bodyPr/>
                    <a:lstStyle/>
                    <a:p>
                      <a:pPr indent="0" lvl="0" marL="0" marR="0" rtl="0" algn="ctr">
                        <a:spcBef>
                          <a:spcPts val="0"/>
                        </a:spcBef>
                        <a:spcAft>
                          <a:spcPts val="0"/>
                        </a:spcAft>
                        <a:buNone/>
                      </a:pPr>
                      <a:r>
                        <a:t/>
                      </a:r>
                      <a:endParaRPr b="1"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ctr">
                        <a:spcBef>
                          <a:spcPts val="0"/>
                        </a:spcBef>
                        <a:spcAft>
                          <a:spcPts val="0"/>
                        </a:spcAft>
                        <a:buNone/>
                      </a:pPr>
                      <a:r>
                        <a:t/>
                      </a:r>
                      <a:endParaRPr b="1" i="0" sz="800" u="none" strike="noStrike">
                        <a:solidFill>
                          <a:srgbClr val="000000"/>
                        </a:solidFill>
                        <a:latin typeface="Calibri"/>
                        <a:ea typeface="Calibri"/>
                        <a:cs typeface="Calibri"/>
                        <a:sym typeface="Calibri"/>
                      </a:endParaRPr>
                    </a:p>
                  </a:txBody>
                  <a:tcPr marT="3925" marB="0" marR="3925" marL="39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ctr">
                        <a:spcBef>
                          <a:spcPts val="0"/>
                        </a:spcBef>
                        <a:spcAft>
                          <a:spcPts val="0"/>
                        </a:spcAft>
                        <a:buNone/>
                      </a:pPr>
                      <a:r>
                        <a:rPr b="1" i="0" lang="es-PE" sz="800" u="none" strike="noStrike">
                          <a:solidFill>
                            <a:srgbClr val="000000"/>
                          </a:solidFill>
                          <a:latin typeface="Calibri"/>
                          <a:ea typeface="Calibri"/>
                          <a:cs typeface="Calibri"/>
                          <a:sym typeface="Calibri"/>
                        </a:rPr>
                        <a:t> </a:t>
                      </a:r>
                      <a:endParaRPr/>
                    </a:p>
                  </a:txBody>
                  <a:tcPr marT="4475" marB="0" marR="4475" marL="447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r>
              <a:tr h="138300">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2.2.1.</a:t>
                      </a:r>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Elaborar minuta de compra-venta</a:t>
                      </a:r>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925" marB="0" marR="3925" marL="39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2.1.</a:t>
                      </a:r>
                      <a:endParaRPr/>
                    </a:p>
                  </a:txBody>
                  <a:tcPr marT="4475" marB="0" marR="4475" marL="447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r>
              <a:tr h="138300">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2.2.2.</a:t>
                      </a:r>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Inscribir terreno en Registros Públicos</a:t>
                      </a:r>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925" marB="0" marR="3925" marL="39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2.2.1.</a:t>
                      </a:r>
                      <a:endParaRPr/>
                    </a:p>
                  </a:txBody>
                  <a:tcPr marT="4475" marB="0" marR="4475" marL="447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r>
              <a:tr h="138300">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2.2.3.</a:t>
                      </a:r>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Firmar documentos</a:t>
                      </a:r>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925" marB="0" marR="3925" marL="39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2.2.2.</a:t>
                      </a:r>
                      <a:endParaRPr/>
                    </a:p>
                  </a:txBody>
                  <a:tcPr marT="4475" marB="0" marR="4475" marL="447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r>
              <a:tr h="138300">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2.2.4.</a:t>
                      </a:r>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Obtener licencia de funcionamiento</a:t>
                      </a:r>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925" marB="0" marR="3925" marL="39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2.2.3.</a:t>
                      </a:r>
                      <a:endParaRPr/>
                    </a:p>
                  </a:txBody>
                  <a:tcPr marT="4475" marB="0" marR="4475" marL="447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r>
              <a:tr h="138300">
                <a:tc>
                  <a:txBody>
                    <a:bodyPr/>
                    <a:lstStyle/>
                    <a:p>
                      <a:pPr indent="0" lvl="0" marL="0" marR="0" rtl="0" algn="ctr">
                        <a:spcBef>
                          <a:spcPts val="0"/>
                        </a:spcBef>
                        <a:spcAft>
                          <a:spcPts val="0"/>
                        </a:spcAft>
                        <a:buNone/>
                      </a:pPr>
                      <a:r>
                        <a:rPr b="1" i="0" lang="es-PE" sz="800" u="none" strike="noStrike">
                          <a:solidFill>
                            <a:srgbClr val="FFFFFF"/>
                          </a:solidFill>
                          <a:latin typeface="Calibri"/>
                          <a:ea typeface="Calibri"/>
                          <a:cs typeface="Calibri"/>
                          <a:sym typeface="Calibri"/>
                        </a:rPr>
                        <a:t>3</a:t>
                      </a:r>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accent5"/>
                    </a:solidFill>
                  </a:tcPr>
                </a:tc>
                <a:tc gridSpan="3">
                  <a:txBody>
                    <a:bodyPr/>
                    <a:lstStyle/>
                    <a:p>
                      <a:pPr indent="0" lvl="0" marL="0" marR="0" rtl="0" algn="l">
                        <a:spcBef>
                          <a:spcPts val="0"/>
                        </a:spcBef>
                        <a:spcAft>
                          <a:spcPts val="0"/>
                        </a:spcAft>
                        <a:buNone/>
                      </a:pPr>
                      <a:r>
                        <a:rPr b="1" i="0" lang="es-PE" sz="800" u="none" strike="noStrike">
                          <a:solidFill>
                            <a:srgbClr val="FFFFFF"/>
                          </a:solidFill>
                          <a:latin typeface="Calibri"/>
                          <a:ea typeface="Calibri"/>
                          <a:cs typeface="Calibri"/>
                          <a:sym typeface="Calibri"/>
                        </a:rPr>
                        <a:t>Diseño</a:t>
                      </a:r>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accent5"/>
                    </a:solidFill>
                  </a:tcPr>
                </a:tc>
                <a:tc hMerge="1"/>
                <a:tc hMerge="1"/>
                <a:tc>
                  <a:txBody>
                    <a:bodyPr/>
                    <a:lstStyle/>
                    <a:p>
                      <a:pPr indent="0" lvl="0" marL="0" marR="0" rtl="0" algn="ctr">
                        <a:spcBef>
                          <a:spcPts val="0"/>
                        </a:spcBef>
                        <a:spcAft>
                          <a:spcPts val="0"/>
                        </a:spcAft>
                        <a:buNone/>
                      </a:pPr>
                      <a:r>
                        <a:t/>
                      </a:r>
                      <a:endParaRPr b="1" i="0" sz="800" u="none" strike="noStrike">
                        <a:solidFill>
                          <a:srgbClr val="FFFFFF"/>
                        </a:solidFill>
                        <a:latin typeface="Calibri"/>
                        <a:ea typeface="Calibri"/>
                        <a:cs typeface="Calibri"/>
                        <a:sym typeface="Calibri"/>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accent5"/>
                    </a:solidFill>
                  </a:tcPr>
                </a:tc>
                <a:tc>
                  <a:txBody>
                    <a:bodyPr/>
                    <a:lstStyle/>
                    <a:p>
                      <a:pPr indent="0" lvl="0" marL="0" marR="0" rtl="0" algn="ctr">
                        <a:spcBef>
                          <a:spcPts val="0"/>
                        </a:spcBef>
                        <a:spcAft>
                          <a:spcPts val="0"/>
                        </a:spcAft>
                        <a:buNone/>
                      </a:pPr>
                      <a:r>
                        <a:t/>
                      </a:r>
                      <a:endParaRPr b="1" i="0" sz="800" u="none" strike="noStrike">
                        <a:solidFill>
                          <a:srgbClr val="FFFFFF"/>
                        </a:solidFill>
                        <a:latin typeface="Calibri"/>
                        <a:ea typeface="Calibri"/>
                        <a:cs typeface="Calibri"/>
                        <a:sym typeface="Calibri"/>
                      </a:endParaRPr>
                    </a:p>
                  </a:txBody>
                  <a:tcPr marT="3925" marB="0" marR="3925" marL="39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accent5"/>
                    </a:solidFill>
                  </a:tcPr>
                </a:tc>
                <a:tc>
                  <a:txBody>
                    <a:bodyPr/>
                    <a:lstStyle/>
                    <a:p>
                      <a:pPr indent="0" lvl="0" marL="0" marR="0" rtl="0" algn="ctr">
                        <a:spcBef>
                          <a:spcPts val="0"/>
                        </a:spcBef>
                        <a:spcAft>
                          <a:spcPts val="0"/>
                        </a:spcAft>
                        <a:buNone/>
                      </a:pPr>
                      <a:r>
                        <a:rPr b="1" i="0" lang="es-PE" sz="800" u="none" strike="noStrike">
                          <a:solidFill>
                            <a:srgbClr val="FFFFFF"/>
                          </a:solidFill>
                          <a:latin typeface="Calibri"/>
                          <a:ea typeface="Calibri"/>
                          <a:cs typeface="Calibri"/>
                          <a:sym typeface="Calibri"/>
                        </a:rPr>
                        <a:t> </a:t>
                      </a:r>
                      <a:endParaRPr/>
                    </a:p>
                  </a:txBody>
                  <a:tcPr marT="4475" marB="0" marR="4475" marL="447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accent5"/>
                    </a:solidFill>
                  </a:tcPr>
                </a:tc>
              </a:tr>
              <a:tr h="138300">
                <a:tc>
                  <a:txBody>
                    <a:bodyPr/>
                    <a:lstStyle/>
                    <a:p>
                      <a:pPr indent="0" lvl="0" marL="0" marR="0" rtl="0" algn="l">
                        <a:spcBef>
                          <a:spcPts val="0"/>
                        </a:spcBef>
                        <a:spcAft>
                          <a:spcPts val="0"/>
                        </a:spcAft>
                        <a:buNone/>
                      </a:pPr>
                      <a:r>
                        <a:rPr b="1" i="0" lang="es-PE" sz="800" u="none" strike="noStrike">
                          <a:solidFill>
                            <a:srgbClr val="000000"/>
                          </a:solidFill>
                          <a:latin typeface="Calibri"/>
                          <a:ea typeface="Calibri"/>
                          <a:cs typeface="Calibri"/>
                          <a:sym typeface="Calibri"/>
                        </a:rPr>
                        <a:t> </a:t>
                      </a:r>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l">
                        <a:spcBef>
                          <a:spcPts val="0"/>
                        </a:spcBef>
                        <a:spcAft>
                          <a:spcPts val="0"/>
                        </a:spcAft>
                        <a:buNone/>
                      </a:pPr>
                      <a:r>
                        <a:rPr b="1" i="0" lang="es-PE" sz="800" u="none" strike="noStrike">
                          <a:solidFill>
                            <a:srgbClr val="000000"/>
                          </a:solidFill>
                          <a:latin typeface="Calibri"/>
                          <a:ea typeface="Calibri"/>
                          <a:cs typeface="Calibri"/>
                          <a:sym typeface="Calibri"/>
                        </a:rPr>
                        <a:t>3.1.</a:t>
                      </a:r>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gridSpan="2">
                  <a:txBody>
                    <a:bodyPr/>
                    <a:lstStyle/>
                    <a:p>
                      <a:pPr indent="0" lvl="0" marL="0" marR="0" rtl="0" algn="l">
                        <a:spcBef>
                          <a:spcPts val="0"/>
                        </a:spcBef>
                        <a:spcAft>
                          <a:spcPts val="0"/>
                        </a:spcAft>
                        <a:buNone/>
                      </a:pPr>
                      <a:r>
                        <a:rPr b="1" i="0" lang="es-PE" sz="800" u="none" strike="noStrike">
                          <a:solidFill>
                            <a:srgbClr val="000000"/>
                          </a:solidFill>
                          <a:latin typeface="Calibri"/>
                          <a:ea typeface="Calibri"/>
                          <a:cs typeface="Calibri"/>
                          <a:sym typeface="Calibri"/>
                        </a:rPr>
                        <a:t>Maqueta</a:t>
                      </a:r>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hMerge="1"/>
                <a:tc>
                  <a:txBody>
                    <a:bodyPr/>
                    <a:lstStyle/>
                    <a:p>
                      <a:pPr indent="0" lvl="0" marL="0" marR="0" rtl="0" algn="ctr">
                        <a:spcBef>
                          <a:spcPts val="0"/>
                        </a:spcBef>
                        <a:spcAft>
                          <a:spcPts val="0"/>
                        </a:spcAft>
                        <a:buNone/>
                      </a:pPr>
                      <a:r>
                        <a:t/>
                      </a:r>
                      <a:endParaRPr b="1"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ctr">
                        <a:spcBef>
                          <a:spcPts val="0"/>
                        </a:spcBef>
                        <a:spcAft>
                          <a:spcPts val="0"/>
                        </a:spcAft>
                        <a:buNone/>
                      </a:pPr>
                      <a:r>
                        <a:t/>
                      </a:r>
                      <a:endParaRPr b="1" i="0" sz="800" u="none" strike="noStrike">
                        <a:solidFill>
                          <a:srgbClr val="000000"/>
                        </a:solidFill>
                        <a:latin typeface="Calibri"/>
                        <a:ea typeface="Calibri"/>
                        <a:cs typeface="Calibri"/>
                        <a:sym typeface="Calibri"/>
                      </a:endParaRPr>
                    </a:p>
                  </a:txBody>
                  <a:tcPr marT="3925" marB="0" marR="3925" marL="39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ctr">
                        <a:spcBef>
                          <a:spcPts val="0"/>
                        </a:spcBef>
                        <a:spcAft>
                          <a:spcPts val="0"/>
                        </a:spcAft>
                        <a:buNone/>
                      </a:pPr>
                      <a:r>
                        <a:rPr b="1" i="0" lang="es-PE" sz="800" u="none" strike="noStrike">
                          <a:solidFill>
                            <a:srgbClr val="000000"/>
                          </a:solidFill>
                          <a:latin typeface="Calibri"/>
                          <a:ea typeface="Calibri"/>
                          <a:cs typeface="Calibri"/>
                          <a:sym typeface="Calibri"/>
                        </a:rPr>
                        <a:t> </a:t>
                      </a:r>
                      <a:endParaRPr/>
                    </a:p>
                  </a:txBody>
                  <a:tcPr marT="4475" marB="0" marR="4475" marL="447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r>
              <a:tr h="138300">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3.1.1.</a:t>
                      </a:r>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Obtener especificaciones de tienda</a:t>
                      </a:r>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925" marB="0" marR="3925" marL="39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2.2.</a:t>
                      </a:r>
                      <a:endParaRPr/>
                    </a:p>
                  </a:txBody>
                  <a:tcPr marT="4475" marB="0" marR="4475" marL="447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r>
              <a:tr h="138300">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3.1.2.</a:t>
                      </a:r>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Elaborar maqueta (draft)</a:t>
                      </a:r>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925" marB="0" marR="3925" marL="39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3.1.1.</a:t>
                      </a:r>
                      <a:endParaRPr/>
                    </a:p>
                  </a:txBody>
                  <a:tcPr marT="4475" marB="0" marR="4475" marL="447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r>
              <a:tr h="138300">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3.1.3.</a:t>
                      </a:r>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Revisar, ajustar y aprobar maqueta</a:t>
                      </a:r>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925" marB="0" marR="3925" marL="39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3.1.2.</a:t>
                      </a:r>
                      <a:endParaRPr/>
                    </a:p>
                  </a:txBody>
                  <a:tcPr marT="4475" marB="0" marR="4475" marL="447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r>
            </a:tbl>
          </a:graphicData>
        </a:graphic>
      </p:graphicFrame>
      <p:sp>
        <p:nvSpPr>
          <p:cNvPr id="389" name="Google Shape;389;p20"/>
          <p:cNvSpPr/>
          <p:nvPr/>
        </p:nvSpPr>
        <p:spPr>
          <a:xfrm>
            <a:off x="4654124" y="1489075"/>
            <a:ext cx="781476" cy="3744913"/>
          </a:xfrm>
          <a:prstGeom prst="roundRect">
            <a:avLst>
              <a:gd fmla="val 7666" name="adj"/>
            </a:avLst>
          </a:prstGeom>
          <a:noFill/>
          <a:ln cap="flat" cmpd="sng" w="2857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390" name="Google Shape;390;p20"/>
          <p:cNvCxnSpPr/>
          <p:nvPr/>
        </p:nvCxnSpPr>
        <p:spPr>
          <a:xfrm rot="10800000">
            <a:off x="5483658" y="2956961"/>
            <a:ext cx="1591200" cy="741000"/>
          </a:xfrm>
          <a:prstGeom prst="bentConnector2">
            <a:avLst/>
          </a:prstGeom>
          <a:noFill/>
          <a:ln cap="flat" cmpd="sng" w="19050">
            <a:solidFill>
              <a:schemeClr val="accent6"/>
            </a:solidFill>
            <a:prstDash val="solid"/>
            <a:round/>
            <a:headEnd len="sm" w="sm" type="none"/>
            <a:tailEnd len="med" w="med" type="triangle"/>
          </a:ln>
        </p:spPr>
      </p:cxnSp>
      <p:sp>
        <p:nvSpPr>
          <p:cNvPr id="391" name="Google Shape;391;p20"/>
          <p:cNvSpPr/>
          <p:nvPr/>
        </p:nvSpPr>
        <p:spPr>
          <a:xfrm>
            <a:off x="503238" y="376836"/>
            <a:ext cx="3049660"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lang="es-PE" sz="1000">
                <a:solidFill>
                  <a:srgbClr val="7F7F7F"/>
                </a:solidFill>
                <a:latin typeface="Calibri"/>
                <a:ea typeface="Calibri"/>
                <a:cs typeface="Calibri"/>
                <a:sym typeface="Calibri"/>
              </a:rPr>
              <a:t>+ </a:t>
            </a:r>
            <a:r>
              <a:rPr lang="es-PE" sz="1000">
                <a:solidFill>
                  <a:srgbClr val="A5A5A5"/>
                </a:solidFill>
                <a:latin typeface="Calibri"/>
                <a:ea typeface="Calibri"/>
                <a:cs typeface="Calibri"/>
                <a:sym typeface="Calibri"/>
              </a:rPr>
              <a:t>PASO A PASO PARA ELABORAR CRONOGRAMAS</a:t>
            </a:r>
            <a:endParaRPr/>
          </a:p>
        </p:txBody>
      </p:sp>
      <p:grpSp>
        <p:nvGrpSpPr>
          <p:cNvPr id="392" name="Google Shape;392;p20"/>
          <p:cNvGrpSpPr/>
          <p:nvPr/>
        </p:nvGrpSpPr>
        <p:grpSpPr>
          <a:xfrm>
            <a:off x="326977" y="917244"/>
            <a:ext cx="3740199" cy="394721"/>
            <a:chOff x="287221" y="917244"/>
            <a:chExt cx="4397777" cy="500394"/>
          </a:xfrm>
        </p:grpSpPr>
        <p:sp>
          <p:nvSpPr>
            <p:cNvPr id="393" name="Google Shape;393;p20"/>
            <p:cNvSpPr/>
            <p:nvPr/>
          </p:nvSpPr>
          <p:spPr>
            <a:xfrm>
              <a:off x="503238" y="917244"/>
              <a:ext cx="4181760" cy="500394"/>
            </a:xfrm>
            <a:prstGeom prst="roundRect">
              <a:avLst>
                <a:gd fmla="val 24841" name="adj"/>
              </a:avLst>
            </a:prstGeom>
            <a:solidFill>
              <a:schemeClr val="accent5"/>
            </a:solidFill>
            <a:ln>
              <a:noFill/>
            </a:ln>
          </p:spPr>
          <p:txBody>
            <a:bodyPr anchorCtr="0" anchor="ctr" bIns="45700" lIns="91425" spcFirstLastPara="1" rIns="91425" wrap="square" tIns="45700">
              <a:noAutofit/>
            </a:bodyPr>
            <a:lstStyle/>
            <a:p>
              <a:pPr indent="-1588" lvl="0" marL="6350" marR="0" rtl="0" algn="ctr">
                <a:spcBef>
                  <a:spcPts val="0"/>
                </a:spcBef>
                <a:spcAft>
                  <a:spcPts val="0"/>
                </a:spcAft>
                <a:buNone/>
              </a:pPr>
              <a:r>
                <a:rPr b="1" lang="es-PE" sz="1400">
                  <a:solidFill>
                    <a:schemeClr val="lt1"/>
                  </a:solidFill>
                  <a:latin typeface="Calibri"/>
                  <a:ea typeface="Calibri"/>
                  <a:cs typeface="Calibri"/>
                  <a:sym typeface="Calibri"/>
                </a:rPr>
                <a:t>2. Secuenciar las actividades</a:t>
              </a:r>
              <a:endParaRPr/>
            </a:p>
          </p:txBody>
        </p:sp>
        <p:grpSp>
          <p:nvGrpSpPr>
            <p:cNvPr id="394" name="Google Shape;394;p20"/>
            <p:cNvGrpSpPr/>
            <p:nvPr/>
          </p:nvGrpSpPr>
          <p:grpSpPr>
            <a:xfrm>
              <a:off x="287221" y="965530"/>
              <a:ext cx="459474" cy="403823"/>
              <a:chOff x="5892512" y="2805541"/>
              <a:chExt cx="459474" cy="403823"/>
            </a:xfrm>
          </p:grpSpPr>
          <p:sp>
            <p:nvSpPr>
              <p:cNvPr id="395" name="Google Shape;395;p20"/>
              <p:cNvSpPr/>
              <p:nvPr/>
            </p:nvSpPr>
            <p:spPr>
              <a:xfrm>
                <a:off x="5956277" y="2824919"/>
                <a:ext cx="395709" cy="376075"/>
              </a:xfrm>
              <a:prstGeom prst="ellipse">
                <a:avLst/>
              </a:prstGeom>
              <a:solidFill>
                <a:srgbClr val="00899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sp>
            <p:nvSpPr>
              <p:cNvPr id="396" name="Google Shape;396;p20"/>
              <p:cNvSpPr/>
              <p:nvPr/>
            </p:nvSpPr>
            <p:spPr>
              <a:xfrm>
                <a:off x="5892512" y="2805541"/>
                <a:ext cx="424906" cy="40382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sp>
            <p:nvSpPr>
              <p:cNvPr id="397" name="Google Shape;397;p20"/>
              <p:cNvSpPr/>
              <p:nvPr/>
            </p:nvSpPr>
            <p:spPr>
              <a:xfrm rot="5400000">
                <a:off x="6076285" y="2946262"/>
                <a:ext cx="186870" cy="122381"/>
              </a:xfrm>
              <a:prstGeom prst="triangle">
                <a:avLst>
                  <a:gd fmla="val 50000" name="adj"/>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grpSp>
      </p:gr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21"/>
          <p:cNvSpPr/>
          <p:nvPr/>
        </p:nvSpPr>
        <p:spPr>
          <a:xfrm>
            <a:off x="503238" y="376836"/>
            <a:ext cx="3049660"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lang="es-PE" sz="1000">
                <a:solidFill>
                  <a:srgbClr val="7F7F7F"/>
                </a:solidFill>
                <a:latin typeface="Calibri"/>
                <a:ea typeface="Calibri"/>
                <a:cs typeface="Calibri"/>
                <a:sym typeface="Calibri"/>
              </a:rPr>
              <a:t>+ </a:t>
            </a:r>
            <a:r>
              <a:rPr lang="es-PE" sz="1000">
                <a:solidFill>
                  <a:srgbClr val="A5A5A5"/>
                </a:solidFill>
                <a:latin typeface="Calibri"/>
                <a:ea typeface="Calibri"/>
                <a:cs typeface="Calibri"/>
                <a:sym typeface="Calibri"/>
              </a:rPr>
              <a:t>PASO A PASO PARA ELABORAR CRONOGRAMAS</a:t>
            </a:r>
            <a:endParaRPr/>
          </a:p>
        </p:txBody>
      </p:sp>
      <p:sp>
        <p:nvSpPr>
          <p:cNvPr id="404" name="Google Shape;404;p21"/>
          <p:cNvSpPr txBox="1"/>
          <p:nvPr/>
        </p:nvSpPr>
        <p:spPr>
          <a:xfrm>
            <a:off x="509588" y="919163"/>
            <a:ext cx="7361035" cy="24622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s-PE" sz="1600">
                <a:solidFill>
                  <a:schemeClr val="dk1"/>
                </a:solidFill>
                <a:latin typeface="Calibri"/>
                <a:ea typeface="Calibri"/>
                <a:cs typeface="Calibri"/>
                <a:sym typeface="Calibri"/>
              </a:rPr>
              <a:t>PASOS PARA ELABORAR UN CRONOGRAMA</a:t>
            </a:r>
            <a:endParaRPr/>
          </a:p>
        </p:txBody>
      </p:sp>
      <p:grpSp>
        <p:nvGrpSpPr>
          <p:cNvPr id="405" name="Google Shape;405;p21"/>
          <p:cNvGrpSpPr/>
          <p:nvPr/>
        </p:nvGrpSpPr>
        <p:grpSpPr>
          <a:xfrm>
            <a:off x="326977" y="1571294"/>
            <a:ext cx="3959273" cy="394721"/>
            <a:chOff x="287221" y="917244"/>
            <a:chExt cx="4655367" cy="500394"/>
          </a:xfrm>
        </p:grpSpPr>
        <p:sp>
          <p:nvSpPr>
            <p:cNvPr id="406" name="Google Shape;406;p21"/>
            <p:cNvSpPr/>
            <p:nvPr/>
          </p:nvSpPr>
          <p:spPr>
            <a:xfrm>
              <a:off x="503237" y="917244"/>
              <a:ext cx="4439351" cy="500394"/>
            </a:xfrm>
            <a:prstGeom prst="roundRect">
              <a:avLst>
                <a:gd fmla="val 24841" name="adj"/>
              </a:avLst>
            </a:prstGeom>
            <a:solidFill>
              <a:srgbClr val="D8D8D8"/>
            </a:solidFill>
            <a:ln>
              <a:noFill/>
            </a:ln>
          </p:spPr>
          <p:txBody>
            <a:bodyPr anchorCtr="0" anchor="ctr" bIns="45700" lIns="91425" spcFirstLastPara="1" rIns="91425" wrap="square" tIns="45700">
              <a:noAutofit/>
            </a:bodyPr>
            <a:lstStyle/>
            <a:p>
              <a:pPr indent="-1588" lvl="0" marL="6350" marR="0" rtl="0" algn="ctr">
                <a:spcBef>
                  <a:spcPts val="0"/>
                </a:spcBef>
                <a:spcAft>
                  <a:spcPts val="0"/>
                </a:spcAft>
                <a:buNone/>
              </a:pPr>
              <a:r>
                <a:rPr b="1" lang="es-PE" sz="1400">
                  <a:solidFill>
                    <a:schemeClr val="lt1"/>
                  </a:solidFill>
                  <a:latin typeface="Calibri"/>
                  <a:ea typeface="Calibri"/>
                  <a:cs typeface="Calibri"/>
                  <a:sym typeface="Calibri"/>
                </a:rPr>
                <a:t>1. Identificar la lista de actividades</a:t>
              </a:r>
              <a:endParaRPr/>
            </a:p>
          </p:txBody>
        </p:sp>
        <p:grpSp>
          <p:nvGrpSpPr>
            <p:cNvPr id="407" name="Google Shape;407;p21"/>
            <p:cNvGrpSpPr/>
            <p:nvPr/>
          </p:nvGrpSpPr>
          <p:grpSpPr>
            <a:xfrm>
              <a:off x="287221" y="965530"/>
              <a:ext cx="459474" cy="403823"/>
              <a:chOff x="5892512" y="2805541"/>
              <a:chExt cx="459474" cy="403823"/>
            </a:xfrm>
          </p:grpSpPr>
          <p:sp>
            <p:nvSpPr>
              <p:cNvPr id="408" name="Google Shape;408;p21"/>
              <p:cNvSpPr/>
              <p:nvPr/>
            </p:nvSpPr>
            <p:spPr>
              <a:xfrm>
                <a:off x="5956277" y="2824919"/>
                <a:ext cx="395709" cy="376075"/>
              </a:xfrm>
              <a:prstGeom prst="ellipse">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sp>
            <p:nvSpPr>
              <p:cNvPr id="409" name="Google Shape;409;p21"/>
              <p:cNvSpPr/>
              <p:nvPr/>
            </p:nvSpPr>
            <p:spPr>
              <a:xfrm>
                <a:off x="5892512" y="2805541"/>
                <a:ext cx="424906" cy="40382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sp>
            <p:nvSpPr>
              <p:cNvPr id="410" name="Google Shape;410;p21"/>
              <p:cNvSpPr/>
              <p:nvPr/>
            </p:nvSpPr>
            <p:spPr>
              <a:xfrm rot="5400000">
                <a:off x="6076285" y="2946262"/>
                <a:ext cx="186870" cy="122381"/>
              </a:xfrm>
              <a:prstGeom prst="triangle">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grpSp>
      </p:grpSp>
      <p:grpSp>
        <p:nvGrpSpPr>
          <p:cNvPr id="411" name="Google Shape;411;p21"/>
          <p:cNvGrpSpPr/>
          <p:nvPr/>
        </p:nvGrpSpPr>
        <p:grpSpPr>
          <a:xfrm>
            <a:off x="326977" y="2097757"/>
            <a:ext cx="3959273" cy="394721"/>
            <a:chOff x="287221" y="917244"/>
            <a:chExt cx="4655367" cy="500394"/>
          </a:xfrm>
        </p:grpSpPr>
        <p:sp>
          <p:nvSpPr>
            <p:cNvPr id="412" name="Google Shape;412;p21"/>
            <p:cNvSpPr/>
            <p:nvPr/>
          </p:nvSpPr>
          <p:spPr>
            <a:xfrm>
              <a:off x="503237" y="917244"/>
              <a:ext cx="4439351" cy="500394"/>
            </a:xfrm>
            <a:prstGeom prst="roundRect">
              <a:avLst>
                <a:gd fmla="val 24841" name="adj"/>
              </a:avLst>
            </a:prstGeom>
            <a:solidFill>
              <a:srgbClr val="D8D8D8"/>
            </a:solidFill>
            <a:ln>
              <a:noFill/>
            </a:ln>
          </p:spPr>
          <p:txBody>
            <a:bodyPr anchorCtr="0" anchor="ctr" bIns="45700" lIns="91425" spcFirstLastPara="1" rIns="91425" wrap="square" tIns="45700">
              <a:noAutofit/>
            </a:bodyPr>
            <a:lstStyle/>
            <a:p>
              <a:pPr indent="-1588" lvl="0" marL="6350" marR="0" rtl="0" algn="ctr">
                <a:spcBef>
                  <a:spcPts val="0"/>
                </a:spcBef>
                <a:spcAft>
                  <a:spcPts val="0"/>
                </a:spcAft>
                <a:buNone/>
              </a:pPr>
              <a:r>
                <a:rPr b="1" lang="es-PE" sz="1400">
                  <a:solidFill>
                    <a:schemeClr val="lt1"/>
                  </a:solidFill>
                  <a:latin typeface="Calibri"/>
                  <a:ea typeface="Calibri"/>
                  <a:cs typeface="Calibri"/>
                  <a:sym typeface="Calibri"/>
                </a:rPr>
                <a:t>2. Secuenciar las actividades</a:t>
              </a:r>
              <a:endParaRPr/>
            </a:p>
          </p:txBody>
        </p:sp>
        <p:grpSp>
          <p:nvGrpSpPr>
            <p:cNvPr id="413" name="Google Shape;413;p21"/>
            <p:cNvGrpSpPr/>
            <p:nvPr/>
          </p:nvGrpSpPr>
          <p:grpSpPr>
            <a:xfrm>
              <a:off x="287221" y="965530"/>
              <a:ext cx="459474" cy="403823"/>
              <a:chOff x="5892512" y="2805541"/>
              <a:chExt cx="459474" cy="403823"/>
            </a:xfrm>
          </p:grpSpPr>
          <p:sp>
            <p:nvSpPr>
              <p:cNvPr id="414" name="Google Shape;414;p21"/>
              <p:cNvSpPr/>
              <p:nvPr/>
            </p:nvSpPr>
            <p:spPr>
              <a:xfrm>
                <a:off x="5956277" y="2824919"/>
                <a:ext cx="395709" cy="376075"/>
              </a:xfrm>
              <a:prstGeom prst="ellipse">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sp>
            <p:nvSpPr>
              <p:cNvPr id="415" name="Google Shape;415;p21"/>
              <p:cNvSpPr/>
              <p:nvPr/>
            </p:nvSpPr>
            <p:spPr>
              <a:xfrm>
                <a:off x="5892512" y="2805541"/>
                <a:ext cx="424906" cy="40382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sp>
            <p:nvSpPr>
              <p:cNvPr id="416" name="Google Shape;416;p21"/>
              <p:cNvSpPr/>
              <p:nvPr/>
            </p:nvSpPr>
            <p:spPr>
              <a:xfrm rot="5400000">
                <a:off x="6076285" y="2946262"/>
                <a:ext cx="186870" cy="122381"/>
              </a:xfrm>
              <a:prstGeom prst="triangle">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grpSp>
      </p:grpSp>
      <p:grpSp>
        <p:nvGrpSpPr>
          <p:cNvPr id="417" name="Google Shape;417;p21"/>
          <p:cNvGrpSpPr/>
          <p:nvPr/>
        </p:nvGrpSpPr>
        <p:grpSpPr>
          <a:xfrm>
            <a:off x="326977" y="3150683"/>
            <a:ext cx="3959273" cy="394721"/>
            <a:chOff x="287221" y="917244"/>
            <a:chExt cx="4655367" cy="500394"/>
          </a:xfrm>
        </p:grpSpPr>
        <p:sp>
          <p:nvSpPr>
            <p:cNvPr id="418" name="Google Shape;418;p21"/>
            <p:cNvSpPr/>
            <p:nvPr/>
          </p:nvSpPr>
          <p:spPr>
            <a:xfrm>
              <a:off x="503237" y="917244"/>
              <a:ext cx="4439351" cy="500394"/>
            </a:xfrm>
            <a:prstGeom prst="roundRect">
              <a:avLst>
                <a:gd fmla="val 24841" name="adj"/>
              </a:avLst>
            </a:prstGeom>
            <a:solidFill>
              <a:srgbClr val="D8D8D8"/>
            </a:solidFill>
            <a:ln>
              <a:noFill/>
            </a:ln>
          </p:spPr>
          <p:txBody>
            <a:bodyPr anchorCtr="0" anchor="ctr" bIns="45700" lIns="91425" spcFirstLastPara="1" rIns="91425" wrap="square" tIns="45700">
              <a:noAutofit/>
            </a:bodyPr>
            <a:lstStyle/>
            <a:p>
              <a:pPr indent="-1588" lvl="0" marL="6350" marR="0" rtl="0" algn="ctr">
                <a:spcBef>
                  <a:spcPts val="0"/>
                </a:spcBef>
                <a:spcAft>
                  <a:spcPts val="0"/>
                </a:spcAft>
                <a:buNone/>
              </a:pPr>
              <a:r>
                <a:rPr b="1" lang="es-PE" sz="1400">
                  <a:solidFill>
                    <a:schemeClr val="lt1"/>
                  </a:solidFill>
                  <a:latin typeface="Calibri"/>
                  <a:ea typeface="Calibri"/>
                  <a:cs typeface="Calibri"/>
                  <a:sym typeface="Calibri"/>
                </a:rPr>
                <a:t>4. Estimar la duración de las actividades</a:t>
              </a:r>
              <a:endParaRPr b="1" sz="1400">
                <a:solidFill>
                  <a:schemeClr val="lt1"/>
                </a:solidFill>
                <a:latin typeface="Calibri"/>
                <a:ea typeface="Calibri"/>
                <a:cs typeface="Calibri"/>
                <a:sym typeface="Calibri"/>
              </a:endParaRPr>
            </a:p>
          </p:txBody>
        </p:sp>
        <p:grpSp>
          <p:nvGrpSpPr>
            <p:cNvPr id="419" name="Google Shape;419;p21"/>
            <p:cNvGrpSpPr/>
            <p:nvPr/>
          </p:nvGrpSpPr>
          <p:grpSpPr>
            <a:xfrm>
              <a:off x="287221" y="965530"/>
              <a:ext cx="459474" cy="403823"/>
              <a:chOff x="5892512" y="2805541"/>
              <a:chExt cx="459474" cy="403823"/>
            </a:xfrm>
          </p:grpSpPr>
          <p:sp>
            <p:nvSpPr>
              <p:cNvPr id="420" name="Google Shape;420;p21"/>
              <p:cNvSpPr/>
              <p:nvPr/>
            </p:nvSpPr>
            <p:spPr>
              <a:xfrm>
                <a:off x="5956277" y="2824919"/>
                <a:ext cx="395709" cy="376075"/>
              </a:xfrm>
              <a:prstGeom prst="ellipse">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sp>
            <p:nvSpPr>
              <p:cNvPr id="421" name="Google Shape;421;p21"/>
              <p:cNvSpPr/>
              <p:nvPr/>
            </p:nvSpPr>
            <p:spPr>
              <a:xfrm>
                <a:off x="5892512" y="2805541"/>
                <a:ext cx="424906" cy="40382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sp>
            <p:nvSpPr>
              <p:cNvPr id="422" name="Google Shape;422;p21"/>
              <p:cNvSpPr/>
              <p:nvPr/>
            </p:nvSpPr>
            <p:spPr>
              <a:xfrm rot="5400000">
                <a:off x="6076285" y="2946262"/>
                <a:ext cx="186870" cy="122381"/>
              </a:xfrm>
              <a:prstGeom prst="triangle">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grpSp>
      </p:grpSp>
      <p:grpSp>
        <p:nvGrpSpPr>
          <p:cNvPr id="423" name="Google Shape;423;p21"/>
          <p:cNvGrpSpPr/>
          <p:nvPr/>
        </p:nvGrpSpPr>
        <p:grpSpPr>
          <a:xfrm>
            <a:off x="326977" y="3677146"/>
            <a:ext cx="3959273" cy="394721"/>
            <a:chOff x="287221" y="917244"/>
            <a:chExt cx="4655367" cy="500394"/>
          </a:xfrm>
        </p:grpSpPr>
        <p:sp>
          <p:nvSpPr>
            <p:cNvPr id="424" name="Google Shape;424;p21"/>
            <p:cNvSpPr/>
            <p:nvPr/>
          </p:nvSpPr>
          <p:spPr>
            <a:xfrm>
              <a:off x="503237" y="917244"/>
              <a:ext cx="4439351" cy="500394"/>
            </a:xfrm>
            <a:prstGeom prst="roundRect">
              <a:avLst>
                <a:gd fmla="val 24841" name="adj"/>
              </a:avLst>
            </a:prstGeom>
            <a:solidFill>
              <a:srgbClr val="D8D8D8"/>
            </a:solidFill>
            <a:ln>
              <a:noFill/>
            </a:ln>
          </p:spPr>
          <p:txBody>
            <a:bodyPr anchorCtr="0" anchor="ctr" bIns="45700" lIns="91425" spcFirstLastPara="1" rIns="91425" wrap="square" tIns="45700">
              <a:noAutofit/>
            </a:bodyPr>
            <a:lstStyle/>
            <a:p>
              <a:pPr indent="-1588" lvl="0" marL="6350" marR="0" rtl="0" algn="ctr">
                <a:spcBef>
                  <a:spcPts val="0"/>
                </a:spcBef>
                <a:spcAft>
                  <a:spcPts val="0"/>
                </a:spcAft>
                <a:buNone/>
              </a:pPr>
              <a:r>
                <a:rPr b="1" lang="es-PE" sz="1400">
                  <a:solidFill>
                    <a:schemeClr val="lt1"/>
                  </a:solidFill>
                  <a:latin typeface="Calibri"/>
                  <a:ea typeface="Calibri"/>
                  <a:cs typeface="Calibri"/>
                  <a:sym typeface="Calibri"/>
                </a:rPr>
                <a:t>5. Desarrollar el cronograma</a:t>
              </a:r>
              <a:endParaRPr/>
            </a:p>
          </p:txBody>
        </p:sp>
        <p:grpSp>
          <p:nvGrpSpPr>
            <p:cNvPr id="425" name="Google Shape;425;p21"/>
            <p:cNvGrpSpPr/>
            <p:nvPr/>
          </p:nvGrpSpPr>
          <p:grpSpPr>
            <a:xfrm>
              <a:off x="287221" y="965530"/>
              <a:ext cx="459474" cy="403823"/>
              <a:chOff x="5892512" y="2805541"/>
              <a:chExt cx="459474" cy="403823"/>
            </a:xfrm>
          </p:grpSpPr>
          <p:sp>
            <p:nvSpPr>
              <p:cNvPr id="426" name="Google Shape;426;p21"/>
              <p:cNvSpPr/>
              <p:nvPr/>
            </p:nvSpPr>
            <p:spPr>
              <a:xfrm>
                <a:off x="5956277" y="2824919"/>
                <a:ext cx="395709" cy="376075"/>
              </a:xfrm>
              <a:prstGeom prst="ellipse">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sp>
            <p:nvSpPr>
              <p:cNvPr id="427" name="Google Shape;427;p21"/>
              <p:cNvSpPr/>
              <p:nvPr/>
            </p:nvSpPr>
            <p:spPr>
              <a:xfrm>
                <a:off x="5892512" y="2805541"/>
                <a:ext cx="424906" cy="40382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sp>
            <p:nvSpPr>
              <p:cNvPr id="428" name="Google Shape;428;p21"/>
              <p:cNvSpPr/>
              <p:nvPr/>
            </p:nvSpPr>
            <p:spPr>
              <a:xfrm rot="5400000">
                <a:off x="6076285" y="2946262"/>
                <a:ext cx="186870" cy="122381"/>
              </a:xfrm>
              <a:prstGeom prst="triangle">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grpSp>
      </p:grpSp>
      <p:grpSp>
        <p:nvGrpSpPr>
          <p:cNvPr id="429" name="Google Shape;429;p21"/>
          <p:cNvGrpSpPr/>
          <p:nvPr/>
        </p:nvGrpSpPr>
        <p:grpSpPr>
          <a:xfrm>
            <a:off x="326977" y="2624220"/>
            <a:ext cx="3959273" cy="394721"/>
            <a:chOff x="287221" y="917244"/>
            <a:chExt cx="4655367" cy="500394"/>
          </a:xfrm>
        </p:grpSpPr>
        <p:sp>
          <p:nvSpPr>
            <p:cNvPr id="430" name="Google Shape;430;p21"/>
            <p:cNvSpPr/>
            <p:nvPr/>
          </p:nvSpPr>
          <p:spPr>
            <a:xfrm>
              <a:off x="503237" y="917244"/>
              <a:ext cx="4439351" cy="500394"/>
            </a:xfrm>
            <a:prstGeom prst="roundRect">
              <a:avLst>
                <a:gd fmla="val 24841" name="adj"/>
              </a:avLst>
            </a:prstGeom>
            <a:solidFill>
              <a:schemeClr val="accent4"/>
            </a:solidFill>
            <a:ln>
              <a:noFill/>
            </a:ln>
          </p:spPr>
          <p:txBody>
            <a:bodyPr anchorCtr="0" anchor="ctr" bIns="45700" lIns="91425" spcFirstLastPara="1" rIns="91425" wrap="square" tIns="45700">
              <a:noAutofit/>
            </a:bodyPr>
            <a:lstStyle/>
            <a:p>
              <a:pPr indent="-1588" lvl="0" marL="6350" marR="0" rtl="0" algn="ctr">
                <a:spcBef>
                  <a:spcPts val="0"/>
                </a:spcBef>
                <a:spcAft>
                  <a:spcPts val="0"/>
                </a:spcAft>
                <a:buNone/>
              </a:pPr>
              <a:r>
                <a:rPr b="1" lang="es-PE" sz="1400">
                  <a:solidFill>
                    <a:schemeClr val="lt1"/>
                  </a:solidFill>
                  <a:latin typeface="Calibri"/>
                  <a:ea typeface="Calibri"/>
                  <a:cs typeface="Calibri"/>
                  <a:sym typeface="Calibri"/>
                </a:rPr>
                <a:t>3. Estimar los recursos para cada actividad</a:t>
              </a:r>
              <a:endParaRPr/>
            </a:p>
          </p:txBody>
        </p:sp>
        <p:grpSp>
          <p:nvGrpSpPr>
            <p:cNvPr id="431" name="Google Shape;431;p21"/>
            <p:cNvGrpSpPr/>
            <p:nvPr/>
          </p:nvGrpSpPr>
          <p:grpSpPr>
            <a:xfrm>
              <a:off x="287221" y="965530"/>
              <a:ext cx="459474" cy="403823"/>
              <a:chOff x="5892512" y="2805541"/>
              <a:chExt cx="459474" cy="403823"/>
            </a:xfrm>
          </p:grpSpPr>
          <p:sp>
            <p:nvSpPr>
              <p:cNvPr id="432" name="Google Shape;432;p21"/>
              <p:cNvSpPr/>
              <p:nvPr/>
            </p:nvSpPr>
            <p:spPr>
              <a:xfrm>
                <a:off x="5956277" y="2824919"/>
                <a:ext cx="395709" cy="376075"/>
              </a:xfrm>
              <a:prstGeom prst="ellipse">
                <a:avLst/>
              </a:prstGeom>
              <a:solidFill>
                <a:srgbClr val="C85D1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sp>
            <p:nvSpPr>
              <p:cNvPr id="433" name="Google Shape;433;p21"/>
              <p:cNvSpPr/>
              <p:nvPr/>
            </p:nvSpPr>
            <p:spPr>
              <a:xfrm>
                <a:off x="5892512" y="2805541"/>
                <a:ext cx="424906" cy="40382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sp>
            <p:nvSpPr>
              <p:cNvPr id="434" name="Google Shape;434;p21"/>
              <p:cNvSpPr/>
              <p:nvPr/>
            </p:nvSpPr>
            <p:spPr>
              <a:xfrm rot="5400000">
                <a:off x="6076285" y="2946262"/>
                <a:ext cx="186870" cy="122381"/>
              </a:xfrm>
              <a:prstGeom prst="triangle">
                <a:avLst>
                  <a:gd fmla="val 50000"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gr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grpSp>
        <p:nvGrpSpPr>
          <p:cNvPr id="440" name="Google Shape;440;p22"/>
          <p:cNvGrpSpPr/>
          <p:nvPr/>
        </p:nvGrpSpPr>
        <p:grpSpPr>
          <a:xfrm>
            <a:off x="326977" y="917244"/>
            <a:ext cx="3740199" cy="394721"/>
            <a:chOff x="287221" y="917244"/>
            <a:chExt cx="4397777" cy="500394"/>
          </a:xfrm>
        </p:grpSpPr>
        <p:sp>
          <p:nvSpPr>
            <p:cNvPr id="441" name="Google Shape;441;p22"/>
            <p:cNvSpPr/>
            <p:nvPr/>
          </p:nvSpPr>
          <p:spPr>
            <a:xfrm>
              <a:off x="503238" y="917244"/>
              <a:ext cx="4181760" cy="500394"/>
            </a:xfrm>
            <a:prstGeom prst="roundRect">
              <a:avLst>
                <a:gd fmla="val 24841" name="adj"/>
              </a:avLst>
            </a:prstGeom>
            <a:solidFill>
              <a:schemeClr val="accent4"/>
            </a:solidFill>
            <a:ln>
              <a:noFill/>
            </a:ln>
          </p:spPr>
          <p:txBody>
            <a:bodyPr anchorCtr="0" anchor="ctr" bIns="45700" lIns="91425" spcFirstLastPara="1" rIns="0" wrap="square" tIns="45700">
              <a:noAutofit/>
            </a:bodyPr>
            <a:lstStyle/>
            <a:p>
              <a:pPr indent="-1588" lvl="0" marL="6350" marR="0" rtl="0" algn="ctr">
                <a:spcBef>
                  <a:spcPts val="0"/>
                </a:spcBef>
                <a:spcAft>
                  <a:spcPts val="0"/>
                </a:spcAft>
                <a:buNone/>
              </a:pPr>
              <a:r>
                <a:rPr b="1" lang="es-PE" sz="1400">
                  <a:solidFill>
                    <a:schemeClr val="lt1"/>
                  </a:solidFill>
                  <a:latin typeface="Calibri"/>
                  <a:ea typeface="Calibri"/>
                  <a:cs typeface="Calibri"/>
                  <a:sym typeface="Calibri"/>
                </a:rPr>
                <a:t>3. Estimar los recursos para cada actividad</a:t>
              </a:r>
              <a:endParaRPr/>
            </a:p>
          </p:txBody>
        </p:sp>
        <p:grpSp>
          <p:nvGrpSpPr>
            <p:cNvPr id="442" name="Google Shape;442;p22"/>
            <p:cNvGrpSpPr/>
            <p:nvPr/>
          </p:nvGrpSpPr>
          <p:grpSpPr>
            <a:xfrm>
              <a:off x="287221" y="965530"/>
              <a:ext cx="459474" cy="403823"/>
              <a:chOff x="5892512" y="2805541"/>
              <a:chExt cx="459474" cy="403823"/>
            </a:xfrm>
          </p:grpSpPr>
          <p:sp>
            <p:nvSpPr>
              <p:cNvPr id="443" name="Google Shape;443;p22"/>
              <p:cNvSpPr/>
              <p:nvPr/>
            </p:nvSpPr>
            <p:spPr>
              <a:xfrm>
                <a:off x="5956277" y="2824919"/>
                <a:ext cx="395709" cy="376075"/>
              </a:xfrm>
              <a:prstGeom prst="ellipse">
                <a:avLst/>
              </a:prstGeom>
              <a:solidFill>
                <a:srgbClr val="C85D1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sp>
            <p:nvSpPr>
              <p:cNvPr id="444" name="Google Shape;444;p22"/>
              <p:cNvSpPr/>
              <p:nvPr/>
            </p:nvSpPr>
            <p:spPr>
              <a:xfrm>
                <a:off x="5892512" y="2805541"/>
                <a:ext cx="424906" cy="40382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sp>
            <p:nvSpPr>
              <p:cNvPr id="445" name="Google Shape;445;p22"/>
              <p:cNvSpPr/>
              <p:nvPr/>
            </p:nvSpPr>
            <p:spPr>
              <a:xfrm rot="5400000">
                <a:off x="6076285" y="2946262"/>
                <a:ext cx="186870" cy="122381"/>
              </a:xfrm>
              <a:prstGeom prst="triangle">
                <a:avLst>
                  <a:gd fmla="val 50000"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grpSp>
      </p:grpSp>
      <p:sp>
        <p:nvSpPr>
          <p:cNvPr id="446" name="Google Shape;446;p22"/>
          <p:cNvSpPr/>
          <p:nvPr/>
        </p:nvSpPr>
        <p:spPr>
          <a:xfrm>
            <a:off x="503238" y="376836"/>
            <a:ext cx="3049660"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lang="es-PE" sz="1000">
                <a:solidFill>
                  <a:srgbClr val="7F7F7F"/>
                </a:solidFill>
                <a:latin typeface="Calibri"/>
                <a:ea typeface="Calibri"/>
                <a:cs typeface="Calibri"/>
                <a:sym typeface="Calibri"/>
              </a:rPr>
              <a:t>+ </a:t>
            </a:r>
            <a:r>
              <a:rPr lang="es-PE" sz="1000">
                <a:solidFill>
                  <a:srgbClr val="A5A5A5"/>
                </a:solidFill>
                <a:latin typeface="Calibri"/>
                <a:ea typeface="Calibri"/>
                <a:cs typeface="Calibri"/>
                <a:sym typeface="Calibri"/>
              </a:rPr>
              <a:t>PASO A PASO PARA ELABORAR CRONOGRAMAS</a:t>
            </a:r>
            <a:endParaRPr/>
          </a:p>
        </p:txBody>
      </p:sp>
      <p:sp>
        <p:nvSpPr>
          <p:cNvPr id="447" name="Google Shape;447;p22"/>
          <p:cNvSpPr/>
          <p:nvPr/>
        </p:nvSpPr>
        <p:spPr>
          <a:xfrm>
            <a:off x="503238" y="1605377"/>
            <a:ext cx="6373812" cy="1231106"/>
          </a:xfrm>
          <a:prstGeom prst="rect">
            <a:avLst/>
          </a:prstGeom>
          <a:noFill/>
          <a:ln>
            <a:noFill/>
          </a:ln>
        </p:spPr>
        <p:txBody>
          <a:bodyPr anchorCtr="0" anchor="t" bIns="0" lIns="0" spcFirstLastPara="1" rIns="0" wrap="square" tIns="0">
            <a:spAutoFit/>
          </a:bodyPr>
          <a:lstStyle/>
          <a:p>
            <a:pPr indent="-182563" lvl="0" marL="182563" marR="0" rtl="0" algn="l">
              <a:spcBef>
                <a:spcPts val="0"/>
              </a:spcBef>
              <a:spcAft>
                <a:spcPts val="0"/>
              </a:spcAft>
              <a:buClr>
                <a:schemeClr val="accent4"/>
              </a:buClr>
              <a:buSzPts val="1600"/>
              <a:buFont typeface="Arial"/>
              <a:buChar char="•"/>
            </a:pPr>
            <a:r>
              <a:rPr b="1" lang="es-PE" sz="1600">
                <a:solidFill>
                  <a:schemeClr val="accent4"/>
                </a:solidFill>
                <a:latin typeface="Calibri"/>
                <a:ea typeface="Calibri"/>
                <a:cs typeface="Calibri"/>
                <a:sym typeface="Calibri"/>
              </a:rPr>
              <a:t>Objetivo: </a:t>
            </a:r>
            <a:r>
              <a:rPr lang="es-PE" sz="1600">
                <a:solidFill>
                  <a:schemeClr val="dk1"/>
                </a:solidFill>
                <a:latin typeface="Calibri"/>
                <a:ea typeface="Calibri"/>
                <a:cs typeface="Calibri"/>
                <a:sym typeface="Calibri"/>
              </a:rPr>
              <a:t>Determinar qué recursos (humanos, materiales, etc.) serán necesarios para completar cada actividad.</a:t>
            </a:r>
            <a:endParaRPr/>
          </a:p>
          <a:p>
            <a:pPr indent="-80963" lvl="0" marL="182563" marR="0" rtl="0" algn="l">
              <a:spcBef>
                <a:spcPts val="0"/>
              </a:spcBef>
              <a:spcAft>
                <a:spcPts val="0"/>
              </a:spcAft>
              <a:buClr>
                <a:schemeClr val="accent4"/>
              </a:buClr>
              <a:buSzPts val="1600"/>
              <a:buFont typeface="Arial"/>
              <a:buNone/>
            </a:pPr>
            <a:r>
              <a:t/>
            </a:r>
            <a:endParaRPr sz="1600">
              <a:solidFill>
                <a:schemeClr val="dk1"/>
              </a:solidFill>
              <a:latin typeface="Calibri"/>
              <a:ea typeface="Calibri"/>
              <a:cs typeface="Calibri"/>
              <a:sym typeface="Calibri"/>
            </a:endParaRPr>
          </a:p>
          <a:p>
            <a:pPr indent="-182563" lvl="0" marL="182563" marR="0" rtl="0" algn="l">
              <a:spcBef>
                <a:spcPts val="0"/>
              </a:spcBef>
              <a:spcAft>
                <a:spcPts val="0"/>
              </a:spcAft>
              <a:buClr>
                <a:schemeClr val="accent4"/>
              </a:buClr>
              <a:buSzPts val="1600"/>
              <a:buFont typeface="Arial"/>
              <a:buChar char="•"/>
            </a:pPr>
            <a:r>
              <a:rPr b="1" lang="es-PE" sz="1600">
                <a:solidFill>
                  <a:schemeClr val="accent4"/>
                </a:solidFill>
                <a:latin typeface="Calibri"/>
                <a:ea typeface="Calibri"/>
                <a:cs typeface="Calibri"/>
                <a:sym typeface="Calibri"/>
              </a:rPr>
              <a:t>Actividades: </a:t>
            </a:r>
            <a:r>
              <a:rPr lang="es-PE" sz="1600">
                <a:solidFill>
                  <a:schemeClr val="dk1"/>
                </a:solidFill>
                <a:latin typeface="Calibri"/>
                <a:ea typeface="Calibri"/>
                <a:cs typeface="Calibri"/>
                <a:sym typeface="Calibri"/>
              </a:rPr>
              <a:t>Asignar recursos y estimar la cantidad de trabajo necesaria para cada tarea.</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graphicFrame>
        <p:nvGraphicFramePr>
          <p:cNvPr id="453" name="Google Shape;453;p23"/>
          <p:cNvGraphicFramePr/>
          <p:nvPr/>
        </p:nvGraphicFramePr>
        <p:xfrm>
          <a:off x="827125" y="1501775"/>
          <a:ext cx="3000000" cy="3000000"/>
        </p:xfrm>
        <a:graphic>
          <a:graphicData uri="http://schemas.openxmlformats.org/drawingml/2006/table">
            <a:tbl>
              <a:tblPr>
                <a:noFill/>
                <a:tableStyleId>{DC108FB1-C6A3-4793-8F41-B948A69EDCEA}</a:tableStyleId>
              </a:tblPr>
              <a:tblGrid>
                <a:gridCol w="115175"/>
                <a:gridCol w="183225"/>
                <a:gridCol w="235575"/>
                <a:gridCol w="1722375"/>
                <a:gridCol w="785275"/>
                <a:gridCol w="785275"/>
                <a:gridCol w="785275"/>
              </a:tblGrid>
              <a:tr h="138225">
                <a:tc>
                  <a:txBody>
                    <a:bodyPr/>
                    <a:lstStyle/>
                    <a:p>
                      <a:pPr indent="0" lvl="0" marL="0" marR="0" rtl="0" algn="ctr">
                        <a:spcBef>
                          <a:spcPts val="0"/>
                        </a:spcBef>
                        <a:spcAft>
                          <a:spcPts val="0"/>
                        </a:spcAft>
                        <a:buNone/>
                      </a:pPr>
                      <a:r>
                        <a:rPr b="1" i="0" lang="es-PE" sz="800" u="none" strike="noStrike">
                          <a:solidFill>
                            <a:srgbClr val="FFFFFF"/>
                          </a:solidFill>
                          <a:latin typeface="Calibri"/>
                          <a:ea typeface="Calibri"/>
                          <a:cs typeface="Calibri"/>
                          <a:sym typeface="Calibri"/>
                        </a:rPr>
                        <a:t>1</a:t>
                      </a:r>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solidFill>
                      <a:schemeClr val="accent4"/>
                    </a:solidFill>
                  </a:tcPr>
                </a:tc>
                <a:tc gridSpan="3">
                  <a:txBody>
                    <a:bodyPr/>
                    <a:lstStyle/>
                    <a:p>
                      <a:pPr indent="0" lvl="0" marL="0" marR="0" rtl="0" algn="l">
                        <a:spcBef>
                          <a:spcPts val="0"/>
                        </a:spcBef>
                        <a:spcAft>
                          <a:spcPts val="0"/>
                        </a:spcAft>
                        <a:buNone/>
                      </a:pPr>
                      <a:r>
                        <a:rPr b="1" i="0" lang="es-PE" sz="800" u="none" strike="noStrike">
                          <a:solidFill>
                            <a:srgbClr val="FFFFFF"/>
                          </a:solidFill>
                          <a:latin typeface="Calibri"/>
                          <a:ea typeface="Calibri"/>
                          <a:cs typeface="Calibri"/>
                          <a:sym typeface="Calibri"/>
                        </a:rPr>
                        <a:t>Gestión del Proyecto</a:t>
                      </a:r>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solidFill>
                      <a:schemeClr val="accent4"/>
                    </a:solidFill>
                  </a:tcPr>
                </a:tc>
                <a:tc hMerge="1"/>
                <a:tc hMerge="1"/>
                <a:tc>
                  <a:txBody>
                    <a:bodyPr/>
                    <a:lstStyle/>
                    <a:p>
                      <a:pPr indent="0" lvl="0" marL="0" marR="0" rtl="0" algn="ctr">
                        <a:spcBef>
                          <a:spcPts val="0"/>
                        </a:spcBef>
                        <a:spcAft>
                          <a:spcPts val="0"/>
                        </a:spcAft>
                        <a:buNone/>
                      </a:pPr>
                      <a:r>
                        <a:rPr b="1" i="0" lang="es-PE" sz="800" u="none" strike="noStrike">
                          <a:solidFill>
                            <a:srgbClr val="FFFFFF"/>
                          </a:solidFill>
                          <a:latin typeface="Calibri"/>
                          <a:ea typeface="Calibri"/>
                          <a:cs typeface="Calibri"/>
                          <a:sym typeface="Calibri"/>
                        </a:rPr>
                        <a:t>Duración</a:t>
                      </a:r>
                      <a:endParaRPr b="1" i="0" sz="800" u="none" strike="noStrike">
                        <a:solidFill>
                          <a:srgbClr val="FFFFFF"/>
                        </a:solidFill>
                        <a:latin typeface="Calibri"/>
                        <a:ea typeface="Calibri"/>
                        <a:cs typeface="Calibri"/>
                        <a:sym typeface="Calibri"/>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solidFill>
                      <a:schemeClr val="accent4"/>
                    </a:solidFill>
                  </a:tcPr>
                </a:tc>
                <a:tc>
                  <a:txBody>
                    <a:bodyPr/>
                    <a:lstStyle/>
                    <a:p>
                      <a:pPr indent="0" lvl="0" marL="0" marR="0" rtl="0" algn="ctr">
                        <a:spcBef>
                          <a:spcPts val="0"/>
                        </a:spcBef>
                        <a:spcAft>
                          <a:spcPts val="0"/>
                        </a:spcAft>
                        <a:buNone/>
                      </a:pPr>
                      <a:r>
                        <a:rPr b="1" i="0" lang="es-PE" sz="800" u="none" strike="noStrike">
                          <a:solidFill>
                            <a:srgbClr val="FFFFFF"/>
                          </a:solidFill>
                          <a:latin typeface="Calibri"/>
                          <a:ea typeface="Calibri"/>
                          <a:cs typeface="Calibri"/>
                          <a:sym typeface="Calibri"/>
                        </a:rPr>
                        <a:t>Recurso</a:t>
                      </a:r>
                      <a:endParaRPr b="1" i="0" sz="800" u="none" strike="noStrike">
                        <a:solidFill>
                          <a:srgbClr val="FFFFFF"/>
                        </a:solidFill>
                        <a:latin typeface="Calibri"/>
                        <a:ea typeface="Calibri"/>
                        <a:cs typeface="Calibri"/>
                        <a:sym typeface="Calibri"/>
                      </a:endParaRPr>
                    </a:p>
                  </a:txBody>
                  <a:tcPr marT="3925" marB="0" marR="3925" marL="3925"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solidFill>
                      <a:schemeClr val="accent4"/>
                    </a:solidFill>
                  </a:tcPr>
                </a:tc>
                <a:tc>
                  <a:txBody>
                    <a:bodyPr/>
                    <a:lstStyle/>
                    <a:p>
                      <a:pPr indent="0" lvl="0" marL="0" marR="0" rtl="0" algn="ctr">
                        <a:spcBef>
                          <a:spcPts val="0"/>
                        </a:spcBef>
                        <a:spcAft>
                          <a:spcPts val="0"/>
                        </a:spcAft>
                        <a:buNone/>
                      </a:pPr>
                      <a:r>
                        <a:rPr b="1" i="0" lang="es-PE" sz="800" u="none" strike="noStrike">
                          <a:solidFill>
                            <a:srgbClr val="FFFFFF"/>
                          </a:solidFill>
                          <a:latin typeface="Calibri"/>
                          <a:ea typeface="Calibri"/>
                          <a:cs typeface="Calibri"/>
                          <a:sym typeface="Calibri"/>
                        </a:rPr>
                        <a:t>Predecesora </a:t>
                      </a:r>
                      <a:endParaRPr/>
                    </a:p>
                  </a:txBody>
                  <a:tcPr marT="4475" marB="0" marR="4475" marL="4475"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solidFill>
                      <a:schemeClr val="accent4"/>
                    </a:solidFill>
                  </a:tcPr>
                </a:tc>
              </a:tr>
              <a:tr h="138225">
                <a:tc>
                  <a:txBody>
                    <a:bodyPr/>
                    <a:lstStyle/>
                    <a:p>
                      <a:pPr indent="0" lvl="0" marL="0" marR="0" rtl="0" algn="l">
                        <a:spcBef>
                          <a:spcPts val="0"/>
                        </a:spcBef>
                        <a:spcAft>
                          <a:spcPts val="0"/>
                        </a:spcAft>
                        <a:buNone/>
                      </a:pPr>
                      <a:r>
                        <a:rPr b="1" i="0" lang="es-PE" sz="800" u="none" strike="noStrike">
                          <a:solidFill>
                            <a:srgbClr val="000000"/>
                          </a:solidFill>
                          <a:latin typeface="Calibri"/>
                          <a:ea typeface="Calibri"/>
                          <a:cs typeface="Calibri"/>
                          <a:sym typeface="Calibri"/>
                        </a:rPr>
                        <a:t> </a:t>
                      </a:r>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solidFill>
                      <a:srgbClr val="FFD7C1"/>
                    </a:solidFill>
                  </a:tcPr>
                </a:tc>
                <a:tc>
                  <a:txBody>
                    <a:bodyPr/>
                    <a:lstStyle/>
                    <a:p>
                      <a:pPr indent="0" lvl="0" marL="0" marR="0" rtl="0" algn="l">
                        <a:spcBef>
                          <a:spcPts val="0"/>
                        </a:spcBef>
                        <a:spcAft>
                          <a:spcPts val="0"/>
                        </a:spcAft>
                        <a:buNone/>
                      </a:pPr>
                      <a:r>
                        <a:rPr b="1" i="0" lang="es-PE" sz="800" u="none" strike="noStrike">
                          <a:solidFill>
                            <a:srgbClr val="000000"/>
                          </a:solidFill>
                          <a:latin typeface="Calibri"/>
                          <a:ea typeface="Calibri"/>
                          <a:cs typeface="Calibri"/>
                          <a:sym typeface="Calibri"/>
                        </a:rPr>
                        <a:t>1.1.</a:t>
                      </a:r>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solidFill>
                      <a:srgbClr val="FFD7C1"/>
                    </a:solidFill>
                  </a:tcPr>
                </a:tc>
                <a:tc gridSpan="2">
                  <a:txBody>
                    <a:bodyPr/>
                    <a:lstStyle/>
                    <a:p>
                      <a:pPr indent="0" lvl="0" marL="0" marR="0" rtl="0" algn="l">
                        <a:spcBef>
                          <a:spcPts val="0"/>
                        </a:spcBef>
                        <a:spcAft>
                          <a:spcPts val="0"/>
                        </a:spcAft>
                        <a:buNone/>
                      </a:pPr>
                      <a:r>
                        <a:rPr b="1" i="0" lang="es-PE" sz="800" u="none" strike="noStrike">
                          <a:solidFill>
                            <a:srgbClr val="000000"/>
                          </a:solidFill>
                          <a:latin typeface="Calibri"/>
                          <a:ea typeface="Calibri"/>
                          <a:cs typeface="Calibri"/>
                          <a:sym typeface="Calibri"/>
                        </a:rPr>
                        <a:t>Acta de Constitución</a:t>
                      </a:r>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solidFill>
                      <a:srgbClr val="FFD7C1"/>
                    </a:solidFill>
                  </a:tcPr>
                </a:tc>
                <a:tc hMerge="1"/>
                <a:tc>
                  <a:txBody>
                    <a:bodyPr/>
                    <a:lstStyle/>
                    <a:p>
                      <a:pPr indent="0" lvl="0" marL="0" marR="0" rtl="0" algn="ctr">
                        <a:spcBef>
                          <a:spcPts val="0"/>
                        </a:spcBef>
                        <a:spcAft>
                          <a:spcPts val="0"/>
                        </a:spcAft>
                        <a:buNone/>
                      </a:pPr>
                      <a:r>
                        <a:t/>
                      </a:r>
                      <a:endParaRPr b="1"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solidFill>
                      <a:srgbClr val="FFD7C1"/>
                    </a:solidFill>
                  </a:tcPr>
                </a:tc>
                <a:tc>
                  <a:txBody>
                    <a:bodyPr/>
                    <a:lstStyle/>
                    <a:p>
                      <a:pPr indent="0" lvl="0" marL="0" marR="0" rtl="0" algn="ctr">
                        <a:spcBef>
                          <a:spcPts val="0"/>
                        </a:spcBef>
                        <a:spcAft>
                          <a:spcPts val="0"/>
                        </a:spcAft>
                        <a:buNone/>
                      </a:pPr>
                      <a:r>
                        <a:t/>
                      </a:r>
                      <a:endParaRPr b="1" i="0" sz="800" u="none" strike="noStrike">
                        <a:solidFill>
                          <a:srgbClr val="000000"/>
                        </a:solidFill>
                        <a:latin typeface="Calibri"/>
                        <a:ea typeface="Calibri"/>
                        <a:cs typeface="Calibri"/>
                        <a:sym typeface="Calibri"/>
                      </a:endParaRPr>
                    </a:p>
                  </a:txBody>
                  <a:tcPr marT="3925" marB="0" marR="3925" marL="3925"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solidFill>
                      <a:srgbClr val="FFD7C1"/>
                    </a:solidFill>
                  </a:tcPr>
                </a:tc>
                <a:tc>
                  <a:txBody>
                    <a:bodyPr/>
                    <a:lstStyle/>
                    <a:p>
                      <a:pPr indent="0" lvl="0" marL="0" marR="0" rtl="0" algn="ctr">
                        <a:spcBef>
                          <a:spcPts val="0"/>
                        </a:spcBef>
                        <a:spcAft>
                          <a:spcPts val="0"/>
                        </a:spcAft>
                        <a:buNone/>
                      </a:pPr>
                      <a:r>
                        <a:rPr b="1" i="0" lang="es-PE" sz="800" u="none" strike="noStrike">
                          <a:solidFill>
                            <a:srgbClr val="000000"/>
                          </a:solidFill>
                          <a:latin typeface="Calibri"/>
                          <a:ea typeface="Calibri"/>
                          <a:cs typeface="Calibri"/>
                          <a:sym typeface="Calibri"/>
                        </a:rPr>
                        <a:t> </a:t>
                      </a:r>
                      <a:endParaRPr/>
                    </a:p>
                  </a:txBody>
                  <a:tcPr marT="4475" marB="0" marR="4475" marL="4475"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solidFill>
                      <a:srgbClr val="FFD7C1"/>
                    </a:solidFill>
                  </a:tcPr>
                </a:tc>
              </a:tr>
              <a:tr h="138225">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1.1.1</a:t>
                      </a:r>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Elaborar el Acta de Constitución</a:t>
                      </a:r>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J.Proyecto</a:t>
                      </a:r>
                      <a:endParaRPr/>
                    </a:p>
                  </a:txBody>
                  <a:tcPr marT="3925" marB="0" marR="3925" marL="3925"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4475" marB="0" marR="4475" marL="4475"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r>
              <a:tr h="138225">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1.1.2</a:t>
                      </a:r>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Presentar al Cliente Acta de Constitución</a:t>
                      </a:r>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J.Proyecto</a:t>
                      </a:r>
                      <a:endParaRPr/>
                    </a:p>
                  </a:txBody>
                  <a:tcPr marT="3925" marB="0" marR="3925" marL="3925"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1.1.1.</a:t>
                      </a:r>
                      <a:endParaRPr/>
                    </a:p>
                  </a:txBody>
                  <a:tcPr marT="4475" marB="0" marR="4475" marL="4475"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r>
              <a:tr h="138225">
                <a:tc>
                  <a:txBody>
                    <a:bodyPr/>
                    <a:lstStyle/>
                    <a:p>
                      <a:pPr indent="0" lvl="0" marL="0" marR="0" rtl="0" algn="l">
                        <a:spcBef>
                          <a:spcPts val="0"/>
                        </a:spcBef>
                        <a:spcAft>
                          <a:spcPts val="0"/>
                        </a:spcAft>
                        <a:buNone/>
                      </a:pPr>
                      <a:r>
                        <a:rPr b="1" i="0" lang="es-PE" sz="800" u="none" strike="noStrike">
                          <a:solidFill>
                            <a:srgbClr val="000000"/>
                          </a:solidFill>
                          <a:latin typeface="Calibri"/>
                          <a:ea typeface="Calibri"/>
                          <a:cs typeface="Calibri"/>
                          <a:sym typeface="Calibri"/>
                        </a:rPr>
                        <a:t> </a:t>
                      </a:r>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solidFill>
                      <a:srgbClr val="FFD7C1"/>
                    </a:solidFill>
                  </a:tcPr>
                </a:tc>
                <a:tc>
                  <a:txBody>
                    <a:bodyPr/>
                    <a:lstStyle/>
                    <a:p>
                      <a:pPr indent="0" lvl="0" marL="0" marR="0" rtl="0" algn="l">
                        <a:spcBef>
                          <a:spcPts val="0"/>
                        </a:spcBef>
                        <a:spcAft>
                          <a:spcPts val="0"/>
                        </a:spcAft>
                        <a:buNone/>
                      </a:pPr>
                      <a:r>
                        <a:rPr b="1" i="0" lang="es-PE" sz="800" u="none" strike="noStrike">
                          <a:solidFill>
                            <a:srgbClr val="000000"/>
                          </a:solidFill>
                          <a:latin typeface="Calibri"/>
                          <a:ea typeface="Calibri"/>
                          <a:cs typeface="Calibri"/>
                          <a:sym typeface="Calibri"/>
                        </a:rPr>
                        <a:t>1.2.</a:t>
                      </a:r>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solidFill>
                      <a:srgbClr val="FFD7C1"/>
                    </a:solidFill>
                  </a:tcPr>
                </a:tc>
                <a:tc gridSpan="2">
                  <a:txBody>
                    <a:bodyPr/>
                    <a:lstStyle/>
                    <a:p>
                      <a:pPr indent="0" lvl="0" marL="0" marR="0" rtl="0" algn="l">
                        <a:spcBef>
                          <a:spcPts val="0"/>
                        </a:spcBef>
                        <a:spcAft>
                          <a:spcPts val="0"/>
                        </a:spcAft>
                        <a:buNone/>
                      </a:pPr>
                      <a:r>
                        <a:rPr b="1" i="0" lang="es-PE" sz="800" u="none" strike="noStrike">
                          <a:solidFill>
                            <a:srgbClr val="000000"/>
                          </a:solidFill>
                          <a:latin typeface="Calibri"/>
                          <a:ea typeface="Calibri"/>
                          <a:cs typeface="Calibri"/>
                          <a:sym typeface="Calibri"/>
                        </a:rPr>
                        <a:t>Presupuesto</a:t>
                      </a:r>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solidFill>
                      <a:srgbClr val="FFD7C1"/>
                    </a:solidFill>
                  </a:tcPr>
                </a:tc>
                <a:tc hMerge="1"/>
                <a:tc>
                  <a:txBody>
                    <a:bodyPr/>
                    <a:lstStyle/>
                    <a:p>
                      <a:pPr indent="0" lvl="0" marL="0" marR="0" rtl="0" algn="ctr">
                        <a:spcBef>
                          <a:spcPts val="0"/>
                        </a:spcBef>
                        <a:spcAft>
                          <a:spcPts val="0"/>
                        </a:spcAft>
                        <a:buNone/>
                      </a:pPr>
                      <a:r>
                        <a:t/>
                      </a:r>
                      <a:endParaRPr b="1"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solidFill>
                      <a:srgbClr val="FFD7C1"/>
                    </a:solidFill>
                  </a:tcPr>
                </a:tc>
                <a:tc>
                  <a:txBody>
                    <a:bodyPr/>
                    <a:lstStyle/>
                    <a:p>
                      <a:pPr indent="0" lvl="0" marL="0" marR="0" rtl="0" algn="ctr">
                        <a:spcBef>
                          <a:spcPts val="0"/>
                        </a:spcBef>
                        <a:spcAft>
                          <a:spcPts val="0"/>
                        </a:spcAft>
                        <a:buNone/>
                      </a:pPr>
                      <a:r>
                        <a:rPr b="1" i="0" lang="es-PE" sz="800" u="none" strike="noStrike">
                          <a:solidFill>
                            <a:srgbClr val="000000"/>
                          </a:solidFill>
                          <a:latin typeface="Calibri"/>
                          <a:ea typeface="Calibri"/>
                          <a:cs typeface="Calibri"/>
                          <a:sym typeface="Calibri"/>
                        </a:rPr>
                        <a:t> </a:t>
                      </a:r>
                      <a:endParaRPr/>
                    </a:p>
                  </a:txBody>
                  <a:tcPr marT="3925" marB="0" marR="3925" marL="3925"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solidFill>
                      <a:srgbClr val="FFD7C1"/>
                    </a:solidFill>
                  </a:tcPr>
                </a:tc>
                <a:tc>
                  <a:txBody>
                    <a:bodyPr/>
                    <a:lstStyle/>
                    <a:p>
                      <a:pPr indent="0" lvl="0" marL="0" marR="0" rtl="0" algn="ctr">
                        <a:spcBef>
                          <a:spcPts val="0"/>
                        </a:spcBef>
                        <a:spcAft>
                          <a:spcPts val="0"/>
                        </a:spcAft>
                        <a:buNone/>
                      </a:pPr>
                      <a:r>
                        <a:rPr b="1" i="0" lang="es-PE" sz="800" u="none" strike="noStrike">
                          <a:solidFill>
                            <a:srgbClr val="000000"/>
                          </a:solidFill>
                          <a:latin typeface="Calibri"/>
                          <a:ea typeface="Calibri"/>
                          <a:cs typeface="Calibri"/>
                          <a:sym typeface="Calibri"/>
                        </a:rPr>
                        <a:t> </a:t>
                      </a:r>
                      <a:endParaRPr/>
                    </a:p>
                  </a:txBody>
                  <a:tcPr marT="4475" marB="0" marR="4475" marL="4475"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solidFill>
                      <a:srgbClr val="FFD7C1"/>
                    </a:solidFill>
                  </a:tcPr>
                </a:tc>
              </a:tr>
              <a:tr h="138225">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1.2.1.</a:t>
                      </a:r>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Determinar los costos</a:t>
                      </a:r>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J.Proyecto</a:t>
                      </a:r>
                      <a:endParaRPr/>
                    </a:p>
                  </a:txBody>
                  <a:tcPr marT="3925" marB="0" marR="3925" marL="3925"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1.1.</a:t>
                      </a:r>
                      <a:endParaRPr/>
                    </a:p>
                  </a:txBody>
                  <a:tcPr marT="4475" marB="0" marR="4475" marL="4475"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r>
              <a:tr h="138225">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1.2.2.</a:t>
                      </a:r>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Elaborar Presupuesto Preliminar</a:t>
                      </a:r>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J.Proyecto</a:t>
                      </a:r>
                      <a:endParaRPr/>
                    </a:p>
                  </a:txBody>
                  <a:tcPr marT="3925" marB="0" marR="3925" marL="3925"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1.2.1.</a:t>
                      </a:r>
                      <a:endParaRPr/>
                    </a:p>
                  </a:txBody>
                  <a:tcPr marT="4475" marB="0" marR="4475" marL="4475"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r>
              <a:tr h="138225">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1.2.3.</a:t>
                      </a:r>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Sustentar y aprobar el Presupuesto</a:t>
                      </a:r>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J.Proyecto</a:t>
                      </a:r>
                      <a:endParaRPr/>
                    </a:p>
                  </a:txBody>
                  <a:tcPr marT="3925" marB="0" marR="3925" marL="3925"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1.2.2.</a:t>
                      </a:r>
                      <a:endParaRPr/>
                    </a:p>
                  </a:txBody>
                  <a:tcPr marT="4475" marB="0" marR="4475" marL="4475"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r>
              <a:tr h="138225">
                <a:tc>
                  <a:txBody>
                    <a:bodyPr/>
                    <a:lstStyle/>
                    <a:p>
                      <a:pPr indent="0" lvl="0" marL="0" marR="0" rtl="0" algn="l">
                        <a:spcBef>
                          <a:spcPts val="0"/>
                        </a:spcBef>
                        <a:spcAft>
                          <a:spcPts val="0"/>
                        </a:spcAft>
                        <a:buNone/>
                      </a:pPr>
                      <a:r>
                        <a:rPr b="1" i="0" lang="es-PE" sz="800" u="none" strike="noStrike">
                          <a:solidFill>
                            <a:srgbClr val="000000"/>
                          </a:solidFill>
                          <a:latin typeface="Calibri"/>
                          <a:ea typeface="Calibri"/>
                          <a:cs typeface="Calibri"/>
                          <a:sym typeface="Calibri"/>
                        </a:rPr>
                        <a:t> </a:t>
                      </a:r>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solidFill>
                      <a:srgbClr val="FFD7C1"/>
                    </a:solidFill>
                  </a:tcPr>
                </a:tc>
                <a:tc>
                  <a:txBody>
                    <a:bodyPr/>
                    <a:lstStyle/>
                    <a:p>
                      <a:pPr indent="0" lvl="0" marL="0" marR="0" rtl="0" algn="l">
                        <a:spcBef>
                          <a:spcPts val="0"/>
                        </a:spcBef>
                        <a:spcAft>
                          <a:spcPts val="0"/>
                        </a:spcAft>
                        <a:buNone/>
                      </a:pPr>
                      <a:r>
                        <a:rPr b="1" i="0" lang="es-PE" sz="800" u="none" strike="noStrike">
                          <a:solidFill>
                            <a:srgbClr val="000000"/>
                          </a:solidFill>
                          <a:latin typeface="Calibri"/>
                          <a:ea typeface="Calibri"/>
                          <a:cs typeface="Calibri"/>
                          <a:sym typeface="Calibri"/>
                        </a:rPr>
                        <a:t>1.3.</a:t>
                      </a:r>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solidFill>
                      <a:srgbClr val="FFD7C1"/>
                    </a:solidFill>
                  </a:tcPr>
                </a:tc>
                <a:tc gridSpan="2">
                  <a:txBody>
                    <a:bodyPr/>
                    <a:lstStyle/>
                    <a:p>
                      <a:pPr indent="0" lvl="0" marL="0" marR="0" rtl="0" algn="l">
                        <a:spcBef>
                          <a:spcPts val="0"/>
                        </a:spcBef>
                        <a:spcAft>
                          <a:spcPts val="0"/>
                        </a:spcAft>
                        <a:buNone/>
                      </a:pPr>
                      <a:r>
                        <a:rPr b="1" i="0" lang="es-PE" sz="800" u="none" strike="noStrike">
                          <a:solidFill>
                            <a:srgbClr val="000000"/>
                          </a:solidFill>
                          <a:latin typeface="Calibri"/>
                          <a:ea typeface="Calibri"/>
                          <a:cs typeface="Calibri"/>
                          <a:sym typeface="Calibri"/>
                        </a:rPr>
                        <a:t>Registro de Riesgos</a:t>
                      </a:r>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solidFill>
                      <a:srgbClr val="FFD7C1"/>
                    </a:solidFill>
                  </a:tcPr>
                </a:tc>
                <a:tc hMerge="1"/>
                <a:tc>
                  <a:txBody>
                    <a:bodyPr/>
                    <a:lstStyle/>
                    <a:p>
                      <a:pPr indent="0" lvl="0" marL="0" marR="0" rtl="0" algn="ctr">
                        <a:spcBef>
                          <a:spcPts val="0"/>
                        </a:spcBef>
                        <a:spcAft>
                          <a:spcPts val="0"/>
                        </a:spcAft>
                        <a:buNone/>
                      </a:pPr>
                      <a:r>
                        <a:t/>
                      </a:r>
                      <a:endParaRPr b="1"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solidFill>
                      <a:srgbClr val="FFD7C1"/>
                    </a:solidFill>
                  </a:tcPr>
                </a:tc>
                <a:tc>
                  <a:txBody>
                    <a:bodyPr/>
                    <a:lstStyle/>
                    <a:p>
                      <a:pPr indent="0" lvl="0" marL="0" marR="0" rtl="0" algn="ctr">
                        <a:spcBef>
                          <a:spcPts val="0"/>
                        </a:spcBef>
                        <a:spcAft>
                          <a:spcPts val="0"/>
                        </a:spcAft>
                        <a:buNone/>
                      </a:pPr>
                      <a:r>
                        <a:rPr b="1" i="0" lang="es-PE" sz="800" u="none" strike="noStrike">
                          <a:solidFill>
                            <a:srgbClr val="000000"/>
                          </a:solidFill>
                          <a:latin typeface="Calibri"/>
                          <a:ea typeface="Calibri"/>
                          <a:cs typeface="Calibri"/>
                          <a:sym typeface="Calibri"/>
                        </a:rPr>
                        <a:t> </a:t>
                      </a:r>
                      <a:endParaRPr/>
                    </a:p>
                  </a:txBody>
                  <a:tcPr marT="3925" marB="0" marR="3925" marL="3925"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solidFill>
                      <a:srgbClr val="FFD7C1"/>
                    </a:solidFill>
                  </a:tcPr>
                </a:tc>
                <a:tc>
                  <a:txBody>
                    <a:bodyPr/>
                    <a:lstStyle/>
                    <a:p>
                      <a:pPr indent="0" lvl="0" marL="0" marR="0" rtl="0" algn="ctr">
                        <a:spcBef>
                          <a:spcPts val="0"/>
                        </a:spcBef>
                        <a:spcAft>
                          <a:spcPts val="0"/>
                        </a:spcAft>
                        <a:buNone/>
                      </a:pPr>
                      <a:r>
                        <a:rPr b="1" i="0" lang="es-PE" sz="800" u="none" strike="noStrike">
                          <a:solidFill>
                            <a:srgbClr val="000000"/>
                          </a:solidFill>
                          <a:latin typeface="Calibri"/>
                          <a:ea typeface="Calibri"/>
                          <a:cs typeface="Calibri"/>
                          <a:sym typeface="Calibri"/>
                        </a:rPr>
                        <a:t> </a:t>
                      </a:r>
                      <a:endParaRPr/>
                    </a:p>
                  </a:txBody>
                  <a:tcPr marT="4475" marB="0" marR="4475" marL="4475"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solidFill>
                      <a:srgbClr val="FFD7C1"/>
                    </a:solidFill>
                  </a:tcPr>
                </a:tc>
              </a:tr>
              <a:tr h="138225">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1.3.1.</a:t>
                      </a:r>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Elaborar Registro de Riesgos</a:t>
                      </a:r>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J.Proyecto</a:t>
                      </a:r>
                      <a:endParaRPr/>
                    </a:p>
                  </a:txBody>
                  <a:tcPr marT="3925" marB="0" marR="3925" marL="3925"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1.2.</a:t>
                      </a:r>
                      <a:endParaRPr/>
                    </a:p>
                  </a:txBody>
                  <a:tcPr marT="4475" marB="0" marR="4475" marL="4475"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r>
              <a:tr h="138225">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solidFill>
                      <a:srgbClr val="D9DBE1"/>
                    </a:solidFill>
                  </a:tcPr>
                </a:tc>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solidFill>
                      <a:srgbClr val="D9DBE1"/>
                    </a:solidFill>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1.3.2.</a:t>
                      </a:r>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solidFill>
                      <a:srgbClr val="D9DBE1"/>
                    </a:solidFill>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Establecer Planes de Respuesta</a:t>
                      </a:r>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solidFill>
                      <a:srgbClr val="D9DBE1"/>
                    </a:solidFill>
                  </a:tcPr>
                </a:tc>
                <a:tc>
                  <a:txBody>
                    <a:bodyPr/>
                    <a:lstStyle/>
                    <a:p>
                      <a:pPr indent="0" lvl="0" marL="0" marR="0" rtl="0" algn="ctr">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solidFill>
                      <a:srgbClr val="D9DBE1"/>
                    </a:solidFill>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J.Proyecto</a:t>
                      </a:r>
                      <a:endParaRPr/>
                    </a:p>
                  </a:txBody>
                  <a:tcPr marT="3925" marB="0" marR="3925" marL="3925"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solidFill>
                      <a:srgbClr val="D9DBE1"/>
                    </a:solidFill>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1.3.1.</a:t>
                      </a:r>
                      <a:endParaRPr/>
                    </a:p>
                  </a:txBody>
                  <a:tcPr marT="4475" marB="0" marR="4475" marL="4475"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solidFill>
                      <a:srgbClr val="D9DBE1"/>
                    </a:solidFill>
                  </a:tcPr>
                </a:tc>
              </a:tr>
              <a:tr h="138225">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1.3.3.</a:t>
                      </a:r>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Presentar al Cliente Registro de Riesgos</a:t>
                      </a:r>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J.Proyecto</a:t>
                      </a:r>
                      <a:endParaRPr/>
                    </a:p>
                  </a:txBody>
                  <a:tcPr marT="3925" marB="0" marR="3925" marL="3925"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1.3.2.</a:t>
                      </a:r>
                      <a:endParaRPr/>
                    </a:p>
                  </a:txBody>
                  <a:tcPr marT="4475" marB="0" marR="4475" marL="4475"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r>
              <a:tr h="138225">
                <a:tc>
                  <a:txBody>
                    <a:bodyPr/>
                    <a:lstStyle/>
                    <a:p>
                      <a:pPr indent="0" lvl="0" marL="0" marR="0" rtl="0" algn="ctr">
                        <a:spcBef>
                          <a:spcPts val="0"/>
                        </a:spcBef>
                        <a:spcAft>
                          <a:spcPts val="0"/>
                        </a:spcAft>
                        <a:buNone/>
                      </a:pPr>
                      <a:r>
                        <a:rPr b="1" i="0" lang="es-PE" sz="800" u="none" strike="noStrike">
                          <a:solidFill>
                            <a:srgbClr val="FFFFFF"/>
                          </a:solidFill>
                          <a:latin typeface="Calibri"/>
                          <a:ea typeface="Calibri"/>
                          <a:cs typeface="Calibri"/>
                          <a:sym typeface="Calibri"/>
                        </a:rPr>
                        <a:t>2</a:t>
                      </a:r>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solidFill>
                      <a:schemeClr val="accent4"/>
                    </a:solidFill>
                  </a:tcPr>
                </a:tc>
                <a:tc gridSpan="3">
                  <a:txBody>
                    <a:bodyPr/>
                    <a:lstStyle/>
                    <a:p>
                      <a:pPr indent="0" lvl="0" marL="0" marR="0" rtl="0" algn="l">
                        <a:spcBef>
                          <a:spcPts val="0"/>
                        </a:spcBef>
                        <a:spcAft>
                          <a:spcPts val="0"/>
                        </a:spcAft>
                        <a:buNone/>
                      </a:pPr>
                      <a:r>
                        <a:rPr b="1" i="0" lang="es-PE" sz="800" u="none" strike="noStrike">
                          <a:solidFill>
                            <a:srgbClr val="FFFFFF"/>
                          </a:solidFill>
                          <a:latin typeface="Calibri"/>
                          <a:ea typeface="Calibri"/>
                          <a:cs typeface="Calibri"/>
                          <a:sym typeface="Calibri"/>
                        </a:rPr>
                        <a:t>Evaluación y Adquisición</a:t>
                      </a:r>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solidFill>
                      <a:schemeClr val="accent4"/>
                    </a:solidFill>
                  </a:tcPr>
                </a:tc>
                <a:tc hMerge="1"/>
                <a:tc hMerge="1"/>
                <a:tc>
                  <a:txBody>
                    <a:bodyPr/>
                    <a:lstStyle/>
                    <a:p>
                      <a:pPr indent="0" lvl="0" marL="0" marR="0" rtl="0" algn="ctr">
                        <a:spcBef>
                          <a:spcPts val="0"/>
                        </a:spcBef>
                        <a:spcAft>
                          <a:spcPts val="0"/>
                        </a:spcAft>
                        <a:buNone/>
                      </a:pPr>
                      <a:r>
                        <a:t/>
                      </a:r>
                      <a:endParaRPr b="1" i="0" sz="800" u="none" strike="noStrike">
                        <a:solidFill>
                          <a:srgbClr val="FFFFFF"/>
                        </a:solidFill>
                        <a:latin typeface="Calibri"/>
                        <a:ea typeface="Calibri"/>
                        <a:cs typeface="Calibri"/>
                        <a:sym typeface="Calibri"/>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solidFill>
                      <a:schemeClr val="accent4"/>
                    </a:solidFill>
                  </a:tcPr>
                </a:tc>
                <a:tc>
                  <a:txBody>
                    <a:bodyPr/>
                    <a:lstStyle/>
                    <a:p>
                      <a:pPr indent="0" lvl="0" marL="0" marR="0" rtl="0" algn="ctr">
                        <a:spcBef>
                          <a:spcPts val="0"/>
                        </a:spcBef>
                        <a:spcAft>
                          <a:spcPts val="0"/>
                        </a:spcAft>
                        <a:buNone/>
                      </a:pPr>
                      <a:r>
                        <a:rPr b="1" i="0" lang="es-PE" sz="800" u="none" strike="noStrike">
                          <a:solidFill>
                            <a:srgbClr val="FFFFFF"/>
                          </a:solidFill>
                          <a:latin typeface="Calibri"/>
                          <a:ea typeface="Calibri"/>
                          <a:cs typeface="Calibri"/>
                          <a:sym typeface="Calibri"/>
                        </a:rPr>
                        <a:t> </a:t>
                      </a:r>
                      <a:endParaRPr/>
                    </a:p>
                  </a:txBody>
                  <a:tcPr marT="3925" marB="0" marR="3925" marL="3925"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solidFill>
                      <a:schemeClr val="accent4"/>
                    </a:solidFill>
                  </a:tcPr>
                </a:tc>
                <a:tc>
                  <a:txBody>
                    <a:bodyPr/>
                    <a:lstStyle/>
                    <a:p>
                      <a:pPr indent="0" lvl="0" marL="0" marR="0" rtl="0" algn="ctr">
                        <a:spcBef>
                          <a:spcPts val="0"/>
                        </a:spcBef>
                        <a:spcAft>
                          <a:spcPts val="0"/>
                        </a:spcAft>
                        <a:buNone/>
                      </a:pPr>
                      <a:r>
                        <a:rPr b="1" i="0" lang="es-PE" sz="800" u="none" strike="noStrike">
                          <a:solidFill>
                            <a:srgbClr val="FFFFFF"/>
                          </a:solidFill>
                          <a:latin typeface="Calibri"/>
                          <a:ea typeface="Calibri"/>
                          <a:cs typeface="Calibri"/>
                          <a:sym typeface="Calibri"/>
                        </a:rPr>
                        <a:t> </a:t>
                      </a:r>
                      <a:endParaRPr/>
                    </a:p>
                  </a:txBody>
                  <a:tcPr marT="4475" marB="0" marR="4475" marL="4475"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solidFill>
                      <a:schemeClr val="accent4"/>
                    </a:solidFill>
                  </a:tcPr>
                </a:tc>
              </a:tr>
              <a:tr h="138225">
                <a:tc>
                  <a:txBody>
                    <a:bodyPr/>
                    <a:lstStyle/>
                    <a:p>
                      <a:pPr indent="0" lvl="0" marL="0" marR="0" rtl="0" algn="l">
                        <a:spcBef>
                          <a:spcPts val="0"/>
                        </a:spcBef>
                        <a:spcAft>
                          <a:spcPts val="0"/>
                        </a:spcAft>
                        <a:buNone/>
                      </a:pPr>
                      <a:r>
                        <a:rPr b="1" i="0" lang="es-PE" sz="800" u="none" strike="noStrike">
                          <a:solidFill>
                            <a:srgbClr val="000000"/>
                          </a:solidFill>
                          <a:latin typeface="Calibri"/>
                          <a:ea typeface="Calibri"/>
                          <a:cs typeface="Calibri"/>
                          <a:sym typeface="Calibri"/>
                        </a:rPr>
                        <a:t> </a:t>
                      </a:r>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solidFill>
                      <a:srgbClr val="FFD7C1"/>
                    </a:solidFill>
                  </a:tcPr>
                </a:tc>
                <a:tc>
                  <a:txBody>
                    <a:bodyPr/>
                    <a:lstStyle/>
                    <a:p>
                      <a:pPr indent="0" lvl="0" marL="0" marR="0" rtl="0" algn="l">
                        <a:spcBef>
                          <a:spcPts val="0"/>
                        </a:spcBef>
                        <a:spcAft>
                          <a:spcPts val="0"/>
                        </a:spcAft>
                        <a:buNone/>
                      </a:pPr>
                      <a:r>
                        <a:rPr b="1" i="0" lang="es-PE" sz="800" u="none" strike="noStrike">
                          <a:solidFill>
                            <a:srgbClr val="000000"/>
                          </a:solidFill>
                          <a:latin typeface="Calibri"/>
                          <a:ea typeface="Calibri"/>
                          <a:cs typeface="Calibri"/>
                          <a:sym typeface="Calibri"/>
                        </a:rPr>
                        <a:t>2.1.</a:t>
                      </a:r>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solidFill>
                      <a:srgbClr val="FFD7C1"/>
                    </a:solidFill>
                  </a:tcPr>
                </a:tc>
                <a:tc gridSpan="2">
                  <a:txBody>
                    <a:bodyPr/>
                    <a:lstStyle/>
                    <a:p>
                      <a:pPr indent="0" lvl="0" marL="0" marR="0" rtl="0" algn="l">
                        <a:spcBef>
                          <a:spcPts val="0"/>
                        </a:spcBef>
                        <a:spcAft>
                          <a:spcPts val="0"/>
                        </a:spcAft>
                        <a:buNone/>
                      </a:pPr>
                      <a:r>
                        <a:rPr b="1" i="0" lang="es-PE" sz="800" u="none" strike="noStrike">
                          <a:solidFill>
                            <a:srgbClr val="000000"/>
                          </a:solidFill>
                          <a:latin typeface="Calibri"/>
                          <a:ea typeface="Calibri"/>
                          <a:cs typeface="Calibri"/>
                          <a:sym typeface="Calibri"/>
                        </a:rPr>
                        <a:t>Terreno</a:t>
                      </a:r>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solidFill>
                      <a:srgbClr val="FFD7C1"/>
                    </a:solidFill>
                  </a:tcPr>
                </a:tc>
                <a:tc hMerge="1"/>
                <a:tc>
                  <a:txBody>
                    <a:bodyPr/>
                    <a:lstStyle/>
                    <a:p>
                      <a:pPr indent="0" lvl="0" marL="0" marR="0" rtl="0" algn="ctr">
                        <a:spcBef>
                          <a:spcPts val="0"/>
                        </a:spcBef>
                        <a:spcAft>
                          <a:spcPts val="0"/>
                        </a:spcAft>
                        <a:buNone/>
                      </a:pPr>
                      <a:r>
                        <a:t/>
                      </a:r>
                      <a:endParaRPr b="1"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solidFill>
                      <a:srgbClr val="FFD7C1"/>
                    </a:solidFill>
                  </a:tcPr>
                </a:tc>
                <a:tc>
                  <a:txBody>
                    <a:bodyPr/>
                    <a:lstStyle/>
                    <a:p>
                      <a:pPr indent="0" lvl="0" marL="0" marR="0" rtl="0" algn="ctr">
                        <a:spcBef>
                          <a:spcPts val="0"/>
                        </a:spcBef>
                        <a:spcAft>
                          <a:spcPts val="0"/>
                        </a:spcAft>
                        <a:buNone/>
                      </a:pPr>
                      <a:r>
                        <a:rPr b="1" i="0" lang="es-PE" sz="800" u="none" strike="noStrike">
                          <a:solidFill>
                            <a:srgbClr val="000000"/>
                          </a:solidFill>
                          <a:latin typeface="Calibri"/>
                          <a:ea typeface="Calibri"/>
                          <a:cs typeface="Calibri"/>
                          <a:sym typeface="Calibri"/>
                        </a:rPr>
                        <a:t> </a:t>
                      </a:r>
                      <a:endParaRPr/>
                    </a:p>
                  </a:txBody>
                  <a:tcPr marT="3925" marB="0" marR="3925" marL="3925"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solidFill>
                      <a:srgbClr val="FFD7C1"/>
                    </a:solidFill>
                  </a:tcPr>
                </a:tc>
                <a:tc>
                  <a:txBody>
                    <a:bodyPr/>
                    <a:lstStyle/>
                    <a:p>
                      <a:pPr indent="0" lvl="0" marL="0" marR="0" rtl="0" algn="ctr">
                        <a:spcBef>
                          <a:spcPts val="0"/>
                        </a:spcBef>
                        <a:spcAft>
                          <a:spcPts val="0"/>
                        </a:spcAft>
                        <a:buNone/>
                      </a:pPr>
                      <a:r>
                        <a:rPr b="1" i="0" lang="es-PE" sz="800" u="none" strike="noStrike">
                          <a:solidFill>
                            <a:srgbClr val="000000"/>
                          </a:solidFill>
                          <a:latin typeface="Calibri"/>
                          <a:ea typeface="Calibri"/>
                          <a:cs typeface="Calibri"/>
                          <a:sym typeface="Calibri"/>
                        </a:rPr>
                        <a:t> </a:t>
                      </a:r>
                      <a:endParaRPr/>
                    </a:p>
                  </a:txBody>
                  <a:tcPr marT="4475" marB="0" marR="4475" marL="4475"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solidFill>
                      <a:srgbClr val="FFD7C1"/>
                    </a:solidFill>
                  </a:tcPr>
                </a:tc>
              </a:tr>
              <a:tr h="138225">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2.1.1.</a:t>
                      </a:r>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Buscar y elaborar lista de opciones</a:t>
                      </a:r>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R.Vargas</a:t>
                      </a:r>
                      <a:endParaRPr/>
                    </a:p>
                  </a:txBody>
                  <a:tcPr marT="3925" marB="0" marR="3925" marL="3925"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1.3.</a:t>
                      </a:r>
                      <a:endParaRPr/>
                    </a:p>
                  </a:txBody>
                  <a:tcPr marT="4475" marB="0" marR="4475" marL="4475"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r>
              <a:tr h="138225">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2.1.2.</a:t>
                      </a:r>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Cotizar y negociar opciones finalistas</a:t>
                      </a:r>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R.Vargas</a:t>
                      </a:r>
                      <a:endParaRPr/>
                    </a:p>
                  </a:txBody>
                  <a:tcPr marT="3925" marB="0" marR="3925" marL="3925"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2.1.1.</a:t>
                      </a:r>
                      <a:endParaRPr/>
                    </a:p>
                  </a:txBody>
                  <a:tcPr marT="4475" marB="0" marR="4475" marL="4475"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r>
              <a:tr h="138225">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2.1.3.</a:t>
                      </a:r>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Seleccionar terreno e iniciar trámites</a:t>
                      </a:r>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R.Vargas</a:t>
                      </a:r>
                      <a:endParaRPr/>
                    </a:p>
                  </a:txBody>
                  <a:tcPr marT="3925" marB="0" marR="3925" marL="3925"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2.1.2.</a:t>
                      </a:r>
                      <a:endParaRPr/>
                    </a:p>
                  </a:txBody>
                  <a:tcPr marT="4475" marB="0" marR="4475" marL="4475"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r>
              <a:tr h="138225">
                <a:tc>
                  <a:txBody>
                    <a:bodyPr/>
                    <a:lstStyle/>
                    <a:p>
                      <a:pPr indent="0" lvl="0" marL="0" marR="0" rtl="0" algn="l">
                        <a:spcBef>
                          <a:spcPts val="0"/>
                        </a:spcBef>
                        <a:spcAft>
                          <a:spcPts val="0"/>
                        </a:spcAft>
                        <a:buNone/>
                      </a:pPr>
                      <a:r>
                        <a:rPr b="1" i="0" lang="es-PE" sz="800" u="none" strike="noStrike">
                          <a:solidFill>
                            <a:srgbClr val="000000"/>
                          </a:solidFill>
                          <a:latin typeface="Calibri"/>
                          <a:ea typeface="Calibri"/>
                          <a:cs typeface="Calibri"/>
                          <a:sym typeface="Calibri"/>
                        </a:rPr>
                        <a:t> </a:t>
                      </a:r>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solidFill>
                      <a:srgbClr val="FFD7C1"/>
                    </a:solidFill>
                  </a:tcPr>
                </a:tc>
                <a:tc>
                  <a:txBody>
                    <a:bodyPr/>
                    <a:lstStyle/>
                    <a:p>
                      <a:pPr indent="0" lvl="0" marL="0" marR="0" rtl="0" algn="l">
                        <a:spcBef>
                          <a:spcPts val="0"/>
                        </a:spcBef>
                        <a:spcAft>
                          <a:spcPts val="0"/>
                        </a:spcAft>
                        <a:buNone/>
                      </a:pPr>
                      <a:r>
                        <a:rPr b="1" i="0" lang="es-PE" sz="800" u="none" strike="noStrike">
                          <a:solidFill>
                            <a:srgbClr val="000000"/>
                          </a:solidFill>
                          <a:latin typeface="Calibri"/>
                          <a:ea typeface="Calibri"/>
                          <a:cs typeface="Calibri"/>
                          <a:sym typeface="Calibri"/>
                        </a:rPr>
                        <a:t>2.2.</a:t>
                      </a:r>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solidFill>
                      <a:srgbClr val="FFD7C1"/>
                    </a:solidFill>
                  </a:tcPr>
                </a:tc>
                <a:tc gridSpan="2">
                  <a:txBody>
                    <a:bodyPr/>
                    <a:lstStyle/>
                    <a:p>
                      <a:pPr indent="0" lvl="0" marL="0" marR="0" rtl="0" algn="l">
                        <a:spcBef>
                          <a:spcPts val="0"/>
                        </a:spcBef>
                        <a:spcAft>
                          <a:spcPts val="0"/>
                        </a:spcAft>
                        <a:buNone/>
                      </a:pPr>
                      <a:r>
                        <a:rPr b="1" i="0" lang="es-PE" sz="800" u="none" strike="noStrike">
                          <a:solidFill>
                            <a:srgbClr val="000000"/>
                          </a:solidFill>
                          <a:latin typeface="Calibri"/>
                          <a:ea typeface="Calibri"/>
                          <a:cs typeface="Calibri"/>
                          <a:sym typeface="Calibri"/>
                        </a:rPr>
                        <a:t>Documentos Legales</a:t>
                      </a:r>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solidFill>
                      <a:srgbClr val="FFD7C1"/>
                    </a:solidFill>
                  </a:tcPr>
                </a:tc>
                <a:tc hMerge="1"/>
                <a:tc>
                  <a:txBody>
                    <a:bodyPr/>
                    <a:lstStyle/>
                    <a:p>
                      <a:pPr indent="0" lvl="0" marL="0" marR="0" rtl="0" algn="ctr">
                        <a:spcBef>
                          <a:spcPts val="0"/>
                        </a:spcBef>
                        <a:spcAft>
                          <a:spcPts val="0"/>
                        </a:spcAft>
                        <a:buNone/>
                      </a:pPr>
                      <a:r>
                        <a:t/>
                      </a:r>
                      <a:endParaRPr b="1"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solidFill>
                      <a:srgbClr val="FFD7C1"/>
                    </a:solidFill>
                  </a:tcPr>
                </a:tc>
                <a:tc>
                  <a:txBody>
                    <a:bodyPr/>
                    <a:lstStyle/>
                    <a:p>
                      <a:pPr indent="0" lvl="0" marL="0" marR="0" rtl="0" algn="ctr">
                        <a:spcBef>
                          <a:spcPts val="0"/>
                        </a:spcBef>
                        <a:spcAft>
                          <a:spcPts val="0"/>
                        </a:spcAft>
                        <a:buNone/>
                      </a:pPr>
                      <a:r>
                        <a:rPr b="1" i="0" lang="es-PE" sz="800" u="none" strike="noStrike">
                          <a:solidFill>
                            <a:srgbClr val="000000"/>
                          </a:solidFill>
                          <a:latin typeface="Calibri"/>
                          <a:ea typeface="Calibri"/>
                          <a:cs typeface="Calibri"/>
                          <a:sym typeface="Calibri"/>
                        </a:rPr>
                        <a:t> </a:t>
                      </a:r>
                      <a:endParaRPr/>
                    </a:p>
                  </a:txBody>
                  <a:tcPr marT="3925" marB="0" marR="3925" marL="3925"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solidFill>
                      <a:srgbClr val="FFD7C1"/>
                    </a:solidFill>
                  </a:tcPr>
                </a:tc>
                <a:tc>
                  <a:txBody>
                    <a:bodyPr/>
                    <a:lstStyle/>
                    <a:p>
                      <a:pPr indent="0" lvl="0" marL="0" marR="0" rtl="0" algn="ctr">
                        <a:spcBef>
                          <a:spcPts val="0"/>
                        </a:spcBef>
                        <a:spcAft>
                          <a:spcPts val="0"/>
                        </a:spcAft>
                        <a:buNone/>
                      </a:pPr>
                      <a:r>
                        <a:rPr b="1" i="0" lang="es-PE" sz="800" u="none" strike="noStrike">
                          <a:solidFill>
                            <a:srgbClr val="000000"/>
                          </a:solidFill>
                          <a:latin typeface="Calibri"/>
                          <a:ea typeface="Calibri"/>
                          <a:cs typeface="Calibri"/>
                          <a:sym typeface="Calibri"/>
                        </a:rPr>
                        <a:t> </a:t>
                      </a:r>
                      <a:endParaRPr/>
                    </a:p>
                  </a:txBody>
                  <a:tcPr marT="4475" marB="0" marR="4475" marL="4475"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solidFill>
                      <a:srgbClr val="FFD7C1"/>
                    </a:solidFill>
                  </a:tcPr>
                </a:tc>
              </a:tr>
              <a:tr h="138225">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2.2.1.</a:t>
                      </a:r>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Elaborar minuta de compra-venta</a:t>
                      </a:r>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L. Díaz</a:t>
                      </a:r>
                      <a:endParaRPr/>
                    </a:p>
                  </a:txBody>
                  <a:tcPr marT="3925" marB="0" marR="3925" marL="3925"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2.1.</a:t>
                      </a:r>
                      <a:endParaRPr/>
                    </a:p>
                  </a:txBody>
                  <a:tcPr marT="4475" marB="0" marR="4475" marL="4475"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r>
              <a:tr h="138225">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2.2.2.</a:t>
                      </a:r>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Inscribir terreno en Registros Públicos</a:t>
                      </a:r>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L. Díaz</a:t>
                      </a:r>
                      <a:endParaRPr/>
                    </a:p>
                  </a:txBody>
                  <a:tcPr marT="3925" marB="0" marR="3925" marL="3925"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2.2.1.</a:t>
                      </a:r>
                      <a:endParaRPr/>
                    </a:p>
                  </a:txBody>
                  <a:tcPr marT="4475" marB="0" marR="4475" marL="4475"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r>
              <a:tr h="138225">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2.2.3.</a:t>
                      </a:r>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Firmar documentos</a:t>
                      </a:r>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L. Díaz</a:t>
                      </a:r>
                      <a:endParaRPr/>
                    </a:p>
                  </a:txBody>
                  <a:tcPr marT="3925" marB="0" marR="3925" marL="3925"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2.2.2.</a:t>
                      </a:r>
                      <a:endParaRPr/>
                    </a:p>
                  </a:txBody>
                  <a:tcPr marT="4475" marB="0" marR="4475" marL="4475"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r>
              <a:tr h="138225">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2.2.4.</a:t>
                      </a:r>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Obtener licencia de funcionamiento</a:t>
                      </a:r>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L. Díaz</a:t>
                      </a:r>
                      <a:endParaRPr/>
                    </a:p>
                  </a:txBody>
                  <a:tcPr marT="3925" marB="0" marR="3925" marL="3925"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2.2.3.</a:t>
                      </a:r>
                      <a:endParaRPr/>
                    </a:p>
                  </a:txBody>
                  <a:tcPr marT="4475" marB="0" marR="4475" marL="4475"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r>
              <a:tr h="138225">
                <a:tc>
                  <a:txBody>
                    <a:bodyPr/>
                    <a:lstStyle/>
                    <a:p>
                      <a:pPr indent="0" lvl="0" marL="0" marR="0" rtl="0" algn="ctr">
                        <a:spcBef>
                          <a:spcPts val="0"/>
                        </a:spcBef>
                        <a:spcAft>
                          <a:spcPts val="0"/>
                        </a:spcAft>
                        <a:buNone/>
                      </a:pPr>
                      <a:r>
                        <a:rPr b="1" i="0" lang="es-PE" sz="800" u="none" strike="noStrike">
                          <a:solidFill>
                            <a:srgbClr val="FFFFFF"/>
                          </a:solidFill>
                          <a:latin typeface="Calibri"/>
                          <a:ea typeface="Calibri"/>
                          <a:cs typeface="Calibri"/>
                          <a:sym typeface="Calibri"/>
                        </a:rPr>
                        <a:t>3</a:t>
                      </a:r>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solidFill>
                      <a:schemeClr val="accent4"/>
                    </a:solidFill>
                  </a:tcPr>
                </a:tc>
                <a:tc gridSpan="3">
                  <a:txBody>
                    <a:bodyPr/>
                    <a:lstStyle/>
                    <a:p>
                      <a:pPr indent="0" lvl="0" marL="0" marR="0" rtl="0" algn="l">
                        <a:spcBef>
                          <a:spcPts val="0"/>
                        </a:spcBef>
                        <a:spcAft>
                          <a:spcPts val="0"/>
                        </a:spcAft>
                        <a:buNone/>
                      </a:pPr>
                      <a:r>
                        <a:rPr b="1" i="0" lang="es-PE" sz="800" u="none" strike="noStrike">
                          <a:solidFill>
                            <a:srgbClr val="FFFFFF"/>
                          </a:solidFill>
                          <a:latin typeface="Calibri"/>
                          <a:ea typeface="Calibri"/>
                          <a:cs typeface="Calibri"/>
                          <a:sym typeface="Calibri"/>
                        </a:rPr>
                        <a:t>Diseño</a:t>
                      </a:r>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solidFill>
                      <a:schemeClr val="accent4"/>
                    </a:solidFill>
                  </a:tcPr>
                </a:tc>
                <a:tc hMerge="1"/>
                <a:tc hMerge="1"/>
                <a:tc>
                  <a:txBody>
                    <a:bodyPr/>
                    <a:lstStyle/>
                    <a:p>
                      <a:pPr indent="0" lvl="0" marL="0" marR="0" rtl="0" algn="ctr">
                        <a:spcBef>
                          <a:spcPts val="0"/>
                        </a:spcBef>
                        <a:spcAft>
                          <a:spcPts val="0"/>
                        </a:spcAft>
                        <a:buNone/>
                      </a:pPr>
                      <a:r>
                        <a:t/>
                      </a:r>
                      <a:endParaRPr b="1" i="0" sz="800" u="none" strike="noStrike">
                        <a:solidFill>
                          <a:srgbClr val="FFFFFF"/>
                        </a:solidFill>
                        <a:latin typeface="Calibri"/>
                        <a:ea typeface="Calibri"/>
                        <a:cs typeface="Calibri"/>
                        <a:sym typeface="Calibri"/>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solidFill>
                      <a:schemeClr val="accent4"/>
                    </a:solidFill>
                  </a:tcPr>
                </a:tc>
                <a:tc>
                  <a:txBody>
                    <a:bodyPr/>
                    <a:lstStyle/>
                    <a:p>
                      <a:pPr indent="0" lvl="0" marL="0" marR="0" rtl="0" algn="ctr">
                        <a:spcBef>
                          <a:spcPts val="0"/>
                        </a:spcBef>
                        <a:spcAft>
                          <a:spcPts val="0"/>
                        </a:spcAft>
                        <a:buNone/>
                      </a:pPr>
                      <a:r>
                        <a:rPr b="1" i="0" lang="es-PE" sz="800" u="none" strike="noStrike">
                          <a:solidFill>
                            <a:srgbClr val="FFFFFF"/>
                          </a:solidFill>
                          <a:latin typeface="Calibri"/>
                          <a:ea typeface="Calibri"/>
                          <a:cs typeface="Calibri"/>
                          <a:sym typeface="Calibri"/>
                        </a:rPr>
                        <a:t> </a:t>
                      </a:r>
                      <a:endParaRPr/>
                    </a:p>
                  </a:txBody>
                  <a:tcPr marT="3925" marB="0" marR="3925" marL="3925"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solidFill>
                      <a:schemeClr val="accent4"/>
                    </a:solidFill>
                  </a:tcPr>
                </a:tc>
                <a:tc>
                  <a:txBody>
                    <a:bodyPr/>
                    <a:lstStyle/>
                    <a:p>
                      <a:pPr indent="0" lvl="0" marL="0" marR="0" rtl="0" algn="ctr">
                        <a:spcBef>
                          <a:spcPts val="0"/>
                        </a:spcBef>
                        <a:spcAft>
                          <a:spcPts val="0"/>
                        </a:spcAft>
                        <a:buNone/>
                      </a:pPr>
                      <a:r>
                        <a:rPr b="1" i="0" lang="es-PE" sz="800" u="none" strike="noStrike">
                          <a:solidFill>
                            <a:srgbClr val="FFFFFF"/>
                          </a:solidFill>
                          <a:latin typeface="Calibri"/>
                          <a:ea typeface="Calibri"/>
                          <a:cs typeface="Calibri"/>
                          <a:sym typeface="Calibri"/>
                        </a:rPr>
                        <a:t> </a:t>
                      </a:r>
                      <a:endParaRPr/>
                    </a:p>
                  </a:txBody>
                  <a:tcPr marT="4475" marB="0" marR="4475" marL="4475"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solidFill>
                      <a:schemeClr val="accent4"/>
                    </a:solidFill>
                  </a:tcPr>
                </a:tc>
              </a:tr>
              <a:tr h="138225">
                <a:tc>
                  <a:txBody>
                    <a:bodyPr/>
                    <a:lstStyle/>
                    <a:p>
                      <a:pPr indent="0" lvl="0" marL="0" marR="0" rtl="0" algn="l">
                        <a:spcBef>
                          <a:spcPts val="0"/>
                        </a:spcBef>
                        <a:spcAft>
                          <a:spcPts val="0"/>
                        </a:spcAft>
                        <a:buNone/>
                      </a:pPr>
                      <a:r>
                        <a:rPr b="1" i="0" lang="es-PE" sz="800" u="none" strike="noStrike">
                          <a:solidFill>
                            <a:srgbClr val="000000"/>
                          </a:solidFill>
                          <a:latin typeface="Calibri"/>
                          <a:ea typeface="Calibri"/>
                          <a:cs typeface="Calibri"/>
                          <a:sym typeface="Calibri"/>
                        </a:rPr>
                        <a:t> </a:t>
                      </a:r>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solidFill>
                      <a:schemeClr val="accent4"/>
                    </a:solidFill>
                  </a:tcPr>
                </a:tc>
                <a:tc>
                  <a:txBody>
                    <a:bodyPr/>
                    <a:lstStyle/>
                    <a:p>
                      <a:pPr indent="0" lvl="0" marL="0" marR="0" rtl="0" algn="l">
                        <a:spcBef>
                          <a:spcPts val="0"/>
                        </a:spcBef>
                        <a:spcAft>
                          <a:spcPts val="0"/>
                        </a:spcAft>
                        <a:buNone/>
                      </a:pPr>
                      <a:r>
                        <a:rPr b="1" i="0" lang="es-PE" sz="800" u="none" strike="noStrike">
                          <a:solidFill>
                            <a:srgbClr val="000000"/>
                          </a:solidFill>
                          <a:latin typeface="Calibri"/>
                          <a:ea typeface="Calibri"/>
                          <a:cs typeface="Calibri"/>
                          <a:sym typeface="Calibri"/>
                        </a:rPr>
                        <a:t>3.1.</a:t>
                      </a:r>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solidFill>
                      <a:schemeClr val="accent4"/>
                    </a:solidFill>
                  </a:tcPr>
                </a:tc>
                <a:tc gridSpan="2">
                  <a:txBody>
                    <a:bodyPr/>
                    <a:lstStyle/>
                    <a:p>
                      <a:pPr indent="0" lvl="0" marL="0" marR="0" rtl="0" algn="l">
                        <a:spcBef>
                          <a:spcPts val="0"/>
                        </a:spcBef>
                        <a:spcAft>
                          <a:spcPts val="0"/>
                        </a:spcAft>
                        <a:buNone/>
                      </a:pPr>
                      <a:r>
                        <a:rPr b="1" i="0" lang="es-PE" sz="800" u="none" strike="noStrike">
                          <a:solidFill>
                            <a:srgbClr val="000000"/>
                          </a:solidFill>
                          <a:latin typeface="Calibri"/>
                          <a:ea typeface="Calibri"/>
                          <a:cs typeface="Calibri"/>
                          <a:sym typeface="Calibri"/>
                        </a:rPr>
                        <a:t>Maqueta</a:t>
                      </a:r>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solidFill>
                      <a:schemeClr val="accent4"/>
                    </a:solidFill>
                  </a:tcPr>
                </a:tc>
                <a:tc hMerge="1"/>
                <a:tc>
                  <a:txBody>
                    <a:bodyPr/>
                    <a:lstStyle/>
                    <a:p>
                      <a:pPr indent="0" lvl="0" marL="0" marR="0" rtl="0" algn="ctr">
                        <a:spcBef>
                          <a:spcPts val="0"/>
                        </a:spcBef>
                        <a:spcAft>
                          <a:spcPts val="0"/>
                        </a:spcAft>
                        <a:buNone/>
                      </a:pPr>
                      <a:r>
                        <a:t/>
                      </a:r>
                      <a:endParaRPr b="1"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solidFill>
                      <a:schemeClr val="accent4"/>
                    </a:solidFill>
                  </a:tcPr>
                </a:tc>
                <a:tc>
                  <a:txBody>
                    <a:bodyPr/>
                    <a:lstStyle/>
                    <a:p>
                      <a:pPr indent="0" lvl="0" marL="0" marR="0" rtl="0" algn="ctr">
                        <a:spcBef>
                          <a:spcPts val="0"/>
                        </a:spcBef>
                        <a:spcAft>
                          <a:spcPts val="0"/>
                        </a:spcAft>
                        <a:buNone/>
                      </a:pPr>
                      <a:r>
                        <a:rPr b="1" i="0" lang="es-PE" sz="800" u="none" strike="noStrike">
                          <a:solidFill>
                            <a:srgbClr val="000000"/>
                          </a:solidFill>
                          <a:latin typeface="Calibri"/>
                          <a:ea typeface="Calibri"/>
                          <a:cs typeface="Calibri"/>
                          <a:sym typeface="Calibri"/>
                        </a:rPr>
                        <a:t> </a:t>
                      </a:r>
                      <a:endParaRPr/>
                    </a:p>
                  </a:txBody>
                  <a:tcPr marT="3925" marB="0" marR="3925" marL="3925"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solidFill>
                      <a:schemeClr val="accent4"/>
                    </a:solidFill>
                  </a:tcPr>
                </a:tc>
                <a:tc>
                  <a:txBody>
                    <a:bodyPr/>
                    <a:lstStyle/>
                    <a:p>
                      <a:pPr indent="0" lvl="0" marL="0" marR="0" rtl="0" algn="ctr">
                        <a:spcBef>
                          <a:spcPts val="0"/>
                        </a:spcBef>
                        <a:spcAft>
                          <a:spcPts val="0"/>
                        </a:spcAft>
                        <a:buNone/>
                      </a:pPr>
                      <a:r>
                        <a:rPr b="1" i="0" lang="es-PE" sz="800" u="none" strike="noStrike">
                          <a:solidFill>
                            <a:srgbClr val="000000"/>
                          </a:solidFill>
                          <a:latin typeface="Calibri"/>
                          <a:ea typeface="Calibri"/>
                          <a:cs typeface="Calibri"/>
                          <a:sym typeface="Calibri"/>
                        </a:rPr>
                        <a:t> </a:t>
                      </a:r>
                      <a:endParaRPr/>
                    </a:p>
                  </a:txBody>
                  <a:tcPr marT="4475" marB="0" marR="4475" marL="4475"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solidFill>
                      <a:schemeClr val="accent4"/>
                    </a:solidFill>
                  </a:tcPr>
                </a:tc>
              </a:tr>
              <a:tr h="138225">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3.1.1.</a:t>
                      </a:r>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Obtener especificaciones de tienda</a:t>
                      </a:r>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J. Pérez</a:t>
                      </a:r>
                      <a:endParaRPr/>
                    </a:p>
                  </a:txBody>
                  <a:tcPr marT="3925" marB="0" marR="3925" marL="3925"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2.2.</a:t>
                      </a:r>
                      <a:endParaRPr/>
                    </a:p>
                  </a:txBody>
                  <a:tcPr marT="4475" marB="0" marR="4475" marL="4475"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r>
              <a:tr h="138225">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3.1.2.</a:t>
                      </a:r>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Elaborar maqueta (draft)</a:t>
                      </a:r>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J. Pérez</a:t>
                      </a:r>
                      <a:endParaRPr/>
                    </a:p>
                  </a:txBody>
                  <a:tcPr marT="3925" marB="0" marR="3925" marL="3925"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3.1.1.</a:t>
                      </a:r>
                      <a:endParaRPr/>
                    </a:p>
                  </a:txBody>
                  <a:tcPr marT="4475" marB="0" marR="4475" marL="4475"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r>
              <a:tr h="138225">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3.1.3.</a:t>
                      </a:r>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Revisar, ajustar y aprobar maqueta</a:t>
                      </a:r>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J. Pérez</a:t>
                      </a:r>
                      <a:endParaRPr/>
                    </a:p>
                  </a:txBody>
                  <a:tcPr marT="3925" marB="0" marR="3925" marL="3925"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3.1.2.</a:t>
                      </a:r>
                      <a:endParaRPr/>
                    </a:p>
                  </a:txBody>
                  <a:tcPr marT="4475" marB="0" marR="4475" marL="4475" anchor="ctr">
                    <a:lnL cap="flat" cmpd="sng" w="12700">
                      <a:solidFill>
                        <a:schemeClr val="accent4"/>
                      </a:solidFill>
                      <a:prstDash val="solid"/>
                      <a:round/>
                      <a:headEnd len="sm" w="sm" type="none"/>
                      <a:tailEnd len="sm" w="sm" type="none"/>
                    </a:lnL>
                    <a:lnR cap="flat" cmpd="sng" w="12700">
                      <a:solidFill>
                        <a:schemeClr val="accent4"/>
                      </a:solidFill>
                      <a:prstDash val="solid"/>
                      <a:round/>
                      <a:headEnd len="sm" w="sm" type="none"/>
                      <a:tailEnd len="sm" w="sm" type="none"/>
                    </a:lnR>
                    <a:lnT cap="flat" cmpd="sng" w="12700">
                      <a:solidFill>
                        <a:schemeClr val="accent4"/>
                      </a:solidFill>
                      <a:prstDash val="solid"/>
                      <a:round/>
                      <a:headEnd len="sm" w="sm" type="none"/>
                      <a:tailEnd len="sm" w="sm" type="none"/>
                    </a:lnT>
                    <a:lnB cap="flat" cmpd="sng" w="12700">
                      <a:solidFill>
                        <a:schemeClr val="accent4"/>
                      </a:solidFill>
                      <a:prstDash val="solid"/>
                      <a:round/>
                      <a:headEnd len="sm" w="sm" type="none"/>
                      <a:tailEnd len="sm" w="sm" type="none"/>
                    </a:lnB>
                  </a:tcPr>
                </a:tc>
              </a:tr>
            </a:tbl>
          </a:graphicData>
        </a:graphic>
      </p:graphicFrame>
      <p:cxnSp>
        <p:nvCxnSpPr>
          <p:cNvPr id="454" name="Google Shape;454;p23"/>
          <p:cNvCxnSpPr/>
          <p:nvPr/>
        </p:nvCxnSpPr>
        <p:spPr>
          <a:xfrm rot="10800000">
            <a:off x="4681456" y="1846895"/>
            <a:ext cx="1591200" cy="741000"/>
          </a:xfrm>
          <a:prstGeom prst="bentConnector2">
            <a:avLst/>
          </a:prstGeom>
          <a:noFill/>
          <a:ln cap="flat" cmpd="sng" w="19050">
            <a:solidFill>
              <a:srgbClr val="00B1C2"/>
            </a:solidFill>
            <a:prstDash val="solid"/>
            <a:round/>
            <a:headEnd len="sm" w="sm" type="none"/>
            <a:tailEnd len="med" w="med" type="triangle"/>
          </a:ln>
        </p:spPr>
      </p:cxnSp>
      <p:sp>
        <p:nvSpPr>
          <p:cNvPr id="455" name="Google Shape;455;p23"/>
          <p:cNvSpPr txBox="1"/>
          <p:nvPr/>
        </p:nvSpPr>
        <p:spPr>
          <a:xfrm>
            <a:off x="5699573" y="2641918"/>
            <a:ext cx="2848724" cy="73866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s-PE" sz="1600">
                <a:solidFill>
                  <a:schemeClr val="dk1"/>
                </a:solidFill>
                <a:latin typeface="Calibri"/>
                <a:ea typeface="Calibri"/>
                <a:cs typeface="Calibri"/>
                <a:sym typeface="Calibri"/>
              </a:rPr>
              <a:t>Puede consignarse el rol o el nombre específico de la persona a cargo de la actividad.</a:t>
            </a:r>
            <a:endParaRPr/>
          </a:p>
        </p:txBody>
      </p:sp>
      <p:sp>
        <p:nvSpPr>
          <p:cNvPr id="456" name="Google Shape;456;p23"/>
          <p:cNvSpPr/>
          <p:nvPr/>
        </p:nvSpPr>
        <p:spPr>
          <a:xfrm>
            <a:off x="503238" y="376836"/>
            <a:ext cx="3049660"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lang="es-PE" sz="1000">
                <a:solidFill>
                  <a:srgbClr val="7F7F7F"/>
                </a:solidFill>
                <a:latin typeface="Calibri"/>
                <a:ea typeface="Calibri"/>
                <a:cs typeface="Calibri"/>
                <a:sym typeface="Calibri"/>
              </a:rPr>
              <a:t>+ </a:t>
            </a:r>
            <a:r>
              <a:rPr lang="es-PE" sz="1000">
                <a:solidFill>
                  <a:srgbClr val="A5A5A5"/>
                </a:solidFill>
                <a:latin typeface="Calibri"/>
                <a:ea typeface="Calibri"/>
                <a:cs typeface="Calibri"/>
                <a:sym typeface="Calibri"/>
              </a:rPr>
              <a:t>PASO A PASO PARA ELABORAR CRONOGRAMAS</a:t>
            </a:r>
            <a:endParaRPr/>
          </a:p>
        </p:txBody>
      </p:sp>
      <p:grpSp>
        <p:nvGrpSpPr>
          <p:cNvPr id="457" name="Google Shape;457;p23"/>
          <p:cNvGrpSpPr/>
          <p:nvPr/>
        </p:nvGrpSpPr>
        <p:grpSpPr>
          <a:xfrm>
            <a:off x="326977" y="917244"/>
            <a:ext cx="3740199" cy="394721"/>
            <a:chOff x="287221" y="917244"/>
            <a:chExt cx="4397777" cy="500394"/>
          </a:xfrm>
        </p:grpSpPr>
        <p:sp>
          <p:nvSpPr>
            <p:cNvPr id="458" name="Google Shape;458;p23"/>
            <p:cNvSpPr/>
            <p:nvPr/>
          </p:nvSpPr>
          <p:spPr>
            <a:xfrm>
              <a:off x="503238" y="917244"/>
              <a:ext cx="4181760" cy="500394"/>
            </a:xfrm>
            <a:prstGeom prst="roundRect">
              <a:avLst>
                <a:gd fmla="val 24841" name="adj"/>
              </a:avLst>
            </a:prstGeom>
            <a:solidFill>
              <a:schemeClr val="accent4"/>
            </a:solidFill>
            <a:ln>
              <a:noFill/>
            </a:ln>
          </p:spPr>
          <p:txBody>
            <a:bodyPr anchorCtr="0" anchor="ctr" bIns="45700" lIns="91425" spcFirstLastPara="1" rIns="0" wrap="square" tIns="45700">
              <a:noAutofit/>
            </a:bodyPr>
            <a:lstStyle/>
            <a:p>
              <a:pPr indent="-1588" lvl="0" marL="6350" marR="0" rtl="0" algn="ctr">
                <a:spcBef>
                  <a:spcPts val="0"/>
                </a:spcBef>
                <a:spcAft>
                  <a:spcPts val="0"/>
                </a:spcAft>
                <a:buNone/>
              </a:pPr>
              <a:r>
                <a:rPr b="1" lang="es-PE" sz="1400">
                  <a:solidFill>
                    <a:schemeClr val="lt1"/>
                  </a:solidFill>
                  <a:latin typeface="Calibri"/>
                  <a:ea typeface="Calibri"/>
                  <a:cs typeface="Calibri"/>
                  <a:sym typeface="Calibri"/>
                </a:rPr>
                <a:t>3. Estimar los recursos para cada actividad</a:t>
              </a:r>
              <a:endParaRPr/>
            </a:p>
          </p:txBody>
        </p:sp>
        <p:grpSp>
          <p:nvGrpSpPr>
            <p:cNvPr id="459" name="Google Shape;459;p23"/>
            <p:cNvGrpSpPr/>
            <p:nvPr/>
          </p:nvGrpSpPr>
          <p:grpSpPr>
            <a:xfrm>
              <a:off x="287221" y="965530"/>
              <a:ext cx="459474" cy="403823"/>
              <a:chOff x="5892512" y="2805541"/>
              <a:chExt cx="459474" cy="403823"/>
            </a:xfrm>
          </p:grpSpPr>
          <p:sp>
            <p:nvSpPr>
              <p:cNvPr id="460" name="Google Shape;460;p23"/>
              <p:cNvSpPr/>
              <p:nvPr/>
            </p:nvSpPr>
            <p:spPr>
              <a:xfrm>
                <a:off x="5956277" y="2824919"/>
                <a:ext cx="395709" cy="376075"/>
              </a:xfrm>
              <a:prstGeom prst="ellipse">
                <a:avLst/>
              </a:prstGeom>
              <a:solidFill>
                <a:srgbClr val="C85D1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sp>
            <p:nvSpPr>
              <p:cNvPr id="461" name="Google Shape;461;p23"/>
              <p:cNvSpPr/>
              <p:nvPr/>
            </p:nvSpPr>
            <p:spPr>
              <a:xfrm>
                <a:off x="5892512" y="2805541"/>
                <a:ext cx="424906" cy="40382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sp>
            <p:nvSpPr>
              <p:cNvPr id="462" name="Google Shape;462;p23"/>
              <p:cNvSpPr/>
              <p:nvPr/>
            </p:nvSpPr>
            <p:spPr>
              <a:xfrm rot="5400000">
                <a:off x="6076285" y="2946262"/>
                <a:ext cx="186870" cy="122381"/>
              </a:xfrm>
              <a:prstGeom prst="triangle">
                <a:avLst>
                  <a:gd fmla="val 50000" name="adj"/>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grpSp>
      </p:grpSp>
      <p:sp>
        <p:nvSpPr>
          <p:cNvPr id="463" name="Google Shape;463;p23"/>
          <p:cNvSpPr/>
          <p:nvPr/>
        </p:nvSpPr>
        <p:spPr>
          <a:xfrm>
            <a:off x="3866724" y="1489075"/>
            <a:ext cx="781476" cy="3744913"/>
          </a:xfrm>
          <a:prstGeom prst="roundRect">
            <a:avLst>
              <a:gd fmla="val 7666" name="adj"/>
            </a:avLst>
          </a:prstGeom>
          <a:noFill/>
          <a:ln cap="flat" cmpd="sng" w="28575">
            <a:solidFill>
              <a:srgbClr val="00B1C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24"/>
          <p:cNvSpPr/>
          <p:nvPr/>
        </p:nvSpPr>
        <p:spPr>
          <a:xfrm>
            <a:off x="503238" y="376836"/>
            <a:ext cx="3049660"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lang="es-PE" sz="1000">
                <a:solidFill>
                  <a:srgbClr val="7F7F7F"/>
                </a:solidFill>
                <a:latin typeface="Calibri"/>
                <a:ea typeface="Calibri"/>
                <a:cs typeface="Calibri"/>
                <a:sym typeface="Calibri"/>
              </a:rPr>
              <a:t>+ </a:t>
            </a:r>
            <a:r>
              <a:rPr lang="es-PE" sz="1000">
                <a:solidFill>
                  <a:srgbClr val="A5A5A5"/>
                </a:solidFill>
                <a:latin typeface="Calibri"/>
                <a:ea typeface="Calibri"/>
                <a:cs typeface="Calibri"/>
                <a:sym typeface="Calibri"/>
              </a:rPr>
              <a:t>PASO A PASO PARA ELABORAR CRONOGRAMAS</a:t>
            </a:r>
            <a:endParaRPr/>
          </a:p>
        </p:txBody>
      </p:sp>
      <p:sp>
        <p:nvSpPr>
          <p:cNvPr id="470" name="Google Shape;470;p24"/>
          <p:cNvSpPr txBox="1"/>
          <p:nvPr/>
        </p:nvSpPr>
        <p:spPr>
          <a:xfrm>
            <a:off x="509588" y="919163"/>
            <a:ext cx="7361035" cy="24622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s-PE" sz="1600">
                <a:solidFill>
                  <a:schemeClr val="dk1"/>
                </a:solidFill>
                <a:latin typeface="Calibri"/>
                <a:ea typeface="Calibri"/>
                <a:cs typeface="Calibri"/>
                <a:sym typeface="Calibri"/>
              </a:rPr>
              <a:t>PASOS PARA ELABORAR UN CRONOGRAMA</a:t>
            </a:r>
            <a:endParaRPr/>
          </a:p>
        </p:txBody>
      </p:sp>
      <p:grpSp>
        <p:nvGrpSpPr>
          <p:cNvPr id="471" name="Google Shape;471;p24"/>
          <p:cNvGrpSpPr/>
          <p:nvPr/>
        </p:nvGrpSpPr>
        <p:grpSpPr>
          <a:xfrm>
            <a:off x="326977" y="1571294"/>
            <a:ext cx="3959273" cy="394721"/>
            <a:chOff x="287221" y="917244"/>
            <a:chExt cx="4655367" cy="500394"/>
          </a:xfrm>
        </p:grpSpPr>
        <p:sp>
          <p:nvSpPr>
            <p:cNvPr id="472" name="Google Shape;472;p24"/>
            <p:cNvSpPr/>
            <p:nvPr/>
          </p:nvSpPr>
          <p:spPr>
            <a:xfrm>
              <a:off x="503237" y="917244"/>
              <a:ext cx="4439351" cy="500394"/>
            </a:xfrm>
            <a:prstGeom prst="roundRect">
              <a:avLst>
                <a:gd fmla="val 24841" name="adj"/>
              </a:avLst>
            </a:prstGeom>
            <a:solidFill>
              <a:srgbClr val="D8D8D8"/>
            </a:solidFill>
            <a:ln>
              <a:noFill/>
            </a:ln>
          </p:spPr>
          <p:txBody>
            <a:bodyPr anchorCtr="0" anchor="ctr" bIns="45700" lIns="91425" spcFirstLastPara="1" rIns="91425" wrap="square" tIns="45700">
              <a:noAutofit/>
            </a:bodyPr>
            <a:lstStyle/>
            <a:p>
              <a:pPr indent="-1588" lvl="0" marL="6350" marR="0" rtl="0" algn="ctr">
                <a:spcBef>
                  <a:spcPts val="0"/>
                </a:spcBef>
                <a:spcAft>
                  <a:spcPts val="0"/>
                </a:spcAft>
                <a:buNone/>
              </a:pPr>
              <a:r>
                <a:rPr b="1" lang="es-PE" sz="1400">
                  <a:solidFill>
                    <a:schemeClr val="lt1"/>
                  </a:solidFill>
                  <a:latin typeface="Calibri"/>
                  <a:ea typeface="Calibri"/>
                  <a:cs typeface="Calibri"/>
                  <a:sym typeface="Calibri"/>
                </a:rPr>
                <a:t>1. Identificar la lista de actividades</a:t>
              </a:r>
              <a:endParaRPr/>
            </a:p>
          </p:txBody>
        </p:sp>
        <p:grpSp>
          <p:nvGrpSpPr>
            <p:cNvPr id="473" name="Google Shape;473;p24"/>
            <p:cNvGrpSpPr/>
            <p:nvPr/>
          </p:nvGrpSpPr>
          <p:grpSpPr>
            <a:xfrm>
              <a:off x="287221" y="965530"/>
              <a:ext cx="459474" cy="403823"/>
              <a:chOff x="5892512" y="2805541"/>
              <a:chExt cx="459474" cy="403823"/>
            </a:xfrm>
          </p:grpSpPr>
          <p:sp>
            <p:nvSpPr>
              <p:cNvPr id="474" name="Google Shape;474;p24"/>
              <p:cNvSpPr/>
              <p:nvPr/>
            </p:nvSpPr>
            <p:spPr>
              <a:xfrm>
                <a:off x="5956277" y="2824919"/>
                <a:ext cx="395709" cy="376075"/>
              </a:xfrm>
              <a:prstGeom prst="ellipse">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sp>
            <p:nvSpPr>
              <p:cNvPr id="475" name="Google Shape;475;p24"/>
              <p:cNvSpPr/>
              <p:nvPr/>
            </p:nvSpPr>
            <p:spPr>
              <a:xfrm>
                <a:off x="5892512" y="2805541"/>
                <a:ext cx="424906" cy="40382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sp>
            <p:nvSpPr>
              <p:cNvPr id="476" name="Google Shape;476;p24"/>
              <p:cNvSpPr/>
              <p:nvPr/>
            </p:nvSpPr>
            <p:spPr>
              <a:xfrm rot="5400000">
                <a:off x="6076285" y="2946262"/>
                <a:ext cx="186870" cy="122381"/>
              </a:xfrm>
              <a:prstGeom prst="triangle">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grpSp>
      </p:grpSp>
      <p:grpSp>
        <p:nvGrpSpPr>
          <p:cNvPr id="477" name="Google Shape;477;p24"/>
          <p:cNvGrpSpPr/>
          <p:nvPr/>
        </p:nvGrpSpPr>
        <p:grpSpPr>
          <a:xfrm>
            <a:off x="326977" y="2097757"/>
            <a:ext cx="3959273" cy="394721"/>
            <a:chOff x="287221" y="917244"/>
            <a:chExt cx="4655367" cy="500394"/>
          </a:xfrm>
        </p:grpSpPr>
        <p:sp>
          <p:nvSpPr>
            <p:cNvPr id="478" name="Google Shape;478;p24"/>
            <p:cNvSpPr/>
            <p:nvPr/>
          </p:nvSpPr>
          <p:spPr>
            <a:xfrm>
              <a:off x="503237" y="917244"/>
              <a:ext cx="4439351" cy="500394"/>
            </a:xfrm>
            <a:prstGeom prst="roundRect">
              <a:avLst>
                <a:gd fmla="val 24841" name="adj"/>
              </a:avLst>
            </a:prstGeom>
            <a:solidFill>
              <a:srgbClr val="D8D8D8"/>
            </a:solidFill>
            <a:ln>
              <a:noFill/>
            </a:ln>
          </p:spPr>
          <p:txBody>
            <a:bodyPr anchorCtr="0" anchor="ctr" bIns="45700" lIns="91425" spcFirstLastPara="1" rIns="91425" wrap="square" tIns="45700">
              <a:noAutofit/>
            </a:bodyPr>
            <a:lstStyle/>
            <a:p>
              <a:pPr indent="-1588" lvl="0" marL="6350" marR="0" rtl="0" algn="ctr">
                <a:spcBef>
                  <a:spcPts val="0"/>
                </a:spcBef>
                <a:spcAft>
                  <a:spcPts val="0"/>
                </a:spcAft>
                <a:buNone/>
              </a:pPr>
              <a:r>
                <a:rPr b="1" lang="es-PE" sz="1400">
                  <a:solidFill>
                    <a:schemeClr val="lt1"/>
                  </a:solidFill>
                  <a:latin typeface="Calibri"/>
                  <a:ea typeface="Calibri"/>
                  <a:cs typeface="Calibri"/>
                  <a:sym typeface="Calibri"/>
                </a:rPr>
                <a:t>2. Secuenciar las actividades</a:t>
              </a:r>
              <a:endParaRPr/>
            </a:p>
          </p:txBody>
        </p:sp>
        <p:grpSp>
          <p:nvGrpSpPr>
            <p:cNvPr id="479" name="Google Shape;479;p24"/>
            <p:cNvGrpSpPr/>
            <p:nvPr/>
          </p:nvGrpSpPr>
          <p:grpSpPr>
            <a:xfrm>
              <a:off x="287221" y="965530"/>
              <a:ext cx="459474" cy="403823"/>
              <a:chOff x="5892512" y="2805541"/>
              <a:chExt cx="459474" cy="403823"/>
            </a:xfrm>
          </p:grpSpPr>
          <p:sp>
            <p:nvSpPr>
              <p:cNvPr id="480" name="Google Shape;480;p24"/>
              <p:cNvSpPr/>
              <p:nvPr/>
            </p:nvSpPr>
            <p:spPr>
              <a:xfrm>
                <a:off x="5956277" y="2824919"/>
                <a:ext cx="395709" cy="376075"/>
              </a:xfrm>
              <a:prstGeom prst="ellipse">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sp>
            <p:nvSpPr>
              <p:cNvPr id="481" name="Google Shape;481;p24"/>
              <p:cNvSpPr/>
              <p:nvPr/>
            </p:nvSpPr>
            <p:spPr>
              <a:xfrm>
                <a:off x="5892512" y="2805541"/>
                <a:ext cx="424906" cy="40382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sp>
            <p:nvSpPr>
              <p:cNvPr id="482" name="Google Shape;482;p24"/>
              <p:cNvSpPr/>
              <p:nvPr/>
            </p:nvSpPr>
            <p:spPr>
              <a:xfrm rot="5400000">
                <a:off x="6076285" y="2946262"/>
                <a:ext cx="186870" cy="122381"/>
              </a:xfrm>
              <a:prstGeom prst="triangle">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grpSp>
      </p:grpSp>
      <p:grpSp>
        <p:nvGrpSpPr>
          <p:cNvPr id="483" name="Google Shape;483;p24"/>
          <p:cNvGrpSpPr/>
          <p:nvPr/>
        </p:nvGrpSpPr>
        <p:grpSpPr>
          <a:xfrm>
            <a:off x="326977" y="2624220"/>
            <a:ext cx="3959273" cy="394721"/>
            <a:chOff x="287221" y="917244"/>
            <a:chExt cx="4655367" cy="500394"/>
          </a:xfrm>
        </p:grpSpPr>
        <p:sp>
          <p:nvSpPr>
            <p:cNvPr id="484" name="Google Shape;484;p24"/>
            <p:cNvSpPr/>
            <p:nvPr/>
          </p:nvSpPr>
          <p:spPr>
            <a:xfrm>
              <a:off x="503237" y="917244"/>
              <a:ext cx="4439351" cy="500394"/>
            </a:xfrm>
            <a:prstGeom prst="roundRect">
              <a:avLst>
                <a:gd fmla="val 24841" name="adj"/>
              </a:avLst>
            </a:prstGeom>
            <a:solidFill>
              <a:srgbClr val="D8D8D8"/>
            </a:solidFill>
            <a:ln>
              <a:noFill/>
            </a:ln>
          </p:spPr>
          <p:txBody>
            <a:bodyPr anchorCtr="0" anchor="ctr" bIns="45700" lIns="91425" spcFirstLastPara="1" rIns="91425" wrap="square" tIns="45700">
              <a:noAutofit/>
            </a:bodyPr>
            <a:lstStyle/>
            <a:p>
              <a:pPr indent="-1588" lvl="0" marL="6350" marR="0" rtl="0" algn="ctr">
                <a:spcBef>
                  <a:spcPts val="0"/>
                </a:spcBef>
                <a:spcAft>
                  <a:spcPts val="0"/>
                </a:spcAft>
                <a:buNone/>
              </a:pPr>
              <a:r>
                <a:rPr b="1" lang="es-PE" sz="1400">
                  <a:solidFill>
                    <a:schemeClr val="lt1"/>
                  </a:solidFill>
                  <a:latin typeface="Calibri"/>
                  <a:ea typeface="Calibri"/>
                  <a:cs typeface="Calibri"/>
                  <a:sym typeface="Calibri"/>
                </a:rPr>
                <a:t>3. Estimar los recursos para cada actividad</a:t>
              </a:r>
              <a:endParaRPr/>
            </a:p>
          </p:txBody>
        </p:sp>
        <p:grpSp>
          <p:nvGrpSpPr>
            <p:cNvPr id="485" name="Google Shape;485;p24"/>
            <p:cNvGrpSpPr/>
            <p:nvPr/>
          </p:nvGrpSpPr>
          <p:grpSpPr>
            <a:xfrm>
              <a:off x="287221" y="965530"/>
              <a:ext cx="459474" cy="403823"/>
              <a:chOff x="5892512" y="2805541"/>
              <a:chExt cx="459474" cy="403823"/>
            </a:xfrm>
          </p:grpSpPr>
          <p:sp>
            <p:nvSpPr>
              <p:cNvPr id="486" name="Google Shape;486;p24"/>
              <p:cNvSpPr/>
              <p:nvPr/>
            </p:nvSpPr>
            <p:spPr>
              <a:xfrm>
                <a:off x="5956277" y="2824919"/>
                <a:ext cx="395709" cy="376075"/>
              </a:xfrm>
              <a:prstGeom prst="ellipse">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sp>
            <p:nvSpPr>
              <p:cNvPr id="487" name="Google Shape;487;p24"/>
              <p:cNvSpPr/>
              <p:nvPr/>
            </p:nvSpPr>
            <p:spPr>
              <a:xfrm>
                <a:off x="5892512" y="2805541"/>
                <a:ext cx="424906" cy="40382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sp>
            <p:nvSpPr>
              <p:cNvPr id="488" name="Google Shape;488;p24"/>
              <p:cNvSpPr/>
              <p:nvPr/>
            </p:nvSpPr>
            <p:spPr>
              <a:xfrm rot="5400000">
                <a:off x="6076285" y="2946262"/>
                <a:ext cx="186870" cy="122381"/>
              </a:xfrm>
              <a:prstGeom prst="triangle">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grpSp>
      </p:grpSp>
      <p:grpSp>
        <p:nvGrpSpPr>
          <p:cNvPr id="489" name="Google Shape;489;p24"/>
          <p:cNvGrpSpPr/>
          <p:nvPr/>
        </p:nvGrpSpPr>
        <p:grpSpPr>
          <a:xfrm>
            <a:off x="326977" y="3677146"/>
            <a:ext cx="3959273" cy="394721"/>
            <a:chOff x="287221" y="917244"/>
            <a:chExt cx="4655367" cy="500394"/>
          </a:xfrm>
        </p:grpSpPr>
        <p:sp>
          <p:nvSpPr>
            <p:cNvPr id="490" name="Google Shape;490;p24"/>
            <p:cNvSpPr/>
            <p:nvPr/>
          </p:nvSpPr>
          <p:spPr>
            <a:xfrm>
              <a:off x="503237" y="917244"/>
              <a:ext cx="4439351" cy="500394"/>
            </a:xfrm>
            <a:prstGeom prst="roundRect">
              <a:avLst>
                <a:gd fmla="val 24841" name="adj"/>
              </a:avLst>
            </a:prstGeom>
            <a:solidFill>
              <a:srgbClr val="D8D8D8"/>
            </a:solidFill>
            <a:ln>
              <a:noFill/>
            </a:ln>
          </p:spPr>
          <p:txBody>
            <a:bodyPr anchorCtr="0" anchor="ctr" bIns="45700" lIns="91425" spcFirstLastPara="1" rIns="91425" wrap="square" tIns="45700">
              <a:noAutofit/>
            </a:bodyPr>
            <a:lstStyle/>
            <a:p>
              <a:pPr indent="-1588" lvl="0" marL="6350" marR="0" rtl="0" algn="ctr">
                <a:spcBef>
                  <a:spcPts val="0"/>
                </a:spcBef>
                <a:spcAft>
                  <a:spcPts val="0"/>
                </a:spcAft>
                <a:buNone/>
              </a:pPr>
              <a:r>
                <a:rPr b="1" lang="es-PE" sz="1400">
                  <a:solidFill>
                    <a:schemeClr val="lt1"/>
                  </a:solidFill>
                  <a:latin typeface="Calibri"/>
                  <a:ea typeface="Calibri"/>
                  <a:cs typeface="Calibri"/>
                  <a:sym typeface="Calibri"/>
                </a:rPr>
                <a:t>5. Desarrollar el cronograma</a:t>
              </a:r>
              <a:endParaRPr/>
            </a:p>
          </p:txBody>
        </p:sp>
        <p:grpSp>
          <p:nvGrpSpPr>
            <p:cNvPr id="491" name="Google Shape;491;p24"/>
            <p:cNvGrpSpPr/>
            <p:nvPr/>
          </p:nvGrpSpPr>
          <p:grpSpPr>
            <a:xfrm>
              <a:off x="287221" y="965530"/>
              <a:ext cx="459474" cy="403823"/>
              <a:chOff x="5892512" y="2805541"/>
              <a:chExt cx="459474" cy="403823"/>
            </a:xfrm>
          </p:grpSpPr>
          <p:sp>
            <p:nvSpPr>
              <p:cNvPr id="492" name="Google Shape;492;p24"/>
              <p:cNvSpPr/>
              <p:nvPr/>
            </p:nvSpPr>
            <p:spPr>
              <a:xfrm>
                <a:off x="5956277" y="2824919"/>
                <a:ext cx="395709" cy="376075"/>
              </a:xfrm>
              <a:prstGeom prst="ellipse">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sp>
            <p:nvSpPr>
              <p:cNvPr id="493" name="Google Shape;493;p24"/>
              <p:cNvSpPr/>
              <p:nvPr/>
            </p:nvSpPr>
            <p:spPr>
              <a:xfrm>
                <a:off x="5892512" y="2805541"/>
                <a:ext cx="424906" cy="40382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sp>
            <p:nvSpPr>
              <p:cNvPr id="494" name="Google Shape;494;p24"/>
              <p:cNvSpPr/>
              <p:nvPr/>
            </p:nvSpPr>
            <p:spPr>
              <a:xfrm rot="5400000">
                <a:off x="6076285" y="2946262"/>
                <a:ext cx="186870" cy="122381"/>
              </a:xfrm>
              <a:prstGeom prst="triangle">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grpSp>
      </p:grpSp>
      <p:grpSp>
        <p:nvGrpSpPr>
          <p:cNvPr id="495" name="Google Shape;495;p24"/>
          <p:cNvGrpSpPr/>
          <p:nvPr/>
        </p:nvGrpSpPr>
        <p:grpSpPr>
          <a:xfrm>
            <a:off x="326977" y="3150683"/>
            <a:ext cx="3959273" cy="394721"/>
            <a:chOff x="287221" y="917244"/>
            <a:chExt cx="4655367" cy="500394"/>
          </a:xfrm>
        </p:grpSpPr>
        <p:sp>
          <p:nvSpPr>
            <p:cNvPr id="496" name="Google Shape;496;p24"/>
            <p:cNvSpPr/>
            <p:nvPr/>
          </p:nvSpPr>
          <p:spPr>
            <a:xfrm>
              <a:off x="503237" y="917244"/>
              <a:ext cx="4439351" cy="500394"/>
            </a:xfrm>
            <a:prstGeom prst="roundRect">
              <a:avLst>
                <a:gd fmla="val 24841" name="adj"/>
              </a:avLst>
            </a:prstGeom>
            <a:solidFill>
              <a:schemeClr val="accent2"/>
            </a:solidFill>
            <a:ln>
              <a:noFill/>
            </a:ln>
          </p:spPr>
          <p:txBody>
            <a:bodyPr anchorCtr="0" anchor="ctr" bIns="45700" lIns="91425" spcFirstLastPara="1" rIns="91425" wrap="square" tIns="45700">
              <a:noAutofit/>
            </a:bodyPr>
            <a:lstStyle/>
            <a:p>
              <a:pPr indent="-1588" lvl="0" marL="6350" marR="0" rtl="0" algn="ctr">
                <a:spcBef>
                  <a:spcPts val="0"/>
                </a:spcBef>
                <a:spcAft>
                  <a:spcPts val="0"/>
                </a:spcAft>
                <a:buNone/>
              </a:pPr>
              <a:r>
                <a:rPr b="1" lang="es-PE" sz="1400">
                  <a:solidFill>
                    <a:schemeClr val="lt1"/>
                  </a:solidFill>
                  <a:latin typeface="Calibri"/>
                  <a:ea typeface="Calibri"/>
                  <a:cs typeface="Calibri"/>
                  <a:sym typeface="Calibri"/>
                </a:rPr>
                <a:t>4. Estimar la duración de las actividades</a:t>
              </a:r>
              <a:endParaRPr b="1" sz="1400">
                <a:solidFill>
                  <a:schemeClr val="lt1"/>
                </a:solidFill>
                <a:latin typeface="Calibri"/>
                <a:ea typeface="Calibri"/>
                <a:cs typeface="Calibri"/>
                <a:sym typeface="Calibri"/>
              </a:endParaRPr>
            </a:p>
          </p:txBody>
        </p:sp>
        <p:grpSp>
          <p:nvGrpSpPr>
            <p:cNvPr id="497" name="Google Shape;497;p24"/>
            <p:cNvGrpSpPr/>
            <p:nvPr/>
          </p:nvGrpSpPr>
          <p:grpSpPr>
            <a:xfrm>
              <a:off x="287221" y="965530"/>
              <a:ext cx="459474" cy="403823"/>
              <a:chOff x="5892512" y="2805541"/>
              <a:chExt cx="459474" cy="403823"/>
            </a:xfrm>
          </p:grpSpPr>
          <p:sp>
            <p:nvSpPr>
              <p:cNvPr id="498" name="Google Shape;498;p24"/>
              <p:cNvSpPr/>
              <p:nvPr/>
            </p:nvSpPr>
            <p:spPr>
              <a:xfrm>
                <a:off x="5956277" y="2824919"/>
                <a:ext cx="395709" cy="376075"/>
              </a:xfrm>
              <a:prstGeom prst="ellipse">
                <a:avLst/>
              </a:prstGeom>
              <a:solidFill>
                <a:srgbClr val="B8372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sp>
            <p:nvSpPr>
              <p:cNvPr id="499" name="Google Shape;499;p24"/>
              <p:cNvSpPr/>
              <p:nvPr/>
            </p:nvSpPr>
            <p:spPr>
              <a:xfrm>
                <a:off x="5892512" y="2805541"/>
                <a:ext cx="424906" cy="40382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sp>
            <p:nvSpPr>
              <p:cNvPr id="500" name="Google Shape;500;p24"/>
              <p:cNvSpPr/>
              <p:nvPr/>
            </p:nvSpPr>
            <p:spPr>
              <a:xfrm rot="5400000">
                <a:off x="6076285" y="2946262"/>
                <a:ext cx="186870" cy="122381"/>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gr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grpSp>
        <p:nvGrpSpPr>
          <p:cNvPr id="506" name="Google Shape;506;p25"/>
          <p:cNvGrpSpPr/>
          <p:nvPr/>
        </p:nvGrpSpPr>
        <p:grpSpPr>
          <a:xfrm>
            <a:off x="326977" y="917244"/>
            <a:ext cx="3740199" cy="394721"/>
            <a:chOff x="287221" y="917244"/>
            <a:chExt cx="4397777" cy="500394"/>
          </a:xfrm>
        </p:grpSpPr>
        <p:sp>
          <p:nvSpPr>
            <p:cNvPr id="507" name="Google Shape;507;p25"/>
            <p:cNvSpPr/>
            <p:nvPr/>
          </p:nvSpPr>
          <p:spPr>
            <a:xfrm>
              <a:off x="503238" y="917244"/>
              <a:ext cx="4181760" cy="500394"/>
            </a:xfrm>
            <a:prstGeom prst="roundRect">
              <a:avLst>
                <a:gd fmla="val 24841" name="adj"/>
              </a:avLst>
            </a:prstGeom>
            <a:solidFill>
              <a:schemeClr val="accent2"/>
            </a:solidFill>
            <a:ln>
              <a:noFill/>
            </a:ln>
          </p:spPr>
          <p:txBody>
            <a:bodyPr anchorCtr="0" anchor="ctr" bIns="45700" lIns="91425" spcFirstLastPara="1" rIns="91425" wrap="square" tIns="45700">
              <a:noAutofit/>
            </a:bodyPr>
            <a:lstStyle/>
            <a:p>
              <a:pPr indent="-1588" lvl="0" marL="6350" marR="0" rtl="0" algn="ctr">
                <a:spcBef>
                  <a:spcPts val="0"/>
                </a:spcBef>
                <a:spcAft>
                  <a:spcPts val="0"/>
                </a:spcAft>
                <a:buNone/>
              </a:pPr>
              <a:r>
                <a:rPr b="1" lang="es-PE" sz="1400">
                  <a:solidFill>
                    <a:schemeClr val="lt1"/>
                  </a:solidFill>
                  <a:latin typeface="Calibri"/>
                  <a:ea typeface="Calibri"/>
                  <a:cs typeface="Calibri"/>
                  <a:sym typeface="Calibri"/>
                </a:rPr>
                <a:t>4. Estimar la duración de las actividades</a:t>
              </a:r>
              <a:endParaRPr b="1" sz="1400">
                <a:solidFill>
                  <a:schemeClr val="lt1"/>
                </a:solidFill>
                <a:latin typeface="Calibri"/>
                <a:ea typeface="Calibri"/>
                <a:cs typeface="Calibri"/>
                <a:sym typeface="Calibri"/>
              </a:endParaRPr>
            </a:p>
          </p:txBody>
        </p:sp>
        <p:grpSp>
          <p:nvGrpSpPr>
            <p:cNvPr id="508" name="Google Shape;508;p25"/>
            <p:cNvGrpSpPr/>
            <p:nvPr/>
          </p:nvGrpSpPr>
          <p:grpSpPr>
            <a:xfrm>
              <a:off x="287221" y="965530"/>
              <a:ext cx="459474" cy="403823"/>
              <a:chOff x="5892512" y="2805541"/>
              <a:chExt cx="459474" cy="403823"/>
            </a:xfrm>
          </p:grpSpPr>
          <p:sp>
            <p:nvSpPr>
              <p:cNvPr id="509" name="Google Shape;509;p25"/>
              <p:cNvSpPr/>
              <p:nvPr/>
            </p:nvSpPr>
            <p:spPr>
              <a:xfrm>
                <a:off x="5956277" y="2824919"/>
                <a:ext cx="395709" cy="376075"/>
              </a:xfrm>
              <a:prstGeom prst="ellipse">
                <a:avLst/>
              </a:prstGeom>
              <a:solidFill>
                <a:srgbClr val="B8372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sp>
            <p:nvSpPr>
              <p:cNvPr id="510" name="Google Shape;510;p25"/>
              <p:cNvSpPr/>
              <p:nvPr/>
            </p:nvSpPr>
            <p:spPr>
              <a:xfrm>
                <a:off x="5892512" y="2805541"/>
                <a:ext cx="424906" cy="40382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sp>
            <p:nvSpPr>
              <p:cNvPr id="511" name="Google Shape;511;p25"/>
              <p:cNvSpPr/>
              <p:nvPr/>
            </p:nvSpPr>
            <p:spPr>
              <a:xfrm rot="5400000">
                <a:off x="6076285" y="2946262"/>
                <a:ext cx="186870" cy="122381"/>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grpSp>
      </p:grpSp>
      <p:sp>
        <p:nvSpPr>
          <p:cNvPr id="512" name="Google Shape;512;p25"/>
          <p:cNvSpPr/>
          <p:nvPr/>
        </p:nvSpPr>
        <p:spPr>
          <a:xfrm>
            <a:off x="503238" y="376836"/>
            <a:ext cx="3049660"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lang="es-PE" sz="1000">
                <a:solidFill>
                  <a:srgbClr val="7F7F7F"/>
                </a:solidFill>
                <a:latin typeface="Calibri"/>
                <a:ea typeface="Calibri"/>
                <a:cs typeface="Calibri"/>
                <a:sym typeface="Calibri"/>
              </a:rPr>
              <a:t>+ </a:t>
            </a:r>
            <a:r>
              <a:rPr lang="es-PE" sz="1000">
                <a:solidFill>
                  <a:srgbClr val="A5A5A5"/>
                </a:solidFill>
                <a:latin typeface="Calibri"/>
                <a:ea typeface="Calibri"/>
                <a:cs typeface="Calibri"/>
                <a:sym typeface="Calibri"/>
              </a:rPr>
              <a:t>PASO A PASO PARA ELABORAR CRONOGRAMAS</a:t>
            </a:r>
            <a:endParaRPr/>
          </a:p>
        </p:txBody>
      </p:sp>
      <p:sp>
        <p:nvSpPr>
          <p:cNvPr id="513" name="Google Shape;513;p25"/>
          <p:cNvSpPr/>
          <p:nvPr/>
        </p:nvSpPr>
        <p:spPr>
          <a:xfrm>
            <a:off x="503238" y="1605377"/>
            <a:ext cx="6373812" cy="1477328"/>
          </a:xfrm>
          <a:prstGeom prst="rect">
            <a:avLst/>
          </a:prstGeom>
          <a:noFill/>
          <a:ln>
            <a:noFill/>
          </a:ln>
        </p:spPr>
        <p:txBody>
          <a:bodyPr anchorCtr="0" anchor="t" bIns="0" lIns="0" spcFirstLastPara="1" rIns="0" wrap="square" tIns="0">
            <a:spAutoFit/>
          </a:bodyPr>
          <a:lstStyle/>
          <a:p>
            <a:pPr indent="-182563" lvl="0" marL="182563" marR="0" rtl="0" algn="l">
              <a:spcBef>
                <a:spcPts val="0"/>
              </a:spcBef>
              <a:spcAft>
                <a:spcPts val="0"/>
              </a:spcAft>
              <a:buClr>
                <a:schemeClr val="accent2"/>
              </a:buClr>
              <a:buSzPts val="1600"/>
              <a:buFont typeface="Arial"/>
              <a:buChar char="•"/>
            </a:pPr>
            <a:r>
              <a:rPr b="1" lang="es-PE" sz="1600">
                <a:solidFill>
                  <a:schemeClr val="accent2"/>
                </a:solidFill>
                <a:latin typeface="Calibri"/>
                <a:ea typeface="Calibri"/>
                <a:cs typeface="Calibri"/>
                <a:sym typeface="Calibri"/>
              </a:rPr>
              <a:t>Objetivo: </a:t>
            </a:r>
            <a:r>
              <a:rPr lang="es-PE" sz="1600">
                <a:solidFill>
                  <a:schemeClr val="dk1"/>
                </a:solidFill>
                <a:latin typeface="Calibri"/>
                <a:ea typeface="Calibri"/>
                <a:cs typeface="Calibri"/>
                <a:sym typeface="Calibri"/>
              </a:rPr>
              <a:t>Calcular el tiempo que tomará completar cada actividad.</a:t>
            </a:r>
            <a:endParaRPr/>
          </a:p>
          <a:p>
            <a:pPr indent="-80963" lvl="0" marL="182563" marR="0" rtl="0" algn="l">
              <a:spcBef>
                <a:spcPts val="0"/>
              </a:spcBef>
              <a:spcAft>
                <a:spcPts val="0"/>
              </a:spcAft>
              <a:buClr>
                <a:schemeClr val="accent2"/>
              </a:buClr>
              <a:buSzPts val="1600"/>
              <a:buFont typeface="Arial"/>
              <a:buNone/>
            </a:pPr>
            <a:r>
              <a:t/>
            </a:r>
            <a:endParaRPr sz="1600">
              <a:solidFill>
                <a:schemeClr val="dk1"/>
              </a:solidFill>
              <a:latin typeface="Calibri"/>
              <a:ea typeface="Calibri"/>
              <a:cs typeface="Calibri"/>
              <a:sym typeface="Calibri"/>
            </a:endParaRPr>
          </a:p>
          <a:p>
            <a:pPr indent="-182563" lvl="0" marL="182563" marR="0" rtl="0" algn="l">
              <a:spcBef>
                <a:spcPts val="0"/>
              </a:spcBef>
              <a:spcAft>
                <a:spcPts val="0"/>
              </a:spcAft>
              <a:buClr>
                <a:schemeClr val="accent2"/>
              </a:buClr>
              <a:buSzPts val="1600"/>
              <a:buFont typeface="Arial"/>
              <a:buChar char="•"/>
            </a:pPr>
            <a:r>
              <a:rPr b="1" lang="es-PE" sz="1600">
                <a:solidFill>
                  <a:schemeClr val="accent2"/>
                </a:solidFill>
                <a:latin typeface="Calibri"/>
                <a:ea typeface="Calibri"/>
                <a:cs typeface="Calibri"/>
                <a:sym typeface="Calibri"/>
              </a:rPr>
              <a:t>Actividades: </a:t>
            </a:r>
            <a:endParaRPr/>
          </a:p>
          <a:p>
            <a:pPr indent="-176212" lvl="0" marL="358775" marR="0" rtl="0" algn="l">
              <a:spcBef>
                <a:spcPts val="0"/>
              </a:spcBef>
              <a:spcAft>
                <a:spcPts val="0"/>
              </a:spcAft>
              <a:buClr>
                <a:schemeClr val="accent2"/>
              </a:buClr>
              <a:buSzPts val="1600"/>
              <a:buFont typeface="Arial"/>
              <a:buChar char="•"/>
            </a:pPr>
            <a:r>
              <a:rPr lang="es-PE" sz="1600">
                <a:solidFill>
                  <a:schemeClr val="dk1"/>
                </a:solidFill>
                <a:latin typeface="Calibri"/>
                <a:ea typeface="Calibri"/>
                <a:cs typeface="Calibri"/>
                <a:sym typeface="Calibri"/>
              </a:rPr>
              <a:t>Considerar la disponibilidad de recursos.</a:t>
            </a:r>
            <a:endParaRPr/>
          </a:p>
          <a:p>
            <a:pPr indent="-176212" lvl="0" marL="358775" marR="0" rtl="0" algn="l">
              <a:spcBef>
                <a:spcPts val="0"/>
              </a:spcBef>
              <a:spcAft>
                <a:spcPts val="0"/>
              </a:spcAft>
              <a:buClr>
                <a:schemeClr val="accent2"/>
              </a:buClr>
              <a:buSzPts val="1600"/>
              <a:buFont typeface="Arial"/>
              <a:buChar char="•"/>
            </a:pPr>
            <a:r>
              <a:rPr lang="es-PE" sz="1600">
                <a:solidFill>
                  <a:schemeClr val="dk1"/>
                </a:solidFill>
                <a:latin typeface="Calibri"/>
                <a:ea typeface="Calibri"/>
                <a:cs typeface="Calibri"/>
                <a:sym typeface="Calibri"/>
              </a:rPr>
              <a:t>Estimar la duración con base en experiencias anteriores, opinión de expertos o técnicas de estimación como PERT o Delphi.</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graphicFrame>
        <p:nvGraphicFramePr>
          <p:cNvPr id="519" name="Google Shape;519;p26"/>
          <p:cNvGraphicFramePr/>
          <p:nvPr/>
        </p:nvGraphicFramePr>
        <p:xfrm>
          <a:off x="827088" y="1495425"/>
          <a:ext cx="3000000" cy="3000000"/>
        </p:xfrm>
        <a:graphic>
          <a:graphicData uri="http://schemas.openxmlformats.org/drawingml/2006/table">
            <a:tbl>
              <a:tblPr>
                <a:noFill/>
                <a:tableStyleId>{DC108FB1-C6A3-4793-8F41-B948A69EDCEA}</a:tableStyleId>
              </a:tblPr>
              <a:tblGrid>
                <a:gridCol w="115175"/>
                <a:gridCol w="183225"/>
                <a:gridCol w="235575"/>
                <a:gridCol w="1722375"/>
                <a:gridCol w="785275"/>
                <a:gridCol w="785275"/>
                <a:gridCol w="785275"/>
              </a:tblGrid>
              <a:tr h="138475">
                <a:tc>
                  <a:txBody>
                    <a:bodyPr/>
                    <a:lstStyle/>
                    <a:p>
                      <a:pPr indent="0" lvl="0" marL="0" marR="0" rtl="0" algn="ctr">
                        <a:spcBef>
                          <a:spcPts val="0"/>
                        </a:spcBef>
                        <a:spcAft>
                          <a:spcPts val="0"/>
                        </a:spcAft>
                        <a:buNone/>
                      </a:pPr>
                      <a:r>
                        <a:rPr b="1" i="0" lang="es-PE" sz="800" u="none" strike="noStrike">
                          <a:solidFill>
                            <a:srgbClr val="FFFFFF"/>
                          </a:solidFill>
                          <a:latin typeface="Calibri"/>
                          <a:ea typeface="Calibri"/>
                          <a:cs typeface="Calibri"/>
                          <a:sym typeface="Calibri"/>
                        </a:rPr>
                        <a:t>1</a:t>
                      </a:r>
                      <a:endParaRPr/>
                    </a:p>
                  </a:txBody>
                  <a:tcPr marT="3350" marB="0" marR="3350" marL="33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accent2"/>
                    </a:solidFill>
                  </a:tcPr>
                </a:tc>
                <a:tc gridSpan="3">
                  <a:txBody>
                    <a:bodyPr/>
                    <a:lstStyle/>
                    <a:p>
                      <a:pPr indent="0" lvl="0" marL="0" marR="0" rtl="0" algn="l">
                        <a:spcBef>
                          <a:spcPts val="0"/>
                        </a:spcBef>
                        <a:spcAft>
                          <a:spcPts val="0"/>
                        </a:spcAft>
                        <a:buNone/>
                      </a:pPr>
                      <a:r>
                        <a:rPr b="1" i="0" lang="es-PE" sz="800" u="none" strike="noStrike">
                          <a:solidFill>
                            <a:srgbClr val="FFFFFF"/>
                          </a:solidFill>
                          <a:latin typeface="Calibri"/>
                          <a:ea typeface="Calibri"/>
                          <a:cs typeface="Calibri"/>
                          <a:sym typeface="Calibri"/>
                        </a:rPr>
                        <a:t>Gestión del Proyecto</a:t>
                      </a:r>
                      <a:endParaRPr/>
                    </a:p>
                  </a:txBody>
                  <a:tcPr marT="3350" marB="0" marR="3350" marL="33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accent2"/>
                    </a:solidFill>
                  </a:tcPr>
                </a:tc>
                <a:tc hMerge="1"/>
                <a:tc hMerge="1"/>
                <a:tc>
                  <a:txBody>
                    <a:bodyPr/>
                    <a:lstStyle/>
                    <a:p>
                      <a:pPr indent="0" lvl="0" marL="0" marR="0" rtl="0" algn="ctr">
                        <a:spcBef>
                          <a:spcPts val="0"/>
                        </a:spcBef>
                        <a:spcAft>
                          <a:spcPts val="0"/>
                        </a:spcAft>
                        <a:buNone/>
                      </a:pPr>
                      <a:r>
                        <a:rPr b="1" i="0" lang="es-PE" sz="800" u="none" strike="noStrike">
                          <a:solidFill>
                            <a:srgbClr val="FFFFFF"/>
                          </a:solidFill>
                          <a:latin typeface="Calibri"/>
                          <a:ea typeface="Calibri"/>
                          <a:cs typeface="Calibri"/>
                          <a:sym typeface="Calibri"/>
                        </a:rPr>
                        <a:t>Duración</a:t>
                      </a:r>
                      <a:endParaRPr b="1" i="0" sz="800" u="none" strike="noStrike">
                        <a:solidFill>
                          <a:srgbClr val="FFFFFF"/>
                        </a:solidFill>
                        <a:latin typeface="Calibri"/>
                        <a:ea typeface="Calibri"/>
                        <a:cs typeface="Calibri"/>
                        <a:sym typeface="Calibri"/>
                      </a:endParaRPr>
                    </a:p>
                  </a:txBody>
                  <a:tcPr marT="3350" marB="0" marR="3350" marL="33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accent2"/>
                    </a:solidFill>
                  </a:tcPr>
                </a:tc>
                <a:tc>
                  <a:txBody>
                    <a:bodyPr/>
                    <a:lstStyle/>
                    <a:p>
                      <a:pPr indent="0" lvl="0" marL="0" marR="0" rtl="0" algn="ctr">
                        <a:spcBef>
                          <a:spcPts val="0"/>
                        </a:spcBef>
                        <a:spcAft>
                          <a:spcPts val="0"/>
                        </a:spcAft>
                        <a:buNone/>
                      </a:pPr>
                      <a:r>
                        <a:rPr b="1" i="0" lang="es-PE" sz="800" u="none" strike="noStrike">
                          <a:solidFill>
                            <a:srgbClr val="FFFFFF"/>
                          </a:solidFill>
                          <a:latin typeface="Calibri"/>
                          <a:ea typeface="Calibri"/>
                          <a:cs typeface="Calibri"/>
                          <a:sym typeface="Calibri"/>
                        </a:rPr>
                        <a:t>Recurso</a:t>
                      </a:r>
                      <a:endParaRPr b="1" i="0" sz="800" u="none" strike="noStrike">
                        <a:solidFill>
                          <a:srgbClr val="FFFFFF"/>
                        </a:solidFill>
                        <a:latin typeface="Calibri"/>
                        <a:ea typeface="Calibri"/>
                        <a:cs typeface="Calibri"/>
                        <a:sym typeface="Calibri"/>
                      </a:endParaRPr>
                    </a:p>
                  </a:txBody>
                  <a:tcPr marT="3925" marB="0" marR="3925" marL="392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accent2"/>
                    </a:solidFill>
                  </a:tcPr>
                </a:tc>
                <a:tc>
                  <a:txBody>
                    <a:bodyPr/>
                    <a:lstStyle/>
                    <a:p>
                      <a:pPr indent="0" lvl="0" marL="0" marR="0" rtl="0" algn="ctr">
                        <a:spcBef>
                          <a:spcPts val="0"/>
                        </a:spcBef>
                        <a:spcAft>
                          <a:spcPts val="0"/>
                        </a:spcAft>
                        <a:buNone/>
                      </a:pPr>
                      <a:r>
                        <a:rPr b="1" i="0" lang="es-PE" sz="800" u="none" strike="noStrike">
                          <a:solidFill>
                            <a:srgbClr val="FFFFFF"/>
                          </a:solidFill>
                          <a:latin typeface="Calibri"/>
                          <a:ea typeface="Calibri"/>
                          <a:cs typeface="Calibri"/>
                          <a:sym typeface="Calibri"/>
                        </a:rPr>
                        <a:t>Predecesora </a:t>
                      </a:r>
                      <a:endParaRPr/>
                    </a:p>
                  </a:txBody>
                  <a:tcPr marT="4475" marB="0" marR="4475" marL="447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accent2"/>
                    </a:solidFill>
                  </a:tcPr>
                </a:tc>
              </a:tr>
              <a:tr h="138475">
                <a:tc>
                  <a:txBody>
                    <a:bodyPr/>
                    <a:lstStyle/>
                    <a:p>
                      <a:pPr indent="0" lvl="0" marL="0" marR="0" rtl="0" algn="l">
                        <a:spcBef>
                          <a:spcPts val="0"/>
                        </a:spcBef>
                        <a:spcAft>
                          <a:spcPts val="0"/>
                        </a:spcAft>
                        <a:buNone/>
                      </a:pPr>
                      <a:r>
                        <a:rPr b="1" i="0" lang="es-PE" sz="800" u="none" strike="noStrike">
                          <a:solidFill>
                            <a:srgbClr val="000000"/>
                          </a:solidFill>
                          <a:latin typeface="Calibri"/>
                          <a:ea typeface="Calibri"/>
                          <a:cs typeface="Calibri"/>
                          <a:sym typeface="Calibri"/>
                        </a:rPr>
                        <a:t> </a:t>
                      </a:r>
                      <a:endParaRPr/>
                    </a:p>
                  </a:txBody>
                  <a:tcPr marT="3350" marB="0" marR="3350" marL="33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FBC8C4"/>
                    </a:solidFill>
                  </a:tcPr>
                </a:tc>
                <a:tc>
                  <a:txBody>
                    <a:bodyPr/>
                    <a:lstStyle/>
                    <a:p>
                      <a:pPr indent="0" lvl="0" marL="0" marR="0" rtl="0" algn="l">
                        <a:spcBef>
                          <a:spcPts val="0"/>
                        </a:spcBef>
                        <a:spcAft>
                          <a:spcPts val="0"/>
                        </a:spcAft>
                        <a:buNone/>
                      </a:pPr>
                      <a:r>
                        <a:rPr b="1" i="0" lang="es-PE" sz="800" u="none" strike="noStrike">
                          <a:solidFill>
                            <a:srgbClr val="000000"/>
                          </a:solidFill>
                          <a:latin typeface="Calibri"/>
                          <a:ea typeface="Calibri"/>
                          <a:cs typeface="Calibri"/>
                          <a:sym typeface="Calibri"/>
                        </a:rPr>
                        <a:t>1.1.</a:t>
                      </a:r>
                      <a:endParaRPr/>
                    </a:p>
                  </a:txBody>
                  <a:tcPr marT="3350" marB="0" marR="3350" marL="33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FBC8C4"/>
                    </a:solidFill>
                  </a:tcPr>
                </a:tc>
                <a:tc gridSpan="2">
                  <a:txBody>
                    <a:bodyPr/>
                    <a:lstStyle/>
                    <a:p>
                      <a:pPr indent="0" lvl="0" marL="0" marR="0" rtl="0" algn="l">
                        <a:spcBef>
                          <a:spcPts val="0"/>
                        </a:spcBef>
                        <a:spcAft>
                          <a:spcPts val="0"/>
                        </a:spcAft>
                        <a:buNone/>
                      </a:pPr>
                      <a:r>
                        <a:rPr b="1" i="0" lang="es-PE" sz="800" u="none" strike="noStrike">
                          <a:solidFill>
                            <a:srgbClr val="000000"/>
                          </a:solidFill>
                          <a:latin typeface="Calibri"/>
                          <a:ea typeface="Calibri"/>
                          <a:cs typeface="Calibri"/>
                          <a:sym typeface="Calibri"/>
                        </a:rPr>
                        <a:t>Acta de Constitución</a:t>
                      </a:r>
                      <a:endParaRPr/>
                    </a:p>
                  </a:txBody>
                  <a:tcPr marT="3350" marB="0" marR="3350" marL="33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FBC8C4"/>
                    </a:solidFill>
                  </a:tcPr>
                </a:tc>
                <a:tc hMerge="1"/>
                <a:tc>
                  <a:txBody>
                    <a:bodyPr/>
                    <a:lstStyle/>
                    <a:p>
                      <a:pPr indent="0" lvl="0" marL="0" marR="0" rtl="0" algn="ctr">
                        <a:spcBef>
                          <a:spcPts val="0"/>
                        </a:spcBef>
                        <a:spcAft>
                          <a:spcPts val="0"/>
                        </a:spcAft>
                        <a:buNone/>
                      </a:pPr>
                      <a:r>
                        <a:t/>
                      </a:r>
                      <a:endParaRPr b="1"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FBC8C4"/>
                    </a:solidFill>
                  </a:tcPr>
                </a:tc>
                <a:tc>
                  <a:txBody>
                    <a:bodyPr/>
                    <a:lstStyle/>
                    <a:p>
                      <a:pPr indent="0" lvl="0" marL="0" marR="0" rtl="0" algn="ctr">
                        <a:spcBef>
                          <a:spcPts val="0"/>
                        </a:spcBef>
                        <a:spcAft>
                          <a:spcPts val="0"/>
                        </a:spcAft>
                        <a:buNone/>
                      </a:pPr>
                      <a:r>
                        <a:t/>
                      </a:r>
                      <a:endParaRPr b="1" i="0" sz="800" u="none" strike="noStrike">
                        <a:solidFill>
                          <a:srgbClr val="000000"/>
                        </a:solidFill>
                        <a:latin typeface="Calibri"/>
                        <a:ea typeface="Calibri"/>
                        <a:cs typeface="Calibri"/>
                        <a:sym typeface="Calibri"/>
                      </a:endParaRPr>
                    </a:p>
                  </a:txBody>
                  <a:tcPr marT="3925" marB="0" marR="3925" marL="392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FBC8C4"/>
                    </a:solidFill>
                  </a:tcPr>
                </a:tc>
                <a:tc>
                  <a:txBody>
                    <a:bodyPr/>
                    <a:lstStyle/>
                    <a:p>
                      <a:pPr indent="0" lvl="0" marL="0" marR="0" rtl="0" algn="ctr">
                        <a:spcBef>
                          <a:spcPts val="0"/>
                        </a:spcBef>
                        <a:spcAft>
                          <a:spcPts val="0"/>
                        </a:spcAft>
                        <a:buNone/>
                      </a:pPr>
                      <a:r>
                        <a:rPr b="1" i="0" lang="es-PE" sz="800" u="none" strike="noStrike">
                          <a:solidFill>
                            <a:srgbClr val="000000"/>
                          </a:solidFill>
                          <a:latin typeface="Calibri"/>
                          <a:ea typeface="Calibri"/>
                          <a:cs typeface="Calibri"/>
                          <a:sym typeface="Calibri"/>
                        </a:rPr>
                        <a:t> </a:t>
                      </a:r>
                      <a:endParaRPr/>
                    </a:p>
                  </a:txBody>
                  <a:tcPr marT="4475" marB="0" marR="4475" marL="447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FBC8C4"/>
                    </a:solidFill>
                  </a:tcPr>
                </a:tc>
              </a:tr>
              <a:tr h="138475">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1.1.1</a:t>
                      </a:r>
                      <a:endParaRPr/>
                    </a:p>
                  </a:txBody>
                  <a:tcPr marT="3350" marB="0" marR="3350" marL="33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Elaborar el Acta de Constitución</a:t>
                      </a:r>
                      <a:endParaRPr/>
                    </a:p>
                  </a:txBody>
                  <a:tcPr marT="3350" marB="0" marR="3350" marL="33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2d</a:t>
                      </a:r>
                      <a:endParaRPr/>
                    </a:p>
                  </a:txBody>
                  <a:tcPr marT="3475" marB="0" marR="3475" marL="347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J.Proyecto</a:t>
                      </a:r>
                      <a:endParaRPr/>
                    </a:p>
                  </a:txBody>
                  <a:tcPr marT="3925" marB="0" marR="3925" marL="392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4475" marB="0" marR="4475" marL="447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r>
              <a:tr h="138475">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1.1.2</a:t>
                      </a:r>
                      <a:endParaRPr/>
                    </a:p>
                  </a:txBody>
                  <a:tcPr marT="3350" marB="0" marR="3350" marL="33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Presentar al Cliente Acta de Constitución</a:t>
                      </a:r>
                      <a:endParaRPr/>
                    </a:p>
                  </a:txBody>
                  <a:tcPr marT="3350" marB="0" marR="3350" marL="33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1d</a:t>
                      </a:r>
                      <a:endParaRPr/>
                    </a:p>
                  </a:txBody>
                  <a:tcPr marT="3475" marB="0" marR="3475" marL="347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J.Proyecto</a:t>
                      </a:r>
                      <a:endParaRPr/>
                    </a:p>
                  </a:txBody>
                  <a:tcPr marT="3925" marB="0" marR="3925" marL="392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1.1.1.</a:t>
                      </a:r>
                      <a:endParaRPr/>
                    </a:p>
                  </a:txBody>
                  <a:tcPr marT="4475" marB="0" marR="4475" marL="447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r>
              <a:tr h="138475">
                <a:tc>
                  <a:txBody>
                    <a:bodyPr/>
                    <a:lstStyle/>
                    <a:p>
                      <a:pPr indent="0" lvl="0" marL="0" marR="0" rtl="0" algn="l">
                        <a:spcBef>
                          <a:spcPts val="0"/>
                        </a:spcBef>
                        <a:spcAft>
                          <a:spcPts val="0"/>
                        </a:spcAft>
                        <a:buNone/>
                      </a:pPr>
                      <a:r>
                        <a:rPr b="1" i="0" lang="es-PE" sz="800" u="none" strike="noStrike">
                          <a:solidFill>
                            <a:srgbClr val="000000"/>
                          </a:solidFill>
                          <a:latin typeface="Calibri"/>
                          <a:ea typeface="Calibri"/>
                          <a:cs typeface="Calibri"/>
                          <a:sym typeface="Calibri"/>
                        </a:rPr>
                        <a:t> </a:t>
                      </a:r>
                      <a:endParaRPr/>
                    </a:p>
                  </a:txBody>
                  <a:tcPr marT="3350" marB="0" marR="3350" marL="33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FBC8C4"/>
                    </a:solidFill>
                  </a:tcPr>
                </a:tc>
                <a:tc>
                  <a:txBody>
                    <a:bodyPr/>
                    <a:lstStyle/>
                    <a:p>
                      <a:pPr indent="0" lvl="0" marL="0" marR="0" rtl="0" algn="l">
                        <a:spcBef>
                          <a:spcPts val="0"/>
                        </a:spcBef>
                        <a:spcAft>
                          <a:spcPts val="0"/>
                        </a:spcAft>
                        <a:buNone/>
                      </a:pPr>
                      <a:r>
                        <a:rPr b="1" i="0" lang="es-PE" sz="800" u="none" strike="noStrike">
                          <a:solidFill>
                            <a:srgbClr val="000000"/>
                          </a:solidFill>
                          <a:latin typeface="Calibri"/>
                          <a:ea typeface="Calibri"/>
                          <a:cs typeface="Calibri"/>
                          <a:sym typeface="Calibri"/>
                        </a:rPr>
                        <a:t>1.2.</a:t>
                      </a:r>
                      <a:endParaRPr/>
                    </a:p>
                  </a:txBody>
                  <a:tcPr marT="3350" marB="0" marR="3350" marL="33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FBC8C4"/>
                    </a:solidFill>
                  </a:tcPr>
                </a:tc>
                <a:tc gridSpan="2">
                  <a:txBody>
                    <a:bodyPr/>
                    <a:lstStyle/>
                    <a:p>
                      <a:pPr indent="0" lvl="0" marL="0" marR="0" rtl="0" algn="l">
                        <a:spcBef>
                          <a:spcPts val="0"/>
                        </a:spcBef>
                        <a:spcAft>
                          <a:spcPts val="0"/>
                        </a:spcAft>
                        <a:buNone/>
                      </a:pPr>
                      <a:r>
                        <a:rPr b="1" i="0" lang="es-PE" sz="800" u="none" strike="noStrike">
                          <a:solidFill>
                            <a:srgbClr val="000000"/>
                          </a:solidFill>
                          <a:latin typeface="Calibri"/>
                          <a:ea typeface="Calibri"/>
                          <a:cs typeface="Calibri"/>
                          <a:sym typeface="Calibri"/>
                        </a:rPr>
                        <a:t>Presupuesto</a:t>
                      </a:r>
                      <a:endParaRPr/>
                    </a:p>
                  </a:txBody>
                  <a:tcPr marT="3350" marB="0" marR="3350" marL="33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FBC8C4"/>
                    </a:solidFill>
                  </a:tcPr>
                </a:tc>
                <a:tc hMerge="1"/>
                <a:tc>
                  <a:txBody>
                    <a:bodyPr/>
                    <a:lstStyle/>
                    <a:p>
                      <a:pPr indent="0" lvl="0" marL="0" marR="0" rtl="0" algn="ctr">
                        <a:spcBef>
                          <a:spcPts val="0"/>
                        </a:spcBef>
                        <a:spcAft>
                          <a:spcPts val="0"/>
                        </a:spcAft>
                        <a:buNone/>
                      </a:pPr>
                      <a:r>
                        <a:rPr b="1" i="0" lang="es-PE" sz="800" u="none" strike="noStrike">
                          <a:solidFill>
                            <a:srgbClr val="000000"/>
                          </a:solidFill>
                          <a:latin typeface="Calibri"/>
                          <a:ea typeface="Calibri"/>
                          <a:cs typeface="Calibri"/>
                          <a:sym typeface="Calibri"/>
                        </a:rPr>
                        <a:t> </a:t>
                      </a:r>
                      <a:endParaRPr/>
                    </a:p>
                  </a:txBody>
                  <a:tcPr marT="3475" marB="0" marR="3475" marL="347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FBC8C4"/>
                    </a:solidFill>
                  </a:tcPr>
                </a:tc>
                <a:tc>
                  <a:txBody>
                    <a:bodyPr/>
                    <a:lstStyle/>
                    <a:p>
                      <a:pPr indent="0" lvl="0" marL="0" marR="0" rtl="0" algn="ctr">
                        <a:spcBef>
                          <a:spcPts val="0"/>
                        </a:spcBef>
                        <a:spcAft>
                          <a:spcPts val="0"/>
                        </a:spcAft>
                        <a:buNone/>
                      </a:pPr>
                      <a:r>
                        <a:rPr b="1" i="0" lang="es-PE" sz="800" u="none" strike="noStrike">
                          <a:solidFill>
                            <a:srgbClr val="000000"/>
                          </a:solidFill>
                          <a:latin typeface="Calibri"/>
                          <a:ea typeface="Calibri"/>
                          <a:cs typeface="Calibri"/>
                          <a:sym typeface="Calibri"/>
                        </a:rPr>
                        <a:t> </a:t>
                      </a:r>
                      <a:endParaRPr/>
                    </a:p>
                  </a:txBody>
                  <a:tcPr marT="3925" marB="0" marR="3925" marL="392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FBC8C4"/>
                    </a:solidFill>
                  </a:tcPr>
                </a:tc>
                <a:tc>
                  <a:txBody>
                    <a:bodyPr/>
                    <a:lstStyle/>
                    <a:p>
                      <a:pPr indent="0" lvl="0" marL="0" marR="0" rtl="0" algn="ctr">
                        <a:spcBef>
                          <a:spcPts val="0"/>
                        </a:spcBef>
                        <a:spcAft>
                          <a:spcPts val="0"/>
                        </a:spcAft>
                        <a:buNone/>
                      </a:pPr>
                      <a:r>
                        <a:rPr b="1" i="0" lang="es-PE" sz="800" u="none" strike="noStrike">
                          <a:solidFill>
                            <a:srgbClr val="000000"/>
                          </a:solidFill>
                          <a:latin typeface="Calibri"/>
                          <a:ea typeface="Calibri"/>
                          <a:cs typeface="Calibri"/>
                          <a:sym typeface="Calibri"/>
                        </a:rPr>
                        <a:t> </a:t>
                      </a:r>
                      <a:endParaRPr/>
                    </a:p>
                  </a:txBody>
                  <a:tcPr marT="4475" marB="0" marR="4475" marL="447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FBC8C4"/>
                    </a:solidFill>
                  </a:tcPr>
                </a:tc>
              </a:tr>
              <a:tr h="138475">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1.2.1.</a:t>
                      </a:r>
                      <a:endParaRPr/>
                    </a:p>
                  </a:txBody>
                  <a:tcPr marT="3350" marB="0" marR="3350" marL="33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Determinar los costos</a:t>
                      </a:r>
                      <a:endParaRPr/>
                    </a:p>
                  </a:txBody>
                  <a:tcPr marT="3350" marB="0" marR="3350" marL="33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3d</a:t>
                      </a:r>
                      <a:endParaRPr/>
                    </a:p>
                  </a:txBody>
                  <a:tcPr marT="3475" marB="0" marR="3475" marL="347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J.Proyecto</a:t>
                      </a:r>
                      <a:endParaRPr/>
                    </a:p>
                  </a:txBody>
                  <a:tcPr marT="3925" marB="0" marR="3925" marL="392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1.1.</a:t>
                      </a:r>
                      <a:endParaRPr/>
                    </a:p>
                  </a:txBody>
                  <a:tcPr marT="4475" marB="0" marR="4475" marL="447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r>
              <a:tr h="138475">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1.2.2.</a:t>
                      </a:r>
                      <a:endParaRPr/>
                    </a:p>
                  </a:txBody>
                  <a:tcPr marT="3350" marB="0" marR="3350" marL="33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Elaborar Presupuesto Preliminar</a:t>
                      </a:r>
                      <a:endParaRPr/>
                    </a:p>
                  </a:txBody>
                  <a:tcPr marT="3350" marB="0" marR="3350" marL="33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2d</a:t>
                      </a:r>
                      <a:endParaRPr/>
                    </a:p>
                  </a:txBody>
                  <a:tcPr marT="3475" marB="0" marR="3475" marL="347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J.Proyecto</a:t>
                      </a:r>
                      <a:endParaRPr/>
                    </a:p>
                  </a:txBody>
                  <a:tcPr marT="3925" marB="0" marR="3925" marL="392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1.2.1.</a:t>
                      </a:r>
                      <a:endParaRPr/>
                    </a:p>
                  </a:txBody>
                  <a:tcPr marT="4475" marB="0" marR="4475" marL="447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r>
              <a:tr h="138475">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1.2.3.</a:t>
                      </a:r>
                      <a:endParaRPr/>
                    </a:p>
                  </a:txBody>
                  <a:tcPr marT="3350" marB="0" marR="3350" marL="33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Sustentar y aprobar el Presupuesto</a:t>
                      </a:r>
                      <a:endParaRPr/>
                    </a:p>
                  </a:txBody>
                  <a:tcPr marT="3350" marB="0" marR="3350" marL="33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2d</a:t>
                      </a:r>
                      <a:endParaRPr/>
                    </a:p>
                  </a:txBody>
                  <a:tcPr marT="3475" marB="0" marR="3475" marL="347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J.Proyecto</a:t>
                      </a:r>
                      <a:endParaRPr/>
                    </a:p>
                  </a:txBody>
                  <a:tcPr marT="3925" marB="0" marR="3925" marL="392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1.2.2.</a:t>
                      </a:r>
                      <a:endParaRPr/>
                    </a:p>
                  </a:txBody>
                  <a:tcPr marT="4475" marB="0" marR="4475" marL="447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r>
              <a:tr h="138475">
                <a:tc>
                  <a:txBody>
                    <a:bodyPr/>
                    <a:lstStyle/>
                    <a:p>
                      <a:pPr indent="0" lvl="0" marL="0" marR="0" rtl="0" algn="l">
                        <a:spcBef>
                          <a:spcPts val="0"/>
                        </a:spcBef>
                        <a:spcAft>
                          <a:spcPts val="0"/>
                        </a:spcAft>
                        <a:buNone/>
                      </a:pPr>
                      <a:r>
                        <a:rPr b="1" i="0" lang="es-PE" sz="800" u="none" strike="noStrike">
                          <a:solidFill>
                            <a:srgbClr val="000000"/>
                          </a:solidFill>
                          <a:latin typeface="Calibri"/>
                          <a:ea typeface="Calibri"/>
                          <a:cs typeface="Calibri"/>
                          <a:sym typeface="Calibri"/>
                        </a:rPr>
                        <a:t> </a:t>
                      </a:r>
                      <a:endParaRPr/>
                    </a:p>
                  </a:txBody>
                  <a:tcPr marT="3350" marB="0" marR="3350" marL="33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FBC8C4"/>
                    </a:solidFill>
                  </a:tcPr>
                </a:tc>
                <a:tc>
                  <a:txBody>
                    <a:bodyPr/>
                    <a:lstStyle/>
                    <a:p>
                      <a:pPr indent="0" lvl="0" marL="0" marR="0" rtl="0" algn="l">
                        <a:spcBef>
                          <a:spcPts val="0"/>
                        </a:spcBef>
                        <a:spcAft>
                          <a:spcPts val="0"/>
                        </a:spcAft>
                        <a:buNone/>
                      </a:pPr>
                      <a:r>
                        <a:rPr b="1" i="0" lang="es-PE" sz="800" u="none" strike="noStrike">
                          <a:solidFill>
                            <a:srgbClr val="000000"/>
                          </a:solidFill>
                          <a:latin typeface="Calibri"/>
                          <a:ea typeface="Calibri"/>
                          <a:cs typeface="Calibri"/>
                          <a:sym typeface="Calibri"/>
                        </a:rPr>
                        <a:t>1.3.</a:t>
                      </a:r>
                      <a:endParaRPr/>
                    </a:p>
                  </a:txBody>
                  <a:tcPr marT="3350" marB="0" marR="3350" marL="33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FBC8C4"/>
                    </a:solidFill>
                  </a:tcPr>
                </a:tc>
                <a:tc gridSpan="2">
                  <a:txBody>
                    <a:bodyPr/>
                    <a:lstStyle/>
                    <a:p>
                      <a:pPr indent="0" lvl="0" marL="0" marR="0" rtl="0" algn="l">
                        <a:spcBef>
                          <a:spcPts val="0"/>
                        </a:spcBef>
                        <a:spcAft>
                          <a:spcPts val="0"/>
                        </a:spcAft>
                        <a:buNone/>
                      </a:pPr>
                      <a:r>
                        <a:rPr b="1" i="0" lang="es-PE" sz="800" u="none" strike="noStrike">
                          <a:solidFill>
                            <a:srgbClr val="000000"/>
                          </a:solidFill>
                          <a:latin typeface="Calibri"/>
                          <a:ea typeface="Calibri"/>
                          <a:cs typeface="Calibri"/>
                          <a:sym typeface="Calibri"/>
                        </a:rPr>
                        <a:t>Registro de Riesgos</a:t>
                      </a:r>
                      <a:endParaRPr/>
                    </a:p>
                  </a:txBody>
                  <a:tcPr marT="3350" marB="0" marR="3350" marL="33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FBC8C4"/>
                    </a:solidFill>
                  </a:tcPr>
                </a:tc>
                <a:tc hMerge="1"/>
                <a:tc>
                  <a:txBody>
                    <a:bodyPr/>
                    <a:lstStyle/>
                    <a:p>
                      <a:pPr indent="0" lvl="0" marL="0" marR="0" rtl="0" algn="ctr">
                        <a:spcBef>
                          <a:spcPts val="0"/>
                        </a:spcBef>
                        <a:spcAft>
                          <a:spcPts val="0"/>
                        </a:spcAft>
                        <a:buNone/>
                      </a:pPr>
                      <a:r>
                        <a:rPr b="1" i="0" lang="es-PE" sz="800" u="none" strike="noStrike">
                          <a:solidFill>
                            <a:srgbClr val="000000"/>
                          </a:solidFill>
                          <a:latin typeface="Calibri"/>
                          <a:ea typeface="Calibri"/>
                          <a:cs typeface="Calibri"/>
                          <a:sym typeface="Calibri"/>
                        </a:rPr>
                        <a:t> </a:t>
                      </a:r>
                      <a:endParaRPr/>
                    </a:p>
                  </a:txBody>
                  <a:tcPr marT="3475" marB="0" marR="3475" marL="347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FBC8C4"/>
                    </a:solidFill>
                  </a:tcPr>
                </a:tc>
                <a:tc>
                  <a:txBody>
                    <a:bodyPr/>
                    <a:lstStyle/>
                    <a:p>
                      <a:pPr indent="0" lvl="0" marL="0" marR="0" rtl="0" algn="ctr">
                        <a:spcBef>
                          <a:spcPts val="0"/>
                        </a:spcBef>
                        <a:spcAft>
                          <a:spcPts val="0"/>
                        </a:spcAft>
                        <a:buNone/>
                      </a:pPr>
                      <a:r>
                        <a:rPr b="1" i="0" lang="es-PE" sz="800" u="none" strike="noStrike">
                          <a:solidFill>
                            <a:srgbClr val="000000"/>
                          </a:solidFill>
                          <a:latin typeface="Calibri"/>
                          <a:ea typeface="Calibri"/>
                          <a:cs typeface="Calibri"/>
                          <a:sym typeface="Calibri"/>
                        </a:rPr>
                        <a:t> </a:t>
                      </a:r>
                      <a:endParaRPr/>
                    </a:p>
                  </a:txBody>
                  <a:tcPr marT="3925" marB="0" marR="3925" marL="392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FBC8C4"/>
                    </a:solidFill>
                  </a:tcPr>
                </a:tc>
                <a:tc>
                  <a:txBody>
                    <a:bodyPr/>
                    <a:lstStyle/>
                    <a:p>
                      <a:pPr indent="0" lvl="0" marL="0" marR="0" rtl="0" algn="ctr">
                        <a:spcBef>
                          <a:spcPts val="0"/>
                        </a:spcBef>
                        <a:spcAft>
                          <a:spcPts val="0"/>
                        </a:spcAft>
                        <a:buNone/>
                      </a:pPr>
                      <a:r>
                        <a:rPr b="1" i="0" lang="es-PE" sz="800" u="none" strike="noStrike">
                          <a:solidFill>
                            <a:srgbClr val="000000"/>
                          </a:solidFill>
                          <a:latin typeface="Calibri"/>
                          <a:ea typeface="Calibri"/>
                          <a:cs typeface="Calibri"/>
                          <a:sym typeface="Calibri"/>
                        </a:rPr>
                        <a:t> </a:t>
                      </a:r>
                      <a:endParaRPr/>
                    </a:p>
                  </a:txBody>
                  <a:tcPr marT="4475" marB="0" marR="4475" marL="447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FBC8C4"/>
                    </a:solidFill>
                  </a:tcPr>
                </a:tc>
              </a:tr>
              <a:tr h="138475">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1.3.1.</a:t>
                      </a:r>
                      <a:endParaRPr/>
                    </a:p>
                  </a:txBody>
                  <a:tcPr marT="3350" marB="0" marR="3350" marL="33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Elaborar Registro de Riesgos</a:t>
                      </a:r>
                      <a:endParaRPr/>
                    </a:p>
                  </a:txBody>
                  <a:tcPr marT="3350" marB="0" marR="3350" marL="33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2d</a:t>
                      </a:r>
                      <a:endParaRPr/>
                    </a:p>
                  </a:txBody>
                  <a:tcPr marT="3475" marB="0" marR="3475" marL="347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J.Proyecto</a:t>
                      </a:r>
                      <a:endParaRPr/>
                    </a:p>
                  </a:txBody>
                  <a:tcPr marT="3925" marB="0" marR="3925" marL="392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1.2.</a:t>
                      </a:r>
                      <a:endParaRPr/>
                    </a:p>
                  </a:txBody>
                  <a:tcPr marT="4475" marB="0" marR="4475" marL="447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r>
              <a:tr h="138475">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D9DBE1"/>
                    </a:solidFill>
                  </a:tcPr>
                </a:tc>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D9DBE1"/>
                    </a:solidFill>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1.3.2.</a:t>
                      </a:r>
                      <a:endParaRPr/>
                    </a:p>
                  </a:txBody>
                  <a:tcPr marT="3350" marB="0" marR="3350" marL="33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D9DBE1"/>
                    </a:solidFill>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Establecer Planes de Respuesta</a:t>
                      </a:r>
                      <a:endParaRPr/>
                    </a:p>
                  </a:txBody>
                  <a:tcPr marT="3350" marB="0" marR="3350" marL="33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D9DBE1"/>
                    </a:solidFill>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2d</a:t>
                      </a:r>
                      <a:endParaRPr/>
                    </a:p>
                  </a:txBody>
                  <a:tcPr marT="3475" marB="0" marR="3475" marL="347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D9DBE1"/>
                    </a:solidFill>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J.Proyecto</a:t>
                      </a:r>
                      <a:endParaRPr/>
                    </a:p>
                  </a:txBody>
                  <a:tcPr marT="3925" marB="0" marR="3925" marL="392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D9DBE1"/>
                    </a:solidFill>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1.3.1.</a:t>
                      </a:r>
                      <a:endParaRPr/>
                    </a:p>
                  </a:txBody>
                  <a:tcPr marT="4475" marB="0" marR="4475" marL="447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D9DBE1"/>
                    </a:solidFill>
                  </a:tcPr>
                </a:tc>
              </a:tr>
              <a:tr h="138475">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1.3.3.</a:t>
                      </a:r>
                      <a:endParaRPr/>
                    </a:p>
                  </a:txBody>
                  <a:tcPr marT="3350" marB="0" marR="3350" marL="33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Presentar al Cliente Registro de Riesgos</a:t>
                      </a:r>
                      <a:endParaRPr/>
                    </a:p>
                  </a:txBody>
                  <a:tcPr marT="3350" marB="0" marR="3350" marL="33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1d</a:t>
                      </a:r>
                      <a:endParaRPr/>
                    </a:p>
                  </a:txBody>
                  <a:tcPr marT="3475" marB="0" marR="3475" marL="347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J.Proyecto</a:t>
                      </a:r>
                      <a:endParaRPr/>
                    </a:p>
                  </a:txBody>
                  <a:tcPr marT="3925" marB="0" marR="3925" marL="392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1.3.2.</a:t>
                      </a:r>
                      <a:endParaRPr/>
                    </a:p>
                  </a:txBody>
                  <a:tcPr marT="4475" marB="0" marR="4475" marL="447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r>
              <a:tr h="138475">
                <a:tc>
                  <a:txBody>
                    <a:bodyPr/>
                    <a:lstStyle/>
                    <a:p>
                      <a:pPr indent="0" lvl="0" marL="0" marR="0" rtl="0" algn="ctr">
                        <a:spcBef>
                          <a:spcPts val="0"/>
                        </a:spcBef>
                        <a:spcAft>
                          <a:spcPts val="0"/>
                        </a:spcAft>
                        <a:buNone/>
                      </a:pPr>
                      <a:r>
                        <a:rPr b="1" i="0" lang="es-PE" sz="800" u="none" strike="noStrike">
                          <a:solidFill>
                            <a:srgbClr val="FFFFFF"/>
                          </a:solidFill>
                          <a:latin typeface="Calibri"/>
                          <a:ea typeface="Calibri"/>
                          <a:cs typeface="Calibri"/>
                          <a:sym typeface="Calibri"/>
                        </a:rPr>
                        <a:t>2</a:t>
                      </a:r>
                      <a:endParaRPr/>
                    </a:p>
                  </a:txBody>
                  <a:tcPr marT="3350" marB="0" marR="3350" marL="33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accent2"/>
                    </a:solidFill>
                  </a:tcPr>
                </a:tc>
                <a:tc gridSpan="3">
                  <a:txBody>
                    <a:bodyPr/>
                    <a:lstStyle/>
                    <a:p>
                      <a:pPr indent="0" lvl="0" marL="0" marR="0" rtl="0" algn="l">
                        <a:spcBef>
                          <a:spcPts val="0"/>
                        </a:spcBef>
                        <a:spcAft>
                          <a:spcPts val="0"/>
                        </a:spcAft>
                        <a:buNone/>
                      </a:pPr>
                      <a:r>
                        <a:rPr b="1" i="0" lang="es-PE" sz="800" u="none" strike="noStrike">
                          <a:solidFill>
                            <a:srgbClr val="FFFFFF"/>
                          </a:solidFill>
                          <a:latin typeface="Calibri"/>
                          <a:ea typeface="Calibri"/>
                          <a:cs typeface="Calibri"/>
                          <a:sym typeface="Calibri"/>
                        </a:rPr>
                        <a:t>Evaluación y Adquisición</a:t>
                      </a:r>
                      <a:endParaRPr/>
                    </a:p>
                  </a:txBody>
                  <a:tcPr marT="3350" marB="0" marR="3350" marL="33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accent2"/>
                    </a:solidFill>
                  </a:tcPr>
                </a:tc>
                <a:tc hMerge="1"/>
                <a:tc hMerge="1"/>
                <a:tc>
                  <a:txBody>
                    <a:bodyPr/>
                    <a:lstStyle/>
                    <a:p>
                      <a:pPr indent="0" lvl="0" marL="0" marR="0" rtl="0" algn="ctr">
                        <a:spcBef>
                          <a:spcPts val="0"/>
                        </a:spcBef>
                        <a:spcAft>
                          <a:spcPts val="0"/>
                        </a:spcAft>
                        <a:buNone/>
                      </a:pPr>
                      <a:r>
                        <a:rPr b="1" i="0" lang="es-PE" sz="800" u="none" strike="noStrike">
                          <a:solidFill>
                            <a:srgbClr val="FFFFFF"/>
                          </a:solidFill>
                          <a:latin typeface="Calibri"/>
                          <a:ea typeface="Calibri"/>
                          <a:cs typeface="Calibri"/>
                          <a:sym typeface="Calibri"/>
                        </a:rPr>
                        <a:t> </a:t>
                      </a:r>
                      <a:endParaRPr/>
                    </a:p>
                  </a:txBody>
                  <a:tcPr marT="3475" marB="0" marR="3475" marL="347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accent2"/>
                    </a:solidFill>
                  </a:tcPr>
                </a:tc>
                <a:tc>
                  <a:txBody>
                    <a:bodyPr/>
                    <a:lstStyle/>
                    <a:p>
                      <a:pPr indent="0" lvl="0" marL="0" marR="0" rtl="0" algn="ctr">
                        <a:spcBef>
                          <a:spcPts val="0"/>
                        </a:spcBef>
                        <a:spcAft>
                          <a:spcPts val="0"/>
                        </a:spcAft>
                        <a:buNone/>
                      </a:pPr>
                      <a:r>
                        <a:rPr b="1" i="0" lang="es-PE" sz="800" u="none" strike="noStrike">
                          <a:solidFill>
                            <a:srgbClr val="FFFFFF"/>
                          </a:solidFill>
                          <a:latin typeface="Calibri"/>
                          <a:ea typeface="Calibri"/>
                          <a:cs typeface="Calibri"/>
                          <a:sym typeface="Calibri"/>
                        </a:rPr>
                        <a:t> </a:t>
                      </a:r>
                      <a:endParaRPr/>
                    </a:p>
                  </a:txBody>
                  <a:tcPr marT="3925" marB="0" marR="3925" marL="392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accent2"/>
                    </a:solidFill>
                  </a:tcPr>
                </a:tc>
                <a:tc>
                  <a:txBody>
                    <a:bodyPr/>
                    <a:lstStyle/>
                    <a:p>
                      <a:pPr indent="0" lvl="0" marL="0" marR="0" rtl="0" algn="ctr">
                        <a:spcBef>
                          <a:spcPts val="0"/>
                        </a:spcBef>
                        <a:spcAft>
                          <a:spcPts val="0"/>
                        </a:spcAft>
                        <a:buNone/>
                      </a:pPr>
                      <a:r>
                        <a:rPr b="1" i="0" lang="es-PE" sz="800" u="none" strike="noStrike">
                          <a:solidFill>
                            <a:srgbClr val="FFFFFF"/>
                          </a:solidFill>
                          <a:latin typeface="Calibri"/>
                          <a:ea typeface="Calibri"/>
                          <a:cs typeface="Calibri"/>
                          <a:sym typeface="Calibri"/>
                        </a:rPr>
                        <a:t> </a:t>
                      </a:r>
                      <a:endParaRPr/>
                    </a:p>
                  </a:txBody>
                  <a:tcPr marT="4475" marB="0" marR="4475" marL="447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accent2"/>
                    </a:solidFill>
                  </a:tcPr>
                </a:tc>
              </a:tr>
              <a:tr h="138475">
                <a:tc>
                  <a:txBody>
                    <a:bodyPr/>
                    <a:lstStyle/>
                    <a:p>
                      <a:pPr indent="0" lvl="0" marL="0" marR="0" rtl="0" algn="l">
                        <a:spcBef>
                          <a:spcPts val="0"/>
                        </a:spcBef>
                        <a:spcAft>
                          <a:spcPts val="0"/>
                        </a:spcAft>
                        <a:buNone/>
                      </a:pPr>
                      <a:r>
                        <a:rPr b="1" i="0" lang="es-PE" sz="800" u="none" strike="noStrike">
                          <a:solidFill>
                            <a:srgbClr val="000000"/>
                          </a:solidFill>
                          <a:latin typeface="Calibri"/>
                          <a:ea typeface="Calibri"/>
                          <a:cs typeface="Calibri"/>
                          <a:sym typeface="Calibri"/>
                        </a:rPr>
                        <a:t> </a:t>
                      </a:r>
                      <a:endParaRPr/>
                    </a:p>
                  </a:txBody>
                  <a:tcPr marT="3350" marB="0" marR="3350" marL="33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FBC8C4"/>
                    </a:solidFill>
                  </a:tcPr>
                </a:tc>
                <a:tc>
                  <a:txBody>
                    <a:bodyPr/>
                    <a:lstStyle/>
                    <a:p>
                      <a:pPr indent="0" lvl="0" marL="0" marR="0" rtl="0" algn="l">
                        <a:spcBef>
                          <a:spcPts val="0"/>
                        </a:spcBef>
                        <a:spcAft>
                          <a:spcPts val="0"/>
                        </a:spcAft>
                        <a:buNone/>
                      </a:pPr>
                      <a:r>
                        <a:rPr b="1" i="0" lang="es-PE" sz="800" u="none" strike="noStrike">
                          <a:solidFill>
                            <a:srgbClr val="000000"/>
                          </a:solidFill>
                          <a:latin typeface="Calibri"/>
                          <a:ea typeface="Calibri"/>
                          <a:cs typeface="Calibri"/>
                          <a:sym typeface="Calibri"/>
                        </a:rPr>
                        <a:t>2.1.</a:t>
                      </a:r>
                      <a:endParaRPr/>
                    </a:p>
                  </a:txBody>
                  <a:tcPr marT="3350" marB="0" marR="3350" marL="33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FBC8C4"/>
                    </a:solidFill>
                  </a:tcPr>
                </a:tc>
                <a:tc gridSpan="2">
                  <a:txBody>
                    <a:bodyPr/>
                    <a:lstStyle/>
                    <a:p>
                      <a:pPr indent="0" lvl="0" marL="0" marR="0" rtl="0" algn="l">
                        <a:spcBef>
                          <a:spcPts val="0"/>
                        </a:spcBef>
                        <a:spcAft>
                          <a:spcPts val="0"/>
                        </a:spcAft>
                        <a:buNone/>
                      </a:pPr>
                      <a:r>
                        <a:rPr b="1" i="0" lang="es-PE" sz="800" u="none" strike="noStrike">
                          <a:solidFill>
                            <a:srgbClr val="000000"/>
                          </a:solidFill>
                          <a:latin typeface="Calibri"/>
                          <a:ea typeface="Calibri"/>
                          <a:cs typeface="Calibri"/>
                          <a:sym typeface="Calibri"/>
                        </a:rPr>
                        <a:t>Terreno</a:t>
                      </a:r>
                      <a:endParaRPr/>
                    </a:p>
                  </a:txBody>
                  <a:tcPr marT="3350" marB="0" marR="3350" marL="33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FBC8C4"/>
                    </a:solidFill>
                  </a:tcPr>
                </a:tc>
                <a:tc hMerge="1"/>
                <a:tc>
                  <a:txBody>
                    <a:bodyPr/>
                    <a:lstStyle/>
                    <a:p>
                      <a:pPr indent="0" lvl="0" marL="0" marR="0" rtl="0" algn="ctr">
                        <a:spcBef>
                          <a:spcPts val="0"/>
                        </a:spcBef>
                        <a:spcAft>
                          <a:spcPts val="0"/>
                        </a:spcAft>
                        <a:buNone/>
                      </a:pPr>
                      <a:r>
                        <a:rPr b="1" i="0" lang="es-PE" sz="800" u="none" strike="noStrike">
                          <a:solidFill>
                            <a:srgbClr val="000000"/>
                          </a:solidFill>
                          <a:latin typeface="Calibri"/>
                          <a:ea typeface="Calibri"/>
                          <a:cs typeface="Calibri"/>
                          <a:sym typeface="Calibri"/>
                        </a:rPr>
                        <a:t> </a:t>
                      </a:r>
                      <a:endParaRPr/>
                    </a:p>
                  </a:txBody>
                  <a:tcPr marT="3475" marB="0" marR="3475" marL="347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FBC8C4"/>
                    </a:solidFill>
                  </a:tcPr>
                </a:tc>
                <a:tc>
                  <a:txBody>
                    <a:bodyPr/>
                    <a:lstStyle/>
                    <a:p>
                      <a:pPr indent="0" lvl="0" marL="0" marR="0" rtl="0" algn="ctr">
                        <a:spcBef>
                          <a:spcPts val="0"/>
                        </a:spcBef>
                        <a:spcAft>
                          <a:spcPts val="0"/>
                        </a:spcAft>
                        <a:buNone/>
                      </a:pPr>
                      <a:r>
                        <a:rPr b="1" i="0" lang="es-PE" sz="800" u="none" strike="noStrike">
                          <a:solidFill>
                            <a:srgbClr val="000000"/>
                          </a:solidFill>
                          <a:latin typeface="Calibri"/>
                          <a:ea typeface="Calibri"/>
                          <a:cs typeface="Calibri"/>
                          <a:sym typeface="Calibri"/>
                        </a:rPr>
                        <a:t> </a:t>
                      </a:r>
                      <a:endParaRPr/>
                    </a:p>
                  </a:txBody>
                  <a:tcPr marT="3925" marB="0" marR="3925" marL="392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FBC8C4"/>
                    </a:solidFill>
                  </a:tcPr>
                </a:tc>
                <a:tc>
                  <a:txBody>
                    <a:bodyPr/>
                    <a:lstStyle/>
                    <a:p>
                      <a:pPr indent="0" lvl="0" marL="0" marR="0" rtl="0" algn="ctr">
                        <a:spcBef>
                          <a:spcPts val="0"/>
                        </a:spcBef>
                        <a:spcAft>
                          <a:spcPts val="0"/>
                        </a:spcAft>
                        <a:buNone/>
                      </a:pPr>
                      <a:r>
                        <a:rPr b="1" i="0" lang="es-PE" sz="800" u="none" strike="noStrike">
                          <a:solidFill>
                            <a:srgbClr val="000000"/>
                          </a:solidFill>
                          <a:latin typeface="Calibri"/>
                          <a:ea typeface="Calibri"/>
                          <a:cs typeface="Calibri"/>
                          <a:sym typeface="Calibri"/>
                        </a:rPr>
                        <a:t> </a:t>
                      </a:r>
                      <a:endParaRPr/>
                    </a:p>
                  </a:txBody>
                  <a:tcPr marT="4475" marB="0" marR="4475" marL="447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FBC8C4"/>
                    </a:solidFill>
                  </a:tcPr>
                </a:tc>
              </a:tr>
              <a:tr h="138475">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2.1.1.</a:t>
                      </a:r>
                      <a:endParaRPr/>
                    </a:p>
                  </a:txBody>
                  <a:tcPr marT="3350" marB="0" marR="3350" marL="33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Buscar y elaborar lista de opciones</a:t>
                      </a:r>
                      <a:endParaRPr/>
                    </a:p>
                  </a:txBody>
                  <a:tcPr marT="3350" marB="0" marR="3350" marL="33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10d</a:t>
                      </a:r>
                      <a:endParaRPr/>
                    </a:p>
                  </a:txBody>
                  <a:tcPr marT="3475" marB="0" marR="3475" marL="347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R.Vargas</a:t>
                      </a:r>
                      <a:endParaRPr/>
                    </a:p>
                  </a:txBody>
                  <a:tcPr marT="3925" marB="0" marR="3925" marL="392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1.3.</a:t>
                      </a:r>
                      <a:endParaRPr/>
                    </a:p>
                  </a:txBody>
                  <a:tcPr marT="4475" marB="0" marR="4475" marL="447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r>
              <a:tr h="138475">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2.1.2.</a:t>
                      </a:r>
                      <a:endParaRPr/>
                    </a:p>
                  </a:txBody>
                  <a:tcPr marT="3350" marB="0" marR="3350" marL="33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Cotizar y negociar opciones finalistas</a:t>
                      </a:r>
                      <a:endParaRPr/>
                    </a:p>
                  </a:txBody>
                  <a:tcPr marT="3350" marB="0" marR="3350" marL="33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5d</a:t>
                      </a:r>
                      <a:endParaRPr/>
                    </a:p>
                  </a:txBody>
                  <a:tcPr marT="3475" marB="0" marR="3475" marL="347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R.Vargas</a:t>
                      </a:r>
                      <a:endParaRPr/>
                    </a:p>
                  </a:txBody>
                  <a:tcPr marT="3925" marB="0" marR="3925" marL="392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2.1.1.</a:t>
                      </a:r>
                      <a:endParaRPr/>
                    </a:p>
                  </a:txBody>
                  <a:tcPr marT="4475" marB="0" marR="4475" marL="447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r>
              <a:tr h="138475">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2.1.3.</a:t>
                      </a:r>
                      <a:endParaRPr/>
                    </a:p>
                  </a:txBody>
                  <a:tcPr marT="3350" marB="0" marR="3350" marL="33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Seleccionar terreno e iniciar trámites</a:t>
                      </a:r>
                      <a:endParaRPr/>
                    </a:p>
                  </a:txBody>
                  <a:tcPr marT="3350" marB="0" marR="3350" marL="33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2d</a:t>
                      </a:r>
                      <a:endParaRPr/>
                    </a:p>
                  </a:txBody>
                  <a:tcPr marT="3475" marB="0" marR="3475" marL="347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R.Vargas</a:t>
                      </a:r>
                      <a:endParaRPr/>
                    </a:p>
                  </a:txBody>
                  <a:tcPr marT="3925" marB="0" marR="3925" marL="392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2.1.2.</a:t>
                      </a:r>
                      <a:endParaRPr/>
                    </a:p>
                  </a:txBody>
                  <a:tcPr marT="4475" marB="0" marR="4475" marL="447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r>
              <a:tr h="138475">
                <a:tc>
                  <a:txBody>
                    <a:bodyPr/>
                    <a:lstStyle/>
                    <a:p>
                      <a:pPr indent="0" lvl="0" marL="0" marR="0" rtl="0" algn="l">
                        <a:spcBef>
                          <a:spcPts val="0"/>
                        </a:spcBef>
                        <a:spcAft>
                          <a:spcPts val="0"/>
                        </a:spcAft>
                        <a:buNone/>
                      </a:pPr>
                      <a:r>
                        <a:rPr b="1" i="0" lang="es-PE" sz="800" u="none" strike="noStrike">
                          <a:solidFill>
                            <a:srgbClr val="000000"/>
                          </a:solidFill>
                          <a:latin typeface="Calibri"/>
                          <a:ea typeface="Calibri"/>
                          <a:cs typeface="Calibri"/>
                          <a:sym typeface="Calibri"/>
                        </a:rPr>
                        <a:t> </a:t>
                      </a:r>
                      <a:endParaRPr/>
                    </a:p>
                  </a:txBody>
                  <a:tcPr marT="3350" marB="0" marR="3350" marL="33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FBC8C4"/>
                    </a:solidFill>
                  </a:tcPr>
                </a:tc>
                <a:tc>
                  <a:txBody>
                    <a:bodyPr/>
                    <a:lstStyle/>
                    <a:p>
                      <a:pPr indent="0" lvl="0" marL="0" marR="0" rtl="0" algn="l">
                        <a:spcBef>
                          <a:spcPts val="0"/>
                        </a:spcBef>
                        <a:spcAft>
                          <a:spcPts val="0"/>
                        </a:spcAft>
                        <a:buNone/>
                      </a:pPr>
                      <a:r>
                        <a:rPr b="1" i="0" lang="es-PE" sz="800" u="none" strike="noStrike">
                          <a:solidFill>
                            <a:srgbClr val="000000"/>
                          </a:solidFill>
                          <a:latin typeface="Calibri"/>
                          <a:ea typeface="Calibri"/>
                          <a:cs typeface="Calibri"/>
                          <a:sym typeface="Calibri"/>
                        </a:rPr>
                        <a:t>2.2.</a:t>
                      </a:r>
                      <a:endParaRPr/>
                    </a:p>
                  </a:txBody>
                  <a:tcPr marT="3350" marB="0" marR="3350" marL="33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FBC8C4"/>
                    </a:solidFill>
                  </a:tcPr>
                </a:tc>
                <a:tc gridSpan="2">
                  <a:txBody>
                    <a:bodyPr/>
                    <a:lstStyle/>
                    <a:p>
                      <a:pPr indent="0" lvl="0" marL="0" marR="0" rtl="0" algn="l">
                        <a:spcBef>
                          <a:spcPts val="0"/>
                        </a:spcBef>
                        <a:spcAft>
                          <a:spcPts val="0"/>
                        </a:spcAft>
                        <a:buNone/>
                      </a:pPr>
                      <a:r>
                        <a:rPr b="1" i="0" lang="es-PE" sz="800" u="none" strike="noStrike">
                          <a:solidFill>
                            <a:srgbClr val="000000"/>
                          </a:solidFill>
                          <a:latin typeface="Calibri"/>
                          <a:ea typeface="Calibri"/>
                          <a:cs typeface="Calibri"/>
                          <a:sym typeface="Calibri"/>
                        </a:rPr>
                        <a:t>Documentos Legales</a:t>
                      </a:r>
                      <a:endParaRPr/>
                    </a:p>
                  </a:txBody>
                  <a:tcPr marT="3350" marB="0" marR="3350" marL="33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FBC8C4"/>
                    </a:solidFill>
                  </a:tcPr>
                </a:tc>
                <a:tc hMerge="1"/>
                <a:tc>
                  <a:txBody>
                    <a:bodyPr/>
                    <a:lstStyle/>
                    <a:p>
                      <a:pPr indent="0" lvl="0" marL="0" marR="0" rtl="0" algn="ctr">
                        <a:spcBef>
                          <a:spcPts val="0"/>
                        </a:spcBef>
                        <a:spcAft>
                          <a:spcPts val="0"/>
                        </a:spcAft>
                        <a:buNone/>
                      </a:pPr>
                      <a:r>
                        <a:rPr b="1" i="0" lang="es-PE" sz="800" u="none" strike="noStrike">
                          <a:solidFill>
                            <a:srgbClr val="000000"/>
                          </a:solidFill>
                          <a:latin typeface="Calibri"/>
                          <a:ea typeface="Calibri"/>
                          <a:cs typeface="Calibri"/>
                          <a:sym typeface="Calibri"/>
                        </a:rPr>
                        <a:t> </a:t>
                      </a:r>
                      <a:endParaRPr/>
                    </a:p>
                  </a:txBody>
                  <a:tcPr marT="3475" marB="0" marR="3475" marL="347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FBC8C4"/>
                    </a:solidFill>
                  </a:tcPr>
                </a:tc>
                <a:tc>
                  <a:txBody>
                    <a:bodyPr/>
                    <a:lstStyle/>
                    <a:p>
                      <a:pPr indent="0" lvl="0" marL="0" marR="0" rtl="0" algn="ctr">
                        <a:spcBef>
                          <a:spcPts val="0"/>
                        </a:spcBef>
                        <a:spcAft>
                          <a:spcPts val="0"/>
                        </a:spcAft>
                        <a:buNone/>
                      </a:pPr>
                      <a:r>
                        <a:rPr b="1" i="0" lang="es-PE" sz="800" u="none" strike="noStrike">
                          <a:solidFill>
                            <a:srgbClr val="000000"/>
                          </a:solidFill>
                          <a:latin typeface="Calibri"/>
                          <a:ea typeface="Calibri"/>
                          <a:cs typeface="Calibri"/>
                          <a:sym typeface="Calibri"/>
                        </a:rPr>
                        <a:t> </a:t>
                      </a:r>
                      <a:endParaRPr/>
                    </a:p>
                  </a:txBody>
                  <a:tcPr marT="3925" marB="0" marR="3925" marL="392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FBC8C4"/>
                    </a:solidFill>
                  </a:tcPr>
                </a:tc>
                <a:tc>
                  <a:txBody>
                    <a:bodyPr/>
                    <a:lstStyle/>
                    <a:p>
                      <a:pPr indent="0" lvl="0" marL="0" marR="0" rtl="0" algn="ctr">
                        <a:spcBef>
                          <a:spcPts val="0"/>
                        </a:spcBef>
                        <a:spcAft>
                          <a:spcPts val="0"/>
                        </a:spcAft>
                        <a:buNone/>
                      </a:pPr>
                      <a:r>
                        <a:rPr b="1" i="0" lang="es-PE" sz="800" u="none" strike="noStrike">
                          <a:solidFill>
                            <a:srgbClr val="000000"/>
                          </a:solidFill>
                          <a:latin typeface="Calibri"/>
                          <a:ea typeface="Calibri"/>
                          <a:cs typeface="Calibri"/>
                          <a:sym typeface="Calibri"/>
                        </a:rPr>
                        <a:t> </a:t>
                      </a:r>
                      <a:endParaRPr/>
                    </a:p>
                  </a:txBody>
                  <a:tcPr marT="4475" marB="0" marR="4475" marL="447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FBC8C4"/>
                    </a:solidFill>
                  </a:tcPr>
                </a:tc>
              </a:tr>
              <a:tr h="138475">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2.2.1.</a:t>
                      </a:r>
                      <a:endParaRPr/>
                    </a:p>
                  </a:txBody>
                  <a:tcPr marT="3350" marB="0" marR="3350" marL="33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Elaborar minuta de compra-venta</a:t>
                      </a:r>
                      <a:endParaRPr/>
                    </a:p>
                  </a:txBody>
                  <a:tcPr marT="3350" marB="0" marR="3350" marL="33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5d</a:t>
                      </a:r>
                      <a:endParaRPr/>
                    </a:p>
                  </a:txBody>
                  <a:tcPr marT="3475" marB="0" marR="3475" marL="347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L. Díaz</a:t>
                      </a:r>
                      <a:endParaRPr/>
                    </a:p>
                  </a:txBody>
                  <a:tcPr marT="3925" marB="0" marR="3925" marL="392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2.1.</a:t>
                      </a:r>
                      <a:endParaRPr/>
                    </a:p>
                  </a:txBody>
                  <a:tcPr marT="4475" marB="0" marR="4475" marL="447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r>
              <a:tr h="138475">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2.2.2.</a:t>
                      </a:r>
                      <a:endParaRPr/>
                    </a:p>
                  </a:txBody>
                  <a:tcPr marT="3350" marB="0" marR="3350" marL="33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Inscribir terreno en Registros Públicos</a:t>
                      </a:r>
                      <a:endParaRPr/>
                    </a:p>
                  </a:txBody>
                  <a:tcPr marT="3350" marB="0" marR="3350" marL="33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12d</a:t>
                      </a:r>
                      <a:endParaRPr/>
                    </a:p>
                  </a:txBody>
                  <a:tcPr marT="3475" marB="0" marR="3475" marL="347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L. Díaz</a:t>
                      </a:r>
                      <a:endParaRPr/>
                    </a:p>
                  </a:txBody>
                  <a:tcPr marT="3925" marB="0" marR="3925" marL="392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2.2.1.</a:t>
                      </a:r>
                      <a:endParaRPr/>
                    </a:p>
                  </a:txBody>
                  <a:tcPr marT="4475" marB="0" marR="4475" marL="447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r>
              <a:tr h="138475">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2.2.3.</a:t>
                      </a:r>
                      <a:endParaRPr/>
                    </a:p>
                  </a:txBody>
                  <a:tcPr marT="3350" marB="0" marR="3350" marL="33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Firmar documentos</a:t>
                      </a:r>
                      <a:endParaRPr/>
                    </a:p>
                  </a:txBody>
                  <a:tcPr marT="3350" marB="0" marR="3350" marL="33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3d</a:t>
                      </a:r>
                      <a:endParaRPr/>
                    </a:p>
                  </a:txBody>
                  <a:tcPr marT="3475" marB="0" marR="3475" marL="347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L. Díaz</a:t>
                      </a:r>
                      <a:endParaRPr/>
                    </a:p>
                  </a:txBody>
                  <a:tcPr marT="3925" marB="0" marR="3925" marL="392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2.2.2.</a:t>
                      </a:r>
                      <a:endParaRPr/>
                    </a:p>
                  </a:txBody>
                  <a:tcPr marT="4475" marB="0" marR="4475" marL="447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r>
              <a:tr h="138475">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2.2.4.</a:t>
                      </a:r>
                      <a:endParaRPr/>
                    </a:p>
                  </a:txBody>
                  <a:tcPr marT="3350" marB="0" marR="3350" marL="33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Obtener licencia de funcionamiento</a:t>
                      </a:r>
                      <a:endParaRPr/>
                    </a:p>
                  </a:txBody>
                  <a:tcPr marT="3350" marB="0" marR="3350" marL="33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5d</a:t>
                      </a:r>
                      <a:endParaRPr/>
                    </a:p>
                  </a:txBody>
                  <a:tcPr marT="3475" marB="0" marR="3475" marL="347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L. Díaz</a:t>
                      </a:r>
                      <a:endParaRPr/>
                    </a:p>
                  </a:txBody>
                  <a:tcPr marT="3925" marB="0" marR="3925" marL="392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2.2.3.</a:t>
                      </a:r>
                      <a:endParaRPr/>
                    </a:p>
                  </a:txBody>
                  <a:tcPr marT="4475" marB="0" marR="4475" marL="447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r>
              <a:tr h="138475">
                <a:tc>
                  <a:txBody>
                    <a:bodyPr/>
                    <a:lstStyle/>
                    <a:p>
                      <a:pPr indent="0" lvl="0" marL="0" marR="0" rtl="0" algn="ctr">
                        <a:spcBef>
                          <a:spcPts val="0"/>
                        </a:spcBef>
                        <a:spcAft>
                          <a:spcPts val="0"/>
                        </a:spcAft>
                        <a:buNone/>
                      </a:pPr>
                      <a:r>
                        <a:rPr b="1" i="0" lang="es-PE" sz="800" u="none" strike="noStrike">
                          <a:solidFill>
                            <a:srgbClr val="FFFFFF"/>
                          </a:solidFill>
                          <a:latin typeface="Calibri"/>
                          <a:ea typeface="Calibri"/>
                          <a:cs typeface="Calibri"/>
                          <a:sym typeface="Calibri"/>
                        </a:rPr>
                        <a:t>3</a:t>
                      </a:r>
                      <a:endParaRPr/>
                    </a:p>
                  </a:txBody>
                  <a:tcPr marT="3350" marB="0" marR="3350" marL="33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accent2"/>
                    </a:solidFill>
                  </a:tcPr>
                </a:tc>
                <a:tc gridSpan="3">
                  <a:txBody>
                    <a:bodyPr/>
                    <a:lstStyle/>
                    <a:p>
                      <a:pPr indent="0" lvl="0" marL="0" marR="0" rtl="0" algn="l">
                        <a:spcBef>
                          <a:spcPts val="0"/>
                        </a:spcBef>
                        <a:spcAft>
                          <a:spcPts val="0"/>
                        </a:spcAft>
                        <a:buNone/>
                      </a:pPr>
                      <a:r>
                        <a:rPr b="1" i="0" lang="es-PE" sz="800" u="none" strike="noStrike">
                          <a:solidFill>
                            <a:srgbClr val="FFFFFF"/>
                          </a:solidFill>
                          <a:latin typeface="Calibri"/>
                          <a:ea typeface="Calibri"/>
                          <a:cs typeface="Calibri"/>
                          <a:sym typeface="Calibri"/>
                        </a:rPr>
                        <a:t>Diseño</a:t>
                      </a:r>
                      <a:endParaRPr/>
                    </a:p>
                  </a:txBody>
                  <a:tcPr marT="3350" marB="0" marR="3350" marL="33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accent2"/>
                    </a:solidFill>
                  </a:tcPr>
                </a:tc>
                <a:tc hMerge="1"/>
                <a:tc hMerge="1"/>
                <a:tc>
                  <a:txBody>
                    <a:bodyPr/>
                    <a:lstStyle/>
                    <a:p>
                      <a:pPr indent="0" lvl="0" marL="0" marR="0" rtl="0" algn="ctr">
                        <a:spcBef>
                          <a:spcPts val="0"/>
                        </a:spcBef>
                        <a:spcAft>
                          <a:spcPts val="0"/>
                        </a:spcAft>
                        <a:buNone/>
                      </a:pPr>
                      <a:r>
                        <a:rPr b="1" i="0" lang="es-PE" sz="800" u="none" strike="noStrike">
                          <a:solidFill>
                            <a:srgbClr val="FFFFFF"/>
                          </a:solidFill>
                          <a:latin typeface="Calibri"/>
                          <a:ea typeface="Calibri"/>
                          <a:cs typeface="Calibri"/>
                          <a:sym typeface="Calibri"/>
                        </a:rPr>
                        <a:t> </a:t>
                      </a:r>
                      <a:endParaRPr/>
                    </a:p>
                  </a:txBody>
                  <a:tcPr marT="3475" marB="0" marR="3475" marL="347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accent2"/>
                    </a:solidFill>
                  </a:tcPr>
                </a:tc>
                <a:tc>
                  <a:txBody>
                    <a:bodyPr/>
                    <a:lstStyle/>
                    <a:p>
                      <a:pPr indent="0" lvl="0" marL="0" marR="0" rtl="0" algn="ctr">
                        <a:spcBef>
                          <a:spcPts val="0"/>
                        </a:spcBef>
                        <a:spcAft>
                          <a:spcPts val="0"/>
                        </a:spcAft>
                        <a:buNone/>
                      </a:pPr>
                      <a:r>
                        <a:rPr b="1" i="0" lang="es-PE" sz="800" u="none" strike="noStrike">
                          <a:solidFill>
                            <a:srgbClr val="FFFFFF"/>
                          </a:solidFill>
                          <a:latin typeface="Calibri"/>
                          <a:ea typeface="Calibri"/>
                          <a:cs typeface="Calibri"/>
                          <a:sym typeface="Calibri"/>
                        </a:rPr>
                        <a:t> </a:t>
                      </a:r>
                      <a:endParaRPr/>
                    </a:p>
                  </a:txBody>
                  <a:tcPr marT="3925" marB="0" marR="3925" marL="392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accent2"/>
                    </a:solidFill>
                  </a:tcPr>
                </a:tc>
                <a:tc>
                  <a:txBody>
                    <a:bodyPr/>
                    <a:lstStyle/>
                    <a:p>
                      <a:pPr indent="0" lvl="0" marL="0" marR="0" rtl="0" algn="ctr">
                        <a:spcBef>
                          <a:spcPts val="0"/>
                        </a:spcBef>
                        <a:spcAft>
                          <a:spcPts val="0"/>
                        </a:spcAft>
                        <a:buNone/>
                      </a:pPr>
                      <a:r>
                        <a:rPr b="1" i="0" lang="es-PE" sz="800" u="none" strike="noStrike">
                          <a:solidFill>
                            <a:srgbClr val="FFFFFF"/>
                          </a:solidFill>
                          <a:latin typeface="Calibri"/>
                          <a:ea typeface="Calibri"/>
                          <a:cs typeface="Calibri"/>
                          <a:sym typeface="Calibri"/>
                        </a:rPr>
                        <a:t> </a:t>
                      </a:r>
                      <a:endParaRPr/>
                    </a:p>
                  </a:txBody>
                  <a:tcPr marT="4475" marB="0" marR="4475" marL="447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chemeClr val="accent2"/>
                    </a:solidFill>
                  </a:tcPr>
                </a:tc>
              </a:tr>
              <a:tr h="138475">
                <a:tc>
                  <a:txBody>
                    <a:bodyPr/>
                    <a:lstStyle/>
                    <a:p>
                      <a:pPr indent="0" lvl="0" marL="0" marR="0" rtl="0" algn="l">
                        <a:spcBef>
                          <a:spcPts val="0"/>
                        </a:spcBef>
                        <a:spcAft>
                          <a:spcPts val="0"/>
                        </a:spcAft>
                        <a:buNone/>
                      </a:pPr>
                      <a:r>
                        <a:rPr b="1" i="0" lang="es-PE" sz="800" u="none" strike="noStrike">
                          <a:solidFill>
                            <a:srgbClr val="000000"/>
                          </a:solidFill>
                          <a:latin typeface="Calibri"/>
                          <a:ea typeface="Calibri"/>
                          <a:cs typeface="Calibri"/>
                          <a:sym typeface="Calibri"/>
                        </a:rPr>
                        <a:t> </a:t>
                      </a:r>
                      <a:endParaRPr/>
                    </a:p>
                  </a:txBody>
                  <a:tcPr marT="3350" marB="0" marR="3350" marL="33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FBC8C4"/>
                    </a:solidFill>
                  </a:tcPr>
                </a:tc>
                <a:tc>
                  <a:txBody>
                    <a:bodyPr/>
                    <a:lstStyle/>
                    <a:p>
                      <a:pPr indent="0" lvl="0" marL="0" marR="0" rtl="0" algn="l">
                        <a:spcBef>
                          <a:spcPts val="0"/>
                        </a:spcBef>
                        <a:spcAft>
                          <a:spcPts val="0"/>
                        </a:spcAft>
                        <a:buNone/>
                      </a:pPr>
                      <a:r>
                        <a:rPr b="1" i="0" lang="es-PE" sz="800" u="none" strike="noStrike">
                          <a:solidFill>
                            <a:srgbClr val="000000"/>
                          </a:solidFill>
                          <a:latin typeface="Calibri"/>
                          <a:ea typeface="Calibri"/>
                          <a:cs typeface="Calibri"/>
                          <a:sym typeface="Calibri"/>
                        </a:rPr>
                        <a:t>3.1.</a:t>
                      </a:r>
                      <a:endParaRPr/>
                    </a:p>
                  </a:txBody>
                  <a:tcPr marT="3350" marB="0" marR="3350" marL="33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FBC8C4"/>
                    </a:solidFill>
                  </a:tcPr>
                </a:tc>
                <a:tc gridSpan="2">
                  <a:txBody>
                    <a:bodyPr/>
                    <a:lstStyle/>
                    <a:p>
                      <a:pPr indent="0" lvl="0" marL="0" marR="0" rtl="0" algn="l">
                        <a:spcBef>
                          <a:spcPts val="0"/>
                        </a:spcBef>
                        <a:spcAft>
                          <a:spcPts val="0"/>
                        </a:spcAft>
                        <a:buNone/>
                      </a:pPr>
                      <a:r>
                        <a:rPr b="1" i="0" lang="es-PE" sz="800" u="none" strike="noStrike">
                          <a:solidFill>
                            <a:srgbClr val="000000"/>
                          </a:solidFill>
                          <a:latin typeface="Calibri"/>
                          <a:ea typeface="Calibri"/>
                          <a:cs typeface="Calibri"/>
                          <a:sym typeface="Calibri"/>
                        </a:rPr>
                        <a:t>Maqueta</a:t>
                      </a:r>
                      <a:endParaRPr/>
                    </a:p>
                  </a:txBody>
                  <a:tcPr marT="3350" marB="0" marR="3350" marL="33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FBC8C4"/>
                    </a:solidFill>
                  </a:tcPr>
                </a:tc>
                <a:tc hMerge="1"/>
                <a:tc>
                  <a:txBody>
                    <a:bodyPr/>
                    <a:lstStyle/>
                    <a:p>
                      <a:pPr indent="0" lvl="0" marL="0" marR="0" rtl="0" algn="ctr">
                        <a:spcBef>
                          <a:spcPts val="0"/>
                        </a:spcBef>
                        <a:spcAft>
                          <a:spcPts val="0"/>
                        </a:spcAft>
                        <a:buNone/>
                      </a:pPr>
                      <a:r>
                        <a:rPr b="1" i="0" lang="es-PE" sz="800" u="none" strike="noStrike">
                          <a:solidFill>
                            <a:srgbClr val="000000"/>
                          </a:solidFill>
                          <a:latin typeface="Calibri"/>
                          <a:ea typeface="Calibri"/>
                          <a:cs typeface="Calibri"/>
                          <a:sym typeface="Calibri"/>
                        </a:rPr>
                        <a:t> </a:t>
                      </a:r>
                      <a:endParaRPr/>
                    </a:p>
                  </a:txBody>
                  <a:tcPr marT="3475" marB="0" marR="3475" marL="347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FBC8C4"/>
                    </a:solidFill>
                  </a:tcPr>
                </a:tc>
                <a:tc>
                  <a:txBody>
                    <a:bodyPr/>
                    <a:lstStyle/>
                    <a:p>
                      <a:pPr indent="0" lvl="0" marL="0" marR="0" rtl="0" algn="ctr">
                        <a:spcBef>
                          <a:spcPts val="0"/>
                        </a:spcBef>
                        <a:spcAft>
                          <a:spcPts val="0"/>
                        </a:spcAft>
                        <a:buNone/>
                      </a:pPr>
                      <a:r>
                        <a:rPr b="1" i="0" lang="es-PE" sz="800" u="none" strike="noStrike">
                          <a:solidFill>
                            <a:srgbClr val="000000"/>
                          </a:solidFill>
                          <a:latin typeface="Calibri"/>
                          <a:ea typeface="Calibri"/>
                          <a:cs typeface="Calibri"/>
                          <a:sym typeface="Calibri"/>
                        </a:rPr>
                        <a:t> </a:t>
                      </a:r>
                      <a:endParaRPr/>
                    </a:p>
                  </a:txBody>
                  <a:tcPr marT="3925" marB="0" marR="3925" marL="392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FBC8C4"/>
                    </a:solidFill>
                  </a:tcPr>
                </a:tc>
                <a:tc>
                  <a:txBody>
                    <a:bodyPr/>
                    <a:lstStyle/>
                    <a:p>
                      <a:pPr indent="0" lvl="0" marL="0" marR="0" rtl="0" algn="ctr">
                        <a:spcBef>
                          <a:spcPts val="0"/>
                        </a:spcBef>
                        <a:spcAft>
                          <a:spcPts val="0"/>
                        </a:spcAft>
                        <a:buNone/>
                      </a:pPr>
                      <a:r>
                        <a:rPr b="1" i="0" lang="es-PE" sz="800" u="none" strike="noStrike">
                          <a:solidFill>
                            <a:srgbClr val="000000"/>
                          </a:solidFill>
                          <a:latin typeface="Calibri"/>
                          <a:ea typeface="Calibri"/>
                          <a:cs typeface="Calibri"/>
                          <a:sym typeface="Calibri"/>
                        </a:rPr>
                        <a:t> </a:t>
                      </a:r>
                      <a:endParaRPr/>
                    </a:p>
                  </a:txBody>
                  <a:tcPr marT="4475" marB="0" marR="4475" marL="447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solidFill>
                      <a:srgbClr val="FBC8C4"/>
                    </a:solidFill>
                  </a:tcPr>
                </a:tc>
              </a:tr>
              <a:tr h="138475">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3.1.1.</a:t>
                      </a:r>
                      <a:endParaRPr/>
                    </a:p>
                  </a:txBody>
                  <a:tcPr marT="3350" marB="0" marR="3350" marL="33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Obtener especificaciones de tienda</a:t>
                      </a:r>
                      <a:endParaRPr/>
                    </a:p>
                  </a:txBody>
                  <a:tcPr marT="3350" marB="0" marR="3350" marL="33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2d</a:t>
                      </a:r>
                      <a:endParaRPr/>
                    </a:p>
                  </a:txBody>
                  <a:tcPr marT="3475" marB="0" marR="3475" marL="347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J. Pérez</a:t>
                      </a:r>
                      <a:endParaRPr/>
                    </a:p>
                  </a:txBody>
                  <a:tcPr marT="3925" marB="0" marR="3925" marL="392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2.2.</a:t>
                      </a:r>
                      <a:endParaRPr/>
                    </a:p>
                  </a:txBody>
                  <a:tcPr marT="4475" marB="0" marR="4475" marL="447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r>
              <a:tr h="138475">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3.1.2.</a:t>
                      </a:r>
                      <a:endParaRPr/>
                    </a:p>
                  </a:txBody>
                  <a:tcPr marT="3350" marB="0" marR="3350" marL="33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Elaborar maqueta (draft)</a:t>
                      </a:r>
                      <a:endParaRPr/>
                    </a:p>
                  </a:txBody>
                  <a:tcPr marT="3350" marB="0" marR="3350" marL="33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5d</a:t>
                      </a:r>
                      <a:endParaRPr/>
                    </a:p>
                  </a:txBody>
                  <a:tcPr marT="3475" marB="0" marR="3475" marL="347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J. Pérez</a:t>
                      </a:r>
                      <a:endParaRPr/>
                    </a:p>
                  </a:txBody>
                  <a:tcPr marT="3925" marB="0" marR="3925" marL="392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3.1.1.</a:t>
                      </a:r>
                      <a:endParaRPr/>
                    </a:p>
                  </a:txBody>
                  <a:tcPr marT="4475" marB="0" marR="4475" marL="447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r>
              <a:tr h="138475">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800" u="none" strike="noStrike">
                        <a:solidFill>
                          <a:srgbClr val="000000"/>
                        </a:solidFill>
                        <a:latin typeface="Calibri"/>
                        <a:ea typeface="Calibri"/>
                        <a:cs typeface="Calibri"/>
                        <a:sym typeface="Calibri"/>
                      </a:endParaRPr>
                    </a:p>
                  </a:txBody>
                  <a:tcPr marT="3350" marB="0" marR="3350" marL="33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3.1.3.</a:t>
                      </a:r>
                      <a:endParaRPr/>
                    </a:p>
                  </a:txBody>
                  <a:tcPr marT="3350" marB="0" marR="3350" marL="33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l">
                        <a:spcBef>
                          <a:spcPts val="0"/>
                        </a:spcBef>
                        <a:spcAft>
                          <a:spcPts val="0"/>
                        </a:spcAft>
                        <a:buNone/>
                      </a:pPr>
                      <a:r>
                        <a:rPr b="0" i="0" lang="es-PE" sz="800" u="none" strike="noStrike">
                          <a:solidFill>
                            <a:srgbClr val="000000"/>
                          </a:solidFill>
                          <a:latin typeface="Calibri"/>
                          <a:ea typeface="Calibri"/>
                          <a:cs typeface="Calibri"/>
                          <a:sym typeface="Calibri"/>
                        </a:rPr>
                        <a:t>Revisar, ajustar y aprobar maqueta</a:t>
                      </a:r>
                      <a:endParaRPr/>
                    </a:p>
                  </a:txBody>
                  <a:tcPr marT="3350" marB="0" marR="3350" marL="3350"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1d</a:t>
                      </a:r>
                      <a:endParaRPr/>
                    </a:p>
                  </a:txBody>
                  <a:tcPr marT="3475" marB="0" marR="3475" marL="347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J. Pérez</a:t>
                      </a:r>
                      <a:endParaRPr/>
                    </a:p>
                  </a:txBody>
                  <a:tcPr marT="3925" marB="0" marR="3925" marL="392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800" u="none" strike="noStrike">
                          <a:solidFill>
                            <a:srgbClr val="000000"/>
                          </a:solidFill>
                          <a:latin typeface="Calibri"/>
                          <a:ea typeface="Calibri"/>
                          <a:cs typeface="Calibri"/>
                          <a:sym typeface="Calibri"/>
                        </a:rPr>
                        <a:t>3.1.2.</a:t>
                      </a:r>
                      <a:endParaRPr/>
                    </a:p>
                  </a:txBody>
                  <a:tcPr marT="4475" marB="0" marR="4475" marL="4475" anchor="ctr">
                    <a:lnL cap="flat" cmpd="sng" w="12700">
                      <a:solidFill>
                        <a:schemeClr val="accent2"/>
                      </a:solidFill>
                      <a:prstDash val="solid"/>
                      <a:round/>
                      <a:headEnd len="sm" w="sm" type="none"/>
                      <a:tailEnd len="sm" w="sm" type="none"/>
                    </a:lnL>
                    <a:lnR cap="flat" cmpd="sng" w="12700">
                      <a:solidFill>
                        <a:schemeClr val="accent2"/>
                      </a:solidFill>
                      <a:prstDash val="solid"/>
                      <a:round/>
                      <a:headEnd len="sm" w="sm" type="none"/>
                      <a:tailEnd len="sm" w="sm" type="none"/>
                    </a:lnR>
                    <a:lnT cap="flat" cmpd="sng" w="12700">
                      <a:solidFill>
                        <a:schemeClr val="accent2"/>
                      </a:solidFill>
                      <a:prstDash val="solid"/>
                      <a:round/>
                      <a:headEnd len="sm" w="sm" type="none"/>
                      <a:tailEnd len="sm" w="sm" type="none"/>
                    </a:lnT>
                    <a:lnB cap="flat" cmpd="sng" w="12700">
                      <a:solidFill>
                        <a:schemeClr val="accent2"/>
                      </a:solidFill>
                      <a:prstDash val="solid"/>
                      <a:round/>
                      <a:headEnd len="sm" w="sm" type="none"/>
                      <a:tailEnd len="sm" w="sm" type="none"/>
                    </a:lnB>
                  </a:tcPr>
                </a:tc>
              </a:tr>
            </a:tbl>
          </a:graphicData>
        </a:graphic>
      </p:graphicFrame>
      <p:sp>
        <p:nvSpPr>
          <p:cNvPr id="520" name="Google Shape;520;p26"/>
          <p:cNvSpPr txBox="1"/>
          <p:nvPr/>
        </p:nvSpPr>
        <p:spPr>
          <a:xfrm>
            <a:off x="5714612" y="1489075"/>
            <a:ext cx="2961076" cy="1938992"/>
          </a:xfrm>
          <a:prstGeom prst="rect">
            <a:avLst/>
          </a:prstGeom>
          <a:noFill/>
          <a:ln>
            <a:noFill/>
          </a:ln>
        </p:spPr>
        <p:txBody>
          <a:bodyPr anchorCtr="0" anchor="t" bIns="0" lIns="0" spcFirstLastPara="1" rIns="0" wrap="square" tIns="0">
            <a:spAutoFit/>
          </a:bodyPr>
          <a:lstStyle/>
          <a:p>
            <a:pPr indent="-182563" lvl="0" marL="182563" marR="0" rtl="0" algn="l">
              <a:spcBef>
                <a:spcPts val="0"/>
              </a:spcBef>
              <a:spcAft>
                <a:spcPts val="0"/>
              </a:spcAft>
              <a:buClr>
                <a:schemeClr val="accent2"/>
              </a:buClr>
              <a:buSzPts val="1400"/>
              <a:buFont typeface="Arial"/>
              <a:buChar char="•"/>
            </a:pPr>
            <a:r>
              <a:rPr lang="es-PE" sz="1400">
                <a:solidFill>
                  <a:schemeClr val="dk1"/>
                </a:solidFill>
                <a:latin typeface="Calibri"/>
                <a:ea typeface="Calibri"/>
                <a:cs typeface="Calibri"/>
                <a:sym typeface="Calibri"/>
              </a:rPr>
              <a:t>Se estima la duración de cada actividad de forma independiente.</a:t>
            </a:r>
            <a:endParaRPr/>
          </a:p>
          <a:p>
            <a:pPr indent="-93663" lvl="0" marL="182563" marR="0" rtl="0" algn="l">
              <a:spcBef>
                <a:spcPts val="0"/>
              </a:spcBef>
              <a:spcAft>
                <a:spcPts val="0"/>
              </a:spcAft>
              <a:buClr>
                <a:schemeClr val="accent2"/>
              </a:buClr>
              <a:buSzPts val="1400"/>
              <a:buFont typeface="Arial"/>
              <a:buNone/>
            </a:pPr>
            <a:r>
              <a:t/>
            </a:r>
            <a:endParaRPr sz="1400">
              <a:solidFill>
                <a:schemeClr val="dk1"/>
              </a:solidFill>
              <a:latin typeface="Calibri"/>
              <a:ea typeface="Calibri"/>
              <a:cs typeface="Calibri"/>
              <a:sym typeface="Calibri"/>
            </a:endParaRPr>
          </a:p>
          <a:p>
            <a:pPr indent="-182563" lvl="0" marL="182563" marR="0" rtl="0" algn="l">
              <a:spcBef>
                <a:spcPts val="0"/>
              </a:spcBef>
              <a:spcAft>
                <a:spcPts val="0"/>
              </a:spcAft>
              <a:buClr>
                <a:schemeClr val="accent2"/>
              </a:buClr>
              <a:buSzPts val="1400"/>
              <a:buFont typeface="Arial"/>
              <a:buChar char="•"/>
            </a:pPr>
            <a:r>
              <a:rPr lang="es-PE" sz="1400">
                <a:solidFill>
                  <a:schemeClr val="dk1"/>
                </a:solidFill>
                <a:latin typeface="Calibri"/>
                <a:ea typeface="Calibri"/>
                <a:cs typeface="Calibri"/>
                <a:sym typeface="Calibri"/>
              </a:rPr>
              <a:t>Se pueden utilizar 4 técnicas:</a:t>
            </a:r>
            <a:endParaRPr/>
          </a:p>
          <a:p>
            <a:pPr indent="-176212" lvl="0" marL="358775" marR="0" rtl="0" algn="l">
              <a:spcBef>
                <a:spcPts val="0"/>
              </a:spcBef>
              <a:spcAft>
                <a:spcPts val="0"/>
              </a:spcAft>
              <a:buClr>
                <a:srgbClr val="7150A0"/>
              </a:buClr>
              <a:buSzPts val="1400"/>
              <a:buFont typeface="Calibri"/>
              <a:buAutoNum type="arabicPeriod"/>
            </a:pPr>
            <a:r>
              <a:rPr b="1" lang="es-PE" sz="1400">
                <a:solidFill>
                  <a:srgbClr val="7150A0"/>
                </a:solidFill>
                <a:latin typeface="Calibri"/>
                <a:ea typeface="Calibri"/>
                <a:cs typeface="Calibri"/>
                <a:sym typeface="Calibri"/>
              </a:rPr>
              <a:t>Estimación Análoga</a:t>
            </a:r>
            <a:endParaRPr/>
          </a:p>
          <a:p>
            <a:pPr indent="-176212" lvl="0" marL="358775" marR="0" rtl="0" algn="l">
              <a:spcBef>
                <a:spcPts val="0"/>
              </a:spcBef>
              <a:spcAft>
                <a:spcPts val="0"/>
              </a:spcAft>
              <a:buClr>
                <a:srgbClr val="7150A0"/>
              </a:buClr>
              <a:buSzPts val="1400"/>
              <a:buFont typeface="Calibri"/>
              <a:buAutoNum type="arabicPeriod"/>
            </a:pPr>
            <a:r>
              <a:rPr b="1" lang="es-PE" sz="1400">
                <a:solidFill>
                  <a:srgbClr val="7150A0"/>
                </a:solidFill>
                <a:latin typeface="Calibri"/>
                <a:ea typeface="Calibri"/>
                <a:cs typeface="Calibri"/>
                <a:sym typeface="Calibri"/>
              </a:rPr>
              <a:t>Estimación Paramétrica</a:t>
            </a:r>
            <a:endParaRPr/>
          </a:p>
          <a:p>
            <a:pPr indent="-176212" lvl="0" marL="358775" marR="0" rtl="0" algn="l">
              <a:spcBef>
                <a:spcPts val="0"/>
              </a:spcBef>
              <a:spcAft>
                <a:spcPts val="0"/>
              </a:spcAft>
              <a:buClr>
                <a:srgbClr val="7150A0"/>
              </a:buClr>
              <a:buSzPts val="1400"/>
              <a:buFont typeface="Calibri"/>
              <a:buAutoNum type="arabicPeriod"/>
            </a:pPr>
            <a:r>
              <a:rPr b="1" lang="es-PE" sz="1400">
                <a:solidFill>
                  <a:srgbClr val="7150A0"/>
                </a:solidFill>
                <a:latin typeface="Calibri"/>
                <a:ea typeface="Calibri"/>
                <a:cs typeface="Calibri"/>
                <a:sym typeface="Calibri"/>
              </a:rPr>
              <a:t>Juicio de Expertos</a:t>
            </a:r>
            <a:endParaRPr/>
          </a:p>
          <a:p>
            <a:pPr indent="-176212" lvl="0" marL="358775" marR="0" rtl="0" algn="l">
              <a:spcBef>
                <a:spcPts val="0"/>
              </a:spcBef>
              <a:spcAft>
                <a:spcPts val="0"/>
              </a:spcAft>
              <a:buClr>
                <a:srgbClr val="7150A0"/>
              </a:buClr>
              <a:buSzPts val="1400"/>
              <a:buFont typeface="Calibri"/>
              <a:buAutoNum type="arabicPeriod"/>
            </a:pPr>
            <a:r>
              <a:rPr b="1" lang="es-PE" sz="1400">
                <a:solidFill>
                  <a:srgbClr val="7150A0"/>
                </a:solidFill>
                <a:latin typeface="Calibri"/>
                <a:ea typeface="Calibri"/>
                <a:cs typeface="Calibri"/>
                <a:sym typeface="Calibri"/>
              </a:rPr>
              <a:t>Estimación basada en 3 valores (PERT)</a:t>
            </a:r>
            <a:endParaRPr/>
          </a:p>
        </p:txBody>
      </p:sp>
      <p:sp>
        <p:nvSpPr>
          <p:cNvPr id="521" name="Google Shape;521;p26"/>
          <p:cNvSpPr/>
          <p:nvPr/>
        </p:nvSpPr>
        <p:spPr>
          <a:xfrm>
            <a:off x="503238" y="376836"/>
            <a:ext cx="3049660"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lang="es-PE" sz="1000">
                <a:solidFill>
                  <a:srgbClr val="7F7F7F"/>
                </a:solidFill>
                <a:latin typeface="Calibri"/>
                <a:ea typeface="Calibri"/>
                <a:cs typeface="Calibri"/>
                <a:sym typeface="Calibri"/>
              </a:rPr>
              <a:t>+ </a:t>
            </a:r>
            <a:r>
              <a:rPr lang="es-PE" sz="1000">
                <a:solidFill>
                  <a:srgbClr val="A5A5A5"/>
                </a:solidFill>
                <a:latin typeface="Calibri"/>
                <a:ea typeface="Calibri"/>
                <a:cs typeface="Calibri"/>
                <a:sym typeface="Calibri"/>
              </a:rPr>
              <a:t>PASO A PASO PARA ELABORAR CRONOGRAMAS</a:t>
            </a:r>
            <a:endParaRPr/>
          </a:p>
        </p:txBody>
      </p:sp>
      <p:grpSp>
        <p:nvGrpSpPr>
          <p:cNvPr id="522" name="Google Shape;522;p26"/>
          <p:cNvGrpSpPr/>
          <p:nvPr/>
        </p:nvGrpSpPr>
        <p:grpSpPr>
          <a:xfrm>
            <a:off x="326977" y="917244"/>
            <a:ext cx="3740199" cy="394721"/>
            <a:chOff x="287221" y="917244"/>
            <a:chExt cx="4397777" cy="500394"/>
          </a:xfrm>
        </p:grpSpPr>
        <p:sp>
          <p:nvSpPr>
            <p:cNvPr id="523" name="Google Shape;523;p26"/>
            <p:cNvSpPr/>
            <p:nvPr/>
          </p:nvSpPr>
          <p:spPr>
            <a:xfrm>
              <a:off x="503238" y="917244"/>
              <a:ext cx="4181760" cy="500394"/>
            </a:xfrm>
            <a:prstGeom prst="roundRect">
              <a:avLst>
                <a:gd fmla="val 24841" name="adj"/>
              </a:avLst>
            </a:prstGeom>
            <a:solidFill>
              <a:schemeClr val="accent2"/>
            </a:solidFill>
            <a:ln>
              <a:noFill/>
            </a:ln>
          </p:spPr>
          <p:txBody>
            <a:bodyPr anchorCtr="0" anchor="ctr" bIns="45700" lIns="91425" spcFirstLastPara="1" rIns="91425" wrap="square" tIns="45700">
              <a:noAutofit/>
            </a:bodyPr>
            <a:lstStyle/>
            <a:p>
              <a:pPr indent="-1588" lvl="0" marL="6350" marR="0" rtl="0" algn="ctr">
                <a:spcBef>
                  <a:spcPts val="0"/>
                </a:spcBef>
                <a:spcAft>
                  <a:spcPts val="0"/>
                </a:spcAft>
                <a:buNone/>
              </a:pPr>
              <a:r>
                <a:rPr b="1" lang="es-PE" sz="1400">
                  <a:solidFill>
                    <a:schemeClr val="lt1"/>
                  </a:solidFill>
                  <a:latin typeface="Calibri"/>
                  <a:ea typeface="Calibri"/>
                  <a:cs typeface="Calibri"/>
                  <a:sym typeface="Calibri"/>
                </a:rPr>
                <a:t>4. Estimar la duración de las actividades</a:t>
              </a:r>
              <a:endParaRPr b="1" sz="1400">
                <a:solidFill>
                  <a:schemeClr val="lt1"/>
                </a:solidFill>
                <a:latin typeface="Calibri"/>
                <a:ea typeface="Calibri"/>
                <a:cs typeface="Calibri"/>
                <a:sym typeface="Calibri"/>
              </a:endParaRPr>
            </a:p>
          </p:txBody>
        </p:sp>
        <p:grpSp>
          <p:nvGrpSpPr>
            <p:cNvPr id="524" name="Google Shape;524;p26"/>
            <p:cNvGrpSpPr/>
            <p:nvPr/>
          </p:nvGrpSpPr>
          <p:grpSpPr>
            <a:xfrm>
              <a:off x="287221" y="965530"/>
              <a:ext cx="459474" cy="403823"/>
              <a:chOff x="5892512" y="2805541"/>
              <a:chExt cx="459474" cy="403823"/>
            </a:xfrm>
          </p:grpSpPr>
          <p:sp>
            <p:nvSpPr>
              <p:cNvPr id="525" name="Google Shape;525;p26"/>
              <p:cNvSpPr/>
              <p:nvPr/>
            </p:nvSpPr>
            <p:spPr>
              <a:xfrm>
                <a:off x="5956277" y="2824919"/>
                <a:ext cx="395709" cy="376075"/>
              </a:xfrm>
              <a:prstGeom prst="ellipse">
                <a:avLst/>
              </a:prstGeom>
              <a:solidFill>
                <a:srgbClr val="B8372B"/>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sp>
            <p:nvSpPr>
              <p:cNvPr id="526" name="Google Shape;526;p26"/>
              <p:cNvSpPr/>
              <p:nvPr/>
            </p:nvSpPr>
            <p:spPr>
              <a:xfrm>
                <a:off x="5892512" y="2805541"/>
                <a:ext cx="424906" cy="40382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sp>
            <p:nvSpPr>
              <p:cNvPr id="527" name="Google Shape;527;p26"/>
              <p:cNvSpPr/>
              <p:nvPr/>
            </p:nvSpPr>
            <p:spPr>
              <a:xfrm rot="5400000">
                <a:off x="6076285" y="2946262"/>
                <a:ext cx="186870" cy="122381"/>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grpSp>
      </p:grpSp>
      <p:sp>
        <p:nvSpPr>
          <p:cNvPr id="528" name="Google Shape;528;p26"/>
          <p:cNvSpPr/>
          <p:nvPr/>
        </p:nvSpPr>
        <p:spPr>
          <a:xfrm>
            <a:off x="3178102" y="1489075"/>
            <a:ext cx="595387" cy="3744913"/>
          </a:xfrm>
          <a:prstGeom prst="roundRect">
            <a:avLst>
              <a:gd fmla="val 7666" name="adj"/>
            </a:avLst>
          </a:prstGeom>
          <a:noFill/>
          <a:ln cap="flat" cmpd="sng" w="28575">
            <a:solidFill>
              <a:srgbClr val="7150A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27"/>
          <p:cNvSpPr/>
          <p:nvPr/>
        </p:nvSpPr>
        <p:spPr>
          <a:xfrm>
            <a:off x="503238" y="376836"/>
            <a:ext cx="3049660"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lang="es-PE" sz="1000">
                <a:solidFill>
                  <a:srgbClr val="7F7F7F"/>
                </a:solidFill>
                <a:latin typeface="Calibri"/>
                <a:ea typeface="Calibri"/>
                <a:cs typeface="Calibri"/>
                <a:sym typeface="Calibri"/>
              </a:rPr>
              <a:t>+ </a:t>
            </a:r>
            <a:r>
              <a:rPr lang="es-PE" sz="1000">
                <a:solidFill>
                  <a:srgbClr val="A5A5A5"/>
                </a:solidFill>
                <a:latin typeface="Calibri"/>
                <a:ea typeface="Calibri"/>
                <a:cs typeface="Calibri"/>
                <a:sym typeface="Calibri"/>
              </a:rPr>
              <a:t>PASO A PASO PARA ELABORAR CRONOGRAMAS</a:t>
            </a:r>
            <a:endParaRPr/>
          </a:p>
        </p:txBody>
      </p:sp>
      <p:sp>
        <p:nvSpPr>
          <p:cNvPr id="535" name="Google Shape;535;p27"/>
          <p:cNvSpPr txBox="1"/>
          <p:nvPr/>
        </p:nvSpPr>
        <p:spPr>
          <a:xfrm>
            <a:off x="509588" y="919163"/>
            <a:ext cx="7361035" cy="24622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s-PE" sz="1600">
                <a:solidFill>
                  <a:schemeClr val="dk1"/>
                </a:solidFill>
                <a:latin typeface="Calibri"/>
                <a:ea typeface="Calibri"/>
                <a:cs typeface="Calibri"/>
                <a:sym typeface="Calibri"/>
              </a:rPr>
              <a:t>PASOS PARA ELABORAR UN CRONOGRAMA</a:t>
            </a:r>
            <a:endParaRPr/>
          </a:p>
        </p:txBody>
      </p:sp>
      <p:grpSp>
        <p:nvGrpSpPr>
          <p:cNvPr id="536" name="Google Shape;536;p27"/>
          <p:cNvGrpSpPr/>
          <p:nvPr/>
        </p:nvGrpSpPr>
        <p:grpSpPr>
          <a:xfrm>
            <a:off x="326977" y="1571294"/>
            <a:ext cx="3959273" cy="394721"/>
            <a:chOff x="287221" y="917244"/>
            <a:chExt cx="4655367" cy="500394"/>
          </a:xfrm>
        </p:grpSpPr>
        <p:sp>
          <p:nvSpPr>
            <p:cNvPr id="537" name="Google Shape;537;p27"/>
            <p:cNvSpPr/>
            <p:nvPr/>
          </p:nvSpPr>
          <p:spPr>
            <a:xfrm>
              <a:off x="503237" y="917244"/>
              <a:ext cx="4439351" cy="500394"/>
            </a:xfrm>
            <a:prstGeom prst="roundRect">
              <a:avLst>
                <a:gd fmla="val 24841" name="adj"/>
              </a:avLst>
            </a:prstGeom>
            <a:solidFill>
              <a:srgbClr val="D8D8D8"/>
            </a:solidFill>
            <a:ln>
              <a:noFill/>
            </a:ln>
          </p:spPr>
          <p:txBody>
            <a:bodyPr anchorCtr="0" anchor="ctr" bIns="45700" lIns="91425" spcFirstLastPara="1" rIns="91425" wrap="square" tIns="45700">
              <a:noAutofit/>
            </a:bodyPr>
            <a:lstStyle/>
            <a:p>
              <a:pPr indent="-1588" lvl="0" marL="6350" marR="0" rtl="0" algn="ctr">
                <a:spcBef>
                  <a:spcPts val="0"/>
                </a:spcBef>
                <a:spcAft>
                  <a:spcPts val="0"/>
                </a:spcAft>
                <a:buNone/>
              </a:pPr>
              <a:r>
                <a:rPr b="1" lang="es-PE" sz="1400">
                  <a:solidFill>
                    <a:schemeClr val="lt1"/>
                  </a:solidFill>
                  <a:latin typeface="Calibri"/>
                  <a:ea typeface="Calibri"/>
                  <a:cs typeface="Calibri"/>
                  <a:sym typeface="Calibri"/>
                </a:rPr>
                <a:t>1. Identificar la lista de actividades</a:t>
              </a:r>
              <a:endParaRPr/>
            </a:p>
          </p:txBody>
        </p:sp>
        <p:grpSp>
          <p:nvGrpSpPr>
            <p:cNvPr id="538" name="Google Shape;538;p27"/>
            <p:cNvGrpSpPr/>
            <p:nvPr/>
          </p:nvGrpSpPr>
          <p:grpSpPr>
            <a:xfrm>
              <a:off x="287221" y="965530"/>
              <a:ext cx="459474" cy="403823"/>
              <a:chOff x="5892512" y="2805541"/>
              <a:chExt cx="459474" cy="403823"/>
            </a:xfrm>
          </p:grpSpPr>
          <p:sp>
            <p:nvSpPr>
              <p:cNvPr id="539" name="Google Shape;539;p27"/>
              <p:cNvSpPr/>
              <p:nvPr/>
            </p:nvSpPr>
            <p:spPr>
              <a:xfrm>
                <a:off x="5956277" y="2824919"/>
                <a:ext cx="395709" cy="376075"/>
              </a:xfrm>
              <a:prstGeom prst="ellipse">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sp>
            <p:nvSpPr>
              <p:cNvPr id="540" name="Google Shape;540;p27"/>
              <p:cNvSpPr/>
              <p:nvPr/>
            </p:nvSpPr>
            <p:spPr>
              <a:xfrm>
                <a:off x="5892512" y="2805541"/>
                <a:ext cx="424906" cy="40382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sp>
            <p:nvSpPr>
              <p:cNvPr id="541" name="Google Shape;541;p27"/>
              <p:cNvSpPr/>
              <p:nvPr/>
            </p:nvSpPr>
            <p:spPr>
              <a:xfrm rot="5400000">
                <a:off x="6076285" y="2946262"/>
                <a:ext cx="186870" cy="122381"/>
              </a:xfrm>
              <a:prstGeom prst="triangle">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grpSp>
      </p:grpSp>
      <p:grpSp>
        <p:nvGrpSpPr>
          <p:cNvPr id="542" name="Google Shape;542;p27"/>
          <p:cNvGrpSpPr/>
          <p:nvPr/>
        </p:nvGrpSpPr>
        <p:grpSpPr>
          <a:xfrm>
            <a:off x="326977" y="2097757"/>
            <a:ext cx="3959273" cy="394721"/>
            <a:chOff x="287221" y="917244"/>
            <a:chExt cx="4655367" cy="500394"/>
          </a:xfrm>
        </p:grpSpPr>
        <p:sp>
          <p:nvSpPr>
            <p:cNvPr id="543" name="Google Shape;543;p27"/>
            <p:cNvSpPr/>
            <p:nvPr/>
          </p:nvSpPr>
          <p:spPr>
            <a:xfrm>
              <a:off x="503237" y="917244"/>
              <a:ext cx="4439351" cy="500394"/>
            </a:xfrm>
            <a:prstGeom prst="roundRect">
              <a:avLst>
                <a:gd fmla="val 24841" name="adj"/>
              </a:avLst>
            </a:prstGeom>
            <a:solidFill>
              <a:srgbClr val="D8D8D8"/>
            </a:solidFill>
            <a:ln>
              <a:noFill/>
            </a:ln>
          </p:spPr>
          <p:txBody>
            <a:bodyPr anchorCtr="0" anchor="ctr" bIns="45700" lIns="91425" spcFirstLastPara="1" rIns="91425" wrap="square" tIns="45700">
              <a:noAutofit/>
            </a:bodyPr>
            <a:lstStyle/>
            <a:p>
              <a:pPr indent="-1588" lvl="0" marL="6350" marR="0" rtl="0" algn="ctr">
                <a:spcBef>
                  <a:spcPts val="0"/>
                </a:spcBef>
                <a:spcAft>
                  <a:spcPts val="0"/>
                </a:spcAft>
                <a:buNone/>
              </a:pPr>
              <a:r>
                <a:rPr b="1" lang="es-PE" sz="1400">
                  <a:solidFill>
                    <a:schemeClr val="lt1"/>
                  </a:solidFill>
                  <a:latin typeface="Calibri"/>
                  <a:ea typeface="Calibri"/>
                  <a:cs typeface="Calibri"/>
                  <a:sym typeface="Calibri"/>
                </a:rPr>
                <a:t>2. Secuenciar las actividades</a:t>
              </a:r>
              <a:endParaRPr/>
            </a:p>
          </p:txBody>
        </p:sp>
        <p:grpSp>
          <p:nvGrpSpPr>
            <p:cNvPr id="544" name="Google Shape;544;p27"/>
            <p:cNvGrpSpPr/>
            <p:nvPr/>
          </p:nvGrpSpPr>
          <p:grpSpPr>
            <a:xfrm>
              <a:off x="287221" y="965530"/>
              <a:ext cx="459474" cy="403823"/>
              <a:chOff x="5892512" y="2805541"/>
              <a:chExt cx="459474" cy="403823"/>
            </a:xfrm>
          </p:grpSpPr>
          <p:sp>
            <p:nvSpPr>
              <p:cNvPr id="545" name="Google Shape;545;p27"/>
              <p:cNvSpPr/>
              <p:nvPr/>
            </p:nvSpPr>
            <p:spPr>
              <a:xfrm>
                <a:off x="5956277" y="2824919"/>
                <a:ext cx="395709" cy="376075"/>
              </a:xfrm>
              <a:prstGeom prst="ellipse">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sp>
            <p:nvSpPr>
              <p:cNvPr id="546" name="Google Shape;546;p27"/>
              <p:cNvSpPr/>
              <p:nvPr/>
            </p:nvSpPr>
            <p:spPr>
              <a:xfrm>
                <a:off x="5892512" y="2805541"/>
                <a:ext cx="424906" cy="40382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sp>
            <p:nvSpPr>
              <p:cNvPr id="547" name="Google Shape;547;p27"/>
              <p:cNvSpPr/>
              <p:nvPr/>
            </p:nvSpPr>
            <p:spPr>
              <a:xfrm rot="5400000">
                <a:off x="6076285" y="2946262"/>
                <a:ext cx="186870" cy="122381"/>
              </a:xfrm>
              <a:prstGeom prst="triangle">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grpSp>
      </p:grpSp>
      <p:grpSp>
        <p:nvGrpSpPr>
          <p:cNvPr id="548" name="Google Shape;548;p27"/>
          <p:cNvGrpSpPr/>
          <p:nvPr/>
        </p:nvGrpSpPr>
        <p:grpSpPr>
          <a:xfrm>
            <a:off x="326977" y="2624220"/>
            <a:ext cx="3959273" cy="394721"/>
            <a:chOff x="287221" y="917244"/>
            <a:chExt cx="4655367" cy="500394"/>
          </a:xfrm>
        </p:grpSpPr>
        <p:sp>
          <p:nvSpPr>
            <p:cNvPr id="549" name="Google Shape;549;p27"/>
            <p:cNvSpPr/>
            <p:nvPr/>
          </p:nvSpPr>
          <p:spPr>
            <a:xfrm>
              <a:off x="503237" y="917244"/>
              <a:ext cx="4439351" cy="500394"/>
            </a:xfrm>
            <a:prstGeom prst="roundRect">
              <a:avLst>
                <a:gd fmla="val 24841" name="adj"/>
              </a:avLst>
            </a:prstGeom>
            <a:solidFill>
              <a:srgbClr val="D8D8D8"/>
            </a:solidFill>
            <a:ln>
              <a:noFill/>
            </a:ln>
          </p:spPr>
          <p:txBody>
            <a:bodyPr anchorCtr="0" anchor="ctr" bIns="45700" lIns="91425" spcFirstLastPara="1" rIns="91425" wrap="square" tIns="45700">
              <a:noAutofit/>
            </a:bodyPr>
            <a:lstStyle/>
            <a:p>
              <a:pPr indent="-1588" lvl="0" marL="6350" marR="0" rtl="0" algn="ctr">
                <a:spcBef>
                  <a:spcPts val="0"/>
                </a:spcBef>
                <a:spcAft>
                  <a:spcPts val="0"/>
                </a:spcAft>
                <a:buNone/>
              </a:pPr>
              <a:r>
                <a:rPr b="1" lang="es-PE" sz="1400">
                  <a:solidFill>
                    <a:schemeClr val="lt1"/>
                  </a:solidFill>
                  <a:latin typeface="Calibri"/>
                  <a:ea typeface="Calibri"/>
                  <a:cs typeface="Calibri"/>
                  <a:sym typeface="Calibri"/>
                </a:rPr>
                <a:t>3. Estimar los recursos para cada actividad</a:t>
              </a:r>
              <a:endParaRPr/>
            </a:p>
          </p:txBody>
        </p:sp>
        <p:grpSp>
          <p:nvGrpSpPr>
            <p:cNvPr id="550" name="Google Shape;550;p27"/>
            <p:cNvGrpSpPr/>
            <p:nvPr/>
          </p:nvGrpSpPr>
          <p:grpSpPr>
            <a:xfrm>
              <a:off x="287221" y="965530"/>
              <a:ext cx="459474" cy="403823"/>
              <a:chOff x="5892512" y="2805541"/>
              <a:chExt cx="459474" cy="403823"/>
            </a:xfrm>
          </p:grpSpPr>
          <p:sp>
            <p:nvSpPr>
              <p:cNvPr id="551" name="Google Shape;551;p27"/>
              <p:cNvSpPr/>
              <p:nvPr/>
            </p:nvSpPr>
            <p:spPr>
              <a:xfrm>
                <a:off x="5956277" y="2824919"/>
                <a:ext cx="395709" cy="376075"/>
              </a:xfrm>
              <a:prstGeom prst="ellipse">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sp>
            <p:nvSpPr>
              <p:cNvPr id="552" name="Google Shape;552;p27"/>
              <p:cNvSpPr/>
              <p:nvPr/>
            </p:nvSpPr>
            <p:spPr>
              <a:xfrm>
                <a:off x="5892512" y="2805541"/>
                <a:ext cx="424906" cy="40382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sp>
            <p:nvSpPr>
              <p:cNvPr id="553" name="Google Shape;553;p27"/>
              <p:cNvSpPr/>
              <p:nvPr/>
            </p:nvSpPr>
            <p:spPr>
              <a:xfrm rot="5400000">
                <a:off x="6076285" y="2946262"/>
                <a:ext cx="186870" cy="122381"/>
              </a:xfrm>
              <a:prstGeom prst="triangle">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grpSp>
      </p:grpSp>
      <p:grpSp>
        <p:nvGrpSpPr>
          <p:cNvPr id="554" name="Google Shape;554;p27"/>
          <p:cNvGrpSpPr/>
          <p:nvPr/>
        </p:nvGrpSpPr>
        <p:grpSpPr>
          <a:xfrm>
            <a:off x="326977" y="3150683"/>
            <a:ext cx="3959273" cy="394721"/>
            <a:chOff x="287221" y="917244"/>
            <a:chExt cx="4655367" cy="500394"/>
          </a:xfrm>
        </p:grpSpPr>
        <p:sp>
          <p:nvSpPr>
            <p:cNvPr id="555" name="Google Shape;555;p27"/>
            <p:cNvSpPr/>
            <p:nvPr/>
          </p:nvSpPr>
          <p:spPr>
            <a:xfrm>
              <a:off x="503237" y="917244"/>
              <a:ext cx="4439351" cy="500394"/>
            </a:xfrm>
            <a:prstGeom prst="roundRect">
              <a:avLst>
                <a:gd fmla="val 24841" name="adj"/>
              </a:avLst>
            </a:prstGeom>
            <a:solidFill>
              <a:srgbClr val="D8D8D8"/>
            </a:solidFill>
            <a:ln>
              <a:noFill/>
            </a:ln>
          </p:spPr>
          <p:txBody>
            <a:bodyPr anchorCtr="0" anchor="ctr" bIns="45700" lIns="91425" spcFirstLastPara="1" rIns="91425" wrap="square" tIns="45700">
              <a:noAutofit/>
            </a:bodyPr>
            <a:lstStyle/>
            <a:p>
              <a:pPr indent="-1588" lvl="0" marL="6350" marR="0" rtl="0" algn="ctr">
                <a:spcBef>
                  <a:spcPts val="0"/>
                </a:spcBef>
                <a:spcAft>
                  <a:spcPts val="0"/>
                </a:spcAft>
                <a:buNone/>
              </a:pPr>
              <a:r>
                <a:rPr b="1" lang="es-PE" sz="1400">
                  <a:solidFill>
                    <a:schemeClr val="lt1"/>
                  </a:solidFill>
                  <a:latin typeface="Calibri"/>
                  <a:ea typeface="Calibri"/>
                  <a:cs typeface="Calibri"/>
                  <a:sym typeface="Calibri"/>
                </a:rPr>
                <a:t>4. Estimar la duración de las actividades</a:t>
              </a:r>
              <a:endParaRPr b="1" sz="1400">
                <a:solidFill>
                  <a:schemeClr val="lt1"/>
                </a:solidFill>
                <a:latin typeface="Calibri"/>
                <a:ea typeface="Calibri"/>
                <a:cs typeface="Calibri"/>
                <a:sym typeface="Calibri"/>
              </a:endParaRPr>
            </a:p>
          </p:txBody>
        </p:sp>
        <p:grpSp>
          <p:nvGrpSpPr>
            <p:cNvPr id="556" name="Google Shape;556;p27"/>
            <p:cNvGrpSpPr/>
            <p:nvPr/>
          </p:nvGrpSpPr>
          <p:grpSpPr>
            <a:xfrm>
              <a:off x="287221" y="965530"/>
              <a:ext cx="459474" cy="403823"/>
              <a:chOff x="5892512" y="2805541"/>
              <a:chExt cx="459474" cy="403823"/>
            </a:xfrm>
          </p:grpSpPr>
          <p:sp>
            <p:nvSpPr>
              <p:cNvPr id="557" name="Google Shape;557;p27"/>
              <p:cNvSpPr/>
              <p:nvPr/>
            </p:nvSpPr>
            <p:spPr>
              <a:xfrm>
                <a:off x="5956277" y="2824919"/>
                <a:ext cx="395709" cy="376075"/>
              </a:xfrm>
              <a:prstGeom prst="ellipse">
                <a:avLst/>
              </a:prstGeom>
              <a:solidFill>
                <a:srgbClr val="BFBF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sp>
            <p:nvSpPr>
              <p:cNvPr id="558" name="Google Shape;558;p27"/>
              <p:cNvSpPr/>
              <p:nvPr/>
            </p:nvSpPr>
            <p:spPr>
              <a:xfrm>
                <a:off x="5892512" y="2805541"/>
                <a:ext cx="424906" cy="40382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sp>
            <p:nvSpPr>
              <p:cNvPr id="559" name="Google Shape;559;p27"/>
              <p:cNvSpPr/>
              <p:nvPr/>
            </p:nvSpPr>
            <p:spPr>
              <a:xfrm rot="5400000">
                <a:off x="6076285" y="2946262"/>
                <a:ext cx="186870" cy="122381"/>
              </a:xfrm>
              <a:prstGeom prst="triangle">
                <a:avLst>
                  <a:gd fmla="val 50000" name="adj"/>
                </a:avLst>
              </a:prstGeom>
              <a:solidFill>
                <a:srgbClr val="D8D8D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grpSp>
      </p:grpSp>
      <p:grpSp>
        <p:nvGrpSpPr>
          <p:cNvPr id="560" name="Google Shape;560;p27"/>
          <p:cNvGrpSpPr/>
          <p:nvPr/>
        </p:nvGrpSpPr>
        <p:grpSpPr>
          <a:xfrm>
            <a:off x="326977" y="3677146"/>
            <a:ext cx="3959273" cy="394721"/>
            <a:chOff x="287221" y="917244"/>
            <a:chExt cx="4655367" cy="500394"/>
          </a:xfrm>
        </p:grpSpPr>
        <p:sp>
          <p:nvSpPr>
            <p:cNvPr id="561" name="Google Shape;561;p27"/>
            <p:cNvSpPr/>
            <p:nvPr/>
          </p:nvSpPr>
          <p:spPr>
            <a:xfrm>
              <a:off x="503237" y="917244"/>
              <a:ext cx="4439351" cy="500394"/>
            </a:xfrm>
            <a:prstGeom prst="roundRect">
              <a:avLst>
                <a:gd fmla="val 24841" name="adj"/>
              </a:avLst>
            </a:prstGeom>
            <a:solidFill>
              <a:srgbClr val="7150A0"/>
            </a:solidFill>
            <a:ln>
              <a:noFill/>
            </a:ln>
          </p:spPr>
          <p:txBody>
            <a:bodyPr anchorCtr="0" anchor="ctr" bIns="45700" lIns="91425" spcFirstLastPara="1" rIns="91425" wrap="square" tIns="45700">
              <a:noAutofit/>
            </a:bodyPr>
            <a:lstStyle/>
            <a:p>
              <a:pPr indent="-1588" lvl="0" marL="6350" marR="0" rtl="0" algn="ctr">
                <a:spcBef>
                  <a:spcPts val="0"/>
                </a:spcBef>
                <a:spcAft>
                  <a:spcPts val="0"/>
                </a:spcAft>
                <a:buNone/>
              </a:pPr>
              <a:r>
                <a:rPr b="1" lang="es-PE" sz="1400">
                  <a:solidFill>
                    <a:schemeClr val="lt1"/>
                  </a:solidFill>
                  <a:latin typeface="Calibri"/>
                  <a:ea typeface="Calibri"/>
                  <a:cs typeface="Calibri"/>
                  <a:sym typeface="Calibri"/>
                </a:rPr>
                <a:t>5. Desarrollar el cronograma</a:t>
              </a:r>
              <a:endParaRPr/>
            </a:p>
          </p:txBody>
        </p:sp>
        <p:grpSp>
          <p:nvGrpSpPr>
            <p:cNvPr id="562" name="Google Shape;562;p27"/>
            <p:cNvGrpSpPr/>
            <p:nvPr/>
          </p:nvGrpSpPr>
          <p:grpSpPr>
            <a:xfrm>
              <a:off x="287221" y="965530"/>
              <a:ext cx="459474" cy="403823"/>
              <a:chOff x="5892512" y="2805541"/>
              <a:chExt cx="459474" cy="403823"/>
            </a:xfrm>
          </p:grpSpPr>
          <p:sp>
            <p:nvSpPr>
              <p:cNvPr id="563" name="Google Shape;563;p27"/>
              <p:cNvSpPr/>
              <p:nvPr/>
            </p:nvSpPr>
            <p:spPr>
              <a:xfrm>
                <a:off x="5956277" y="2824919"/>
                <a:ext cx="395709" cy="376075"/>
              </a:xfrm>
              <a:prstGeom prst="ellipse">
                <a:avLst/>
              </a:prstGeom>
              <a:solidFill>
                <a:srgbClr val="553C7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sp>
            <p:nvSpPr>
              <p:cNvPr id="564" name="Google Shape;564;p27"/>
              <p:cNvSpPr/>
              <p:nvPr/>
            </p:nvSpPr>
            <p:spPr>
              <a:xfrm>
                <a:off x="5892512" y="2805541"/>
                <a:ext cx="424906" cy="40382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sp>
            <p:nvSpPr>
              <p:cNvPr id="565" name="Google Shape;565;p27"/>
              <p:cNvSpPr/>
              <p:nvPr/>
            </p:nvSpPr>
            <p:spPr>
              <a:xfrm rot="5400000">
                <a:off x="6076285" y="2946262"/>
                <a:ext cx="186870" cy="122381"/>
              </a:xfrm>
              <a:prstGeom prst="triangle">
                <a:avLst>
                  <a:gd fmla="val 50000" name="adj"/>
                </a:avLst>
              </a:prstGeom>
              <a:solidFill>
                <a:srgbClr val="7150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gr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grpSp>
        <p:nvGrpSpPr>
          <p:cNvPr id="571" name="Google Shape;571;p28"/>
          <p:cNvGrpSpPr/>
          <p:nvPr/>
        </p:nvGrpSpPr>
        <p:grpSpPr>
          <a:xfrm>
            <a:off x="326977" y="917244"/>
            <a:ext cx="3740199" cy="394721"/>
            <a:chOff x="287221" y="917244"/>
            <a:chExt cx="4397777" cy="500394"/>
          </a:xfrm>
        </p:grpSpPr>
        <p:sp>
          <p:nvSpPr>
            <p:cNvPr id="572" name="Google Shape;572;p28"/>
            <p:cNvSpPr/>
            <p:nvPr/>
          </p:nvSpPr>
          <p:spPr>
            <a:xfrm>
              <a:off x="503238" y="917244"/>
              <a:ext cx="4181760" cy="500394"/>
            </a:xfrm>
            <a:prstGeom prst="roundRect">
              <a:avLst>
                <a:gd fmla="val 24841" name="adj"/>
              </a:avLst>
            </a:prstGeom>
            <a:solidFill>
              <a:srgbClr val="7150A0"/>
            </a:solidFill>
            <a:ln>
              <a:noFill/>
            </a:ln>
          </p:spPr>
          <p:txBody>
            <a:bodyPr anchorCtr="0" anchor="ctr" bIns="45700" lIns="91425" spcFirstLastPara="1" rIns="91425" wrap="square" tIns="45700">
              <a:noAutofit/>
            </a:bodyPr>
            <a:lstStyle/>
            <a:p>
              <a:pPr indent="-1588" lvl="0" marL="6350" marR="0" rtl="0" algn="ctr">
                <a:spcBef>
                  <a:spcPts val="0"/>
                </a:spcBef>
                <a:spcAft>
                  <a:spcPts val="0"/>
                </a:spcAft>
                <a:buNone/>
              </a:pPr>
              <a:r>
                <a:rPr b="1" lang="es-PE" sz="1400">
                  <a:solidFill>
                    <a:schemeClr val="lt1"/>
                  </a:solidFill>
                  <a:latin typeface="Calibri"/>
                  <a:ea typeface="Calibri"/>
                  <a:cs typeface="Calibri"/>
                  <a:sym typeface="Calibri"/>
                </a:rPr>
                <a:t>5. Desarrollar el cronograma</a:t>
              </a:r>
              <a:endParaRPr/>
            </a:p>
          </p:txBody>
        </p:sp>
        <p:grpSp>
          <p:nvGrpSpPr>
            <p:cNvPr id="573" name="Google Shape;573;p28"/>
            <p:cNvGrpSpPr/>
            <p:nvPr/>
          </p:nvGrpSpPr>
          <p:grpSpPr>
            <a:xfrm>
              <a:off x="287221" y="965530"/>
              <a:ext cx="459474" cy="403823"/>
              <a:chOff x="5892512" y="2805541"/>
              <a:chExt cx="459474" cy="403823"/>
            </a:xfrm>
          </p:grpSpPr>
          <p:sp>
            <p:nvSpPr>
              <p:cNvPr id="574" name="Google Shape;574;p28"/>
              <p:cNvSpPr/>
              <p:nvPr/>
            </p:nvSpPr>
            <p:spPr>
              <a:xfrm>
                <a:off x="5956277" y="2824919"/>
                <a:ext cx="395709" cy="376075"/>
              </a:xfrm>
              <a:prstGeom prst="ellipse">
                <a:avLst/>
              </a:prstGeom>
              <a:solidFill>
                <a:srgbClr val="553C7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sp>
            <p:nvSpPr>
              <p:cNvPr id="575" name="Google Shape;575;p28"/>
              <p:cNvSpPr/>
              <p:nvPr/>
            </p:nvSpPr>
            <p:spPr>
              <a:xfrm>
                <a:off x="5892512" y="2805541"/>
                <a:ext cx="424906" cy="40382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sp>
            <p:nvSpPr>
              <p:cNvPr id="576" name="Google Shape;576;p28"/>
              <p:cNvSpPr/>
              <p:nvPr/>
            </p:nvSpPr>
            <p:spPr>
              <a:xfrm rot="5400000">
                <a:off x="6076285" y="2946262"/>
                <a:ext cx="186870" cy="122381"/>
              </a:xfrm>
              <a:prstGeom prst="triangle">
                <a:avLst>
                  <a:gd fmla="val 50000" name="adj"/>
                </a:avLst>
              </a:prstGeom>
              <a:solidFill>
                <a:srgbClr val="7150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grpSp>
      </p:grpSp>
      <p:sp>
        <p:nvSpPr>
          <p:cNvPr id="577" name="Google Shape;577;p28"/>
          <p:cNvSpPr/>
          <p:nvPr/>
        </p:nvSpPr>
        <p:spPr>
          <a:xfrm>
            <a:off x="503238" y="376836"/>
            <a:ext cx="3049660"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lang="es-PE" sz="1000">
                <a:solidFill>
                  <a:srgbClr val="7F7F7F"/>
                </a:solidFill>
                <a:latin typeface="Calibri"/>
                <a:ea typeface="Calibri"/>
                <a:cs typeface="Calibri"/>
                <a:sym typeface="Calibri"/>
              </a:rPr>
              <a:t>+ </a:t>
            </a:r>
            <a:r>
              <a:rPr lang="es-PE" sz="1000">
                <a:solidFill>
                  <a:srgbClr val="A5A5A5"/>
                </a:solidFill>
                <a:latin typeface="Calibri"/>
                <a:ea typeface="Calibri"/>
                <a:cs typeface="Calibri"/>
                <a:sym typeface="Calibri"/>
              </a:rPr>
              <a:t>PASO A PASO PARA ELABORAR CRONOGRAMAS</a:t>
            </a:r>
            <a:endParaRPr/>
          </a:p>
        </p:txBody>
      </p:sp>
      <p:sp>
        <p:nvSpPr>
          <p:cNvPr id="578" name="Google Shape;578;p28"/>
          <p:cNvSpPr/>
          <p:nvPr/>
        </p:nvSpPr>
        <p:spPr>
          <a:xfrm>
            <a:off x="503238" y="1605377"/>
            <a:ext cx="6373812" cy="2954655"/>
          </a:xfrm>
          <a:prstGeom prst="rect">
            <a:avLst/>
          </a:prstGeom>
          <a:noFill/>
          <a:ln>
            <a:noFill/>
          </a:ln>
        </p:spPr>
        <p:txBody>
          <a:bodyPr anchorCtr="0" anchor="t" bIns="0" lIns="0" spcFirstLastPara="1" rIns="0" wrap="square" tIns="0">
            <a:spAutoFit/>
          </a:bodyPr>
          <a:lstStyle/>
          <a:p>
            <a:pPr indent="-182563" lvl="0" marL="182563" marR="0" rtl="0" algn="l">
              <a:spcBef>
                <a:spcPts val="0"/>
              </a:spcBef>
              <a:spcAft>
                <a:spcPts val="0"/>
              </a:spcAft>
              <a:buClr>
                <a:srgbClr val="7150A0"/>
              </a:buClr>
              <a:buSzPts val="1600"/>
              <a:buFont typeface="Arial"/>
              <a:buChar char="•"/>
            </a:pPr>
            <a:r>
              <a:rPr b="1" lang="es-PE" sz="1600">
                <a:solidFill>
                  <a:srgbClr val="7150A0"/>
                </a:solidFill>
                <a:latin typeface="Calibri"/>
                <a:ea typeface="Calibri"/>
                <a:cs typeface="Calibri"/>
                <a:sym typeface="Calibri"/>
              </a:rPr>
              <a:t>Objetivo: </a:t>
            </a:r>
            <a:r>
              <a:rPr lang="es-PE" sz="1600">
                <a:solidFill>
                  <a:schemeClr val="dk1"/>
                </a:solidFill>
                <a:latin typeface="Calibri"/>
                <a:ea typeface="Calibri"/>
                <a:cs typeface="Calibri"/>
                <a:sym typeface="Calibri"/>
              </a:rPr>
              <a:t>Consolidar toda la información y asignar fechas del proyecto basada en las secuencias y duraciones de las actividades.</a:t>
            </a:r>
            <a:endParaRPr/>
          </a:p>
          <a:p>
            <a:pPr indent="-80963" lvl="0" marL="182563" marR="0" rtl="0" algn="l">
              <a:spcBef>
                <a:spcPts val="0"/>
              </a:spcBef>
              <a:spcAft>
                <a:spcPts val="0"/>
              </a:spcAft>
              <a:buClr>
                <a:srgbClr val="7150A0"/>
              </a:buClr>
              <a:buSzPts val="1600"/>
              <a:buFont typeface="Arial"/>
              <a:buNone/>
            </a:pPr>
            <a:r>
              <a:t/>
            </a:r>
            <a:endParaRPr sz="1600">
              <a:solidFill>
                <a:schemeClr val="dk1"/>
              </a:solidFill>
              <a:latin typeface="Calibri"/>
              <a:ea typeface="Calibri"/>
              <a:cs typeface="Calibri"/>
              <a:sym typeface="Calibri"/>
            </a:endParaRPr>
          </a:p>
          <a:p>
            <a:pPr indent="-182563" lvl="0" marL="182563" marR="0" rtl="0" algn="l">
              <a:spcBef>
                <a:spcPts val="0"/>
              </a:spcBef>
              <a:spcAft>
                <a:spcPts val="0"/>
              </a:spcAft>
              <a:buClr>
                <a:srgbClr val="7150A0"/>
              </a:buClr>
              <a:buSzPts val="1600"/>
              <a:buFont typeface="Arial"/>
              <a:buChar char="•"/>
            </a:pPr>
            <a:r>
              <a:rPr b="1" lang="es-PE" sz="1600">
                <a:solidFill>
                  <a:srgbClr val="7150A0"/>
                </a:solidFill>
                <a:latin typeface="Calibri"/>
                <a:ea typeface="Calibri"/>
                <a:cs typeface="Calibri"/>
                <a:sym typeface="Calibri"/>
              </a:rPr>
              <a:t>Actividades: </a:t>
            </a:r>
            <a:endParaRPr/>
          </a:p>
          <a:p>
            <a:pPr indent="-176212" lvl="0" marL="358775" marR="0" rtl="0" algn="l">
              <a:spcBef>
                <a:spcPts val="0"/>
              </a:spcBef>
              <a:spcAft>
                <a:spcPts val="0"/>
              </a:spcAft>
              <a:buClr>
                <a:srgbClr val="7150A0"/>
              </a:buClr>
              <a:buSzPts val="1600"/>
              <a:buFont typeface="Arial"/>
              <a:buChar char="•"/>
            </a:pPr>
            <a:r>
              <a:rPr lang="es-PE" sz="1600">
                <a:solidFill>
                  <a:schemeClr val="dk1"/>
                </a:solidFill>
                <a:latin typeface="Calibri"/>
                <a:ea typeface="Calibri"/>
                <a:cs typeface="Calibri"/>
                <a:sym typeface="Calibri"/>
              </a:rPr>
              <a:t>Usar herramientas de gestión de proyectos como MS Project, Primavera o diagramas de Gantt para construir el cronograma.</a:t>
            </a:r>
            <a:endParaRPr/>
          </a:p>
          <a:p>
            <a:pPr indent="-74612" lvl="0" marL="358775" marR="0" rtl="0" algn="l">
              <a:spcBef>
                <a:spcPts val="0"/>
              </a:spcBef>
              <a:spcAft>
                <a:spcPts val="0"/>
              </a:spcAft>
              <a:buClr>
                <a:srgbClr val="7150A0"/>
              </a:buClr>
              <a:buSzPts val="1600"/>
              <a:buFont typeface="Arial"/>
              <a:buNone/>
            </a:pPr>
            <a:r>
              <a:t/>
            </a:r>
            <a:endParaRPr sz="1600">
              <a:solidFill>
                <a:schemeClr val="dk1"/>
              </a:solidFill>
              <a:latin typeface="Calibri"/>
              <a:ea typeface="Calibri"/>
              <a:cs typeface="Calibri"/>
              <a:sym typeface="Calibri"/>
            </a:endParaRPr>
          </a:p>
          <a:p>
            <a:pPr indent="-176212" lvl="0" marL="358775" marR="0" rtl="0" algn="l">
              <a:spcBef>
                <a:spcPts val="0"/>
              </a:spcBef>
              <a:spcAft>
                <a:spcPts val="0"/>
              </a:spcAft>
              <a:buClr>
                <a:srgbClr val="7150A0"/>
              </a:buClr>
              <a:buSzPts val="1600"/>
              <a:buFont typeface="Arial"/>
              <a:buChar char="•"/>
            </a:pPr>
            <a:r>
              <a:rPr lang="es-PE" sz="1600">
                <a:solidFill>
                  <a:schemeClr val="dk1"/>
                </a:solidFill>
                <a:latin typeface="Calibri"/>
                <a:ea typeface="Calibri"/>
                <a:cs typeface="Calibri"/>
                <a:sym typeface="Calibri"/>
              </a:rPr>
              <a:t>Identificar la ruta crítica para determinar el tiempo mínimo necesario para completar el proyecto.</a:t>
            </a:r>
            <a:endParaRPr/>
          </a:p>
          <a:p>
            <a:pPr indent="-74612" lvl="0" marL="358775" marR="0" rtl="0" algn="l">
              <a:spcBef>
                <a:spcPts val="0"/>
              </a:spcBef>
              <a:spcAft>
                <a:spcPts val="0"/>
              </a:spcAft>
              <a:buClr>
                <a:srgbClr val="7150A0"/>
              </a:buClr>
              <a:buSzPts val="1600"/>
              <a:buFont typeface="Arial"/>
              <a:buNone/>
            </a:pPr>
            <a:r>
              <a:t/>
            </a:r>
            <a:endParaRPr sz="1600">
              <a:solidFill>
                <a:schemeClr val="dk1"/>
              </a:solidFill>
              <a:latin typeface="Calibri"/>
              <a:ea typeface="Calibri"/>
              <a:cs typeface="Calibri"/>
              <a:sym typeface="Calibri"/>
            </a:endParaRPr>
          </a:p>
          <a:p>
            <a:pPr indent="-176212" lvl="0" marL="358775" marR="0" rtl="0" algn="l">
              <a:spcBef>
                <a:spcPts val="0"/>
              </a:spcBef>
              <a:spcAft>
                <a:spcPts val="0"/>
              </a:spcAft>
              <a:buClr>
                <a:srgbClr val="7150A0"/>
              </a:buClr>
              <a:buSzPts val="1600"/>
              <a:buFont typeface="Arial"/>
              <a:buChar char="•"/>
            </a:pPr>
            <a:r>
              <a:rPr lang="es-PE" sz="1600">
                <a:solidFill>
                  <a:schemeClr val="dk1"/>
                </a:solidFill>
                <a:latin typeface="Calibri"/>
                <a:ea typeface="Calibri"/>
                <a:cs typeface="Calibri"/>
                <a:sym typeface="Calibri"/>
              </a:rPr>
              <a:t>Aplicar técnicas de nivelación de recursos y compresión del cronograma si es necesario.</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graphicFrame>
        <p:nvGraphicFramePr>
          <p:cNvPr id="584" name="Google Shape;584;p29"/>
          <p:cNvGraphicFramePr/>
          <p:nvPr/>
        </p:nvGraphicFramePr>
        <p:xfrm>
          <a:off x="827088" y="1501775"/>
          <a:ext cx="3000000" cy="3000000"/>
        </p:xfrm>
        <a:graphic>
          <a:graphicData uri="http://schemas.openxmlformats.org/drawingml/2006/table">
            <a:tbl>
              <a:tblPr>
                <a:noFill/>
                <a:tableStyleId>{DC108FB1-C6A3-4793-8F41-B948A69EDCEA}</a:tableStyleId>
              </a:tblPr>
              <a:tblGrid>
                <a:gridCol w="101900"/>
                <a:gridCol w="162125"/>
                <a:gridCol w="208450"/>
                <a:gridCol w="1523950"/>
                <a:gridCol w="694800"/>
                <a:gridCol w="694800"/>
                <a:gridCol w="694800"/>
                <a:gridCol w="694800"/>
                <a:gridCol w="694800"/>
                <a:gridCol w="694800"/>
                <a:gridCol w="694800"/>
                <a:gridCol w="694800"/>
              </a:tblGrid>
              <a:tr h="99975">
                <a:tc>
                  <a:txBody>
                    <a:bodyPr/>
                    <a:lstStyle/>
                    <a:p>
                      <a:pPr indent="0" lvl="0" marL="0" marR="0" rtl="0" algn="ctr">
                        <a:spcBef>
                          <a:spcPts val="0"/>
                        </a:spcBef>
                        <a:spcAft>
                          <a:spcPts val="0"/>
                        </a:spcAft>
                        <a:buNone/>
                      </a:pPr>
                      <a:r>
                        <a:rPr b="1" i="0" lang="es-PE" sz="600" u="none" strike="noStrike">
                          <a:solidFill>
                            <a:srgbClr val="FFFFFF"/>
                          </a:solidFill>
                          <a:latin typeface="Calibri"/>
                          <a:ea typeface="Calibri"/>
                          <a:cs typeface="Calibri"/>
                          <a:sym typeface="Calibri"/>
                        </a:rPr>
                        <a:t>1</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solidFill>
                      <a:srgbClr val="7150A0"/>
                    </a:solidFill>
                  </a:tcPr>
                </a:tc>
                <a:tc gridSpan="3">
                  <a:txBody>
                    <a:bodyPr/>
                    <a:lstStyle/>
                    <a:p>
                      <a:pPr indent="0" lvl="0" marL="0" marR="0" rtl="0" algn="l">
                        <a:spcBef>
                          <a:spcPts val="0"/>
                        </a:spcBef>
                        <a:spcAft>
                          <a:spcPts val="0"/>
                        </a:spcAft>
                        <a:buNone/>
                      </a:pPr>
                      <a:r>
                        <a:rPr b="1" i="0" lang="es-PE" sz="600" u="none" strike="noStrike">
                          <a:solidFill>
                            <a:srgbClr val="FFFFFF"/>
                          </a:solidFill>
                          <a:latin typeface="Calibri"/>
                          <a:ea typeface="Calibri"/>
                          <a:cs typeface="Calibri"/>
                          <a:sym typeface="Calibri"/>
                        </a:rPr>
                        <a:t>Gestión del Proyecto</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solidFill>
                      <a:srgbClr val="7150A0"/>
                    </a:solidFill>
                  </a:tcPr>
                </a:tc>
                <a:tc hMerge="1"/>
                <a:tc hMerge="1"/>
                <a:tc>
                  <a:txBody>
                    <a:bodyPr/>
                    <a:lstStyle/>
                    <a:p>
                      <a:pPr indent="0" lvl="0" marL="0" marR="0" rtl="0" algn="ctr">
                        <a:spcBef>
                          <a:spcPts val="0"/>
                        </a:spcBef>
                        <a:spcAft>
                          <a:spcPts val="0"/>
                        </a:spcAft>
                        <a:buNone/>
                      </a:pPr>
                      <a:r>
                        <a:rPr b="1" i="0" lang="es-PE" sz="600" u="none" strike="noStrike">
                          <a:solidFill>
                            <a:srgbClr val="FFFFFF"/>
                          </a:solidFill>
                          <a:latin typeface="Calibri"/>
                          <a:ea typeface="Calibri"/>
                          <a:cs typeface="Calibri"/>
                          <a:sym typeface="Calibri"/>
                        </a:rPr>
                        <a:t>Duración</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solidFill>
                      <a:srgbClr val="7150A0"/>
                    </a:solidFill>
                  </a:tcPr>
                </a:tc>
                <a:tc>
                  <a:txBody>
                    <a:bodyPr/>
                    <a:lstStyle/>
                    <a:p>
                      <a:pPr indent="0" lvl="0" marL="0" marR="0" rtl="0" algn="ctr">
                        <a:spcBef>
                          <a:spcPts val="0"/>
                        </a:spcBef>
                        <a:spcAft>
                          <a:spcPts val="0"/>
                        </a:spcAft>
                        <a:buNone/>
                      </a:pPr>
                      <a:r>
                        <a:rPr b="1" i="0" lang="es-PE" sz="600" u="none" strike="noStrike">
                          <a:solidFill>
                            <a:srgbClr val="FFFFFF"/>
                          </a:solidFill>
                          <a:latin typeface="Calibri"/>
                          <a:ea typeface="Calibri"/>
                          <a:cs typeface="Calibri"/>
                          <a:sym typeface="Calibri"/>
                        </a:rPr>
                        <a:t>% Avance</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solidFill>
                      <a:srgbClr val="7150A0"/>
                    </a:solidFill>
                  </a:tcPr>
                </a:tc>
                <a:tc>
                  <a:txBody>
                    <a:bodyPr/>
                    <a:lstStyle/>
                    <a:p>
                      <a:pPr indent="0" lvl="0" marL="0" marR="0" rtl="0" algn="ctr">
                        <a:spcBef>
                          <a:spcPts val="0"/>
                        </a:spcBef>
                        <a:spcAft>
                          <a:spcPts val="0"/>
                        </a:spcAft>
                        <a:buNone/>
                      </a:pPr>
                      <a:r>
                        <a:rPr b="1" i="0" lang="es-PE" sz="600" u="none" strike="noStrike">
                          <a:solidFill>
                            <a:srgbClr val="FFFFFF"/>
                          </a:solidFill>
                          <a:latin typeface="Calibri"/>
                          <a:ea typeface="Calibri"/>
                          <a:cs typeface="Calibri"/>
                          <a:sym typeface="Calibri"/>
                        </a:rPr>
                        <a:t>F. Inicio Plan</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solidFill>
                      <a:srgbClr val="7150A0"/>
                    </a:solidFill>
                  </a:tcPr>
                </a:tc>
                <a:tc>
                  <a:txBody>
                    <a:bodyPr/>
                    <a:lstStyle/>
                    <a:p>
                      <a:pPr indent="0" lvl="0" marL="0" marR="0" rtl="0" algn="ctr">
                        <a:spcBef>
                          <a:spcPts val="0"/>
                        </a:spcBef>
                        <a:spcAft>
                          <a:spcPts val="0"/>
                        </a:spcAft>
                        <a:buNone/>
                      </a:pPr>
                      <a:r>
                        <a:rPr b="1" i="0" lang="es-PE" sz="600" u="none" strike="noStrike">
                          <a:solidFill>
                            <a:srgbClr val="FFFFFF"/>
                          </a:solidFill>
                          <a:latin typeface="Calibri"/>
                          <a:ea typeface="Calibri"/>
                          <a:cs typeface="Calibri"/>
                          <a:sym typeface="Calibri"/>
                        </a:rPr>
                        <a:t>F. Fin Plan</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solidFill>
                      <a:srgbClr val="7150A0"/>
                    </a:solidFill>
                  </a:tcPr>
                </a:tc>
                <a:tc>
                  <a:txBody>
                    <a:bodyPr/>
                    <a:lstStyle/>
                    <a:p>
                      <a:pPr indent="0" lvl="0" marL="0" marR="0" rtl="0" algn="ctr">
                        <a:spcBef>
                          <a:spcPts val="0"/>
                        </a:spcBef>
                        <a:spcAft>
                          <a:spcPts val="0"/>
                        </a:spcAft>
                        <a:buNone/>
                      </a:pPr>
                      <a:r>
                        <a:rPr b="1" i="0" lang="es-PE" sz="600" u="none" strike="noStrike">
                          <a:solidFill>
                            <a:srgbClr val="FFFFFF"/>
                          </a:solidFill>
                          <a:latin typeface="Calibri"/>
                          <a:ea typeface="Calibri"/>
                          <a:cs typeface="Calibri"/>
                          <a:sym typeface="Calibri"/>
                        </a:rPr>
                        <a:t>F.Inicio Real</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solidFill>
                      <a:srgbClr val="7150A0"/>
                    </a:solidFill>
                  </a:tcPr>
                </a:tc>
                <a:tc>
                  <a:txBody>
                    <a:bodyPr/>
                    <a:lstStyle/>
                    <a:p>
                      <a:pPr indent="0" lvl="0" marL="0" marR="0" rtl="0" algn="ctr">
                        <a:spcBef>
                          <a:spcPts val="0"/>
                        </a:spcBef>
                        <a:spcAft>
                          <a:spcPts val="0"/>
                        </a:spcAft>
                        <a:buNone/>
                      </a:pPr>
                      <a:r>
                        <a:rPr b="1" i="0" lang="es-PE" sz="600" u="none" strike="noStrike">
                          <a:solidFill>
                            <a:srgbClr val="FFFFFF"/>
                          </a:solidFill>
                          <a:latin typeface="Calibri"/>
                          <a:ea typeface="Calibri"/>
                          <a:cs typeface="Calibri"/>
                          <a:sym typeface="Calibri"/>
                        </a:rPr>
                        <a:t>F.Fin Real</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solidFill>
                      <a:srgbClr val="7150A0"/>
                    </a:solidFill>
                  </a:tcPr>
                </a:tc>
                <a:tc>
                  <a:txBody>
                    <a:bodyPr/>
                    <a:lstStyle/>
                    <a:p>
                      <a:pPr indent="0" lvl="0" marL="0" marR="0" rtl="0" algn="ctr">
                        <a:spcBef>
                          <a:spcPts val="0"/>
                        </a:spcBef>
                        <a:spcAft>
                          <a:spcPts val="0"/>
                        </a:spcAft>
                        <a:buNone/>
                      </a:pPr>
                      <a:r>
                        <a:rPr b="1" i="0" lang="es-PE" sz="600" u="none" strike="noStrike">
                          <a:solidFill>
                            <a:srgbClr val="FFFFFF"/>
                          </a:solidFill>
                          <a:latin typeface="Calibri"/>
                          <a:ea typeface="Calibri"/>
                          <a:cs typeface="Calibri"/>
                          <a:sym typeface="Calibri"/>
                        </a:rPr>
                        <a:t>Responsable</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solidFill>
                      <a:srgbClr val="7150A0"/>
                    </a:solidFill>
                  </a:tcPr>
                </a:tc>
                <a:tc>
                  <a:txBody>
                    <a:bodyPr/>
                    <a:lstStyle/>
                    <a:p>
                      <a:pPr indent="0" lvl="0" marL="0" marR="0" rtl="0" algn="ctr">
                        <a:spcBef>
                          <a:spcPts val="0"/>
                        </a:spcBef>
                        <a:spcAft>
                          <a:spcPts val="0"/>
                        </a:spcAft>
                        <a:buNone/>
                      </a:pPr>
                      <a:r>
                        <a:rPr b="1" i="0" lang="es-PE" sz="600" u="none" strike="noStrike">
                          <a:solidFill>
                            <a:srgbClr val="FFFFFF"/>
                          </a:solidFill>
                          <a:latin typeface="Calibri"/>
                          <a:ea typeface="Calibri"/>
                          <a:cs typeface="Calibri"/>
                          <a:sym typeface="Calibri"/>
                        </a:rPr>
                        <a:t>Predecesoras</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solidFill>
                      <a:srgbClr val="7150A0"/>
                    </a:solidFill>
                  </a:tcPr>
                </a:tc>
              </a:tr>
              <a:tr h="99975">
                <a:tc>
                  <a:txBody>
                    <a:bodyPr/>
                    <a:lstStyle/>
                    <a:p>
                      <a:pPr indent="0" lvl="0" marL="0" marR="0" rtl="0" algn="l">
                        <a:spcBef>
                          <a:spcPts val="0"/>
                        </a:spcBef>
                        <a:spcAft>
                          <a:spcPts val="0"/>
                        </a:spcAft>
                        <a:buNone/>
                      </a:pPr>
                      <a:r>
                        <a:rPr b="1" i="0" lang="es-PE" sz="600" u="none" strike="noStrike">
                          <a:solidFill>
                            <a:srgbClr val="000000"/>
                          </a:solidFill>
                          <a:latin typeface="Calibri"/>
                          <a:ea typeface="Calibri"/>
                          <a:cs typeface="Calibri"/>
                          <a:sym typeface="Calibri"/>
                        </a:rPr>
                        <a:t> </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solidFill>
                      <a:srgbClr val="E3DCED"/>
                    </a:solidFill>
                  </a:tcPr>
                </a:tc>
                <a:tc>
                  <a:txBody>
                    <a:bodyPr/>
                    <a:lstStyle/>
                    <a:p>
                      <a:pPr indent="0" lvl="0" marL="0" marR="0" rtl="0" algn="l">
                        <a:spcBef>
                          <a:spcPts val="0"/>
                        </a:spcBef>
                        <a:spcAft>
                          <a:spcPts val="0"/>
                        </a:spcAft>
                        <a:buNone/>
                      </a:pPr>
                      <a:r>
                        <a:rPr b="1" i="0" lang="es-PE" sz="600" u="none" strike="noStrike">
                          <a:solidFill>
                            <a:srgbClr val="000000"/>
                          </a:solidFill>
                          <a:latin typeface="Calibri"/>
                          <a:ea typeface="Calibri"/>
                          <a:cs typeface="Calibri"/>
                          <a:sym typeface="Calibri"/>
                        </a:rPr>
                        <a:t>1.1.</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solidFill>
                      <a:srgbClr val="E3DCED"/>
                    </a:solidFill>
                  </a:tcPr>
                </a:tc>
                <a:tc gridSpan="2">
                  <a:txBody>
                    <a:bodyPr/>
                    <a:lstStyle/>
                    <a:p>
                      <a:pPr indent="0" lvl="0" marL="0" marR="0" rtl="0" algn="l">
                        <a:spcBef>
                          <a:spcPts val="0"/>
                        </a:spcBef>
                        <a:spcAft>
                          <a:spcPts val="0"/>
                        </a:spcAft>
                        <a:buNone/>
                      </a:pPr>
                      <a:r>
                        <a:rPr b="1" i="0" lang="es-PE" sz="600" u="none" strike="noStrike">
                          <a:solidFill>
                            <a:srgbClr val="000000"/>
                          </a:solidFill>
                          <a:latin typeface="Calibri"/>
                          <a:ea typeface="Calibri"/>
                          <a:cs typeface="Calibri"/>
                          <a:sym typeface="Calibri"/>
                        </a:rPr>
                        <a:t>Acta de Constitución</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solidFill>
                      <a:srgbClr val="E3DCED"/>
                    </a:solidFill>
                  </a:tcPr>
                </a:tc>
                <a:tc hMerge="1"/>
                <a:tc>
                  <a:txBody>
                    <a:bodyPr/>
                    <a:lstStyle/>
                    <a:p>
                      <a:pPr indent="0" lvl="0" marL="0" marR="0" rtl="0" algn="ctr">
                        <a:spcBef>
                          <a:spcPts val="0"/>
                        </a:spcBef>
                        <a:spcAft>
                          <a:spcPts val="0"/>
                        </a:spcAft>
                        <a:buNone/>
                      </a:pPr>
                      <a:r>
                        <a:rPr b="1" i="0" lang="es-PE" sz="600" u="none" strike="noStrike">
                          <a:solidFill>
                            <a:srgbClr val="000000"/>
                          </a:solidFill>
                          <a:latin typeface="Calibri"/>
                          <a:ea typeface="Calibri"/>
                          <a:cs typeface="Calibri"/>
                          <a:sym typeface="Calibri"/>
                        </a:rPr>
                        <a:t> </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solidFill>
                      <a:srgbClr val="E3DCED"/>
                    </a:solidFill>
                  </a:tcPr>
                </a:tc>
                <a:tc>
                  <a:txBody>
                    <a:bodyPr/>
                    <a:lstStyle/>
                    <a:p>
                      <a:pPr indent="0" lvl="0" marL="0" marR="0" rtl="0" algn="ctr">
                        <a:spcBef>
                          <a:spcPts val="0"/>
                        </a:spcBef>
                        <a:spcAft>
                          <a:spcPts val="0"/>
                        </a:spcAft>
                        <a:buNone/>
                      </a:pPr>
                      <a:r>
                        <a:rPr b="1" i="0" lang="es-PE" sz="600" u="none" strike="noStrike">
                          <a:solidFill>
                            <a:srgbClr val="000000"/>
                          </a:solidFill>
                          <a:latin typeface="Calibri"/>
                          <a:ea typeface="Calibri"/>
                          <a:cs typeface="Calibri"/>
                          <a:sym typeface="Calibri"/>
                        </a:rPr>
                        <a:t> </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solidFill>
                      <a:srgbClr val="E3DCED"/>
                    </a:solidFill>
                  </a:tcPr>
                </a:tc>
                <a:tc>
                  <a:txBody>
                    <a:bodyPr/>
                    <a:lstStyle/>
                    <a:p>
                      <a:pPr indent="0" lvl="0" marL="0" marR="0" rtl="0" algn="ctr">
                        <a:spcBef>
                          <a:spcPts val="0"/>
                        </a:spcBef>
                        <a:spcAft>
                          <a:spcPts val="0"/>
                        </a:spcAft>
                        <a:buNone/>
                      </a:pPr>
                      <a:r>
                        <a:rPr b="1" i="0" lang="es-PE" sz="600" u="none" strike="noStrike">
                          <a:solidFill>
                            <a:srgbClr val="000000"/>
                          </a:solidFill>
                          <a:latin typeface="Calibri"/>
                          <a:ea typeface="Calibri"/>
                          <a:cs typeface="Calibri"/>
                          <a:sym typeface="Calibri"/>
                        </a:rPr>
                        <a:t> </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solidFill>
                      <a:srgbClr val="E3DCED"/>
                    </a:solidFill>
                  </a:tcPr>
                </a:tc>
                <a:tc>
                  <a:txBody>
                    <a:bodyPr/>
                    <a:lstStyle/>
                    <a:p>
                      <a:pPr indent="0" lvl="0" marL="0" marR="0" rtl="0" algn="ctr">
                        <a:spcBef>
                          <a:spcPts val="0"/>
                        </a:spcBef>
                        <a:spcAft>
                          <a:spcPts val="0"/>
                        </a:spcAft>
                        <a:buNone/>
                      </a:pPr>
                      <a:r>
                        <a:rPr b="1" i="0" lang="es-PE" sz="600" u="none" strike="noStrike">
                          <a:solidFill>
                            <a:srgbClr val="000000"/>
                          </a:solidFill>
                          <a:latin typeface="Calibri"/>
                          <a:ea typeface="Calibri"/>
                          <a:cs typeface="Calibri"/>
                          <a:sym typeface="Calibri"/>
                        </a:rPr>
                        <a:t> </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solidFill>
                      <a:srgbClr val="E3DCED"/>
                    </a:solidFill>
                  </a:tcPr>
                </a:tc>
                <a:tc>
                  <a:txBody>
                    <a:bodyPr/>
                    <a:lstStyle/>
                    <a:p>
                      <a:pPr indent="0" lvl="0" marL="0" marR="0" rtl="0" algn="ctr">
                        <a:spcBef>
                          <a:spcPts val="0"/>
                        </a:spcBef>
                        <a:spcAft>
                          <a:spcPts val="0"/>
                        </a:spcAft>
                        <a:buNone/>
                      </a:pPr>
                      <a:r>
                        <a:rPr b="1" i="0" lang="es-PE" sz="600" u="none" strike="noStrike">
                          <a:solidFill>
                            <a:srgbClr val="000000"/>
                          </a:solidFill>
                          <a:latin typeface="Calibri"/>
                          <a:ea typeface="Calibri"/>
                          <a:cs typeface="Calibri"/>
                          <a:sym typeface="Calibri"/>
                        </a:rPr>
                        <a:t> </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solidFill>
                      <a:srgbClr val="E3DCED"/>
                    </a:solidFill>
                  </a:tcPr>
                </a:tc>
                <a:tc>
                  <a:txBody>
                    <a:bodyPr/>
                    <a:lstStyle/>
                    <a:p>
                      <a:pPr indent="0" lvl="0" marL="0" marR="0" rtl="0" algn="ctr">
                        <a:spcBef>
                          <a:spcPts val="0"/>
                        </a:spcBef>
                        <a:spcAft>
                          <a:spcPts val="0"/>
                        </a:spcAft>
                        <a:buNone/>
                      </a:pPr>
                      <a:r>
                        <a:rPr b="1" i="0" lang="es-PE" sz="600" u="none" strike="noStrike">
                          <a:solidFill>
                            <a:srgbClr val="000000"/>
                          </a:solidFill>
                          <a:latin typeface="Calibri"/>
                          <a:ea typeface="Calibri"/>
                          <a:cs typeface="Calibri"/>
                          <a:sym typeface="Calibri"/>
                        </a:rPr>
                        <a:t> </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solidFill>
                      <a:srgbClr val="E3DCED"/>
                    </a:solidFill>
                  </a:tcPr>
                </a:tc>
                <a:tc>
                  <a:txBody>
                    <a:bodyPr/>
                    <a:lstStyle/>
                    <a:p>
                      <a:pPr indent="0" lvl="0" marL="0" marR="0" rtl="0" algn="ctr">
                        <a:spcBef>
                          <a:spcPts val="0"/>
                        </a:spcBef>
                        <a:spcAft>
                          <a:spcPts val="0"/>
                        </a:spcAft>
                        <a:buNone/>
                      </a:pPr>
                      <a:r>
                        <a:rPr b="1" i="0" lang="es-PE" sz="600" u="none" strike="noStrike">
                          <a:solidFill>
                            <a:srgbClr val="000000"/>
                          </a:solidFill>
                          <a:latin typeface="Calibri"/>
                          <a:ea typeface="Calibri"/>
                          <a:cs typeface="Calibri"/>
                          <a:sym typeface="Calibri"/>
                        </a:rPr>
                        <a:t> </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solidFill>
                      <a:srgbClr val="E3DCED"/>
                    </a:solidFill>
                  </a:tcPr>
                </a:tc>
                <a:tc>
                  <a:txBody>
                    <a:bodyPr/>
                    <a:lstStyle/>
                    <a:p>
                      <a:pPr indent="0" lvl="0" marL="0" marR="0" rtl="0" algn="ctr">
                        <a:spcBef>
                          <a:spcPts val="0"/>
                        </a:spcBef>
                        <a:spcAft>
                          <a:spcPts val="0"/>
                        </a:spcAft>
                        <a:buNone/>
                      </a:pPr>
                      <a:r>
                        <a:rPr b="1" i="0" lang="es-PE" sz="600" u="none" strike="noStrike">
                          <a:solidFill>
                            <a:srgbClr val="000000"/>
                          </a:solidFill>
                          <a:latin typeface="Calibri"/>
                          <a:ea typeface="Calibri"/>
                          <a:cs typeface="Calibri"/>
                          <a:sym typeface="Calibri"/>
                        </a:rPr>
                        <a:t> </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solidFill>
                      <a:srgbClr val="E3DCED"/>
                    </a:solidFill>
                  </a:tcPr>
                </a:tc>
              </a:tr>
              <a:tr h="99975">
                <a:tc>
                  <a:txBody>
                    <a:bodyPr/>
                    <a:lstStyle/>
                    <a:p>
                      <a:pPr indent="0" lvl="0" marL="0" marR="0" rtl="0" algn="l">
                        <a:spcBef>
                          <a:spcPts val="0"/>
                        </a:spcBef>
                        <a:spcAft>
                          <a:spcPts val="0"/>
                        </a:spcAft>
                        <a:buNone/>
                      </a:pPr>
                      <a:r>
                        <a:t/>
                      </a:r>
                      <a:endParaRPr b="0" i="0" sz="600" u="none" strike="noStrike">
                        <a:solidFill>
                          <a:srgbClr val="000000"/>
                        </a:solidFill>
                        <a:latin typeface="Calibri"/>
                        <a:ea typeface="Calibri"/>
                        <a:cs typeface="Calibri"/>
                        <a:sym typeface="Calibri"/>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600" u="none" strike="noStrike">
                        <a:solidFill>
                          <a:srgbClr val="000000"/>
                        </a:solidFill>
                        <a:latin typeface="Calibri"/>
                        <a:ea typeface="Calibri"/>
                        <a:cs typeface="Calibri"/>
                        <a:sym typeface="Calibri"/>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l">
                        <a:spcBef>
                          <a:spcPts val="0"/>
                        </a:spcBef>
                        <a:spcAft>
                          <a:spcPts val="0"/>
                        </a:spcAft>
                        <a:buNone/>
                      </a:pPr>
                      <a:r>
                        <a:rPr b="0" i="0" lang="es-PE" sz="600" u="none" strike="noStrike">
                          <a:solidFill>
                            <a:srgbClr val="000000"/>
                          </a:solidFill>
                          <a:latin typeface="Calibri"/>
                          <a:ea typeface="Calibri"/>
                          <a:cs typeface="Calibri"/>
                          <a:sym typeface="Calibri"/>
                        </a:rPr>
                        <a:t>1.1.1</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l">
                        <a:spcBef>
                          <a:spcPts val="0"/>
                        </a:spcBef>
                        <a:spcAft>
                          <a:spcPts val="0"/>
                        </a:spcAft>
                        <a:buNone/>
                      </a:pPr>
                      <a:r>
                        <a:rPr b="0" i="0" lang="es-PE" sz="600" u="none" strike="noStrike">
                          <a:solidFill>
                            <a:srgbClr val="000000"/>
                          </a:solidFill>
                          <a:latin typeface="Calibri"/>
                          <a:ea typeface="Calibri"/>
                          <a:cs typeface="Calibri"/>
                          <a:sym typeface="Calibri"/>
                        </a:rPr>
                        <a:t>Elaborar el Acta de Constitución</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2d</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0%</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15/10/2024</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16/10/2024</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600" u="none" strike="noStrike">
                        <a:solidFill>
                          <a:srgbClr val="000000"/>
                        </a:solidFill>
                        <a:latin typeface="Calibri"/>
                        <a:ea typeface="Calibri"/>
                        <a:cs typeface="Calibri"/>
                        <a:sym typeface="Calibri"/>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600" u="none" strike="noStrike">
                        <a:solidFill>
                          <a:srgbClr val="000000"/>
                        </a:solidFill>
                        <a:latin typeface="Calibri"/>
                        <a:ea typeface="Calibri"/>
                        <a:cs typeface="Calibri"/>
                        <a:sym typeface="Calibri"/>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J.Proyecto</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600" u="none" strike="noStrike">
                        <a:solidFill>
                          <a:srgbClr val="000000"/>
                        </a:solidFill>
                        <a:latin typeface="Calibri"/>
                        <a:ea typeface="Calibri"/>
                        <a:cs typeface="Calibri"/>
                        <a:sym typeface="Calibri"/>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r>
              <a:tr h="99975">
                <a:tc>
                  <a:txBody>
                    <a:bodyPr/>
                    <a:lstStyle/>
                    <a:p>
                      <a:pPr indent="0" lvl="0" marL="0" marR="0" rtl="0" algn="l">
                        <a:spcBef>
                          <a:spcPts val="0"/>
                        </a:spcBef>
                        <a:spcAft>
                          <a:spcPts val="0"/>
                        </a:spcAft>
                        <a:buNone/>
                      </a:pPr>
                      <a:r>
                        <a:t/>
                      </a:r>
                      <a:endParaRPr b="0" i="0" sz="600" u="none" strike="noStrike">
                        <a:solidFill>
                          <a:srgbClr val="000000"/>
                        </a:solidFill>
                        <a:latin typeface="Calibri"/>
                        <a:ea typeface="Calibri"/>
                        <a:cs typeface="Calibri"/>
                        <a:sym typeface="Calibri"/>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600" u="none" strike="noStrike">
                        <a:solidFill>
                          <a:srgbClr val="000000"/>
                        </a:solidFill>
                        <a:latin typeface="Calibri"/>
                        <a:ea typeface="Calibri"/>
                        <a:cs typeface="Calibri"/>
                        <a:sym typeface="Calibri"/>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l">
                        <a:spcBef>
                          <a:spcPts val="0"/>
                        </a:spcBef>
                        <a:spcAft>
                          <a:spcPts val="0"/>
                        </a:spcAft>
                        <a:buNone/>
                      </a:pPr>
                      <a:r>
                        <a:rPr b="0" i="0" lang="es-PE" sz="600" u="none" strike="noStrike">
                          <a:solidFill>
                            <a:srgbClr val="000000"/>
                          </a:solidFill>
                          <a:latin typeface="Calibri"/>
                          <a:ea typeface="Calibri"/>
                          <a:cs typeface="Calibri"/>
                          <a:sym typeface="Calibri"/>
                        </a:rPr>
                        <a:t>1.1.2</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l">
                        <a:spcBef>
                          <a:spcPts val="0"/>
                        </a:spcBef>
                        <a:spcAft>
                          <a:spcPts val="0"/>
                        </a:spcAft>
                        <a:buNone/>
                      </a:pPr>
                      <a:r>
                        <a:rPr b="0" i="0" lang="es-PE" sz="600" u="none" strike="noStrike">
                          <a:solidFill>
                            <a:srgbClr val="000000"/>
                          </a:solidFill>
                          <a:latin typeface="Calibri"/>
                          <a:ea typeface="Calibri"/>
                          <a:cs typeface="Calibri"/>
                          <a:sym typeface="Calibri"/>
                        </a:rPr>
                        <a:t>Presentar al Cliente Acta de Constitución</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1d</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0%</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17/10/2024</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17/10/2024</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600" u="none" strike="noStrike">
                        <a:solidFill>
                          <a:srgbClr val="000000"/>
                        </a:solidFill>
                        <a:latin typeface="Calibri"/>
                        <a:ea typeface="Calibri"/>
                        <a:cs typeface="Calibri"/>
                        <a:sym typeface="Calibri"/>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600" u="none" strike="noStrike">
                        <a:solidFill>
                          <a:srgbClr val="000000"/>
                        </a:solidFill>
                        <a:latin typeface="Calibri"/>
                        <a:ea typeface="Calibri"/>
                        <a:cs typeface="Calibri"/>
                        <a:sym typeface="Calibri"/>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J.Proyecto</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1.1.1.</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r>
              <a:tr h="99975">
                <a:tc>
                  <a:txBody>
                    <a:bodyPr/>
                    <a:lstStyle/>
                    <a:p>
                      <a:pPr indent="0" lvl="0" marL="0" marR="0" rtl="0" algn="l">
                        <a:spcBef>
                          <a:spcPts val="0"/>
                        </a:spcBef>
                        <a:spcAft>
                          <a:spcPts val="0"/>
                        </a:spcAft>
                        <a:buNone/>
                      </a:pPr>
                      <a:r>
                        <a:rPr b="1" i="0" lang="es-PE" sz="600" u="none" strike="noStrike">
                          <a:solidFill>
                            <a:srgbClr val="000000"/>
                          </a:solidFill>
                          <a:latin typeface="Calibri"/>
                          <a:ea typeface="Calibri"/>
                          <a:cs typeface="Calibri"/>
                          <a:sym typeface="Calibri"/>
                        </a:rPr>
                        <a:t> </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solidFill>
                      <a:srgbClr val="E3DCED"/>
                    </a:solidFill>
                  </a:tcPr>
                </a:tc>
                <a:tc>
                  <a:txBody>
                    <a:bodyPr/>
                    <a:lstStyle/>
                    <a:p>
                      <a:pPr indent="0" lvl="0" marL="0" marR="0" rtl="0" algn="l">
                        <a:spcBef>
                          <a:spcPts val="0"/>
                        </a:spcBef>
                        <a:spcAft>
                          <a:spcPts val="0"/>
                        </a:spcAft>
                        <a:buNone/>
                      </a:pPr>
                      <a:r>
                        <a:rPr b="1" i="0" lang="es-PE" sz="600" u="none" strike="noStrike">
                          <a:solidFill>
                            <a:srgbClr val="000000"/>
                          </a:solidFill>
                          <a:latin typeface="Calibri"/>
                          <a:ea typeface="Calibri"/>
                          <a:cs typeface="Calibri"/>
                          <a:sym typeface="Calibri"/>
                        </a:rPr>
                        <a:t>1.2.</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solidFill>
                      <a:srgbClr val="E3DCED"/>
                    </a:solidFill>
                  </a:tcPr>
                </a:tc>
                <a:tc gridSpan="2">
                  <a:txBody>
                    <a:bodyPr/>
                    <a:lstStyle/>
                    <a:p>
                      <a:pPr indent="0" lvl="0" marL="0" marR="0" rtl="0" algn="l">
                        <a:spcBef>
                          <a:spcPts val="0"/>
                        </a:spcBef>
                        <a:spcAft>
                          <a:spcPts val="0"/>
                        </a:spcAft>
                        <a:buNone/>
                      </a:pPr>
                      <a:r>
                        <a:rPr b="1" i="0" lang="es-PE" sz="600" u="none" strike="noStrike">
                          <a:solidFill>
                            <a:srgbClr val="000000"/>
                          </a:solidFill>
                          <a:latin typeface="Calibri"/>
                          <a:ea typeface="Calibri"/>
                          <a:cs typeface="Calibri"/>
                          <a:sym typeface="Calibri"/>
                        </a:rPr>
                        <a:t>Presupuesto</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solidFill>
                      <a:srgbClr val="E3DCED"/>
                    </a:solidFill>
                  </a:tcPr>
                </a:tc>
                <a:tc hMerge="1"/>
                <a:tc>
                  <a:txBody>
                    <a:bodyPr/>
                    <a:lstStyle/>
                    <a:p>
                      <a:pPr indent="0" lvl="0" marL="0" marR="0" rtl="0" algn="ctr">
                        <a:spcBef>
                          <a:spcPts val="0"/>
                        </a:spcBef>
                        <a:spcAft>
                          <a:spcPts val="0"/>
                        </a:spcAft>
                        <a:buNone/>
                      </a:pPr>
                      <a:r>
                        <a:rPr b="1" i="0" lang="es-PE" sz="600" u="none" strike="noStrike">
                          <a:solidFill>
                            <a:srgbClr val="000000"/>
                          </a:solidFill>
                          <a:latin typeface="Calibri"/>
                          <a:ea typeface="Calibri"/>
                          <a:cs typeface="Calibri"/>
                          <a:sym typeface="Calibri"/>
                        </a:rPr>
                        <a:t> </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solidFill>
                      <a:srgbClr val="E3DCED"/>
                    </a:solidFill>
                  </a:tcPr>
                </a:tc>
                <a:tc>
                  <a:txBody>
                    <a:bodyPr/>
                    <a:lstStyle/>
                    <a:p>
                      <a:pPr indent="0" lvl="0" marL="0" marR="0" rtl="0" algn="ctr">
                        <a:spcBef>
                          <a:spcPts val="0"/>
                        </a:spcBef>
                        <a:spcAft>
                          <a:spcPts val="0"/>
                        </a:spcAft>
                        <a:buNone/>
                      </a:pPr>
                      <a:r>
                        <a:rPr b="1" i="0" lang="es-PE" sz="600" u="none" strike="noStrike">
                          <a:solidFill>
                            <a:srgbClr val="000000"/>
                          </a:solidFill>
                          <a:latin typeface="Calibri"/>
                          <a:ea typeface="Calibri"/>
                          <a:cs typeface="Calibri"/>
                          <a:sym typeface="Calibri"/>
                        </a:rPr>
                        <a:t> </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solidFill>
                      <a:srgbClr val="E3DCED"/>
                    </a:solidFill>
                  </a:tcPr>
                </a:tc>
                <a:tc>
                  <a:txBody>
                    <a:bodyPr/>
                    <a:lstStyle/>
                    <a:p>
                      <a:pPr indent="0" lvl="0" marL="0" marR="0" rtl="0" algn="ctr">
                        <a:spcBef>
                          <a:spcPts val="0"/>
                        </a:spcBef>
                        <a:spcAft>
                          <a:spcPts val="0"/>
                        </a:spcAft>
                        <a:buNone/>
                      </a:pPr>
                      <a:r>
                        <a:rPr b="1" i="0" lang="es-PE" sz="600" u="none" strike="noStrike">
                          <a:solidFill>
                            <a:srgbClr val="000000"/>
                          </a:solidFill>
                          <a:latin typeface="Calibri"/>
                          <a:ea typeface="Calibri"/>
                          <a:cs typeface="Calibri"/>
                          <a:sym typeface="Calibri"/>
                        </a:rPr>
                        <a:t> </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solidFill>
                      <a:srgbClr val="E3DCED"/>
                    </a:solidFill>
                  </a:tcPr>
                </a:tc>
                <a:tc>
                  <a:txBody>
                    <a:bodyPr/>
                    <a:lstStyle/>
                    <a:p>
                      <a:pPr indent="0" lvl="0" marL="0" marR="0" rtl="0" algn="ctr">
                        <a:spcBef>
                          <a:spcPts val="0"/>
                        </a:spcBef>
                        <a:spcAft>
                          <a:spcPts val="0"/>
                        </a:spcAft>
                        <a:buNone/>
                      </a:pPr>
                      <a:r>
                        <a:rPr b="1" i="0" lang="es-PE" sz="600" u="none" strike="noStrike">
                          <a:solidFill>
                            <a:srgbClr val="000000"/>
                          </a:solidFill>
                          <a:latin typeface="Calibri"/>
                          <a:ea typeface="Calibri"/>
                          <a:cs typeface="Calibri"/>
                          <a:sym typeface="Calibri"/>
                        </a:rPr>
                        <a:t> </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solidFill>
                      <a:srgbClr val="E3DCED"/>
                    </a:solidFill>
                  </a:tcPr>
                </a:tc>
                <a:tc>
                  <a:txBody>
                    <a:bodyPr/>
                    <a:lstStyle/>
                    <a:p>
                      <a:pPr indent="0" lvl="0" marL="0" marR="0" rtl="0" algn="ctr">
                        <a:spcBef>
                          <a:spcPts val="0"/>
                        </a:spcBef>
                        <a:spcAft>
                          <a:spcPts val="0"/>
                        </a:spcAft>
                        <a:buNone/>
                      </a:pPr>
                      <a:r>
                        <a:rPr b="1" i="0" lang="es-PE" sz="600" u="none" strike="noStrike">
                          <a:solidFill>
                            <a:srgbClr val="000000"/>
                          </a:solidFill>
                          <a:latin typeface="Calibri"/>
                          <a:ea typeface="Calibri"/>
                          <a:cs typeface="Calibri"/>
                          <a:sym typeface="Calibri"/>
                        </a:rPr>
                        <a:t> </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solidFill>
                      <a:srgbClr val="E3DCED"/>
                    </a:solidFill>
                  </a:tcPr>
                </a:tc>
                <a:tc>
                  <a:txBody>
                    <a:bodyPr/>
                    <a:lstStyle/>
                    <a:p>
                      <a:pPr indent="0" lvl="0" marL="0" marR="0" rtl="0" algn="ctr">
                        <a:spcBef>
                          <a:spcPts val="0"/>
                        </a:spcBef>
                        <a:spcAft>
                          <a:spcPts val="0"/>
                        </a:spcAft>
                        <a:buNone/>
                      </a:pPr>
                      <a:r>
                        <a:rPr b="1" i="0" lang="es-PE" sz="600" u="none" strike="noStrike">
                          <a:solidFill>
                            <a:srgbClr val="000000"/>
                          </a:solidFill>
                          <a:latin typeface="Calibri"/>
                          <a:ea typeface="Calibri"/>
                          <a:cs typeface="Calibri"/>
                          <a:sym typeface="Calibri"/>
                        </a:rPr>
                        <a:t> </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solidFill>
                      <a:srgbClr val="E3DCED"/>
                    </a:solidFill>
                  </a:tcPr>
                </a:tc>
                <a:tc>
                  <a:txBody>
                    <a:bodyPr/>
                    <a:lstStyle/>
                    <a:p>
                      <a:pPr indent="0" lvl="0" marL="0" marR="0" rtl="0" algn="ctr">
                        <a:spcBef>
                          <a:spcPts val="0"/>
                        </a:spcBef>
                        <a:spcAft>
                          <a:spcPts val="0"/>
                        </a:spcAft>
                        <a:buNone/>
                      </a:pPr>
                      <a:r>
                        <a:rPr b="1" i="0" lang="es-PE" sz="600" u="none" strike="noStrike">
                          <a:solidFill>
                            <a:srgbClr val="000000"/>
                          </a:solidFill>
                          <a:latin typeface="Calibri"/>
                          <a:ea typeface="Calibri"/>
                          <a:cs typeface="Calibri"/>
                          <a:sym typeface="Calibri"/>
                        </a:rPr>
                        <a:t> </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solidFill>
                      <a:srgbClr val="E3DCED"/>
                    </a:solidFill>
                  </a:tcPr>
                </a:tc>
                <a:tc>
                  <a:txBody>
                    <a:bodyPr/>
                    <a:lstStyle/>
                    <a:p>
                      <a:pPr indent="0" lvl="0" marL="0" marR="0" rtl="0" algn="ctr">
                        <a:spcBef>
                          <a:spcPts val="0"/>
                        </a:spcBef>
                        <a:spcAft>
                          <a:spcPts val="0"/>
                        </a:spcAft>
                        <a:buNone/>
                      </a:pPr>
                      <a:r>
                        <a:rPr b="1" i="0" lang="es-PE" sz="600" u="none" strike="noStrike">
                          <a:solidFill>
                            <a:srgbClr val="000000"/>
                          </a:solidFill>
                          <a:latin typeface="Calibri"/>
                          <a:ea typeface="Calibri"/>
                          <a:cs typeface="Calibri"/>
                          <a:sym typeface="Calibri"/>
                        </a:rPr>
                        <a:t> </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solidFill>
                      <a:srgbClr val="E3DCED"/>
                    </a:solidFill>
                  </a:tcPr>
                </a:tc>
              </a:tr>
              <a:tr h="163200">
                <a:tc>
                  <a:txBody>
                    <a:bodyPr/>
                    <a:lstStyle/>
                    <a:p>
                      <a:pPr indent="0" lvl="0" marL="0" marR="0" rtl="0" algn="l">
                        <a:spcBef>
                          <a:spcPts val="0"/>
                        </a:spcBef>
                        <a:spcAft>
                          <a:spcPts val="0"/>
                        </a:spcAft>
                        <a:buNone/>
                      </a:pPr>
                      <a:r>
                        <a:t/>
                      </a:r>
                      <a:endParaRPr b="0" i="0" sz="600" u="none" strike="noStrike">
                        <a:solidFill>
                          <a:srgbClr val="000000"/>
                        </a:solidFill>
                        <a:latin typeface="Calibri"/>
                        <a:ea typeface="Calibri"/>
                        <a:cs typeface="Calibri"/>
                        <a:sym typeface="Calibri"/>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600" u="none" strike="noStrike">
                        <a:solidFill>
                          <a:srgbClr val="000000"/>
                        </a:solidFill>
                        <a:latin typeface="Calibri"/>
                        <a:ea typeface="Calibri"/>
                        <a:cs typeface="Calibri"/>
                        <a:sym typeface="Calibri"/>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l">
                        <a:spcBef>
                          <a:spcPts val="0"/>
                        </a:spcBef>
                        <a:spcAft>
                          <a:spcPts val="0"/>
                        </a:spcAft>
                        <a:buNone/>
                      </a:pPr>
                      <a:r>
                        <a:rPr b="0" i="0" lang="es-PE" sz="600" u="none" strike="noStrike">
                          <a:solidFill>
                            <a:srgbClr val="000000"/>
                          </a:solidFill>
                          <a:latin typeface="Calibri"/>
                          <a:ea typeface="Calibri"/>
                          <a:cs typeface="Calibri"/>
                          <a:sym typeface="Calibri"/>
                        </a:rPr>
                        <a:t>1.2.1.</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l">
                        <a:spcBef>
                          <a:spcPts val="0"/>
                        </a:spcBef>
                        <a:spcAft>
                          <a:spcPts val="0"/>
                        </a:spcAft>
                        <a:buNone/>
                      </a:pPr>
                      <a:r>
                        <a:rPr b="0" i="0" lang="es-PE" sz="600" u="none" strike="noStrike">
                          <a:solidFill>
                            <a:srgbClr val="000000"/>
                          </a:solidFill>
                          <a:latin typeface="Calibri"/>
                          <a:ea typeface="Calibri"/>
                          <a:cs typeface="Calibri"/>
                          <a:sym typeface="Calibri"/>
                        </a:rPr>
                        <a:t>Determinar los costos</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3d</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0%</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17/10/2024</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19/10/2024</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600" u="none" strike="noStrike">
                        <a:solidFill>
                          <a:srgbClr val="000000"/>
                        </a:solidFill>
                        <a:latin typeface="Calibri"/>
                        <a:ea typeface="Calibri"/>
                        <a:cs typeface="Calibri"/>
                        <a:sym typeface="Calibri"/>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600" u="none" strike="noStrike">
                        <a:solidFill>
                          <a:srgbClr val="000000"/>
                        </a:solidFill>
                        <a:latin typeface="Calibri"/>
                        <a:ea typeface="Calibri"/>
                        <a:cs typeface="Calibri"/>
                        <a:sym typeface="Calibri"/>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J.Proyecto</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1.1.</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r>
              <a:tr h="163200">
                <a:tc>
                  <a:txBody>
                    <a:bodyPr/>
                    <a:lstStyle/>
                    <a:p>
                      <a:pPr indent="0" lvl="0" marL="0" marR="0" rtl="0" algn="l">
                        <a:spcBef>
                          <a:spcPts val="0"/>
                        </a:spcBef>
                        <a:spcAft>
                          <a:spcPts val="0"/>
                        </a:spcAft>
                        <a:buNone/>
                      </a:pPr>
                      <a:r>
                        <a:t/>
                      </a:r>
                      <a:endParaRPr b="0" i="0" sz="600" u="none" strike="noStrike">
                        <a:solidFill>
                          <a:srgbClr val="000000"/>
                        </a:solidFill>
                        <a:latin typeface="Calibri"/>
                        <a:ea typeface="Calibri"/>
                        <a:cs typeface="Calibri"/>
                        <a:sym typeface="Calibri"/>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600" u="none" strike="noStrike">
                        <a:solidFill>
                          <a:srgbClr val="000000"/>
                        </a:solidFill>
                        <a:latin typeface="Calibri"/>
                        <a:ea typeface="Calibri"/>
                        <a:cs typeface="Calibri"/>
                        <a:sym typeface="Calibri"/>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l">
                        <a:spcBef>
                          <a:spcPts val="0"/>
                        </a:spcBef>
                        <a:spcAft>
                          <a:spcPts val="0"/>
                        </a:spcAft>
                        <a:buNone/>
                      </a:pPr>
                      <a:r>
                        <a:rPr b="0" i="0" lang="es-PE" sz="600" u="none" strike="noStrike">
                          <a:solidFill>
                            <a:srgbClr val="000000"/>
                          </a:solidFill>
                          <a:latin typeface="Calibri"/>
                          <a:ea typeface="Calibri"/>
                          <a:cs typeface="Calibri"/>
                          <a:sym typeface="Calibri"/>
                        </a:rPr>
                        <a:t>1.2.2.</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l">
                        <a:spcBef>
                          <a:spcPts val="0"/>
                        </a:spcBef>
                        <a:spcAft>
                          <a:spcPts val="0"/>
                        </a:spcAft>
                        <a:buNone/>
                      </a:pPr>
                      <a:r>
                        <a:rPr b="0" i="0" lang="es-PE" sz="600" u="none" strike="noStrike">
                          <a:solidFill>
                            <a:srgbClr val="000000"/>
                          </a:solidFill>
                          <a:latin typeface="Calibri"/>
                          <a:ea typeface="Calibri"/>
                          <a:cs typeface="Calibri"/>
                          <a:sym typeface="Calibri"/>
                        </a:rPr>
                        <a:t>Elaborar Presupuesto Preliminar</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2d</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0%</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20/10/2024</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21/10/2024</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600" u="none" strike="noStrike">
                        <a:solidFill>
                          <a:srgbClr val="000000"/>
                        </a:solidFill>
                        <a:latin typeface="Calibri"/>
                        <a:ea typeface="Calibri"/>
                        <a:cs typeface="Calibri"/>
                        <a:sym typeface="Calibri"/>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600" u="none" strike="noStrike">
                        <a:solidFill>
                          <a:srgbClr val="000000"/>
                        </a:solidFill>
                        <a:latin typeface="Calibri"/>
                        <a:ea typeface="Calibri"/>
                        <a:cs typeface="Calibri"/>
                        <a:sym typeface="Calibri"/>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J.Proyecto</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1.2.1.</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r>
              <a:tr h="163200">
                <a:tc>
                  <a:txBody>
                    <a:bodyPr/>
                    <a:lstStyle/>
                    <a:p>
                      <a:pPr indent="0" lvl="0" marL="0" marR="0" rtl="0" algn="l">
                        <a:spcBef>
                          <a:spcPts val="0"/>
                        </a:spcBef>
                        <a:spcAft>
                          <a:spcPts val="0"/>
                        </a:spcAft>
                        <a:buNone/>
                      </a:pPr>
                      <a:r>
                        <a:t/>
                      </a:r>
                      <a:endParaRPr b="0" i="0" sz="600" u="none" strike="noStrike">
                        <a:solidFill>
                          <a:srgbClr val="000000"/>
                        </a:solidFill>
                        <a:latin typeface="Calibri"/>
                        <a:ea typeface="Calibri"/>
                        <a:cs typeface="Calibri"/>
                        <a:sym typeface="Calibri"/>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600" u="none" strike="noStrike">
                        <a:solidFill>
                          <a:srgbClr val="000000"/>
                        </a:solidFill>
                        <a:latin typeface="Calibri"/>
                        <a:ea typeface="Calibri"/>
                        <a:cs typeface="Calibri"/>
                        <a:sym typeface="Calibri"/>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l">
                        <a:spcBef>
                          <a:spcPts val="0"/>
                        </a:spcBef>
                        <a:spcAft>
                          <a:spcPts val="0"/>
                        </a:spcAft>
                        <a:buNone/>
                      </a:pPr>
                      <a:r>
                        <a:rPr b="0" i="0" lang="es-PE" sz="600" u="none" strike="noStrike">
                          <a:solidFill>
                            <a:srgbClr val="000000"/>
                          </a:solidFill>
                          <a:latin typeface="Calibri"/>
                          <a:ea typeface="Calibri"/>
                          <a:cs typeface="Calibri"/>
                          <a:sym typeface="Calibri"/>
                        </a:rPr>
                        <a:t>1.2.3.</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l">
                        <a:spcBef>
                          <a:spcPts val="0"/>
                        </a:spcBef>
                        <a:spcAft>
                          <a:spcPts val="0"/>
                        </a:spcAft>
                        <a:buNone/>
                      </a:pPr>
                      <a:r>
                        <a:rPr b="0" i="0" lang="es-PE" sz="600" u="none" strike="noStrike">
                          <a:solidFill>
                            <a:srgbClr val="000000"/>
                          </a:solidFill>
                          <a:latin typeface="Calibri"/>
                          <a:ea typeface="Calibri"/>
                          <a:cs typeface="Calibri"/>
                          <a:sym typeface="Calibri"/>
                        </a:rPr>
                        <a:t>Sustentar y aprobar el Presupuesto</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2d</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0%</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22/10/2024</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23/10/2024</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600" u="none" strike="noStrike">
                        <a:solidFill>
                          <a:srgbClr val="000000"/>
                        </a:solidFill>
                        <a:latin typeface="Calibri"/>
                        <a:ea typeface="Calibri"/>
                        <a:cs typeface="Calibri"/>
                        <a:sym typeface="Calibri"/>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600" u="none" strike="noStrike">
                        <a:solidFill>
                          <a:srgbClr val="000000"/>
                        </a:solidFill>
                        <a:latin typeface="Calibri"/>
                        <a:ea typeface="Calibri"/>
                        <a:cs typeface="Calibri"/>
                        <a:sym typeface="Calibri"/>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J.Proyecto</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1.2.2.</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r>
              <a:tr h="99975">
                <a:tc>
                  <a:txBody>
                    <a:bodyPr/>
                    <a:lstStyle/>
                    <a:p>
                      <a:pPr indent="0" lvl="0" marL="0" marR="0" rtl="0" algn="l">
                        <a:spcBef>
                          <a:spcPts val="0"/>
                        </a:spcBef>
                        <a:spcAft>
                          <a:spcPts val="0"/>
                        </a:spcAft>
                        <a:buNone/>
                      </a:pPr>
                      <a:r>
                        <a:rPr b="1" i="0" lang="es-PE" sz="600" u="none" strike="noStrike">
                          <a:solidFill>
                            <a:srgbClr val="000000"/>
                          </a:solidFill>
                          <a:latin typeface="Calibri"/>
                          <a:ea typeface="Calibri"/>
                          <a:cs typeface="Calibri"/>
                          <a:sym typeface="Calibri"/>
                        </a:rPr>
                        <a:t> </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solidFill>
                      <a:srgbClr val="E3DCED"/>
                    </a:solidFill>
                  </a:tcPr>
                </a:tc>
                <a:tc>
                  <a:txBody>
                    <a:bodyPr/>
                    <a:lstStyle/>
                    <a:p>
                      <a:pPr indent="0" lvl="0" marL="0" marR="0" rtl="0" algn="l">
                        <a:spcBef>
                          <a:spcPts val="0"/>
                        </a:spcBef>
                        <a:spcAft>
                          <a:spcPts val="0"/>
                        </a:spcAft>
                        <a:buNone/>
                      </a:pPr>
                      <a:r>
                        <a:rPr b="1" i="0" lang="es-PE" sz="600" u="none" strike="noStrike">
                          <a:solidFill>
                            <a:srgbClr val="000000"/>
                          </a:solidFill>
                          <a:latin typeface="Calibri"/>
                          <a:ea typeface="Calibri"/>
                          <a:cs typeface="Calibri"/>
                          <a:sym typeface="Calibri"/>
                        </a:rPr>
                        <a:t>1.3.</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solidFill>
                      <a:srgbClr val="E3DCED"/>
                    </a:solidFill>
                  </a:tcPr>
                </a:tc>
                <a:tc gridSpan="2">
                  <a:txBody>
                    <a:bodyPr/>
                    <a:lstStyle/>
                    <a:p>
                      <a:pPr indent="0" lvl="0" marL="0" marR="0" rtl="0" algn="l">
                        <a:spcBef>
                          <a:spcPts val="0"/>
                        </a:spcBef>
                        <a:spcAft>
                          <a:spcPts val="0"/>
                        </a:spcAft>
                        <a:buNone/>
                      </a:pPr>
                      <a:r>
                        <a:rPr b="1" i="0" lang="es-PE" sz="600" u="none" strike="noStrike">
                          <a:solidFill>
                            <a:srgbClr val="000000"/>
                          </a:solidFill>
                          <a:latin typeface="Calibri"/>
                          <a:ea typeface="Calibri"/>
                          <a:cs typeface="Calibri"/>
                          <a:sym typeface="Calibri"/>
                        </a:rPr>
                        <a:t>Registro de Riesgos</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solidFill>
                      <a:srgbClr val="E3DCED"/>
                    </a:solidFill>
                  </a:tcPr>
                </a:tc>
                <a:tc hMerge="1"/>
                <a:tc>
                  <a:txBody>
                    <a:bodyPr/>
                    <a:lstStyle/>
                    <a:p>
                      <a:pPr indent="0" lvl="0" marL="0" marR="0" rtl="0" algn="ctr">
                        <a:spcBef>
                          <a:spcPts val="0"/>
                        </a:spcBef>
                        <a:spcAft>
                          <a:spcPts val="0"/>
                        </a:spcAft>
                        <a:buNone/>
                      </a:pPr>
                      <a:r>
                        <a:rPr b="1" i="0" lang="es-PE" sz="600" u="none" strike="noStrike">
                          <a:solidFill>
                            <a:srgbClr val="000000"/>
                          </a:solidFill>
                          <a:latin typeface="Calibri"/>
                          <a:ea typeface="Calibri"/>
                          <a:cs typeface="Calibri"/>
                          <a:sym typeface="Calibri"/>
                        </a:rPr>
                        <a:t> </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solidFill>
                      <a:srgbClr val="E3DCED"/>
                    </a:solidFill>
                  </a:tcPr>
                </a:tc>
                <a:tc>
                  <a:txBody>
                    <a:bodyPr/>
                    <a:lstStyle/>
                    <a:p>
                      <a:pPr indent="0" lvl="0" marL="0" marR="0" rtl="0" algn="ctr">
                        <a:spcBef>
                          <a:spcPts val="0"/>
                        </a:spcBef>
                        <a:spcAft>
                          <a:spcPts val="0"/>
                        </a:spcAft>
                        <a:buNone/>
                      </a:pPr>
                      <a:r>
                        <a:rPr b="1" i="0" lang="es-PE" sz="600" u="none" strike="noStrike">
                          <a:solidFill>
                            <a:srgbClr val="000000"/>
                          </a:solidFill>
                          <a:latin typeface="Calibri"/>
                          <a:ea typeface="Calibri"/>
                          <a:cs typeface="Calibri"/>
                          <a:sym typeface="Calibri"/>
                        </a:rPr>
                        <a:t> </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solidFill>
                      <a:srgbClr val="E3DCED"/>
                    </a:solidFill>
                  </a:tcPr>
                </a:tc>
                <a:tc>
                  <a:txBody>
                    <a:bodyPr/>
                    <a:lstStyle/>
                    <a:p>
                      <a:pPr indent="0" lvl="0" marL="0" marR="0" rtl="0" algn="ctr">
                        <a:spcBef>
                          <a:spcPts val="0"/>
                        </a:spcBef>
                        <a:spcAft>
                          <a:spcPts val="0"/>
                        </a:spcAft>
                        <a:buNone/>
                      </a:pPr>
                      <a:r>
                        <a:rPr b="1" i="0" lang="es-PE" sz="600" u="none" strike="noStrike">
                          <a:solidFill>
                            <a:srgbClr val="000000"/>
                          </a:solidFill>
                          <a:latin typeface="Calibri"/>
                          <a:ea typeface="Calibri"/>
                          <a:cs typeface="Calibri"/>
                          <a:sym typeface="Calibri"/>
                        </a:rPr>
                        <a:t> </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solidFill>
                      <a:srgbClr val="E3DCED"/>
                    </a:solidFill>
                  </a:tcPr>
                </a:tc>
                <a:tc>
                  <a:txBody>
                    <a:bodyPr/>
                    <a:lstStyle/>
                    <a:p>
                      <a:pPr indent="0" lvl="0" marL="0" marR="0" rtl="0" algn="ctr">
                        <a:spcBef>
                          <a:spcPts val="0"/>
                        </a:spcBef>
                        <a:spcAft>
                          <a:spcPts val="0"/>
                        </a:spcAft>
                        <a:buNone/>
                      </a:pPr>
                      <a:r>
                        <a:rPr b="1" i="0" lang="es-PE" sz="600" u="none" strike="noStrike">
                          <a:solidFill>
                            <a:srgbClr val="000000"/>
                          </a:solidFill>
                          <a:latin typeface="Calibri"/>
                          <a:ea typeface="Calibri"/>
                          <a:cs typeface="Calibri"/>
                          <a:sym typeface="Calibri"/>
                        </a:rPr>
                        <a:t> </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solidFill>
                      <a:srgbClr val="E3DCED"/>
                    </a:solidFill>
                  </a:tcPr>
                </a:tc>
                <a:tc>
                  <a:txBody>
                    <a:bodyPr/>
                    <a:lstStyle/>
                    <a:p>
                      <a:pPr indent="0" lvl="0" marL="0" marR="0" rtl="0" algn="ctr">
                        <a:spcBef>
                          <a:spcPts val="0"/>
                        </a:spcBef>
                        <a:spcAft>
                          <a:spcPts val="0"/>
                        </a:spcAft>
                        <a:buNone/>
                      </a:pPr>
                      <a:r>
                        <a:rPr b="1" i="0" lang="es-PE" sz="600" u="none" strike="noStrike">
                          <a:solidFill>
                            <a:srgbClr val="000000"/>
                          </a:solidFill>
                          <a:latin typeface="Calibri"/>
                          <a:ea typeface="Calibri"/>
                          <a:cs typeface="Calibri"/>
                          <a:sym typeface="Calibri"/>
                        </a:rPr>
                        <a:t> </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solidFill>
                      <a:srgbClr val="E3DCED"/>
                    </a:solidFill>
                  </a:tcPr>
                </a:tc>
                <a:tc>
                  <a:txBody>
                    <a:bodyPr/>
                    <a:lstStyle/>
                    <a:p>
                      <a:pPr indent="0" lvl="0" marL="0" marR="0" rtl="0" algn="ctr">
                        <a:spcBef>
                          <a:spcPts val="0"/>
                        </a:spcBef>
                        <a:spcAft>
                          <a:spcPts val="0"/>
                        </a:spcAft>
                        <a:buNone/>
                      </a:pPr>
                      <a:r>
                        <a:rPr b="1" i="0" lang="es-PE" sz="600" u="none" strike="noStrike">
                          <a:solidFill>
                            <a:srgbClr val="000000"/>
                          </a:solidFill>
                          <a:latin typeface="Calibri"/>
                          <a:ea typeface="Calibri"/>
                          <a:cs typeface="Calibri"/>
                          <a:sym typeface="Calibri"/>
                        </a:rPr>
                        <a:t> </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solidFill>
                      <a:srgbClr val="E3DCED"/>
                    </a:solidFill>
                  </a:tcPr>
                </a:tc>
                <a:tc>
                  <a:txBody>
                    <a:bodyPr/>
                    <a:lstStyle/>
                    <a:p>
                      <a:pPr indent="0" lvl="0" marL="0" marR="0" rtl="0" algn="ctr">
                        <a:spcBef>
                          <a:spcPts val="0"/>
                        </a:spcBef>
                        <a:spcAft>
                          <a:spcPts val="0"/>
                        </a:spcAft>
                        <a:buNone/>
                      </a:pPr>
                      <a:r>
                        <a:rPr b="1" i="0" lang="es-PE" sz="600" u="none" strike="noStrike">
                          <a:solidFill>
                            <a:srgbClr val="000000"/>
                          </a:solidFill>
                          <a:latin typeface="Calibri"/>
                          <a:ea typeface="Calibri"/>
                          <a:cs typeface="Calibri"/>
                          <a:sym typeface="Calibri"/>
                        </a:rPr>
                        <a:t> </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solidFill>
                      <a:srgbClr val="E3DCED"/>
                    </a:solidFill>
                  </a:tcPr>
                </a:tc>
                <a:tc>
                  <a:txBody>
                    <a:bodyPr/>
                    <a:lstStyle/>
                    <a:p>
                      <a:pPr indent="0" lvl="0" marL="0" marR="0" rtl="0" algn="ctr">
                        <a:spcBef>
                          <a:spcPts val="0"/>
                        </a:spcBef>
                        <a:spcAft>
                          <a:spcPts val="0"/>
                        </a:spcAft>
                        <a:buNone/>
                      </a:pPr>
                      <a:r>
                        <a:rPr b="1" i="0" lang="es-PE" sz="600" u="none" strike="noStrike">
                          <a:solidFill>
                            <a:srgbClr val="000000"/>
                          </a:solidFill>
                          <a:latin typeface="Calibri"/>
                          <a:ea typeface="Calibri"/>
                          <a:cs typeface="Calibri"/>
                          <a:sym typeface="Calibri"/>
                        </a:rPr>
                        <a:t> </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solidFill>
                      <a:srgbClr val="E3DCED"/>
                    </a:solidFill>
                  </a:tcPr>
                </a:tc>
              </a:tr>
              <a:tr h="163200">
                <a:tc>
                  <a:txBody>
                    <a:bodyPr/>
                    <a:lstStyle/>
                    <a:p>
                      <a:pPr indent="0" lvl="0" marL="0" marR="0" rtl="0" algn="l">
                        <a:spcBef>
                          <a:spcPts val="0"/>
                        </a:spcBef>
                        <a:spcAft>
                          <a:spcPts val="0"/>
                        </a:spcAft>
                        <a:buNone/>
                      </a:pPr>
                      <a:r>
                        <a:t/>
                      </a:r>
                      <a:endParaRPr b="0" i="0" sz="600" u="none" strike="noStrike">
                        <a:solidFill>
                          <a:srgbClr val="000000"/>
                        </a:solidFill>
                        <a:latin typeface="Calibri"/>
                        <a:ea typeface="Calibri"/>
                        <a:cs typeface="Calibri"/>
                        <a:sym typeface="Calibri"/>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600" u="none" strike="noStrike">
                        <a:solidFill>
                          <a:srgbClr val="000000"/>
                        </a:solidFill>
                        <a:latin typeface="Calibri"/>
                        <a:ea typeface="Calibri"/>
                        <a:cs typeface="Calibri"/>
                        <a:sym typeface="Calibri"/>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l">
                        <a:spcBef>
                          <a:spcPts val="0"/>
                        </a:spcBef>
                        <a:spcAft>
                          <a:spcPts val="0"/>
                        </a:spcAft>
                        <a:buNone/>
                      </a:pPr>
                      <a:r>
                        <a:rPr b="0" i="0" lang="es-PE" sz="600" u="none" strike="noStrike">
                          <a:solidFill>
                            <a:srgbClr val="000000"/>
                          </a:solidFill>
                          <a:latin typeface="Calibri"/>
                          <a:ea typeface="Calibri"/>
                          <a:cs typeface="Calibri"/>
                          <a:sym typeface="Calibri"/>
                        </a:rPr>
                        <a:t>1.3.1.</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l">
                        <a:spcBef>
                          <a:spcPts val="0"/>
                        </a:spcBef>
                        <a:spcAft>
                          <a:spcPts val="0"/>
                        </a:spcAft>
                        <a:buNone/>
                      </a:pPr>
                      <a:r>
                        <a:rPr b="0" i="0" lang="es-PE" sz="600" u="none" strike="noStrike">
                          <a:solidFill>
                            <a:srgbClr val="000000"/>
                          </a:solidFill>
                          <a:latin typeface="Calibri"/>
                          <a:ea typeface="Calibri"/>
                          <a:cs typeface="Calibri"/>
                          <a:sym typeface="Calibri"/>
                        </a:rPr>
                        <a:t>Elaborar Registro de Riesgos</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2d</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0%</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24/10/2024</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25/10/2024</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600" u="none" strike="noStrike">
                        <a:solidFill>
                          <a:srgbClr val="000000"/>
                        </a:solidFill>
                        <a:latin typeface="Calibri"/>
                        <a:ea typeface="Calibri"/>
                        <a:cs typeface="Calibri"/>
                        <a:sym typeface="Calibri"/>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600" u="none" strike="noStrike">
                        <a:solidFill>
                          <a:srgbClr val="000000"/>
                        </a:solidFill>
                        <a:latin typeface="Calibri"/>
                        <a:ea typeface="Calibri"/>
                        <a:cs typeface="Calibri"/>
                        <a:sym typeface="Calibri"/>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J.Proyecto</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1.2.</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r>
              <a:tr h="163200">
                <a:tc>
                  <a:txBody>
                    <a:bodyPr/>
                    <a:lstStyle/>
                    <a:p>
                      <a:pPr indent="0" lvl="0" marL="0" marR="0" rtl="0" algn="l">
                        <a:spcBef>
                          <a:spcPts val="0"/>
                        </a:spcBef>
                        <a:spcAft>
                          <a:spcPts val="0"/>
                        </a:spcAft>
                        <a:buNone/>
                      </a:pPr>
                      <a:r>
                        <a:t/>
                      </a:r>
                      <a:endParaRPr b="0" i="0" sz="600" u="none" strike="noStrike">
                        <a:solidFill>
                          <a:srgbClr val="000000"/>
                        </a:solidFill>
                        <a:latin typeface="Calibri"/>
                        <a:ea typeface="Calibri"/>
                        <a:cs typeface="Calibri"/>
                        <a:sym typeface="Calibri"/>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600" u="none" strike="noStrike">
                        <a:solidFill>
                          <a:srgbClr val="000000"/>
                        </a:solidFill>
                        <a:latin typeface="Calibri"/>
                        <a:ea typeface="Calibri"/>
                        <a:cs typeface="Calibri"/>
                        <a:sym typeface="Calibri"/>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l">
                        <a:spcBef>
                          <a:spcPts val="0"/>
                        </a:spcBef>
                        <a:spcAft>
                          <a:spcPts val="0"/>
                        </a:spcAft>
                        <a:buNone/>
                      </a:pPr>
                      <a:r>
                        <a:rPr b="0" i="0" lang="es-PE" sz="600" u="none" strike="noStrike">
                          <a:solidFill>
                            <a:srgbClr val="000000"/>
                          </a:solidFill>
                          <a:latin typeface="Calibri"/>
                          <a:ea typeface="Calibri"/>
                          <a:cs typeface="Calibri"/>
                          <a:sym typeface="Calibri"/>
                        </a:rPr>
                        <a:t>1.3.2.</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l">
                        <a:spcBef>
                          <a:spcPts val="0"/>
                        </a:spcBef>
                        <a:spcAft>
                          <a:spcPts val="0"/>
                        </a:spcAft>
                        <a:buNone/>
                      </a:pPr>
                      <a:r>
                        <a:rPr b="0" i="0" lang="es-PE" sz="600" u="none" strike="noStrike">
                          <a:solidFill>
                            <a:srgbClr val="000000"/>
                          </a:solidFill>
                          <a:latin typeface="Calibri"/>
                          <a:ea typeface="Calibri"/>
                          <a:cs typeface="Calibri"/>
                          <a:sym typeface="Calibri"/>
                        </a:rPr>
                        <a:t>Establecer Planes de Respuesta</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2d</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0%</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26/10/2024</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27/10/2024</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600" u="none" strike="noStrike">
                        <a:solidFill>
                          <a:srgbClr val="000000"/>
                        </a:solidFill>
                        <a:latin typeface="Calibri"/>
                        <a:ea typeface="Calibri"/>
                        <a:cs typeface="Calibri"/>
                        <a:sym typeface="Calibri"/>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600" u="none" strike="noStrike">
                        <a:solidFill>
                          <a:srgbClr val="000000"/>
                        </a:solidFill>
                        <a:latin typeface="Calibri"/>
                        <a:ea typeface="Calibri"/>
                        <a:cs typeface="Calibri"/>
                        <a:sym typeface="Calibri"/>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J.Proyecto</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1.3.1.</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r>
              <a:tr h="163200">
                <a:tc>
                  <a:txBody>
                    <a:bodyPr/>
                    <a:lstStyle/>
                    <a:p>
                      <a:pPr indent="0" lvl="0" marL="0" marR="0" rtl="0" algn="l">
                        <a:spcBef>
                          <a:spcPts val="0"/>
                        </a:spcBef>
                        <a:spcAft>
                          <a:spcPts val="0"/>
                        </a:spcAft>
                        <a:buNone/>
                      </a:pPr>
                      <a:r>
                        <a:t/>
                      </a:r>
                      <a:endParaRPr b="0" i="0" sz="600" u="none" strike="noStrike">
                        <a:solidFill>
                          <a:srgbClr val="000000"/>
                        </a:solidFill>
                        <a:latin typeface="Calibri"/>
                        <a:ea typeface="Calibri"/>
                        <a:cs typeface="Calibri"/>
                        <a:sym typeface="Calibri"/>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600" u="none" strike="noStrike">
                        <a:solidFill>
                          <a:srgbClr val="000000"/>
                        </a:solidFill>
                        <a:latin typeface="Calibri"/>
                        <a:ea typeface="Calibri"/>
                        <a:cs typeface="Calibri"/>
                        <a:sym typeface="Calibri"/>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l">
                        <a:spcBef>
                          <a:spcPts val="0"/>
                        </a:spcBef>
                        <a:spcAft>
                          <a:spcPts val="0"/>
                        </a:spcAft>
                        <a:buNone/>
                      </a:pPr>
                      <a:r>
                        <a:rPr b="0" i="0" lang="es-PE" sz="600" u="none" strike="noStrike">
                          <a:solidFill>
                            <a:srgbClr val="000000"/>
                          </a:solidFill>
                          <a:latin typeface="Calibri"/>
                          <a:ea typeface="Calibri"/>
                          <a:cs typeface="Calibri"/>
                          <a:sym typeface="Calibri"/>
                        </a:rPr>
                        <a:t>1.3.3.</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l">
                        <a:spcBef>
                          <a:spcPts val="0"/>
                        </a:spcBef>
                        <a:spcAft>
                          <a:spcPts val="0"/>
                        </a:spcAft>
                        <a:buNone/>
                      </a:pPr>
                      <a:r>
                        <a:rPr b="0" i="0" lang="es-PE" sz="600" u="none" strike="noStrike">
                          <a:solidFill>
                            <a:srgbClr val="000000"/>
                          </a:solidFill>
                          <a:latin typeface="Calibri"/>
                          <a:ea typeface="Calibri"/>
                          <a:cs typeface="Calibri"/>
                          <a:sym typeface="Calibri"/>
                        </a:rPr>
                        <a:t>Presentar al Cliente Registro de Riesgos</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1d</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0%</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28/10/2024</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28/10/2024</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600" u="none" strike="noStrike">
                        <a:solidFill>
                          <a:srgbClr val="000000"/>
                        </a:solidFill>
                        <a:latin typeface="Calibri"/>
                        <a:ea typeface="Calibri"/>
                        <a:cs typeface="Calibri"/>
                        <a:sym typeface="Calibri"/>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600" u="none" strike="noStrike">
                        <a:solidFill>
                          <a:srgbClr val="000000"/>
                        </a:solidFill>
                        <a:latin typeface="Calibri"/>
                        <a:ea typeface="Calibri"/>
                        <a:cs typeface="Calibri"/>
                        <a:sym typeface="Calibri"/>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J.Proyecto</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1.3.2.</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r>
              <a:tr h="99975">
                <a:tc>
                  <a:txBody>
                    <a:bodyPr/>
                    <a:lstStyle/>
                    <a:p>
                      <a:pPr indent="0" lvl="0" marL="0" marR="0" rtl="0" algn="ctr">
                        <a:spcBef>
                          <a:spcPts val="0"/>
                        </a:spcBef>
                        <a:spcAft>
                          <a:spcPts val="0"/>
                        </a:spcAft>
                        <a:buNone/>
                      </a:pPr>
                      <a:r>
                        <a:rPr b="1" i="0" lang="es-PE" sz="600" u="none" strike="noStrike">
                          <a:solidFill>
                            <a:srgbClr val="FFFFFF"/>
                          </a:solidFill>
                          <a:latin typeface="Calibri"/>
                          <a:ea typeface="Calibri"/>
                          <a:cs typeface="Calibri"/>
                          <a:sym typeface="Calibri"/>
                        </a:rPr>
                        <a:t>2</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solidFill>
                      <a:srgbClr val="7150A0"/>
                    </a:solidFill>
                  </a:tcPr>
                </a:tc>
                <a:tc gridSpan="3">
                  <a:txBody>
                    <a:bodyPr/>
                    <a:lstStyle/>
                    <a:p>
                      <a:pPr indent="0" lvl="0" marL="0" marR="0" rtl="0" algn="l">
                        <a:spcBef>
                          <a:spcPts val="0"/>
                        </a:spcBef>
                        <a:spcAft>
                          <a:spcPts val="0"/>
                        </a:spcAft>
                        <a:buNone/>
                      </a:pPr>
                      <a:r>
                        <a:rPr b="1" i="0" lang="es-PE" sz="600" u="none" strike="noStrike">
                          <a:solidFill>
                            <a:srgbClr val="FFFFFF"/>
                          </a:solidFill>
                          <a:latin typeface="Calibri"/>
                          <a:ea typeface="Calibri"/>
                          <a:cs typeface="Calibri"/>
                          <a:sym typeface="Calibri"/>
                        </a:rPr>
                        <a:t>Evaluación y Adquisición</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solidFill>
                      <a:srgbClr val="7150A0"/>
                    </a:solidFill>
                  </a:tcPr>
                </a:tc>
                <a:tc hMerge="1"/>
                <a:tc hMerge="1"/>
                <a:tc>
                  <a:txBody>
                    <a:bodyPr/>
                    <a:lstStyle/>
                    <a:p>
                      <a:pPr indent="0" lvl="0" marL="0" marR="0" rtl="0" algn="ctr">
                        <a:spcBef>
                          <a:spcPts val="0"/>
                        </a:spcBef>
                        <a:spcAft>
                          <a:spcPts val="0"/>
                        </a:spcAft>
                        <a:buNone/>
                      </a:pPr>
                      <a:r>
                        <a:rPr b="1" i="0" lang="es-PE" sz="600" u="none" strike="noStrike">
                          <a:solidFill>
                            <a:srgbClr val="FFFFFF"/>
                          </a:solidFill>
                          <a:latin typeface="Calibri"/>
                          <a:ea typeface="Calibri"/>
                          <a:cs typeface="Calibri"/>
                          <a:sym typeface="Calibri"/>
                        </a:rPr>
                        <a:t> </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solidFill>
                      <a:srgbClr val="7150A0"/>
                    </a:solidFill>
                  </a:tcPr>
                </a:tc>
                <a:tc>
                  <a:txBody>
                    <a:bodyPr/>
                    <a:lstStyle/>
                    <a:p>
                      <a:pPr indent="0" lvl="0" marL="0" marR="0" rtl="0" algn="ctr">
                        <a:spcBef>
                          <a:spcPts val="0"/>
                        </a:spcBef>
                        <a:spcAft>
                          <a:spcPts val="0"/>
                        </a:spcAft>
                        <a:buNone/>
                      </a:pPr>
                      <a:r>
                        <a:rPr b="1" i="0" lang="es-PE" sz="600" u="none" strike="noStrike">
                          <a:solidFill>
                            <a:srgbClr val="FFFFFF"/>
                          </a:solidFill>
                          <a:latin typeface="Calibri"/>
                          <a:ea typeface="Calibri"/>
                          <a:cs typeface="Calibri"/>
                          <a:sym typeface="Calibri"/>
                        </a:rPr>
                        <a:t> </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solidFill>
                      <a:srgbClr val="7150A0"/>
                    </a:solidFill>
                  </a:tcPr>
                </a:tc>
                <a:tc>
                  <a:txBody>
                    <a:bodyPr/>
                    <a:lstStyle/>
                    <a:p>
                      <a:pPr indent="0" lvl="0" marL="0" marR="0" rtl="0" algn="ctr">
                        <a:spcBef>
                          <a:spcPts val="0"/>
                        </a:spcBef>
                        <a:spcAft>
                          <a:spcPts val="0"/>
                        </a:spcAft>
                        <a:buNone/>
                      </a:pPr>
                      <a:r>
                        <a:rPr b="1" i="0" lang="es-PE" sz="600" u="none" strike="noStrike">
                          <a:solidFill>
                            <a:srgbClr val="FFFFFF"/>
                          </a:solidFill>
                          <a:latin typeface="Calibri"/>
                          <a:ea typeface="Calibri"/>
                          <a:cs typeface="Calibri"/>
                          <a:sym typeface="Calibri"/>
                        </a:rPr>
                        <a:t> </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solidFill>
                      <a:srgbClr val="7150A0"/>
                    </a:solidFill>
                  </a:tcPr>
                </a:tc>
                <a:tc>
                  <a:txBody>
                    <a:bodyPr/>
                    <a:lstStyle/>
                    <a:p>
                      <a:pPr indent="0" lvl="0" marL="0" marR="0" rtl="0" algn="ctr">
                        <a:spcBef>
                          <a:spcPts val="0"/>
                        </a:spcBef>
                        <a:spcAft>
                          <a:spcPts val="0"/>
                        </a:spcAft>
                        <a:buNone/>
                      </a:pPr>
                      <a:r>
                        <a:rPr b="1" i="0" lang="es-PE" sz="600" u="none" strike="noStrike">
                          <a:solidFill>
                            <a:srgbClr val="FFFFFF"/>
                          </a:solidFill>
                          <a:latin typeface="Calibri"/>
                          <a:ea typeface="Calibri"/>
                          <a:cs typeface="Calibri"/>
                          <a:sym typeface="Calibri"/>
                        </a:rPr>
                        <a:t> </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solidFill>
                      <a:srgbClr val="7150A0"/>
                    </a:solidFill>
                  </a:tcPr>
                </a:tc>
                <a:tc>
                  <a:txBody>
                    <a:bodyPr/>
                    <a:lstStyle/>
                    <a:p>
                      <a:pPr indent="0" lvl="0" marL="0" marR="0" rtl="0" algn="ctr">
                        <a:spcBef>
                          <a:spcPts val="0"/>
                        </a:spcBef>
                        <a:spcAft>
                          <a:spcPts val="0"/>
                        </a:spcAft>
                        <a:buNone/>
                      </a:pPr>
                      <a:r>
                        <a:rPr b="1" i="0" lang="es-PE" sz="600" u="none" strike="noStrike">
                          <a:solidFill>
                            <a:srgbClr val="FFFFFF"/>
                          </a:solidFill>
                          <a:latin typeface="Calibri"/>
                          <a:ea typeface="Calibri"/>
                          <a:cs typeface="Calibri"/>
                          <a:sym typeface="Calibri"/>
                        </a:rPr>
                        <a:t> </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solidFill>
                      <a:srgbClr val="7150A0"/>
                    </a:solidFill>
                  </a:tcPr>
                </a:tc>
                <a:tc>
                  <a:txBody>
                    <a:bodyPr/>
                    <a:lstStyle/>
                    <a:p>
                      <a:pPr indent="0" lvl="0" marL="0" marR="0" rtl="0" algn="ctr">
                        <a:spcBef>
                          <a:spcPts val="0"/>
                        </a:spcBef>
                        <a:spcAft>
                          <a:spcPts val="0"/>
                        </a:spcAft>
                        <a:buNone/>
                      </a:pPr>
                      <a:r>
                        <a:rPr b="1" i="0" lang="es-PE" sz="600" u="none" strike="noStrike">
                          <a:solidFill>
                            <a:srgbClr val="FFFFFF"/>
                          </a:solidFill>
                          <a:latin typeface="Calibri"/>
                          <a:ea typeface="Calibri"/>
                          <a:cs typeface="Calibri"/>
                          <a:sym typeface="Calibri"/>
                        </a:rPr>
                        <a:t> </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solidFill>
                      <a:srgbClr val="7150A0"/>
                    </a:solidFill>
                  </a:tcPr>
                </a:tc>
                <a:tc>
                  <a:txBody>
                    <a:bodyPr/>
                    <a:lstStyle/>
                    <a:p>
                      <a:pPr indent="0" lvl="0" marL="0" marR="0" rtl="0" algn="ctr">
                        <a:spcBef>
                          <a:spcPts val="0"/>
                        </a:spcBef>
                        <a:spcAft>
                          <a:spcPts val="0"/>
                        </a:spcAft>
                        <a:buNone/>
                      </a:pPr>
                      <a:r>
                        <a:rPr b="1" i="0" lang="es-PE" sz="600" u="none" strike="noStrike">
                          <a:solidFill>
                            <a:srgbClr val="FFFFFF"/>
                          </a:solidFill>
                          <a:latin typeface="Calibri"/>
                          <a:ea typeface="Calibri"/>
                          <a:cs typeface="Calibri"/>
                          <a:sym typeface="Calibri"/>
                        </a:rPr>
                        <a:t> </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solidFill>
                      <a:srgbClr val="7150A0"/>
                    </a:solidFill>
                  </a:tcPr>
                </a:tc>
                <a:tc>
                  <a:txBody>
                    <a:bodyPr/>
                    <a:lstStyle/>
                    <a:p>
                      <a:pPr indent="0" lvl="0" marL="0" marR="0" rtl="0" algn="ctr">
                        <a:spcBef>
                          <a:spcPts val="0"/>
                        </a:spcBef>
                        <a:spcAft>
                          <a:spcPts val="0"/>
                        </a:spcAft>
                        <a:buNone/>
                      </a:pPr>
                      <a:r>
                        <a:rPr b="1" i="0" lang="es-PE" sz="600" u="none" strike="noStrike">
                          <a:solidFill>
                            <a:srgbClr val="FFFFFF"/>
                          </a:solidFill>
                          <a:latin typeface="Calibri"/>
                          <a:ea typeface="Calibri"/>
                          <a:cs typeface="Calibri"/>
                          <a:sym typeface="Calibri"/>
                        </a:rPr>
                        <a:t> </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solidFill>
                      <a:srgbClr val="7150A0"/>
                    </a:solidFill>
                  </a:tcPr>
                </a:tc>
              </a:tr>
              <a:tr h="99975">
                <a:tc>
                  <a:txBody>
                    <a:bodyPr/>
                    <a:lstStyle/>
                    <a:p>
                      <a:pPr indent="0" lvl="0" marL="0" marR="0" rtl="0" algn="l">
                        <a:spcBef>
                          <a:spcPts val="0"/>
                        </a:spcBef>
                        <a:spcAft>
                          <a:spcPts val="0"/>
                        </a:spcAft>
                        <a:buNone/>
                      </a:pPr>
                      <a:r>
                        <a:rPr b="1" i="0" lang="es-PE" sz="600" u="none" strike="noStrike">
                          <a:solidFill>
                            <a:srgbClr val="000000"/>
                          </a:solidFill>
                          <a:latin typeface="Calibri"/>
                          <a:ea typeface="Calibri"/>
                          <a:cs typeface="Calibri"/>
                          <a:sym typeface="Calibri"/>
                        </a:rPr>
                        <a:t> </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solidFill>
                      <a:srgbClr val="E3DCED"/>
                    </a:solidFill>
                  </a:tcPr>
                </a:tc>
                <a:tc>
                  <a:txBody>
                    <a:bodyPr/>
                    <a:lstStyle/>
                    <a:p>
                      <a:pPr indent="0" lvl="0" marL="0" marR="0" rtl="0" algn="l">
                        <a:spcBef>
                          <a:spcPts val="0"/>
                        </a:spcBef>
                        <a:spcAft>
                          <a:spcPts val="0"/>
                        </a:spcAft>
                        <a:buNone/>
                      </a:pPr>
                      <a:r>
                        <a:rPr b="1" i="0" lang="es-PE" sz="600" u="none" strike="noStrike">
                          <a:solidFill>
                            <a:srgbClr val="000000"/>
                          </a:solidFill>
                          <a:latin typeface="Calibri"/>
                          <a:ea typeface="Calibri"/>
                          <a:cs typeface="Calibri"/>
                          <a:sym typeface="Calibri"/>
                        </a:rPr>
                        <a:t>2.1.</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solidFill>
                      <a:srgbClr val="E3DCED"/>
                    </a:solidFill>
                  </a:tcPr>
                </a:tc>
                <a:tc gridSpan="2">
                  <a:txBody>
                    <a:bodyPr/>
                    <a:lstStyle/>
                    <a:p>
                      <a:pPr indent="0" lvl="0" marL="0" marR="0" rtl="0" algn="l">
                        <a:spcBef>
                          <a:spcPts val="0"/>
                        </a:spcBef>
                        <a:spcAft>
                          <a:spcPts val="0"/>
                        </a:spcAft>
                        <a:buNone/>
                      </a:pPr>
                      <a:r>
                        <a:rPr b="1" i="0" lang="es-PE" sz="600" u="none" strike="noStrike">
                          <a:solidFill>
                            <a:srgbClr val="000000"/>
                          </a:solidFill>
                          <a:latin typeface="Calibri"/>
                          <a:ea typeface="Calibri"/>
                          <a:cs typeface="Calibri"/>
                          <a:sym typeface="Calibri"/>
                        </a:rPr>
                        <a:t>Terreno</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solidFill>
                      <a:srgbClr val="E3DCED"/>
                    </a:solidFill>
                  </a:tcPr>
                </a:tc>
                <a:tc hMerge="1"/>
                <a:tc>
                  <a:txBody>
                    <a:bodyPr/>
                    <a:lstStyle/>
                    <a:p>
                      <a:pPr indent="0" lvl="0" marL="0" marR="0" rtl="0" algn="ctr">
                        <a:spcBef>
                          <a:spcPts val="0"/>
                        </a:spcBef>
                        <a:spcAft>
                          <a:spcPts val="0"/>
                        </a:spcAft>
                        <a:buNone/>
                      </a:pPr>
                      <a:r>
                        <a:rPr b="1" i="0" lang="es-PE" sz="600" u="none" strike="noStrike">
                          <a:solidFill>
                            <a:srgbClr val="000000"/>
                          </a:solidFill>
                          <a:latin typeface="Calibri"/>
                          <a:ea typeface="Calibri"/>
                          <a:cs typeface="Calibri"/>
                          <a:sym typeface="Calibri"/>
                        </a:rPr>
                        <a:t> </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solidFill>
                      <a:srgbClr val="E3DCED"/>
                    </a:solidFill>
                  </a:tcPr>
                </a:tc>
                <a:tc>
                  <a:txBody>
                    <a:bodyPr/>
                    <a:lstStyle/>
                    <a:p>
                      <a:pPr indent="0" lvl="0" marL="0" marR="0" rtl="0" algn="ctr">
                        <a:spcBef>
                          <a:spcPts val="0"/>
                        </a:spcBef>
                        <a:spcAft>
                          <a:spcPts val="0"/>
                        </a:spcAft>
                        <a:buNone/>
                      </a:pPr>
                      <a:r>
                        <a:rPr b="1" i="0" lang="es-PE" sz="600" u="none" strike="noStrike">
                          <a:solidFill>
                            <a:srgbClr val="000000"/>
                          </a:solidFill>
                          <a:latin typeface="Calibri"/>
                          <a:ea typeface="Calibri"/>
                          <a:cs typeface="Calibri"/>
                          <a:sym typeface="Calibri"/>
                        </a:rPr>
                        <a:t> </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solidFill>
                      <a:srgbClr val="E3DCED"/>
                    </a:solidFill>
                  </a:tcPr>
                </a:tc>
                <a:tc>
                  <a:txBody>
                    <a:bodyPr/>
                    <a:lstStyle/>
                    <a:p>
                      <a:pPr indent="0" lvl="0" marL="0" marR="0" rtl="0" algn="ctr">
                        <a:spcBef>
                          <a:spcPts val="0"/>
                        </a:spcBef>
                        <a:spcAft>
                          <a:spcPts val="0"/>
                        </a:spcAft>
                        <a:buNone/>
                      </a:pPr>
                      <a:r>
                        <a:rPr b="1" i="0" lang="es-PE" sz="600" u="none" strike="noStrike">
                          <a:solidFill>
                            <a:srgbClr val="000000"/>
                          </a:solidFill>
                          <a:latin typeface="Calibri"/>
                          <a:ea typeface="Calibri"/>
                          <a:cs typeface="Calibri"/>
                          <a:sym typeface="Calibri"/>
                        </a:rPr>
                        <a:t> </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solidFill>
                      <a:srgbClr val="E3DCED"/>
                    </a:solidFill>
                  </a:tcPr>
                </a:tc>
                <a:tc>
                  <a:txBody>
                    <a:bodyPr/>
                    <a:lstStyle/>
                    <a:p>
                      <a:pPr indent="0" lvl="0" marL="0" marR="0" rtl="0" algn="ctr">
                        <a:spcBef>
                          <a:spcPts val="0"/>
                        </a:spcBef>
                        <a:spcAft>
                          <a:spcPts val="0"/>
                        </a:spcAft>
                        <a:buNone/>
                      </a:pPr>
                      <a:r>
                        <a:rPr b="1" i="0" lang="es-PE" sz="600" u="none" strike="noStrike">
                          <a:solidFill>
                            <a:srgbClr val="000000"/>
                          </a:solidFill>
                          <a:latin typeface="Calibri"/>
                          <a:ea typeface="Calibri"/>
                          <a:cs typeface="Calibri"/>
                          <a:sym typeface="Calibri"/>
                        </a:rPr>
                        <a:t> </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solidFill>
                      <a:srgbClr val="E3DCED"/>
                    </a:solidFill>
                  </a:tcPr>
                </a:tc>
                <a:tc>
                  <a:txBody>
                    <a:bodyPr/>
                    <a:lstStyle/>
                    <a:p>
                      <a:pPr indent="0" lvl="0" marL="0" marR="0" rtl="0" algn="ctr">
                        <a:spcBef>
                          <a:spcPts val="0"/>
                        </a:spcBef>
                        <a:spcAft>
                          <a:spcPts val="0"/>
                        </a:spcAft>
                        <a:buNone/>
                      </a:pPr>
                      <a:r>
                        <a:rPr b="1" i="0" lang="es-PE" sz="600" u="none" strike="noStrike">
                          <a:solidFill>
                            <a:srgbClr val="000000"/>
                          </a:solidFill>
                          <a:latin typeface="Calibri"/>
                          <a:ea typeface="Calibri"/>
                          <a:cs typeface="Calibri"/>
                          <a:sym typeface="Calibri"/>
                        </a:rPr>
                        <a:t> </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solidFill>
                      <a:srgbClr val="E3DCED"/>
                    </a:solidFill>
                  </a:tcPr>
                </a:tc>
                <a:tc>
                  <a:txBody>
                    <a:bodyPr/>
                    <a:lstStyle/>
                    <a:p>
                      <a:pPr indent="0" lvl="0" marL="0" marR="0" rtl="0" algn="ctr">
                        <a:spcBef>
                          <a:spcPts val="0"/>
                        </a:spcBef>
                        <a:spcAft>
                          <a:spcPts val="0"/>
                        </a:spcAft>
                        <a:buNone/>
                      </a:pPr>
                      <a:r>
                        <a:rPr b="1" i="0" lang="es-PE" sz="600" u="none" strike="noStrike">
                          <a:solidFill>
                            <a:srgbClr val="000000"/>
                          </a:solidFill>
                          <a:latin typeface="Calibri"/>
                          <a:ea typeface="Calibri"/>
                          <a:cs typeface="Calibri"/>
                          <a:sym typeface="Calibri"/>
                        </a:rPr>
                        <a:t> </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solidFill>
                      <a:srgbClr val="E3DCED"/>
                    </a:solidFill>
                  </a:tcPr>
                </a:tc>
                <a:tc>
                  <a:txBody>
                    <a:bodyPr/>
                    <a:lstStyle/>
                    <a:p>
                      <a:pPr indent="0" lvl="0" marL="0" marR="0" rtl="0" algn="ctr">
                        <a:spcBef>
                          <a:spcPts val="0"/>
                        </a:spcBef>
                        <a:spcAft>
                          <a:spcPts val="0"/>
                        </a:spcAft>
                        <a:buNone/>
                      </a:pPr>
                      <a:r>
                        <a:rPr b="1" i="0" lang="es-PE" sz="600" u="none" strike="noStrike">
                          <a:solidFill>
                            <a:srgbClr val="000000"/>
                          </a:solidFill>
                          <a:latin typeface="Calibri"/>
                          <a:ea typeface="Calibri"/>
                          <a:cs typeface="Calibri"/>
                          <a:sym typeface="Calibri"/>
                        </a:rPr>
                        <a:t> </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solidFill>
                      <a:srgbClr val="E3DCED"/>
                    </a:solidFill>
                  </a:tcPr>
                </a:tc>
                <a:tc>
                  <a:txBody>
                    <a:bodyPr/>
                    <a:lstStyle/>
                    <a:p>
                      <a:pPr indent="0" lvl="0" marL="0" marR="0" rtl="0" algn="ctr">
                        <a:spcBef>
                          <a:spcPts val="0"/>
                        </a:spcBef>
                        <a:spcAft>
                          <a:spcPts val="0"/>
                        </a:spcAft>
                        <a:buNone/>
                      </a:pPr>
                      <a:r>
                        <a:rPr b="1" i="0" lang="es-PE" sz="600" u="none" strike="noStrike">
                          <a:solidFill>
                            <a:srgbClr val="000000"/>
                          </a:solidFill>
                          <a:latin typeface="Calibri"/>
                          <a:ea typeface="Calibri"/>
                          <a:cs typeface="Calibri"/>
                          <a:sym typeface="Calibri"/>
                        </a:rPr>
                        <a:t> </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solidFill>
                      <a:srgbClr val="E3DCED"/>
                    </a:solidFill>
                  </a:tcPr>
                </a:tc>
              </a:tr>
              <a:tr h="163200">
                <a:tc>
                  <a:txBody>
                    <a:bodyPr/>
                    <a:lstStyle/>
                    <a:p>
                      <a:pPr indent="0" lvl="0" marL="0" marR="0" rtl="0" algn="l">
                        <a:spcBef>
                          <a:spcPts val="0"/>
                        </a:spcBef>
                        <a:spcAft>
                          <a:spcPts val="0"/>
                        </a:spcAft>
                        <a:buNone/>
                      </a:pPr>
                      <a:r>
                        <a:t/>
                      </a:r>
                      <a:endParaRPr b="0" i="0" sz="600" u="none" strike="noStrike">
                        <a:solidFill>
                          <a:srgbClr val="000000"/>
                        </a:solidFill>
                        <a:latin typeface="Calibri"/>
                        <a:ea typeface="Calibri"/>
                        <a:cs typeface="Calibri"/>
                        <a:sym typeface="Calibri"/>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600" u="none" strike="noStrike">
                        <a:solidFill>
                          <a:srgbClr val="000000"/>
                        </a:solidFill>
                        <a:latin typeface="Calibri"/>
                        <a:ea typeface="Calibri"/>
                        <a:cs typeface="Calibri"/>
                        <a:sym typeface="Calibri"/>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l">
                        <a:spcBef>
                          <a:spcPts val="0"/>
                        </a:spcBef>
                        <a:spcAft>
                          <a:spcPts val="0"/>
                        </a:spcAft>
                        <a:buNone/>
                      </a:pPr>
                      <a:r>
                        <a:rPr b="0" i="0" lang="es-PE" sz="600" u="none" strike="noStrike">
                          <a:solidFill>
                            <a:srgbClr val="000000"/>
                          </a:solidFill>
                          <a:latin typeface="Calibri"/>
                          <a:ea typeface="Calibri"/>
                          <a:cs typeface="Calibri"/>
                          <a:sym typeface="Calibri"/>
                        </a:rPr>
                        <a:t>2.1.1.</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l">
                        <a:spcBef>
                          <a:spcPts val="0"/>
                        </a:spcBef>
                        <a:spcAft>
                          <a:spcPts val="0"/>
                        </a:spcAft>
                        <a:buNone/>
                      </a:pPr>
                      <a:r>
                        <a:rPr b="0" i="0" lang="es-PE" sz="600" u="none" strike="noStrike">
                          <a:solidFill>
                            <a:srgbClr val="000000"/>
                          </a:solidFill>
                          <a:latin typeface="Calibri"/>
                          <a:ea typeface="Calibri"/>
                          <a:cs typeface="Calibri"/>
                          <a:sym typeface="Calibri"/>
                        </a:rPr>
                        <a:t>Buscar y elaborar lista de opciones</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10d</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0%</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29/10/2024</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7/11/2024</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600" u="none" strike="noStrike">
                        <a:solidFill>
                          <a:srgbClr val="000000"/>
                        </a:solidFill>
                        <a:latin typeface="Calibri"/>
                        <a:ea typeface="Calibri"/>
                        <a:cs typeface="Calibri"/>
                        <a:sym typeface="Calibri"/>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600" u="none" strike="noStrike">
                        <a:solidFill>
                          <a:srgbClr val="000000"/>
                        </a:solidFill>
                        <a:latin typeface="Calibri"/>
                        <a:ea typeface="Calibri"/>
                        <a:cs typeface="Calibri"/>
                        <a:sym typeface="Calibri"/>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R.Vargas</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1.3.</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r>
              <a:tr h="163200">
                <a:tc>
                  <a:txBody>
                    <a:bodyPr/>
                    <a:lstStyle/>
                    <a:p>
                      <a:pPr indent="0" lvl="0" marL="0" marR="0" rtl="0" algn="l">
                        <a:spcBef>
                          <a:spcPts val="0"/>
                        </a:spcBef>
                        <a:spcAft>
                          <a:spcPts val="0"/>
                        </a:spcAft>
                        <a:buNone/>
                      </a:pPr>
                      <a:r>
                        <a:t/>
                      </a:r>
                      <a:endParaRPr b="0" i="0" sz="600" u="none" strike="noStrike">
                        <a:solidFill>
                          <a:srgbClr val="000000"/>
                        </a:solidFill>
                        <a:latin typeface="Calibri"/>
                        <a:ea typeface="Calibri"/>
                        <a:cs typeface="Calibri"/>
                        <a:sym typeface="Calibri"/>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600" u="none" strike="noStrike">
                        <a:solidFill>
                          <a:srgbClr val="000000"/>
                        </a:solidFill>
                        <a:latin typeface="Calibri"/>
                        <a:ea typeface="Calibri"/>
                        <a:cs typeface="Calibri"/>
                        <a:sym typeface="Calibri"/>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l">
                        <a:spcBef>
                          <a:spcPts val="0"/>
                        </a:spcBef>
                        <a:spcAft>
                          <a:spcPts val="0"/>
                        </a:spcAft>
                        <a:buNone/>
                      </a:pPr>
                      <a:r>
                        <a:rPr b="0" i="0" lang="es-PE" sz="600" u="none" strike="noStrike">
                          <a:solidFill>
                            <a:srgbClr val="000000"/>
                          </a:solidFill>
                          <a:latin typeface="Calibri"/>
                          <a:ea typeface="Calibri"/>
                          <a:cs typeface="Calibri"/>
                          <a:sym typeface="Calibri"/>
                        </a:rPr>
                        <a:t>2.1.2.</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l">
                        <a:spcBef>
                          <a:spcPts val="0"/>
                        </a:spcBef>
                        <a:spcAft>
                          <a:spcPts val="0"/>
                        </a:spcAft>
                        <a:buNone/>
                      </a:pPr>
                      <a:r>
                        <a:rPr b="0" i="0" lang="es-PE" sz="600" u="none" strike="noStrike">
                          <a:solidFill>
                            <a:srgbClr val="000000"/>
                          </a:solidFill>
                          <a:latin typeface="Calibri"/>
                          <a:ea typeface="Calibri"/>
                          <a:cs typeface="Calibri"/>
                          <a:sym typeface="Calibri"/>
                        </a:rPr>
                        <a:t>Cotizar y negociar opciones finalistas</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5d</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0%</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8/11/2024</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12/11/2024</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600" u="none" strike="noStrike">
                        <a:solidFill>
                          <a:srgbClr val="000000"/>
                        </a:solidFill>
                        <a:latin typeface="Calibri"/>
                        <a:ea typeface="Calibri"/>
                        <a:cs typeface="Calibri"/>
                        <a:sym typeface="Calibri"/>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600" u="none" strike="noStrike">
                        <a:solidFill>
                          <a:srgbClr val="000000"/>
                        </a:solidFill>
                        <a:latin typeface="Calibri"/>
                        <a:ea typeface="Calibri"/>
                        <a:cs typeface="Calibri"/>
                        <a:sym typeface="Calibri"/>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R.Vargas</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2.1.1.</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r>
              <a:tr h="163200">
                <a:tc>
                  <a:txBody>
                    <a:bodyPr/>
                    <a:lstStyle/>
                    <a:p>
                      <a:pPr indent="0" lvl="0" marL="0" marR="0" rtl="0" algn="l">
                        <a:spcBef>
                          <a:spcPts val="0"/>
                        </a:spcBef>
                        <a:spcAft>
                          <a:spcPts val="0"/>
                        </a:spcAft>
                        <a:buNone/>
                      </a:pPr>
                      <a:r>
                        <a:t/>
                      </a:r>
                      <a:endParaRPr b="0" i="0" sz="600" u="none" strike="noStrike">
                        <a:solidFill>
                          <a:srgbClr val="000000"/>
                        </a:solidFill>
                        <a:latin typeface="Calibri"/>
                        <a:ea typeface="Calibri"/>
                        <a:cs typeface="Calibri"/>
                        <a:sym typeface="Calibri"/>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600" u="none" strike="noStrike">
                        <a:solidFill>
                          <a:srgbClr val="000000"/>
                        </a:solidFill>
                        <a:latin typeface="Calibri"/>
                        <a:ea typeface="Calibri"/>
                        <a:cs typeface="Calibri"/>
                        <a:sym typeface="Calibri"/>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l">
                        <a:spcBef>
                          <a:spcPts val="0"/>
                        </a:spcBef>
                        <a:spcAft>
                          <a:spcPts val="0"/>
                        </a:spcAft>
                        <a:buNone/>
                      </a:pPr>
                      <a:r>
                        <a:rPr b="0" i="0" lang="es-PE" sz="600" u="none" strike="noStrike">
                          <a:solidFill>
                            <a:srgbClr val="000000"/>
                          </a:solidFill>
                          <a:latin typeface="Calibri"/>
                          <a:ea typeface="Calibri"/>
                          <a:cs typeface="Calibri"/>
                          <a:sym typeface="Calibri"/>
                        </a:rPr>
                        <a:t>2.1.3.</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l">
                        <a:spcBef>
                          <a:spcPts val="0"/>
                        </a:spcBef>
                        <a:spcAft>
                          <a:spcPts val="0"/>
                        </a:spcAft>
                        <a:buNone/>
                      </a:pPr>
                      <a:r>
                        <a:rPr b="0" i="0" lang="es-PE" sz="600" u="none" strike="noStrike">
                          <a:solidFill>
                            <a:srgbClr val="000000"/>
                          </a:solidFill>
                          <a:latin typeface="Calibri"/>
                          <a:ea typeface="Calibri"/>
                          <a:cs typeface="Calibri"/>
                          <a:sym typeface="Calibri"/>
                        </a:rPr>
                        <a:t>Seleccionar terreno e iniciar trámites</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2d</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0%</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13/11/2024</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14/11/224</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600" u="none" strike="noStrike">
                        <a:solidFill>
                          <a:srgbClr val="000000"/>
                        </a:solidFill>
                        <a:latin typeface="Calibri"/>
                        <a:ea typeface="Calibri"/>
                        <a:cs typeface="Calibri"/>
                        <a:sym typeface="Calibri"/>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600" u="none" strike="noStrike">
                        <a:solidFill>
                          <a:srgbClr val="000000"/>
                        </a:solidFill>
                        <a:latin typeface="Calibri"/>
                        <a:ea typeface="Calibri"/>
                        <a:cs typeface="Calibri"/>
                        <a:sym typeface="Calibri"/>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R.Vargas</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2.1.2.</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r>
              <a:tr h="99975">
                <a:tc>
                  <a:txBody>
                    <a:bodyPr/>
                    <a:lstStyle/>
                    <a:p>
                      <a:pPr indent="0" lvl="0" marL="0" marR="0" rtl="0" algn="l">
                        <a:spcBef>
                          <a:spcPts val="0"/>
                        </a:spcBef>
                        <a:spcAft>
                          <a:spcPts val="0"/>
                        </a:spcAft>
                        <a:buNone/>
                      </a:pPr>
                      <a:r>
                        <a:rPr b="1" i="0" lang="es-PE" sz="600" u="none" strike="noStrike">
                          <a:solidFill>
                            <a:srgbClr val="000000"/>
                          </a:solidFill>
                          <a:latin typeface="Calibri"/>
                          <a:ea typeface="Calibri"/>
                          <a:cs typeface="Calibri"/>
                          <a:sym typeface="Calibri"/>
                        </a:rPr>
                        <a:t> </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solidFill>
                      <a:srgbClr val="E3DCED"/>
                    </a:solidFill>
                  </a:tcPr>
                </a:tc>
                <a:tc>
                  <a:txBody>
                    <a:bodyPr/>
                    <a:lstStyle/>
                    <a:p>
                      <a:pPr indent="0" lvl="0" marL="0" marR="0" rtl="0" algn="l">
                        <a:spcBef>
                          <a:spcPts val="0"/>
                        </a:spcBef>
                        <a:spcAft>
                          <a:spcPts val="0"/>
                        </a:spcAft>
                        <a:buNone/>
                      </a:pPr>
                      <a:r>
                        <a:rPr b="1" i="0" lang="es-PE" sz="600" u="none" strike="noStrike">
                          <a:solidFill>
                            <a:srgbClr val="000000"/>
                          </a:solidFill>
                          <a:latin typeface="Calibri"/>
                          <a:ea typeface="Calibri"/>
                          <a:cs typeface="Calibri"/>
                          <a:sym typeface="Calibri"/>
                        </a:rPr>
                        <a:t>2.2.</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solidFill>
                      <a:srgbClr val="E3DCED"/>
                    </a:solidFill>
                  </a:tcPr>
                </a:tc>
                <a:tc gridSpan="2">
                  <a:txBody>
                    <a:bodyPr/>
                    <a:lstStyle/>
                    <a:p>
                      <a:pPr indent="0" lvl="0" marL="0" marR="0" rtl="0" algn="l">
                        <a:spcBef>
                          <a:spcPts val="0"/>
                        </a:spcBef>
                        <a:spcAft>
                          <a:spcPts val="0"/>
                        </a:spcAft>
                        <a:buNone/>
                      </a:pPr>
                      <a:r>
                        <a:rPr b="1" i="0" lang="es-PE" sz="600" u="none" strike="noStrike">
                          <a:solidFill>
                            <a:srgbClr val="000000"/>
                          </a:solidFill>
                          <a:latin typeface="Calibri"/>
                          <a:ea typeface="Calibri"/>
                          <a:cs typeface="Calibri"/>
                          <a:sym typeface="Calibri"/>
                        </a:rPr>
                        <a:t>Documentos Legales</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solidFill>
                      <a:srgbClr val="E3DCED"/>
                    </a:solidFill>
                  </a:tcPr>
                </a:tc>
                <a:tc hMerge="1"/>
                <a:tc>
                  <a:txBody>
                    <a:bodyPr/>
                    <a:lstStyle/>
                    <a:p>
                      <a:pPr indent="0" lvl="0" marL="0" marR="0" rtl="0" algn="ctr">
                        <a:spcBef>
                          <a:spcPts val="0"/>
                        </a:spcBef>
                        <a:spcAft>
                          <a:spcPts val="0"/>
                        </a:spcAft>
                        <a:buNone/>
                      </a:pPr>
                      <a:r>
                        <a:rPr b="1" i="0" lang="es-PE" sz="600" u="none" strike="noStrike">
                          <a:solidFill>
                            <a:srgbClr val="000000"/>
                          </a:solidFill>
                          <a:latin typeface="Calibri"/>
                          <a:ea typeface="Calibri"/>
                          <a:cs typeface="Calibri"/>
                          <a:sym typeface="Calibri"/>
                        </a:rPr>
                        <a:t> </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solidFill>
                      <a:srgbClr val="E3DCED"/>
                    </a:solidFill>
                  </a:tcPr>
                </a:tc>
                <a:tc>
                  <a:txBody>
                    <a:bodyPr/>
                    <a:lstStyle/>
                    <a:p>
                      <a:pPr indent="0" lvl="0" marL="0" marR="0" rtl="0" algn="ctr">
                        <a:spcBef>
                          <a:spcPts val="0"/>
                        </a:spcBef>
                        <a:spcAft>
                          <a:spcPts val="0"/>
                        </a:spcAft>
                        <a:buNone/>
                      </a:pPr>
                      <a:r>
                        <a:rPr b="1" i="0" lang="es-PE" sz="600" u="none" strike="noStrike">
                          <a:solidFill>
                            <a:srgbClr val="000000"/>
                          </a:solidFill>
                          <a:latin typeface="Calibri"/>
                          <a:ea typeface="Calibri"/>
                          <a:cs typeface="Calibri"/>
                          <a:sym typeface="Calibri"/>
                        </a:rPr>
                        <a:t> </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solidFill>
                      <a:srgbClr val="E3DCED"/>
                    </a:solidFill>
                  </a:tcPr>
                </a:tc>
                <a:tc>
                  <a:txBody>
                    <a:bodyPr/>
                    <a:lstStyle/>
                    <a:p>
                      <a:pPr indent="0" lvl="0" marL="0" marR="0" rtl="0" algn="ctr">
                        <a:spcBef>
                          <a:spcPts val="0"/>
                        </a:spcBef>
                        <a:spcAft>
                          <a:spcPts val="0"/>
                        </a:spcAft>
                        <a:buNone/>
                      </a:pPr>
                      <a:r>
                        <a:rPr b="1" i="0" lang="es-PE" sz="600" u="none" strike="noStrike">
                          <a:solidFill>
                            <a:srgbClr val="000000"/>
                          </a:solidFill>
                          <a:latin typeface="Calibri"/>
                          <a:ea typeface="Calibri"/>
                          <a:cs typeface="Calibri"/>
                          <a:sym typeface="Calibri"/>
                        </a:rPr>
                        <a:t> </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solidFill>
                      <a:srgbClr val="E3DCED"/>
                    </a:solidFill>
                  </a:tcPr>
                </a:tc>
                <a:tc>
                  <a:txBody>
                    <a:bodyPr/>
                    <a:lstStyle/>
                    <a:p>
                      <a:pPr indent="0" lvl="0" marL="0" marR="0" rtl="0" algn="ctr">
                        <a:spcBef>
                          <a:spcPts val="0"/>
                        </a:spcBef>
                        <a:spcAft>
                          <a:spcPts val="0"/>
                        </a:spcAft>
                        <a:buNone/>
                      </a:pPr>
                      <a:r>
                        <a:rPr b="1" i="0" lang="es-PE" sz="600" u="none" strike="noStrike">
                          <a:solidFill>
                            <a:srgbClr val="000000"/>
                          </a:solidFill>
                          <a:latin typeface="Calibri"/>
                          <a:ea typeface="Calibri"/>
                          <a:cs typeface="Calibri"/>
                          <a:sym typeface="Calibri"/>
                        </a:rPr>
                        <a:t> </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solidFill>
                      <a:srgbClr val="E3DCED"/>
                    </a:solidFill>
                  </a:tcPr>
                </a:tc>
                <a:tc>
                  <a:txBody>
                    <a:bodyPr/>
                    <a:lstStyle/>
                    <a:p>
                      <a:pPr indent="0" lvl="0" marL="0" marR="0" rtl="0" algn="ctr">
                        <a:spcBef>
                          <a:spcPts val="0"/>
                        </a:spcBef>
                        <a:spcAft>
                          <a:spcPts val="0"/>
                        </a:spcAft>
                        <a:buNone/>
                      </a:pPr>
                      <a:r>
                        <a:rPr b="1" i="0" lang="es-PE" sz="600" u="none" strike="noStrike">
                          <a:solidFill>
                            <a:srgbClr val="000000"/>
                          </a:solidFill>
                          <a:latin typeface="Calibri"/>
                          <a:ea typeface="Calibri"/>
                          <a:cs typeface="Calibri"/>
                          <a:sym typeface="Calibri"/>
                        </a:rPr>
                        <a:t> </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solidFill>
                      <a:srgbClr val="E3DCED"/>
                    </a:solidFill>
                  </a:tcPr>
                </a:tc>
                <a:tc>
                  <a:txBody>
                    <a:bodyPr/>
                    <a:lstStyle/>
                    <a:p>
                      <a:pPr indent="0" lvl="0" marL="0" marR="0" rtl="0" algn="ctr">
                        <a:spcBef>
                          <a:spcPts val="0"/>
                        </a:spcBef>
                        <a:spcAft>
                          <a:spcPts val="0"/>
                        </a:spcAft>
                        <a:buNone/>
                      </a:pPr>
                      <a:r>
                        <a:rPr b="1" i="0" lang="es-PE" sz="600" u="none" strike="noStrike">
                          <a:solidFill>
                            <a:srgbClr val="000000"/>
                          </a:solidFill>
                          <a:latin typeface="Calibri"/>
                          <a:ea typeface="Calibri"/>
                          <a:cs typeface="Calibri"/>
                          <a:sym typeface="Calibri"/>
                        </a:rPr>
                        <a:t> </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solidFill>
                      <a:srgbClr val="E3DCED"/>
                    </a:solidFill>
                  </a:tcPr>
                </a:tc>
                <a:tc>
                  <a:txBody>
                    <a:bodyPr/>
                    <a:lstStyle/>
                    <a:p>
                      <a:pPr indent="0" lvl="0" marL="0" marR="0" rtl="0" algn="ctr">
                        <a:spcBef>
                          <a:spcPts val="0"/>
                        </a:spcBef>
                        <a:spcAft>
                          <a:spcPts val="0"/>
                        </a:spcAft>
                        <a:buNone/>
                      </a:pPr>
                      <a:r>
                        <a:rPr b="1" i="0" lang="es-PE" sz="600" u="none" strike="noStrike">
                          <a:solidFill>
                            <a:srgbClr val="000000"/>
                          </a:solidFill>
                          <a:latin typeface="Calibri"/>
                          <a:ea typeface="Calibri"/>
                          <a:cs typeface="Calibri"/>
                          <a:sym typeface="Calibri"/>
                        </a:rPr>
                        <a:t> </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solidFill>
                      <a:srgbClr val="E3DCED"/>
                    </a:solidFill>
                  </a:tcPr>
                </a:tc>
                <a:tc>
                  <a:txBody>
                    <a:bodyPr/>
                    <a:lstStyle/>
                    <a:p>
                      <a:pPr indent="0" lvl="0" marL="0" marR="0" rtl="0" algn="ctr">
                        <a:spcBef>
                          <a:spcPts val="0"/>
                        </a:spcBef>
                        <a:spcAft>
                          <a:spcPts val="0"/>
                        </a:spcAft>
                        <a:buNone/>
                      </a:pPr>
                      <a:r>
                        <a:rPr b="1" i="0" lang="es-PE" sz="600" u="none" strike="noStrike">
                          <a:solidFill>
                            <a:srgbClr val="000000"/>
                          </a:solidFill>
                          <a:latin typeface="Calibri"/>
                          <a:ea typeface="Calibri"/>
                          <a:cs typeface="Calibri"/>
                          <a:sym typeface="Calibri"/>
                        </a:rPr>
                        <a:t> </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solidFill>
                      <a:srgbClr val="E3DCED"/>
                    </a:solidFill>
                  </a:tcPr>
                </a:tc>
              </a:tr>
              <a:tr h="163200">
                <a:tc>
                  <a:txBody>
                    <a:bodyPr/>
                    <a:lstStyle/>
                    <a:p>
                      <a:pPr indent="0" lvl="0" marL="0" marR="0" rtl="0" algn="l">
                        <a:spcBef>
                          <a:spcPts val="0"/>
                        </a:spcBef>
                        <a:spcAft>
                          <a:spcPts val="0"/>
                        </a:spcAft>
                        <a:buNone/>
                      </a:pPr>
                      <a:r>
                        <a:t/>
                      </a:r>
                      <a:endParaRPr b="0" i="0" sz="600" u="none" strike="noStrike">
                        <a:solidFill>
                          <a:srgbClr val="000000"/>
                        </a:solidFill>
                        <a:latin typeface="Calibri"/>
                        <a:ea typeface="Calibri"/>
                        <a:cs typeface="Calibri"/>
                        <a:sym typeface="Calibri"/>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600" u="none" strike="noStrike">
                        <a:solidFill>
                          <a:srgbClr val="000000"/>
                        </a:solidFill>
                        <a:latin typeface="Calibri"/>
                        <a:ea typeface="Calibri"/>
                        <a:cs typeface="Calibri"/>
                        <a:sym typeface="Calibri"/>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l">
                        <a:spcBef>
                          <a:spcPts val="0"/>
                        </a:spcBef>
                        <a:spcAft>
                          <a:spcPts val="0"/>
                        </a:spcAft>
                        <a:buNone/>
                      </a:pPr>
                      <a:r>
                        <a:rPr b="0" i="0" lang="es-PE" sz="600" u="none" strike="noStrike">
                          <a:solidFill>
                            <a:srgbClr val="000000"/>
                          </a:solidFill>
                          <a:latin typeface="Calibri"/>
                          <a:ea typeface="Calibri"/>
                          <a:cs typeface="Calibri"/>
                          <a:sym typeface="Calibri"/>
                        </a:rPr>
                        <a:t>2.2.1.</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l">
                        <a:spcBef>
                          <a:spcPts val="0"/>
                        </a:spcBef>
                        <a:spcAft>
                          <a:spcPts val="0"/>
                        </a:spcAft>
                        <a:buNone/>
                      </a:pPr>
                      <a:r>
                        <a:rPr b="0" i="0" lang="es-PE" sz="600" u="none" strike="noStrike">
                          <a:solidFill>
                            <a:srgbClr val="000000"/>
                          </a:solidFill>
                          <a:latin typeface="Calibri"/>
                          <a:ea typeface="Calibri"/>
                          <a:cs typeface="Calibri"/>
                          <a:sym typeface="Calibri"/>
                        </a:rPr>
                        <a:t>Elaborar minuta de compra-venta</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5d</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0%</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15/11/2024</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19/11/2024</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600" u="none" strike="noStrike">
                        <a:solidFill>
                          <a:srgbClr val="000000"/>
                        </a:solidFill>
                        <a:latin typeface="Calibri"/>
                        <a:ea typeface="Calibri"/>
                        <a:cs typeface="Calibri"/>
                        <a:sym typeface="Calibri"/>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600" u="none" strike="noStrike">
                        <a:solidFill>
                          <a:srgbClr val="000000"/>
                        </a:solidFill>
                        <a:latin typeface="Calibri"/>
                        <a:ea typeface="Calibri"/>
                        <a:cs typeface="Calibri"/>
                        <a:sym typeface="Calibri"/>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L. Díaz</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2.1.</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r>
              <a:tr h="163200">
                <a:tc>
                  <a:txBody>
                    <a:bodyPr/>
                    <a:lstStyle/>
                    <a:p>
                      <a:pPr indent="0" lvl="0" marL="0" marR="0" rtl="0" algn="l">
                        <a:spcBef>
                          <a:spcPts val="0"/>
                        </a:spcBef>
                        <a:spcAft>
                          <a:spcPts val="0"/>
                        </a:spcAft>
                        <a:buNone/>
                      </a:pPr>
                      <a:r>
                        <a:t/>
                      </a:r>
                      <a:endParaRPr b="0" i="0" sz="600" u="none" strike="noStrike">
                        <a:solidFill>
                          <a:srgbClr val="000000"/>
                        </a:solidFill>
                        <a:latin typeface="Calibri"/>
                        <a:ea typeface="Calibri"/>
                        <a:cs typeface="Calibri"/>
                        <a:sym typeface="Calibri"/>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600" u="none" strike="noStrike">
                        <a:solidFill>
                          <a:srgbClr val="000000"/>
                        </a:solidFill>
                        <a:latin typeface="Calibri"/>
                        <a:ea typeface="Calibri"/>
                        <a:cs typeface="Calibri"/>
                        <a:sym typeface="Calibri"/>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l">
                        <a:spcBef>
                          <a:spcPts val="0"/>
                        </a:spcBef>
                        <a:spcAft>
                          <a:spcPts val="0"/>
                        </a:spcAft>
                        <a:buNone/>
                      </a:pPr>
                      <a:r>
                        <a:rPr b="0" i="0" lang="es-PE" sz="600" u="none" strike="noStrike">
                          <a:solidFill>
                            <a:srgbClr val="000000"/>
                          </a:solidFill>
                          <a:latin typeface="Calibri"/>
                          <a:ea typeface="Calibri"/>
                          <a:cs typeface="Calibri"/>
                          <a:sym typeface="Calibri"/>
                        </a:rPr>
                        <a:t>2.2.2.</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l">
                        <a:spcBef>
                          <a:spcPts val="0"/>
                        </a:spcBef>
                        <a:spcAft>
                          <a:spcPts val="0"/>
                        </a:spcAft>
                        <a:buNone/>
                      </a:pPr>
                      <a:r>
                        <a:rPr b="0" i="0" lang="es-PE" sz="600" u="none" strike="noStrike">
                          <a:solidFill>
                            <a:srgbClr val="000000"/>
                          </a:solidFill>
                          <a:latin typeface="Calibri"/>
                          <a:ea typeface="Calibri"/>
                          <a:cs typeface="Calibri"/>
                          <a:sym typeface="Calibri"/>
                        </a:rPr>
                        <a:t>Inscribir terreno en Registros Públicos</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12d</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0%</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20/11/2024</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1/12/2024</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600" u="none" strike="noStrike">
                        <a:solidFill>
                          <a:srgbClr val="000000"/>
                        </a:solidFill>
                        <a:latin typeface="Calibri"/>
                        <a:ea typeface="Calibri"/>
                        <a:cs typeface="Calibri"/>
                        <a:sym typeface="Calibri"/>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600" u="none" strike="noStrike">
                        <a:solidFill>
                          <a:srgbClr val="000000"/>
                        </a:solidFill>
                        <a:latin typeface="Calibri"/>
                        <a:ea typeface="Calibri"/>
                        <a:cs typeface="Calibri"/>
                        <a:sym typeface="Calibri"/>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L. Díaz</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2.2.1.</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r>
              <a:tr h="163200">
                <a:tc>
                  <a:txBody>
                    <a:bodyPr/>
                    <a:lstStyle/>
                    <a:p>
                      <a:pPr indent="0" lvl="0" marL="0" marR="0" rtl="0" algn="l">
                        <a:spcBef>
                          <a:spcPts val="0"/>
                        </a:spcBef>
                        <a:spcAft>
                          <a:spcPts val="0"/>
                        </a:spcAft>
                        <a:buNone/>
                      </a:pPr>
                      <a:r>
                        <a:t/>
                      </a:r>
                      <a:endParaRPr b="0" i="0" sz="600" u="none" strike="noStrike">
                        <a:solidFill>
                          <a:srgbClr val="000000"/>
                        </a:solidFill>
                        <a:latin typeface="Calibri"/>
                        <a:ea typeface="Calibri"/>
                        <a:cs typeface="Calibri"/>
                        <a:sym typeface="Calibri"/>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600" u="none" strike="noStrike">
                        <a:solidFill>
                          <a:srgbClr val="000000"/>
                        </a:solidFill>
                        <a:latin typeface="Calibri"/>
                        <a:ea typeface="Calibri"/>
                        <a:cs typeface="Calibri"/>
                        <a:sym typeface="Calibri"/>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l">
                        <a:spcBef>
                          <a:spcPts val="0"/>
                        </a:spcBef>
                        <a:spcAft>
                          <a:spcPts val="0"/>
                        </a:spcAft>
                        <a:buNone/>
                      </a:pPr>
                      <a:r>
                        <a:rPr b="0" i="0" lang="es-PE" sz="600" u="none" strike="noStrike">
                          <a:solidFill>
                            <a:srgbClr val="000000"/>
                          </a:solidFill>
                          <a:latin typeface="Calibri"/>
                          <a:ea typeface="Calibri"/>
                          <a:cs typeface="Calibri"/>
                          <a:sym typeface="Calibri"/>
                        </a:rPr>
                        <a:t>2.2.3.</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l">
                        <a:spcBef>
                          <a:spcPts val="0"/>
                        </a:spcBef>
                        <a:spcAft>
                          <a:spcPts val="0"/>
                        </a:spcAft>
                        <a:buNone/>
                      </a:pPr>
                      <a:r>
                        <a:rPr b="0" i="0" lang="es-PE" sz="600" u="none" strike="noStrike">
                          <a:solidFill>
                            <a:srgbClr val="000000"/>
                          </a:solidFill>
                          <a:latin typeface="Calibri"/>
                          <a:ea typeface="Calibri"/>
                          <a:cs typeface="Calibri"/>
                          <a:sym typeface="Calibri"/>
                        </a:rPr>
                        <a:t>Firmar documentos</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3d</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0%</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2/12/2024</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4/12/2024</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600" u="none" strike="noStrike">
                        <a:solidFill>
                          <a:srgbClr val="000000"/>
                        </a:solidFill>
                        <a:latin typeface="Calibri"/>
                        <a:ea typeface="Calibri"/>
                        <a:cs typeface="Calibri"/>
                        <a:sym typeface="Calibri"/>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600" u="none" strike="noStrike">
                        <a:solidFill>
                          <a:srgbClr val="000000"/>
                        </a:solidFill>
                        <a:latin typeface="Calibri"/>
                        <a:ea typeface="Calibri"/>
                        <a:cs typeface="Calibri"/>
                        <a:sym typeface="Calibri"/>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L. Díaz</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2.2.2.</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r>
              <a:tr h="163200">
                <a:tc>
                  <a:txBody>
                    <a:bodyPr/>
                    <a:lstStyle/>
                    <a:p>
                      <a:pPr indent="0" lvl="0" marL="0" marR="0" rtl="0" algn="l">
                        <a:spcBef>
                          <a:spcPts val="0"/>
                        </a:spcBef>
                        <a:spcAft>
                          <a:spcPts val="0"/>
                        </a:spcAft>
                        <a:buNone/>
                      </a:pPr>
                      <a:r>
                        <a:t/>
                      </a:r>
                      <a:endParaRPr b="0" i="0" sz="600" u="none" strike="noStrike">
                        <a:solidFill>
                          <a:srgbClr val="000000"/>
                        </a:solidFill>
                        <a:latin typeface="Calibri"/>
                        <a:ea typeface="Calibri"/>
                        <a:cs typeface="Calibri"/>
                        <a:sym typeface="Calibri"/>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600" u="none" strike="noStrike">
                        <a:solidFill>
                          <a:srgbClr val="000000"/>
                        </a:solidFill>
                        <a:latin typeface="Calibri"/>
                        <a:ea typeface="Calibri"/>
                        <a:cs typeface="Calibri"/>
                        <a:sym typeface="Calibri"/>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l">
                        <a:spcBef>
                          <a:spcPts val="0"/>
                        </a:spcBef>
                        <a:spcAft>
                          <a:spcPts val="0"/>
                        </a:spcAft>
                        <a:buNone/>
                      </a:pPr>
                      <a:r>
                        <a:rPr b="0" i="0" lang="es-PE" sz="600" u="none" strike="noStrike">
                          <a:solidFill>
                            <a:srgbClr val="000000"/>
                          </a:solidFill>
                          <a:latin typeface="Calibri"/>
                          <a:ea typeface="Calibri"/>
                          <a:cs typeface="Calibri"/>
                          <a:sym typeface="Calibri"/>
                        </a:rPr>
                        <a:t>2.2.4.</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l">
                        <a:spcBef>
                          <a:spcPts val="0"/>
                        </a:spcBef>
                        <a:spcAft>
                          <a:spcPts val="0"/>
                        </a:spcAft>
                        <a:buNone/>
                      </a:pPr>
                      <a:r>
                        <a:rPr b="0" i="0" lang="es-PE" sz="600" u="none" strike="noStrike">
                          <a:solidFill>
                            <a:srgbClr val="000000"/>
                          </a:solidFill>
                          <a:latin typeface="Calibri"/>
                          <a:ea typeface="Calibri"/>
                          <a:cs typeface="Calibri"/>
                          <a:sym typeface="Calibri"/>
                        </a:rPr>
                        <a:t>Obtener licencia de funcionamiento</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5d</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0%</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5/12/2024</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9/12/2024</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600" u="none" strike="noStrike">
                        <a:solidFill>
                          <a:srgbClr val="000000"/>
                        </a:solidFill>
                        <a:latin typeface="Calibri"/>
                        <a:ea typeface="Calibri"/>
                        <a:cs typeface="Calibri"/>
                        <a:sym typeface="Calibri"/>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600" u="none" strike="noStrike">
                        <a:solidFill>
                          <a:srgbClr val="000000"/>
                        </a:solidFill>
                        <a:latin typeface="Calibri"/>
                        <a:ea typeface="Calibri"/>
                        <a:cs typeface="Calibri"/>
                        <a:sym typeface="Calibri"/>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L. Díaz</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2.2.3.</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r>
              <a:tr h="99975">
                <a:tc>
                  <a:txBody>
                    <a:bodyPr/>
                    <a:lstStyle/>
                    <a:p>
                      <a:pPr indent="0" lvl="0" marL="0" marR="0" rtl="0" algn="ctr">
                        <a:spcBef>
                          <a:spcPts val="0"/>
                        </a:spcBef>
                        <a:spcAft>
                          <a:spcPts val="0"/>
                        </a:spcAft>
                        <a:buNone/>
                      </a:pPr>
                      <a:r>
                        <a:rPr b="1" i="0" lang="es-PE" sz="600" u="none" strike="noStrike">
                          <a:solidFill>
                            <a:srgbClr val="FFFFFF"/>
                          </a:solidFill>
                          <a:latin typeface="Calibri"/>
                          <a:ea typeface="Calibri"/>
                          <a:cs typeface="Calibri"/>
                          <a:sym typeface="Calibri"/>
                        </a:rPr>
                        <a:t>3</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solidFill>
                      <a:srgbClr val="7150A0"/>
                    </a:solidFill>
                  </a:tcPr>
                </a:tc>
                <a:tc gridSpan="2">
                  <a:txBody>
                    <a:bodyPr/>
                    <a:lstStyle/>
                    <a:p>
                      <a:pPr indent="0" lvl="0" marL="0" marR="0" rtl="0" algn="l">
                        <a:spcBef>
                          <a:spcPts val="0"/>
                        </a:spcBef>
                        <a:spcAft>
                          <a:spcPts val="0"/>
                        </a:spcAft>
                        <a:buNone/>
                      </a:pPr>
                      <a:r>
                        <a:rPr b="1" i="0" lang="es-PE" sz="600" u="none" strike="noStrike">
                          <a:solidFill>
                            <a:srgbClr val="FFFFFF"/>
                          </a:solidFill>
                          <a:latin typeface="Calibri"/>
                          <a:ea typeface="Calibri"/>
                          <a:cs typeface="Calibri"/>
                          <a:sym typeface="Calibri"/>
                        </a:rPr>
                        <a:t>Diseño</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solidFill>
                      <a:srgbClr val="7150A0"/>
                    </a:solidFill>
                  </a:tcPr>
                </a:tc>
                <a:tc hMerge="1"/>
                <a:tc>
                  <a:txBody>
                    <a:bodyPr/>
                    <a:lstStyle/>
                    <a:p>
                      <a:pPr indent="0" lvl="0" marL="0" marR="0" rtl="0" algn="l">
                        <a:spcBef>
                          <a:spcPts val="0"/>
                        </a:spcBef>
                        <a:spcAft>
                          <a:spcPts val="0"/>
                        </a:spcAft>
                        <a:buNone/>
                      </a:pPr>
                      <a:r>
                        <a:rPr b="1" i="0" lang="es-PE" sz="600" u="none" strike="noStrike">
                          <a:solidFill>
                            <a:srgbClr val="FFFFFF"/>
                          </a:solidFill>
                          <a:latin typeface="Calibri"/>
                          <a:ea typeface="Calibri"/>
                          <a:cs typeface="Calibri"/>
                          <a:sym typeface="Calibri"/>
                        </a:rPr>
                        <a:t> </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solidFill>
                      <a:srgbClr val="7150A0"/>
                    </a:solidFill>
                  </a:tcPr>
                </a:tc>
                <a:tc>
                  <a:txBody>
                    <a:bodyPr/>
                    <a:lstStyle/>
                    <a:p>
                      <a:pPr indent="0" lvl="0" marL="0" marR="0" rtl="0" algn="ctr">
                        <a:spcBef>
                          <a:spcPts val="0"/>
                        </a:spcBef>
                        <a:spcAft>
                          <a:spcPts val="0"/>
                        </a:spcAft>
                        <a:buNone/>
                      </a:pPr>
                      <a:r>
                        <a:rPr b="1" i="0" lang="es-PE" sz="600" u="none" strike="noStrike">
                          <a:solidFill>
                            <a:srgbClr val="FFFFFF"/>
                          </a:solidFill>
                          <a:latin typeface="Calibri"/>
                          <a:ea typeface="Calibri"/>
                          <a:cs typeface="Calibri"/>
                          <a:sym typeface="Calibri"/>
                        </a:rPr>
                        <a:t> </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solidFill>
                      <a:srgbClr val="7150A0"/>
                    </a:solidFill>
                  </a:tcPr>
                </a:tc>
                <a:tc>
                  <a:txBody>
                    <a:bodyPr/>
                    <a:lstStyle/>
                    <a:p>
                      <a:pPr indent="0" lvl="0" marL="0" marR="0" rtl="0" algn="ctr">
                        <a:spcBef>
                          <a:spcPts val="0"/>
                        </a:spcBef>
                        <a:spcAft>
                          <a:spcPts val="0"/>
                        </a:spcAft>
                        <a:buNone/>
                      </a:pPr>
                      <a:r>
                        <a:rPr b="1" i="0" lang="es-PE" sz="600" u="none" strike="noStrike">
                          <a:solidFill>
                            <a:srgbClr val="FFFFFF"/>
                          </a:solidFill>
                          <a:latin typeface="Calibri"/>
                          <a:ea typeface="Calibri"/>
                          <a:cs typeface="Calibri"/>
                          <a:sym typeface="Calibri"/>
                        </a:rPr>
                        <a:t> </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solidFill>
                      <a:srgbClr val="7150A0"/>
                    </a:solidFill>
                  </a:tcPr>
                </a:tc>
                <a:tc>
                  <a:txBody>
                    <a:bodyPr/>
                    <a:lstStyle/>
                    <a:p>
                      <a:pPr indent="0" lvl="0" marL="0" marR="0" rtl="0" algn="ctr">
                        <a:spcBef>
                          <a:spcPts val="0"/>
                        </a:spcBef>
                        <a:spcAft>
                          <a:spcPts val="0"/>
                        </a:spcAft>
                        <a:buNone/>
                      </a:pPr>
                      <a:r>
                        <a:rPr b="1" i="0" lang="es-PE" sz="600" u="none" strike="noStrike">
                          <a:solidFill>
                            <a:srgbClr val="FFFFFF"/>
                          </a:solidFill>
                          <a:latin typeface="Calibri"/>
                          <a:ea typeface="Calibri"/>
                          <a:cs typeface="Calibri"/>
                          <a:sym typeface="Calibri"/>
                        </a:rPr>
                        <a:t> </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solidFill>
                      <a:srgbClr val="7150A0"/>
                    </a:solidFill>
                  </a:tcPr>
                </a:tc>
                <a:tc>
                  <a:txBody>
                    <a:bodyPr/>
                    <a:lstStyle/>
                    <a:p>
                      <a:pPr indent="0" lvl="0" marL="0" marR="0" rtl="0" algn="ctr">
                        <a:spcBef>
                          <a:spcPts val="0"/>
                        </a:spcBef>
                        <a:spcAft>
                          <a:spcPts val="0"/>
                        </a:spcAft>
                        <a:buNone/>
                      </a:pPr>
                      <a:r>
                        <a:rPr b="1" i="0" lang="es-PE" sz="600" u="none" strike="noStrike">
                          <a:solidFill>
                            <a:srgbClr val="FFFFFF"/>
                          </a:solidFill>
                          <a:latin typeface="Calibri"/>
                          <a:ea typeface="Calibri"/>
                          <a:cs typeface="Calibri"/>
                          <a:sym typeface="Calibri"/>
                        </a:rPr>
                        <a:t> </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solidFill>
                      <a:srgbClr val="7150A0"/>
                    </a:solidFill>
                  </a:tcPr>
                </a:tc>
                <a:tc>
                  <a:txBody>
                    <a:bodyPr/>
                    <a:lstStyle/>
                    <a:p>
                      <a:pPr indent="0" lvl="0" marL="0" marR="0" rtl="0" algn="ctr">
                        <a:spcBef>
                          <a:spcPts val="0"/>
                        </a:spcBef>
                        <a:spcAft>
                          <a:spcPts val="0"/>
                        </a:spcAft>
                        <a:buNone/>
                      </a:pPr>
                      <a:r>
                        <a:rPr b="1" i="0" lang="es-PE" sz="600" u="none" strike="noStrike">
                          <a:solidFill>
                            <a:srgbClr val="FFFFFF"/>
                          </a:solidFill>
                          <a:latin typeface="Calibri"/>
                          <a:ea typeface="Calibri"/>
                          <a:cs typeface="Calibri"/>
                          <a:sym typeface="Calibri"/>
                        </a:rPr>
                        <a:t> </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solidFill>
                      <a:srgbClr val="7150A0"/>
                    </a:solidFill>
                  </a:tcPr>
                </a:tc>
                <a:tc>
                  <a:txBody>
                    <a:bodyPr/>
                    <a:lstStyle/>
                    <a:p>
                      <a:pPr indent="0" lvl="0" marL="0" marR="0" rtl="0" algn="ctr">
                        <a:spcBef>
                          <a:spcPts val="0"/>
                        </a:spcBef>
                        <a:spcAft>
                          <a:spcPts val="0"/>
                        </a:spcAft>
                        <a:buNone/>
                      </a:pPr>
                      <a:r>
                        <a:rPr b="1" i="0" lang="es-PE" sz="600" u="none" strike="noStrike">
                          <a:solidFill>
                            <a:srgbClr val="FFFFFF"/>
                          </a:solidFill>
                          <a:latin typeface="Calibri"/>
                          <a:ea typeface="Calibri"/>
                          <a:cs typeface="Calibri"/>
                          <a:sym typeface="Calibri"/>
                        </a:rPr>
                        <a:t> </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solidFill>
                      <a:srgbClr val="7150A0"/>
                    </a:solidFill>
                  </a:tcPr>
                </a:tc>
                <a:tc>
                  <a:txBody>
                    <a:bodyPr/>
                    <a:lstStyle/>
                    <a:p>
                      <a:pPr indent="0" lvl="0" marL="0" marR="0" rtl="0" algn="ctr">
                        <a:spcBef>
                          <a:spcPts val="0"/>
                        </a:spcBef>
                        <a:spcAft>
                          <a:spcPts val="0"/>
                        </a:spcAft>
                        <a:buNone/>
                      </a:pPr>
                      <a:r>
                        <a:rPr b="1" i="0" lang="es-PE" sz="600" u="none" strike="noStrike">
                          <a:solidFill>
                            <a:srgbClr val="FFFFFF"/>
                          </a:solidFill>
                          <a:latin typeface="Calibri"/>
                          <a:ea typeface="Calibri"/>
                          <a:cs typeface="Calibri"/>
                          <a:sym typeface="Calibri"/>
                        </a:rPr>
                        <a:t> </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solidFill>
                      <a:srgbClr val="7150A0"/>
                    </a:solidFill>
                  </a:tcPr>
                </a:tc>
                <a:tc>
                  <a:txBody>
                    <a:bodyPr/>
                    <a:lstStyle/>
                    <a:p>
                      <a:pPr indent="0" lvl="0" marL="0" marR="0" rtl="0" algn="ctr">
                        <a:spcBef>
                          <a:spcPts val="0"/>
                        </a:spcBef>
                        <a:spcAft>
                          <a:spcPts val="0"/>
                        </a:spcAft>
                        <a:buNone/>
                      </a:pPr>
                      <a:r>
                        <a:rPr b="1" i="0" lang="es-PE" sz="600" u="none" strike="noStrike">
                          <a:solidFill>
                            <a:srgbClr val="FFFFFF"/>
                          </a:solidFill>
                          <a:latin typeface="Calibri"/>
                          <a:ea typeface="Calibri"/>
                          <a:cs typeface="Calibri"/>
                          <a:sym typeface="Calibri"/>
                        </a:rPr>
                        <a:t> </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solidFill>
                      <a:srgbClr val="7150A0"/>
                    </a:solidFill>
                  </a:tcPr>
                </a:tc>
              </a:tr>
              <a:tr h="99975">
                <a:tc>
                  <a:txBody>
                    <a:bodyPr/>
                    <a:lstStyle/>
                    <a:p>
                      <a:pPr indent="0" lvl="0" marL="0" marR="0" rtl="0" algn="l">
                        <a:spcBef>
                          <a:spcPts val="0"/>
                        </a:spcBef>
                        <a:spcAft>
                          <a:spcPts val="0"/>
                        </a:spcAft>
                        <a:buNone/>
                      </a:pPr>
                      <a:r>
                        <a:rPr b="1" i="0" lang="es-PE" sz="600" u="none" strike="noStrike">
                          <a:solidFill>
                            <a:srgbClr val="000000"/>
                          </a:solidFill>
                          <a:latin typeface="Calibri"/>
                          <a:ea typeface="Calibri"/>
                          <a:cs typeface="Calibri"/>
                          <a:sym typeface="Calibri"/>
                        </a:rPr>
                        <a:t> </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solidFill>
                      <a:srgbClr val="E3DCED"/>
                    </a:solidFill>
                  </a:tcPr>
                </a:tc>
                <a:tc>
                  <a:txBody>
                    <a:bodyPr/>
                    <a:lstStyle/>
                    <a:p>
                      <a:pPr indent="0" lvl="0" marL="0" marR="0" rtl="0" algn="l">
                        <a:spcBef>
                          <a:spcPts val="0"/>
                        </a:spcBef>
                        <a:spcAft>
                          <a:spcPts val="0"/>
                        </a:spcAft>
                        <a:buNone/>
                      </a:pPr>
                      <a:r>
                        <a:rPr b="1" i="0" lang="es-PE" sz="600" u="none" strike="noStrike">
                          <a:solidFill>
                            <a:srgbClr val="000000"/>
                          </a:solidFill>
                          <a:latin typeface="Calibri"/>
                          <a:ea typeface="Calibri"/>
                          <a:cs typeface="Calibri"/>
                          <a:sym typeface="Calibri"/>
                        </a:rPr>
                        <a:t>3.1.</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solidFill>
                      <a:srgbClr val="E3DCED"/>
                    </a:solidFill>
                  </a:tcPr>
                </a:tc>
                <a:tc gridSpan="2">
                  <a:txBody>
                    <a:bodyPr/>
                    <a:lstStyle/>
                    <a:p>
                      <a:pPr indent="0" lvl="0" marL="0" marR="0" rtl="0" algn="l">
                        <a:spcBef>
                          <a:spcPts val="0"/>
                        </a:spcBef>
                        <a:spcAft>
                          <a:spcPts val="0"/>
                        </a:spcAft>
                        <a:buNone/>
                      </a:pPr>
                      <a:r>
                        <a:rPr b="1" i="0" lang="es-PE" sz="600" u="none" strike="noStrike">
                          <a:solidFill>
                            <a:srgbClr val="000000"/>
                          </a:solidFill>
                          <a:latin typeface="Calibri"/>
                          <a:ea typeface="Calibri"/>
                          <a:cs typeface="Calibri"/>
                          <a:sym typeface="Calibri"/>
                        </a:rPr>
                        <a:t>Maqueta</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solidFill>
                      <a:srgbClr val="E3DCED"/>
                    </a:solidFill>
                  </a:tcPr>
                </a:tc>
                <a:tc hMerge="1"/>
                <a:tc>
                  <a:txBody>
                    <a:bodyPr/>
                    <a:lstStyle/>
                    <a:p>
                      <a:pPr indent="0" lvl="0" marL="0" marR="0" rtl="0" algn="ctr">
                        <a:spcBef>
                          <a:spcPts val="0"/>
                        </a:spcBef>
                        <a:spcAft>
                          <a:spcPts val="0"/>
                        </a:spcAft>
                        <a:buNone/>
                      </a:pPr>
                      <a:r>
                        <a:rPr b="1" i="0" lang="es-PE" sz="600" u="none" strike="noStrike">
                          <a:solidFill>
                            <a:srgbClr val="000000"/>
                          </a:solidFill>
                          <a:latin typeface="Calibri"/>
                          <a:ea typeface="Calibri"/>
                          <a:cs typeface="Calibri"/>
                          <a:sym typeface="Calibri"/>
                        </a:rPr>
                        <a:t> </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solidFill>
                      <a:srgbClr val="E3DCED"/>
                    </a:solidFill>
                  </a:tcPr>
                </a:tc>
                <a:tc>
                  <a:txBody>
                    <a:bodyPr/>
                    <a:lstStyle/>
                    <a:p>
                      <a:pPr indent="0" lvl="0" marL="0" marR="0" rtl="0" algn="ctr">
                        <a:spcBef>
                          <a:spcPts val="0"/>
                        </a:spcBef>
                        <a:spcAft>
                          <a:spcPts val="0"/>
                        </a:spcAft>
                        <a:buNone/>
                      </a:pPr>
                      <a:r>
                        <a:rPr b="1" i="0" lang="es-PE" sz="600" u="none" strike="noStrike">
                          <a:solidFill>
                            <a:srgbClr val="000000"/>
                          </a:solidFill>
                          <a:latin typeface="Calibri"/>
                          <a:ea typeface="Calibri"/>
                          <a:cs typeface="Calibri"/>
                          <a:sym typeface="Calibri"/>
                        </a:rPr>
                        <a:t> </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solidFill>
                      <a:srgbClr val="E3DCED"/>
                    </a:solidFill>
                  </a:tcPr>
                </a:tc>
                <a:tc>
                  <a:txBody>
                    <a:bodyPr/>
                    <a:lstStyle/>
                    <a:p>
                      <a:pPr indent="0" lvl="0" marL="0" marR="0" rtl="0" algn="ctr">
                        <a:spcBef>
                          <a:spcPts val="0"/>
                        </a:spcBef>
                        <a:spcAft>
                          <a:spcPts val="0"/>
                        </a:spcAft>
                        <a:buNone/>
                      </a:pPr>
                      <a:r>
                        <a:rPr b="1" i="0" lang="es-PE" sz="600" u="none" strike="noStrike">
                          <a:solidFill>
                            <a:srgbClr val="000000"/>
                          </a:solidFill>
                          <a:latin typeface="Calibri"/>
                          <a:ea typeface="Calibri"/>
                          <a:cs typeface="Calibri"/>
                          <a:sym typeface="Calibri"/>
                        </a:rPr>
                        <a:t> </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solidFill>
                      <a:srgbClr val="E3DCED"/>
                    </a:solidFill>
                  </a:tcPr>
                </a:tc>
                <a:tc>
                  <a:txBody>
                    <a:bodyPr/>
                    <a:lstStyle/>
                    <a:p>
                      <a:pPr indent="0" lvl="0" marL="0" marR="0" rtl="0" algn="ctr">
                        <a:spcBef>
                          <a:spcPts val="0"/>
                        </a:spcBef>
                        <a:spcAft>
                          <a:spcPts val="0"/>
                        </a:spcAft>
                        <a:buNone/>
                      </a:pPr>
                      <a:r>
                        <a:rPr b="1" i="0" lang="es-PE" sz="600" u="none" strike="noStrike">
                          <a:solidFill>
                            <a:srgbClr val="000000"/>
                          </a:solidFill>
                          <a:latin typeface="Calibri"/>
                          <a:ea typeface="Calibri"/>
                          <a:cs typeface="Calibri"/>
                          <a:sym typeface="Calibri"/>
                        </a:rPr>
                        <a:t> </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solidFill>
                      <a:srgbClr val="E3DCED"/>
                    </a:solidFill>
                  </a:tcPr>
                </a:tc>
                <a:tc>
                  <a:txBody>
                    <a:bodyPr/>
                    <a:lstStyle/>
                    <a:p>
                      <a:pPr indent="0" lvl="0" marL="0" marR="0" rtl="0" algn="ctr">
                        <a:spcBef>
                          <a:spcPts val="0"/>
                        </a:spcBef>
                        <a:spcAft>
                          <a:spcPts val="0"/>
                        </a:spcAft>
                        <a:buNone/>
                      </a:pPr>
                      <a:r>
                        <a:rPr b="1" i="0" lang="es-PE" sz="600" u="none" strike="noStrike">
                          <a:solidFill>
                            <a:srgbClr val="000000"/>
                          </a:solidFill>
                          <a:latin typeface="Calibri"/>
                          <a:ea typeface="Calibri"/>
                          <a:cs typeface="Calibri"/>
                          <a:sym typeface="Calibri"/>
                        </a:rPr>
                        <a:t> </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solidFill>
                      <a:srgbClr val="E3DCED"/>
                    </a:solidFill>
                  </a:tcPr>
                </a:tc>
                <a:tc>
                  <a:txBody>
                    <a:bodyPr/>
                    <a:lstStyle/>
                    <a:p>
                      <a:pPr indent="0" lvl="0" marL="0" marR="0" rtl="0" algn="ctr">
                        <a:spcBef>
                          <a:spcPts val="0"/>
                        </a:spcBef>
                        <a:spcAft>
                          <a:spcPts val="0"/>
                        </a:spcAft>
                        <a:buNone/>
                      </a:pPr>
                      <a:r>
                        <a:rPr b="1" i="0" lang="es-PE" sz="600" u="none" strike="noStrike">
                          <a:solidFill>
                            <a:srgbClr val="000000"/>
                          </a:solidFill>
                          <a:latin typeface="Calibri"/>
                          <a:ea typeface="Calibri"/>
                          <a:cs typeface="Calibri"/>
                          <a:sym typeface="Calibri"/>
                        </a:rPr>
                        <a:t> </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solidFill>
                      <a:srgbClr val="E3DCED"/>
                    </a:solidFill>
                  </a:tcPr>
                </a:tc>
                <a:tc>
                  <a:txBody>
                    <a:bodyPr/>
                    <a:lstStyle/>
                    <a:p>
                      <a:pPr indent="0" lvl="0" marL="0" marR="0" rtl="0" algn="ctr">
                        <a:spcBef>
                          <a:spcPts val="0"/>
                        </a:spcBef>
                        <a:spcAft>
                          <a:spcPts val="0"/>
                        </a:spcAft>
                        <a:buNone/>
                      </a:pPr>
                      <a:r>
                        <a:rPr b="1" i="0" lang="es-PE" sz="600" u="none" strike="noStrike">
                          <a:solidFill>
                            <a:srgbClr val="000000"/>
                          </a:solidFill>
                          <a:latin typeface="Calibri"/>
                          <a:ea typeface="Calibri"/>
                          <a:cs typeface="Calibri"/>
                          <a:sym typeface="Calibri"/>
                        </a:rPr>
                        <a:t> </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solidFill>
                      <a:srgbClr val="E3DCED"/>
                    </a:solidFill>
                  </a:tcPr>
                </a:tc>
                <a:tc>
                  <a:txBody>
                    <a:bodyPr/>
                    <a:lstStyle/>
                    <a:p>
                      <a:pPr indent="0" lvl="0" marL="0" marR="0" rtl="0" algn="ctr">
                        <a:spcBef>
                          <a:spcPts val="0"/>
                        </a:spcBef>
                        <a:spcAft>
                          <a:spcPts val="0"/>
                        </a:spcAft>
                        <a:buNone/>
                      </a:pPr>
                      <a:r>
                        <a:rPr b="1" i="0" lang="es-PE" sz="600" u="none" strike="noStrike">
                          <a:solidFill>
                            <a:srgbClr val="000000"/>
                          </a:solidFill>
                          <a:latin typeface="Calibri"/>
                          <a:ea typeface="Calibri"/>
                          <a:cs typeface="Calibri"/>
                          <a:sym typeface="Calibri"/>
                        </a:rPr>
                        <a:t> </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solidFill>
                      <a:srgbClr val="E3DCED"/>
                    </a:solidFill>
                  </a:tcPr>
                </a:tc>
              </a:tr>
              <a:tr h="163200">
                <a:tc>
                  <a:txBody>
                    <a:bodyPr/>
                    <a:lstStyle/>
                    <a:p>
                      <a:pPr indent="0" lvl="0" marL="0" marR="0" rtl="0" algn="l">
                        <a:spcBef>
                          <a:spcPts val="0"/>
                        </a:spcBef>
                        <a:spcAft>
                          <a:spcPts val="0"/>
                        </a:spcAft>
                        <a:buNone/>
                      </a:pPr>
                      <a:r>
                        <a:t/>
                      </a:r>
                      <a:endParaRPr b="0" i="0" sz="600" u="none" strike="noStrike">
                        <a:solidFill>
                          <a:srgbClr val="000000"/>
                        </a:solidFill>
                        <a:latin typeface="Calibri"/>
                        <a:ea typeface="Calibri"/>
                        <a:cs typeface="Calibri"/>
                        <a:sym typeface="Calibri"/>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600" u="none" strike="noStrike">
                        <a:solidFill>
                          <a:srgbClr val="000000"/>
                        </a:solidFill>
                        <a:latin typeface="Calibri"/>
                        <a:ea typeface="Calibri"/>
                        <a:cs typeface="Calibri"/>
                        <a:sym typeface="Calibri"/>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l">
                        <a:spcBef>
                          <a:spcPts val="0"/>
                        </a:spcBef>
                        <a:spcAft>
                          <a:spcPts val="0"/>
                        </a:spcAft>
                        <a:buNone/>
                      </a:pPr>
                      <a:r>
                        <a:rPr b="0" i="0" lang="es-PE" sz="600" u="none" strike="noStrike">
                          <a:solidFill>
                            <a:srgbClr val="000000"/>
                          </a:solidFill>
                          <a:latin typeface="Calibri"/>
                          <a:ea typeface="Calibri"/>
                          <a:cs typeface="Calibri"/>
                          <a:sym typeface="Calibri"/>
                        </a:rPr>
                        <a:t>3.1.1.</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l">
                        <a:spcBef>
                          <a:spcPts val="0"/>
                        </a:spcBef>
                        <a:spcAft>
                          <a:spcPts val="0"/>
                        </a:spcAft>
                        <a:buNone/>
                      </a:pPr>
                      <a:r>
                        <a:rPr b="0" i="0" lang="es-PE" sz="600" u="none" strike="noStrike">
                          <a:solidFill>
                            <a:srgbClr val="000000"/>
                          </a:solidFill>
                          <a:latin typeface="Calibri"/>
                          <a:ea typeface="Calibri"/>
                          <a:cs typeface="Calibri"/>
                          <a:sym typeface="Calibri"/>
                        </a:rPr>
                        <a:t>Obtener especificaciones de tienda</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2d</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0%</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10/12/2024</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11/12/2024</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600" u="none" strike="noStrike">
                        <a:solidFill>
                          <a:srgbClr val="000000"/>
                        </a:solidFill>
                        <a:latin typeface="Calibri"/>
                        <a:ea typeface="Calibri"/>
                        <a:cs typeface="Calibri"/>
                        <a:sym typeface="Calibri"/>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600" u="none" strike="noStrike">
                        <a:solidFill>
                          <a:srgbClr val="000000"/>
                        </a:solidFill>
                        <a:latin typeface="Calibri"/>
                        <a:ea typeface="Calibri"/>
                        <a:cs typeface="Calibri"/>
                        <a:sym typeface="Calibri"/>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J. Pérez</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2.2.</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r>
              <a:tr h="163200">
                <a:tc>
                  <a:txBody>
                    <a:bodyPr/>
                    <a:lstStyle/>
                    <a:p>
                      <a:pPr indent="0" lvl="0" marL="0" marR="0" rtl="0" algn="l">
                        <a:spcBef>
                          <a:spcPts val="0"/>
                        </a:spcBef>
                        <a:spcAft>
                          <a:spcPts val="0"/>
                        </a:spcAft>
                        <a:buNone/>
                      </a:pPr>
                      <a:r>
                        <a:t/>
                      </a:r>
                      <a:endParaRPr b="0" i="0" sz="600" u="none" strike="noStrike">
                        <a:solidFill>
                          <a:srgbClr val="000000"/>
                        </a:solidFill>
                        <a:latin typeface="Calibri"/>
                        <a:ea typeface="Calibri"/>
                        <a:cs typeface="Calibri"/>
                        <a:sym typeface="Calibri"/>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600" u="none" strike="noStrike">
                        <a:solidFill>
                          <a:srgbClr val="000000"/>
                        </a:solidFill>
                        <a:latin typeface="Calibri"/>
                        <a:ea typeface="Calibri"/>
                        <a:cs typeface="Calibri"/>
                        <a:sym typeface="Calibri"/>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l">
                        <a:spcBef>
                          <a:spcPts val="0"/>
                        </a:spcBef>
                        <a:spcAft>
                          <a:spcPts val="0"/>
                        </a:spcAft>
                        <a:buNone/>
                      </a:pPr>
                      <a:r>
                        <a:rPr b="0" i="0" lang="es-PE" sz="600" u="none" strike="noStrike">
                          <a:solidFill>
                            <a:srgbClr val="000000"/>
                          </a:solidFill>
                          <a:latin typeface="Calibri"/>
                          <a:ea typeface="Calibri"/>
                          <a:cs typeface="Calibri"/>
                          <a:sym typeface="Calibri"/>
                        </a:rPr>
                        <a:t>3.1.2.</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l">
                        <a:spcBef>
                          <a:spcPts val="0"/>
                        </a:spcBef>
                        <a:spcAft>
                          <a:spcPts val="0"/>
                        </a:spcAft>
                        <a:buNone/>
                      </a:pPr>
                      <a:r>
                        <a:rPr b="0" i="0" lang="es-PE" sz="600" u="none" strike="noStrike">
                          <a:solidFill>
                            <a:srgbClr val="000000"/>
                          </a:solidFill>
                          <a:latin typeface="Calibri"/>
                          <a:ea typeface="Calibri"/>
                          <a:cs typeface="Calibri"/>
                          <a:sym typeface="Calibri"/>
                        </a:rPr>
                        <a:t>Elaborar maqueta (draft)</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5d</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0%</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12/12/2024</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16/12/2024</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600" u="none" strike="noStrike">
                        <a:solidFill>
                          <a:srgbClr val="000000"/>
                        </a:solidFill>
                        <a:latin typeface="Calibri"/>
                        <a:ea typeface="Calibri"/>
                        <a:cs typeface="Calibri"/>
                        <a:sym typeface="Calibri"/>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600" u="none" strike="noStrike">
                        <a:solidFill>
                          <a:srgbClr val="000000"/>
                        </a:solidFill>
                        <a:latin typeface="Calibri"/>
                        <a:ea typeface="Calibri"/>
                        <a:cs typeface="Calibri"/>
                        <a:sym typeface="Calibri"/>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J. Pérez</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3.1.1.</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r>
              <a:tr h="163200">
                <a:tc>
                  <a:txBody>
                    <a:bodyPr/>
                    <a:lstStyle/>
                    <a:p>
                      <a:pPr indent="0" lvl="0" marL="0" marR="0" rtl="0" algn="l">
                        <a:spcBef>
                          <a:spcPts val="0"/>
                        </a:spcBef>
                        <a:spcAft>
                          <a:spcPts val="0"/>
                        </a:spcAft>
                        <a:buNone/>
                      </a:pPr>
                      <a:r>
                        <a:t/>
                      </a:r>
                      <a:endParaRPr b="0" i="0" sz="600" u="none" strike="noStrike">
                        <a:solidFill>
                          <a:srgbClr val="000000"/>
                        </a:solidFill>
                        <a:latin typeface="Calibri"/>
                        <a:ea typeface="Calibri"/>
                        <a:cs typeface="Calibri"/>
                        <a:sym typeface="Calibri"/>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l">
                        <a:spcBef>
                          <a:spcPts val="0"/>
                        </a:spcBef>
                        <a:spcAft>
                          <a:spcPts val="0"/>
                        </a:spcAft>
                        <a:buNone/>
                      </a:pPr>
                      <a:r>
                        <a:t/>
                      </a:r>
                      <a:endParaRPr b="0" i="0" sz="600" u="none" strike="noStrike">
                        <a:solidFill>
                          <a:srgbClr val="000000"/>
                        </a:solidFill>
                        <a:latin typeface="Calibri"/>
                        <a:ea typeface="Calibri"/>
                        <a:cs typeface="Calibri"/>
                        <a:sym typeface="Calibri"/>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l">
                        <a:spcBef>
                          <a:spcPts val="0"/>
                        </a:spcBef>
                        <a:spcAft>
                          <a:spcPts val="0"/>
                        </a:spcAft>
                        <a:buNone/>
                      </a:pPr>
                      <a:r>
                        <a:rPr b="0" i="0" lang="es-PE" sz="600" u="none" strike="noStrike">
                          <a:solidFill>
                            <a:srgbClr val="000000"/>
                          </a:solidFill>
                          <a:latin typeface="Calibri"/>
                          <a:ea typeface="Calibri"/>
                          <a:cs typeface="Calibri"/>
                          <a:sym typeface="Calibri"/>
                        </a:rPr>
                        <a:t>3.1.3.</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l">
                        <a:spcBef>
                          <a:spcPts val="0"/>
                        </a:spcBef>
                        <a:spcAft>
                          <a:spcPts val="0"/>
                        </a:spcAft>
                        <a:buNone/>
                      </a:pPr>
                      <a:r>
                        <a:rPr b="0" i="0" lang="es-PE" sz="600" u="none" strike="noStrike">
                          <a:solidFill>
                            <a:srgbClr val="000000"/>
                          </a:solidFill>
                          <a:latin typeface="Calibri"/>
                          <a:ea typeface="Calibri"/>
                          <a:cs typeface="Calibri"/>
                          <a:sym typeface="Calibri"/>
                        </a:rPr>
                        <a:t>Revisar, ajustar y aprobar maqueta</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1d</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0%</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17/12/2024</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17/12/2024</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600" u="none" strike="noStrike">
                        <a:solidFill>
                          <a:srgbClr val="000000"/>
                        </a:solidFill>
                        <a:latin typeface="Calibri"/>
                        <a:ea typeface="Calibri"/>
                        <a:cs typeface="Calibri"/>
                        <a:sym typeface="Calibri"/>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t/>
                      </a:r>
                      <a:endParaRPr b="0" i="0" sz="600" u="none" strike="noStrike">
                        <a:solidFill>
                          <a:srgbClr val="000000"/>
                        </a:solidFill>
                        <a:latin typeface="Calibri"/>
                        <a:ea typeface="Calibri"/>
                        <a:cs typeface="Calibri"/>
                        <a:sym typeface="Calibri"/>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J. Pérez</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600" u="none" strike="noStrike">
                          <a:solidFill>
                            <a:srgbClr val="000000"/>
                          </a:solidFill>
                          <a:latin typeface="Calibri"/>
                          <a:ea typeface="Calibri"/>
                          <a:cs typeface="Calibri"/>
                          <a:sym typeface="Calibri"/>
                        </a:rPr>
                        <a:t>3.1.2.</a:t>
                      </a:r>
                      <a:endParaRPr/>
                    </a:p>
                  </a:txBody>
                  <a:tcPr marT="2800" marB="0" marR="2800" marL="2800" anchor="ctr">
                    <a:lnL cap="flat" cmpd="sng" w="12700">
                      <a:solidFill>
                        <a:srgbClr val="7150A0"/>
                      </a:solidFill>
                      <a:prstDash val="solid"/>
                      <a:round/>
                      <a:headEnd len="sm" w="sm" type="none"/>
                      <a:tailEnd len="sm" w="sm" type="none"/>
                    </a:lnL>
                    <a:lnR cap="flat" cmpd="sng" w="12700">
                      <a:solidFill>
                        <a:srgbClr val="7150A0"/>
                      </a:solidFill>
                      <a:prstDash val="solid"/>
                      <a:round/>
                      <a:headEnd len="sm" w="sm" type="none"/>
                      <a:tailEnd len="sm" w="sm" type="none"/>
                    </a:lnR>
                    <a:lnT cap="flat" cmpd="sng" w="12700">
                      <a:solidFill>
                        <a:srgbClr val="7150A0"/>
                      </a:solidFill>
                      <a:prstDash val="solid"/>
                      <a:round/>
                      <a:headEnd len="sm" w="sm" type="none"/>
                      <a:tailEnd len="sm" w="sm" type="none"/>
                    </a:lnT>
                    <a:lnB cap="flat" cmpd="sng" w="12700">
                      <a:solidFill>
                        <a:srgbClr val="7150A0"/>
                      </a:solidFill>
                      <a:prstDash val="solid"/>
                      <a:round/>
                      <a:headEnd len="sm" w="sm" type="none"/>
                      <a:tailEnd len="sm" w="sm" type="none"/>
                    </a:lnB>
                  </a:tcPr>
                </a:tc>
              </a:tr>
            </a:tbl>
          </a:graphicData>
        </a:graphic>
      </p:graphicFrame>
      <p:sp>
        <p:nvSpPr>
          <p:cNvPr id="585" name="Google Shape;585;p29"/>
          <p:cNvSpPr/>
          <p:nvPr/>
        </p:nvSpPr>
        <p:spPr>
          <a:xfrm>
            <a:off x="503238" y="376836"/>
            <a:ext cx="3049660"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lang="es-PE" sz="1000">
                <a:solidFill>
                  <a:srgbClr val="7F7F7F"/>
                </a:solidFill>
                <a:latin typeface="Calibri"/>
                <a:ea typeface="Calibri"/>
                <a:cs typeface="Calibri"/>
                <a:sym typeface="Calibri"/>
              </a:rPr>
              <a:t>+ </a:t>
            </a:r>
            <a:r>
              <a:rPr lang="es-PE" sz="1000">
                <a:solidFill>
                  <a:srgbClr val="A5A5A5"/>
                </a:solidFill>
                <a:latin typeface="Calibri"/>
                <a:ea typeface="Calibri"/>
                <a:cs typeface="Calibri"/>
                <a:sym typeface="Calibri"/>
              </a:rPr>
              <a:t>PASO A PASO PARA ELABORAR CRONOGRAMAS</a:t>
            </a:r>
            <a:endParaRPr/>
          </a:p>
        </p:txBody>
      </p:sp>
      <p:grpSp>
        <p:nvGrpSpPr>
          <p:cNvPr id="586" name="Google Shape;586;p29"/>
          <p:cNvGrpSpPr/>
          <p:nvPr/>
        </p:nvGrpSpPr>
        <p:grpSpPr>
          <a:xfrm>
            <a:off x="326977" y="917244"/>
            <a:ext cx="3740199" cy="394721"/>
            <a:chOff x="287221" y="917244"/>
            <a:chExt cx="4397777" cy="500394"/>
          </a:xfrm>
        </p:grpSpPr>
        <p:sp>
          <p:nvSpPr>
            <p:cNvPr id="587" name="Google Shape;587;p29"/>
            <p:cNvSpPr/>
            <p:nvPr/>
          </p:nvSpPr>
          <p:spPr>
            <a:xfrm>
              <a:off x="503238" y="917244"/>
              <a:ext cx="4181760" cy="500394"/>
            </a:xfrm>
            <a:prstGeom prst="roundRect">
              <a:avLst>
                <a:gd fmla="val 24841" name="adj"/>
              </a:avLst>
            </a:prstGeom>
            <a:solidFill>
              <a:srgbClr val="7150A0"/>
            </a:solidFill>
            <a:ln>
              <a:noFill/>
            </a:ln>
          </p:spPr>
          <p:txBody>
            <a:bodyPr anchorCtr="0" anchor="ctr" bIns="45700" lIns="91425" spcFirstLastPara="1" rIns="91425" wrap="square" tIns="45700">
              <a:noAutofit/>
            </a:bodyPr>
            <a:lstStyle/>
            <a:p>
              <a:pPr indent="-1588" lvl="0" marL="6350" marR="0" rtl="0" algn="ctr">
                <a:spcBef>
                  <a:spcPts val="0"/>
                </a:spcBef>
                <a:spcAft>
                  <a:spcPts val="0"/>
                </a:spcAft>
                <a:buNone/>
              </a:pPr>
              <a:r>
                <a:rPr b="1" lang="es-PE" sz="1400">
                  <a:solidFill>
                    <a:schemeClr val="lt1"/>
                  </a:solidFill>
                  <a:latin typeface="Calibri"/>
                  <a:ea typeface="Calibri"/>
                  <a:cs typeface="Calibri"/>
                  <a:sym typeface="Calibri"/>
                </a:rPr>
                <a:t>5. Desarrollar el cronograma</a:t>
              </a:r>
              <a:endParaRPr/>
            </a:p>
          </p:txBody>
        </p:sp>
        <p:grpSp>
          <p:nvGrpSpPr>
            <p:cNvPr id="588" name="Google Shape;588;p29"/>
            <p:cNvGrpSpPr/>
            <p:nvPr/>
          </p:nvGrpSpPr>
          <p:grpSpPr>
            <a:xfrm>
              <a:off x="287221" y="965530"/>
              <a:ext cx="459474" cy="403823"/>
              <a:chOff x="5892512" y="2805541"/>
              <a:chExt cx="459474" cy="403823"/>
            </a:xfrm>
          </p:grpSpPr>
          <p:sp>
            <p:nvSpPr>
              <p:cNvPr id="589" name="Google Shape;589;p29"/>
              <p:cNvSpPr/>
              <p:nvPr/>
            </p:nvSpPr>
            <p:spPr>
              <a:xfrm>
                <a:off x="5956277" y="2824919"/>
                <a:ext cx="395709" cy="376075"/>
              </a:xfrm>
              <a:prstGeom prst="ellipse">
                <a:avLst/>
              </a:prstGeom>
              <a:solidFill>
                <a:srgbClr val="553C78"/>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sp>
            <p:nvSpPr>
              <p:cNvPr id="590" name="Google Shape;590;p29"/>
              <p:cNvSpPr/>
              <p:nvPr/>
            </p:nvSpPr>
            <p:spPr>
              <a:xfrm>
                <a:off x="5892512" y="2805541"/>
                <a:ext cx="424906" cy="403823"/>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sp>
            <p:nvSpPr>
              <p:cNvPr id="591" name="Google Shape;591;p29"/>
              <p:cNvSpPr/>
              <p:nvPr/>
            </p:nvSpPr>
            <p:spPr>
              <a:xfrm rot="5400000">
                <a:off x="6076285" y="2946262"/>
                <a:ext cx="186870" cy="122381"/>
              </a:xfrm>
              <a:prstGeom prst="triangle">
                <a:avLst>
                  <a:gd fmla="val 50000" name="adj"/>
                </a:avLst>
              </a:prstGeom>
              <a:solidFill>
                <a:srgbClr val="7150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400">
                  <a:solidFill>
                    <a:schemeClr val="lt1"/>
                  </a:solidFill>
                  <a:latin typeface="Calibri"/>
                  <a:ea typeface="Calibri"/>
                  <a:cs typeface="Calibri"/>
                  <a:sym typeface="Calibri"/>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3"/>
          <p:cNvSpPr/>
          <p:nvPr/>
        </p:nvSpPr>
        <p:spPr>
          <a:xfrm>
            <a:off x="6918960" y="5364480"/>
            <a:ext cx="2133600" cy="22445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0" name="Google Shape;60;p3"/>
          <p:cNvSpPr txBox="1"/>
          <p:nvPr/>
        </p:nvSpPr>
        <p:spPr>
          <a:xfrm>
            <a:off x="1282298" y="918372"/>
            <a:ext cx="5167363" cy="2154436"/>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s-PE" sz="1400">
                <a:solidFill>
                  <a:schemeClr val="dk1"/>
                </a:solidFill>
                <a:latin typeface="Calibri"/>
                <a:ea typeface="Calibri"/>
                <a:cs typeface="Calibri"/>
                <a:sym typeface="Calibri"/>
              </a:rPr>
              <a:t>En esta sesión:</a:t>
            </a:r>
            <a:endParaRPr/>
          </a:p>
          <a:p>
            <a:pPr indent="0" lvl="0" marL="0" marR="0" rtl="0" algn="l">
              <a:spcBef>
                <a:spcPts val="0"/>
              </a:spcBef>
              <a:spcAft>
                <a:spcPts val="0"/>
              </a:spcAft>
              <a:buNone/>
            </a:pPr>
            <a:r>
              <a:t/>
            </a:r>
            <a:endParaRPr sz="1400">
              <a:solidFill>
                <a:srgbClr val="262626"/>
              </a:solidFill>
              <a:latin typeface="Calibri"/>
              <a:ea typeface="Calibri"/>
              <a:cs typeface="Calibri"/>
              <a:sym typeface="Calibri"/>
            </a:endParaRPr>
          </a:p>
          <a:p>
            <a:pPr indent="-165100" lvl="0" marL="177800" marR="0" rtl="0" algn="l">
              <a:spcBef>
                <a:spcPts val="0"/>
              </a:spcBef>
              <a:spcAft>
                <a:spcPts val="0"/>
              </a:spcAft>
              <a:buClr>
                <a:srgbClr val="EE4639"/>
              </a:buClr>
              <a:buSzPts val="1400"/>
              <a:buFont typeface="Arial"/>
              <a:buChar char="•"/>
            </a:pPr>
            <a:r>
              <a:rPr b="1" lang="es-PE" sz="1400">
                <a:solidFill>
                  <a:srgbClr val="262626"/>
                </a:solidFill>
                <a:latin typeface="Calibri"/>
                <a:ea typeface="Calibri"/>
                <a:cs typeface="Calibri"/>
                <a:sym typeface="Calibri"/>
              </a:rPr>
              <a:t>Aprenderás </a:t>
            </a:r>
            <a:r>
              <a:rPr lang="es-PE" sz="1400">
                <a:solidFill>
                  <a:srgbClr val="262626"/>
                </a:solidFill>
                <a:latin typeface="Calibri"/>
                <a:ea typeface="Calibri"/>
                <a:cs typeface="Calibri"/>
                <a:sym typeface="Calibri"/>
              </a:rPr>
              <a:t>el paso a paso para elaborar cronogramas de actividades a partir de la EDT del proyecto.</a:t>
            </a:r>
            <a:endParaRPr/>
          </a:p>
          <a:p>
            <a:pPr indent="-76200" lvl="0" marL="177800" marR="0" rtl="0" algn="l">
              <a:spcBef>
                <a:spcPts val="0"/>
              </a:spcBef>
              <a:spcAft>
                <a:spcPts val="0"/>
              </a:spcAft>
              <a:buClr>
                <a:srgbClr val="EE4639"/>
              </a:buClr>
              <a:buSzPts val="1400"/>
              <a:buFont typeface="Arial"/>
              <a:buNone/>
            </a:pPr>
            <a:r>
              <a:t/>
            </a:r>
            <a:endParaRPr sz="1400">
              <a:solidFill>
                <a:srgbClr val="262626"/>
              </a:solidFill>
              <a:latin typeface="Calibri"/>
              <a:ea typeface="Calibri"/>
              <a:cs typeface="Calibri"/>
              <a:sym typeface="Calibri"/>
            </a:endParaRPr>
          </a:p>
          <a:p>
            <a:pPr indent="-165100" lvl="0" marL="177800" marR="0" rtl="0" algn="l">
              <a:spcBef>
                <a:spcPts val="0"/>
              </a:spcBef>
              <a:spcAft>
                <a:spcPts val="0"/>
              </a:spcAft>
              <a:buClr>
                <a:srgbClr val="EE4639"/>
              </a:buClr>
              <a:buSzPts val="1400"/>
              <a:buFont typeface="Arial"/>
              <a:buChar char="•"/>
            </a:pPr>
            <a:r>
              <a:rPr b="1" lang="es-PE" sz="1400">
                <a:solidFill>
                  <a:srgbClr val="262626"/>
                </a:solidFill>
                <a:latin typeface="Calibri"/>
                <a:ea typeface="Calibri"/>
                <a:cs typeface="Calibri"/>
                <a:sym typeface="Calibri"/>
              </a:rPr>
              <a:t>Reconocerás</a:t>
            </a:r>
            <a:r>
              <a:rPr lang="es-PE" sz="1400">
                <a:solidFill>
                  <a:srgbClr val="262626"/>
                </a:solidFill>
                <a:latin typeface="Calibri"/>
                <a:ea typeface="Calibri"/>
                <a:cs typeface="Calibri"/>
                <a:sym typeface="Calibri"/>
              </a:rPr>
              <a:t> conceptos esenciales de la gestión del cronograma como ruta crítica y holguras.</a:t>
            </a:r>
            <a:endParaRPr/>
          </a:p>
          <a:p>
            <a:pPr indent="-76200" lvl="0" marL="177800" marR="0" rtl="0" algn="l">
              <a:spcBef>
                <a:spcPts val="0"/>
              </a:spcBef>
              <a:spcAft>
                <a:spcPts val="0"/>
              </a:spcAft>
              <a:buClr>
                <a:srgbClr val="EE4639"/>
              </a:buClr>
              <a:buSzPts val="1400"/>
              <a:buFont typeface="Arial"/>
              <a:buNone/>
            </a:pPr>
            <a:r>
              <a:t/>
            </a:r>
            <a:endParaRPr sz="1400">
              <a:solidFill>
                <a:srgbClr val="262626"/>
              </a:solidFill>
              <a:latin typeface="Calibri"/>
              <a:ea typeface="Calibri"/>
              <a:cs typeface="Calibri"/>
              <a:sym typeface="Calibri"/>
            </a:endParaRPr>
          </a:p>
          <a:p>
            <a:pPr indent="-165100" lvl="0" marL="177800" marR="0" rtl="0" algn="l">
              <a:spcBef>
                <a:spcPts val="0"/>
              </a:spcBef>
              <a:spcAft>
                <a:spcPts val="0"/>
              </a:spcAft>
              <a:buClr>
                <a:srgbClr val="EE4639"/>
              </a:buClr>
              <a:buSzPts val="1400"/>
              <a:buFont typeface="Arial"/>
              <a:buChar char="•"/>
            </a:pPr>
            <a:r>
              <a:rPr b="1" lang="es-PE" sz="1400">
                <a:solidFill>
                  <a:srgbClr val="262626"/>
                </a:solidFill>
                <a:latin typeface="Calibri"/>
                <a:ea typeface="Calibri"/>
                <a:cs typeface="Calibri"/>
                <a:sym typeface="Calibri"/>
              </a:rPr>
              <a:t>Entenderás</a:t>
            </a:r>
            <a:r>
              <a:rPr lang="es-PE" sz="1400">
                <a:solidFill>
                  <a:srgbClr val="262626"/>
                </a:solidFill>
                <a:latin typeface="Calibri"/>
                <a:ea typeface="Calibri"/>
                <a:cs typeface="Calibri"/>
                <a:sym typeface="Calibri"/>
              </a:rPr>
              <a:t> las dos técnicas de comprensión de cronogramas como alternativas para reducir la duración del tiempo total del proyecto.</a:t>
            </a:r>
            <a:endParaRPr/>
          </a:p>
        </p:txBody>
      </p:sp>
      <p:pic>
        <p:nvPicPr>
          <p:cNvPr id="61" name="Google Shape;61;p3"/>
          <p:cNvPicPr preferRelativeResize="0"/>
          <p:nvPr/>
        </p:nvPicPr>
        <p:blipFill rotWithShape="1">
          <a:blip r:embed="rId3">
            <a:alphaModFix/>
          </a:blip>
          <a:srcRect b="0" l="0" r="0" t="0"/>
          <a:stretch/>
        </p:blipFill>
        <p:spPr>
          <a:xfrm>
            <a:off x="1010839" y="954885"/>
            <a:ext cx="117851" cy="121369"/>
          </a:xfrm>
          <a:prstGeom prst="rect">
            <a:avLst/>
          </a:prstGeom>
          <a:noFill/>
          <a:ln>
            <a:noFill/>
          </a:ln>
        </p:spPr>
      </p:pic>
      <p:sp>
        <p:nvSpPr>
          <p:cNvPr id="62" name="Google Shape;62;p3"/>
          <p:cNvSpPr/>
          <p:nvPr/>
        </p:nvSpPr>
        <p:spPr>
          <a:xfrm>
            <a:off x="8133347" y="163629"/>
            <a:ext cx="808522" cy="75474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63" name="Google Shape;63;p3"/>
          <p:cNvPicPr preferRelativeResize="0"/>
          <p:nvPr/>
        </p:nvPicPr>
        <p:blipFill rotWithShape="1">
          <a:blip r:embed="rId4">
            <a:alphaModFix amt="42000"/>
          </a:blip>
          <a:srcRect b="0" l="0" r="0" t="0"/>
          <a:stretch/>
        </p:blipFill>
        <p:spPr>
          <a:xfrm>
            <a:off x="6986661" y="3052731"/>
            <a:ext cx="1689027" cy="2181257"/>
          </a:xfrm>
          <a:prstGeom prst="rect">
            <a:avLst/>
          </a:prstGeom>
          <a:noFill/>
          <a:ln>
            <a:noFill/>
          </a:ln>
        </p:spPr>
      </p:pic>
      <p:sp>
        <p:nvSpPr>
          <p:cNvPr id="64" name="Google Shape;64;p3"/>
          <p:cNvSpPr/>
          <p:nvPr/>
        </p:nvSpPr>
        <p:spPr>
          <a:xfrm>
            <a:off x="301556" y="5321030"/>
            <a:ext cx="8453337" cy="29183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65" name="Google Shape;65;p3"/>
          <p:cNvSpPr/>
          <p:nvPr/>
        </p:nvSpPr>
        <p:spPr>
          <a:xfrm>
            <a:off x="503238" y="376836"/>
            <a:ext cx="2430462"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lang="es-PE" sz="1000">
                <a:solidFill>
                  <a:srgbClr val="7F7F7F"/>
                </a:solidFill>
                <a:latin typeface="Calibri"/>
                <a:ea typeface="Calibri"/>
                <a:cs typeface="Calibri"/>
                <a:sym typeface="Calibri"/>
              </a:rPr>
              <a:t>+ </a:t>
            </a:r>
            <a:r>
              <a:rPr lang="es-PE" sz="1000">
                <a:solidFill>
                  <a:srgbClr val="A5A5A5"/>
                </a:solidFill>
                <a:latin typeface="Calibri"/>
                <a:ea typeface="Calibri"/>
                <a:cs typeface="Calibri"/>
                <a:sym typeface="Calibri"/>
              </a:rPr>
              <a:t>INTRODUCCIÓN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30"/>
          <p:cNvSpPr/>
          <p:nvPr/>
        </p:nvSpPr>
        <p:spPr>
          <a:xfrm>
            <a:off x="0" y="0"/>
            <a:ext cx="9144000" cy="5715000"/>
          </a:xfrm>
          <a:prstGeom prst="rect">
            <a:avLst/>
          </a:prstGeom>
          <a:solidFill>
            <a:srgbClr val="8087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598" name="Google Shape;598;p30"/>
          <p:cNvSpPr txBox="1"/>
          <p:nvPr/>
        </p:nvSpPr>
        <p:spPr>
          <a:xfrm>
            <a:off x="1008063" y="3169972"/>
            <a:ext cx="2523894" cy="775597"/>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s-PE" sz="2800">
                <a:solidFill>
                  <a:schemeClr val="lt1"/>
                </a:solidFill>
                <a:latin typeface="Arial"/>
                <a:ea typeface="Arial"/>
                <a:cs typeface="Arial"/>
                <a:sym typeface="Arial"/>
              </a:rPr>
              <a:t>DIAGRAMAS </a:t>
            </a:r>
            <a:r>
              <a:rPr b="1" lang="es-PE" sz="2800">
                <a:solidFill>
                  <a:schemeClr val="lt1"/>
                </a:solidFill>
                <a:latin typeface="Arial"/>
                <a:ea typeface="Arial"/>
                <a:cs typeface="Arial"/>
                <a:sym typeface="Arial"/>
              </a:rPr>
              <a:t>DE RED</a:t>
            </a:r>
            <a:endParaRPr b="1" sz="1600">
              <a:solidFill>
                <a:schemeClr val="lt1"/>
              </a:solidFill>
              <a:latin typeface="Arial"/>
              <a:ea typeface="Arial"/>
              <a:cs typeface="Arial"/>
              <a:sym typeface="Arial"/>
            </a:endParaRPr>
          </a:p>
        </p:txBody>
      </p:sp>
      <p:pic>
        <p:nvPicPr>
          <p:cNvPr id="599" name="Google Shape;599;p30"/>
          <p:cNvPicPr preferRelativeResize="0"/>
          <p:nvPr/>
        </p:nvPicPr>
        <p:blipFill rotWithShape="1">
          <a:blip r:embed="rId3">
            <a:alphaModFix/>
          </a:blip>
          <a:srcRect b="0" l="0" r="0" t="0"/>
          <a:stretch/>
        </p:blipFill>
        <p:spPr>
          <a:xfrm>
            <a:off x="1008063" y="2869612"/>
            <a:ext cx="195423" cy="20125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31"/>
          <p:cNvSpPr txBox="1"/>
          <p:nvPr/>
        </p:nvSpPr>
        <p:spPr>
          <a:xfrm>
            <a:off x="5648908" y="912813"/>
            <a:ext cx="2704870" cy="646331"/>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s-PE" sz="1400">
                <a:solidFill>
                  <a:schemeClr val="dk1"/>
                </a:solidFill>
                <a:latin typeface="Calibri"/>
                <a:ea typeface="Calibri"/>
                <a:cs typeface="Calibri"/>
                <a:sym typeface="Calibri"/>
              </a:rPr>
              <a:t>Por ejemplo, si se toma en cuenta el siguiente cronograma de actividades (simplificado) del </a:t>
            </a:r>
            <a:r>
              <a:rPr b="1" lang="es-PE" sz="1400">
                <a:solidFill>
                  <a:schemeClr val="accent5"/>
                </a:solidFill>
                <a:latin typeface="Calibri"/>
                <a:ea typeface="Calibri"/>
                <a:cs typeface="Calibri"/>
                <a:sym typeface="Calibri"/>
              </a:rPr>
              <a:t>Proyecto ABC</a:t>
            </a:r>
            <a:endParaRPr b="1" sz="1400">
              <a:solidFill>
                <a:schemeClr val="accent5"/>
              </a:solidFill>
              <a:latin typeface="Calibri"/>
              <a:ea typeface="Calibri"/>
              <a:cs typeface="Calibri"/>
              <a:sym typeface="Calibri"/>
            </a:endParaRPr>
          </a:p>
        </p:txBody>
      </p:sp>
      <p:sp>
        <p:nvSpPr>
          <p:cNvPr id="606" name="Google Shape;606;p31"/>
          <p:cNvSpPr txBox="1"/>
          <p:nvPr/>
        </p:nvSpPr>
        <p:spPr>
          <a:xfrm>
            <a:off x="500906" y="2794000"/>
            <a:ext cx="1683494" cy="492443"/>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s-PE" sz="1600">
                <a:solidFill>
                  <a:schemeClr val="dk1"/>
                </a:solidFill>
                <a:latin typeface="Calibri"/>
                <a:ea typeface="Calibri"/>
                <a:cs typeface="Calibri"/>
                <a:sym typeface="Calibri"/>
              </a:rPr>
              <a:t>Diagrama de Red del Proyecto ABC</a:t>
            </a:r>
            <a:endParaRPr b="1" sz="1600">
              <a:solidFill>
                <a:schemeClr val="dk1"/>
              </a:solidFill>
              <a:latin typeface="Calibri"/>
              <a:ea typeface="Calibri"/>
              <a:cs typeface="Calibri"/>
              <a:sym typeface="Calibri"/>
            </a:endParaRPr>
          </a:p>
        </p:txBody>
      </p:sp>
      <p:sp>
        <p:nvSpPr>
          <p:cNvPr id="607" name="Google Shape;607;p31"/>
          <p:cNvSpPr/>
          <p:nvPr/>
        </p:nvSpPr>
        <p:spPr>
          <a:xfrm>
            <a:off x="503238" y="376836"/>
            <a:ext cx="3049660"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lang="es-PE" sz="1000">
                <a:solidFill>
                  <a:srgbClr val="7F7F7F"/>
                </a:solidFill>
                <a:latin typeface="Calibri"/>
                <a:ea typeface="Calibri"/>
                <a:cs typeface="Calibri"/>
                <a:sym typeface="Calibri"/>
              </a:rPr>
              <a:t>+ </a:t>
            </a:r>
            <a:r>
              <a:rPr lang="es-PE" sz="1000">
                <a:solidFill>
                  <a:srgbClr val="A5A5A5"/>
                </a:solidFill>
                <a:latin typeface="Calibri"/>
                <a:ea typeface="Calibri"/>
                <a:cs typeface="Calibri"/>
                <a:sym typeface="Calibri"/>
              </a:rPr>
              <a:t>DIAGRAMAS DE RED</a:t>
            </a:r>
            <a:endParaRPr/>
          </a:p>
        </p:txBody>
      </p:sp>
      <p:sp>
        <p:nvSpPr>
          <p:cNvPr id="608" name="Google Shape;608;p31"/>
          <p:cNvSpPr/>
          <p:nvPr/>
        </p:nvSpPr>
        <p:spPr>
          <a:xfrm>
            <a:off x="503238" y="912813"/>
            <a:ext cx="4913312" cy="1473200"/>
          </a:xfrm>
          <a:prstGeom prst="roundRect">
            <a:avLst>
              <a:gd fmla="val 6322" name="adj"/>
            </a:avLst>
          </a:prstGeom>
          <a:solidFill>
            <a:srgbClr val="D1EF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s-PE" sz="1300">
                <a:solidFill>
                  <a:schemeClr val="dk1"/>
                </a:solidFill>
                <a:latin typeface="Calibri"/>
                <a:ea typeface="Calibri"/>
                <a:cs typeface="Calibri"/>
                <a:sym typeface="Calibri"/>
              </a:rPr>
              <a:t>Diagrama de Red.</a:t>
            </a:r>
            <a:r>
              <a:rPr lang="es-PE" sz="1300">
                <a:solidFill>
                  <a:schemeClr val="dk1"/>
                </a:solidFill>
                <a:latin typeface="Calibri"/>
                <a:ea typeface="Calibri"/>
                <a:cs typeface="Calibri"/>
                <a:sym typeface="Calibri"/>
              </a:rPr>
              <a:t> Se dibuja de izquierda a derecha comenzando por el nodo “Inicio” y luego conectando con flechas las actividades que se ejecutan una a continuación de otras. En un diagrama de red, cada actividad se llama “nodo” y encima del nodo se coloca la duración de la actividad (en días, horas o semanas). Luego de la última actividad se coloca el nodo “Fin”.</a:t>
            </a:r>
            <a:endParaRPr/>
          </a:p>
        </p:txBody>
      </p:sp>
      <p:graphicFrame>
        <p:nvGraphicFramePr>
          <p:cNvPr id="609" name="Google Shape;609;p31"/>
          <p:cNvGraphicFramePr/>
          <p:nvPr/>
        </p:nvGraphicFramePr>
        <p:xfrm>
          <a:off x="5903937" y="1649390"/>
          <a:ext cx="3000000" cy="3000000"/>
        </p:xfrm>
        <a:graphic>
          <a:graphicData uri="http://schemas.openxmlformats.org/drawingml/2006/table">
            <a:tbl>
              <a:tblPr bandRow="1">
                <a:noFill/>
                <a:tableStyleId>{C8915D58-FF3A-463F-9482-0507B9657105}</a:tableStyleId>
              </a:tblPr>
              <a:tblGrid>
                <a:gridCol w="702200"/>
                <a:gridCol w="702200"/>
                <a:gridCol w="702200"/>
              </a:tblGrid>
              <a:tr h="121525">
                <a:tc>
                  <a:txBody>
                    <a:bodyPr/>
                    <a:lstStyle/>
                    <a:p>
                      <a:pPr indent="0" lvl="0" marL="0" marR="0" rtl="0" algn="ctr">
                        <a:spcBef>
                          <a:spcPts val="0"/>
                        </a:spcBef>
                        <a:spcAft>
                          <a:spcPts val="0"/>
                        </a:spcAft>
                        <a:buNone/>
                      </a:pPr>
                      <a:r>
                        <a:rPr b="1" lang="es-PE" sz="700">
                          <a:solidFill>
                            <a:schemeClr val="lt1"/>
                          </a:solidFill>
                        </a:rPr>
                        <a:t>Actividad </a:t>
                      </a:r>
                      <a:endParaRPr/>
                    </a:p>
                  </a:txBody>
                  <a:tcPr marT="19575" marB="19575" marR="39150" marL="391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accent5"/>
                    </a:solidFill>
                  </a:tcPr>
                </a:tc>
                <a:tc>
                  <a:txBody>
                    <a:bodyPr/>
                    <a:lstStyle/>
                    <a:p>
                      <a:pPr indent="0" lvl="0" marL="0" marR="0" rtl="0" algn="ctr">
                        <a:spcBef>
                          <a:spcPts val="0"/>
                        </a:spcBef>
                        <a:spcAft>
                          <a:spcPts val="0"/>
                        </a:spcAft>
                        <a:buNone/>
                      </a:pPr>
                      <a:r>
                        <a:rPr b="1" lang="es-PE" sz="700">
                          <a:solidFill>
                            <a:schemeClr val="lt1"/>
                          </a:solidFill>
                        </a:rPr>
                        <a:t>Duración (Días) </a:t>
                      </a:r>
                      <a:endParaRPr/>
                    </a:p>
                  </a:txBody>
                  <a:tcPr marT="19575" marB="19575" marR="39150" marL="391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accent5"/>
                    </a:solidFill>
                  </a:tcPr>
                </a:tc>
                <a:tc>
                  <a:txBody>
                    <a:bodyPr/>
                    <a:lstStyle/>
                    <a:p>
                      <a:pPr indent="0" lvl="0" marL="0" marR="0" rtl="0" algn="ctr">
                        <a:spcBef>
                          <a:spcPts val="0"/>
                        </a:spcBef>
                        <a:spcAft>
                          <a:spcPts val="0"/>
                        </a:spcAft>
                        <a:buNone/>
                      </a:pPr>
                      <a:r>
                        <a:rPr b="1" lang="es-PE" sz="700">
                          <a:solidFill>
                            <a:schemeClr val="lt1"/>
                          </a:solidFill>
                        </a:rPr>
                        <a:t>Predecesora </a:t>
                      </a:r>
                      <a:endParaRPr/>
                    </a:p>
                  </a:txBody>
                  <a:tcPr marT="19575" marB="19575" marR="39150" marL="391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accent5"/>
                    </a:solidFill>
                  </a:tcPr>
                </a:tc>
              </a:tr>
              <a:tr h="121525">
                <a:tc>
                  <a:txBody>
                    <a:bodyPr/>
                    <a:lstStyle/>
                    <a:p>
                      <a:pPr indent="0" lvl="0" marL="0" marR="0" rtl="0" algn="ctr">
                        <a:spcBef>
                          <a:spcPts val="0"/>
                        </a:spcBef>
                        <a:spcAft>
                          <a:spcPts val="0"/>
                        </a:spcAft>
                        <a:buNone/>
                      </a:pPr>
                      <a:r>
                        <a:rPr lang="es-PE" sz="700"/>
                        <a:t>A</a:t>
                      </a:r>
                      <a:endParaRPr/>
                    </a:p>
                  </a:txBody>
                  <a:tcPr marT="19575" marB="19575" marR="39150" marL="391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s-PE" sz="700"/>
                        <a:t>6</a:t>
                      </a:r>
                      <a:endParaRPr/>
                    </a:p>
                  </a:txBody>
                  <a:tcPr marT="19575" marB="19575" marR="39150" marL="391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s-PE" sz="700"/>
                        <a:t>Inicio</a:t>
                      </a:r>
                      <a:endParaRPr/>
                    </a:p>
                  </a:txBody>
                  <a:tcPr marT="19575" marB="19575" marR="39150" marL="391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r>
              <a:tr h="121525">
                <a:tc>
                  <a:txBody>
                    <a:bodyPr/>
                    <a:lstStyle/>
                    <a:p>
                      <a:pPr indent="0" lvl="0" marL="0" marR="0" rtl="0" algn="ctr">
                        <a:spcBef>
                          <a:spcPts val="0"/>
                        </a:spcBef>
                        <a:spcAft>
                          <a:spcPts val="0"/>
                        </a:spcAft>
                        <a:buNone/>
                      </a:pPr>
                      <a:r>
                        <a:rPr lang="es-PE" sz="700"/>
                        <a:t>B</a:t>
                      </a:r>
                      <a:endParaRPr/>
                    </a:p>
                  </a:txBody>
                  <a:tcPr marT="19575" marB="19575" marR="39150" marL="391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s-PE" sz="700"/>
                        <a:t>8</a:t>
                      </a:r>
                      <a:endParaRPr/>
                    </a:p>
                  </a:txBody>
                  <a:tcPr marT="19575" marB="19575" marR="39150" marL="391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700"/>
                        <a:buFont typeface="Calibri"/>
                        <a:buNone/>
                      </a:pPr>
                      <a:r>
                        <a:rPr lang="es-PE" sz="700"/>
                        <a:t>Inicio</a:t>
                      </a:r>
                      <a:endParaRPr/>
                    </a:p>
                  </a:txBody>
                  <a:tcPr marT="19575" marB="19575" marR="39150" marL="391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r>
              <a:tr h="121525">
                <a:tc>
                  <a:txBody>
                    <a:bodyPr/>
                    <a:lstStyle/>
                    <a:p>
                      <a:pPr indent="0" lvl="0" marL="0" marR="0" rtl="0" algn="ctr">
                        <a:spcBef>
                          <a:spcPts val="0"/>
                        </a:spcBef>
                        <a:spcAft>
                          <a:spcPts val="0"/>
                        </a:spcAft>
                        <a:buNone/>
                      </a:pPr>
                      <a:r>
                        <a:rPr lang="es-PE" sz="700"/>
                        <a:t>C</a:t>
                      </a:r>
                      <a:endParaRPr/>
                    </a:p>
                  </a:txBody>
                  <a:tcPr marT="19575" marB="19575" marR="39150" marL="391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s-PE" sz="700"/>
                        <a:t>4</a:t>
                      </a:r>
                      <a:endParaRPr/>
                    </a:p>
                  </a:txBody>
                  <a:tcPr marT="19575" marB="19575" marR="39150" marL="391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s-PE" sz="700"/>
                        <a:t>A</a:t>
                      </a:r>
                      <a:endParaRPr/>
                    </a:p>
                  </a:txBody>
                  <a:tcPr marT="19575" marB="19575" marR="39150" marL="391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r>
              <a:tr h="121525">
                <a:tc>
                  <a:txBody>
                    <a:bodyPr/>
                    <a:lstStyle/>
                    <a:p>
                      <a:pPr indent="0" lvl="0" marL="0" marR="0" rtl="0" algn="ctr">
                        <a:spcBef>
                          <a:spcPts val="0"/>
                        </a:spcBef>
                        <a:spcAft>
                          <a:spcPts val="0"/>
                        </a:spcAft>
                        <a:buNone/>
                      </a:pPr>
                      <a:r>
                        <a:rPr lang="es-PE" sz="700"/>
                        <a:t>D</a:t>
                      </a:r>
                      <a:endParaRPr/>
                    </a:p>
                  </a:txBody>
                  <a:tcPr marT="19575" marB="19575" marR="39150" marL="391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s-PE" sz="700"/>
                        <a:t>7</a:t>
                      </a:r>
                      <a:endParaRPr/>
                    </a:p>
                  </a:txBody>
                  <a:tcPr marT="19575" marB="19575" marR="39150" marL="391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s-PE" sz="700"/>
                        <a:t>A</a:t>
                      </a:r>
                      <a:endParaRPr/>
                    </a:p>
                  </a:txBody>
                  <a:tcPr marT="19575" marB="19575" marR="39150" marL="391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r>
              <a:tr h="121525">
                <a:tc>
                  <a:txBody>
                    <a:bodyPr/>
                    <a:lstStyle/>
                    <a:p>
                      <a:pPr indent="0" lvl="0" marL="0" marR="0" rtl="0" algn="ctr">
                        <a:spcBef>
                          <a:spcPts val="0"/>
                        </a:spcBef>
                        <a:spcAft>
                          <a:spcPts val="0"/>
                        </a:spcAft>
                        <a:buNone/>
                      </a:pPr>
                      <a:r>
                        <a:rPr lang="es-PE" sz="700"/>
                        <a:t>E</a:t>
                      </a:r>
                      <a:endParaRPr/>
                    </a:p>
                  </a:txBody>
                  <a:tcPr marT="19575" marB="19575" marR="39150" marL="391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s-PE" sz="700"/>
                        <a:t>10</a:t>
                      </a:r>
                      <a:endParaRPr/>
                    </a:p>
                  </a:txBody>
                  <a:tcPr marT="19575" marB="19575" marR="39150" marL="391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s-PE" sz="700"/>
                        <a:t>B</a:t>
                      </a:r>
                      <a:endParaRPr/>
                    </a:p>
                  </a:txBody>
                  <a:tcPr marT="19575" marB="19575" marR="39150" marL="391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r>
              <a:tr h="121525">
                <a:tc>
                  <a:txBody>
                    <a:bodyPr/>
                    <a:lstStyle/>
                    <a:p>
                      <a:pPr indent="0" lvl="0" marL="0" marR="0" rtl="0" algn="ctr">
                        <a:spcBef>
                          <a:spcPts val="0"/>
                        </a:spcBef>
                        <a:spcAft>
                          <a:spcPts val="0"/>
                        </a:spcAft>
                        <a:buNone/>
                      </a:pPr>
                      <a:r>
                        <a:rPr lang="es-PE" sz="700"/>
                        <a:t>F</a:t>
                      </a:r>
                      <a:endParaRPr/>
                    </a:p>
                  </a:txBody>
                  <a:tcPr marT="19575" marB="19575" marR="39150" marL="391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s-PE" sz="700"/>
                        <a:t>5</a:t>
                      </a:r>
                      <a:endParaRPr/>
                    </a:p>
                  </a:txBody>
                  <a:tcPr marT="19575" marB="19575" marR="39150" marL="391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s-PE" sz="700"/>
                        <a:t>C,E</a:t>
                      </a:r>
                      <a:endParaRPr/>
                    </a:p>
                  </a:txBody>
                  <a:tcPr marT="19575" marB="19575" marR="39150" marL="391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r>
              <a:tr h="121525">
                <a:tc>
                  <a:txBody>
                    <a:bodyPr/>
                    <a:lstStyle/>
                    <a:p>
                      <a:pPr indent="0" lvl="0" marL="0" marR="0" rtl="0" algn="ctr">
                        <a:spcBef>
                          <a:spcPts val="0"/>
                        </a:spcBef>
                        <a:spcAft>
                          <a:spcPts val="0"/>
                        </a:spcAft>
                        <a:buNone/>
                      </a:pPr>
                      <a:r>
                        <a:rPr lang="es-PE" sz="700"/>
                        <a:t>G</a:t>
                      </a:r>
                      <a:endParaRPr/>
                    </a:p>
                  </a:txBody>
                  <a:tcPr marT="19575" marB="19575" marR="39150" marL="391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s-PE" sz="700"/>
                        <a:t>9</a:t>
                      </a:r>
                      <a:endParaRPr/>
                    </a:p>
                  </a:txBody>
                  <a:tcPr marT="19575" marB="19575" marR="39150" marL="391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s-PE" sz="700"/>
                        <a:t>D,E,F</a:t>
                      </a:r>
                      <a:endParaRPr/>
                    </a:p>
                  </a:txBody>
                  <a:tcPr marT="19575" marB="19575" marR="39150" marL="391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r>
              <a:tr h="121525">
                <a:tc>
                  <a:txBody>
                    <a:bodyPr/>
                    <a:lstStyle/>
                    <a:p>
                      <a:pPr indent="0" lvl="0" marL="0" marR="0" rtl="0" algn="ctr">
                        <a:spcBef>
                          <a:spcPts val="0"/>
                        </a:spcBef>
                        <a:spcAft>
                          <a:spcPts val="0"/>
                        </a:spcAft>
                        <a:buNone/>
                      </a:pPr>
                      <a:r>
                        <a:rPr lang="es-PE" sz="700"/>
                        <a:t>H</a:t>
                      </a:r>
                      <a:endParaRPr/>
                    </a:p>
                  </a:txBody>
                  <a:tcPr marT="19575" marB="19575" marR="39150" marL="391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s-PE" sz="700"/>
                        <a:t>10</a:t>
                      </a:r>
                      <a:endParaRPr/>
                    </a:p>
                  </a:txBody>
                  <a:tcPr marT="19575" marB="19575" marR="39150" marL="391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s-PE" sz="700"/>
                        <a:t>G</a:t>
                      </a:r>
                      <a:endParaRPr/>
                    </a:p>
                  </a:txBody>
                  <a:tcPr marT="19575" marB="19575" marR="39150" marL="391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r>
            </a:tbl>
          </a:graphicData>
        </a:graphic>
      </p:graphicFrame>
      <p:grpSp>
        <p:nvGrpSpPr>
          <p:cNvPr id="610" name="Google Shape;610;p31"/>
          <p:cNvGrpSpPr/>
          <p:nvPr/>
        </p:nvGrpSpPr>
        <p:grpSpPr>
          <a:xfrm>
            <a:off x="1951906" y="2583356"/>
            <a:ext cx="6069756" cy="2531668"/>
            <a:chOff x="1659806" y="2583356"/>
            <a:chExt cx="6069756" cy="2531668"/>
          </a:xfrm>
        </p:grpSpPr>
        <p:sp>
          <p:nvSpPr>
            <p:cNvPr id="611" name="Google Shape;611;p31"/>
            <p:cNvSpPr/>
            <p:nvPr/>
          </p:nvSpPr>
          <p:spPr>
            <a:xfrm>
              <a:off x="2670054" y="3114210"/>
              <a:ext cx="365246" cy="36004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1" lang="es-PE" sz="1300">
                  <a:solidFill>
                    <a:schemeClr val="accent2"/>
                  </a:solidFill>
                  <a:latin typeface="Calibri"/>
                  <a:ea typeface="Calibri"/>
                  <a:cs typeface="Calibri"/>
                  <a:sym typeface="Calibri"/>
                </a:rPr>
                <a:t>6d</a:t>
              </a:r>
              <a:endParaRPr/>
            </a:p>
          </p:txBody>
        </p:sp>
        <p:sp>
          <p:nvSpPr>
            <p:cNvPr id="612" name="Google Shape;612;p31"/>
            <p:cNvSpPr/>
            <p:nvPr/>
          </p:nvSpPr>
          <p:spPr>
            <a:xfrm>
              <a:off x="3808983" y="2583356"/>
              <a:ext cx="360671" cy="36004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1" lang="es-PE" sz="1300">
                  <a:solidFill>
                    <a:schemeClr val="accent2"/>
                  </a:solidFill>
                  <a:latin typeface="Calibri"/>
                  <a:ea typeface="Calibri"/>
                  <a:cs typeface="Calibri"/>
                  <a:sym typeface="Calibri"/>
                </a:rPr>
                <a:t>4d</a:t>
              </a:r>
              <a:endParaRPr/>
            </a:p>
          </p:txBody>
        </p:sp>
        <p:sp>
          <p:nvSpPr>
            <p:cNvPr id="613" name="Google Shape;613;p31"/>
            <p:cNvSpPr/>
            <p:nvPr/>
          </p:nvSpPr>
          <p:spPr>
            <a:xfrm>
              <a:off x="3866133" y="3420838"/>
              <a:ext cx="360671" cy="36004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1" lang="es-PE" sz="1300">
                  <a:solidFill>
                    <a:schemeClr val="accent2"/>
                  </a:solidFill>
                  <a:latin typeface="Calibri"/>
                  <a:ea typeface="Calibri"/>
                  <a:cs typeface="Calibri"/>
                  <a:sym typeface="Calibri"/>
                </a:rPr>
                <a:t>7d</a:t>
              </a:r>
              <a:endParaRPr/>
            </a:p>
          </p:txBody>
        </p:sp>
        <p:sp>
          <p:nvSpPr>
            <p:cNvPr id="614" name="Google Shape;614;p31"/>
            <p:cNvSpPr/>
            <p:nvPr/>
          </p:nvSpPr>
          <p:spPr>
            <a:xfrm>
              <a:off x="5643080" y="3095160"/>
              <a:ext cx="325920" cy="36004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1" lang="es-PE" sz="1300">
                  <a:solidFill>
                    <a:schemeClr val="accent2"/>
                  </a:solidFill>
                  <a:latin typeface="Calibri"/>
                  <a:ea typeface="Calibri"/>
                  <a:cs typeface="Calibri"/>
                  <a:sym typeface="Calibri"/>
                </a:rPr>
                <a:t>9d</a:t>
              </a:r>
              <a:endParaRPr/>
            </a:p>
          </p:txBody>
        </p:sp>
        <p:sp>
          <p:nvSpPr>
            <p:cNvPr id="615" name="Google Shape;615;p31"/>
            <p:cNvSpPr/>
            <p:nvPr/>
          </p:nvSpPr>
          <p:spPr>
            <a:xfrm>
              <a:off x="2670054" y="4181630"/>
              <a:ext cx="365246" cy="36004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1" lang="es-PE" sz="1300">
                  <a:solidFill>
                    <a:schemeClr val="accent2"/>
                  </a:solidFill>
                  <a:latin typeface="Calibri"/>
                  <a:ea typeface="Calibri"/>
                  <a:cs typeface="Calibri"/>
                  <a:sym typeface="Calibri"/>
                </a:rPr>
                <a:t>8d</a:t>
              </a:r>
              <a:endParaRPr/>
            </a:p>
          </p:txBody>
        </p:sp>
        <p:sp>
          <p:nvSpPr>
            <p:cNvPr id="616" name="Google Shape;616;p31"/>
            <p:cNvSpPr/>
            <p:nvPr/>
          </p:nvSpPr>
          <p:spPr>
            <a:xfrm>
              <a:off x="3770883" y="4418978"/>
              <a:ext cx="360671" cy="36004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1" lang="es-PE" sz="1300">
                  <a:solidFill>
                    <a:schemeClr val="accent2"/>
                  </a:solidFill>
                  <a:latin typeface="Calibri"/>
                  <a:ea typeface="Calibri"/>
                  <a:cs typeface="Calibri"/>
                  <a:sym typeface="Calibri"/>
                </a:rPr>
                <a:t>10d</a:t>
              </a:r>
              <a:endParaRPr/>
            </a:p>
          </p:txBody>
        </p:sp>
        <p:sp>
          <p:nvSpPr>
            <p:cNvPr id="617" name="Google Shape;617;p31"/>
            <p:cNvSpPr/>
            <p:nvPr/>
          </p:nvSpPr>
          <p:spPr>
            <a:xfrm>
              <a:off x="5064917" y="4714703"/>
              <a:ext cx="720080" cy="36004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1" lang="es-PE" sz="1300">
                  <a:solidFill>
                    <a:schemeClr val="accent2"/>
                  </a:solidFill>
                  <a:latin typeface="Calibri"/>
                  <a:ea typeface="Calibri"/>
                  <a:cs typeface="Calibri"/>
                  <a:sym typeface="Calibri"/>
                </a:rPr>
                <a:t>5d</a:t>
              </a:r>
              <a:endParaRPr/>
            </a:p>
          </p:txBody>
        </p:sp>
        <p:sp>
          <p:nvSpPr>
            <p:cNvPr id="618" name="Google Shape;618;p31"/>
            <p:cNvSpPr/>
            <p:nvPr/>
          </p:nvSpPr>
          <p:spPr>
            <a:xfrm>
              <a:off x="6346017" y="4322913"/>
              <a:ext cx="325920" cy="36004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1" lang="es-PE" sz="1300">
                  <a:solidFill>
                    <a:schemeClr val="accent2"/>
                  </a:solidFill>
                  <a:latin typeface="Calibri"/>
                  <a:ea typeface="Calibri"/>
                  <a:cs typeface="Calibri"/>
                  <a:sym typeface="Calibri"/>
                </a:rPr>
                <a:t>10d</a:t>
              </a:r>
              <a:endParaRPr/>
            </a:p>
          </p:txBody>
        </p:sp>
        <p:cxnSp>
          <p:nvCxnSpPr>
            <p:cNvPr id="619" name="Google Shape;619;p31"/>
            <p:cNvCxnSpPr/>
            <p:nvPr/>
          </p:nvCxnSpPr>
          <p:spPr>
            <a:xfrm>
              <a:off x="1943100" y="4286250"/>
              <a:ext cx="635000" cy="374650"/>
            </a:xfrm>
            <a:prstGeom prst="straightConnector1">
              <a:avLst/>
            </a:prstGeom>
            <a:noFill/>
            <a:ln cap="flat" cmpd="sng" w="28575">
              <a:solidFill>
                <a:schemeClr val="accent2"/>
              </a:solidFill>
              <a:prstDash val="solid"/>
              <a:round/>
              <a:headEnd len="sm" w="sm" type="none"/>
              <a:tailEnd len="med" w="med" type="triangle"/>
            </a:ln>
          </p:spPr>
        </p:cxnSp>
        <p:cxnSp>
          <p:nvCxnSpPr>
            <p:cNvPr id="620" name="Google Shape;620;p31"/>
            <p:cNvCxnSpPr/>
            <p:nvPr/>
          </p:nvCxnSpPr>
          <p:spPr>
            <a:xfrm>
              <a:off x="2949848" y="4657700"/>
              <a:ext cx="722040" cy="231800"/>
            </a:xfrm>
            <a:prstGeom prst="straightConnector1">
              <a:avLst/>
            </a:prstGeom>
            <a:noFill/>
            <a:ln cap="flat" cmpd="sng" w="28575">
              <a:solidFill>
                <a:schemeClr val="accent2"/>
              </a:solidFill>
              <a:prstDash val="solid"/>
              <a:round/>
              <a:headEnd len="sm" w="sm" type="none"/>
              <a:tailEnd len="med" w="med" type="triangle"/>
            </a:ln>
          </p:spPr>
        </p:cxnSp>
        <p:cxnSp>
          <p:nvCxnSpPr>
            <p:cNvPr id="621" name="Google Shape;621;p31"/>
            <p:cNvCxnSpPr/>
            <p:nvPr/>
          </p:nvCxnSpPr>
          <p:spPr>
            <a:xfrm flipH="1" rot="10800000">
              <a:off x="4067175" y="4692650"/>
              <a:ext cx="1158875" cy="242416"/>
            </a:xfrm>
            <a:prstGeom prst="straightConnector1">
              <a:avLst/>
            </a:prstGeom>
            <a:noFill/>
            <a:ln cap="flat" cmpd="sng" w="28575">
              <a:solidFill>
                <a:schemeClr val="accent2"/>
              </a:solidFill>
              <a:prstDash val="solid"/>
              <a:round/>
              <a:headEnd len="sm" w="sm" type="none"/>
              <a:tailEnd len="med" w="med" type="triangle"/>
            </a:ln>
          </p:spPr>
        </p:cxnSp>
        <p:cxnSp>
          <p:nvCxnSpPr>
            <p:cNvPr id="622" name="Google Shape;622;p31"/>
            <p:cNvCxnSpPr/>
            <p:nvPr/>
          </p:nvCxnSpPr>
          <p:spPr>
            <a:xfrm flipH="1" rot="10800000">
              <a:off x="5434310" y="3835400"/>
              <a:ext cx="356890" cy="575642"/>
            </a:xfrm>
            <a:prstGeom prst="straightConnector1">
              <a:avLst/>
            </a:prstGeom>
            <a:noFill/>
            <a:ln cap="flat" cmpd="sng" w="28575">
              <a:solidFill>
                <a:schemeClr val="accent2"/>
              </a:solidFill>
              <a:prstDash val="solid"/>
              <a:round/>
              <a:headEnd len="sm" w="sm" type="none"/>
              <a:tailEnd len="med" w="med" type="triangle"/>
            </a:ln>
          </p:spPr>
        </p:cxnSp>
        <p:cxnSp>
          <p:nvCxnSpPr>
            <p:cNvPr id="623" name="Google Shape;623;p31"/>
            <p:cNvCxnSpPr/>
            <p:nvPr/>
          </p:nvCxnSpPr>
          <p:spPr>
            <a:xfrm>
              <a:off x="5873750" y="3670300"/>
              <a:ext cx="412750" cy="419100"/>
            </a:xfrm>
            <a:prstGeom prst="straightConnector1">
              <a:avLst/>
            </a:prstGeom>
            <a:noFill/>
            <a:ln cap="flat" cmpd="sng" w="28575">
              <a:solidFill>
                <a:schemeClr val="accent2"/>
              </a:solidFill>
              <a:prstDash val="solid"/>
              <a:round/>
              <a:headEnd len="sm" w="sm" type="none"/>
              <a:tailEnd len="med" w="med" type="triangle"/>
            </a:ln>
          </p:spPr>
        </p:cxnSp>
        <p:cxnSp>
          <p:nvCxnSpPr>
            <p:cNvPr id="624" name="Google Shape;624;p31"/>
            <p:cNvCxnSpPr/>
            <p:nvPr/>
          </p:nvCxnSpPr>
          <p:spPr>
            <a:xfrm>
              <a:off x="6578600" y="4186238"/>
              <a:ext cx="707628" cy="0"/>
            </a:xfrm>
            <a:prstGeom prst="straightConnector1">
              <a:avLst/>
            </a:prstGeom>
            <a:noFill/>
            <a:ln cap="flat" cmpd="sng" w="28575">
              <a:solidFill>
                <a:schemeClr val="accent2"/>
              </a:solidFill>
              <a:prstDash val="solid"/>
              <a:round/>
              <a:headEnd len="sm" w="sm" type="none"/>
              <a:tailEnd len="med" w="med" type="triangle"/>
            </a:ln>
          </p:spPr>
        </p:cxnSp>
        <p:cxnSp>
          <p:nvCxnSpPr>
            <p:cNvPr id="625" name="Google Shape;625;p31"/>
            <p:cNvCxnSpPr/>
            <p:nvPr/>
          </p:nvCxnSpPr>
          <p:spPr>
            <a:xfrm flipH="1" rot="10800000">
              <a:off x="1901230" y="3670300"/>
              <a:ext cx="695920" cy="449312"/>
            </a:xfrm>
            <a:prstGeom prst="straightConnector1">
              <a:avLst/>
            </a:prstGeom>
            <a:noFill/>
            <a:ln cap="flat" cmpd="sng" w="28575">
              <a:solidFill>
                <a:schemeClr val="accent6"/>
              </a:solidFill>
              <a:prstDash val="solid"/>
              <a:round/>
              <a:headEnd len="sm" w="sm" type="none"/>
              <a:tailEnd len="med" w="med" type="triangle"/>
            </a:ln>
          </p:spPr>
        </p:cxnSp>
        <p:cxnSp>
          <p:nvCxnSpPr>
            <p:cNvPr id="626" name="Google Shape;626;p31"/>
            <p:cNvCxnSpPr/>
            <p:nvPr/>
          </p:nvCxnSpPr>
          <p:spPr>
            <a:xfrm flipH="1" rot="10800000">
              <a:off x="2975968" y="3143250"/>
              <a:ext cx="764182" cy="394692"/>
            </a:xfrm>
            <a:prstGeom prst="straightConnector1">
              <a:avLst/>
            </a:prstGeom>
            <a:noFill/>
            <a:ln cap="flat" cmpd="sng" w="28575">
              <a:solidFill>
                <a:schemeClr val="accent6"/>
              </a:solidFill>
              <a:prstDash val="solid"/>
              <a:round/>
              <a:headEnd len="sm" w="sm" type="none"/>
              <a:tailEnd len="med" w="med" type="triangle"/>
            </a:ln>
          </p:spPr>
        </p:cxnSp>
        <p:cxnSp>
          <p:nvCxnSpPr>
            <p:cNvPr id="627" name="Google Shape;627;p31"/>
            <p:cNvCxnSpPr/>
            <p:nvPr/>
          </p:nvCxnSpPr>
          <p:spPr>
            <a:xfrm>
              <a:off x="2907706" y="3737198"/>
              <a:ext cx="845144" cy="168052"/>
            </a:xfrm>
            <a:prstGeom prst="straightConnector1">
              <a:avLst/>
            </a:prstGeom>
            <a:noFill/>
            <a:ln cap="flat" cmpd="sng" w="28575">
              <a:solidFill>
                <a:schemeClr val="accent6"/>
              </a:solidFill>
              <a:prstDash val="solid"/>
              <a:round/>
              <a:headEnd len="sm" w="sm" type="none"/>
              <a:tailEnd len="med" w="med" type="triangle"/>
            </a:ln>
          </p:spPr>
        </p:cxnSp>
        <p:cxnSp>
          <p:nvCxnSpPr>
            <p:cNvPr id="628" name="Google Shape;628;p31"/>
            <p:cNvCxnSpPr/>
            <p:nvPr/>
          </p:nvCxnSpPr>
          <p:spPr>
            <a:xfrm flipH="1" rot="10800000">
              <a:off x="4067175" y="3771900"/>
              <a:ext cx="1571625" cy="1048122"/>
            </a:xfrm>
            <a:prstGeom prst="straightConnector1">
              <a:avLst/>
            </a:prstGeom>
            <a:noFill/>
            <a:ln cap="flat" cmpd="sng" w="28575">
              <a:solidFill>
                <a:schemeClr val="accent6"/>
              </a:solidFill>
              <a:prstDash val="solid"/>
              <a:round/>
              <a:headEnd len="sm" w="sm" type="none"/>
              <a:tailEnd len="med" w="med" type="triangle"/>
            </a:ln>
          </p:spPr>
        </p:cxnSp>
        <p:cxnSp>
          <p:nvCxnSpPr>
            <p:cNvPr id="629" name="Google Shape;629;p31"/>
            <p:cNvCxnSpPr/>
            <p:nvPr/>
          </p:nvCxnSpPr>
          <p:spPr>
            <a:xfrm flipH="1" rot="10800000">
              <a:off x="4149428" y="3619500"/>
              <a:ext cx="1425872" cy="324346"/>
            </a:xfrm>
            <a:prstGeom prst="straightConnector1">
              <a:avLst/>
            </a:prstGeom>
            <a:noFill/>
            <a:ln cap="flat" cmpd="sng" w="28575">
              <a:solidFill>
                <a:schemeClr val="accent6"/>
              </a:solidFill>
              <a:prstDash val="solid"/>
              <a:round/>
              <a:headEnd len="sm" w="sm" type="none"/>
              <a:tailEnd len="med" w="med" type="triangle"/>
            </a:ln>
          </p:spPr>
        </p:cxnSp>
        <p:cxnSp>
          <p:nvCxnSpPr>
            <p:cNvPr id="630" name="Google Shape;630;p31"/>
            <p:cNvCxnSpPr/>
            <p:nvPr/>
          </p:nvCxnSpPr>
          <p:spPr>
            <a:xfrm>
              <a:off x="4117975" y="3029198"/>
              <a:ext cx="1120775" cy="1358652"/>
            </a:xfrm>
            <a:prstGeom prst="straightConnector1">
              <a:avLst/>
            </a:prstGeom>
            <a:noFill/>
            <a:ln cap="flat" cmpd="sng" w="28575">
              <a:solidFill>
                <a:schemeClr val="accent6"/>
              </a:solidFill>
              <a:prstDash val="solid"/>
              <a:round/>
              <a:headEnd len="sm" w="sm" type="none"/>
              <a:tailEnd len="med" w="med" type="triangle"/>
            </a:ln>
          </p:spPr>
        </p:cxnSp>
        <p:sp>
          <p:nvSpPr>
            <p:cNvPr id="631" name="Google Shape;631;p31"/>
            <p:cNvSpPr/>
            <p:nvPr/>
          </p:nvSpPr>
          <p:spPr>
            <a:xfrm>
              <a:off x="3795713" y="2895600"/>
              <a:ext cx="387350" cy="38735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PE" sz="1600">
                  <a:solidFill>
                    <a:schemeClr val="lt1"/>
                  </a:solidFill>
                  <a:latin typeface="Calibri"/>
                  <a:ea typeface="Calibri"/>
                  <a:cs typeface="Calibri"/>
                  <a:sym typeface="Calibri"/>
                </a:rPr>
                <a:t>C</a:t>
              </a:r>
              <a:endParaRPr/>
            </a:p>
          </p:txBody>
        </p:sp>
        <p:sp>
          <p:nvSpPr>
            <p:cNvPr id="632" name="Google Shape;632;p31"/>
            <p:cNvSpPr/>
            <p:nvPr/>
          </p:nvSpPr>
          <p:spPr>
            <a:xfrm>
              <a:off x="2666132" y="3425304"/>
              <a:ext cx="387350" cy="38735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PE" sz="1600">
                  <a:solidFill>
                    <a:schemeClr val="lt1"/>
                  </a:solidFill>
                  <a:latin typeface="Calibri"/>
                  <a:ea typeface="Calibri"/>
                  <a:cs typeface="Calibri"/>
                  <a:sym typeface="Calibri"/>
                </a:rPr>
                <a:t>A</a:t>
              </a:r>
              <a:endParaRPr/>
            </a:p>
          </p:txBody>
        </p:sp>
        <p:sp>
          <p:nvSpPr>
            <p:cNvPr id="633" name="Google Shape;633;p31"/>
            <p:cNvSpPr/>
            <p:nvPr/>
          </p:nvSpPr>
          <p:spPr>
            <a:xfrm>
              <a:off x="3848100" y="3727822"/>
              <a:ext cx="387350" cy="38735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PE" sz="1600">
                  <a:solidFill>
                    <a:schemeClr val="lt1"/>
                  </a:solidFill>
                  <a:latin typeface="Calibri"/>
                  <a:ea typeface="Calibri"/>
                  <a:cs typeface="Calibri"/>
                  <a:sym typeface="Calibri"/>
                </a:rPr>
                <a:t>D</a:t>
              </a:r>
              <a:endParaRPr/>
            </a:p>
          </p:txBody>
        </p:sp>
        <p:sp>
          <p:nvSpPr>
            <p:cNvPr id="634" name="Google Shape;634;p31"/>
            <p:cNvSpPr/>
            <p:nvPr/>
          </p:nvSpPr>
          <p:spPr>
            <a:xfrm>
              <a:off x="2643138" y="4496420"/>
              <a:ext cx="387350" cy="38735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PE" sz="1600">
                  <a:solidFill>
                    <a:schemeClr val="lt1"/>
                  </a:solidFill>
                  <a:latin typeface="Calibri"/>
                  <a:ea typeface="Calibri"/>
                  <a:cs typeface="Calibri"/>
                  <a:sym typeface="Calibri"/>
                </a:rPr>
                <a:t>B</a:t>
              </a:r>
              <a:endParaRPr/>
            </a:p>
          </p:txBody>
        </p:sp>
        <p:sp>
          <p:nvSpPr>
            <p:cNvPr id="635" name="Google Shape;635;p31"/>
            <p:cNvSpPr/>
            <p:nvPr/>
          </p:nvSpPr>
          <p:spPr>
            <a:xfrm>
              <a:off x="3762648" y="4727674"/>
              <a:ext cx="387350" cy="38735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PE" sz="1600">
                  <a:solidFill>
                    <a:schemeClr val="lt1"/>
                  </a:solidFill>
                  <a:latin typeface="Calibri"/>
                  <a:ea typeface="Calibri"/>
                  <a:cs typeface="Calibri"/>
                  <a:sym typeface="Calibri"/>
                </a:rPr>
                <a:t>E</a:t>
              </a:r>
              <a:endParaRPr/>
            </a:p>
          </p:txBody>
        </p:sp>
        <p:sp>
          <p:nvSpPr>
            <p:cNvPr id="636" name="Google Shape;636;p31"/>
            <p:cNvSpPr/>
            <p:nvPr/>
          </p:nvSpPr>
          <p:spPr>
            <a:xfrm>
              <a:off x="5226422" y="4361408"/>
              <a:ext cx="387350" cy="38735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PE" sz="1600">
                  <a:solidFill>
                    <a:schemeClr val="lt1"/>
                  </a:solidFill>
                  <a:latin typeface="Calibri"/>
                  <a:ea typeface="Calibri"/>
                  <a:cs typeface="Calibri"/>
                  <a:sym typeface="Calibri"/>
                </a:rPr>
                <a:t>F</a:t>
              </a:r>
              <a:endParaRPr/>
            </a:p>
          </p:txBody>
        </p:sp>
        <p:sp>
          <p:nvSpPr>
            <p:cNvPr id="637" name="Google Shape;637;p31"/>
            <p:cNvSpPr/>
            <p:nvPr/>
          </p:nvSpPr>
          <p:spPr>
            <a:xfrm>
              <a:off x="5635104" y="3414762"/>
              <a:ext cx="387350" cy="38735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PE" sz="1600">
                  <a:solidFill>
                    <a:schemeClr val="lt1"/>
                  </a:solidFill>
                  <a:latin typeface="Calibri"/>
                  <a:ea typeface="Calibri"/>
                  <a:cs typeface="Calibri"/>
                  <a:sym typeface="Calibri"/>
                </a:rPr>
                <a:t>G</a:t>
              </a:r>
              <a:endParaRPr/>
            </a:p>
          </p:txBody>
        </p:sp>
        <p:sp>
          <p:nvSpPr>
            <p:cNvPr id="638" name="Google Shape;638;p31"/>
            <p:cNvSpPr/>
            <p:nvPr/>
          </p:nvSpPr>
          <p:spPr>
            <a:xfrm>
              <a:off x="6304260" y="3975968"/>
              <a:ext cx="387350" cy="38735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PE" sz="1600">
                  <a:solidFill>
                    <a:schemeClr val="lt1"/>
                  </a:solidFill>
                  <a:latin typeface="Calibri"/>
                  <a:ea typeface="Calibri"/>
                  <a:cs typeface="Calibri"/>
                  <a:sym typeface="Calibri"/>
                </a:rPr>
                <a:t>H</a:t>
              </a:r>
              <a:endParaRPr/>
            </a:p>
          </p:txBody>
        </p:sp>
        <p:sp>
          <p:nvSpPr>
            <p:cNvPr id="639" name="Google Shape;639;p31"/>
            <p:cNvSpPr/>
            <p:nvPr/>
          </p:nvSpPr>
          <p:spPr>
            <a:xfrm>
              <a:off x="1659806" y="4014192"/>
              <a:ext cx="387350" cy="387350"/>
            </a:xfrm>
            <a:prstGeom prst="ellipse">
              <a:avLst/>
            </a:prstGeom>
            <a:solidFill>
              <a:schemeClr val="accent4"/>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s-PE" sz="1200">
                  <a:solidFill>
                    <a:schemeClr val="lt1"/>
                  </a:solidFill>
                  <a:latin typeface="Calibri"/>
                  <a:ea typeface="Calibri"/>
                  <a:cs typeface="Calibri"/>
                  <a:sym typeface="Calibri"/>
                </a:rPr>
                <a:t>Ini</a:t>
              </a:r>
              <a:endParaRPr b="1" sz="1200">
                <a:solidFill>
                  <a:schemeClr val="lt1"/>
                </a:solidFill>
                <a:latin typeface="Calibri"/>
                <a:ea typeface="Calibri"/>
                <a:cs typeface="Calibri"/>
                <a:sym typeface="Calibri"/>
              </a:endParaRPr>
            </a:p>
          </p:txBody>
        </p:sp>
        <p:sp>
          <p:nvSpPr>
            <p:cNvPr id="640" name="Google Shape;640;p31"/>
            <p:cNvSpPr/>
            <p:nvPr/>
          </p:nvSpPr>
          <p:spPr>
            <a:xfrm>
              <a:off x="7342212" y="3984600"/>
              <a:ext cx="387350" cy="387350"/>
            </a:xfrm>
            <a:prstGeom prst="ellipse">
              <a:avLst/>
            </a:prstGeom>
            <a:solidFill>
              <a:schemeClr val="accent4"/>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s-PE" sz="1200">
                  <a:solidFill>
                    <a:schemeClr val="lt1"/>
                  </a:solidFill>
                  <a:latin typeface="Calibri"/>
                  <a:ea typeface="Calibri"/>
                  <a:cs typeface="Calibri"/>
                  <a:sym typeface="Calibri"/>
                </a:rPr>
                <a:t>Fin</a:t>
              </a:r>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graphicFrame>
        <p:nvGraphicFramePr>
          <p:cNvPr id="646" name="Google Shape;646;p32"/>
          <p:cNvGraphicFramePr/>
          <p:nvPr/>
        </p:nvGraphicFramePr>
        <p:xfrm>
          <a:off x="3276600" y="527050"/>
          <a:ext cx="3000000" cy="3000000"/>
        </p:xfrm>
        <a:graphic>
          <a:graphicData uri="http://schemas.openxmlformats.org/drawingml/2006/table">
            <a:tbl>
              <a:tblPr bandRow="1">
                <a:noFill/>
                <a:tableStyleId>{C8915D58-FF3A-463F-9482-0507B9657105}</a:tableStyleId>
              </a:tblPr>
              <a:tblGrid>
                <a:gridCol w="561975"/>
                <a:gridCol w="561975"/>
                <a:gridCol w="561975"/>
              </a:tblGrid>
              <a:tr h="125275">
                <a:tc>
                  <a:txBody>
                    <a:bodyPr/>
                    <a:lstStyle/>
                    <a:p>
                      <a:pPr indent="0" lvl="0" marL="0" marR="0" rtl="0" algn="ctr">
                        <a:spcBef>
                          <a:spcPts val="0"/>
                        </a:spcBef>
                        <a:spcAft>
                          <a:spcPts val="0"/>
                        </a:spcAft>
                        <a:buNone/>
                      </a:pPr>
                      <a:r>
                        <a:rPr b="1" lang="es-PE" sz="600">
                          <a:solidFill>
                            <a:schemeClr val="lt1"/>
                          </a:solidFill>
                        </a:rPr>
                        <a:t>Actividad </a:t>
                      </a:r>
                      <a:endParaRPr/>
                    </a:p>
                  </a:txBody>
                  <a:tcPr marT="15675" marB="15675" marR="31350" marL="31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accent5"/>
                    </a:solidFill>
                  </a:tcPr>
                </a:tc>
                <a:tc>
                  <a:txBody>
                    <a:bodyPr/>
                    <a:lstStyle/>
                    <a:p>
                      <a:pPr indent="0" lvl="0" marL="0" marR="0" rtl="0" algn="ctr">
                        <a:spcBef>
                          <a:spcPts val="0"/>
                        </a:spcBef>
                        <a:spcAft>
                          <a:spcPts val="0"/>
                        </a:spcAft>
                        <a:buNone/>
                      </a:pPr>
                      <a:r>
                        <a:rPr b="1" lang="es-PE" sz="600">
                          <a:solidFill>
                            <a:schemeClr val="lt1"/>
                          </a:solidFill>
                        </a:rPr>
                        <a:t>Duración (Días) </a:t>
                      </a:r>
                      <a:endParaRPr/>
                    </a:p>
                  </a:txBody>
                  <a:tcPr marT="15675" marB="15675" marR="31350" marL="31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accent5"/>
                    </a:solidFill>
                  </a:tcPr>
                </a:tc>
                <a:tc>
                  <a:txBody>
                    <a:bodyPr/>
                    <a:lstStyle/>
                    <a:p>
                      <a:pPr indent="0" lvl="0" marL="0" marR="0" rtl="0" algn="ctr">
                        <a:spcBef>
                          <a:spcPts val="0"/>
                        </a:spcBef>
                        <a:spcAft>
                          <a:spcPts val="0"/>
                        </a:spcAft>
                        <a:buNone/>
                      </a:pPr>
                      <a:r>
                        <a:rPr b="1" lang="es-PE" sz="600">
                          <a:solidFill>
                            <a:schemeClr val="lt1"/>
                          </a:solidFill>
                        </a:rPr>
                        <a:t>Predecesora </a:t>
                      </a:r>
                      <a:endParaRPr/>
                    </a:p>
                  </a:txBody>
                  <a:tcPr marT="15675" marB="15675" marR="31350" marL="31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accent5"/>
                    </a:solidFill>
                  </a:tcPr>
                </a:tc>
              </a:tr>
              <a:tr h="125275">
                <a:tc>
                  <a:txBody>
                    <a:bodyPr/>
                    <a:lstStyle/>
                    <a:p>
                      <a:pPr indent="0" lvl="0" marL="0" marR="0" rtl="0" algn="ctr">
                        <a:spcBef>
                          <a:spcPts val="0"/>
                        </a:spcBef>
                        <a:spcAft>
                          <a:spcPts val="0"/>
                        </a:spcAft>
                        <a:buNone/>
                      </a:pPr>
                      <a:r>
                        <a:rPr lang="es-PE" sz="600"/>
                        <a:t>A</a:t>
                      </a:r>
                      <a:endParaRPr/>
                    </a:p>
                  </a:txBody>
                  <a:tcPr marT="15675" marB="15675" marR="31350" marL="31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s-PE" sz="600"/>
                        <a:t>6</a:t>
                      </a:r>
                      <a:endParaRPr/>
                    </a:p>
                  </a:txBody>
                  <a:tcPr marT="15675" marB="15675" marR="31350" marL="31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s-PE" sz="600"/>
                        <a:t>Inicio</a:t>
                      </a:r>
                      <a:endParaRPr/>
                    </a:p>
                  </a:txBody>
                  <a:tcPr marT="15675" marB="15675" marR="31350" marL="31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r>
              <a:tr h="125275">
                <a:tc>
                  <a:txBody>
                    <a:bodyPr/>
                    <a:lstStyle/>
                    <a:p>
                      <a:pPr indent="0" lvl="0" marL="0" marR="0" rtl="0" algn="ctr">
                        <a:spcBef>
                          <a:spcPts val="0"/>
                        </a:spcBef>
                        <a:spcAft>
                          <a:spcPts val="0"/>
                        </a:spcAft>
                        <a:buNone/>
                      </a:pPr>
                      <a:r>
                        <a:rPr lang="es-PE" sz="600"/>
                        <a:t>B</a:t>
                      </a:r>
                      <a:endParaRPr/>
                    </a:p>
                  </a:txBody>
                  <a:tcPr marT="15675" marB="15675" marR="31350" marL="31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s-PE" sz="600"/>
                        <a:t>8</a:t>
                      </a:r>
                      <a:endParaRPr/>
                    </a:p>
                  </a:txBody>
                  <a:tcPr marT="15675" marB="15675" marR="31350" marL="31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600"/>
                        <a:buFont typeface="Calibri"/>
                        <a:buNone/>
                      </a:pPr>
                      <a:r>
                        <a:rPr lang="es-PE" sz="600"/>
                        <a:t>Inicio</a:t>
                      </a:r>
                      <a:endParaRPr/>
                    </a:p>
                  </a:txBody>
                  <a:tcPr marT="15675" marB="15675" marR="31350" marL="31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r>
              <a:tr h="125275">
                <a:tc>
                  <a:txBody>
                    <a:bodyPr/>
                    <a:lstStyle/>
                    <a:p>
                      <a:pPr indent="0" lvl="0" marL="0" marR="0" rtl="0" algn="ctr">
                        <a:spcBef>
                          <a:spcPts val="0"/>
                        </a:spcBef>
                        <a:spcAft>
                          <a:spcPts val="0"/>
                        </a:spcAft>
                        <a:buNone/>
                      </a:pPr>
                      <a:r>
                        <a:rPr lang="es-PE" sz="600"/>
                        <a:t>C</a:t>
                      </a:r>
                      <a:endParaRPr/>
                    </a:p>
                  </a:txBody>
                  <a:tcPr marT="15675" marB="15675" marR="31350" marL="31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s-PE" sz="600"/>
                        <a:t>4</a:t>
                      </a:r>
                      <a:endParaRPr/>
                    </a:p>
                  </a:txBody>
                  <a:tcPr marT="15675" marB="15675" marR="31350" marL="31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s-PE" sz="600"/>
                        <a:t>A</a:t>
                      </a:r>
                      <a:endParaRPr/>
                    </a:p>
                  </a:txBody>
                  <a:tcPr marT="15675" marB="15675" marR="31350" marL="31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r>
              <a:tr h="125275">
                <a:tc>
                  <a:txBody>
                    <a:bodyPr/>
                    <a:lstStyle/>
                    <a:p>
                      <a:pPr indent="0" lvl="0" marL="0" marR="0" rtl="0" algn="ctr">
                        <a:spcBef>
                          <a:spcPts val="0"/>
                        </a:spcBef>
                        <a:spcAft>
                          <a:spcPts val="0"/>
                        </a:spcAft>
                        <a:buNone/>
                      </a:pPr>
                      <a:r>
                        <a:rPr lang="es-PE" sz="600"/>
                        <a:t>D</a:t>
                      </a:r>
                      <a:endParaRPr/>
                    </a:p>
                  </a:txBody>
                  <a:tcPr marT="15675" marB="15675" marR="31350" marL="31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s-PE" sz="600"/>
                        <a:t>7</a:t>
                      </a:r>
                      <a:endParaRPr/>
                    </a:p>
                  </a:txBody>
                  <a:tcPr marT="15675" marB="15675" marR="31350" marL="31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s-PE" sz="600"/>
                        <a:t>A</a:t>
                      </a:r>
                      <a:endParaRPr/>
                    </a:p>
                  </a:txBody>
                  <a:tcPr marT="15675" marB="15675" marR="31350" marL="31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r>
              <a:tr h="125275">
                <a:tc>
                  <a:txBody>
                    <a:bodyPr/>
                    <a:lstStyle/>
                    <a:p>
                      <a:pPr indent="0" lvl="0" marL="0" marR="0" rtl="0" algn="ctr">
                        <a:spcBef>
                          <a:spcPts val="0"/>
                        </a:spcBef>
                        <a:spcAft>
                          <a:spcPts val="0"/>
                        </a:spcAft>
                        <a:buNone/>
                      </a:pPr>
                      <a:r>
                        <a:rPr lang="es-PE" sz="600"/>
                        <a:t>E</a:t>
                      </a:r>
                      <a:endParaRPr/>
                    </a:p>
                  </a:txBody>
                  <a:tcPr marT="15675" marB="15675" marR="31350" marL="31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s-PE" sz="600"/>
                        <a:t>10</a:t>
                      </a:r>
                      <a:endParaRPr/>
                    </a:p>
                  </a:txBody>
                  <a:tcPr marT="15675" marB="15675" marR="31350" marL="31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s-PE" sz="600"/>
                        <a:t>B</a:t>
                      </a:r>
                      <a:endParaRPr/>
                    </a:p>
                  </a:txBody>
                  <a:tcPr marT="15675" marB="15675" marR="31350" marL="31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r>
              <a:tr h="125275">
                <a:tc>
                  <a:txBody>
                    <a:bodyPr/>
                    <a:lstStyle/>
                    <a:p>
                      <a:pPr indent="0" lvl="0" marL="0" marR="0" rtl="0" algn="ctr">
                        <a:spcBef>
                          <a:spcPts val="0"/>
                        </a:spcBef>
                        <a:spcAft>
                          <a:spcPts val="0"/>
                        </a:spcAft>
                        <a:buNone/>
                      </a:pPr>
                      <a:r>
                        <a:rPr lang="es-PE" sz="600"/>
                        <a:t>F</a:t>
                      </a:r>
                      <a:endParaRPr/>
                    </a:p>
                  </a:txBody>
                  <a:tcPr marT="15675" marB="15675" marR="31350" marL="31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s-PE" sz="600"/>
                        <a:t>5</a:t>
                      </a:r>
                      <a:endParaRPr/>
                    </a:p>
                  </a:txBody>
                  <a:tcPr marT="15675" marB="15675" marR="31350" marL="31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s-PE" sz="600"/>
                        <a:t>C,E</a:t>
                      </a:r>
                      <a:endParaRPr/>
                    </a:p>
                  </a:txBody>
                  <a:tcPr marT="15675" marB="15675" marR="31350" marL="31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r>
              <a:tr h="125275">
                <a:tc>
                  <a:txBody>
                    <a:bodyPr/>
                    <a:lstStyle/>
                    <a:p>
                      <a:pPr indent="0" lvl="0" marL="0" marR="0" rtl="0" algn="ctr">
                        <a:spcBef>
                          <a:spcPts val="0"/>
                        </a:spcBef>
                        <a:spcAft>
                          <a:spcPts val="0"/>
                        </a:spcAft>
                        <a:buNone/>
                      </a:pPr>
                      <a:r>
                        <a:rPr lang="es-PE" sz="600"/>
                        <a:t>G</a:t>
                      </a:r>
                      <a:endParaRPr/>
                    </a:p>
                  </a:txBody>
                  <a:tcPr marT="15675" marB="15675" marR="31350" marL="31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s-PE" sz="600"/>
                        <a:t>9</a:t>
                      </a:r>
                      <a:endParaRPr/>
                    </a:p>
                  </a:txBody>
                  <a:tcPr marT="15675" marB="15675" marR="31350" marL="31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s-PE" sz="600"/>
                        <a:t>D,E,F</a:t>
                      </a:r>
                      <a:endParaRPr/>
                    </a:p>
                  </a:txBody>
                  <a:tcPr marT="15675" marB="15675" marR="31350" marL="31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r>
              <a:tr h="125275">
                <a:tc>
                  <a:txBody>
                    <a:bodyPr/>
                    <a:lstStyle/>
                    <a:p>
                      <a:pPr indent="0" lvl="0" marL="0" marR="0" rtl="0" algn="ctr">
                        <a:spcBef>
                          <a:spcPts val="0"/>
                        </a:spcBef>
                        <a:spcAft>
                          <a:spcPts val="0"/>
                        </a:spcAft>
                        <a:buNone/>
                      </a:pPr>
                      <a:r>
                        <a:rPr lang="es-PE" sz="600"/>
                        <a:t>H</a:t>
                      </a:r>
                      <a:endParaRPr/>
                    </a:p>
                  </a:txBody>
                  <a:tcPr marT="15675" marB="15675" marR="31350" marL="31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s-PE" sz="600"/>
                        <a:t>10</a:t>
                      </a:r>
                      <a:endParaRPr/>
                    </a:p>
                  </a:txBody>
                  <a:tcPr marT="15675" marB="15675" marR="31350" marL="31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s-PE" sz="600"/>
                        <a:t>G</a:t>
                      </a:r>
                      <a:endParaRPr/>
                    </a:p>
                  </a:txBody>
                  <a:tcPr marT="15675" marB="15675" marR="31350" marL="313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r>
            </a:tbl>
          </a:graphicData>
        </a:graphic>
      </p:graphicFrame>
      <p:grpSp>
        <p:nvGrpSpPr>
          <p:cNvPr id="647" name="Google Shape;647;p32"/>
          <p:cNvGrpSpPr/>
          <p:nvPr/>
        </p:nvGrpSpPr>
        <p:grpSpPr>
          <a:xfrm>
            <a:off x="1699353" y="1768375"/>
            <a:ext cx="6069756" cy="2531668"/>
            <a:chOff x="1659806" y="2583356"/>
            <a:chExt cx="6069756" cy="2531668"/>
          </a:xfrm>
        </p:grpSpPr>
        <p:sp>
          <p:nvSpPr>
            <p:cNvPr id="648" name="Google Shape;648;p32"/>
            <p:cNvSpPr/>
            <p:nvPr/>
          </p:nvSpPr>
          <p:spPr>
            <a:xfrm>
              <a:off x="2670054" y="3114210"/>
              <a:ext cx="365246" cy="36004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1" lang="es-PE" sz="1300">
                  <a:solidFill>
                    <a:schemeClr val="accent2"/>
                  </a:solidFill>
                  <a:latin typeface="Calibri"/>
                  <a:ea typeface="Calibri"/>
                  <a:cs typeface="Calibri"/>
                  <a:sym typeface="Calibri"/>
                </a:rPr>
                <a:t>6d</a:t>
              </a:r>
              <a:endParaRPr/>
            </a:p>
          </p:txBody>
        </p:sp>
        <p:sp>
          <p:nvSpPr>
            <p:cNvPr id="649" name="Google Shape;649;p32"/>
            <p:cNvSpPr/>
            <p:nvPr/>
          </p:nvSpPr>
          <p:spPr>
            <a:xfrm>
              <a:off x="3808983" y="2583356"/>
              <a:ext cx="360671" cy="36004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1" lang="es-PE" sz="1300">
                  <a:solidFill>
                    <a:schemeClr val="accent2"/>
                  </a:solidFill>
                  <a:latin typeface="Calibri"/>
                  <a:ea typeface="Calibri"/>
                  <a:cs typeface="Calibri"/>
                  <a:sym typeface="Calibri"/>
                </a:rPr>
                <a:t>4d</a:t>
              </a:r>
              <a:endParaRPr/>
            </a:p>
          </p:txBody>
        </p:sp>
        <p:sp>
          <p:nvSpPr>
            <p:cNvPr id="650" name="Google Shape;650;p32"/>
            <p:cNvSpPr/>
            <p:nvPr/>
          </p:nvSpPr>
          <p:spPr>
            <a:xfrm>
              <a:off x="3866133" y="3420838"/>
              <a:ext cx="360671" cy="36004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1" lang="es-PE" sz="1300">
                  <a:solidFill>
                    <a:schemeClr val="accent2"/>
                  </a:solidFill>
                  <a:latin typeface="Calibri"/>
                  <a:ea typeface="Calibri"/>
                  <a:cs typeface="Calibri"/>
                  <a:sym typeface="Calibri"/>
                </a:rPr>
                <a:t>7d</a:t>
              </a:r>
              <a:endParaRPr/>
            </a:p>
          </p:txBody>
        </p:sp>
        <p:sp>
          <p:nvSpPr>
            <p:cNvPr id="651" name="Google Shape;651;p32"/>
            <p:cNvSpPr/>
            <p:nvPr/>
          </p:nvSpPr>
          <p:spPr>
            <a:xfrm>
              <a:off x="5643080" y="3095160"/>
              <a:ext cx="325920" cy="36004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1" lang="es-PE" sz="1300">
                  <a:solidFill>
                    <a:schemeClr val="accent2"/>
                  </a:solidFill>
                  <a:latin typeface="Calibri"/>
                  <a:ea typeface="Calibri"/>
                  <a:cs typeface="Calibri"/>
                  <a:sym typeface="Calibri"/>
                </a:rPr>
                <a:t>9d</a:t>
              </a:r>
              <a:endParaRPr/>
            </a:p>
          </p:txBody>
        </p:sp>
        <p:sp>
          <p:nvSpPr>
            <p:cNvPr id="652" name="Google Shape;652;p32"/>
            <p:cNvSpPr/>
            <p:nvPr/>
          </p:nvSpPr>
          <p:spPr>
            <a:xfrm>
              <a:off x="2670054" y="4181630"/>
              <a:ext cx="365246" cy="36004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1" lang="es-PE" sz="1300">
                  <a:solidFill>
                    <a:schemeClr val="accent2"/>
                  </a:solidFill>
                  <a:latin typeface="Calibri"/>
                  <a:ea typeface="Calibri"/>
                  <a:cs typeface="Calibri"/>
                  <a:sym typeface="Calibri"/>
                </a:rPr>
                <a:t>8d</a:t>
              </a:r>
              <a:endParaRPr/>
            </a:p>
          </p:txBody>
        </p:sp>
        <p:sp>
          <p:nvSpPr>
            <p:cNvPr id="653" name="Google Shape;653;p32"/>
            <p:cNvSpPr/>
            <p:nvPr/>
          </p:nvSpPr>
          <p:spPr>
            <a:xfrm>
              <a:off x="3770883" y="4418978"/>
              <a:ext cx="360671" cy="36004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1" lang="es-PE" sz="1300">
                  <a:solidFill>
                    <a:schemeClr val="accent2"/>
                  </a:solidFill>
                  <a:latin typeface="Calibri"/>
                  <a:ea typeface="Calibri"/>
                  <a:cs typeface="Calibri"/>
                  <a:sym typeface="Calibri"/>
                </a:rPr>
                <a:t>10d</a:t>
              </a:r>
              <a:endParaRPr/>
            </a:p>
          </p:txBody>
        </p:sp>
        <p:sp>
          <p:nvSpPr>
            <p:cNvPr id="654" name="Google Shape;654;p32"/>
            <p:cNvSpPr/>
            <p:nvPr/>
          </p:nvSpPr>
          <p:spPr>
            <a:xfrm>
              <a:off x="5064917" y="4714703"/>
              <a:ext cx="720080" cy="360040"/>
            </a:xfrm>
            <a:prstGeom prst="rect">
              <a:avLst/>
            </a:prstGeom>
            <a:noFill/>
            <a:ln cap="flat" cmpd="sng" w="25400">
              <a:solidFill>
                <a:schemeClr val="lt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1" lang="es-PE" sz="1300">
                  <a:solidFill>
                    <a:schemeClr val="accent2"/>
                  </a:solidFill>
                  <a:latin typeface="Calibri"/>
                  <a:ea typeface="Calibri"/>
                  <a:cs typeface="Calibri"/>
                  <a:sym typeface="Calibri"/>
                </a:rPr>
                <a:t>5d</a:t>
              </a:r>
              <a:endParaRPr/>
            </a:p>
          </p:txBody>
        </p:sp>
        <p:sp>
          <p:nvSpPr>
            <p:cNvPr id="655" name="Google Shape;655;p32"/>
            <p:cNvSpPr/>
            <p:nvPr/>
          </p:nvSpPr>
          <p:spPr>
            <a:xfrm>
              <a:off x="6346017" y="4322913"/>
              <a:ext cx="325920" cy="36004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1" lang="es-PE" sz="1300">
                  <a:solidFill>
                    <a:schemeClr val="accent2"/>
                  </a:solidFill>
                  <a:latin typeface="Calibri"/>
                  <a:ea typeface="Calibri"/>
                  <a:cs typeface="Calibri"/>
                  <a:sym typeface="Calibri"/>
                </a:rPr>
                <a:t>10d</a:t>
              </a:r>
              <a:endParaRPr/>
            </a:p>
          </p:txBody>
        </p:sp>
        <p:cxnSp>
          <p:nvCxnSpPr>
            <p:cNvPr id="656" name="Google Shape;656;p32"/>
            <p:cNvCxnSpPr/>
            <p:nvPr/>
          </p:nvCxnSpPr>
          <p:spPr>
            <a:xfrm>
              <a:off x="1943100" y="4286250"/>
              <a:ext cx="635000" cy="374650"/>
            </a:xfrm>
            <a:prstGeom prst="straightConnector1">
              <a:avLst/>
            </a:prstGeom>
            <a:noFill/>
            <a:ln cap="flat" cmpd="sng" w="28575">
              <a:solidFill>
                <a:schemeClr val="accent2"/>
              </a:solidFill>
              <a:prstDash val="solid"/>
              <a:round/>
              <a:headEnd len="sm" w="sm" type="none"/>
              <a:tailEnd len="med" w="med" type="triangle"/>
            </a:ln>
          </p:spPr>
        </p:cxnSp>
        <p:cxnSp>
          <p:nvCxnSpPr>
            <p:cNvPr id="657" name="Google Shape;657;p32"/>
            <p:cNvCxnSpPr/>
            <p:nvPr/>
          </p:nvCxnSpPr>
          <p:spPr>
            <a:xfrm>
              <a:off x="2949848" y="4657700"/>
              <a:ext cx="722040" cy="231800"/>
            </a:xfrm>
            <a:prstGeom prst="straightConnector1">
              <a:avLst/>
            </a:prstGeom>
            <a:noFill/>
            <a:ln cap="flat" cmpd="sng" w="28575">
              <a:solidFill>
                <a:schemeClr val="accent2"/>
              </a:solidFill>
              <a:prstDash val="solid"/>
              <a:round/>
              <a:headEnd len="sm" w="sm" type="none"/>
              <a:tailEnd len="med" w="med" type="triangle"/>
            </a:ln>
          </p:spPr>
        </p:cxnSp>
        <p:cxnSp>
          <p:nvCxnSpPr>
            <p:cNvPr id="658" name="Google Shape;658;p32"/>
            <p:cNvCxnSpPr/>
            <p:nvPr/>
          </p:nvCxnSpPr>
          <p:spPr>
            <a:xfrm flipH="1" rot="10800000">
              <a:off x="4067175" y="4692650"/>
              <a:ext cx="1158875" cy="242416"/>
            </a:xfrm>
            <a:prstGeom prst="straightConnector1">
              <a:avLst/>
            </a:prstGeom>
            <a:noFill/>
            <a:ln cap="flat" cmpd="sng" w="28575">
              <a:solidFill>
                <a:schemeClr val="accent2"/>
              </a:solidFill>
              <a:prstDash val="solid"/>
              <a:round/>
              <a:headEnd len="sm" w="sm" type="none"/>
              <a:tailEnd len="med" w="med" type="triangle"/>
            </a:ln>
          </p:spPr>
        </p:cxnSp>
        <p:cxnSp>
          <p:nvCxnSpPr>
            <p:cNvPr id="659" name="Google Shape;659;p32"/>
            <p:cNvCxnSpPr/>
            <p:nvPr/>
          </p:nvCxnSpPr>
          <p:spPr>
            <a:xfrm flipH="1" rot="10800000">
              <a:off x="5434310" y="3835400"/>
              <a:ext cx="356890" cy="575642"/>
            </a:xfrm>
            <a:prstGeom prst="straightConnector1">
              <a:avLst/>
            </a:prstGeom>
            <a:noFill/>
            <a:ln cap="flat" cmpd="sng" w="28575">
              <a:solidFill>
                <a:schemeClr val="accent2"/>
              </a:solidFill>
              <a:prstDash val="solid"/>
              <a:round/>
              <a:headEnd len="sm" w="sm" type="none"/>
              <a:tailEnd len="med" w="med" type="triangle"/>
            </a:ln>
          </p:spPr>
        </p:cxnSp>
        <p:cxnSp>
          <p:nvCxnSpPr>
            <p:cNvPr id="660" name="Google Shape;660;p32"/>
            <p:cNvCxnSpPr/>
            <p:nvPr/>
          </p:nvCxnSpPr>
          <p:spPr>
            <a:xfrm>
              <a:off x="5873750" y="3670300"/>
              <a:ext cx="412750" cy="419100"/>
            </a:xfrm>
            <a:prstGeom prst="straightConnector1">
              <a:avLst/>
            </a:prstGeom>
            <a:noFill/>
            <a:ln cap="flat" cmpd="sng" w="28575">
              <a:solidFill>
                <a:schemeClr val="accent2"/>
              </a:solidFill>
              <a:prstDash val="solid"/>
              <a:round/>
              <a:headEnd len="sm" w="sm" type="none"/>
              <a:tailEnd len="med" w="med" type="triangle"/>
            </a:ln>
          </p:spPr>
        </p:cxnSp>
        <p:cxnSp>
          <p:nvCxnSpPr>
            <p:cNvPr id="661" name="Google Shape;661;p32"/>
            <p:cNvCxnSpPr/>
            <p:nvPr/>
          </p:nvCxnSpPr>
          <p:spPr>
            <a:xfrm>
              <a:off x="6578600" y="4186238"/>
              <a:ext cx="707628" cy="0"/>
            </a:xfrm>
            <a:prstGeom prst="straightConnector1">
              <a:avLst/>
            </a:prstGeom>
            <a:noFill/>
            <a:ln cap="flat" cmpd="sng" w="28575">
              <a:solidFill>
                <a:schemeClr val="accent2"/>
              </a:solidFill>
              <a:prstDash val="solid"/>
              <a:round/>
              <a:headEnd len="sm" w="sm" type="none"/>
              <a:tailEnd len="med" w="med" type="triangle"/>
            </a:ln>
          </p:spPr>
        </p:cxnSp>
        <p:cxnSp>
          <p:nvCxnSpPr>
            <p:cNvPr id="662" name="Google Shape;662;p32"/>
            <p:cNvCxnSpPr/>
            <p:nvPr/>
          </p:nvCxnSpPr>
          <p:spPr>
            <a:xfrm flipH="1" rot="10800000">
              <a:off x="1901230" y="3670300"/>
              <a:ext cx="695920" cy="449312"/>
            </a:xfrm>
            <a:prstGeom prst="straightConnector1">
              <a:avLst/>
            </a:prstGeom>
            <a:noFill/>
            <a:ln cap="flat" cmpd="sng" w="28575">
              <a:solidFill>
                <a:schemeClr val="accent6"/>
              </a:solidFill>
              <a:prstDash val="solid"/>
              <a:round/>
              <a:headEnd len="sm" w="sm" type="none"/>
              <a:tailEnd len="med" w="med" type="triangle"/>
            </a:ln>
          </p:spPr>
        </p:cxnSp>
        <p:cxnSp>
          <p:nvCxnSpPr>
            <p:cNvPr id="663" name="Google Shape;663;p32"/>
            <p:cNvCxnSpPr/>
            <p:nvPr/>
          </p:nvCxnSpPr>
          <p:spPr>
            <a:xfrm flipH="1" rot="10800000">
              <a:off x="2975968" y="3143250"/>
              <a:ext cx="764182" cy="394692"/>
            </a:xfrm>
            <a:prstGeom prst="straightConnector1">
              <a:avLst/>
            </a:prstGeom>
            <a:noFill/>
            <a:ln cap="flat" cmpd="sng" w="28575">
              <a:solidFill>
                <a:schemeClr val="accent6"/>
              </a:solidFill>
              <a:prstDash val="solid"/>
              <a:round/>
              <a:headEnd len="sm" w="sm" type="none"/>
              <a:tailEnd len="med" w="med" type="triangle"/>
            </a:ln>
          </p:spPr>
        </p:cxnSp>
        <p:cxnSp>
          <p:nvCxnSpPr>
            <p:cNvPr id="664" name="Google Shape;664;p32"/>
            <p:cNvCxnSpPr/>
            <p:nvPr/>
          </p:nvCxnSpPr>
          <p:spPr>
            <a:xfrm>
              <a:off x="2907706" y="3737198"/>
              <a:ext cx="845144" cy="168052"/>
            </a:xfrm>
            <a:prstGeom prst="straightConnector1">
              <a:avLst/>
            </a:prstGeom>
            <a:noFill/>
            <a:ln cap="flat" cmpd="sng" w="28575">
              <a:solidFill>
                <a:schemeClr val="accent6"/>
              </a:solidFill>
              <a:prstDash val="solid"/>
              <a:round/>
              <a:headEnd len="sm" w="sm" type="none"/>
              <a:tailEnd len="med" w="med" type="triangle"/>
            </a:ln>
          </p:spPr>
        </p:cxnSp>
        <p:cxnSp>
          <p:nvCxnSpPr>
            <p:cNvPr id="665" name="Google Shape;665;p32"/>
            <p:cNvCxnSpPr/>
            <p:nvPr/>
          </p:nvCxnSpPr>
          <p:spPr>
            <a:xfrm flipH="1" rot="10800000">
              <a:off x="4067175" y="3771900"/>
              <a:ext cx="1571625" cy="1048122"/>
            </a:xfrm>
            <a:prstGeom prst="straightConnector1">
              <a:avLst/>
            </a:prstGeom>
            <a:noFill/>
            <a:ln cap="flat" cmpd="sng" w="28575">
              <a:solidFill>
                <a:schemeClr val="accent6"/>
              </a:solidFill>
              <a:prstDash val="solid"/>
              <a:round/>
              <a:headEnd len="sm" w="sm" type="none"/>
              <a:tailEnd len="med" w="med" type="triangle"/>
            </a:ln>
          </p:spPr>
        </p:cxnSp>
        <p:cxnSp>
          <p:nvCxnSpPr>
            <p:cNvPr id="666" name="Google Shape;666;p32"/>
            <p:cNvCxnSpPr/>
            <p:nvPr/>
          </p:nvCxnSpPr>
          <p:spPr>
            <a:xfrm flipH="1" rot="10800000">
              <a:off x="4149428" y="3619500"/>
              <a:ext cx="1425872" cy="324346"/>
            </a:xfrm>
            <a:prstGeom prst="straightConnector1">
              <a:avLst/>
            </a:prstGeom>
            <a:noFill/>
            <a:ln cap="flat" cmpd="sng" w="28575">
              <a:solidFill>
                <a:schemeClr val="accent6"/>
              </a:solidFill>
              <a:prstDash val="solid"/>
              <a:round/>
              <a:headEnd len="sm" w="sm" type="none"/>
              <a:tailEnd len="med" w="med" type="triangle"/>
            </a:ln>
          </p:spPr>
        </p:cxnSp>
        <p:cxnSp>
          <p:nvCxnSpPr>
            <p:cNvPr id="667" name="Google Shape;667;p32"/>
            <p:cNvCxnSpPr/>
            <p:nvPr/>
          </p:nvCxnSpPr>
          <p:spPr>
            <a:xfrm>
              <a:off x="4117975" y="3029198"/>
              <a:ext cx="1120775" cy="1358652"/>
            </a:xfrm>
            <a:prstGeom prst="straightConnector1">
              <a:avLst/>
            </a:prstGeom>
            <a:noFill/>
            <a:ln cap="flat" cmpd="sng" w="28575">
              <a:solidFill>
                <a:schemeClr val="accent6"/>
              </a:solidFill>
              <a:prstDash val="solid"/>
              <a:round/>
              <a:headEnd len="sm" w="sm" type="none"/>
              <a:tailEnd len="med" w="med" type="triangle"/>
            </a:ln>
          </p:spPr>
        </p:cxnSp>
        <p:sp>
          <p:nvSpPr>
            <p:cNvPr id="668" name="Google Shape;668;p32"/>
            <p:cNvSpPr/>
            <p:nvPr/>
          </p:nvSpPr>
          <p:spPr>
            <a:xfrm>
              <a:off x="3795713" y="2895600"/>
              <a:ext cx="387350" cy="38735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PE" sz="1600">
                  <a:solidFill>
                    <a:schemeClr val="lt1"/>
                  </a:solidFill>
                  <a:latin typeface="Calibri"/>
                  <a:ea typeface="Calibri"/>
                  <a:cs typeface="Calibri"/>
                  <a:sym typeface="Calibri"/>
                </a:rPr>
                <a:t>C</a:t>
              </a:r>
              <a:endParaRPr/>
            </a:p>
          </p:txBody>
        </p:sp>
        <p:sp>
          <p:nvSpPr>
            <p:cNvPr id="669" name="Google Shape;669;p32"/>
            <p:cNvSpPr/>
            <p:nvPr/>
          </p:nvSpPr>
          <p:spPr>
            <a:xfrm>
              <a:off x="2666132" y="3425304"/>
              <a:ext cx="387350" cy="38735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PE" sz="1600">
                  <a:solidFill>
                    <a:schemeClr val="lt1"/>
                  </a:solidFill>
                  <a:latin typeface="Calibri"/>
                  <a:ea typeface="Calibri"/>
                  <a:cs typeface="Calibri"/>
                  <a:sym typeface="Calibri"/>
                </a:rPr>
                <a:t>A</a:t>
              </a:r>
              <a:endParaRPr/>
            </a:p>
          </p:txBody>
        </p:sp>
        <p:sp>
          <p:nvSpPr>
            <p:cNvPr id="670" name="Google Shape;670;p32"/>
            <p:cNvSpPr/>
            <p:nvPr/>
          </p:nvSpPr>
          <p:spPr>
            <a:xfrm>
              <a:off x="3848100" y="3727822"/>
              <a:ext cx="387350" cy="38735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PE" sz="1600">
                  <a:solidFill>
                    <a:schemeClr val="lt1"/>
                  </a:solidFill>
                  <a:latin typeface="Calibri"/>
                  <a:ea typeface="Calibri"/>
                  <a:cs typeface="Calibri"/>
                  <a:sym typeface="Calibri"/>
                </a:rPr>
                <a:t>D</a:t>
              </a:r>
              <a:endParaRPr/>
            </a:p>
          </p:txBody>
        </p:sp>
        <p:sp>
          <p:nvSpPr>
            <p:cNvPr id="671" name="Google Shape;671;p32"/>
            <p:cNvSpPr/>
            <p:nvPr/>
          </p:nvSpPr>
          <p:spPr>
            <a:xfrm>
              <a:off x="2643138" y="4496420"/>
              <a:ext cx="387350" cy="38735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PE" sz="1600">
                  <a:solidFill>
                    <a:schemeClr val="lt1"/>
                  </a:solidFill>
                  <a:latin typeface="Calibri"/>
                  <a:ea typeface="Calibri"/>
                  <a:cs typeface="Calibri"/>
                  <a:sym typeface="Calibri"/>
                </a:rPr>
                <a:t>B</a:t>
              </a:r>
              <a:endParaRPr/>
            </a:p>
          </p:txBody>
        </p:sp>
        <p:sp>
          <p:nvSpPr>
            <p:cNvPr id="672" name="Google Shape;672;p32"/>
            <p:cNvSpPr/>
            <p:nvPr/>
          </p:nvSpPr>
          <p:spPr>
            <a:xfrm>
              <a:off x="3762648" y="4727674"/>
              <a:ext cx="387350" cy="38735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PE" sz="1600">
                  <a:solidFill>
                    <a:schemeClr val="lt1"/>
                  </a:solidFill>
                  <a:latin typeface="Calibri"/>
                  <a:ea typeface="Calibri"/>
                  <a:cs typeface="Calibri"/>
                  <a:sym typeface="Calibri"/>
                </a:rPr>
                <a:t>E</a:t>
              </a:r>
              <a:endParaRPr/>
            </a:p>
          </p:txBody>
        </p:sp>
        <p:sp>
          <p:nvSpPr>
            <p:cNvPr id="673" name="Google Shape;673;p32"/>
            <p:cNvSpPr/>
            <p:nvPr/>
          </p:nvSpPr>
          <p:spPr>
            <a:xfrm>
              <a:off x="5226422" y="4361408"/>
              <a:ext cx="387350" cy="38735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PE" sz="1600">
                  <a:solidFill>
                    <a:schemeClr val="lt1"/>
                  </a:solidFill>
                  <a:latin typeface="Calibri"/>
                  <a:ea typeface="Calibri"/>
                  <a:cs typeface="Calibri"/>
                  <a:sym typeface="Calibri"/>
                </a:rPr>
                <a:t>F</a:t>
              </a:r>
              <a:endParaRPr/>
            </a:p>
          </p:txBody>
        </p:sp>
        <p:sp>
          <p:nvSpPr>
            <p:cNvPr id="674" name="Google Shape;674;p32"/>
            <p:cNvSpPr/>
            <p:nvPr/>
          </p:nvSpPr>
          <p:spPr>
            <a:xfrm>
              <a:off x="5635104" y="3414762"/>
              <a:ext cx="387350" cy="38735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PE" sz="1600">
                  <a:solidFill>
                    <a:schemeClr val="lt1"/>
                  </a:solidFill>
                  <a:latin typeface="Calibri"/>
                  <a:ea typeface="Calibri"/>
                  <a:cs typeface="Calibri"/>
                  <a:sym typeface="Calibri"/>
                </a:rPr>
                <a:t>G</a:t>
              </a:r>
              <a:endParaRPr/>
            </a:p>
          </p:txBody>
        </p:sp>
        <p:sp>
          <p:nvSpPr>
            <p:cNvPr id="675" name="Google Shape;675;p32"/>
            <p:cNvSpPr/>
            <p:nvPr/>
          </p:nvSpPr>
          <p:spPr>
            <a:xfrm>
              <a:off x="6304260" y="3975968"/>
              <a:ext cx="387350" cy="38735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PE" sz="1600">
                  <a:solidFill>
                    <a:schemeClr val="lt1"/>
                  </a:solidFill>
                  <a:latin typeface="Calibri"/>
                  <a:ea typeface="Calibri"/>
                  <a:cs typeface="Calibri"/>
                  <a:sym typeface="Calibri"/>
                </a:rPr>
                <a:t>H</a:t>
              </a:r>
              <a:endParaRPr/>
            </a:p>
          </p:txBody>
        </p:sp>
        <p:sp>
          <p:nvSpPr>
            <p:cNvPr id="676" name="Google Shape;676;p32"/>
            <p:cNvSpPr/>
            <p:nvPr/>
          </p:nvSpPr>
          <p:spPr>
            <a:xfrm>
              <a:off x="1659806" y="4014192"/>
              <a:ext cx="387350" cy="387350"/>
            </a:xfrm>
            <a:prstGeom prst="ellipse">
              <a:avLst/>
            </a:prstGeom>
            <a:solidFill>
              <a:schemeClr val="accent4"/>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s-PE" sz="1200">
                  <a:solidFill>
                    <a:schemeClr val="lt1"/>
                  </a:solidFill>
                  <a:latin typeface="Calibri"/>
                  <a:ea typeface="Calibri"/>
                  <a:cs typeface="Calibri"/>
                  <a:sym typeface="Calibri"/>
                </a:rPr>
                <a:t>Ini</a:t>
              </a:r>
              <a:endParaRPr b="1" sz="1200">
                <a:solidFill>
                  <a:schemeClr val="lt1"/>
                </a:solidFill>
                <a:latin typeface="Calibri"/>
                <a:ea typeface="Calibri"/>
                <a:cs typeface="Calibri"/>
                <a:sym typeface="Calibri"/>
              </a:endParaRPr>
            </a:p>
          </p:txBody>
        </p:sp>
        <p:sp>
          <p:nvSpPr>
            <p:cNvPr id="677" name="Google Shape;677;p32"/>
            <p:cNvSpPr/>
            <p:nvPr/>
          </p:nvSpPr>
          <p:spPr>
            <a:xfrm>
              <a:off x="7342212" y="3984600"/>
              <a:ext cx="387350" cy="387350"/>
            </a:xfrm>
            <a:prstGeom prst="ellipse">
              <a:avLst/>
            </a:prstGeom>
            <a:solidFill>
              <a:schemeClr val="accent4"/>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s-PE" sz="1200">
                  <a:solidFill>
                    <a:schemeClr val="lt1"/>
                  </a:solidFill>
                  <a:latin typeface="Calibri"/>
                  <a:ea typeface="Calibri"/>
                  <a:cs typeface="Calibri"/>
                  <a:sym typeface="Calibri"/>
                </a:rPr>
                <a:t>Fin</a:t>
              </a:r>
              <a:endParaRPr/>
            </a:p>
          </p:txBody>
        </p:sp>
      </p:grpSp>
      <p:sp>
        <p:nvSpPr>
          <p:cNvPr id="678" name="Google Shape;678;p32"/>
          <p:cNvSpPr/>
          <p:nvPr/>
        </p:nvSpPr>
        <p:spPr>
          <a:xfrm>
            <a:off x="2043587" y="4577421"/>
            <a:ext cx="1500167" cy="660073"/>
          </a:xfrm>
          <a:prstGeom prst="wedgeRectCallout">
            <a:avLst>
              <a:gd fmla="val -31588" name="adj1"/>
              <a:gd fmla="val -171342" name="adj2"/>
            </a:avLst>
          </a:prstGeom>
          <a:solidFill>
            <a:schemeClr val="accent3"/>
          </a:solidFill>
          <a:ln>
            <a:noFill/>
          </a:ln>
        </p:spPr>
        <p:txBody>
          <a:bodyPr anchorCtr="0" anchor="ctr" bIns="38100" lIns="76200" spcFirstLastPara="1" rIns="76200" wrap="square" tIns="38100">
            <a:noAutofit/>
          </a:bodyPr>
          <a:lstStyle/>
          <a:p>
            <a:pPr indent="0" lvl="0" marL="0" marR="0" rtl="0" algn="l">
              <a:spcBef>
                <a:spcPts val="0"/>
              </a:spcBef>
              <a:spcAft>
                <a:spcPts val="0"/>
              </a:spcAft>
              <a:buNone/>
            </a:pPr>
            <a:r>
              <a:rPr b="1" lang="es-PE" sz="1000">
                <a:solidFill>
                  <a:schemeClr val="lt1"/>
                </a:solidFill>
                <a:latin typeface="Calibri"/>
                <a:ea typeface="Calibri"/>
                <a:cs typeface="Calibri"/>
                <a:sym typeface="Calibri"/>
              </a:rPr>
              <a:t>Porcentaje de Avance de la Actividad</a:t>
            </a:r>
            <a:endParaRPr/>
          </a:p>
        </p:txBody>
      </p:sp>
      <p:sp>
        <p:nvSpPr>
          <p:cNvPr id="679" name="Google Shape;679;p32"/>
          <p:cNvSpPr/>
          <p:nvPr/>
        </p:nvSpPr>
        <p:spPr>
          <a:xfrm>
            <a:off x="2043587" y="4577421"/>
            <a:ext cx="1500167" cy="660073"/>
          </a:xfrm>
          <a:prstGeom prst="wedgeRectCallout">
            <a:avLst>
              <a:gd fmla="val 33030" name="adj1"/>
              <a:gd fmla="val -126942" name="adj2"/>
            </a:avLst>
          </a:prstGeom>
          <a:solidFill>
            <a:schemeClr val="accent3"/>
          </a:solidFill>
          <a:ln>
            <a:noFill/>
          </a:ln>
        </p:spPr>
        <p:txBody>
          <a:bodyPr anchorCtr="0" anchor="ctr" bIns="38100" lIns="76200" spcFirstLastPara="1" rIns="76200" wrap="square" tIns="38100">
            <a:noAutofit/>
          </a:bodyPr>
          <a:lstStyle/>
          <a:p>
            <a:pPr indent="0" lvl="0" marL="0" marR="0" rtl="0" algn="l">
              <a:spcBef>
                <a:spcPts val="0"/>
              </a:spcBef>
              <a:spcAft>
                <a:spcPts val="0"/>
              </a:spcAft>
              <a:buNone/>
            </a:pPr>
            <a:r>
              <a:rPr b="1" lang="es-PE" sz="1000">
                <a:solidFill>
                  <a:schemeClr val="lt1"/>
                </a:solidFill>
                <a:latin typeface="Calibri"/>
                <a:ea typeface="Calibri"/>
                <a:cs typeface="Calibri"/>
                <a:sym typeface="Calibri"/>
              </a:rPr>
              <a:t>Porcentaje de Avance de la Actividad</a:t>
            </a:r>
            <a:endParaRPr/>
          </a:p>
        </p:txBody>
      </p:sp>
      <p:sp>
        <p:nvSpPr>
          <p:cNvPr id="680" name="Google Shape;680;p32"/>
          <p:cNvSpPr/>
          <p:nvPr/>
        </p:nvSpPr>
        <p:spPr>
          <a:xfrm>
            <a:off x="2043587" y="4577421"/>
            <a:ext cx="1500167" cy="660073"/>
          </a:xfrm>
          <a:prstGeom prst="wedgeRectCallout">
            <a:avLst>
              <a:gd fmla="val 107919" name="adj1"/>
              <a:gd fmla="val -101782" name="adj2"/>
            </a:avLst>
          </a:prstGeom>
          <a:solidFill>
            <a:schemeClr val="accent3"/>
          </a:solidFill>
          <a:ln>
            <a:noFill/>
          </a:ln>
        </p:spPr>
        <p:txBody>
          <a:bodyPr anchorCtr="0" anchor="ctr" bIns="38100" lIns="76200" spcFirstLastPara="1" rIns="76200" wrap="square" tIns="38100">
            <a:noAutofit/>
          </a:bodyPr>
          <a:lstStyle/>
          <a:p>
            <a:pPr indent="0" lvl="0" marL="0" marR="0" rtl="0" algn="l">
              <a:spcBef>
                <a:spcPts val="0"/>
              </a:spcBef>
              <a:spcAft>
                <a:spcPts val="0"/>
              </a:spcAft>
              <a:buNone/>
            </a:pPr>
            <a:r>
              <a:rPr b="1" lang="es-PE" sz="1000">
                <a:solidFill>
                  <a:schemeClr val="lt1"/>
                </a:solidFill>
                <a:latin typeface="Calibri"/>
                <a:ea typeface="Calibri"/>
                <a:cs typeface="Calibri"/>
                <a:sym typeface="Calibri"/>
              </a:rPr>
              <a:t>Ruta Crítica del Proyecto y Duración Total del Proyecto</a:t>
            </a:r>
            <a:endParaRPr/>
          </a:p>
        </p:txBody>
      </p:sp>
      <p:sp>
        <p:nvSpPr>
          <p:cNvPr id="681" name="Google Shape;681;p32"/>
          <p:cNvSpPr/>
          <p:nvPr/>
        </p:nvSpPr>
        <p:spPr>
          <a:xfrm>
            <a:off x="6591391" y="992227"/>
            <a:ext cx="1688443" cy="660073"/>
          </a:xfrm>
          <a:prstGeom prst="wedgeRectCallout">
            <a:avLst>
              <a:gd fmla="val -196132" name="adj1"/>
              <a:gd fmla="val -39662" name="adj2"/>
            </a:avLst>
          </a:prstGeom>
          <a:solidFill>
            <a:schemeClr val="accent3"/>
          </a:solidFill>
          <a:ln>
            <a:noFill/>
          </a:ln>
        </p:spPr>
        <p:txBody>
          <a:bodyPr anchorCtr="0" anchor="ctr" bIns="38100" lIns="76200" spcFirstLastPara="1" rIns="76200" wrap="square" tIns="38100">
            <a:noAutofit/>
          </a:bodyPr>
          <a:lstStyle/>
          <a:p>
            <a:pPr indent="0" lvl="0" marL="0" marR="0" rtl="0" algn="l">
              <a:spcBef>
                <a:spcPts val="0"/>
              </a:spcBef>
              <a:spcAft>
                <a:spcPts val="0"/>
              </a:spcAft>
              <a:buNone/>
            </a:pPr>
            <a:r>
              <a:rPr b="1" lang="es-PE" sz="1000">
                <a:solidFill>
                  <a:schemeClr val="lt1"/>
                </a:solidFill>
                <a:latin typeface="Calibri"/>
                <a:ea typeface="Calibri"/>
                <a:cs typeface="Calibri"/>
                <a:sym typeface="Calibri"/>
              </a:rPr>
              <a:t>Duraciones Planificadas de las Actividades del Proyectos</a:t>
            </a:r>
            <a:endParaRPr/>
          </a:p>
        </p:txBody>
      </p:sp>
      <p:sp>
        <p:nvSpPr>
          <p:cNvPr id="682" name="Google Shape;682;p32"/>
          <p:cNvSpPr/>
          <p:nvPr/>
        </p:nvSpPr>
        <p:spPr>
          <a:xfrm>
            <a:off x="6581682" y="992227"/>
            <a:ext cx="1688443" cy="660073"/>
          </a:xfrm>
          <a:prstGeom prst="wedgeRectCallout">
            <a:avLst>
              <a:gd fmla="val -87051" name="adj1"/>
              <a:gd fmla="val 152782" name="adj2"/>
            </a:avLst>
          </a:prstGeom>
          <a:solidFill>
            <a:schemeClr val="accent3"/>
          </a:solidFill>
          <a:ln>
            <a:noFill/>
          </a:ln>
        </p:spPr>
        <p:txBody>
          <a:bodyPr anchorCtr="0" anchor="ctr" bIns="38100" lIns="76200" spcFirstLastPara="1" rIns="76200" wrap="square" tIns="38100">
            <a:noAutofit/>
          </a:bodyPr>
          <a:lstStyle/>
          <a:p>
            <a:pPr indent="0" lvl="0" marL="0" marR="0" rtl="0" algn="l">
              <a:spcBef>
                <a:spcPts val="0"/>
              </a:spcBef>
              <a:spcAft>
                <a:spcPts val="0"/>
              </a:spcAft>
              <a:buNone/>
            </a:pPr>
            <a:r>
              <a:rPr b="1" lang="es-PE" sz="1000">
                <a:solidFill>
                  <a:schemeClr val="lt1"/>
                </a:solidFill>
                <a:latin typeface="Calibri"/>
                <a:ea typeface="Calibri"/>
                <a:cs typeface="Calibri"/>
                <a:sym typeface="Calibri"/>
              </a:rPr>
              <a:t>Duraciones Planificadas de las Actividades del Proyectos</a:t>
            </a:r>
            <a:endParaRPr/>
          </a:p>
        </p:txBody>
      </p:sp>
      <p:sp>
        <p:nvSpPr>
          <p:cNvPr id="683" name="Google Shape;683;p32"/>
          <p:cNvSpPr/>
          <p:nvPr/>
        </p:nvSpPr>
        <p:spPr>
          <a:xfrm>
            <a:off x="6581682" y="992227"/>
            <a:ext cx="1688443" cy="660073"/>
          </a:xfrm>
          <a:prstGeom prst="wedgeRectCallout">
            <a:avLst>
              <a:gd fmla="val -192354" name="adj1"/>
              <a:gd fmla="val 92101" name="adj2"/>
            </a:avLst>
          </a:prstGeom>
          <a:solidFill>
            <a:schemeClr val="accent3"/>
          </a:solidFill>
          <a:ln>
            <a:noFill/>
          </a:ln>
        </p:spPr>
        <p:txBody>
          <a:bodyPr anchorCtr="0" anchor="ctr" bIns="38100" lIns="76200" spcFirstLastPara="1" rIns="76200" wrap="square" tIns="38100">
            <a:noAutofit/>
          </a:bodyPr>
          <a:lstStyle/>
          <a:p>
            <a:pPr indent="0" lvl="0" marL="0" marR="0" rtl="0" algn="l">
              <a:spcBef>
                <a:spcPts val="0"/>
              </a:spcBef>
              <a:spcAft>
                <a:spcPts val="0"/>
              </a:spcAft>
              <a:buNone/>
            </a:pPr>
            <a:r>
              <a:rPr b="1" lang="es-PE" sz="1000">
                <a:solidFill>
                  <a:schemeClr val="lt1"/>
                </a:solidFill>
                <a:latin typeface="Calibri"/>
                <a:ea typeface="Calibri"/>
                <a:cs typeface="Calibri"/>
                <a:sym typeface="Calibri"/>
              </a:rPr>
              <a:t>Duraciones Planificadas de las Actividades del Proyecto</a:t>
            </a:r>
            <a:endParaRPr/>
          </a:p>
        </p:txBody>
      </p:sp>
      <p:sp>
        <p:nvSpPr>
          <p:cNvPr id="684" name="Google Shape;684;p32"/>
          <p:cNvSpPr/>
          <p:nvPr/>
        </p:nvSpPr>
        <p:spPr>
          <a:xfrm>
            <a:off x="1088017" y="1585443"/>
            <a:ext cx="1534298" cy="660073"/>
          </a:xfrm>
          <a:prstGeom prst="wedgeRectCallout">
            <a:avLst>
              <a:gd fmla="val 51067" name="adj1"/>
              <a:gd fmla="val 105421" name="adj2"/>
            </a:avLst>
          </a:prstGeom>
          <a:solidFill>
            <a:schemeClr val="accent3"/>
          </a:solidFill>
          <a:ln>
            <a:noFill/>
          </a:ln>
        </p:spPr>
        <p:txBody>
          <a:bodyPr anchorCtr="0" anchor="ctr" bIns="38100" lIns="76200" spcFirstLastPara="1" rIns="76200" wrap="square" tIns="38100">
            <a:noAutofit/>
          </a:bodyPr>
          <a:lstStyle/>
          <a:p>
            <a:pPr indent="0" lvl="0" marL="0" marR="0" rtl="0" algn="l">
              <a:spcBef>
                <a:spcPts val="0"/>
              </a:spcBef>
              <a:spcAft>
                <a:spcPts val="0"/>
              </a:spcAft>
              <a:buNone/>
            </a:pPr>
            <a:r>
              <a:rPr b="1" lang="es-PE" sz="1000">
                <a:solidFill>
                  <a:schemeClr val="lt1"/>
                </a:solidFill>
                <a:latin typeface="Calibri"/>
                <a:ea typeface="Calibri"/>
                <a:cs typeface="Calibri"/>
                <a:sym typeface="Calibri"/>
              </a:rPr>
              <a:t>Actividades con Holgura diferente de cero días</a:t>
            </a:r>
            <a:endParaRPr/>
          </a:p>
        </p:txBody>
      </p:sp>
      <p:sp>
        <p:nvSpPr>
          <p:cNvPr id="685" name="Google Shape;685;p32"/>
          <p:cNvSpPr/>
          <p:nvPr/>
        </p:nvSpPr>
        <p:spPr>
          <a:xfrm>
            <a:off x="1088017" y="1585443"/>
            <a:ext cx="1534298" cy="660073"/>
          </a:xfrm>
          <a:prstGeom prst="wedgeRectCallout">
            <a:avLst>
              <a:gd fmla="val 121743" name="adj1"/>
              <a:gd fmla="val 35860" name="adj2"/>
            </a:avLst>
          </a:prstGeom>
          <a:solidFill>
            <a:schemeClr val="accent3"/>
          </a:solidFill>
          <a:ln>
            <a:noFill/>
          </a:ln>
        </p:spPr>
        <p:txBody>
          <a:bodyPr anchorCtr="0" anchor="ctr" bIns="38100" lIns="76200" spcFirstLastPara="1" rIns="76200" wrap="square" tIns="38100">
            <a:noAutofit/>
          </a:bodyPr>
          <a:lstStyle/>
          <a:p>
            <a:pPr indent="0" lvl="0" marL="0" marR="0" rtl="0" algn="l">
              <a:spcBef>
                <a:spcPts val="0"/>
              </a:spcBef>
              <a:spcAft>
                <a:spcPts val="0"/>
              </a:spcAft>
              <a:buNone/>
            </a:pPr>
            <a:r>
              <a:rPr b="1" lang="es-PE" sz="1000">
                <a:solidFill>
                  <a:schemeClr val="lt1"/>
                </a:solidFill>
                <a:latin typeface="Calibri"/>
                <a:ea typeface="Calibri"/>
                <a:cs typeface="Calibri"/>
                <a:sym typeface="Calibri"/>
              </a:rPr>
              <a:t>Actividades con Holgura diferente de cero días</a:t>
            </a:r>
            <a:endParaRPr/>
          </a:p>
        </p:txBody>
      </p:sp>
      <p:sp>
        <p:nvSpPr>
          <p:cNvPr id="686" name="Google Shape;686;p32"/>
          <p:cNvSpPr/>
          <p:nvPr/>
        </p:nvSpPr>
        <p:spPr>
          <a:xfrm>
            <a:off x="5858276" y="4577421"/>
            <a:ext cx="1534298" cy="660073"/>
          </a:xfrm>
          <a:prstGeom prst="wedgeRectCallout">
            <a:avLst>
              <a:gd fmla="val -66727" name="adj1"/>
              <a:gd fmla="val -149143" name="adj2"/>
            </a:avLst>
          </a:prstGeom>
          <a:solidFill>
            <a:schemeClr val="accent3"/>
          </a:solidFill>
          <a:ln>
            <a:noFill/>
          </a:ln>
        </p:spPr>
        <p:txBody>
          <a:bodyPr anchorCtr="0" anchor="ctr" bIns="38100" lIns="76200" spcFirstLastPara="1" rIns="76200" wrap="square" tIns="38100">
            <a:noAutofit/>
          </a:bodyPr>
          <a:lstStyle/>
          <a:p>
            <a:pPr indent="0" lvl="0" marL="0" marR="0" rtl="0" algn="l">
              <a:spcBef>
                <a:spcPts val="0"/>
              </a:spcBef>
              <a:spcAft>
                <a:spcPts val="0"/>
              </a:spcAft>
              <a:buNone/>
            </a:pPr>
            <a:r>
              <a:rPr b="1" lang="es-PE" sz="1000">
                <a:solidFill>
                  <a:schemeClr val="lt1"/>
                </a:solidFill>
                <a:latin typeface="Calibri"/>
                <a:ea typeface="Calibri"/>
                <a:cs typeface="Calibri"/>
                <a:sym typeface="Calibri"/>
              </a:rPr>
              <a:t>Actividades con Holgura diferente de cero días</a:t>
            </a:r>
            <a:endParaRPr/>
          </a:p>
        </p:txBody>
      </p:sp>
      <p:sp>
        <p:nvSpPr>
          <p:cNvPr id="687" name="Google Shape;687;p32"/>
          <p:cNvSpPr/>
          <p:nvPr/>
        </p:nvSpPr>
        <p:spPr>
          <a:xfrm>
            <a:off x="5858276" y="4577421"/>
            <a:ext cx="1534298" cy="660073"/>
          </a:xfrm>
          <a:prstGeom prst="wedgeRectCallout">
            <a:avLst>
              <a:gd fmla="val -3691" name="adj1"/>
              <a:gd fmla="val -152103" name="adj2"/>
            </a:avLst>
          </a:prstGeom>
          <a:solidFill>
            <a:schemeClr val="accent3"/>
          </a:solidFill>
          <a:ln>
            <a:noFill/>
          </a:ln>
        </p:spPr>
        <p:txBody>
          <a:bodyPr anchorCtr="0" anchor="ctr" bIns="38100" lIns="76200" spcFirstLastPara="1" rIns="76200" wrap="square" tIns="38100">
            <a:noAutofit/>
          </a:bodyPr>
          <a:lstStyle/>
          <a:p>
            <a:pPr indent="0" lvl="0" marL="0" marR="0" rtl="0" algn="l">
              <a:spcBef>
                <a:spcPts val="0"/>
              </a:spcBef>
              <a:spcAft>
                <a:spcPts val="0"/>
              </a:spcAft>
              <a:buNone/>
            </a:pPr>
            <a:r>
              <a:rPr b="1" lang="es-PE" sz="1000">
                <a:solidFill>
                  <a:schemeClr val="lt1"/>
                </a:solidFill>
                <a:latin typeface="Calibri"/>
                <a:ea typeface="Calibri"/>
                <a:cs typeface="Calibri"/>
                <a:sym typeface="Calibri"/>
              </a:rPr>
              <a:t>Actividades sin Holgura</a:t>
            </a:r>
            <a:endParaRPr/>
          </a:p>
        </p:txBody>
      </p:sp>
      <p:sp>
        <p:nvSpPr>
          <p:cNvPr id="688" name="Google Shape;688;p32"/>
          <p:cNvSpPr/>
          <p:nvPr/>
        </p:nvSpPr>
        <p:spPr>
          <a:xfrm>
            <a:off x="6800511" y="2108065"/>
            <a:ext cx="1534298" cy="660073"/>
          </a:xfrm>
          <a:prstGeom prst="wedgeRectCallout">
            <a:avLst>
              <a:gd fmla="val -98563" name="adj1"/>
              <a:gd fmla="val 43260" name="adj2"/>
            </a:avLst>
          </a:prstGeom>
          <a:solidFill>
            <a:schemeClr val="accent3"/>
          </a:solidFill>
          <a:ln>
            <a:noFill/>
          </a:ln>
        </p:spPr>
        <p:txBody>
          <a:bodyPr anchorCtr="0" anchor="ctr" bIns="38100" lIns="76200" spcFirstLastPara="1" rIns="76200" wrap="square" tIns="38100">
            <a:noAutofit/>
          </a:bodyPr>
          <a:lstStyle/>
          <a:p>
            <a:pPr indent="0" lvl="0" marL="0" marR="0" rtl="0" algn="l">
              <a:spcBef>
                <a:spcPts val="0"/>
              </a:spcBef>
              <a:spcAft>
                <a:spcPts val="0"/>
              </a:spcAft>
              <a:buNone/>
            </a:pPr>
            <a:r>
              <a:rPr b="1" lang="es-PE" sz="1000">
                <a:solidFill>
                  <a:schemeClr val="lt1"/>
                </a:solidFill>
                <a:latin typeface="Calibri"/>
                <a:ea typeface="Calibri"/>
                <a:cs typeface="Calibri"/>
                <a:sym typeface="Calibri"/>
              </a:rPr>
              <a:t>Actividades con Holgura diferente de cero días</a:t>
            </a:r>
            <a:endParaRPr/>
          </a:p>
        </p:txBody>
      </p:sp>
      <p:sp>
        <p:nvSpPr>
          <p:cNvPr id="689" name="Google Shape;689;p32"/>
          <p:cNvSpPr/>
          <p:nvPr/>
        </p:nvSpPr>
        <p:spPr>
          <a:xfrm>
            <a:off x="6791741" y="2108065"/>
            <a:ext cx="1534298" cy="660073"/>
          </a:xfrm>
          <a:prstGeom prst="wedgeRectCallout">
            <a:avLst>
              <a:gd fmla="val -59086" name="adj1"/>
              <a:gd fmla="val 105421" name="adj2"/>
            </a:avLst>
          </a:prstGeom>
          <a:solidFill>
            <a:schemeClr val="accent3"/>
          </a:solidFill>
          <a:ln>
            <a:noFill/>
          </a:ln>
        </p:spPr>
        <p:txBody>
          <a:bodyPr anchorCtr="0" anchor="ctr" bIns="38100" lIns="76200" spcFirstLastPara="1" rIns="76200" wrap="square" tIns="38100">
            <a:noAutofit/>
          </a:bodyPr>
          <a:lstStyle/>
          <a:p>
            <a:pPr indent="0" lvl="0" marL="0" marR="0" rtl="0" algn="l">
              <a:spcBef>
                <a:spcPts val="0"/>
              </a:spcBef>
              <a:spcAft>
                <a:spcPts val="0"/>
              </a:spcAft>
              <a:buNone/>
            </a:pPr>
            <a:r>
              <a:rPr b="1" lang="es-PE" sz="1000">
                <a:solidFill>
                  <a:schemeClr val="lt1"/>
                </a:solidFill>
                <a:latin typeface="Calibri"/>
                <a:ea typeface="Calibri"/>
                <a:cs typeface="Calibri"/>
                <a:sym typeface="Calibri"/>
              </a:rPr>
              <a:t>Actividad “G” precede a la Actividad “H”</a:t>
            </a:r>
            <a:endParaRPr/>
          </a:p>
        </p:txBody>
      </p:sp>
      <p:sp>
        <p:nvSpPr>
          <p:cNvPr id="690" name="Google Shape;690;p32"/>
          <p:cNvSpPr/>
          <p:nvPr/>
        </p:nvSpPr>
        <p:spPr>
          <a:xfrm>
            <a:off x="1891832" y="4420810"/>
            <a:ext cx="288000" cy="2880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PE" sz="1500">
                <a:solidFill>
                  <a:schemeClr val="lt1"/>
                </a:solidFill>
                <a:latin typeface="Calibri"/>
                <a:ea typeface="Calibri"/>
                <a:cs typeface="Calibri"/>
                <a:sym typeface="Calibri"/>
              </a:rPr>
              <a:t>2</a:t>
            </a:r>
            <a:endParaRPr/>
          </a:p>
        </p:txBody>
      </p:sp>
      <p:sp>
        <p:nvSpPr>
          <p:cNvPr id="691" name="Google Shape;691;p32"/>
          <p:cNvSpPr/>
          <p:nvPr/>
        </p:nvSpPr>
        <p:spPr>
          <a:xfrm>
            <a:off x="951470" y="1449019"/>
            <a:ext cx="288000" cy="2880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PE" sz="1500">
                <a:solidFill>
                  <a:schemeClr val="lt1"/>
                </a:solidFill>
                <a:latin typeface="Calibri"/>
                <a:ea typeface="Calibri"/>
                <a:cs typeface="Calibri"/>
                <a:sym typeface="Calibri"/>
              </a:rPr>
              <a:t>3</a:t>
            </a:r>
            <a:endParaRPr/>
          </a:p>
        </p:txBody>
      </p:sp>
      <p:sp>
        <p:nvSpPr>
          <p:cNvPr id="692" name="Google Shape;692;p32"/>
          <p:cNvSpPr/>
          <p:nvPr/>
        </p:nvSpPr>
        <p:spPr>
          <a:xfrm>
            <a:off x="5708999" y="4446934"/>
            <a:ext cx="288000" cy="2880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PE" sz="1500">
                <a:solidFill>
                  <a:schemeClr val="lt1"/>
                </a:solidFill>
                <a:latin typeface="Calibri"/>
                <a:ea typeface="Calibri"/>
                <a:cs typeface="Calibri"/>
                <a:sym typeface="Calibri"/>
              </a:rPr>
              <a:t>3</a:t>
            </a:r>
            <a:endParaRPr/>
          </a:p>
        </p:txBody>
      </p:sp>
      <p:sp>
        <p:nvSpPr>
          <p:cNvPr id="693" name="Google Shape;693;p32"/>
          <p:cNvSpPr/>
          <p:nvPr/>
        </p:nvSpPr>
        <p:spPr>
          <a:xfrm>
            <a:off x="6447819" y="856664"/>
            <a:ext cx="288000" cy="2880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PE" sz="1500">
                <a:solidFill>
                  <a:schemeClr val="lt1"/>
                </a:solidFill>
                <a:latin typeface="Calibri"/>
                <a:ea typeface="Calibri"/>
                <a:cs typeface="Calibri"/>
                <a:sym typeface="Calibri"/>
              </a:rPr>
              <a:t>1</a:t>
            </a:r>
            <a:endParaRPr/>
          </a:p>
        </p:txBody>
      </p:sp>
      <p:sp>
        <p:nvSpPr>
          <p:cNvPr id="694" name="Google Shape;694;p32"/>
          <p:cNvSpPr/>
          <p:nvPr/>
        </p:nvSpPr>
        <p:spPr>
          <a:xfrm>
            <a:off x="6643387" y="1967581"/>
            <a:ext cx="288000" cy="2880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PE" sz="1500">
                <a:solidFill>
                  <a:schemeClr val="lt1"/>
                </a:solidFill>
                <a:latin typeface="Calibri"/>
                <a:ea typeface="Calibri"/>
                <a:cs typeface="Calibri"/>
                <a:sym typeface="Calibri"/>
              </a:rPr>
              <a:t>4</a:t>
            </a:r>
            <a:endParaRPr b="1" sz="1500">
              <a:solidFill>
                <a:schemeClr val="lt1"/>
              </a:solidFill>
              <a:latin typeface="Calibri"/>
              <a:ea typeface="Calibri"/>
              <a:cs typeface="Calibri"/>
              <a:sym typeface="Calibri"/>
            </a:endParaRPr>
          </a:p>
        </p:txBody>
      </p:sp>
      <p:sp>
        <p:nvSpPr>
          <p:cNvPr id="695" name="Google Shape;695;p32"/>
          <p:cNvSpPr/>
          <p:nvPr/>
        </p:nvSpPr>
        <p:spPr>
          <a:xfrm>
            <a:off x="503238" y="376836"/>
            <a:ext cx="3049660"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lang="es-PE" sz="1000">
                <a:solidFill>
                  <a:srgbClr val="7F7F7F"/>
                </a:solidFill>
                <a:latin typeface="Calibri"/>
                <a:ea typeface="Calibri"/>
                <a:cs typeface="Calibri"/>
                <a:sym typeface="Calibri"/>
              </a:rPr>
              <a:t>+ </a:t>
            </a:r>
            <a:r>
              <a:rPr lang="es-PE" sz="1000">
                <a:solidFill>
                  <a:srgbClr val="A5A5A5"/>
                </a:solidFill>
                <a:latin typeface="Calibri"/>
                <a:ea typeface="Calibri"/>
                <a:cs typeface="Calibri"/>
                <a:sym typeface="Calibri"/>
              </a:rPr>
              <a:t>DIAGRAMAS DE RED</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grpSp>
        <p:nvGrpSpPr>
          <p:cNvPr id="701" name="Google Shape;701;p33"/>
          <p:cNvGrpSpPr/>
          <p:nvPr/>
        </p:nvGrpSpPr>
        <p:grpSpPr>
          <a:xfrm>
            <a:off x="1699353" y="2585336"/>
            <a:ext cx="6069756" cy="2531668"/>
            <a:chOff x="1659806" y="2583356"/>
            <a:chExt cx="6069756" cy="2531668"/>
          </a:xfrm>
        </p:grpSpPr>
        <p:sp>
          <p:nvSpPr>
            <p:cNvPr id="702" name="Google Shape;702;p33"/>
            <p:cNvSpPr/>
            <p:nvPr/>
          </p:nvSpPr>
          <p:spPr>
            <a:xfrm>
              <a:off x="2670054" y="3114210"/>
              <a:ext cx="365246" cy="36004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1" lang="es-PE" sz="1300">
                  <a:solidFill>
                    <a:schemeClr val="accent2"/>
                  </a:solidFill>
                  <a:latin typeface="Calibri"/>
                  <a:ea typeface="Calibri"/>
                  <a:cs typeface="Calibri"/>
                  <a:sym typeface="Calibri"/>
                </a:rPr>
                <a:t>6d</a:t>
              </a:r>
              <a:endParaRPr/>
            </a:p>
          </p:txBody>
        </p:sp>
        <p:sp>
          <p:nvSpPr>
            <p:cNvPr id="703" name="Google Shape;703;p33"/>
            <p:cNvSpPr/>
            <p:nvPr/>
          </p:nvSpPr>
          <p:spPr>
            <a:xfrm>
              <a:off x="3808983" y="2583356"/>
              <a:ext cx="360671" cy="36004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1" lang="es-PE" sz="1300">
                  <a:solidFill>
                    <a:schemeClr val="accent2"/>
                  </a:solidFill>
                  <a:latin typeface="Calibri"/>
                  <a:ea typeface="Calibri"/>
                  <a:cs typeface="Calibri"/>
                  <a:sym typeface="Calibri"/>
                </a:rPr>
                <a:t>4d</a:t>
              </a:r>
              <a:endParaRPr/>
            </a:p>
          </p:txBody>
        </p:sp>
        <p:sp>
          <p:nvSpPr>
            <p:cNvPr id="704" name="Google Shape;704;p33"/>
            <p:cNvSpPr/>
            <p:nvPr/>
          </p:nvSpPr>
          <p:spPr>
            <a:xfrm>
              <a:off x="3866133" y="3420838"/>
              <a:ext cx="360671" cy="36004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1" lang="es-PE" sz="1300">
                  <a:solidFill>
                    <a:schemeClr val="accent2"/>
                  </a:solidFill>
                  <a:latin typeface="Calibri"/>
                  <a:ea typeface="Calibri"/>
                  <a:cs typeface="Calibri"/>
                  <a:sym typeface="Calibri"/>
                </a:rPr>
                <a:t>7d</a:t>
              </a:r>
              <a:endParaRPr/>
            </a:p>
          </p:txBody>
        </p:sp>
        <p:sp>
          <p:nvSpPr>
            <p:cNvPr id="705" name="Google Shape;705;p33"/>
            <p:cNvSpPr/>
            <p:nvPr/>
          </p:nvSpPr>
          <p:spPr>
            <a:xfrm>
              <a:off x="5643080" y="3095160"/>
              <a:ext cx="325920" cy="36004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1" lang="es-PE" sz="1300">
                  <a:solidFill>
                    <a:schemeClr val="accent2"/>
                  </a:solidFill>
                  <a:latin typeface="Calibri"/>
                  <a:ea typeface="Calibri"/>
                  <a:cs typeface="Calibri"/>
                  <a:sym typeface="Calibri"/>
                </a:rPr>
                <a:t>9d</a:t>
              </a:r>
              <a:endParaRPr/>
            </a:p>
          </p:txBody>
        </p:sp>
        <p:sp>
          <p:nvSpPr>
            <p:cNvPr id="706" name="Google Shape;706;p33"/>
            <p:cNvSpPr/>
            <p:nvPr/>
          </p:nvSpPr>
          <p:spPr>
            <a:xfrm>
              <a:off x="2670054" y="4181630"/>
              <a:ext cx="365246" cy="36004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1" lang="es-PE" sz="1300">
                  <a:solidFill>
                    <a:schemeClr val="accent2"/>
                  </a:solidFill>
                  <a:latin typeface="Calibri"/>
                  <a:ea typeface="Calibri"/>
                  <a:cs typeface="Calibri"/>
                  <a:sym typeface="Calibri"/>
                </a:rPr>
                <a:t>8d</a:t>
              </a:r>
              <a:endParaRPr/>
            </a:p>
          </p:txBody>
        </p:sp>
        <p:sp>
          <p:nvSpPr>
            <p:cNvPr id="707" name="Google Shape;707;p33"/>
            <p:cNvSpPr/>
            <p:nvPr/>
          </p:nvSpPr>
          <p:spPr>
            <a:xfrm>
              <a:off x="3770883" y="4418978"/>
              <a:ext cx="360671" cy="36004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1" lang="es-PE" sz="1300">
                  <a:solidFill>
                    <a:schemeClr val="accent2"/>
                  </a:solidFill>
                  <a:latin typeface="Calibri"/>
                  <a:ea typeface="Calibri"/>
                  <a:cs typeface="Calibri"/>
                  <a:sym typeface="Calibri"/>
                </a:rPr>
                <a:t>10d</a:t>
              </a:r>
              <a:endParaRPr/>
            </a:p>
          </p:txBody>
        </p:sp>
        <p:sp>
          <p:nvSpPr>
            <p:cNvPr id="708" name="Google Shape;708;p33"/>
            <p:cNvSpPr/>
            <p:nvPr/>
          </p:nvSpPr>
          <p:spPr>
            <a:xfrm>
              <a:off x="5064917" y="4714703"/>
              <a:ext cx="720080" cy="360040"/>
            </a:xfrm>
            <a:prstGeom prst="rect">
              <a:avLst/>
            </a:prstGeom>
            <a:noFill/>
            <a:ln cap="flat" cmpd="sng" w="25400">
              <a:solidFill>
                <a:schemeClr val="lt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1" lang="es-PE" sz="1300">
                  <a:solidFill>
                    <a:schemeClr val="accent2"/>
                  </a:solidFill>
                  <a:latin typeface="Calibri"/>
                  <a:ea typeface="Calibri"/>
                  <a:cs typeface="Calibri"/>
                  <a:sym typeface="Calibri"/>
                </a:rPr>
                <a:t>5d</a:t>
              </a:r>
              <a:endParaRPr/>
            </a:p>
          </p:txBody>
        </p:sp>
        <p:sp>
          <p:nvSpPr>
            <p:cNvPr id="709" name="Google Shape;709;p33"/>
            <p:cNvSpPr/>
            <p:nvPr/>
          </p:nvSpPr>
          <p:spPr>
            <a:xfrm>
              <a:off x="6346017" y="4322913"/>
              <a:ext cx="325920" cy="36004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1" lang="es-PE" sz="1300">
                  <a:solidFill>
                    <a:schemeClr val="accent2"/>
                  </a:solidFill>
                  <a:latin typeface="Calibri"/>
                  <a:ea typeface="Calibri"/>
                  <a:cs typeface="Calibri"/>
                  <a:sym typeface="Calibri"/>
                </a:rPr>
                <a:t>10d</a:t>
              </a:r>
              <a:endParaRPr/>
            </a:p>
          </p:txBody>
        </p:sp>
        <p:cxnSp>
          <p:nvCxnSpPr>
            <p:cNvPr id="710" name="Google Shape;710;p33"/>
            <p:cNvCxnSpPr/>
            <p:nvPr/>
          </p:nvCxnSpPr>
          <p:spPr>
            <a:xfrm>
              <a:off x="1943100" y="4286250"/>
              <a:ext cx="635000" cy="374650"/>
            </a:xfrm>
            <a:prstGeom prst="straightConnector1">
              <a:avLst/>
            </a:prstGeom>
            <a:noFill/>
            <a:ln cap="flat" cmpd="sng" w="28575">
              <a:solidFill>
                <a:schemeClr val="accent2"/>
              </a:solidFill>
              <a:prstDash val="solid"/>
              <a:round/>
              <a:headEnd len="sm" w="sm" type="none"/>
              <a:tailEnd len="med" w="med" type="triangle"/>
            </a:ln>
          </p:spPr>
        </p:cxnSp>
        <p:cxnSp>
          <p:nvCxnSpPr>
            <p:cNvPr id="711" name="Google Shape;711;p33"/>
            <p:cNvCxnSpPr/>
            <p:nvPr/>
          </p:nvCxnSpPr>
          <p:spPr>
            <a:xfrm>
              <a:off x="2949848" y="4657700"/>
              <a:ext cx="722040" cy="231800"/>
            </a:xfrm>
            <a:prstGeom prst="straightConnector1">
              <a:avLst/>
            </a:prstGeom>
            <a:noFill/>
            <a:ln cap="flat" cmpd="sng" w="28575">
              <a:solidFill>
                <a:schemeClr val="accent2"/>
              </a:solidFill>
              <a:prstDash val="solid"/>
              <a:round/>
              <a:headEnd len="sm" w="sm" type="none"/>
              <a:tailEnd len="med" w="med" type="triangle"/>
            </a:ln>
          </p:spPr>
        </p:cxnSp>
        <p:cxnSp>
          <p:nvCxnSpPr>
            <p:cNvPr id="712" name="Google Shape;712;p33"/>
            <p:cNvCxnSpPr/>
            <p:nvPr/>
          </p:nvCxnSpPr>
          <p:spPr>
            <a:xfrm flipH="1" rot="10800000">
              <a:off x="4067175" y="4692650"/>
              <a:ext cx="1158875" cy="242416"/>
            </a:xfrm>
            <a:prstGeom prst="straightConnector1">
              <a:avLst/>
            </a:prstGeom>
            <a:noFill/>
            <a:ln cap="flat" cmpd="sng" w="28575">
              <a:solidFill>
                <a:schemeClr val="accent2"/>
              </a:solidFill>
              <a:prstDash val="solid"/>
              <a:round/>
              <a:headEnd len="sm" w="sm" type="none"/>
              <a:tailEnd len="med" w="med" type="triangle"/>
            </a:ln>
          </p:spPr>
        </p:cxnSp>
        <p:cxnSp>
          <p:nvCxnSpPr>
            <p:cNvPr id="713" name="Google Shape;713;p33"/>
            <p:cNvCxnSpPr/>
            <p:nvPr/>
          </p:nvCxnSpPr>
          <p:spPr>
            <a:xfrm flipH="1" rot="10800000">
              <a:off x="5434310" y="3835400"/>
              <a:ext cx="356890" cy="575642"/>
            </a:xfrm>
            <a:prstGeom prst="straightConnector1">
              <a:avLst/>
            </a:prstGeom>
            <a:noFill/>
            <a:ln cap="flat" cmpd="sng" w="28575">
              <a:solidFill>
                <a:schemeClr val="accent2"/>
              </a:solidFill>
              <a:prstDash val="solid"/>
              <a:round/>
              <a:headEnd len="sm" w="sm" type="none"/>
              <a:tailEnd len="med" w="med" type="triangle"/>
            </a:ln>
          </p:spPr>
        </p:cxnSp>
        <p:cxnSp>
          <p:nvCxnSpPr>
            <p:cNvPr id="714" name="Google Shape;714;p33"/>
            <p:cNvCxnSpPr/>
            <p:nvPr/>
          </p:nvCxnSpPr>
          <p:spPr>
            <a:xfrm>
              <a:off x="5873750" y="3670300"/>
              <a:ext cx="412750" cy="419100"/>
            </a:xfrm>
            <a:prstGeom prst="straightConnector1">
              <a:avLst/>
            </a:prstGeom>
            <a:noFill/>
            <a:ln cap="flat" cmpd="sng" w="28575">
              <a:solidFill>
                <a:schemeClr val="accent2"/>
              </a:solidFill>
              <a:prstDash val="solid"/>
              <a:round/>
              <a:headEnd len="sm" w="sm" type="none"/>
              <a:tailEnd len="med" w="med" type="triangle"/>
            </a:ln>
          </p:spPr>
        </p:cxnSp>
        <p:cxnSp>
          <p:nvCxnSpPr>
            <p:cNvPr id="715" name="Google Shape;715;p33"/>
            <p:cNvCxnSpPr/>
            <p:nvPr/>
          </p:nvCxnSpPr>
          <p:spPr>
            <a:xfrm>
              <a:off x="6578600" y="4186238"/>
              <a:ext cx="707628" cy="0"/>
            </a:xfrm>
            <a:prstGeom prst="straightConnector1">
              <a:avLst/>
            </a:prstGeom>
            <a:noFill/>
            <a:ln cap="flat" cmpd="sng" w="28575">
              <a:solidFill>
                <a:schemeClr val="accent2"/>
              </a:solidFill>
              <a:prstDash val="solid"/>
              <a:round/>
              <a:headEnd len="sm" w="sm" type="none"/>
              <a:tailEnd len="med" w="med" type="triangle"/>
            </a:ln>
          </p:spPr>
        </p:cxnSp>
        <p:cxnSp>
          <p:nvCxnSpPr>
            <p:cNvPr id="716" name="Google Shape;716;p33"/>
            <p:cNvCxnSpPr/>
            <p:nvPr/>
          </p:nvCxnSpPr>
          <p:spPr>
            <a:xfrm flipH="1" rot="10800000">
              <a:off x="1901230" y="3670300"/>
              <a:ext cx="695920" cy="449312"/>
            </a:xfrm>
            <a:prstGeom prst="straightConnector1">
              <a:avLst/>
            </a:prstGeom>
            <a:noFill/>
            <a:ln cap="flat" cmpd="sng" w="28575">
              <a:solidFill>
                <a:schemeClr val="accent6"/>
              </a:solidFill>
              <a:prstDash val="solid"/>
              <a:round/>
              <a:headEnd len="sm" w="sm" type="none"/>
              <a:tailEnd len="med" w="med" type="triangle"/>
            </a:ln>
          </p:spPr>
        </p:cxnSp>
        <p:cxnSp>
          <p:nvCxnSpPr>
            <p:cNvPr id="717" name="Google Shape;717;p33"/>
            <p:cNvCxnSpPr/>
            <p:nvPr/>
          </p:nvCxnSpPr>
          <p:spPr>
            <a:xfrm flipH="1" rot="10800000">
              <a:off x="2975968" y="3143250"/>
              <a:ext cx="764182" cy="394692"/>
            </a:xfrm>
            <a:prstGeom prst="straightConnector1">
              <a:avLst/>
            </a:prstGeom>
            <a:noFill/>
            <a:ln cap="flat" cmpd="sng" w="28575">
              <a:solidFill>
                <a:schemeClr val="accent6"/>
              </a:solidFill>
              <a:prstDash val="solid"/>
              <a:round/>
              <a:headEnd len="sm" w="sm" type="none"/>
              <a:tailEnd len="med" w="med" type="triangle"/>
            </a:ln>
          </p:spPr>
        </p:cxnSp>
        <p:cxnSp>
          <p:nvCxnSpPr>
            <p:cNvPr id="718" name="Google Shape;718;p33"/>
            <p:cNvCxnSpPr/>
            <p:nvPr/>
          </p:nvCxnSpPr>
          <p:spPr>
            <a:xfrm>
              <a:off x="2907706" y="3737198"/>
              <a:ext cx="845144" cy="168052"/>
            </a:xfrm>
            <a:prstGeom prst="straightConnector1">
              <a:avLst/>
            </a:prstGeom>
            <a:noFill/>
            <a:ln cap="flat" cmpd="sng" w="28575">
              <a:solidFill>
                <a:schemeClr val="accent6"/>
              </a:solidFill>
              <a:prstDash val="solid"/>
              <a:round/>
              <a:headEnd len="sm" w="sm" type="none"/>
              <a:tailEnd len="med" w="med" type="triangle"/>
            </a:ln>
          </p:spPr>
        </p:cxnSp>
        <p:cxnSp>
          <p:nvCxnSpPr>
            <p:cNvPr id="719" name="Google Shape;719;p33"/>
            <p:cNvCxnSpPr/>
            <p:nvPr/>
          </p:nvCxnSpPr>
          <p:spPr>
            <a:xfrm flipH="1" rot="10800000">
              <a:off x="4067175" y="3771900"/>
              <a:ext cx="1571625" cy="1048122"/>
            </a:xfrm>
            <a:prstGeom prst="straightConnector1">
              <a:avLst/>
            </a:prstGeom>
            <a:noFill/>
            <a:ln cap="flat" cmpd="sng" w="28575">
              <a:solidFill>
                <a:schemeClr val="accent6"/>
              </a:solidFill>
              <a:prstDash val="solid"/>
              <a:round/>
              <a:headEnd len="sm" w="sm" type="none"/>
              <a:tailEnd len="med" w="med" type="triangle"/>
            </a:ln>
          </p:spPr>
        </p:cxnSp>
        <p:cxnSp>
          <p:nvCxnSpPr>
            <p:cNvPr id="720" name="Google Shape;720;p33"/>
            <p:cNvCxnSpPr/>
            <p:nvPr/>
          </p:nvCxnSpPr>
          <p:spPr>
            <a:xfrm flipH="1" rot="10800000">
              <a:off x="4149428" y="3619500"/>
              <a:ext cx="1425872" cy="324346"/>
            </a:xfrm>
            <a:prstGeom prst="straightConnector1">
              <a:avLst/>
            </a:prstGeom>
            <a:noFill/>
            <a:ln cap="flat" cmpd="sng" w="28575">
              <a:solidFill>
                <a:schemeClr val="accent6"/>
              </a:solidFill>
              <a:prstDash val="solid"/>
              <a:round/>
              <a:headEnd len="sm" w="sm" type="none"/>
              <a:tailEnd len="med" w="med" type="triangle"/>
            </a:ln>
          </p:spPr>
        </p:cxnSp>
        <p:cxnSp>
          <p:nvCxnSpPr>
            <p:cNvPr id="721" name="Google Shape;721;p33"/>
            <p:cNvCxnSpPr/>
            <p:nvPr/>
          </p:nvCxnSpPr>
          <p:spPr>
            <a:xfrm>
              <a:off x="4117975" y="3029198"/>
              <a:ext cx="1120775" cy="1358652"/>
            </a:xfrm>
            <a:prstGeom prst="straightConnector1">
              <a:avLst/>
            </a:prstGeom>
            <a:noFill/>
            <a:ln cap="flat" cmpd="sng" w="28575">
              <a:solidFill>
                <a:schemeClr val="accent6"/>
              </a:solidFill>
              <a:prstDash val="solid"/>
              <a:round/>
              <a:headEnd len="sm" w="sm" type="none"/>
              <a:tailEnd len="med" w="med" type="triangle"/>
            </a:ln>
          </p:spPr>
        </p:cxnSp>
        <p:sp>
          <p:nvSpPr>
            <p:cNvPr id="722" name="Google Shape;722;p33"/>
            <p:cNvSpPr/>
            <p:nvPr/>
          </p:nvSpPr>
          <p:spPr>
            <a:xfrm>
              <a:off x="3795713" y="2895600"/>
              <a:ext cx="387350" cy="38735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PE" sz="1600">
                  <a:solidFill>
                    <a:schemeClr val="lt1"/>
                  </a:solidFill>
                  <a:latin typeface="Calibri"/>
                  <a:ea typeface="Calibri"/>
                  <a:cs typeface="Calibri"/>
                  <a:sym typeface="Calibri"/>
                </a:rPr>
                <a:t>C</a:t>
              </a:r>
              <a:endParaRPr/>
            </a:p>
          </p:txBody>
        </p:sp>
        <p:sp>
          <p:nvSpPr>
            <p:cNvPr id="723" name="Google Shape;723;p33"/>
            <p:cNvSpPr/>
            <p:nvPr/>
          </p:nvSpPr>
          <p:spPr>
            <a:xfrm>
              <a:off x="2666132" y="3425304"/>
              <a:ext cx="387350" cy="38735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PE" sz="1600">
                  <a:solidFill>
                    <a:schemeClr val="lt1"/>
                  </a:solidFill>
                  <a:latin typeface="Calibri"/>
                  <a:ea typeface="Calibri"/>
                  <a:cs typeface="Calibri"/>
                  <a:sym typeface="Calibri"/>
                </a:rPr>
                <a:t>A</a:t>
              </a:r>
              <a:endParaRPr/>
            </a:p>
          </p:txBody>
        </p:sp>
        <p:sp>
          <p:nvSpPr>
            <p:cNvPr id="724" name="Google Shape;724;p33"/>
            <p:cNvSpPr/>
            <p:nvPr/>
          </p:nvSpPr>
          <p:spPr>
            <a:xfrm>
              <a:off x="3848100" y="3727822"/>
              <a:ext cx="387350" cy="38735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PE" sz="1600">
                  <a:solidFill>
                    <a:schemeClr val="lt1"/>
                  </a:solidFill>
                  <a:latin typeface="Calibri"/>
                  <a:ea typeface="Calibri"/>
                  <a:cs typeface="Calibri"/>
                  <a:sym typeface="Calibri"/>
                </a:rPr>
                <a:t>D</a:t>
              </a:r>
              <a:endParaRPr/>
            </a:p>
          </p:txBody>
        </p:sp>
        <p:sp>
          <p:nvSpPr>
            <p:cNvPr id="725" name="Google Shape;725;p33"/>
            <p:cNvSpPr/>
            <p:nvPr/>
          </p:nvSpPr>
          <p:spPr>
            <a:xfrm>
              <a:off x="2643138" y="4496420"/>
              <a:ext cx="387350" cy="38735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PE" sz="1600">
                  <a:solidFill>
                    <a:schemeClr val="lt1"/>
                  </a:solidFill>
                  <a:latin typeface="Calibri"/>
                  <a:ea typeface="Calibri"/>
                  <a:cs typeface="Calibri"/>
                  <a:sym typeface="Calibri"/>
                </a:rPr>
                <a:t>B</a:t>
              </a:r>
              <a:endParaRPr/>
            </a:p>
          </p:txBody>
        </p:sp>
        <p:sp>
          <p:nvSpPr>
            <p:cNvPr id="726" name="Google Shape;726;p33"/>
            <p:cNvSpPr/>
            <p:nvPr/>
          </p:nvSpPr>
          <p:spPr>
            <a:xfrm>
              <a:off x="3762648" y="4727674"/>
              <a:ext cx="387350" cy="38735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PE" sz="1600">
                  <a:solidFill>
                    <a:schemeClr val="lt1"/>
                  </a:solidFill>
                  <a:latin typeface="Calibri"/>
                  <a:ea typeface="Calibri"/>
                  <a:cs typeface="Calibri"/>
                  <a:sym typeface="Calibri"/>
                </a:rPr>
                <a:t>E</a:t>
              </a:r>
              <a:endParaRPr/>
            </a:p>
          </p:txBody>
        </p:sp>
        <p:sp>
          <p:nvSpPr>
            <p:cNvPr id="727" name="Google Shape;727;p33"/>
            <p:cNvSpPr/>
            <p:nvPr/>
          </p:nvSpPr>
          <p:spPr>
            <a:xfrm>
              <a:off x="5226422" y="4361408"/>
              <a:ext cx="387350" cy="38735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PE" sz="1600">
                  <a:solidFill>
                    <a:schemeClr val="lt1"/>
                  </a:solidFill>
                  <a:latin typeface="Calibri"/>
                  <a:ea typeface="Calibri"/>
                  <a:cs typeface="Calibri"/>
                  <a:sym typeface="Calibri"/>
                </a:rPr>
                <a:t>F</a:t>
              </a:r>
              <a:endParaRPr/>
            </a:p>
          </p:txBody>
        </p:sp>
        <p:sp>
          <p:nvSpPr>
            <p:cNvPr id="728" name="Google Shape;728;p33"/>
            <p:cNvSpPr/>
            <p:nvPr/>
          </p:nvSpPr>
          <p:spPr>
            <a:xfrm>
              <a:off x="5635104" y="3414762"/>
              <a:ext cx="387350" cy="38735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PE" sz="1600">
                  <a:solidFill>
                    <a:schemeClr val="lt1"/>
                  </a:solidFill>
                  <a:latin typeface="Calibri"/>
                  <a:ea typeface="Calibri"/>
                  <a:cs typeface="Calibri"/>
                  <a:sym typeface="Calibri"/>
                </a:rPr>
                <a:t>G</a:t>
              </a:r>
              <a:endParaRPr/>
            </a:p>
          </p:txBody>
        </p:sp>
        <p:sp>
          <p:nvSpPr>
            <p:cNvPr id="729" name="Google Shape;729;p33"/>
            <p:cNvSpPr/>
            <p:nvPr/>
          </p:nvSpPr>
          <p:spPr>
            <a:xfrm>
              <a:off x="6304260" y="3975968"/>
              <a:ext cx="387350" cy="38735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PE" sz="1600">
                  <a:solidFill>
                    <a:schemeClr val="lt1"/>
                  </a:solidFill>
                  <a:latin typeface="Calibri"/>
                  <a:ea typeface="Calibri"/>
                  <a:cs typeface="Calibri"/>
                  <a:sym typeface="Calibri"/>
                </a:rPr>
                <a:t>H</a:t>
              </a:r>
              <a:endParaRPr/>
            </a:p>
          </p:txBody>
        </p:sp>
        <p:sp>
          <p:nvSpPr>
            <p:cNvPr id="730" name="Google Shape;730;p33"/>
            <p:cNvSpPr/>
            <p:nvPr/>
          </p:nvSpPr>
          <p:spPr>
            <a:xfrm>
              <a:off x="1659806" y="4014192"/>
              <a:ext cx="387350" cy="387350"/>
            </a:xfrm>
            <a:prstGeom prst="ellipse">
              <a:avLst/>
            </a:prstGeom>
            <a:solidFill>
              <a:schemeClr val="accent4"/>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s-PE" sz="1200">
                  <a:solidFill>
                    <a:schemeClr val="lt1"/>
                  </a:solidFill>
                  <a:latin typeface="Calibri"/>
                  <a:ea typeface="Calibri"/>
                  <a:cs typeface="Calibri"/>
                  <a:sym typeface="Calibri"/>
                </a:rPr>
                <a:t>Ini</a:t>
              </a:r>
              <a:endParaRPr b="1" sz="1200">
                <a:solidFill>
                  <a:schemeClr val="lt1"/>
                </a:solidFill>
                <a:latin typeface="Calibri"/>
                <a:ea typeface="Calibri"/>
                <a:cs typeface="Calibri"/>
                <a:sym typeface="Calibri"/>
              </a:endParaRPr>
            </a:p>
          </p:txBody>
        </p:sp>
        <p:sp>
          <p:nvSpPr>
            <p:cNvPr id="731" name="Google Shape;731;p33"/>
            <p:cNvSpPr/>
            <p:nvPr/>
          </p:nvSpPr>
          <p:spPr>
            <a:xfrm>
              <a:off x="7342212" y="3984600"/>
              <a:ext cx="387350" cy="387350"/>
            </a:xfrm>
            <a:prstGeom prst="ellipse">
              <a:avLst/>
            </a:prstGeom>
            <a:solidFill>
              <a:schemeClr val="accent4"/>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s-PE" sz="1200">
                  <a:solidFill>
                    <a:schemeClr val="lt1"/>
                  </a:solidFill>
                  <a:latin typeface="Calibri"/>
                  <a:ea typeface="Calibri"/>
                  <a:cs typeface="Calibri"/>
                  <a:sym typeface="Calibri"/>
                </a:rPr>
                <a:t>Fin</a:t>
              </a:r>
              <a:endParaRPr/>
            </a:p>
          </p:txBody>
        </p:sp>
      </p:grpSp>
      <p:sp>
        <p:nvSpPr>
          <p:cNvPr id="732" name="Google Shape;732;p33"/>
          <p:cNvSpPr txBox="1"/>
          <p:nvPr/>
        </p:nvSpPr>
        <p:spPr>
          <a:xfrm>
            <a:off x="3317918" y="927927"/>
            <a:ext cx="2933689"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s-PE" sz="1400">
                <a:solidFill>
                  <a:schemeClr val="accent2"/>
                </a:solidFill>
                <a:latin typeface="Calibri"/>
                <a:ea typeface="Calibri"/>
                <a:cs typeface="Calibri"/>
                <a:sym typeface="Calibri"/>
              </a:rPr>
              <a:t>DIAGRAMA DE RED DE UN PROYECTO</a:t>
            </a:r>
            <a:endParaRPr/>
          </a:p>
        </p:txBody>
      </p:sp>
      <p:sp>
        <p:nvSpPr>
          <p:cNvPr id="733" name="Google Shape;733;p33"/>
          <p:cNvSpPr/>
          <p:nvPr/>
        </p:nvSpPr>
        <p:spPr>
          <a:xfrm>
            <a:off x="6399905" y="2190761"/>
            <a:ext cx="1688443" cy="660073"/>
          </a:xfrm>
          <a:prstGeom prst="wedgeRectCallout">
            <a:avLst>
              <a:gd fmla="val -73290" name="adj1"/>
              <a:gd fmla="val 110769" name="adj2"/>
            </a:avLst>
          </a:prstGeom>
          <a:solidFill>
            <a:schemeClr val="accent3"/>
          </a:solidFill>
          <a:ln>
            <a:noFill/>
          </a:ln>
        </p:spPr>
        <p:txBody>
          <a:bodyPr anchorCtr="0" anchor="ctr" bIns="38100" lIns="76200" spcFirstLastPara="1" rIns="76200" wrap="square" tIns="38100">
            <a:noAutofit/>
          </a:bodyPr>
          <a:lstStyle/>
          <a:p>
            <a:pPr indent="0" lvl="0" marL="0" marR="0" rtl="0" algn="l">
              <a:spcBef>
                <a:spcPts val="0"/>
              </a:spcBef>
              <a:spcAft>
                <a:spcPts val="0"/>
              </a:spcAft>
              <a:buNone/>
            </a:pPr>
            <a:r>
              <a:rPr b="1" lang="es-PE" sz="1000">
                <a:solidFill>
                  <a:schemeClr val="lt1"/>
                </a:solidFill>
                <a:latin typeface="Calibri"/>
                <a:ea typeface="Calibri"/>
                <a:cs typeface="Calibri"/>
                <a:sym typeface="Calibri"/>
              </a:rPr>
              <a:t>Duraciones Planificadas de las Actividades del Proyectos</a:t>
            </a:r>
            <a:endParaRPr/>
          </a:p>
        </p:txBody>
      </p:sp>
      <p:sp>
        <p:nvSpPr>
          <p:cNvPr id="734" name="Google Shape;734;p33"/>
          <p:cNvSpPr/>
          <p:nvPr/>
        </p:nvSpPr>
        <p:spPr>
          <a:xfrm>
            <a:off x="6399905" y="2190761"/>
            <a:ext cx="1990228" cy="660073"/>
          </a:xfrm>
          <a:prstGeom prst="wedgeRectCallout">
            <a:avLst>
              <a:gd fmla="val -163181" name="adj1"/>
              <a:gd fmla="val 37285" name="adj2"/>
            </a:avLst>
          </a:prstGeom>
          <a:solidFill>
            <a:schemeClr val="accent3"/>
          </a:solidFill>
          <a:ln>
            <a:noFill/>
          </a:ln>
        </p:spPr>
        <p:txBody>
          <a:bodyPr anchorCtr="0" anchor="ctr" bIns="38100" lIns="76200" spcFirstLastPara="1" rIns="76200" wrap="square" tIns="38100">
            <a:noAutofit/>
          </a:bodyPr>
          <a:lstStyle/>
          <a:p>
            <a:pPr indent="0" lvl="0" marL="0" marR="0" rtl="0" algn="l">
              <a:spcBef>
                <a:spcPts val="0"/>
              </a:spcBef>
              <a:spcAft>
                <a:spcPts val="0"/>
              </a:spcAft>
              <a:buNone/>
            </a:pPr>
            <a:r>
              <a:rPr b="1" lang="es-PE" sz="1200">
                <a:solidFill>
                  <a:schemeClr val="lt1"/>
                </a:solidFill>
                <a:latin typeface="Calibri"/>
                <a:ea typeface="Calibri"/>
                <a:cs typeface="Calibri"/>
                <a:sym typeface="Calibri"/>
              </a:rPr>
              <a:t>Duraciones Planificadas de las Actividades del Proyectos</a:t>
            </a:r>
            <a:endParaRPr/>
          </a:p>
        </p:txBody>
      </p:sp>
      <p:sp>
        <p:nvSpPr>
          <p:cNvPr id="735" name="Google Shape;735;p33"/>
          <p:cNvSpPr/>
          <p:nvPr/>
        </p:nvSpPr>
        <p:spPr>
          <a:xfrm>
            <a:off x="6248626" y="2004158"/>
            <a:ext cx="294226" cy="294226"/>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PE" sz="1500">
                <a:solidFill>
                  <a:schemeClr val="lt1"/>
                </a:solidFill>
                <a:latin typeface="Calibri"/>
                <a:ea typeface="Calibri"/>
                <a:cs typeface="Calibri"/>
                <a:sym typeface="Calibri"/>
              </a:rPr>
              <a:t>1</a:t>
            </a:r>
            <a:endParaRPr/>
          </a:p>
        </p:txBody>
      </p:sp>
      <p:sp>
        <p:nvSpPr>
          <p:cNvPr id="736" name="Google Shape;736;p33"/>
          <p:cNvSpPr/>
          <p:nvPr/>
        </p:nvSpPr>
        <p:spPr>
          <a:xfrm>
            <a:off x="3033351" y="1485893"/>
            <a:ext cx="2851015" cy="420047"/>
          </a:xfrm>
          <a:prstGeom prst="leftArrowCallout">
            <a:avLst>
              <a:gd fmla="val 25000" name="adj1"/>
              <a:gd fmla="val 25000" name="adj2"/>
              <a:gd fmla="val 25000" name="adj3"/>
              <a:gd fmla="val 90649" name="adj4"/>
            </a:avLst>
          </a:prstGeom>
          <a:solidFill>
            <a:srgbClr val="D1EFF4"/>
          </a:solidFill>
          <a:ln>
            <a:noFill/>
          </a:ln>
        </p:spPr>
        <p:txBody>
          <a:bodyPr anchorCtr="0" anchor="ctr" bIns="38100" lIns="180000" spcFirstLastPara="1" rIns="76200" wrap="square" tIns="38100">
            <a:noAutofit/>
          </a:bodyPr>
          <a:lstStyle/>
          <a:p>
            <a:pPr indent="0" lvl="0" marL="0" marR="0" rtl="0" algn="l">
              <a:spcBef>
                <a:spcPts val="0"/>
              </a:spcBef>
              <a:spcAft>
                <a:spcPts val="0"/>
              </a:spcAft>
              <a:buNone/>
            </a:pPr>
            <a:r>
              <a:rPr b="1" lang="es-PE" sz="900">
                <a:solidFill>
                  <a:schemeClr val="accent2"/>
                </a:solidFill>
                <a:latin typeface="Calibri"/>
                <a:ea typeface="Calibri"/>
                <a:cs typeface="Calibri"/>
                <a:sym typeface="Calibri"/>
              </a:rPr>
              <a:t>Actividad           Duración       F. Inicio       F. Fin</a:t>
            </a:r>
            <a:endParaRPr/>
          </a:p>
          <a:p>
            <a:pPr indent="0" lvl="0" marL="0" marR="0" rtl="0" algn="l">
              <a:spcBef>
                <a:spcPts val="0"/>
              </a:spcBef>
              <a:spcAft>
                <a:spcPts val="0"/>
              </a:spcAft>
              <a:buNone/>
            </a:pPr>
            <a:r>
              <a:rPr b="1" lang="es-PE" sz="900">
                <a:solidFill>
                  <a:schemeClr val="dk1"/>
                </a:solidFill>
                <a:latin typeface="Calibri"/>
                <a:ea typeface="Calibri"/>
                <a:cs typeface="Calibri"/>
                <a:sym typeface="Calibri"/>
              </a:rPr>
              <a:t>Actividad C         4 días           15/5/17      18/5/17</a:t>
            </a:r>
            <a:endParaRPr/>
          </a:p>
        </p:txBody>
      </p:sp>
      <p:sp>
        <p:nvSpPr>
          <p:cNvPr id="737" name="Google Shape;737;p33"/>
          <p:cNvSpPr txBox="1"/>
          <p:nvPr/>
        </p:nvSpPr>
        <p:spPr>
          <a:xfrm>
            <a:off x="3308276" y="1245158"/>
            <a:ext cx="720080" cy="1538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s-PE" sz="1000">
                <a:solidFill>
                  <a:schemeClr val="dk1"/>
                </a:solidFill>
                <a:latin typeface="Calibri"/>
                <a:ea typeface="Calibri"/>
                <a:cs typeface="Calibri"/>
                <a:sym typeface="Calibri"/>
              </a:rPr>
              <a:t>Ejemplo</a:t>
            </a:r>
            <a:endParaRPr/>
          </a:p>
        </p:txBody>
      </p:sp>
      <p:sp>
        <p:nvSpPr>
          <p:cNvPr id="738" name="Google Shape;738;p33"/>
          <p:cNvSpPr/>
          <p:nvPr/>
        </p:nvSpPr>
        <p:spPr>
          <a:xfrm>
            <a:off x="503238" y="376836"/>
            <a:ext cx="3049660"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lang="es-PE" sz="1000">
                <a:solidFill>
                  <a:srgbClr val="7F7F7F"/>
                </a:solidFill>
                <a:latin typeface="Calibri"/>
                <a:ea typeface="Calibri"/>
                <a:cs typeface="Calibri"/>
                <a:sym typeface="Calibri"/>
              </a:rPr>
              <a:t>+ </a:t>
            </a:r>
            <a:r>
              <a:rPr lang="es-PE" sz="1000">
                <a:solidFill>
                  <a:srgbClr val="A5A5A5"/>
                </a:solidFill>
                <a:latin typeface="Calibri"/>
                <a:ea typeface="Calibri"/>
                <a:cs typeface="Calibri"/>
                <a:sym typeface="Calibri"/>
              </a:rPr>
              <a:t>DIAGRAMAS DE RED</a:t>
            </a:r>
            <a:endParaRPr/>
          </a:p>
        </p:txBody>
      </p:sp>
      <p:grpSp>
        <p:nvGrpSpPr>
          <p:cNvPr id="739" name="Google Shape;739;p33"/>
          <p:cNvGrpSpPr/>
          <p:nvPr/>
        </p:nvGrpSpPr>
        <p:grpSpPr>
          <a:xfrm>
            <a:off x="5976553" y="1494893"/>
            <a:ext cx="2651005" cy="402046"/>
            <a:chOff x="5976554" y="1567486"/>
            <a:chExt cx="2651005" cy="402046"/>
          </a:xfrm>
        </p:grpSpPr>
        <p:cxnSp>
          <p:nvCxnSpPr>
            <p:cNvPr id="740" name="Google Shape;740;p33"/>
            <p:cNvCxnSpPr/>
            <p:nvPr/>
          </p:nvCxnSpPr>
          <p:spPr>
            <a:xfrm flipH="1" rot="5400000">
              <a:off x="6180535" y="1564086"/>
              <a:ext cx="884" cy="408847"/>
            </a:xfrm>
            <a:prstGeom prst="straightConnector1">
              <a:avLst/>
            </a:prstGeom>
            <a:noFill/>
            <a:ln cap="flat" cmpd="sng" w="19050">
              <a:solidFill>
                <a:srgbClr val="EE4639"/>
              </a:solidFill>
              <a:prstDash val="solid"/>
              <a:round/>
              <a:headEnd len="sm" w="sm" type="none"/>
              <a:tailEnd len="med" w="med" type="oval"/>
            </a:ln>
          </p:spPr>
        </p:cxnSp>
        <p:cxnSp>
          <p:nvCxnSpPr>
            <p:cNvPr id="741" name="Google Shape;741;p33"/>
            <p:cNvCxnSpPr/>
            <p:nvPr/>
          </p:nvCxnSpPr>
          <p:spPr>
            <a:xfrm>
              <a:off x="6393739" y="1567486"/>
              <a:ext cx="0" cy="402046"/>
            </a:xfrm>
            <a:prstGeom prst="straightConnector1">
              <a:avLst/>
            </a:prstGeom>
            <a:noFill/>
            <a:ln cap="flat" cmpd="sng" w="19050">
              <a:solidFill>
                <a:srgbClr val="EE4639"/>
              </a:solidFill>
              <a:prstDash val="solid"/>
              <a:round/>
              <a:headEnd len="sm" w="sm" type="none"/>
              <a:tailEnd len="sm" w="sm" type="none"/>
            </a:ln>
          </p:spPr>
        </p:cxnSp>
        <p:sp>
          <p:nvSpPr>
            <p:cNvPr id="742" name="Google Shape;742;p33"/>
            <p:cNvSpPr txBox="1"/>
            <p:nvPr/>
          </p:nvSpPr>
          <p:spPr>
            <a:xfrm>
              <a:off x="6480598" y="1599232"/>
              <a:ext cx="2146960" cy="33855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s-PE" sz="1100">
                  <a:solidFill>
                    <a:schemeClr val="dk1"/>
                  </a:solidFill>
                  <a:latin typeface="Calibri"/>
                  <a:ea typeface="Calibri"/>
                  <a:cs typeface="Calibri"/>
                  <a:sym typeface="Calibri"/>
                </a:rPr>
                <a:t>Recuerden que se cuenta el mismo día 15 por eso termina el 18 de mayo</a:t>
              </a:r>
              <a:endParaRPr/>
            </a:p>
          </p:txBody>
        </p:sp>
      </p:grpSp>
      <p:graphicFrame>
        <p:nvGraphicFramePr>
          <p:cNvPr id="743" name="Google Shape;743;p33"/>
          <p:cNvGraphicFramePr/>
          <p:nvPr/>
        </p:nvGraphicFramePr>
        <p:xfrm>
          <a:off x="522288" y="931863"/>
          <a:ext cx="3000000" cy="3000000"/>
        </p:xfrm>
        <a:graphic>
          <a:graphicData uri="http://schemas.openxmlformats.org/drawingml/2006/table">
            <a:tbl>
              <a:tblPr bandRow="1">
                <a:noFill/>
                <a:tableStyleId>{C8915D58-FF3A-463F-9482-0507B9657105}</a:tableStyleId>
              </a:tblPr>
              <a:tblGrid>
                <a:gridCol w="803800"/>
                <a:gridCol w="803800"/>
                <a:gridCol w="803800"/>
              </a:tblGrid>
              <a:tr h="250075">
                <a:tc>
                  <a:txBody>
                    <a:bodyPr/>
                    <a:lstStyle/>
                    <a:p>
                      <a:pPr indent="0" lvl="0" marL="0" marR="0" rtl="0" algn="ctr">
                        <a:spcBef>
                          <a:spcPts val="0"/>
                        </a:spcBef>
                        <a:spcAft>
                          <a:spcPts val="0"/>
                        </a:spcAft>
                        <a:buNone/>
                      </a:pPr>
                      <a:r>
                        <a:rPr b="1" lang="es-PE" sz="900">
                          <a:solidFill>
                            <a:schemeClr val="lt1"/>
                          </a:solidFill>
                        </a:rPr>
                        <a:t>Actividad </a:t>
                      </a:r>
                      <a:endParaRPr/>
                    </a:p>
                  </a:txBody>
                  <a:tcPr marT="19575" marB="19575" marR="39150" marL="391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accent5"/>
                    </a:solidFill>
                  </a:tcPr>
                </a:tc>
                <a:tc>
                  <a:txBody>
                    <a:bodyPr/>
                    <a:lstStyle/>
                    <a:p>
                      <a:pPr indent="0" lvl="0" marL="0" marR="0" rtl="0" algn="ctr">
                        <a:spcBef>
                          <a:spcPts val="0"/>
                        </a:spcBef>
                        <a:spcAft>
                          <a:spcPts val="0"/>
                        </a:spcAft>
                        <a:buNone/>
                      </a:pPr>
                      <a:r>
                        <a:rPr b="1" lang="es-PE" sz="900">
                          <a:solidFill>
                            <a:schemeClr val="lt1"/>
                          </a:solidFill>
                        </a:rPr>
                        <a:t>Duración (Días) </a:t>
                      </a:r>
                      <a:endParaRPr/>
                    </a:p>
                  </a:txBody>
                  <a:tcPr marT="19575" marB="19575" marR="39150" marL="391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accent5"/>
                    </a:solidFill>
                  </a:tcPr>
                </a:tc>
                <a:tc>
                  <a:txBody>
                    <a:bodyPr/>
                    <a:lstStyle/>
                    <a:p>
                      <a:pPr indent="0" lvl="0" marL="0" marR="0" rtl="0" algn="ctr">
                        <a:spcBef>
                          <a:spcPts val="0"/>
                        </a:spcBef>
                        <a:spcAft>
                          <a:spcPts val="0"/>
                        </a:spcAft>
                        <a:buNone/>
                      </a:pPr>
                      <a:r>
                        <a:rPr b="1" lang="es-PE" sz="900">
                          <a:solidFill>
                            <a:schemeClr val="lt1"/>
                          </a:solidFill>
                        </a:rPr>
                        <a:t>Predecesora </a:t>
                      </a:r>
                      <a:endParaRPr/>
                    </a:p>
                  </a:txBody>
                  <a:tcPr marT="19575" marB="19575" marR="39150" marL="391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accent5"/>
                    </a:solidFill>
                  </a:tcPr>
                </a:tc>
              </a:tr>
              <a:tr h="182050">
                <a:tc>
                  <a:txBody>
                    <a:bodyPr/>
                    <a:lstStyle/>
                    <a:p>
                      <a:pPr indent="0" lvl="0" marL="0" marR="0" rtl="0" algn="ctr">
                        <a:spcBef>
                          <a:spcPts val="0"/>
                        </a:spcBef>
                        <a:spcAft>
                          <a:spcPts val="0"/>
                        </a:spcAft>
                        <a:buNone/>
                      </a:pPr>
                      <a:r>
                        <a:rPr lang="es-PE" sz="900"/>
                        <a:t>A</a:t>
                      </a:r>
                      <a:endParaRPr/>
                    </a:p>
                  </a:txBody>
                  <a:tcPr marT="19575" marB="19575" marR="39150" marL="391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s-PE" sz="900"/>
                        <a:t>6</a:t>
                      </a:r>
                      <a:endParaRPr/>
                    </a:p>
                  </a:txBody>
                  <a:tcPr marT="19575" marB="19575" marR="39150" marL="391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s-PE" sz="900"/>
                        <a:t>Inicio</a:t>
                      </a:r>
                      <a:endParaRPr/>
                    </a:p>
                  </a:txBody>
                  <a:tcPr marT="19575" marB="19575" marR="39150" marL="391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r>
              <a:tr h="182050">
                <a:tc>
                  <a:txBody>
                    <a:bodyPr/>
                    <a:lstStyle/>
                    <a:p>
                      <a:pPr indent="0" lvl="0" marL="0" marR="0" rtl="0" algn="ctr">
                        <a:spcBef>
                          <a:spcPts val="0"/>
                        </a:spcBef>
                        <a:spcAft>
                          <a:spcPts val="0"/>
                        </a:spcAft>
                        <a:buNone/>
                      </a:pPr>
                      <a:r>
                        <a:rPr lang="es-PE" sz="900"/>
                        <a:t>B</a:t>
                      </a:r>
                      <a:endParaRPr/>
                    </a:p>
                  </a:txBody>
                  <a:tcPr marT="19575" marB="19575" marR="39150" marL="391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s-PE" sz="900"/>
                        <a:t>8</a:t>
                      </a:r>
                      <a:endParaRPr/>
                    </a:p>
                  </a:txBody>
                  <a:tcPr marT="19575" marB="19575" marR="39150" marL="391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900"/>
                        <a:buFont typeface="Calibri"/>
                        <a:buNone/>
                      </a:pPr>
                      <a:r>
                        <a:rPr lang="es-PE" sz="900"/>
                        <a:t>Inicio</a:t>
                      </a:r>
                      <a:endParaRPr/>
                    </a:p>
                  </a:txBody>
                  <a:tcPr marT="19575" marB="19575" marR="39150" marL="391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r>
              <a:tr h="182050">
                <a:tc>
                  <a:txBody>
                    <a:bodyPr/>
                    <a:lstStyle/>
                    <a:p>
                      <a:pPr indent="0" lvl="0" marL="0" marR="0" rtl="0" algn="ctr">
                        <a:spcBef>
                          <a:spcPts val="0"/>
                        </a:spcBef>
                        <a:spcAft>
                          <a:spcPts val="0"/>
                        </a:spcAft>
                        <a:buNone/>
                      </a:pPr>
                      <a:r>
                        <a:rPr lang="es-PE" sz="900"/>
                        <a:t>C</a:t>
                      </a:r>
                      <a:endParaRPr/>
                    </a:p>
                  </a:txBody>
                  <a:tcPr marT="19575" marB="19575" marR="39150" marL="391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s-PE" sz="900"/>
                        <a:t>4</a:t>
                      </a:r>
                      <a:endParaRPr/>
                    </a:p>
                  </a:txBody>
                  <a:tcPr marT="19575" marB="19575" marR="39150" marL="391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s-PE" sz="900"/>
                        <a:t>A</a:t>
                      </a:r>
                      <a:endParaRPr/>
                    </a:p>
                  </a:txBody>
                  <a:tcPr marT="19575" marB="19575" marR="39150" marL="391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r>
              <a:tr h="182050">
                <a:tc>
                  <a:txBody>
                    <a:bodyPr/>
                    <a:lstStyle/>
                    <a:p>
                      <a:pPr indent="0" lvl="0" marL="0" marR="0" rtl="0" algn="ctr">
                        <a:spcBef>
                          <a:spcPts val="0"/>
                        </a:spcBef>
                        <a:spcAft>
                          <a:spcPts val="0"/>
                        </a:spcAft>
                        <a:buNone/>
                      </a:pPr>
                      <a:r>
                        <a:rPr lang="es-PE" sz="900"/>
                        <a:t>D</a:t>
                      </a:r>
                      <a:endParaRPr/>
                    </a:p>
                  </a:txBody>
                  <a:tcPr marT="19575" marB="19575" marR="39150" marL="391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s-PE" sz="900"/>
                        <a:t>7</a:t>
                      </a:r>
                      <a:endParaRPr/>
                    </a:p>
                  </a:txBody>
                  <a:tcPr marT="19575" marB="19575" marR="39150" marL="391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s-PE" sz="900"/>
                        <a:t>A</a:t>
                      </a:r>
                      <a:endParaRPr/>
                    </a:p>
                  </a:txBody>
                  <a:tcPr marT="19575" marB="19575" marR="39150" marL="391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r>
              <a:tr h="182050">
                <a:tc>
                  <a:txBody>
                    <a:bodyPr/>
                    <a:lstStyle/>
                    <a:p>
                      <a:pPr indent="0" lvl="0" marL="0" marR="0" rtl="0" algn="ctr">
                        <a:spcBef>
                          <a:spcPts val="0"/>
                        </a:spcBef>
                        <a:spcAft>
                          <a:spcPts val="0"/>
                        </a:spcAft>
                        <a:buNone/>
                      </a:pPr>
                      <a:r>
                        <a:rPr lang="es-PE" sz="900"/>
                        <a:t>E</a:t>
                      </a:r>
                      <a:endParaRPr/>
                    </a:p>
                  </a:txBody>
                  <a:tcPr marT="19575" marB="19575" marR="39150" marL="391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s-PE" sz="900"/>
                        <a:t>10</a:t>
                      </a:r>
                      <a:endParaRPr/>
                    </a:p>
                  </a:txBody>
                  <a:tcPr marT="19575" marB="19575" marR="39150" marL="391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s-PE" sz="900"/>
                        <a:t>B</a:t>
                      </a:r>
                      <a:endParaRPr/>
                    </a:p>
                  </a:txBody>
                  <a:tcPr marT="19575" marB="19575" marR="39150" marL="391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r>
              <a:tr h="182050">
                <a:tc>
                  <a:txBody>
                    <a:bodyPr/>
                    <a:lstStyle/>
                    <a:p>
                      <a:pPr indent="0" lvl="0" marL="0" marR="0" rtl="0" algn="ctr">
                        <a:spcBef>
                          <a:spcPts val="0"/>
                        </a:spcBef>
                        <a:spcAft>
                          <a:spcPts val="0"/>
                        </a:spcAft>
                        <a:buNone/>
                      </a:pPr>
                      <a:r>
                        <a:rPr lang="es-PE" sz="900"/>
                        <a:t>F</a:t>
                      </a:r>
                      <a:endParaRPr/>
                    </a:p>
                  </a:txBody>
                  <a:tcPr marT="19575" marB="19575" marR="39150" marL="391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s-PE" sz="900"/>
                        <a:t>5</a:t>
                      </a:r>
                      <a:endParaRPr/>
                    </a:p>
                  </a:txBody>
                  <a:tcPr marT="19575" marB="19575" marR="39150" marL="391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s-PE" sz="900"/>
                        <a:t>C,E</a:t>
                      </a:r>
                      <a:endParaRPr/>
                    </a:p>
                  </a:txBody>
                  <a:tcPr marT="19575" marB="19575" marR="39150" marL="391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r>
              <a:tr h="182050">
                <a:tc>
                  <a:txBody>
                    <a:bodyPr/>
                    <a:lstStyle/>
                    <a:p>
                      <a:pPr indent="0" lvl="0" marL="0" marR="0" rtl="0" algn="ctr">
                        <a:spcBef>
                          <a:spcPts val="0"/>
                        </a:spcBef>
                        <a:spcAft>
                          <a:spcPts val="0"/>
                        </a:spcAft>
                        <a:buNone/>
                      </a:pPr>
                      <a:r>
                        <a:rPr lang="es-PE" sz="900"/>
                        <a:t>G</a:t>
                      </a:r>
                      <a:endParaRPr/>
                    </a:p>
                  </a:txBody>
                  <a:tcPr marT="19575" marB="19575" marR="39150" marL="391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s-PE" sz="900"/>
                        <a:t>9</a:t>
                      </a:r>
                      <a:endParaRPr/>
                    </a:p>
                  </a:txBody>
                  <a:tcPr marT="19575" marB="19575" marR="39150" marL="391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s-PE" sz="900"/>
                        <a:t>D,E,F</a:t>
                      </a:r>
                      <a:endParaRPr/>
                    </a:p>
                  </a:txBody>
                  <a:tcPr marT="19575" marB="19575" marR="39150" marL="391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r>
              <a:tr h="182050">
                <a:tc>
                  <a:txBody>
                    <a:bodyPr/>
                    <a:lstStyle/>
                    <a:p>
                      <a:pPr indent="0" lvl="0" marL="0" marR="0" rtl="0" algn="ctr">
                        <a:spcBef>
                          <a:spcPts val="0"/>
                        </a:spcBef>
                        <a:spcAft>
                          <a:spcPts val="0"/>
                        </a:spcAft>
                        <a:buNone/>
                      </a:pPr>
                      <a:r>
                        <a:rPr lang="es-PE" sz="900"/>
                        <a:t>H</a:t>
                      </a:r>
                      <a:endParaRPr/>
                    </a:p>
                  </a:txBody>
                  <a:tcPr marT="19575" marB="19575" marR="39150" marL="391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s-PE" sz="900"/>
                        <a:t>10</a:t>
                      </a:r>
                      <a:endParaRPr/>
                    </a:p>
                  </a:txBody>
                  <a:tcPr marT="19575" marB="19575" marR="39150" marL="391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s-PE" sz="900"/>
                        <a:t>G</a:t>
                      </a:r>
                      <a:endParaRPr/>
                    </a:p>
                  </a:txBody>
                  <a:tcPr marT="19575" marB="19575" marR="39150" marL="391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8" name="Shape 748"/>
        <p:cNvGrpSpPr/>
        <p:nvPr/>
      </p:nvGrpSpPr>
      <p:grpSpPr>
        <a:xfrm>
          <a:off x="0" y="0"/>
          <a:ext cx="0" cy="0"/>
          <a:chOff x="0" y="0"/>
          <a:chExt cx="0" cy="0"/>
        </a:xfrm>
      </p:grpSpPr>
      <p:sp>
        <p:nvSpPr>
          <p:cNvPr id="749" name="Google Shape;749;p34"/>
          <p:cNvSpPr/>
          <p:nvPr/>
        </p:nvSpPr>
        <p:spPr>
          <a:xfrm>
            <a:off x="503238" y="376836"/>
            <a:ext cx="3049660"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lang="es-PE" sz="1000">
                <a:solidFill>
                  <a:srgbClr val="7F7F7F"/>
                </a:solidFill>
                <a:latin typeface="Calibri"/>
                <a:ea typeface="Calibri"/>
                <a:cs typeface="Calibri"/>
                <a:sym typeface="Calibri"/>
              </a:rPr>
              <a:t>+ </a:t>
            </a:r>
            <a:r>
              <a:rPr lang="es-PE" sz="1000">
                <a:solidFill>
                  <a:srgbClr val="A5A5A5"/>
                </a:solidFill>
                <a:latin typeface="Calibri"/>
                <a:ea typeface="Calibri"/>
                <a:cs typeface="Calibri"/>
                <a:sym typeface="Calibri"/>
              </a:rPr>
              <a:t>DIAGRAMAS DE RED</a:t>
            </a:r>
            <a:endParaRPr/>
          </a:p>
        </p:txBody>
      </p:sp>
      <p:grpSp>
        <p:nvGrpSpPr>
          <p:cNvPr id="750" name="Google Shape;750;p34"/>
          <p:cNvGrpSpPr/>
          <p:nvPr/>
        </p:nvGrpSpPr>
        <p:grpSpPr>
          <a:xfrm>
            <a:off x="1680691" y="2813050"/>
            <a:ext cx="5782618" cy="2411904"/>
            <a:chOff x="1659806" y="2583356"/>
            <a:chExt cx="6069756" cy="2531668"/>
          </a:xfrm>
        </p:grpSpPr>
        <p:sp>
          <p:nvSpPr>
            <p:cNvPr id="751" name="Google Shape;751;p34"/>
            <p:cNvSpPr/>
            <p:nvPr/>
          </p:nvSpPr>
          <p:spPr>
            <a:xfrm>
              <a:off x="2670054" y="3114210"/>
              <a:ext cx="365246" cy="36004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1" lang="es-PE" sz="1300">
                  <a:solidFill>
                    <a:schemeClr val="accent2"/>
                  </a:solidFill>
                  <a:latin typeface="Calibri"/>
                  <a:ea typeface="Calibri"/>
                  <a:cs typeface="Calibri"/>
                  <a:sym typeface="Calibri"/>
                </a:rPr>
                <a:t>6d</a:t>
              </a:r>
              <a:endParaRPr/>
            </a:p>
          </p:txBody>
        </p:sp>
        <p:sp>
          <p:nvSpPr>
            <p:cNvPr id="752" name="Google Shape;752;p34"/>
            <p:cNvSpPr/>
            <p:nvPr/>
          </p:nvSpPr>
          <p:spPr>
            <a:xfrm>
              <a:off x="3808983" y="2583356"/>
              <a:ext cx="360671" cy="36004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1" lang="es-PE" sz="1300">
                  <a:solidFill>
                    <a:schemeClr val="accent2"/>
                  </a:solidFill>
                  <a:latin typeface="Calibri"/>
                  <a:ea typeface="Calibri"/>
                  <a:cs typeface="Calibri"/>
                  <a:sym typeface="Calibri"/>
                </a:rPr>
                <a:t>4d</a:t>
              </a:r>
              <a:endParaRPr/>
            </a:p>
          </p:txBody>
        </p:sp>
        <p:sp>
          <p:nvSpPr>
            <p:cNvPr id="753" name="Google Shape;753;p34"/>
            <p:cNvSpPr/>
            <p:nvPr/>
          </p:nvSpPr>
          <p:spPr>
            <a:xfrm>
              <a:off x="3866133" y="3420838"/>
              <a:ext cx="360671" cy="36004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1" lang="es-PE" sz="1300">
                  <a:solidFill>
                    <a:schemeClr val="accent2"/>
                  </a:solidFill>
                  <a:latin typeface="Calibri"/>
                  <a:ea typeface="Calibri"/>
                  <a:cs typeface="Calibri"/>
                  <a:sym typeface="Calibri"/>
                </a:rPr>
                <a:t>7d</a:t>
              </a:r>
              <a:endParaRPr/>
            </a:p>
          </p:txBody>
        </p:sp>
        <p:sp>
          <p:nvSpPr>
            <p:cNvPr id="754" name="Google Shape;754;p34"/>
            <p:cNvSpPr/>
            <p:nvPr/>
          </p:nvSpPr>
          <p:spPr>
            <a:xfrm>
              <a:off x="5643080" y="3095160"/>
              <a:ext cx="325920" cy="36004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1" lang="es-PE" sz="1300">
                  <a:solidFill>
                    <a:schemeClr val="accent2"/>
                  </a:solidFill>
                  <a:latin typeface="Calibri"/>
                  <a:ea typeface="Calibri"/>
                  <a:cs typeface="Calibri"/>
                  <a:sym typeface="Calibri"/>
                </a:rPr>
                <a:t>9d</a:t>
              </a:r>
              <a:endParaRPr/>
            </a:p>
          </p:txBody>
        </p:sp>
        <p:sp>
          <p:nvSpPr>
            <p:cNvPr id="755" name="Google Shape;755;p34"/>
            <p:cNvSpPr/>
            <p:nvPr/>
          </p:nvSpPr>
          <p:spPr>
            <a:xfrm>
              <a:off x="2670054" y="4181630"/>
              <a:ext cx="365246" cy="36004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1" lang="es-PE" sz="1300">
                  <a:solidFill>
                    <a:schemeClr val="accent2"/>
                  </a:solidFill>
                  <a:latin typeface="Calibri"/>
                  <a:ea typeface="Calibri"/>
                  <a:cs typeface="Calibri"/>
                  <a:sym typeface="Calibri"/>
                </a:rPr>
                <a:t>8d</a:t>
              </a:r>
              <a:endParaRPr/>
            </a:p>
          </p:txBody>
        </p:sp>
        <p:sp>
          <p:nvSpPr>
            <p:cNvPr id="756" name="Google Shape;756;p34"/>
            <p:cNvSpPr/>
            <p:nvPr/>
          </p:nvSpPr>
          <p:spPr>
            <a:xfrm>
              <a:off x="3770883" y="4418978"/>
              <a:ext cx="360671" cy="36004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1" lang="es-PE" sz="1300">
                  <a:solidFill>
                    <a:schemeClr val="accent2"/>
                  </a:solidFill>
                  <a:latin typeface="Calibri"/>
                  <a:ea typeface="Calibri"/>
                  <a:cs typeface="Calibri"/>
                  <a:sym typeface="Calibri"/>
                </a:rPr>
                <a:t>10d</a:t>
              </a:r>
              <a:endParaRPr/>
            </a:p>
          </p:txBody>
        </p:sp>
        <p:sp>
          <p:nvSpPr>
            <p:cNvPr id="757" name="Google Shape;757;p34"/>
            <p:cNvSpPr/>
            <p:nvPr/>
          </p:nvSpPr>
          <p:spPr>
            <a:xfrm>
              <a:off x="5064917" y="4714703"/>
              <a:ext cx="720080" cy="360040"/>
            </a:xfrm>
            <a:prstGeom prst="rect">
              <a:avLst/>
            </a:prstGeom>
            <a:noFill/>
            <a:ln cap="flat" cmpd="sng" w="25400">
              <a:solidFill>
                <a:schemeClr val="lt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1" lang="es-PE" sz="1300">
                  <a:solidFill>
                    <a:schemeClr val="accent2"/>
                  </a:solidFill>
                  <a:latin typeface="Calibri"/>
                  <a:ea typeface="Calibri"/>
                  <a:cs typeface="Calibri"/>
                  <a:sym typeface="Calibri"/>
                </a:rPr>
                <a:t>5d</a:t>
              </a:r>
              <a:endParaRPr/>
            </a:p>
          </p:txBody>
        </p:sp>
        <p:sp>
          <p:nvSpPr>
            <p:cNvPr id="758" name="Google Shape;758;p34"/>
            <p:cNvSpPr/>
            <p:nvPr/>
          </p:nvSpPr>
          <p:spPr>
            <a:xfrm>
              <a:off x="6346017" y="4322913"/>
              <a:ext cx="325920" cy="36004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1" lang="es-PE" sz="1300">
                  <a:solidFill>
                    <a:schemeClr val="accent2"/>
                  </a:solidFill>
                  <a:latin typeface="Calibri"/>
                  <a:ea typeface="Calibri"/>
                  <a:cs typeface="Calibri"/>
                  <a:sym typeface="Calibri"/>
                </a:rPr>
                <a:t>10d</a:t>
              </a:r>
              <a:endParaRPr/>
            </a:p>
          </p:txBody>
        </p:sp>
        <p:cxnSp>
          <p:nvCxnSpPr>
            <p:cNvPr id="759" name="Google Shape;759;p34"/>
            <p:cNvCxnSpPr/>
            <p:nvPr/>
          </p:nvCxnSpPr>
          <p:spPr>
            <a:xfrm>
              <a:off x="1943100" y="4286250"/>
              <a:ext cx="635000" cy="374650"/>
            </a:xfrm>
            <a:prstGeom prst="straightConnector1">
              <a:avLst/>
            </a:prstGeom>
            <a:noFill/>
            <a:ln cap="flat" cmpd="sng" w="28575">
              <a:solidFill>
                <a:schemeClr val="accent2"/>
              </a:solidFill>
              <a:prstDash val="solid"/>
              <a:round/>
              <a:headEnd len="sm" w="sm" type="none"/>
              <a:tailEnd len="med" w="med" type="triangle"/>
            </a:ln>
          </p:spPr>
        </p:cxnSp>
        <p:cxnSp>
          <p:nvCxnSpPr>
            <p:cNvPr id="760" name="Google Shape;760;p34"/>
            <p:cNvCxnSpPr/>
            <p:nvPr/>
          </p:nvCxnSpPr>
          <p:spPr>
            <a:xfrm>
              <a:off x="2949848" y="4657700"/>
              <a:ext cx="722040" cy="231800"/>
            </a:xfrm>
            <a:prstGeom prst="straightConnector1">
              <a:avLst/>
            </a:prstGeom>
            <a:noFill/>
            <a:ln cap="flat" cmpd="sng" w="28575">
              <a:solidFill>
                <a:schemeClr val="accent2"/>
              </a:solidFill>
              <a:prstDash val="solid"/>
              <a:round/>
              <a:headEnd len="sm" w="sm" type="none"/>
              <a:tailEnd len="med" w="med" type="triangle"/>
            </a:ln>
          </p:spPr>
        </p:cxnSp>
        <p:cxnSp>
          <p:nvCxnSpPr>
            <p:cNvPr id="761" name="Google Shape;761;p34"/>
            <p:cNvCxnSpPr/>
            <p:nvPr/>
          </p:nvCxnSpPr>
          <p:spPr>
            <a:xfrm flipH="1" rot="10800000">
              <a:off x="4067175" y="4692650"/>
              <a:ext cx="1158875" cy="242416"/>
            </a:xfrm>
            <a:prstGeom prst="straightConnector1">
              <a:avLst/>
            </a:prstGeom>
            <a:noFill/>
            <a:ln cap="flat" cmpd="sng" w="28575">
              <a:solidFill>
                <a:schemeClr val="accent2"/>
              </a:solidFill>
              <a:prstDash val="solid"/>
              <a:round/>
              <a:headEnd len="sm" w="sm" type="none"/>
              <a:tailEnd len="med" w="med" type="triangle"/>
            </a:ln>
          </p:spPr>
        </p:cxnSp>
        <p:cxnSp>
          <p:nvCxnSpPr>
            <p:cNvPr id="762" name="Google Shape;762;p34"/>
            <p:cNvCxnSpPr/>
            <p:nvPr/>
          </p:nvCxnSpPr>
          <p:spPr>
            <a:xfrm flipH="1" rot="10800000">
              <a:off x="5434310" y="3835400"/>
              <a:ext cx="356890" cy="575642"/>
            </a:xfrm>
            <a:prstGeom prst="straightConnector1">
              <a:avLst/>
            </a:prstGeom>
            <a:noFill/>
            <a:ln cap="flat" cmpd="sng" w="28575">
              <a:solidFill>
                <a:schemeClr val="accent2"/>
              </a:solidFill>
              <a:prstDash val="solid"/>
              <a:round/>
              <a:headEnd len="sm" w="sm" type="none"/>
              <a:tailEnd len="med" w="med" type="triangle"/>
            </a:ln>
          </p:spPr>
        </p:cxnSp>
        <p:cxnSp>
          <p:nvCxnSpPr>
            <p:cNvPr id="763" name="Google Shape;763;p34"/>
            <p:cNvCxnSpPr/>
            <p:nvPr/>
          </p:nvCxnSpPr>
          <p:spPr>
            <a:xfrm>
              <a:off x="5873750" y="3670300"/>
              <a:ext cx="412750" cy="419100"/>
            </a:xfrm>
            <a:prstGeom prst="straightConnector1">
              <a:avLst/>
            </a:prstGeom>
            <a:noFill/>
            <a:ln cap="flat" cmpd="sng" w="28575">
              <a:solidFill>
                <a:schemeClr val="accent2"/>
              </a:solidFill>
              <a:prstDash val="solid"/>
              <a:round/>
              <a:headEnd len="sm" w="sm" type="none"/>
              <a:tailEnd len="med" w="med" type="triangle"/>
            </a:ln>
          </p:spPr>
        </p:cxnSp>
        <p:cxnSp>
          <p:nvCxnSpPr>
            <p:cNvPr id="764" name="Google Shape;764;p34"/>
            <p:cNvCxnSpPr/>
            <p:nvPr/>
          </p:nvCxnSpPr>
          <p:spPr>
            <a:xfrm>
              <a:off x="6578600" y="4186238"/>
              <a:ext cx="707628" cy="0"/>
            </a:xfrm>
            <a:prstGeom prst="straightConnector1">
              <a:avLst/>
            </a:prstGeom>
            <a:noFill/>
            <a:ln cap="flat" cmpd="sng" w="28575">
              <a:solidFill>
                <a:schemeClr val="accent2"/>
              </a:solidFill>
              <a:prstDash val="solid"/>
              <a:round/>
              <a:headEnd len="sm" w="sm" type="none"/>
              <a:tailEnd len="med" w="med" type="triangle"/>
            </a:ln>
          </p:spPr>
        </p:cxnSp>
        <p:cxnSp>
          <p:nvCxnSpPr>
            <p:cNvPr id="765" name="Google Shape;765;p34"/>
            <p:cNvCxnSpPr/>
            <p:nvPr/>
          </p:nvCxnSpPr>
          <p:spPr>
            <a:xfrm flipH="1" rot="10800000">
              <a:off x="1901230" y="3670300"/>
              <a:ext cx="695920" cy="449312"/>
            </a:xfrm>
            <a:prstGeom prst="straightConnector1">
              <a:avLst/>
            </a:prstGeom>
            <a:noFill/>
            <a:ln cap="flat" cmpd="sng" w="28575">
              <a:solidFill>
                <a:schemeClr val="accent6"/>
              </a:solidFill>
              <a:prstDash val="solid"/>
              <a:round/>
              <a:headEnd len="sm" w="sm" type="none"/>
              <a:tailEnd len="med" w="med" type="triangle"/>
            </a:ln>
          </p:spPr>
        </p:cxnSp>
        <p:cxnSp>
          <p:nvCxnSpPr>
            <p:cNvPr id="766" name="Google Shape;766;p34"/>
            <p:cNvCxnSpPr/>
            <p:nvPr/>
          </p:nvCxnSpPr>
          <p:spPr>
            <a:xfrm flipH="1" rot="10800000">
              <a:off x="2975968" y="3143250"/>
              <a:ext cx="764182" cy="394692"/>
            </a:xfrm>
            <a:prstGeom prst="straightConnector1">
              <a:avLst/>
            </a:prstGeom>
            <a:noFill/>
            <a:ln cap="flat" cmpd="sng" w="28575">
              <a:solidFill>
                <a:schemeClr val="accent6"/>
              </a:solidFill>
              <a:prstDash val="solid"/>
              <a:round/>
              <a:headEnd len="sm" w="sm" type="none"/>
              <a:tailEnd len="med" w="med" type="triangle"/>
            </a:ln>
          </p:spPr>
        </p:cxnSp>
        <p:cxnSp>
          <p:nvCxnSpPr>
            <p:cNvPr id="767" name="Google Shape;767;p34"/>
            <p:cNvCxnSpPr/>
            <p:nvPr/>
          </p:nvCxnSpPr>
          <p:spPr>
            <a:xfrm>
              <a:off x="2907706" y="3737198"/>
              <a:ext cx="845144" cy="168052"/>
            </a:xfrm>
            <a:prstGeom prst="straightConnector1">
              <a:avLst/>
            </a:prstGeom>
            <a:noFill/>
            <a:ln cap="flat" cmpd="sng" w="28575">
              <a:solidFill>
                <a:schemeClr val="accent6"/>
              </a:solidFill>
              <a:prstDash val="solid"/>
              <a:round/>
              <a:headEnd len="sm" w="sm" type="none"/>
              <a:tailEnd len="med" w="med" type="triangle"/>
            </a:ln>
          </p:spPr>
        </p:cxnSp>
        <p:cxnSp>
          <p:nvCxnSpPr>
            <p:cNvPr id="768" name="Google Shape;768;p34"/>
            <p:cNvCxnSpPr/>
            <p:nvPr/>
          </p:nvCxnSpPr>
          <p:spPr>
            <a:xfrm flipH="1" rot="10800000">
              <a:off x="4067175" y="3771900"/>
              <a:ext cx="1571625" cy="1048122"/>
            </a:xfrm>
            <a:prstGeom prst="straightConnector1">
              <a:avLst/>
            </a:prstGeom>
            <a:noFill/>
            <a:ln cap="flat" cmpd="sng" w="28575">
              <a:solidFill>
                <a:schemeClr val="accent6"/>
              </a:solidFill>
              <a:prstDash val="solid"/>
              <a:round/>
              <a:headEnd len="sm" w="sm" type="none"/>
              <a:tailEnd len="med" w="med" type="triangle"/>
            </a:ln>
          </p:spPr>
        </p:cxnSp>
        <p:cxnSp>
          <p:nvCxnSpPr>
            <p:cNvPr id="769" name="Google Shape;769;p34"/>
            <p:cNvCxnSpPr/>
            <p:nvPr/>
          </p:nvCxnSpPr>
          <p:spPr>
            <a:xfrm flipH="1" rot="10800000">
              <a:off x="4149428" y="3619500"/>
              <a:ext cx="1425872" cy="324346"/>
            </a:xfrm>
            <a:prstGeom prst="straightConnector1">
              <a:avLst/>
            </a:prstGeom>
            <a:noFill/>
            <a:ln cap="flat" cmpd="sng" w="28575">
              <a:solidFill>
                <a:schemeClr val="accent6"/>
              </a:solidFill>
              <a:prstDash val="solid"/>
              <a:round/>
              <a:headEnd len="sm" w="sm" type="none"/>
              <a:tailEnd len="med" w="med" type="triangle"/>
            </a:ln>
          </p:spPr>
        </p:cxnSp>
        <p:cxnSp>
          <p:nvCxnSpPr>
            <p:cNvPr id="770" name="Google Shape;770;p34"/>
            <p:cNvCxnSpPr/>
            <p:nvPr/>
          </p:nvCxnSpPr>
          <p:spPr>
            <a:xfrm>
              <a:off x="4117975" y="3029198"/>
              <a:ext cx="1120775" cy="1358652"/>
            </a:xfrm>
            <a:prstGeom prst="straightConnector1">
              <a:avLst/>
            </a:prstGeom>
            <a:noFill/>
            <a:ln cap="flat" cmpd="sng" w="28575">
              <a:solidFill>
                <a:schemeClr val="accent6"/>
              </a:solidFill>
              <a:prstDash val="solid"/>
              <a:round/>
              <a:headEnd len="sm" w="sm" type="none"/>
              <a:tailEnd len="med" w="med" type="triangle"/>
            </a:ln>
          </p:spPr>
        </p:cxnSp>
        <p:sp>
          <p:nvSpPr>
            <p:cNvPr id="771" name="Google Shape;771;p34"/>
            <p:cNvSpPr/>
            <p:nvPr/>
          </p:nvSpPr>
          <p:spPr>
            <a:xfrm>
              <a:off x="3795713" y="2895600"/>
              <a:ext cx="387350" cy="38735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PE" sz="1600">
                  <a:solidFill>
                    <a:schemeClr val="lt1"/>
                  </a:solidFill>
                  <a:latin typeface="Calibri"/>
                  <a:ea typeface="Calibri"/>
                  <a:cs typeface="Calibri"/>
                  <a:sym typeface="Calibri"/>
                </a:rPr>
                <a:t>C</a:t>
              </a:r>
              <a:endParaRPr/>
            </a:p>
          </p:txBody>
        </p:sp>
        <p:sp>
          <p:nvSpPr>
            <p:cNvPr id="772" name="Google Shape;772;p34"/>
            <p:cNvSpPr/>
            <p:nvPr/>
          </p:nvSpPr>
          <p:spPr>
            <a:xfrm>
              <a:off x="2666132" y="3425304"/>
              <a:ext cx="387350" cy="38735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PE" sz="1600">
                  <a:solidFill>
                    <a:schemeClr val="lt1"/>
                  </a:solidFill>
                  <a:latin typeface="Calibri"/>
                  <a:ea typeface="Calibri"/>
                  <a:cs typeface="Calibri"/>
                  <a:sym typeface="Calibri"/>
                </a:rPr>
                <a:t>A</a:t>
              </a:r>
              <a:endParaRPr/>
            </a:p>
          </p:txBody>
        </p:sp>
        <p:sp>
          <p:nvSpPr>
            <p:cNvPr id="773" name="Google Shape;773;p34"/>
            <p:cNvSpPr/>
            <p:nvPr/>
          </p:nvSpPr>
          <p:spPr>
            <a:xfrm>
              <a:off x="3848100" y="3727822"/>
              <a:ext cx="387350" cy="38735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PE" sz="1600">
                  <a:solidFill>
                    <a:schemeClr val="lt1"/>
                  </a:solidFill>
                  <a:latin typeface="Calibri"/>
                  <a:ea typeface="Calibri"/>
                  <a:cs typeface="Calibri"/>
                  <a:sym typeface="Calibri"/>
                </a:rPr>
                <a:t>D</a:t>
              </a:r>
              <a:endParaRPr/>
            </a:p>
          </p:txBody>
        </p:sp>
        <p:sp>
          <p:nvSpPr>
            <p:cNvPr id="774" name="Google Shape;774;p34"/>
            <p:cNvSpPr/>
            <p:nvPr/>
          </p:nvSpPr>
          <p:spPr>
            <a:xfrm>
              <a:off x="2643138" y="4496420"/>
              <a:ext cx="387350" cy="38735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PE" sz="1600">
                  <a:solidFill>
                    <a:schemeClr val="lt1"/>
                  </a:solidFill>
                  <a:latin typeface="Calibri"/>
                  <a:ea typeface="Calibri"/>
                  <a:cs typeface="Calibri"/>
                  <a:sym typeface="Calibri"/>
                </a:rPr>
                <a:t>B</a:t>
              </a:r>
              <a:endParaRPr/>
            </a:p>
          </p:txBody>
        </p:sp>
        <p:sp>
          <p:nvSpPr>
            <p:cNvPr id="775" name="Google Shape;775;p34"/>
            <p:cNvSpPr/>
            <p:nvPr/>
          </p:nvSpPr>
          <p:spPr>
            <a:xfrm>
              <a:off x="3762648" y="4727674"/>
              <a:ext cx="387350" cy="38735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PE" sz="1600">
                  <a:solidFill>
                    <a:schemeClr val="lt1"/>
                  </a:solidFill>
                  <a:latin typeface="Calibri"/>
                  <a:ea typeface="Calibri"/>
                  <a:cs typeface="Calibri"/>
                  <a:sym typeface="Calibri"/>
                </a:rPr>
                <a:t>E</a:t>
              </a:r>
              <a:endParaRPr/>
            </a:p>
          </p:txBody>
        </p:sp>
        <p:sp>
          <p:nvSpPr>
            <p:cNvPr id="776" name="Google Shape;776;p34"/>
            <p:cNvSpPr/>
            <p:nvPr/>
          </p:nvSpPr>
          <p:spPr>
            <a:xfrm>
              <a:off x="5226422" y="4361408"/>
              <a:ext cx="387350" cy="38735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PE" sz="1600">
                  <a:solidFill>
                    <a:schemeClr val="lt1"/>
                  </a:solidFill>
                  <a:latin typeface="Calibri"/>
                  <a:ea typeface="Calibri"/>
                  <a:cs typeface="Calibri"/>
                  <a:sym typeface="Calibri"/>
                </a:rPr>
                <a:t>F</a:t>
              </a:r>
              <a:endParaRPr/>
            </a:p>
          </p:txBody>
        </p:sp>
        <p:sp>
          <p:nvSpPr>
            <p:cNvPr id="777" name="Google Shape;777;p34"/>
            <p:cNvSpPr/>
            <p:nvPr/>
          </p:nvSpPr>
          <p:spPr>
            <a:xfrm>
              <a:off x="5635104" y="3414762"/>
              <a:ext cx="387350" cy="38735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PE" sz="1600">
                  <a:solidFill>
                    <a:schemeClr val="lt1"/>
                  </a:solidFill>
                  <a:latin typeface="Calibri"/>
                  <a:ea typeface="Calibri"/>
                  <a:cs typeface="Calibri"/>
                  <a:sym typeface="Calibri"/>
                </a:rPr>
                <a:t>G</a:t>
              </a:r>
              <a:endParaRPr/>
            </a:p>
          </p:txBody>
        </p:sp>
        <p:sp>
          <p:nvSpPr>
            <p:cNvPr id="778" name="Google Shape;778;p34"/>
            <p:cNvSpPr/>
            <p:nvPr/>
          </p:nvSpPr>
          <p:spPr>
            <a:xfrm>
              <a:off x="6304260" y="3975968"/>
              <a:ext cx="387350" cy="38735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PE" sz="1600">
                  <a:solidFill>
                    <a:schemeClr val="lt1"/>
                  </a:solidFill>
                  <a:latin typeface="Calibri"/>
                  <a:ea typeface="Calibri"/>
                  <a:cs typeface="Calibri"/>
                  <a:sym typeface="Calibri"/>
                </a:rPr>
                <a:t>H</a:t>
              </a:r>
              <a:endParaRPr/>
            </a:p>
          </p:txBody>
        </p:sp>
        <p:sp>
          <p:nvSpPr>
            <p:cNvPr id="779" name="Google Shape;779;p34"/>
            <p:cNvSpPr/>
            <p:nvPr/>
          </p:nvSpPr>
          <p:spPr>
            <a:xfrm>
              <a:off x="1659806" y="4014192"/>
              <a:ext cx="387350" cy="387350"/>
            </a:xfrm>
            <a:prstGeom prst="ellipse">
              <a:avLst/>
            </a:prstGeom>
            <a:solidFill>
              <a:schemeClr val="accent4"/>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s-PE" sz="1200">
                  <a:solidFill>
                    <a:schemeClr val="lt1"/>
                  </a:solidFill>
                  <a:latin typeface="Calibri"/>
                  <a:ea typeface="Calibri"/>
                  <a:cs typeface="Calibri"/>
                  <a:sym typeface="Calibri"/>
                </a:rPr>
                <a:t>Ini</a:t>
              </a:r>
              <a:endParaRPr b="1" sz="1200">
                <a:solidFill>
                  <a:schemeClr val="lt1"/>
                </a:solidFill>
                <a:latin typeface="Calibri"/>
                <a:ea typeface="Calibri"/>
                <a:cs typeface="Calibri"/>
                <a:sym typeface="Calibri"/>
              </a:endParaRPr>
            </a:p>
          </p:txBody>
        </p:sp>
        <p:sp>
          <p:nvSpPr>
            <p:cNvPr id="780" name="Google Shape;780;p34"/>
            <p:cNvSpPr/>
            <p:nvPr/>
          </p:nvSpPr>
          <p:spPr>
            <a:xfrm>
              <a:off x="7342212" y="3984600"/>
              <a:ext cx="387350" cy="387350"/>
            </a:xfrm>
            <a:prstGeom prst="ellipse">
              <a:avLst/>
            </a:prstGeom>
            <a:solidFill>
              <a:schemeClr val="accent4"/>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s-PE" sz="1200">
                  <a:solidFill>
                    <a:schemeClr val="lt1"/>
                  </a:solidFill>
                  <a:latin typeface="Calibri"/>
                  <a:ea typeface="Calibri"/>
                  <a:cs typeface="Calibri"/>
                  <a:sym typeface="Calibri"/>
                </a:rPr>
                <a:t>Fin</a:t>
              </a:r>
              <a:endParaRPr/>
            </a:p>
          </p:txBody>
        </p:sp>
      </p:grpSp>
      <p:sp>
        <p:nvSpPr>
          <p:cNvPr id="781" name="Google Shape;781;p34"/>
          <p:cNvSpPr/>
          <p:nvPr/>
        </p:nvSpPr>
        <p:spPr>
          <a:xfrm>
            <a:off x="503238" y="912812"/>
            <a:ext cx="8172450" cy="1900238"/>
          </a:xfrm>
          <a:prstGeom prst="roundRect">
            <a:avLst>
              <a:gd fmla="val 3838" name="adj"/>
            </a:avLst>
          </a:prstGeom>
          <a:solidFill>
            <a:srgbClr val="D1EF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s-PE" sz="1100">
                <a:solidFill>
                  <a:schemeClr val="dk1"/>
                </a:solidFill>
                <a:latin typeface="Calibri"/>
                <a:ea typeface="Calibri"/>
                <a:cs typeface="Calibri"/>
                <a:sym typeface="Calibri"/>
              </a:rPr>
              <a:t>Duración Total del Proyecto</a:t>
            </a:r>
            <a:endParaRPr/>
          </a:p>
          <a:p>
            <a:pPr indent="-182563" lvl="0" marL="182563" marR="0" rtl="0" algn="l">
              <a:spcBef>
                <a:spcPts val="0"/>
              </a:spcBef>
              <a:spcAft>
                <a:spcPts val="0"/>
              </a:spcAft>
              <a:buClr>
                <a:schemeClr val="accent5"/>
              </a:buClr>
              <a:buSzPts val="1100"/>
              <a:buFont typeface="Arial"/>
              <a:buChar char="•"/>
            </a:pPr>
            <a:r>
              <a:rPr lang="es-PE" sz="1100">
                <a:solidFill>
                  <a:schemeClr val="dk1"/>
                </a:solidFill>
                <a:latin typeface="Calibri"/>
                <a:ea typeface="Calibri"/>
                <a:cs typeface="Calibri"/>
                <a:sym typeface="Calibri"/>
              </a:rPr>
              <a:t>Para hallar la duración total del proyecto se toma la ruta más larga de todas las posibles rutas que se pueden trazar desde el nodo “Inicio” hasta el nodo “Fin”. Por ejemplo, en este caso:</a:t>
            </a:r>
            <a:endParaRPr/>
          </a:p>
          <a:p>
            <a:pPr indent="-176212" lvl="0" marL="358775" marR="0" rtl="0" algn="l">
              <a:spcBef>
                <a:spcPts val="0"/>
              </a:spcBef>
              <a:spcAft>
                <a:spcPts val="0"/>
              </a:spcAft>
              <a:buClr>
                <a:schemeClr val="accent5"/>
              </a:buClr>
              <a:buSzPts val="1100"/>
              <a:buFont typeface="Arial"/>
              <a:buChar char="•"/>
            </a:pPr>
            <a:r>
              <a:rPr lang="es-PE" sz="1100">
                <a:solidFill>
                  <a:schemeClr val="dk1"/>
                </a:solidFill>
                <a:latin typeface="Calibri"/>
                <a:ea typeface="Calibri"/>
                <a:cs typeface="Calibri"/>
                <a:sym typeface="Calibri"/>
              </a:rPr>
              <a:t>Ruta 1: Inicio-A-C-F-G-H-Fin = 34 días</a:t>
            </a:r>
            <a:endParaRPr/>
          </a:p>
          <a:p>
            <a:pPr indent="-176212" lvl="0" marL="358775" marR="0" rtl="0" algn="l">
              <a:spcBef>
                <a:spcPts val="0"/>
              </a:spcBef>
              <a:spcAft>
                <a:spcPts val="0"/>
              </a:spcAft>
              <a:buClr>
                <a:schemeClr val="accent5"/>
              </a:buClr>
              <a:buSzPts val="1100"/>
              <a:buFont typeface="Arial"/>
              <a:buChar char="•"/>
            </a:pPr>
            <a:r>
              <a:rPr lang="es-PE" sz="1100">
                <a:solidFill>
                  <a:schemeClr val="dk1"/>
                </a:solidFill>
                <a:latin typeface="Calibri"/>
                <a:ea typeface="Calibri"/>
                <a:cs typeface="Calibri"/>
                <a:sym typeface="Calibri"/>
              </a:rPr>
              <a:t>Ruta 2: Inicio-A-D-G-H-Fin = 32 días</a:t>
            </a:r>
            <a:endParaRPr/>
          </a:p>
          <a:p>
            <a:pPr indent="-176212" lvl="0" marL="358775" marR="0" rtl="0" algn="l">
              <a:spcBef>
                <a:spcPts val="0"/>
              </a:spcBef>
              <a:spcAft>
                <a:spcPts val="0"/>
              </a:spcAft>
              <a:buClr>
                <a:schemeClr val="accent5"/>
              </a:buClr>
              <a:buSzPts val="1100"/>
              <a:buFont typeface="Arial"/>
              <a:buChar char="•"/>
            </a:pPr>
            <a:r>
              <a:rPr lang="es-PE" sz="1100">
                <a:solidFill>
                  <a:schemeClr val="dk1"/>
                </a:solidFill>
                <a:latin typeface="Calibri"/>
                <a:ea typeface="Calibri"/>
                <a:cs typeface="Calibri"/>
                <a:sym typeface="Calibri"/>
              </a:rPr>
              <a:t>Ruta 3: Inicio-B-E-G-H-Fin = 37 días</a:t>
            </a:r>
            <a:endParaRPr/>
          </a:p>
          <a:p>
            <a:pPr indent="-176212" lvl="0" marL="358775" marR="0" rtl="0" algn="l">
              <a:spcBef>
                <a:spcPts val="0"/>
              </a:spcBef>
              <a:spcAft>
                <a:spcPts val="0"/>
              </a:spcAft>
              <a:buClr>
                <a:schemeClr val="accent5"/>
              </a:buClr>
              <a:buSzPts val="1100"/>
              <a:buFont typeface="Arial"/>
              <a:buChar char="•"/>
            </a:pPr>
            <a:r>
              <a:rPr lang="es-PE" sz="1100">
                <a:solidFill>
                  <a:schemeClr val="dk1"/>
                </a:solidFill>
                <a:latin typeface="Calibri"/>
                <a:ea typeface="Calibri"/>
                <a:cs typeface="Calibri"/>
                <a:sym typeface="Calibri"/>
              </a:rPr>
              <a:t>Ruta 4: Inicio-B-E-F-G-H-Fin = 42 días    la ruta más larga de todas las posibles!!!!</a:t>
            </a:r>
            <a:endParaRPr/>
          </a:p>
          <a:p>
            <a:pPr indent="-182563" lvl="0" marL="182563" marR="0" rtl="0" algn="l">
              <a:spcBef>
                <a:spcPts val="0"/>
              </a:spcBef>
              <a:spcAft>
                <a:spcPts val="0"/>
              </a:spcAft>
              <a:buClr>
                <a:schemeClr val="accent5"/>
              </a:buClr>
              <a:buSzPts val="1100"/>
              <a:buFont typeface="Arial"/>
              <a:buChar char="•"/>
            </a:pPr>
            <a:r>
              <a:rPr lang="es-PE" sz="1100">
                <a:solidFill>
                  <a:schemeClr val="dk1"/>
                </a:solidFill>
                <a:latin typeface="Calibri"/>
                <a:ea typeface="Calibri"/>
                <a:cs typeface="Calibri"/>
                <a:sym typeface="Calibri"/>
              </a:rPr>
              <a:t>Por lo tanto, la duración total del proyecto es 42 días.</a:t>
            </a:r>
            <a:endParaRPr/>
          </a:p>
          <a:p>
            <a:pPr indent="0" lvl="0" marL="0" marR="0" rtl="0" algn="l">
              <a:spcBef>
                <a:spcPts val="0"/>
              </a:spcBef>
              <a:spcAft>
                <a:spcPts val="0"/>
              </a:spcAft>
              <a:buNone/>
            </a:pPr>
            <a:r>
              <a:rPr lang="es-PE" sz="1100">
                <a:solidFill>
                  <a:schemeClr val="dk1"/>
                </a:solidFill>
                <a:latin typeface="Calibri"/>
                <a:ea typeface="Calibri"/>
                <a:cs typeface="Calibri"/>
                <a:sym typeface="Calibri"/>
              </a:rPr>
              <a:t>Nota: Es erróneo pensar que la duración total del proyecto es simplemente sumar de forma vertical las respectivas duraciones de todas las actividades pues siempre habrá actividades que se ejecuten en paralelo.</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sp>
        <p:nvSpPr>
          <p:cNvPr id="787" name="Google Shape;787;p35"/>
          <p:cNvSpPr/>
          <p:nvPr/>
        </p:nvSpPr>
        <p:spPr>
          <a:xfrm>
            <a:off x="0" y="0"/>
            <a:ext cx="9144000" cy="5715000"/>
          </a:xfrm>
          <a:prstGeom prst="rect">
            <a:avLst/>
          </a:prstGeom>
          <a:solidFill>
            <a:srgbClr val="8087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88" name="Google Shape;788;p35"/>
          <p:cNvSpPr txBox="1"/>
          <p:nvPr/>
        </p:nvSpPr>
        <p:spPr>
          <a:xfrm>
            <a:off x="1008063" y="3169972"/>
            <a:ext cx="2216768" cy="775597"/>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s-PE" sz="2800">
                <a:solidFill>
                  <a:schemeClr val="lt1"/>
                </a:solidFill>
                <a:latin typeface="Arial"/>
                <a:ea typeface="Arial"/>
                <a:cs typeface="Arial"/>
                <a:sym typeface="Arial"/>
              </a:rPr>
              <a:t>RUTA </a:t>
            </a:r>
            <a:r>
              <a:rPr b="1" lang="es-PE" sz="2800">
                <a:solidFill>
                  <a:schemeClr val="lt1"/>
                </a:solidFill>
                <a:latin typeface="Arial"/>
                <a:ea typeface="Arial"/>
                <a:cs typeface="Arial"/>
                <a:sym typeface="Arial"/>
              </a:rPr>
              <a:t>CRÍTICA</a:t>
            </a:r>
            <a:endParaRPr b="1" sz="1600">
              <a:solidFill>
                <a:schemeClr val="lt1"/>
              </a:solidFill>
              <a:latin typeface="Arial"/>
              <a:ea typeface="Arial"/>
              <a:cs typeface="Arial"/>
              <a:sym typeface="Arial"/>
            </a:endParaRPr>
          </a:p>
        </p:txBody>
      </p:sp>
      <p:pic>
        <p:nvPicPr>
          <p:cNvPr id="789" name="Google Shape;789;p35"/>
          <p:cNvPicPr preferRelativeResize="0"/>
          <p:nvPr/>
        </p:nvPicPr>
        <p:blipFill rotWithShape="1">
          <a:blip r:embed="rId3">
            <a:alphaModFix/>
          </a:blip>
          <a:srcRect b="0" l="0" r="0" t="0"/>
          <a:stretch/>
        </p:blipFill>
        <p:spPr>
          <a:xfrm>
            <a:off x="1008063" y="2869612"/>
            <a:ext cx="195423" cy="201256"/>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36"/>
          <p:cNvSpPr/>
          <p:nvPr/>
        </p:nvSpPr>
        <p:spPr>
          <a:xfrm>
            <a:off x="503238" y="376836"/>
            <a:ext cx="3049660"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lang="es-PE" sz="1000">
                <a:solidFill>
                  <a:srgbClr val="7F7F7F"/>
                </a:solidFill>
                <a:latin typeface="Calibri"/>
                <a:ea typeface="Calibri"/>
                <a:cs typeface="Calibri"/>
                <a:sym typeface="Calibri"/>
              </a:rPr>
              <a:t>+ </a:t>
            </a:r>
            <a:r>
              <a:rPr lang="es-PE" sz="1000">
                <a:solidFill>
                  <a:srgbClr val="A5A5A5"/>
                </a:solidFill>
                <a:latin typeface="Calibri"/>
                <a:ea typeface="Calibri"/>
                <a:cs typeface="Calibri"/>
                <a:sym typeface="Calibri"/>
              </a:rPr>
              <a:t>RUTA CRÍTICA</a:t>
            </a:r>
            <a:endParaRPr/>
          </a:p>
        </p:txBody>
      </p:sp>
      <p:grpSp>
        <p:nvGrpSpPr>
          <p:cNvPr id="796" name="Google Shape;796;p36"/>
          <p:cNvGrpSpPr/>
          <p:nvPr/>
        </p:nvGrpSpPr>
        <p:grpSpPr>
          <a:xfrm>
            <a:off x="1680691" y="2101850"/>
            <a:ext cx="5782618" cy="2411904"/>
            <a:chOff x="1659806" y="2583356"/>
            <a:chExt cx="6069756" cy="2531668"/>
          </a:xfrm>
        </p:grpSpPr>
        <p:sp>
          <p:nvSpPr>
            <p:cNvPr id="797" name="Google Shape;797;p36"/>
            <p:cNvSpPr/>
            <p:nvPr/>
          </p:nvSpPr>
          <p:spPr>
            <a:xfrm>
              <a:off x="2670054" y="3114210"/>
              <a:ext cx="365246" cy="36004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1" lang="es-PE" sz="1300">
                  <a:solidFill>
                    <a:schemeClr val="accent2"/>
                  </a:solidFill>
                  <a:latin typeface="Calibri"/>
                  <a:ea typeface="Calibri"/>
                  <a:cs typeface="Calibri"/>
                  <a:sym typeface="Calibri"/>
                </a:rPr>
                <a:t>6d</a:t>
              </a:r>
              <a:endParaRPr/>
            </a:p>
          </p:txBody>
        </p:sp>
        <p:sp>
          <p:nvSpPr>
            <p:cNvPr id="798" name="Google Shape;798;p36"/>
            <p:cNvSpPr/>
            <p:nvPr/>
          </p:nvSpPr>
          <p:spPr>
            <a:xfrm>
              <a:off x="3808983" y="2583356"/>
              <a:ext cx="360671" cy="36004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1" lang="es-PE" sz="1300">
                  <a:solidFill>
                    <a:schemeClr val="accent2"/>
                  </a:solidFill>
                  <a:latin typeface="Calibri"/>
                  <a:ea typeface="Calibri"/>
                  <a:cs typeface="Calibri"/>
                  <a:sym typeface="Calibri"/>
                </a:rPr>
                <a:t>4d</a:t>
              </a:r>
              <a:endParaRPr/>
            </a:p>
          </p:txBody>
        </p:sp>
        <p:sp>
          <p:nvSpPr>
            <p:cNvPr id="799" name="Google Shape;799;p36"/>
            <p:cNvSpPr/>
            <p:nvPr/>
          </p:nvSpPr>
          <p:spPr>
            <a:xfrm>
              <a:off x="3866133" y="3420838"/>
              <a:ext cx="360671" cy="36004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1" lang="es-PE" sz="1300">
                  <a:solidFill>
                    <a:schemeClr val="accent2"/>
                  </a:solidFill>
                  <a:latin typeface="Calibri"/>
                  <a:ea typeface="Calibri"/>
                  <a:cs typeface="Calibri"/>
                  <a:sym typeface="Calibri"/>
                </a:rPr>
                <a:t>7d</a:t>
              </a:r>
              <a:endParaRPr/>
            </a:p>
          </p:txBody>
        </p:sp>
        <p:sp>
          <p:nvSpPr>
            <p:cNvPr id="800" name="Google Shape;800;p36"/>
            <p:cNvSpPr/>
            <p:nvPr/>
          </p:nvSpPr>
          <p:spPr>
            <a:xfrm>
              <a:off x="5643080" y="3095160"/>
              <a:ext cx="325920" cy="36004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1" lang="es-PE" sz="1300">
                  <a:solidFill>
                    <a:schemeClr val="accent2"/>
                  </a:solidFill>
                  <a:latin typeface="Calibri"/>
                  <a:ea typeface="Calibri"/>
                  <a:cs typeface="Calibri"/>
                  <a:sym typeface="Calibri"/>
                </a:rPr>
                <a:t>9d</a:t>
              </a:r>
              <a:endParaRPr/>
            </a:p>
          </p:txBody>
        </p:sp>
        <p:sp>
          <p:nvSpPr>
            <p:cNvPr id="801" name="Google Shape;801;p36"/>
            <p:cNvSpPr/>
            <p:nvPr/>
          </p:nvSpPr>
          <p:spPr>
            <a:xfrm>
              <a:off x="2670054" y="4181630"/>
              <a:ext cx="365246" cy="36004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1" lang="es-PE" sz="1300">
                  <a:solidFill>
                    <a:schemeClr val="accent2"/>
                  </a:solidFill>
                  <a:latin typeface="Calibri"/>
                  <a:ea typeface="Calibri"/>
                  <a:cs typeface="Calibri"/>
                  <a:sym typeface="Calibri"/>
                </a:rPr>
                <a:t>8d</a:t>
              </a:r>
              <a:endParaRPr/>
            </a:p>
          </p:txBody>
        </p:sp>
        <p:sp>
          <p:nvSpPr>
            <p:cNvPr id="802" name="Google Shape;802;p36"/>
            <p:cNvSpPr/>
            <p:nvPr/>
          </p:nvSpPr>
          <p:spPr>
            <a:xfrm>
              <a:off x="3770883" y="4418978"/>
              <a:ext cx="360671" cy="36004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1" lang="es-PE" sz="1300">
                  <a:solidFill>
                    <a:schemeClr val="accent2"/>
                  </a:solidFill>
                  <a:latin typeface="Calibri"/>
                  <a:ea typeface="Calibri"/>
                  <a:cs typeface="Calibri"/>
                  <a:sym typeface="Calibri"/>
                </a:rPr>
                <a:t>10d</a:t>
              </a:r>
              <a:endParaRPr/>
            </a:p>
          </p:txBody>
        </p:sp>
        <p:sp>
          <p:nvSpPr>
            <p:cNvPr id="803" name="Google Shape;803;p36"/>
            <p:cNvSpPr/>
            <p:nvPr/>
          </p:nvSpPr>
          <p:spPr>
            <a:xfrm>
              <a:off x="5064917" y="4714703"/>
              <a:ext cx="720080" cy="360040"/>
            </a:xfrm>
            <a:prstGeom prst="rect">
              <a:avLst/>
            </a:prstGeom>
            <a:noFill/>
            <a:ln cap="flat" cmpd="sng" w="25400">
              <a:solidFill>
                <a:schemeClr val="lt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1" lang="es-PE" sz="1300">
                  <a:solidFill>
                    <a:schemeClr val="accent2"/>
                  </a:solidFill>
                  <a:latin typeface="Calibri"/>
                  <a:ea typeface="Calibri"/>
                  <a:cs typeface="Calibri"/>
                  <a:sym typeface="Calibri"/>
                </a:rPr>
                <a:t>5d</a:t>
              </a:r>
              <a:endParaRPr/>
            </a:p>
          </p:txBody>
        </p:sp>
        <p:sp>
          <p:nvSpPr>
            <p:cNvPr id="804" name="Google Shape;804;p36"/>
            <p:cNvSpPr/>
            <p:nvPr/>
          </p:nvSpPr>
          <p:spPr>
            <a:xfrm>
              <a:off x="6346017" y="4322913"/>
              <a:ext cx="325920" cy="36004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1" lang="es-PE" sz="1300">
                  <a:solidFill>
                    <a:schemeClr val="accent2"/>
                  </a:solidFill>
                  <a:latin typeface="Calibri"/>
                  <a:ea typeface="Calibri"/>
                  <a:cs typeface="Calibri"/>
                  <a:sym typeface="Calibri"/>
                </a:rPr>
                <a:t>10d</a:t>
              </a:r>
              <a:endParaRPr/>
            </a:p>
          </p:txBody>
        </p:sp>
        <p:cxnSp>
          <p:nvCxnSpPr>
            <p:cNvPr id="805" name="Google Shape;805;p36"/>
            <p:cNvCxnSpPr/>
            <p:nvPr/>
          </p:nvCxnSpPr>
          <p:spPr>
            <a:xfrm>
              <a:off x="1943100" y="4286250"/>
              <a:ext cx="635000" cy="374650"/>
            </a:xfrm>
            <a:prstGeom prst="straightConnector1">
              <a:avLst/>
            </a:prstGeom>
            <a:noFill/>
            <a:ln cap="flat" cmpd="sng" w="28575">
              <a:solidFill>
                <a:schemeClr val="accent2"/>
              </a:solidFill>
              <a:prstDash val="solid"/>
              <a:round/>
              <a:headEnd len="sm" w="sm" type="none"/>
              <a:tailEnd len="med" w="med" type="triangle"/>
            </a:ln>
          </p:spPr>
        </p:cxnSp>
        <p:cxnSp>
          <p:nvCxnSpPr>
            <p:cNvPr id="806" name="Google Shape;806;p36"/>
            <p:cNvCxnSpPr/>
            <p:nvPr/>
          </p:nvCxnSpPr>
          <p:spPr>
            <a:xfrm>
              <a:off x="2949848" y="4657700"/>
              <a:ext cx="722040" cy="231800"/>
            </a:xfrm>
            <a:prstGeom prst="straightConnector1">
              <a:avLst/>
            </a:prstGeom>
            <a:noFill/>
            <a:ln cap="flat" cmpd="sng" w="28575">
              <a:solidFill>
                <a:schemeClr val="accent2"/>
              </a:solidFill>
              <a:prstDash val="solid"/>
              <a:round/>
              <a:headEnd len="sm" w="sm" type="none"/>
              <a:tailEnd len="med" w="med" type="triangle"/>
            </a:ln>
          </p:spPr>
        </p:cxnSp>
        <p:cxnSp>
          <p:nvCxnSpPr>
            <p:cNvPr id="807" name="Google Shape;807;p36"/>
            <p:cNvCxnSpPr/>
            <p:nvPr/>
          </p:nvCxnSpPr>
          <p:spPr>
            <a:xfrm flipH="1" rot="10800000">
              <a:off x="4067175" y="4692650"/>
              <a:ext cx="1158875" cy="242416"/>
            </a:xfrm>
            <a:prstGeom prst="straightConnector1">
              <a:avLst/>
            </a:prstGeom>
            <a:noFill/>
            <a:ln cap="flat" cmpd="sng" w="28575">
              <a:solidFill>
                <a:schemeClr val="accent2"/>
              </a:solidFill>
              <a:prstDash val="solid"/>
              <a:round/>
              <a:headEnd len="sm" w="sm" type="none"/>
              <a:tailEnd len="med" w="med" type="triangle"/>
            </a:ln>
          </p:spPr>
        </p:cxnSp>
        <p:cxnSp>
          <p:nvCxnSpPr>
            <p:cNvPr id="808" name="Google Shape;808;p36"/>
            <p:cNvCxnSpPr/>
            <p:nvPr/>
          </p:nvCxnSpPr>
          <p:spPr>
            <a:xfrm flipH="1" rot="10800000">
              <a:off x="5434310" y="3835400"/>
              <a:ext cx="356890" cy="575642"/>
            </a:xfrm>
            <a:prstGeom prst="straightConnector1">
              <a:avLst/>
            </a:prstGeom>
            <a:noFill/>
            <a:ln cap="flat" cmpd="sng" w="28575">
              <a:solidFill>
                <a:schemeClr val="accent2"/>
              </a:solidFill>
              <a:prstDash val="solid"/>
              <a:round/>
              <a:headEnd len="sm" w="sm" type="none"/>
              <a:tailEnd len="med" w="med" type="triangle"/>
            </a:ln>
          </p:spPr>
        </p:cxnSp>
        <p:cxnSp>
          <p:nvCxnSpPr>
            <p:cNvPr id="809" name="Google Shape;809;p36"/>
            <p:cNvCxnSpPr/>
            <p:nvPr/>
          </p:nvCxnSpPr>
          <p:spPr>
            <a:xfrm>
              <a:off x="5873750" y="3670300"/>
              <a:ext cx="412750" cy="419100"/>
            </a:xfrm>
            <a:prstGeom prst="straightConnector1">
              <a:avLst/>
            </a:prstGeom>
            <a:noFill/>
            <a:ln cap="flat" cmpd="sng" w="28575">
              <a:solidFill>
                <a:schemeClr val="accent2"/>
              </a:solidFill>
              <a:prstDash val="solid"/>
              <a:round/>
              <a:headEnd len="sm" w="sm" type="none"/>
              <a:tailEnd len="med" w="med" type="triangle"/>
            </a:ln>
          </p:spPr>
        </p:cxnSp>
        <p:cxnSp>
          <p:nvCxnSpPr>
            <p:cNvPr id="810" name="Google Shape;810;p36"/>
            <p:cNvCxnSpPr/>
            <p:nvPr/>
          </p:nvCxnSpPr>
          <p:spPr>
            <a:xfrm>
              <a:off x="6578600" y="4186238"/>
              <a:ext cx="707628" cy="0"/>
            </a:xfrm>
            <a:prstGeom prst="straightConnector1">
              <a:avLst/>
            </a:prstGeom>
            <a:noFill/>
            <a:ln cap="flat" cmpd="sng" w="28575">
              <a:solidFill>
                <a:schemeClr val="accent2"/>
              </a:solidFill>
              <a:prstDash val="solid"/>
              <a:round/>
              <a:headEnd len="sm" w="sm" type="none"/>
              <a:tailEnd len="med" w="med" type="triangle"/>
            </a:ln>
          </p:spPr>
        </p:cxnSp>
        <p:cxnSp>
          <p:nvCxnSpPr>
            <p:cNvPr id="811" name="Google Shape;811;p36"/>
            <p:cNvCxnSpPr/>
            <p:nvPr/>
          </p:nvCxnSpPr>
          <p:spPr>
            <a:xfrm flipH="1" rot="10800000">
              <a:off x="1901230" y="3670300"/>
              <a:ext cx="695920" cy="449312"/>
            </a:xfrm>
            <a:prstGeom prst="straightConnector1">
              <a:avLst/>
            </a:prstGeom>
            <a:noFill/>
            <a:ln cap="flat" cmpd="sng" w="28575">
              <a:solidFill>
                <a:schemeClr val="accent6"/>
              </a:solidFill>
              <a:prstDash val="solid"/>
              <a:round/>
              <a:headEnd len="sm" w="sm" type="none"/>
              <a:tailEnd len="med" w="med" type="triangle"/>
            </a:ln>
          </p:spPr>
        </p:cxnSp>
        <p:cxnSp>
          <p:nvCxnSpPr>
            <p:cNvPr id="812" name="Google Shape;812;p36"/>
            <p:cNvCxnSpPr/>
            <p:nvPr/>
          </p:nvCxnSpPr>
          <p:spPr>
            <a:xfrm flipH="1" rot="10800000">
              <a:off x="2975968" y="3143250"/>
              <a:ext cx="764182" cy="394692"/>
            </a:xfrm>
            <a:prstGeom prst="straightConnector1">
              <a:avLst/>
            </a:prstGeom>
            <a:noFill/>
            <a:ln cap="flat" cmpd="sng" w="28575">
              <a:solidFill>
                <a:schemeClr val="accent6"/>
              </a:solidFill>
              <a:prstDash val="solid"/>
              <a:round/>
              <a:headEnd len="sm" w="sm" type="none"/>
              <a:tailEnd len="med" w="med" type="triangle"/>
            </a:ln>
          </p:spPr>
        </p:cxnSp>
        <p:cxnSp>
          <p:nvCxnSpPr>
            <p:cNvPr id="813" name="Google Shape;813;p36"/>
            <p:cNvCxnSpPr/>
            <p:nvPr/>
          </p:nvCxnSpPr>
          <p:spPr>
            <a:xfrm>
              <a:off x="2907706" y="3737198"/>
              <a:ext cx="845144" cy="168052"/>
            </a:xfrm>
            <a:prstGeom prst="straightConnector1">
              <a:avLst/>
            </a:prstGeom>
            <a:noFill/>
            <a:ln cap="flat" cmpd="sng" w="28575">
              <a:solidFill>
                <a:schemeClr val="accent6"/>
              </a:solidFill>
              <a:prstDash val="solid"/>
              <a:round/>
              <a:headEnd len="sm" w="sm" type="none"/>
              <a:tailEnd len="med" w="med" type="triangle"/>
            </a:ln>
          </p:spPr>
        </p:cxnSp>
        <p:cxnSp>
          <p:nvCxnSpPr>
            <p:cNvPr id="814" name="Google Shape;814;p36"/>
            <p:cNvCxnSpPr/>
            <p:nvPr/>
          </p:nvCxnSpPr>
          <p:spPr>
            <a:xfrm flipH="1" rot="10800000">
              <a:off x="4067175" y="3771900"/>
              <a:ext cx="1571625" cy="1048122"/>
            </a:xfrm>
            <a:prstGeom prst="straightConnector1">
              <a:avLst/>
            </a:prstGeom>
            <a:noFill/>
            <a:ln cap="flat" cmpd="sng" w="28575">
              <a:solidFill>
                <a:schemeClr val="accent6"/>
              </a:solidFill>
              <a:prstDash val="solid"/>
              <a:round/>
              <a:headEnd len="sm" w="sm" type="none"/>
              <a:tailEnd len="med" w="med" type="triangle"/>
            </a:ln>
          </p:spPr>
        </p:cxnSp>
        <p:cxnSp>
          <p:nvCxnSpPr>
            <p:cNvPr id="815" name="Google Shape;815;p36"/>
            <p:cNvCxnSpPr/>
            <p:nvPr/>
          </p:nvCxnSpPr>
          <p:spPr>
            <a:xfrm flipH="1" rot="10800000">
              <a:off x="4149428" y="3619500"/>
              <a:ext cx="1425872" cy="324346"/>
            </a:xfrm>
            <a:prstGeom prst="straightConnector1">
              <a:avLst/>
            </a:prstGeom>
            <a:noFill/>
            <a:ln cap="flat" cmpd="sng" w="28575">
              <a:solidFill>
                <a:schemeClr val="accent6"/>
              </a:solidFill>
              <a:prstDash val="solid"/>
              <a:round/>
              <a:headEnd len="sm" w="sm" type="none"/>
              <a:tailEnd len="med" w="med" type="triangle"/>
            </a:ln>
          </p:spPr>
        </p:cxnSp>
        <p:cxnSp>
          <p:nvCxnSpPr>
            <p:cNvPr id="816" name="Google Shape;816;p36"/>
            <p:cNvCxnSpPr/>
            <p:nvPr/>
          </p:nvCxnSpPr>
          <p:spPr>
            <a:xfrm>
              <a:off x="4117975" y="3029198"/>
              <a:ext cx="1120775" cy="1358652"/>
            </a:xfrm>
            <a:prstGeom prst="straightConnector1">
              <a:avLst/>
            </a:prstGeom>
            <a:noFill/>
            <a:ln cap="flat" cmpd="sng" w="28575">
              <a:solidFill>
                <a:schemeClr val="accent6"/>
              </a:solidFill>
              <a:prstDash val="solid"/>
              <a:round/>
              <a:headEnd len="sm" w="sm" type="none"/>
              <a:tailEnd len="med" w="med" type="triangle"/>
            </a:ln>
          </p:spPr>
        </p:cxnSp>
        <p:sp>
          <p:nvSpPr>
            <p:cNvPr id="817" name="Google Shape;817;p36"/>
            <p:cNvSpPr/>
            <p:nvPr/>
          </p:nvSpPr>
          <p:spPr>
            <a:xfrm>
              <a:off x="3795713" y="2895600"/>
              <a:ext cx="387350" cy="38735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PE" sz="1600">
                  <a:solidFill>
                    <a:schemeClr val="lt1"/>
                  </a:solidFill>
                  <a:latin typeface="Calibri"/>
                  <a:ea typeface="Calibri"/>
                  <a:cs typeface="Calibri"/>
                  <a:sym typeface="Calibri"/>
                </a:rPr>
                <a:t>C</a:t>
              </a:r>
              <a:endParaRPr/>
            </a:p>
          </p:txBody>
        </p:sp>
        <p:sp>
          <p:nvSpPr>
            <p:cNvPr id="818" name="Google Shape;818;p36"/>
            <p:cNvSpPr/>
            <p:nvPr/>
          </p:nvSpPr>
          <p:spPr>
            <a:xfrm>
              <a:off x="2666132" y="3425304"/>
              <a:ext cx="387350" cy="38735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PE" sz="1600">
                  <a:solidFill>
                    <a:schemeClr val="lt1"/>
                  </a:solidFill>
                  <a:latin typeface="Calibri"/>
                  <a:ea typeface="Calibri"/>
                  <a:cs typeface="Calibri"/>
                  <a:sym typeface="Calibri"/>
                </a:rPr>
                <a:t>A</a:t>
              </a:r>
              <a:endParaRPr/>
            </a:p>
          </p:txBody>
        </p:sp>
        <p:sp>
          <p:nvSpPr>
            <p:cNvPr id="819" name="Google Shape;819;p36"/>
            <p:cNvSpPr/>
            <p:nvPr/>
          </p:nvSpPr>
          <p:spPr>
            <a:xfrm>
              <a:off x="3848100" y="3727822"/>
              <a:ext cx="387350" cy="38735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PE" sz="1600">
                  <a:solidFill>
                    <a:schemeClr val="lt1"/>
                  </a:solidFill>
                  <a:latin typeface="Calibri"/>
                  <a:ea typeface="Calibri"/>
                  <a:cs typeface="Calibri"/>
                  <a:sym typeface="Calibri"/>
                </a:rPr>
                <a:t>D</a:t>
              </a:r>
              <a:endParaRPr/>
            </a:p>
          </p:txBody>
        </p:sp>
        <p:sp>
          <p:nvSpPr>
            <p:cNvPr id="820" name="Google Shape;820;p36"/>
            <p:cNvSpPr/>
            <p:nvPr/>
          </p:nvSpPr>
          <p:spPr>
            <a:xfrm>
              <a:off x="2643138" y="4496420"/>
              <a:ext cx="387350" cy="38735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PE" sz="1600">
                  <a:solidFill>
                    <a:schemeClr val="lt1"/>
                  </a:solidFill>
                  <a:latin typeface="Calibri"/>
                  <a:ea typeface="Calibri"/>
                  <a:cs typeface="Calibri"/>
                  <a:sym typeface="Calibri"/>
                </a:rPr>
                <a:t>B</a:t>
              </a:r>
              <a:endParaRPr/>
            </a:p>
          </p:txBody>
        </p:sp>
        <p:sp>
          <p:nvSpPr>
            <p:cNvPr id="821" name="Google Shape;821;p36"/>
            <p:cNvSpPr/>
            <p:nvPr/>
          </p:nvSpPr>
          <p:spPr>
            <a:xfrm>
              <a:off x="3762648" y="4727674"/>
              <a:ext cx="387350" cy="38735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PE" sz="1600">
                  <a:solidFill>
                    <a:schemeClr val="lt1"/>
                  </a:solidFill>
                  <a:latin typeface="Calibri"/>
                  <a:ea typeface="Calibri"/>
                  <a:cs typeface="Calibri"/>
                  <a:sym typeface="Calibri"/>
                </a:rPr>
                <a:t>E</a:t>
              </a:r>
              <a:endParaRPr/>
            </a:p>
          </p:txBody>
        </p:sp>
        <p:sp>
          <p:nvSpPr>
            <p:cNvPr id="822" name="Google Shape;822;p36"/>
            <p:cNvSpPr/>
            <p:nvPr/>
          </p:nvSpPr>
          <p:spPr>
            <a:xfrm>
              <a:off x="5226422" y="4361408"/>
              <a:ext cx="387350" cy="38735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PE" sz="1600">
                  <a:solidFill>
                    <a:schemeClr val="lt1"/>
                  </a:solidFill>
                  <a:latin typeface="Calibri"/>
                  <a:ea typeface="Calibri"/>
                  <a:cs typeface="Calibri"/>
                  <a:sym typeface="Calibri"/>
                </a:rPr>
                <a:t>F</a:t>
              </a:r>
              <a:endParaRPr/>
            </a:p>
          </p:txBody>
        </p:sp>
        <p:sp>
          <p:nvSpPr>
            <p:cNvPr id="823" name="Google Shape;823;p36"/>
            <p:cNvSpPr/>
            <p:nvPr/>
          </p:nvSpPr>
          <p:spPr>
            <a:xfrm>
              <a:off x="5635104" y="3414762"/>
              <a:ext cx="387350" cy="38735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PE" sz="1600">
                  <a:solidFill>
                    <a:schemeClr val="lt1"/>
                  </a:solidFill>
                  <a:latin typeface="Calibri"/>
                  <a:ea typeface="Calibri"/>
                  <a:cs typeface="Calibri"/>
                  <a:sym typeface="Calibri"/>
                </a:rPr>
                <a:t>G</a:t>
              </a:r>
              <a:endParaRPr/>
            </a:p>
          </p:txBody>
        </p:sp>
        <p:sp>
          <p:nvSpPr>
            <p:cNvPr id="824" name="Google Shape;824;p36"/>
            <p:cNvSpPr/>
            <p:nvPr/>
          </p:nvSpPr>
          <p:spPr>
            <a:xfrm>
              <a:off x="6304260" y="3975968"/>
              <a:ext cx="387350" cy="38735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PE" sz="1600">
                  <a:solidFill>
                    <a:schemeClr val="lt1"/>
                  </a:solidFill>
                  <a:latin typeface="Calibri"/>
                  <a:ea typeface="Calibri"/>
                  <a:cs typeface="Calibri"/>
                  <a:sym typeface="Calibri"/>
                </a:rPr>
                <a:t>H</a:t>
              </a:r>
              <a:endParaRPr/>
            </a:p>
          </p:txBody>
        </p:sp>
        <p:sp>
          <p:nvSpPr>
            <p:cNvPr id="825" name="Google Shape;825;p36"/>
            <p:cNvSpPr/>
            <p:nvPr/>
          </p:nvSpPr>
          <p:spPr>
            <a:xfrm>
              <a:off x="1659806" y="4014192"/>
              <a:ext cx="387350" cy="387350"/>
            </a:xfrm>
            <a:prstGeom prst="ellipse">
              <a:avLst/>
            </a:prstGeom>
            <a:solidFill>
              <a:schemeClr val="accent4"/>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s-PE" sz="1200">
                  <a:solidFill>
                    <a:schemeClr val="lt1"/>
                  </a:solidFill>
                  <a:latin typeface="Calibri"/>
                  <a:ea typeface="Calibri"/>
                  <a:cs typeface="Calibri"/>
                  <a:sym typeface="Calibri"/>
                </a:rPr>
                <a:t>Ini</a:t>
              </a:r>
              <a:endParaRPr b="1" sz="1200">
                <a:solidFill>
                  <a:schemeClr val="lt1"/>
                </a:solidFill>
                <a:latin typeface="Calibri"/>
                <a:ea typeface="Calibri"/>
                <a:cs typeface="Calibri"/>
                <a:sym typeface="Calibri"/>
              </a:endParaRPr>
            </a:p>
          </p:txBody>
        </p:sp>
        <p:sp>
          <p:nvSpPr>
            <p:cNvPr id="826" name="Google Shape;826;p36"/>
            <p:cNvSpPr/>
            <p:nvPr/>
          </p:nvSpPr>
          <p:spPr>
            <a:xfrm>
              <a:off x="7342212" y="3984600"/>
              <a:ext cx="387350" cy="387350"/>
            </a:xfrm>
            <a:prstGeom prst="ellipse">
              <a:avLst/>
            </a:prstGeom>
            <a:solidFill>
              <a:schemeClr val="accent4"/>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s-PE" sz="1200">
                  <a:solidFill>
                    <a:schemeClr val="lt1"/>
                  </a:solidFill>
                  <a:latin typeface="Calibri"/>
                  <a:ea typeface="Calibri"/>
                  <a:cs typeface="Calibri"/>
                  <a:sym typeface="Calibri"/>
                </a:rPr>
                <a:t>Fin</a:t>
              </a:r>
              <a:endParaRPr/>
            </a:p>
          </p:txBody>
        </p:sp>
      </p:grpSp>
      <p:sp>
        <p:nvSpPr>
          <p:cNvPr id="827" name="Google Shape;827;p36"/>
          <p:cNvSpPr/>
          <p:nvPr/>
        </p:nvSpPr>
        <p:spPr>
          <a:xfrm>
            <a:off x="2049074" y="4679155"/>
            <a:ext cx="1500167" cy="559643"/>
          </a:xfrm>
          <a:prstGeom prst="wedgeRectCallout">
            <a:avLst>
              <a:gd fmla="val -33493" name="adj1"/>
              <a:gd fmla="val -158577" name="adj2"/>
            </a:avLst>
          </a:prstGeom>
          <a:solidFill>
            <a:schemeClr val="accent3"/>
          </a:solidFill>
          <a:ln>
            <a:noFill/>
          </a:ln>
        </p:spPr>
        <p:txBody>
          <a:bodyPr anchorCtr="0" anchor="ctr" bIns="38100" lIns="76200" spcFirstLastPara="1" rIns="76200" wrap="square" tIns="38100">
            <a:noAutofit/>
          </a:bodyPr>
          <a:lstStyle/>
          <a:p>
            <a:pPr indent="0" lvl="0" marL="0" marR="0" rtl="0" algn="l">
              <a:spcBef>
                <a:spcPts val="0"/>
              </a:spcBef>
              <a:spcAft>
                <a:spcPts val="0"/>
              </a:spcAft>
              <a:buNone/>
            </a:pPr>
            <a:r>
              <a:rPr b="1" lang="es-PE" sz="1000">
                <a:solidFill>
                  <a:schemeClr val="lt1"/>
                </a:solidFill>
                <a:latin typeface="Calibri"/>
                <a:ea typeface="Calibri"/>
                <a:cs typeface="Calibri"/>
                <a:sym typeface="Calibri"/>
              </a:rPr>
              <a:t>Porcentaje de Avance de la Actividad</a:t>
            </a:r>
            <a:endParaRPr/>
          </a:p>
        </p:txBody>
      </p:sp>
      <p:sp>
        <p:nvSpPr>
          <p:cNvPr id="828" name="Google Shape;828;p36"/>
          <p:cNvSpPr/>
          <p:nvPr/>
        </p:nvSpPr>
        <p:spPr>
          <a:xfrm>
            <a:off x="2049074" y="4679155"/>
            <a:ext cx="1500167" cy="559643"/>
          </a:xfrm>
          <a:prstGeom prst="wedgeRectCallout">
            <a:avLst>
              <a:gd fmla="val 30649" name="adj1"/>
              <a:gd fmla="val -120560" name="adj2"/>
            </a:avLst>
          </a:prstGeom>
          <a:solidFill>
            <a:schemeClr val="accent3"/>
          </a:solidFill>
          <a:ln>
            <a:noFill/>
          </a:ln>
        </p:spPr>
        <p:txBody>
          <a:bodyPr anchorCtr="0" anchor="ctr" bIns="38100" lIns="76200" spcFirstLastPara="1" rIns="76200" wrap="square" tIns="38100">
            <a:noAutofit/>
          </a:bodyPr>
          <a:lstStyle/>
          <a:p>
            <a:pPr indent="0" lvl="0" marL="0" marR="0" rtl="0" algn="l">
              <a:spcBef>
                <a:spcPts val="0"/>
              </a:spcBef>
              <a:spcAft>
                <a:spcPts val="0"/>
              </a:spcAft>
              <a:buNone/>
            </a:pPr>
            <a:r>
              <a:rPr b="1" lang="es-PE" sz="1000">
                <a:solidFill>
                  <a:schemeClr val="lt1"/>
                </a:solidFill>
                <a:latin typeface="Calibri"/>
                <a:ea typeface="Calibri"/>
                <a:cs typeface="Calibri"/>
                <a:sym typeface="Calibri"/>
              </a:rPr>
              <a:t>Porcentaje de Avance de la Actividad</a:t>
            </a:r>
            <a:endParaRPr/>
          </a:p>
        </p:txBody>
      </p:sp>
      <p:sp>
        <p:nvSpPr>
          <p:cNvPr id="829" name="Google Shape;829;p36"/>
          <p:cNvSpPr/>
          <p:nvPr/>
        </p:nvSpPr>
        <p:spPr>
          <a:xfrm>
            <a:off x="2049074" y="4679155"/>
            <a:ext cx="1500167" cy="559643"/>
          </a:xfrm>
          <a:prstGeom prst="wedgeRectCallout">
            <a:avLst>
              <a:gd fmla="val 100776" name="adj1"/>
              <a:gd fmla="val -96676" name="adj2"/>
            </a:avLst>
          </a:prstGeom>
          <a:solidFill>
            <a:schemeClr val="accent3"/>
          </a:solidFill>
          <a:ln>
            <a:noFill/>
          </a:ln>
        </p:spPr>
        <p:txBody>
          <a:bodyPr anchorCtr="0" anchor="ctr" bIns="38100" lIns="76200" spcFirstLastPara="1" rIns="76200" wrap="square" tIns="38100">
            <a:noAutofit/>
          </a:bodyPr>
          <a:lstStyle/>
          <a:p>
            <a:pPr indent="0" lvl="0" marL="0" marR="0" rtl="0" algn="l">
              <a:spcBef>
                <a:spcPts val="0"/>
              </a:spcBef>
              <a:spcAft>
                <a:spcPts val="0"/>
              </a:spcAft>
              <a:buNone/>
            </a:pPr>
            <a:r>
              <a:rPr b="1" lang="es-PE" sz="1000">
                <a:solidFill>
                  <a:schemeClr val="lt1"/>
                </a:solidFill>
                <a:latin typeface="Calibri"/>
                <a:ea typeface="Calibri"/>
                <a:cs typeface="Calibri"/>
                <a:sym typeface="Calibri"/>
              </a:rPr>
              <a:t>Ruta Crítica del Proyecto y Duración Total del Proyecto</a:t>
            </a:r>
            <a:endParaRPr/>
          </a:p>
        </p:txBody>
      </p:sp>
      <p:sp>
        <p:nvSpPr>
          <p:cNvPr id="830" name="Google Shape;830;p36"/>
          <p:cNvSpPr/>
          <p:nvPr/>
        </p:nvSpPr>
        <p:spPr>
          <a:xfrm>
            <a:off x="503238" y="912812"/>
            <a:ext cx="8172450" cy="1180307"/>
          </a:xfrm>
          <a:prstGeom prst="roundRect">
            <a:avLst>
              <a:gd fmla="val 3838" name="adj"/>
            </a:avLst>
          </a:prstGeom>
          <a:solidFill>
            <a:srgbClr val="D1EF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s-PE" sz="1200">
                <a:solidFill>
                  <a:schemeClr val="dk1"/>
                </a:solidFill>
                <a:latin typeface="Calibri"/>
                <a:ea typeface="Calibri"/>
                <a:cs typeface="Calibri"/>
                <a:sym typeface="Calibri"/>
              </a:rPr>
              <a:t>Ruta crítica del Proyecto. </a:t>
            </a:r>
            <a:r>
              <a:rPr lang="es-PE" sz="1200">
                <a:solidFill>
                  <a:schemeClr val="dk1"/>
                </a:solidFill>
                <a:latin typeface="Calibri"/>
                <a:ea typeface="Calibri"/>
                <a:cs typeface="Calibri"/>
                <a:sym typeface="Calibri"/>
              </a:rPr>
              <a:t>La ruta crítica del proyecto la constituye precisamente la ruta que fue identificada como la más larga de todo el proyecto. En este caso la ruta crítica es: </a:t>
            </a:r>
            <a:r>
              <a:rPr b="1" lang="es-PE" sz="1200">
                <a:solidFill>
                  <a:schemeClr val="accent2"/>
                </a:solidFill>
                <a:latin typeface="Calibri"/>
                <a:ea typeface="Calibri"/>
                <a:cs typeface="Calibri"/>
                <a:sym typeface="Calibri"/>
              </a:rPr>
              <a:t>INICIO-B-E-F-G-H-FIN</a:t>
            </a:r>
            <a:r>
              <a:rPr lang="es-PE" sz="1200">
                <a:solidFill>
                  <a:schemeClr val="dk1"/>
                </a:solidFill>
                <a:latin typeface="Calibri"/>
                <a:ea typeface="Calibri"/>
                <a:cs typeface="Calibri"/>
                <a:sym typeface="Calibri"/>
              </a:rPr>
              <a:t>. Esta ruta se remarca sobre todas las demás para poder identificarla con claridad. Reconocer cuál es la ruta crítica es clave para la gestión de los tiempos del proyecto porque contiene actividades que no pueden retrasarse o consumir más tiempo porque de ser así impactaría en la duración total del proyecto. Por ejemplo, si en la Ejecución la actividad E toma 12 días entonces la duración total ya no sería 42 días sino 44 días.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5" name="Shape 835"/>
        <p:cNvGrpSpPr/>
        <p:nvPr/>
      </p:nvGrpSpPr>
      <p:grpSpPr>
        <a:xfrm>
          <a:off x="0" y="0"/>
          <a:ext cx="0" cy="0"/>
          <a:chOff x="0" y="0"/>
          <a:chExt cx="0" cy="0"/>
        </a:xfrm>
      </p:grpSpPr>
      <p:sp>
        <p:nvSpPr>
          <p:cNvPr id="836" name="Google Shape;836;p37"/>
          <p:cNvSpPr/>
          <p:nvPr/>
        </p:nvSpPr>
        <p:spPr>
          <a:xfrm>
            <a:off x="0" y="0"/>
            <a:ext cx="9144000" cy="5715000"/>
          </a:xfrm>
          <a:prstGeom prst="rect">
            <a:avLst/>
          </a:prstGeom>
          <a:solidFill>
            <a:srgbClr val="8087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837" name="Google Shape;837;p37"/>
          <p:cNvSpPr txBox="1"/>
          <p:nvPr/>
        </p:nvSpPr>
        <p:spPr>
          <a:xfrm>
            <a:off x="1008063" y="3169972"/>
            <a:ext cx="5148432" cy="775597"/>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s-PE" sz="2800">
                <a:solidFill>
                  <a:schemeClr val="lt1"/>
                </a:solidFill>
                <a:latin typeface="Arial"/>
                <a:ea typeface="Arial"/>
                <a:cs typeface="Arial"/>
                <a:sym typeface="Arial"/>
              </a:rPr>
              <a:t>HOLGURAS DE LAS </a:t>
            </a:r>
            <a:r>
              <a:rPr b="1" lang="es-PE" sz="2800">
                <a:solidFill>
                  <a:schemeClr val="lt1"/>
                </a:solidFill>
                <a:latin typeface="Arial"/>
                <a:ea typeface="Arial"/>
                <a:cs typeface="Arial"/>
                <a:sym typeface="Arial"/>
              </a:rPr>
              <a:t>ACTIVIDADES</a:t>
            </a:r>
            <a:endParaRPr b="1" sz="1600">
              <a:solidFill>
                <a:schemeClr val="lt1"/>
              </a:solidFill>
              <a:latin typeface="Arial"/>
              <a:ea typeface="Arial"/>
              <a:cs typeface="Arial"/>
              <a:sym typeface="Arial"/>
            </a:endParaRPr>
          </a:p>
        </p:txBody>
      </p:sp>
      <p:pic>
        <p:nvPicPr>
          <p:cNvPr id="838" name="Google Shape;838;p37"/>
          <p:cNvPicPr preferRelativeResize="0"/>
          <p:nvPr/>
        </p:nvPicPr>
        <p:blipFill rotWithShape="1">
          <a:blip r:embed="rId3">
            <a:alphaModFix/>
          </a:blip>
          <a:srcRect b="0" l="0" r="0" t="0"/>
          <a:stretch/>
        </p:blipFill>
        <p:spPr>
          <a:xfrm>
            <a:off x="1008063" y="2869612"/>
            <a:ext cx="195423" cy="201256"/>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3" name="Shape 843"/>
        <p:cNvGrpSpPr/>
        <p:nvPr/>
      </p:nvGrpSpPr>
      <p:grpSpPr>
        <a:xfrm>
          <a:off x="0" y="0"/>
          <a:ext cx="0" cy="0"/>
          <a:chOff x="0" y="0"/>
          <a:chExt cx="0" cy="0"/>
        </a:xfrm>
      </p:grpSpPr>
      <p:grpSp>
        <p:nvGrpSpPr>
          <p:cNvPr id="844" name="Google Shape;844;p38"/>
          <p:cNvGrpSpPr/>
          <p:nvPr/>
        </p:nvGrpSpPr>
        <p:grpSpPr>
          <a:xfrm>
            <a:off x="855505" y="2756056"/>
            <a:ext cx="5782618" cy="2411904"/>
            <a:chOff x="1659806" y="2583356"/>
            <a:chExt cx="6069756" cy="2531668"/>
          </a:xfrm>
        </p:grpSpPr>
        <p:sp>
          <p:nvSpPr>
            <p:cNvPr id="845" name="Google Shape;845;p38"/>
            <p:cNvSpPr/>
            <p:nvPr/>
          </p:nvSpPr>
          <p:spPr>
            <a:xfrm>
              <a:off x="2670054" y="3114210"/>
              <a:ext cx="365246" cy="36004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1" lang="es-PE" sz="1300">
                  <a:solidFill>
                    <a:schemeClr val="accent2"/>
                  </a:solidFill>
                  <a:latin typeface="Calibri"/>
                  <a:ea typeface="Calibri"/>
                  <a:cs typeface="Calibri"/>
                  <a:sym typeface="Calibri"/>
                </a:rPr>
                <a:t>6d</a:t>
              </a:r>
              <a:endParaRPr/>
            </a:p>
          </p:txBody>
        </p:sp>
        <p:sp>
          <p:nvSpPr>
            <p:cNvPr id="846" name="Google Shape;846;p38"/>
            <p:cNvSpPr/>
            <p:nvPr/>
          </p:nvSpPr>
          <p:spPr>
            <a:xfrm>
              <a:off x="3808983" y="2583356"/>
              <a:ext cx="360671" cy="36004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1" lang="es-PE" sz="1300">
                  <a:solidFill>
                    <a:schemeClr val="accent2"/>
                  </a:solidFill>
                  <a:latin typeface="Calibri"/>
                  <a:ea typeface="Calibri"/>
                  <a:cs typeface="Calibri"/>
                  <a:sym typeface="Calibri"/>
                </a:rPr>
                <a:t>4d</a:t>
              </a:r>
              <a:endParaRPr/>
            </a:p>
          </p:txBody>
        </p:sp>
        <p:sp>
          <p:nvSpPr>
            <p:cNvPr id="847" name="Google Shape;847;p38"/>
            <p:cNvSpPr/>
            <p:nvPr/>
          </p:nvSpPr>
          <p:spPr>
            <a:xfrm>
              <a:off x="3866133" y="3420838"/>
              <a:ext cx="360671" cy="36004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1" lang="es-PE" sz="1300">
                  <a:solidFill>
                    <a:schemeClr val="accent2"/>
                  </a:solidFill>
                  <a:latin typeface="Calibri"/>
                  <a:ea typeface="Calibri"/>
                  <a:cs typeface="Calibri"/>
                  <a:sym typeface="Calibri"/>
                </a:rPr>
                <a:t>7d</a:t>
              </a:r>
              <a:endParaRPr/>
            </a:p>
          </p:txBody>
        </p:sp>
        <p:sp>
          <p:nvSpPr>
            <p:cNvPr id="848" name="Google Shape;848;p38"/>
            <p:cNvSpPr/>
            <p:nvPr/>
          </p:nvSpPr>
          <p:spPr>
            <a:xfrm>
              <a:off x="5643080" y="3095160"/>
              <a:ext cx="325920" cy="36004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1" lang="es-PE" sz="1300">
                  <a:solidFill>
                    <a:schemeClr val="accent2"/>
                  </a:solidFill>
                  <a:latin typeface="Calibri"/>
                  <a:ea typeface="Calibri"/>
                  <a:cs typeface="Calibri"/>
                  <a:sym typeface="Calibri"/>
                </a:rPr>
                <a:t>9d</a:t>
              </a:r>
              <a:endParaRPr/>
            </a:p>
          </p:txBody>
        </p:sp>
        <p:sp>
          <p:nvSpPr>
            <p:cNvPr id="849" name="Google Shape;849;p38"/>
            <p:cNvSpPr/>
            <p:nvPr/>
          </p:nvSpPr>
          <p:spPr>
            <a:xfrm>
              <a:off x="2670054" y="4181630"/>
              <a:ext cx="365246" cy="36004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1" lang="es-PE" sz="1300">
                  <a:solidFill>
                    <a:schemeClr val="accent2"/>
                  </a:solidFill>
                  <a:latin typeface="Calibri"/>
                  <a:ea typeface="Calibri"/>
                  <a:cs typeface="Calibri"/>
                  <a:sym typeface="Calibri"/>
                </a:rPr>
                <a:t>8d</a:t>
              </a:r>
              <a:endParaRPr/>
            </a:p>
          </p:txBody>
        </p:sp>
        <p:sp>
          <p:nvSpPr>
            <p:cNvPr id="850" name="Google Shape;850;p38"/>
            <p:cNvSpPr/>
            <p:nvPr/>
          </p:nvSpPr>
          <p:spPr>
            <a:xfrm>
              <a:off x="3770883" y="4418978"/>
              <a:ext cx="360671" cy="36004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1" lang="es-PE" sz="1300">
                  <a:solidFill>
                    <a:schemeClr val="accent2"/>
                  </a:solidFill>
                  <a:latin typeface="Calibri"/>
                  <a:ea typeface="Calibri"/>
                  <a:cs typeface="Calibri"/>
                  <a:sym typeface="Calibri"/>
                </a:rPr>
                <a:t>10d</a:t>
              </a:r>
              <a:endParaRPr/>
            </a:p>
          </p:txBody>
        </p:sp>
        <p:sp>
          <p:nvSpPr>
            <p:cNvPr id="851" name="Google Shape;851;p38"/>
            <p:cNvSpPr/>
            <p:nvPr/>
          </p:nvSpPr>
          <p:spPr>
            <a:xfrm>
              <a:off x="5064917" y="4714703"/>
              <a:ext cx="720080" cy="360040"/>
            </a:xfrm>
            <a:prstGeom prst="rect">
              <a:avLst/>
            </a:prstGeom>
            <a:noFill/>
            <a:ln cap="flat" cmpd="sng" w="25400">
              <a:solidFill>
                <a:schemeClr val="lt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1" lang="es-PE" sz="1300">
                  <a:solidFill>
                    <a:schemeClr val="accent2"/>
                  </a:solidFill>
                  <a:latin typeface="Calibri"/>
                  <a:ea typeface="Calibri"/>
                  <a:cs typeface="Calibri"/>
                  <a:sym typeface="Calibri"/>
                </a:rPr>
                <a:t>5d</a:t>
              </a:r>
              <a:endParaRPr/>
            </a:p>
          </p:txBody>
        </p:sp>
        <p:sp>
          <p:nvSpPr>
            <p:cNvPr id="852" name="Google Shape;852;p38"/>
            <p:cNvSpPr/>
            <p:nvPr/>
          </p:nvSpPr>
          <p:spPr>
            <a:xfrm>
              <a:off x="6346017" y="4322913"/>
              <a:ext cx="325920" cy="36004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1" lang="es-PE" sz="1300">
                  <a:solidFill>
                    <a:schemeClr val="accent2"/>
                  </a:solidFill>
                  <a:latin typeface="Calibri"/>
                  <a:ea typeface="Calibri"/>
                  <a:cs typeface="Calibri"/>
                  <a:sym typeface="Calibri"/>
                </a:rPr>
                <a:t>10d</a:t>
              </a:r>
              <a:endParaRPr/>
            </a:p>
          </p:txBody>
        </p:sp>
        <p:cxnSp>
          <p:nvCxnSpPr>
            <p:cNvPr id="853" name="Google Shape;853;p38"/>
            <p:cNvCxnSpPr/>
            <p:nvPr/>
          </p:nvCxnSpPr>
          <p:spPr>
            <a:xfrm>
              <a:off x="1943100" y="4286250"/>
              <a:ext cx="635000" cy="374650"/>
            </a:xfrm>
            <a:prstGeom prst="straightConnector1">
              <a:avLst/>
            </a:prstGeom>
            <a:noFill/>
            <a:ln cap="flat" cmpd="sng" w="28575">
              <a:solidFill>
                <a:schemeClr val="accent2"/>
              </a:solidFill>
              <a:prstDash val="solid"/>
              <a:round/>
              <a:headEnd len="sm" w="sm" type="none"/>
              <a:tailEnd len="med" w="med" type="triangle"/>
            </a:ln>
          </p:spPr>
        </p:cxnSp>
        <p:cxnSp>
          <p:nvCxnSpPr>
            <p:cNvPr id="854" name="Google Shape;854;p38"/>
            <p:cNvCxnSpPr/>
            <p:nvPr/>
          </p:nvCxnSpPr>
          <p:spPr>
            <a:xfrm>
              <a:off x="2949848" y="4657700"/>
              <a:ext cx="722040" cy="231800"/>
            </a:xfrm>
            <a:prstGeom prst="straightConnector1">
              <a:avLst/>
            </a:prstGeom>
            <a:noFill/>
            <a:ln cap="flat" cmpd="sng" w="28575">
              <a:solidFill>
                <a:schemeClr val="accent2"/>
              </a:solidFill>
              <a:prstDash val="solid"/>
              <a:round/>
              <a:headEnd len="sm" w="sm" type="none"/>
              <a:tailEnd len="med" w="med" type="triangle"/>
            </a:ln>
          </p:spPr>
        </p:cxnSp>
        <p:cxnSp>
          <p:nvCxnSpPr>
            <p:cNvPr id="855" name="Google Shape;855;p38"/>
            <p:cNvCxnSpPr/>
            <p:nvPr/>
          </p:nvCxnSpPr>
          <p:spPr>
            <a:xfrm flipH="1" rot="10800000">
              <a:off x="4067175" y="4692650"/>
              <a:ext cx="1158875" cy="242416"/>
            </a:xfrm>
            <a:prstGeom prst="straightConnector1">
              <a:avLst/>
            </a:prstGeom>
            <a:noFill/>
            <a:ln cap="flat" cmpd="sng" w="28575">
              <a:solidFill>
                <a:schemeClr val="accent2"/>
              </a:solidFill>
              <a:prstDash val="solid"/>
              <a:round/>
              <a:headEnd len="sm" w="sm" type="none"/>
              <a:tailEnd len="med" w="med" type="triangle"/>
            </a:ln>
          </p:spPr>
        </p:cxnSp>
        <p:cxnSp>
          <p:nvCxnSpPr>
            <p:cNvPr id="856" name="Google Shape;856;p38"/>
            <p:cNvCxnSpPr/>
            <p:nvPr/>
          </p:nvCxnSpPr>
          <p:spPr>
            <a:xfrm flipH="1" rot="10800000">
              <a:off x="5434310" y="3835400"/>
              <a:ext cx="356890" cy="575642"/>
            </a:xfrm>
            <a:prstGeom prst="straightConnector1">
              <a:avLst/>
            </a:prstGeom>
            <a:noFill/>
            <a:ln cap="flat" cmpd="sng" w="28575">
              <a:solidFill>
                <a:schemeClr val="accent2"/>
              </a:solidFill>
              <a:prstDash val="solid"/>
              <a:round/>
              <a:headEnd len="sm" w="sm" type="none"/>
              <a:tailEnd len="med" w="med" type="triangle"/>
            </a:ln>
          </p:spPr>
        </p:cxnSp>
        <p:cxnSp>
          <p:nvCxnSpPr>
            <p:cNvPr id="857" name="Google Shape;857;p38"/>
            <p:cNvCxnSpPr/>
            <p:nvPr/>
          </p:nvCxnSpPr>
          <p:spPr>
            <a:xfrm>
              <a:off x="5873750" y="3670300"/>
              <a:ext cx="412750" cy="419100"/>
            </a:xfrm>
            <a:prstGeom prst="straightConnector1">
              <a:avLst/>
            </a:prstGeom>
            <a:noFill/>
            <a:ln cap="flat" cmpd="sng" w="28575">
              <a:solidFill>
                <a:schemeClr val="accent2"/>
              </a:solidFill>
              <a:prstDash val="solid"/>
              <a:round/>
              <a:headEnd len="sm" w="sm" type="none"/>
              <a:tailEnd len="med" w="med" type="triangle"/>
            </a:ln>
          </p:spPr>
        </p:cxnSp>
        <p:cxnSp>
          <p:nvCxnSpPr>
            <p:cNvPr id="858" name="Google Shape;858;p38"/>
            <p:cNvCxnSpPr/>
            <p:nvPr/>
          </p:nvCxnSpPr>
          <p:spPr>
            <a:xfrm>
              <a:off x="6578600" y="4186238"/>
              <a:ext cx="707628" cy="0"/>
            </a:xfrm>
            <a:prstGeom prst="straightConnector1">
              <a:avLst/>
            </a:prstGeom>
            <a:noFill/>
            <a:ln cap="flat" cmpd="sng" w="28575">
              <a:solidFill>
                <a:schemeClr val="accent2"/>
              </a:solidFill>
              <a:prstDash val="solid"/>
              <a:round/>
              <a:headEnd len="sm" w="sm" type="none"/>
              <a:tailEnd len="med" w="med" type="triangle"/>
            </a:ln>
          </p:spPr>
        </p:cxnSp>
        <p:cxnSp>
          <p:nvCxnSpPr>
            <p:cNvPr id="859" name="Google Shape;859;p38"/>
            <p:cNvCxnSpPr/>
            <p:nvPr/>
          </p:nvCxnSpPr>
          <p:spPr>
            <a:xfrm flipH="1" rot="10800000">
              <a:off x="1901230" y="3670300"/>
              <a:ext cx="695920" cy="449312"/>
            </a:xfrm>
            <a:prstGeom prst="straightConnector1">
              <a:avLst/>
            </a:prstGeom>
            <a:noFill/>
            <a:ln cap="flat" cmpd="sng" w="28575">
              <a:solidFill>
                <a:schemeClr val="accent6"/>
              </a:solidFill>
              <a:prstDash val="solid"/>
              <a:round/>
              <a:headEnd len="sm" w="sm" type="none"/>
              <a:tailEnd len="med" w="med" type="triangle"/>
            </a:ln>
          </p:spPr>
        </p:cxnSp>
        <p:cxnSp>
          <p:nvCxnSpPr>
            <p:cNvPr id="860" name="Google Shape;860;p38"/>
            <p:cNvCxnSpPr/>
            <p:nvPr/>
          </p:nvCxnSpPr>
          <p:spPr>
            <a:xfrm flipH="1" rot="10800000">
              <a:off x="2975968" y="3143250"/>
              <a:ext cx="764182" cy="394692"/>
            </a:xfrm>
            <a:prstGeom prst="straightConnector1">
              <a:avLst/>
            </a:prstGeom>
            <a:noFill/>
            <a:ln cap="flat" cmpd="sng" w="28575">
              <a:solidFill>
                <a:schemeClr val="accent6"/>
              </a:solidFill>
              <a:prstDash val="solid"/>
              <a:round/>
              <a:headEnd len="sm" w="sm" type="none"/>
              <a:tailEnd len="med" w="med" type="triangle"/>
            </a:ln>
          </p:spPr>
        </p:cxnSp>
        <p:cxnSp>
          <p:nvCxnSpPr>
            <p:cNvPr id="861" name="Google Shape;861;p38"/>
            <p:cNvCxnSpPr/>
            <p:nvPr/>
          </p:nvCxnSpPr>
          <p:spPr>
            <a:xfrm>
              <a:off x="2907706" y="3737198"/>
              <a:ext cx="845144" cy="168052"/>
            </a:xfrm>
            <a:prstGeom prst="straightConnector1">
              <a:avLst/>
            </a:prstGeom>
            <a:noFill/>
            <a:ln cap="flat" cmpd="sng" w="28575">
              <a:solidFill>
                <a:schemeClr val="accent6"/>
              </a:solidFill>
              <a:prstDash val="solid"/>
              <a:round/>
              <a:headEnd len="sm" w="sm" type="none"/>
              <a:tailEnd len="med" w="med" type="triangle"/>
            </a:ln>
          </p:spPr>
        </p:cxnSp>
        <p:cxnSp>
          <p:nvCxnSpPr>
            <p:cNvPr id="862" name="Google Shape;862;p38"/>
            <p:cNvCxnSpPr/>
            <p:nvPr/>
          </p:nvCxnSpPr>
          <p:spPr>
            <a:xfrm flipH="1" rot="10800000">
              <a:off x="4067175" y="3771900"/>
              <a:ext cx="1571625" cy="1048122"/>
            </a:xfrm>
            <a:prstGeom prst="straightConnector1">
              <a:avLst/>
            </a:prstGeom>
            <a:noFill/>
            <a:ln cap="flat" cmpd="sng" w="28575">
              <a:solidFill>
                <a:schemeClr val="accent6"/>
              </a:solidFill>
              <a:prstDash val="solid"/>
              <a:round/>
              <a:headEnd len="sm" w="sm" type="none"/>
              <a:tailEnd len="med" w="med" type="triangle"/>
            </a:ln>
          </p:spPr>
        </p:cxnSp>
        <p:cxnSp>
          <p:nvCxnSpPr>
            <p:cNvPr id="863" name="Google Shape;863;p38"/>
            <p:cNvCxnSpPr/>
            <p:nvPr/>
          </p:nvCxnSpPr>
          <p:spPr>
            <a:xfrm flipH="1" rot="10800000">
              <a:off x="4149428" y="3619500"/>
              <a:ext cx="1425872" cy="324346"/>
            </a:xfrm>
            <a:prstGeom prst="straightConnector1">
              <a:avLst/>
            </a:prstGeom>
            <a:noFill/>
            <a:ln cap="flat" cmpd="sng" w="28575">
              <a:solidFill>
                <a:schemeClr val="accent6"/>
              </a:solidFill>
              <a:prstDash val="solid"/>
              <a:round/>
              <a:headEnd len="sm" w="sm" type="none"/>
              <a:tailEnd len="med" w="med" type="triangle"/>
            </a:ln>
          </p:spPr>
        </p:cxnSp>
        <p:cxnSp>
          <p:nvCxnSpPr>
            <p:cNvPr id="864" name="Google Shape;864;p38"/>
            <p:cNvCxnSpPr/>
            <p:nvPr/>
          </p:nvCxnSpPr>
          <p:spPr>
            <a:xfrm>
              <a:off x="4117975" y="3029198"/>
              <a:ext cx="1120775" cy="1358652"/>
            </a:xfrm>
            <a:prstGeom prst="straightConnector1">
              <a:avLst/>
            </a:prstGeom>
            <a:noFill/>
            <a:ln cap="flat" cmpd="sng" w="28575">
              <a:solidFill>
                <a:schemeClr val="accent6"/>
              </a:solidFill>
              <a:prstDash val="solid"/>
              <a:round/>
              <a:headEnd len="sm" w="sm" type="none"/>
              <a:tailEnd len="med" w="med" type="triangle"/>
            </a:ln>
          </p:spPr>
        </p:cxnSp>
        <p:sp>
          <p:nvSpPr>
            <p:cNvPr id="865" name="Google Shape;865;p38"/>
            <p:cNvSpPr/>
            <p:nvPr/>
          </p:nvSpPr>
          <p:spPr>
            <a:xfrm>
              <a:off x="3795713" y="2895600"/>
              <a:ext cx="387350" cy="38735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PE" sz="1600">
                  <a:solidFill>
                    <a:schemeClr val="lt1"/>
                  </a:solidFill>
                  <a:latin typeface="Calibri"/>
                  <a:ea typeface="Calibri"/>
                  <a:cs typeface="Calibri"/>
                  <a:sym typeface="Calibri"/>
                </a:rPr>
                <a:t>C</a:t>
              </a:r>
              <a:endParaRPr/>
            </a:p>
          </p:txBody>
        </p:sp>
        <p:sp>
          <p:nvSpPr>
            <p:cNvPr id="866" name="Google Shape;866;p38"/>
            <p:cNvSpPr/>
            <p:nvPr/>
          </p:nvSpPr>
          <p:spPr>
            <a:xfrm>
              <a:off x="2666132" y="3425304"/>
              <a:ext cx="387350" cy="38735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PE" sz="1600">
                  <a:solidFill>
                    <a:schemeClr val="lt1"/>
                  </a:solidFill>
                  <a:latin typeface="Calibri"/>
                  <a:ea typeface="Calibri"/>
                  <a:cs typeface="Calibri"/>
                  <a:sym typeface="Calibri"/>
                </a:rPr>
                <a:t>A</a:t>
              </a:r>
              <a:endParaRPr/>
            </a:p>
          </p:txBody>
        </p:sp>
        <p:sp>
          <p:nvSpPr>
            <p:cNvPr id="867" name="Google Shape;867;p38"/>
            <p:cNvSpPr/>
            <p:nvPr/>
          </p:nvSpPr>
          <p:spPr>
            <a:xfrm>
              <a:off x="3848100" y="3727822"/>
              <a:ext cx="387350" cy="38735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PE" sz="1600">
                  <a:solidFill>
                    <a:schemeClr val="lt1"/>
                  </a:solidFill>
                  <a:latin typeface="Calibri"/>
                  <a:ea typeface="Calibri"/>
                  <a:cs typeface="Calibri"/>
                  <a:sym typeface="Calibri"/>
                </a:rPr>
                <a:t>D</a:t>
              </a:r>
              <a:endParaRPr/>
            </a:p>
          </p:txBody>
        </p:sp>
        <p:sp>
          <p:nvSpPr>
            <p:cNvPr id="868" name="Google Shape;868;p38"/>
            <p:cNvSpPr/>
            <p:nvPr/>
          </p:nvSpPr>
          <p:spPr>
            <a:xfrm>
              <a:off x="2643138" y="4496420"/>
              <a:ext cx="387350" cy="38735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PE" sz="1600">
                  <a:solidFill>
                    <a:schemeClr val="lt1"/>
                  </a:solidFill>
                  <a:latin typeface="Calibri"/>
                  <a:ea typeface="Calibri"/>
                  <a:cs typeface="Calibri"/>
                  <a:sym typeface="Calibri"/>
                </a:rPr>
                <a:t>B</a:t>
              </a:r>
              <a:endParaRPr/>
            </a:p>
          </p:txBody>
        </p:sp>
        <p:sp>
          <p:nvSpPr>
            <p:cNvPr id="869" name="Google Shape;869;p38"/>
            <p:cNvSpPr/>
            <p:nvPr/>
          </p:nvSpPr>
          <p:spPr>
            <a:xfrm>
              <a:off x="3762648" y="4727674"/>
              <a:ext cx="387350" cy="38735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PE" sz="1600">
                  <a:solidFill>
                    <a:schemeClr val="lt1"/>
                  </a:solidFill>
                  <a:latin typeface="Calibri"/>
                  <a:ea typeface="Calibri"/>
                  <a:cs typeface="Calibri"/>
                  <a:sym typeface="Calibri"/>
                </a:rPr>
                <a:t>E</a:t>
              </a:r>
              <a:endParaRPr/>
            </a:p>
          </p:txBody>
        </p:sp>
        <p:sp>
          <p:nvSpPr>
            <p:cNvPr id="870" name="Google Shape;870;p38"/>
            <p:cNvSpPr/>
            <p:nvPr/>
          </p:nvSpPr>
          <p:spPr>
            <a:xfrm>
              <a:off x="5226422" y="4361408"/>
              <a:ext cx="387350" cy="38735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PE" sz="1600">
                  <a:solidFill>
                    <a:schemeClr val="lt1"/>
                  </a:solidFill>
                  <a:latin typeface="Calibri"/>
                  <a:ea typeface="Calibri"/>
                  <a:cs typeface="Calibri"/>
                  <a:sym typeface="Calibri"/>
                </a:rPr>
                <a:t>F</a:t>
              </a:r>
              <a:endParaRPr/>
            </a:p>
          </p:txBody>
        </p:sp>
        <p:sp>
          <p:nvSpPr>
            <p:cNvPr id="871" name="Google Shape;871;p38"/>
            <p:cNvSpPr/>
            <p:nvPr/>
          </p:nvSpPr>
          <p:spPr>
            <a:xfrm>
              <a:off x="5635104" y="3414762"/>
              <a:ext cx="387350" cy="38735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PE" sz="1600">
                  <a:solidFill>
                    <a:schemeClr val="lt1"/>
                  </a:solidFill>
                  <a:latin typeface="Calibri"/>
                  <a:ea typeface="Calibri"/>
                  <a:cs typeface="Calibri"/>
                  <a:sym typeface="Calibri"/>
                </a:rPr>
                <a:t>G</a:t>
              </a:r>
              <a:endParaRPr/>
            </a:p>
          </p:txBody>
        </p:sp>
        <p:sp>
          <p:nvSpPr>
            <p:cNvPr id="872" name="Google Shape;872;p38"/>
            <p:cNvSpPr/>
            <p:nvPr/>
          </p:nvSpPr>
          <p:spPr>
            <a:xfrm>
              <a:off x="6304260" y="3975968"/>
              <a:ext cx="387350" cy="38735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PE" sz="1600">
                  <a:solidFill>
                    <a:schemeClr val="lt1"/>
                  </a:solidFill>
                  <a:latin typeface="Calibri"/>
                  <a:ea typeface="Calibri"/>
                  <a:cs typeface="Calibri"/>
                  <a:sym typeface="Calibri"/>
                </a:rPr>
                <a:t>H</a:t>
              </a:r>
              <a:endParaRPr/>
            </a:p>
          </p:txBody>
        </p:sp>
        <p:sp>
          <p:nvSpPr>
            <p:cNvPr id="873" name="Google Shape;873;p38"/>
            <p:cNvSpPr/>
            <p:nvPr/>
          </p:nvSpPr>
          <p:spPr>
            <a:xfrm>
              <a:off x="1659806" y="4014192"/>
              <a:ext cx="387350" cy="387350"/>
            </a:xfrm>
            <a:prstGeom prst="ellipse">
              <a:avLst/>
            </a:prstGeom>
            <a:solidFill>
              <a:schemeClr val="accent4"/>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s-PE" sz="1200">
                  <a:solidFill>
                    <a:schemeClr val="lt1"/>
                  </a:solidFill>
                  <a:latin typeface="Calibri"/>
                  <a:ea typeface="Calibri"/>
                  <a:cs typeface="Calibri"/>
                  <a:sym typeface="Calibri"/>
                </a:rPr>
                <a:t>Ini</a:t>
              </a:r>
              <a:endParaRPr b="1" sz="1200">
                <a:solidFill>
                  <a:schemeClr val="lt1"/>
                </a:solidFill>
                <a:latin typeface="Calibri"/>
                <a:ea typeface="Calibri"/>
                <a:cs typeface="Calibri"/>
                <a:sym typeface="Calibri"/>
              </a:endParaRPr>
            </a:p>
          </p:txBody>
        </p:sp>
        <p:sp>
          <p:nvSpPr>
            <p:cNvPr id="874" name="Google Shape;874;p38"/>
            <p:cNvSpPr/>
            <p:nvPr/>
          </p:nvSpPr>
          <p:spPr>
            <a:xfrm>
              <a:off x="7342212" y="3984600"/>
              <a:ext cx="387350" cy="387350"/>
            </a:xfrm>
            <a:prstGeom prst="ellipse">
              <a:avLst/>
            </a:prstGeom>
            <a:solidFill>
              <a:schemeClr val="accent4"/>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s-PE" sz="1200">
                  <a:solidFill>
                    <a:schemeClr val="lt1"/>
                  </a:solidFill>
                  <a:latin typeface="Calibri"/>
                  <a:ea typeface="Calibri"/>
                  <a:cs typeface="Calibri"/>
                  <a:sym typeface="Calibri"/>
                </a:rPr>
                <a:t>Fin</a:t>
              </a:r>
              <a:endParaRPr/>
            </a:p>
          </p:txBody>
        </p:sp>
      </p:grpSp>
      <p:sp>
        <p:nvSpPr>
          <p:cNvPr id="875" name="Google Shape;875;p38"/>
          <p:cNvSpPr/>
          <p:nvPr/>
        </p:nvSpPr>
        <p:spPr>
          <a:xfrm>
            <a:off x="503238" y="376836"/>
            <a:ext cx="3049660"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lang="es-PE" sz="1000">
                <a:solidFill>
                  <a:srgbClr val="7F7F7F"/>
                </a:solidFill>
                <a:latin typeface="Calibri"/>
                <a:ea typeface="Calibri"/>
                <a:cs typeface="Calibri"/>
                <a:sym typeface="Calibri"/>
              </a:rPr>
              <a:t>+ </a:t>
            </a:r>
            <a:r>
              <a:rPr lang="es-PE" sz="1000">
                <a:solidFill>
                  <a:srgbClr val="A5A5A5"/>
                </a:solidFill>
                <a:latin typeface="Calibri"/>
                <a:ea typeface="Calibri"/>
                <a:cs typeface="Calibri"/>
                <a:sym typeface="Calibri"/>
              </a:rPr>
              <a:t>HOLGURAS DE LAS ACTIVIDADES</a:t>
            </a:r>
            <a:endParaRPr/>
          </a:p>
        </p:txBody>
      </p:sp>
      <p:sp>
        <p:nvSpPr>
          <p:cNvPr id="876" name="Google Shape;876;p38"/>
          <p:cNvSpPr/>
          <p:nvPr/>
        </p:nvSpPr>
        <p:spPr>
          <a:xfrm>
            <a:off x="2973062" y="1387503"/>
            <a:ext cx="2851015" cy="420047"/>
          </a:xfrm>
          <a:prstGeom prst="leftArrowCallout">
            <a:avLst>
              <a:gd fmla="val 25000" name="adj1"/>
              <a:gd fmla="val 25000" name="adj2"/>
              <a:gd fmla="val 25000" name="adj3"/>
              <a:gd fmla="val 90649" name="adj4"/>
            </a:avLst>
          </a:prstGeom>
          <a:solidFill>
            <a:srgbClr val="D1EFF4"/>
          </a:solidFill>
          <a:ln>
            <a:noFill/>
          </a:ln>
        </p:spPr>
        <p:txBody>
          <a:bodyPr anchorCtr="0" anchor="ctr" bIns="38100" lIns="180000" spcFirstLastPara="1" rIns="76200" wrap="square" tIns="38100">
            <a:noAutofit/>
          </a:bodyPr>
          <a:lstStyle/>
          <a:p>
            <a:pPr indent="0" lvl="0" marL="0" marR="0" rtl="0" algn="l">
              <a:spcBef>
                <a:spcPts val="0"/>
              </a:spcBef>
              <a:spcAft>
                <a:spcPts val="0"/>
              </a:spcAft>
              <a:buNone/>
            </a:pPr>
            <a:r>
              <a:rPr b="1" lang="es-PE" sz="900">
                <a:solidFill>
                  <a:schemeClr val="accent2"/>
                </a:solidFill>
                <a:latin typeface="Calibri"/>
                <a:ea typeface="Calibri"/>
                <a:cs typeface="Calibri"/>
                <a:sym typeface="Calibri"/>
              </a:rPr>
              <a:t>Actividad           Duración       F. Inicio       F. Fin</a:t>
            </a:r>
            <a:endParaRPr/>
          </a:p>
          <a:p>
            <a:pPr indent="0" lvl="0" marL="0" marR="0" rtl="0" algn="l">
              <a:spcBef>
                <a:spcPts val="0"/>
              </a:spcBef>
              <a:spcAft>
                <a:spcPts val="0"/>
              </a:spcAft>
              <a:buNone/>
            </a:pPr>
            <a:r>
              <a:rPr b="1" lang="es-PE" sz="900">
                <a:solidFill>
                  <a:schemeClr val="dk1"/>
                </a:solidFill>
                <a:latin typeface="Calibri"/>
                <a:ea typeface="Calibri"/>
                <a:cs typeface="Calibri"/>
                <a:sym typeface="Calibri"/>
              </a:rPr>
              <a:t>Actividad C         4 días           15/5/24      18/5/24</a:t>
            </a:r>
            <a:endParaRPr/>
          </a:p>
        </p:txBody>
      </p:sp>
      <p:sp>
        <p:nvSpPr>
          <p:cNvPr id="877" name="Google Shape;877;p38"/>
          <p:cNvSpPr txBox="1"/>
          <p:nvPr/>
        </p:nvSpPr>
        <p:spPr>
          <a:xfrm>
            <a:off x="3247987" y="1146768"/>
            <a:ext cx="720080" cy="15388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s-PE" sz="1000">
                <a:solidFill>
                  <a:schemeClr val="dk1"/>
                </a:solidFill>
                <a:latin typeface="Calibri"/>
                <a:ea typeface="Calibri"/>
                <a:cs typeface="Calibri"/>
                <a:sym typeface="Calibri"/>
              </a:rPr>
              <a:t>Ejemplo</a:t>
            </a:r>
            <a:endParaRPr/>
          </a:p>
        </p:txBody>
      </p:sp>
      <p:sp>
        <p:nvSpPr>
          <p:cNvPr id="878" name="Google Shape;878;p38"/>
          <p:cNvSpPr/>
          <p:nvPr/>
        </p:nvSpPr>
        <p:spPr>
          <a:xfrm>
            <a:off x="514213" y="2588756"/>
            <a:ext cx="2279787" cy="324780"/>
          </a:xfrm>
          <a:prstGeom prst="roundRect">
            <a:avLst>
              <a:gd fmla="val 15304" name="adj"/>
            </a:avLst>
          </a:pr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s-PE" sz="1050">
                <a:solidFill>
                  <a:schemeClr val="lt1"/>
                </a:solidFill>
                <a:latin typeface="Calibri"/>
                <a:ea typeface="Calibri"/>
                <a:cs typeface="Calibri"/>
                <a:sym typeface="Calibri"/>
              </a:rPr>
              <a:t>Duración Total del Proyecto: 42 días</a:t>
            </a:r>
            <a:endParaRPr/>
          </a:p>
        </p:txBody>
      </p:sp>
      <p:sp>
        <p:nvSpPr>
          <p:cNvPr id="879" name="Google Shape;879;p38"/>
          <p:cNvSpPr/>
          <p:nvPr/>
        </p:nvSpPr>
        <p:spPr>
          <a:xfrm>
            <a:off x="6021659" y="912813"/>
            <a:ext cx="2654029" cy="3027285"/>
          </a:xfrm>
          <a:prstGeom prst="roundRect">
            <a:avLst>
              <a:gd fmla="val 3673" name="adj"/>
            </a:avLst>
          </a:prstGeom>
          <a:solidFill>
            <a:srgbClr val="D1EF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s-PE" sz="900">
                <a:solidFill>
                  <a:schemeClr val="dk1"/>
                </a:solidFill>
                <a:latin typeface="Calibri"/>
                <a:ea typeface="Calibri"/>
                <a:cs typeface="Calibri"/>
                <a:sym typeface="Calibri"/>
              </a:rPr>
              <a:t>CONCEPTO DE HOLGURA</a:t>
            </a:r>
            <a:endParaRPr/>
          </a:p>
          <a:p>
            <a:pPr indent="0" lvl="0" marL="0" marR="0" rtl="0" algn="l">
              <a:spcBef>
                <a:spcPts val="300"/>
              </a:spcBef>
              <a:spcAft>
                <a:spcPts val="0"/>
              </a:spcAft>
              <a:buNone/>
            </a:pPr>
            <a:r>
              <a:rPr lang="es-PE" sz="900">
                <a:solidFill>
                  <a:schemeClr val="dk1"/>
                </a:solidFill>
                <a:latin typeface="Calibri"/>
                <a:ea typeface="Calibri"/>
                <a:cs typeface="Calibri"/>
                <a:sym typeface="Calibri"/>
              </a:rPr>
              <a:t>Holgura en Gestión de Proyectos es el tiempo adicional o tiempo extra (en días u horas) que puede tener una actividad (no siempre tiene) y que si se utiliza este tiempo extra no afecta la duración total del proyecto. Si una actividad tiene holgura entonces puede tener 2 posibles usos:</a:t>
            </a:r>
            <a:endParaRPr/>
          </a:p>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a:p>
            <a:pPr indent="-190492" lvl="0" marL="190492" marR="0" rtl="0" algn="l">
              <a:spcBef>
                <a:spcPts val="0"/>
              </a:spcBef>
              <a:spcAft>
                <a:spcPts val="0"/>
              </a:spcAft>
              <a:buClr>
                <a:schemeClr val="dk1"/>
              </a:buClr>
              <a:buSzPts val="900"/>
              <a:buFont typeface="Calibri"/>
              <a:buAutoNum type="alphaLcParenBoth"/>
            </a:pPr>
            <a:r>
              <a:rPr b="1" lang="es-PE" sz="900">
                <a:solidFill>
                  <a:schemeClr val="dk1"/>
                </a:solidFill>
                <a:latin typeface="Calibri"/>
                <a:ea typeface="Calibri"/>
                <a:cs typeface="Calibri"/>
                <a:sym typeface="Calibri"/>
              </a:rPr>
              <a:t>Holgura para retrasar el inicio de una actividad</a:t>
            </a:r>
            <a:r>
              <a:rPr lang="es-PE" sz="900">
                <a:solidFill>
                  <a:schemeClr val="dk1"/>
                </a:solidFill>
                <a:latin typeface="Calibri"/>
                <a:ea typeface="Calibri"/>
                <a:cs typeface="Calibri"/>
                <a:sym typeface="Calibri"/>
              </a:rPr>
              <a:t>. En este caso, por ejemplo, como la actividad C tiene una holgura de 2 días, entonces puede comenzar el 16 de mayo o incluso el 17 de mayo y el proyecto sigue durando 42 días, o</a:t>
            </a:r>
            <a:endParaRPr/>
          </a:p>
          <a:p>
            <a:pPr indent="-133342" lvl="0" marL="190492" marR="0" rtl="0" algn="l">
              <a:spcBef>
                <a:spcPts val="0"/>
              </a:spcBef>
              <a:spcAft>
                <a:spcPts val="0"/>
              </a:spcAft>
              <a:buClr>
                <a:schemeClr val="dk1"/>
              </a:buClr>
              <a:buSzPts val="900"/>
              <a:buFont typeface="Calibri"/>
              <a:buNone/>
            </a:pPr>
            <a:r>
              <a:t/>
            </a:r>
            <a:endParaRPr sz="900">
              <a:solidFill>
                <a:schemeClr val="dk1"/>
              </a:solidFill>
              <a:latin typeface="Calibri"/>
              <a:ea typeface="Calibri"/>
              <a:cs typeface="Calibri"/>
              <a:sym typeface="Calibri"/>
            </a:endParaRPr>
          </a:p>
          <a:p>
            <a:pPr indent="-190492" lvl="0" marL="190492" marR="0" rtl="0" algn="l">
              <a:spcBef>
                <a:spcPts val="0"/>
              </a:spcBef>
              <a:spcAft>
                <a:spcPts val="0"/>
              </a:spcAft>
              <a:buClr>
                <a:schemeClr val="dk1"/>
              </a:buClr>
              <a:buSzPts val="900"/>
              <a:buFont typeface="Calibri"/>
              <a:buAutoNum type="alphaLcParenBoth"/>
            </a:pPr>
            <a:r>
              <a:rPr b="1" lang="es-PE" sz="900">
                <a:solidFill>
                  <a:schemeClr val="dk1"/>
                </a:solidFill>
                <a:latin typeface="Calibri"/>
                <a:ea typeface="Calibri"/>
                <a:cs typeface="Calibri"/>
                <a:sym typeface="Calibri"/>
              </a:rPr>
              <a:t>Holgura para utilizarlo como tiempo total de la actividad.</a:t>
            </a:r>
            <a:r>
              <a:rPr lang="es-PE" sz="900">
                <a:solidFill>
                  <a:schemeClr val="dk1"/>
                </a:solidFill>
                <a:latin typeface="Calibri"/>
                <a:ea typeface="Calibri"/>
                <a:cs typeface="Calibri"/>
                <a:sym typeface="Calibri"/>
              </a:rPr>
              <a:t> En este caso, por ejemplo, la actividad C está planificada que dure 4 días, pero podría usar su holgura y durar hasta 5 ó 6 días y no afecta la duración total del proyecto.</a:t>
            </a:r>
            <a:endParaRPr/>
          </a:p>
        </p:txBody>
      </p:sp>
      <p:sp>
        <p:nvSpPr>
          <p:cNvPr id="880" name="Google Shape;880;p38"/>
          <p:cNvSpPr txBox="1"/>
          <p:nvPr/>
        </p:nvSpPr>
        <p:spPr>
          <a:xfrm>
            <a:off x="3292747" y="2930541"/>
            <a:ext cx="936104"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s-PE" sz="1400">
                <a:solidFill>
                  <a:schemeClr val="dk1"/>
                </a:solidFill>
                <a:latin typeface="Calibri"/>
                <a:ea typeface="Calibri"/>
                <a:cs typeface="Calibri"/>
                <a:sym typeface="Calibri"/>
              </a:rPr>
              <a:t>H</a:t>
            </a:r>
            <a:r>
              <a:rPr b="1" baseline="-25000" lang="es-PE" sz="1400">
                <a:solidFill>
                  <a:schemeClr val="dk1"/>
                </a:solidFill>
                <a:latin typeface="Calibri"/>
                <a:ea typeface="Calibri"/>
                <a:cs typeface="Calibri"/>
                <a:sym typeface="Calibri"/>
              </a:rPr>
              <a:t>C</a:t>
            </a:r>
            <a:r>
              <a:rPr b="1" lang="es-PE" sz="1400">
                <a:solidFill>
                  <a:schemeClr val="dk1"/>
                </a:solidFill>
                <a:latin typeface="Calibri"/>
                <a:ea typeface="Calibri"/>
                <a:cs typeface="Calibri"/>
                <a:sym typeface="Calibri"/>
              </a:rPr>
              <a:t> = 2 días</a:t>
            </a:r>
            <a:endParaRPr/>
          </a:p>
        </p:txBody>
      </p:sp>
      <p:sp>
        <p:nvSpPr>
          <p:cNvPr id="881" name="Google Shape;881;p38"/>
          <p:cNvSpPr txBox="1"/>
          <p:nvPr/>
        </p:nvSpPr>
        <p:spPr>
          <a:xfrm>
            <a:off x="2199745" y="4326364"/>
            <a:ext cx="936104"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s-PE" sz="1400">
                <a:solidFill>
                  <a:schemeClr val="dk1"/>
                </a:solidFill>
                <a:latin typeface="Calibri"/>
                <a:ea typeface="Calibri"/>
                <a:cs typeface="Calibri"/>
                <a:sym typeface="Calibri"/>
              </a:rPr>
              <a:t>H</a:t>
            </a:r>
            <a:r>
              <a:rPr b="1" baseline="-25000" lang="es-PE" sz="1400">
                <a:solidFill>
                  <a:schemeClr val="dk1"/>
                </a:solidFill>
                <a:latin typeface="Calibri"/>
                <a:ea typeface="Calibri"/>
                <a:cs typeface="Calibri"/>
                <a:sym typeface="Calibri"/>
              </a:rPr>
              <a:t>D</a:t>
            </a:r>
            <a:r>
              <a:rPr b="1" lang="es-PE" sz="1400">
                <a:solidFill>
                  <a:schemeClr val="dk1"/>
                </a:solidFill>
                <a:latin typeface="Calibri"/>
                <a:ea typeface="Calibri"/>
                <a:cs typeface="Calibri"/>
                <a:sym typeface="Calibri"/>
              </a:rPr>
              <a:t> = 3 días</a:t>
            </a:r>
            <a:endParaRPr/>
          </a:p>
        </p:txBody>
      </p:sp>
      <p:sp>
        <p:nvSpPr>
          <p:cNvPr id="882" name="Google Shape;882;p38"/>
          <p:cNvSpPr txBox="1"/>
          <p:nvPr/>
        </p:nvSpPr>
        <p:spPr>
          <a:xfrm>
            <a:off x="3478150" y="5018544"/>
            <a:ext cx="936104" cy="215444"/>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lang="es-PE" sz="1400">
                <a:solidFill>
                  <a:schemeClr val="dk1"/>
                </a:solidFill>
                <a:latin typeface="Calibri"/>
                <a:ea typeface="Calibri"/>
                <a:cs typeface="Calibri"/>
                <a:sym typeface="Calibri"/>
              </a:rPr>
              <a:t>H</a:t>
            </a:r>
            <a:r>
              <a:rPr b="1" baseline="-25000" lang="es-PE" sz="1400">
                <a:solidFill>
                  <a:schemeClr val="dk1"/>
                </a:solidFill>
                <a:latin typeface="Calibri"/>
                <a:ea typeface="Calibri"/>
                <a:cs typeface="Calibri"/>
                <a:sym typeface="Calibri"/>
              </a:rPr>
              <a:t>F</a:t>
            </a:r>
            <a:r>
              <a:rPr b="1" lang="es-PE" sz="1400">
                <a:solidFill>
                  <a:schemeClr val="dk1"/>
                </a:solidFill>
                <a:latin typeface="Calibri"/>
                <a:ea typeface="Calibri"/>
                <a:cs typeface="Calibri"/>
                <a:sym typeface="Calibri"/>
              </a:rPr>
              <a:t> = 0 días</a:t>
            </a:r>
            <a:endParaRPr/>
          </a:p>
        </p:txBody>
      </p:sp>
      <p:graphicFrame>
        <p:nvGraphicFramePr>
          <p:cNvPr id="883" name="Google Shape;883;p38"/>
          <p:cNvGraphicFramePr/>
          <p:nvPr/>
        </p:nvGraphicFramePr>
        <p:xfrm>
          <a:off x="522288" y="931863"/>
          <a:ext cx="3000000" cy="3000000"/>
        </p:xfrm>
        <a:graphic>
          <a:graphicData uri="http://schemas.openxmlformats.org/drawingml/2006/table">
            <a:tbl>
              <a:tblPr bandRow="1">
                <a:noFill/>
                <a:tableStyleId>{C8915D58-FF3A-463F-9482-0507B9657105}</a:tableStyleId>
              </a:tblPr>
              <a:tblGrid>
                <a:gridCol w="753700"/>
                <a:gridCol w="753700"/>
                <a:gridCol w="753700"/>
              </a:tblGrid>
              <a:tr h="261750">
                <a:tc>
                  <a:txBody>
                    <a:bodyPr/>
                    <a:lstStyle/>
                    <a:p>
                      <a:pPr indent="0" lvl="0" marL="0" marR="0" rtl="0" algn="ctr">
                        <a:spcBef>
                          <a:spcPts val="0"/>
                        </a:spcBef>
                        <a:spcAft>
                          <a:spcPts val="0"/>
                        </a:spcAft>
                        <a:buNone/>
                      </a:pPr>
                      <a:r>
                        <a:rPr b="1" lang="es-PE" sz="800">
                          <a:solidFill>
                            <a:schemeClr val="lt1"/>
                          </a:solidFill>
                        </a:rPr>
                        <a:t>Actividad </a:t>
                      </a:r>
                      <a:endParaRPr/>
                    </a:p>
                  </a:txBody>
                  <a:tcPr marT="19575" marB="19575" marR="39150" marL="391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accent5"/>
                    </a:solidFill>
                  </a:tcPr>
                </a:tc>
                <a:tc>
                  <a:txBody>
                    <a:bodyPr/>
                    <a:lstStyle/>
                    <a:p>
                      <a:pPr indent="0" lvl="0" marL="0" marR="0" rtl="0" algn="ctr">
                        <a:spcBef>
                          <a:spcPts val="0"/>
                        </a:spcBef>
                        <a:spcAft>
                          <a:spcPts val="0"/>
                        </a:spcAft>
                        <a:buNone/>
                      </a:pPr>
                      <a:r>
                        <a:rPr b="1" lang="es-PE" sz="800">
                          <a:solidFill>
                            <a:schemeClr val="lt1"/>
                          </a:solidFill>
                        </a:rPr>
                        <a:t>Duración (Días) </a:t>
                      </a:r>
                      <a:endParaRPr/>
                    </a:p>
                  </a:txBody>
                  <a:tcPr marT="19575" marB="19575" marR="39150" marL="391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accent5"/>
                    </a:solidFill>
                  </a:tcPr>
                </a:tc>
                <a:tc>
                  <a:txBody>
                    <a:bodyPr/>
                    <a:lstStyle/>
                    <a:p>
                      <a:pPr indent="0" lvl="0" marL="0" marR="0" rtl="0" algn="ctr">
                        <a:spcBef>
                          <a:spcPts val="0"/>
                        </a:spcBef>
                        <a:spcAft>
                          <a:spcPts val="0"/>
                        </a:spcAft>
                        <a:buNone/>
                      </a:pPr>
                      <a:r>
                        <a:rPr b="1" lang="es-PE" sz="800">
                          <a:solidFill>
                            <a:schemeClr val="lt1"/>
                          </a:solidFill>
                        </a:rPr>
                        <a:t>Predecesora </a:t>
                      </a:r>
                      <a:endParaRPr/>
                    </a:p>
                  </a:txBody>
                  <a:tcPr marT="19575" marB="19575" marR="39150" marL="391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accent5"/>
                    </a:solidFill>
                  </a:tcPr>
                </a:tc>
              </a:tr>
              <a:tr h="147225">
                <a:tc>
                  <a:txBody>
                    <a:bodyPr/>
                    <a:lstStyle/>
                    <a:p>
                      <a:pPr indent="0" lvl="0" marL="0" marR="0" rtl="0" algn="ctr">
                        <a:spcBef>
                          <a:spcPts val="0"/>
                        </a:spcBef>
                        <a:spcAft>
                          <a:spcPts val="0"/>
                        </a:spcAft>
                        <a:buNone/>
                      </a:pPr>
                      <a:r>
                        <a:rPr lang="es-PE" sz="800"/>
                        <a:t>A</a:t>
                      </a:r>
                      <a:endParaRPr/>
                    </a:p>
                  </a:txBody>
                  <a:tcPr marT="19575" marB="19575" marR="39150" marL="391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s-PE" sz="800"/>
                        <a:t>6</a:t>
                      </a:r>
                      <a:endParaRPr/>
                    </a:p>
                  </a:txBody>
                  <a:tcPr marT="19575" marB="19575" marR="39150" marL="391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s-PE" sz="800"/>
                        <a:t>Inicio</a:t>
                      </a:r>
                      <a:endParaRPr/>
                    </a:p>
                  </a:txBody>
                  <a:tcPr marT="19575" marB="19575" marR="39150" marL="391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r>
              <a:tr h="147225">
                <a:tc>
                  <a:txBody>
                    <a:bodyPr/>
                    <a:lstStyle/>
                    <a:p>
                      <a:pPr indent="0" lvl="0" marL="0" marR="0" rtl="0" algn="ctr">
                        <a:spcBef>
                          <a:spcPts val="0"/>
                        </a:spcBef>
                        <a:spcAft>
                          <a:spcPts val="0"/>
                        </a:spcAft>
                        <a:buNone/>
                      </a:pPr>
                      <a:r>
                        <a:rPr lang="es-PE" sz="800"/>
                        <a:t>B</a:t>
                      </a:r>
                      <a:endParaRPr/>
                    </a:p>
                  </a:txBody>
                  <a:tcPr marT="19575" marB="19575" marR="39150" marL="391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s-PE" sz="800"/>
                        <a:t>8</a:t>
                      </a:r>
                      <a:endParaRPr/>
                    </a:p>
                  </a:txBody>
                  <a:tcPr marT="19575" marB="19575" marR="39150" marL="391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800"/>
                        <a:buFont typeface="Calibri"/>
                        <a:buNone/>
                      </a:pPr>
                      <a:r>
                        <a:rPr lang="es-PE" sz="800"/>
                        <a:t>Inicio</a:t>
                      </a:r>
                      <a:endParaRPr/>
                    </a:p>
                  </a:txBody>
                  <a:tcPr marT="19575" marB="19575" marR="39150" marL="391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r>
              <a:tr h="147225">
                <a:tc>
                  <a:txBody>
                    <a:bodyPr/>
                    <a:lstStyle/>
                    <a:p>
                      <a:pPr indent="0" lvl="0" marL="0" marR="0" rtl="0" algn="ctr">
                        <a:spcBef>
                          <a:spcPts val="0"/>
                        </a:spcBef>
                        <a:spcAft>
                          <a:spcPts val="0"/>
                        </a:spcAft>
                        <a:buNone/>
                      </a:pPr>
                      <a:r>
                        <a:rPr lang="es-PE" sz="800"/>
                        <a:t>C</a:t>
                      </a:r>
                      <a:endParaRPr/>
                    </a:p>
                  </a:txBody>
                  <a:tcPr marT="19575" marB="19575" marR="39150" marL="391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s-PE" sz="800"/>
                        <a:t>4</a:t>
                      </a:r>
                      <a:endParaRPr/>
                    </a:p>
                  </a:txBody>
                  <a:tcPr marT="19575" marB="19575" marR="39150" marL="391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s-PE" sz="800"/>
                        <a:t>A</a:t>
                      </a:r>
                      <a:endParaRPr/>
                    </a:p>
                  </a:txBody>
                  <a:tcPr marT="19575" marB="19575" marR="39150" marL="391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r>
              <a:tr h="147225">
                <a:tc>
                  <a:txBody>
                    <a:bodyPr/>
                    <a:lstStyle/>
                    <a:p>
                      <a:pPr indent="0" lvl="0" marL="0" marR="0" rtl="0" algn="ctr">
                        <a:spcBef>
                          <a:spcPts val="0"/>
                        </a:spcBef>
                        <a:spcAft>
                          <a:spcPts val="0"/>
                        </a:spcAft>
                        <a:buNone/>
                      </a:pPr>
                      <a:r>
                        <a:rPr lang="es-PE" sz="800"/>
                        <a:t>D</a:t>
                      </a:r>
                      <a:endParaRPr/>
                    </a:p>
                  </a:txBody>
                  <a:tcPr marT="19575" marB="19575" marR="39150" marL="391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s-PE" sz="800"/>
                        <a:t>7</a:t>
                      </a:r>
                      <a:endParaRPr/>
                    </a:p>
                  </a:txBody>
                  <a:tcPr marT="19575" marB="19575" marR="39150" marL="391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s-PE" sz="800"/>
                        <a:t>A</a:t>
                      </a:r>
                      <a:endParaRPr/>
                    </a:p>
                  </a:txBody>
                  <a:tcPr marT="19575" marB="19575" marR="39150" marL="391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r>
              <a:tr h="147225">
                <a:tc>
                  <a:txBody>
                    <a:bodyPr/>
                    <a:lstStyle/>
                    <a:p>
                      <a:pPr indent="0" lvl="0" marL="0" marR="0" rtl="0" algn="ctr">
                        <a:spcBef>
                          <a:spcPts val="0"/>
                        </a:spcBef>
                        <a:spcAft>
                          <a:spcPts val="0"/>
                        </a:spcAft>
                        <a:buNone/>
                      </a:pPr>
                      <a:r>
                        <a:rPr lang="es-PE" sz="800"/>
                        <a:t>E</a:t>
                      </a:r>
                      <a:endParaRPr/>
                    </a:p>
                  </a:txBody>
                  <a:tcPr marT="19575" marB="19575" marR="39150" marL="391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s-PE" sz="800"/>
                        <a:t>10</a:t>
                      </a:r>
                      <a:endParaRPr/>
                    </a:p>
                  </a:txBody>
                  <a:tcPr marT="19575" marB="19575" marR="39150" marL="391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s-PE" sz="800"/>
                        <a:t>B</a:t>
                      </a:r>
                      <a:endParaRPr/>
                    </a:p>
                  </a:txBody>
                  <a:tcPr marT="19575" marB="19575" marR="39150" marL="391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r>
              <a:tr h="147225">
                <a:tc>
                  <a:txBody>
                    <a:bodyPr/>
                    <a:lstStyle/>
                    <a:p>
                      <a:pPr indent="0" lvl="0" marL="0" marR="0" rtl="0" algn="ctr">
                        <a:spcBef>
                          <a:spcPts val="0"/>
                        </a:spcBef>
                        <a:spcAft>
                          <a:spcPts val="0"/>
                        </a:spcAft>
                        <a:buNone/>
                      </a:pPr>
                      <a:r>
                        <a:rPr lang="es-PE" sz="800"/>
                        <a:t>F</a:t>
                      </a:r>
                      <a:endParaRPr/>
                    </a:p>
                  </a:txBody>
                  <a:tcPr marT="19575" marB="19575" marR="39150" marL="391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s-PE" sz="800"/>
                        <a:t>5</a:t>
                      </a:r>
                      <a:endParaRPr/>
                    </a:p>
                  </a:txBody>
                  <a:tcPr marT="19575" marB="19575" marR="39150" marL="391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s-PE" sz="800"/>
                        <a:t>C,E</a:t>
                      </a:r>
                      <a:endParaRPr/>
                    </a:p>
                  </a:txBody>
                  <a:tcPr marT="19575" marB="19575" marR="39150" marL="391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r>
              <a:tr h="147225">
                <a:tc>
                  <a:txBody>
                    <a:bodyPr/>
                    <a:lstStyle/>
                    <a:p>
                      <a:pPr indent="0" lvl="0" marL="0" marR="0" rtl="0" algn="ctr">
                        <a:spcBef>
                          <a:spcPts val="0"/>
                        </a:spcBef>
                        <a:spcAft>
                          <a:spcPts val="0"/>
                        </a:spcAft>
                        <a:buNone/>
                      </a:pPr>
                      <a:r>
                        <a:rPr lang="es-PE" sz="800"/>
                        <a:t>G</a:t>
                      </a:r>
                      <a:endParaRPr/>
                    </a:p>
                  </a:txBody>
                  <a:tcPr marT="19575" marB="19575" marR="39150" marL="391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s-PE" sz="800"/>
                        <a:t>9</a:t>
                      </a:r>
                      <a:endParaRPr/>
                    </a:p>
                  </a:txBody>
                  <a:tcPr marT="19575" marB="19575" marR="39150" marL="391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s-PE" sz="800"/>
                        <a:t>D,E,F</a:t>
                      </a:r>
                      <a:endParaRPr/>
                    </a:p>
                  </a:txBody>
                  <a:tcPr marT="19575" marB="19575" marR="39150" marL="391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r>
              <a:tr h="147225">
                <a:tc>
                  <a:txBody>
                    <a:bodyPr/>
                    <a:lstStyle/>
                    <a:p>
                      <a:pPr indent="0" lvl="0" marL="0" marR="0" rtl="0" algn="ctr">
                        <a:spcBef>
                          <a:spcPts val="0"/>
                        </a:spcBef>
                        <a:spcAft>
                          <a:spcPts val="0"/>
                        </a:spcAft>
                        <a:buNone/>
                      </a:pPr>
                      <a:r>
                        <a:rPr lang="es-PE" sz="800"/>
                        <a:t>H</a:t>
                      </a:r>
                      <a:endParaRPr/>
                    </a:p>
                  </a:txBody>
                  <a:tcPr marT="19575" marB="19575" marR="39150" marL="391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s-PE" sz="800"/>
                        <a:t>10</a:t>
                      </a:r>
                      <a:endParaRPr/>
                    </a:p>
                  </a:txBody>
                  <a:tcPr marT="19575" marB="19575" marR="39150" marL="391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c>
                  <a:txBody>
                    <a:bodyPr/>
                    <a:lstStyle/>
                    <a:p>
                      <a:pPr indent="0" lvl="0" marL="0" marR="0" rtl="0" algn="ctr">
                        <a:spcBef>
                          <a:spcPts val="0"/>
                        </a:spcBef>
                        <a:spcAft>
                          <a:spcPts val="0"/>
                        </a:spcAft>
                        <a:buNone/>
                      </a:pPr>
                      <a:r>
                        <a:rPr lang="es-PE" sz="800"/>
                        <a:t>G</a:t>
                      </a:r>
                      <a:endParaRPr/>
                    </a:p>
                  </a:txBody>
                  <a:tcPr marT="19575" marB="19575" marR="39150" marL="391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8" name="Shape 888"/>
        <p:cNvGrpSpPr/>
        <p:nvPr/>
      </p:nvGrpSpPr>
      <p:grpSpPr>
        <a:xfrm>
          <a:off x="0" y="0"/>
          <a:ext cx="0" cy="0"/>
          <a:chOff x="0" y="0"/>
          <a:chExt cx="0" cy="0"/>
        </a:xfrm>
      </p:grpSpPr>
      <p:grpSp>
        <p:nvGrpSpPr>
          <p:cNvPr id="889" name="Google Shape;889;p39"/>
          <p:cNvGrpSpPr/>
          <p:nvPr/>
        </p:nvGrpSpPr>
        <p:grpSpPr>
          <a:xfrm>
            <a:off x="1479002" y="1533679"/>
            <a:ext cx="5782618" cy="2411904"/>
            <a:chOff x="1659806" y="2583356"/>
            <a:chExt cx="6069756" cy="2531668"/>
          </a:xfrm>
        </p:grpSpPr>
        <p:sp>
          <p:nvSpPr>
            <p:cNvPr id="890" name="Google Shape;890;p39"/>
            <p:cNvSpPr/>
            <p:nvPr/>
          </p:nvSpPr>
          <p:spPr>
            <a:xfrm>
              <a:off x="2670054" y="3114210"/>
              <a:ext cx="365246" cy="36004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1" lang="es-PE" sz="1300">
                  <a:solidFill>
                    <a:schemeClr val="accent2"/>
                  </a:solidFill>
                  <a:latin typeface="Calibri"/>
                  <a:ea typeface="Calibri"/>
                  <a:cs typeface="Calibri"/>
                  <a:sym typeface="Calibri"/>
                </a:rPr>
                <a:t>6d</a:t>
              </a:r>
              <a:endParaRPr/>
            </a:p>
          </p:txBody>
        </p:sp>
        <p:sp>
          <p:nvSpPr>
            <p:cNvPr id="891" name="Google Shape;891;p39"/>
            <p:cNvSpPr/>
            <p:nvPr/>
          </p:nvSpPr>
          <p:spPr>
            <a:xfrm>
              <a:off x="3808983" y="2583356"/>
              <a:ext cx="360671" cy="36004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1" lang="es-PE" sz="1300">
                  <a:solidFill>
                    <a:schemeClr val="accent2"/>
                  </a:solidFill>
                  <a:latin typeface="Calibri"/>
                  <a:ea typeface="Calibri"/>
                  <a:cs typeface="Calibri"/>
                  <a:sym typeface="Calibri"/>
                </a:rPr>
                <a:t>4d</a:t>
              </a:r>
              <a:endParaRPr/>
            </a:p>
          </p:txBody>
        </p:sp>
        <p:sp>
          <p:nvSpPr>
            <p:cNvPr id="892" name="Google Shape;892;p39"/>
            <p:cNvSpPr/>
            <p:nvPr/>
          </p:nvSpPr>
          <p:spPr>
            <a:xfrm>
              <a:off x="3866133" y="3420838"/>
              <a:ext cx="360671" cy="36004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1" lang="es-PE" sz="1300">
                  <a:solidFill>
                    <a:schemeClr val="accent2"/>
                  </a:solidFill>
                  <a:latin typeface="Calibri"/>
                  <a:ea typeface="Calibri"/>
                  <a:cs typeface="Calibri"/>
                  <a:sym typeface="Calibri"/>
                </a:rPr>
                <a:t>7d</a:t>
              </a:r>
              <a:endParaRPr/>
            </a:p>
          </p:txBody>
        </p:sp>
        <p:sp>
          <p:nvSpPr>
            <p:cNvPr id="893" name="Google Shape;893;p39"/>
            <p:cNvSpPr/>
            <p:nvPr/>
          </p:nvSpPr>
          <p:spPr>
            <a:xfrm>
              <a:off x="5643080" y="3095160"/>
              <a:ext cx="325920" cy="36004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1" lang="es-PE" sz="1300">
                  <a:solidFill>
                    <a:schemeClr val="accent2"/>
                  </a:solidFill>
                  <a:latin typeface="Calibri"/>
                  <a:ea typeface="Calibri"/>
                  <a:cs typeface="Calibri"/>
                  <a:sym typeface="Calibri"/>
                </a:rPr>
                <a:t>9d</a:t>
              </a:r>
              <a:endParaRPr/>
            </a:p>
          </p:txBody>
        </p:sp>
        <p:sp>
          <p:nvSpPr>
            <p:cNvPr id="894" name="Google Shape;894;p39"/>
            <p:cNvSpPr/>
            <p:nvPr/>
          </p:nvSpPr>
          <p:spPr>
            <a:xfrm>
              <a:off x="2670054" y="4181630"/>
              <a:ext cx="365246" cy="36004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1" lang="es-PE" sz="1300">
                  <a:solidFill>
                    <a:schemeClr val="accent2"/>
                  </a:solidFill>
                  <a:latin typeface="Calibri"/>
                  <a:ea typeface="Calibri"/>
                  <a:cs typeface="Calibri"/>
                  <a:sym typeface="Calibri"/>
                </a:rPr>
                <a:t>8d</a:t>
              </a:r>
              <a:endParaRPr/>
            </a:p>
          </p:txBody>
        </p:sp>
        <p:sp>
          <p:nvSpPr>
            <p:cNvPr id="895" name="Google Shape;895;p39"/>
            <p:cNvSpPr/>
            <p:nvPr/>
          </p:nvSpPr>
          <p:spPr>
            <a:xfrm>
              <a:off x="3770883" y="4418978"/>
              <a:ext cx="360671" cy="36004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1" lang="es-PE" sz="1300">
                  <a:solidFill>
                    <a:schemeClr val="accent2"/>
                  </a:solidFill>
                  <a:latin typeface="Calibri"/>
                  <a:ea typeface="Calibri"/>
                  <a:cs typeface="Calibri"/>
                  <a:sym typeface="Calibri"/>
                </a:rPr>
                <a:t>10d</a:t>
              </a:r>
              <a:endParaRPr/>
            </a:p>
          </p:txBody>
        </p:sp>
        <p:sp>
          <p:nvSpPr>
            <p:cNvPr id="896" name="Google Shape;896;p39"/>
            <p:cNvSpPr/>
            <p:nvPr/>
          </p:nvSpPr>
          <p:spPr>
            <a:xfrm>
              <a:off x="5064917" y="4714703"/>
              <a:ext cx="720080" cy="360040"/>
            </a:xfrm>
            <a:prstGeom prst="rect">
              <a:avLst/>
            </a:prstGeom>
            <a:noFill/>
            <a:ln cap="flat" cmpd="sng" w="25400">
              <a:solidFill>
                <a:schemeClr val="lt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1" lang="es-PE" sz="1300">
                  <a:solidFill>
                    <a:schemeClr val="accent2"/>
                  </a:solidFill>
                  <a:latin typeface="Calibri"/>
                  <a:ea typeface="Calibri"/>
                  <a:cs typeface="Calibri"/>
                  <a:sym typeface="Calibri"/>
                </a:rPr>
                <a:t>5d</a:t>
              </a:r>
              <a:endParaRPr/>
            </a:p>
          </p:txBody>
        </p:sp>
        <p:sp>
          <p:nvSpPr>
            <p:cNvPr id="897" name="Google Shape;897;p39"/>
            <p:cNvSpPr/>
            <p:nvPr/>
          </p:nvSpPr>
          <p:spPr>
            <a:xfrm>
              <a:off x="6346017" y="4322913"/>
              <a:ext cx="325920" cy="36004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1" lang="es-PE" sz="1300">
                  <a:solidFill>
                    <a:schemeClr val="accent2"/>
                  </a:solidFill>
                  <a:latin typeface="Calibri"/>
                  <a:ea typeface="Calibri"/>
                  <a:cs typeface="Calibri"/>
                  <a:sym typeface="Calibri"/>
                </a:rPr>
                <a:t>10d</a:t>
              </a:r>
              <a:endParaRPr/>
            </a:p>
          </p:txBody>
        </p:sp>
        <p:cxnSp>
          <p:nvCxnSpPr>
            <p:cNvPr id="898" name="Google Shape;898;p39"/>
            <p:cNvCxnSpPr/>
            <p:nvPr/>
          </p:nvCxnSpPr>
          <p:spPr>
            <a:xfrm>
              <a:off x="1943100" y="4286250"/>
              <a:ext cx="635000" cy="374650"/>
            </a:xfrm>
            <a:prstGeom prst="straightConnector1">
              <a:avLst/>
            </a:prstGeom>
            <a:noFill/>
            <a:ln cap="flat" cmpd="sng" w="28575">
              <a:solidFill>
                <a:schemeClr val="accent2"/>
              </a:solidFill>
              <a:prstDash val="solid"/>
              <a:round/>
              <a:headEnd len="sm" w="sm" type="none"/>
              <a:tailEnd len="med" w="med" type="triangle"/>
            </a:ln>
          </p:spPr>
        </p:cxnSp>
        <p:cxnSp>
          <p:nvCxnSpPr>
            <p:cNvPr id="899" name="Google Shape;899;p39"/>
            <p:cNvCxnSpPr/>
            <p:nvPr/>
          </p:nvCxnSpPr>
          <p:spPr>
            <a:xfrm>
              <a:off x="2949848" y="4657700"/>
              <a:ext cx="722040" cy="231800"/>
            </a:xfrm>
            <a:prstGeom prst="straightConnector1">
              <a:avLst/>
            </a:prstGeom>
            <a:noFill/>
            <a:ln cap="flat" cmpd="sng" w="28575">
              <a:solidFill>
                <a:schemeClr val="accent2"/>
              </a:solidFill>
              <a:prstDash val="solid"/>
              <a:round/>
              <a:headEnd len="sm" w="sm" type="none"/>
              <a:tailEnd len="med" w="med" type="triangle"/>
            </a:ln>
          </p:spPr>
        </p:cxnSp>
        <p:cxnSp>
          <p:nvCxnSpPr>
            <p:cNvPr id="900" name="Google Shape;900;p39"/>
            <p:cNvCxnSpPr/>
            <p:nvPr/>
          </p:nvCxnSpPr>
          <p:spPr>
            <a:xfrm flipH="1" rot="10800000">
              <a:off x="4067175" y="4692650"/>
              <a:ext cx="1158875" cy="242416"/>
            </a:xfrm>
            <a:prstGeom prst="straightConnector1">
              <a:avLst/>
            </a:prstGeom>
            <a:noFill/>
            <a:ln cap="flat" cmpd="sng" w="28575">
              <a:solidFill>
                <a:schemeClr val="accent2"/>
              </a:solidFill>
              <a:prstDash val="solid"/>
              <a:round/>
              <a:headEnd len="sm" w="sm" type="none"/>
              <a:tailEnd len="med" w="med" type="triangle"/>
            </a:ln>
          </p:spPr>
        </p:cxnSp>
        <p:cxnSp>
          <p:nvCxnSpPr>
            <p:cNvPr id="901" name="Google Shape;901;p39"/>
            <p:cNvCxnSpPr/>
            <p:nvPr/>
          </p:nvCxnSpPr>
          <p:spPr>
            <a:xfrm flipH="1" rot="10800000">
              <a:off x="5434310" y="3835400"/>
              <a:ext cx="356890" cy="575642"/>
            </a:xfrm>
            <a:prstGeom prst="straightConnector1">
              <a:avLst/>
            </a:prstGeom>
            <a:noFill/>
            <a:ln cap="flat" cmpd="sng" w="28575">
              <a:solidFill>
                <a:schemeClr val="accent2"/>
              </a:solidFill>
              <a:prstDash val="solid"/>
              <a:round/>
              <a:headEnd len="sm" w="sm" type="none"/>
              <a:tailEnd len="med" w="med" type="triangle"/>
            </a:ln>
          </p:spPr>
        </p:cxnSp>
        <p:cxnSp>
          <p:nvCxnSpPr>
            <p:cNvPr id="902" name="Google Shape;902;p39"/>
            <p:cNvCxnSpPr/>
            <p:nvPr/>
          </p:nvCxnSpPr>
          <p:spPr>
            <a:xfrm>
              <a:off x="5873750" y="3670300"/>
              <a:ext cx="412750" cy="419100"/>
            </a:xfrm>
            <a:prstGeom prst="straightConnector1">
              <a:avLst/>
            </a:prstGeom>
            <a:noFill/>
            <a:ln cap="flat" cmpd="sng" w="28575">
              <a:solidFill>
                <a:schemeClr val="accent2"/>
              </a:solidFill>
              <a:prstDash val="solid"/>
              <a:round/>
              <a:headEnd len="sm" w="sm" type="none"/>
              <a:tailEnd len="med" w="med" type="triangle"/>
            </a:ln>
          </p:spPr>
        </p:cxnSp>
        <p:cxnSp>
          <p:nvCxnSpPr>
            <p:cNvPr id="903" name="Google Shape;903;p39"/>
            <p:cNvCxnSpPr/>
            <p:nvPr/>
          </p:nvCxnSpPr>
          <p:spPr>
            <a:xfrm>
              <a:off x="6578600" y="4186238"/>
              <a:ext cx="707628" cy="0"/>
            </a:xfrm>
            <a:prstGeom prst="straightConnector1">
              <a:avLst/>
            </a:prstGeom>
            <a:noFill/>
            <a:ln cap="flat" cmpd="sng" w="28575">
              <a:solidFill>
                <a:schemeClr val="accent2"/>
              </a:solidFill>
              <a:prstDash val="solid"/>
              <a:round/>
              <a:headEnd len="sm" w="sm" type="none"/>
              <a:tailEnd len="med" w="med" type="triangle"/>
            </a:ln>
          </p:spPr>
        </p:cxnSp>
        <p:cxnSp>
          <p:nvCxnSpPr>
            <p:cNvPr id="904" name="Google Shape;904;p39"/>
            <p:cNvCxnSpPr/>
            <p:nvPr/>
          </p:nvCxnSpPr>
          <p:spPr>
            <a:xfrm flipH="1" rot="10800000">
              <a:off x="1901230" y="3670300"/>
              <a:ext cx="695920" cy="449312"/>
            </a:xfrm>
            <a:prstGeom prst="straightConnector1">
              <a:avLst/>
            </a:prstGeom>
            <a:noFill/>
            <a:ln cap="flat" cmpd="sng" w="28575">
              <a:solidFill>
                <a:schemeClr val="accent6"/>
              </a:solidFill>
              <a:prstDash val="solid"/>
              <a:round/>
              <a:headEnd len="sm" w="sm" type="none"/>
              <a:tailEnd len="med" w="med" type="triangle"/>
            </a:ln>
          </p:spPr>
        </p:cxnSp>
        <p:cxnSp>
          <p:nvCxnSpPr>
            <p:cNvPr id="905" name="Google Shape;905;p39"/>
            <p:cNvCxnSpPr/>
            <p:nvPr/>
          </p:nvCxnSpPr>
          <p:spPr>
            <a:xfrm flipH="1" rot="10800000">
              <a:off x="2975968" y="3143250"/>
              <a:ext cx="764182" cy="394692"/>
            </a:xfrm>
            <a:prstGeom prst="straightConnector1">
              <a:avLst/>
            </a:prstGeom>
            <a:noFill/>
            <a:ln cap="flat" cmpd="sng" w="28575">
              <a:solidFill>
                <a:schemeClr val="accent6"/>
              </a:solidFill>
              <a:prstDash val="solid"/>
              <a:round/>
              <a:headEnd len="sm" w="sm" type="none"/>
              <a:tailEnd len="med" w="med" type="triangle"/>
            </a:ln>
          </p:spPr>
        </p:cxnSp>
        <p:cxnSp>
          <p:nvCxnSpPr>
            <p:cNvPr id="906" name="Google Shape;906;p39"/>
            <p:cNvCxnSpPr/>
            <p:nvPr/>
          </p:nvCxnSpPr>
          <p:spPr>
            <a:xfrm>
              <a:off x="2907706" y="3737198"/>
              <a:ext cx="845144" cy="168052"/>
            </a:xfrm>
            <a:prstGeom prst="straightConnector1">
              <a:avLst/>
            </a:prstGeom>
            <a:noFill/>
            <a:ln cap="flat" cmpd="sng" w="28575">
              <a:solidFill>
                <a:schemeClr val="accent6"/>
              </a:solidFill>
              <a:prstDash val="solid"/>
              <a:round/>
              <a:headEnd len="sm" w="sm" type="none"/>
              <a:tailEnd len="med" w="med" type="triangle"/>
            </a:ln>
          </p:spPr>
        </p:cxnSp>
        <p:cxnSp>
          <p:nvCxnSpPr>
            <p:cNvPr id="907" name="Google Shape;907;p39"/>
            <p:cNvCxnSpPr/>
            <p:nvPr/>
          </p:nvCxnSpPr>
          <p:spPr>
            <a:xfrm flipH="1" rot="10800000">
              <a:off x="4067175" y="3771900"/>
              <a:ext cx="1571625" cy="1048122"/>
            </a:xfrm>
            <a:prstGeom prst="straightConnector1">
              <a:avLst/>
            </a:prstGeom>
            <a:noFill/>
            <a:ln cap="flat" cmpd="sng" w="28575">
              <a:solidFill>
                <a:schemeClr val="accent6"/>
              </a:solidFill>
              <a:prstDash val="solid"/>
              <a:round/>
              <a:headEnd len="sm" w="sm" type="none"/>
              <a:tailEnd len="med" w="med" type="triangle"/>
            </a:ln>
          </p:spPr>
        </p:cxnSp>
        <p:cxnSp>
          <p:nvCxnSpPr>
            <p:cNvPr id="908" name="Google Shape;908;p39"/>
            <p:cNvCxnSpPr/>
            <p:nvPr/>
          </p:nvCxnSpPr>
          <p:spPr>
            <a:xfrm flipH="1" rot="10800000">
              <a:off x="4149428" y="3619500"/>
              <a:ext cx="1425872" cy="324346"/>
            </a:xfrm>
            <a:prstGeom prst="straightConnector1">
              <a:avLst/>
            </a:prstGeom>
            <a:noFill/>
            <a:ln cap="flat" cmpd="sng" w="28575">
              <a:solidFill>
                <a:schemeClr val="accent6"/>
              </a:solidFill>
              <a:prstDash val="solid"/>
              <a:round/>
              <a:headEnd len="sm" w="sm" type="none"/>
              <a:tailEnd len="med" w="med" type="triangle"/>
            </a:ln>
          </p:spPr>
        </p:cxnSp>
        <p:cxnSp>
          <p:nvCxnSpPr>
            <p:cNvPr id="909" name="Google Shape;909;p39"/>
            <p:cNvCxnSpPr/>
            <p:nvPr/>
          </p:nvCxnSpPr>
          <p:spPr>
            <a:xfrm>
              <a:off x="4117975" y="3029198"/>
              <a:ext cx="1120775" cy="1358652"/>
            </a:xfrm>
            <a:prstGeom prst="straightConnector1">
              <a:avLst/>
            </a:prstGeom>
            <a:noFill/>
            <a:ln cap="flat" cmpd="sng" w="28575">
              <a:solidFill>
                <a:schemeClr val="accent6"/>
              </a:solidFill>
              <a:prstDash val="solid"/>
              <a:round/>
              <a:headEnd len="sm" w="sm" type="none"/>
              <a:tailEnd len="med" w="med" type="triangle"/>
            </a:ln>
          </p:spPr>
        </p:cxnSp>
        <p:sp>
          <p:nvSpPr>
            <p:cNvPr id="910" name="Google Shape;910;p39"/>
            <p:cNvSpPr/>
            <p:nvPr/>
          </p:nvSpPr>
          <p:spPr>
            <a:xfrm>
              <a:off x="3795713" y="2895600"/>
              <a:ext cx="387350" cy="38735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PE" sz="1600">
                  <a:solidFill>
                    <a:schemeClr val="lt1"/>
                  </a:solidFill>
                  <a:latin typeface="Calibri"/>
                  <a:ea typeface="Calibri"/>
                  <a:cs typeface="Calibri"/>
                  <a:sym typeface="Calibri"/>
                </a:rPr>
                <a:t>C</a:t>
              </a:r>
              <a:endParaRPr/>
            </a:p>
          </p:txBody>
        </p:sp>
        <p:sp>
          <p:nvSpPr>
            <p:cNvPr id="911" name="Google Shape;911;p39"/>
            <p:cNvSpPr/>
            <p:nvPr/>
          </p:nvSpPr>
          <p:spPr>
            <a:xfrm>
              <a:off x="2666132" y="3425304"/>
              <a:ext cx="387350" cy="38735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PE" sz="1600">
                  <a:solidFill>
                    <a:schemeClr val="lt1"/>
                  </a:solidFill>
                  <a:latin typeface="Calibri"/>
                  <a:ea typeface="Calibri"/>
                  <a:cs typeface="Calibri"/>
                  <a:sym typeface="Calibri"/>
                </a:rPr>
                <a:t>A</a:t>
              </a:r>
              <a:endParaRPr/>
            </a:p>
          </p:txBody>
        </p:sp>
        <p:sp>
          <p:nvSpPr>
            <p:cNvPr id="912" name="Google Shape;912;p39"/>
            <p:cNvSpPr/>
            <p:nvPr/>
          </p:nvSpPr>
          <p:spPr>
            <a:xfrm>
              <a:off x="3848100" y="3727822"/>
              <a:ext cx="387350" cy="38735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PE" sz="1600">
                  <a:solidFill>
                    <a:schemeClr val="lt1"/>
                  </a:solidFill>
                  <a:latin typeface="Calibri"/>
                  <a:ea typeface="Calibri"/>
                  <a:cs typeface="Calibri"/>
                  <a:sym typeface="Calibri"/>
                </a:rPr>
                <a:t>D</a:t>
              </a:r>
              <a:endParaRPr/>
            </a:p>
          </p:txBody>
        </p:sp>
        <p:sp>
          <p:nvSpPr>
            <p:cNvPr id="913" name="Google Shape;913;p39"/>
            <p:cNvSpPr/>
            <p:nvPr/>
          </p:nvSpPr>
          <p:spPr>
            <a:xfrm>
              <a:off x="2643138" y="4496420"/>
              <a:ext cx="387350" cy="38735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PE" sz="1600">
                  <a:solidFill>
                    <a:schemeClr val="lt1"/>
                  </a:solidFill>
                  <a:latin typeface="Calibri"/>
                  <a:ea typeface="Calibri"/>
                  <a:cs typeface="Calibri"/>
                  <a:sym typeface="Calibri"/>
                </a:rPr>
                <a:t>B</a:t>
              </a:r>
              <a:endParaRPr/>
            </a:p>
          </p:txBody>
        </p:sp>
        <p:sp>
          <p:nvSpPr>
            <p:cNvPr id="914" name="Google Shape;914;p39"/>
            <p:cNvSpPr/>
            <p:nvPr/>
          </p:nvSpPr>
          <p:spPr>
            <a:xfrm>
              <a:off x="3762648" y="4727674"/>
              <a:ext cx="387350" cy="38735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PE" sz="1600">
                  <a:solidFill>
                    <a:schemeClr val="lt1"/>
                  </a:solidFill>
                  <a:latin typeface="Calibri"/>
                  <a:ea typeface="Calibri"/>
                  <a:cs typeface="Calibri"/>
                  <a:sym typeface="Calibri"/>
                </a:rPr>
                <a:t>E</a:t>
              </a:r>
              <a:endParaRPr/>
            </a:p>
          </p:txBody>
        </p:sp>
        <p:sp>
          <p:nvSpPr>
            <p:cNvPr id="915" name="Google Shape;915;p39"/>
            <p:cNvSpPr/>
            <p:nvPr/>
          </p:nvSpPr>
          <p:spPr>
            <a:xfrm>
              <a:off x="5226422" y="4361408"/>
              <a:ext cx="387350" cy="38735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PE" sz="1600">
                  <a:solidFill>
                    <a:schemeClr val="lt1"/>
                  </a:solidFill>
                  <a:latin typeface="Calibri"/>
                  <a:ea typeface="Calibri"/>
                  <a:cs typeface="Calibri"/>
                  <a:sym typeface="Calibri"/>
                </a:rPr>
                <a:t>F</a:t>
              </a:r>
              <a:endParaRPr/>
            </a:p>
          </p:txBody>
        </p:sp>
        <p:sp>
          <p:nvSpPr>
            <p:cNvPr id="916" name="Google Shape;916;p39"/>
            <p:cNvSpPr/>
            <p:nvPr/>
          </p:nvSpPr>
          <p:spPr>
            <a:xfrm>
              <a:off x="5635104" y="3414762"/>
              <a:ext cx="387350" cy="38735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PE" sz="1600">
                  <a:solidFill>
                    <a:schemeClr val="lt1"/>
                  </a:solidFill>
                  <a:latin typeface="Calibri"/>
                  <a:ea typeface="Calibri"/>
                  <a:cs typeface="Calibri"/>
                  <a:sym typeface="Calibri"/>
                </a:rPr>
                <a:t>G</a:t>
              </a:r>
              <a:endParaRPr/>
            </a:p>
          </p:txBody>
        </p:sp>
        <p:sp>
          <p:nvSpPr>
            <p:cNvPr id="917" name="Google Shape;917;p39"/>
            <p:cNvSpPr/>
            <p:nvPr/>
          </p:nvSpPr>
          <p:spPr>
            <a:xfrm>
              <a:off x="6304260" y="3975968"/>
              <a:ext cx="387350" cy="38735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PE" sz="1600">
                  <a:solidFill>
                    <a:schemeClr val="lt1"/>
                  </a:solidFill>
                  <a:latin typeface="Calibri"/>
                  <a:ea typeface="Calibri"/>
                  <a:cs typeface="Calibri"/>
                  <a:sym typeface="Calibri"/>
                </a:rPr>
                <a:t>H</a:t>
              </a:r>
              <a:endParaRPr/>
            </a:p>
          </p:txBody>
        </p:sp>
        <p:sp>
          <p:nvSpPr>
            <p:cNvPr id="918" name="Google Shape;918;p39"/>
            <p:cNvSpPr/>
            <p:nvPr/>
          </p:nvSpPr>
          <p:spPr>
            <a:xfrm>
              <a:off x="1659806" y="4014192"/>
              <a:ext cx="387350" cy="387350"/>
            </a:xfrm>
            <a:prstGeom prst="ellipse">
              <a:avLst/>
            </a:prstGeom>
            <a:solidFill>
              <a:schemeClr val="accent4"/>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s-PE" sz="1200">
                  <a:solidFill>
                    <a:schemeClr val="lt1"/>
                  </a:solidFill>
                  <a:latin typeface="Calibri"/>
                  <a:ea typeface="Calibri"/>
                  <a:cs typeface="Calibri"/>
                  <a:sym typeface="Calibri"/>
                </a:rPr>
                <a:t>Ini</a:t>
              </a:r>
              <a:endParaRPr b="1" sz="1200">
                <a:solidFill>
                  <a:schemeClr val="lt1"/>
                </a:solidFill>
                <a:latin typeface="Calibri"/>
                <a:ea typeface="Calibri"/>
                <a:cs typeface="Calibri"/>
                <a:sym typeface="Calibri"/>
              </a:endParaRPr>
            </a:p>
          </p:txBody>
        </p:sp>
        <p:sp>
          <p:nvSpPr>
            <p:cNvPr id="919" name="Google Shape;919;p39"/>
            <p:cNvSpPr/>
            <p:nvPr/>
          </p:nvSpPr>
          <p:spPr>
            <a:xfrm>
              <a:off x="7342212" y="3984600"/>
              <a:ext cx="387350" cy="387350"/>
            </a:xfrm>
            <a:prstGeom prst="ellipse">
              <a:avLst/>
            </a:prstGeom>
            <a:solidFill>
              <a:schemeClr val="accent4"/>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s-PE" sz="1200">
                  <a:solidFill>
                    <a:schemeClr val="lt1"/>
                  </a:solidFill>
                  <a:latin typeface="Calibri"/>
                  <a:ea typeface="Calibri"/>
                  <a:cs typeface="Calibri"/>
                  <a:sym typeface="Calibri"/>
                </a:rPr>
                <a:t>Fin</a:t>
              </a:r>
              <a:endParaRPr/>
            </a:p>
          </p:txBody>
        </p:sp>
      </p:grpSp>
      <p:sp>
        <p:nvSpPr>
          <p:cNvPr id="920" name="Google Shape;920;p39"/>
          <p:cNvSpPr/>
          <p:nvPr/>
        </p:nvSpPr>
        <p:spPr>
          <a:xfrm>
            <a:off x="821019" y="1263992"/>
            <a:ext cx="1534298" cy="660073"/>
          </a:xfrm>
          <a:prstGeom prst="wedgeRectCallout">
            <a:avLst>
              <a:gd fmla="val 51067" name="adj1"/>
              <a:gd fmla="val 105421" name="adj2"/>
            </a:avLst>
          </a:prstGeom>
          <a:solidFill>
            <a:schemeClr val="accent3"/>
          </a:solidFill>
          <a:ln>
            <a:noFill/>
          </a:ln>
        </p:spPr>
        <p:txBody>
          <a:bodyPr anchorCtr="0" anchor="ctr" bIns="38100" lIns="76200" spcFirstLastPara="1" rIns="76200" wrap="square" tIns="38100">
            <a:noAutofit/>
          </a:bodyPr>
          <a:lstStyle/>
          <a:p>
            <a:pPr indent="0" lvl="0" marL="0" marR="0" rtl="0" algn="l">
              <a:spcBef>
                <a:spcPts val="0"/>
              </a:spcBef>
              <a:spcAft>
                <a:spcPts val="0"/>
              </a:spcAft>
              <a:buNone/>
            </a:pPr>
            <a:r>
              <a:rPr b="1" lang="es-PE" sz="1000">
                <a:solidFill>
                  <a:schemeClr val="lt1"/>
                </a:solidFill>
                <a:latin typeface="Calibri"/>
                <a:ea typeface="Calibri"/>
                <a:cs typeface="Calibri"/>
                <a:sym typeface="Calibri"/>
              </a:rPr>
              <a:t>Actividades con Holgura diferente de cero días</a:t>
            </a:r>
            <a:endParaRPr/>
          </a:p>
        </p:txBody>
      </p:sp>
      <p:sp>
        <p:nvSpPr>
          <p:cNvPr id="921" name="Google Shape;921;p39"/>
          <p:cNvSpPr/>
          <p:nvPr/>
        </p:nvSpPr>
        <p:spPr>
          <a:xfrm>
            <a:off x="821019" y="1263992"/>
            <a:ext cx="1534298" cy="660073"/>
          </a:xfrm>
          <a:prstGeom prst="wedgeRectCallout">
            <a:avLst>
              <a:gd fmla="val 121743" name="adj1"/>
              <a:gd fmla="val 35860" name="adj2"/>
            </a:avLst>
          </a:prstGeom>
          <a:solidFill>
            <a:schemeClr val="accent3"/>
          </a:solidFill>
          <a:ln>
            <a:noFill/>
          </a:ln>
        </p:spPr>
        <p:txBody>
          <a:bodyPr anchorCtr="0" anchor="ctr" bIns="38100" lIns="76200" spcFirstLastPara="1" rIns="76200" wrap="square" tIns="38100">
            <a:noAutofit/>
          </a:bodyPr>
          <a:lstStyle/>
          <a:p>
            <a:pPr indent="0" lvl="0" marL="0" marR="0" rtl="0" algn="l">
              <a:spcBef>
                <a:spcPts val="0"/>
              </a:spcBef>
              <a:spcAft>
                <a:spcPts val="0"/>
              </a:spcAft>
              <a:buNone/>
            </a:pPr>
            <a:r>
              <a:rPr b="1" lang="es-PE" sz="1000">
                <a:solidFill>
                  <a:schemeClr val="lt1"/>
                </a:solidFill>
                <a:latin typeface="Calibri"/>
                <a:ea typeface="Calibri"/>
                <a:cs typeface="Calibri"/>
                <a:sym typeface="Calibri"/>
              </a:rPr>
              <a:t>Actividades con Holgura diferente de cero días</a:t>
            </a:r>
            <a:endParaRPr/>
          </a:p>
        </p:txBody>
      </p:sp>
      <p:sp>
        <p:nvSpPr>
          <p:cNvPr id="922" name="Google Shape;922;p39"/>
          <p:cNvSpPr/>
          <p:nvPr/>
        </p:nvSpPr>
        <p:spPr>
          <a:xfrm>
            <a:off x="647517" y="1082319"/>
            <a:ext cx="356400" cy="3564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PE" sz="1500">
                <a:solidFill>
                  <a:schemeClr val="lt1"/>
                </a:solidFill>
                <a:latin typeface="Calibri"/>
                <a:ea typeface="Calibri"/>
                <a:cs typeface="Calibri"/>
                <a:sym typeface="Calibri"/>
              </a:rPr>
              <a:t>3</a:t>
            </a:r>
            <a:endParaRPr/>
          </a:p>
        </p:txBody>
      </p:sp>
      <p:sp>
        <p:nvSpPr>
          <p:cNvPr id="923" name="Google Shape;923;p39"/>
          <p:cNvSpPr/>
          <p:nvPr/>
        </p:nvSpPr>
        <p:spPr>
          <a:xfrm>
            <a:off x="5591278" y="4255970"/>
            <a:ext cx="1534298" cy="660073"/>
          </a:xfrm>
          <a:prstGeom prst="wedgeRectCallout">
            <a:avLst>
              <a:gd fmla="val -72057" name="adj1"/>
              <a:gd fmla="val -150269" name="adj2"/>
            </a:avLst>
          </a:prstGeom>
          <a:solidFill>
            <a:schemeClr val="accent3"/>
          </a:solidFill>
          <a:ln>
            <a:noFill/>
          </a:ln>
        </p:spPr>
        <p:txBody>
          <a:bodyPr anchorCtr="0" anchor="ctr" bIns="38100" lIns="76200" spcFirstLastPara="1" rIns="76200" wrap="square" tIns="38100">
            <a:noAutofit/>
          </a:bodyPr>
          <a:lstStyle/>
          <a:p>
            <a:pPr indent="0" lvl="0" marL="0" marR="0" rtl="0" algn="l">
              <a:spcBef>
                <a:spcPts val="0"/>
              </a:spcBef>
              <a:spcAft>
                <a:spcPts val="0"/>
              </a:spcAft>
              <a:buNone/>
            </a:pPr>
            <a:r>
              <a:rPr b="1" lang="es-PE" sz="1000">
                <a:solidFill>
                  <a:schemeClr val="lt1"/>
                </a:solidFill>
                <a:latin typeface="Calibri"/>
                <a:ea typeface="Calibri"/>
                <a:cs typeface="Calibri"/>
                <a:sym typeface="Calibri"/>
              </a:rPr>
              <a:t>Actividades con Holgura diferente de cero días</a:t>
            </a:r>
            <a:endParaRPr/>
          </a:p>
        </p:txBody>
      </p:sp>
      <p:sp>
        <p:nvSpPr>
          <p:cNvPr id="924" name="Google Shape;924;p39"/>
          <p:cNvSpPr/>
          <p:nvPr/>
        </p:nvSpPr>
        <p:spPr>
          <a:xfrm>
            <a:off x="5591278" y="4255970"/>
            <a:ext cx="1534298" cy="660073"/>
          </a:xfrm>
          <a:prstGeom prst="wedgeRectCallout">
            <a:avLst>
              <a:gd fmla="val -15804" name="adj1"/>
              <a:gd fmla="val -163366" name="adj2"/>
            </a:avLst>
          </a:prstGeom>
          <a:solidFill>
            <a:schemeClr val="accent3"/>
          </a:solidFill>
          <a:ln>
            <a:noFill/>
          </a:ln>
        </p:spPr>
        <p:txBody>
          <a:bodyPr anchorCtr="0" anchor="ctr" bIns="38100" lIns="76200" spcFirstLastPara="1" rIns="76200" wrap="square" tIns="38100">
            <a:noAutofit/>
          </a:bodyPr>
          <a:lstStyle/>
          <a:p>
            <a:pPr indent="0" lvl="0" marL="0" marR="0" rtl="0" algn="l">
              <a:spcBef>
                <a:spcPts val="0"/>
              </a:spcBef>
              <a:spcAft>
                <a:spcPts val="0"/>
              </a:spcAft>
              <a:buNone/>
            </a:pPr>
            <a:r>
              <a:rPr b="1" lang="es-PE" sz="1000">
                <a:solidFill>
                  <a:schemeClr val="lt1"/>
                </a:solidFill>
                <a:latin typeface="Calibri"/>
                <a:ea typeface="Calibri"/>
                <a:cs typeface="Calibri"/>
                <a:sym typeface="Calibri"/>
              </a:rPr>
              <a:t>Actividades sin Holgura</a:t>
            </a:r>
            <a:endParaRPr/>
          </a:p>
        </p:txBody>
      </p:sp>
      <p:sp>
        <p:nvSpPr>
          <p:cNvPr id="925" name="Google Shape;925;p39"/>
          <p:cNvSpPr/>
          <p:nvPr/>
        </p:nvSpPr>
        <p:spPr>
          <a:xfrm>
            <a:off x="5415658" y="4077056"/>
            <a:ext cx="356400" cy="3564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PE" sz="1500">
                <a:solidFill>
                  <a:schemeClr val="lt1"/>
                </a:solidFill>
                <a:latin typeface="Calibri"/>
                <a:ea typeface="Calibri"/>
                <a:cs typeface="Calibri"/>
                <a:sym typeface="Calibri"/>
              </a:rPr>
              <a:t>3</a:t>
            </a:r>
            <a:endParaRPr/>
          </a:p>
        </p:txBody>
      </p:sp>
      <p:sp>
        <p:nvSpPr>
          <p:cNvPr id="926" name="Google Shape;926;p39"/>
          <p:cNvSpPr/>
          <p:nvPr/>
        </p:nvSpPr>
        <p:spPr>
          <a:xfrm>
            <a:off x="503238" y="376836"/>
            <a:ext cx="3049660"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lang="es-PE" sz="1000">
                <a:solidFill>
                  <a:srgbClr val="7F7F7F"/>
                </a:solidFill>
                <a:latin typeface="Calibri"/>
                <a:ea typeface="Calibri"/>
                <a:cs typeface="Calibri"/>
                <a:sym typeface="Calibri"/>
              </a:rPr>
              <a:t>+ </a:t>
            </a:r>
            <a:r>
              <a:rPr lang="es-PE" sz="1000">
                <a:solidFill>
                  <a:srgbClr val="A5A5A5"/>
                </a:solidFill>
                <a:latin typeface="Calibri"/>
                <a:ea typeface="Calibri"/>
                <a:cs typeface="Calibri"/>
                <a:sym typeface="Calibri"/>
              </a:rPr>
              <a:t>HOLGURAS DE LAS ACTIVIDADES</a:t>
            </a:r>
            <a:endParaRPr/>
          </a:p>
        </p:txBody>
      </p:sp>
      <p:sp>
        <p:nvSpPr>
          <p:cNvPr id="927" name="Google Shape;927;p39"/>
          <p:cNvSpPr/>
          <p:nvPr/>
        </p:nvSpPr>
        <p:spPr>
          <a:xfrm>
            <a:off x="5568177" y="912813"/>
            <a:ext cx="3107512" cy="1062000"/>
          </a:xfrm>
          <a:prstGeom prst="roundRect">
            <a:avLst>
              <a:gd fmla="val 7698" name="adj"/>
            </a:avLst>
          </a:prstGeom>
          <a:solidFill>
            <a:srgbClr val="D1EF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s-PE" sz="1100">
                <a:solidFill>
                  <a:schemeClr val="dk1"/>
                </a:solidFill>
                <a:latin typeface="Calibri"/>
                <a:ea typeface="Calibri"/>
                <a:cs typeface="Calibri"/>
                <a:sym typeface="Calibri"/>
              </a:rPr>
              <a:t>(a) Actividades con Holgura</a:t>
            </a:r>
            <a:endParaRPr/>
          </a:p>
          <a:p>
            <a:pPr indent="0" lvl="0" marL="0" marR="0" rtl="0" algn="l">
              <a:spcBef>
                <a:spcPts val="0"/>
              </a:spcBef>
              <a:spcAft>
                <a:spcPts val="0"/>
              </a:spcAft>
              <a:buNone/>
            </a:pPr>
            <a:r>
              <a:rPr lang="es-PE" sz="1100">
                <a:solidFill>
                  <a:schemeClr val="dk1"/>
                </a:solidFill>
                <a:latin typeface="Calibri"/>
                <a:ea typeface="Calibri"/>
                <a:cs typeface="Calibri"/>
                <a:sym typeface="Calibri"/>
              </a:rPr>
              <a:t>Todo proyecto tiene actividades con holgura y son aquellas actividades que no caen sobre la ruta crítica. Por ejemplo, en este caso, las actividades A, C, D y G tienen algo de holgura.</a:t>
            </a:r>
            <a:endParaRPr/>
          </a:p>
        </p:txBody>
      </p:sp>
      <p:sp>
        <p:nvSpPr>
          <p:cNvPr id="928" name="Google Shape;928;p39"/>
          <p:cNvSpPr/>
          <p:nvPr/>
        </p:nvSpPr>
        <p:spPr>
          <a:xfrm>
            <a:off x="503238" y="4175592"/>
            <a:ext cx="3949816" cy="1062000"/>
          </a:xfrm>
          <a:prstGeom prst="roundRect">
            <a:avLst>
              <a:gd fmla="val 7698" name="adj"/>
            </a:avLst>
          </a:prstGeom>
          <a:solidFill>
            <a:srgbClr val="D1EF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s-PE" sz="1100">
                <a:solidFill>
                  <a:schemeClr val="dk1"/>
                </a:solidFill>
                <a:latin typeface="Calibri"/>
                <a:ea typeface="Calibri"/>
                <a:cs typeface="Calibri"/>
                <a:sym typeface="Calibri"/>
              </a:rPr>
              <a:t>(b) Actividades sin Holgura</a:t>
            </a:r>
            <a:endParaRPr/>
          </a:p>
          <a:p>
            <a:pPr indent="0" lvl="0" marL="0" marR="0" rtl="0" algn="l">
              <a:spcBef>
                <a:spcPts val="0"/>
              </a:spcBef>
              <a:spcAft>
                <a:spcPts val="0"/>
              </a:spcAft>
              <a:buNone/>
            </a:pPr>
            <a:r>
              <a:rPr lang="es-PE" sz="1100">
                <a:solidFill>
                  <a:schemeClr val="dk1"/>
                </a:solidFill>
                <a:latin typeface="Calibri"/>
                <a:ea typeface="Calibri"/>
                <a:cs typeface="Calibri"/>
                <a:sym typeface="Calibri"/>
              </a:rPr>
              <a:t>Una vez identificada la ruta crítica del proyecto se puede identificar con claridad cuáles actividades NO tienen holgura. Por ejemplo, en este caso, las actividades B, E, F, G y H no tienen holgura o lo que es lo mismo, tienen holgura de cero días.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4"/>
          <p:cNvSpPr/>
          <p:nvPr/>
        </p:nvSpPr>
        <p:spPr>
          <a:xfrm>
            <a:off x="0" y="0"/>
            <a:ext cx="9144000" cy="5715000"/>
          </a:xfrm>
          <a:prstGeom prst="rect">
            <a:avLst/>
          </a:prstGeom>
          <a:solidFill>
            <a:srgbClr val="8087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72" name="Google Shape;72;p4"/>
          <p:cNvSpPr txBox="1"/>
          <p:nvPr/>
        </p:nvSpPr>
        <p:spPr>
          <a:xfrm>
            <a:off x="1008063" y="3169972"/>
            <a:ext cx="3675619" cy="775597"/>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s-PE" sz="2800">
                <a:solidFill>
                  <a:schemeClr val="lt1"/>
                </a:solidFill>
                <a:latin typeface="Arial"/>
                <a:ea typeface="Arial"/>
                <a:cs typeface="Arial"/>
                <a:sym typeface="Arial"/>
              </a:rPr>
              <a:t>DEFINICIONES </a:t>
            </a:r>
            <a:r>
              <a:rPr b="1" lang="es-PE" sz="2800">
                <a:solidFill>
                  <a:schemeClr val="lt1"/>
                </a:solidFill>
                <a:latin typeface="Arial"/>
                <a:ea typeface="Arial"/>
                <a:cs typeface="Arial"/>
                <a:sym typeface="Arial"/>
              </a:rPr>
              <a:t>BÁSICAS</a:t>
            </a:r>
            <a:endParaRPr b="1" sz="1600">
              <a:solidFill>
                <a:schemeClr val="lt1"/>
              </a:solidFill>
              <a:latin typeface="Arial"/>
              <a:ea typeface="Arial"/>
              <a:cs typeface="Arial"/>
              <a:sym typeface="Arial"/>
            </a:endParaRPr>
          </a:p>
        </p:txBody>
      </p:sp>
      <p:pic>
        <p:nvPicPr>
          <p:cNvPr id="73" name="Google Shape;73;p4"/>
          <p:cNvPicPr preferRelativeResize="0"/>
          <p:nvPr/>
        </p:nvPicPr>
        <p:blipFill rotWithShape="1">
          <a:blip r:embed="rId3">
            <a:alphaModFix/>
          </a:blip>
          <a:srcRect b="0" l="0" r="0" t="0"/>
          <a:stretch/>
        </p:blipFill>
        <p:spPr>
          <a:xfrm>
            <a:off x="1008063" y="2869612"/>
            <a:ext cx="195423" cy="201256"/>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3" name="Shape 933"/>
        <p:cNvGrpSpPr/>
        <p:nvPr/>
      </p:nvGrpSpPr>
      <p:grpSpPr>
        <a:xfrm>
          <a:off x="0" y="0"/>
          <a:ext cx="0" cy="0"/>
          <a:chOff x="0" y="0"/>
          <a:chExt cx="0" cy="0"/>
        </a:xfrm>
      </p:grpSpPr>
      <p:sp>
        <p:nvSpPr>
          <p:cNvPr id="934" name="Google Shape;934;p40"/>
          <p:cNvSpPr/>
          <p:nvPr/>
        </p:nvSpPr>
        <p:spPr>
          <a:xfrm>
            <a:off x="503238" y="376836"/>
            <a:ext cx="3049660"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lang="es-PE" sz="1000">
                <a:solidFill>
                  <a:srgbClr val="7F7F7F"/>
                </a:solidFill>
                <a:latin typeface="Calibri"/>
                <a:ea typeface="Calibri"/>
                <a:cs typeface="Calibri"/>
                <a:sym typeface="Calibri"/>
              </a:rPr>
              <a:t>+ </a:t>
            </a:r>
            <a:r>
              <a:rPr lang="es-PE" sz="1000">
                <a:solidFill>
                  <a:srgbClr val="A5A5A5"/>
                </a:solidFill>
                <a:latin typeface="Calibri"/>
                <a:ea typeface="Calibri"/>
                <a:cs typeface="Calibri"/>
                <a:sym typeface="Calibri"/>
              </a:rPr>
              <a:t>HOLGURAS DE LAS ACTIVIDADES</a:t>
            </a:r>
            <a:endParaRPr/>
          </a:p>
        </p:txBody>
      </p:sp>
      <p:sp>
        <p:nvSpPr>
          <p:cNvPr id="935" name="Google Shape;935;p40"/>
          <p:cNvSpPr/>
          <p:nvPr/>
        </p:nvSpPr>
        <p:spPr>
          <a:xfrm>
            <a:off x="503238" y="912813"/>
            <a:ext cx="8172451" cy="1012632"/>
          </a:xfrm>
          <a:prstGeom prst="roundRect">
            <a:avLst>
              <a:gd fmla="val 7698" name="adj"/>
            </a:avLst>
          </a:prstGeom>
          <a:solidFill>
            <a:srgbClr val="D1EF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s-PE" sz="1050">
                <a:solidFill>
                  <a:schemeClr val="dk1"/>
                </a:solidFill>
                <a:latin typeface="Calibri"/>
                <a:ea typeface="Calibri"/>
                <a:cs typeface="Calibri"/>
                <a:sym typeface="Calibri"/>
              </a:rPr>
              <a:t>Aplicación práctica de las Holguras en los Proyectos</a:t>
            </a:r>
            <a:endParaRPr/>
          </a:p>
          <a:p>
            <a:pPr indent="0" lvl="0" marL="0" marR="0" rtl="0" algn="l">
              <a:spcBef>
                <a:spcPts val="0"/>
              </a:spcBef>
              <a:spcAft>
                <a:spcPts val="0"/>
              </a:spcAft>
              <a:buNone/>
            </a:pPr>
            <a:r>
              <a:rPr lang="es-PE" sz="1050">
                <a:solidFill>
                  <a:schemeClr val="dk1"/>
                </a:solidFill>
                <a:latin typeface="Calibri"/>
                <a:ea typeface="Calibri"/>
                <a:cs typeface="Calibri"/>
                <a:sym typeface="Calibri"/>
              </a:rPr>
              <a:t>Si la persona responsable de la actividad F, que está sobre la ruta crítica y no tiene holgura y por lo tanto no puede retrasarse o durar más de los 5 días que están planificados, informa anticipadamente que estimó mal la actividad y no va a durar 5 días sino 6 días. Entonces se produce el problema que el proyecto se extienda 1 día más. Esto se podría evitar si la actividad D “presta” un recurso para aliviar a la actividad F y asegurar que se cumpla en 5 días. Seguramente la actividad D se verá impactada, pero hará uso de su holgura y al final el proyecto no se retrasará.</a:t>
            </a:r>
            <a:endParaRPr/>
          </a:p>
        </p:txBody>
      </p:sp>
      <p:sp>
        <p:nvSpPr>
          <p:cNvPr id="936" name="Google Shape;936;p40"/>
          <p:cNvSpPr/>
          <p:nvPr/>
        </p:nvSpPr>
        <p:spPr>
          <a:xfrm>
            <a:off x="503238" y="4564566"/>
            <a:ext cx="8172451" cy="669076"/>
          </a:xfrm>
          <a:prstGeom prst="roundRect">
            <a:avLst>
              <a:gd fmla="val 11279" name="adj"/>
            </a:avLst>
          </a:prstGeom>
          <a:solidFill>
            <a:srgbClr val="D1EFF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s-PE" sz="1050">
                <a:solidFill>
                  <a:schemeClr val="dk1"/>
                </a:solidFill>
                <a:latin typeface="Calibri"/>
                <a:ea typeface="Calibri"/>
                <a:cs typeface="Calibri"/>
                <a:sym typeface="Calibri"/>
              </a:rPr>
              <a:t>Uso responsable de las Holguras</a:t>
            </a:r>
            <a:endParaRPr/>
          </a:p>
          <a:p>
            <a:pPr indent="0" lvl="0" marL="0" marR="0" rtl="0" algn="l">
              <a:spcBef>
                <a:spcPts val="0"/>
              </a:spcBef>
              <a:spcAft>
                <a:spcPts val="0"/>
              </a:spcAft>
              <a:buNone/>
            </a:pPr>
            <a:r>
              <a:rPr lang="es-PE" sz="1050">
                <a:solidFill>
                  <a:schemeClr val="dk1"/>
                </a:solidFill>
                <a:latin typeface="Calibri"/>
                <a:ea typeface="Calibri"/>
                <a:cs typeface="Calibri"/>
                <a:sym typeface="Calibri"/>
              </a:rPr>
              <a:t>El jefe o líder de proyecto es el único autorizado para usar una holgura de cualquier actividad. En ese sentido, todo el equipo de proyecto aún cuando conozca que ciertas actividades tienen holgura no deben usarlas sino procurar que se cumpla la duración planificada de los proyectos.</a:t>
            </a:r>
            <a:endParaRPr/>
          </a:p>
        </p:txBody>
      </p:sp>
      <p:grpSp>
        <p:nvGrpSpPr>
          <p:cNvPr id="937" name="Google Shape;937;p40"/>
          <p:cNvGrpSpPr/>
          <p:nvPr/>
        </p:nvGrpSpPr>
        <p:grpSpPr>
          <a:xfrm>
            <a:off x="1694588" y="2002032"/>
            <a:ext cx="5782618" cy="2411904"/>
            <a:chOff x="1659806" y="2583356"/>
            <a:chExt cx="6069756" cy="2531668"/>
          </a:xfrm>
        </p:grpSpPr>
        <p:sp>
          <p:nvSpPr>
            <p:cNvPr id="938" name="Google Shape;938;p40"/>
            <p:cNvSpPr/>
            <p:nvPr/>
          </p:nvSpPr>
          <p:spPr>
            <a:xfrm>
              <a:off x="2670054" y="3114210"/>
              <a:ext cx="365246" cy="36004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1" lang="es-PE" sz="1300">
                  <a:solidFill>
                    <a:schemeClr val="accent2"/>
                  </a:solidFill>
                  <a:latin typeface="Calibri"/>
                  <a:ea typeface="Calibri"/>
                  <a:cs typeface="Calibri"/>
                  <a:sym typeface="Calibri"/>
                </a:rPr>
                <a:t>6d</a:t>
              </a:r>
              <a:endParaRPr/>
            </a:p>
          </p:txBody>
        </p:sp>
        <p:sp>
          <p:nvSpPr>
            <p:cNvPr id="939" name="Google Shape;939;p40"/>
            <p:cNvSpPr/>
            <p:nvPr/>
          </p:nvSpPr>
          <p:spPr>
            <a:xfrm>
              <a:off x="3808983" y="2583356"/>
              <a:ext cx="360671" cy="36004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1" lang="es-PE" sz="1300">
                  <a:solidFill>
                    <a:schemeClr val="accent2"/>
                  </a:solidFill>
                  <a:latin typeface="Calibri"/>
                  <a:ea typeface="Calibri"/>
                  <a:cs typeface="Calibri"/>
                  <a:sym typeface="Calibri"/>
                </a:rPr>
                <a:t>4d</a:t>
              </a:r>
              <a:endParaRPr/>
            </a:p>
          </p:txBody>
        </p:sp>
        <p:sp>
          <p:nvSpPr>
            <p:cNvPr id="940" name="Google Shape;940;p40"/>
            <p:cNvSpPr/>
            <p:nvPr/>
          </p:nvSpPr>
          <p:spPr>
            <a:xfrm>
              <a:off x="3866133" y="3420838"/>
              <a:ext cx="360671" cy="36004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1" lang="es-PE" sz="1300">
                  <a:solidFill>
                    <a:schemeClr val="accent2"/>
                  </a:solidFill>
                  <a:latin typeface="Calibri"/>
                  <a:ea typeface="Calibri"/>
                  <a:cs typeface="Calibri"/>
                  <a:sym typeface="Calibri"/>
                </a:rPr>
                <a:t>7d</a:t>
              </a:r>
              <a:endParaRPr/>
            </a:p>
          </p:txBody>
        </p:sp>
        <p:sp>
          <p:nvSpPr>
            <p:cNvPr id="941" name="Google Shape;941;p40"/>
            <p:cNvSpPr/>
            <p:nvPr/>
          </p:nvSpPr>
          <p:spPr>
            <a:xfrm>
              <a:off x="5643080" y="3095160"/>
              <a:ext cx="325920" cy="36004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1" lang="es-PE" sz="1300">
                  <a:solidFill>
                    <a:schemeClr val="accent2"/>
                  </a:solidFill>
                  <a:latin typeface="Calibri"/>
                  <a:ea typeface="Calibri"/>
                  <a:cs typeface="Calibri"/>
                  <a:sym typeface="Calibri"/>
                </a:rPr>
                <a:t>9d</a:t>
              </a:r>
              <a:endParaRPr/>
            </a:p>
          </p:txBody>
        </p:sp>
        <p:sp>
          <p:nvSpPr>
            <p:cNvPr id="942" name="Google Shape;942;p40"/>
            <p:cNvSpPr/>
            <p:nvPr/>
          </p:nvSpPr>
          <p:spPr>
            <a:xfrm>
              <a:off x="2670054" y="4181630"/>
              <a:ext cx="365246" cy="36004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1" lang="es-PE" sz="1300">
                  <a:solidFill>
                    <a:schemeClr val="accent2"/>
                  </a:solidFill>
                  <a:latin typeface="Calibri"/>
                  <a:ea typeface="Calibri"/>
                  <a:cs typeface="Calibri"/>
                  <a:sym typeface="Calibri"/>
                </a:rPr>
                <a:t>8d</a:t>
              </a:r>
              <a:endParaRPr/>
            </a:p>
          </p:txBody>
        </p:sp>
        <p:sp>
          <p:nvSpPr>
            <p:cNvPr id="943" name="Google Shape;943;p40"/>
            <p:cNvSpPr/>
            <p:nvPr/>
          </p:nvSpPr>
          <p:spPr>
            <a:xfrm>
              <a:off x="3770883" y="4418978"/>
              <a:ext cx="360671" cy="36004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1" lang="es-PE" sz="1300">
                  <a:solidFill>
                    <a:schemeClr val="accent2"/>
                  </a:solidFill>
                  <a:latin typeface="Calibri"/>
                  <a:ea typeface="Calibri"/>
                  <a:cs typeface="Calibri"/>
                  <a:sym typeface="Calibri"/>
                </a:rPr>
                <a:t>10d</a:t>
              </a:r>
              <a:endParaRPr/>
            </a:p>
          </p:txBody>
        </p:sp>
        <p:sp>
          <p:nvSpPr>
            <p:cNvPr id="944" name="Google Shape;944;p40"/>
            <p:cNvSpPr/>
            <p:nvPr/>
          </p:nvSpPr>
          <p:spPr>
            <a:xfrm>
              <a:off x="5064917" y="4714703"/>
              <a:ext cx="720080" cy="360040"/>
            </a:xfrm>
            <a:prstGeom prst="rect">
              <a:avLst/>
            </a:prstGeom>
            <a:noFill/>
            <a:ln cap="flat" cmpd="sng" w="25400">
              <a:solidFill>
                <a:schemeClr val="lt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1" lang="es-PE" sz="1300">
                  <a:solidFill>
                    <a:schemeClr val="accent2"/>
                  </a:solidFill>
                  <a:latin typeface="Calibri"/>
                  <a:ea typeface="Calibri"/>
                  <a:cs typeface="Calibri"/>
                  <a:sym typeface="Calibri"/>
                </a:rPr>
                <a:t>5d</a:t>
              </a:r>
              <a:endParaRPr/>
            </a:p>
          </p:txBody>
        </p:sp>
        <p:sp>
          <p:nvSpPr>
            <p:cNvPr id="945" name="Google Shape;945;p40"/>
            <p:cNvSpPr/>
            <p:nvPr/>
          </p:nvSpPr>
          <p:spPr>
            <a:xfrm>
              <a:off x="6346017" y="4322913"/>
              <a:ext cx="325920" cy="360040"/>
            </a:xfrm>
            <a:prstGeom prst="rect">
              <a:avLst/>
            </a:prstGeom>
            <a:solidFill>
              <a:schemeClr val="lt1"/>
            </a:solidFill>
            <a:ln cap="flat" cmpd="sng" w="25400">
              <a:solidFill>
                <a:schemeClr val="lt1"/>
              </a:solidFill>
              <a:prstDash val="solid"/>
              <a:round/>
              <a:headEnd len="sm" w="sm" type="none"/>
              <a:tailEnd len="sm" w="sm" type="none"/>
            </a:ln>
          </p:spPr>
          <p:txBody>
            <a:bodyPr anchorCtr="0" anchor="ctr" bIns="0" lIns="0" spcFirstLastPara="1" rIns="0" wrap="square" tIns="0">
              <a:noAutofit/>
            </a:bodyPr>
            <a:lstStyle/>
            <a:p>
              <a:pPr indent="0" lvl="0" marL="0" marR="0" rtl="0" algn="ctr">
                <a:spcBef>
                  <a:spcPts val="0"/>
                </a:spcBef>
                <a:spcAft>
                  <a:spcPts val="0"/>
                </a:spcAft>
                <a:buNone/>
              </a:pPr>
              <a:r>
                <a:rPr b="1" lang="es-PE" sz="1300">
                  <a:solidFill>
                    <a:schemeClr val="accent2"/>
                  </a:solidFill>
                  <a:latin typeface="Calibri"/>
                  <a:ea typeface="Calibri"/>
                  <a:cs typeface="Calibri"/>
                  <a:sym typeface="Calibri"/>
                </a:rPr>
                <a:t>10d</a:t>
              </a:r>
              <a:endParaRPr/>
            </a:p>
          </p:txBody>
        </p:sp>
        <p:cxnSp>
          <p:nvCxnSpPr>
            <p:cNvPr id="946" name="Google Shape;946;p40"/>
            <p:cNvCxnSpPr/>
            <p:nvPr/>
          </p:nvCxnSpPr>
          <p:spPr>
            <a:xfrm>
              <a:off x="1943100" y="4286250"/>
              <a:ext cx="635000" cy="374650"/>
            </a:xfrm>
            <a:prstGeom prst="straightConnector1">
              <a:avLst/>
            </a:prstGeom>
            <a:noFill/>
            <a:ln cap="flat" cmpd="sng" w="28575">
              <a:solidFill>
                <a:schemeClr val="accent2"/>
              </a:solidFill>
              <a:prstDash val="solid"/>
              <a:round/>
              <a:headEnd len="sm" w="sm" type="none"/>
              <a:tailEnd len="med" w="med" type="triangle"/>
            </a:ln>
          </p:spPr>
        </p:cxnSp>
        <p:cxnSp>
          <p:nvCxnSpPr>
            <p:cNvPr id="947" name="Google Shape;947;p40"/>
            <p:cNvCxnSpPr/>
            <p:nvPr/>
          </p:nvCxnSpPr>
          <p:spPr>
            <a:xfrm>
              <a:off x="2949848" y="4657700"/>
              <a:ext cx="722040" cy="231800"/>
            </a:xfrm>
            <a:prstGeom prst="straightConnector1">
              <a:avLst/>
            </a:prstGeom>
            <a:noFill/>
            <a:ln cap="flat" cmpd="sng" w="28575">
              <a:solidFill>
                <a:schemeClr val="accent2"/>
              </a:solidFill>
              <a:prstDash val="solid"/>
              <a:round/>
              <a:headEnd len="sm" w="sm" type="none"/>
              <a:tailEnd len="med" w="med" type="triangle"/>
            </a:ln>
          </p:spPr>
        </p:cxnSp>
        <p:cxnSp>
          <p:nvCxnSpPr>
            <p:cNvPr id="948" name="Google Shape;948;p40"/>
            <p:cNvCxnSpPr/>
            <p:nvPr/>
          </p:nvCxnSpPr>
          <p:spPr>
            <a:xfrm flipH="1" rot="10800000">
              <a:off x="4067175" y="4692650"/>
              <a:ext cx="1158875" cy="242416"/>
            </a:xfrm>
            <a:prstGeom prst="straightConnector1">
              <a:avLst/>
            </a:prstGeom>
            <a:noFill/>
            <a:ln cap="flat" cmpd="sng" w="28575">
              <a:solidFill>
                <a:schemeClr val="accent2"/>
              </a:solidFill>
              <a:prstDash val="solid"/>
              <a:round/>
              <a:headEnd len="sm" w="sm" type="none"/>
              <a:tailEnd len="med" w="med" type="triangle"/>
            </a:ln>
          </p:spPr>
        </p:cxnSp>
        <p:cxnSp>
          <p:nvCxnSpPr>
            <p:cNvPr id="949" name="Google Shape;949;p40"/>
            <p:cNvCxnSpPr/>
            <p:nvPr/>
          </p:nvCxnSpPr>
          <p:spPr>
            <a:xfrm flipH="1" rot="10800000">
              <a:off x="5434310" y="3835400"/>
              <a:ext cx="356890" cy="575642"/>
            </a:xfrm>
            <a:prstGeom prst="straightConnector1">
              <a:avLst/>
            </a:prstGeom>
            <a:noFill/>
            <a:ln cap="flat" cmpd="sng" w="28575">
              <a:solidFill>
                <a:schemeClr val="accent2"/>
              </a:solidFill>
              <a:prstDash val="solid"/>
              <a:round/>
              <a:headEnd len="sm" w="sm" type="none"/>
              <a:tailEnd len="med" w="med" type="triangle"/>
            </a:ln>
          </p:spPr>
        </p:cxnSp>
        <p:cxnSp>
          <p:nvCxnSpPr>
            <p:cNvPr id="950" name="Google Shape;950;p40"/>
            <p:cNvCxnSpPr/>
            <p:nvPr/>
          </p:nvCxnSpPr>
          <p:spPr>
            <a:xfrm>
              <a:off x="5873750" y="3670300"/>
              <a:ext cx="412750" cy="419100"/>
            </a:xfrm>
            <a:prstGeom prst="straightConnector1">
              <a:avLst/>
            </a:prstGeom>
            <a:noFill/>
            <a:ln cap="flat" cmpd="sng" w="28575">
              <a:solidFill>
                <a:schemeClr val="accent2"/>
              </a:solidFill>
              <a:prstDash val="solid"/>
              <a:round/>
              <a:headEnd len="sm" w="sm" type="none"/>
              <a:tailEnd len="med" w="med" type="triangle"/>
            </a:ln>
          </p:spPr>
        </p:cxnSp>
        <p:cxnSp>
          <p:nvCxnSpPr>
            <p:cNvPr id="951" name="Google Shape;951;p40"/>
            <p:cNvCxnSpPr/>
            <p:nvPr/>
          </p:nvCxnSpPr>
          <p:spPr>
            <a:xfrm>
              <a:off x="6578600" y="4186238"/>
              <a:ext cx="707628" cy="0"/>
            </a:xfrm>
            <a:prstGeom prst="straightConnector1">
              <a:avLst/>
            </a:prstGeom>
            <a:noFill/>
            <a:ln cap="flat" cmpd="sng" w="28575">
              <a:solidFill>
                <a:schemeClr val="accent2"/>
              </a:solidFill>
              <a:prstDash val="solid"/>
              <a:round/>
              <a:headEnd len="sm" w="sm" type="none"/>
              <a:tailEnd len="med" w="med" type="triangle"/>
            </a:ln>
          </p:spPr>
        </p:cxnSp>
        <p:cxnSp>
          <p:nvCxnSpPr>
            <p:cNvPr id="952" name="Google Shape;952;p40"/>
            <p:cNvCxnSpPr/>
            <p:nvPr/>
          </p:nvCxnSpPr>
          <p:spPr>
            <a:xfrm flipH="1" rot="10800000">
              <a:off x="1901230" y="3670300"/>
              <a:ext cx="695920" cy="449312"/>
            </a:xfrm>
            <a:prstGeom prst="straightConnector1">
              <a:avLst/>
            </a:prstGeom>
            <a:noFill/>
            <a:ln cap="flat" cmpd="sng" w="28575">
              <a:solidFill>
                <a:schemeClr val="accent6"/>
              </a:solidFill>
              <a:prstDash val="solid"/>
              <a:round/>
              <a:headEnd len="sm" w="sm" type="none"/>
              <a:tailEnd len="med" w="med" type="triangle"/>
            </a:ln>
          </p:spPr>
        </p:cxnSp>
        <p:cxnSp>
          <p:nvCxnSpPr>
            <p:cNvPr id="953" name="Google Shape;953;p40"/>
            <p:cNvCxnSpPr/>
            <p:nvPr/>
          </p:nvCxnSpPr>
          <p:spPr>
            <a:xfrm flipH="1" rot="10800000">
              <a:off x="2975968" y="3143250"/>
              <a:ext cx="764182" cy="394692"/>
            </a:xfrm>
            <a:prstGeom prst="straightConnector1">
              <a:avLst/>
            </a:prstGeom>
            <a:noFill/>
            <a:ln cap="flat" cmpd="sng" w="28575">
              <a:solidFill>
                <a:schemeClr val="accent6"/>
              </a:solidFill>
              <a:prstDash val="solid"/>
              <a:round/>
              <a:headEnd len="sm" w="sm" type="none"/>
              <a:tailEnd len="med" w="med" type="triangle"/>
            </a:ln>
          </p:spPr>
        </p:cxnSp>
        <p:cxnSp>
          <p:nvCxnSpPr>
            <p:cNvPr id="954" name="Google Shape;954;p40"/>
            <p:cNvCxnSpPr/>
            <p:nvPr/>
          </p:nvCxnSpPr>
          <p:spPr>
            <a:xfrm>
              <a:off x="2907706" y="3737198"/>
              <a:ext cx="845144" cy="168052"/>
            </a:xfrm>
            <a:prstGeom prst="straightConnector1">
              <a:avLst/>
            </a:prstGeom>
            <a:noFill/>
            <a:ln cap="flat" cmpd="sng" w="28575">
              <a:solidFill>
                <a:schemeClr val="accent6"/>
              </a:solidFill>
              <a:prstDash val="solid"/>
              <a:round/>
              <a:headEnd len="sm" w="sm" type="none"/>
              <a:tailEnd len="med" w="med" type="triangle"/>
            </a:ln>
          </p:spPr>
        </p:cxnSp>
        <p:cxnSp>
          <p:nvCxnSpPr>
            <p:cNvPr id="955" name="Google Shape;955;p40"/>
            <p:cNvCxnSpPr/>
            <p:nvPr/>
          </p:nvCxnSpPr>
          <p:spPr>
            <a:xfrm flipH="1" rot="10800000">
              <a:off x="4067175" y="3771900"/>
              <a:ext cx="1571625" cy="1048122"/>
            </a:xfrm>
            <a:prstGeom prst="straightConnector1">
              <a:avLst/>
            </a:prstGeom>
            <a:noFill/>
            <a:ln cap="flat" cmpd="sng" w="28575">
              <a:solidFill>
                <a:schemeClr val="accent6"/>
              </a:solidFill>
              <a:prstDash val="solid"/>
              <a:round/>
              <a:headEnd len="sm" w="sm" type="none"/>
              <a:tailEnd len="med" w="med" type="triangle"/>
            </a:ln>
          </p:spPr>
        </p:cxnSp>
        <p:cxnSp>
          <p:nvCxnSpPr>
            <p:cNvPr id="956" name="Google Shape;956;p40"/>
            <p:cNvCxnSpPr/>
            <p:nvPr/>
          </p:nvCxnSpPr>
          <p:spPr>
            <a:xfrm flipH="1" rot="10800000">
              <a:off x="4149428" y="3619500"/>
              <a:ext cx="1425872" cy="324346"/>
            </a:xfrm>
            <a:prstGeom prst="straightConnector1">
              <a:avLst/>
            </a:prstGeom>
            <a:noFill/>
            <a:ln cap="flat" cmpd="sng" w="28575">
              <a:solidFill>
                <a:schemeClr val="accent6"/>
              </a:solidFill>
              <a:prstDash val="solid"/>
              <a:round/>
              <a:headEnd len="sm" w="sm" type="none"/>
              <a:tailEnd len="med" w="med" type="triangle"/>
            </a:ln>
          </p:spPr>
        </p:cxnSp>
        <p:cxnSp>
          <p:nvCxnSpPr>
            <p:cNvPr id="957" name="Google Shape;957;p40"/>
            <p:cNvCxnSpPr/>
            <p:nvPr/>
          </p:nvCxnSpPr>
          <p:spPr>
            <a:xfrm>
              <a:off x="4117975" y="3029198"/>
              <a:ext cx="1120775" cy="1358652"/>
            </a:xfrm>
            <a:prstGeom prst="straightConnector1">
              <a:avLst/>
            </a:prstGeom>
            <a:noFill/>
            <a:ln cap="flat" cmpd="sng" w="28575">
              <a:solidFill>
                <a:schemeClr val="accent6"/>
              </a:solidFill>
              <a:prstDash val="solid"/>
              <a:round/>
              <a:headEnd len="sm" w="sm" type="none"/>
              <a:tailEnd len="med" w="med" type="triangle"/>
            </a:ln>
          </p:spPr>
        </p:cxnSp>
        <p:sp>
          <p:nvSpPr>
            <p:cNvPr id="958" name="Google Shape;958;p40"/>
            <p:cNvSpPr/>
            <p:nvPr/>
          </p:nvSpPr>
          <p:spPr>
            <a:xfrm>
              <a:off x="3795713" y="2895600"/>
              <a:ext cx="387350" cy="38735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PE" sz="1600">
                  <a:solidFill>
                    <a:schemeClr val="lt1"/>
                  </a:solidFill>
                  <a:latin typeface="Calibri"/>
                  <a:ea typeface="Calibri"/>
                  <a:cs typeface="Calibri"/>
                  <a:sym typeface="Calibri"/>
                </a:rPr>
                <a:t>C</a:t>
              </a:r>
              <a:endParaRPr/>
            </a:p>
          </p:txBody>
        </p:sp>
        <p:sp>
          <p:nvSpPr>
            <p:cNvPr id="959" name="Google Shape;959;p40"/>
            <p:cNvSpPr/>
            <p:nvPr/>
          </p:nvSpPr>
          <p:spPr>
            <a:xfrm>
              <a:off x="2666132" y="3425304"/>
              <a:ext cx="387350" cy="38735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PE" sz="1600">
                  <a:solidFill>
                    <a:schemeClr val="lt1"/>
                  </a:solidFill>
                  <a:latin typeface="Calibri"/>
                  <a:ea typeface="Calibri"/>
                  <a:cs typeface="Calibri"/>
                  <a:sym typeface="Calibri"/>
                </a:rPr>
                <a:t>A</a:t>
              </a:r>
              <a:endParaRPr/>
            </a:p>
          </p:txBody>
        </p:sp>
        <p:sp>
          <p:nvSpPr>
            <p:cNvPr id="960" name="Google Shape;960;p40"/>
            <p:cNvSpPr/>
            <p:nvPr/>
          </p:nvSpPr>
          <p:spPr>
            <a:xfrm>
              <a:off x="3848100" y="3727822"/>
              <a:ext cx="387350" cy="38735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PE" sz="1600">
                  <a:solidFill>
                    <a:schemeClr val="lt1"/>
                  </a:solidFill>
                  <a:latin typeface="Calibri"/>
                  <a:ea typeface="Calibri"/>
                  <a:cs typeface="Calibri"/>
                  <a:sym typeface="Calibri"/>
                </a:rPr>
                <a:t>D</a:t>
              </a:r>
              <a:endParaRPr/>
            </a:p>
          </p:txBody>
        </p:sp>
        <p:sp>
          <p:nvSpPr>
            <p:cNvPr id="961" name="Google Shape;961;p40"/>
            <p:cNvSpPr/>
            <p:nvPr/>
          </p:nvSpPr>
          <p:spPr>
            <a:xfrm>
              <a:off x="2643138" y="4496420"/>
              <a:ext cx="387350" cy="38735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PE" sz="1600">
                  <a:solidFill>
                    <a:schemeClr val="lt1"/>
                  </a:solidFill>
                  <a:latin typeface="Calibri"/>
                  <a:ea typeface="Calibri"/>
                  <a:cs typeface="Calibri"/>
                  <a:sym typeface="Calibri"/>
                </a:rPr>
                <a:t>B</a:t>
              </a:r>
              <a:endParaRPr/>
            </a:p>
          </p:txBody>
        </p:sp>
        <p:sp>
          <p:nvSpPr>
            <p:cNvPr id="962" name="Google Shape;962;p40"/>
            <p:cNvSpPr/>
            <p:nvPr/>
          </p:nvSpPr>
          <p:spPr>
            <a:xfrm>
              <a:off x="3762648" y="4727674"/>
              <a:ext cx="387350" cy="38735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PE" sz="1600">
                  <a:solidFill>
                    <a:schemeClr val="lt1"/>
                  </a:solidFill>
                  <a:latin typeface="Calibri"/>
                  <a:ea typeface="Calibri"/>
                  <a:cs typeface="Calibri"/>
                  <a:sym typeface="Calibri"/>
                </a:rPr>
                <a:t>E</a:t>
              </a:r>
              <a:endParaRPr/>
            </a:p>
          </p:txBody>
        </p:sp>
        <p:sp>
          <p:nvSpPr>
            <p:cNvPr id="963" name="Google Shape;963;p40"/>
            <p:cNvSpPr/>
            <p:nvPr/>
          </p:nvSpPr>
          <p:spPr>
            <a:xfrm>
              <a:off x="5226422" y="4361408"/>
              <a:ext cx="387350" cy="38735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PE" sz="1600">
                  <a:solidFill>
                    <a:schemeClr val="lt1"/>
                  </a:solidFill>
                  <a:latin typeface="Calibri"/>
                  <a:ea typeface="Calibri"/>
                  <a:cs typeface="Calibri"/>
                  <a:sym typeface="Calibri"/>
                </a:rPr>
                <a:t>F</a:t>
              </a:r>
              <a:endParaRPr/>
            </a:p>
          </p:txBody>
        </p:sp>
        <p:sp>
          <p:nvSpPr>
            <p:cNvPr id="964" name="Google Shape;964;p40"/>
            <p:cNvSpPr/>
            <p:nvPr/>
          </p:nvSpPr>
          <p:spPr>
            <a:xfrm>
              <a:off x="5635104" y="3414762"/>
              <a:ext cx="387350" cy="38735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PE" sz="1600">
                  <a:solidFill>
                    <a:schemeClr val="lt1"/>
                  </a:solidFill>
                  <a:latin typeface="Calibri"/>
                  <a:ea typeface="Calibri"/>
                  <a:cs typeface="Calibri"/>
                  <a:sym typeface="Calibri"/>
                </a:rPr>
                <a:t>G</a:t>
              </a:r>
              <a:endParaRPr/>
            </a:p>
          </p:txBody>
        </p:sp>
        <p:sp>
          <p:nvSpPr>
            <p:cNvPr id="965" name="Google Shape;965;p40"/>
            <p:cNvSpPr/>
            <p:nvPr/>
          </p:nvSpPr>
          <p:spPr>
            <a:xfrm>
              <a:off x="6304260" y="3975968"/>
              <a:ext cx="387350" cy="387350"/>
            </a:xfrm>
            <a:prstGeom prst="ellipse">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s-PE" sz="1600">
                  <a:solidFill>
                    <a:schemeClr val="lt1"/>
                  </a:solidFill>
                  <a:latin typeface="Calibri"/>
                  <a:ea typeface="Calibri"/>
                  <a:cs typeface="Calibri"/>
                  <a:sym typeface="Calibri"/>
                </a:rPr>
                <a:t>H</a:t>
              </a:r>
              <a:endParaRPr/>
            </a:p>
          </p:txBody>
        </p:sp>
        <p:sp>
          <p:nvSpPr>
            <p:cNvPr id="966" name="Google Shape;966;p40"/>
            <p:cNvSpPr/>
            <p:nvPr/>
          </p:nvSpPr>
          <p:spPr>
            <a:xfrm>
              <a:off x="1659806" y="4014192"/>
              <a:ext cx="387350" cy="387350"/>
            </a:xfrm>
            <a:prstGeom prst="ellipse">
              <a:avLst/>
            </a:prstGeom>
            <a:solidFill>
              <a:schemeClr val="accent4"/>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s-PE" sz="1200">
                  <a:solidFill>
                    <a:schemeClr val="lt1"/>
                  </a:solidFill>
                  <a:latin typeface="Calibri"/>
                  <a:ea typeface="Calibri"/>
                  <a:cs typeface="Calibri"/>
                  <a:sym typeface="Calibri"/>
                </a:rPr>
                <a:t>Ini</a:t>
              </a:r>
              <a:endParaRPr b="1" sz="1200">
                <a:solidFill>
                  <a:schemeClr val="lt1"/>
                </a:solidFill>
                <a:latin typeface="Calibri"/>
                <a:ea typeface="Calibri"/>
                <a:cs typeface="Calibri"/>
                <a:sym typeface="Calibri"/>
              </a:endParaRPr>
            </a:p>
          </p:txBody>
        </p:sp>
        <p:sp>
          <p:nvSpPr>
            <p:cNvPr id="967" name="Google Shape;967;p40"/>
            <p:cNvSpPr/>
            <p:nvPr/>
          </p:nvSpPr>
          <p:spPr>
            <a:xfrm>
              <a:off x="7342212" y="3984600"/>
              <a:ext cx="387350" cy="387350"/>
            </a:xfrm>
            <a:prstGeom prst="ellipse">
              <a:avLst/>
            </a:prstGeom>
            <a:solidFill>
              <a:schemeClr val="accent4"/>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s-PE" sz="1200">
                  <a:solidFill>
                    <a:schemeClr val="lt1"/>
                  </a:solidFill>
                  <a:latin typeface="Calibri"/>
                  <a:ea typeface="Calibri"/>
                  <a:cs typeface="Calibri"/>
                  <a:sym typeface="Calibri"/>
                </a:rPr>
                <a:t>Fin</a:t>
              </a:r>
              <a:endParaRPr/>
            </a:p>
          </p:txBody>
        </p:sp>
      </p:gr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2" name="Shape 972"/>
        <p:cNvGrpSpPr/>
        <p:nvPr/>
      </p:nvGrpSpPr>
      <p:grpSpPr>
        <a:xfrm>
          <a:off x="0" y="0"/>
          <a:ext cx="0" cy="0"/>
          <a:chOff x="0" y="0"/>
          <a:chExt cx="0" cy="0"/>
        </a:xfrm>
      </p:grpSpPr>
      <p:sp>
        <p:nvSpPr>
          <p:cNvPr id="973" name="Google Shape;973;p41"/>
          <p:cNvSpPr/>
          <p:nvPr/>
        </p:nvSpPr>
        <p:spPr>
          <a:xfrm>
            <a:off x="0" y="0"/>
            <a:ext cx="9144000" cy="5715000"/>
          </a:xfrm>
          <a:prstGeom prst="rect">
            <a:avLst/>
          </a:prstGeom>
          <a:solidFill>
            <a:srgbClr val="8087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74" name="Google Shape;974;p41"/>
          <p:cNvSpPr txBox="1"/>
          <p:nvPr/>
        </p:nvSpPr>
        <p:spPr>
          <a:xfrm>
            <a:off x="1008063" y="3169972"/>
            <a:ext cx="4946007" cy="775597"/>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s-PE" sz="2800">
                <a:solidFill>
                  <a:schemeClr val="lt1"/>
                </a:solidFill>
                <a:latin typeface="Arial"/>
                <a:ea typeface="Arial"/>
                <a:cs typeface="Arial"/>
                <a:sym typeface="Arial"/>
              </a:rPr>
              <a:t>ESTRATEGIAS DE GESTIÓN </a:t>
            </a:r>
            <a:r>
              <a:rPr b="1" lang="es-PE" sz="2800">
                <a:solidFill>
                  <a:schemeClr val="lt1"/>
                </a:solidFill>
                <a:latin typeface="Arial"/>
                <a:ea typeface="Arial"/>
                <a:cs typeface="Arial"/>
                <a:sym typeface="Arial"/>
              </a:rPr>
              <a:t>DE CRONOGRAMAS</a:t>
            </a:r>
            <a:endParaRPr b="1" sz="1600">
              <a:solidFill>
                <a:schemeClr val="lt1"/>
              </a:solidFill>
              <a:latin typeface="Arial"/>
              <a:ea typeface="Arial"/>
              <a:cs typeface="Arial"/>
              <a:sym typeface="Arial"/>
            </a:endParaRPr>
          </a:p>
        </p:txBody>
      </p:sp>
      <p:pic>
        <p:nvPicPr>
          <p:cNvPr id="975" name="Google Shape;975;p41"/>
          <p:cNvPicPr preferRelativeResize="0"/>
          <p:nvPr/>
        </p:nvPicPr>
        <p:blipFill rotWithShape="1">
          <a:blip r:embed="rId3">
            <a:alphaModFix/>
          </a:blip>
          <a:srcRect b="0" l="0" r="0" t="0"/>
          <a:stretch/>
        </p:blipFill>
        <p:spPr>
          <a:xfrm>
            <a:off x="1008063" y="2869612"/>
            <a:ext cx="195423" cy="201256"/>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0" name="Shape 980"/>
        <p:cNvGrpSpPr/>
        <p:nvPr/>
      </p:nvGrpSpPr>
      <p:grpSpPr>
        <a:xfrm>
          <a:off x="0" y="0"/>
          <a:ext cx="0" cy="0"/>
          <a:chOff x="0" y="0"/>
          <a:chExt cx="0" cy="0"/>
        </a:xfrm>
      </p:grpSpPr>
      <p:sp>
        <p:nvSpPr>
          <p:cNvPr id="981" name="Google Shape;981;p42"/>
          <p:cNvSpPr/>
          <p:nvPr/>
        </p:nvSpPr>
        <p:spPr>
          <a:xfrm>
            <a:off x="509588" y="919163"/>
            <a:ext cx="8166100" cy="81560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1" lang="es-PE" sz="1600">
                <a:solidFill>
                  <a:schemeClr val="dk1"/>
                </a:solidFill>
                <a:latin typeface="Calibri"/>
                <a:ea typeface="Calibri"/>
                <a:cs typeface="Calibri"/>
                <a:sym typeface="Calibri"/>
              </a:rPr>
              <a:t>FAST TRACKING</a:t>
            </a:r>
            <a:endParaRPr/>
          </a:p>
          <a:p>
            <a:pPr indent="0" lvl="0" marL="0" marR="0" rtl="0" algn="l">
              <a:spcBef>
                <a:spcPts val="600"/>
              </a:spcBef>
              <a:spcAft>
                <a:spcPts val="0"/>
              </a:spcAft>
              <a:buNone/>
            </a:pPr>
            <a:r>
              <a:rPr lang="es-PE" sz="1600">
                <a:solidFill>
                  <a:schemeClr val="dk1"/>
                </a:solidFill>
                <a:latin typeface="Calibri"/>
                <a:ea typeface="Calibri"/>
                <a:cs typeface="Calibri"/>
                <a:sym typeface="Calibri"/>
              </a:rPr>
              <a:t>Consiste en realizar tareas en paralelo que normalmente se harían de manera secuencial, con el riesgo de posibles retrabajos.</a:t>
            </a:r>
            <a:endParaRPr sz="1600">
              <a:solidFill>
                <a:schemeClr val="dk1"/>
              </a:solidFill>
              <a:latin typeface="Calibri"/>
              <a:ea typeface="Calibri"/>
              <a:cs typeface="Calibri"/>
              <a:sym typeface="Calibri"/>
            </a:endParaRPr>
          </a:p>
        </p:txBody>
      </p:sp>
      <p:sp>
        <p:nvSpPr>
          <p:cNvPr id="982" name="Google Shape;982;p42"/>
          <p:cNvSpPr/>
          <p:nvPr/>
        </p:nvSpPr>
        <p:spPr>
          <a:xfrm>
            <a:off x="503238" y="376836"/>
            <a:ext cx="4515492"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lang="es-PE" sz="1000">
                <a:solidFill>
                  <a:srgbClr val="7F7F7F"/>
                </a:solidFill>
                <a:latin typeface="Calibri"/>
                <a:ea typeface="Calibri"/>
                <a:cs typeface="Calibri"/>
                <a:sym typeface="Calibri"/>
              </a:rPr>
              <a:t>+ </a:t>
            </a:r>
            <a:r>
              <a:rPr lang="es-PE" sz="1000">
                <a:solidFill>
                  <a:srgbClr val="A5A5A5"/>
                </a:solidFill>
                <a:latin typeface="Calibri"/>
                <a:ea typeface="Calibri"/>
                <a:cs typeface="Calibri"/>
                <a:sym typeface="Calibri"/>
              </a:rPr>
              <a:t>ESTRATEGIAS DE GESTIÓN DE CRONOGRAMAS: </a:t>
            </a:r>
            <a:r>
              <a:rPr i="1" lang="es-PE" sz="1000">
                <a:solidFill>
                  <a:srgbClr val="A5A5A5"/>
                </a:solidFill>
                <a:latin typeface="Calibri"/>
                <a:ea typeface="Calibri"/>
                <a:cs typeface="Calibri"/>
                <a:sym typeface="Calibri"/>
              </a:rPr>
              <a:t>FAST TRACKING Y CRASHING</a:t>
            </a:r>
            <a:endParaRPr/>
          </a:p>
        </p:txBody>
      </p:sp>
      <p:sp>
        <p:nvSpPr>
          <p:cNvPr id="983" name="Google Shape;983;p42"/>
          <p:cNvSpPr/>
          <p:nvPr/>
        </p:nvSpPr>
        <p:spPr>
          <a:xfrm>
            <a:off x="3863089" y="2973591"/>
            <a:ext cx="361591" cy="192679"/>
          </a:xfrm>
          <a:prstGeom prst="rightArrow">
            <a:avLst>
              <a:gd fmla="val 50000" name="adj1"/>
              <a:gd fmla="val 50000" name="adj2"/>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984" name="Google Shape;984;p42"/>
          <p:cNvGrpSpPr/>
          <p:nvPr/>
        </p:nvGrpSpPr>
        <p:grpSpPr>
          <a:xfrm>
            <a:off x="4468139" y="2371563"/>
            <a:ext cx="1543502" cy="1396734"/>
            <a:chOff x="4697850" y="2389188"/>
            <a:chExt cx="1543502" cy="1396734"/>
          </a:xfrm>
        </p:grpSpPr>
        <p:sp>
          <p:nvSpPr>
            <p:cNvPr id="985" name="Google Shape;985;p42"/>
            <p:cNvSpPr/>
            <p:nvPr/>
          </p:nvSpPr>
          <p:spPr>
            <a:xfrm>
              <a:off x="4757267" y="2576597"/>
              <a:ext cx="765288" cy="291535"/>
            </a:xfrm>
            <a:prstGeom prst="roundRect">
              <a:avLst>
                <a:gd fmla="val 34092" name="adj"/>
              </a:avLst>
            </a:prstGeom>
            <a:solidFill>
              <a:srgbClr val="7150A0"/>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s-PE" sz="1050">
                  <a:solidFill>
                    <a:schemeClr val="lt1"/>
                  </a:solidFill>
                  <a:latin typeface="Calibri"/>
                  <a:ea typeface="Calibri"/>
                  <a:cs typeface="Calibri"/>
                  <a:sym typeface="Calibri"/>
                </a:rPr>
                <a:t>Actividad 1</a:t>
              </a:r>
              <a:endParaRPr b="1" sz="1050">
                <a:solidFill>
                  <a:schemeClr val="lt1"/>
                </a:solidFill>
                <a:latin typeface="Calibri"/>
                <a:ea typeface="Calibri"/>
                <a:cs typeface="Calibri"/>
                <a:sym typeface="Calibri"/>
              </a:endParaRPr>
            </a:p>
          </p:txBody>
        </p:sp>
        <p:sp>
          <p:nvSpPr>
            <p:cNvPr id="986" name="Google Shape;986;p42"/>
            <p:cNvSpPr/>
            <p:nvPr/>
          </p:nvSpPr>
          <p:spPr>
            <a:xfrm>
              <a:off x="5191414" y="3194228"/>
              <a:ext cx="818905" cy="291535"/>
            </a:xfrm>
            <a:prstGeom prst="roundRect">
              <a:avLst>
                <a:gd fmla="val 37359" name="adj"/>
              </a:avLst>
            </a:prstGeom>
            <a:solidFill>
              <a:srgbClr val="7150A0"/>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s-PE" sz="1050">
                  <a:solidFill>
                    <a:schemeClr val="lt1"/>
                  </a:solidFill>
                  <a:latin typeface="Calibri"/>
                  <a:ea typeface="Calibri"/>
                  <a:cs typeface="Calibri"/>
                  <a:sym typeface="Calibri"/>
                </a:rPr>
                <a:t>Actividad 2</a:t>
              </a:r>
              <a:endParaRPr b="1" sz="1050">
                <a:solidFill>
                  <a:schemeClr val="lt1"/>
                </a:solidFill>
                <a:latin typeface="Calibri"/>
                <a:ea typeface="Calibri"/>
                <a:cs typeface="Calibri"/>
                <a:sym typeface="Calibri"/>
              </a:endParaRPr>
            </a:p>
          </p:txBody>
        </p:sp>
        <p:sp>
          <p:nvSpPr>
            <p:cNvPr id="987" name="Google Shape;987;p42"/>
            <p:cNvSpPr txBox="1"/>
            <p:nvPr/>
          </p:nvSpPr>
          <p:spPr>
            <a:xfrm>
              <a:off x="4959116" y="2430139"/>
              <a:ext cx="361590" cy="153888"/>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s-PE" sz="1000">
                  <a:solidFill>
                    <a:schemeClr val="dk1"/>
                  </a:solidFill>
                  <a:latin typeface="Calibri"/>
                  <a:ea typeface="Calibri"/>
                  <a:cs typeface="Calibri"/>
                  <a:sym typeface="Calibri"/>
                </a:rPr>
                <a:t>4d</a:t>
              </a:r>
              <a:endParaRPr b="1" sz="1000">
                <a:solidFill>
                  <a:schemeClr val="dk1"/>
                </a:solidFill>
                <a:latin typeface="Calibri"/>
                <a:ea typeface="Calibri"/>
                <a:cs typeface="Calibri"/>
                <a:sym typeface="Calibri"/>
              </a:endParaRPr>
            </a:p>
          </p:txBody>
        </p:sp>
        <p:sp>
          <p:nvSpPr>
            <p:cNvPr id="988" name="Google Shape;988;p42"/>
            <p:cNvSpPr txBox="1"/>
            <p:nvPr/>
          </p:nvSpPr>
          <p:spPr>
            <a:xfrm>
              <a:off x="5420071" y="3049422"/>
              <a:ext cx="361590" cy="153888"/>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s-PE" sz="1000">
                  <a:solidFill>
                    <a:schemeClr val="dk1"/>
                  </a:solidFill>
                  <a:latin typeface="Calibri"/>
                  <a:ea typeface="Calibri"/>
                  <a:cs typeface="Calibri"/>
                  <a:sym typeface="Calibri"/>
                </a:rPr>
                <a:t>3d</a:t>
              </a:r>
              <a:endParaRPr b="1" sz="1000">
                <a:solidFill>
                  <a:schemeClr val="dk1"/>
                </a:solidFill>
                <a:latin typeface="Calibri"/>
                <a:ea typeface="Calibri"/>
                <a:cs typeface="Calibri"/>
                <a:sym typeface="Calibri"/>
              </a:endParaRPr>
            </a:p>
          </p:txBody>
        </p:sp>
        <p:sp>
          <p:nvSpPr>
            <p:cNvPr id="989" name="Google Shape;989;p42"/>
            <p:cNvSpPr txBox="1"/>
            <p:nvPr/>
          </p:nvSpPr>
          <p:spPr>
            <a:xfrm>
              <a:off x="5287139" y="3614804"/>
              <a:ext cx="361590" cy="153888"/>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s-PE" sz="1000">
                  <a:solidFill>
                    <a:schemeClr val="dk1"/>
                  </a:solidFill>
                  <a:latin typeface="Calibri"/>
                  <a:ea typeface="Calibri"/>
                  <a:cs typeface="Calibri"/>
                  <a:sym typeface="Calibri"/>
                </a:rPr>
                <a:t>6d</a:t>
              </a:r>
              <a:endParaRPr b="1" sz="1000">
                <a:solidFill>
                  <a:schemeClr val="dk1"/>
                </a:solidFill>
                <a:latin typeface="Calibri"/>
                <a:ea typeface="Calibri"/>
                <a:cs typeface="Calibri"/>
                <a:sym typeface="Calibri"/>
              </a:endParaRPr>
            </a:p>
          </p:txBody>
        </p:sp>
        <p:cxnSp>
          <p:nvCxnSpPr>
            <p:cNvPr id="990" name="Google Shape;990;p42"/>
            <p:cNvCxnSpPr/>
            <p:nvPr/>
          </p:nvCxnSpPr>
          <p:spPr>
            <a:xfrm rot="10800000">
              <a:off x="4697850" y="3785922"/>
              <a:ext cx="1543502" cy="0"/>
            </a:xfrm>
            <a:prstGeom prst="straightConnector1">
              <a:avLst/>
            </a:prstGeom>
            <a:noFill/>
            <a:ln cap="flat" cmpd="sng" w="12700">
              <a:solidFill>
                <a:schemeClr val="accent6"/>
              </a:solidFill>
              <a:prstDash val="solid"/>
              <a:round/>
              <a:headEnd len="sm" w="sm" type="none"/>
              <a:tailEnd len="sm" w="sm" type="none"/>
            </a:ln>
          </p:spPr>
        </p:cxnSp>
        <p:cxnSp>
          <p:nvCxnSpPr>
            <p:cNvPr id="991" name="Google Shape;991;p42"/>
            <p:cNvCxnSpPr/>
            <p:nvPr/>
          </p:nvCxnSpPr>
          <p:spPr>
            <a:xfrm rot="10800000">
              <a:off x="6241350" y="2390451"/>
              <a:ext cx="0" cy="1395471"/>
            </a:xfrm>
            <a:prstGeom prst="straightConnector1">
              <a:avLst/>
            </a:prstGeom>
            <a:noFill/>
            <a:ln cap="flat" cmpd="sng" w="12700">
              <a:solidFill>
                <a:schemeClr val="accent6"/>
              </a:solidFill>
              <a:prstDash val="solid"/>
              <a:round/>
              <a:headEnd len="med" w="med" type="oval"/>
              <a:tailEnd len="sm" w="sm" type="none"/>
            </a:ln>
          </p:spPr>
        </p:cxnSp>
        <p:cxnSp>
          <p:nvCxnSpPr>
            <p:cNvPr id="992" name="Google Shape;992;p42"/>
            <p:cNvCxnSpPr/>
            <p:nvPr/>
          </p:nvCxnSpPr>
          <p:spPr>
            <a:xfrm rot="10800000">
              <a:off x="4701025" y="2389188"/>
              <a:ext cx="0" cy="1396734"/>
            </a:xfrm>
            <a:prstGeom prst="straightConnector1">
              <a:avLst/>
            </a:prstGeom>
            <a:noFill/>
            <a:ln cap="flat" cmpd="sng" w="12700">
              <a:solidFill>
                <a:schemeClr val="accent6"/>
              </a:solidFill>
              <a:prstDash val="solid"/>
              <a:round/>
              <a:headEnd len="med" w="med" type="oval"/>
              <a:tailEnd len="sm" w="sm" type="none"/>
            </a:ln>
          </p:spPr>
        </p:cxnSp>
        <p:cxnSp>
          <p:nvCxnSpPr>
            <p:cNvPr id="993" name="Google Shape;993;p42"/>
            <p:cNvCxnSpPr>
              <a:stCxn id="985" idx="3"/>
              <a:endCxn id="986" idx="1"/>
            </p:cNvCxnSpPr>
            <p:nvPr/>
          </p:nvCxnSpPr>
          <p:spPr>
            <a:xfrm flipH="1">
              <a:off x="5191355" y="2722364"/>
              <a:ext cx="331200" cy="617700"/>
            </a:xfrm>
            <a:prstGeom prst="bentConnector5">
              <a:avLst>
                <a:gd fmla="val -138404" name="adj1"/>
                <a:gd fmla="val 52854" name="adj2"/>
                <a:gd fmla="val 99664" name="adj3"/>
              </a:avLst>
            </a:prstGeom>
            <a:noFill/>
            <a:ln cap="flat" cmpd="sng" w="19050">
              <a:solidFill>
                <a:schemeClr val="accent2"/>
              </a:solidFill>
              <a:prstDash val="solid"/>
              <a:round/>
              <a:headEnd len="sm" w="sm" type="none"/>
              <a:tailEnd len="med" w="med" type="triangle"/>
            </a:ln>
          </p:spPr>
        </p:cxnSp>
      </p:grpSp>
      <p:sp>
        <p:nvSpPr>
          <p:cNvPr id="994" name="Google Shape;994;p42"/>
          <p:cNvSpPr txBox="1"/>
          <p:nvPr/>
        </p:nvSpPr>
        <p:spPr>
          <a:xfrm>
            <a:off x="1930051" y="3895045"/>
            <a:ext cx="1857721" cy="630942"/>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s-PE" sz="1200">
                <a:solidFill>
                  <a:schemeClr val="accent5"/>
                </a:solidFill>
                <a:latin typeface="Calibri"/>
                <a:ea typeface="Calibri"/>
                <a:cs typeface="Calibri"/>
                <a:sym typeface="Calibri"/>
              </a:rPr>
              <a:t>Antes del </a:t>
            </a:r>
            <a:r>
              <a:rPr b="1" i="1" lang="es-PE" sz="1200">
                <a:solidFill>
                  <a:schemeClr val="accent5"/>
                </a:solidFill>
                <a:latin typeface="Calibri"/>
                <a:ea typeface="Calibri"/>
                <a:cs typeface="Calibri"/>
                <a:sym typeface="Calibri"/>
              </a:rPr>
              <a:t>Fast Tracking</a:t>
            </a:r>
            <a:endParaRPr/>
          </a:p>
          <a:p>
            <a:pPr indent="0" lvl="0" marL="0" marR="0" rtl="0" algn="ctr">
              <a:spcBef>
                <a:spcPts val="600"/>
              </a:spcBef>
              <a:spcAft>
                <a:spcPts val="0"/>
              </a:spcAft>
              <a:buNone/>
            </a:pPr>
            <a:r>
              <a:rPr lang="es-PE" sz="1200">
                <a:solidFill>
                  <a:schemeClr val="accent2"/>
                </a:solidFill>
                <a:latin typeface="Calibri"/>
                <a:ea typeface="Calibri"/>
                <a:cs typeface="Calibri"/>
                <a:sym typeface="Calibri"/>
              </a:rPr>
              <a:t>(Actividades en estricta secuencia)</a:t>
            </a:r>
            <a:endParaRPr sz="1200">
              <a:solidFill>
                <a:schemeClr val="accent2"/>
              </a:solidFill>
              <a:latin typeface="Calibri"/>
              <a:ea typeface="Calibri"/>
              <a:cs typeface="Calibri"/>
              <a:sym typeface="Calibri"/>
            </a:endParaRPr>
          </a:p>
        </p:txBody>
      </p:sp>
      <p:sp>
        <p:nvSpPr>
          <p:cNvPr id="995" name="Google Shape;995;p42"/>
          <p:cNvSpPr txBox="1"/>
          <p:nvPr/>
        </p:nvSpPr>
        <p:spPr>
          <a:xfrm>
            <a:off x="4299976" y="3895045"/>
            <a:ext cx="1857721" cy="1000274"/>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s-PE" sz="1200">
                <a:solidFill>
                  <a:schemeClr val="accent5"/>
                </a:solidFill>
                <a:latin typeface="Calibri"/>
                <a:ea typeface="Calibri"/>
                <a:cs typeface="Calibri"/>
                <a:sym typeface="Calibri"/>
              </a:rPr>
              <a:t>Después del </a:t>
            </a:r>
            <a:r>
              <a:rPr b="1" i="1" lang="es-PE" sz="1200">
                <a:solidFill>
                  <a:schemeClr val="accent5"/>
                </a:solidFill>
                <a:latin typeface="Calibri"/>
                <a:ea typeface="Calibri"/>
                <a:cs typeface="Calibri"/>
                <a:sym typeface="Calibri"/>
              </a:rPr>
              <a:t>Fast Tracking</a:t>
            </a:r>
            <a:endParaRPr/>
          </a:p>
          <a:p>
            <a:pPr indent="0" lvl="0" marL="0" marR="0" rtl="0" algn="ctr">
              <a:spcBef>
                <a:spcPts val="600"/>
              </a:spcBef>
              <a:spcAft>
                <a:spcPts val="0"/>
              </a:spcAft>
              <a:buNone/>
            </a:pPr>
            <a:r>
              <a:rPr lang="es-PE" sz="1200">
                <a:solidFill>
                  <a:schemeClr val="accent2"/>
                </a:solidFill>
                <a:latin typeface="Calibri"/>
                <a:ea typeface="Calibri"/>
                <a:cs typeface="Calibri"/>
                <a:sym typeface="Calibri"/>
              </a:rPr>
              <a:t>(Actividades en paralelo, en este caso el 4to día de la actividad 1 está en paralelo a la actividad 2)</a:t>
            </a:r>
            <a:endParaRPr sz="1200">
              <a:solidFill>
                <a:schemeClr val="accent2"/>
              </a:solidFill>
              <a:latin typeface="Calibri"/>
              <a:ea typeface="Calibri"/>
              <a:cs typeface="Calibri"/>
              <a:sym typeface="Calibri"/>
            </a:endParaRPr>
          </a:p>
        </p:txBody>
      </p:sp>
      <p:sp>
        <p:nvSpPr>
          <p:cNvPr id="996" name="Google Shape;996;p42"/>
          <p:cNvSpPr/>
          <p:nvPr/>
        </p:nvSpPr>
        <p:spPr>
          <a:xfrm>
            <a:off x="6255099" y="2367092"/>
            <a:ext cx="369843" cy="1405676"/>
          </a:xfrm>
          <a:prstGeom prst="upArrow">
            <a:avLst>
              <a:gd fmla="val 50000" name="adj1"/>
              <a:gd fmla="val 50000" name="adj2"/>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997" name="Google Shape;997;p42"/>
          <p:cNvSpPr/>
          <p:nvPr/>
        </p:nvSpPr>
        <p:spPr>
          <a:xfrm>
            <a:off x="6714494" y="2392039"/>
            <a:ext cx="211791" cy="215900"/>
          </a:xfrm>
          <a:prstGeom prst="mathPlus">
            <a:avLst>
              <a:gd fmla="val 23520" name="adj1"/>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998" name="Google Shape;998;p42"/>
          <p:cNvSpPr/>
          <p:nvPr/>
        </p:nvSpPr>
        <p:spPr>
          <a:xfrm>
            <a:off x="6714494" y="3591907"/>
            <a:ext cx="250270" cy="180408"/>
          </a:xfrm>
          <a:prstGeom prst="mathMinus">
            <a:avLst>
              <a:gd fmla="val 23520" name="adj1"/>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999" name="Google Shape;999;p42"/>
          <p:cNvSpPr txBox="1"/>
          <p:nvPr/>
        </p:nvSpPr>
        <p:spPr>
          <a:xfrm>
            <a:off x="6714494" y="3015285"/>
            <a:ext cx="499455" cy="16927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s-PE" sz="1100">
                <a:solidFill>
                  <a:schemeClr val="dk1"/>
                </a:solidFill>
                <a:latin typeface="Calibri"/>
                <a:ea typeface="Calibri"/>
                <a:cs typeface="Calibri"/>
                <a:sym typeface="Calibri"/>
              </a:rPr>
              <a:t>Riesgos</a:t>
            </a:r>
            <a:endParaRPr sz="1100">
              <a:solidFill>
                <a:schemeClr val="dk1"/>
              </a:solidFill>
              <a:latin typeface="Calibri"/>
              <a:ea typeface="Calibri"/>
              <a:cs typeface="Calibri"/>
              <a:sym typeface="Calibri"/>
            </a:endParaRPr>
          </a:p>
        </p:txBody>
      </p:sp>
      <p:grpSp>
        <p:nvGrpSpPr>
          <p:cNvPr id="1000" name="Google Shape;1000;p42"/>
          <p:cNvGrpSpPr/>
          <p:nvPr/>
        </p:nvGrpSpPr>
        <p:grpSpPr>
          <a:xfrm>
            <a:off x="2076128" y="2371563"/>
            <a:ext cx="1543502" cy="1396734"/>
            <a:chOff x="2425029" y="2389188"/>
            <a:chExt cx="1543502" cy="1396734"/>
          </a:xfrm>
        </p:grpSpPr>
        <p:sp>
          <p:nvSpPr>
            <p:cNvPr id="1001" name="Google Shape;1001;p42"/>
            <p:cNvSpPr/>
            <p:nvPr/>
          </p:nvSpPr>
          <p:spPr>
            <a:xfrm>
              <a:off x="3198934" y="3194228"/>
              <a:ext cx="765288" cy="291535"/>
            </a:xfrm>
            <a:prstGeom prst="roundRect">
              <a:avLst>
                <a:gd fmla="val 36270" name="adj"/>
              </a:avLst>
            </a:prstGeom>
            <a:solidFill>
              <a:srgbClr val="7150A0"/>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s-PE" sz="1050">
                  <a:solidFill>
                    <a:schemeClr val="lt1"/>
                  </a:solidFill>
                  <a:latin typeface="Calibri"/>
                  <a:ea typeface="Calibri"/>
                  <a:cs typeface="Calibri"/>
                  <a:sym typeface="Calibri"/>
                </a:rPr>
                <a:t>Actividad 2</a:t>
              </a:r>
              <a:endParaRPr b="1" sz="1050">
                <a:solidFill>
                  <a:schemeClr val="lt1"/>
                </a:solidFill>
                <a:latin typeface="Calibri"/>
                <a:ea typeface="Calibri"/>
                <a:cs typeface="Calibri"/>
                <a:sym typeface="Calibri"/>
              </a:endParaRPr>
            </a:p>
          </p:txBody>
        </p:sp>
        <p:cxnSp>
          <p:nvCxnSpPr>
            <p:cNvPr id="1002" name="Google Shape;1002;p42"/>
            <p:cNvCxnSpPr/>
            <p:nvPr/>
          </p:nvCxnSpPr>
          <p:spPr>
            <a:xfrm>
              <a:off x="3198934" y="2822249"/>
              <a:ext cx="0" cy="371978"/>
            </a:xfrm>
            <a:prstGeom prst="straightConnector1">
              <a:avLst/>
            </a:prstGeom>
            <a:noFill/>
            <a:ln cap="flat" cmpd="sng" w="19050">
              <a:solidFill>
                <a:schemeClr val="accent2"/>
              </a:solidFill>
              <a:prstDash val="solid"/>
              <a:round/>
              <a:headEnd len="sm" w="sm" type="none"/>
              <a:tailEnd len="med" w="med" type="triangle"/>
            </a:ln>
          </p:spPr>
        </p:cxnSp>
        <p:sp>
          <p:nvSpPr>
            <p:cNvPr id="1003" name="Google Shape;1003;p42"/>
            <p:cNvSpPr txBox="1"/>
            <p:nvPr/>
          </p:nvSpPr>
          <p:spPr>
            <a:xfrm>
              <a:off x="3400783" y="3036722"/>
              <a:ext cx="361590" cy="153888"/>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s-PE" sz="1000">
                  <a:solidFill>
                    <a:schemeClr val="dk1"/>
                  </a:solidFill>
                  <a:latin typeface="Calibri"/>
                  <a:ea typeface="Calibri"/>
                  <a:cs typeface="Calibri"/>
                  <a:sym typeface="Calibri"/>
                </a:rPr>
                <a:t>3d</a:t>
              </a:r>
              <a:endParaRPr b="1" sz="1000">
                <a:solidFill>
                  <a:schemeClr val="dk1"/>
                </a:solidFill>
                <a:latin typeface="Calibri"/>
                <a:ea typeface="Calibri"/>
                <a:cs typeface="Calibri"/>
                <a:sym typeface="Calibri"/>
              </a:endParaRPr>
            </a:p>
          </p:txBody>
        </p:sp>
        <p:sp>
          <p:nvSpPr>
            <p:cNvPr id="1004" name="Google Shape;1004;p42"/>
            <p:cNvSpPr txBox="1"/>
            <p:nvPr/>
          </p:nvSpPr>
          <p:spPr>
            <a:xfrm>
              <a:off x="3014318" y="3614804"/>
              <a:ext cx="361590" cy="153888"/>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s-PE" sz="1000">
                  <a:solidFill>
                    <a:schemeClr val="dk1"/>
                  </a:solidFill>
                  <a:latin typeface="Calibri"/>
                  <a:ea typeface="Calibri"/>
                  <a:cs typeface="Calibri"/>
                  <a:sym typeface="Calibri"/>
                </a:rPr>
                <a:t>7d</a:t>
              </a:r>
              <a:endParaRPr b="1" sz="1000">
                <a:solidFill>
                  <a:schemeClr val="dk1"/>
                </a:solidFill>
                <a:latin typeface="Calibri"/>
                <a:ea typeface="Calibri"/>
                <a:cs typeface="Calibri"/>
                <a:sym typeface="Calibri"/>
              </a:endParaRPr>
            </a:p>
          </p:txBody>
        </p:sp>
        <p:cxnSp>
          <p:nvCxnSpPr>
            <p:cNvPr id="1005" name="Google Shape;1005;p42"/>
            <p:cNvCxnSpPr/>
            <p:nvPr/>
          </p:nvCxnSpPr>
          <p:spPr>
            <a:xfrm rot="10800000">
              <a:off x="2425029" y="3785922"/>
              <a:ext cx="1543502" cy="0"/>
            </a:xfrm>
            <a:prstGeom prst="straightConnector1">
              <a:avLst/>
            </a:prstGeom>
            <a:noFill/>
            <a:ln cap="flat" cmpd="sng" w="12700">
              <a:solidFill>
                <a:schemeClr val="accent6"/>
              </a:solidFill>
              <a:prstDash val="solid"/>
              <a:round/>
              <a:headEnd len="sm" w="sm" type="none"/>
              <a:tailEnd len="sm" w="sm" type="none"/>
            </a:ln>
          </p:spPr>
        </p:cxnSp>
        <p:cxnSp>
          <p:nvCxnSpPr>
            <p:cNvPr id="1006" name="Google Shape;1006;p42"/>
            <p:cNvCxnSpPr/>
            <p:nvPr/>
          </p:nvCxnSpPr>
          <p:spPr>
            <a:xfrm rot="10800000">
              <a:off x="3968529" y="2390451"/>
              <a:ext cx="0" cy="1395471"/>
            </a:xfrm>
            <a:prstGeom prst="straightConnector1">
              <a:avLst/>
            </a:prstGeom>
            <a:noFill/>
            <a:ln cap="flat" cmpd="sng" w="12700">
              <a:solidFill>
                <a:schemeClr val="accent6"/>
              </a:solidFill>
              <a:prstDash val="solid"/>
              <a:round/>
              <a:headEnd len="med" w="med" type="oval"/>
              <a:tailEnd len="sm" w="sm" type="none"/>
            </a:ln>
          </p:spPr>
        </p:cxnSp>
        <p:cxnSp>
          <p:nvCxnSpPr>
            <p:cNvPr id="1007" name="Google Shape;1007;p42"/>
            <p:cNvCxnSpPr/>
            <p:nvPr/>
          </p:nvCxnSpPr>
          <p:spPr>
            <a:xfrm rot="10800000">
              <a:off x="2425029" y="2389188"/>
              <a:ext cx="0" cy="1396734"/>
            </a:xfrm>
            <a:prstGeom prst="straightConnector1">
              <a:avLst/>
            </a:prstGeom>
            <a:noFill/>
            <a:ln cap="flat" cmpd="sng" w="12700">
              <a:solidFill>
                <a:schemeClr val="accent6"/>
              </a:solidFill>
              <a:prstDash val="solid"/>
              <a:round/>
              <a:headEnd len="med" w="med" type="oval"/>
              <a:tailEnd len="sm" w="sm" type="none"/>
            </a:ln>
          </p:spPr>
        </p:cxnSp>
        <p:sp>
          <p:nvSpPr>
            <p:cNvPr id="1008" name="Google Shape;1008;p42"/>
            <p:cNvSpPr/>
            <p:nvPr/>
          </p:nvSpPr>
          <p:spPr>
            <a:xfrm>
              <a:off x="2471746" y="2576597"/>
              <a:ext cx="765288" cy="291535"/>
            </a:xfrm>
            <a:prstGeom prst="roundRect">
              <a:avLst>
                <a:gd fmla="val 40626" name="adj"/>
              </a:avLst>
            </a:prstGeom>
            <a:solidFill>
              <a:srgbClr val="7150A0"/>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s-PE" sz="1050">
                  <a:solidFill>
                    <a:schemeClr val="lt1"/>
                  </a:solidFill>
                  <a:latin typeface="Calibri"/>
                  <a:ea typeface="Calibri"/>
                  <a:cs typeface="Calibri"/>
                  <a:sym typeface="Calibri"/>
                </a:rPr>
                <a:t>Actividad 1</a:t>
              </a:r>
              <a:endParaRPr b="1" sz="1050">
                <a:solidFill>
                  <a:schemeClr val="lt1"/>
                </a:solidFill>
                <a:latin typeface="Calibri"/>
                <a:ea typeface="Calibri"/>
                <a:cs typeface="Calibri"/>
                <a:sym typeface="Calibri"/>
              </a:endParaRPr>
            </a:p>
          </p:txBody>
        </p:sp>
        <p:sp>
          <p:nvSpPr>
            <p:cNvPr id="1009" name="Google Shape;1009;p42"/>
            <p:cNvSpPr txBox="1"/>
            <p:nvPr/>
          </p:nvSpPr>
          <p:spPr>
            <a:xfrm>
              <a:off x="2673595" y="2430139"/>
              <a:ext cx="361590" cy="153888"/>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s-PE" sz="1000">
                  <a:solidFill>
                    <a:schemeClr val="dk1"/>
                  </a:solidFill>
                  <a:latin typeface="Calibri"/>
                  <a:ea typeface="Calibri"/>
                  <a:cs typeface="Calibri"/>
                  <a:sym typeface="Calibri"/>
                </a:rPr>
                <a:t>4d</a:t>
              </a:r>
              <a:endParaRPr b="1" sz="1000">
                <a:solidFill>
                  <a:schemeClr val="dk1"/>
                </a:solidFill>
                <a:latin typeface="Calibri"/>
                <a:ea typeface="Calibri"/>
                <a:cs typeface="Calibri"/>
                <a:sym typeface="Calibri"/>
              </a:endParaRPr>
            </a:p>
          </p:txBody>
        </p:sp>
      </p:gr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4" name="Shape 1014"/>
        <p:cNvGrpSpPr/>
        <p:nvPr/>
      </p:nvGrpSpPr>
      <p:grpSpPr>
        <a:xfrm>
          <a:off x="0" y="0"/>
          <a:ext cx="0" cy="0"/>
          <a:chOff x="0" y="0"/>
          <a:chExt cx="0" cy="0"/>
        </a:xfrm>
      </p:grpSpPr>
      <p:graphicFrame>
        <p:nvGraphicFramePr>
          <p:cNvPr id="1015" name="Google Shape;1015;p43"/>
          <p:cNvGraphicFramePr/>
          <p:nvPr/>
        </p:nvGraphicFramePr>
        <p:xfrm>
          <a:off x="677240" y="2060660"/>
          <a:ext cx="3000000" cy="3000000"/>
        </p:xfrm>
        <a:graphic>
          <a:graphicData uri="http://schemas.openxmlformats.org/drawingml/2006/table">
            <a:tbl>
              <a:tblPr>
                <a:noFill/>
                <a:tableStyleId>{DC108FB1-C6A3-4793-8F41-B948A69EDCEA}</a:tableStyleId>
              </a:tblPr>
              <a:tblGrid>
                <a:gridCol w="1708925"/>
                <a:gridCol w="635600"/>
                <a:gridCol w="718225"/>
                <a:gridCol w="923675"/>
                <a:gridCol w="923675"/>
                <a:gridCol w="595525"/>
                <a:gridCol w="595525"/>
                <a:gridCol w="881925"/>
                <a:gridCol w="831750"/>
              </a:tblGrid>
              <a:tr h="317900">
                <a:tc gridSpan="9">
                  <a:txBody>
                    <a:bodyPr/>
                    <a:lstStyle/>
                    <a:p>
                      <a:pPr indent="0" lvl="0" marL="0" marR="0" rtl="0" algn="l">
                        <a:spcBef>
                          <a:spcPts val="0"/>
                        </a:spcBef>
                        <a:spcAft>
                          <a:spcPts val="0"/>
                        </a:spcAft>
                        <a:buNone/>
                      </a:pPr>
                      <a:r>
                        <a:rPr b="1" i="0" lang="es-PE" sz="1400" u="none" strike="noStrike">
                          <a:solidFill>
                            <a:srgbClr val="000000"/>
                          </a:solidFill>
                          <a:latin typeface="Calibri"/>
                          <a:ea typeface="Calibri"/>
                          <a:cs typeface="Calibri"/>
                          <a:sym typeface="Calibri"/>
                        </a:rPr>
                        <a:t>PROYECTO – CREACIÓN DE SITIO WEB</a:t>
                      </a:r>
                      <a:endParaRPr/>
                    </a:p>
                  </a:txBody>
                  <a:tcPr marT="6125" marB="0" marR="6125" marL="61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accent5"/>
                      </a:solidFill>
                      <a:prstDash val="solid"/>
                      <a:round/>
                      <a:headEnd len="sm" w="sm" type="none"/>
                      <a:tailEnd len="sm" w="sm" type="none"/>
                    </a:lnB>
                  </a:tcPr>
                </a:tc>
                <a:tc hMerge="1"/>
                <a:tc hMerge="1"/>
                <a:tc hMerge="1"/>
                <a:tc hMerge="1"/>
                <a:tc hMerge="1"/>
                <a:tc hMerge="1"/>
                <a:tc hMerge="1"/>
                <a:tc hMerge="1"/>
              </a:tr>
              <a:tr h="312775">
                <a:tc>
                  <a:txBody>
                    <a:bodyPr/>
                    <a:lstStyle/>
                    <a:p>
                      <a:pPr indent="0" lvl="0" marL="134938" marR="0" rtl="0" algn="l">
                        <a:spcBef>
                          <a:spcPts val="0"/>
                        </a:spcBef>
                        <a:spcAft>
                          <a:spcPts val="0"/>
                        </a:spcAft>
                        <a:buNone/>
                      </a:pPr>
                      <a:r>
                        <a:rPr b="1" i="0" lang="es-PE" sz="1050" u="none" strike="noStrike">
                          <a:solidFill>
                            <a:schemeClr val="lt1"/>
                          </a:solidFill>
                          <a:latin typeface="Calibri"/>
                          <a:ea typeface="Calibri"/>
                          <a:cs typeface="Calibri"/>
                          <a:sym typeface="Calibri"/>
                        </a:rPr>
                        <a:t>Nombre de tarea</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accent5"/>
                    </a:solidFill>
                  </a:tcPr>
                </a:tc>
                <a:tc>
                  <a:txBody>
                    <a:bodyPr/>
                    <a:lstStyle/>
                    <a:p>
                      <a:pPr indent="0" lvl="0" marL="0" marR="0" rtl="0" algn="ctr">
                        <a:spcBef>
                          <a:spcPts val="0"/>
                        </a:spcBef>
                        <a:spcAft>
                          <a:spcPts val="0"/>
                        </a:spcAft>
                        <a:buNone/>
                      </a:pPr>
                      <a:r>
                        <a:rPr b="1" i="0" lang="es-PE" sz="1050" u="none" strike="noStrike">
                          <a:solidFill>
                            <a:schemeClr val="lt1"/>
                          </a:solidFill>
                          <a:latin typeface="Calibri"/>
                          <a:ea typeface="Calibri"/>
                          <a:cs typeface="Calibri"/>
                          <a:sym typeface="Calibri"/>
                        </a:rPr>
                        <a:t>Duración</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accent5"/>
                    </a:solidFill>
                  </a:tcPr>
                </a:tc>
                <a:tc>
                  <a:txBody>
                    <a:bodyPr/>
                    <a:lstStyle/>
                    <a:p>
                      <a:pPr indent="0" lvl="0" marL="0" marR="0" rtl="0" algn="ctr">
                        <a:spcBef>
                          <a:spcPts val="0"/>
                        </a:spcBef>
                        <a:spcAft>
                          <a:spcPts val="0"/>
                        </a:spcAft>
                        <a:buNone/>
                      </a:pPr>
                      <a:r>
                        <a:rPr b="1" i="0" lang="es-PE" sz="1050" u="none" strike="noStrike">
                          <a:solidFill>
                            <a:schemeClr val="lt1"/>
                          </a:solidFill>
                          <a:latin typeface="Calibri"/>
                          <a:ea typeface="Calibri"/>
                          <a:cs typeface="Calibri"/>
                          <a:sym typeface="Calibri"/>
                        </a:rPr>
                        <a:t>Avance</a:t>
                      </a:r>
                      <a:br>
                        <a:rPr b="1" i="0" lang="es-PE" sz="1050" u="none" strike="noStrike">
                          <a:solidFill>
                            <a:schemeClr val="lt1"/>
                          </a:solidFill>
                          <a:latin typeface="Calibri"/>
                          <a:ea typeface="Calibri"/>
                          <a:cs typeface="Calibri"/>
                          <a:sym typeface="Calibri"/>
                        </a:rPr>
                      </a:br>
                      <a:r>
                        <a:rPr b="1" i="0" lang="es-PE" sz="1050" u="none" strike="noStrike">
                          <a:solidFill>
                            <a:schemeClr val="lt1"/>
                          </a:solidFill>
                          <a:latin typeface="Calibri"/>
                          <a:ea typeface="Calibri"/>
                          <a:cs typeface="Calibri"/>
                          <a:sym typeface="Calibri"/>
                        </a:rPr>
                        <a:t>%</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accent5"/>
                    </a:solidFill>
                  </a:tcPr>
                </a:tc>
                <a:tc>
                  <a:txBody>
                    <a:bodyPr/>
                    <a:lstStyle/>
                    <a:p>
                      <a:pPr indent="0" lvl="0" marL="0" marR="0" rtl="0" algn="ctr">
                        <a:spcBef>
                          <a:spcPts val="0"/>
                        </a:spcBef>
                        <a:spcAft>
                          <a:spcPts val="0"/>
                        </a:spcAft>
                        <a:buNone/>
                      </a:pPr>
                      <a:r>
                        <a:rPr b="1" i="0" lang="es-PE" sz="1050" u="none" strike="noStrike">
                          <a:solidFill>
                            <a:schemeClr val="lt1"/>
                          </a:solidFill>
                          <a:latin typeface="Calibri"/>
                          <a:ea typeface="Calibri"/>
                          <a:cs typeface="Calibri"/>
                          <a:sym typeface="Calibri"/>
                        </a:rPr>
                        <a:t>Inicio </a:t>
                      </a:r>
                      <a:br>
                        <a:rPr b="1" i="0" lang="es-PE" sz="1050" u="none" strike="noStrike">
                          <a:solidFill>
                            <a:schemeClr val="lt1"/>
                          </a:solidFill>
                          <a:latin typeface="Calibri"/>
                          <a:ea typeface="Calibri"/>
                          <a:cs typeface="Calibri"/>
                          <a:sym typeface="Calibri"/>
                        </a:rPr>
                      </a:br>
                      <a:r>
                        <a:rPr b="1" i="0" lang="es-PE" sz="1050" u="none" strike="noStrike">
                          <a:solidFill>
                            <a:schemeClr val="lt1"/>
                          </a:solidFill>
                          <a:latin typeface="Calibri"/>
                          <a:ea typeface="Calibri"/>
                          <a:cs typeface="Calibri"/>
                          <a:sym typeface="Calibri"/>
                        </a:rPr>
                        <a:t>Planificado</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accent5"/>
                    </a:solidFill>
                  </a:tcPr>
                </a:tc>
                <a:tc>
                  <a:txBody>
                    <a:bodyPr/>
                    <a:lstStyle/>
                    <a:p>
                      <a:pPr indent="0" lvl="0" marL="0" marR="0" rtl="0" algn="ctr">
                        <a:spcBef>
                          <a:spcPts val="0"/>
                        </a:spcBef>
                        <a:spcAft>
                          <a:spcPts val="0"/>
                        </a:spcAft>
                        <a:buNone/>
                      </a:pPr>
                      <a:r>
                        <a:rPr b="1" i="0" lang="es-PE" sz="1050" u="none" strike="noStrike">
                          <a:solidFill>
                            <a:schemeClr val="lt1"/>
                          </a:solidFill>
                          <a:latin typeface="Calibri"/>
                          <a:ea typeface="Calibri"/>
                          <a:cs typeface="Calibri"/>
                          <a:sym typeface="Calibri"/>
                        </a:rPr>
                        <a:t>Fin Planificado</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accent5"/>
                    </a:solidFill>
                  </a:tcPr>
                </a:tc>
                <a:tc>
                  <a:txBody>
                    <a:bodyPr/>
                    <a:lstStyle/>
                    <a:p>
                      <a:pPr indent="0" lvl="0" marL="0" marR="0" rtl="0" algn="ctr">
                        <a:spcBef>
                          <a:spcPts val="0"/>
                        </a:spcBef>
                        <a:spcAft>
                          <a:spcPts val="0"/>
                        </a:spcAft>
                        <a:buNone/>
                      </a:pPr>
                      <a:r>
                        <a:rPr b="1" i="0" lang="es-PE" sz="1050" u="none" strike="noStrike">
                          <a:solidFill>
                            <a:schemeClr val="lt1"/>
                          </a:solidFill>
                          <a:latin typeface="Calibri"/>
                          <a:ea typeface="Calibri"/>
                          <a:cs typeface="Calibri"/>
                          <a:sym typeface="Calibri"/>
                        </a:rPr>
                        <a:t>Inicio</a:t>
                      </a:r>
                      <a:br>
                        <a:rPr b="1" i="0" lang="es-PE" sz="1050" u="none" strike="noStrike">
                          <a:solidFill>
                            <a:schemeClr val="lt1"/>
                          </a:solidFill>
                          <a:latin typeface="Calibri"/>
                          <a:ea typeface="Calibri"/>
                          <a:cs typeface="Calibri"/>
                          <a:sym typeface="Calibri"/>
                        </a:rPr>
                      </a:br>
                      <a:r>
                        <a:rPr b="1" i="0" lang="es-PE" sz="1050" u="none" strike="noStrike">
                          <a:solidFill>
                            <a:schemeClr val="lt1"/>
                          </a:solidFill>
                          <a:latin typeface="Calibri"/>
                          <a:ea typeface="Calibri"/>
                          <a:cs typeface="Calibri"/>
                          <a:sym typeface="Calibri"/>
                        </a:rPr>
                        <a:t>Real</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accent5"/>
                    </a:solidFill>
                  </a:tcPr>
                </a:tc>
                <a:tc>
                  <a:txBody>
                    <a:bodyPr/>
                    <a:lstStyle/>
                    <a:p>
                      <a:pPr indent="0" lvl="0" marL="0" marR="0" rtl="0" algn="ctr">
                        <a:spcBef>
                          <a:spcPts val="0"/>
                        </a:spcBef>
                        <a:spcAft>
                          <a:spcPts val="0"/>
                        </a:spcAft>
                        <a:buNone/>
                      </a:pPr>
                      <a:r>
                        <a:rPr b="1" i="0" lang="es-PE" sz="1050" u="none" strike="noStrike">
                          <a:solidFill>
                            <a:schemeClr val="lt1"/>
                          </a:solidFill>
                          <a:latin typeface="Calibri"/>
                          <a:ea typeface="Calibri"/>
                          <a:cs typeface="Calibri"/>
                          <a:sym typeface="Calibri"/>
                        </a:rPr>
                        <a:t>Fin</a:t>
                      </a:r>
                      <a:br>
                        <a:rPr b="1" i="0" lang="es-PE" sz="1050" u="none" strike="noStrike">
                          <a:solidFill>
                            <a:schemeClr val="lt1"/>
                          </a:solidFill>
                          <a:latin typeface="Calibri"/>
                          <a:ea typeface="Calibri"/>
                          <a:cs typeface="Calibri"/>
                          <a:sym typeface="Calibri"/>
                        </a:rPr>
                      </a:br>
                      <a:r>
                        <a:rPr b="1" i="0" lang="es-PE" sz="1050" u="none" strike="noStrike">
                          <a:solidFill>
                            <a:schemeClr val="lt1"/>
                          </a:solidFill>
                          <a:latin typeface="Calibri"/>
                          <a:ea typeface="Calibri"/>
                          <a:cs typeface="Calibri"/>
                          <a:sym typeface="Calibri"/>
                        </a:rPr>
                        <a:t>Real</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accent5"/>
                    </a:solidFill>
                  </a:tcPr>
                </a:tc>
                <a:tc>
                  <a:txBody>
                    <a:bodyPr/>
                    <a:lstStyle/>
                    <a:p>
                      <a:pPr indent="0" lvl="0" marL="0" marR="0" rtl="0" algn="ctr">
                        <a:spcBef>
                          <a:spcPts val="0"/>
                        </a:spcBef>
                        <a:spcAft>
                          <a:spcPts val="0"/>
                        </a:spcAft>
                        <a:buNone/>
                      </a:pPr>
                      <a:r>
                        <a:rPr b="1" i="0" lang="es-PE" sz="1050" u="none" strike="noStrike">
                          <a:solidFill>
                            <a:schemeClr val="lt1"/>
                          </a:solidFill>
                          <a:latin typeface="Calibri"/>
                          <a:ea typeface="Calibri"/>
                          <a:cs typeface="Calibri"/>
                          <a:sym typeface="Calibri"/>
                        </a:rPr>
                        <a:t>Recursos</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accent5"/>
                    </a:solidFill>
                  </a:tcPr>
                </a:tc>
                <a:tc>
                  <a:txBody>
                    <a:bodyPr/>
                    <a:lstStyle/>
                    <a:p>
                      <a:pPr indent="0" lvl="0" marL="0" marR="0" rtl="0" algn="ctr">
                        <a:spcBef>
                          <a:spcPts val="0"/>
                        </a:spcBef>
                        <a:spcAft>
                          <a:spcPts val="0"/>
                        </a:spcAft>
                        <a:buNone/>
                      </a:pPr>
                      <a:r>
                        <a:rPr b="1" i="0" lang="es-PE" sz="1050" u="none" strike="noStrike">
                          <a:solidFill>
                            <a:schemeClr val="lt1"/>
                          </a:solidFill>
                          <a:latin typeface="Calibri"/>
                          <a:ea typeface="Calibri"/>
                          <a:cs typeface="Calibri"/>
                          <a:sym typeface="Calibri"/>
                        </a:rPr>
                        <a:t>Predecesoras</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accent5"/>
                    </a:solidFill>
                  </a:tcPr>
                </a:tc>
              </a:tr>
              <a:tr h="177850">
                <a:tc>
                  <a:txBody>
                    <a:bodyPr/>
                    <a:lstStyle/>
                    <a:p>
                      <a:pPr indent="0" lvl="0" marL="0" marR="0" rtl="0" algn="l">
                        <a:spcBef>
                          <a:spcPts val="0"/>
                        </a:spcBef>
                        <a:spcAft>
                          <a:spcPts val="0"/>
                        </a:spcAft>
                        <a:buNone/>
                      </a:pPr>
                      <a:r>
                        <a:rPr b="0" i="0" lang="es-PE" sz="1050" u="none" strike="noStrike">
                          <a:solidFill>
                            <a:srgbClr val="000000"/>
                          </a:solidFill>
                          <a:latin typeface="Calibri"/>
                          <a:ea typeface="Calibri"/>
                          <a:cs typeface="Calibri"/>
                          <a:sym typeface="Calibri"/>
                        </a:rPr>
                        <a:t>     A1 Hacer análisis</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ctr">
                        <a:spcBef>
                          <a:spcPts val="0"/>
                        </a:spcBef>
                        <a:spcAft>
                          <a:spcPts val="0"/>
                        </a:spcAft>
                        <a:buNone/>
                      </a:pPr>
                      <a:r>
                        <a:rPr b="0" i="0" lang="es-PE" sz="1050" u="none" strike="noStrike">
                          <a:solidFill>
                            <a:srgbClr val="000000"/>
                          </a:solidFill>
                          <a:latin typeface="Calibri"/>
                          <a:ea typeface="Calibri"/>
                          <a:cs typeface="Calibri"/>
                          <a:sym typeface="Calibri"/>
                        </a:rPr>
                        <a:t>3d</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ctr">
                        <a:spcBef>
                          <a:spcPts val="0"/>
                        </a:spcBef>
                        <a:spcAft>
                          <a:spcPts val="0"/>
                        </a:spcAft>
                        <a:buNone/>
                      </a:pPr>
                      <a:r>
                        <a:rPr b="0" i="0" lang="es-PE" sz="1050" u="none" strike="noStrike">
                          <a:solidFill>
                            <a:srgbClr val="000000"/>
                          </a:solidFill>
                          <a:latin typeface="Calibri"/>
                          <a:ea typeface="Calibri"/>
                          <a:cs typeface="Calibri"/>
                          <a:sym typeface="Calibri"/>
                        </a:rPr>
                        <a:t>0%</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ctr">
                        <a:spcBef>
                          <a:spcPts val="0"/>
                        </a:spcBef>
                        <a:spcAft>
                          <a:spcPts val="0"/>
                        </a:spcAft>
                        <a:buNone/>
                      </a:pPr>
                      <a:r>
                        <a:rPr b="0" i="0" lang="es-PE" sz="1050" u="none" strike="noStrike">
                          <a:solidFill>
                            <a:srgbClr val="000000"/>
                          </a:solidFill>
                          <a:latin typeface="Calibri"/>
                          <a:ea typeface="Calibri"/>
                          <a:cs typeface="Calibri"/>
                          <a:sym typeface="Calibri"/>
                        </a:rPr>
                        <a:t>11/07/2024</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ctr">
                        <a:spcBef>
                          <a:spcPts val="0"/>
                        </a:spcBef>
                        <a:spcAft>
                          <a:spcPts val="0"/>
                        </a:spcAft>
                        <a:buNone/>
                      </a:pPr>
                      <a:r>
                        <a:rPr b="0" i="0" lang="es-PE" sz="1050" u="none" strike="noStrike">
                          <a:solidFill>
                            <a:srgbClr val="000000"/>
                          </a:solidFill>
                          <a:latin typeface="Calibri"/>
                          <a:ea typeface="Calibri"/>
                          <a:cs typeface="Calibri"/>
                          <a:sym typeface="Calibri"/>
                        </a:rPr>
                        <a:t>13/07/2024</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ctr">
                        <a:spcBef>
                          <a:spcPts val="0"/>
                        </a:spcBef>
                        <a:spcAft>
                          <a:spcPts val="0"/>
                        </a:spcAft>
                        <a:buNone/>
                      </a:pPr>
                      <a:r>
                        <a:rPr b="0" i="0" lang="es-PE" sz="1050" u="none" strike="noStrike">
                          <a:solidFill>
                            <a:srgbClr val="000000"/>
                          </a:solidFill>
                          <a:latin typeface="Calibri"/>
                          <a:ea typeface="Calibri"/>
                          <a:cs typeface="Calibri"/>
                          <a:sym typeface="Calibri"/>
                        </a:rPr>
                        <a:t> </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ctr">
                        <a:spcBef>
                          <a:spcPts val="0"/>
                        </a:spcBef>
                        <a:spcAft>
                          <a:spcPts val="0"/>
                        </a:spcAft>
                        <a:buNone/>
                      </a:pPr>
                      <a:r>
                        <a:rPr b="0" i="0" lang="es-PE" sz="1050" u="none" strike="noStrike">
                          <a:solidFill>
                            <a:srgbClr val="000000"/>
                          </a:solidFill>
                          <a:latin typeface="Calibri"/>
                          <a:ea typeface="Calibri"/>
                          <a:cs typeface="Calibri"/>
                          <a:sym typeface="Calibri"/>
                        </a:rPr>
                        <a:t> </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ctr">
                        <a:spcBef>
                          <a:spcPts val="0"/>
                        </a:spcBef>
                        <a:spcAft>
                          <a:spcPts val="0"/>
                        </a:spcAft>
                        <a:buNone/>
                      </a:pPr>
                      <a:r>
                        <a:rPr b="0" i="0" lang="es-PE" sz="1050" u="none" strike="noStrike">
                          <a:solidFill>
                            <a:srgbClr val="000000"/>
                          </a:solidFill>
                          <a:latin typeface="Calibri"/>
                          <a:ea typeface="Calibri"/>
                          <a:cs typeface="Calibri"/>
                          <a:sym typeface="Calibri"/>
                        </a:rPr>
                        <a:t>Analista</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ctr">
                        <a:spcBef>
                          <a:spcPts val="0"/>
                        </a:spcBef>
                        <a:spcAft>
                          <a:spcPts val="0"/>
                        </a:spcAft>
                        <a:buNone/>
                      </a:pPr>
                      <a:r>
                        <a:rPr b="0" i="0" lang="es-PE" sz="1050" u="none" strike="noStrike">
                          <a:solidFill>
                            <a:srgbClr val="000000"/>
                          </a:solidFill>
                          <a:latin typeface="Calibri"/>
                          <a:ea typeface="Calibri"/>
                          <a:cs typeface="Calibri"/>
                          <a:sym typeface="Calibri"/>
                        </a:rPr>
                        <a:t> </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r>
              <a:tr h="177850">
                <a:tc>
                  <a:txBody>
                    <a:bodyPr/>
                    <a:lstStyle/>
                    <a:p>
                      <a:pPr indent="0" lvl="0" marL="0" marR="0" rtl="0" algn="l">
                        <a:spcBef>
                          <a:spcPts val="0"/>
                        </a:spcBef>
                        <a:spcAft>
                          <a:spcPts val="0"/>
                        </a:spcAft>
                        <a:buNone/>
                      </a:pPr>
                      <a:r>
                        <a:rPr b="0" i="0" lang="es-PE" sz="1050" u="none" strike="noStrike">
                          <a:solidFill>
                            <a:srgbClr val="000000"/>
                          </a:solidFill>
                          <a:latin typeface="Calibri"/>
                          <a:ea typeface="Calibri"/>
                          <a:cs typeface="Calibri"/>
                          <a:sym typeface="Calibri"/>
                        </a:rPr>
                        <a:t>     A2 Hacer diseño</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ctr">
                        <a:spcBef>
                          <a:spcPts val="0"/>
                        </a:spcBef>
                        <a:spcAft>
                          <a:spcPts val="0"/>
                        </a:spcAft>
                        <a:buNone/>
                      </a:pPr>
                      <a:r>
                        <a:rPr b="0" i="0" lang="es-PE" sz="1050" u="none" strike="noStrike">
                          <a:solidFill>
                            <a:srgbClr val="000000"/>
                          </a:solidFill>
                          <a:latin typeface="Calibri"/>
                          <a:ea typeface="Calibri"/>
                          <a:cs typeface="Calibri"/>
                          <a:sym typeface="Calibri"/>
                        </a:rPr>
                        <a:t>2d</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ctr">
                        <a:spcBef>
                          <a:spcPts val="0"/>
                        </a:spcBef>
                        <a:spcAft>
                          <a:spcPts val="0"/>
                        </a:spcAft>
                        <a:buNone/>
                      </a:pPr>
                      <a:r>
                        <a:rPr b="0" i="0" lang="es-PE" sz="1050" u="none" strike="noStrike">
                          <a:solidFill>
                            <a:srgbClr val="000000"/>
                          </a:solidFill>
                          <a:latin typeface="Calibri"/>
                          <a:ea typeface="Calibri"/>
                          <a:cs typeface="Calibri"/>
                          <a:sym typeface="Calibri"/>
                        </a:rPr>
                        <a:t>0%</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ctr">
                        <a:spcBef>
                          <a:spcPts val="0"/>
                        </a:spcBef>
                        <a:spcAft>
                          <a:spcPts val="0"/>
                        </a:spcAft>
                        <a:buNone/>
                      </a:pPr>
                      <a:r>
                        <a:rPr b="0" i="0" lang="es-PE" sz="1050" u="none" strike="noStrike">
                          <a:solidFill>
                            <a:srgbClr val="000000"/>
                          </a:solidFill>
                          <a:latin typeface="Calibri"/>
                          <a:ea typeface="Calibri"/>
                          <a:cs typeface="Calibri"/>
                          <a:sym typeface="Calibri"/>
                        </a:rPr>
                        <a:t>14/07/2024</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ctr">
                        <a:spcBef>
                          <a:spcPts val="0"/>
                        </a:spcBef>
                        <a:spcAft>
                          <a:spcPts val="0"/>
                        </a:spcAft>
                        <a:buNone/>
                      </a:pPr>
                      <a:r>
                        <a:rPr b="0" i="0" lang="es-PE" sz="1050" u="none" strike="noStrike">
                          <a:solidFill>
                            <a:srgbClr val="000000"/>
                          </a:solidFill>
                          <a:latin typeface="Calibri"/>
                          <a:ea typeface="Calibri"/>
                          <a:cs typeface="Calibri"/>
                          <a:sym typeface="Calibri"/>
                        </a:rPr>
                        <a:t>15/07/2024</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ctr">
                        <a:spcBef>
                          <a:spcPts val="0"/>
                        </a:spcBef>
                        <a:spcAft>
                          <a:spcPts val="0"/>
                        </a:spcAft>
                        <a:buNone/>
                      </a:pPr>
                      <a:r>
                        <a:rPr b="0" i="0" lang="es-PE" sz="1050" u="none" strike="noStrike">
                          <a:solidFill>
                            <a:srgbClr val="000000"/>
                          </a:solidFill>
                          <a:latin typeface="Calibri"/>
                          <a:ea typeface="Calibri"/>
                          <a:cs typeface="Calibri"/>
                          <a:sym typeface="Calibri"/>
                        </a:rPr>
                        <a:t> </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ctr">
                        <a:spcBef>
                          <a:spcPts val="0"/>
                        </a:spcBef>
                        <a:spcAft>
                          <a:spcPts val="0"/>
                        </a:spcAft>
                        <a:buNone/>
                      </a:pPr>
                      <a:r>
                        <a:rPr b="0" i="0" lang="es-PE" sz="1050" u="none" strike="noStrike">
                          <a:solidFill>
                            <a:srgbClr val="000000"/>
                          </a:solidFill>
                          <a:latin typeface="Calibri"/>
                          <a:ea typeface="Calibri"/>
                          <a:cs typeface="Calibri"/>
                          <a:sym typeface="Calibri"/>
                        </a:rPr>
                        <a:t> </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ctr">
                        <a:spcBef>
                          <a:spcPts val="0"/>
                        </a:spcBef>
                        <a:spcAft>
                          <a:spcPts val="0"/>
                        </a:spcAft>
                        <a:buNone/>
                      </a:pPr>
                      <a:r>
                        <a:rPr b="0" i="0" lang="es-PE" sz="1050" u="none" strike="noStrike">
                          <a:solidFill>
                            <a:srgbClr val="000000"/>
                          </a:solidFill>
                          <a:latin typeface="Calibri"/>
                          <a:ea typeface="Calibri"/>
                          <a:cs typeface="Calibri"/>
                          <a:sym typeface="Calibri"/>
                        </a:rPr>
                        <a:t>Diseñador</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ctr">
                        <a:spcBef>
                          <a:spcPts val="0"/>
                        </a:spcBef>
                        <a:spcAft>
                          <a:spcPts val="0"/>
                        </a:spcAft>
                        <a:buNone/>
                      </a:pPr>
                      <a:r>
                        <a:rPr b="0" i="0" lang="es-PE" sz="1050" u="none" strike="noStrike">
                          <a:solidFill>
                            <a:srgbClr val="000000"/>
                          </a:solidFill>
                          <a:latin typeface="Calibri"/>
                          <a:ea typeface="Calibri"/>
                          <a:cs typeface="Calibri"/>
                          <a:sym typeface="Calibri"/>
                        </a:rPr>
                        <a:t>A1</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r>
              <a:tr h="177850">
                <a:tc>
                  <a:txBody>
                    <a:bodyPr/>
                    <a:lstStyle/>
                    <a:p>
                      <a:pPr indent="0" lvl="0" marL="0" marR="0" rtl="0" algn="l">
                        <a:spcBef>
                          <a:spcPts val="0"/>
                        </a:spcBef>
                        <a:spcAft>
                          <a:spcPts val="0"/>
                        </a:spcAft>
                        <a:buNone/>
                      </a:pPr>
                      <a:r>
                        <a:rPr b="0" i="0" lang="es-PE" sz="1050" u="none" strike="noStrike">
                          <a:solidFill>
                            <a:srgbClr val="000000"/>
                          </a:solidFill>
                          <a:latin typeface="Calibri"/>
                          <a:ea typeface="Calibri"/>
                          <a:cs typeface="Calibri"/>
                          <a:sym typeface="Calibri"/>
                        </a:rPr>
                        <a:t>     A3 Hacer programación</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ctr">
                        <a:spcBef>
                          <a:spcPts val="0"/>
                        </a:spcBef>
                        <a:spcAft>
                          <a:spcPts val="0"/>
                        </a:spcAft>
                        <a:buNone/>
                      </a:pPr>
                      <a:r>
                        <a:rPr b="0" i="0" lang="es-PE" sz="1050" u="none" strike="noStrike">
                          <a:solidFill>
                            <a:srgbClr val="000000"/>
                          </a:solidFill>
                          <a:latin typeface="Calibri"/>
                          <a:ea typeface="Calibri"/>
                          <a:cs typeface="Calibri"/>
                          <a:sym typeface="Calibri"/>
                        </a:rPr>
                        <a:t>2d</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ctr">
                        <a:spcBef>
                          <a:spcPts val="0"/>
                        </a:spcBef>
                        <a:spcAft>
                          <a:spcPts val="0"/>
                        </a:spcAft>
                        <a:buNone/>
                      </a:pPr>
                      <a:r>
                        <a:rPr b="0" i="0" lang="es-PE" sz="1050" u="none" strike="noStrike">
                          <a:solidFill>
                            <a:srgbClr val="000000"/>
                          </a:solidFill>
                          <a:latin typeface="Calibri"/>
                          <a:ea typeface="Calibri"/>
                          <a:cs typeface="Calibri"/>
                          <a:sym typeface="Calibri"/>
                        </a:rPr>
                        <a:t>0%</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ctr">
                        <a:spcBef>
                          <a:spcPts val="0"/>
                        </a:spcBef>
                        <a:spcAft>
                          <a:spcPts val="0"/>
                        </a:spcAft>
                        <a:buNone/>
                      </a:pPr>
                      <a:r>
                        <a:rPr b="0" i="0" lang="es-PE" sz="1050" u="none" strike="noStrike">
                          <a:solidFill>
                            <a:srgbClr val="000000"/>
                          </a:solidFill>
                          <a:latin typeface="Calibri"/>
                          <a:ea typeface="Calibri"/>
                          <a:cs typeface="Calibri"/>
                          <a:sym typeface="Calibri"/>
                        </a:rPr>
                        <a:t>16/07/2024</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ctr">
                        <a:spcBef>
                          <a:spcPts val="0"/>
                        </a:spcBef>
                        <a:spcAft>
                          <a:spcPts val="0"/>
                        </a:spcAft>
                        <a:buNone/>
                      </a:pPr>
                      <a:r>
                        <a:rPr b="0" i="0" lang="es-PE" sz="1050" u="none" strike="noStrike">
                          <a:solidFill>
                            <a:srgbClr val="000000"/>
                          </a:solidFill>
                          <a:latin typeface="Calibri"/>
                          <a:ea typeface="Calibri"/>
                          <a:cs typeface="Calibri"/>
                          <a:sym typeface="Calibri"/>
                        </a:rPr>
                        <a:t>17/07/2024</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ctr">
                        <a:spcBef>
                          <a:spcPts val="0"/>
                        </a:spcBef>
                        <a:spcAft>
                          <a:spcPts val="0"/>
                        </a:spcAft>
                        <a:buNone/>
                      </a:pPr>
                      <a:r>
                        <a:rPr b="0" i="0" lang="es-PE" sz="1050" u="none" strike="noStrike">
                          <a:solidFill>
                            <a:srgbClr val="000000"/>
                          </a:solidFill>
                          <a:latin typeface="Calibri"/>
                          <a:ea typeface="Calibri"/>
                          <a:cs typeface="Calibri"/>
                          <a:sym typeface="Calibri"/>
                        </a:rPr>
                        <a:t> </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ctr">
                        <a:spcBef>
                          <a:spcPts val="0"/>
                        </a:spcBef>
                        <a:spcAft>
                          <a:spcPts val="0"/>
                        </a:spcAft>
                        <a:buNone/>
                      </a:pPr>
                      <a:r>
                        <a:rPr b="0" i="0" lang="es-PE" sz="1050" u="none" strike="noStrike">
                          <a:solidFill>
                            <a:srgbClr val="000000"/>
                          </a:solidFill>
                          <a:latin typeface="Calibri"/>
                          <a:ea typeface="Calibri"/>
                          <a:cs typeface="Calibri"/>
                          <a:sym typeface="Calibri"/>
                        </a:rPr>
                        <a:t> </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ctr">
                        <a:spcBef>
                          <a:spcPts val="0"/>
                        </a:spcBef>
                        <a:spcAft>
                          <a:spcPts val="0"/>
                        </a:spcAft>
                        <a:buNone/>
                      </a:pPr>
                      <a:r>
                        <a:rPr b="0" i="0" lang="es-PE" sz="1050" u="none" strike="noStrike">
                          <a:solidFill>
                            <a:srgbClr val="000000"/>
                          </a:solidFill>
                          <a:latin typeface="Calibri"/>
                          <a:ea typeface="Calibri"/>
                          <a:cs typeface="Calibri"/>
                          <a:sym typeface="Calibri"/>
                        </a:rPr>
                        <a:t>Programador</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ctr">
                        <a:spcBef>
                          <a:spcPts val="0"/>
                        </a:spcBef>
                        <a:spcAft>
                          <a:spcPts val="0"/>
                        </a:spcAft>
                        <a:buNone/>
                      </a:pPr>
                      <a:r>
                        <a:rPr b="0" i="0" lang="es-PE" sz="1050" u="none" strike="noStrike">
                          <a:solidFill>
                            <a:srgbClr val="000000"/>
                          </a:solidFill>
                          <a:latin typeface="Calibri"/>
                          <a:ea typeface="Calibri"/>
                          <a:cs typeface="Calibri"/>
                          <a:sym typeface="Calibri"/>
                        </a:rPr>
                        <a:t>A2</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r>
              <a:tr h="177850">
                <a:tc>
                  <a:txBody>
                    <a:bodyPr/>
                    <a:lstStyle/>
                    <a:p>
                      <a:pPr indent="0" lvl="0" marL="0" marR="0" rtl="0" algn="l">
                        <a:spcBef>
                          <a:spcPts val="0"/>
                        </a:spcBef>
                        <a:spcAft>
                          <a:spcPts val="0"/>
                        </a:spcAft>
                        <a:buNone/>
                      </a:pPr>
                      <a:r>
                        <a:rPr b="0" i="0" lang="es-PE" sz="1050" u="none" strike="noStrike">
                          <a:solidFill>
                            <a:srgbClr val="000000"/>
                          </a:solidFill>
                          <a:latin typeface="Calibri"/>
                          <a:ea typeface="Calibri"/>
                          <a:cs typeface="Calibri"/>
                          <a:sym typeface="Calibri"/>
                        </a:rPr>
                        <a:t>     A4 Hacer pruebas</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ctr">
                        <a:spcBef>
                          <a:spcPts val="0"/>
                        </a:spcBef>
                        <a:spcAft>
                          <a:spcPts val="0"/>
                        </a:spcAft>
                        <a:buNone/>
                      </a:pPr>
                      <a:r>
                        <a:rPr b="0" i="0" lang="es-PE" sz="1050" u="none" strike="noStrike">
                          <a:solidFill>
                            <a:srgbClr val="000000"/>
                          </a:solidFill>
                          <a:latin typeface="Calibri"/>
                          <a:ea typeface="Calibri"/>
                          <a:cs typeface="Calibri"/>
                          <a:sym typeface="Calibri"/>
                        </a:rPr>
                        <a:t>4d</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ctr">
                        <a:spcBef>
                          <a:spcPts val="0"/>
                        </a:spcBef>
                        <a:spcAft>
                          <a:spcPts val="0"/>
                        </a:spcAft>
                        <a:buNone/>
                      </a:pPr>
                      <a:r>
                        <a:rPr b="0" i="0" lang="es-PE" sz="1050" u="none" strike="noStrike">
                          <a:solidFill>
                            <a:srgbClr val="000000"/>
                          </a:solidFill>
                          <a:latin typeface="Calibri"/>
                          <a:ea typeface="Calibri"/>
                          <a:cs typeface="Calibri"/>
                          <a:sym typeface="Calibri"/>
                        </a:rPr>
                        <a:t>0%</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ctr">
                        <a:spcBef>
                          <a:spcPts val="0"/>
                        </a:spcBef>
                        <a:spcAft>
                          <a:spcPts val="0"/>
                        </a:spcAft>
                        <a:buNone/>
                      </a:pPr>
                      <a:r>
                        <a:rPr b="0" i="0" lang="es-PE" sz="1050" u="none" strike="noStrike">
                          <a:solidFill>
                            <a:srgbClr val="000000"/>
                          </a:solidFill>
                          <a:latin typeface="Calibri"/>
                          <a:ea typeface="Calibri"/>
                          <a:cs typeface="Calibri"/>
                          <a:sym typeface="Calibri"/>
                        </a:rPr>
                        <a:t>18/07/2024</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ctr">
                        <a:spcBef>
                          <a:spcPts val="0"/>
                        </a:spcBef>
                        <a:spcAft>
                          <a:spcPts val="0"/>
                        </a:spcAft>
                        <a:buNone/>
                      </a:pPr>
                      <a:r>
                        <a:rPr b="0" i="0" lang="es-PE" sz="1050" u="none" strike="noStrike">
                          <a:solidFill>
                            <a:srgbClr val="000000"/>
                          </a:solidFill>
                          <a:latin typeface="Calibri"/>
                          <a:ea typeface="Calibri"/>
                          <a:cs typeface="Calibri"/>
                          <a:sym typeface="Calibri"/>
                        </a:rPr>
                        <a:t>21/07/2024</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ctr">
                        <a:spcBef>
                          <a:spcPts val="0"/>
                        </a:spcBef>
                        <a:spcAft>
                          <a:spcPts val="0"/>
                        </a:spcAft>
                        <a:buNone/>
                      </a:pPr>
                      <a:r>
                        <a:rPr b="0" i="0" lang="es-PE" sz="1050" u="none" strike="noStrike">
                          <a:solidFill>
                            <a:srgbClr val="000000"/>
                          </a:solidFill>
                          <a:latin typeface="Calibri"/>
                          <a:ea typeface="Calibri"/>
                          <a:cs typeface="Calibri"/>
                          <a:sym typeface="Calibri"/>
                        </a:rPr>
                        <a:t> </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ctr">
                        <a:spcBef>
                          <a:spcPts val="0"/>
                        </a:spcBef>
                        <a:spcAft>
                          <a:spcPts val="0"/>
                        </a:spcAft>
                        <a:buNone/>
                      </a:pPr>
                      <a:r>
                        <a:rPr b="0" i="0" lang="es-PE" sz="1050" u="none" strike="noStrike">
                          <a:solidFill>
                            <a:srgbClr val="000000"/>
                          </a:solidFill>
                          <a:latin typeface="Calibri"/>
                          <a:ea typeface="Calibri"/>
                          <a:cs typeface="Calibri"/>
                          <a:sym typeface="Calibri"/>
                        </a:rPr>
                        <a:t> </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ctr">
                        <a:spcBef>
                          <a:spcPts val="0"/>
                        </a:spcBef>
                        <a:spcAft>
                          <a:spcPts val="0"/>
                        </a:spcAft>
                        <a:buNone/>
                      </a:pPr>
                      <a:r>
                        <a:rPr b="0" i="1" lang="es-PE" sz="1050" u="none" strike="noStrike">
                          <a:solidFill>
                            <a:srgbClr val="000000"/>
                          </a:solidFill>
                          <a:latin typeface="Calibri"/>
                          <a:ea typeface="Calibri"/>
                          <a:cs typeface="Calibri"/>
                          <a:sym typeface="Calibri"/>
                        </a:rPr>
                        <a:t>Tester</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ctr">
                        <a:spcBef>
                          <a:spcPts val="0"/>
                        </a:spcBef>
                        <a:spcAft>
                          <a:spcPts val="0"/>
                        </a:spcAft>
                        <a:buNone/>
                      </a:pPr>
                      <a:r>
                        <a:rPr b="0" i="0" lang="es-PE" sz="1050" u="none" strike="noStrike">
                          <a:solidFill>
                            <a:srgbClr val="000000"/>
                          </a:solidFill>
                          <a:latin typeface="Calibri"/>
                          <a:ea typeface="Calibri"/>
                          <a:cs typeface="Calibri"/>
                          <a:sym typeface="Calibri"/>
                        </a:rPr>
                        <a:t>A3</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r>
              <a:tr h="177850">
                <a:tc>
                  <a:txBody>
                    <a:bodyPr/>
                    <a:lstStyle/>
                    <a:p>
                      <a:pPr indent="0" lvl="0" marL="0" marR="0" rtl="0" algn="l">
                        <a:spcBef>
                          <a:spcPts val="0"/>
                        </a:spcBef>
                        <a:spcAft>
                          <a:spcPts val="0"/>
                        </a:spcAft>
                        <a:buNone/>
                      </a:pPr>
                      <a:r>
                        <a:rPr b="0" i="0" lang="es-PE" sz="1050" u="none" strike="noStrike">
                          <a:solidFill>
                            <a:srgbClr val="000000"/>
                          </a:solidFill>
                          <a:latin typeface="Calibri"/>
                          <a:ea typeface="Calibri"/>
                          <a:cs typeface="Calibri"/>
                          <a:sym typeface="Calibri"/>
                        </a:rPr>
                        <a:t> </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ctr">
                        <a:spcBef>
                          <a:spcPts val="0"/>
                        </a:spcBef>
                        <a:spcAft>
                          <a:spcPts val="0"/>
                        </a:spcAft>
                        <a:buNone/>
                      </a:pPr>
                      <a:r>
                        <a:rPr b="0" i="0" lang="es-PE" sz="1050" u="none" strike="noStrike">
                          <a:solidFill>
                            <a:srgbClr val="000000"/>
                          </a:solidFill>
                          <a:latin typeface="Calibri"/>
                          <a:ea typeface="Calibri"/>
                          <a:cs typeface="Calibri"/>
                          <a:sym typeface="Calibri"/>
                        </a:rPr>
                        <a:t> </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ctr">
                        <a:spcBef>
                          <a:spcPts val="0"/>
                        </a:spcBef>
                        <a:spcAft>
                          <a:spcPts val="0"/>
                        </a:spcAft>
                        <a:buNone/>
                      </a:pPr>
                      <a:r>
                        <a:rPr b="0" i="0" lang="es-PE" sz="1050" u="none" strike="noStrike">
                          <a:solidFill>
                            <a:srgbClr val="000000"/>
                          </a:solidFill>
                          <a:latin typeface="Calibri"/>
                          <a:ea typeface="Calibri"/>
                          <a:cs typeface="Calibri"/>
                          <a:sym typeface="Calibri"/>
                        </a:rPr>
                        <a:t> </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ctr">
                        <a:spcBef>
                          <a:spcPts val="0"/>
                        </a:spcBef>
                        <a:spcAft>
                          <a:spcPts val="0"/>
                        </a:spcAft>
                        <a:buNone/>
                      </a:pPr>
                      <a:r>
                        <a:rPr b="0" i="0" lang="es-PE" sz="1050" u="none" strike="noStrike">
                          <a:solidFill>
                            <a:srgbClr val="000000"/>
                          </a:solidFill>
                          <a:latin typeface="Calibri"/>
                          <a:ea typeface="Calibri"/>
                          <a:cs typeface="Calibri"/>
                          <a:sym typeface="Calibri"/>
                        </a:rPr>
                        <a:t> </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ctr">
                        <a:spcBef>
                          <a:spcPts val="0"/>
                        </a:spcBef>
                        <a:spcAft>
                          <a:spcPts val="0"/>
                        </a:spcAft>
                        <a:buNone/>
                      </a:pPr>
                      <a:r>
                        <a:rPr b="0" i="0" lang="es-PE" sz="1050" u="none" strike="noStrike">
                          <a:solidFill>
                            <a:srgbClr val="000000"/>
                          </a:solidFill>
                          <a:latin typeface="Calibri"/>
                          <a:ea typeface="Calibri"/>
                          <a:cs typeface="Calibri"/>
                          <a:sym typeface="Calibri"/>
                        </a:rPr>
                        <a:t> </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ctr">
                        <a:spcBef>
                          <a:spcPts val="0"/>
                        </a:spcBef>
                        <a:spcAft>
                          <a:spcPts val="0"/>
                        </a:spcAft>
                        <a:buNone/>
                      </a:pPr>
                      <a:r>
                        <a:rPr b="0" i="0" lang="es-PE" sz="1050" u="none" strike="noStrike">
                          <a:solidFill>
                            <a:srgbClr val="000000"/>
                          </a:solidFill>
                          <a:latin typeface="Calibri"/>
                          <a:ea typeface="Calibri"/>
                          <a:cs typeface="Calibri"/>
                          <a:sym typeface="Calibri"/>
                        </a:rPr>
                        <a:t> </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ctr">
                        <a:spcBef>
                          <a:spcPts val="0"/>
                        </a:spcBef>
                        <a:spcAft>
                          <a:spcPts val="0"/>
                        </a:spcAft>
                        <a:buNone/>
                      </a:pPr>
                      <a:r>
                        <a:rPr b="0" i="0" lang="es-PE" sz="1050" u="none" strike="noStrike">
                          <a:solidFill>
                            <a:srgbClr val="000000"/>
                          </a:solidFill>
                          <a:latin typeface="Calibri"/>
                          <a:ea typeface="Calibri"/>
                          <a:cs typeface="Calibri"/>
                          <a:sym typeface="Calibri"/>
                        </a:rPr>
                        <a:t> </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ctr">
                        <a:spcBef>
                          <a:spcPts val="0"/>
                        </a:spcBef>
                        <a:spcAft>
                          <a:spcPts val="0"/>
                        </a:spcAft>
                        <a:buNone/>
                      </a:pPr>
                      <a:r>
                        <a:rPr b="0" i="0" lang="es-PE" sz="1050" u="none" strike="noStrike">
                          <a:solidFill>
                            <a:srgbClr val="000000"/>
                          </a:solidFill>
                          <a:latin typeface="Calibri"/>
                          <a:ea typeface="Calibri"/>
                          <a:cs typeface="Calibri"/>
                          <a:sym typeface="Calibri"/>
                        </a:rPr>
                        <a:t> </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ctr">
                        <a:spcBef>
                          <a:spcPts val="0"/>
                        </a:spcBef>
                        <a:spcAft>
                          <a:spcPts val="0"/>
                        </a:spcAft>
                        <a:buNone/>
                      </a:pPr>
                      <a:r>
                        <a:rPr b="0" i="0" lang="es-PE" sz="1050" u="none" strike="noStrike">
                          <a:solidFill>
                            <a:srgbClr val="000000"/>
                          </a:solidFill>
                          <a:latin typeface="Calibri"/>
                          <a:ea typeface="Calibri"/>
                          <a:cs typeface="Calibri"/>
                          <a:sym typeface="Calibri"/>
                        </a:rPr>
                        <a:t> </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r>
            </a:tbl>
          </a:graphicData>
        </a:graphic>
      </p:graphicFrame>
      <p:sp>
        <p:nvSpPr>
          <p:cNvPr id="1016" name="Google Shape;1016;p43"/>
          <p:cNvSpPr/>
          <p:nvPr/>
        </p:nvSpPr>
        <p:spPr>
          <a:xfrm>
            <a:off x="3727340" y="3065876"/>
            <a:ext cx="948520" cy="183623"/>
          </a:xfrm>
          <a:prstGeom prst="roundRect">
            <a:avLst>
              <a:gd fmla="val 16667" name="adj"/>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17" name="Google Shape;1017;p43"/>
          <p:cNvSpPr txBox="1"/>
          <p:nvPr/>
        </p:nvSpPr>
        <p:spPr>
          <a:xfrm>
            <a:off x="4511935" y="1668508"/>
            <a:ext cx="3100811" cy="40011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s-PE" sz="1300">
                <a:solidFill>
                  <a:schemeClr val="dk1"/>
                </a:solidFill>
                <a:latin typeface="Calibri"/>
                <a:ea typeface="Calibri"/>
                <a:cs typeface="Calibri"/>
                <a:sym typeface="Calibri"/>
              </a:rPr>
              <a:t>Se puede iniciar la programación 1 día antes aunque no haya culminado aún el diseño.</a:t>
            </a:r>
            <a:endParaRPr sz="1300">
              <a:solidFill>
                <a:schemeClr val="dk1"/>
              </a:solidFill>
              <a:latin typeface="Calibri"/>
              <a:ea typeface="Calibri"/>
              <a:cs typeface="Calibri"/>
              <a:sym typeface="Calibri"/>
            </a:endParaRPr>
          </a:p>
        </p:txBody>
      </p:sp>
      <p:cxnSp>
        <p:nvCxnSpPr>
          <p:cNvPr id="1018" name="Google Shape;1018;p43"/>
          <p:cNvCxnSpPr/>
          <p:nvPr/>
        </p:nvCxnSpPr>
        <p:spPr>
          <a:xfrm>
            <a:off x="4588555" y="2111828"/>
            <a:ext cx="0" cy="899886"/>
          </a:xfrm>
          <a:prstGeom prst="straightConnector1">
            <a:avLst/>
          </a:prstGeom>
          <a:noFill/>
          <a:ln cap="flat" cmpd="sng" w="19050">
            <a:solidFill>
              <a:schemeClr val="accent2"/>
            </a:solidFill>
            <a:prstDash val="solid"/>
            <a:round/>
            <a:headEnd len="sm" w="sm" type="none"/>
            <a:tailEnd len="med" w="med" type="triangle"/>
          </a:ln>
        </p:spPr>
      </p:cxnSp>
      <p:cxnSp>
        <p:nvCxnSpPr>
          <p:cNvPr id="1019" name="Google Shape;1019;p43"/>
          <p:cNvCxnSpPr/>
          <p:nvPr/>
        </p:nvCxnSpPr>
        <p:spPr>
          <a:xfrm>
            <a:off x="1412366" y="5044266"/>
            <a:ext cx="6732000" cy="0"/>
          </a:xfrm>
          <a:prstGeom prst="straightConnector1">
            <a:avLst/>
          </a:prstGeom>
          <a:noFill/>
          <a:ln cap="flat" cmpd="sng" w="19050">
            <a:solidFill>
              <a:schemeClr val="accent2"/>
            </a:solidFill>
            <a:prstDash val="dash"/>
            <a:round/>
            <a:headEnd len="sm" w="sm" type="none"/>
            <a:tailEnd len="sm" w="sm" type="none"/>
          </a:ln>
        </p:spPr>
      </p:cxnSp>
      <p:grpSp>
        <p:nvGrpSpPr>
          <p:cNvPr id="1020" name="Google Shape;1020;p43"/>
          <p:cNvGrpSpPr/>
          <p:nvPr/>
        </p:nvGrpSpPr>
        <p:grpSpPr>
          <a:xfrm>
            <a:off x="1412037" y="3933374"/>
            <a:ext cx="6730986" cy="466998"/>
            <a:chOff x="1187449" y="3717977"/>
            <a:chExt cx="7805431" cy="541543"/>
          </a:xfrm>
        </p:grpSpPr>
        <p:sp>
          <p:nvSpPr>
            <p:cNvPr id="1021" name="Google Shape;1021;p43"/>
            <p:cNvSpPr/>
            <p:nvPr/>
          </p:nvSpPr>
          <p:spPr>
            <a:xfrm>
              <a:off x="1187449" y="3717977"/>
              <a:ext cx="1867489" cy="538155"/>
            </a:xfrm>
            <a:prstGeom prst="roundRect">
              <a:avLst>
                <a:gd fmla="val 25167" name="adj"/>
              </a:avLst>
            </a:prstGeom>
            <a:solidFill>
              <a:srgbClr val="7150A0"/>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1" lang="es-PE" sz="1100">
                  <a:solidFill>
                    <a:schemeClr val="lt1"/>
                  </a:solidFill>
                  <a:latin typeface="Calibri"/>
                  <a:ea typeface="Calibri"/>
                  <a:cs typeface="Calibri"/>
                  <a:sym typeface="Calibri"/>
                </a:rPr>
                <a:t>A1</a:t>
              </a:r>
              <a:endParaRPr/>
            </a:p>
            <a:p>
              <a:pPr indent="0" lvl="0" marL="0" marR="0" rtl="0" algn="ctr">
                <a:lnSpc>
                  <a:spcPct val="90000"/>
                </a:lnSpc>
                <a:spcBef>
                  <a:spcPts val="0"/>
                </a:spcBef>
                <a:spcAft>
                  <a:spcPts val="0"/>
                </a:spcAft>
                <a:buNone/>
              </a:pPr>
              <a:r>
                <a:rPr b="1" lang="es-PE" sz="1100">
                  <a:solidFill>
                    <a:schemeClr val="accent1"/>
                  </a:solidFill>
                  <a:latin typeface="Calibri"/>
                  <a:ea typeface="Calibri"/>
                  <a:cs typeface="Calibri"/>
                  <a:sym typeface="Calibri"/>
                </a:rPr>
                <a:t>3 días, Analista</a:t>
              </a:r>
              <a:endParaRPr/>
            </a:p>
          </p:txBody>
        </p:sp>
        <p:sp>
          <p:nvSpPr>
            <p:cNvPr id="1022" name="Google Shape;1022;p43"/>
            <p:cNvSpPr/>
            <p:nvPr/>
          </p:nvSpPr>
          <p:spPr>
            <a:xfrm>
              <a:off x="3109792" y="3717977"/>
              <a:ext cx="1436764" cy="538155"/>
            </a:xfrm>
            <a:prstGeom prst="roundRect">
              <a:avLst>
                <a:gd fmla="val 24513" name="adj"/>
              </a:avLst>
            </a:prstGeom>
            <a:solidFill>
              <a:srgbClr val="7150A0"/>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1" lang="es-PE" sz="1100">
                  <a:solidFill>
                    <a:schemeClr val="lt1"/>
                  </a:solidFill>
                  <a:latin typeface="Calibri"/>
                  <a:ea typeface="Calibri"/>
                  <a:cs typeface="Calibri"/>
                  <a:sym typeface="Calibri"/>
                </a:rPr>
                <a:t>A2</a:t>
              </a:r>
              <a:endParaRPr/>
            </a:p>
            <a:p>
              <a:pPr indent="0" lvl="0" marL="0" marR="0" rtl="0" algn="ctr">
                <a:lnSpc>
                  <a:spcPct val="90000"/>
                </a:lnSpc>
                <a:spcBef>
                  <a:spcPts val="0"/>
                </a:spcBef>
                <a:spcAft>
                  <a:spcPts val="0"/>
                </a:spcAft>
                <a:buNone/>
              </a:pPr>
              <a:r>
                <a:rPr b="1" lang="es-PE" sz="1100">
                  <a:solidFill>
                    <a:schemeClr val="accent1"/>
                  </a:solidFill>
                  <a:latin typeface="Calibri"/>
                  <a:ea typeface="Calibri"/>
                  <a:cs typeface="Calibri"/>
                  <a:sym typeface="Calibri"/>
                </a:rPr>
                <a:t>2 días, Diseñador</a:t>
              </a:r>
              <a:endParaRPr/>
            </a:p>
          </p:txBody>
        </p:sp>
        <p:sp>
          <p:nvSpPr>
            <p:cNvPr id="1023" name="Google Shape;1023;p43"/>
            <p:cNvSpPr/>
            <p:nvPr/>
          </p:nvSpPr>
          <p:spPr>
            <a:xfrm>
              <a:off x="4601410" y="3717977"/>
              <a:ext cx="1641980" cy="538155"/>
            </a:xfrm>
            <a:prstGeom prst="roundRect">
              <a:avLst>
                <a:gd fmla="val 23859" name="adj"/>
              </a:avLst>
            </a:prstGeom>
            <a:solidFill>
              <a:srgbClr val="7150A0"/>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1" lang="es-PE" sz="1100">
                  <a:solidFill>
                    <a:schemeClr val="lt1"/>
                  </a:solidFill>
                  <a:latin typeface="Calibri"/>
                  <a:ea typeface="Calibri"/>
                  <a:cs typeface="Calibri"/>
                  <a:sym typeface="Calibri"/>
                </a:rPr>
                <a:t>A3</a:t>
              </a:r>
              <a:endParaRPr/>
            </a:p>
            <a:p>
              <a:pPr indent="0" lvl="0" marL="0" marR="0" rtl="0" algn="ctr">
                <a:lnSpc>
                  <a:spcPct val="90000"/>
                </a:lnSpc>
                <a:spcBef>
                  <a:spcPts val="0"/>
                </a:spcBef>
                <a:spcAft>
                  <a:spcPts val="0"/>
                </a:spcAft>
                <a:buNone/>
              </a:pPr>
              <a:r>
                <a:rPr b="1" lang="es-PE" sz="1100">
                  <a:solidFill>
                    <a:srgbClr val="FFC211"/>
                  </a:solidFill>
                  <a:latin typeface="Calibri"/>
                  <a:ea typeface="Calibri"/>
                  <a:cs typeface="Calibri"/>
                  <a:sym typeface="Calibri"/>
                </a:rPr>
                <a:t>2 días, Programador</a:t>
              </a:r>
              <a:endParaRPr/>
            </a:p>
          </p:txBody>
        </p:sp>
        <p:sp>
          <p:nvSpPr>
            <p:cNvPr id="1024" name="Google Shape;1024;p43"/>
            <p:cNvSpPr/>
            <p:nvPr/>
          </p:nvSpPr>
          <p:spPr>
            <a:xfrm>
              <a:off x="6298244" y="3721365"/>
              <a:ext cx="2694636" cy="538155"/>
            </a:xfrm>
            <a:prstGeom prst="roundRect">
              <a:avLst>
                <a:gd fmla="val 25167" name="adj"/>
              </a:avLst>
            </a:prstGeom>
            <a:solidFill>
              <a:srgbClr val="7150A0"/>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1" lang="es-PE" sz="1100">
                  <a:solidFill>
                    <a:schemeClr val="lt1"/>
                  </a:solidFill>
                  <a:latin typeface="Calibri"/>
                  <a:ea typeface="Calibri"/>
                  <a:cs typeface="Calibri"/>
                  <a:sym typeface="Calibri"/>
                </a:rPr>
                <a:t>A4</a:t>
              </a:r>
              <a:endParaRPr/>
            </a:p>
            <a:p>
              <a:pPr indent="0" lvl="0" marL="0" marR="0" rtl="0" algn="ctr">
                <a:lnSpc>
                  <a:spcPct val="90000"/>
                </a:lnSpc>
                <a:spcBef>
                  <a:spcPts val="0"/>
                </a:spcBef>
                <a:spcAft>
                  <a:spcPts val="0"/>
                </a:spcAft>
                <a:buNone/>
              </a:pPr>
              <a:r>
                <a:rPr b="1" lang="es-PE" sz="1100">
                  <a:solidFill>
                    <a:srgbClr val="FFC211"/>
                  </a:solidFill>
                  <a:latin typeface="Calibri"/>
                  <a:ea typeface="Calibri"/>
                  <a:cs typeface="Calibri"/>
                  <a:sym typeface="Calibri"/>
                </a:rPr>
                <a:t>4 días, </a:t>
              </a:r>
              <a:r>
                <a:rPr b="1" i="1" lang="es-PE" sz="1100">
                  <a:solidFill>
                    <a:srgbClr val="FFC211"/>
                  </a:solidFill>
                  <a:latin typeface="Calibri"/>
                  <a:ea typeface="Calibri"/>
                  <a:cs typeface="Calibri"/>
                  <a:sym typeface="Calibri"/>
                </a:rPr>
                <a:t>Tester</a:t>
              </a:r>
              <a:endParaRPr/>
            </a:p>
          </p:txBody>
        </p:sp>
      </p:grpSp>
      <p:cxnSp>
        <p:nvCxnSpPr>
          <p:cNvPr id="1025" name="Google Shape;1025;p43"/>
          <p:cNvCxnSpPr/>
          <p:nvPr/>
        </p:nvCxnSpPr>
        <p:spPr>
          <a:xfrm>
            <a:off x="8150611" y="3768494"/>
            <a:ext cx="0" cy="1275413"/>
          </a:xfrm>
          <a:prstGeom prst="straightConnector1">
            <a:avLst/>
          </a:prstGeom>
          <a:noFill/>
          <a:ln cap="flat" cmpd="sng" w="19050">
            <a:solidFill>
              <a:srgbClr val="EE4639"/>
            </a:solidFill>
            <a:prstDash val="solid"/>
            <a:round/>
            <a:headEnd len="med" w="med" type="oval"/>
            <a:tailEnd len="med" w="med" type="oval"/>
          </a:ln>
        </p:spPr>
      </p:cxnSp>
      <p:cxnSp>
        <p:nvCxnSpPr>
          <p:cNvPr id="1026" name="Google Shape;1026;p43"/>
          <p:cNvCxnSpPr/>
          <p:nvPr/>
        </p:nvCxnSpPr>
        <p:spPr>
          <a:xfrm>
            <a:off x="1401892" y="3768494"/>
            <a:ext cx="0" cy="1275413"/>
          </a:xfrm>
          <a:prstGeom prst="straightConnector1">
            <a:avLst/>
          </a:prstGeom>
          <a:noFill/>
          <a:ln cap="flat" cmpd="sng" w="19050">
            <a:solidFill>
              <a:schemeClr val="accent2"/>
            </a:solidFill>
            <a:prstDash val="solid"/>
            <a:round/>
            <a:headEnd len="med" w="med" type="oval"/>
            <a:tailEnd len="med" w="med" type="oval"/>
          </a:ln>
        </p:spPr>
      </p:cxnSp>
      <p:cxnSp>
        <p:nvCxnSpPr>
          <p:cNvPr id="1027" name="Google Shape;1027;p43"/>
          <p:cNvCxnSpPr/>
          <p:nvPr/>
        </p:nvCxnSpPr>
        <p:spPr>
          <a:xfrm>
            <a:off x="533254" y="4625352"/>
            <a:ext cx="8142294" cy="0"/>
          </a:xfrm>
          <a:prstGeom prst="straightConnector1">
            <a:avLst/>
          </a:prstGeom>
          <a:noFill/>
          <a:ln cap="flat" cmpd="sng" w="12700">
            <a:solidFill>
              <a:srgbClr val="7150A0"/>
            </a:solidFill>
            <a:prstDash val="solid"/>
            <a:round/>
            <a:headEnd len="med" w="med" type="oval"/>
            <a:tailEnd len="med" w="med" type="triangle"/>
          </a:ln>
        </p:spPr>
      </p:cxnSp>
      <p:sp>
        <p:nvSpPr>
          <p:cNvPr id="1028" name="Google Shape;1028;p43"/>
          <p:cNvSpPr txBox="1"/>
          <p:nvPr/>
        </p:nvSpPr>
        <p:spPr>
          <a:xfrm>
            <a:off x="533254" y="4410796"/>
            <a:ext cx="805022" cy="14665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s-PE" sz="900">
                <a:solidFill>
                  <a:srgbClr val="7150A0"/>
                </a:solidFill>
                <a:latin typeface="Calibri"/>
                <a:ea typeface="Calibri"/>
                <a:cs typeface="Calibri"/>
                <a:sym typeface="Calibri"/>
              </a:rPr>
              <a:t>Línea de Tiempo</a:t>
            </a:r>
            <a:endParaRPr/>
          </a:p>
        </p:txBody>
      </p:sp>
      <p:sp>
        <p:nvSpPr>
          <p:cNvPr id="1029" name="Google Shape;1029;p43"/>
          <p:cNvSpPr txBox="1"/>
          <p:nvPr/>
        </p:nvSpPr>
        <p:spPr>
          <a:xfrm>
            <a:off x="2720061" y="4722585"/>
            <a:ext cx="3099252"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PE" sz="1200">
                <a:solidFill>
                  <a:schemeClr val="accent2"/>
                </a:solidFill>
                <a:latin typeface="Calibri"/>
                <a:ea typeface="Calibri"/>
                <a:cs typeface="Calibri"/>
                <a:sym typeface="Calibri"/>
              </a:rPr>
              <a:t>Duración del Proyecto – 11 días</a:t>
            </a:r>
            <a:endParaRPr sz="1200">
              <a:solidFill>
                <a:schemeClr val="accent2"/>
              </a:solidFill>
              <a:latin typeface="Calibri"/>
              <a:ea typeface="Calibri"/>
              <a:cs typeface="Calibri"/>
              <a:sym typeface="Calibri"/>
            </a:endParaRPr>
          </a:p>
        </p:txBody>
      </p:sp>
      <p:sp>
        <p:nvSpPr>
          <p:cNvPr id="1030" name="Google Shape;1030;p43"/>
          <p:cNvSpPr/>
          <p:nvPr/>
        </p:nvSpPr>
        <p:spPr>
          <a:xfrm>
            <a:off x="503238" y="376836"/>
            <a:ext cx="4515492"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lang="es-PE" sz="1000">
                <a:solidFill>
                  <a:srgbClr val="7F7F7F"/>
                </a:solidFill>
                <a:latin typeface="Calibri"/>
                <a:ea typeface="Calibri"/>
                <a:cs typeface="Calibri"/>
                <a:sym typeface="Calibri"/>
              </a:rPr>
              <a:t>+ </a:t>
            </a:r>
            <a:r>
              <a:rPr lang="es-PE" sz="1000">
                <a:solidFill>
                  <a:srgbClr val="A5A5A5"/>
                </a:solidFill>
                <a:latin typeface="Calibri"/>
                <a:ea typeface="Calibri"/>
                <a:cs typeface="Calibri"/>
                <a:sym typeface="Calibri"/>
              </a:rPr>
              <a:t>ESTRATEGIAS DE GESTIÓN DE CRONOGRAMAS: </a:t>
            </a:r>
            <a:r>
              <a:rPr i="1" lang="es-PE" sz="1000">
                <a:solidFill>
                  <a:srgbClr val="A5A5A5"/>
                </a:solidFill>
                <a:latin typeface="Calibri"/>
                <a:ea typeface="Calibri"/>
                <a:cs typeface="Calibri"/>
                <a:sym typeface="Calibri"/>
              </a:rPr>
              <a:t>FAST TRACKING Y CRASHING</a:t>
            </a:r>
            <a:endParaRPr/>
          </a:p>
        </p:txBody>
      </p:sp>
      <p:sp>
        <p:nvSpPr>
          <p:cNvPr id="1031" name="Google Shape;1031;p43"/>
          <p:cNvSpPr/>
          <p:nvPr/>
        </p:nvSpPr>
        <p:spPr>
          <a:xfrm>
            <a:off x="509588" y="919163"/>
            <a:ext cx="4241800" cy="56938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1" lang="es-PE" sz="1600">
                <a:solidFill>
                  <a:schemeClr val="dk1"/>
                </a:solidFill>
                <a:latin typeface="Calibri"/>
                <a:ea typeface="Calibri"/>
                <a:cs typeface="Calibri"/>
                <a:sym typeface="Calibri"/>
              </a:rPr>
              <a:t>FAST TRACKING</a:t>
            </a:r>
            <a:endParaRPr/>
          </a:p>
          <a:p>
            <a:pPr indent="0" lvl="0" marL="0" marR="0" rtl="0" algn="l">
              <a:spcBef>
                <a:spcPts val="600"/>
              </a:spcBef>
              <a:spcAft>
                <a:spcPts val="0"/>
              </a:spcAft>
              <a:buNone/>
            </a:pPr>
            <a:r>
              <a:rPr lang="es-PE" sz="1600">
                <a:solidFill>
                  <a:schemeClr val="accent2"/>
                </a:solidFill>
                <a:latin typeface="Calibri"/>
                <a:ea typeface="Calibri"/>
                <a:cs typeface="Calibri"/>
                <a:sym typeface="Calibri"/>
              </a:rPr>
              <a:t>ANTES DEL </a:t>
            </a:r>
            <a:r>
              <a:rPr b="1" i="1" lang="es-PE" sz="1600">
                <a:solidFill>
                  <a:schemeClr val="accent2"/>
                </a:solidFill>
                <a:latin typeface="Calibri"/>
                <a:ea typeface="Calibri"/>
                <a:cs typeface="Calibri"/>
                <a:sym typeface="Calibri"/>
              </a:rPr>
              <a:t>FAST TRACKING</a:t>
            </a:r>
            <a:endParaRPr b="1" i="1" sz="1600">
              <a:solidFill>
                <a:schemeClr val="accent2"/>
              </a:solidFill>
              <a:latin typeface="Calibri"/>
              <a:ea typeface="Calibri"/>
              <a:cs typeface="Calibri"/>
              <a:sym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6" name="Shape 1036"/>
        <p:cNvGrpSpPr/>
        <p:nvPr/>
      </p:nvGrpSpPr>
      <p:grpSpPr>
        <a:xfrm>
          <a:off x="0" y="0"/>
          <a:ext cx="0" cy="0"/>
          <a:chOff x="0" y="0"/>
          <a:chExt cx="0" cy="0"/>
        </a:xfrm>
      </p:grpSpPr>
      <p:graphicFrame>
        <p:nvGraphicFramePr>
          <p:cNvPr id="1037" name="Google Shape;1037;p44"/>
          <p:cNvGraphicFramePr/>
          <p:nvPr/>
        </p:nvGraphicFramePr>
        <p:xfrm>
          <a:off x="677380" y="1851315"/>
          <a:ext cx="3000000" cy="3000000"/>
        </p:xfrm>
        <a:graphic>
          <a:graphicData uri="http://schemas.openxmlformats.org/drawingml/2006/table">
            <a:tbl>
              <a:tblPr>
                <a:noFill/>
                <a:tableStyleId>{DC108FB1-C6A3-4793-8F41-B948A69EDCEA}</a:tableStyleId>
              </a:tblPr>
              <a:tblGrid>
                <a:gridCol w="1708925"/>
                <a:gridCol w="635600"/>
                <a:gridCol w="718225"/>
                <a:gridCol w="923675"/>
                <a:gridCol w="923675"/>
                <a:gridCol w="595525"/>
                <a:gridCol w="595525"/>
                <a:gridCol w="881925"/>
                <a:gridCol w="831750"/>
              </a:tblGrid>
              <a:tr h="319975">
                <a:tc gridSpan="9">
                  <a:txBody>
                    <a:bodyPr/>
                    <a:lstStyle/>
                    <a:p>
                      <a:pPr indent="0" lvl="0" marL="0" marR="0" rtl="0" algn="l">
                        <a:spcBef>
                          <a:spcPts val="0"/>
                        </a:spcBef>
                        <a:spcAft>
                          <a:spcPts val="0"/>
                        </a:spcAft>
                        <a:buNone/>
                      </a:pPr>
                      <a:r>
                        <a:rPr b="1" i="0" lang="es-PE" sz="1400" u="none" strike="noStrike">
                          <a:solidFill>
                            <a:srgbClr val="000000"/>
                          </a:solidFill>
                          <a:latin typeface="Calibri"/>
                          <a:ea typeface="Calibri"/>
                          <a:cs typeface="Calibri"/>
                          <a:sym typeface="Calibri"/>
                        </a:rPr>
                        <a:t>PROYECTO – CREACIÓN DE SITIO WEB</a:t>
                      </a:r>
                      <a:endParaRPr/>
                    </a:p>
                  </a:txBody>
                  <a:tcPr marT="6125" marB="0" marR="6125" marL="61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accent5"/>
                      </a:solidFill>
                      <a:prstDash val="solid"/>
                      <a:round/>
                      <a:headEnd len="sm" w="sm" type="none"/>
                      <a:tailEnd len="sm" w="sm" type="none"/>
                    </a:lnB>
                  </a:tcPr>
                </a:tc>
                <a:tc hMerge="1"/>
                <a:tc hMerge="1"/>
                <a:tc hMerge="1"/>
                <a:tc hMerge="1"/>
                <a:tc hMerge="1"/>
                <a:tc hMerge="1"/>
                <a:tc hMerge="1"/>
                <a:tc hMerge="1"/>
              </a:tr>
              <a:tr h="314800">
                <a:tc>
                  <a:txBody>
                    <a:bodyPr/>
                    <a:lstStyle/>
                    <a:p>
                      <a:pPr indent="141288" lvl="0" marL="0" marR="0" rtl="0" algn="l">
                        <a:lnSpc>
                          <a:spcPct val="90000"/>
                        </a:lnSpc>
                        <a:spcBef>
                          <a:spcPts val="0"/>
                        </a:spcBef>
                        <a:spcAft>
                          <a:spcPts val="0"/>
                        </a:spcAft>
                        <a:buNone/>
                      </a:pPr>
                      <a:r>
                        <a:rPr b="1" i="0" lang="es-PE" sz="1050" u="none" strike="noStrike">
                          <a:solidFill>
                            <a:schemeClr val="lt1"/>
                          </a:solidFill>
                          <a:latin typeface="Calibri"/>
                          <a:ea typeface="Calibri"/>
                          <a:cs typeface="Calibri"/>
                          <a:sym typeface="Calibri"/>
                        </a:rPr>
                        <a:t>Nombre de tarea</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accent5"/>
                    </a:solidFill>
                  </a:tcPr>
                </a:tc>
                <a:tc>
                  <a:txBody>
                    <a:bodyPr/>
                    <a:lstStyle/>
                    <a:p>
                      <a:pPr indent="0" lvl="0" marL="0" marR="0" rtl="0" algn="ctr">
                        <a:lnSpc>
                          <a:spcPct val="90000"/>
                        </a:lnSpc>
                        <a:spcBef>
                          <a:spcPts val="0"/>
                        </a:spcBef>
                        <a:spcAft>
                          <a:spcPts val="0"/>
                        </a:spcAft>
                        <a:buNone/>
                      </a:pPr>
                      <a:r>
                        <a:rPr b="1" i="0" lang="es-PE" sz="1050" u="none" strike="noStrike">
                          <a:solidFill>
                            <a:schemeClr val="lt1"/>
                          </a:solidFill>
                          <a:latin typeface="Calibri"/>
                          <a:ea typeface="Calibri"/>
                          <a:cs typeface="Calibri"/>
                          <a:sym typeface="Calibri"/>
                        </a:rPr>
                        <a:t>Duración</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accent5"/>
                    </a:solidFill>
                  </a:tcPr>
                </a:tc>
                <a:tc>
                  <a:txBody>
                    <a:bodyPr/>
                    <a:lstStyle/>
                    <a:p>
                      <a:pPr indent="0" lvl="0" marL="0" marR="0" rtl="0" algn="ctr">
                        <a:lnSpc>
                          <a:spcPct val="90000"/>
                        </a:lnSpc>
                        <a:spcBef>
                          <a:spcPts val="0"/>
                        </a:spcBef>
                        <a:spcAft>
                          <a:spcPts val="0"/>
                        </a:spcAft>
                        <a:buNone/>
                      </a:pPr>
                      <a:r>
                        <a:rPr b="1" i="0" lang="es-PE" sz="1050" u="none" strike="noStrike">
                          <a:solidFill>
                            <a:schemeClr val="lt1"/>
                          </a:solidFill>
                          <a:latin typeface="Calibri"/>
                          <a:ea typeface="Calibri"/>
                          <a:cs typeface="Calibri"/>
                          <a:sym typeface="Calibri"/>
                        </a:rPr>
                        <a:t>Avance</a:t>
                      </a:r>
                      <a:br>
                        <a:rPr b="1" i="0" lang="es-PE" sz="1050" u="none" strike="noStrike">
                          <a:solidFill>
                            <a:schemeClr val="lt1"/>
                          </a:solidFill>
                          <a:latin typeface="Calibri"/>
                          <a:ea typeface="Calibri"/>
                          <a:cs typeface="Calibri"/>
                          <a:sym typeface="Calibri"/>
                        </a:rPr>
                      </a:br>
                      <a:r>
                        <a:rPr b="1" i="0" lang="es-PE" sz="1050" u="none" strike="noStrike">
                          <a:solidFill>
                            <a:schemeClr val="lt1"/>
                          </a:solidFill>
                          <a:latin typeface="Calibri"/>
                          <a:ea typeface="Calibri"/>
                          <a:cs typeface="Calibri"/>
                          <a:sym typeface="Calibri"/>
                        </a:rPr>
                        <a:t>%</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accent5"/>
                    </a:solidFill>
                  </a:tcPr>
                </a:tc>
                <a:tc>
                  <a:txBody>
                    <a:bodyPr/>
                    <a:lstStyle/>
                    <a:p>
                      <a:pPr indent="0" lvl="0" marL="0" marR="0" rtl="0" algn="ctr">
                        <a:lnSpc>
                          <a:spcPct val="90000"/>
                        </a:lnSpc>
                        <a:spcBef>
                          <a:spcPts val="0"/>
                        </a:spcBef>
                        <a:spcAft>
                          <a:spcPts val="0"/>
                        </a:spcAft>
                        <a:buNone/>
                      </a:pPr>
                      <a:r>
                        <a:rPr b="1" i="0" lang="es-PE" sz="1050" u="none" strike="noStrike">
                          <a:solidFill>
                            <a:schemeClr val="lt1"/>
                          </a:solidFill>
                          <a:latin typeface="Calibri"/>
                          <a:ea typeface="Calibri"/>
                          <a:cs typeface="Calibri"/>
                          <a:sym typeface="Calibri"/>
                        </a:rPr>
                        <a:t>Inicio Planificado</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accent5"/>
                    </a:solidFill>
                  </a:tcPr>
                </a:tc>
                <a:tc>
                  <a:txBody>
                    <a:bodyPr/>
                    <a:lstStyle/>
                    <a:p>
                      <a:pPr indent="0" lvl="0" marL="0" marR="0" rtl="0" algn="ctr">
                        <a:lnSpc>
                          <a:spcPct val="90000"/>
                        </a:lnSpc>
                        <a:spcBef>
                          <a:spcPts val="0"/>
                        </a:spcBef>
                        <a:spcAft>
                          <a:spcPts val="0"/>
                        </a:spcAft>
                        <a:buNone/>
                      </a:pPr>
                      <a:r>
                        <a:rPr b="1" i="0" lang="es-PE" sz="1050" u="none" strike="noStrike">
                          <a:solidFill>
                            <a:schemeClr val="lt1"/>
                          </a:solidFill>
                          <a:latin typeface="Calibri"/>
                          <a:ea typeface="Calibri"/>
                          <a:cs typeface="Calibri"/>
                          <a:sym typeface="Calibri"/>
                        </a:rPr>
                        <a:t>Fin Planificado</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accent5"/>
                    </a:solidFill>
                  </a:tcPr>
                </a:tc>
                <a:tc>
                  <a:txBody>
                    <a:bodyPr/>
                    <a:lstStyle/>
                    <a:p>
                      <a:pPr indent="0" lvl="0" marL="0" marR="0" rtl="0" algn="ctr">
                        <a:lnSpc>
                          <a:spcPct val="90000"/>
                        </a:lnSpc>
                        <a:spcBef>
                          <a:spcPts val="0"/>
                        </a:spcBef>
                        <a:spcAft>
                          <a:spcPts val="0"/>
                        </a:spcAft>
                        <a:buNone/>
                      </a:pPr>
                      <a:r>
                        <a:rPr b="1" i="0" lang="es-PE" sz="1050" u="none" strike="noStrike">
                          <a:solidFill>
                            <a:schemeClr val="lt1"/>
                          </a:solidFill>
                          <a:latin typeface="Calibri"/>
                          <a:ea typeface="Calibri"/>
                          <a:cs typeface="Calibri"/>
                          <a:sym typeface="Calibri"/>
                        </a:rPr>
                        <a:t>Inicio</a:t>
                      </a:r>
                      <a:br>
                        <a:rPr b="1" i="0" lang="es-PE" sz="1050" u="none" strike="noStrike">
                          <a:solidFill>
                            <a:schemeClr val="lt1"/>
                          </a:solidFill>
                          <a:latin typeface="Calibri"/>
                          <a:ea typeface="Calibri"/>
                          <a:cs typeface="Calibri"/>
                          <a:sym typeface="Calibri"/>
                        </a:rPr>
                      </a:br>
                      <a:r>
                        <a:rPr b="1" i="0" lang="es-PE" sz="1050" u="none" strike="noStrike">
                          <a:solidFill>
                            <a:schemeClr val="lt1"/>
                          </a:solidFill>
                          <a:latin typeface="Calibri"/>
                          <a:ea typeface="Calibri"/>
                          <a:cs typeface="Calibri"/>
                          <a:sym typeface="Calibri"/>
                        </a:rPr>
                        <a:t>Real</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accent5"/>
                    </a:solidFill>
                  </a:tcPr>
                </a:tc>
                <a:tc>
                  <a:txBody>
                    <a:bodyPr/>
                    <a:lstStyle/>
                    <a:p>
                      <a:pPr indent="0" lvl="0" marL="0" marR="0" rtl="0" algn="ctr">
                        <a:lnSpc>
                          <a:spcPct val="90000"/>
                        </a:lnSpc>
                        <a:spcBef>
                          <a:spcPts val="0"/>
                        </a:spcBef>
                        <a:spcAft>
                          <a:spcPts val="0"/>
                        </a:spcAft>
                        <a:buNone/>
                      </a:pPr>
                      <a:r>
                        <a:rPr b="1" i="0" lang="es-PE" sz="1050" u="none" strike="noStrike">
                          <a:solidFill>
                            <a:schemeClr val="lt1"/>
                          </a:solidFill>
                          <a:latin typeface="Calibri"/>
                          <a:ea typeface="Calibri"/>
                          <a:cs typeface="Calibri"/>
                          <a:sym typeface="Calibri"/>
                        </a:rPr>
                        <a:t>Fin</a:t>
                      </a:r>
                      <a:br>
                        <a:rPr b="1" i="0" lang="es-PE" sz="1050" u="none" strike="noStrike">
                          <a:solidFill>
                            <a:schemeClr val="lt1"/>
                          </a:solidFill>
                          <a:latin typeface="Calibri"/>
                          <a:ea typeface="Calibri"/>
                          <a:cs typeface="Calibri"/>
                          <a:sym typeface="Calibri"/>
                        </a:rPr>
                      </a:br>
                      <a:r>
                        <a:rPr b="1" i="0" lang="es-PE" sz="1050" u="none" strike="noStrike">
                          <a:solidFill>
                            <a:schemeClr val="lt1"/>
                          </a:solidFill>
                          <a:latin typeface="Calibri"/>
                          <a:ea typeface="Calibri"/>
                          <a:cs typeface="Calibri"/>
                          <a:sym typeface="Calibri"/>
                        </a:rPr>
                        <a:t>Real</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accent5"/>
                    </a:solidFill>
                  </a:tcPr>
                </a:tc>
                <a:tc>
                  <a:txBody>
                    <a:bodyPr/>
                    <a:lstStyle/>
                    <a:p>
                      <a:pPr indent="0" lvl="0" marL="0" marR="0" rtl="0" algn="ctr">
                        <a:lnSpc>
                          <a:spcPct val="90000"/>
                        </a:lnSpc>
                        <a:spcBef>
                          <a:spcPts val="0"/>
                        </a:spcBef>
                        <a:spcAft>
                          <a:spcPts val="0"/>
                        </a:spcAft>
                        <a:buNone/>
                      </a:pPr>
                      <a:r>
                        <a:rPr b="1" i="0" lang="es-PE" sz="1050" u="none" strike="noStrike">
                          <a:solidFill>
                            <a:schemeClr val="lt1"/>
                          </a:solidFill>
                          <a:latin typeface="Calibri"/>
                          <a:ea typeface="Calibri"/>
                          <a:cs typeface="Calibri"/>
                          <a:sym typeface="Calibri"/>
                        </a:rPr>
                        <a:t>Recursos</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accent5"/>
                    </a:solidFill>
                  </a:tcPr>
                </a:tc>
                <a:tc>
                  <a:txBody>
                    <a:bodyPr/>
                    <a:lstStyle/>
                    <a:p>
                      <a:pPr indent="0" lvl="0" marL="0" marR="0" rtl="0" algn="ctr">
                        <a:lnSpc>
                          <a:spcPct val="90000"/>
                        </a:lnSpc>
                        <a:spcBef>
                          <a:spcPts val="0"/>
                        </a:spcBef>
                        <a:spcAft>
                          <a:spcPts val="0"/>
                        </a:spcAft>
                        <a:buNone/>
                      </a:pPr>
                      <a:r>
                        <a:rPr b="1" i="0" lang="es-PE" sz="1050" u="none" strike="noStrike">
                          <a:solidFill>
                            <a:schemeClr val="lt1"/>
                          </a:solidFill>
                          <a:latin typeface="Calibri"/>
                          <a:ea typeface="Calibri"/>
                          <a:cs typeface="Calibri"/>
                          <a:sym typeface="Calibri"/>
                        </a:rPr>
                        <a:t>Predecesoras</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accent5"/>
                    </a:solidFill>
                  </a:tcPr>
                </a:tc>
              </a:tr>
              <a:tr h="179000">
                <a:tc>
                  <a:txBody>
                    <a:bodyPr/>
                    <a:lstStyle/>
                    <a:p>
                      <a:pPr indent="0" lvl="0" marL="0" marR="0" rtl="0" algn="l">
                        <a:lnSpc>
                          <a:spcPct val="90000"/>
                        </a:lnSpc>
                        <a:spcBef>
                          <a:spcPts val="0"/>
                        </a:spcBef>
                        <a:spcAft>
                          <a:spcPts val="0"/>
                        </a:spcAft>
                        <a:buNone/>
                      </a:pPr>
                      <a:r>
                        <a:rPr b="0" i="0" lang="es-PE" sz="1050" u="none" strike="noStrike">
                          <a:solidFill>
                            <a:srgbClr val="000000"/>
                          </a:solidFill>
                          <a:latin typeface="Calibri"/>
                          <a:ea typeface="Calibri"/>
                          <a:cs typeface="Calibri"/>
                          <a:sym typeface="Calibri"/>
                        </a:rPr>
                        <a:t>     A1 Hacer análisis</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ctr">
                        <a:lnSpc>
                          <a:spcPct val="90000"/>
                        </a:lnSpc>
                        <a:spcBef>
                          <a:spcPts val="0"/>
                        </a:spcBef>
                        <a:spcAft>
                          <a:spcPts val="0"/>
                        </a:spcAft>
                        <a:buNone/>
                      </a:pPr>
                      <a:r>
                        <a:rPr b="0" i="0" lang="es-PE" sz="1050" u="none" strike="noStrike">
                          <a:solidFill>
                            <a:srgbClr val="000000"/>
                          </a:solidFill>
                          <a:latin typeface="Calibri"/>
                          <a:ea typeface="Calibri"/>
                          <a:cs typeface="Calibri"/>
                          <a:sym typeface="Calibri"/>
                        </a:rPr>
                        <a:t>3d</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ctr">
                        <a:lnSpc>
                          <a:spcPct val="90000"/>
                        </a:lnSpc>
                        <a:spcBef>
                          <a:spcPts val="0"/>
                        </a:spcBef>
                        <a:spcAft>
                          <a:spcPts val="0"/>
                        </a:spcAft>
                        <a:buNone/>
                      </a:pPr>
                      <a:r>
                        <a:rPr b="0" i="0" lang="es-PE" sz="1050" u="none" strike="noStrike">
                          <a:solidFill>
                            <a:srgbClr val="000000"/>
                          </a:solidFill>
                          <a:latin typeface="Calibri"/>
                          <a:ea typeface="Calibri"/>
                          <a:cs typeface="Calibri"/>
                          <a:sym typeface="Calibri"/>
                        </a:rPr>
                        <a:t>0%</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ctr">
                        <a:lnSpc>
                          <a:spcPct val="90000"/>
                        </a:lnSpc>
                        <a:spcBef>
                          <a:spcPts val="0"/>
                        </a:spcBef>
                        <a:spcAft>
                          <a:spcPts val="0"/>
                        </a:spcAft>
                        <a:buNone/>
                      </a:pPr>
                      <a:r>
                        <a:rPr b="0" i="0" lang="es-PE" sz="1050" u="none" strike="noStrike">
                          <a:solidFill>
                            <a:srgbClr val="000000"/>
                          </a:solidFill>
                          <a:latin typeface="Calibri"/>
                          <a:ea typeface="Calibri"/>
                          <a:cs typeface="Calibri"/>
                          <a:sym typeface="Calibri"/>
                        </a:rPr>
                        <a:t>11/07/2024</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ctr">
                        <a:lnSpc>
                          <a:spcPct val="90000"/>
                        </a:lnSpc>
                        <a:spcBef>
                          <a:spcPts val="0"/>
                        </a:spcBef>
                        <a:spcAft>
                          <a:spcPts val="0"/>
                        </a:spcAft>
                        <a:buNone/>
                      </a:pPr>
                      <a:r>
                        <a:rPr b="0" i="0" lang="es-PE" sz="1050" u="none" strike="noStrike">
                          <a:solidFill>
                            <a:srgbClr val="000000"/>
                          </a:solidFill>
                          <a:latin typeface="Calibri"/>
                          <a:ea typeface="Calibri"/>
                          <a:cs typeface="Calibri"/>
                          <a:sym typeface="Calibri"/>
                        </a:rPr>
                        <a:t>13/07/2024</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ctr">
                        <a:lnSpc>
                          <a:spcPct val="90000"/>
                        </a:lnSpc>
                        <a:spcBef>
                          <a:spcPts val="0"/>
                        </a:spcBef>
                        <a:spcAft>
                          <a:spcPts val="0"/>
                        </a:spcAft>
                        <a:buNone/>
                      </a:pPr>
                      <a:r>
                        <a:rPr b="0" i="0" lang="es-PE" sz="1050" u="none" strike="noStrike">
                          <a:solidFill>
                            <a:srgbClr val="000000"/>
                          </a:solidFill>
                          <a:latin typeface="Calibri"/>
                          <a:ea typeface="Calibri"/>
                          <a:cs typeface="Calibri"/>
                          <a:sym typeface="Calibri"/>
                        </a:rPr>
                        <a:t> </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ctr">
                        <a:lnSpc>
                          <a:spcPct val="90000"/>
                        </a:lnSpc>
                        <a:spcBef>
                          <a:spcPts val="0"/>
                        </a:spcBef>
                        <a:spcAft>
                          <a:spcPts val="0"/>
                        </a:spcAft>
                        <a:buNone/>
                      </a:pPr>
                      <a:r>
                        <a:rPr b="0" i="0" lang="es-PE" sz="1050" u="none" strike="noStrike">
                          <a:solidFill>
                            <a:srgbClr val="000000"/>
                          </a:solidFill>
                          <a:latin typeface="Calibri"/>
                          <a:ea typeface="Calibri"/>
                          <a:cs typeface="Calibri"/>
                          <a:sym typeface="Calibri"/>
                        </a:rPr>
                        <a:t> </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ctr">
                        <a:lnSpc>
                          <a:spcPct val="90000"/>
                        </a:lnSpc>
                        <a:spcBef>
                          <a:spcPts val="0"/>
                        </a:spcBef>
                        <a:spcAft>
                          <a:spcPts val="0"/>
                        </a:spcAft>
                        <a:buNone/>
                      </a:pPr>
                      <a:r>
                        <a:rPr b="0" i="0" lang="es-PE" sz="1050" u="none" strike="noStrike">
                          <a:solidFill>
                            <a:srgbClr val="000000"/>
                          </a:solidFill>
                          <a:latin typeface="Calibri"/>
                          <a:ea typeface="Calibri"/>
                          <a:cs typeface="Calibri"/>
                          <a:sym typeface="Calibri"/>
                        </a:rPr>
                        <a:t>Analista</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ctr">
                        <a:lnSpc>
                          <a:spcPct val="90000"/>
                        </a:lnSpc>
                        <a:spcBef>
                          <a:spcPts val="0"/>
                        </a:spcBef>
                        <a:spcAft>
                          <a:spcPts val="0"/>
                        </a:spcAft>
                        <a:buNone/>
                      </a:pPr>
                      <a:r>
                        <a:rPr b="0" i="0" lang="es-PE" sz="1050" u="none" strike="noStrike">
                          <a:solidFill>
                            <a:srgbClr val="000000"/>
                          </a:solidFill>
                          <a:latin typeface="Calibri"/>
                          <a:ea typeface="Calibri"/>
                          <a:cs typeface="Calibri"/>
                          <a:sym typeface="Calibri"/>
                        </a:rPr>
                        <a:t> </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r>
              <a:tr h="179000">
                <a:tc>
                  <a:txBody>
                    <a:bodyPr/>
                    <a:lstStyle/>
                    <a:p>
                      <a:pPr indent="0" lvl="0" marL="0" marR="0" rtl="0" algn="l">
                        <a:lnSpc>
                          <a:spcPct val="90000"/>
                        </a:lnSpc>
                        <a:spcBef>
                          <a:spcPts val="0"/>
                        </a:spcBef>
                        <a:spcAft>
                          <a:spcPts val="0"/>
                        </a:spcAft>
                        <a:buNone/>
                      </a:pPr>
                      <a:r>
                        <a:rPr b="0" i="0" lang="es-PE" sz="1050" u="none" strike="noStrike">
                          <a:solidFill>
                            <a:srgbClr val="000000"/>
                          </a:solidFill>
                          <a:latin typeface="Calibri"/>
                          <a:ea typeface="Calibri"/>
                          <a:cs typeface="Calibri"/>
                          <a:sym typeface="Calibri"/>
                        </a:rPr>
                        <a:t>     A2 Hacer diseño</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ctr">
                        <a:lnSpc>
                          <a:spcPct val="90000"/>
                        </a:lnSpc>
                        <a:spcBef>
                          <a:spcPts val="0"/>
                        </a:spcBef>
                        <a:spcAft>
                          <a:spcPts val="0"/>
                        </a:spcAft>
                        <a:buNone/>
                      </a:pPr>
                      <a:r>
                        <a:rPr b="0" i="0" lang="es-PE" sz="1050" u="none" strike="noStrike">
                          <a:solidFill>
                            <a:srgbClr val="000000"/>
                          </a:solidFill>
                          <a:latin typeface="Calibri"/>
                          <a:ea typeface="Calibri"/>
                          <a:cs typeface="Calibri"/>
                          <a:sym typeface="Calibri"/>
                        </a:rPr>
                        <a:t>2d</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ctr">
                        <a:lnSpc>
                          <a:spcPct val="90000"/>
                        </a:lnSpc>
                        <a:spcBef>
                          <a:spcPts val="0"/>
                        </a:spcBef>
                        <a:spcAft>
                          <a:spcPts val="0"/>
                        </a:spcAft>
                        <a:buNone/>
                      </a:pPr>
                      <a:r>
                        <a:rPr b="0" i="0" lang="es-PE" sz="1050" u="none" strike="noStrike">
                          <a:solidFill>
                            <a:srgbClr val="000000"/>
                          </a:solidFill>
                          <a:latin typeface="Calibri"/>
                          <a:ea typeface="Calibri"/>
                          <a:cs typeface="Calibri"/>
                          <a:sym typeface="Calibri"/>
                        </a:rPr>
                        <a:t>0%</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ctr">
                        <a:lnSpc>
                          <a:spcPct val="90000"/>
                        </a:lnSpc>
                        <a:spcBef>
                          <a:spcPts val="0"/>
                        </a:spcBef>
                        <a:spcAft>
                          <a:spcPts val="0"/>
                        </a:spcAft>
                        <a:buNone/>
                      </a:pPr>
                      <a:r>
                        <a:rPr b="0" i="0" lang="es-PE" sz="1050" u="none" strike="noStrike">
                          <a:solidFill>
                            <a:srgbClr val="000000"/>
                          </a:solidFill>
                          <a:latin typeface="Calibri"/>
                          <a:ea typeface="Calibri"/>
                          <a:cs typeface="Calibri"/>
                          <a:sym typeface="Calibri"/>
                        </a:rPr>
                        <a:t>14/07/2024</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ctr">
                        <a:lnSpc>
                          <a:spcPct val="90000"/>
                        </a:lnSpc>
                        <a:spcBef>
                          <a:spcPts val="0"/>
                        </a:spcBef>
                        <a:spcAft>
                          <a:spcPts val="0"/>
                        </a:spcAft>
                        <a:buNone/>
                      </a:pPr>
                      <a:r>
                        <a:rPr b="0" i="0" lang="es-PE" sz="1050" u="none" strike="noStrike">
                          <a:solidFill>
                            <a:srgbClr val="000000"/>
                          </a:solidFill>
                          <a:latin typeface="Calibri"/>
                          <a:ea typeface="Calibri"/>
                          <a:cs typeface="Calibri"/>
                          <a:sym typeface="Calibri"/>
                        </a:rPr>
                        <a:t>15/07/2024</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ctr">
                        <a:lnSpc>
                          <a:spcPct val="90000"/>
                        </a:lnSpc>
                        <a:spcBef>
                          <a:spcPts val="0"/>
                        </a:spcBef>
                        <a:spcAft>
                          <a:spcPts val="0"/>
                        </a:spcAft>
                        <a:buNone/>
                      </a:pPr>
                      <a:r>
                        <a:rPr b="0" i="0" lang="es-PE" sz="1050" u="none" strike="noStrike">
                          <a:solidFill>
                            <a:srgbClr val="000000"/>
                          </a:solidFill>
                          <a:latin typeface="Calibri"/>
                          <a:ea typeface="Calibri"/>
                          <a:cs typeface="Calibri"/>
                          <a:sym typeface="Calibri"/>
                        </a:rPr>
                        <a:t> </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ctr">
                        <a:lnSpc>
                          <a:spcPct val="90000"/>
                        </a:lnSpc>
                        <a:spcBef>
                          <a:spcPts val="0"/>
                        </a:spcBef>
                        <a:spcAft>
                          <a:spcPts val="0"/>
                        </a:spcAft>
                        <a:buNone/>
                      </a:pPr>
                      <a:r>
                        <a:rPr b="0" i="0" lang="es-PE" sz="1050" u="none" strike="noStrike">
                          <a:solidFill>
                            <a:srgbClr val="000000"/>
                          </a:solidFill>
                          <a:latin typeface="Calibri"/>
                          <a:ea typeface="Calibri"/>
                          <a:cs typeface="Calibri"/>
                          <a:sym typeface="Calibri"/>
                        </a:rPr>
                        <a:t> </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ctr">
                        <a:lnSpc>
                          <a:spcPct val="90000"/>
                        </a:lnSpc>
                        <a:spcBef>
                          <a:spcPts val="0"/>
                        </a:spcBef>
                        <a:spcAft>
                          <a:spcPts val="0"/>
                        </a:spcAft>
                        <a:buNone/>
                      </a:pPr>
                      <a:r>
                        <a:rPr b="0" i="0" lang="es-PE" sz="1050" u="none" strike="noStrike">
                          <a:solidFill>
                            <a:srgbClr val="000000"/>
                          </a:solidFill>
                          <a:latin typeface="Calibri"/>
                          <a:ea typeface="Calibri"/>
                          <a:cs typeface="Calibri"/>
                          <a:sym typeface="Calibri"/>
                        </a:rPr>
                        <a:t>Diseñador</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ctr">
                        <a:lnSpc>
                          <a:spcPct val="90000"/>
                        </a:lnSpc>
                        <a:spcBef>
                          <a:spcPts val="0"/>
                        </a:spcBef>
                        <a:spcAft>
                          <a:spcPts val="0"/>
                        </a:spcAft>
                        <a:buNone/>
                      </a:pPr>
                      <a:r>
                        <a:rPr b="0" i="0" lang="es-PE" sz="1050" u="none" strike="noStrike">
                          <a:solidFill>
                            <a:srgbClr val="000000"/>
                          </a:solidFill>
                          <a:latin typeface="Calibri"/>
                          <a:ea typeface="Calibri"/>
                          <a:cs typeface="Calibri"/>
                          <a:sym typeface="Calibri"/>
                        </a:rPr>
                        <a:t>A1</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r>
              <a:tr h="179000">
                <a:tc>
                  <a:txBody>
                    <a:bodyPr/>
                    <a:lstStyle/>
                    <a:p>
                      <a:pPr indent="0" lvl="0" marL="0" marR="0" rtl="0" algn="l">
                        <a:lnSpc>
                          <a:spcPct val="90000"/>
                        </a:lnSpc>
                        <a:spcBef>
                          <a:spcPts val="0"/>
                        </a:spcBef>
                        <a:spcAft>
                          <a:spcPts val="0"/>
                        </a:spcAft>
                        <a:buNone/>
                      </a:pPr>
                      <a:r>
                        <a:rPr b="0" i="0" lang="es-PE" sz="1050" u="none" strike="noStrike">
                          <a:solidFill>
                            <a:srgbClr val="000000"/>
                          </a:solidFill>
                          <a:latin typeface="Calibri"/>
                          <a:ea typeface="Calibri"/>
                          <a:cs typeface="Calibri"/>
                          <a:sym typeface="Calibri"/>
                        </a:rPr>
                        <a:t>     A3 Hacer programación</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ctr">
                        <a:lnSpc>
                          <a:spcPct val="90000"/>
                        </a:lnSpc>
                        <a:spcBef>
                          <a:spcPts val="0"/>
                        </a:spcBef>
                        <a:spcAft>
                          <a:spcPts val="0"/>
                        </a:spcAft>
                        <a:buNone/>
                      </a:pPr>
                      <a:r>
                        <a:rPr b="0" i="0" lang="es-PE" sz="1050" u="none" strike="noStrike">
                          <a:solidFill>
                            <a:srgbClr val="000000"/>
                          </a:solidFill>
                          <a:latin typeface="Calibri"/>
                          <a:ea typeface="Calibri"/>
                          <a:cs typeface="Calibri"/>
                          <a:sym typeface="Calibri"/>
                        </a:rPr>
                        <a:t>2d</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ctr">
                        <a:lnSpc>
                          <a:spcPct val="90000"/>
                        </a:lnSpc>
                        <a:spcBef>
                          <a:spcPts val="0"/>
                        </a:spcBef>
                        <a:spcAft>
                          <a:spcPts val="0"/>
                        </a:spcAft>
                        <a:buNone/>
                      </a:pPr>
                      <a:r>
                        <a:rPr b="0" i="0" lang="es-PE" sz="1050" u="none" strike="noStrike">
                          <a:solidFill>
                            <a:srgbClr val="000000"/>
                          </a:solidFill>
                          <a:latin typeface="Calibri"/>
                          <a:ea typeface="Calibri"/>
                          <a:cs typeface="Calibri"/>
                          <a:sym typeface="Calibri"/>
                        </a:rPr>
                        <a:t>0%</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ctr">
                        <a:lnSpc>
                          <a:spcPct val="90000"/>
                        </a:lnSpc>
                        <a:spcBef>
                          <a:spcPts val="0"/>
                        </a:spcBef>
                        <a:spcAft>
                          <a:spcPts val="0"/>
                        </a:spcAft>
                        <a:buNone/>
                      </a:pPr>
                      <a:r>
                        <a:rPr b="0" i="0" lang="es-PE" sz="1050" u="none" strike="noStrike">
                          <a:solidFill>
                            <a:srgbClr val="000000"/>
                          </a:solidFill>
                          <a:latin typeface="Calibri"/>
                          <a:ea typeface="Calibri"/>
                          <a:cs typeface="Calibri"/>
                          <a:sym typeface="Calibri"/>
                        </a:rPr>
                        <a:t>15/07/2024</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ctr">
                        <a:lnSpc>
                          <a:spcPct val="90000"/>
                        </a:lnSpc>
                        <a:spcBef>
                          <a:spcPts val="0"/>
                        </a:spcBef>
                        <a:spcAft>
                          <a:spcPts val="0"/>
                        </a:spcAft>
                        <a:buNone/>
                      </a:pPr>
                      <a:r>
                        <a:rPr b="0" i="0" lang="es-PE" sz="1050" u="none" strike="noStrike">
                          <a:solidFill>
                            <a:srgbClr val="000000"/>
                          </a:solidFill>
                          <a:latin typeface="Calibri"/>
                          <a:ea typeface="Calibri"/>
                          <a:cs typeface="Calibri"/>
                          <a:sym typeface="Calibri"/>
                        </a:rPr>
                        <a:t>16/07/2024</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ctr">
                        <a:lnSpc>
                          <a:spcPct val="90000"/>
                        </a:lnSpc>
                        <a:spcBef>
                          <a:spcPts val="0"/>
                        </a:spcBef>
                        <a:spcAft>
                          <a:spcPts val="0"/>
                        </a:spcAft>
                        <a:buNone/>
                      </a:pPr>
                      <a:r>
                        <a:rPr b="0" i="0" lang="es-PE" sz="1050" u="none" strike="noStrike">
                          <a:solidFill>
                            <a:srgbClr val="000000"/>
                          </a:solidFill>
                          <a:latin typeface="Calibri"/>
                          <a:ea typeface="Calibri"/>
                          <a:cs typeface="Calibri"/>
                          <a:sym typeface="Calibri"/>
                        </a:rPr>
                        <a:t> </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ctr">
                        <a:lnSpc>
                          <a:spcPct val="90000"/>
                        </a:lnSpc>
                        <a:spcBef>
                          <a:spcPts val="0"/>
                        </a:spcBef>
                        <a:spcAft>
                          <a:spcPts val="0"/>
                        </a:spcAft>
                        <a:buNone/>
                      </a:pPr>
                      <a:r>
                        <a:rPr b="0" i="0" lang="es-PE" sz="1050" u="none" strike="noStrike">
                          <a:solidFill>
                            <a:srgbClr val="000000"/>
                          </a:solidFill>
                          <a:latin typeface="Calibri"/>
                          <a:ea typeface="Calibri"/>
                          <a:cs typeface="Calibri"/>
                          <a:sym typeface="Calibri"/>
                        </a:rPr>
                        <a:t> </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ctr">
                        <a:lnSpc>
                          <a:spcPct val="90000"/>
                        </a:lnSpc>
                        <a:spcBef>
                          <a:spcPts val="0"/>
                        </a:spcBef>
                        <a:spcAft>
                          <a:spcPts val="0"/>
                        </a:spcAft>
                        <a:buNone/>
                      </a:pPr>
                      <a:r>
                        <a:rPr b="0" i="0" lang="es-PE" sz="1050" u="none" strike="noStrike">
                          <a:solidFill>
                            <a:srgbClr val="000000"/>
                          </a:solidFill>
                          <a:latin typeface="Calibri"/>
                          <a:ea typeface="Calibri"/>
                          <a:cs typeface="Calibri"/>
                          <a:sym typeface="Calibri"/>
                        </a:rPr>
                        <a:t>Programador</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ctr">
                        <a:lnSpc>
                          <a:spcPct val="90000"/>
                        </a:lnSpc>
                        <a:spcBef>
                          <a:spcPts val="0"/>
                        </a:spcBef>
                        <a:spcAft>
                          <a:spcPts val="0"/>
                        </a:spcAft>
                        <a:buNone/>
                      </a:pPr>
                      <a:r>
                        <a:rPr b="0" i="0" lang="es-PE" sz="1050" u="none" strike="noStrike">
                          <a:solidFill>
                            <a:srgbClr val="000000"/>
                          </a:solidFill>
                          <a:latin typeface="Calibri"/>
                          <a:ea typeface="Calibri"/>
                          <a:cs typeface="Calibri"/>
                          <a:sym typeface="Calibri"/>
                        </a:rPr>
                        <a:t>A1+1d</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accent1"/>
                    </a:solidFill>
                  </a:tcPr>
                </a:tc>
              </a:tr>
              <a:tr h="179000">
                <a:tc>
                  <a:txBody>
                    <a:bodyPr/>
                    <a:lstStyle/>
                    <a:p>
                      <a:pPr indent="0" lvl="0" marL="0" marR="0" rtl="0" algn="l">
                        <a:lnSpc>
                          <a:spcPct val="90000"/>
                        </a:lnSpc>
                        <a:spcBef>
                          <a:spcPts val="0"/>
                        </a:spcBef>
                        <a:spcAft>
                          <a:spcPts val="0"/>
                        </a:spcAft>
                        <a:buNone/>
                      </a:pPr>
                      <a:r>
                        <a:rPr b="0" i="0" lang="es-PE" sz="1050" u="none" strike="noStrike">
                          <a:solidFill>
                            <a:srgbClr val="000000"/>
                          </a:solidFill>
                          <a:latin typeface="Calibri"/>
                          <a:ea typeface="Calibri"/>
                          <a:cs typeface="Calibri"/>
                          <a:sym typeface="Calibri"/>
                        </a:rPr>
                        <a:t>     A4 Hacer pruebas</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ctr">
                        <a:lnSpc>
                          <a:spcPct val="90000"/>
                        </a:lnSpc>
                        <a:spcBef>
                          <a:spcPts val="0"/>
                        </a:spcBef>
                        <a:spcAft>
                          <a:spcPts val="0"/>
                        </a:spcAft>
                        <a:buNone/>
                      </a:pPr>
                      <a:r>
                        <a:rPr b="0" i="0" lang="es-PE" sz="1050" u="none" strike="noStrike">
                          <a:solidFill>
                            <a:srgbClr val="000000"/>
                          </a:solidFill>
                          <a:latin typeface="Calibri"/>
                          <a:ea typeface="Calibri"/>
                          <a:cs typeface="Calibri"/>
                          <a:sym typeface="Calibri"/>
                        </a:rPr>
                        <a:t>4d</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ctr">
                        <a:lnSpc>
                          <a:spcPct val="90000"/>
                        </a:lnSpc>
                        <a:spcBef>
                          <a:spcPts val="0"/>
                        </a:spcBef>
                        <a:spcAft>
                          <a:spcPts val="0"/>
                        </a:spcAft>
                        <a:buNone/>
                      </a:pPr>
                      <a:r>
                        <a:rPr b="0" i="0" lang="es-PE" sz="1050" u="none" strike="noStrike">
                          <a:solidFill>
                            <a:srgbClr val="000000"/>
                          </a:solidFill>
                          <a:latin typeface="Calibri"/>
                          <a:ea typeface="Calibri"/>
                          <a:cs typeface="Calibri"/>
                          <a:sym typeface="Calibri"/>
                        </a:rPr>
                        <a:t>0%</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ctr">
                        <a:lnSpc>
                          <a:spcPct val="90000"/>
                        </a:lnSpc>
                        <a:spcBef>
                          <a:spcPts val="0"/>
                        </a:spcBef>
                        <a:spcAft>
                          <a:spcPts val="0"/>
                        </a:spcAft>
                        <a:buNone/>
                      </a:pPr>
                      <a:r>
                        <a:rPr b="0" i="0" lang="es-PE" sz="1050" u="none" strike="noStrike">
                          <a:solidFill>
                            <a:srgbClr val="000000"/>
                          </a:solidFill>
                          <a:latin typeface="Calibri"/>
                          <a:ea typeface="Calibri"/>
                          <a:cs typeface="Calibri"/>
                          <a:sym typeface="Calibri"/>
                        </a:rPr>
                        <a:t>17/07/2024</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ctr">
                        <a:lnSpc>
                          <a:spcPct val="90000"/>
                        </a:lnSpc>
                        <a:spcBef>
                          <a:spcPts val="0"/>
                        </a:spcBef>
                        <a:spcAft>
                          <a:spcPts val="0"/>
                        </a:spcAft>
                        <a:buNone/>
                      </a:pPr>
                      <a:r>
                        <a:rPr b="0" i="0" lang="es-PE" sz="1050" u="none" strike="noStrike">
                          <a:solidFill>
                            <a:srgbClr val="000000"/>
                          </a:solidFill>
                          <a:latin typeface="Calibri"/>
                          <a:ea typeface="Calibri"/>
                          <a:cs typeface="Calibri"/>
                          <a:sym typeface="Calibri"/>
                        </a:rPr>
                        <a:t>20/07/2024</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ctr">
                        <a:lnSpc>
                          <a:spcPct val="90000"/>
                        </a:lnSpc>
                        <a:spcBef>
                          <a:spcPts val="0"/>
                        </a:spcBef>
                        <a:spcAft>
                          <a:spcPts val="0"/>
                        </a:spcAft>
                        <a:buNone/>
                      </a:pPr>
                      <a:r>
                        <a:rPr b="0" i="0" lang="es-PE" sz="1050" u="none" strike="noStrike">
                          <a:solidFill>
                            <a:srgbClr val="000000"/>
                          </a:solidFill>
                          <a:latin typeface="Calibri"/>
                          <a:ea typeface="Calibri"/>
                          <a:cs typeface="Calibri"/>
                          <a:sym typeface="Calibri"/>
                        </a:rPr>
                        <a:t> </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ctr">
                        <a:lnSpc>
                          <a:spcPct val="90000"/>
                        </a:lnSpc>
                        <a:spcBef>
                          <a:spcPts val="0"/>
                        </a:spcBef>
                        <a:spcAft>
                          <a:spcPts val="0"/>
                        </a:spcAft>
                        <a:buNone/>
                      </a:pPr>
                      <a:r>
                        <a:rPr b="0" i="0" lang="es-PE" sz="1050" u="none" strike="noStrike">
                          <a:solidFill>
                            <a:srgbClr val="000000"/>
                          </a:solidFill>
                          <a:latin typeface="Calibri"/>
                          <a:ea typeface="Calibri"/>
                          <a:cs typeface="Calibri"/>
                          <a:sym typeface="Calibri"/>
                        </a:rPr>
                        <a:t> </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ctr">
                        <a:lnSpc>
                          <a:spcPct val="90000"/>
                        </a:lnSpc>
                        <a:spcBef>
                          <a:spcPts val="0"/>
                        </a:spcBef>
                        <a:spcAft>
                          <a:spcPts val="0"/>
                        </a:spcAft>
                        <a:buNone/>
                      </a:pPr>
                      <a:r>
                        <a:rPr b="0" i="1" lang="es-PE" sz="1050" u="none" strike="noStrike">
                          <a:solidFill>
                            <a:srgbClr val="000000"/>
                          </a:solidFill>
                          <a:latin typeface="Calibri"/>
                          <a:ea typeface="Calibri"/>
                          <a:cs typeface="Calibri"/>
                          <a:sym typeface="Calibri"/>
                        </a:rPr>
                        <a:t>Tester</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ctr">
                        <a:lnSpc>
                          <a:spcPct val="90000"/>
                        </a:lnSpc>
                        <a:spcBef>
                          <a:spcPts val="0"/>
                        </a:spcBef>
                        <a:spcAft>
                          <a:spcPts val="0"/>
                        </a:spcAft>
                        <a:buNone/>
                      </a:pPr>
                      <a:r>
                        <a:rPr b="0" i="0" lang="es-PE" sz="1050" u="none" strike="noStrike">
                          <a:solidFill>
                            <a:srgbClr val="000000"/>
                          </a:solidFill>
                          <a:latin typeface="Calibri"/>
                          <a:ea typeface="Calibri"/>
                          <a:cs typeface="Calibri"/>
                          <a:sym typeface="Calibri"/>
                        </a:rPr>
                        <a:t>A3</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r>
              <a:tr h="179000">
                <a:tc>
                  <a:txBody>
                    <a:bodyPr/>
                    <a:lstStyle/>
                    <a:p>
                      <a:pPr indent="0" lvl="0" marL="0" marR="0" rtl="0" algn="l">
                        <a:lnSpc>
                          <a:spcPct val="90000"/>
                        </a:lnSpc>
                        <a:spcBef>
                          <a:spcPts val="0"/>
                        </a:spcBef>
                        <a:spcAft>
                          <a:spcPts val="0"/>
                        </a:spcAft>
                        <a:buNone/>
                      </a:pPr>
                      <a:r>
                        <a:rPr b="0" i="0" lang="es-PE" sz="1050" u="none" strike="noStrike">
                          <a:solidFill>
                            <a:srgbClr val="000000"/>
                          </a:solidFill>
                          <a:latin typeface="Calibri"/>
                          <a:ea typeface="Calibri"/>
                          <a:cs typeface="Calibri"/>
                          <a:sym typeface="Calibri"/>
                        </a:rPr>
                        <a:t> </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ctr">
                        <a:lnSpc>
                          <a:spcPct val="90000"/>
                        </a:lnSpc>
                        <a:spcBef>
                          <a:spcPts val="0"/>
                        </a:spcBef>
                        <a:spcAft>
                          <a:spcPts val="0"/>
                        </a:spcAft>
                        <a:buNone/>
                      </a:pPr>
                      <a:r>
                        <a:rPr b="0" i="0" lang="es-PE" sz="1050" u="none" strike="noStrike">
                          <a:solidFill>
                            <a:srgbClr val="000000"/>
                          </a:solidFill>
                          <a:latin typeface="Calibri"/>
                          <a:ea typeface="Calibri"/>
                          <a:cs typeface="Calibri"/>
                          <a:sym typeface="Calibri"/>
                        </a:rPr>
                        <a:t> </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ctr">
                        <a:lnSpc>
                          <a:spcPct val="90000"/>
                        </a:lnSpc>
                        <a:spcBef>
                          <a:spcPts val="0"/>
                        </a:spcBef>
                        <a:spcAft>
                          <a:spcPts val="0"/>
                        </a:spcAft>
                        <a:buNone/>
                      </a:pPr>
                      <a:r>
                        <a:rPr b="0" i="0" lang="es-PE" sz="1050" u="none" strike="noStrike">
                          <a:solidFill>
                            <a:srgbClr val="000000"/>
                          </a:solidFill>
                          <a:latin typeface="Calibri"/>
                          <a:ea typeface="Calibri"/>
                          <a:cs typeface="Calibri"/>
                          <a:sym typeface="Calibri"/>
                        </a:rPr>
                        <a:t> </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ctr">
                        <a:lnSpc>
                          <a:spcPct val="90000"/>
                        </a:lnSpc>
                        <a:spcBef>
                          <a:spcPts val="0"/>
                        </a:spcBef>
                        <a:spcAft>
                          <a:spcPts val="0"/>
                        </a:spcAft>
                        <a:buNone/>
                      </a:pPr>
                      <a:r>
                        <a:rPr b="0" i="0" lang="es-PE" sz="1050" u="none" strike="noStrike">
                          <a:solidFill>
                            <a:srgbClr val="000000"/>
                          </a:solidFill>
                          <a:latin typeface="Calibri"/>
                          <a:ea typeface="Calibri"/>
                          <a:cs typeface="Calibri"/>
                          <a:sym typeface="Calibri"/>
                        </a:rPr>
                        <a:t> </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ctr">
                        <a:lnSpc>
                          <a:spcPct val="90000"/>
                        </a:lnSpc>
                        <a:spcBef>
                          <a:spcPts val="0"/>
                        </a:spcBef>
                        <a:spcAft>
                          <a:spcPts val="0"/>
                        </a:spcAft>
                        <a:buNone/>
                      </a:pPr>
                      <a:r>
                        <a:rPr b="0" i="0" lang="es-PE" sz="1050" u="none" strike="noStrike">
                          <a:solidFill>
                            <a:srgbClr val="000000"/>
                          </a:solidFill>
                          <a:latin typeface="Calibri"/>
                          <a:ea typeface="Calibri"/>
                          <a:cs typeface="Calibri"/>
                          <a:sym typeface="Calibri"/>
                        </a:rPr>
                        <a:t> </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ctr">
                        <a:lnSpc>
                          <a:spcPct val="90000"/>
                        </a:lnSpc>
                        <a:spcBef>
                          <a:spcPts val="0"/>
                        </a:spcBef>
                        <a:spcAft>
                          <a:spcPts val="0"/>
                        </a:spcAft>
                        <a:buNone/>
                      </a:pPr>
                      <a:r>
                        <a:rPr b="0" i="0" lang="es-PE" sz="1050" u="none" strike="noStrike">
                          <a:solidFill>
                            <a:srgbClr val="000000"/>
                          </a:solidFill>
                          <a:latin typeface="Calibri"/>
                          <a:ea typeface="Calibri"/>
                          <a:cs typeface="Calibri"/>
                          <a:sym typeface="Calibri"/>
                        </a:rPr>
                        <a:t> </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ctr">
                        <a:lnSpc>
                          <a:spcPct val="90000"/>
                        </a:lnSpc>
                        <a:spcBef>
                          <a:spcPts val="0"/>
                        </a:spcBef>
                        <a:spcAft>
                          <a:spcPts val="0"/>
                        </a:spcAft>
                        <a:buNone/>
                      </a:pPr>
                      <a:r>
                        <a:rPr b="0" i="0" lang="es-PE" sz="1050" u="none" strike="noStrike">
                          <a:solidFill>
                            <a:srgbClr val="000000"/>
                          </a:solidFill>
                          <a:latin typeface="Calibri"/>
                          <a:ea typeface="Calibri"/>
                          <a:cs typeface="Calibri"/>
                          <a:sym typeface="Calibri"/>
                        </a:rPr>
                        <a:t> </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ctr">
                        <a:lnSpc>
                          <a:spcPct val="90000"/>
                        </a:lnSpc>
                        <a:spcBef>
                          <a:spcPts val="0"/>
                        </a:spcBef>
                        <a:spcAft>
                          <a:spcPts val="0"/>
                        </a:spcAft>
                        <a:buNone/>
                      </a:pPr>
                      <a:r>
                        <a:rPr b="0" i="0" lang="es-PE" sz="1050" u="none" strike="noStrike">
                          <a:solidFill>
                            <a:srgbClr val="000000"/>
                          </a:solidFill>
                          <a:latin typeface="Calibri"/>
                          <a:ea typeface="Calibri"/>
                          <a:cs typeface="Calibri"/>
                          <a:sym typeface="Calibri"/>
                        </a:rPr>
                        <a:t> </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ctr">
                        <a:lnSpc>
                          <a:spcPct val="90000"/>
                        </a:lnSpc>
                        <a:spcBef>
                          <a:spcPts val="0"/>
                        </a:spcBef>
                        <a:spcAft>
                          <a:spcPts val="0"/>
                        </a:spcAft>
                        <a:buNone/>
                      </a:pPr>
                      <a:r>
                        <a:rPr b="0" i="0" lang="es-PE" sz="1050" u="none" strike="noStrike">
                          <a:solidFill>
                            <a:srgbClr val="000000"/>
                          </a:solidFill>
                          <a:latin typeface="Calibri"/>
                          <a:ea typeface="Calibri"/>
                          <a:cs typeface="Calibri"/>
                          <a:sym typeface="Calibri"/>
                        </a:rPr>
                        <a:t> </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r>
            </a:tbl>
          </a:graphicData>
        </a:graphic>
      </p:graphicFrame>
      <p:cxnSp>
        <p:nvCxnSpPr>
          <p:cNvPr id="1038" name="Google Shape;1038;p44"/>
          <p:cNvCxnSpPr/>
          <p:nvPr/>
        </p:nvCxnSpPr>
        <p:spPr>
          <a:xfrm>
            <a:off x="1419764" y="5022820"/>
            <a:ext cx="6730987" cy="0"/>
          </a:xfrm>
          <a:prstGeom prst="straightConnector1">
            <a:avLst/>
          </a:prstGeom>
          <a:noFill/>
          <a:ln cap="flat" cmpd="sng" w="19050">
            <a:solidFill>
              <a:srgbClr val="EE4639"/>
            </a:solidFill>
            <a:prstDash val="dash"/>
            <a:round/>
            <a:headEnd len="sm" w="sm" type="none"/>
            <a:tailEnd len="sm" w="sm" type="none"/>
          </a:ln>
        </p:spPr>
      </p:cxnSp>
      <p:grpSp>
        <p:nvGrpSpPr>
          <p:cNvPr id="1039" name="Google Shape;1039;p44"/>
          <p:cNvGrpSpPr/>
          <p:nvPr/>
        </p:nvGrpSpPr>
        <p:grpSpPr>
          <a:xfrm>
            <a:off x="1412177" y="3619496"/>
            <a:ext cx="6730986" cy="969918"/>
            <a:chOff x="1187449" y="3717977"/>
            <a:chExt cx="7805431" cy="1124743"/>
          </a:xfrm>
        </p:grpSpPr>
        <p:sp>
          <p:nvSpPr>
            <p:cNvPr id="1040" name="Google Shape;1040;p44"/>
            <p:cNvSpPr/>
            <p:nvPr/>
          </p:nvSpPr>
          <p:spPr>
            <a:xfrm>
              <a:off x="1187449" y="3717977"/>
              <a:ext cx="1867489" cy="538155"/>
            </a:xfrm>
            <a:prstGeom prst="roundRect">
              <a:avLst>
                <a:gd fmla="val 25167" name="adj"/>
              </a:avLst>
            </a:prstGeom>
            <a:solidFill>
              <a:srgbClr val="7150A0"/>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1" lang="es-PE" sz="1100">
                  <a:solidFill>
                    <a:schemeClr val="lt1"/>
                  </a:solidFill>
                  <a:latin typeface="Calibri"/>
                  <a:ea typeface="Calibri"/>
                  <a:cs typeface="Calibri"/>
                  <a:sym typeface="Calibri"/>
                </a:rPr>
                <a:t>A1</a:t>
              </a:r>
              <a:endParaRPr/>
            </a:p>
            <a:p>
              <a:pPr indent="0" lvl="0" marL="0" marR="0" rtl="0" algn="ctr">
                <a:lnSpc>
                  <a:spcPct val="90000"/>
                </a:lnSpc>
                <a:spcBef>
                  <a:spcPts val="0"/>
                </a:spcBef>
                <a:spcAft>
                  <a:spcPts val="0"/>
                </a:spcAft>
                <a:buNone/>
              </a:pPr>
              <a:r>
                <a:rPr b="1" lang="es-PE" sz="1100">
                  <a:solidFill>
                    <a:srgbClr val="FFC211"/>
                  </a:solidFill>
                  <a:latin typeface="Calibri"/>
                  <a:ea typeface="Calibri"/>
                  <a:cs typeface="Calibri"/>
                  <a:sym typeface="Calibri"/>
                </a:rPr>
                <a:t>3 días, Analista</a:t>
              </a:r>
              <a:endParaRPr/>
            </a:p>
          </p:txBody>
        </p:sp>
        <p:sp>
          <p:nvSpPr>
            <p:cNvPr id="1041" name="Google Shape;1041;p44"/>
            <p:cNvSpPr/>
            <p:nvPr/>
          </p:nvSpPr>
          <p:spPr>
            <a:xfrm>
              <a:off x="3109791" y="3717977"/>
              <a:ext cx="1741872" cy="538155"/>
            </a:xfrm>
            <a:prstGeom prst="roundRect">
              <a:avLst>
                <a:gd fmla="val 24513" name="adj"/>
              </a:avLst>
            </a:prstGeom>
            <a:solidFill>
              <a:srgbClr val="7150A0"/>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1" lang="es-PE" sz="1100">
                  <a:solidFill>
                    <a:schemeClr val="lt1"/>
                  </a:solidFill>
                  <a:latin typeface="Calibri"/>
                  <a:ea typeface="Calibri"/>
                  <a:cs typeface="Calibri"/>
                  <a:sym typeface="Calibri"/>
                </a:rPr>
                <a:t>A2</a:t>
              </a:r>
              <a:endParaRPr/>
            </a:p>
            <a:p>
              <a:pPr indent="0" lvl="0" marL="0" marR="0" rtl="0" algn="ctr">
                <a:lnSpc>
                  <a:spcPct val="90000"/>
                </a:lnSpc>
                <a:spcBef>
                  <a:spcPts val="0"/>
                </a:spcBef>
                <a:spcAft>
                  <a:spcPts val="0"/>
                </a:spcAft>
                <a:buNone/>
              </a:pPr>
              <a:r>
                <a:rPr b="1" lang="es-PE" sz="1100">
                  <a:solidFill>
                    <a:srgbClr val="FFC211"/>
                  </a:solidFill>
                  <a:latin typeface="Calibri"/>
                  <a:ea typeface="Calibri"/>
                  <a:cs typeface="Calibri"/>
                  <a:sym typeface="Calibri"/>
                </a:rPr>
                <a:t>2 días, Diseñador</a:t>
              </a:r>
              <a:endParaRPr/>
            </a:p>
          </p:txBody>
        </p:sp>
        <p:sp>
          <p:nvSpPr>
            <p:cNvPr id="1042" name="Google Shape;1042;p44"/>
            <p:cNvSpPr/>
            <p:nvPr/>
          </p:nvSpPr>
          <p:spPr>
            <a:xfrm>
              <a:off x="4418991" y="4301177"/>
              <a:ext cx="1824399" cy="538155"/>
            </a:xfrm>
            <a:prstGeom prst="roundRect">
              <a:avLst>
                <a:gd fmla="val 23859" name="adj"/>
              </a:avLst>
            </a:prstGeom>
            <a:solidFill>
              <a:srgbClr val="7150A0"/>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1" lang="es-PE" sz="1100">
                  <a:solidFill>
                    <a:schemeClr val="lt1"/>
                  </a:solidFill>
                  <a:latin typeface="Calibri"/>
                  <a:ea typeface="Calibri"/>
                  <a:cs typeface="Calibri"/>
                  <a:sym typeface="Calibri"/>
                </a:rPr>
                <a:t>A3</a:t>
              </a:r>
              <a:endParaRPr/>
            </a:p>
            <a:p>
              <a:pPr indent="0" lvl="0" marL="0" marR="0" rtl="0" algn="ctr">
                <a:lnSpc>
                  <a:spcPct val="90000"/>
                </a:lnSpc>
                <a:spcBef>
                  <a:spcPts val="0"/>
                </a:spcBef>
                <a:spcAft>
                  <a:spcPts val="0"/>
                </a:spcAft>
                <a:buNone/>
              </a:pPr>
              <a:r>
                <a:rPr b="1" lang="es-PE" sz="1100">
                  <a:solidFill>
                    <a:srgbClr val="FFC211"/>
                  </a:solidFill>
                  <a:latin typeface="Calibri"/>
                  <a:ea typeface="Calibri"/>
                  <a:cs typeface="Calibri"/>
                  <a:sym typeface="Calibri"/>
                </a:rPr>
                <a:t>2 días, Programador</a:t>
              </a:r>
              <a:endParaRPr/>
            </a:p>
          </p:txBody>
        </p:sp>
        <p:sp>
          <p:nvSpPr>
            <p:cNvPr id="1043" name="Google Shape;1043;p44"/>
            <p:cNvSpPr/>
            <p:nvPr/>
          </p:nvSpPr>
          <p:spPr>
            <a:xfrm>
              <a:off x="6298244" y="4304565"/>
              <a:ext cx="2694636" cy="538155"/>
            </a:xfrm>
            <a:prstGeom prst="roundRect">
              <a:avLst>
                <a:gd fmla="val 25167" name="adj"/>
              </a:avLst>
            </a:prstGeom>
            <a:solidFill>
              <a:srgbClr val="7150A0"/>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1" lang="es-PE" sz="1100">
                  <a:solidFill>
                    <a:schemeClr val="lt1"/>
                  </a:solidFill>
                  <a:latin typeface="Calibri"/>
                  <a:ea typeface="Calibri"/>
                  <a:cs typeface="Calibri"/>
                  <a:sym typeface="Calibri"/>
                </a:rPr>
                <a:t>A4</a:t>
              </a:r>
              <a:endParaRPr/>
            </a:p>
            <a:p>
              <a:pPr indent="0" lvl="0" marL="0" marR="0" rtl="0" algn="ctr">
                <a:lnSpc>
                  <a:spcPct val="90000"/>
                </a:lnSpc>
                <a:spcBef>
                  <a:spcPts val="0"/>
                </a:spcBef>
                <a:spcAft>
                  <a:spcPts val="0"/>
                </a:spcAft>
                <a:buNone/>
              </a:pPr>
              <a:r>
                <a:rPr b="1" lang="es-PE" sz="1100">
                  <a:solidFill>
                    <a:srgbClr val="FFC211"/>
                  </a:solidFill>
                  <a:latin typeface="Calibri"/>
                  <a:ea typeface="Calibri"/>
                  <a:cs typeface="Calibri"/>
                  <a:sym typeface="Calibri"/>
                </a:rPr>
                <a:t>4 días, </a:t>
              </a:r>
              <a:r>
                <a:rPr b="1" i="1" lang="es-PE" sz="1100">
                  <a:solidFill>
                    <a:srgbClr val="FFC211"/>
                  </a:solidFill>
                  <a:latin typeface="Calibri"/>
                  <a:ea typeface="Calibri"/>
                  <a:cs typeface="Calibri"/>
                  <a:sym typeface="Calibri"/>
                </a:rPr>
                <a:t>Tester</a:t>
              </a:r>
              <a:endParaRPr/>
            </a:p>
          </p:txBody>
        </p:sp>
      </p:grpSp>
      <p:cxnSp>
        <p:nvCxnSpPr>
          <p:cNvPr id="1044" name="Google Shape;1044;p44"/>
          <p:cNvCxnSpPr/>
          <p:nvPr/>
        </p:nvCxnSpPr>
        <p:spPr>
          <a:xfrm>
            <a:off x="8150751" y="3553097"/>
            <a:ext cx="0" cy="1469723"/>
          </a:xfrm>
          <a:prstGeom prst="straightConnector1">
            <a:avLst/>
          </a:prstGeom>
          <a:noFill/>
          <a:ln cap="flat" cmpd="sng" w="19050">
            <a:solidFill>
              <a:srgbClr val="EE4639"/>
            </a:solidFill>
            <a:prstDash val="solid"/>
            <a:round/>
            <a:headEnd len="med" w="med" type="oval"/>
            <a:tailEnd len="med" w="med" type="oval"/>
          </a:ln>
        </p:spPr>
      </p:cxnSp>
      <p:cxnSp>
        <p:nvCxnSpPr>
          <p:cNvPr id="1045" name="Google Shape;1045;p44"/>
          <p:cNvCxnSpPr/>
          <p:nvPr/>
        </p:nvCxnSpPr>
        <p:spPr>
          <a:xfrm>
            <a:off x="1402032" y="3553097"/>
            <a:ext cx="0" cy="1469723"/>
          </a:xfrm>
          <a:prstGeom prst="straightConnector1">
            <a:avLst/>
          </a:prstGeom>
          <a:noFill/>
          <a:ln cap="flat" cmpd="sng" w="19050">
            <a:solidFill>
              <a:srgbClr val="EE4639"/>
            </a:solidFill>
            <a:prstDash val="solid"/>
            <a:round/>
            <a:headEnd len="med" w="med" type="oval"/>
            <a:tailEnd len="med" w="med" type="oval"/>
          </a:ln>
        </p:spPr>
      </p:cxnSp>
      <p:cxnSp>
        <p:nvCxnSpPr>
          <p:cNvPr id="1046" name="Google Shape;1046;p44"/>
          <p:cNvCxnSpPr/>
          <p:nvPr/>
        </p:nvCxnSpPr>
        <p:spPr>
          <a:xfrm>
            <a:off x="533394" y="4654705"/>
            <a:ext cx="8142294" cy="0"/>
          </a:xfrm>
          <a:prstGeom prst="straightConnector1">
            <a:avLst/>
          </a:prstGeom>
          <a:noFill/>
          <a:ln cap="flat" cmpd="sng" w="12700">
            <a:solidFill>
              <a:srgbClr val="7150A0"/>
            </a:solidFill>
            <a:prstDash val="solid"/>
            <a:round/>
            <a:headEnd len="med" w="med" type="oval"/>
            <a:tailEnd len="med" w="med" type="triangle"/>
          </a:ln>
        </p:spPr>
      </p:cxnSp>
      <p:sp>
        <p:nvSpPr>
          <p:cNvPr id="1047" name="Google Shape;1047;p44"/>
          <p:cNvSpPr txBox="1"/>
          <p:nvPr/>
        </p:nvSpPr>
        <p:spPr>
          <a:xfrm>
            <a:off x="533394" y="4439839"/>
            <a:ext cx="805022" cy="14665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s-PE" sz="900">
                <a:solidFill>
                  <a:srgbClr val="714EA0"/>
                </a:solidFill>
                <a:latin typeface="Calibri"/>
                <a:ea typeface="Calibri"/>
                <a:cs typeface="Calibri"/>
                <a:sym typeface="Calibri"/>
              </a:rPr>
              <a:t>Línea de Tiempo</a:t>
            </a:r>
            <a:endParaRPr/>
          </a:p>
        </p:txBody>
      </p:sp>
      <p:sp>
        <p:nvSpPr>
          <p:cNvPr id="1048" name="Google Shape;1048;p44"/>
          <p:cNvSpPr txBox="1"/>
          <p:nvPr/>
        </p:nvSpPr>
        <p:spPr>
          <a:xfrm>
            <a:off x="2720201" y="4708396"/>
            <a:ext cx="3099252"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PE" sz="1200">
                <a:solidFill>
                  <a:srgbClr val="EE4639"/>
                </a:solidFill>
                <a:latin typeface="Calibri"/>
                <a:ea typeface="Calibri"/>
                <a:cs typeface="Calibri"/>
                <a:sym typeface="Calibri"/>
              </a:rPr>
              <a:t>Duración del Proyecto – 10 días</a:t>
            </a:r>
            <a:endParaRPr sz="1200">
              <a:solidFill>
                <a:srgbClr val="EE4639"/>
              </a:solidFill>
              <a:latin typeface="Calibri"/>
              <a:ea typeface="Calibri"/>
              <a:cs typeface="Calibri"/>
              <a:sym typeface="Calibri"/>
            </a:endParaRPr>
          </a:p>
        </p:txBody>
      </p:sp>
      <p:sp>
        <p:nvSpPr>
          <p:cNvPr id="1049" name="Google Shape;1049;p44"/>
          <p:cNvSpPr/>
          <p:nvPr/>
        </p:nvSpPr>
        <p:spPr>
          <a:xfrm>
            <a:off x="503238" y="376836"/>
            <a:ext cx="4515492"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lang="es-PE" sz="1000">
                <a:solidFill>
                  <a:srgbClr val="7F7F7F"/>
                </a:solidFill>
                <a:latin typeface="Calibri"/>
                <a:ea typeface="Calibri"/>
                <a:cs typeface="Calibri"/>
                <a:sym typeface="Calibri"/>
              </a:rPr>
              <a:t>+ </a:t>
            </a:r>
            <a:r>
              <a:rPr lang="es-PE" sz="1000">
                <a:solidFill>
                  <a:srgbClr val="A5A5A5"/>
                </a:solidFill>
                <a:latin typeface="Calibri"/>
                <a:ea typeface="Calibri"/>
                <a:cs typeface="Calibri"/>
                <a:sym typeface="Calibri"/>
              </a:rPr>
              <a:t>ESTRATEGIAS DE GESTIÓN DE CRONOGRAMAS: </a:t>
            </a:r>
            <a:r>
              <a:rPr i="1" lang="es-PE" sz="1000">
                <a:solidFill>
                  <a:srgbClr val="A5A5A5"/>
                </a:solidFill>
                <a:latin typeface="Calibri"/>
                <a:ea typeface="Calibri"/>
                <a:cs typeface="Calibri"/>
                <a:sym typeface="Calibri"/>
              </a:rPr>
              <a:t>FAST TRACKING Y CRASHING</a:t>
            </a:r>
            <a:endParaRPr/>
          </a:p>
        </p:txBody>
      </p:sp>
      <p:sp>
        <p:nvSpPr>
          <p:cNvPr id="1050" name="Google Shape;1050;p44"/>
          <p:cNvSpPr/>
          <p:nvPr/>
        </p:nvSpPr>
        <p:spPr>
          <a:xfrm>
            <a:off x="509588" y="919163"/>
            <a:ext cx="4241800" cy="56938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1" lang="es-PE" sz="1600">
                <a:solidFill>
                  <a:schemeClr val="dk1"/>
                </a:solidFill>
                <a:latin typeface="Calibri"/>
                <a:ea typeface="Calibri"/>
                <a:cs typeface="Calibri"/>
                <a:sym typeface="Calibri"/>
              </a:rPr>
              <a:t>FAST TRACKING</a:t>
            </a:r>
            <a:endParaRPr/>
          </a:p>
          <a:p>
            <a:pPr indent="0" lvl="0" marL="0" marR="0" rtl="0" algn="l">
              <a:spcBef>
                <a:spcPts val="600"/>
              </a:spcBef>
              <a:spcAft>
                <a:spcPts val="0"/>
              </a:spcAft>
              <a:buNone/>
            </a:pPr>
            <a:r>
              <a:rPr lang="es-PE" sz="1600">
                <a:solidFill>
                  <a:srgbClr val="EE4639"/>
                </a:solidFill>
                <a:latin typeface="Calibri"/>
                <a:ea typeface="Calibri"/>
                <a:cs typeface="Calibri"/>
                <a:sym typeface="Calibri"/>
              </a:rPr>
              <a:t>LUEGO DEL </a:t>
            </a:r>
            <a:r>
              <a:rPr b="1" i="1" lang="es-PE" sz="1600">
                <a:solidFill>
                  <a:srgbClr val="EE4639"/>
                </a:solidFill>
                <a:latin typeface="Calibri"/>
                <a:ea typeface="Calibri"/>
                <a:cs typeface="Calibri"/>
                <a:sym typeface="Calibri"/>
              </a:rPr>
              <a:t>FAST TRACKING</a:t>
            </a:r>
            <a:endParaRPr b="1" i="1" sz="1600">
              <a:solidFill>
                <a:srgbClr val="EE4639"/>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5" name="Shape 1055"/>
        <p:cNvGrpSpPr/>
        <p:nvPr/>
      </p:nvGrpSpPr>
      <p:grpSpPr>
        <a:xfrm>
          <a:off x="0" y="0"/>
          <a:ext cx="0" cy="0"/>
          <a:chOff x="0" y="0"/>
          <a:chExt cx="0" cy="0"/>
        </a:xfrm>
      </p:grpSpPr>
      <p:sp>
        <p:nvSpPr>
          <p:cNvPr id="1056" name="Google Shape;1056;p45"/>
          <p:cNvSpPr/>
          <p:nvPr/>
        </p:nvSpPr>
        <p:spPr>
          <a:xfrm>
            <a:off x="509588" y="919163"/>
            <a:ext cx="8166100" cy="815608"/>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1" lang="es-PE" sz="1600">
                <a:solidFill>
                  <a:schemeClr val="dk1"/>
                </a:solidFill>
                <a:latin typeface="Calibri"/>
                <a:ea typeface="Calibri"/>
                <a:cs typeface="Calibri"/>
                <a:sym typeface="Calibri"/>
              </a:rPr>
              <a:t>CRASHING</a:t>
            </a:r>
            <a:r>
              <a:rPr b="1" lang="es-PE" sz="1600">
                <a:solidFill>
                  <a:schemeClr val="dk1"/>
                </a:solidFill>
                <a:latin typeface="Calibri"/>
                <a:ea typeface="Calibri"/>
                <a:cs typeface="Calibri"/>
                <a:sym typeface="Calibri"/>
              </a:rPr>
              <a:t> (INTENSIFICAR)</a:t>
            </a:r>
            <a:endParaRPr/>
          </a:p>
          <a:p>
            <a:pPr indent="0" lvl="0" marL="0" marR="0" rtl="0" algn="l">
              <a:spcBef>
                <a:spcPts val="600"/>
              </a:spcBef>
              <a:spcAft>
                <a:spcPts val="0"/>
              </a:spcAft>
              <a:buNone/>
            </a:pPr>
            <a:r>
              <a:rPr lang="es-PE" sz="1600">
                <a:solidFill>
                  <a:schemeClr val="dk1"/>
                </a:solidFill>
                <a:latin typeface="Calibri"/>
                <a:ea typeface="Calibri"/>
                <a:cs typeface="Calibri"/>
                <a:sym typeface="Calibri"/>
              </a:rPr>
              <a:t>Involucra la asignación de recursos adicionales a las actividades en la ruta crítica para reducir su duración, lo que puede aumentar los costos y requerir más recursos.</a:t>
            </a:r>
            <a:endParaRPr/>
          </a:p>
        </p:txBody>
      </p:sp>
      <p:grpSp>
        <p:nvGrpSpPr>
          <p:cNvPr id="1057" name="Google Shape;1057;p45"/>
          <p:cNvGrpSpPr/>
          <p:nvPr/>
        </p:nvGrpSpPr>
        <p:grpSpPr>
          <a:xfrm>
            <a:off x="1865850" y="2403985"/>
            <a:ext cx="2124604" cy="1613019"/>
            <a:chOff x="317536" y="3073402"/>
            <a:chExt cx="2464196" cy="1870840"/>
          </a:xfrm>
        </p:grpSpPr>
        <p:sp>
          <p:nvSpPr>
            <p:cNvPr id="1058" name="Google Shape;1058;p45"/>
            <p:cNvSpPr/>
            <p:nvPr/>
          </p:nvSpPr>
          <p:spPr>
            <a:xfrm>
              <a:off x="325283" y="3289300"/>
              <a:ext cx="1228337" cy="338133"/>
            </a:xfrm>
            <a:prstGeom prst="roundRect">
              <a:avLst>
                <a:gd fmla="val 40626" name="adj"/>
              </a:avLst>
            </a:prstGeom>
            <a:solidFill>
              <a:srgbClr val="7150A0"/>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s-PE" sz="1100">
                  <a:solidFill>
                    <a:schemeClr val="lt1"/>
                  </a:solidFill>
                  <a:latin typeface="Calibri"/>
                  <a:ea typeface="Calibri"/>
                  <a:cs typeface="Calibri"/>
                  <a:sym typeface="Calibri"/>
                </a:rPr>
                <a:t>Actividad 1</a:t>
              </a:r>
              <a:endParaRPr b="1" sz="1100">
                <a:solidFill>
                  <a:schemeClr val="lt1"/>
                </a:solidFill>
                <a:latin typeface="Calibri"/>
                <a:ea typeface="Calibri"/>
                <a:cs typeface="Calibri"/>
                <a:sym typeface="Calibri"/>
              </a:endParaRPr>
            </a:p>
          </p:txBody>
        </p:sp>
        <p:sp>
          <p:nvSpPr>
            <p:cNvPr id="1059" name="Google Shape;1059;p45"/>
            <p:cNvSpPr/>
            <p:nvPr/>
          </p:nvSpPr>
          <p:spPr>
            <a:xfrm>
              <a:off x="1545649" y="4005652"/>
              <a:ext cx="1228335" cy="338133"/>
            </a:xfrm>
            <a:prstGeom prst="roundRect">
              <a:avLst>
                <a:gd fmla="val 36270" name="adj"/>
              </a:avLst>
            </a:prstGeom>
            <a:solidFill>
              <a:srgbClr val="7150A0"/>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s-PE" sz="1100">
                  <a:solidFill>
                    <a:schemeClr val="lt1"/>
                  </a:solidFill>
                  <a:latin typeface="Calibri"/>
                  <a:ea typeface="Calibri"/>
                  <a:cs typeface="Calibri"/>
                  <a:sym typeface="Calibri"/>
                </a:rPr>
                <a:t>Actividad 2</a:t>
              </a:r>
              <a:endParaRPr b="1" sz="1100">
                <a:solidFill>
                  <a:schemeClr val="lt1"/>
                </a:solidFill>
                <a:latin typeface="Calibri"/>
                <a:ea typeface="Calibri"/>
                <a:cs typeface="Calibri"/>
                <a:sym typeface="Calibri"/>
              </a:endParaRPr>
            </a:p>
          </p:txBody>
        </p:sp>
        <p:cxnSp>
          <p:nvCxnSpPr>
            <p:cNvPr id="1060" name="Google Shape;1060;p45"/>
            <p:cNvCxnSpPr/>
            <p:nvPr/>
          </p:nvCxnSpPr>
          <p:spPr>
            <a:xfrm>
              <a:off x="1557691" y="3574218"/>
              <a:ext cx="0" cy="481619"/>
            </a:xfrm>
            <a:prstGeom prst="straightConnector1">
              <a:avLst/>
            </a:prstGeom>
            <a:noFill/>
            <a:ln cap="flat" cmpd="sng" w="19050">
              <a:solidFill>
                <a:srgbClr val="EE4639"/>
              </a:solidFill>
              <a:prstDash val="solid"/>
              <a:round/>
              <a:headEnd len="sm" w="sm" type="none"/>
              <a:tailEnd len="med" w="med" type="triangle"/>
            </a:ln>
          </p:spPr>
        </p:cxnSp>
        <p:sp>
          <p:nvSpPr>
            <p:cNvPr id="1061" name="Google Shape;1061;p45"/>
            <p:cNvSpPr txBox="1"/>
            <p:nvPr/>
          </p:nvSpPr>
          <p:spPr>
            <a:xfrm>
              <a:off x="724135" y="3089973"/>
              <a:ext cx="419386" cy="169277"/>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s-PE" sz="1100">
                  <a:solidFill>
                    <a:schemeClr val="dk1"/>
                  </a:solidFill>
                  <a:latin typeface="Calibri"/>
                  <a:ea typeface="Calibri"/>
                  <a:cs typeface="Calibri"/>
                  <a:sym typeface="Calibri"/>
                </a:rPr>
                <a:t>4d</a:t>
              </a:r>
              <a:endParaRPr b="1" sz="1100">
                <a:solidFill>
                  <a:schemeClr val="dk1"/>
                </a:solidFill>
                <a:latin typeface="Calibri"/>
                <a:ea typeface="Calibri"/>
                <a:cs typeface="Calibri"/>
                <a:sym typeface="Calibri"/>
              </a:endParaRPr>
            </a:p>
          </p:txBody>
        </p:sp>
        <p:sp>
          <p:nvSpPr>
            <p:cNvPr id="1062" name="Google Shape;1062;p45"/>
            <p:cNvSpPr txBox="1"/>
            <p:nvPr/>
          </p:nvSpPr>
          <p:spPr>
            <a:xfrm>
              <a:off x="1954108" y="3796338"/>
              <a:ext cx="419386" cy="169277"/>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s-PE" sz="1100">
                  <a:solidFill>
                    <a:schemeClr val="dk1"/>
                  </a:solidFill>
                  <a:latin typeface="Calibri"/>
                  <a:ea typeface="Calibri"/>
                  <a:cs typeface="Calibri"/>
                  <a:sym typeface="Calibri"/>
                </a:rPr>
                <a:t>3d</a:t>
              </a:r>
              <a:endParaRPr b="1" sz="1100">
                <a:solidFill>
                  <a:schemeClr val="dk1"/>
                </a:solidFill>
                <a:latin typeface="Calibri"/>
                <a:ea typeface="Calibri"/>
                <a:cs typeface="Calibri"/>
                <a:sym typeface="Calibri"/>
              </a:endParaRPr>
            </a:p>
          </p:txBody>
        </p:sp>
        <p:sp>
          <p:nvSpPr>
            <p:cNvPr id="1063" name="Google Shape;1063;p45"/>
            <p:cNvSpPr txBox="1"/>
            <p:nvPr/>
          </p:nvSpPr>
          <p:spPr>
            <a:xfrm>
              <a:off x="1309524" y="4727788"/>
              <a:ext cx="419386" cy="169277"/>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s-PE" sz="1100">
                  <a:solidFill>
                    <a:schemeClr val="dk1"/>
                  </a:solidFill>
                  <a:latin typeface="Calibri"/>
                  <a:ea typeface="Calibri"/>
                  <a:cs typeface="Calibri"/>
                  <a:sym typeface="Calibri"/>
                </a:rPr>
                <a:t>7d</a:t>
              </a:r>
              <a:endParaRPr b="1" sz="1100">
                <a:solidFill>
                  <a:schemeClr val="dk1"/>
                </a:solidFill>
                <a:latin typeface="Calibri"/>
                <a:ea typeface="Calibri"/>
                <a:cs typeface="Calibri"/>
                <a:sym typeface="Calibri"/>
              </a:endParaRPr>
            </a:p>
          </p:txBody>
        </p:sp>
        <p:cxnSp>
          <p:nvCxnSpPr>
            <p:cNvPr id="1064" name="Google Shape;1064;p45"/>
            <p:cNvCxnSpPr/>
            <p:nvPr/>
          </p:nvCxnSpPr>
          <p:spPr>
            <a:xfrm rot="10800000">
              <a:off x="328316" y="4944242"/>
              <a:ext cx="2453416" cy="0"/>
            </a:xfrm>
            <a:prstGeom prst="straightConnector1">
              <a:avLst/>
            </a:prstGeom>
            <a:noFill/>
            <a:ln cap="flat" cmpd="sng" w="12700">
              <a:solidFill>
                <a:schemeClr val="accent6"/>
              </a:solidFill>
              <a:prstDash val="solid"/>
              <a:round/>
              <a:headEnd len="sm" w="sm" type="none"/>
              <a:tailEnd len="sm" w="sm" type="none"/>
            </a:ln>
          </p:spPr>
        </p:cxnSp>
        <p:cxnSp>
          <p:nvCxnSpPr>
            <p:cNvPr id="1065" name="Google Shape;1065;p45"/>
            <p:cNvCxnSpPr/>
            <p:nvPr/>
          </p:nvCxnSpPr>
          <p:spPr>
            <a:xfrm rot="10800000">
              <a:off x="2781730" y="3073402"/>
              <a:ext cx="0" cy="1870840"/>
            </a:xfrm>
            <a:prstGeom prst="straightConnector1">
              <a:avLst/>
            </a:prstGeom>
            <a:noFill/>
            <a:ln cap="flat" cmpd="sng" w="12700">
              <a:solidFill>
                <a:schemeClr val="accent6"/>
              </a:solidFill>
              <a:prstDash val="solid"/>
              <a:round/>
              <a:headEnd len="med" w="med" type="oval"/>
              <a:tailEnd len="sm" w="sm" type="none"/>
            </a:ln>
          </p:spPr>
        </p:cxnSp>
        <p:cxnSp>
          <p:nvCxnSpPr>
            <p:cNvPr id="1066" name="Google Shape;1066;p45"/>
            <p:cNvCxnSpPr/>
            <p:nvPr/>
          </p:nvCxnSpPr>
          <p:spPr>
            <a:xfrm rot="10800000">
              <a:off x="317536" y="3089974"/>
              <a:ext cx="0" cy="1854268"/>
            </a:xfrm>
            <a:prstGeom prst="straightConnector1">
              <a:avLst/>
            </a:prstGeom>
            <a:noFill/>
            <a:ln cap="flat" cmpd="sng" w="12700">
              <a:solidFill>
                <a:schemeClr val="accent6"/>
              </a:solidFill>
              <a:prstDash val="solid"/>
              <a:round/>
              <a:headEnd len="med" w="med" type="oval"/>
              <a:tailEnd len="sm" w="sm" type="none"/>
            </a:ln>
          </p:spPr>
        </p:cxnSp>
        <p:sp>
          <p:nvSpPr>
            <p:cNvPr id="1067" name="Google Shape;1067;p45"/>
            <p:cNvSpPr txBox="1"/>
            <p:nvPr/>
          </p:nvSpPr>
          <p:spPr>
            <a:xfrm>
              <a:off x="1695660" y="4383048"/>
              <a:ext cx="948102" cy="196334"/>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lang="es-PE" sz="1100">
                  <a:solidFill>
                    <a:schemeClr val="dk1"/>
                  </a:solidFill>
                  <a:latin typeface="Calibri"/>
                  <a:ea typeface="Calibri"/>
                  <a:cs typeface="Calibri"/>
                  <a:sym typeface="Calibri"/>
                </a:rPr>
                <a:t>2 recursos</a:t>
              </a:r>
              <a:endParaRPr sz="1100">
                <a:solidFill>
                  <a:schemeClr val="dk1"/>
                </a:solidFill>
                <a:latin typeface="Calibri"/>
                <a:ea typeface="Calibri"/>
                <a:cs typeface="Calibri"/>
                <a:sym typeface="Calibri"/>
              </a:endParaRPr>
            </a:p>
          </p:txBody>
        </p:sp>
        <p:sp>
          <p:nvSpPr>
            <p:cNvPr id="1068" name="Google Shape;1068;p45"/>
            <p:cNvSpPr txBox="1"/>
            <p:nvPr/>
          </p:nvSpPr>
          <p:spPr>
            <a:xfrm>
              <a:off x="333378" y="3684641"/>
              <a:ext cx="1200898" cy="196334"/>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lang="es-PE" sz="1100">
                  <a:solidFill>
                    <a:schemeClr val="dk1"/>
                  </a:solidFill>
                  <a:latin typeface="Calibri"/>
                  <a:ea typeface="Calibri"/>
                  <a:cs typeface="Calibri"/>
                  <a:sym typeface="Calibri"/>
                </a:rPr>
                <a:t>1 recurso</a:t>
              </a:r>
              <a:endParaRPr sz="1100">
                <a:solidFill>
                  <a:schemeClr val="dk1"/>
                </a:solidFill>
                <a:latin typeface="Calibri"/>
                <a:ea typeface="Calibri"/>
                <a:cs typeface="Calibri"/>
                <a:sym typeface="Calibri"/>
              </a:endParaRPr>
            </a:p>
          </p:txBody>
        </p:sp>
      </p:grpSp>
      <p:sp>
        <p:nvSpPr>
          <p:cNvPr id="1069" name="Google Shape;1069;p45"/>
          <p:cNvSpPr/>
          <p:nvPr/>
        </p:nvSpPr>
        <p:spPr>
          <a:xfrm>
            <a:off x="4181864" y="3021044"/>
            <a:ext cx="361591" cy="192679"/>
          </a:xfrm>
          <a:prstGeom prst="rightArrow">
            <a:avLst>
              <a:gd fmla="val 50000" name="adj1"/>
              <a:gd fmla="val 50000" name="adj2"/>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070" name="Google Shape;1070;p45"/>
          <p:cNvGrpSpPr/>
          <p:nvPr/>
        </p:nvGrpSpPr>
        <p:grpSpPr>
          <a:xfrm>
            <a:off x="4797352" y="2403985"/>
            <a:ext cx="1737282" cy="1613019"/>
            <a:chOff x="538217" y="3073402"/>
            <a:chExt cx="2014966" cy="1870840"/>
          </a:xfrm>
        </p:grpSpPr>
        <p:sp>
          <p:nvSpPr>
            <p:cNvPr id="1071" name="Google Shape;1071;p45"/>
            <p:cNvSpPr/>
            <p:nvPr/>
          </p:nvSpPr>
          <p:spPr>
            <a:xfrm>
              <a:off x="548211" y="3289300"/>
              <a:ext cx="1005409" cy="338133"/>
            </a:xfrm>
            <a:prstGeom prst="roundRect">
              <a:avLst>
                <a:gd fmla="val 40626" name="adj"/>
              </a:avLst>
            </a:prstGeom>
            <a:solidFill>
              <a:srgbClr val="FF7828"/>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s-PE" sz="1100">
                  <a:solidFill>
                    <a:schemeClr val="lt1"/>
                  </a:solidFill>
                  <a:latin typeface="Calibri"/>
                  <a:ea typeface="Calibri"/>
                  <a:cs typeface="Calibri"/>
                  <a:sym typeface="Calibri"/>
                </a:rPr>
                <a:t>Actividad 1</a:t>
              </a:r>
              <a:endParaRPr b="1" sz="1100">
                <a:solidFill>
                  <a:schemeClr val="lt1"/>
                </a:solidFill>
                <a:latin typeface="Calibri"/>
                <a:ea typeface="Calibri"/>
                <a:cs typeface="Calibri"/>
                <a:sym typeface="Calibri"/>
              </a:endParaRPr>
            </a:p>
          </p:txBody>
        </p:sp>
        <p:sp>
          <p:nvSpPr>
            <p:cNvPr id="1072" name="Google Shape;1072;p45"/>
            <p:cNvSpPr/>
            <p:nvPr/>
          </p:nvSpPr>
          <p:spPr>
            <a:xfrm>
              <a:off x="1537781" y="4005652"/>
              <a:ext cx="1007350" cy="338133"/>
            </a:xfrm>
            <a:prstGeom prst="roundRect">
              <a:avLst>
                <a:gd fmla="val 36270" name="adj"/>
              </a:avLst>
            </a:prstGeom>
            <a:solidFill>
              <a:srgbClr val="FF7828"/>
            </a:solidFill>
            <a:ln>
              <a:noFill/>
            </a:ln>
          </p:spPr>
          <p:txBody>
            <a:bodyPr anchorCtr="0" anchor="ctr" bIns="0" lIns="0" spcFirstLastPara="1" rIns="0" wrap="square" tIns="0">
              <a:noAutofit/>
            </a:bodyPr>
            <a:lstStyle/>
            <a:p>
              <a:pPr indent="0" lvl="0" marL="0" marR="0" rtl="0" algn="ctr">
                <a:spcBef>
                  <a:spcPts val="0"/>
                </a:spcBef>
                <a:spcAft>
                  <a:spcPts val="0"/>
                </a:spcAft>
                <a:buNone/>
              </a:pPr>
              <a:r>
                <a:rPr b="1" lang="es-PE" sz="1100">
                  <a:solidFill>
                    <a:schemeClr val="lt1"/>
                  </a:solidFill>
                  <a:latin typeface="Calibri"/>
                  <a:ea typeface="Calibri"/>
                  <a:cs typeface="Calibri"/>
                  <a:sym typeface="Calibri"/>
                </a:rPr>
                <a:t>Actividad 2</a:t>
              </a:r>
              <a:endParaRPr b="1" sz="1100">
                <a:solidFill>
                  <a:schemeClr val="lt1"/>
                </a:solidFill>
                <a:latin typeface="Calibri"/>
                <a:ea typeface="Calibri"/>
                <a:cs typeface="Calibri"/>
                <a:sym typeface="Calibri"/>
              </a:endParaRPr>
            </a:p>
          </p:txBody>
        </p:sp>
        <p:cxnSp>
          <p:nvCxnSpPr>
            <p:cNvPr id="1073" name="Google Shape;1073;p45"/>
            <p:cNvCxnSpPr/>
            <p:nvPr/>
          </p:nvCxnSpPr>
          <p:spPr>
            <a:xfrm>
              <a:off x="1553621" y="3574218"/>
              <a:ext cx="0" cy="481619"/>
            </a:xfrm>
            <a:prstGeom prst="straightConnector1">
              <a:avLst/>
            </a:prstGeom>
            <a:noFill/>
            <a:ln cap="flat" cmpd="sng" w="19050">
              <a:solidFill>
                <a:srgbClr val="EE4639"/>
              </a:solidFill>
              <a:prstDash val="solid"/>
              <a:round/>
              <a:headEnd len="sm" w="sm" type="none"/>
              <a:tailEnd len="med" w="med" type="triangle"/>
            </a:ln>
          </p:spPr>
        </p:cxnSp>
        <p:sp>
          <p:nvSpPr>
            <p:cNvPr id="1074" name="Google Shape;1074;p45"/>
            <p:cNvSpPr txBox="1"/>
            <p:nvPr/>
          </p:nvSpPr>
          <p:spPr>
            <a:xfrm>
              <a:off x="836226" y="3089973"/>
              <a:ext cx="419386" cy="196334"/>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s-PE" sz="1100">
                  <a:solidFill>
                    <a:srgbClr val="FF7828"/>
                  </a:solidFill>
                  <a:latin typeface="Calibri"/>
                  <a:ea typeface="Calibri"/>
                  <a:cs typeface="Calibri"/>
                  <a:sym typeface="Calibri"/>
                </a:rPr>
                <a:t>3d</a:t>
              </a:r>
              <a:endParaRPr b="1" sz="1100">
                <a:solidFill>
                  <a:srgbClr val="FF7828"/>
                </a:solidFill>
                <a:latin typeface="Calibri"/>
                <a:ea typeface="Calibri"/>
                <a:cs typeface="Calibri"/>
                <a:sym typeface="Calibri"/>
              </a:endParaRPr>
            </a:p>
          </p:txBody>
        </p:sp>
        <p:sp>
          <p:nvSpPr>
            <p:cNvPr id="1075" name="Google Shape;1075;p45"/>
            <p:cNvSpPr txBox="1"/>
            <p:nvPr/>
          </p:nvSpPr>
          <p:spPr>
            <a:xfrm>
              <a:off x="1839317" y="3796338"/>
              <a:ext cx="419386" cy="196334"/>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s-PE" sz="1100">
                  <a:solidFill>
                    <a:srgbClr val="FF7828"/>
                  </a:solidFill>
                  <a:latin typeface="Calibri"/>
                  <a:ea typeface="Calibri"/>
                  <a:cs typeface="Calibri"/>
                  <a:sym typeface="Calibri"/>
                </a:rPr>
                <a:t>2d</a:t>
              </a:r>
              <a:endParaRPr b="1" sz="1100">
                <a:solidFill>
                  <a:srgbClr val="FF7828"/>
                </a:solidFill>
                <a:latin typeface="Calibri"/>
                <a:ea typeface="Calibri"/>
                <a:cs typeface="Calibri"/>
                <a:sym typeface="Calibri"/>
              </a:endParaRPr>
            </a:p>
          </p:txBody>
        </p:sp>
        <p:sp>
          <p:nvSpPr>
            <p:cNvPr id="1076" name="Google Shape;1076;p45"/>
            <p:cNvSpPr txBox="1"/>
            <p:nvPr/>
          </p:nvSpPr>
          <p:spPr>
            <a:xfrm>
              <a:off x="1351502" y="4727788"/>
              <a:ext cx="419386" cy="196334"/>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s-PE" sz="1100">
                  <a:solidFill>
                    <a:srgbClr val="FF7828"/>
                  </a:solidFill>
                  <a:latin typeface="Calibri"/>
                  <a:ea typeface="Calibri"/>
                  <a:cs typeface="Calibri"/>
                  <a:sym typeface="Calibri"/>
                </a:rPr>
                <a:t>5d</a:t>
              </a:r>
              <a:endParaRPr b="1" sz="1100">
                <a:solidFill>
                  <a:srgbClr val="FF7828"/>
                </a:solidFill>
                <a:latin typeface="Calibri"/>
                <a:ea typeface="Calibri"/>
                <a:cs typeface="Calibri"/>
                <a:sym typeface="Calibri"/>
              </a:endParaRPr>
            </a:p>
          </p:txBody>
        </p:sp>
        <p:cxnSp>
          <p:nvCxnSpPr>
            <p:cNvPr id="1077" name="Google Shape;1077;p45"/>
            <p:cNvCxnSpPr/>
            <p:nvPr/>
          </p:nvCxnSpPr>
          <p:spPr>
            <a:xfrm rot="10800000">
              <a:off x="538218" y="4944242"/>
              <a:ext cx="2006912" cy="0"/>
            </a:xfrm>
            <a:prstGeom prst="straightConnector1">
              <a:avLst/>
            </a:prstGeom>
            <a:noFill/>
            <a:ln cap="flat" cmpd="sng" w="12700">
              <a:solidFill>
                <a:schemeClr val="accent6"/>
              </a:solidFill>
              <a:prstDash val="solid"/>
              <a:round/>
              <a:headEnd len="sm" w="sm" type="none"/>
              <a:tailEnd len="sm" w="sm" type="none"/>
            </a:ln>
          </p:spPr>
        </p:cxnSp>
        <p:cxnSp>
          <p:nvCxnSpPr>
            <p:cNvPr id="1078" name="Google Shape;1078;p45"/>
            <p:cNvCxnSpPr/>
            <p:nvPr/>
          </p:nvCxnSpPr>
          <p:spPr>
            <a:xfrm rot="10800000">
              <a:off x="2553183" y="3073402"/>
              <a:ext cx="0" cy="1870840"/>
            </a:xfrm>
            <a:prstGeom prst="straightConnector1">
              <a:avLst/>
            </a:prstGeom>
            <a:noFill/>
            <a:ln cap="flat" cmpd="sng" w="12700">
              <a:solidFill>
                <a:schemeClr val="accent6"/>
              </a:solidFill>
              <a:prstDash val="solid"/>
              <a:round/>
              <a:headEnd len="med" w="med" type="oval"/>
              <a:tailEnd len="sm" w="sm" type="none"/>
            </a:ln>
          </p:spPr>
        </p:cxnSp>
        <p:cxnSp>
          <p:nvCxnSpPr>
            <p:cNvPr id="1079" name="Google Shape;1079;p45"/>
            <p:cNvCxnSpPr/>
            <p:nvPr/>
          </p:nvCxnSpPr>
          <p:spPr>
            <a:xfrm rot="10800000">
              <a:off x="538217" y="3089974"/>
              <a:ext cx="0" cy="1854268"/>
            </a:xfrm>
            <a:prstGeom prst="straightConnector1">
              <a:avLst/>
            </a:prstGeom>
            <a:noFill/>
            <a:ln cap="flat" cmpd="sng" w="12700">
              <a:solidFill>
                <a:schemeClr val="accent6"/>
              </a:solidFill>
              <a:prstDash val="solid"/>
              <a:round/>
              <a:headEnd len="med" w="med" type="oval"/>
              <a:tailEnd len="sm" w="sm" type="none"/>
            </a:ln>
          </p:spPr>
        </p:cxnSp>
        <p:sp>
          <p:nvSpPr>
            <p:cNvPr id="1080" name="Google Shape;1080;p45"/>
            <p:cNvSpPr txBox="1"/>
            <p:nvPr/>
          </p:nvSpPr>
          <p:spPr>
            <a:xfrm>
              <a:off x="1561195" y="4383048"/>
              <a:ext cx="991988" cy="196334"/>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lang="es-PE" sz="1100">
                  <a:solidFill>
                    <a:srgbClr val="FF7828"/>
                  </a:solidFill>
                  <a:latin typeface="Calibri"/>
                  <a:ea typeface="Calibri"/>
                  <a:cs typeface="Calibri"/>
                  <a:sym typeface="Calibri"/>
                </a:rPr>
                <a:t>3 recursos</a:t>
              </a:r>
              <a:endParaRPr sz="1100">
                <a:solidFill>
                  <a:srgbClr val="FF7828"/>
                </a:solidFill>
                <a:latin typeface="Calibri"/>
                <a:ea typeface="Calibri"/>
                <a:cs typeface="Calibri"/>
                <a:sym typeface="Calibri"/>
              </a:endParaRPr>
            </a:p>
          </p:txBody>
        </p:sp>
        <p:sp>
          <p:nvSpPr>
            <p:cNvPr id="1081" name="Google Shape;1081;p45"/>
            <p:cNvSpPr txBox="1"/>
            <p:nvPr/>
          </p:nvSpPr>
          <p:spPr>
            <a:xfrm>
              <a:off x="554059" y="3684641"/>
              <a:ext cx="976146" cy="196334"/>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lang="es-PE" sz="1100">
                  <a:solidFill>
                    <a:srgbClr val="FF7828"/>
                  </a:solidFill>
                  <a:latin typeface="Calibri"/>
                  <a:ea typeface="Calibri"/>
                  <a:cs typeface="Calibri"/>
                  <a:sym typeface="Calibri"/>
                </a:rPr>
                <a:t>2 recursos</a:t>
              </a:r>
              <a:endParaRPr sz="1100">
                <a:solidFill>
                  <a:srgbClr val="FF7828"/>
                </a:solidFill>
                <a:latin typeface="Calibri"/>
                <a:ea typeface="Calibri"/>
                <a:cs typeface="Calibri"/>
                <a:sym typeface="Calibri"/>
              </a:endParaRPr>
            </a:p>
          </p:txBody>
        </p:sp>
      </p:grpSp>
      <p:sp>
        <p:nvSpPr>
          <p:cNvPr id="1082" name="Google Shape;1082;p45"/>
          <p:cNvSpPr/>
          <p:nvPr/>
        </p:nvSpPr>
        <p:spPr>
          <a:xfrm>
            <a:off x="503238" y="376836"/>
            <a:ext cx="4515492"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lang="es-PE" sz="1000">
                <a:solidFill>
                  <a:srgbClr val="7F7F7F"/>
                </a:solidFill>
                <a:latin typeface="Calibri"/>
                <a:ea typeface="Calibri"/>
                <a:cs typeface="Calibri"/>
                <a:sym typeface="Calibri"/>
              </a:rPr>
              <a:t>+ </a:t>
            </a:r>
            <a:r>
              <a:rPr lang="es-PE" sz="1000">
                <a:solidFill>
                  <a:srgbClr val="A5A5A5"/>
                </a:solidFill>
                <a:latin typeface="Calibri"/>
                <a:ea typeface="Calibri"/>
                <a:cs typeface="Calibri"/>
                <a:sym typeface="Calibri"/>
              </a:rPr>
              <a:t>ESTRATEGIAS DE GESTIÓN DE CRONOGRAMAS: </a:t>
            </a:r>
            <a:r>
              <a:rPr i="1" lang="es-PE" sz="1000">
                <a:solidFill>
                  <a:srgbClr val="A5A5A5"/>
                </a:solidFill>
                <a:latin typeface="Calibri"/>
                <a:ea typeface="Calibri"/>
                <a:cs typeface="Calibri"/>
                <a:sym typeface="Calibri"/>
              </a:rPr>
              <a:t>FAST TRACKING Y CRASHING</a:t>
            </a:r>
            <a:endParaRPr/>
          </a:p>
        </p:txBody>
      </p:sp>
      <p:sp>
        <p:nvSpPr>
          <p:cNvPr id="1083" name="Google Shape;1083;p45"/>
          <p:cNvSpPr txBox="1"/>
          <p:nvPr/>
        </p:nvSpPr>
        <p:spPr>
          <a:xfrm>
            <a:off x="1980053" y="4157585"/>
            <a:ext cx="1857721" cy="630942"/>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s-PE" sz="1200">
                <a:solidFill>
                  <a:schemeClr val="accent5"/>
                </a:solidFill>
                <a:latin typeface="Calibri"/>
                <a:ea typeface="Calibri"/>
                <a:cs typeface="Calibri"/>
                <a:sym typeface="Calibri"/>
              </a:rPr>
              <a:t>Antes del </a:t>
            </a:r>
            <a:r>
              <a:rPr b="1" i="1" lang="es-PE" sz="1200">
                <a:solidFill>
                  <a:schemeClr val="accent5"/>
                </a:solidFill>
                <a:latin typeface="Calibri"/>
                <a:ea typeface="Calibri"/>
                <a:cs typeface="Calibri"/>
                <a:sym typeface="Calibri"/>
              </a:rPr>
              <a:t>Crashing</a:t>
            </a:r>
            <a:endParaRPr/>
          </a:p>
          <a:p>
            <a:pPr indent="0" lvl="0" marL="0" marR="0" rtl="0" algn="ctr">
              <a:spcBef>
                <a:spcPts val="600"/>
              </a:spcBef>
              <a:spcAft>
                <a:spcPts val="0"/>
              </a:spcAft>
              <a:buNone/>
            </a:pPr>
            <a:r>
              <a:rPr lang="es-PE" sz="1200">
                <a:solidFill>
                  <a:schemeClr val="accent2"/>
                </a:solidFill>
                <a:latin typeface="Calibri"/>
                <a:ea typeface="Calibri"/>
                <a:cs typeface="Calibri"/>
                <a:sym typeface="Calibri"/>
              </a:rPr>
              <a:t>(Cantidad de recursos originalmente planificados)</a:t>
            </a:r>
            <a:endParaRPr/>
          </a:p>
        </p:txBody>
      </p:sp>
      <p:sp>
        <p:nvSpPr>
          <p:cNvPr id="1084" name="Google Shape;1084;p45"/>
          <p:cNvSpPr txBox="1"/>
          <p:nvPr/>
        </p:nvSpPr>
        <p:spPr>
          <a:xfrm>
            <a:off x="4592870" y="4157585"/>
            <a:ext cx="2165118" cy="446276"/>
          </a:xfrm>
          <a:prstGeom prst="rect">
            <a:avLst/>
          </a:prstGeom>
          <a:noFill/>
          <a:ln>
            <a:noFill/>
          </a:ln>
        </p:spPr>
        <p:txBody>
          <a:bodyPr anchorCtr="0" anchor="t" bIns="0" lIns="0" spcFirstLastPara="1" rIns="0" wrap="square" tIns="0">
            <a:spAutoFit/>
          </a:bodyPr>
          <a:lstStyle/>
          <a:p>
            <a:pPr indent="0" lvl="0" marL="0" marR="0" rtl="0" algn="ctr">
              <a:spcBef>
                <a:spcPts val="0"/>
              </a:spcBef>
              <a:spcAft>
                <a:spcPts val="0"/>
              </a:spcAft>
              <a:buNone/>
            </a:pPr>
            <a:r>
              <a:rPr b="1" lang="es-PE" sz="1200">
                <a:solidFill>
                  <a:schemeClr val="accent5"/>
                </a:solidFill>
                <a:latin typeface="Calibri"/>
                <a:ea typeface="Calibri"/>
                <a:cs typeface="Calibri"/>
                <a:sym typeface="Calibri"/>
              </a:rPr>
              <a:t>Después del </a:t>
            </a:r>
            <a:r>
              <a:rPr b="1" i="1" lang="es-PE" sz="1200">
                <a:solidFill>
                  <a:schemeClr val="accent5"/>
                </a:solidFill>
                <a:latin typeface="Calibri"/>
                <a:ea typeface="Calibri"/>
                <a:cs typeface="Calibri"/>
                <a:sym typeface="Calibri"/>
              </a:rPr>
              <a:t>Crashing</a:t>
            </a:r>
            <a:endParaRPr/>
          </a:p>
          <a:p>
            <a:pPr indent="0" lvl="0" marL="0" marR="0" rtl="0" algn="ctr">
              <a:spcBef>
                <a:spcPts val="600"/>
              </a:spcBef>
              <a:spcAft>
                <a:spcPts val="0"/>
              </a:spcAft>
              <a:buNone/>
            </a:pPr>
            <a:r>
              <a:rPr lang="es-PE" sz="1200">
                <a:solidFill>
                  <a:schemeClr val="accent2"/>
                </a:solidFill>
                <a:latin typeface="Calibri"/>
                <a:ea typeface="Calibri"/>
                <a:cs typeface="Calibri"/>
                <a:sym typeface="Calibri"/>
              </a:rPr>
              <a:t>(Asignación adicional de recursos)</a:t>
            </a:r>
            <a:endParaRPr/>
          </a:p>
        </p:txBody>
      </p:sp>
      <p:grpSp>
        <p:nvGrpSpPr>
          <p:cNvPr id="1085" name="Google Shape;1085;p45"/>
          <p:cNvGrpSpPr/>
          <p:nvPr/>
        </p:nvGrpSpPr>
        <p:grpSpPr>
          <a:xfrm>
            <a:off x="6719441" y="2522475"/>
            <a:ext cx="958850" cy="1405676"/>
            <a:chOff x="7862442" y="3686910"/>
            <a:chExt cx="958850" cy="1405676"/>
          </a:xfrm>
        </p:grpSpPr>
        <p:sp>
          <p:nvSpPr>
            <p:cNvPr id="1086" name="Google Shape;1086;p45"/>
            <p:cNvSpPr/>
            <p:nvPr/>
          </p:nvSpPr>
          <p:spPr>
            <a:xfrm>
              <a:off x="7862442" y="3686910"/>
              <a:ext cx="369843" cy="1405676"/>
            </a:xfrm>
            <a:prstGeom prst="upArrow">
              <a:avLst>
                <a:gd fmla="val 50000" name="adj1"/>
                <a:gd fmla="val 50000" name="adj2"/>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087" name="Google Shape;1087;p45"/>
            <p:cNvSpPr/>
            <p:nvPr/>
          </p:nvSpPr>
          <p:spPr>
            <a:xfrm>
              <a:off x="8321837" y="3711857"/>
              <a:ext cx="211791" cy="215900"/>
            </a:xfrm>
            <a:prstGeom prst="mathPlus">
              <a:avLst>
                <a:gd fmla="val 23520" name="adj1"/>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088" name="Google Shape;1088;p45"/>
            <p:cNvSpPr/>
            <p:nvPr/>
          </p:nvSpPr>
          <p:spPr>
            <a:xfrm>
              <a:off x="8321837" y="4911725"/>
              <a:ext cx="250270" cy="180408"/>
            </a:xfrm>
            <a:prstGeom prst="mathMinus">
              <a:avLst>
                <a:gd fmla="val 23520" name="adj1"/>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089" name="Google Shape;1089;p45"/>
            <p:cNvSpPr txBox="1"/>
            <p:nvPr/>
          </p:nvSpPr>
          <p:spPr>
            <a:xfrm>
              <a:off x="8321837" y="4335103"/>
              <a:ext cx="499455" cy="16927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s-PE" sz="1100">
                  <a:solidFill>
                    <a:schemeClr val="dk1"/>
                  </a:solidFill>
                  <a:latin typeface="Calibri"/>
                  <a:ea typeface="Calibri"/>
                  <a:cs typeface="Calibri"/>
                  <a:sym typeface="Calibri"/>
                </a:rPr>
                <a:t>Costos</a:t>
              </a:r>
              <a:endParaRPr sz="1100">
                <a:solidFill>
                  <a:schemeClr val="dk1"/>
                </a:solidFill>
                <a:latin typeface="Calibri"/>
                <a:ea typeface="Calibri"/>
                <a:cs typeface="Calibri"/>
                <a:sym typeface="Calibri"/>
              </a:endParaRPr>
            </a:p>
          </p:txBody>
        </p:sp>
      </p:gr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4" name="Shape 1094"/>
        <p:cNvGrpSpPr/>
        <p:nvPr/>
      </p:nvGrpSpPr>
      <p:grpSpPr>
        <a:xfrm>
          <a:off x="0" y="0"/>
          <a:ext cx="0" cy="0"/>
          <a:chOff x="0" y="0"/>
          <a:chExt cx="0" cy="0"/>
        </a:xfrm>
      </p:grpSpPr>
      <p:graphicFrame>
        <p:nvGraphicFramePr>
          <p:cNvPr id="1095" name="Google Shape;1095;p46"/>
          <p:cNvGraphicFramePr/>
          <p:nvPr/>
        </p:nvGraphicFramePr>
        <p:xfrm>
          <a:off x="726721" y="2138019"/>
          <a:ext cx="3000000" cy="3000000"/>
        </p:xfrm>
        <a:graphic>
          <a:graphicData uri="http://schemas.openxmlformats.org/drawingml/2006/table">
            <a:tbl>
              <a:tblPr>
                <a:noFill/>
                <a:tableStyleId>{DC108FB1-C6A3-4793-8F41-B948A69EDCEA}</a:tableStyleId>
              </a:tblPr>
              <a:tblGrid>
                <a:gridCol w="1708925"/>
                <a:gridCol w="635600"/>
                <a:gridCol w="718225"/>
                <a:gridCol w="923675"/>
                <a:gridCol w="923675"/>
                <a:gridCol w="595525"/>
                <a:gridCol w="595525"/>
                <a:gridCol w="881925"/>
                <a:gridCol w="831750"/>
              </a:tblGrid>
              <a:tr h="317900">
                <a:tc gridSpan="9">
                  <a:txBody>
                    <a:bodyPr/>
                    <a:lstStyle/>
                    <a:p>
                      <a:pPr indent="0" lvl="0" marL="0" marR="0" rtl="0" algn="l">
                        <a:spcBef>
                          <a:spcPts val="0"/>
                        </a:spcBef>
                        <a:spcAft>
                          <a:spcPts val="0"/>
                        </a:spcAft>
                        <a:buNone/>
                      </a:pPr>
                      <a:r>
                        <a:rPr b="1" i="0" lang="es-PE" sz="1400" u="none" strike="noStrike">
                          <a:solidFill>
                            <a:srgbClr val="000000"/>
                          </a:solidFill>
                          <a:latin typeface="Calibri"/>
                          <a:ea typeface="Calibri"/>
                          <a:cs typeface="Calibri"/>
                          <a:sym typeface="Calibri"/>
                        </a:rPr>
                        <a:t>PROYECTO – CREACIÓN DE SITIO WEB</a:t>
                      </a:r>
                      <a:endParaRPr/>
                    </a:p>
                  </a:txBody>
                  <a:tcPr marT="6125" marB="0" marR="6125" marL="61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accent5"/>
                      </a:solidFill>
                      <a:prstDash val="solid"/>
                      <a:round/>
                      <a:headEnd len="sm" w="sm" type="none"/>
                      <a:tailEnd len="sm" w="sm" type="none"/>
                    </a:lnB>
                  </a:tcPr>
                </a:tc>
                <a:tc hMerge="1"/>
                <a:tc hMerge="1"/>
                <a:tc hMerge="1"/>
                <a:tc hMerge="1"/>
                <a:tc hMerge="1"/>
                <a:tc hMerge="1"/>
                <a:tc hMerge="1"/>
                <a:tc hMerge="1"/>
              </a:tr>
              <a:tr h="312775">
                <a:tc>
                  <a:txBody>
                    <a:bodyPr/>
                    <a:lstStyle/>
                    <a:p>
                      <a:pPr indent="0" lvl="0" marL="138113" marR="0" rtl="0" algn="l">
                        <a:spcBef>
                          <a:spcPts val="0"/>
                        </a:spcBef>
                        <a:spcAft>
                          <a:spcPts val="0"/>
                        </a:spcAft>
                        <a:buNone/>
                      </a:pPr>
                      <a:r>
                        <a:rPr b="1" i="0" lang="es-PE" sz="1050" u="none" strike="noStrike">
                          <a:solidFill>
                            <a:schemeClr val="lt1"/>
                          </a:solidFill>
                          <a:latin typeface="Calibri"/>
                          <a:ea typeface="Calibri"/>
                          <a:cs typeface="Calibri"/>
                          <a:sym typeface="Calibri"/>
                        </a:rPr>
                        <a:t>Nombre de tarea</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accent5"/>
                    </a:solidFill>
                  </a:tcPr>
                </a:tc>
                <a:tc>
                  <a:txBody>
                    <a:bodyPr/>
                    <a:lstStyle/>
                    <a:p>
                      <a:pPr indent="0" lvl="0" marL="0" marR="0" rtl="0" algn="ctr">
                        <a:spcBef>
                          <a:spcPts val="0"/>
                        </a:spcBef>
                        <a:spcAft>
                          <a:spcPts val="0"/>
                        </a:spcAft>
                        <a:buNone/>
                      </a:pPr>
                      <a:r>
                        <a:rPr b="1" i="0" lang="es-PE" sz="1050" u="none" strike="noStrike">
                          <a:solidFill>
                            <a:schemeClr val="lt1"/>
                          </a:solidFill>
                          <a:latin typeface="Calibri"/>
                          <a:ea typeface="Calibri"/>
                          <a:cs typeface="Calibri"/>
                          <a:sym typeface="Calibri"/>
                        </a:rPr>
                        <a:t>Duración</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accent5"/>
                    </a:solidFill>
                  </a:tcPr>
                </a:tc>
                <a:tc>
                  <a:txBody>
                    <a:bodyPr/>
                    <a:lstStyle/>
                    <a:p>
                      <a:pPr indent="0" lvl="0" marL="0" marR="0" rtl="0" algn="ctr">
                        <a:spcBef>
                          <a:spcPts val="0"/>
                        </a:spcBef>
                        <a:spcAft>
                          <a:spcPts val="0"/>
                        </a:spcAft>
                        <a:buNone/>
                      </a:pPr>
                      <a:r>
                        <a:rPr b="1" i="0" lang="es-PE" sz="1050" u="none" strike="noStrike">
                          <a:solidFill>
                            <a:schemeClr val="lt1"/>
                          </a:solidFill>
                          <a:latin typeface="Calibri"/>
                          <a:ea typeface="Calibri"/>
                          <a:cs typeface="Calibri"/>
                          <a:sym typeface="Calibri"/>
                        </a:rPr>
                        <a:t>Avance</a:t>
                      </a:r>
                      <a:br>
                        <a:rPr b="1" i="0" lang="es-PE" sz="1050" u="none" strike="noStrike">
                          <a:solidFill>
                            <a:schemeClr val="lt1"/>
                          </a:solidFill>
                          <a:latin typeface="Calibri"/>
                          <a:ea typeface="Calibri"/>
                          <a:cs typeface="Calibri"/>
                          <a:sym typeface="Calibri"/>
                        </a:rPr>
                      </a:br>
                      <a:r>
                        <a:rPr b="1" i="0" lang="es-PE" sz="1050" u="none" strike="noStrike">
                          <a:solidFill>
                            <a:schemeClr val="lt1"/>
                          </a:solidFill>
                          <a:latin typeface="Calibri"/>
                          <a:ea typeface="Calibri"/>
                          <a:cs typeface="Calibri"/>
                          <a:sym typeface="Calibri"/>
                        </a:rPr>
                        <a:t>%</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accent5"/>
                    </a:solidFill>
                  </a:tcPr>
                </a:tc>
                <a:tc>
                  <a:txBody>
                    <a:bodyPr/>
                    <a:lstStyle/>
                    <a:p>
                      <a:pPr indent="0" lvl="0" marL="0" marR="0" rtl="0" algn="ctr">
                        <a:spcBef>
                          <a:spcPts val="0"/>
                        </a:spcBef>
                        <a:spcAft>
                          <a:spcPts val="0"/>
                        </a:spcAft>
                        <a:buNone/>
                      </a:pPr>
                      <a:r>
                        <a:rPr b="1" i="0" lang="es-PE" sz="1050" u="none" strike="noStrike">
                          <a:solidFill>
                            <a:schemeClr val="lt1"/>
                          </a:solidFill>
                          <a:latin typeface="Calibri"/>
                          <a:ea typeface="Calibri"/>
                          <a:cs typeface="Calibri"/>
                          <a:sym typeface="Calibri"/>
                        </a:rPr>
                        <a:t>Inicio Planificado</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accent5"/>
                    </a:solidFill>
                  </a:tcPr>
                </a:tc>
                <a:tc>
                  <a:txBody>
                    <a:bodyPr/>
                    <a:lstStyle/>
                    <a:p>
                      <a:pPr indent="0" lvl="0" marL="0" marR="0" rtl="0" algn="ctr">
                        <a:spcBef>
                          <a:spcPts val="0"/>
                        </a:spcBef>
                        <a:spcAft>
                          <a:spcPts val="0"/>
                        </a:spcAft>
                        <a:buNone/>
                      </a:pPr>
                      <a:r>
                        <a:rPr b="1" i="0" lang="es-PE" sz="1050" u="none" strike="noStrike">
                          <a:solidFill>
                            <a:schemeClr val="lt1"/>
                          </a:solidFill>
                          <a:latin typeface="Calibri"/>
                          <a:ea typeface="Calibri"/>
                          <a:cs typeface="Calibri"/>
                          <a:sym typeface="Calibri"/>
                        </a:rPr>
                        <a:t>Fin Planificado</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accent5"/>
                    </a:solidFill>
                  </a:tcPr>
                </a:tc>
                <a:tc>
                  <a:txBody>
                    <a:bodyPr/>
                    <a:lstStyle/>
                    <a:p>
                      <a:pPr indent="0" lvl="0" marL="0" marR="0" rtl="0" algn="ctr">
                        <a:spcBef>
                          <a:spcPts val="0"/>
                        </a:spcBef>
                        <a:spcAft>
                          <a:spcPts val="0"/>
                        </a:spcAft>
                        <a:buNone/>
                      </a:pPr>
                      <a:r>
                        <a:rPr b="1" i="0" lang="es-PE" sz="1050" u="none" strike="noStrike">
                          <a:solidFill>
                            <a:schemeClr val="lt1"/>
                          </a:solidFill>
                          <a:latin typeface="Calibri"/>
                          <a:ea typeface="Calibri"/>
                          <a:cs typeface="Calibri"/>
                          <a:sym typeface="Calibri"/>
                        </a:rPr>
                        <a:t>Inicio</a:t>
                      </a:r>
                      <a:br>
                        <a:rPr b="1" i="0" lang="es-PE" sz="1050" u="none" strike="noStrike">
                          <a:solidFill>
                            <a:schemeClr val="lt1"/>
                          </a:solidFill>
                          <a:latin typeface="Calibri"/>
                          <a:ea typeface="Calibri"/>
                          <a:cs typeface="Calibri"/>
                          <a:sym typeface="Calibri"/>
                        </a:rPr>
                      </a:br>
                      <a:r>
                        <a:rPr b="1" i="0" lang="es-PE" sz="1050" u="none" strike="noStrike">
                          <a:solidFill>
                            <a:schemeClr val="lt1"/>
                          </a:solidFill>
                          <a:latin typeface="Calibri"/>
                          <a:ea typeface="Calibri"/>
                          <a:cs typeface="Calibri"/>
                          <a:sym typeface="Calibri"/>
                        </a:rPr>
                        <a:t>Real</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accent5"/>
                    </a:solidFill>
                  </a:tcPr>
                </a:tc>
                <a:tc>
                  <a:txBody>
                    <a:bodyPr/>
                    <a:lstStyle/>
                    <a:p>
                      <a:pPr indent="0" lvl="0" marL="0" marR="0" rtl="0" algn="ctr">
                        <a:spcBef>
                          <a:spcPts val="0"/>
                        </a:spcBef>
                        <a:spcAft>
                          <a:spcPts val="0"/>
                        </a:spcAft>
                        <a:buNone/>
                      </a:pPr>
                      <a:r>
                        <a:rPr b="1" i="0" lang="es-PE" sz="1050" u="none" strike="noStrike">
                          <a:solidFill>
                            <a:schemeClr val="lt1"/>
                          </a:solidFill>
                          <a:latin typeface="Calibri"/>
                          <a:ea typeface="Calibri"/>
                          <a:cs typeface="Calibri"/>
                          <a:sym typeface="Calibri"/>
                        </a:rPr>
                        <a:t>Fin</a:t>
                      </a:r>
                      <a:br>
                        <a:rPr b="1" i="0" lang="es-PE" sz="1050" u="none" strike="noStrike">
                          <a:solidFill>
                            <a:schemeClr val="lt1"/>
                          </a:solidFill>
                          <a:latin typeface="Calibri"/>
                          <a:ea typeface="Calibri"/>
                          <a:cs typeface="Calibri"/>
                          <a:sym typeface="Calibri"/>
                        </a:rPr>
                      </a:br>
                      <a:r>
                        <a:rPr b="1" i="0" lang="es-PE" sz="1050" u="none" strike="noStrike">
                          <a:solidFill>
                            <a:schemeClr val="lt1"/>
                          </a:solidFill>
                          <a:latin typeface="Calibri"/>
                          <a:ea typeface="Calibri"/>
                          <a:cs typeface="Calibri"/>
                          <a:sym typeface="Calibri"/>
                        </a:rPr>
                        <a:t>Real</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accent5"/>
                    </a:solidFill>
                  </a:tcPr>
                </a:tc>
                <a:tc>
                  <a:txBody>
                    <a:bodyPr/>
                    <a:lstStyle/>
                    <a:p>
                      <a:pPr indent="0" lvl="0" marL="0" marR="0" rtl="0" algn="ctr">
                        <a:spcBef>
                          <a:spcPts val="0"/>
                        </a:spcBef>
                        <a:spcAft>
                          <a:spcPts val="0"/>
                        </a:spcAft>
                        <a:buNone/>
                      </a:pPr>
                      <a:r>
                        <a:rPr b="1" i="0" lang="es-PE" sz="1050" u="none" strike="noStrike">
                          <a:solidFill>
                            <a:schemeClr val="lt1"/>
                          </a:solidFill>
                          <a:latin typeface="Calibri"/>
                          <a:ea typeface="Calibri"/>
                          <a:cs typeface="Calibri"/>
                          <a:sym typeface="Calibri"/>
                        </a:rPr>
                        <a:t>Recursos</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accent5"/>
                    </a:solidFill>
                  </a:tcPr>
                </a:tc>
                <a:tc>
                  <a:txBody>
                    <a:bodyPr/>
                    <a:lstStyle/>
                    <a:p>
                      <a:pPr indent="0" lvl="0" marL="0" marR="0" rtl="0" algn="ctr">
                        <a:spcBef>
                          <a:spcPts val="0"/>
                        </a:spcBef>
                        <a:spcAft>
                          <a:spcPts val="0"/>
                        </a:spcAft>
                        <a:buNone/>
                      </a:pPr>
                      <a:r>
                        <a:rPr b="1" i="0" lang="es-PE" sz="1050" u="none" strike="noStrike">
                          <a:solidFill>
                            <a:schemeClr val="lt1"/>
                          </a:solidFill>
                          <a:latin typeface="Calibri"/>
                          <a:ea typeface="Calibri"/>
                          <a:cs typeface="Calibri"/>
                          <a:sym typeface="Calibri"/>
                        </a:rPr>
                        <a:t>Predecesoras</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accent5"/>
                    </a:solidFill>
                  </a:tcPr>
                </a:tc>
              </a:tr>
              <a:tr h="177850">
                <a:tc>
                  <a:txBody>
                    <a:bodyPr/>
                    <a:lstStyle/>
                    <a:p>
                      <a:pPr indent="0" lvl="0" marL="0" marR="0" rtl="0" algn="l">
                        <a:spcBef>
                          <a:spcPts val="0"/>
                        </a:spcBef>
                        <a:spcAft>
                          <a:spcPts val="0"/>
                        </a:spcAft>
                        <a:buNone/>
                      </a:pPr>
                      <a:r>
                        <a:rPr b="0" i="0" lang="es-PE" sz="1050" u="none" strike="noStrike">
                          <a:solidFill>
                            <a:srgbClr val="000000"/>
                          </a:solidFill>
                          <a:latin typeface="Calibri"/>
                          <a:ea typeface="Calibri"/>
                          <a:cs typeface="Calibri"/>
                          <a:sym typeface="Calibri"/>
                        </a:rPr>
                        <a:t>     A1 Hacer análisis</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1050" u="none" strike="noStrike">
                          <a:solidFill>
                            <a:srgbClr val="000000"/>
                          </a:solidFill>
                          <a:latin typeface="Calibri"/>
                          <a:ea typeface="Calibri"/>
                          <a:cs typeface="Calibri"/>
                          <a:sym typeface="Calibri"/>
                        </a:rPr>
                        <a:t>3d</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1050" u="none" strike="noStrike">
                          <a:solidFill>
                            <a:srgbClr val="000000"/>
                          </a:solidFill>
                          <a:latin typeface="Calibri"/>
                          <a:ea typeface="Calibri"/>
                          <a:cs typeface="Calibri"/>
                          <a:sym typeface="Calibri"/>
                        </a:rPr>
                        <a:t>0%</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1050" u="none" strike="noStrike">
                          <a:solidFill>
                            <a:srgbClr val="000000"/>
                          </a:solidFill>
                          <a:latin typeface="Calibri"/>
                          <a:ea typeface="Calibri"/>
                          <a:cs typeface="Calibri"/>
                          <a:sym typeface="Calibri"/>
                        </a:rPr>
                        <a:t>11/07/2024</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1050" u="none" strike="noStrike">
                          <a:solidFill>
                            <a:srgbClr val="000000"/>
                          </a:solidFill>
                          <a:latin typeface="Calibri"/>
                          <a:ea typeface="Calibri"/>
                          <a:cs typeface="Calibri"/>
                          <a:sym typeface="Calibri"/>
                        </a:rPr>
                        <a:t>13/07/2024</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1050" u="none" strike="noStrike">
                          <a:solidFill>
                            <a:srgbClr val="000000"/>
                          </a:solidFill>
                          <a:latin typeface="Calibri"/>
                          <a:ea typeface="Calibri"/>
                          <a:cs typeface="Calibri"/>
                          <a:sym typeface="Calibri"/>
                        </a:rPr>
                        <a:t> </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1050" u="none" strike="noStrike">
                          <a:solidFill>
                            <a:srgbClr val="000000"/>
                          </a:solidFill>
                          <a:latin typeface="Calibri"/>
                          <a:ea typeface="Calibri"/>
                          <a:cs typeface="Calibri"/>
                          <a:sym typeface="Calibri"/>
                        </a:rPr>
                        <a:t> </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1050" u="none" strike="noStrike">
                          <a:solidFill>
                            <a:srgbClr val="000000"/>
                          </a:solidFill>
                          <a:latin typeface="Calibri"/>
                          <a:ea typeface="Calibri"/>
                          <a:cs typeface="Calibri"/>
                          <a:sym typeface="Calibri"/>
                        </a:rPr>
                        <a:t>Analista</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1050" u="none" strike="noStrike">
                          <a:solidFill>
                            <a:srgbClr val="000000"/>
                          </a:solidFill>
                          <a:latin typeface="Calibri"/>
                          <a:ea typeface="Calibri"/>
                          <a:cs typeface="Calibri"/>
                          <a:sym typeface="Calibri"/>
                        </a:rPr>
                        <a:t> </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r>
              <a:tr h="177850">
                <a:tc>
                  <a:txBody>
                    <a:bodyPr/>
                    <a:lstStyle/>
                    <a:p>
                      <a:pPr indent="0" lvl="0" marL="0" marR="0" rtl="0" algn="l">
                        <a:spcBef>
                          <a:spcPts val="0"/>
                        </a:spcBef>
                        <a:spcAft>
                          <a:spcPts val="0"/>
                        </a:spcAft>
                        <a:buNone/>
                      </a:pPr>
                      <a:r>
                        <a:rPr b="0" i="0" lang="es-PE" sz="1050" u="none" strike="noStrike">
                          <a:solidFill>
                            <a:srgbClr val="000000"/>
                          </a:solidFill>
                          <a:latin typeface="Calibri"/>
                          <a:ea typeface="Calibri"/>
                          <a:cs typeface="Calibri"/>
                          <a:sym typeface="Calibri"/>
                        </a:rPr>
                        <a:t>     A2 Hacer diseño</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1050" u="none" strike="noStrike">
                          <a:solidFill>
                            <a:srgbClr val="000000"/>
                          </a:solidFill>
                          <a:latin typeface="Calibri"/>
                          <a:ea typeface="Calibri"/>
                          <a:cs typeface="Calibri"/>
                          <a:sym typeface="Calibri"/>
                        </a:rPr>
                        <a:t>2d</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1050" u="none" strike="noStrike">
                          <a:solidFill>
                            <a:srgbClr val="000000"/>
                          </a:solidFill>
                          <a:latin typeface="Calibri"/>
                          <a:ea typeface="Calibri"/>
                          <a:cs typeface="Calibri"/>
                          <a:sym typeface="Calibri"/>
                        </a:rPr>
                        <a:t>0%</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1050" u="none" strike="noStrike">
                          <a:solidFill>
                            <a:srgbClr val="000000"/>
                          </a:solidFill>
                          <a:latin typeface="Calibri"/>
                          <a:ea typeface="Calibri"/>
                          <a:cs typeface="Calibri"/>
                          <a:sym typeface="Calibri"/>
                        </a:rPr>
                        <a:t>14/07/2024</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1050" u="none" strike="noStrike">
                          <a:solidFill>
                            <a:srgbClr val="000000"/>
                          </a:solidFill>
                          <a:latin typeface="Calibri"/>
                          <a:ea typeface="Calibri"/>
                          <a:cs typeface="Calibri"/>
                          <a:sym typeface="Calibri"/>
                        </a:rPr>
                        <a:t>15/07/2024</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1050" u="none" strike="noStrike">
                          <a:solidFill>
                            <a:srgbClr val="000000"/>
                          </a:solidFill>
                          <a:latin typeface="Calibri"/>
                          <a:ea typeface="Calibri"/>
                          <a:cs typeface="Calibri"/>
                          <a:sym typeface="Calibri"/>
                        </a:rPr>
                        <a:t> </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1050" u="none" strike="noStrike">
                          <a:solidFill>
                            <a:srgbClr val="000000"/>
                          </a:solidFill>
                          <a:latin typeface="Calibri"/>
                          <a:ea typeface="Calibri"/>
                          <a:cs typeface="Calibri"/>
                          <a:sym typeface="Calibri"/>
                        </a:rPr>
                        <a:t> </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1050" u="none" strike="noStrike">
                          <a:solidFill>
                            <a:srgbClr val="000000"/>
                          </a:solidFill>
                          <a:latin typeface="Calibri"/>
                          <a:ea typeface="Calibri"/>
                          <a:cs typeface="Calibri"/>
                          <a:sym typeface="Calibri"/>
                        </a:rPr>
                        <a:t>Diseñador</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1050" u="none" strike="noStrike">
                          <a:solidFill>
                            <a:srgbClr val="000000"/>
                          </a:solidFill>
                          <a:latin typeface="Calibri"/>
                          <a:ea typeface="Calibri"/>
                          <a:cs typeface="Calibri"/>
                          <a:sym typeface="Calibri"/>
                        </a:rPr>
                        <a:t>A1</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r>
              <a:tr h="177850">
                <a:tc>
                  <a:txBody>
                    <a:bodyPr/>
                    <a:lstStyle/>
                    <a:p>
                      <a:pPr indent="0" lvl="0" marL="0" marR="0" rtl="0" algn="l">
                        <a:spcBef>
                          <a:spcPts val="0"/>
                        </a:spcBef>
                        <a:spcAft>
                          <a:spcPts val="0"/>
                        </a:spcAft>
                        <a:buNone/>
                      </a:pPr>
                      <a:r>
                        <a:rPr b="0" i="0" lang="es-PE" sz="1050" u="none" strike="noStrike">
                          <a:solidFill>
                            <a:srgbClr val="000000"/>
                          </a:solidFill>
                          <a:latin typeface="Calibri"/>
                          <a:ea typeface="Calibri"/>
                          <a:cs typeface="Calibri"/>
                          <a:sym typeface="Calibri"/>
                        </a:rPr>
                        <a:t>     A3 Hacer programación</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1050" u="none" strike="noStrike">
                          <a:solidFill>
                            <a:srgbClr val="000000"/>
                          </a:solidFill>
                          <a:latin typeface="Calibri"/>
                          <a:ea typeface="Calibri"/>
                          <a:cs typeface="Calibri"/>
                          <a:sym typeface="Calibri"/>
                        </a:rPr>
                        <a:t>2d</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1050" u="none" strike="noStrike">
                          <a:solidFill>
                            <a:srgbClr val="000000"/>
                          </a:solidFill>
                          <a:latin typeface="Calibri"/>
                          <a:ea typeface="Calibri"/>
                          <a:cs typeface="Calibri"/>
                          <a:sym typeface="Calibri"/>
                        </a:rPr>
                        <a:t>0%</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1050" u="none" strike="noStrike">
                          <a:solidFill>
                            <a:srgbClr val="000000"/>
                          </a:solidFill>
                          <a:latin typeface="Calibri"/>
                          <a:ea typeface="Calibri"/>
                          <a:cs typeface="Calibri"/>
                          <a:sym typeface="Calibri"/>
                        </a:rPr>
                        <a:t>16/07/2024</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1050" u="none" strike="noStrike">
                          <a:solidFill>
                            <a:srgbClr val="000000"/>
                          </a:solidFill>
                          <a:latin typeface="Calibri"/>
                          <a:ea typeface="Calibri"/>
                          <a:cs typeface="Calibri"/>
                          <a:sym typeface="Calibri"/>
                        </a:rPr>
                        <a:t>17/07/2024</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1050" u="none" strike="noStrike">
                          <a:solidFill>
                            <a:srgbClr val="000000"/>
                          </a:solidFill>
                          <a:latin typeface="Calibri"/>
                          <a:ea typeface="Calibri"/>
                          <a:cs typeface="Calibri"/>
                          <a:sym typeface="Calibri"/>
                        </a:rPr>
                        <a:t> </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1050" u="none" strike="noStrike">
                          <a:solidFill>
                            <a:srgbClr val="000000"/>
                          </a:solidFill>
                          <a:latin typeface="Calibri"/>
                          <a:ea typeface="Calibri"/>
                          <a:cs typeface="Calibri"/>
                          <a:sym typeface="Calibri"/>
                        </a:rPr>
                        <a:t> </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1050" u="none" strike="noStrike">
                          <a:solidFill>
                            <a:srgbClr val="000000"/>
                          </a:solidFill>
                          <a:latin typeface="Calibri"/>
                          <a:ea typeface="Calibri"/>
                          <a:cs typeface="Calibri"/>
                          <a:sym typeface="Calibri"/>
                        </a:rPr>
                        <a:t>Programador</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1050" u="none" strike="noStrike">
                          <a:solidFill>
                            <a:srgbClr val="000000"/>
                          </a:solidFill>
                          <a:latin typeface="Calibri"/>
                          <a:ea typeface="Calibri"/>
                          <a:cs typeface="Calibri"/>
                          <a:sym typeface="Calibri"/>
                        </a:rPr>
                        <a:t>A2</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r>
              <a:tr h="177850">
                <a:tc>
                  <a:txBody>
                    <a:bodyPr/>
                    <a:lstStyle/>
                    <a:p>
                      <a:pPr indent="0" lvl="0" marL="0" marR="0" rtl="0" algn="l">
                        <a:spcBef>
                          <a:spcPts val="0"/>
                        </a:spcBef>
                        <a:spcAft>
                          <a:spcPts val="0"/>
                        </a:spcAft>
                        <a:buNone/>
                      </a:pPr>
                      <a:r>
                        <a:rPr b="0" i="0" lang="es-PE" sz="1050" u="none" strike="noStrike">
                          <a:solidFill>
                            <a:srgbClr val="000000"/>
                          </a:solidFill>
                          <a:latin typeface="Calibri"/>
                          <a:ea typeface="Calibri"/>
                          <a:cs typeface="Calibri"/>
                          <a:sym typeface="Calibri"/>
                        </a:rPr>
                        <a:t>     A4 Hacer pruebas</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1050" u="none" strike="noStrike">
                          <a:solidFill>
                            <a:srgbClr val="000000"/>
                          </a:solidFill>
                          <a:latin typeface="Calibri"/>
                          <a:ea typeface="Calibri"/>
                          <a:cs typeface="Calibri"/>
                          <a:sym typeface="Calibri"/>
                        </a:rPr>
                        <a:t>4d</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1050" u="none" strike="noStrike">
                          <a:solidFill>
                            <a:srgbClr val="000000"/>
                          </a:solidFill>
                          <a:latin typeface="Calibri"/>
                          <a:ea typeface="Calibri"/>
                          <a:cs typeface="Calibri"/>
                          <a:sym typeface="Calibri"/>
                        </a:rPr>
                        <a:t>0%</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1050" u="none" strike="noStrike">
                          <a:solidFill>
                            <a:srgbClr val="000000"/>
                          </a:solidFill>
                          <a:latin typeface="Calibri"/>
                          <a:ea typeface="Calibri"/>
                          <a:cs typeface="Calibri"/>
                          <a:sym typeface="Calibri"/>
                        </a:rPr>
                        <a:t>18/07/2024</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1050" u="none" strike="noStrike">
                          <a:solidFill>
                            <a:srgbClr val="000000"/>
                          </a:solidFill>
                          <a:latin typeface="Calibri"/>
                          <a:ea typeface="Calibri"/>
                          <a:cs typeface="Calibri"/>
                          <a:sym typeface="Calibri"/>
                        </a:rPr>
                        <a:t>21/07/2024</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1050" u="none" strike="noStrike">
                          <a:solidFill>
                            <a:srgbClr val="000000"/>
                          </a:solidFill>
                          <a:latin typeface="Calibri"/>
                          <a:ea typeface="Calibri"/>
                          <a:cs typeface="Calibri"/>
                          <a:sym typeface="Calibri"/>
                        </a:rPr>
                        <a:t> </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1050" u="none" strike="noStrike">
                          <a:solidFill>
                            <a:srgbClr val="000000"/>
                          </a:solidFill>
                          <a:latin typeface="Calibri"/>
                          <a:ea typeface="Calibri"/>
                          <a:cs typeface="Calibri"/>
                          <a:sym typeface="Calibri"/>
                        </a:rPr>
                        <a:t> </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1050" u="none" strike="noStrike">
                          <a:solidFill>
                            <a:srgbClr val="000000"/>
                          </a:solidFill>
                          <a:latin typeface="Calibri"/>
                          <a:ea typeface="Calibri"/>
                          <a:cs typeface="Calibri"/>
                          <a:sym typeface="Calibri"/>
                        </a:rPr>
                        <a:t>Tester</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1050" u="none" strike="noStrike">
                          <a:solidFill>
                            <a:srgbClr val="000000"/>
                          </a:solidFill>
                          <a:latin typeface="Calibri"/>
                          <a:ea typeface="Calibri"/>
                          <a:cs typeface="Calibri"/>
                          <a:sym typeface="Calibri"/>
                        </a:rPr>
                        <a:t>A3</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r>
              <a:tr h="177850">
                <a:tc>
                  <a:txBody>
                    <a:bodyPr/>
                    <a:lstStyle/>
                    <a:p>
                      <a:pPr indent="0" lvl="0" marL="0" marR="0" rtl="0" algn="l">
                        <a:spcBef>
                          <a:spcPts val="0"/>
                        </a:spcBef>
                        <a:spcAft>
                          <a:spcPts val="0"/>
                        </a:spcAft>
                        <a:buNone/>
                      </a:pPr>
                      <a:r>
                        <a:rPr b="0" i="0" lang="es-PE" sz="1050" u="none" strike="noStrike">
                          <a:solidFill>
                            <a:srgbClr val="000000"/>
                          </a:solidFill>
                          <a:latin typeface="Calibri"/>
                          <a:ea typeface="Calibri"/>
                          <a:cs typeface="Calibri"/>
                          <a:sym typeface="Calibri"/>
                        </a:rPr>
                        <a:t> </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1050" u="none" strike="noStrike">
                          <a:solidFill>
                            <a:srgbClr val="000000"/>
                          </a:solidFill>
                          <a:latin typeface="Calibri"/>
                          <a:ea typeface="Calibri"/>
                          <a:cs typeface="Calibri"/>
                          <a:sym typeface="Calibri"/>
                        </a:rPr>
                        <a:t> </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1050" u="none" strike="noStrike">
                          <a:solidFill>
                            <a:srgbClr val="000000"/>
                          </a:solidFill>
                          <a:latin typeface="Calibri"/>
                          <a:ea typeface="Calibri"/>
                          <a:cs typeface="Calibri"/>
                          <a:sym typeface="Calibri"/>
                        </a:rPr>
                        <a:t> </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1050" u="none" strike="noStrike">
                          <a:solidFill>
                            <a:srgbClr val="000000"/>
                          </a:solidFill>
                          <a:latin typeface="Calibri"/>
                          <a:ea typeface="Calibri"/>
                          <a:cs typeface="Calibri"/>
                          <a:sym typeface="Calibri"/>
                        </a:rPr>
                        <a:t> </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1050" u="none" strike="noStrike">
                          <a:solidFill>
                            <a:srgbClr val="000000"/>
                          </a:solidFill>
                          <a:latin typeface="Calibri"/>
                          <a:ea typeface="Calibri"/>
                          <a:cs typeface="Calibri"/>
                          <a:sym typeface="Calibri"/>
                        </a:rPr>
                        <a:t> </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1050" u="none" strike="noStrike">
                          <a:solidFill>
                            <a:srgbClr val="000000"/>
                          </a:solidFill>
                          <a:latin typeface="Calibri"/>
                          <a:ea typeface="Calibri"/>
                          <a:cs typeface="Calibri"/>
                          <a:sym typeface="Calibri"/>
                        </a:rPr>
                        <a:t> </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1050" u="none" strike="noStrike">
                          <a:solidFill>
                            <a:srgbClr val="000000"/>
                          </a:solidFill>
                          <a:latin typeface="Calibri"/>
                          <a:ea typeface="Calibri"/>
                          <a:cs typeface="Calibri"/>
                          <a:sym typeface="Calibri"/>
                        </a:rPr>
                        <a:t> </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1050" u="none" strike="noStrike">
                          <a:solidFill>
                            <a:srgbClr val="000000"/>
                          </a:solidFill>
                          <a:latin typeface="Calibri"/>
                          <a:ea typeface="Calibri"/>
                          <a:cs typeface="Calibri"/>
                          <a:sym typeface="Calibri"/>
                        </a:rPr>
                        <a:t> </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1050" u="none" strike="noStrike">
                          <a:solidFill>
                            <a:srgbClr val="000000"/>
                          </a:solidFill>
                          <a:latin typeface="Calibri"/>
                          <a:ea typeface="Calibri"/>
                          <a:cs typeface="Calibri"/>
                          <a:sym typeface="Calibri"/>
                        </a:rPr>
                        <a:t> </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r>
            </a:tbl>
          </a:graphicData>
        </a:graphic>
      </p:graphicFrame>
      <p:cxnSp>
        <p:nvCxnSpPr>
          <p:cNvPr id="1096" name="Google Shape;1096;p46"/>
          <p:cNvCxnSpPr/>
          <p:nvPr/>
        </p:nvCxnSpPr>
        <p:spPr>
          <a:xfrm>
            <a:off x="1411953" y="5121266"/>
            <a:ext cx="6730987" cy="0"/>
          </a:xfrm>
          <a:prstGeom prst="straightConnector1">
            <a:avLst/>
          </a:prstGeom>
          <a:noFill/>
          <a:ln cap="flat" cmpd="sng" w="19050">
            <a:solidFill>
              <a:srgbClr val="EE4639"/>
            </a:solidFill>
            <a:prstDash val="dash"/>
            <a:round/>
            <a:headEnd len="sm" w="sm" type="none"/>
            <a:tailEnd len="sm" w="sm" type="none"/>
          </a:ln>
        </p:spPr>
      </p:cxnSp>
      <p:grpSp>
        <p:nvGrpSpPr>
          <p:cNvPr id="1097" name="Google Shape;1097;p46"/>
          <p:cNvGrpSpPr/>
          <p:nvPr/>
        </p:nvGrpSpPr>
        <p:grpSpPr>
          <a:xfrm>
            <a:off x="1404366" y="4010733"/>
            <a:ext cx="6730986" cy="466998"/>
            <a:chOff x="1187449" y="3717977"/>
            <a:chExt cx="7805431" cy="541543"/>
          </a:xfrm>
        </p:grpSpPr>
        <p:sp>
          <p:nvSpPr>
            <p:cNvPr id="1098" name="Google Shape;1098;p46"/>
            <p:cNvSpPr/>
            <p:nvPr/>
          </p:nvSpPr>
          <p:spPr>
            <a:xfrm>
              <a:off x="1187449" y="3717977"/>
              <a:ext cx="1867489" cy="538155"/>
            </a:xfrm>
            <a:prstGeom prst="roundRect">
              <a:avLst>
                <a:gd fmla="val 25167" name="adj"/>
              </a:avLst>
            </a:prstGeom>
            <a:solidFill>
              <a:srgbClr val="7150A0"/>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1" lang="es-PE" sz="1100">
                  <a:solidFill>
                    <a:schemeClr val="lt1"/>
                  </a:solidFill>
                  <a:latin typeface="Calibri"/>
                  <a:ea typeface="Calibri"/>
                  <a:cs typeface="Calibri"/>
                  <a:sym typeface="Calibri"/>
                </a:rPr>
                <a:t>A1</a:t>
              </a:r>
              <a:endParaRPr/>
            </a:p>
            <a:p>
              <a:pPr indent="0" lvl="0" marL="0" marR="0" rtl="0" algn="ctr">
                <a:lnSpc>
                  <a:spcPct val="90000"/>
                </a:lnSpc>
                <a:spcBef>
                  <a:spcPts val="0"/>
                </a:spcBef>
                <a:spcAft>
                  <a:spcPts val="0"/>
                </a:spcAft>
                <a:buNone/>
              </a:pPr>
              <a:r>
                <a:rPr b="1" lang="es-PE" sz="1100">
                  <a:solidFill>
                    <a:srgbClr val="FFC211"/>
                  </a:solidFill>
                  <a:latin typeface="Calibri"/>
                  <a:ea typeface="Calibri"/>
                  <a:cs typeface="Calibri"/>
                  <a:sym typeface="Calibri"/>
                </a:rPr>
                <a:t>3 días, Analista</a:t>
              </a:r>
              <a:endParaRPr/>
            </a:p>
          </p:txBody>
        </p:sp>
        <p:sp>
          <p:nvSpPr>
            <p:cNvPr id="1099" name="Google Shape;1099;p46"/>
            <p:cNvSpPr/>
            <p:nvPr/>
          </p:nvSpPr>
          <p:spPr>
            <a:xfrm>
              <a:off x="3109792" y="3717977"/>
              <a:ext cx="1436764" cy="538155"/>
            </a:xfrm>
            <a:prstGeom prst="roundRect">
              <a:avLst>
                <a:gd fmla="val 24513" name="adj"/>
              </a:avLst>
            </a:prstGeom>
            <a:solidFill>
              <a:srgbClr val="7150A0"/>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1" lang="es-PE" sz="1100">
                  <a:solidFill>
                    <a:schemeClr val="lt1"/>
                  </a:solidFill>
                  <a:latin typeface="Calibri"/>
                  <a:ea typeface="Calibri"/>
                  <a:cs typeface="Calibri"/>
                  <a:sym typeface="Calibri"/>
                </a:rPr>
                <a:t>A2</a:t>
              </a:r>
              <a:endParaRPr/>
            </a:p>
            <a:p>
              <a:pPr indent="0" lvl="0" marL="0" marR="0" rtl="0" algn="ctr">
                <a:lnSpc>
                  <a:spcPct val="90000"/>
                </a:lnSpc>
                <a:spcBef>
                  <a:spcPts val="0"/>
                </a:spcBef>
                <a:spcAft>
                  <a:spcPts val="0"/>
                </a:spcAft>
                <a:buNone/>
              </a:pPr>
              <a:r>
                <a:rPr b="1" lang="es-PE" sz="1100">
                  <a:solidFill>
                    <a:srgbClr val="FFC211"/>
                  </a:solidFill>
                  <a:latin typeface="Calibri"/>
                  <a:ea typeface="Calibri"/>
                  <a:cs typeface="Calibri"/>
                  <a:sym typeface="Calibri"/>
                </a:rPr>
                <a:t>2 días, Diseñador</a:t>
              </a:r>
              <a:endParaRPr/>
            </a:p>
          </p:txBody>
        </p:sp>
        <p:sp>
          <p:nvSpPr>
            <p:cNvPr id="1100" name="Google Shape;1100;p46"/>
            <p:cNvSpPr/>
            <p:nvPr/>
          </p:nvSpPr>
          <p:spPr>
            <a:xfrm>
              <a:off x="4601410" y="3717977"/>
              <a:ext cx="1641980" cy="538155"/>
            </a:xfrm>
            <a:prstGeom prst="roundRect">
              <a:avLst>
                <a:gd fmla="val 23859" name="adj"/>
              </a:avLst>
            </a:prstGeom>
            <a:solidFill>
              <a:srgbClr val="7150A0"/>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1" lang="es-PE" sz="1100">
                  <a:solidFill>
                    <a:schemeClr val="lt1"/>
                  </a:solidFill>
                  <a:latin typeface="Calibri"/>
                  <a:ea typeface="Calibri"/>
                  <a:cs typeface="Calibri"/>
                  <a:sym typeface="Calibri"/>
                </a:rPr>
                <a:t>A3</a:t>
              </a:r>
              <a:endParaRPr/>
            </a:p>
            <a:p>
              <a:pPr indent="0" lvl="0" marL="0" marR="0" rtl="0" algn="ctr">
                <a:lnSpc>
                  <a:spcPct val="90000"/>
                </a:lnSpc>
                <a:spcBef>
                  <a:spcPts val="0"/>
                </a:spcBef>
                <a:spcAft>
                  <a:spcPts val="0"/>
                </a:spcAft>
                <a:buNone/>
              </a:pPr>
              <a:r>
                <a:rPr b="1" lang="es-PE" sz="1100">
                  <a:solidFill>
                    <a:srgbClr val="FFC211"/>
                  </a:solidFill>
                  <a:latin typeface="Calibri"/>
                  <a:ea typeface="Calibri"/>
                  <a:cs typeface="Calibri"/>
                  <a:sym typeface="Calibri"/>
                </a:rPr>
                <a:t>2 días, Programador</a:t>
              </a:r>
              <a:endParaRPr/>
            </a:p>
          </p:txBody>
        </p:sp>
        <p:sp>
          <p:nvSpPr>
            <p:cNvPr id="1101" name="Google Shape;1101;p46"/>
            <p:cNvSpPr/>
            <p:nvPr/>
          </p:nvSpPr>
          <p:spPr>
            <a:xfrm>
              <a:off x="6298244" y="3721365"/>
              <a:ext cx="2694636" cy="538155"/>
            </a:xfrm>
            <a:prstGeom prst="roundRect">
              <a:avLst>
                <a:gd fmla="val 25167" name="adj"/>
              </a:avLst>
            </a:prstGeom>
            <a:solidFill>
              <a:srgbClr val="7150A0"/>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1" lang="es-PE" sz="1100">
                  <a:solidFill>
                    <a:schemeClr val="lt1"/>
                  </a:solidFill>
                  <a:latin typeface="Calibri"/>
                  <a:ea typeface="Calibri"/>
                  <a:cs typeface="Calibri"/>
                  <a:sym typeface="Calibri"/>
                </a:rPr>
                <a:t>A4</a:t>
              </a:r>
              <a:endParaRPr/>
            </a:p>
            <a:p>
              <a:pPr indent="0" lvl="0" marL="0" marR="0" rtl="0" algn="ctr">
                <a:lnSpc>
                  <a:spcPct val="90000"/>
                </a:lnSpc>
                <a:spcBef>
                  <a:spcPts val="0"/>
                </a:spcBef>
                <a:spcAft>
                  <a:spcPts val="0"/>
                </a:spcAft>
                <a:buNone/>
              </a:pPr>
              <a:r>
                <a:rPr b="1" lang="es-PE" sz="1100">
                  <a:solidFill>
                    <a:srgbClr val="FFC211"/>
                  </a:solidFill>
                  <a:latin typeface="Calibri"/>
                  <a:ea typeface="Calibri"/>
                  <a:cs typeface="Calibri"/>
                  <a:sym typeface="Calibri"/>
                </a:rPr>
                <a:t>4 días, </a:t>
              </a:r>
              <a:r>
                <a:rPr b="1" i="1" lang="es-PE" sz="1100">
                  <a:solidFill>
                    <a:srgbClr val="FFC211"/>
                  </a:solidFill>
                  <a:latin typeface="Calibri"/>
                  <a:ea typeface="Calibri"/>
                  <a:cs typeface="Calibri"/>
                  <a:sym typeface="Calibri"/>
                </a:rPr>
                <a:t>Tester</a:t>
              </a:r>
              <a:endParaRPr/>
            </a:p>
          </p:txBody>
        </p:sp>
      </p:grpSp>
      <p:cxnSp>
        <p:nvCxnSpPr>
          <p:cNvPr id="1102" name="Google Shape;1102;p46"/>
          <p:cNvCxnSpPr/>
          <p:nvPr/>
        </p:nvCxnSpPr>
        <p:spPr>
          <a:xfrm>
            <a:off x="8142940" y="3845853"/>
            <a:ext cx="0" cy="1275413"/>
          </a:xfrm>
          <a:prstGeom prst="straightConnector1">
            <a:avLst/>
          </a:prstGeom>
          <a:noFill/>
          <a:ln cap="flat" cmpd="sng" w="19050">
            <a:solidFill>
              <a:srgbClr val="EE4639"/>
            </a:solidFill>
            <a:prstDash val="solid"/>
            <a:round/>
            <a:headEnd len="med" w="med" type="oval"/>
            <a:tailEnd len="med" w="med" type="oval"/>
          </a:ln>
        </p:spPr>
      </p:cxnSp>
      <p:cxnSp>
        <p:nvCxnSpPr>
          <p:cNvPr id="1103" name="Google Shape;1103;p46"/>
          <p:cNvCxnSpPr/>
          <p:nvPr/>
        </p:nvCxnSpPr>
        <p:spPr>
          <a:xfrm>
            <a:off x="1394221" y="3845853"/>
            <a:ext cx="0" cy="1275413"/>
          </a:xfrm>
          <a:prstGeom prst="straightConnector1">
            <a:avLst/>
          </a:prstGeom>
          <a:noFill/>
          <a:ln cap="flat" cmpd="sng" w="19050">
            <a:solidFill>
              <a:srgbClr val="EE4639"/>
            </a:solidFill>
            <a:prstDash val="solid"/>
            <a:round/>
            <a:headEnd len="med" w="med" type="oval"/>
            <a:tailEnd len="med" w="med" type="oval"/>
          </a:ln>
        </p:spPr>
      </p:cxnSp>
      <p:cxnSp>
        <p:nvCxnSpPr>
          <p:cNvPr id="1104" name="Google Shape;1104;p46"/>
          <p:cNvCxnSpPr/>
          <p:nvPr/>
        </p:nvCxnSpPr>
        <p:spPr>
          <a:xfrm>
            <a:off x="525583" y="4753151"/>
            <a:ext cx="8142294" cy="0"/>
          </a:xfrm>
          <a:prstGeom prst="straightConnector1">
            <a:avLst/>
          </a:prstGeom>
          <a:noFill/>
          <a:ln cap="flat" cmpd="sng" w="19050">
            <a:solidFill>
              <a:srgbClr val="7150A0"/>
            </a:solidFill>
            <a:prstDash val="solid"/>
            <a:round/>
            <a:headEnd len="med" w="med" type="oval"/>
            <a:tailEnd len="med" w="med" type="triangle"/>
          </a:ln>
        </p:spPr>
      </p:cxnSp>
      <p:sp>
        <p:nvSpPr>
          <p:cNvPr id="1105" name="Google Shape;1105;p46"/>
          <p:cNvSpPr txBox="1"/>
          <p:nvPr/>
        </p:nvSpPr>
        <p:spPr>
          <a:xfrm>
            <a:off x="525583" y="4538595"/>
            <a:ext cx="805022" cy="14665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s-PE" sz="900">
                <a:solidFill>
                  <a:srgbClr val="714EA0"/>
                </a:solidFill>
                <a:latin typeface="Calibri"/>
                <a:ea typeface="Calibri"/>
                <a:cs typeface="Calibri"/>
                <a:sym typeface="Calibri"/>
              </a:rPr>
              <a:t>Línea de Tiempo</a:t>
            </a:r>
            <a:endParaRPr/>
          </a:p>
        </p:txBody>
      </p:sp>
      <p:sp>
        <p:nvSpPr>
          <p:cNvPr id="1106" name="Google Shape;1106;p46"/>
          <p:cNvSpPr txBox="1"/>
          <p:nvPr/>
        </p:nvSpPr>
        <p:spPr>
          <a:xfrm>
            <a:off x="2712390" y="4828952"/>
            <a:ext cx="3099252"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PE" sz="1200">
                <a:solidFill>
                  <a:srgbClr val="EE4639"/>
                </a:solidFill>
                <a:latin typeface="Calibri"/>
                <a:ea typeface="Calibri"/>
                <a:cs typeface="Calibri"/>
                <a:sym typeface="Calibri"/>
              </a:rPr>
              <a:t>Duración del Proyecto – 11 días</a:t>
            </a:r>
            <a:endParaRPr sz="1200">
              <a:solidFill>
                <a:srgbClr val="EE4639"/>
              </a:solidFill>
              <a:latin typeface="Calibri"/>
              <a:ea typeface="Calibri"/>
              <a:cs typeface="Calibri"/>
              <a:sym typeface="Calibri"/>
            </a:endParaRPr>
          </a:p>
        </p:txBody>
      </p:sp>
      <p:sp>
        <p:nvSpPr>
          <p:cNvPr id="1107" name="Google Shape;1107;p46"/>
          <p:cNvSpPr/>
          <p:nvPr/>
        </p:nvSpPr>
        <p:spPr>
          <a:xfrm>
            <a:off x="2437472" y="2790705"/>
            <a:ext cx="634469" cy="347694"/>
          </a:xfrm>
          <a:prstGeom prst="roundRect">
            <a:avLst>
              <a:gd fmla="val 16667" name="adj"/>
            </a:avLst>
          </a:prstGeom>
          <a:noFill/>
          <a:ln cap="flat" cmpd="sng" w="19050">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08" name="Google Shape;1108;p46"/>
          <p:cNvSpPr txBox="1"/>
          <p:nvPr/>
        </p:nvSpPr>
        <p:spPr>
          <a:xfrm>
            <a:off x="5780611" y="1362721"/>
            <a:ext cx="2760978" cy="92333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s-PE" sz="1200">
                <a:solidFill>
                  <a:schemeClr val="dk1"/>
                </a:solidFill>
                <a:latin typeface="Calibri"/>
                <a:ea typeface="Calibri"/>
                <a:cs typeface="Calibri"/>
                <a:sym typeface="Calibri"/>
              </a:rPr>
              <a:t>Se ha identificado la oportunidad de acelerar las actividades de “análisis” y “diseño” para recortar la duración total del proyecto y para ello se deben agregar recursos a esas actividades.</a:t>
            </a:r>
            <a:endParaRPr sz="1200">
              <a:solidFill>
                <a:schemeClr val="dk1"/>
              </a:solidFill>
              <a:latin typeface="Calibri"/>
              <a:ea typeface="Calibri"/>
              <a:cs typeface="Calibri"/>
              <a:sym typeface="Calibri"/>
            </a:endParaRPr>
          </a:p>
        </p:txBody>
      </p:sp>
      <p:cxnSp>
        <p:nvCxnSpPr>
          <p:cNvPr id="1109" name="Google Shape;1109;p46"/>
          <p:cNvCxnSpPr>
            <a:endCxn id="1107" idx="3"/>
          </p:cNvCxnSpPr>
          <p:nvPr/>
        </p:nvCxnSpPr>
        <p:spPr>
          <a:xfrm flipH="1">
            <a:off x="3071941" y="1872552"/>
            <a:ext cx="2635800" cy="1092000"/>
          </a:xfrm>
          <a:prstGeom prst="straightConnector1">
            <a:avLst/>
          </a:prstGeom>
          <a:noFill/>
          <a:ln cap="flat" cmpd="sng" w="19050">
            <a:solidFill>
              <a:schemeClr val="accent2"/>
            </a:solidFill>
            <a:prstDash val="solid"/>
            <a:round/>
            <a:headEnd len="sm" w="sm" type="none"/>
            <a:tailEnd len="med" w="med" type="triangle"/>
          </a:ln>
        </p:spPr>
      </p:cxnSp>
      <p:sp>
        <p:nvSpPr>
          <p:cNvPr id="1110" name="Google Shape;1110;p46"/>
          <p:cNvSpPr/>
          <p:nvPr/>
        </p:nvSpPr>
        <p:spPr>
          <a:xfrm>
            <a:off x="503238" y="376836"/>
            <a:ext cx="4515492"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lang="es-PE" sz="1000">
                <a:solidFill>
                  <a:srgbClr val="7F7F7F"/>
                </a:solidFill>
                <a:latin typeface="Calibri"/>
                <a:ea typeface="Calibri"/>
                <a:cs typeface="Calibri"/>
                <a:sym typeface="Calibri"/>
              </a:rPr>
              <a:t>+ </a:t>
            </a:r>
            <a:r>
              <a:rPr lang="es-PE" sz="1000">
                <a:solidFill>
                  <a:srgbClr val="A5A5A5"/>
                </a:solidFill>
                <a:latin typeface="Calibri"/>
                <a:ea typeface="Calibri"/>
                <a:cs typeface="Calibri"/>
                <a:sym typeface="Calibri"/>
              </a:rPr>
              <a:t>ESTRATEGIAS DE GESTIÓN DE CRONOGRAMAS: </a:t>
            </a:r>
            <a:r>
              <a:rPr i="1" lang="es-PE" sz="1000">
                <a:solidFill>
                  <a:srgbClr val="A5A5A5"/>
                </a:solidFill>
                <a:latin typeface="Calibri"/>
                <a:ea typeface="Calibri"/>
                <a:cs typeface="Calibri"/>
                <a:sym typeface="Calibri"/>
              </a:rPr>
              <a:t>FAST TRACKING Y CRASHING</a:t>
            </a:r>
            <a:endParaRPr/>
          </a:p>
        </p:txBody>
      </p:sp>
      <p:sp>
        <p:nvSpPr>
          <p:cNvPr id="1111" name="Google Shape;1111;p46"/>
          <p:cNvSpPr/>
          <p:nvPr/>
        </p:nvSpPr>
        <p:spPr>
          <a:xfrm>
            <a:off x="509588" y="919163"/>
            <a:ext cx="3162300" cy="56938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1" lang="es-PE" sz="1600">
                <a:solidFill>
                  <a:schemeClr val="dk1"/>
                </a:solidFill>
                <a:latin typeface="Calibri"/>
                <a:ea typeface="Calibri"/>
                <a:cs typeface="Calibri"/>
                <a:sym typeface="Calibri"/>
              </a:rPr>
              <a:t>CRASHING</a:t>
            </a:r>
            <a:r>
              <a:rPr b="1" lang="es-PE" sz="1600">
                <a:solidFill>
                  <a:schemeClr val="dk1"/>
                </a:solidFill>
                <a:latin typeface="Calibri"/>
                <a:ea typeface="Calibri"/>
                <a:cs typeface="Calibri"/>
                <a:sym typeface="Calibri"/>
              </a:rPr>
              <a:t> (INTENSIFICAR)</a:t>
            </a:r>
            <a:endParaRPr/>
          </a:p>
          <a:p>
            <a:pPr indent="0" lvl="0" marL="0" marR="0" rtl="0" algn="l">
              <a:spcBef>
                <a:spcPts val="600"/>
              </a:spcBef>
              <a:spcAft>
                <a:spcPts val="0"/>
              </a:spcAft>
              <a:buNone/>
            </a:pPr>
            <a:r>
              <a:rPr lang="es-PE" sz="1600">
                <a:solidFill>
                  <a:srgbClr val="EE4639"/>
                </a:solidFill>
                <a:latin typeface="Calibri"/>
                <a:ea typeface="Calibri"/>
                <a:cs typeface="Calibri"/>
                <a:sym typeface="Calibri"/>
              </a:rPr>
              <a:t>ANTES DEL </a:t>
            </a:r>
            <a:r>
              <a:rPr b="1" i="1" lang="es-PE" sz="1600">
                <a:solidFill>
                  <a:srgbClr val="EE4639"/>
                </a:solidFill>
                <a:latin typeface="Calibri"/>
                <a:ea typeface="Calibri"/>
                <a:cs typeface="Calibri"/>
                <a:sym typeface="Calibri"/>
              </a:rPr>
              <a:t>CRASHING</a:t>
            </a:r>
            <a:endParaRPr b="1" i="1" sz="1600">
              <a:solidFill>
                <a:srgbClr val="EE4639"/>
              </a:solidFill>
              <a:latin typeface="Calibri"/>
              <a:ea typeface="Calibri"/>
              <a:cs typeface="Calibri"/>
              <a:sym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6" name="Shape 1116"/>
        <p:cNvGrpSpPr/>
        <p:nvPr/>
      </p:nvGrpSpPr>
      <p:grpSpPr>
        <a:xfrm>
          <a:off x="0" y="0"/>
          <a:ext cx="0" cy="0"/>
          <a:chOff x="0" y="0"/>
          <a:chExt cx="0" cy="0"/>
        </a:xfrm>
      </p:grpSpPr>
      <p:graphicFrame>
        <p:nvGraphicFramePr>
          <p:cNvPr id="1117" name="Google Shape;1117;p47"/>
          <p:cNvGraphicFramePr/>
          <p:nvPr/>
        </p:nvGraphicFramePr>
        <p:xfrm>
          <a:off x="677380" y="1845263"/>
          <a:ext cx="3000000" cy="3000000"/>
        </p:xfrm>
        <a:graphic>
          <a:graphicData uri="http://schemas.openxmlformats.org/drawingml/2006/table">
            <a:tbl>
              <a:tblPr>
                <a:noFill/>
                <a:tableStyleId>{DC108FB1-C6A3-4793-8F41-B948A69EDCEA}</a:tableStyleId>
              </a:tblPr>
              <a:tblGrid>
                <a:gridCol w="1627400"/>
                <a:gridCol w="557400"/>
                <a:gridCol w="576200"/>
                <a:gridCol w="1020875"/>
                <a:gridCol w="951975"/>
                <a:gridCol w="501050"/>
                <a:gridCol w="419625"/>
                <a:gridCol w="1328600"/>
                <a:gridCol w="831750"/>
              </a:tblGrid>
              <a:tr h="317900">
                <a:tc gridSpan="9">
                  <a:txBody>
                    <a:bodyPr/>
                    <a:lstStyle/>
                    <a:p>
                      <a:pPr indent="0" lvl="0" marL="0" marR="0" rtl="0" algn="l">
                        <a:spcBef>
                          <a:spcPts val="0"/>
                        </a:spcBef>
                        <a:spcAft>
                          <a:spcPts val="0"/>
                        </a:spcAft>
                        <a:buNone/>
                      </a:pPr>
                      <a:r>
                        <a:rPr b="1" i="0" lang="es-PE" sz="1400" u="none" strike="noStrike">
                          <a:solidFill>
                            <a:srgbClr val="000000"/>
                          </a:solidFill>
                          <a:latin typeface="Calibri"/>
                          <a:ea typeface="Calibri"/>
                          <a:cs typeface="Calibri"/>
                          <a:sym typeface="Calibri"/>
                        </a:rPr>
                        <a:t>PROYECTO – CREACIÓN DE SITIO WEB</a:t>
                      </a:r>
                      <a:endParaRPr/>
                    </a:p>
                  </a:txBody>
                  <a:tcPr marT="6125" marB="0" marR="6125" marL="6125"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accent5"/>
                      </a:solidFill>
                      <a:prstDash val="solid"/>
                      <a:round/>
                      <a:headEnd len="sm" w="sm" type="none"/>
                      <a:tailEnd len="sm" w="sm" type="none"/>
                    </a:lnB>
                  </a:tcPr>
                </a:tc>
                <a:tc hMerge="1"/>
                <a:tc hMerge="1"/>
                <a:tc hMerge="1"/>
                <a:tc hMerge="1"/>
                <a:tc hMerge="1"/>
                <a:tc hMerge="1"/>
                <a:tc hMerge="1"/>
                <a:tc hMerge="1"/>
              </a:tr>
              <a:tr h="312775">
                <a:tc>
                  <a:txBody>
                    <a:bodyPr/>
                    <a:lstStyle/>
                    <a:p>
                      <a:pPr indent="136525" lvl="0" marL="0" marR="0" rtl="0" algn="l">
                        <a:spcBef>
                          <a:spcPts val="0"/>
                        </a:spcBef>
                        <a:spcAft>
                          <a:spcPts val="0"/>
                        </a:spcAft>
                        <a:buNone/>
                      </a:pPr>
                      <a:r>
                        <a:rPr b="1" i="0" lang="es-PE" sz="1000" u="none" strike="noStrike">
                          <a:solidFill>
                            <a:schemeClr val="lt1"/>
                          </a:solidFill>
                          <a:latin typeface="Calibri"/>
                          <a:ea typeface="Calibri"/>
                          <a:cs typeface="Calibri"/>
                          <a:sym typeface="Calibri"/>
                        </a:rPr>
                        <a:t>Nombre de tarea</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accent5"/>
                    </a:solidFill>
                  </a:tcPr>
                </a:tc>
                <a:tc>
                  <a:txBody>
                    <a:bodyPr/>
                    <a:lstStyle/>
                    <a:p>
                      <a:pPr indent="0" lvl="0" marL="0" marR="0" rtl="0" algn="ctr">
                        <a:spcBef>
                          <a:spcPts val="0"/>
                        </a:spcBef>
                        <a:spcAft>
                          <a:spcPts val="0"/>
                        </a:spcAft>
                        <a:buNone/>
                      </a:pPr>
                      <a:r>
                        <a:rPr b="1" i="0" lang="es-PE" sz="1000" u="none" strike="noStrike">
                          <a:solidFill>
                            <a:schemeClr val="lt1"/>
                          </a:solidFill>
                          <a:latin typeface="Calibri"/>
                          <a:ea typeface="Calibri"/>
                          <a:cs typeface="Calibri"/>
                          <a:sym typeface="Calibri"/>
                        </a:rPr>
                        <a:t>Duración</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accent5"/>
                    </a:solidFill>
                  </a:tcPr>
                </a:tc>
                <a:tc>
                  <a:txBody>
                    <a:bodyPr/>
                    <a:lstStyle/>
                    <a:p>
                      <a:pPr indent="0" lvl="0" marL="0" marR="0" rtl="0" algn="ctr">
                        <a:spcBef>
                          <a:spcPts val="0"/>
                        </a:spcBef>
                        <a:spcAft>
                          <a:spcPts val="0"/>
                        </a:spcAft>
                        <a:buNone/>
                      </a:pPr>
                      <a:r>
                        <a:rPr b="1" i="0" lang="es-PE" sz="1000" u="none" strike="noStrike">
                          <a:solidFill>
                            <a:schemeClr val="lt1"/>
                          </a:solidFill>
                          <a:latin typeface="Calibri"/>
                          <a:ea typeface="Calibri"/>
                          <a:cs typeface="Calibri"/>
                          <a:sym typeface="Calibri"/>
                        </a:rPr>
                        <a:t>Avance</a:t>
                      </a:r>
                      <a:br>
                        <a:rPr b="1" i="0" lang="es-PE" sz="1000" u="none" strike="noStrike">
                          <a:solidFill>
                            <a:schemeClr val="lt1"/>
                          </a:solidFill>
                          <a:latin typeface="Calibri"/>
                          <a:ea typeface="Calibri"/>
                          <a:cs typeface="Calibri"/>
                          <a:sym typeface="Calibri"/>
                        </a:rPr>
                      </a:br>
                      <a:r>
                        <a:rPr b="1" i="0" lang="es-PE" sz="1000" u="none" strike="noStrike">
                          <a:solidFill>
                            <a:schemeClr val="lt1"/>
                          </a:solidFill>
                          <a:latin typeface="Calibri"/>
                          <a:ea typeface="Calibri"/>
                          <a:cs typeface="Calibri"/>
                          <a:sym typeface="Calibri"/>
                        </a:rPr>
                        <a:t>%</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accent5"/>
                    </a:solidFill>
                  </a:tcPr>
                </a:tc>
                <a:tc>
                  <a:txBody>
                    <a:bodyPr/>
                    <a:lstStyle/>
                    <a:p>
                      <a:pPr indent="0" lvl="0" marL="0" marR="0" rtl="0" algn="ctr">
                        <a:spcBef>
                          <a:spcPts val="0"/>
                        </a:spcBef>
                        <a:spcAft>
                          <a:spcPts val="0"/>
                        </a:spcAft>
                        <a:buNone/>
                      </a:pPr>
                      <a:r>
                        <a:rPr b="1" i="0" lang="es-PE" sz="1000" u="none" strike="noStrike">
                          <a:solidFill>
                            <a:schemeClr val="lt1"/>
                          </a:solidFill>
                          <a:latin typeface="Calibri"/>
                          <a:ea typeface="Calibri"/>
                          <a:cs typeface="Calibri"/>
                          <a:sym typeface="Calibri"/>
                        </a:rPr>
                        <a:t>Inicio </a:t>
                      </a:r>
                      <a:br>
                        <a:rPr b="1" i="0" lang="es-PE" sz="1000" u="none" strike="noStrike">
                          <a:solidFill>
                            <a:schemeClr val="lt1"/>
                          </a:solidFill>
                          <a:latin typeface="Calibri"/>
                          <a:ea typeface="Calibri"/>
                          <a:cs typeface="Calibri"/>
                          <a:sym typeface="Calibri"/>
                        </a:rPr>
                      </a:br>
                      <a:r>
                        <a:rPr b="1" i="0" lang="es-PE" sz="1000" u="none" strike="noStrike">
                          <a:solidFill>
                            <a:schemeClr val="lt1"/>
                          </a:solidFill>
                          <a:latin typeface="Calibri"/>
                          <a:ea typeface="Calibri"/>
                          <a:cs typeface="Calibri"/>
                          <a:sym typeface="Calibri"/>
                        </a:rPr>
                        <a:t>Planificado</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accent5"/>
                    </a:solidFill>
                  </a:tcPr>
                </a:tc>
                <a:tc>
                  <a:txBody>
                    <a:bodyPr/>
                    <a:lstStyle/>
                    <a:p>
                      <a:pPr indent="0" lvl="0" marL="0" marR="0" rtl="0" algn="ctr">
                        <a:spcBef>
                          <a:spcPts val="0"/>
                        </a:spcBef>
                        <a:spcAft>
                          <a:spcPts val="0"/>
                        </a:spcAft>
                        <a:buNone/>
                      </a:pPr>
                      <a:r>
                        <a:rPr b="1" i="0" lang="es-PE" sz="1000" u="none" strike="noStrike">
                          <a:solidFill>
                            <a:schemeClr val="lt1"/>
                          </a:solidFill>
                          <a:latin typeface="Calibri"/>
                          <a:ea typeface="Calibri"/>
                          <a:cs typeface="Calibri"/>
                          <a:sym typeface="Calibri"/>
                        </a:rPr>
                        <a:t>Fin Planificado</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accent5"/>
                    </a:solidFill>
                  </a:tcPr>
                </a:tc>
                <a:tc>
                  <a:txBody>
                    <a:bodyPr/>
                    <a:lstStyle/>
                    <a:p>
                      <a:pPr indent="0" lvl="0" marL="0" marR="0" rtl="0" algn="ctr">
                        <a:spcBef>
                          <a:spcPts val="0"/>
                        </a:spcBef>
                        <a:spcAft>
                          <a:spcPts val="0"/>
                        </a:spcAft>
                        <a:buNone/>
                      </a:pPr>
                      <a:r>
                        <a:rPr b="1" i="0" lang="es-PE" sz="1000" u="none" strike="noStrike">
                          <a:solidFill>
                            <a:schemeClr val="lt1"/>
                          </a:solidFill>
                          <a:latin typeface="Calibri"/>
                          <a:ea typeface="Calibri"/>
                          <a:cs typeface="Calibri"/>
                          <a:sym typeface="Calibri"/>
                        </a:rPr>
                        <a:t>Inicio</a:t>
                      </a:r>
                      <a:br>
                        <a:rPr b="1" i="0" lang="es-PE" sz="1000" u="none" strike="noStrike">
                          <a:solidFill>
                            <a:schemeClr val="lt1"/>
                          </a:solidFill>
                          <a:latin typeface="Calibri"/>
                          <a:ea typeface="Calibri"/>
                          <a:cs typeface="Calibri"/>
                          <a:sym typeface="Calibri"/>
                        </a:rPr>
                      </a:br>
                      <a:r>
                        <a:rPr b="1" i="0" lang="es-PE" sz="1000" u="none" strike="noStrike">
                          <a:solidFill>
                            <a:schemeClr val="lt1"/>
                          </a:solidFill>
                          <a:latin typeface="Calibri"/>
                          <a:ea typeface="Calibri"/>
                          <a:cs typeface="Calibri"/>
                          <a:sym typeface="Calibri"/>
                        </a:rPr>
                        <a:t>Real</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accent5"/>
                    </a:solidFill>
                  </a:tcPr>
                </a:tc>
                <a:tc>
                  <a:txBody>
                    <a:bodyPr/>
                    <a:lstStyle/>
                    <a:p>
                      <a:pPr indent="0" lvl="0" marL="0" marR="0" rtl="0" algn="ctr">
                        <a:spcBef>
                          <a:spcPts val="0"/>
                        </a:spcBef>
                        <a:spcAft>
                          <a:spcPts val="0"/>
                        </a:spcAft>
                        <a:buNone/>
                      </a:pPr>
                      <a:r>
                        <a:rPr b="1" i="0" lang="es-PE" sz="1000" u="none" strike="noStrike">
                          <a:solidFill>
                            <a:schemeClr val="lt1"/>
                          </a:solidFill>
                          <a:latin typeface="Calibri"/>
                          <a:ea typeface="Calibri"/>
                          <a:cs typeface="Calibri"/>
                          <a:sym typeface="Calibri"/>
                        </a:rPr>
                        <a:t>Fin</a:t>
                      </a:r>
                      <a:br>
                        <a:rPr b="1" i="0" lang="es-PE" sz="1000" u="none" strike="noStrike">
                          <a:solidFill>
                            <a:schemeClr val="lt1"/>
                          </a:solidFill>
                          <a:latin typeface="Calibri"/>
                          <a:ea typeface="Calibri"/>
                          <a:cs typeface="Calibri"/>
                          <a:sym typeface="Calibri"/>
                        </a:rPr>
                      </a:br>
                      <a:r>
                        <a:rPr b="1" i="0" lang="es-PE" sz="1000" u="none" strike="noStrike">
                          <a:solidFill>
                            <a:schemeClr val="lt1"/>
                          </a:solidFill>
                          <a:latin typeface="Calibri"/>
                          <a:ea typeface="Calibri"/>
                          <a:cs typeface="Calibri"/>
                          <a:sym typeface="Calibri"/>
                        </a:rPr>
                        <a:t>Real</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accent5"/>
                    </a:solidFill>
                  </a:tcPr>
                </a:tc>
                <a:tc>
                  <a:txBody>
                    <a:bodyPr/>
                    <a:lstStyle/>
                    <a:p>
                      <a:pPr indent="0" lvl="0" marL="0" marR="0" rtl="0" algn="ctr">
                        <a:spcBef>
                          <a:spcPts val="0"/>
                        </a:spcBef>
                        <a:spcAft>
                          <a:spcPts val="0"/>
                        </a:spcAft>
                        <a:buNone/>
                      </a:pPr>
                      <a:r>
                        <a:rPr b="1" i="0" lang="es-PE" sz="1000" u="none" strike="noStrike">
                          <a:solidFill>
                            <a:schemeClr val="lt1"/>
                          </a:solidFill>
                          <a:latin typeface="Calibri"/>
                          <a:ea typeface="Calibri"/>
                          <a:cs typeface="Calibri"/>
                          <a:sym typeface="Calibri"/>
                        </a:rPr>
                        <a:t>Recursos</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accent5"/>
                    </a:solidFill>
                  </a:tcPr>
                </a:tc>
                <a:tc>
                  <a:txBody>
                    <a:bodyPr/>
                    <a:lstStyle/>
                    <a:p>
                      <a:pPr indent="0" lvl="0" marL="0" marR="0" rtl="0" algn="ctr">
                        <a:spcBef>
                          <a:spcPts val="0"/>
                        </a:spcBef>
                        <a:spcAft>
                          <a:spcPts val="0"/>
                        </a:spcAft>
                        <a:buNone/>
                      </a:pPr>
                      <a:r>
                        <a:rPr b="1" i="0" lang="es-PE" sz="1000" u="none" strike="noStrike">
                          <a:solidFill>
                            <a:schemeClr val="lt1"/>
                          </a:solidFill>
                          <a:latin typeface="Calibri"/>
                          <a:ea typeface="Calibri"/>
                          <a:cs typeface="Calibri"/>
                          <a:sym typeface="Calibri"/>
                        </a:rPr>
                        <a:t>Predecesoras</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accent5"/>
                    </a:solidFill>
                  </a:tcPr>
                </a:tc>
              </a:tr>
              <a:tr h="177850">
                <a:tc>
                  <a:txBody>
                    <a:bodyPr/>
                    <a:lstStyle/>
                    <a:p>
                      <a:pPr indent="0" lvl="0" marL="0" marR="0" rtl="0" algn="l">
                        <a:spcBef>
                          <a:spcPts val="0"/>
                        </a:spcBef>
                        <a:spcAft>
                          <a:spcPts val="0"/>
                        </a:spcAft>
                        <a:buNone/>
                      </a:pPr>
                      <a:r>
                        <a:rPr b="0" i="0" lang="es-PE" sz="1000" u="none" strike="noStrike">
                          <a:solidFill>
                            <a:srgbClr val="000000"/>
                          </a:solidFill>
                          <a:latin typeface="Calibri"/>
                          <a:ea typeface="Calibri"/>
                          <a:cs typeface="Calibri"/>
                          <a:sym typeface="Calibri"/>
                        </a:rPr>
                        <a:t>     A1 Hacer análisis</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1000" u="none" strike="noStrike">
                          <a:solidFill>
                            <a:srgbClr val="000000"/>
                          </a:solidFill>
                          <a:latin typeface="Calibri"/>
                          <a:ea typeface="Calibri"/>
                          <a:cs typeface="Calibri"/>
                          <a:sym typeface="Calibri"/>
                        </a:rPr>
                        <a:t>2d</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FFC211"/>
                    </a:solidFill>
                  </a:tcPr>
                </a:tc>
                <a:tc>
                  <a:txBody>
                    <a:bodyPr/>
                    <a:lstStyle/>
                    <a:p>
                      <a:pPr indent="0" lvl="0" marL="0" marR="0" rtl="0" algn="ctr">
                        <a:spcBef>
                          <a:spcPts val="0"/>
                        </a:spcBef>
                        <a:spcAft>
                          <a:spcPts val="0"/>
                        </a:spcAft>
                        <a:buNone/>
                      </a:pPr>
                      <a:r>
                        <a:rPr b="0" i="0" lang="es-PE" sz="1000" u="none" strike="noStrike">
                          <a:solidFill>
                            <a:srgbClr val="000000"/>
                          </a:solidFill>
                          <a:latin typeface="Calibri"/>
                          <a:ea typeface="Calibri"/>
                          <a:cs typeface="Calibri"/>
                          <a:sym typeface="Calibri"/>
                        </a:rPr>
                        <a:t>0%</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1000" u="none" strike="noStrike">
                          <a:solidFill>
                            <a:srgbClr val="000000"/>
                          </a:solidFill>
                          <a:latin typeface="Calibri"/>
                          <a:ea typeface="Calibri"/>
                          <a:cs typeface="Calibri"/>
                          <a:sym typeface="Calibri"/>
                        </a:rPr>
                        <a:t>11/07/2024</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1000" u="none" strike="noStrike">
                          <a:solidFill>
                            <a:srgbClr val="000000"/>
                          </a:solidFill>
                          <a:latin typeface="Calibri"/>
                          <a:ea typeface="Calibri"/>
                          <a:cs typeface="Calibri"/>
                          <a:sym typeface="Calibri"/>
                        </a:rPr>
                        <a:t>12/07/2024</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1000" u="none" strike="noStrike">
                          <a:solidFill>
                            <a:srgbClr val="000000"/>
                          </a:solidFill>
                          <a:latin typeface="Calibri"/>
                          <a:ea typeface="Calibri"/>
                          <a:cs typeface="Calibri"/>
                          <a:sym typeface="Calibri"/>
                        </a:rPr>
                        <a:t> </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1000" u="none" strike="noStrike">
                          <a:solidFill>
                            <a:srgbClr val="000000"/>
                          </a:solidFill>
                          <a:latin typeface="Calibri"/>
                          <a:ea typeface="Calibri"/>
                          <a:cs typeface="Calibri"/>
                          <a:sym typeface="Calibri"/>
                        </a:rPr>
                        <a:t> </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1000" u="none" strike="noStrike">
                          <a:solidFill>
                            <a:srgbClr val="000000"/>
                          </a:solidFill>
                          <a:latin typeface="Calibri"/>
                          <a:ea typeface="Calibri"/>
                          <a:cs typeface="Calibri"/>
                          <a:sym typeface="Calibri"/>
                        </a:rPr>
                        <a:t>Analista 1, Analista 2</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FFC211"/>
                    </a:solidFill>
                  </a:tcPr>
                </a:tc>
                <a:tc>
                  <a:txBody>
                    <a:bodyPr/>
                    <a:lstStyle/>
                    <a:p>
                      <a:pPr indent="0" lvl="0" marL="0" marR="0" rtl="0" algn="ctr">
                        <a:spcBef>
                          <a:spcPts val="0"/>
                        </a:spcBef>
                        <a:spcAft>
                          <a:spcPts val="0"/>
                        </a:spcAft>
                        <a:buNone/>
                      </a:pPr>
                      <a:r>
                        <a:rPr b="0" i="0" lang="es-PE" sz="1000" u="none" strike="noStrike">
                          <a:solidFill>
                            <a:srgbClr val="000000"/>
                          </a:solidFill>
                          <a:latin typeface="Calibri"/>
                          <a:ea typeface="Calibri"/>
                          <a:cs typeface="Calibri"/>
                          <a:sym typeface="Calibri"/>
                        </a:rPr>
                        <a:t> </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r>
              <a:tr h="177850">
                <a:tc>
                  <a:txBody>
                    <a:bodyPr/>
                    <a:lstStyle/>
                    <a:p>
                      <a:pPr indent="0" lvl="0" marL="0" marR="0" rtl="0" algn="l">
                        <a:spcBef>
                          <a:spcPts val="0"/>
                        </a:spcBef>
                        <a:spcAft>
                          <a:spcPts val="0"/>
                        </a:spcAft>
                        <a:buNone/>
                      </a:pPr>
                      <a:r>
                        <a:rPr b="0" i="0" lang="es-PE" sz="1000" u="none" strike="noStrike">
                          <a:solidFill>
                            <a:srgbClr val="000000"/>
                          </a:solidFill>
                          <a:latin typeface="Calibri"/>
                          <a:ea typeface="Calibri"/>
                          <a:cs typeface="Calibri"/>
                          <a:sym typeface="Calibri"/>
                        </a:rPr>
                        <a:t>     A2 Hacer diseño</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1000" u="none" strike="noStrike">
                          <a:solidFill>
                            <a:srgbClr val="000000"/>
                          </a:solidFill>
                          <a:latin typeface="Calibri"/>
                          <a:ea typeface="Calibri"/>
                          <a:cs typeface="Calibri"/>
                          <a:sym typeface="Calibri"/>
                        </a:rPr>
                        <a:t>1d</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FFC211"/>
                    </a:solidFill>
                  </a:tcPr>
                </a:tc>
                <a:tc>
                  <a:txBody>
                    <a:bodyPr/>
                    <a:lstStyle/>
                    <a:p>
                      <a:pPr indent="0" lvl="0" marL="0" marR="0" rtl="0" algn="ctr">
                        <a:spcBef>
                          <a:spcPts val="0"/>
                        </a:spcBef>
                        <a:spcAft>
                          <a:spcPts val="0"/>
                        </a:spcAft>
                        <a:buNone/>
                      </a:pPr>
                      <a:r>
                        <a:rPr b="0" i="0" lang="es-PE" sz="1000" u="none" strike="noStrike">
                          <a:solidFill>
                            <a:srgbClr val="000000"/>
                          </a:solidFill>
                          <a:latin typeface="Calibri"/>
                          <a:ea typeface="Calibri"/>
                          <a:cs typeface="Calibri"/>
                          <a:sym typeface="Calibri"/>
                        </a:rPr>
                        <a:t>0%</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1000" u="none" strike="noStrike">
                          <a:solidFill>
                            <a:srgbClr val="000000"/>
                          </a:solidFill>
                          <a:latin typeface="Calibri"/>
                          <a:ea typeface="Calibri"/>
                          <a:cs typeface="Calibri"/>
                          <a:sym typeface="Calibri"/>
                        </a:rPr>
                        <a:t>13/07/2024</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1000" u="none" strike="noStrike">
                          <a:solidFill>
                            <a:srgbClr val="000000"/>
                          </a:solidFill>
                          <a:latin typeface="Calibri"/>
                          <a:ea typeface="Calibri"/>
                          <a:cs typeface="Calibri"/>
                          <a:sym typeface="Calibri"/>
                        </a:rPr>
                        <a:t>13/07/2024</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1000" u="none" strike="noStrike">
                          <a:solidFill>
                            <a:srgbClr val="000000"/>
                          </a:solidFill>
                          <a:latin typeface="Calibri"/>
                          <a:ea typeface="Calibri"/>
                          <a:cs typeface="Calibri"/>
                          <a:sym typeface="Calibri"/>
                        </a:rPr>
                        <a:t> </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1000" u="none" strike="noStrike">
                          <a:solidFill>
                            <a:srgbClr val="000000"/>
                          </a:solidFill>
                          <a:latin typeface="Calibri"/>
                          <a:ea typeface="Calibri"/>
                          <a:cs typeface="Calibri"/>
                          <a:sym typeface="Calibri"/>
                        </a:rPr>
                        <a:t> </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1000" u="none" strike="noStrike">
                          <a:solidFill>
                            <a:srgbClr val="000000"/>
                          </a:solidFill>
                          <a:latin typeface="Calibri"/>
                          <a:ea typeface="Calibri"/>
                          <a:cs typeface="Calibri"/>
                          <a:sym typeface="Calibri"/>
                        </a:rPr>
                        <a:t>Diseñador 1, Diseñador 2</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FFC211"/>
                    </a:solidFill>
                  </a:tcPr>
                </a:tc>
                <a:tc>
                  <a:txBody>
                    <a:bodyPr/>
                    <a:lstStyle/>
                    <a:p>
                      <a:pPr indent="0" lvl="0" marL="0" marR="0" rtl="0" algn="ctr">
                        <a:spcBef>
                          <a:spcPts val="0"/>
                        </a:spcBef>
                        <a:spcAft>
                          <a:spcPts val="0"/>
                        </a:spcAft>
                        <a:buNone/>
                      </a:pPr>
                      <a:r>
                        <a:rPr b="0" i="0" lang="es-PE" sz="1000" u="none" strike="noStrike">
                          <a:solidFill>
                            <a:srgbClr val="000000"/>
                          </a:solidFill>
                          <a:latin typeface="Calibri"/>
                          <a:ea typeface="Calibri"/>
                          <a:cs typeface="Calibri"/>
                          <a:sym typeface="Calibri"/>
                        </a:rPr>
                        <a:t>A1</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r>
              <a:tr h="177850">
                <a:tc>
                  <a:txBody>
                    <a:bodyPr/>
                    <a:lstStyle/>
                    <a:p>
                      <a:pPr indent="0" lvl="0" marL="0" marR="0" rtl="0" algn="l">
                        <a:spcBef>
                          <a:spcPts val="0"/>
                        </a:spcBef>
                        <a:spcAft>
                          <a:spcPts val="0"/>
                        </a:spcAft>
                        <a:buNone/>
                      </a:pPr>
                      <a:r>
                        <a:rPr b="0" i="0" lang="es-PE" sz="1000" u="none" strike="noStrike">
                          <a:solidFill>
                            <a:srgbClr val="000000"/>
                          </a:solidFill>
                          <a:latin typeface="Calibri"/>
                          <a:ea typeface="Calibri"/>
                          <a:cs typeface="Calibri"/>
                          <a:sym typeface="Calibri"/>
                        </a:rPr>
                        <a:t>     A3 Hacer programación</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1000" u="none" strike="noStrike">
                          <a:solidFill>
                            <a:srgbClr val="000000"/>
                          </a:solidFill>
                          <a:latin typeface="Calibri"/>
                          <a:ea typeface="Calibri"/>
                          <a:cs typeface="Calibri"/>
                          <a:sym typeface="Calibri"/>
                        </a:rPr>
                        <a:t>2d</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1000" u="none" strike="noStrike">
                          <a:solidFill>
                            <a:srgbClr val="000000"/>
                          </a:solidFill>
                          <a:latin typeface="Calibri"/>
                          <a:ea typeface="Calibri"/>
                          <a:cs typeface="Calibri"/>
                          <a:sym typeface="Calibri"/>
                        </a:rPr>
                        <a:t>0%</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1000" u="none" strike="noStrike">
                          <a:solidFill>
                            <a:srgbClr val="000000"/>
                          </a:solidFill>
                          <a:latin typeface="Calibri"/>
                          <a:ea typeface="Calibri"/>
                          <a:cs typeface="Calibri"/>
                          <a:sym typeface="Calibri"/>
                        </a:rPr>
                        <a:t>14/07/2024</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1000" u="none" strike="noStrike">
                          <a:solidFill>
                            <a:srgbClr val="000000"/>
                          </a:solidFill>
                          <a:latin typeface="Calibri"/>
                          <a:ea typeface="Calibri"/>
                          <a:cs typeface="Calibri"/>
                          <a:sym typeface="Calibri"/>
                        </a:rPr>
                        <a:t>15/07/2024</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1000" u="none" strike="noStrike">
                          <a:solidFill>
                            <a:srgbClr val="000000"/>
                          </a:solidFill>
                          <a:latin typeface="Calibri"/>
                          <a:ea typeface="Calibri"/>
                          <a:cs typeface="Calibri"/>
                          <a:sym typeface="Calibri"/>
                        </a:rPr>
                        <a:t> </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1000" u="none" strike="noStrike">
                          <a:solidFill>
                            <a:srgbClr val="000000"/>
                          </a:solidFill>
                          <a:latin typeface="Calibri"/>
                          <a:ea typeface="Calibri"/>
                          <a:cs typeface="Calibri"/>
                          <a:sym typeface="Calibri"/>
                        </a:rPr>
                        <a:t> </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1000" u="none" strike="noStrike">
                          <a:solidFill>
                            <a:srgbClr val="000000"/>
                          </a:solidFill>
                          <a:latin typeface="Calibri"/>
                          <a:ea typeface="Calibri"/>
                          <a:cs typeface="Calibri"/>
                          <a:sym typeface="Calibri"/>
                        </a:rPr>
                        <a:t>Programador</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1000" u="none" strike="noStrike">
                          <a:solidFill>
                            <a:srgbClr val="000000"/>
                          </a:solidFill>
                          <a:latin typeface="Calibri"/>
                          <a:ea typeface="Calibri"/>
                          <a:cs typeface="Calibri"/>
                          <a:sym typeface="Calibri"/>
                        </a:rPr>
                        <a:t>A2</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r>
              <a:tr h="177850">
                <a:tc>
                  <a:txBody>
                    <a:bodyPr/>
                    <a:lstStyle/>
                    <a:p>
                      <a:pPr indent="0" lvl="0" marL="0" marR="0" rtl="0" algn="l">
                        <a:spcBef>
                          <a:spcPts val="0"/>
                        </a:spcBef>
                        <a:spcAft>
                          <a:spcPts val="0"/>
                        </a:spcAft>
                        <a:buNone/>
                      </a:pPr>
                      <a:r>
                        <a:rPr b="0" i="0" lang="es-PE" sz="1000" u="none" strike="noStrike">
                          <a:solidFill>
                            <a:srgbClr val="000000"/>
                          </a:solidFill>
                          <a:latin typeface="Calibri"/>
                          <a:ea typeface="Calibri"/>
                          <a:cs typeface="Calibri"/>
                          <a:sym typeface="Calibri"/>
                        </a:rPr>
                        <a:t>     A4 Hacer pruebas</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1000" u="none" strike="noStrike">
                          <a:solidFill>
                            <a:srgbClr val="000000"/>
                          </a:solidFill>
                          <a:latin typeface="Calibri"/>
                          <a:ea typeface="Calibri"/>
                          <a:cs typeface="Calibri"/>
                          <a:sym typeface="Calibri"/>
                        </a:rPr>
                        <a:t>4d</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1000" u="none" strike="noStrike">
                          <a:solidFill>
                            <a:srgbClr val="000000"/>
                          </a:solidFill>
                          <a:latin typeface="Calibri"/>
                          <a:ea typeface="Calibri"/>
                          <a:cs typeface="Calibri"/>
                          <a:sym typeface="Calibri"/>
                        </a:rPr>
                        <a:t>0%</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1000" u="none" strike="noStrike">
                          <a:solidFill>
                            <a:srgbClr val="000000"/>
                          </a:solidFill>
                          <a:latin typeface="Calibri"/>
                          <a:ea typeface="Calibri"/>
                          <a:cs typeface="Calibri"/>
                          <a:sym typeface="Calibri"/>
                        </a:rPr>
                        <a:t>16/07/2024</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1000" u="none" strike="noStrike">
                          <a:solidFill>
                            <a:srgbClr val="000000"/>
                          </a:solidFill>
                          <a:latin typeface="Calibri"/>
                          <a:ea typeface="Calibri"/>
                          <a:cs typeface="Calibri"/>
                          <a:sym typeface="Calibri"/>
                        </a:rPr>
                        <a:t>19/07/2024</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1000" u="none" strike="noStrike">
                          <a:solidFill>
                            <a:srgbClr val="000000"/>
                          </a:solidFill>
                          <a:latin typeface="Calibri"/>
                          <a:ea typeface="Calibri"/>
                          <a:cs typeface="Calibri"/>
                          <a:sym typeface="Calibri"/>
                        </a:rPr>
                        <a:t> </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1000" u="none" strike="noStrike">
                          <a:solidFill>
                            <a:srgbClr val="000000"/>
                          </a:solidFill>
                          <a:latin typeface="Calibri"/>
                          <a:ea typeface="Calibri"/>
                          <a:cs typeface="Calibri"/>
                          <a:sym typeface="Calibri"/>
                        </a:rPr>
                        <a:t> </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rPr b="0" i="1" lang="es-PE" sz="1000" u="none" strike="noStrike">
                          <a:solidFill>
                            <a:srgbClr val="000000"/>
                          </a:solidFill>
                          <a:latin typeface="Calibri"/>
                          <a:ea typeface="Calibri"/>
                          <a:cs typeface="Calibri"/>
                          <a:sym typeface="Calibri"/>
                        </a:rPr>
                        <a:t>Tester</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1000" u="none" strike="noStrike">
                          <a:solidFill>
                            <a:srgbClr val="000000"/>
                          </a:solidFill>
                          <a:latin typeface="Calibri"/>
                          <a:ea typeface="Calibri"/>
                          <a:cs typeface="Calibri"/>
                          <a:sym typeface="Calibri"/>
                        </a:rPr>
                        <a:t>A3</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r>
              <a:tr h="177850">
                <a:tc>
                  <a:txBody>
                    <a:bodyPr/>
                    <a:lstStyle/>
                    <a:p>
                      <a:pPr indent="0" lvl="0" marL="0" marR="0" rtl="0" algn="l">
                        <a:spcBef>
                          <a:spcPts val="0"/>
                        </a:spcBef>
                        <a:spcAft>
                          <a:spcPts val="0"/>
                        </a:spcAft>
                        <a:buNone/>
                      </a:pPr>
                      <a:r>
                        <a:rPr b="0" i="0" lang="es-PE" sz="1000" u="none" strike="noStrike">
                          <a:solidFill>
                            <a:srgbClr val="000000"/>
                          </a:solidFill>
                          <a:latin typeface="Calibri"/>
                          <a:ea typeface="Calibri"/>
                          <a:cs typeface="Calibri"/>
                          <a:sym typeface="Calibri"/>
                        </a:rPr>
                        <a:t> </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1000" u="none" strike="noStrike">
                          <a:solidFill>
                            <a:srgbClr val="000000"/>
                          </a:solidFill>
                          <a:latin typeface="Calibri"/>
                          <a:ea typeface="Calibri"/>
                          <a:cs typeface="Calibri"/>
                          <a:sym typeface="Calibri"/>
                        </a:rPr>
                        <a:t> </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1000" u="none" strike="noStrike">
                          <a:solidFill>
                            <a:srgbClr val="000000"/>
                          </a:solidFill>
                          <a:latin typeface="Calibri"/>
                          <a:ea typeface="Calibri"/>
                          <a:cs typeface="Calibri"/>
                          <a:sym typeface="Calibri"/>
                        </a:rPr>
                        <a:t> </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1000" u="none" strike="noStrike">
                          <a:solidFill>
                            <a:srgbClr val="000000"/>
                          </a:solidFill>
                          <a:latin typeface="Calibri"/>
                          <a:ea typeface="Calibri"/>
                          <a:cs typeface="Calibri"/>
                          <a:sym typeface="Calibri"/>
                        </a:rPr>
                        <a:t> </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1000" u="none" strike="noStrike">
                          <a:solidFill>
                            <a:srgbClr val="000000"/>
                          </a:solidFill>
                          <a:latin typeface="Calibri"/>
                          <a:ea typeface="Calibri"/>
                          <a:cs typeface="Calibri"/>
                          <a:sym typeface="Calibri"/>
                        </a:rPr>
                        <a:t> </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1000" u="none" strike="noStrike">
                          <a:solidFill>
                            <a:srgbClr val="000000"/>
                          </a:solidFill>
                          <a:latin typeface="Calibri"/>
                          <a:ea typeface="Calibri"/>
                          <a:cs typeface="Calibri"/>
                          <a:sym typeface="Calibri"/>
                        </a:rPr>
                        <a:t> </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1000" u="none" strike="noStrike">
                          <a:solidFill>
                            <a:srgbClr val="000000"/>
                          </a:solidFill>
                          <a:latin typeface="Calibri"/>
                          <a:ea typeface="Calibri"/>
                          <a:cs typeface="Calibri"/>
                          <a:sym typeface="Calibri"/>
                        </a:rPr>
                        <a:t> </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1000" u="none" strike="noStrike">
                          <a:solidFill>
                            <a:srgbClr val="000000"/>
                          </a:solidFill>
                          <a:latin typeface="Calibri"/>
                          <a:ea typeface="Calibri"/>
                          <a:cs typeface="Calibri"/>
                          <a:sym typeface="Calibri"/>
                        </a:rPr>
                        <a:t> </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c>
                  <a:txBody>
                    <a:bodyPr/>
                    <a:lstStyle/>
                    <a:p>
                      <a:pPr indent="0" lvl="0" marL="0" marR="0" rtl="0" algn="ctr">
                        <a:spcBef>
                          <a:spcPts val="0"/>
                        </a:spcBef>
                        <a:spcAft>
                          <a:spcPts val="0"/>
                        </a:spcAft>
                        <a:buNone/>
                      </a:pPr>
                      <a:r>
                        <a:rPr b="0" i="0" lang="es-PE" sz="1000" u="none" strike="noStrike">
                          <a:solidFill>
                            <a:srgbClr val="000000"/>
                          </a:solidFill>
                          <a:latin typeface="Calibri"/>
                          <a:ea typeface="Calibri"/>
                          <a:cs typeface="Calibri"/>
                          <a:sym typeface="Calibri"/>
                        </a:rPr>
                        <a:t> </a:t>
                      </a:r>
                      <a:endParaRPr/>
                    </a:p>
                  </a:txBody>
                  <a:tcPr marT="6125" marB="0" marR="6125" marL="6125"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tcPr>
                </a:tc>
              </a:tr>
            </a:tbl>
          </a:graphicData>
        </a:graphic>
      </p:graphicFrame>
      <p:cxnSp>
        <p:nvCxnSpPr>
          <p:cNvPr id="1118" name="Google Shape;1118;p47"/>
          <p:cNvCxnSpPr/>
          <p:nvPr/>
        </p:nvCxnSpPr>
        <p:spPr>
          <a:xfrm>
            <a:off x="1419764" y="4828510"/>
            <a:ext cx="6730987" cy="0"/>
          </a:xfrm>
          <a:prstGeom prst="straightConnector1">
            <a:avLst/>
          </a:prstGeom>
          <a:noFill/>
          <a:ln cap="flat" cmpd="sng" w="19050">
            <a:solidFill>
              <a:srgbClr val="EE4639"/>
            </a:solidFill>
            <a:prstDash val="dash"/>
            <a:round/>
            <a:headEnd len="sm" w="sm" type="none"/>
            <a:tailEnd len="sm" w="sm" type="none"/>
          </a:ln>
        </p:spPr>
      </p:cxnSp>
      <p:grpSp>
        <p:nvGrpSpPr>
          <p:cNvPr id="1119" name="Google Shape;1119;p47"/>
          <p:cNvGrpSpPr/>
          <p:nvPr/>
        </p:nvGrpSpPr>
        <p:grpSpPr>
          <a:xfrm>
            <a:off x="1412177" y="3717977"/>
            <a:ext cx="6730986" cy="466998"/>
            <a:chOff x="1187449" y="3717977"/>
            <a:chExt cx="7805431" cy="541543"/>
          </a:xfrm>
        </p:grpSpPr>
        <p:sp>
          <p:nvSpPr>
            <p:cNvPr id="1120" name="Google Shape;1120;p47"/>
            <p:cNvSpPr/>
            <p:nvPr/>
          </p:nvSpPr>
          <p:spPr>
            <a:xfrm>
              <a:off x="1187449" y="3717977"/>
              <a:ext cx="1867489" cy="538155"/>
            </a:xfrm>
            <a:prstGeom prst="roundRect">
              <a:avLst>
                <a:gd fmla="val 25167" name="adj"/>
              </a:avLst>
            </a:prstGeom>
            <a:solidFill>
              <a:srgbClr val="714EA0"/>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1" lang="es-PE" sz="1100">
                  <a:solidFill>
                    <a:schemeClr val="lt1"/>
                  </a:solidFill>
                  <a:latin typeface="Calibri"/>
                  <a:ea typeface="Calibri"/>
                  <a:cs typeface="Calibri"/>
                  <a:sym typeface="Calibri"/>
                </a:rPr>
                <a:t>A1</a:t>
              </a:r>
              <a:endParaRPr/>
            </a:p>
            <a:p>
              <a:pPr indent="0" lvl="0" marL="0" marR="0" rtl="0" algn="ctr">
                <a:lnSpc>
                  <a:spcPct val="90000"/>
                </a:lnSpc>
                <a:spcBef>
                  <a:spcPts val="0"/>
                </a:spcBef>
                <a:spcAft>
                  <a:spcPts val="0"/>
                </a:spcAft>
                <a:buNone/>
              </a:pPr>
              <a:r>
                <a:rPr b="1" lang="es-PE" sz="1100">
                  <a:solidFill>
                    <a:srgbClr val="FFC211"/>
                  </a:solidFill>
                  <a:latin typeface="Calibri"/>
                  <a:ea typeface="Calibri"/>
                  <a:cs typeface="Calibri"/>
                  <a:sym typeface="Calibri"/>
                </a:rPr>
                <a:t>3 días, Analista</a:t>
              </a:r>
              <a:endParaRPr/>
            </a:p>
          </p:txBody>
        </p:sp>
        <p:sp>
          <p:nvSpPr>
            <p:cNvPr id="1121" name="Google Shape;1121;p47"/>
            <p:cNvSpPr/>
            <p:nvPr/>
          </p:nvSpPr>
          <p:spPr>
            <a:xfrm>
              <a:off x="3109792" y="3717977"/>
              <a:ext cx="1436764" cy="538155"/>
            </a:xfrm>
            <a:prstGeom prst="roundRect">
              <a:avLst>
                <a:gd fmla="val 24513" name="adj"/>
              </a:avLst>
            </a:prstGeom>
            <a:solidFill>
              <a:srgbClr val="714EA0"/>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1" lang="es-PE" sz="1100">
                  <a:solidFill>
                    <a:schemeClr val="lt1"/>
                  </a:solidFill>
                  <a:latin typeface="Calibri"/>
                  <a:ea typeface="Calibri"/>
                  <a:cs typeface="Calibri"/>
                  <a:sym typeface="Calibri"/>
                </a:rPr>
                <a:t>A2</a:t>
              </a:r>
              <a:endParaRPr/>
            </a:p>
            <a:p>
              <a:pPr indent="0" lvl="0" marL="0" marR="0" rtl="0" algn="ctr">
                <a:lnSpc>
                  <a:spcPct val="90000"/>
                </a:lnSpc>
                <a:spcBef>
                  <a:spcPts val="0"/>
                </a:spcBef>
                <a:spcAft>
                  <a:spcPts val="0"/>
                </a:spcAft>
                <a:buNone/>
              </a:pPr>
              <a:r>
                <a:rPr b="1" lang="es-PE" sz="1100">
                  <a:solidFill>
                    <a:srgbClr val="FFC211"/>
                  </a:solidFill>
                  <a:latin typeface="Calibri"/>
                  <a:ea typeface="Calibri"/>
                  <a:cs typeface="Calibri"/>
                  <a:sym typeface="Calibri"/>
                </a:rPr>
                <a:t>2 días, Diseñador</a:t>
              </a:r>
              <a:endParaRPr/>
            </a:p>
          </p:txBody>
        </p:sp>
        <p:sp>
          <p:nvSpPr>
            <p:cNvPr id="1122" name="Google Shape;1122;p47"/>
            <p:cNvSpPr/>
            <p:nvPr/>
          </p:nvSpPr>
          <p:spPr>
            <a:xfrm>
              <a:off x="4601410" y="3717977"/>
              <a:ext cx="1641980" cy="538155"/>
            </a:xfrm>
            <a:prstGeom prst="roundRect">
              <a:avLst>
                <a:gd fmla="val 23859" name="adj"/>
              </a:avLst>
            </a:prstGeom>
            <a:solidFill>
              <a:srgbClr val="714EA0"/>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1" lang="es-PE" sz="1100">
                  <a:solidFill>
                    <a:schemeClr val="lt1"/>
                  </a:solidFill>
                  <a:latin typeface="Calibri"/>
                  <a:ea typeface="Calibri"/>
                  <a:cs typeface="Calibri"/>
                  <a:sym typeface="Calibri"/>
                </a:rPr>
                <a:t>A3</a:t>
              </a:r>
              <a:endParaRPr/>
            </a:p>
            <a:p>
              <a:pPr indent="0" lvl="0" marL="0" marR="0" rtl="0" algn="ctr">
                <a:lnSpc>
                  <a:spcPct val="90000"/>
                </a:lnSpc>
                <a:spcBef>
                  <a:spcPts val="0"/>
                </a:spcBef>
                <a:spcAft>
                  <a:spcPts val="0"/>
                </a:spcAft>
                <a:buNone/>
              </a:pPr>
              <a:r>
                <a:rPr b="1" lang="es-PE" sz="1100">
                  <a:solidFill>
                    <a:srgbClr val="FFC211"/>
                  </a:solidFill>
                  <a:latin typeface="Calibri"/>
                  <a:ea typeface="Calibri"/>
                  <a:cs typeface="Calibri"/>
                  <a:sym typeface="Calibri"/>
                </a:rPr>
                <a:t>2 días, Programador</a:t>
              </a:r>
              <a:endParaRPr/>
            </a:p>
          </p:txBody>
        </p:sp>
        <p:sp>
          <p:nvSpPr>
            <p:cNvPr id="1123" name="Google Shape;1123;p47"/>
            <p:cNvSpPr/>
            <p:nvPr/>
          </p:nvSpPr>
          <p:spPr>
            <a:xfrm>
              <a:off x="6298244" y="3721365"/>
              <a:ext cx="2694636" cy="538155"/>
            </a:xfrm>
            <a:prstGeom prst="roundRect">
              <a:avLst>
                <a:gd fmla="val 25167" name="adj"/>
              </a:avLst>
            </a:prstGeom>
            <a:solidFill>
              <a:srgbClr val="714EA0"/>
            </a:solid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None/>
              </a:pPr>
              <a:r>
                <a:rPr b="1" lang="es-PE" sz="1100">
                  <a:solidFill>
                    <a:schemeClr val="lt1"/>
                  </a:solidFill>
                  <a:latin typeface="Calibri"/>
                  <a:ea typeface="Calibri"/>
                  <a:cs typeface="Calibri"/>
                  <a:sym typeface="Calibri"/>
                </a:rPr>
                <a:t>A4</a:t>
              </a:r>
              <a:endParaRPr/>
            </a:p>
            <a:p>
              <a:pPr indent="0" lvl="0" marL="0" marR="0" rtl="0" algn="ctr">
                <a:lnSpc>
                  <a:spcPct val="90000"/>
                </a:lnSpc>
                <a:spcBef>
                  <a:spcPts val="0"/>
                </a:spcBef>
                <a:spcAft>
                  <a:spcPts val="0"/>
                </a:spcAft>
                <a:buNone/>
              </a:pPr>
              <a:r>
                <a:rPr b="1" lang="es-PE" sz="1100">
                  <a:solidFill>
                    <a:srgbClr val="FFC211"/>
                  </a:solidFill>
                  <a:latin typeface="Calibri"/>
                  <a:ea typeface="Calibri"/>
                  <a:cs typeface="Calibri"/>
                  <a:sym typeface="Calibri"/>
                </a:rPr>
                <a:t>4 días, </a:t>
              </a:r>
              <a:r>
                <a:rPr b="1" i="1" lang="es-PE" sz="1100">
                  <a:solidFill>
                    <a:srgbClr val="FFC211"/>
                  </a:solidFill>
                  <a:latin typeface="Calibri"/>
                  <a:ea typeface="Calibri"/>
                  <a:cs typeface="Calibri"/>
                  <a:sym typeface="Calibri"/>
                </a:rPr>
                <a:t>Tester</a:t>
              </a:r>
              <a:endParaRPr/>
            </a:p>
          </p:txBody>
        </p:sp>
      </p:grpSp>
      <p:cxnSp>
        <p:nvCxnSpPr>
          <p:cNvPr id="1124" name="Google Shape;1124;p47"/>
          <p:cNvCxnSpPr/>
          <p:nvPr/>
        </p:nvCxnSpPr>
        <p:spPr>
          <a:xfrm>
            <a:off x="8150751" y="3553097"/>
            <a:ext cx="0" cy="1275413"/>
          </a:xfrm>
          <a:prstGeom prst="straightConnector1">
            <a:avLst/>
          </a:prstGeom>
          <a:noFill/>
          <a:ln cap="flat" cmpd="sng" w="19050">
            <a:solidFill>
              <a:srgbClr val="EE4639"/>
            </a:solidFill>
            <a:prstDash val="solid"/>
            <a:round/>
            <a:headEnd len="med" w="med" type="oval"/>
            <a:tailEnd len="med" w="med" type="oval"/>
          </a:ln>
        </p:spPr>
      </p:cxnSp>
      <p:cxnSp>
        <p:nvCxnSpPr>
          <p:cNvPr id="1125" name="Google Shape;1125;p47"/>
          <p:cNvCxnSpPr/>
          <p:nvPr/>
        </p:nvCxnSpPr>
        <p:spPr>
          <a:xfrm>
            <a:off x="1402032" y="3553097"/>
            <a:ext cx="0" cy="1275413"/>
          </a:xfrm>
          <a:prstGeom prst="straightConnector1">
            <a:avLst/>
          </a:prstGeom>
          <a:noFill/>
          <a:ln cap="flat" cmpd="sng" w="19050">
            <a:solidFill>
              <a:srgbClr val="EE4639"/>
            </a:solidFill>
            <a:prstDash val="solid"/>
            <a:round/>
            <a:headEnd len="med" w="med" type="oval"/>
            <a:tailEnd len="med" w="med" type="oval"/>
          </a:ln>
        </p:spPr>
      </p:cxnSp>
      <p:cxnSp>
        <p:nvCxnSpPr>
          <p:cNvPr id="1126" name="Google Shape;1126;p47"/>
          <p:cNvCxnSpPr/>
          <p:nvPr/>
        </p:nvCxnSpPr>
        <p:spPr>
          <a:xfrm>
            <a:off x="533394" y="4460395"/>
            <a:ext cx="8142294" cy="0"/>
          </a:xfrm>
          <a:prstGeom prst="straightConnector1">
            <a:avLst/>
          </a:prstGeom>
          <a:noFill/>
          <a:ln cap="flat" cmpd="sng" w="19050">
            <a:solidFill>
              <a:srgbClr val="714EA0"/>
            </a:solidFill>
            <a:prstDash val="solid"/>
            <a:round/>
            <a:headEnd len="med" w="med" type="oval"/>
            <a:tailEnd len="med" w="med" type="triangle"/>
          </a:ln>
        </p:spPr>
      </p:cxnSp>
      <p:sp>
        <p:nvSpPr>
          <p:cNvPr id="1127" name="Google Shape;1127;p47"/>
          <p:cNvSpPr txBox="1"/>
          <p:nvPr/>
        </p:nvSpPr>
        <p:spPr>
          <a:xfrm>
            <a:off x="533394" y="4245839"/>
            <a:ext cx="805022" cy="146653"/>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rPr b="1" lang="es-PE" sz="900">
                <a:solidFill>
                  <a:srgbClr val="714EA0"/>
                </a:solidFill>
                <a:latin typeface="Calibri"/>
                <a:ea typeface="Calibri"/>
                <a:cs typeface="Calibri"/>
                <a:sym typeface="Calibri"/>
              </a:rPr>
              <a:t>Línea de Tiempo</a:t>
            </a:r>
            <a:endParaRPr/>
          </a:p>
        </p:txBody>
      </p:sp>
      <p:sp>
        <p:nvSpPr>
          <p:cNvPr id="1128" name="Google Shape;1128;p47"/>
          <p:cNvSpPr txBox="1"/>
          <p:nvPr/>
        </p:nvSpPr>
        <p:spPr>
          <a:xfrm>
            <a:off x="2720201" y="4543340"/>
            <a:ext cx="3099252" cy="27699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s-PE" sz="1200">
                <a:solidFill>
                  <a:srgbClr val="EE4639"/>
                </a:solidFill>
                <a:latin typeface="Calibri"/>
                <a:ea typeface="Calibri"/>
                <a:cs typeface="Calibri"/>
                <a:sym typeface="Calibri"/>
              </a:rPr>
              <a:t>Duración del Proyecto – 9 días</a:t>
            </a:r>
            <a:endParaRPr sz="1200">
              <a:solidFill>
                <a:srgbClr val="EE4639"/>
              </a:solidFill>
              <a:latin typeface="Calibri"/>
              <a:ea typeface="Calibri"/>
              <a:cs typeface="Calibri"/>
              <a:sym typeface="Calibri"/>
            </a:endParaRPr>
          </a:p>
        </p:txBody>
      </p:sp>
      <p:sp>
        <p:nvSpPr>
          <p:cNvPr id="1129" name="Google Shape;1129;p47"/>
          <p:cNvSpPr/>
          <p:nvPr/>
        </p:nvSpPr>
        <p:spPr>
          <a:xfrm>
            <a:off x="503238" y="376836"/>
            <a:ext cx="4515492"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lang="es-PE" sz="1000">
                <a:solidFill>
                  <a:srgbClr val="7F7F7F"/>
                </a:solidFill>
                <a:latin typeface="Calibri"/>
                <a:ea typeface="Calibri"/>
                <a:cs typeface="Calibri"/>
                <a:sym typeface="Calibri"/>
              </a:rPr>
              <a:t>+ </a:t>
            </a:r>
            <a:r>
              <a:rPr lang="es-PE" sz="1000">
                <a:solidFill>
                  <a:srgbClr val="A5A5A5"/>
                </a:solidFill>
                <a:latin typeface="Calibri"/>
                <a:ea typeface="Calibri"/>
                <a:cs typeface="Calibri"/>
                <a:sym typeface="Calibri"/>
              </a:rPr>
              <a:t>ESTRATEGIAS DE GESTIÓN DE CRONOGRAMAS: </a:t>
            </a:r>
            <a:r>
              <a:rPr i="1" lang="es-PE" sz="1000">
                <a:solidFill>
                  <a:srgbClr val="A5A5A5"/>
                </a:solidFill>
                <a:latin typeface="Calibri"/>
                <a:ea typeface="Calibri"/>
                <a:cs typeface="Calibri"/>
                <a:sym typeface="Calibri"/>
              </a:rPr>
              <a:t>FAST TRACKING Y CRASHING</a:t>
            </a:r>
            <a:endParaRPr/>
          </a:p>
        </p:txBody>
      </p:sp>
      <p:sp>
        <p:nvSpPr>
          <p:cNvPr id="1130" name="Google Shape;1130;p47"/>
          <p:cNvSpPr/>
          <p:nvPr/>
        </p:nvSpPr>
        <p:spPr>
          <a:xfrm>
            <a:off x="509588" y="919163"/>
            <a:ext cx="3162300" cy="569387"/>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b="1" i="1" lang="es-PE" sz="1600">
                <a:solidFill>
                  <a:schemeClr val="dk1"/>
                </a:solidFill>
                <a:latin typeface="Calibri"/>
                <a:ea typeface="Calibri"/>
                <a:cs typeface="Calibri"/>
                <a:sym typeface="Calibri"/>
              </a:rPr>
              <a:t>CRASHING</a:t>
            </a:r>
            <a:r>
              <a:rPr b="1" lang="es-PE" sz="1600">
                <a:solidFill>
                  <a:schemeClr val="dk1"/>
                </a:solidFill>
                <a:latin typeface="Calibri"/>
                <a:ea typeface="Calibri"/>
                <a:cs typeface="Calibri"/>
                <a:sym typeface="Calibri"/>
              </a:rPr>
              <a:t> (INTENSIFICAR)</a:t>
            </a:r>
            <a:endParaRPr/>
          </a:p>
          <a:p>
            <a:pPr indent="0" lvl="0" marL="0" marR="0" rtl="0" algn="l">
              <a:spcBef>
                <a:spcPts val="600"/>
              </a:spcBef>
              <a:spcAft>
                <a:spcPts val="0"/>
              </a:spcAft>
              <a:buNone/>
            </a:pPr>
            <a:r>
              <a:rPr lang="es-PE" sz="1600">
                <a:solidFill>
                  <a:srgbClr val="EE4639"/>
                </a:solidFill>
                <a:latin typeface="Calibri"/>
                <a:ea typeface="Calibri"/>
                <a:cs typeface="Calibri"/>
                <a:sym typeface="Calibri"/>
              </a:rPr>
              <a:t>LUEGO DEL </a:t>
            </a:r>
            <a:r>
              <a:rPr b="1" i="1" lang="es-PE" sz="1600">
                <a:solidFill>
                  <a:srgbClr val="EE4639"/>
                </a:solidFill>
                <a:latin typeface="Calibri"/>
                <a:ea typeface="Calibri"/>
                <a:cs typeface="Calibri"/>
                <a:sym typeface="Calibri"/>
              </a:rPr>
              <a:t>CRASHING</a:t>
            </a:r>
            <a:endParaRPr b="1" i="1" sz="1600">
              <a:solidFill>
                <a:srgbClr val="EE4639"/>
              </a:solidFill>
              <a:latin typeface="Calibri"/>
              <a:ea typeface="Calibri"/>
              <a:cs typeface="Calibri"/>
              <a:sym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4" name="Shape 1134"/>
        <p:cNvGrpSpPr/>
        <p:nvPr/>
      </p:nvGrpSpPr>
      <p:grpSpPr>
        <a:xfrm>
          <a:off x="0" y="0"/>
          <a:ext cx="0" cy="0"/>
          <a:chOff x="0" y="0"/>
          <a:chExt cx="0" cy="0"/>
        </a:xfrm>
      </p:grpSpPr>
      <p:sp>
        <p:nvSpPr>
          <p:cNvPr id="1135" name="Google Shape;1135;p48"/>
          <p:cNvSpPr/>
          <p:nvPr/>
        </p:nvSpPr>
        <p:spPr>
          <a:xfrm>
            <a:off x="0" y="0"/>
            <a:ext cx="9144000" cy="5715000"/>
          </a:xfrm>
          <a:prstGeom prst="rect">
            <a:avLst/>
          </a:prstGeom>
          <a:solidFill>
            <a:srgbClr val="654E9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nvGrpSpPr>
          <p:cNvPr id="1136" name="Google Shape;1136;p48"/>
          <p:cNvGrpSpPr/>
          <p:nvPr/>
        </p:nvGrpSpPr>
        <p:grpSpPr>
          <a:xfrm>
            <a:off x="2506315" y="2194222"/>
            <a:ext cx="4581728" cy="1326557"/>
            <a:chOff x="2403187" y="2211377"/>
            <a:chExt cx="4581728" cy="1326557"/>
          </a:xfrm>
        </p:grpSpPr>
        <p:sp>
          <p:nvSpPr>
            <p:cNvPr id="1137" name="Google Shape;1137;p48"/>
            <p:cNvSpPr txBox="1"/>
            <p:nvPr/>
          </p:nvSpPr>
          <p:spPr>
            <a:xfrm>
              <a:off x="2403187" y="2540738"/>
              <a:ext cx="4581728" cy="997196"/>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s-PE" sz="3600">
                  <a:solidFill>
                    <a:schemeClr val="lt1"/>
                  </a:solidFill>
                  <a:latin typeface="Arial"/>
                  <a:ea typeface="Arial"/>
                  <a:cs typeface="Arial"/>
                  <a:sym typeface="Arial"/>
                </a:rPr>
                <a:t>CONCLUSIONES</a:t>
              </a:r>
              <a:br>
                <a:rPr lang="es-PE" sz="3600">
                  <a:solidFill>
                    <a:schemeClr val="lt1"/>
                  </a:solidFill>
                  <a:latin typeface="Arial"/>
                  <a:ea typeface="Arial"/>
                  <a:cs typeface="Arial"/>
                  <a:sym typeface="Arial"/>
                </a:rPr>
              </a:br>
              <a:r>
                <a:rPr b="1" lang="es-PE" sz="3600">
                  <a:solidFill>
                    <a:schemeClr val="lt1"/>
                  </a:solidFill>
                  <a:latin typeface="Arial"/>
                  <a:ea typeface="Arial"/>
                  <a:cs typeface="Arial"/>
                  <a:sym typeface="Arial"/>
                </a:rPr>
                <a:t>MÁS REFERENCIAS</a:t>
              </a:r>
              <a:endParaRPr/>
            </a:p>
          </p:txBody>
        </p:sp>
        <p:pic>
          <p:nvPicPr>
            <p:cNvPr id="1138" name="Google Shape;1138;p48"/>
            <p:cNvPicPr preferRelativeResize="0"/>
            <p:nvPr/>
          </p:nvPicPr>
          <p:blipFill rotWithShape="1">
            <a:blip r:embed="rId3">
              <a:alphaModFix/>
            </a:blip>
            <a:srcRect b="0" l="0" r="0" t="0"/>
            <a:stretch/>
          </p:blipFill>
          <p:spPr>
            <a:xfrm>
              <a:off x="2425491" y="2211377"/>
              <a:ext cx="202176" cy="208211"/>
            </a:xfrm>
            <a:prstGeom prst="rect">
              <a:avLst/>
            </a:prstGeom>
            <a:noFill/>
            <a:ln>
              <a:noFill/>
            </a:ln>
          </p:spPr>
        </p:pic>
      </p:grpSp>
      <p:pic>
        <p:nvPicPr>
          <p:cNvPr id="1139" name="Google Shape;1139;p48"/>
          <p:cNvPicPr preferRelativeResize="0"/>
          <p:nvPr/>
        </p:nvPicPr>
        <p:blipFill rotWithShape="1">
          <a:blip r:embed="rId4">
            <a:alphaModFix/>
          </a:blip>
          <a:srcRect b="0" l="0" r="0" t="0"/>
          <a:stretch/>
        </p:blipFill>
        <p:spPr>
          <a:xfrm>
            <a:off x="-1253" y="946969"/>
            <a:ext cx="2072214" cy="3898064"/>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4" name="Shape 1144"/>
        <p:cNvGrpSpPr/>
        <p:nvPr/>
      </p:nvGrpSpPr>
      <p:grpSpPr>
        <a:xfrm>
          <a:off x="0" y="0"/>
          <a:ext cx="0" cy="0"/>
          <a:chOff x="0" y="0"/>
          <a:chExt cx="0" cy="0"/>
        </a:xfrm>
      </p:grpSpPr>
      <p:sp>
        <p:nvSpPr>
          <p:cNvPr id="1145" name="Google Shape;1145;p49"/>
          <p:cNvSpPr/>
          <p:nvPr/>
        </p:nvSpPr>
        <p:spPr>
          <a:xfrm>
            <a:off x="301556" y="5321030"/>
            <a:ext cx="8453337" cy="29183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46" name="Google Shape;1146;p49"/>
          <p:cNvSpPr txBox="1"/>
          <p:nvPr/>
        </p:nvSpPr>
        <p:spPr>
          <a:xfrm>
            <a:off x="1279545" y="912813"/>
            <a:ext cx="5413085" cy="3016210"/>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s-PE" sz="1400">
                <a:solidFill>
                  <a:schemeClr val="dk1"/>
                </a:solidFill>
                <a:latin typeface="Calibri"/>
                <a:ea typeface="Calibri"/>
                <a:cs typeface="Calibri"/>
                <a:sym typeface="Calibri"/>
              </a:rPr>
              <a:t>Una actividad sucesora es aquella que depende de la finalización de una o más actividades anteriores, conocidas como actividades predecesoras.</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s-PE" sz="1400">
                <a:solidFill>
                  <a:schemeClr val="dk1"/>
                </a:solidFill>
                <a:latin typeface="Calibri"/>
                <a:ea typeface="Calibri"/>
                <a:cs typeface="Calibri"/>
                <a:sym typeface="Calibri"/>
              </a:rPr>
              <a:t>Una actividad predecesora es una tarea que debe completarse antes de que otra tarea, la actividad sucesora, pueda comenzar.</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s-PE" sz="1400">
                <a:solidFill>
                  <a:schemeClr val="dk1"/>
                </a:solidFill>
                <a:latin typeface="Calibri"/>
                <a:ea typeface="Calibri"/>
                <a:cs typeface="Calibri"/>
                <a:sym typeface="Calibri"/>
              </a:rPr>
              <a:t>Un diagrama de red es una representación gráfica de las actividades de un proyecto y las relaciones entre ellas.</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s-PE" sz="1400">
                <a:solidFill>
                  <a:schemeClr val="dk1"/>
                </a:solidFill>
                <a:latin typeface="Calibri"/>
                <a:ea typeface="Calibri"/>
                <a:cs typeface="Calibri"/>
                <a:sym typeface="Calibri"/>
              </a:rPr>
              <a:t>La ruta crítica es la secuencia de actividades que determina la duración total del proyecto. </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s-PE" sz="1400">
                <a:solidFill>
                  <a:schemeClr val="dk1"/>
                </a:solidFill>
                <a:latin typeface="Calibri"/>
                <a:ea typeface="Calibri"/>
                <a:cs typeface="Calibri"/>
                <a:sym typeface="Calibri"/>
              </a:rPr>
              <a:t>La compresión del cronograma es un conjunto de técnicas utilizadas para acortar la duración del proyecto sin cambiar su alcance.</a:t>
            </a:r>
            <a:endParaRPr/>
          </a:p>
        </p:txBody>
      </p:sp>
      <p:pic>
        <p:nvPicPr>
          <p:cNvPr id="1147" name="Google Shape;1147;p49"/>
          <p:cNvPicPr preferRelativeResize="0"/>
          <p:nvPr/>
        </p:nvPicPr>
        <p:blipFill rotWithShape="1">
          <a:blip r:embed="rId3">
            <a:alphaModFix/>
          </a:blip>
          <a:srcRect b="0" l="0" r="0" t="0"/>
          <a:stretch/>
        </p:blipFill>
        <p:spPr>
          <a:xfrm>
            <a:off x="1011260" y="954885"/>
            <a:ext cx="114138" cy="117546"/>
          </a:xfrm>
          <a:prstGeom prst="rect">
            <a:avLst/>
          </a:prstGeom>
          <a:noFill/>
          <a:ln>
            <a:noFill/>
          </a:ln>
        </p:spPr>
      </p:pic>
      <p:pic>
        <p:nvPicPr>
          <p:cNvPr id="1148" name="Google Shape;1148;p49"/>
          <p:cNvPicPr preferRelativeResize="0"/>
          <p:nvPr/>
        </p:nvPicPr>
        <p:blipFill rotWithShape="1">
          <a:blip r:embed="rId3">
            <a:alphaModFix/>
          </a:blip>
          <a:srcRect b="0" l="0" r="0" t="0"/>
          <a:stretch/>
        </p:blipFill>
        <p:spPr>
          <a:xfrm>
            <a:off x="1011260" y="2239910"/>
            <a:ext cx="114138" cy="117546"/>
          </a:xfrm>
          <a:prstGeom prst="rect">
            <a:avLst/>
          </a:prstGeom>
          <a:noFill/>
          <a:ln>
            <a:noFill/>
          </a:ln>
        </p:spPr>
      </p:pic>
      <p:sp>
        <p:nvSpPr>
          <p:cNvPr id="1149" name="Google Shape;1149;p49"/>
          <p:cNvSpPr/>
          <p:nvPr/>
        </p:nvSpPr>
        <p:spPr>
          <a:xfrm>
            <a:off x="8133347" y="163629"/>
            <a:ext cx="808522" cy="75474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150" name="Google Shape;1150;p49"/>
          <p:cNvPicPr preferRelativeResize="0"/>
          <p:nvPr/>
        </p:nvPicPr>
        <p:blipFill rotWithShape="1">
          <a:blip r:embed="rId4">
            <a:alphaModFix amt="42000"/>
          </a:blip>
          <a:srcRect b="0" l="0" r="0" t="0"/>
          <a:stretch/>
        </p:blipFill>
        <p:spPr>
          <a:xfrm>
            <a:off x="6984999" y="3048772"/>
            <a:ext cx="1690689" cy="2185216"/>
          </a:xfrm>
          <a:prstGeom prst="rect">
            <a:avLst/>
          </a:prstGeom>
          <a:noFill/>
          <a:ln>
            <a:noFill/>
          </a:ln>
        </p:spPr>
      </p:pic>
      <p:sp>
        <p:nvSpPr>
          <p:cNvPr id="1151" name="Google Shape;1151;p49"/>
          <p:cNvSpPr/>
          <p:nvPr/>
        </p:nvSpPr>
        <p:spPr>
          <a:xfrm>
            <a:off x="503238" y="376836"/>
            <a:ext cx="2430462"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lang="es-PE" sz="1000">
                <a:solidFill>
                  <a:srgbClr val="7F7F7F"/>
                </a:solidFill>
                <a:latin typeface="Calibri"/>
                <a:ea typeface="Calibri"/>
                <a:cs typeface="Calibri"/>
                <a:sym typeface="Calibri"/>
              </a:rPr>
              <a:t>+ </a:t>
            </a:r>
            <a:r>
              <a:rPr lang="es-PE" sz="1000">
                <a:solidFill>
                  <a:srgbClr val="A5A5A5"/>
                </a:solidFill>
                <a:latin typeface="Calibri"/>
                <a:ea typeface="Calibri"/>
                <a:cs typeface="Calibri"/>
                <a:sym typeface="Calibri"/>
              </a:rPr>
              <a:t>CONCLUSIONES </a:t>
            </a:r>
            <a:endParaRPr/>
          </a:p>
        </p:txBody>
      </p:sp>
      <p:pic>
        <p:nvPicPr>
          <p:cNvPr id="1152" name="Google Shape;1152;p49"/>
          <p:cNvPicPr preferRelativeResize="0"/>
          <p:nvPr/>
        </p:nvPicPr>
        <p:blipFill rotWithShape="1">
          <a:blip r:embed="rId3">
            <a:alphaModFix/>
          </a:blip>
          <a:srcRect b="0" l="0" r="0" t="0"/>
          <a:stretch/>
        </p:blipFill>
        <p:spPr>
          <a:xfrm>
            <a:off x="1011260" y="1601614"/>
            <a:ext cx="114138" cy="117546"/>
          </a:xfrm>
          <a:prstGeom prst="rect">
            <a:avLst/>
          </a:prstGeom>
          <a:noFill/>
          <a:ln>
            <a:noFill/>
          </a:ln>
        </p:spPr>
      </p:pic>
      <p:pic>
        <p:nvPicPr>
          <p:cNvPr id="1153" name="Google Shape;1153;p49"/>
          <p:cNvPicPr preferRelativeResize="0"/>
          <p:nvPr/>
        </p:nvPicPr>
        <p:blipFill rotWithShape="1">
          <a:blip r:embed="rId3">
            <a:alphaModFix/>
          </a:blip>
          <a:srcRect b="0" l="0" r="0" t="0"/>
          <a:stretch/>
        </p:blipFill>
        <p:spPr>
          <a:xfrm>
            <a:off x="1011260" y="2882900"/>
            <a:ext cx="114138" cy="117546"/>
          </a:xfrm>
          <a:prstGeom prst="rect">
            <a:avLst/>
          </a:prstGeom>
          <a:noFill/>
          <a:ln>
            <a:noFill/>
          </a:ln>
        </p:spPr>
      </p:pic>
      <p:pic>
        <p:nvPicPr>
          <p:cNvPr id="1154" name="Google Shape;1154;p49"/>
          <p:cNvPicPr preferRelativeResize="0"/>
          <p:nvPr/>
        </p:nvPicPr>
        <p:blipFill rotWithShape="1">
          <a:blip r:embed="rId3">
            <a:alphaModFix/>
          </a:blip>
          <a:srcRect b="0" l="0" r="0" t="0"/>
          <a:stretch/>
        </p:blipFill>
        <p:spPr>
          <a:xfrm>
            <a:off x="1011260" y="3518272"/>
            <a:ext cx="114138" cy="11754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graphicFrame>
        <p:nvGraphicFramePr>
          <p:cNvPr id="79" name="Google Shape;79;p5"/>
          <p:cNvGraphicFramePr/>
          <p:nvPr/>
        </p:nvGraphicFramePr>
        <p:xfrm>
          <a:off x="509588" y="925513"/>
          <a:ext cx="3000000" cy="3000000"/>
        </p:xfrm>
        <a:graphic>
          <a:graphicData uri="http://schemas.openxmlformats.org/drawingml/2006/table">
            <a:tbl>
              <a:tblPr>
                <a:solidFill>
                  <a:srgbClr val="CCFF66"/>
                </a:solidFill>
                <a:tableStyleId>{DC108FB1-C6A3-4793-8F41-B948A69EDCEA}</a:tableStyleId>
              </a:tblPr>
              <a:tblGrid>
                <a:gridCol w="1413725"/>
                <a:gridCol w="6758725"/>
              </a:tblGrid>
              <a:tr h="380975">
                <a:tc>
                  <a:txBody>
                    <a:bodyPr/>
                    <a:lstStyle/>
                    <a:p>
                      <a:pPr indent="88900" lvl="0" marL="0" marR="0" rtl="0" algn="ctr">
                        <a:spcBef>
                          <a:spcPts val="0"/>
                        </a:spcBef>
                        <a:spcAft>
                          <a:spcPts val="0"/>
                        </a:spcAft>
                        <a:buNone/>
                      </a:pPr>
                      <a:r>
                        <a:rPr lang="es-PE" sz="1400" u="none" cap="none" strike="noStrike">
                          <a:solidFill>
                            <a:schemeClr val="lt1"/>
                          </a:solidFill>
                          <a:latin typeface="Calibri"/>
                          <a:ea typeface="Calibri"/>
                          <a:cs typeface="Calibri"/>
                          <a:sym typeface="Calibri"/>
                        </a:rPr>
                        <a:t>Término</a:t>
                      </a:r>
                      <a:endParaRPr sz="1400" u="none" cap="none" strike="noStrike">
                        <a:solidFill>
                          <a:schemeClr val="lt1"/>
                        </a:solidFill>
                        <a:latin typeface="Calibri"/>
                        <a:ea typeface="Calibri"/>
                        <a:cs typeface="Calibri"/>
                        <a:sym typeface="Calibri"/>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accent5"/>
                    </a:solidFill>
                  </a:tcPr>
                </a:tc>
                <a:tc>
                  <a:txBody>
                    <a:bodyPr/>
                    <a:lstStyle/>
                    <a:p>
                      <a:pPr indent="0" lvl="0" marL="0" marR="0" rtl="0" algn="ctr">
                        <a:spcBef>
                          <a:spcPts val="0"/>
                        </a:spcBef>
                        <a:spcAft>
                          <a:spcPts val="0"/>
                        </a:spcAft>
                        <a:buNone/>
                      </a:pPr>
                      <a:r>
                        <a:rPr lang="es-PE" sz="1400" u="none" cap="none" strike="noStrike">
                          <a:solidFill>
                            <a:schemeClr val="lt1"/>
                          </a:solidFill>
                          <a:latin typeface="Calibri"/>
                          <a:ea typeface="Calibri"/>
                          <a:cs typeface="Calibri"/>
                          <a:sym typeface="Calibri"/>
                        </a:rPr>
                        <a:t>Definición</a:t>
                      </a:r>
                      <a:endParaRPr sz="1400" u="none" cap="none" strike="noStrike">
                        <a:solidFill>
                          <a:schemeClr val="lt1"/>
                        </a:solidFill>
                        <a:latin typeface="Calibri"/>
                        <a:ea typeface="Calibri"/>
                        <a:cs typeface="Calibri"/>
                        <a:sym typeface="Calibri"/>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accent5"/>
                    </a:solidFill>
                  </a:tcPr>
                </a:tc>
              </a:tr>
              <a:tr h="1000800">
                <a:tc>
                  <a:txBody>
                    <a:bodyPr/>
                    <a:lstStyle/>
                    <a:p>
                      <a:pPr indent="0" lvl="0" marL="0" marR="0" rtl="0" algn="l">
                        <a:spcBef>
                          <a:spcPts val="0"/>
                        </a:spcBef>
                        <a:spcAft>
                          <a:spcPts val="0"/>
                        </a:spcAft>
                        <a:buNone/>
                      </a:pPr>
                      <a:r>
                        <a:rPr b="1" lang="es-PE" sz="1400" u="none" cap="none" strike="noStrike">
                          <a:solidFill>
                            <a:schemeClr val="dk1"/>
                          </a:solidFill>
                          <a:latin typeface="Calibri"/>
                          <a:ea typeface="Calibri"/>
                          <a:cs typeface="Calibri"/>
                          <a:sym typeface="Calibri"/>
                        </a:rPr>
                        <a:t>Actividad sucesora</a:t>
                      </a:r>
                      <a:endParaRPr b="1" sz="1400" u="none" cap="none" strike="noStrike">
                        <a:solidFill>
                          <a:schemeClr val="dk1"/>
                        </a:solidFill>
                        <a:latin typeface="Calibri"/>
                        <a:ea typeface="Calibri"/>
                        <a:cs typeface="Calibri"/>
                        <a:sym typeface="Calibri"/>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l">
                        <a:spcBef>
                          <a:spcPts val="0"/>
                        </a:spcBef>
                        <a:spcAft>
                          <a:spcPts val="0"/>
                        </a:spcAft>
                        <a:buNone/>
                      </a:pPr>
                      <a:r>
                        <a:rPr lang="es-PE" sz="1400" u="none" cap="none" strike="noStrike">
                          <a:latin typeface="Calibri"/>
                          <a:ea typeface="Calibri"/>
                          <a:cs typeface="Calibri"/>
                          <a:sym typeface="Calibri"/>
                        </a:rPr>
                        <a:t>Una actividad sucesora </a:t>
                      </a:r>
                      <a:r>
                        <a:rPr b="1" lang="es-PE" sz="1400" u="none" cap="none" strike="noStrike">
                          <a:solidFill>
                            <a:schemeClr val="accent5"/>
                          </a:solidFill>
                          <a:latin typeface="Calibri"/>
                          <a:ea typeface="Calibri"/>
                          <a:cs typeface="Calibri"/>
                          <a:sym typeface="Calibri"/>
                        </a:rPr>
                        <a:t>es aquella que depende de la finalización de una o más actividades anteriores</a:t>
                      </a:r>
                      <a:r>
                        <a:rPr lang="es-PE" sz="1400" u="none" cap="none" strike="noStrike">
                          <a:solidFill>
                            <a:schemeClr val="accent5"/>
                          </a:solidFill>
                          <a:latin typeface="Calibri"/>
                          <a:ea typeface="Calibri"/>
                          <a:cs typeface="Calibri"/>
                          <a:sym typeface="Calibri"/>
                        </a:rPr>
                        <a:t>,</a:t>
                      </a:r>
                      <a:r>
                        <a:rPr lang="es-PE" sz="1400" u="none" cap="none" strike="noStrike">
                          <a:latin typeface="Calibri"/>
                          <a:ea typeface="Calibri"/>
                          <a:cs typeface="Calibri"/>
                          <a:sym typeface="Calibri"/>
                        </a:rPr>
                        <a:t> conocidas como actividades predecesoras. Es la actividad que se realiza después de que la actividad predecesora ha sido completada. En la planificación de proyectos, se utilizan para establecer relaciones entre tareas y determinar el orden en el que deben ser ejecutadas.</a:t>
                      </a:r>
                      <a:endParaRPr sz="1400">
                        <a:solidFill>
                          <a:schemeClr val="dk1"/>
                        </a:solidFill>
                        <a:latin typeface="Calibri"/>
                        <a:ea typeface="Calibri"/>
                        <a:cs typeface="Calibri"/>
                        <a:sym typeface="Calibri"/>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r>
              <a:tr h="908325">
                <a:tc>
                  <a:txBody>
                    <a:bodyPr/>
                    <a:lstStyle/>
                    <a:p>
                      <a:pPr indent="0" lvl="0" marL="0" marR="0" rtl="0" algn="l">
                        <a:lnSpc>
                          <a:spcPct val="100000"/>
                        </a:lnSpc>
                        <a:spcBef>
                          <a:spcPts val="0"/>
                        </a:spcBef>
                        <a:spcAft>
                          <a:spcPts val="0"/>
                        </a:spcAft>
                        <a:buClr>
                          <a:schemeClr val="dk1"/>
                        </a:buClr>
                        <a:buSzPts val="1400"/>
                        <a:buFont typeface="Calibri"/>
                        <a:buNone/>
                      </a:pPr>
                      <a:r>
                        <a:rPr b="1" lang="es-PE" sz="1400">
                          <a:solidFill>
                            <a:schemeClr val="dk1"/>
                          </a:solidFill>
                          <a:latin typeface="Calibri"/>
                          <a:ea typeface="Calibri"/>
                          <a:cs typeface="Calibri"/>
                          <a:sym typeface="Calibri"/>
                        </a:rPr>
                        <a:t>Actividad predecesora</a:t>
                      </a:r>
                      <a:endParaRPr b="1" sz="1400">
                        <a:solidFill>
                          <a:schemeClr val="dk1"/>
                        </a:solidFill>
                        <a:latin typeface="Calibri"/>
                        <a:ea typeface="Calibri"/>
                        <a:cs typeface="Calibri"/>
                        <a:sym typeface="Calibri"/>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l">
                        <a:spcBef>
                          <a:spcPts val="0"/>
                        </a:spcBef>
                        <a:spcAft>
                          <a:spcPts val="0"/>
                        </a:spcAft>
                        <a:buNone/>
                      </a:pPr>
                      <a:r>
                        <a:rPr lang="es-PE" sz="1400">
                          <a:latin typeface="Calibri"/>
                          <a:ea typeface="Calibri"/>
                          <a:cs typeface="Calibri"/>
                          <a:sym typeface="Calibri"/>
                        </a:rPr>
                        <a:t>Una actividad predecesora </a:t>
                      </a:r>
                      <a:r>
                        <a:rPr b="1" lang="es-PE" sz="1400">
                          <a:solidFill>
                            <a:schemeClr val="accent5"/>
                          </a:solidFill>
                          <a:latin typeface="Calibri"/>
                          <a:ea typeface="Calibri"/>
                          <a:cs typeface="Calibri"/>
                          <a:sym typeface="Calibri"/>
                        </a:rPr>
                        <a:t>es una tarea que debe completarse antes de que otra tarea, la actividad sucesora, pueda comenzar</a:t>
                      </a:r>
                      <a:r>
                        <a:rPr lang="es-PE" sz="1400">
                          <a:latin typeface="Calibri"/>
                          <a:ea typeface="Calibri"/>
                          <a:cs typeface="Calibri"/>
                          <a:sym typeface="Calibri"/>
                        </a:rPr>
                        <a:t>. Estas relaciones ayudan a definir la secuencia lógica de trabajo dentro de un proyecto, asegurando que las actividades se realicen en el orden correcto.</a:t>
                      </a:r>
                      <a:endParaRPr sz="1400">
                        <a:solidFill>
                          <a:schemeClr val="dk1"/>
                        </a:solidFill>
                        <a:latin typeface="Calibri"/>
                        <a:ea typeface="Calibri"/>
                        <a:cs typeface="Calibri"/>
                        <a:sym typeface="Calibri"/>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r>
              <a:tr h="1000800">
                <a:tc>
                  <a:txBody>
                    <a:bodyPr/>
                    <a:lstStyle/>
                    <a:p>
                      <a:pPr indent="0" lvl="0" marL="0" marR="0" rtl="0" algn="l">
                        <a:spcBef>
                          <a:spcPts val="0"/>
                        </a:spcBef>
                        <a:spcAft>
                          <a:spcPts val="0"/>
                        </a:spcAft>
                        <a:buNone/>
                      </a:pPr>
                      <a:r>
                        <a:rPr b="1" lang="es-PE" sz="1400">
                          <a:solidFill>
                            <a:schemeClr val="dk1"/>
                          </a:solidFill>
                          <a:latin typeface="Calibri"/>
                          <a:ea typeface="Calibri"/>
                          <a:cs typeface="Calibri"/>
                          <a:sym typeface="Calibri"/>
                        </a:rPr>
                        <a:t>Diagrama </a:t>
                      </a:r>
                      <a:br>
                        <a:rPr b="1" lang="es-PE" sz="1400">
                          <a:solidFill>
                            <a:schemeClr val="dk1"/>
                          </a:solidFill>
                          <a:latin typeface="Calibri"/>
                          <a:ea typeface="Calibri"/>
                          <a:cs typeface="Calibri"/>
                          <a:sym typeface="Calibri"/>
                        </a:rPr>
                      </a:br>
                      <a:r>
                        <a:rPr b="1" lang="es-PE" sz="1400">
                          <a:solidFill>
                            <a:schemeClr val="dk1"/>
                          </a:solidFill>
                          <a:latin typeface="Calibri"/>
                          <a:ea typeface="Calibri"/>
                          <a:cs typeface="Calibri"/>
                          <a:sym typeface="Calibri"/>
                        </a:rPr>
                        <a:t>de Red</a:t>
                      </a:r>
                      <a:endParaRPr b="1" sz="1400">
                        <a:solidFill>
                          <a:schemeClr val="dk1"/>
                        </a:solidFill>
                        <a:latin typeface="Calibri"/>
                        <a:ea typeface="Calibri"/>
                        <a:cs typeface="Calibri"/>
                        <a:sym typeface="Calibri"/>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l">
                        <a:spcBef>
                          <a:spcPts val="0"/>
                        </a:spcBef>
                        <a:spcAft>
                          <a:spcPts val="0"/>
                        </a:spcAft>
                        <a:buNone/>
                      </a:pPr>
                      <a:r>
                        <a:rPr lang="es-PE" sz="1400">
                          <a:latin typeface="Calibri"/>
                          <a:ea typeface="Calibri"/>
                          <a:cs typeface="Calibri"/>
                          <a:sym typeface="Calibri"/>
                        </a:rPr>
                        <a:t>Un diagrama de red es una </a:t>
                      </a:r>
                      <a:r>
                        <a:rPr b="1" lang="es-PE" sz="1400">
                          <a:solidFill>
                            <a:schemeClr val="accent5"/>
                          </a:solidFill>
                          <a:latin typeface="Calibri"/>
                          <a:ea typeface="Calibri"/>
                          <a:cs typeface="Calibri"/>
                          <a:sym typeface="Calibri"/>
                        </a:rPr>
                        <a:t>representación gráfica de las actividades de un proyecto y las relaciones entre ellas</a:t>
                      </a:r>
                      <a:r>
                        <a:rPr lang="es-PE" sz="1400">
                          <a:latin typeface="Calibri"/>
                          <a:ea typeface="Calibri"/>
                          <a:cs typeface="Calibri"/>
                          <a:sym typeface="Calibri"/>
                        </a:rPr>
                        <a:t>. Se utiliza para visualizar la secuencia y la dependencia de las tareas, permitiendo a los gestores de proyectos identificar la ruta crítica, las dependencias y posibles cuellos de botella. Los diagramas de red pueden ser en forma de diagramas de flechas (Activity on Arrow) o de nodos (Activity on Node).</a:t>
                      </a:r>
                      <a:endParaRPr sz="1400">
                        <a:solidFill>
                          <a:schemeClr val="dk1"/>
                        </a:solidFill>
                        <a:latin typeface="Calibri"/>
                        <a:ea typeface="Calibri"/>
                        <a:cs typeface="Calibri"/>
                        <a:sym typeface="Calibri"/>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r>
            </a:tbl>
          </a:graphicData>
        </a:graphic>
      </p:graphicFrame>
      <p:sp>
        <p:nvSpPr>
          <p:cNvPr id="80" name="Google Shape;80;p5"/>
          <p:cNvSpPr/>
          <p:nvPr/>
        </p:nvSpPr>
        <p:spPr>
          <a:xfrm>
            <a:off x="503238" y="376836"/>
            <a:ext cx="2430462"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lang="es-PE" sz="1000">
                <a:solidFill>
                  <a:srgbClr val="7F7F7F"/>
                </a:solidFill>
                <a:latin typeface="Calibri"/>
                <a:ea typeface="Calibri"/>
                <a:cs typeface="Calibri"/>
                <a:sym typeface="Calibri"/>
              </a:rPr>
              <a:t>+ </a:t>
            </a:r>
            <a:r>
              <a:rPr lang="es-PE" sz="1000">
                <a:solidFill>
                  <a:srgbClr val="A5A5A5"/>
                </a:solidFill>
                <a:latin typeface="Calibri"/>
                <a:ea typeface="Calibri"/>
                <a:cs typeface="Calibri"/>
                <a:sym typeface="Calibri"/>
              </a:rPr>
              <a:t>DEFINICIONES BÁSICAS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8" name="Shape 1158"/>
        <p:cNvGrpSpPr/>
        <p:nvPr/>
      </p:nvGrpSpPr>
      <p:grpSpPr>
        <a:xfrm>
          <a:off x="0" y="0"/>
          <a:ext cx="0" cy="0"/>
          <a:chOff x="0" y="0"/>
          <a:chExt cx="0" cy="0"/>
        </a:xfrm>
      </p:grpSpPr>
      <p:sp>
        <p:nvSpPr>
          <p:cNvPr id="1159" name="Google Shape;1159;p50"/>
          <p:cNvSpPr/>
          <p:nvPr/>
        </p:nvSpPr>
        <p:spPr>
          <a:xfrm>
            <a:off x="0" y="0"/>
            <a:ext cx="9144000" cy="5715000"/>
          </a:xfrm>
          <a:prstGeom prst="rect">
            <a:avLst/>
          </a:prstGeom>
          <a:solidFill>
            <a:srgbClr val="8DCB6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60" name="Google Shape;1160;p50"/>
          <p:cNvSpPr txBox="1"/>
          <p:nvPr/>
        </p:nvSpPr>
        <p:spPr>
          <a:xfrm>
            <a:off x="2519363" y="2540738"/>
            <a:ext cx="4581728" cy="997196"/>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s-PE" sz="3600">
                <a:solidFill>
                  <a:schemeClr val="lt1"/>
                </a:solidFill>
                <a:latin typeface="Arial"/>
                <a:ea typeface="Arial"/>
                <a:cs typeface="Arial"/>
                <a:sym typeface="Arial"/>
              </a:rPr>
              <a:t>BIBLIOGRAFÍA</a:t>
            </a:r>
            <a:br>
              <a:rPr lang="es-PE" sz="3600">
                <a:solidFill>
                  <a:schemeClr val="lt1"/>
                </a:solidFill>
                <a:latin typeface="Arial"/>
                <a:ea typeface="Arial"/>
                <a:cs typeface="Arial"/>
                <a:sym typeface="Arial"/>
              </a:rPr>
            </a:br>
            <a:r>
              <a:rPr b="1" lang="es-PE" sz="3600">
                <a:solidFill>
                  <a:schemeClr val="lt1"/>
                </a:solidFill>
                <a:latin typeface="Arial"/>
                <a:ea typeface="Arial"/>
                <a:cs typeface="Arial"/>
                <a:sym typeface="Arial"/>
              </a:rPr>
              <a:t>MÁS REFERENCIAS</a:t>
            </a:r>
            <a:endParaRPr/>
          </a:p>
        </p:txBody>
      </p:sp>
      <p:pic>
        <p:nvPicPr>
          <p:cNvPr id="1161" name="Google Shape;1161;p50"/>
          <p:cNvPicPr preferRelativeResize="0"/>
          <p:nvPr/>
        </p:nvPicPr>
        <p:blipFill rotWithShape="1">
          <a:blip r:embed="rId3">
            <a:alphaModFix/>
          </a:blip>
          <a:srcRect b="0" l="0" r="0" t="0"/>
          <a:stretch/>
        </p:blipFill>
        <p:spPr>
          <a:xfrm>
            <a:off x="2528619" y="2194222"/>
            <a:ext cx="202176" cy="208211"/>
          </a:xfrm>
          <a:prstGeom prst="rect">
            <a:avLst/>
          </a:prstGeom>
          <a:noFill/>
          <a:ln>
            <a:noFill/>
          </a:ln>
        </p:spPr>
      </p:pic>
      <p:pic>
        <p:nvPicPr>
          <p:cNvPr id="1162" name="Google Shape;1162;p50"/>
          <p:cNvPicPr preferRelativeResize="0"/>
          <p:nvPr/>
        </p:nvPicPr>
        <p:blipFill rotWithShape="1">
          <a:blip r:embed="rId4">
            <a:alphaModFix/>
          </a:blip>
          <a:srcRect b="0" l="0" r="0" t="0"/>
          <a:stretch/>
        </p:blipFill>
        <p:spPr>
          <a:xfrm>
            <a:off x="0" y="946970"/>
            <a:ext cx="2072061" cy="3898064"/>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6" name="Shape 1166"/>
        <p:cNvGrpSpPr/>
        <p:nvPr/>
      </p:nvGrpSpPr>
      <p:grpSpPr>
        <a:xfrm>
          <a:off x="0" y="0"/>
          <a:ext cx="0" cy="0"/>
          <a:chOff x="0" y="0"/>
          <a:chExt cx="0" cy="0"/>
        </a:xfrm>
      </p:grpSpPr>
      <p:sp>
        <p:nvSpPr>
          <p:cNvPr id="1167" name="Google Shape;1167;p51"/>
          <p:cNvSpPr/>
          <p:nvPr/>
        </p:nvSpPr>
        <p:spPr>
          <a:xfrm>
            <a:off x="301556" y="5321030"/>
            <a:ext cx="8453337" cy="29183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68" name="Google Shape;1168;p51"/>
          <p:cNvSpPr txBox="1"/>
          <p:nvPr/>
        </p:nvSpPr>
        <p:spPr>
          <a:xfrm>
            <a:off x="1279008" y="917823"/>
            <a:ext cx="5039241" cy="1723549"/>
          </a:xfrm>
          <a:prstGeom prst="rect">
            <a:avLst/>
          </a:prstGeom>
          <a:noFill/>
          <a:ln>
            <a:noFill/>
          </a:ln>
        </p:spPr>
        <p:txBody>
          <a:bodyPr anchorCtr="0" anchor="t" bIns="0" lIns="0" spcFirstLastPara="1" rIns="0" wrap="square" tIns="0">
            <a:spAutoFit/>
          </a:bodyPr>
          <a:lstStyle/>
          <a:p>
            <a:pPr indent="0" lvl="0" marL="0" marR="0" rtl="0" algn="l">
              <a:spcBef>
                <a:spcPts val="0"/>
              </a:spcBef>
              <a:spcAft>
                <a:spcPts val="0"/>
              </a:spcAft>
              <a:buNone/>
            </a:pPr>
            <a:r>
              <a:rPr lang="es-PE" sz="1400">
                <a:solidFill>
                  <a:schemeClr val="dk1"/>
                </a:solidFill>
                <a:latin typeface="Calibri"/>
                <a:ea typeface="Calibri"/>
                <a:cs typeface="Calibri"/>
                <a:sym typeface="Calibri"/>
              </a:rPr>
              <a:t>PMI, (2021). A Guide to the Project Management Body of Knowledge 7th Edición, ISBN: 978-1-62825-664-2, Pennsylvania USA.</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s-PE" sz="1400">
                <a:solidFill>
                  <a:schemeClr val="dk1"/>
                </a:solidFill>
                <a:latin typeface="Calibri"/>
                <a:ea typeface="Calibri"/>
                <a:cs typeface="Calibri"/>
                <a:sym typeface="Calibri"/>
              </a:rPr>
              <a:t>PMI, (2017). A Guide to the Project Management Body of Knowledge 6th Edición, ISBN: 978-1-62825-194-4, Pennsylvania USA.</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a:p>
            <a:pPr indent="0" lvl="0" marL="0" marR="0" rtl="0" algn="l">
              <a:spcBef>
                <a:spcPts val="0"/>
              </a:spcBef>
              <a:spcAft>
                <a:spcPts val="0"/>
              </a:spcAft>
              <a:buNone/>
            </a:pPr>
            <a:r>
              <a:rPr lang="es-PE" sz="1400">
                <a:solidFill>
                  <a:schemeClr val="dk1"/>
                </a:solidFill>
                <a:latin typeface="Calibri"/>
                <a:ea typeface="Calibri"/>
                <a:cs typeface="Calibri"/>
                <a:sym typeface="Calibri"/>
              </a:rPr>
              <a:t>Project Management Institute (PMI): https://www.pmi.org/</a:t>
            </a:r>
            <a:endParaRPr/>
          </a:p>
          <a:p>
            <a:pPr indent="0" lvl="0" marL="0" marR="0" rtl="0" algn="l">
              <a:spcBef>
                <a:spcPts val="0"/>
              </a:spcBef>
              <a:spcAft>
                <a:spcPts val="0"/>
              </a:spcAft>
              <a:buNone/>
            </a:pPr>
            <a:r>
              <a:t/>
            </a:r>
            <a:endParaRPr sz="1400">
              <a:solidFill>
                <a:schemeClr val="dk1"/>
              </a:solidFill>
              <a:latin typeface="Calibri"/>
              <a:ea typeface="Calibri"/>
              <a:cs typeface="Calibri"/>
              <a:sym typeface="Calibri"/>
            </a:endParaRPr>
          </a:p>
        </p:txBody>
      </p:sp>
      <p:pic>
        <p:nvPicPr>
          <p:cNvPr id="1169" name="Google Shape;1169;p51"/>
          <p:cNvPicPr preferRelativeResize="0"/>
          <p:nvPr/>
        </p:nvPicPr>
        <p:blipFill rotWithShape="1">
          <a:blip r:embed="rId3">
            <a:alphaModFix/>
          </a:blip>
          <a:srcRect b="0" l="0" r="0" t="0"/>
          <a:stretch/>
        </p:blipFill>
        <p:spPr>
          <a:xfrm>
            <a:off x="1008064" y="959114"/>
            <a:ext cx="103867" cy="106967"/>
          </a:xfrm>
          <a:prstGeom prst="rect">
            <a:avLst/>
          </a:prstGeom>
          <a:noFill/>
          <a:ln>
            <a:noFill/>
          </a:ln>
        </p:spPr>
      </p:pic>
      <p:pic>
        <p:nvPicPr>
          <p:cNvPr id="1170" name="Google Shape;1170;p51"/>
          <p:cNvPicPr preferRelativeResize="0"/>
          <p:nvPr/>
        </p:nvPicPr>
        <p:blipFill rotWithShape="1">
          <a:blip r:embed="rId3">
            <a:alphaModFix/>
          </a:blip>
          <a:srcRect b="0" l="0" r="0" t="0"/>
          <a:stretch/>
        </p:blipFill>
        <p:spPr>
          <a:xfrm>
            <a:off x="1008064" y="1607419"/>
            <a:ext cx="103867" cy="106967"/>
          </a:xfrm>
          <a:prstGeom prst="rect">
            <a:avLst/>
          </a:prstGeom>
          <a:noFill/>
          <a:ln>
            <a:noFill/>
          </a:ln>
        </p:spPr>
      </p:pic>
      <p:sp>
        <p:nvSpPr>
          <p:cNvPr id="1171" name="Google Shape;1171;p51"/>
          <p:cNvSpPr/>
          <p:nvPr/>
        </p:nvSpPr>
        <p:spPr>
          <a:xfrm>
            <a:off x="8133347" y="163629"/>
            <a:ext cx="808522" cy="754744"/>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172" name="Google Shape;1172;p51"/>
          <p:cNvPicPr preferRelativeResize="0"/>
          <p:nvPr/>
        </p:nvPicPr>
        <p:blipFill rotWithShape="1">
          <a:blip r:embed="rId4">
            <a:alphaModFix amt="42000"/>
          </a:blip>
          <a:srcRect b="0" l="0" r="0" t="0"/>
          <a:stretch/>
        </p:blipFill>
        <p:spPr>
          <a:xfrm>
            <a:off x="6985000" y="3036889"/>
            <a:ext cx="1690688" cy="2197100"/>
          </a:xfrm>
          <a:prstGeom prst="rect">
            <a:avLst/>
          </a:prstGeom>
          <a:noFill/>
          <a:ln>
            <a:noFill/>
          </a:ln>
        </p:spPr>
      </p:pic>
      <p:sp>
        <p:nvSpPr>
          <p:cNvPr id="1173" name="Google Shape;1173;p51"/>
          <p:cNvSpPr/>
          <p:nvPr/>
        </p:nvSpPr>
        <p:spPr>
          <a:xfrm>
            <a:off x="503238" y="376836"/>
            <a:ext cx="2430462"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lang="es-PE" sz="1000">
                <a:solidFill>
                  <a:srgbClr val="7F7F7F"/>
                </a:solidFill>
                <a:latin typeface="Calibri"/>
                <a:ea typeface="Calibri"/>
                <a:cs typeface="Calibri"/>
                <a:sym typeface="Calibri"/>
              </a:rPr>
              <a:t>+ </a:t>
            </a:r>
            <a:r>
              <a:rPr lang="es-PE" sz="1000">
                <a:solidFill>
                  <a:srgbClr val="A5A5A5"/>
                </a:solidFill>
                <a:latin typeface="Calibri"/>
                <a:ea typeface="Calibri"/>
                <a:cs typeface="Calibri"/>
                <a:sym typeface="Calibri"/>
              </a:rPr>
              <a:t>BIBLIOGRAFÍA</a:t>
            </a:r>
            <a:endParaRPr/>
          </a:p>
        </p:txBody>
      </p:sp>
      <p:pic>
        <p:nvPicPr>
          <p:cNvPr id="1174" name="Google Shape;1174;p51"/>
          <p:cNvPicPr preferRelativeResize="0"/>
          <p:nvPr/>
        </p:nvPicPr>
        <p:blipFill rotWithShape="1">
          <a:blip r:embed="rId3">
            <a:alphaModFix/>
          </a:blip>
          <a:srcRect b="0" l="0" r="0" t="0"/>
          <a:stretch/>
        </p:blipFill>
        <p:spPr>
          <a:xfrm>
            <a:off x="1008064" y="2260476"/>
            <a:ext cx="103867" cy="106967"/>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8" name="Shape 1178"/>
        <p:cNvGrpSpPr/>
        <p:nvPr/>
      </p:nvGrpSpPr>
      <p:grpSpPr>
        <a:xfrm>
          <a:off x="0" y="0"/>
          <a:ext cx="0" cy="0"/>
          <a:chOff x="0" y="0"/>
          <a:chExt cx="0" cy="0"/>
        </a:xfrm>
      </p:grpSpPr>
      <p:sp>
        <p:nvSpPr>
          <p:cNvPr id="1179" name="Google Shape;1179;p52"/>
          <p:cNvSpPr/>
          <p:nvPr/>
        </p:nvSpPr>
        <p:spPr>
          <a:xfrm>
            <a:off x="0" y="0"/>
            <a:ext cx="9144000" cy="5715000"/>
          </a:xfrm>
          <a:prstGeom prst="rect">
            <a:avLst/>
          </a:prstGeom>
          <a:solidFill>
            <a:srgbClr val="8087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1180" name="Google Shape;1180;p52"/>
          <p:cNvPicPr preferRelativeResize="0"/>
          <p:nvPr/>
        </p:nvPicPr>
        <p:blipFill rotWithShape="1">
          <a:blip r:embed="rId3">
            <a:alphaModFix/>
          </a:blip>
          <a:srcRect b="0" l="0" r="0" t="0"/>
          <a:stretch/>
        </p:blipFill>
        <p:spPr>
          <a:xfrm>
            <a:off x="3924199" y="2666298"/>
            <a:ext cx="1295601" cy="38680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graphicFrame>
        <p:nvGraphicFramePr>
          <p:cNvPr id="86" name="Google Shape;86;p6"/>
          <p:cNvGraphicFramePr/>
          <p:nvPr/>
        </p:nvGraphicFramePr>
        <p:xfrm>
          <a:off x="511718" y="926960"/>
          <a:ext cx="3000000" cy="3000000"/>
        </p:xfrm>
        <a:graphic>
          <a:graphicData uri="http://schemas.openxmlformats.org/drawingml/2006/table">
            <a:tbl>
              <a:tblPr>
                <a:solidFill>
                  <a:srgbClr val="CCFF66"/>
                </a:solidFill>
                <a:tableStyleId>{DC108FB1-C6A3-4793-8F41-B948A69EDCEA}</a:tableStyleId>
              </a:tblPr>
              <a:tblGrid>
                <a:gridCol w="1417925"/>
                <a:gridCol w="6754525"/>
              </a:tblGrid>
              <a:tr h="375775">
                <a:tc>
                  <a:txBody>
                    <a:bodyPr/>
                    <a:lstStyle/>
                    <a:p>
                      <a:pPr indent="88900" lvl="0" marL="0" marR="0" rtl="0" algn="ctr">
                        <a:spcBef>
                          <a:spcPts val="0"/>
                        </a:spcBef>
                        <a:spcAft>
                          <a:spcPts val="0"/>
                        </a:spcAft>
                        <a:buNone/>
                      </a:pPr>
                      <a:r>
                        <a:rPr lang="es-PE" sz="1400">
                          <a:solidFill>
                            <a:schemeClr val="lt1"/>
                          </a:solidFill>
                          <a:latin typeface="Calibri"/>
                          <a:ea typeface="Calibri"/>
                          <a:cs typeface="Calibri"/>
                          <a:sym typeface="Calibri"/>
                        </a:rPr>
                        <a:t>Término</a:t>
                      </a:r>
                      <a:endParaRPr sz="1400">
                        <a:solidFill>
                          <a:schemeClr val="lt1"/>
                        </a:solidFill>
                        <a:latin typeface="Calibri"/>
                        <a:ea typeface="Calibri"/>
                        <a:cs typeface="Calibri"/>
                        <a:sym typeface="Calibri"/>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accent5"/>
                    </a:solidFill>
                  </a:tcPr>
                </a:tc>
                <a:tc>
                  <a:txBody>
                    <a:bodyPr/>
                    <a:lstStyle/>
                    <a:p>
                      <a:pPr indent="0" lvl="0" marL="0" marR="0" rtl="0" algn="ctr">
                        <a:spcBef>
                          <a:spcPts val="0"/>
                        </a:spcBef>
                        <a:spcAft>
                          <a:spcPts val="0"/>
                        </a:spcAft>
                        <a:buNone/>
                      </a:pPr>
                      <a:r>
                        <a:rPr lang="es-PE" sz="1400">
                          <a:solidFill>
                            <a:schemeClr val="lt1"/>
                          </a:solidFill>
                          <a:latin typeface="Calibri"/>
                          <a:ea typeface="Calibri"/>
                          <a:cs typeface="Calibri"/>
                          <a:sym typeface="Calibri"/>
                        </a:rPr>
                        <a:t>Definición</a:t>
                      </a:r>
                      <a:endParaRPr sz="1400">
                        <a:solidFill>
                          <a:schemeClr val="lt1"/>
                        </a:solidFill>
                        <a:latin typeface="Calibri"/>
                        <a:ea typeface="Calibri"/>
                        <a:cs typeface="Calibri"/>
                        <a:sym typeface="Calibri"/>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accent5"/>
                    </a:solidFill>
                  </a:tcPr>
                </a:tc>
              </a:tr>
              <a:tr h="1019825">
                <a:tc>
                  <a:txBody>
                    <a:bodyPr/>
                    <a:lstStyle/>
                    <a:p>
                      <a:pPr indent="0" lvl="0" marL="0" marR="0" rtl="0" algn="l">
                        <a:spcBef>
                          <a:spcPts val="0"/>
                        </a:spcBef>
                        <a:spcAft>
                          <a:spcPts val="0"/>
                        </a:spcAft>
                        <a:buNone/>
                      </a:pPr>
                      <a:r>
                        <a:rPr b="1" lang="es-PE" sz="1400">
                          <a:solidFill>
                            <a:schemeClr val="dk1"/>
                          </a:solidFill>
                          <a:latin typeface="Calibri"/>
                          <a:ea typeface="Calibri"/>
                          <a:cs typeface="Calibri"/>
                          <a:sym typeface="Calibri"/>
                        </a:rPr>
                        <a:t>Ruta Crítica</a:t>
                      </a:r>
                      <a:endParaRPr b="1" sz="1400">
                        <a:solidFill>
                          <a:schemeClr val="dk1"/>
                        </a:solidFill>
                        <a:latin typeface="Calibri"/>
                        <a:ea typeface="Calibri"/>
                        <a:cs typeface="Calibri"/>
                        <a:sym typeface="Calibri"/>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l">
                        <a:spcBef>
                          <a:spcPts val="0"/>
                        </a:spcBef>
                        <a:spcAft>
                          <a:spcPts val="0"/>
                        </a:spcAft>
                        <a:buNone/>
                      </a:pPr>
                      <a:r>
                        <a:rPr b="1" lang="es-PE" sz="1400">
                          <a:solidFill>
                            <a:schemeClr val="accent5"/>
                          </a:solidFill>
                          <a:latin typeface="Calibri"/>
                          <a:ea typeface="Calibri"/>
                          <a:cs typeface="Calibri"/>
                          <a:sym typeface="Calibri"/>
                        </a:rPr>
                        <a:t>La ruta crítica es la secuencia de actividades que determina la duración total del proyecto</a:t>
                      </a:r>
                      <a:r>
                        <a:rPr lang="es-PE" sz="1400">
                          <a:latin typeface="Calibri"/>
                          <a:ea typeface="Calibri"/>
                          <a:cs typeface="Calibri"/>
                          <a:sym typeface="Calibri"/>
                        </a:rPr>
                        <a:t>. Es la cadena más larga de actividades interdependientes y es crítica porque cualquier retraso en una de estas actividades retrasará la finalización del proyecto. Identificar la ruta crítica es crucial para la gestión del tiempo en un proyecto, ya que permite a los gestores de proyectos enfocarse en las tareas que son vitales para mantener el proyecto en su cronograma.</a:t>
                      </a:r>
                      <a:endParaRPr sz="1400">
                        <a:solidFill>
                          <a:schemeClr val="dk1"/>
                        </a:solidFill>
                        <a:latin typeface="Calibri"/>
                        <a:ea typeface="Calibri"/>
                        <a:cs typeface="Calibri"/>
                        <a:sym typeface="Calibri"/>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r>
              <a:tr h="1019825">
                <a:tc>
                  <a:txBody>
                    <a:bodyPr/>
                    <a:lstStyle/>
                    <a:p>
                      <a:pPr indent="0" lvl="0" marL="0" marR="0" rtl="0" algn="l">
                        <a:lnSpc>
                          <a:spcPct val="100000"/>
                        </a:lnSpc>
                        <a:spcBef>
                          <a:spcPts val="0"/>
                        </a:spcBef>
                        <a:spcAft>
                          <a:spcPts val="0"/>
                        </a:spcAft>
                        <a:buClr>
                          <a:schemeClr val="dk1"/>
                        </a:buClr>
                        <a:buSzPts val="1400"/>
                        <a:buFont typeface="Calibri"/>
                        <a:buNone/>
                      </a:pPr>
                      <a:r>
                        <a:rPr b="1" lang="es-PE" sz="1400">
                          <a:solidFill>
                            <a:schemeClr val="dk1"/>
                          </a:solidFill>
                          <a:latin typeface="Calibri"/>
                          <a:ea typeface="Calibri"/>
                          <a:cs typeface="Calibri"/>
                          <a:sym typeface="Calibri"/>
                        </a:rPr>
                        <a:t>Nivelación de Recursos</a:t>
                      </a:r>
                      <a:endParaRPr b="1" sz="1400">
                        <a:solidFill>
                          <a:schemeClr val="dk1"/>
                        </a:solidFill>
                        <a:latin typeface="Calibri"/>
                        <a:ea typeface="Calibri"/>
                        <a:cs typeface="Calibri"/>
                        <a:sym typeface="Calibri"/>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l">
                        <a:spcBef>
                          <a:spcPts val="0"/>
                        </a:spcBef>
                        <a:spcAft>
                          <a:spcPts val="0"/>
                        </a:spcAft>
                        <a:buNone/>
                      </a:pPr>
                      <a:r>
                        <a:rPr lang="es-PE" sz="1400">
                          <a:latin typeface="Calibri"/>
                          <a:ea typeface="Calibri"/>
                          <a:cs typeface="Calibri"/>
                          <a:sym typeface="Calibri"/>
                        </a:rPr>
                        <a:t>La nivelación de recursos es una técnica de gestión de proyectos </a:t>
                      </a:r>
                      <a:r>
                        <a:rPr b="1" lang="es-PE" sz="1400">
                          <a:solidFill>
                            <a:schemeClr val="accent5"/>
                          </a:solidFill>
                          <a:latin typeface="Calibri"/>
                          <a:ea typeface="Calibri"/>
                          <a:cs typeface="Calibri"/>
                          <a:sym typeface="Calibri"/>
                        </a:rPr>
                        <a:t>utilizada para resolver conflictos de recursos</a:t>
                      </a:r>
                      <a:r>
                        <a:rPr b="1" lang="es-PE" sz="1400">
                          <a:solidFill>
                            <a:srgbClr val="C00000"/>
                          </a:solidFill>
                          <a:latin typeface="Calibri"/>
                          <a:ea typeface="Calibri"/>
                          <a:cs typeface="Calibri"/>
                          <a:sym typeface="Calibri"/>
                        </a:rPr>
                        <a:t> </a:t>
                      </a:r>
                      <a:r>
                        <a:rPr lang="es-PE" sz="1400">
                          <a:latin typeface="Calibri"/>
                          <a:ea typeface="Calibri"/>
                          <a:cs typeface="Calibri"/>
                          <a:sym typeface="Calibri"/>
                        </a:rPr>
                        <a:t>(como personas, equipos o materiales) al ajustar el cronograma del proyecto. Se realiza cuando los recursos disponibles son limitados y no pueden cumplir con las demandas del cronograma original. Esto puede implicar extender la duración de las tareas o retrasar actividades para asegurar que los recursos se utilicen de manera eficiente y sostenible.</a:t>
                      </a:r>
                      <a:endParaRPr sz="1400">
                        <a:solidFill>
                          <a:schemeClr val="dk1"/>
                        </a:solidFill>
                        <a:latin typeface="Calibri"/>
                        <a:ea typeface="Calibri"/>
                        <a:cs typeface="Calibri"/>
                        <a:sym typeface="Calibri"/>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r>
              <a:tr h="778775">
                <a:tc>
                  <a:txBody>
                    <a:bodyPr/>
                    <a:lstStyle/>
                    <a:p>
                      <a:pPr indent="0" lvl="0" marL="0" marR="0" rtl="0" algn="l">
                        <a:spcBef>
                          <a:spcPts val="0"/>
                        </a:spcBef>
                        <a:spcAft>
                          <a:spcPts val="0"/>
                        </a:spcAft>
                        <a:buNone/>
                      </a:pPr>
                      <a:r>
                        <a:rPr b="1" lang="es-PE" sz="1400">
                          <a:solidFill>
                            <a:schemeClr val="dk1"/>
                          </a:solidFill>
                          <a:latin typeface="Calibri"/>
                          <a:ea typeface="Calibri"/>
                          <a:cs typeface="Calibri"/>
                          <a:sym typeface="Calibri"/>
                        </a:rPr>
                        <a:t>Comprensión del Cronograma</a:t>
                      </a:r>
                      <a:endParaRPr b="1" sz="1400">
                        <a:solidFill>
                          <a:schemeClr val="dk1"/>
                        </a:solidFill>
                        <a:latin typeface="Calibri"/>
                        <a:ea typeface="Calibri"/>
                        <a:cs typeface="Calibri"/>
                        <a:sym typeface="Calibri"/>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l">
                        <a:spcBef>
                          <a:spcPts val="0"/>
                        </a:spcBef>
                        <a:spcAft>
                          <a:spcPts val="0"/>
                        </a:spcAft>
                        <a:buNone/>
                      </a:pPr>
                      <a:r>
                        <a:rPr lang="es-PE" sz="1400">
                          <a:latin typeface="Calibri"/>
                          <a:ea typeface="Calibri"/>
                          <a:cs typeface="Calibri"/>
                          <a:sym typeface="Calibri"/>
                        </a:rPr>
                        <a:t>La compresión del cronograma es un </a:t>
                      </a:r>
                      <a:r>
                        <a:rPr b="1" lang="es-PE" sz="1400">
                          <a:solidFill>
                            <a:schemeClr val="accent5"/>
                          </a:solidFill>
                          <a:latin typeface="Calibri"/>
                          <a:ea typeface="Calibri"/>
                          <a:cs typeface="Calibri"/>
                          <a:sym typeface="Calibri"/>
                        </a:rPr>
                        <a:t>conjunto de técnicas utilizadas para acortar la duración del proyecto sin cambiar su alcance</a:t>
                      </a:r>
                      <a:r>
                        <a:rPr lang="es-PE" sz="1400">
                          <a:latin typeface="Calibri"/>
                          <a:ea typeface="Calibri"/>
                          <a:cs typeface="Calibri"/>
                          <a:sym typeface="Calibri"/>
                        </a:rPr>
                        <a:t>. Las dos técnicas principales son las siguientes: </a:t>
                      </a:r>
                      <a:r>
                        <a:rPr i="1" lang="es-PE" sz="1400">
                          <a:latin typeface="Calibri"/>
                          <a:ea typeface="Calibri"/>
                          <a:cs typeface="Calibri"/>
                          <a:sym typeface="Calibri"/>
                        </a:rPr>
                        <a:t>Fast Tracking </a:t>
                      </a:r>
                      <a:r>
                        <a:rPr lang="es-PE" sz="1400">
                          <a:latin typeface="Calibri"/>
                          <a:ea typeface="Calibri"/>
                          <a:cs typeface="Calibri"/>
                          <a:sym typeface="Calibri"/>
                        </a:rPr>
                        <a:t>y </a:t>
                      </a:r>
                      <a:r>
                        <a:rPr i="1" lang="es-PE" sz="1400">
                          <a:latin typeface="Calibri"/>
                          <a:ea typeface="Calibri"/>
                          <a:cs typeface="Calibri"/>
                          <a:sym typeface="Calibri"/>
                        </a:rPr>
                        <a:t>Crashing.</a:t>
                      </a:r>
                      <a:endParaRPr i="1" sz="1400">
                        <a:solidFill>
                          <a:schemeClr val="dk1"/>
                        </a:solidFill>
                        <a:latin typeface="Calibri"/>
                        <a:ea typeface="Calibri"/>
                        <a:cs typeface="Calibri"/>
                        <a:sym typeface="Calibri"/>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r>
            </a:tbl>
          </a:graphicData>
        </a:graphic>
      </p:graphicFrame>
      <p:sp>
        <p:nvSpPr>
          <p:cNvPr id="87" name="Google Shape;87;p6"/>
          <p:cNvSpPr/>
          <p:nvPr/>
        </p:nvSpPr>
        <p:spPr>
          <a:xfrm>
            <a:off x="503238" y="376836"/>
            <a:ext cx="2430462"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lang="es-PE" sz="1000">
                <a:solidFill>
                  <a:srgbClr val="7F7F7F"/>
                </a:solidFill>
                <a:latin typeface="Calibri"/>
                <a:ea typeface="Calibri"/>
                <a:cs typeface="Calibri"/>
                <a:sym typeface="Calibri"/>
              </a:rPr>
              <a:t>+ </a:t>
            </a:r>
            <a:r>
              <a:rPr lang="es-PE" sz="1000">
                <a:solidFill>
                  <a:srgbClr val="A5A5A5"/>
                </a:solidFill>
                <a:latin typeface="Calibri"/>
                <a:ea typeface="Calibri"/>
                <a:cs typeface="Calibri"/>
                <a:sym typeface="Calibri"/>
              </a:rPr>
              <a:t>DEFINICIONES BÁSICAS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graphicFrame>
        <p:nvGraphicFramePr>
          <p:cNvPr id="93" name="Google Shape;93;p7"/>
          <p:cNvGraphicFramePr/>
          <p:nvPr/>
        </p:nvGraphicFramePr>
        <p:xfrm>
          <a:off x="509588" y="925513"/>
          <a:ext cx="3000000" cy="3000000"/>
        </p:xfrm>
        <a:graphic>
          <a:graphicData uri="http://schemas.openxmlformats.org/drawingml/2006/table">
            <a:tbl>
              <a:tblPr>
                <a:solidFill>
                  <a:srgbClr val="CCFF66"/>
                </a:solidFill>
                <a:tableStyleId>{DC108FB1-C6A3-4793-8F41-B948A69EDCEA}</a:tableStyleId>
              </a:tblPr>
              <a:tblGrid>
                <a:gridCol w="1417925"/>
                <a:gridCol w="6754525"/>
              </a:tblGrid>
              <a:tr h="382575">
                <a:tc>
                  <a:txBody>
                    <a:bodyPr/>
                    <a:lstStyle/>
                    <a:p>
                      <a:pPr indent="88900" lvl="0" marL="0" marR="0" rtl="0" algn="ctr">
                        <a:spcBef>
                          <a:spcPts val="0"/>
                        </a:spcBef>
                        <a:spcAft>
                          <a:spcPts val="0"/>
                        </a:spcAft>
                        <a:buNone/>
                      </a:pPr>
                      <a:r>
                        <a:rPr lang="es-PE" sz="1400">
                          <a:solidFill>
                            <a:schemeClr val="lt1"/>
                          </a:solidFill>
                          <a:latin typeface="Calibri"/>
                          <a:ea typeface="Calibri"/>
                          <a:cs typeface="Calibri"/>
                          <a:sym typeface="Calibri"/>
                        </a:rPr>
                        <a:t>Término</a:t>
                      </a:r>
                      <a:endParaRPr sz="1400">
                        <a:solidFill>
                          <a:schemeClr val="lt1"/>
                        </a:solidFill>
                        <a:latin typeface="Calibri"/>
                        <a:ea typeface="Calibri"/>
                        <a:cs typeface="Calibri"/>
                        <a:sym typeface="Calibri"/>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accent5"/>
                    </a:solidFill>
                  </a:tcPr>
                </a:tc>
                <a:tc>
                  <a:txBody>
                    <a:bodyPr/>
                    <a:lstStyle/>
                    <a:p>
                      <a:pPr indent="0" lvl="0" marL="0" marR="0" rtl="0" algn="ctr">
                        <a:spcBef>
                          <a:spcPts val="0"/>
                        </a:spcBef>
                        <a:spcAft>
                          <a:spcPts val="0"/>
                        </a:spcAft>
                        <a:buNone/>
                      </a:pPr>
                      <a:r>
                        <a:rPr lang="es-PE" sz="1400">
                          <a:solidFill>
                            <a:schemeClr val="lt1"/>
                          </a:solidFill>
                          <a:latin typeface="Calibri"/>
                          <a:ea typeface="Calibri"/>
                          <a:cs typeface="Calibri"/>
                          <a:sym typeface="Calibri"/>
                        </a:rPr>
                        <a:t>Definición</a:t>
                      </a:r>
                      <a:endParaRPr sz="1400">
                        <a:solidFill>
                          <a:schemeClr val="lt1"/>
                        </a:solidFill>
                        <a:latin typeface="Calibri"/>
                        <a:ea typeface="Calibri"/>
                        <a:cs typeface="Calibri"/>
                        <a:sym typeface="Calibri"/>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accent5"/>
                    </a:solidFill>
                  </a:tcPr>
                </a:tc>
              </a:tr>
              <a:tr h="792325">
                <a:tc>
                  <a:txBody>
                    <a:bodyPr/>
                    <a:lstStyle/>
                    <a:p>
                      <a:pPr indent="0" lvl="0" marL="0" marR="0" rtl="0" algn="l">
                        <a:spcBef>
                          <a:spcPts val="0"/>
                        </a:spcBef>
                        <a:spcAft>
                          <a:spcPts val="0"/>
                        </a:spcAft>
                        <a:buNone/>
                      </a:pPr>
                      <a:r>
                        <a:rPr b="1" i="1" lang="es-PE" sz="1400">
                          <a:solidFill>
                            <a:schemeClr val="dk1"/>
                          </a:solidFill>
                          <a:latin typeface="Calibri"/>
                          <a:ea typeface="Calibri"/>
                          <a:cs typeface="Calibri"/>
                          <a:sym typeface="Calibri"/>
                        </a:rPr>
                        <a:t>Fast Tracking</a:t>
                      </a:r>
                      <a:endParaRPr b="1" i="1" sz="1400">
                        <a:solidFill>
                          <a:schemeClr val="dk1"/>
                        </a:solidFill>
                        <a:latin typeface="Calibri"/>
                        <a:ea typeface="Calibri"/>
                        <a:cs typeface="Calibri"/>
                        <a:sym typeface="Calibri"/>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l">
                        <a:spcBef>
                          <a:spcPts val="0"/>
                        </a:spcBef>
                        <a:spcAft>
                          <a:spcPts val="0"/>
                        </a:spcAft>
                        <a:buNone/>
                      </a:pPr>
                      <a:r>
                        <a:rPr lang="es-PE" sz="1400">
                          <a:latin typeface="Calibri"/>
                          <a:ea typeface="Calibri"/>
                          <a:cs typeface="Calibri"/>
                          <a:sym typeface="Calibri"/>
                        </a:rPr>
                        <a:t>Consiste en </a:t>
                      </a:r>
                      <a:r>
                        <a:rPr b="1" lang="es-PE" sz="1400">
                          <a:solidFill>
                            <a:schemeClr val="accent5"/>
                          </a:solidFill>
                          <a:latin typeface="Calibri"/>
                          <a:ea typeface="Calibri"/>
                          <a:cs typeface="Calibri"/>
                          <a:sym typeface="Calibri"/>
                        </a:rPr>
                        <a:t>realizar tareas en paralelo</a:t>
                      </a:r>
                      <a:r>
                        <a:rPr lang="es-PE" sz="1400">
                          <a:solidFill>
                            <a:schemeClr val="accent5"/>
                          </a:solidFill>
                          <a:latin typeface="Calibri"/>
                          <a:ea typeface="Calibri"/>
                          <a:cs typeface="Calibri"/>
                          <a:sym typeface="Calibri"/>
                        </a:rPr>
                        <a:t> </a:t>
                      </a:r>
                      <a:r>
                        <a:rPr lang="es-PE" sz="1400">
                          <a:latin typeface="Calibri"/>
                          <a:ea typeface="Calibri"/>
                          <a:cs typeface="Calibri"/>
                          <a:sym typeface="Calibri"/>
                        </a:rPr>
                        <a:t>que normalmente se harían de manera secuencial, con el riesgo de posibles retrabajos.</a:t>
                      </a:r>
                      <a:endParaRPr sz="1400">
                        <a:solidFill>
                          <a:schemeClr val="dk1"/>
                        </a:solidFill>
                        <a:latin typeface="Calibri"/>
                        <a:ea typeface="Calibri"/>
                        <a:cs typeface="Calibri"/>
                        <a:sym typeface="Calibri"/>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r>
              <a:tr h="824250">
                <a:tc>
                  <a:txBody>
                    <a:bodyPr/>
                    <a:lstStyle/>
                    <a:p>
                      <a:pPr indent="0" lvl="0" marL="0" marR="0" rtl="0" algn="l">
                        <a:lnSpc>
                          <a:spcPct val="100000"/>
                        </a:lnSpc>
                        <a:spcBef>
                          <a:spcPts val="0"/>
                        </a:spcBef>
                        <a:spcAft>
                          <a:spcPts val="0"/>
                        </a:spcAft>
                        <a:buClr>
                          <a:schemeClr val="dk1"/>
                        </a:buClr>
                        <a:buSzPts val="1400"/>
                        <a:buFont typeface="Calibri"/>
                        <a:buNone/>
                      </a:pPr>
                      <a:r>
                        <a:rPr b="1" i="1" lang="es-PE" sz="1400">
                          <a:solidFill>
                            <a:schemeClr val="dk1"/>
                          </a:solidFill>
                          <a:latin typeface="Calibri"/>
                          <a:ea typeface="Calibri"/>
                          <a:cs typeface="Calibri"/>
                          <a:sym typeface="Calibri"/>
                        </a:rPr>
                        <a:t>Crashing</a:t>
                      </a:r>
                      <a:endParaRPr b="1" i="1" sz="1400">
                        <a:solidFill>
                          <a:schemeClr val="dk1"/>
                        </a:solidFill>
                        <a:latin typeface="Calibri"/>
                        <a:ea typeface="Calibri"/>
                        <a:cs typeface="Calibri"/>
                        <a:sym typeface="Calibri"/>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rgbClr val="D1EFF4"/>
                    </a:solidFill>
                  </a:tcPr>
                </a:tc>
                <a:tc>
                  <a:txBody>
                    <a:bodyPr/>
                    <a:lstStyle/>
                    <a:p>
                      <a:pPr indent="0" lvl="0" marL="0" marR="0" rtl="0" algn="l">
                        <a:spcBef>
                          <a:spcPts val="0"/>
                        </a:spcBef>
                        <a:spcAft>
                          <a:spcPts val="0"/>
                        </a:spcAft>
                        <a:buNone/>
                      </a:pPr>
                      <a:r>
                        <a:rPr lang="es-PE" sz="1400">
                          <a:latin typeface="Calibri"/>
                          <a:ea typeface="Calibri"/>
                          <a:cs typeface="Calibri"/>
                          <a:sym typeface="Calibri"/>
                        </a:rPr>
                        <a:t>Involucra la </a:t>
                      </a:r>
                      <a:r>
                        <a:rPr b="1" lang="es-PE" sz="1400">
                          <a:solidFill>
                            <a:schemeClr val="accent5"/>
                          </a:solidFill>
                          <a:latin typeface="Calibri"/>
                          <a:ea typeface="Calibri"/>
                          <a:cs typeface="Calibri"/>
                          <a:sym typeface="Calibri"/>
                        </a:rPr>
                        <a:t>asignación de recursos adicionales a actividades en la ruta crítica para reducir su duración</a:t>
                      </a:r>
                      <a:r>
                        <a:rPr lang="es-PE" sz="1400">
                          <a:latin typeface="Calibri"/>
                          <a:ea typeface="Calibri"/>
                          <a:cs typeface="Calibri"/>
                          <a:sym typeface="Calibri"/>
                        </a:rPr>
                        <a:t>, lo que puede aumentar los costos y requerir más recursos.</a:t>
                      </a:r>
                      <a:endParaRPr sz="1400">
                        <a:solidFill>
                          <a:schemeClr val="dk1"/>
                        </a:solidFill>
                        <a:latin typeface="Calibri"/>
                        <a:ea typeface="Calibri"/>
                        <a:cs typeface="Calibri"/>
                        <a:sym typeface="Calibri"/>
                      </a:endParaRPr>
                    </a:p>
                  </a:txBody>
                  <a:tcPr marT="45725" marB="45725" marR="91450" marL="91450" anchor="ctr">
                    <a:lnL cap="flat" cmpd="sng" w="12700">
                      <a:solidFill>
                        <a:schemeClr val="accent5"/>
                      </a:solidFill>
                      <a:prstDash val="solid"/>
                      <a:round/>
                      <a:headEnd len="sm" w="sm" type="none"/>
                      <a:tailEnd len="sm" w="sm" type="none"/>
                    </a:lnL>
                    <a:lnR cap="flat" cmpd="sng" w="12700">
                      <a:solidFill>
                        <a:schemeClr val="accent5"/>
                      </a:solidFill>
                      <a:prstDash val="solid"/>
                      <a:round/>
                      <a:headEnd len="sm" w="sm" type="none"/>
                      <a:tailEnd len="sm" w="sm" type="none"/>
                    </a:lnR>
                    <a:lnT cap="flat" cmpd="sng" w="12700">
                      <a:solidFill>
                        <a:schemeClr val="accent5"/>
                      </a:solidFill>
                      <a:prstDash val="solid"/>
                      <a:round/>
                      <a:headEnd len="sm" w="sm" type="none"/>
                      <a:tailEnd len="sm" w="sm" type="none"/>
                    </a:lnT>
                    <a:lnB cap="flat" cmpd="sng" w="12700">
                      <a:solidFill>
                        <a:schemeClr val="accent5"/>
                      </a:solidFill>
                      <a:prstDash val="solid"/>
                      <a:round/>
                      <a:headEnd len="sm" w="sm" type="none"/>
                      <a:tailEnd len="sm" w="sm" type="none"/>
                    </a:lnB>
                    <a:solidFill>
                      <a:schemeClr val="lt1"/>
                    </a:solidFill>
                  </a:tcPr>
                </a:tc>
              </a:tr>
            </a:tbl>
          </a:graphicData>
        </a:graphic>
      </p:graphicFrame>
      <p:sp>
        <p:nvSpPr>
          <p:cNvPr id="94" name="Google Shape;94;p7"/>
          <p:cNvSpPr/>
          <p:nvPr/>
        </p:nvSpPr>
        <p:spPr>
          <a:xfrm>
            <a:off x="503238" y="376836"/>
            <a:ext cx="2430462"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lang="es-PE" sz="1000">
                <a:solidFill>
                  <a:srgbClr val="7F7F7F"/>
                </a:solidFill>
                <a:latin typeface="Calibri"/>
                <a:ea typeface="Calibri"/>
                <a:cs typeface="Calibri"/>
                <a:sym typeface="Calibri"/>
              </a:rPr>
              <a:t>+ </a:t>
            </a:r>
            <a:r>
              <a:rPr lang="es-PE" sz="1000">
                <a:solidFill>
                  <a:srgbClr val="A5A5A5"/>
                </a:solidFill>
                <a:latin typeface="Calibri"/>
                <a:ea typeface="Calibri"/>
                <a:cs typeface="Calibri"/>
                <a:sym typeface="Calibri"/>
              </a:rPr>
              <a:t>DEFINICIONES BÁSICAS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8"/>
          <p:cNvSpPr/>
          <p:nvPr/>
        </p:nvSpPr>
        <p:spPr>
          <a:xfrm>
            <a:off x="0" y="0"/>
            <a:ext cx="9144000" cy="5715000"/>
          </a:xfrm>
          <a:prstGeom prst="rect">
            <a:avLst/>
          </a:prstGeom>
          <a:solidFill>
            <a:srgbClr val="8087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1" name="Google Shape;101;p8"/>
          <p:cNvSpPr txBox="1"/>
          <p:nvPr/>
        </p:nvSpPr>
        <p:spPr>
          <a:xfrm>
            <a:off x="1008063" y="3169972"/>
            <a:ext cx="5176352" cy="775597"/>
          </a:xfrm>
          <a:prstGeom prst="rect">
            <a:avLst/>
          </a:prstGeom>
          <a:noFill/>
          <a:ln>
            <a:noFill/>
          </a:ln>
        </p:spPr>
        <p:txBody>
          <a:bodyPr anchorCtr="0" anchor="t" bIns="0" lIns="0" spcFirstLastPara="1" rIns="0" wrap="square" tIns="0">
            <a:spAutoFit/>
          </a:bodyPr>
          <a:lstStyle/>
          <a:p>
            <a:pPr indent="0" lvl="0" marL="0" marR="0" rtl="0" algn="l">
              <a:lnSpc>
                <a:spcPct val="90000"/>
              </a:lnSpc>
              <a:spcBef>
                <a:spcPts val="0"/>
              </a:spcBef>
              <a:spcAft>
                <a:spcPts val="0"/>
              </a:spcAft>
              <a:buNone/>
            </a:pPr>
            <a:r>
              <a:rPr lang="es-PE" sz="2800">
                <a:solidFill>
                  <a:schemeClr val="lt1"/>
                </a:solidFill>
                <a:latin typeface="Arial"/>
                <a:ea typeface="Arial"/>
                <a:cs typeface="Arial"/>
                <a:sym typeface="Arial"/>
              </a:rPr>
              <a:t>PASO A PASO PARA </a:t>
            </a:r>
            <a:r>
              <a:rPr b="1" lang="es-PE" sz="2800">
                <a:solidFill>
                  <a:schemeClr val="lt1"/>
                </a:solidFill>
                <a:latin typeface="Arial"/>
                <a:ea typeface="Arial"/>
                <a:cs typeface="Arial"/>
                <a:sym typeface="Arial"/>
              </a:rPr>
              <a:t>ELABORAR CRONOGRAMAS</a:t>
            </a:r>
            <a:endParaRPr b="1" sz="1600">
              <a:solidFill>
                <a:schemeClr val="lt1"/>
              </a:solidFill>
              <a:latin typeface="Arial"/>
              <a:ea typeface="Arial"/>
              <a:cs typeface="Arial"/>
              <a:sym typeface="Arial"/>
            </a:endParaRPr>
          </a:p>
        </p:txBody>
      </p:sp>
      <p:pic>
        <p:nvPicPr>
          <p:cNvPr id="102" name="Google Shape;102;p8"/>
          <p:cNvPicPr preferRelativeResize="0"/>
          <p:nvPr/>
        </p:nvPicPr>
        <p:blipFill rotWithShape="1">
          <a:blip r:embed="rId3">
            <a:alphaModFix/>
          </a:blip>
          <a:srcRect b="0" l="0" r="0" t="0"/>
          <a:stretch/>
        </p:blipFill>
        <p:spPr>
          <a:xfrm>
            <a:off x="1008063" y="2869612"/>
            <a:ext cx="195423" cy="20125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pic>
        <p:nvPicPr>
          <p:cNvPr id="108" name="Google Shape;108;p9"/>
          <p:cNvPicPr preferRelativeResize="0"/>
          <p:nvPr/>
        </p:nvPicPr>
        <p:blipFill rotWithShape="1">
          <a:blip r:embed="rId3">
            <a:alphaModFix/>
          </a:blip>
          <a:srcRect b="2796" l="2358" r="1547" t="2358"/>
          <a:stretch/>
        </p:blipFill>
        <p:spPr>
          <a:xfrm>
            <a:off x="3671888" y="919750"/>
            <a:ext cx="5010150" cy="3793380"/>
          </a:xfrm>
          <a:prstGeom prst="rect">
            <a:avLst/>
          </a:prstGeom>
          <a:noFill/>
          <a:ln>
            <a:noFill/>
          </a:ln>
        </p:spPr>
      </p:pic>
      <p:sp>
        <p:nvSpPr>
          <p:cNvPr id="109" name="Google Shape;109;p9"/>
          <p:cNvSpPr txBox="1"/>
          <p:nvPr/>
        </p:nvSpPr>
        <p:spPr>
          <a:xfrm>
            <a:off x="509588" y="919163"/>
            <a:ext cx="3090862" cy="1575234"/>
          </a:xfrm>
          <a:prstGeom prst="rect">
            <a:avLst/>
          </a:prstGeom>
          <a:noFill/>
          <a:ln>
            <a:noFill/>
          </a:ln>
        </p:spPr>
        <p:txBody>
          <a:bodyPr anchorCtr="0" anchor="t" bIns="36000" lIns="0" spcFirstLastPara="1" rIns="72000" wrap="square" tIns="0">
            <a:spAutoFit/>
          </a:bodyPr>
          <a:lstStyle/>
          <a:p>
            <a:pPr indent="0" lvl="0" marL="0" marR="0" rtl="0" algn="l">
              <a:spcBef>
                <a:spcPts val="0"/>
              </a:spcBef>
              <a:spcAft>
                <a:spcPts val="0"/>
              </a:spcAft>
              <a:buNone/>
            </a:pPr>
            <a:r>
              <a:rPr b="1" lang="es-PE" sz="2000">
                <a:solidFill>
                  <a:schemeClr val="dk1"/>
                </a:solidFill>
                <a:latin typeface="Calibri"/>
                <a:ea typeface="Calibri"/>
                <a:cs typeface="Calibri"/>
                <a:sym typeface="Calibri"/>
              </a:rPr>
              <a:t>PROYECTO</a:t>
            </a:r>
            <a:endParaRPr/>
          </a:p>
          <a:p>
            <a:pPr indent="0" lvl="0" marL="0" marR="0" rtl="0" algn="l">
              <a:spcBef>
                <a:spcPts val="0"/>
              </a:spcBef>
              <a:spcAft>
                <a:spcPts val="0"/>
              </a:spcAft>
              <a:buNone/>
            </a:pPr>
            <a:r>
              <a:rPr b="1" lang="es-PE" sz="1600">
                <a:solidFill>
                  <a:schemeClr val="accent5"/>
                </a:solidFill>
                <a:latin typeface="Calibri"/>
                <a:ea typeface="Calibri"/>
                <a:cs typeface="Calibri"/>
                <a:sym typeface="Calibri"/>
              </a:rPr>
              <a:t>IMPLEMENTACIÓN DE UNA TIENDA COMERCIAL (MINIMARKET)</a:t>
            </a:r>
            <a:endParaRPr/>
          </a:p>
          <a:p>
            <a:pPr indent="0" lvl="0" marL="0" marR="0" rtl="0" algn="l">
              <a:spcBef>
                <a:spcPts val="0"/>
              </a:spcBef>
              <a:spcAft>
                <a:spcPts val="0"/>
              </a:spcAft>
              <a:buNone/>
            </a:pPr>
            <a:r>
              <a:t/>
            </a:r>
            <a:endParaRPr b="1" sz="1600">
              <a:solidFill>
                <a:schemeClr val="accent5"/>
              </a:solidFill>
              <a:latin typeface="Calibri"/>
              <a:ea typeface="Calibri"/>
              <a:cs typeface="Calibri"/>
              <a:sym typeface="Calibri"/>
            </a:endParaRPr>
          </a:p>
          <a:p>
            <a:pPr indent="0" lvl="0" marL="0" marR="0" rtl="0" algn="l">
              <a:spcBef>
                <a:spcPts val="0"/>
              </a:spcBef>
              <a:spcAft>
                <a:spcPts val="0"/>
              </a:spcAft>
              <a:buNone/>
            </a:pPr>
            <a:r>
              <a:rPr lang="es-PE" sz="1600">
                <a:solidFill>
                  <a:schemeClr val="dk1"/>
                </a:solidFill>
                <a:latin typeface="Calibri"/>
                <a:ea typeface="Calibri"/>
                <a:cs typeface="Calibri"/>
                <a:sym typeface="Calibri"/>
              </a:rPr>
              <a:t>Paso a paso para elaborar el cronograma de actividades</a:t>
            </a:r>
            <a:endParaRPr sz="1600">
              <a:solidFill>
                <a:schemeClr val="dk1"/>
              </a:solidFill>
              <a:latin typeface="Calibri"/>
              <a:ea typeface="Calibri"/>
              <a:cs typeface="Calibri"/>
              <a:sym typeface="Calibri"/>
            </a:endParaRPr>
          </a:p>
        </p:txBody>
      </p:sp>
      <p:sp>
        <p:nvSpPr>
          <p:cNvPr id="110" name="Google Shape;110;p9"/>
          <p:cNvSpPr/>
          <p:nvPr/>
        </p:nvSpPr>
        <p:spPr>
          <a:xfrm>
            <a:off x="503238" y="376836"/>
            <a:ext cx="3049660" cy="138499"/>
          </a:xfrm>
          <a:prstGeom prst="rect">
            <a:avLst/>
          </a:prstGeom>
          <a:noFill/>
          <a:ln>
            <a:noFill/>
          </a:ln>
        </p:spPr>
        <p:txBody>
          <a:bodyPr anchorCtr="0" anchor="b" bIns="0" lIns="0" spcFirstLastPara="1" rIns="0" wrap="square" tIns="0">
            <a:spAutoFit/>
          </a:bodyPr>
          <a:lstStyle/>
          <a:p>
            <a:pPr indent="0" lvl="0" marL="0" marR="0" rtl="0" algn="l">
              <a:lnSpc>
                <a:spcPct val="90000"/>
              </a:lnSpc>
              <a:spcBef>
                <a:spcPts val="0"/>
              </a:spcBef>
              <a:spcAft>
                <a:spcPts val="0"/>
              </a:spcAft>
              <a:buNone/>
            </a:pPr>
            <a:r>
              <a:rPr b="1" lang="es-PE" sz="1000">
                <a:solidFill>
                  <a:srgbClr val="7F7F7F"/>
                </a:solidFill>
                <a:latin typeface="Calibri"/>
                <a:ea typeface="Calibri"/>
                <a:cs typeface="Calibri"/>
                <a:sym typeface="Calibri"/>
              </a:rPr>
              <a:t>+ </a:t>
            </a:r>
            <a:r>
              <a:rPr lang="es-PE" sz="1000">
                <a:solidFill>
                  <a:srgbClr val="A5A5A5"/>
                </a:solidFill>
                <a:latin typeface="Calibri"/>
                <a:ea typeface="Calibri"/>
                <a:cs typeface="Calibri"/>
                <a:sym typeface="Calibri"/>
              </a:rPr>
              <a:t>PASO A PASO PARA ELABORAR CRONOGRAMAS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Personalizados 4 ISIL">
      <a:dk1>
        <a:srgbClr val="000000"/>
      </a:dk1>
      <a:lt1>
        <a:srgbClr val="FFFFFF"/>
      </a:lt1>
      <a:dk2>
        <a:srgbClr val="1F497D"/>
      </a:dk2>
      <a:lt2>
        <a:srgbClr val="EEECE1"/>
      </a:lt2>
      <a:accent1>
        <a:srgbClr val="FDC212"/>
      </a:accent1>
      <a:accent2>
        <a:srgbClr val="EE4638"/>
      </a:accent2>
      <a:accent3>
        <a:srgbClr val="92C14E"/>
      </a:accent3>
      <a:accent4>
        <a:srgbClr val="FE7828"/>
      </a:accent4>
      <a:accent5>
        <a:srgbClr val="00B1C2"/>
      </a:accent5>
      <a:accent6>
        <a:srgbClr val="808799"/>
      </a:accent6>
      <a:hlink>
        <a:srgbClr val="7150A0"/>
      </a:hlink>
      <a:folHlink>
        <a:srgbClr val="00B1C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2016-10-06T14:52:02Z</dcterms:created>
  <dc:creator>ISIL</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5400A83D-B4FE-497C-9E2F-ACF3BA8DEF15</vt:lpwstr>
  </property>
  <property fmtid="{D5CDD505-2E9C-101B-9397-08002B2CF9AE}" pid="3" name="ArticulatePath">
    <vt:lpwstr>plantilla_cursos_presenciales-v3.1.6</vt:lpwstr>
  </property>
</Properties>
</file>