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65">
          <p15:clr>
            <a:srgbClr val="A4A3A4"/>
          </p15:clr>
        </p15:guide>
        <p15:guide id="2" orient="horz" pos="3320">
          <p15:clr>
            <a:srgbClr val="A4A3A4"/>
          </p15:clr>
        </p15:guide>
        <p15:guide id="3" pos="317">
          <p15:clr>
            <a:srgbClr val="A4A3A4"/>
          </p15:clr>
        </p15:guide>
        <p15:guide id="4" orient="horz" pos="553">
          <p15:clr>
            <a:srgbClr val="A4A3A4"/>
          </p15:clr>
        </p15:guide>
        <p15:guide id="5" orient="horz" pos="349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3SQrzqr6VdJVeBB+AihepqP2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B85422-1B3C-4FD7-85DF-827A63179C0B}">
  <a:tblStyle styleId="{61B85422-1B3C-4FD7-85DF-827A63179C0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65"/>
        <p:guide pos="3320" orient="horz"/>
        <p:guide pos="317"/>
        <p:guide pos="553" orient="horz"/>
        <p:guide pos="34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Centros comerciales: subcontratan el servicio de estacionamiento.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Empresas de seguros de vida: subcontratan el servicio de mantenimiento para sus instalaciones.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Fábrica de productos de consumo masivo: subcontrata el servicio de alimentación dentro de la planta.</a:t>
            </a:r>
            <a:endParaRPr/>
          </a:p>
        </p:txBody>
      </p:sp>
      <p:sp>
        <p:nvSpPr>
          <p:cNvPr id="185" name="Google Shape;18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PE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es-PE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diferenciación </a:t>
            </a:r>
            <a:r>
              <a:rPr b="0" i="0" lang="es-PE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concebirse como algo que está más allá de las características físicas y los atributos del servicio para comprender todo lo relacionado con el producto o servicio que influya sobre el valor que los clientes obtienen de él.</a:t>
            </a:r>
            <a:endParaRPr/>
          </a:p>
        </p:txBody>
      </p:sp>
      <p:sp>
        <p:nvSpPr>
          <p:cNvPr id="81" name="Google Shape;8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PE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es-PE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diferenciación </a:t>
            </a:r>
            <a:r>
              <a:rPr b="0" i="0" lang="es-PE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concebirse como algo que está más allá de las características físicas y los atributos del servicio para comprender todo lo relacionado con el producto o servicio que influya sobre el valor que los clientes obtienen de él.</a:t>
            </a:r>
            <a:endParaRPr/>
          </a:p>
        </p:txBody>
      </p:sp>
      <p:sp>
        <p:nvSpPr>
          <p:cNvPr id="92" name="Google Shape;9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entiende que la </a:t>
            </a:r>
            <a:r>
              <a:rPr b="1" i="0" lang="es-PE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respuesta </a:t>
            </a:r>
            <a:r>
              <a:rPr b="0" i="0" lang="es-PE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incluye todo el conjunto de valores relacionados con el oportuno desarrollo del producto y la entrega a tiempo, así como con la programación confiable y el desempeño flexible.</a:t>
            </a:r>
            <a:endParaRPr/>
          </a:p>
        </p:txBody>
      </p:sp>
      <p:sp>
        <p:nvSpPr>
          <p:cNvPr id="107" name="Google Shape;10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A">
  <p:cSld name="Subtema - 1 Imagen 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B">
  <p:cSld name="Subtema - 1 Imagen B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Centrada">
  <p:cSld name="Subtema - 1 Imagen Centra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2 Imágenes">
  <p:cSld name="Subtema - 2 Imágene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Imagen Gigante">
  <p:cSld name="Subtema - Imagen Gigan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Video">
  <p:cSld name="Subtema - Vide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21"/>
            <p:cNvSpPr txBox="1"/>
            <p:nvPr/>
          </p:nvSpPr>
          <p:spPr>
            <a:xfrm>
              <a:off x="944054" y="5369051"/>
              <a:ext cx="18485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GESTIÓN DE OPERACIONES •  SESIÓN 02</a:t>
              </a:r>
              <a:endPara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7340677" y="5384440"/>
              <a:ext cx="14077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ISIL. Todos los derechos reservados</a:t>
              </a:r>
              <a:endParaRPr/>
            </a:p>
          </p:txBody>
        </p:sp>
      </p:grpSp>
      <p:pic>
        <p:nvPicPr>
          <p:cNvPr id="13" name="Google Shape;13;p21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worldbank.org/" TargetMode="External"/><Relationship Id="rId4" Type="http://schemas.openxmlformats.org/officeDocument/2006/relationships/hyperlink" Target="http://www.wto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endParaRPr/>
          </a:p>
        </p:txBody>
      </p:sp>
      <p:sp>
        <p:nvSpPr>
          <p:cNvPr id="29" name="Google Shape;29;p1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3159592" y="1674447"/>
            <a:ext cx="4596087" cy="9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Estrategia para las Operaciones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3175138" y="3008050"/>
            <a:ext cx="5313769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Establecimiento de la misión, la estrategia y los objetivos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eficiencia en las operaciones como ventaja competitiva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Subcontratación</a:t>
            </a:r>
            <a:endParaRPr/>
          </a:p>
        </p:txBody>
      </p:sp>
      <p:cxnSp>
        <p:nvCxnSpPr>
          <p:cNvPr id="32" name="Google Shape;32;p1"/>
          <p:cNvCxnSpPr/>
          <p:nvPr/>
        </p:nvCxnSpPr>
        <p:spPr>
          <a:xfrm>
            <a:off x="3056456" y="1777107"/>
            <a:ext cx="0" cy="720031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0" y="3703125"/>
            <a:ext cx="914400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La eficiencia en las operaciones como ventaja competitiva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eficiencia en las operaciones como ventaja competitiva</a:t>
            </a:r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777922" y="1106349"/>
            <a:ext cx="758815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Eficiencia significa hacer bien el trabajo (con un mínimo de recursos y de desperdicio).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pocas palabras, </a:t>
            </a:r>
            <a:r>
              <a:rPr b="1" i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bien el trabajo</a:t>
            </a: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mantener una ventaja competitiva enfocada en la eficiencia, toda empresa u organización, sea pequeña o mediana, puede desarrollar sus capacidades para enfrentar los desafíos del mercado. Para ello, existen varias cosas que pueden hacer, entre las que se encuentran: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Utilización de sistemas tecnológicos que les ayuden a gestionar de mejor manera sus costos.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sus procesos en forma sistemática y llevar un control de los mismos.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eficiencia en las operaciones como ventaja competitiva</a:t>
            </a:r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407875" y="869644"/>
            <a:ext cx="79702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gestión de costos puede realizarse a través de iniciativas estratégicas, como por ejemplo: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2"/>
          <p:cNvGrpSpPr/>
          <p:nvPr/>
        </p:nvGrpSpPr>
        <p:grpSpPr>
          <a:xfrm>
            <a:off x="2684467" y="1365175"/>
            <a:ext cx="3638587" cy="4028596"/>
            <a:chOff x="2534342" y="398"/>
            <a:chExt cx="3638587" cy="4028596"/>
          </a:xfrm>
        </p:grpSpPr>
        <p:sp>
          <p:nvSpPr>
            <p:cNvPr id="150" name="Google Shape;150;p12"/>
            <p:cNvSpPr/>
            <p:nvPr/>
          </p:nvSpPr>
          <p:spPr>
            <a:xfrm>
              <a:off x="3236108" y="897169"/>
              <a:ext cx="2235054" cy="2235054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2"/>
            <p:cNvSpPr txBox="1"/>
            <p:nvPr/>
          </p:nvSpPr>
          <p:spPr>
            <a:xfrm>
              <a:off x="3563424" y="1224485"/>
              <a:ext cx="1580422" cy="1580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PE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Gestión    de costos – Eficiencia Operativa</a:t>
              </a:r>
              <a:endParaRPr/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794872" y="398"/>
              <a:ext cx="1117527" cy="1117527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2"/>
            <p:cNvSpPr txBox="1"/>
            <p:nvPr/>
          </p:nvSpPr>
          <p:spPr>
            <a:xfrm>
              <a:off x="3958530" y="164056"/>
              <a:ext cx="790211" cy="79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Transformación del modelo de negocio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5055402" y="728166"/>
              <a:ext cx="1117527" cy="1117527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2"/>
            <p:cNvSpPr txBox="1"/>
            <p:nvPr/>
          </p:nvSpPr>
          <p:spPr>
            <a:xfrm>
              <a:off x="5219060" y="891824"/>
              <a:ext cx="790211" cy="79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Redefinición del modelo servicios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5055402" y="2183700"/>
              <a:ext cx="1117527" cy="1117527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2"/>
            <p:cNvSpPr txBox="1"/>
            <p:nvPr/>
          </p:nvSpPr>
          <p:spPr>
            <a:xfrm>
              <a:off x="5219060" y="2347358"/>
              <a:ext cx="790211" cy="79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Centralización o externalización de funciones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3794872" y="2911467"/>
              <a:ext cx="1117527" cy="1117527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2"/>
            <p:cNvSpPr txBox="1"/>
            <p:nvPr/>
          </p:nvSpPr>
          <p:spPr>
            <a:xfrm>
              <a:off x="3958530" y="3075125"/>
              <a:ext cx="790211" cy="79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Optimización de procesos puntuales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2534342" y="2183700"/>
              <a:ext cx="1117527" cy="1117527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2"/>
            <p:cNvSpPr txBox="1"/>
            <p:nvPr/>
          </p:nvSpPr>
          <p:spPr>
            <a:xfrm>
              <a:off x="2698000" y="2347358"/>
              <a:ext cx="790211" cy="79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Racionalización del gasto externo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2534342" y="728166"/>
              <a:ext cx="1117527" cy="1117527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2"/>
            <p:cNvSpPr txBox="1"/>
            <p:nvPr/>
          </p:nvSpPr>
          <p:spPr>
            <a:xfrm>
              <a:off x="2698000" y="891824"/>
              <a:ext cx="790211" cy="79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Cumplimiento de políticas o reestructuración organizacional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Subcontratación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Subcontratación</a:t>
            </a: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323528" y="914607"/>
            <a:ext cx="8496944" cy="1200329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contraste a las competencias centrales, las actividades no centrales son buenas candidatas a ser subcontratadas. La </a:t>
            </a:r>
            <a:r>
              <a:rPr b="1" lang="es-PE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subcontratación</a:t>
            </a:r>
            <a:r>
              <a:rPr lang="es-PE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(outsourcing o tercerización) es transferir las actividades que a los largo del tiempo se habían hecho internamente a los proveedores externos.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354770"/>
            <a:ext cx="2727944" cy="2045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/>
          <p:nvPr/>
        </p:nvSpPr>
        <p:spPr>
          <a:xfrm>
            <a:off x="3736293" y="2388749"/>
            <a:ext cx="446449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las empresas como Apple, consideren que su competencia central está en la creatividad, la innovación y el diseño de productos, es posible que quieran subcontratar la fabricación.</a:t>
            </a:r>
            <a:endParaRPr/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9783" y="4047970"/>
            <a:ext cx="1625206" cy="10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2573" y="4047970"/>
            <a:ext cx="1625206" cy="107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Subcontratación</a:t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553096" y="717917"/>
            <a:ext cx="5904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Empresas que subcontratan actividades no centrales: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1267610"/>
            <a:ext cx="1941632" cy="108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9560" y="2668911"/>
            <a:ext cx="1941632" cy="97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4391" y="3965055"/>
            <a:ext cx="2153593" cy="119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3816" y="1267610"/>
            <a:ext cx="1309688" cy="8715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15"/>
          <p:cNvCxnSpPr/>
          <p:nvPr/>
        </p:nvCxnSpPr>
        <p:spPr>
          <a:xfrm>
            <a:off x="4427984" y="1800385"/>
            <a:ext cx="246181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4" name="Google Shape;19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096" y="2765728"/>
            <a:ext cx="1335782" cy="7771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5"/>
          <p:cNvCxnSpPr/>
          <p:nvPr/>
        </p:nvCxnSpPr>
        <p:spPr>
          <a:xfrm rot="10800000">
            <a:off x="2065264" y="3154319"/>
            <a:ext cx="25202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6" name="Google Shape;19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1728" y="4052203"/>
            <a:ext cx="1822418" cy="10205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5"/>
          <p:cNvCxnSpPr/>
          <p:nvPr/>
        </p:nvCxnSpPr>
        <p:spPr>
          <a:xfrm>
            <a:off x="4572000" y="4562480"/>
            <a:ext cx="152571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Subcontratación</a:t>
            </a:r>
            <a:endParaRPr/>
          </a:p>
        </p:txBody>
      </p:sp>
      <p:graphicFrame>
        <p:nvGraphicFramePr>
          <p:cNvPr id="204" name="Google Shape;204;p16"/>
          <p:cNvGraphicFramePr/>
          <p:nvPr/>
        </p:nvGraphicFramePr>
        <p:xfrm>
          <a:off x="395536" y="26553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{61B85422-1B3C-4FD7-85DF-827A63179C0B}</a:tableStyleId>
              </a:tblPr>
              <a:tblGrid>
                <a:gridCol w="3820225"/>
                <a:gridCol w="4244675"/>
              </a:tblGrid>
              <a:tr h="23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cap="none" strike="noStrike"/>
                        <a:t>Ventajas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/>
                        <a:t>Desventajas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>
                          <a:solidFill>
                            <a:srgbClr val="003366"/>
                          </a:solidFill>
                        </a:rPr>
                        <a:t>Ahorros en costos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/>
                        <a:t>Aumento de los costos de logística e inventario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>
                          <a:solidFill>
                            <a:srgbClr val="003366"/>
                          </a:solidFill>
                        </a:rPr>
                        <a:t>Obtención de experiencia externa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/>
                        <a:t>Pérdida</a:t>
                      </a:r>
                      <a:r>
                        <a:rPr lang="es-PE" sz="1600"/>
                        <a:t> de control (calidad,</a:t>
                      </a:r>
                      <a:r>
                        <a:rPr lang="es-PE" sz="1600"/>
                        <a:t> entrega, etc.)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3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>
                          <a:solidFill>
                            <a:srgbClr val="003366"/>
                          </a:solidFill>
                        </a:rPr>
                        <a:t>Mejora de las</a:t>
                      </a:r>
                      <a:r>
                        <a:rPr lang="es-PE" sz="1600">
                          <a:solidFill>
                            <a:srgbClr val="003366"/>
                          </a:solidFill>
                        </a:rPr>
                        <a:t> operaciones y del servicio</a:t>
                      </a:r>
                      <a:endParaRPr sz="1600">
                        <a:solidFill>
                          <a:srgbClr val="00336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/>
                        <a:t>Creación potencial de competencia futura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>
                          <a:solidFill>
                            <a:srgbClr val="003366"/>
                          </a:solidFill>
                        </a:rPr>
                        <a:t>Conservación del enfoque en</a:t>
                      </a:r>
                      <a:r>
                        <a:rPr lang="es-PE" sz="1600">
                          <a:solidFill>
                            <a:srgbClr val="003366"/>
                          </a:solidFill>
                        </a:rPr>
                        <a:t> las competencias centrales</a:t>
                      </a:r>
                      <a:endParaRPr sz="1600">
                        <a:solidFill>
                          <a:srgbClr val="00336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/>
                        <a:t>Impacto</a:t>
                      </a:r>
                      <a:r>
                        <a:rPr lang="es-PE" sz="1600"/>
                        <a:t> negativo en los empleados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3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>
                          <a:solidFill>
                            <a:srgbClr val="003366"/>
                          </a:solidFill>
                        </a:rPr>
                        <a:t>Acceso a la</a:t>
                      </a:r>
                      <a:r>
                        <a:rPr lang="es-PE" sz="1600">
                          <a:solidFill>
                            <a:srgbClr val="003366"/>
                          </a:solidFill>
                        </a:rPr>
                        <a:t> tecnología externa</a:t>
                      </a:r>
                      <a:endParaRPr sz="1600">
                        <a:solidFill>
                          <a:srgbClr val="00336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/>
                        <a:t>Los riesgos pueden no manifestarse durante años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5" name="Google Shape;205;p16"/>
          <p:cNvSpPr txBox="1"/>
          <p:nvPr/>
        </p:nvSpPr>
        <p:spPr>
          <a:xfrm>
            <a:off x="1115616" y="674773"/>
            <a:ext cx="7344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Riesgos de la subcontratación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683568" y="1178829"/>
            <a:ext cx="82912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subcontratación es riesgosa, puesto que cerca de la mitad de todos los acuerdos de subcontratación fallan debido a una planificación y un análisis inadecuados.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1115616" y="2033333"/>
            <a:ext cx="74888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Ventajas y desventajas potenciales de la subcontratación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Subcontratación</a:t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827584" y="1588730"/>
            <a:ext cx="7344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Calificación de los proveedores subcontratados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407875" y="2194563"/>
            <a:ext cx="82912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1" i="1" lang="es-PE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método de calificación de factores </a:t>
            </a: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 una forma objetiva de evaluar a los proveedores subcontratados. En este método se asignan puntos para cada factor a cada proveedor y después establecemos pesos por la importancia de cada uno de los factores.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Subcontratación</a:t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1187624" y="751676"/>
            <a:ext cx="7344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Calificación de los proveedores subcontratados</a:t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107504" y="1178499"/>
            <a:ext cx="892899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Alicorp, empresa de fabricación de productos de consumo masivo, necesita subcontratar el servicio de limpieza de sus oficinas y planta de producción.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VP de Operaciones ha elaborado una lista de siete criterios que considera cruciales, y con la ayuda de su equipo ha calificado a tres empresas especialistas y estableció una ponderación de acuerdo a la importancia en cada uno de los factores.</a:t>
            </a:r>
            <a:endParaRPr/>
          </a:p>
        </p:txBody>
      </p:sp>
      <p:graphicFrame>
        <p:nvGraphicFramePr>
          <p:cNvPr id="224" name="Google Shape;224;p18"/>
          <p:cNvGraphicFramePr/>
          <p:nvPr/>
        </p:nvGraphicFramePr>
        <p:xfrm>
          <a:off x="313981" y="23363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{61B85422-1B3C-4FD7-85DF-827A63179C0B}</a:tableStyleId>
              </a:tblPr>
              <a:tblGrid>
                <a:gridCol w="3954725"/>
                <a:gridCol w="1366175"/>
                <a:gridCol w="1006650"/>
                <a:gridCol w="769700"/>
                <a:gridCol w="956025"/>
              </a:tblGrid>
              <a:tr h="4692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Factor (criterio)</a:t>
                      </a:r>
                      <a:endParaRPr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Ponderación de importancia</a:t>
                      </a:r>
                      <a:endParaRPr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Proveedores de Subcontratación (escala 1</a:t>
                      </a:r>
                      <a:r>
                        <a:rPr lang="es-PE" sz="1400"/>
                        <a:t> al 5)</a:t>
                      </a:r>
                      <a:endParaRPr sz="140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2760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Limtek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Eulen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Sodexo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solidFill>
                            <a:srgbClr val="003366"/>
                          </a:solidFill>
                        </a:rPr>
                        <a:t>Puede reducir los costos de operación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0.2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solidFill>
                            <a:srgbClr val="003366"/>
                          </a:solidFill>
                        </a:rPr>
                        <a:t>Puede reducir la inversión de capital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0.2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solidFill>
                            <a:srgbClr val="003366"/>
                          </a:solidFill>
                        </a:rPr>
                        <a:t>Personal calificado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0.2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solidFill>
                            <a:srgbClr val="003366"/>
                          </a:solidFill>
                        </a:rPr>
                        <a:t>Puede mejorar la calidad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0.1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solidFill>
                            <a:srgbClr val="003366"/>
                          </a:solidFill>
                        </a:rPr>
                        <a:t>Mejor</a:t>
                      </a:r>
                      <a:r>
                        <a:rPr lang="es-PE" sz="1200">
                          <a:solidFill>
                            <a:srgbClr val="003366"/>
                          </a:solidFill>
                        </a:rPr>
                        <a:t> acceso a tecnología que no hay en la compañía</a:t>
                      </a:r>
                      <a:endParaRPr sz="1200">
                        <a:solidFill>
                          <a:srgbClr val="00336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0.1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solidFill>
                            <a:srgbClr val="003366"/>
                          </a:solidFill>
                        </a:rPr>
                        <a:t>Puede</a:t>
                      </a:r>
                      <a:r>
                        <a:rPr lang="es-PE" sz="1200">
                          <a:solidFill>
                            <a:srgbClr val="003366"/>
                          </a:solidFill>
                        </a:rPr>
                        <a:t> crear capacidad adicional</a:t>
                      </a:r>
                      <a:endParaRPr sz="1200">
                        <a:solidFill>
                          <a:srgbClr val="00336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0.1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solidFill>
                            <a:srgbClr val="003366"/>
                          </a:solidFill>
                        </a:rPr>
                        <a:t>Alinearse con la política, la filosofía y la cultura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0.1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/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200">
                          <a:solidFill>
                            <a:srgbClr val="003366"/>
                          </a:solidFill>
                        </a:rPr>
                        <a:t>Calificación total</a:t>
                      </a:r>
                      <a:r>
                        <a:rPr b="1" lang="es-PE" sz="1200">
                          <a:solidFill>
                            <a:srgbClr val="003366"/>
                          </a:solidFill>
                        </a:rPr>
                        <a:t> ponderada</a:t>
                      </a:r>
                      <a:endParaRPr b="1" sz="1200">
                        <a:solidFill>
                          <a:srgbClr val="00336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3.8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3.3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400"/>
                        <a:t>3.9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13648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621502" y="1195507"/>
            <a:ext cx="7928292" cy="349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Las organizaciones identifican sus fortalezas y debilidades; después desarrollan las misiones, objetivos y estrategias adecuadas para dichas fortalezas y debilidades, y complementan las oportunidades y amenazas que existen en el entorno. Si este procedimiento se realiza bien, la organización puede obtener una ventaja competitiva mediante alguna combinación de diferenciación de producto, costo bajo y respuesta rápida.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uso eficiente de los recursos, es responsabilidad del administrador profesional,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 los administradores profesionales se encuentran entre los pocos que pueden lograr este desempeño en nuestra sociedad.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Existe ciertamente una necesidad de planear la subcontratación de modo que resulte beneficiosa para todos los stakeholders.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CONCLUSIONES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INTRODUCCIÓN</a:t>
            </a:r>
            <a:endParaRPr/>
          </a:p>
        </p:txBody>
      </p:sp>
      <p:sp>
        <p:nvSpPr>
          <p:cNvPr id="38" name="Google Shape;38;p2"/>
          <p:cNvSpPr txBox="1"/>
          <p:nvPr/>
        </p:nvSpPr>
        <p:spPr>
          <a:xfrm>
            <a:off x="522595" y="810908"/>
            <a:ext cx="8102216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Desarrollo de la misión, la estrategia y los objetivos.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Identificar y explicar tres enfoques estratégicos para la ventaja competitiva.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Entender la importancia de la eficiencia en las operaciones, como ventaja competitiva.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Utilizar la calificación de factores para evaluar la subcontratación de proveedores.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/>
        </p:nvSpPr>
        <p:spPr>
          <a:xfrm>
            <a:off x="398994" y="724844"/>
            <a:ext cx="7881937" cy="180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Render, B; Heizer, J (2014). “Principios de Administración de Operaciones”. 9na edición. México, D.F. México. Editorial Pearson.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Dalessio, F.  (2004). “Administración y Dirección de la Producción”. 2ª ed. México, D.F. México, Editorial Prentice Hall.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Adler, M. (2004). “Producción &amp; Operaciones”. Buenos Aires, Argentina.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Ediciones Macchi.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Mundial: </a:t>
            </a:r>
            <a:r>
              <a:rPr b="1"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www.worldbank.org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 Mundial de Comercio: </a:t>
            </a:r>
            <a:r>
              <a:rPr b="1"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www.wto.org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BIBLIOGRAFÍA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0" y="3703125"/>
            <a:ext cx="914400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Establecimiento de la misión, la estrategia y los objetivos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407875" y="320830"/>
            <a:ext cx="7204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Establecimiento de la misión, la estrategia y los objetivos</a:t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728" y="1966448"/>
            <a:ext cx="2183176" cy="144754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 txBox="1"/>
          <p:nvPr/>
        </p:nvSpPr>
        <p:spPr>
          <a:xfrm>
            <a:off x="896082" y="1416634"/>
            <a:ext cx="6779096" cy="6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“El Propósito o la razón de ser de una organización”</a:t>
            </a:r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445725" y="649477"/>
            <a:ext cx="8043182" cy="6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P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Misión?</a:t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2351367" y="3406216"/>
            <a:ext cx="4441265" cy="60466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Bien! ¿y cómo lo logro?</a:t>
            </a:r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587940" y="3958271"/>
            <a:ext cx="7758752" cy="6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medio de la implementación de objetivos y estrategias. 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1798284" y="4462921"/>
            <a:ext cx="5338064" cy="67197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Y, ¿Qué es una estrategia?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407875" y="320830"/>
            <a:ext cx="7204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Establecimiento de la misión, la estrategia y los objetivos</a:t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 txBox="1"/>
          <p:nvPr/>
        </p:nvSpPr>
        <p:spPr>
          <a:xfrm>
            <a:off x="165202" y="808736"/>
            <a:ext cx="8676456" cy="14233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 es el plan de acción trazado por una organización para lograr los objetivos, y por lo tanto cumplir su misión.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estrategias explotan las oportunidades y fortalezas, neutralizan las amenazas y evitan las debilidades.</a:t>
            </a: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165202" y="2525970"/>
            <a:ext cx="5361700" cy="2824088"/>
            <a:chOff x="0" y="0"/>
            <a:chExt cx="5361700" cy="2824088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0" y="0"/>
              <a:ext cx="5361700" cy="0"/>
            </a:xfrm>
            <a:prstGeom prst="straightConnector1">
              <a:avLst/>
            </a:prstGeom>
            <a:solidFill>
              <a:srgbClr val="BF504D"/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" name="Google Shape;65;p5"/>
            <p:cNvSpPr/>
            <p:nvPr/>
          </p:nvSpPr>
          <p:spPr>
            <a:xfrm>
              <a:off x="0" y="0"/>
              <a:ext cx="1641829" cy="2824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 txBox="1"/>
            <p:nvPr/>
          </p:nvSpPr>
          <p:spPr>
            <a:xfrm>
              <a:off x="0" y="0"/>
              <a:ext cx="1641829" cy="2824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 empresas logran su misión en tres formas conceptuales de estrategia:</a:t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711573" y="44126"/>
              <a:ext cx="3649935" cy="882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 txBox="1"/>
            <p:nvPr/>
          </p:nvSpPr>
          <p:spPr>
            <a:xfrm>
              <a:off x="1711573" y="44126"/>
              <a:ext cx="3649935" cy="882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 Diferenciación</a:t>
              </a:r>
              <a:endParaRPr/>
            </a:p>
          </p:txBody>
        </p:sp>
        <p:cxnSp>
          <p:nvCxnSpPr>
            <p:cNvPr id="69" name="Google Shape;69;p5"/>
            <p:cNvCxnSpPr/>
            <p:nvPr/>
          </p:nvCxnSpPr>
          <p:spPr>
            <a:xfrm>
              <a:off x="1641829" y="926653"/>
              <a:ext cx="3719679" cy="0"/>
            </a:xfrm>
            <a:prstGeom prst="straightConnector1">
              <a:avLst/>
            </a:prstGeom>
            <a:solidFill>
              <a:srgbClr val="BF504D"/>
            </a:solidFill>
            <a:ln cap="flat" cmpd="sng" w="25400">
              <a:solidFill>
                <a:srgbClr val="E1C1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" name="Google Shape;70;p5"/>
            <p:cNvSpPr/>
            <p:nvPr/>
          </p:nvSpPr>
          <p:spPr>
            <a:xfrm>
              <a:off x="1711573" y="970780"/>
              <a:ext cx="3649935" cy="882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 txBox="1"/>
            <p:nvPr/>
          </p:nvSpPr>
          <p:spPr>
            <a:xfrm>
              <a:off x="1711573" y="970780"/>
              <a:ext cx="3649935" cy="882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2) Liderazgo en costos</a:t>
              </a:r>
              <a:endParaRPr/>
            </a:p>
          </p:txBody>
        </p:sp>
        <p:cxnSp>
          <p:nvCxnSpPr>
            <p:cNvPr id="72" name="Google Shape;72;p5"/>
            <p:cNvCxnSpPr/>
            <p:nvPr/>
          </p:nvCxnSpPr>
          <p:spPr>
            <a:xfrm>
              <a:off x="1641829" y="1853307"/>
              <a:ext cx="3719679" cy="0"/>
            </a:xfrm>
            <a:prstGeom prst="straightConnector1">
              <a:avLst/>
            </a:prstGeom>
            <a:solidFill>
              <a:srgbClr val="BF504D"/>
            </a:solidFill>
            <a:ln cap="flat" cmpd="sng" w="25400">
              <a:solidFill>
                <a:srgbClr val="E1C1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1711573" y="1897434"/>
              <a:ext cx="3649935" cy="882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 txBox="1"/>
            <p:nvPr/>
          </p:nvSpPr>
          <p:spPr>
            <a:xfrm>
              <a:off x="1711573" y="1897434"/>
              <a:ext cx="3649935" cy="882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 Respuesta</a:t>
              </a:r>
              <a:endParaRPr/>
            </a:p>
          </p:txBody>
        </p:sp>
        <p:cxnSp>
          <p:nvCxnSpPr>
            <p:cNvPr id="75" name="Google Shape;75;p5"/>
            <p:cNvCxnSpPr/>
            <p:nvPr/>
          </p:nvCxnSpPr>
          <p:spPr>
            <a:xfrm>
              <a:off x="1641829" y="2779961"/>
              <a:ext cx="3719679" cy="0"/>
            </a:xfrm>
            <a:prstGeom prst="straightConnector1">
              <a:avLst/>
            </a:prstGeom>
            <a:solidFill>
              <a:srgbClr val="BF504D"/>
            </a:solidFill>
            <a:ln cap="flat" cmpd="sng" w="25400">
              <a:solidFill>
                <a:srgbClr val="E1C1C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6" name="Google Shape;76;p5"/>
          <p:cNvSpPr/>
          <p:nvPr/>
        </p:nvSpPr>
        <p:spPr>
          <a:xfrm>
            <a:off x="5853834" y="2530830"/>
            <a:ext cx="360040" cy="28083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6357890" y="2530830"/>
            <a:ext cx="230425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 del gerente de operaciones: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Entregar bienes y servicios que sean (1) </a:t>
            </a:r>
            <a:r>
              <a:rPr b="1" i="1" lang="es-PE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mejores</a:t>
            </a: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por lo menos diferentes, (2) </a:t>
            </a:r>
            <a:r>
              <a:rPr b="1" i="1" lang="es-PE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más baratos</a:t>
            </a: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(3) en el </a:t>
            </a:r>
            <a:r>
              <a:rPr b="1" i="1" lang="es-PE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menor tiempo posible</a:t>
            </a: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726032" y="659211"/>
            <a:ext cx="7344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 en diferenciación</a:t>
            </a:r>
            <a:endParaRPr/>
          </a:p>
        </p:txBody>
      </p:sp>
      <p:sp>
        <p:nvSpPr>
          <p:cNvPr id="84" name="Google Shape;84;p6"/>
          <p:cNvSpPr txBox="1"/>
          <p:nvPr/>
        </p:nvSpPr>
        <p:spPr>
          <a:xfrm>
            <a:off x="726032" y="1357678"/>
            <a:ext cx="73448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Distinguir las ofertas de una organización de tal manera que el cliente las perciba como un valor agregado</a:t>
            </a:r>
            <a:endParaRPr/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064" y="2941854"/>
            <a:ext cx="3118200" cy="194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6929" y="2509806"/>
            <a:ext cx="3195439" cy="21264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6"/>
          <p:cNvSpPr txBox="1"/>
          <p:nvPr/>
        </p:nvSpPr>
        <p:spPr>
          <a:xfrm>
            <a:off x="4326432" y="4772690"/>
            <a:ext cx="38164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Diferenciación por experiencia: el propósito es involucrar al cliente</a:t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07875" y="320830"/>
            <a:ext cx="7204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Establecimiento de la misión, la estrategia y los objetivos</a:t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/>
        </p:nvSpPr>
        <p:spPr>
          <a:xfrm>
            <a:off x="1260890" y="620550"/>
            <a:ext cx="7344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 de bajo costo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1260890" y="1319017"/>
            <a:ext cx="73448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 liderazgo por bajo costo es lograr  el valor máximo según lo perciba o defina el cliente.</a:t>
            </a:r>
            <a:endParaRPr/>
          </a:p>
        </p:txBody>
      </p:sp>
      <p:sp>
        <p:nvSpPr>
          <p:cNvPr id="96" name="Google Shape;96;p7"/>
          <p:cNvSpPr txBox="1"/>
          <p:nvPr/>
        </p:nvSpPr>
        <p:spPr>
          <a:xfrm>
            <a:off x="4573258" y="2554569"/>
            <a:ext cx="3816423" cy="646331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estrategia de bajo costo </a:t>
            </a:r>
            <a:r>
              <a:rPr b="1" i="1" lang="es-PE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implica un valor bajo o baja calidad.</a:t>
            </a:r>
            <a:endParaRPr/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842" y="2687169"/>
            <a:ext cx="1224136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5191" y="2535888"/>
            <a:ext cx="1143571" cy="1143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258" y="4087156"/>
            <a:ext cx="1307720" cy="85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2978" y="4052362"/>
            <a:ext cx="1259011" cy="132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6229442" y="3790121"/>
            <a:ext cx="14801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otros ejemplos pueden dar?</a:t>
            </a:r>
            <a:endParaRPr/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4087156"/>
            <a:ext cx="1388347" cy="1388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/>
          <p:nvPr/>
        </p:nvSpPr>
        <p:spPr>
          <a:xfrm>
            <a:off x="407875" y="320830"/>
            <a:ext cx="7204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Establecimiento de la misión, la estrategia y los objetivos</a:t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298413" y="897443"/>
            <a:ext cx="7344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 del nivel de respuesta</a:t>
            </a:r>
            <a:endParaRPr/>
          </a:p>
        </p:txBody>
      </p:sp>
      <p:sp>
        <p:nvSpPr>
          <p:cNvPr id="110" name="Google Shape;110;p8"/>
          <p:cNvSpPr txBox="1"/>
          <p:nvPr/>
        </p:nvSpPr>
        <p:spPr>
          <a:xfrm>
            <a:off x="1665038" y="1400401"/>
            <a:ext cx="73448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Puede ser concebida como respuesta </a:t>
            </a:r>
            <a:r>
              <a:rPr b="1" i="1" lang="es-PE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flexible</a:t>
            </a:r>
            <a:r>
              <a:rPr b="1" lang="es-PE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 o también como respuesta </a:t>
            </a:r>
            <a:r>
              <a:rPr b="1" i="1" lang="es-PE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confiable</a:t>
            </a:r>
            <a:r>
              <a:rPr b="1" lang="es-PE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i="1" lang="es-PE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rápida</a:t>
            </a:r>
            <a:r>
              <a:rPr b="1" lang="es-PE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11" name="Google Shape;111;p8"/>
          <p:cNvSpPr txBox="1"/>
          <p:nvPr/>
        </p:nvSpPr>
        <p:spPr>
          <a:xfrm>
            <a:off x="440902" y="3841305"/>
            <a:ext cx="28803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es un ejemplo de contar con la capacidad para responder a los cambios en diseño y volumen.</a:t>
            </a: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49" y="1822109"/>
            <a:ext cx="1365990" cy="102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5238" y="4318853"/>
            <a:ext cx="2573567" cy="87568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/>
          <p:nvPr/>
        </p:nvSpPr>
        <p:spPr>
          <a:xfrm>
            <a:off x="376616" y="3506789"/>
            <a:ext cx="2736304" cy="1533562"/>
          </a:xfrm>
          <a:prstGeom prst="wedgeRectCallout">
            <a:avLst>
              <a:gd fmla="val -31590" name="adj1"/>
              <a:gd fmla="val -95108" name="adj2"/>
            </a:avLst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3256936" y="2057415"/>
            <a:ext cx="2736304" cy="1533562"/>
          </a:xfrm>
          <a:prstGeom prst="wedgeRectCallout">
            <a:avLst>
              <a:gd fmla="val -13279" name="adj1"/>
              <a:gd fmla="val 85403" name="adj2"/>
            </a:avLst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SGS brinda respuestas confiables generando un alto valor para el cliente final.</a:t>
            </a:r>
            <a:endParaRPr/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8936" y="3517132"/>
            <a:ext cx="1124293" cy="1533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/>
          <p:nvPr/>
        </p:nvSpPr>
        <p:spPr>
          <a:xfrm>
            <a:off x="6724443" y="2197868"/>
            <a:ext cx="2078363" cy="1058742"/>
          </a:xfrm>
          <a:prstGeom prst="wedgeRectCallout">
            <a:avLst>
              <a:gd fmla="val 1789" name="adj1"/>
              <a:gd fmla="val 118530" name="adj2"/>
            </a:avLst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Pacifico Seguros entrega productos de forma rápida.</a:t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407875" y="320830"/>
            <a:ext cx="7204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Establecimiento de la misión, la estrategia y los objetivos</a:t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/>
        </p:nvSpPr>
        <p:spPr>
          <a:xfrm>
            <a:off x="622867" y="1010882"/>
            <a:ext cx="73448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una de las tres estrategias mencionadas proporciona una oportunidad para que los gerentes de operaciones logren una ventaja competitiva. </a:t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622866" y="1934212"/>
            <a:ext cx="79901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Ventaja Competitiva </a:t>
            </a: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creación de una ventaja única sobre los competidores </a:t>
            </a:r>
            <a:endParaRPr/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4311" y="2877295"/>
            <a:ext cx="3091620" cy="204987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9"/>
          <p:cNvSpPr/>
          <p:nvPr/>
        </p:nvSpPr>
        <p:spPr>
          <a:xfrm>
            <a:off x="407875" y="320830"/>
            <a:ext cx="7204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Establecimiento de la misión, la estrategia y los objetivos</a:t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2016-10-06T14:52:02Z</dcterms:created>
  <dc:creator>ISIL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