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3" r:id="rId2"/>
  </p:sldMasterIdLst>
  <p:notesMasterIdLst>
    <p:notesMasterId r:id="rId32"/>
  </p:notesMasterIdLst>
  <p:handoutMasterIdLst>
    <p:handoutMasterId r:id="rId33"/>
  </p:handoutMasterIdLst>
  <p:sldIdLst>
    <p:sldId id="326" r:id="rId3"/>
    <p:sldId id="306" r:id="rId4"/>
    <p:sldId id="327" r:id="rId5"/>
    <p:sldId id="316" r:id="rId6"/>
    <p:sldId id="348" r:id="rId7"/>
    <p:sldId id="330" r:id="rId8"/>
    <p:sldId id="331" r:id="rId9"/>
    <p:sldId id="329" r:id="rId10"/>
    <p:sldId id="349" r:id="rId11"/>
    <p:sldId id="332" r:id="rId12"/>
    <p:sldId id="333" r:id="rId13"/>
    <p:sldId id="334" r:id="rId14"/>
    <p:sldId id="335" r:id="rId15"/>
    <p:sldId id="355" r:id="rId16"/>
    <p:sldId id="337" r:id="rId17"/>
    <p:sldId id="338" r:id="rId18"/>
    <p:sldId id="339" r:id="rId19"/>
    <p:sldId id="350" r:id="rId20"/>
    <p:sldId id="340" r:id="rId21"/>
    <p:sldId id="341" r:id="rId22"/>
    <p:sldId id="357" r:id="rId23"/>
    <p:sldId id="358" r:id="rId24"/>
    <p:sldId id="289" r:id="rId25"/>
    <p:sldId id="342" r:id="rId26"/>
    <p:sldId id="343" r:id="rId27"/>
    <p:sldId id="344" r:id="rId28"/>
    <p:sldId id="345" r:id="rId29"/>
    <p:sldId id="351" r:id="rId30"/>
    <p:sldId id="346" r:id="rId31"/>
  </p:sldIdLst>
  <p:sldSz cx="9144000" cy="5715000" type="screen16x10"/>
  <p:notesSz cx="6858000" cy="9144000"/>
  <p:custDataLst>
    <p:tags r:id="rId3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465" userDrawn="1">
          <p15:clr>
            <a:srgbClr val="A4A3A4"/>
          </p15:clr>
        </p15:guide>
        <p15:guide id="3" orient="horz" pos="3320" userDrawn="1">
          <p15:clr>
            <a:srgbClr val="A4A3A4"/>
          </p15:clr>
        </p15:guide>
        <p15:guide id="11" pos="317" userDrawn="1">
          <p15:clr>
            <a:srgbClr val="A4A3A4"/>
          </p15:clr>
        </p15:guide>
        <p15:guide id="12" orient="horz" pos="553" userDrawn="1">
          <p15:clr>
            <a:srgbClr val="A4A3A4"/>
          </p15:clr>
        </p15:guide>
        <p15:guide id="13" orient="horz" pos="3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558ED5"/>
    <a:srgbClr val="1F85A6"/>
    <a:srgbClr val="E6E6E6"/>
    <a:srgbClr val="D1022C"/>
    <a:srgbClr val="BFD5EF"/>
    <a:srgbClr val="FFFFFF"/>
    <a:srgbClr val="C00000"/>
    <a:srgbClr val="A6A6A6"/>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68" autoAdjust="0"/>
    <p:restoredTop sz="89853" autoAdjust="0"/>
  </p:normalViewPr>
  <p:slideViewPr>
    <p:cSldViewPr snapToGrid="0" snapToObjects="1" showGuides="1">
      <p:cViewPr varScale="1">
        <p:scale>
          <a:sx n="95" d="100"/>
          <a:sy n="95" d="100"/>
        </p:scale>
        <p:origin x="1386" y="90"/>
      </p:cViewPr>
      <p:guideLst>
        <p:guide pos="5465"/>
        <p:guide orient="horz" pos="3320"/>
        <p:guide pos="317"/>
        <p:guide orient="horz" pos="553"/>
        <p:guide orient="horz" pos="34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oleObject" Target="file:///E:\ISIL\Cursos%203.0\05-Gestion%20de%20Operaciones\Sesion03\Soluci&#243;n%20Caso%20Pr&#225;ctic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manualLayout>
          <c:layoutTarget val="inner"/>
          <c:xMode val="edge"/>
          <c:yMode val="edge"/>
          <c:x val="8.0469816272965886E-2"/>
          <c:y val="0.18560185185185185"/>
          <c:w val="0.89019685039370078"/>
          <c:h val="0.72088764946048411"/>
        </c:manualLayout>
      </c:layout>
      <c:scatterChart>
        <c:scatterStyle val="lineMarker"/>
        <c:varyColors val="0"/>
        <c:ser>
          <c:idx val="0"/>
          <c:order val="0"/>
          <c:tx>
            <c:strRef>
              <c:f>'Caso Práctico 2'!$D$5</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34212839020122487"/>
                  <c:y val="-3.2903543307086613E-2"/>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trendlineLbl>
          </c:trendline>
          <c:trendline>
            <c:spPr>
              <a:ln w="19050" cap="rnd">
                <a:solidFill>
                  <a:schemeClr val="accent1"/>
                </a:solidFill>
                <a:prstDash val="sysDot"/>
              </a:ln>
              <a:effectLst/>
            </c:spPr>
            <c:trendlineType val="linear"/>
            <c:dispRSqr val="0"/>
            <c:dispEq val="0"/>
          </c:trendline>
          <c:xVal>
            <c:numRef>
              <c:f>'Caso Práctico 2'!$C$6:$C$13</c:f>
              <c:numCache>
                <c:formatCode>General</c:formatCode>
                <c:ptCount val="8"/>
                <c:pt idx="0">
                  <c:v>0</c:v>
                </c:pt>
                <c:pt idx="1">
                  <c:v>4</c:v>
                </c:pt>
                <c:pt idx="2">
                  <c:v>14</c:v>
                </c:pt>
                <c:pt idx="3">
                  <c:v>10</c:v>
                </c:pt>
                <c:pt idx="4">
                  <c:v>9</c:v>
                </c:pt>
                <c:pt idx="5">
                  <c:v>8</c:v>
                </c:pt>
                <c:pt idx="6">
                  <c:v>6</c:v>
                </c:pt>
                <c:pt idx="7">
                  <c:v>1</c:v>
                </c:pt>
              </c:numCache>
            </c:numRef>
          </c:xVal>
          <c:yVal>
            <c:numRef>
              <c:f>'Caso Práctico 2'!$D$6:$D$13</c:f>
              <c:numCache>
                <c:formatCode>General</c:formatCode>
                <c:ptCount val="8"/>
                <c:pt idx="0">
                  <c:v>2.4</c:v>
                </c:pt>
                <c:pt idx="1">
                  <c:v>7.2</c:v>
                </c:pt>
                <c:pt idx="2">
                  <c:v>10.3</c:v>
                </c:pt>
                <c:pt idx="3">
                  <c:v>9.1</c:v>
                </c:pt>
                <c:pt idx="4">
                  <c:v>10.199999999999999</c:v>
                </c:pt>
                <c:pt idx="5">
                  <c:v>4.0999999999999996</c:v>
                </c:pt>
                <c:pt idx="6">
                  <c:v>7.6</c:v>
                </c:pt>
                <c:pt idx="7">
                  <c:v>3.5</c:v>
                </c:pt>
              </c:numCache>
            </c:numRef>
          </c:yVal>
          <c:smooth val="0"/>
          <c:extLst>
            <c:ext xmlns:c16="http://schemas.microsoft.com/office/drawing/2014/chart" uri="{C3380CC4-5D6E-409C-BE32-E72D297353CC}">
              <c16:uniqueId val="{00000002-14C0-490F-902F-AA865222A0C8}"/>
            </c:ext>
          </c:extLst>
        </c:ser>
        <c:dLbls>
          <c:showLegendKey val="0"/>
          <c:showVal val="0"/>
          <c:showCatName val="0"/>
          <c:showSerName val="0"/>
          <c:showPercent val="0"/>
          <c:showBubbleSize val="0"/>
        </c:dLbls>
        <c:axId val="314947840"/>
        <c:axId val="314958592"/>
      </c:scatterChart>
      <c:valAx>
        <c:axId val="314947840"/>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314958592"/>
        <c:crosses val="autoZero"/>
        <c:crossBetween val="midCat"/>
      </c:valAx>
      <c:valAx>
        <c:axId val="31495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31494784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932DC7-834F-6148-86AF-F72164F7FFC1}" type="datetimeFigureOut">
              <a:rPr lang="es-ES" smtClean="0"/>
              <a:t>23/04/2025</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CEA6FD5-E31A-6D44-BE80-5A94AC694FC0}" type="slidenum">
              <a:rPr lang="es-ES" smtClean="0"/>
              <a:t>‹Nº›</a:t>
            </a:fld>
            <a:endParaRPr lang="es-ES"/>
          </a:p>
        </p:txBody>
      </p:sp>
    </p:spTree>
    <p:extLst>
      <p:ext uri="{BB962C8B-B14F-4D97-AF65-F5344CB8AC3E}">
        <p14:creationId xmlns:p14="http://schemas.microsoft.com/office/powerpoint/2010/main" val="3426518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F1720-AE80-4069-8D89-2C76E8AFD874}" type="datetimeFigureOut">
              <a:rPr lang="es-PE" smtClean="0"/>
              <a:t>23/04/2025</a:t>
            </a:fld>
            <a:endParaRPr lang="es-PE"/>
          </a:p>
        </p:txBody>
      </p:sp>
      <p:sp>
        <p:nvSpPr>
          <p:cNvPr id="4" name="Marcador de imagen de diapositiva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700CA-E45F-416D-B659-25554F846B43}" type="slidenum">
              <a:rPr lang="es-PE" smtClean="0"/>
              <a:t>‹Nº›</a:t>
            </a:fld>
            <a:endParaRPr lang="es-PE"/>
          </a:p>
        </p:txBody>
      </p:sp>
    </p:spTree>
    <p:extLst>
      <p:ext uri="{BB962C8B-B14F-4D97-AF65-F5344CB8AC3E}">
        <p14:creationId xmlns:p14="http://schemas.microsoft.com/office/powerpoint/2010/main" val="124852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3</a:t>
            </a:fld>
            <a:endParaRPr lang="es-PE" dirty="0"/>
          </a:p>
        </p:txBody>
      </p:sp>
    </p:spTree>
    <p:extLst>
      <p:ext uri="{BB962C8B-B14F-4D97-AF65-F5344CB8AC3E}">
        <p14:creationId xmlns:p14="http://schemas.microsoft.com/office/powerpoint/2010/main" val="993282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6700CA-E45F-416D-B659-25554F846B43}" type="slidenum">
              <a:rPr kumimoji="0" lang="es-P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s-P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50727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5</a:t>
            </a:fld>
            <a:endParaRPr lang="es-PE" dirty="0"/>
          </a:p>
        </p:txBody>
      </p:sp>
    </p:spTree>
    <p:extLst>
      <p:ext uri="{BB962C8B-B14F-4D97-AF65-F5344CB8AC3E}">
        <p14:creationId xmlns:p14="http://schemas.microsoft.com/office/powerpoint/2010/main" val="2446550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b="0" i="0" u="none" strike="noStrike" kern="1200" baseline="0" dirty="0">
                <a:solidFill>
                  <a:schemeClr val="tx1"/>
                </a:solidFill>
                <a:latin typeface="Calibri" pitchFamily="34" charset="0"/>
                <a:ea typeface="+mn-ea"/>
                <a:cs typeface="+mn-cs"/>
              </a:rPr>
              <a:t>En el mercado global, donde se manufacturan los costosos componentes de los jet Boeing 787 en docenas de países, la coordinación impulsada por los pronósticos es crucial. La programación de su transporte a Seattle para el ensamble final al menor costo posible significa que no habrá sorpresas de último minuto que puedan dañar los ya bajos márgenes de utilidad.</a:t>
            </a:r>
            <a:endParaRPr lang="es-ES" dirty="0"/>
          </a:p>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6</a:t>
            </a:fld>
            <a:endParaRPr lang="es-PE"/>
          </a:p>
        </p:txBody>
      </p:sp>
    </p:spTree>
    <p:extLst>
      <p:ext uri="{BB962C8B-B14F-4D97-AF65-F5344CB8AC3E}">
        <p14:creationId xmlns:p14="http://schemas.microsoft.com/office/powerpoint/2010/main" val="30928344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b="0" i="0" u="none" strike="noStrike" kern="1200" baseline="0" dirty="0">
                <a:solidFill>
                  <a:schemeClr val="tx1"/>
                </a:solidFill>
                <a:latin typeface="Calibri" pitchFamily="34" charset="0"/>
                <a:ea typeface="+mn-ea"/>
                <a:cs typeface="+mn-cs"/>
              </a:rPr>
              <a:t>Una gran fábrica de productos químicos de Luisiana casi perdió a su principal cliente cuando una expansión súbita a 24 horas de operación condujo al desplome del control de la calidad en el segundo y tercer turnos.</a:t>
            </a:r>
            <a:endParaRPr lang="es-ES" dirty="0"/>
          </a:p>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7</a:t>
            </a:fld>
            <a:endParaRPr lang="es-PE"/>
          </a:p>
        </p:txBody>
      </p:sp>
    </p:spTree>
    <p:extLst>
      <p:ext uri="{BB962C8B-B14F-4D97-AF65-F5344CB8AC3E}">
        <p14:creationId xmlns:p14="http://schemas.microsoft.com/office/powerpoint/2010/main" val="4114539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b="0" i="0" u="none" strike="noStrike" kern="1200" baseline="0" dirty="0">
                <a:solidFill>
                  <a:schemeClr val="tx1"/>
                </a:solidFill>
                <a:latin typeface="Calibri" pitchFamily="34" charset="0"/>
                <a:ea typeface="+mn-ea"/>
                <a:cs typeface="+mn-cs"/>
              </a:rPr>
              <a:t>Esto es exactamente lo que le pasó a </a:t>
            </a:r>
            <a:r>
              <a:rPr lang="es-PE" sz="1200" b="0" i="0" u="none" strike="noStrike" kern="1200" baseline="0" dirty="0" err="1">
                <a:solidFill>
                  <a:schemeClr val="tx1"/>
                </a:solidFill>
                <a:latin typeface="Calibri" pitchFamily="34" charset="0"/>
                <a:ea typeface="+mn-ea"/>
                <a:cs typeface="+mn-cs"/>
              </a:rPr>
              <a:t>Nabisco</a:t>
            </a:r>
            <a:r>
              <a:rPr lang="es-PE" sz="1200" b="0" i="0" u="none" strike="noStrike" kern="1200" baseline="0" dirty="0">
                <a:solidFill>
                  <a:schemeClr val="tx1"/>
                </a:solidFill>
                <a:latin typeface="Calibri" pitchFamily="34" charset="0"/>
                <a:ea typeface="+mn-ea"/>
                <a:cs typeface="+mn-cs"/>
              </a:rPr>
              <a:t> cuando subestimó la enorme demanda de sus nuevas galletas bajas en grasa, </a:t>
            </a:r>
            <a:r>
              <a:rPr lang="es-PE" sz="1200" b="0" i="0" u="none" strike="noStrike" kern="1200" baseline="0" dirty="0" err="1">
                <a:solidFill>
                  <a:schemeClr val="tx1"/>
                </a:solidFill>
                <a:latin typeface="Calibri" pitchFamily="34" charset="0"/>
                <a:ea typeface="+mn-ea"/>
                <a:cs typeface="+mn-cs"/>
              </a:rPr>
              <a:t>Snackwell</a:t>
            </a:r>
            <a:r>
              <a:rPr lang="es-PE" sz="1200" b="0" i="0" u="none" strike="noStrike" kern="1200" baseline="0" dirty="0">
                <a:solidFill>
                  <a:schemeClr val="tx1"/>
                </a:solidFill>
                <a:latin typeface="Calibri" pitchFamily="34" charset="0"/>
                <a:ea typeface="+mn-ea"/>
                <a:cs typeface="+mn-cs"/>
              </a:rPr>
              <a:t> </a:t>
            </a:r>
            <a:r>
              <a:rPr lang="es-PE" sz="1200" b="0" i="0" u="none" strike="noStrike" kern="1200" baseline="0" dirty="0" err="1">
                <a:solidFill>
                  <a:schemeClr val="tx1"/>
                </a:solidFill>
                <a:latin typeface="Calibri" pitchFamily="34" charset="0"/>
                <a:ea typeface="+mn-ea"/>
                <a:cs typeface="+mn-cs"/>
              </a:rPr>
              <a:t>Devil’s</a:t>
            </a:r>
            <a:r>
              <a:rPr lang="es-PE" sz="1200" b="0" i="0" u="none" strike="noStrike" kern="1200" baseline="0" dirty="0">
                <a:solidFill>
                  <a:schemeClr val="tx1"/>
                </a:solidFill>
                <a:latin typeface="Calibri" pitchFamily="34" charset="0"/>
                <a:ea typeface="+mn-ea"/>
                <a:cs typeface="+mn-cs"/>
              </a:rPr>
              <a:t> </a:t>
            </a:r>
            <a:r>
              <a:rPr lang="es-PE" sz="1200" b="0" i="0" u="none" strike="noStrike" kern="1200" baseline="0" dirty="0" err="1">
                <a:solidFill>
                  <a:schemeClr val="tx1"/>
                </a:solidFill>
                <a:latin typeface="Calibri" pitchFamily="34" charset="0"/>
                <a:ea typeface="+mn-ea"/>
                <a:cs typeface="+mn-cs"/>
              </a:rPr>
              <a:t>Food</a:t>
            </a:r>
            <a:r>
              <a:rPr lang="es-PE" sz="1200" b="0" i="0" u="none" strike="noStrike" kern="1200" baseline="0" dirty="0">
                <a:solidFill>
                  <a:schemeClr val="tx1"/>
                </a:solidFill>
                <a:latin typeface="Calibri" pitchFamily="34" charset="0"/>
                <a:ea typeface="+mn-ea"/>
                <a:cs typeface="+mn-cs"/>
              </a:rPr>
              <a:t> Cookies. Incluso con las líneas de producción trabajando tiempo extra, </a:t>
            </a:r>
            <a:r>
              <a:rPr lang="es-PE" sz="1200" b="0" i="0" u="none" strike="noStrike" kern="1200" baseline="0" dirty="0" err="1">
                <a:solidFill>
                  <a:schemeClr val="tx1"/>
                </a:solidFill>
                <a:latin typeface="Calibri" pitchFamily="34" charset="0"/>
                <a:ea typeface="+mn-ea"/>
                <a:cs typeface="+mn-cs"/>
              </a:rPr>
              <a:t>Nabisco</a:t>
            </a:r>
            <a:r>
              <a:rPr lang="es-PE" sz="1200" b="0" i="0" u="none" strike="noStrike" kern="1200" baseline="0" dirty="0">
                <a:solidFill>
                  <a:schemeClr val="tx1"/>
                </a:solidFill>
                <a:latin typeface="Calibri" pitchFamily="34" charset="0"/>
                <a:ea typeface="+mn-ea"/>
                <a:cs typeface="+mn-cs"/>
              </a:rPr>
              <a:t> no pudo cubrir la demanda y perdió clientes.</a:t>
            </a:r>
            <a:endParaRPr lang="es-ES" dirty="0"/>
          </a:p>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8</a:t>
            </a:fld>
            <a:endParaRPr lang="es-PE"/>
          </a:p>
        </p:txBody>
      </p:sp>
    </p:spTree>
    <p:extLst>
      <p:ext uri="{BB962C8B-B14F-4D97-AF65-F5344CB8AC3E}">
        <p14:creationId xmlns:p14="http://schemas.microsoft.com/office/powerpoint/2010/main" val="3203893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9</a:t>
            </a:fld>
            <a:endParaRPr lang="es-PE" dirty="0"/>
          </a:p>
        </p:txBody>
      </p:sp>
    </p:spTree>
    <p:extLst>
      <p:ext uri="{BB962C8B-B14F-4D97-AF65-F5344CB8AC3E}">
        <p14:creationId xmlns:p14="http://schemas.microsoft.com/office/powerpoint/2010/main" val="710524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200" b="0" i="0" u="none" strike="noStrike" kern="1200" baseline="0" dirty="0">
                <a:solidFill>
                  <a:schemeClr val="tx1"/>
                </a:solidFill>
                <a:latin typeface="Calibri" pitchFamily="34" charset="0"/>
                <a:ea typeface="+mn-ea"/>
                <a:cs typeface="+mn-cs"/>
              </a:rPr>
              <a:t>La ecuación de regresión es una forma de expresar la naturaleza de la relación que hay entre dos variables. Las rectas de regresión no son relaciones de “causa y efecto”. Simplemente describen relaciones entre las variables. La ecuación de regresión muestra la forma en que una variable se relaciona con el valor y los cambios de otra variable.</a:t>
            </a:r>
            <a:endParaRPr lang="es-ES" dirty="0"/>
          </a:p>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16</a:t>
            </a:fld>
            <a:endParaRPr lang="es-PE"/>
          </a:p>
        </p:txBody>
      </p:sp>
    </p:spTree>
    <p:extLst>
      <p:ext uri="{BB962C8B-B14F-4D97-AF65-F5344CB8AC3E}">
        <p14:creationId xmlns:p14="http://schemas.microsoft.com/office/powerpoint/2010/main" val="141348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sz="1200" b="0" i="0" u="none" strike="noStrike" kern="1200" baseline="0" dirty="0">
                <a:solidFill>
                  <a:schemeClr val="tx1"/>
                </a:solidFill>
                <a:latin typeface="Calibri" pitchFamily="34" charset="0"/>
                <a:ea typeface="+mn-ea"/>
                <a:cs typeface="+mn-cs"/>
              </a:rPr>
              <a:t>Otra forma de evaluar la relación entre dos variables consiste en calcular el </a:t>
            </a:r>
            <a:r>
              <a:rPr lang="es-PE" sz="1200" b="1" i="0" u="none" strike="noStrike" kern="1200" baseline="0" dirty="0">
                <a:solidFill>
                  <a:schemeClr val="tx1"/>
                </a:solidFill>
                <a:latin typeface="Calibri" pitchFamily="34" charset="0"/>
                <a:ea typeface="+mn-ea"/>
                <a:cs typeface="+mn-cs"/>
              </a:rPr>
              <a:t>coeficiente de correlación</a:t>
            </a:r>
            <a:r>
              <a:rPr lang="es-PE" sz="1200" b="0" i="0" u="none" strike="noStrike" kern="1200" baseline="0" dirty="0">
                <a:solidFill>
                  <a:schemeClr val="tx1"/>
                </a:solidFill>
                <a:latin typeface="Calibri" pitchFamily="34" charset="0"/>
                <a:ea typeface="+mn-ea"/>
                <a:cs typeface="+mn-cs"/>
              </a:rPr>
              <a:t>. Esta medida expresa el grado o la fuerza de la relación lineal. Usualmente identificado como </a:t>
            </a:r>
            <a:r>
              <a:rPr lang="es-PE" sz="1200" b="0" i="1" u="none" strike="noStrike" kern="1200" baseline="0" dirty="0">
                <a:solidFill>
                  <a:schemeClr val="tx1"/>
                </a:solidFill>
                <a:latin typeface="Calibri" pitchFamily="34" charset="0"/>
                <a:ea typeface="+mn-ea"/>
                <a:cs typeface="+mn-cs"/>
              </a:rPr>
              <a:t>r</a:t>
            </a:r>
            <a:r>
              <a:rPr lang="es-PE" sz="1200" b="0" i="0" u="none" strike="noStrike" kern="1200" baseline="0" dirty="0">
                <a:solidFill>
                  <a:schemeClr val="tx1"/>
                </a:solidFill>
                <a:latin typeface="Calibri" pitchFamily="34" charset="0"/>
                <a:ea typeface="+mn-ea"/>
                <a:cs typeface="+mn-cs"/>
              </a:rPr>
              <a:t>, el coeficiente de correlación puede ser cualquier número entre +1 y –1</a:t>
            </a:r>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17</a:t>
            </a:fld>
            <a:endParaRPr lang="es-PE"/>
          </a:p>
        </p:txBody>
      </p:sp>
    </p:spTree>
    <p:extLst>
      <p:ext uri="{BB962C8B-B14F-4D97-AF65-F5344CB8AC3E}">
        <p14:creationId xmlns:p14="http://schemas.microsoft.com/office/powerpoint/2010/main" val="402244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960438" y="1143000"/>
            <a:ext cx="4937125" cy="3086100"/>
          </a:xfrm>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10"/>
          </p:nvPr>
        </p:nvSpPr>
        <p:spPr/>
        <p:txBody>
          <a:bodyPr/>
          <a:lstStyle/>
          <a:p>
            <a:fld id="{F56700CA-E45F-416D-B659-25554F846B43}" type="slidenum">
              <a:rPr lang="es-PE" smtClean="0"/>
              <a:t>18</a:t>
            </a:fld>
            <a:endParaRPr lang="es-PE" dirty="0"/>
          </a:p>
        </p:txBody>
      </p:sp>
    </p:spTree>
    <p:extLst>
      <p:ext uri="{BB962C8B-B14F-4D97-AF65-F5344CB8AC3E}">
        <p14:creationId xmlns:p14="http://schemas.microsoft.com/office/powerpoint/2010/main" val="2941084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308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3707904" y="337220"/>
            <a:ext cx="5050904" cy="528402"/>
          </a:xfrm>
          <a:prstGeom prst="rect">
            <a:avLst/>
          </a:prstGeom>
          <a:solidFill>
            <a:schemeClr val="tx2"/>
          </a:solidFill>
        </p:spPr>
        <p:txBody>
          <a:bodyPr>
            <a:normAutofit/>
          </a:bodyPr>
          <a:lstStyle>
            <a:lvl1pPr>
              <a:defRPr sz="2800">
                <a:solidFill>
                  <a:schemeClr val="bg1"/>
                </a:solidFill>
                <a:latin typeface="+mn-lt"/>
              </a:defRPr>
            </a:lvl1pPr>
          </a:lstStyle>
          <a:p>
            <a:r>
              <a:rPr lang="es-ES" dirty="0"/>
              <a:t>Haga clic para modificar el estilo de título del patrón</a:t>
            </a:r>
            <a:endParaRPr lang="es-PE" dirty="0"/>
          </a:p>
        </p:txBody>
      </p:sp>
      <p:sp>
        <p:nvSpPr>
          <p:cNvPr id="3" name="2 Marcador de contenido"/>
          <p:cNvSpPr>
            <a:spLocks noGrp="1"/>
          </p:cNvSpPr>
          <p:nvPr>
            <p:ph idx="1"/>
          </p:nvPr>
        </p:nvSpPr>
        <p:spPr>
          <a:xfrm>
            <a:off x="457200" y="1333500"/>
            <a:ext cx="8229600" cy="3771636"/>
          </a:xfrm>
          <a:prstGeom prst="rect">
            <a:avLst/>
          </a:prstGeom>
        </p:spPr>
        <p:txBody>
          <a:bodyPr>
            <a:normAutofit/>
          </a:bodyPr>
          <a:lstStyle>
            <a:lvl1pPr>
              <a:defRPr sz="2800"/>
            </a:lvl1pPr>
            <a:lvl2pPr>
              <a:defRPr sz="2800"/>
            </a:lvl2pPr>
            <a:lvl3pPr>
              <a:defRPr sz="2800"/>
            </a:lvl3pPr>
            <a:lvl4pPr>
              <a:defRPr sz="2800"/>
            </a:lvl4pPr>
            <a:lvl5pPr>
              <a:defRPr sz="2800"/>
            </a:lvl5p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PE"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7544" y="277214"/>
            <a:ext cx="2178421" cy="699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9087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6483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5564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1154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4926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547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65127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78121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017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2943131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btema - 1 Imagen A">
    <p:spTree>
      <p:nvGrpSpPr>
        <p:cNvPr id="1" name=""/>
        <p:cNvGrpSpPr/>
        <p:nvPr/>
      </p:nvGrpSpPr>
      <p:grpSpPr>
        <a:xfrm>
          <a:off x="0" y="0"/>
          <a:ext cx="0" cy="0"/>
          <a:chOff x="0" y="0"/>
          <a:chExt cx="0" cy="0"/>
        </a:xfrm>
      </p:grpSpPr>
    </p:spTree>
    <p:extLst>
      <p:ext uri="{BB962C8B-B14F-4D97-AF65-F5344CB8AC3E}">
        <p14:creationId xmlns:p14="http://schemas.microsoft.com/office/powerpoint/2010/main" val="611824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tema - 1 Imagen B">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222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ema - 1 Imagen Centrada">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508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ema - 2 Imágenes">
    <p:spTree>
      <p:nvGrpSpPr>
        <p:cNvPr id="1" name=""/>
        <p:cNvGrpSpPr/>
        <p:nvPr/>
      </p:nvGrpSpPr>
      <p:grpSpPr>
        <a:xfrm>
          <a:off x="0" y="0"/>
          <a:ext cx="0" cy="0"/>
          <a:chOff x="0" y="0"/>
          <a:chExt cx="0" cy="0"/>
        </a:xfrm>
      </p:grpSpPr>
    </p:spTree>
    <p:extLst>
      <p:ext uri="{BB962C8B-B14F-4D97-AF65-F5344CB8AC3E}">
        <p14:creationId xmlns:p14="http://schemas.microsoft.com/office/powerpoint/2010/main" val="964691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ubtema - Imagen Gigant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6956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ubtema - Vide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5261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0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emf"/><Relationship Id="rId4" Type="http://schemas.openxmlformats.org/officeDocument/2006/relationships/slideLayout" Target="../slideLayouts/slideLayout14.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1848583" cy="215444"/>
            </a:xfrm>
            <a:prstGeom prst="rect">
              <a:avLst/>
            </a:prstGeom>
            <a:noFill/>
          </p:spPr>
          <p:txBody>
            <a:bodyPr wrap="none" rtlCol="0">
              <a:spAutoFit/>
            </a:bodyPr>
            <a:lstStyle/>
            <a:p>
              <a:r>
                <a:rPr lang="en-US" sz="800" kern="1200" dirty="0">
                  <a:solidFill>
                    <a:schemeClr val="bg1">
                      <a:lumMod val="50000"/>
                    </a:schemeClr>
                  </a:solidFill>
                  <a:latin typeface="Calibri"/>
                  <a:ea typeface="+mn-ea"/>
                  <a:cs typeface="Calibri"/>
                  <a:sym typeface="Wingdings"/>
                </a:rPr>
                <a:t>GESTIÓN DE OPERACIONES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03</a:t>
              </a:r>
              <a:endParaRPr lang="en-US" sz="800" dirty="0">
                <a:solidFill>
                  <a:schemeClr val="bg1">
                    <a:lumMod val="50000"/>
                  </a:schemeClr>
                </a:solidFill>
                <a:latin typeface="Calibri"/>
                <a:cs typeface="Calibri"/>
              </a:endParaRPr>
            </a:p>
          </p:txBody>
        </p:sp>
        <p:sp>
          <p:nvSpPr>
            <p:cNvPr id="18" name="Rectangle 3"/>
            <p:cNvSpPr/>
            <p:nvPr userDrawn="1"/>
          </p:nvSpPr>
          <p:spPr>
            <a:xfrm>
              <a:off x="7340677" y="5384440"/>
              <a:ext cx="1407757" cy="184666"/>
            </a:xfrm>
            <a:prstGeom prst="rect">
              <a:avLst/>
            </a:prstGeom>
          </p:spPr>
          <p:txBody>
            <a:bodyPr wrap="none">
              <a:spAutoFit/>
            </a:bodyPr>
            <a:lstStyle/>
            <a:p>
              <a:pPr algn="r"/>
              <a:r>
                <a:rPr lang="es-ES_tradnl" sz="600" dirty="0">
                  <a:solidFill>
                    <a:schemeClr val="bg1">
                      <a:lumMod val="50000"/>
                    </a:schemeClr>
                  </a:solidFill>
                </a:rPr>
                <a:t>© ISIL. Todos los derechos reservados</a:t>
              </a:r>
            </a:p>
          </p:txBody>
        </p:sp>
      </p:grpSp>
      <p:pic>
        <p:nvPicPr>
          <p:cNvPr id="3" name="Imagen 2"/>
          <p:cNvPicPr>
            <a:picLocks noChangeAspect="1"/>
          </p:cNvPicPr>
          <p:nvPr userDrawn="1"/>
        </p:nvPicPr>
        <p:blipFill>
          <a:blip r:embed="rId12">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3635932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60" r:id="rId4"/>
    <p:sldLayoutId id="2147483657" r:id="rId5"/>
    <p:sldLayoutId id="2147483658" r:id="rId6"/>
    <p:sldLayoutId id="2147483661" r:id="rId7"/>
    <p:sldLayoutId id="2147483659" r:id="rId8"/>
    <p:sldLayoutId id="2147483662" r:id="rId9"/>
    <p:sldLayoutId id="2147483672"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Agrupar 13"/>
          <p:cNvGrpSpPr/>
          <p:nvPr userDrawn="1"/>
        </p:nvGrpSpPr>
        <p:grpSpPr>
          <a:xfrm>
            <a:off x="944054" y="5369051"/>
            <a:ext cx="7804380" cy="215444"/>
            <a:chOff x="944054" y="5369051"/>
            <a:chExt cx="7804380" cy="215444"/>
          </a:xfrm>
        </p:grpSpPr>
        <p:sp>
          <p:nvSpPr>
            <p:cNvPr id="16" name="TextBox 7"/>
            <p:cNvSpPr txBox="1"/>
            <p:nvPr userDrawn="1"/>
          </p:nvSpPr>
          <p:spPr>
            <a:xfrm>
              <a:off x="944054" y="5369051"/>
              <a:ext cx="1848583" cy="215444"/>
            </a:xfrm>
            <a:prstGeom prst="rect">
              <a:avLst/>
            </a:prstGeom>
            <a:noFill/>
          </p:spPr>
          <p:txBody>
            <a:bodyPr wrap="none" rtlCol="0">
              <a:spAutoFit/>
            </a:bodyPr>
            <a:lstStyle/>
            <a:p>
              <a:r>
                <a:rPr lang="en-US" sz="800" kern="1200" dirty="0">
                  <a:solidFill>
                    <a:schemeClr val="bg1">
                      <a:lumMod val="50000"/>
                    </a:schemeClr>
                  </a:solidFill>
                  <a:latin typeface="Calibri"/>
                  <a:ea typeface="+mn-ea"/>
                  <a:cs typeface="Calibri"/>
                  <a:sym typeface="Wingdings"/>
                </a:rPr>
                <a:t>GESTIÓN DE OPERACIONES </a:t>
              </a:r>
              <a:r>
                <a:rPr lang="en-US" sz="800" dirty="0">
                  <a:solidFill>
                    <a:schemeClr val="bg1">
                      <a:lumMod val="50000"/>
                    </a:schemeClr>
                  </a:solidFill>
                  <a:latin typeface="Calibri"/>
                  <a:ea typeface="Wingdings"/>
                  <a:cs typeface="Calibri"/>
                  <a:sym typeface="Wingdings"/>
                </a:rPr>
                <a:t></a:t>
              </a:r>
              <a:r>
                <a:rPr lang="en-US" sz="800" kern="1200" dirty="0">
                  <a:solidFill>
                    <a:schemeClr val="bg1">
                      <a:lumMod val="50000"/>
                    </a:schemeClr>
                  </a:solidFill>
                  <a:latin typeface="Calibri"/>
                  <a:ea typeface="+mn-ea"/>
                  <a:cs typeface="Calibri"/>
                  <a:sym typeface="Wingdings"/>
                </a:rPr>
                <a:t>  SESIÓN 03</a:t>
              </a:r>
              <a:endParaRPr lang="en-US" sz="800" dirty="0">
                <a:solidFill>
                  <a:schemeClr val="bg1">
                    <a:lumMod val="50000"/>
                  </a:schemeClr>
                </a:solidFill>
                <a:latin typeface="Calibri"/>
                <a:cs typeface="Calibri"/>
              </a:endParaRPr>
            </a:p>
          </p:txBody>
        </p:sp>
        <p:sp>
          <p:nvSpPr>
            <p:cNvPr id="18" name="Rectangle 3"/>
            <p:cNvSpPr/>
            <p:nvPr userDrawn="1"/>
          </p:nvSpPr>
          <p:spPr>
            <a:xfrm>
              <a:off x="7204422" y="5384440"/>
              <a:ext cx="1544012" cy="184666"/>
            </a:xfrm>
            <a:prstGeom prst="rect">
              <a:avLst/>
            </a:prstGeom>
          </p:spPr>
          <p:txBody>
            <a:bodyPr wrap="none">
              <a:spAutoFit/>
            </a:bodyPr>
            <a:lstStyle/>
            <a:p>
              <a:pPr algn="r"/>
              <a:r>
                <a:rPr lang="es-ES_tradnl" sz="600" dirty="0">
                  <a:solidFill>
                    <a:schemeClr val="bg1">
                      <a:lumMod val="50000"/>
                    </a:schemeClr>
                  </a:solidFill>
                </a:rPr>
                <a:t>© 2019 ISIL. Todos los derechos reservados</a:t>
              </a:r>
            </a:p>
          </p:txBody>
        </p:sp>
      </p:grpSp>
      <p:pic>
        <p:nvPicPr>
          <p:cNvPr id="3" name="Imagen 2"/>
          <p:cNvPicPr>
            <a:picLocks noChangeAspect="1"/>
          </p:cNvPicPr>
          <p:nvPr userDrawn="1"/>
        </p:nvPicPr>
        <p:blipFill>
          <a:blip r:embed="rId10">
            <a:alphaModFix amt="20000"/>
          </a:blip>
          <a:stretch>
            <a:fillRect/>
          </a:stretch>
        </p:blipFill>
        <p:spPr>
          <a:xfrm>
            <a:off x="495300" y="5328911"/>
            <a:ext cx="448573" cy="250755"/>
          </a:xfrm>
          <a:prstGeom prst="rect">
            <a:avLst/>
          </a:prstGeom>
        </p:spPr>
      </p:pic>
    </p:spTree>
    <p:extLst>
      <p:ext uri="{BB962C8B-B14F-4D97-AF65-F5344CB8AC3E}">
        <p14:creationId xmlns:p14="http://schemas.microsoft.com/office/powerpoint/2010/main" val="114981634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3.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9.jpe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10.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package" Target="../embeddings/Microsoft_Excel_Worksheet1.xlsx"/><Relationship Id="rId4" Type="http://schemas.openxmlformats.org/officeDocument/2006/relationships/image" Target="../media/image23.emf"/></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10.xml"/><Relationship Id="rId1" Type="http://schemas.openxmlformats.org/officeDocument/2006/relationships/vmlDrawing" Target="../drawings/vmlDrawing3.vml"/><Relationship Id="rId4" Type="http://schemas.openxmlformats.org/officeDocument/2006/relationships/image" Target="../media/image25.emf"/></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10.xml"/><Relationship Id="rId1" Type="http://schemas.openxmlformats.org/officeDocument/2006/relationships/vmlDrawing" Target="../drawings/vmlDrawing4.vml"/><Relationship Id="rId5" Type="http://schemas.openxmlformats.org/officeDocument/2006/relationships/chart" Target="../charts/chart1.xml"/><Relationship Id="rId4" Type="http://schemas.openxmlformats.org/officeDocument/2006/relationships/image" Target="../media/image26.emf"/></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28.wmf"/><Relationship Id="rId4" Type="http://schemas.openxmlformats.org/officeDocument/2006/relationships/oleObject" Target="../embeddings/oleObject2.bin"/></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5" name="CuadroTexto 4"/>
          <p:cNvSpPr txBox="1"/>
          <p:nvPr/>
        </p:nvSpPr>
        <p:spPr>
          <a:xfrm>
            <a:off x="2088505" y="1653293"/>
            <a:ext cx="873152" cy="369332"/>
          </a:xfrm>
          <a:prstGeom prst="rect">
            <a:avLst/>
          </a:prstGeom>
          <a:noFill/>
        </p:spPr>
        <p:txBody>
          <a:bodyPr wrap="square" rtlCol="0">
            <a:spAutoFit/>
          </a:bodyPr>
          <a:lstStyle/>
          <a:p>
            <a:r>
              <a:rPr lang="es-ES" dirty="0">
                <a:solidFill>
                  <a:schemeClr val="bg1"/>
                </a:solidFill>
              </a:rPr>
              <a:t>SESIÓN</a:t>
            </a:r>
          </a:p>
        </p:txBody>
      </p:sp>
      <p:sp>
        <p:nvSpPr>
          <p:cNvPr id="6" name="CuadroTexto 5"/>
          <p:cNvSpPr txBox="1"/>
          <p:nvPr/>
        </p:nvSpPr>
        <p:spPr>
          <a:xfrm>
            <a:off x="2051281" y="1730819"/>
            <a:ext cx="964250" cy="1015663"/>
          </a:xfrm>
          <a:prstGeom prst="rect">
            <a:avLst/>
          </a:prstGeom>
          <a:noFill/>
        </p:spPr>
        <p:txBody>
          <a:bodyPr wrap="square" rtlCol="0">
            <a:spAutoFit/>
          </a:bodyPr>
          <a:lstStyle/>
          <a:p>
            <a:r>
              <a:rPr lang="es-ES" sz="5800" dirty="0">
                <a:solidFill>
                  <a:srgbClr val="FFFFFF"/>
                </a:solidFill>
              </a:rPr>
              <a:t>03</a:t>
            </a:r>
          </a:p>
        </p:txBody>
      </p:sp>
      <p:cxnSp>
        <p:nvCxnSpPr>
          <p:cNvPr id="8" name="Conector recto 7"/>
          <p:cNvCxnSpPr/>
          <p:nvPr/>
        </p:nvCxnSpPr>
        <p:spPr>
          <a:xfrm>
            <a:off x="3056456" y="1777107"/>
            <a:ext cx="0" cy="720031"/>
          </a:xfrm>
          <a:prstGeom prst="line">
            <a:avLst/>
          </a:prstGeom>
          <a:ln>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7" name="CuadroTexto 6"/>
          <p:cNvSpPr txBox="1"/>
          <p:nvPr/>
        </p:nvSpPr>
        <p:spPr>
          <a:xfrm>
            <a:off x="3159592" y="1674447"/>
            <a:ext cx="4596087" cy="989823"/>
          </a:xfrm>
          <a:prstGeom prst="rect">
            <a:avLst/>
          </a:prstGeom>
          <a:noFill/>
        </p:spPr>
        <p:txBody>
          <a:bodyPr wrap="square" rtlCol="0">
            <a:spAutoFit/>
          </a:bodyPr>
          <a:lstStyle/>
          <a:p>
            <a:pPr>
              <a:lnSpc>
                <a:spcPct val="80000"/>
              </a:lnSpc>
            </a:pPr>
            <a:r>
              <a:rPr lang="es-ES" sz="3600" b="1" dirty="0">
                <a:solidFill>
                  <a:srgbClr val="FFFFFF"/>
                </a:solidFill>
              </a:rPr>
              <a:t>PRONÓSTICOS DE DEMANDA</a:t>
            </a:r>
          </a:p>
        </p:txBody>
      </p:sp>
      <p:sp>
        <p:nvSpPr>
          <p:cNvPr id="9" name="CuadroTexto 8"/>
          <p:cNvSpPr txBox="1"/>
          <p:nvPr/>
        </p:nvSpPr>
        <p:spPr>
          <a:xfrm>
            <a:off x="3175138" y="3008050"/>
            <a:ext cx="5313769" cy="1254446"/>
          </a:xfrm>
          <a:prstGeom prst="rect">
            <a:avLst/>
          </a:prstGeom>
          <a:noFill/>
        </p:spPr>
        <p:txBody>
          <a:bodyPr wrap="square" rtlCol="0">
            <a:spAutoFit/>
          </a:bodyPr>
          <a:lstStyle/>
          <a:p>
            <a:pPr marL="177800" indent="-177800">
              <a:lnSpc>
                <a:spcPct val="120000"/>
              </a:lnSpc>
              <a:buSzPct val="80000"/>
              <a:buFont typeface="Arial"/>
              <a:buChar char="•"/>
            </a:pPr>
            <a:r>
              <a:rPr lang="es-ES" sz="1600" dirty="0">
                <a:solidFill>
                  <a:srgbClr val="FFFFFF"/>
                </a:solidFill>
              </a:rPr>
              <a:t>Definición de pronóstico</a:t>
            </a:r>
          </a:p>
          <a:p>
            <a:pPr marL="177800" indent="-177800">
              <a:lnSpc>
                <a:spcPct val="120000"/>
              </a:lnSpc>
              <a:buSzPct val="80000"/>
              <a:buFont typeface="Arial"/>
              <a:buChar char="•"/>
            </a:pPr>
            <a:r>
              <a:rPr lang="es-ES" sz="1600" dirty="0">
                <a:solidFill>
                  <a:srgbClr val="FFFFFF"/>
                </a:solidFill>
              </a:rPr>
              <a:t>Importancia estratégica del pronóstico</a:t>
            </a:r>
          </a:p>
          <a:p>
            <a:pPr marL="177800" indent="-177800">
              <a:lnSpc>
                <a:spcPct val="120000"/>
              </a:lnSpc>
              <a:buSzPct val="80000"/>
              <a:buFont typeface="Arial"/>
              <a:buChar char="•"/>
            </a:pPr>
            <a:r>
              <a:rPr lang="es-ES" sz="1600" dirty="0">
                <a:solidFill>
                  <a:srgbClr val="FFFFFF"/>
                </a:solidFill>
              </a:rPr>
              <a:t>Tipos de pronóstico de la demanda</a:t>
            </a:r>
          </a:p>
          <a:p>
            <a:pPr marL="177800" indent="-177800">
              <a:lnSpc>
                <a:spcPct val="120000"/>
              </a:lnSpc>
              <a:buSzPct val="80000"/>
              <a:buFont typeface="Arial"/>
              <a:buChar char="•"/>
            </a:pPr>
            <a:r>
              <a:rPr lang="es-ES" sz="1600" dirty="0">
                <a:solidFill>
                  <a:srgbClr val="FFFFFF"/>
                </a:solidFill>
              </a:rPr>
              <a:t>Casos prácticos de pronósticos de la demanda</a:t>
            </a:r>
          </a:p>
        </p:txBody>
      </p:sp>
    </p:spTree>
    <p:extLst>
      <p:ext uri="{BB962C8B-B14F-4D97-AF65-F5344CB8AC3E}">
        <p14:creationId xmlns:p14="http://schemas.microsoft.com/office/powerpoint/2010/main" val="2962688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6"/>
          <p:cNvSpPr txBox="1">
            <a:spLocks noChangeArrowheads="1"/>
          </p:cNvSpPr>
          <p:nvPr/>
        </p:nvSpPr>
        <p:spPr bwMode="auto">
          <a:xfrm>
            <a:off x="2051720" y="3476196"/>
            <a:ext cx="1692778" cy="605422"/>
          </a:xfrm>
          <a:prstGeom prst="rect">
            <a:avLst/>
          </a:prstGeom>
          <a:noFill/>
          <a:ln w="9525">
            <a:noFill/>
            <a:miter lim="800000"/>
            <a:headEnd/>
            <a:tailEnd/>
          </a:ln>
        </p:spPr>
        <p:txBody>
          <a:bodyPr wrap="square">
            <a:spAutoFit/>
          </a:bodyPr>
          <a:lstStyle/>
          <a:p>
            <a:pPr algn="ctr"/>
            <a:r>
              <a:rPr lang="es-ES" sz="1667" dirty="0">
                <a:solidFill>
                  <a:srgbClr val="0000FF"/>
                </a:solidFill>
              </a:rPr>
              <a:t>Cálculo de la Demanda Futura</a:t>
            </a:r>
          </a:p>
        </p:txBody>
      </p:sp>
      <p:sp>
        <p:nvSpPr>
          <p:cNvPr id="3" name="25 Abrir llave"/>
          <p:cNvSpPr/>
          <p:nvPr/>
        </p:nvSpPr>
        <p:spPr>
          <a:xfrm>
            <a:off x="3763373" y="3277547"/>
            <a:ext cx="388580" cy="1500166"/>
          </a:xfrm>
          <a:prstGeom prst="leftBrace">
            <a:avLst/>
          </a:prstGeom>
          <a:ln>
            <a:solidFill>
              <a:srgbClr val="0066C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sz="1500" dirty="0"/>
          </a:p>
        </p:txBody>
      </p:sp>
      <p:sp>
        <p:nvSpPr>
          <p:cNvPr id="4" name="Rectangle 11"/>
          <p:cNvSpPr>
            <a:spLocks noChangeArrowheads="1"/>
          </p:cNvSpPr>
          <p:nvPr/>
        </p:nvSpPr>
        <p:spPr bwMode="auto">
          <a:xfrm>
            <a:off x="4151953" y="3309470"/>
            <a:ext cx="2761408" cy="1500166"/>
          </a:xfrm>
          <a:prstGeom prst="rect">
            <a:avLst/>
          </a:prstGeom>
          <a:noFill/>
          <a:ln w="9525">
            <a:noFill/>
            <a:miter lim="800000"/>
            <a:headEnd/>
            <a:tailEnd/>
          </a:ln>
        </p:spPr>
        <p:txBody>
          <a:bodyPr/>
          <a:lstStyle/>
          <a:p>
            <a:pPr marL="380985" indent="-380985" algn="just">
              <a:lnSpc>
                <a:spcPct val="95000"/>
              </a:lnSpc>
              <a:spcBef>
                <a:spcPct val="30000"/>
              </a:spcBef>
            </a:pPr>
            <a:r>
              <a:rPr lang="es-MX" sz="1333" b="1" dirty="0"/>
              <a:t>Métodos cuantitativos</a:t>
            </a:r>
          </a:p>
          <a:p>
            <a:pPr marL="380985" indent="-380985" algn="just">
              <a:lnSpc>
                <a:spcPct val="95000"/>
              </a:lnSpc>
              <a:spcBef>
                <a:spcPct val="30000"/>
              </a:spcBef>
              <a:buFontTx/>
              <a:buAutoNum type="arabicPeriod"/>
            </a:pPr>
            <a:r>
              <a:rPr lang="es-MX" sz="1333" dirty="0">
                <a:solidFill>
                  <a:srgbClr val="FF0000"/>
                </a:solidFill>
              </a:rPr>
              <a:t>Promedios Móviles</a:t>
            </a:r>
          </a:p>
          <a:p>
            <a:pPr marL="380985" indent="-380985" algn="just">
              <a:lnSpc>
                <a:spcPct val="95000"/>
              </a:lnSpc>
              <a:spcBef>
                <a:spcPct val="30000"/>
              </a:spcBef>
              <a:buFontTx/>
              <a:buAutoNum type="arabicPeriod"/>
            </a:pPr>
            <a:r>
              <a:rPr lang="es-MX" sz="1333" dirty="0">
                <a:solidFill>
                  <a:srgbClr val="FF0000"/>
                </a:solidFill>
              </a:rPr>
              <a:t>Promedio Móvil Ponderado</a:t>
            </a:r>
          </a:p>
          <a:p>
            <a:pPr marL="380985" indent="-380985" algn="just">
              <a:lnSpc>
                <a:spcPct val="95000"/>
              </a:lnSpc>
              <a:spcBef>
                <a:spcPct val="30000"/>
              </a:spcBef>
              <a:buFontTx/>
              <a:buAutoNum type="arabicPeriod"/>
            </a:pPr>
            <a:r>
              <a:rPr lang="es-MX" sz="1333" dirty="0">
                <a:solidFill>
                  <a:srgbClr val="FF0000"/>
                </a:solidFill>
              </a:rPr>
              <a:t>Suavización Exponencial</a:t>
            </a:r>
          </a:p>
          <a:p>
            <a:pPr marL="380985" indent="-380985" algn="just">
              <a:lnSpc>
                <a:spcPct val="95000"/>
              </a:lnSpc>
              <a:spcBef>
                <a:spcPct val="30000"/>
              </a:spcBef>
              <a:buFontTx/>
              <a:buAutoNum type="arabicPeriod"/>
            </a:pPr>
            <a:r>
              <a:rPr lang="es-MX" sz="1333" dirty="0">
                <a:solidFill>
                  <a:srgbClr val="FF0000"/>
                </a:solidFill>
              </a:rPr>
              <a:t>Regresión Lineal Simple</a:t>
            </a:r>
          </a:p>
          <a:p>
            <a:pPr algn="just">
              <a:lnSpc>
                <a:spcPct val="95000"/>
              </a:lnSpc>
              <a:spcBef>
                <a:spcPct val="30000"/>
              </a:spcBef>
            </a:pPr>
            <a:endParaRPr lang="es-MX" sz="1333" dirty="0"/>
          </a:p>
        </p:txBody>
      </p:sp>
      <p:sp>
        <p:nvSpPr>
          <p:cNvPr id="5" name="Marcador de contenido 1">
            <a:extLst>
              <a:ext uri="{FF2B5EF4-FFF2-40B4-BE49-F238E27FC236}">
                <a16:creationId xmlns:a16="http://schemas.microsoft.com/office/drawing/2014/main" id="{0265E5F8-1C3B-4694-9B25-6B915A5CB751}"/>
              </a:ext>
            </a:extLst>
          </p:cNvPr>
          <p:cNvSpPr txBox="1">
            <a:spLocks/>
          </p:cNvSpPr>
          <p:nvPr/>
        </p:nvSpPr>
        <p:spPr>
          <a:xfrm>
            <a:off x="956810" y="1803863"/>
            <a:ext cx="7230380" cy="720079"/>
          </a:xfrm>
          <a:ln w="28575">
            <a:solidFill>
              <a:srgbClr val="FF0000"/>
            </a:solidFill>
            <a:prstDash val="dash"/>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PE" sz="2000"/>
              <a:t>El pronóstico es la única estimación de la demanda, hasta que se conoce la demanda real.</a:t>
            </a:r>
            <a:endParaRPr lang="es-PE" sz="2000" dirty="0"/>
          </a:p>
        </p:txBody>
      </p:sp>
      <p:sp>
        <p:nvSpPr>
          <p:cNvPr id="6" name="Rectangle 5">
            <a:extLst>
              <a:ext uri="{FF2B5EF4-FFF2-40B4-BE49-F238E27FC236}">
                <a16:creationId xmlns:a16="http://schemas.microsoft.com/office/drawing/2014/main" id="{CB0C65C3-EFD6-4035-AA3B-8BEE634579BA}"/>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27511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11920" y="577247"/>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lvl1pPr algn="ctr" eaLnBrk="1" hangingPunct="1">
              <a:defRPr lang="es-PE"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1. Promedio móvil	</a:t>
            </a:r>
            <a:endParaRPr lang="es-ES" sz="2667" dirty="0"/>
          </a:p>
        </p:txBody>
      </p:sp>
      <p:pic>
        <p:nvPicPr>
          <p:cNvPr id="3" name="Imagen 2">
            <a:extLst>
              <a:ext uri="{FF2B5EF4-FFF2-40B4-BE49-F238E27FC236}">
                <a16:creationId xmlns:a16="http://schemas.microsoft.com/office/drawing/2014/main" id="{2FA07ED1-ABFC-445F-924E-B0E833127D70}"/>
              </a:ext>
            </a:extLst>
          </p:cNvPr>
          <p:cNvPicPr>
            <a:picLocks noChangeAspect="1"/>
          </p:cNvPicPr>
          <p:nvPr/>
        </p:nvPicPr>
        <p:blipFill>
          <a:blip r:embed="rId2"/>
          <a:stretch>
            <a:fillRect/>
          </a:stretch>
        </p:blipFill>
        <p:spPr>
          <a:xfrm>
            <a:off x="2129153" y="1064559"/>
            <a:ext cx="4800533" cy="3504850"/>
          </a:xfrm>
          <a:prstGeom prst="rect">
            <a:avLst/>
          </a:prstGeom>
        </p:spPr>
      </p:pic>
      <p:pic>
        <p:nvPicPr>
          <p:cNvPr id="4" name="Imagen 3">
            <a:extLst>
              <a:ext uri="{FF2B5EF4-FFF2-40B4-BE49-F238E27FC236}">
                <a16:creationId xmlns:a16="http://schemas.microsoft.com/office/drawing/2014/main" id="{B59AF2E7-0B99-44BC-8F95-33C40CDBE099}"/>
              </a:ext>
            </a:extLst>
          </p:cNvPr>
          <p:cNvPicPr>
            <a:picLocks noChangeAspect="1"/>
          </p:cNvPicPr>
          <p:nvPr/>
        </p:nvPicPr>
        <p:blipFill>
          <a:blip r:embed="rId3"/>
          <a:stretch>
            <a:fillRect/>
          </a:stretch>
        </p:blipFill>
        <p:spPr>
          <a:xfrm>
            <a:off x="2129153" y="4813065"/>
            <a:ext cx="4823710" cy="487313"/>
          </a:xfrm>
          <a:prstGeom prst="rect">
            <a:avLst/>
          </a:prstGeom>
        </p:spPr>
      </p:pic>
      <p:sp>
        <p:nvSpPr>
          <p:cNvPr id="5" name="Rectangle 5">
            <a:extLst>
              <a:ext uri="{FF2B5EF4-FFF2-40B4-BE49-F238E27FC236}">
                <a16:creationId xmlns:a16="http://schemas.microsoft.com/office/drawing/2014/main" id="{AC3AAF1E-15D5-4621-BB4C-D3311FE58359}"/>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4273229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464824" y="713465"/>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2. Promedio móvil ponderado	</a:t>
            </a:r>
            <a:endParaRPr lang="es-ES" sz="2667" dirty="0"/>
          </a:p>
        </p:txBody>
      </p:sp>
      <p:pic>
        <p:nvPicPr>
          <p:cNvPr id="3" name="Imagen 2"/>
          <p:cNvPicPr>
            <a:picLocks noChangeAspect="1"/>
          </p:cNvPicPr>
          <p:nvPr/>
        </p:nvPicPr>
        <p:blipFill rotWithShape="1">
          <a:blip r:embed="rId2" cstate="email">
            <a:extLst>
              <a:ext uri="{28A0092B-C50C-407E-A947-70E740481C1C}">
                <a14:useLocalDpi xmlns:a14="http://schemas.microsoft.com/office/drawing/2010/main"/>
              </a:ext>
            </a:extLst>
          </a:blip>
          <a:srcRect t="34200"/>
          <a:stretch/>
        </p:blipFill>
        <p:spPr>
          <a:xfrm>
            <a:off x="1999749" y="2002807"/>
            <a:ext cx="5144503" cy="1847196"/>
          </a:xfrm>
          <a:prstGeom prst="rect">
            <a:avLst/>
          </a:prstGeom>
        </p:spPr>
      </p:pic>
      <p:pic>
        <p:nvPicPr>
          <p:cNvPr id="4" name="Imagen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99749" y="3923020"/>
            <a:ext cx="5144503" cy="303047"/>
          </a:xfrm>
          <a:prstGeom prst="rect">
            <a:avLst/>
          </a:prstGeom>
        </p:spPr>
      </p:pic>
      <p:pic>
        <p:nvPicPr>
          <p:cNvPr id="5" name="Imagen 4"/>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999749" y="4220040"/>
            <a:ext cx="5144503" cy="303047"/>
          </a:xfrm>
          <a:prstGeom prst="rect">
            <a:avLst/>
          </a:prstGeom>
        </p:spPr>
      </p:pic>
      <p:pic>
        <p:nvPicPr>
          <p:cNvPr id="6" name="Imagen 5"/>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999749" y="4520074"/>
            <a:ext cx="5144503" cy="303047"/>
          </a:xfrm>
          <a:prstGeom prst="rect">
            <a:avLst/>
          </a:prstGeom>
        </p:spPr>
      </p:pic>
      <p:pic>
        <p:nvPicPr>
          <p:cNvPr id="7" name="Imagen 6"/>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999749" y="4864751"/>
            <a:ext cx="5144503" cy="303047"/>
          </a:xfrm>
          <a:prstGeom prst="rect">
            <a:avLst/>
          </a:prstGeom>
        </p:spPr>
      </p:pic>
      <p:sp>
        <p:nvSpPr>
          <p:cNvPr id="8" name="CuadroTexto 7"/>
          <p:cNvSpPr txBox="1"/>
          <p:nvPr/>
        </p:nvSpPr>
        <p:spPr>
          <a:xfrm>
            <a:off x="1811694" y="1190296"/>
            <a:ext cx="5880653" cy="707694"/>
          </a:xfrm>
          <a:prstGeom prst="rect">
            <a:avLst/>
          </a:prstGeom>
          <a:noFill/>
        </p:spPr>
        <p:txBody>
          <a:bodyPr wrap="square" rtlCol="0">
            <a:spAutoFit/>
          </a:bodyPr>
          <a:lstStyle/>
          <a:p>
            <a:r>
              <a:rPr lang="es-PE" sz="1333" dirty="0"/>
              <a:t>Usaremos un promedio móvil ponderado de tres semanas con ponderaciones de 10%, 30% y 60% dándole mayor peso a la semana más reciente. Pronostique la demanda para la semana del 12 de octubre.</a:t>
            </a:r>
          </a:p>
        </p:txBody>
      </p:sp>
      <p:sp>
        <p:nvSpPr>
          <p:cNvPr id="9" name="Rectangle 5">
            <a:extLst>
              <a:ext uri="{FF2B5EF4-FFF2-40B4-BE49-F238E27FC236}">
                <a16:creationId xmlns:a16="http://schemas.microsoft.com/office/drawing/2014/main" id="{8D7079B4-2FE2-44AF-8B53-89EDD76567AE}"/>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216492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41500" y="577247"/>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3. Suavización exponencial</a:t>
            </a:r>
            <a:endParaRPr lang="es-ES" sz="2667" dirty="0"/>
          </a:p>
        </p:txBody>
      </p:sp>
      <p:sp>
        <p:nvSpPr>
          <p:cNvPr id="3" name="CuadroTexto 2"/>
          <p:cNvSpPr txBox="1"/>
          <p:nvPr/>
        </p:nvSpPr>
        <p:spPr>
          <a:xfrm>
            <a:off x="407875" y="1717373"/>
            <a:ext cx="8527119" cy="55399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PE" sz="1500" b="1" dirty="0"/>
              <a:t>Nuevo pronóstico = Pronostico del periodo anterior + </a:t>
            </a:r>
            <a:r>
              <a:rPr lang="el-GR" sz="1500" b="1" dirty="0">
                <a:solidFill>
                  <a:srgbClr val="FF0000"/>
                </a:solidFill>
              </a:rPr>
              <a:t>α</a:t>
            </a:r>
            <a:r>
              <a:rPr lang="es-PE" sz="1500" b="1" dirty="0"/>
              <a:t> (Demanda real del periodo anterior – Pronostico del periodo anterior)</a:t>
            </a:r>
          </a:p>
        </p:txBody>
      </p:sp>
      <p:sp>
        <p:nvSpPr>
          <p:cNvPr id="4" name="CuadroTexto 3"/>
          <p:cNvSpPr txBox="1"/>
          <p:nvPr/>
        </p:nvSpPr>
        <p:spPr>
          <a:xfrm>
            <a:off x="1691680" y="2497460"/>
            <a:ext cx="5820647" cy="1246495"/>
          </a:xfrm>
          <a:prstGeom prst="rect">
            <a:avLst/>
          </a:prstGeom>
          <a:noFill/>
        </p:spPr>
        <p:txBody>
          <a:bodyPr wrap="square" rtlCol="0">
            <a:spAutoFit/>
          </a:bodyPr>
          <a:lstStyle/>
          <a:p>
            <a:r>
              <a:rPr lang="el-GR" sz="1500" b="1" dirty="0">
                <a:solidFill>
                  <a:srgbClr val="FF0000"/>
                </a:solidFill>
              </a:rPr>
              <a:t>α</a:t>
            </a:r>
            <a:r>
              <a:rPr lang="es-PE" sz="1500" b="1" dirty="0">
                <a:solidFill>
                  <a:srgbClr val="FF0000"/>
                </a:solidFill>
              </a:rPr>
              <a:t> </a:t>
            </a:r>
            <a:r>
              <a:rPr lang="es-PE" sz="1500" b="1" dirty="0"/>
              <a:t>es una ponderación o constante de suavización, elegida por quien pronostica, que tiene un valor entre 0 y 1.</a:t>
            </a:r>
          </a:p>
          <a:p>
            <a:endParaRPr lang="es-PE" sz="1500" b="1" dirty="0">
              <a:solidFill>
                <a:srgbClr val="FF0000"/>
              </a:solidFill>
            </a:endParaRPr>
          </a:p>
          <a:p>
            <a:r>
              <a:rPr lang="es-PE" sz="1500" b="1" dirty="0"/>
              <a:t>Puede cambiarse para dar mas peso a datos recientes (cuando </a:t>
            </a:r>
            <a:r>
              <a:rPr lang="el-GR" sz="1500" b="1" dirty="0">
                <a:solidFill>
                  <a:srgbClr val="FF0000"/>
                </a:solidFill>
              </a:rPr>
              <a:t>α </a:t>
            </a:r>
            <a:r>
              <a:rPr lang="es-PE" sz="1500" b="1" dirty="0"/>
              <a:t>es alta) o mas peso a datos anteriores (si </a:t>
            </a:r>
            <a:r>
              <a:rPr lang="el-GR" sz="1500" b="1" dirty="0">
                <a:solidFill>
                  <a:srgbClr val="FF0000"/>
                </a:solidFill>
              </a:rPr>
              <a:t>α</a:t>
            </a:r>
            <a:r>
              <a:rPr lang="es-PE" sz="1500" b="1" dirty="0"/>
              <a:t> es baja)</a:t>
            </a:r>
          </a:p>
        </p:txBody>
      </p:sp>
      <p:sp>
        <p:nvSpPr>
          <p:cNvPr id="5" name="Rectangle 5">
            <a:extLst>
              <a:ext uri="{FF2B5EF4-FFF2-40B4-BE49-F238E27FC236}">
                <a16:creationId xmlns:a16="http://schemas.microsoft.com/office/drawing/2014/main" id="{D3B032F7-BDD1-42F8-8A72-D93755DE8189}"/>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163214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a:off x="5950261" y="3242243"/>
            <a:ext cx="1837362" cy="276999"/>
          </a:xfrm>
          <a:prstGeom prst="rect">
            <a:avLst/>
          </a:prstGeom>
        </p:spPr>
        <p:txBody>
          <a:bodyPr wrap="none">
            <a:spAutoFit/>
          </a:bodyPr>
          <a:lstStyle/>
          <a:p>
            <a:r>
              <a:rPr lang="es-ES" sz="1200" b="1" dirty="0">
                <a:latin typeface="Arial" panose="020B0604020202020204" pitchFamily="34" charset="0"/>
                <a:ea typeface="Calibri" panose="020F0502020204030204" pitchFamily="34" charset="0"/>
              </a:rPr>
              <a:t>360+0.2 (360-360)=360 </a:t>
            </a:r>
            <a:endParaRPr lang="es-PE" dirty="0"/>
          </a:p>
        </p:txBody>
      </p:sp>
      <p:sp>
        <p:nvSpPr>
          <p:cNvPr id="13" name="Rectángulo 12"/>
          <p:cNvSpPr/>
          <p:nvPr/>
        </p:nvSpPr>
        <p:spPr>
          <a:xfrm>
            <a:off x="5950262" y="3500523"/>
            <a:ext cx="1879041" cy="304699"/>
          </a:xfrm>
          <a:prstGeom prst="rect">
            <a:avLst/>
          </a:prstGeom>
        </p:spPr>
        <p:txBody>
          <a:bodyPr wrap="none">
            <a:spAutoFit/>
          </a:bodyPr>
          <a:lstStyle/>
          <a:p>
            <a:pPr>
              <a:lnSpc>
                <a:spcPct val="115000"/>
              </a:lnSpc>
              <a:spcAft>
                <a:spcPts val="1000"/>
              </a:spcAft>
              <a:tabLst>
                <a:tab pos="114300" algn="l"/>
              </a:tabLst>
            </a:pPr>
            <a:r>
              <a:rPr lang="es-ES" sz="1200" b="1" dirty="0">
                <a:latin typeface="Arial" panose="020B0604020202020204" pitchFamily="34" charset="0"/>
                <a:ea typeface="Calibri" panose="020F0502020204030204" pitchFamily="34" charset="0"/>
                <a:cs typeface="Times New Roman" panose="02020603050405020304" pitchFamily="18" charset="0"/>
              </a:rPr>
              <a:t>360+0.2(389-360)=365.8</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ángulo 13"/>
          <p:cNvSpPr/>
          <p:nvPr/>
        </p:nvSpPr>
        <p:spPr>
          <a:xfrm>
            <a:off x="5934835" y="3781886"/>
            <a:ext cx="2433680" cy="276999"/>
          </a:xfrm>
          <a:prstGeom prst="rect">
            <a:avLst/>
          </a:prstGeom>
        </p:spPr>
        <p:txBody>
          <a:bodyPr wrap="none">
            <a:spAutoFit/>
          </a:bodyPr>
          <a:lstStyle/>
          <a:p>
            <a:r>
              <a:rPr lang="es-ES" sz="1200" b="1" dirty="0">
                <a:latin typeface="Arial" panose="020B0604020202020204" pitchFamily="34" charset="0"/>
                <a:ea typeface="Calibri" panose="020F0502020204030204" pitchFamily="34" charset="0"/>
              </a:rPr>
              <a:t>365.08+0.2(410-365.08)=374.64 </a:t>
            </a:r>
            <a:endParaRPr lang="es-PE" dirty="0"/>
          </a:p>
        </p:txBody>
      </p:sp>
      <p:sp>
        <p:nvSpPr>
          <p:cNvPr id="15" name="Rectángulo 14"/>
          <p:cNvSpPr/>
          <p:nvPr/>
        </p:nvSpPr>
        <p:spPr>
          <a:xfrm>
            <a:off x="5950261" y="4040166"/>
            <a:ext cx="2390398" cy="304699"/>
          </a:xfrm>
          <a:prstGeom prst="rect">
            <a:avLst/>
          </a:prstGeom>
        </p:spPr>
        <p:txBody>
          <a:bodyPr wrap="none">
            <a:spAutoFit/>
          </a:bodyPr>
          <a:lstStyle/>
          <a:p>
            <a:pPr>
              <a:lnSpc>
                <a:spcPct val="115000"/>
              </a:lnSpc>
              <a:spcAft>
                <a:spcPts val="1000"/>
              </a:spcAft>
              <a:tabLst>
                <a:tab pos="114300" algn="l"/>
              </a:tabLst>
            </a:pPr>
            <a:r>
              <a:rPr lang="es-ES" sz="1200" b="1" dirty="0">
                <a:latin typeface="Arial" panose="020B0604020202020204" pitchFamily="34" charset="0"/>
                <a:ea typeface="Calibri" panose="020F0502020204030204" pitchFamily="34" charset="0"/>
                <a:cs typeface="Times New Roman" panose="02020603050405020304" pitchFamily="18" charset="0"/>
              </a:rPr>
              <a:t>374.64+0.2(381-374.64)=375.91</a:t>
            </a:r>
            <a:endParaRPr lang="es-PE"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ángulo 15"/>
          <p:cNvSpPr/>
          <p:nvPr/>
        </p:nvSpPr>
        <p:spPr>
          <a:xfrm>
            <a:off x="5954744" y="4320244"/>
            <a:ext cx="2433680" cy="276999"/>
          </a:xfrm>
          <a:prstGeom prst="rect">
            <a:avLst/>
          </a:prstGeom>
        </p:spPr>
        <p:txBody>
          <a:bodyPr wrap="none">
            <a:spAutoFit/>
          </a:bodyPr>
          <a:lstStyle/>
          <a:p>
            <a:r>
              <a:rPr lang="es-ES" sz="1200" b="1" dirty="0">
                <a:latin typeface="Arial" panose="020B0604020202020204" pitchFamily="34" charset="0"/>
                <a:ea typeface="Calibri" panose="020F0502020204030204" pitchFamily="34" charset="0"/>
              </a:rPr>
              <a:t>375.91+0.2(368-375.91)=374.33 </a:t>
            </a:r>
            <a:endParaRPr lang="es-PE" dirty="0"/>
          </a:p>
        </p:txBody>
      </p:sp>
      <p:sp>
        <p:nvSpPr>
          <p:cNvPr id="17" name="Rectángulo 16"/>
          <p:cNvSpPr/>
          <p:nvPr/>
        </p:nvSpPr>
        <p:spPr>
          <a:xfrm>
            <a:off x="5950261" y="4606888"/>
            <a:ext cx="2390398" cy="276999"/>
          </a:xfrm>
          <a:prstGeom prst="rect">
            <a:avLst/>
          </a:prstGeom>
        </p:spPr>
        <p:txBody>
          <a:bodyPr wrap="none">
            <a:spAutoFit/>
          </a:bodyPr>
          <a:lstStyle/>
          <a:p>
            <a:r>
              <a:rPr lang="es-ES" sz="1200" b="1" dirty="0">
                <a:latin typeface="Arial" panose="020B0604020202020204" pitchFamily="34" charset="0"/>
                <a:ea typeface="Calibri" panose="020F0502020204030204" pitchFamily="34" charset="0"/>
              </a:rPr>
              <a:t>374.33+0.2(374-374.33)=374.26</a:t>
            </a:r>
            <a:endParaRPr lang="es-PE" dirty="0"/>
          </a:p>
        </p:txBody>
      </p:sp>
      <p:sp>
        <p:nvSpPr>
          <p:cNvPr id="18" name="Rectángulo 17"/>
          <p:cNvSpPr/>
          <p:nvPr/>
        </p:nvSpPr>
        <p:spPr>
          <a:xfrm>
            <a:off x="645362" y="5146432"/>
            <a:ext cx="7992888" cy="340093"/>
          </a:xfrm>
          <a:prstGeom prst="rect">
            <a:avLst/>
          </a:prstGeom>
        </p:spPr>
        <p:txBody>
          <a:bodyPr wrap="square">
            <a:spAutoFit/>
          </a:bodyPr>
          <a:lstStyle/>
          <a:p>
            <a:pPr algn="ctr">
              <a:lnSpc>
                <a:spcPct val="115000"/>
              </a:lnSpc>
              <a:spcAft>
                <a:spcPts val="1000"/>
              </a:spcAft>
              <a:tabLst>
                <a:tab pos="114300" algn="l"/>
              </a:tabLst>
            </a:pPr>
            <a:r>
              <a:rPr lang="es-ES" sz="1400" b="1" dirty="0">
                <a:latin typeface="Arial" panose="020B0604020202020204" pitchFamily="34" charset="0"/>
                <a:ea typeface="Calibri" panose="020F0502020204030204" pitchFamily="34" charset="0"/>
                <a:cs typeface="Times New Roman" panose="02020603050405020304" pitchFamily="18" charset="0"/>
              </a:rPr>
              <a:t>Pronóstico para la demanda de la semana del 12 de octubre = 374.26</a:t>
            </a:r>
            <a:endParaRPr lang="es-PE"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ítulo 2"/>
          <p:cNvSpPr>
            <a:spLocks noGrp="1"/>
          </p:cNvSpPr>
          <p:nvPr>
            <p:ph type="title"/>
          </p:nvPr>
        </p:nvSpPr>
        <p:spPr>
          <a:xfrm>
            <a:off x="2915816" y="457233"/>
            <a:ext cx="5256584" cy="348382"/>
          </a:xfrm>
        </p:spPr>
        <p:txBody>
          <a:bodyPr>
            <a:normAutofit fontScale="90000"/>
          </a:bodyPr>
          <a:lstStyle/>
          <a:p>
            <a:r>
              <a:rPr lang="es-PE" sz="2400" b="1" dirty="0"/>
              <a:t>Suavización Exponencial</a:t>
            </a:r>
          </a:p>
        </p:txBody>
      </p:sp>
      <p:sp>
        <p:nvSpPr>
          <p:cNvPr id="20" name="19 CuadroTexto"/>
          <p:cNvSpPr txBox="1"/>
          <p:nvPr/>
        </p:nvSpPr>
        <p:spPr>
          <a:xfrm>
            <a:off x="539552" y="937287"/>
            <a:ext cx="8064896" cy="584775"/>
          </a:xfrm>
          <a:prstGeom prst="rect">
            <a:avLst/>
          </a:prstGeom>
          <a:noFill/>
        </p:spPr>
        <p:txBody>
          <a:bodyPr wrap="square" rtlCol="0">
            <a:spAutoFit/>
          </a:bodyPr>
          <a:lstStyle/>
          <a:p>
            <a:pPr algn="just"/>
            <a:r>
              <a:rPr lang="es-PE" sz="1600" b="1" dirty="0">
                <a:solidFill>
                  <a:schemeClr val="accent1">
                    <a:lumMod val="75000"/>
                  </a:schemeClr>
                </a:solidFill>
              </a:rPr>
              <a:t>Calcule el pronóstico para la semana del 12 de octubre aplicando suavizamiento exponencial con un pronóstico de 360 para el 31 de agosto y a=.2</a:t>
            </a:r>
            <a:endParaRPr lang="es-ES" sz="1600" b="1" dirty="0">
              <a:solidFill>
                <a:schemeClr val="accent1">
                  <a:lumMod val="75000"/>
                </a:schemeClr>
              </a:solidFill>
            </a:endParaRPr>
          </a:p>
        </p:txBody>
      </p:sp>
      <p:graphicFrame>
        <p:nvGraphicFramePr>
          <p:cNvPr id="21" name="20 Tabla"/>
          <p:cNvGraphicFramePr>
            <a:graphicFrameLocks noGrp="1"/>
          </p:cNvGraphicFramePr>
          <p:nvPr/>
        </p:nvGraphicFramePr>
        <p:xfrm>
          <a:off x="462225" y="2557467"/>
          <a:ext cx="5472610" cy="2272433"/>
        </p:xfrm>
        <a:graphic>
          <a:graphicData uri="http://schemas.openxmlformats.org/drawingml/2006/table">
            <a:tbl>
              <a:tblPr firstRow="1" bandRow="1">
                <a:tableStyleId>{5C22544A-7EE6-4342-B048-85BDC9FD1C3A}</a:tableStyleId>
              </a:tblPr>
              <a:tblGrid>
                <a:gridCol w="2160241">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872209">
                  <a:extLst>
                    <a:ext uri="{9D8B030D-6E8A-4147-A177-3AD203B41FA5}">
                      <a16:colId xmlns:a16="http://schemas.microsoft.com/office/drawing/2014/main" val="20002"/>
                    </a:ext>
                  </a:extLst>
                </a:gridCol>
              </a:tblGrid>
              <a:tr h="431800">
                <a:tc>
                  <a:txBody>
                    <a:bodyPr/>
                    <a:lstStyle/>
                    <a:p>
                      <a:pPr algn="ctr"/>
                      <a:r>
                        <a:rPr lang="es-PE" sz="1200" dirty="0"/>
                        <a:t>Unidades Empleadas (Demanda Real)</a:t>
                      </a:r>
                      <a:endParaRPr lang="es-ES" sz="1200" dirty="0"/>
                    </a:p>
                  </a:txBody>
                  <a:tcPr marT="38100" marB="38100"/>
                </a:tc>
                <a:tc>
                  <a:txBody>
                    <a:bodyPr/>
                    <a:lstStyle/>
                    <a:p>
                      <a:pPr algn="ctr"/>
                      <a:r>
                        <a:rPr lang="es-PE" sz="1200" dirty="0"/>
                        <a:t>Semana</a:t>
                      </a:r>
                      <a:r>
                        <a:rPr lang="es-PE" sz="1200" baseline="0" dirty="0"/>
                        <a:t> de</a:t>
                      </a:r>
                      <a:endParaRPr lang="es-ES" sz="1200" dirty="0"/>
                    </a:p>
                  </a:txBody>
                  <a:tcPr marT="38100" marB="38100"/>
                </a:tc>
                <a:tc>
                  <a:txBody>
                    <a:bodyPr/>
                    <a:lstStyle/>
                    <a:p>
                      <a:pPr algn="ctr"/>
                      <a:r>
                        <a:rPr lang="es-PE" sz="1200" dirty="0"/>
                        <a:t>Unidades</a:t>
                      </a:r>
                      <a:r>
                        <a:rPr lang="es-PE" sz="1200" baseline="0" dirty="0"/>
                        <a:t> Empleadas</a:t>
                      </a:r>
                    </a:p>
                    <a:p>
                      <a:pPr algn="ctr"/>
                      <a:r>
                        <a:rPr lang="es-PE" sz="1200" baseline="0" dirty="0"/>
                        <a:t>(Pronósticos)</a:t>
                      </a:r>
                      <a:endParaRPr lang="es-ES" sz="1200" dirty="0"/>
                    </a:p>
                  </a:txBody>
                  <a:tcPr marT="38100" marB="38100"/>
                </a:tc>
                <a:extLst>
                  <a:ext uri="{0D108BD9-81ED-4DB2-BD59-A6C34878D82A}">
                    <a16:rowId xmlns:a16="http://schemas.microsoft.com/office/drawing/2014/main" val="10000"/>
                  </a:ext>
                </a:extLst>
              </a:tr>
              <a:tr h="254000">
                <a:tc>
                  <a:txBody>
                    <a:bodyPr/>
                    <a:lstStyle/>
                    <a:p>
                      <a:pPr algn="ctr"/>
                      <a:r>
                        <a:rPr lang="es-ES" sz="1200" dirty="0"/>
                        <a:t>360</a:t>
                      </a:r>
                    </a:p>
                  </a:txBody>
                  <a:tcPr marT="38100" marB="38100"/>
                </a:tc>
                <a:tc>
                  <a:txBody>
                    <a:bodyPr/>
                    <a:lstStyle/>
                    <a:p>
                      <a:r>
                        <a:rPr lang="es-PE" sz="1200" dirty="0"/>
                        <a:t>Agosto 31</a:t>
                      </a:r>
                      <a:endParaRPr lang="es-ES" sz="1200" dirty="0"/>
                    </a:p>
                  </a:txBody>
                  <a:tcPr marT="38100" marB="38100"/>
                </a:tc>
                <a:tc>
                  <a:txBody>
                    <a:bodyPr/>
                    <a:lstStyle/>
                    <a:p>
                      <a:pPr algn="ctr"/>
                      <a:r>
                        <a:rPr lang="es-PE" sz="1200" dirty="0"/>
                        <a:t>360</a:t>
                      </a:r>
                      <a:endParaRPr lang="es-ES" sz="1200" dirty="0"/>
                    </a:p>
                  </a:txBody>
                  <a:tcPr marT="38100" marB="38100"/>
                </a:tc>
                <a:extLst>
                  <a:ext uri="{0D108BD9-81ED-4DB2-BD59-A6C34878D82A}">
                    <a16:rowId xmlns:a16="http://schemas.microsoft.com/office/drawing/2014/main" val="10001"/>
                  </a:ext>
                </a:extLst>
              </a:tr>
              <a:tr h="254000">
                <a:tc>
                  <a:txBody>
                    <a:bodyPr/>
                    <a:lstStyle/>
                    <a:p>
                      <a:pPr algn="ctr"/>
                      <a:r>
                        <a:rPr lang="es-ES" sz="1200" dirty="0"/>
                        <a:t>389</a:t>
                      </a:r>
                    </a:p>
                  </a:txBody>
                  <a:tcPr marT="38100" marB="38100"/>
                </a:tc>
                <a:tc>
                  <a:txBody>
                    <a:bodyPr/>
                    <a:lstStyle/>
                    <a:p>
                      <a:r>
                        <a:rPr lang="es-PE" sz="1200" dirty="0"/>
                        <a:t>Setiembre</a:t>
                      </a:r>
                      <a:r>
                        <a:rPr lang="es-PE" sz="1200" baseline="0" dirty="0"/>
                        <a:t> 07</a:t>
                      </a:r>
                      <a:endParaRPr lang="es-ES" sz="1200" dirty="0"/>
                    </a:p>
                  </a:txBody>
                  <a:tcPr marT="38100" marB="38100"/>
                </a:tc>
                <a:tc>
                  <a:txBody>
                    <a:bodyPr/>
                    <a:lstStyle/>
                    <a:p>
                      <a:pPr algn="ctr"/>
                      <a:r>
                        <a:rPr lang="es-PE" sz="1200" dirty="0"/>
                        <a:t>360</a:t>
                      </a:r>
                      <a:endParaRPr lang="es-ES" sz="1200" dirty="0"/>
                    </a:p>
                  </a:txBody>
                  <a:tcPr marT="38100" marB="38100"/>
                </a:tc>
                <a:extLst>
                  <a:ext uri="{0D108BD9-81ED-4DB2-BD59-A6C34878D82A}">
                    <a16:rowId xmlns:a16="http://schemas.microsoft.com/office/drawing/2014/main" val="10002"/>
                  </a:ext>
                </a:extLst>
              </a:tr>
              <a:tr h="254000">
                <a:tc>
                  <a:txBody>
                    <a:bodyPr/>
                    <a:lstStyle/>
                    <a:p>
                      <a:pPr algn="ctr"/>
                      <a:r>
                        <a:rPr lang="es-ES" sz="1200" dirty="0"/>
                        <a:t>410</a:t>
                      </a:r>
                    </a:p>
                  </a:txBody>
                  <a:tcPr marT="38100" marB="38100"/>
                </a:tc>
                <a:tc>
                  <a:txBody>
                    <a:bodyPr/>
                    <a:lstStyle/>
                    <a:p>
                      <a:r>
                        <a:rPr lang="es-PE" sz="1200" dirty="0"/>
                        <a:t>Setiembre</a:t>
                      </a:r>
                      <a:r>
                        <a:rPr lang="es-PE" sz="1200" baseline="0" dirty="0"/>
                        <a:t> 14</a:t>
                      </a:r>
                      <a:endParaRPr lang="es-ES" sz="1200" dirty="0"/>
                    </a:p>
                  </a:txBody>
                  <a:tcPr marT="38100" marB="38100"/>
                </a:tc>
                <a:tc>
                  <a:txBody>
                    <a:bodyPr/>
                    <a:lstStyle/>
                    <a:p>
                      <a:pPr algn="ctr"/>
                      <a:r>
                        <a:rPr lang="es-PE" sz="1200" dirty="0"/>
                        <a:t>365.08</a:t>
                      </a:r>
                      <a:endParaRPr lang="es-ES" sz="1200" dirty="0"/>
                    </a:p>
                  </a:txBody>
                  <a:tcPr marT="38100" marB="38100"/>
                </a:tc>
                <a:extLst>
                  <a:ext uri="{0D108BD9-81ED-4DB2-BD59-A6C34878D82A}">
                    <a16:rowId xmlns:a16="http://schemas.microsoft.com/office/drawing/2014/main" val="10003"/>
                  </a:ext>
                </a:extLst>
              </a:tr>
              <a:tr h="275993">
                <a:tc>
                  <a:txBody>
                    <a:bodyPr/>
                    <a:lstStyle/>
                    <a:p>
                      <a:pPr algn="ctr"/>
                      <a:r>
                        <a:rPr lang="es-ES" sz="1200" dirty="0"/>
                        <a:t>381</a:t>
                      </a:r>
                    </a:p>
                  </a:txBody>
                  <a:tcPr marT="38100" marB="38100"/>
                </a:tc>
                <a:tc>
                  <a:txBody>
                    <a:bodyPr/>
                    <a:lstStyle/>
                    <a:p>
                      <a:r>
                        <a:rPr lang="es-PE" sz="1200" dirty="0"/>
                        <a:t>Setiembre 21</a:t>
                      </a:r>
                      <a:endParaRPr lang="es-ES" sz="1200" dirty="0"/>
                    </a:p>
                  </a:txBody>
                  <a:tcPr marT="38100" marB="38100"/>
                </a:tc>
                <a:tc>
                  <a:txBody>
                    <a:bodyPr/>
                    <a:lstStyle/>
                    <a:p>
                      <a:pPr algn="ctr"/>
                      <a:r>
                        <a:rPr lang="es-PE" sz="1200" dirty="0"/>
                        <a:t>374.64</a:t>
                      </a:r>
                      <a:endParaRPr lang="es-ES" sz="1200" dirty="0"/>
                    </a:p>
                  </a:txBody>
                  <a:tcPr marT="38100" marB="38100"/>
                </a:tc>
                <a:extLst>
                  <a:ext uri="{0D108BD9-81ED-4DB2-BD59-A6C34878D82A}">
                    <a16:rowId xmlns:a16="http://schemas.microsoft.com/office/drawing/2014/main" val="10004"/>
                  </a:ext>
                </a:extLst>
              </a:tr>
              <a:tr h="254000">
                <a:tc>
                  <a:txBody>
                    <a:bodyPr/>
                    <a:lstStyle/>
                    <a:p>
                      <a:pPr algn="ctr"/>
                      <a:r>
                        <a:rPr lang="es-ES" sz="1200" dirty="0"/>
                        <a:t>368</a:t>
                      </a:r>
                    </a:p>
                  </a:txBody>
                  <a:tcPr marT="38100" marB="38100"/>
                </a:tc>
                <a:tc>
                  <a:txBody>
                    <a:bodyPr/>
                    <a:lstStyle/>
                    <a:p>
                      <a:r>
                        <a:rPr lang="es-PE" sz="1200" dirty="0"/>
                        <a:t>Setiembre 28</a:t>
                      </a:r>
                      <a:endParaRPr lang="es-ES" sz="1200" dirty="0"/>
                    </a:p>
                  </a:txBody>
                  <a:tcPr marT="38100" marB="38100"/>
                </a:tc>
                <a:tc>
                  <a:txBody>
                    <a:bodyPr/>
                    <a:lstStyle/>
                    <a:p>
                      <a:pPr algn="ctr"/>
                      <a:r>
                        <a:rPr lang="es-PE" sz="1200" dirty="0"/>
                        <a:t>375.91</a:t>
                      </a:r>
                      <a:endParaRPr lang="es-ES" sz="1200" dirty="0"/>
                    </a:p>
                  </a:txBody>
                  <a:tcPr marT="38100" marB="38100"/>
                </a:tc>
                <a:extLst>
                  <a:ext uri="{0D108BD9-81ED-4DB2-BD59-A6C34878D82A}">
                    <a16:rowId xmlns:a16="http://schemas.microsoft.com/office/drawing/2014/main" val="10005"/>
                  </a:ext>
                </a:extLst>
              </a:tr>
              <a:tr h="254000">
                <a:tc>
                  <a:txBody>
                    <a:bodyPr/>
                    <a:lstStyle/>
                    <a:p>
                      <a:pPr algn="ctr"/>
                      <a:r>
                        <a:rPr lang="es-ES" sz="1200" dirty="0"/>
                        <a:t>374</a:t>
                      </a:r>
                    </a:p>
                  </a:txBody>
                  <a:tcPr marT="38100" marB="38100"/>
                </a:tc>
                <a:tc>
                  <a:txBody>
                    <a:bodyPr/>
                    <a:lstStyle/>
                    <a:p>
                      <a:r>
                        <a:rPr lang="es-PE" sz="1200" dirty="0"/>
                        <a:t>Octubre 05</a:t>
                      </a:r>
                      <a:endParaRPr lang="es-ES" sz="1200" dirty="0"/>
                    </a:p>
                  </a:txBody>
                  <a:tcPr marT="38100" marB="38100"/>
                </a:tc>
                <a:tc>
                  <a:txBody>
                    <a:bodyPr/>
                    <a:lstStyle/>
                    <a:p>
                      <a:pPr algn="ctr"/>
                      <a:r>
                        <a:rPr lang="es-PE" sz="1200" dirty="0"/>
                        <a:t>374.33</a:t>
                      </a:r>
                    </a:p>
                  </a:txBody>
                  <a:tcPr marT="38100" marB="38100"/>
                </a:tc>
                <a:extLst>
                  <a:ext uri="{0D108BD9-81ED-4DB2-BD59-A6C34878D82A}">
                    <a16:rowId xmlns:a16="http://schemas.microsoft.com/office/drawing/2014/main" val="10006"/>
                  </a:ext>
                </a:extLst>
              </a:tr>
              <a:tr h="254000">
                <a:tc>
                  <a:txBody>
                    <a:bodyPr/>
                    <a:lstStyle/>
                    <a:p>
                      <a:endParaRPr lang="es-ES" sz="1200" dirty="0"/>
                    </a:p>
                  </a:txBody>
                  <a:tcPr marT="38100" marB="38100"/>
                </a:tc>
                <a:tc>
                  <a:txBody>
                    <a:bodyPr/>
                    <a:lstStyle/>
                    <a:p>
                      <a:r>
                        <a:rPr lang="es-PE" sz="1200" dirty="0"/>
                        <a:t>Octubre 12</a:t>
                      </a:r>
                      <a:endParaRPr lang="es-ES" sz="1200" dirty="0"/>
                    </a:p>
                  </a:txBody>
                  <a:tcPr marT="38100" marB="38100"/>
                </a:tc>
                <a:tc>
                  <a:txBody>
                    <a:bodyPr/>
                    <a:lstStyle/>
                    <a:p>
                      <a:pPr algn="ctr"/>
                      <a:r>
                        <a:rPr lang="es-PE" sz="1200" dirty="0"/>
                        <a:t>374.26</a:t>
                      </a:r>
                    </a:p>
                  </a:txBody>
                  <a:tcPr marT="38100" marB="38100"/>
                </a:tc>
                <a:extLst>
                  <a:ext uri="{0D108BD9-81ED-4DB2-BD59-A6C34878D82A}">
                    <a16:rowId xmlns:a16="http://schemas.microsoft.com/office/drawing/2014/main" val="10007"/>
                  </a:ext>
                </a:extLst>
              </a:tr>
            </a:tbl>
          </a:graphicData>
        </a:graphic>
      </p:graphicFrame>
      <p:sp>
        <p:nvSpPr>
          <p:cNvPr id="4" name="3 Rectángulo"/>
          <p:cNvSpPr/>
          <p:nvPr/>
        </p:nvSpPr>
        <p:spPr>
          <a:xfrm>
            <a:off x="1403648" y="5017740"/>
            <a:ext cx="6624736" cy="540060"/>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2" name="CuadroTexto 2"/>
          <p:cNvSpPr txBox="1"/>
          <p:nvPr/>
        </p:nvSpPr>
        <p:spPr>
          <a:xfrm>
            <a:off x="755577" y="1477347"/>
            <a:ext cx="8033705" cy="646331"/>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r>
              <a:rPr lang="es-PE" b="1" dirty="0"/>
              <a:t>Nuevo pronóstico = Pronostico del periodo anterior + </a:t>
            </a:r>
            <a:r>
              <a:rPr lang="el-GR" b="1" dirty="0">
                <a:solidFill>
                  <a:srgbClr val="FF0000"/>
                </a:solidFill>
              </a:rPr>
              <a:t>α</a:t>
            </a:r>
            <a:r>
              <a:rPr lang="es-PE" b="1" dirty="0"/>
              <a:t> (Demanda real del 				periodo anterior – Pronostico del periodo anterior)</a:t>
            </a:r>
          </a:p>
        </p:txBody>
      </p:sp>
    </p:spTree>
    <p:extLst>
      <p:ext uri="{BB962C8B-B14F-4D97-AF65-F5344CB8AC3E}">
        <p14:creationId xmlns:p14="http://schemas.microsoft.com/office/powerpoint/2010/main" val="117863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p:bldP spid="15" grpId="0"/>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691680" y="747066"/>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4. Regresión Lineal Simple</a:t>
            </a:r>
            <a:endParaRPr lang="es-ES" sz="2667" dirty="0"/>
          </a:p>
        </p:txBody>
      </p:sp>
      <p:sp>
        <p:nvSpPr>
          <p:cNvPr id="3" name="Rectangle 7"/>
          <p:cNvSpPr>
            <a:spLocks noChangeArrowheads="1"/>
          </p:cNvSpPr>
          <p:nvPr/>
        </p:nvSpPr>
        <p:spPr bwMode="auto">
          <a:xfrm>
            <a:off x="407876" y="1666867"/>
            <a:ext cx="4969760" cy="2510780"/>
          </a:xfrm>
          <a:prstGeom prst="rect">
            <a:avLst/>
          </a:prstGeom>
          <a:noFill/>
          <a:ln w="9525">
            <a:noFill/>
            <a:miter lim="800000"/>
            <a:headEnd/>
            <a:tailEnd/>
          </a:ln>
        </p:spPr>
        <p:txBody>
          <a:bodyPr/>
          <a:lstStyle/>
          <a:p>
            <a:pPr marL="144193" indent="-144193" algn="just">
              <a:lnSpc>
                <a:spcPct val="95000"/>
              </a:lnSpc>
              <a:spcBef>
                <a:spcPct val="30000"/>
              </a:spcBef>
              <a:buFontTx/>
              <a:buChar char="•"/>
              <a:defRPr/>
            </a:pPr>
            <a:r>
              <a:rPr lang="es-MX" sz="1667" dirty="0"/>
              <a:t>En la regresión lineal, una variable, conocida como </a:t>
            </a:r>
            <a:r>
              <a:rPr lang="es-MX" sz="1667" b="1" dirty="0"/>
              <a:t>variable</a:t>
            </a:r>
            <a:r>
              <a:rPr lang="es-MX" sz="1667" dirty="0"/>
              <a:t> </a:t>
            </a:r>
            <a:r>
              <a:rPr lang="es-MX" sz="1667" b="1" dirty="0"/>
              <a:t>dependiente</a:t>
            </a:r>
            <a:r>
              <a:rPr lang="es-MX" sz="1667" dirty="0"/>
              <a:t> (Y = ventas, cantidad de productos, ingresos, etc.), está relacionada con una o más </a:t>
            </a:r>
            <a:r>
              <a:rPr lang="es-MX" sz="1667" b="1" dirty="0"/>
              <a:t>variables</a:t>
            </a:r>
            <a:r>
              <a:rPr lang="es-MX" sz="1667" dirty="0"/>
              <a:t> </a:t>
            </a:r>
            <a:r>
              <a:rPr lang="es-MX" sz="1667" b="1" dirty="0"/>
              <a:t>independientes </a:t>
            </a:r>
            <a:r>
              <a:rPr lang="es-MX" sz="1667" dirty="0"/>
              <a:t>(X= tiempo, costo de publicidad, tasa de interés, etc.) por medio de una ecuación lineal.</a:t>
            </a:r>
          </a:p>
          <a:p>
            <a:pPr marL="144193" indent="-144193" algn="just">
              <a:lnSpc>
                <a:spcPct val="95000"/>
              </a:lnSpc>
              <a:spcBef>
                <a:spcPct val="30000"/>
              </a:spcBef>
              <a:buFontTx/>
              <a:buChar char="•"/>
              <a:defRPr/>
            </a:pPr>
            <a:r>
              <a:rPr lang="es-MX" sz="1667" dirty="0"/>
              <a:t>La variable dependiente (Y), es la que se desea pronosticar.  </a:t>
            </a:r>
          </a:p>
        </p:txBody>
      </p:sp>
      <p:pic>
        <p:nvPicPr>
          <p:cNvPr id="4"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471583" y="2440782"/>
            <a:ext cx="2329657" cy="1677458"/>
          </a:xfrm>
          <a:prstGeom prst="rect">
            <a:avLst/>
          </a:prstGeom>
          <a:noFill/>
          <a:ln w="9525">
            <a:noFill/>
            <a:miter lim="800000"/>
            <a:headEnd/>
            <a:tailEnd/>
          </a:ln>
        </p:spPr>
      </p:pic>
      <p:sp>
        <p:nvSpPr>
          <p:cNvPr id="5" name="7 CuadroTexto"/>
          <p:cNvSpPr txBox="1">
            <a:spLocks noChangeArrowheads="1"/>
          </p:cNvSpPr>
          <p:nvPr/>
        </p:nvSpPr>
        <p:spPr bwMode="auto">
          <a:xfrm>
            <a:off x="407875" y="4405324"/>
            <a:ext cx="7369530" cy="605422"/>
          </a:xfrm>
          <a:prstGeom prst="rect">
            <a:avLst/>
          </a:prstGeom>
          <a:noFill/>
          <a:ln w="9525">
            <a:noFill/>
            <a:miter lim="800000"/>
            <a:headEnd/>
            <a:tailEnd/>
          </a:ln>
        </p:spPr>
        <p:txBody>
          <a:bodyPr wrap="square">
            <a:spAutoFit/>
          </a:bodyPr>
          <a:lstStyle/>
          <a:p>
            <a:pPr marL="144193" indent="-144193">
              <a:buFont typeface="Arial" pitchFamily="34" charset="0"/>
              <a:buChar char="•"/>
            </a:pPr>
            <a:r>
              <a:rPr lang="es-MX" sz="1667" dirty="0"/>
              <a:t>En general, la curva que mejor se alinea al centro de los puntos, permitirá un mejor pronóstico</a:t>
            </a:r>
          </a:p>
        </p:txBody>
      </p:sp>
      <p:sp>
        <p:nvSpPr>
          <p:cNvPr id="6" name="Rectangle 5">
            <a:extLst>
              <a:ext uri="{FF2B5EF4-FFF2-40B4-BE49-F238E27FC236}">
                <a16:creationId xmlns:a16="http://schemas.microsoft.com/office/drawing/2014/main" id="{790F3334-9163-410B-B318-0423259DBC31}"/>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384035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869262" y="503542"/>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Regresión Lineal Simple</a:t>
            </a:r>
            <a:endParaRPr lang="es-ES" sz="2667" dirty="0"/>
          </a:p>
        </p:txBody>
      </p:sp>
      <p:sp>
        <p:nvSpPr>
          <p:cNvPr id="3" name="Rectangle 7"/>
          <p:cNvSpPr>
            <a:spLocks noChangeArrowheads="1"/>
          </p:cNvSpPr>
          <p:nvPr/>
        </p:nvSpPr>
        <p:spPr bwMode="auto">
          <a:xfrm>
            <a:off x="1595417" y="1309677"/>
            <a:ext cx="4156604" cy="2061104"/>
          </a:xfrm>
          <a:prstGeom prst="rect">
            <a:avLst/>
          </a:prstGeom>
          <a:noFill/>
          <a:ln w="9525">
            <a:noFill/>
            <a:miter lim="800000"/>
            <a:headEnd/>
            <a:tailEnd/>
          </a:ln>
        </p:spPr>
        <p:txBody>
          <a:bodyPr/>
          <a:lstStyle/>
          <a:p>
            <a:pPr marL="285739" indent="-285739" algn="just">
              <a:lnSpc>
                <a:spcPct val="95000"/>
              </a:lnSpc>
              <a:spcBef>
                <a:spcPct val="30000"/>
              </a:spcBef>
            </a:pPr>
            <a:r>
              <a:rPr lang="es-MX" sz="1667" dirty="0"/>
              <a:t>X = valor de la variable independiente</a:t>
            </a:r>
          </a:p>
          <a:p>
            <a:pPr marL="285739" indent="-285739" algn="just">
              <a:lnSpc>
                <a:spcPct val="95000"/>
              </a:lnSpc>
              <a:spcBef>
                <a:spcPct val="30000"/>
              </a:spcBef>
            </a:pPr>
            <a:r>
              <a:rPr lang="es-MX" sz="1667" dirty="0"/>
              <a:t>Y = valor de la variable dependiente</a:t>
            </a:r>
          </a:p>
          <a:p>
            <a:pPr marL="285739" indent="-285739" algn="just">
              <a:lnSpc>
                <a:spcPct val="95000"/>
              </a:lnSpc>
              <a:spcBef>
                <a:spcPct val="30000"/>
              </a:spcBef>
            </a:pPr>
            <a:r>
              <a:rPr lang="es-MX" sz="1667" dirty="0"/>
              <a:t>n = número de observaciones</a:t>
            </a:r>
          </a:p>
          <a:p>
            <a:pPr marL="285739" indent="-285739" algn="just">
              <a:lnSpc>
                <a:spcPct val="95000"/>
              </a:lnSpc>
              <a:spcBef>
                <a:spcPct val="30000"/>
              </a:spcBef>
            </a:pPr>
            <a:r>
              <a:rPr lang="es-MX" sz="1667" dirty="0"/>
              <a:t>a = intersección con el eje vertical</a:t>
            </a:r>
          </a:p>
          <a:p>
            <a:pPr marL="285739" indent="-285739" algn="just">
              <a:lnSpc>
                <a:spcPct val="95000"/>
              </a:lnSpc>
              <a:spcBef>
                <a:spcPct val="30000"/>
              </a:spcBef>
            </a:pPr>
            <a:r>
              <a:rPr lang="es-MX" sz="1667" dirty="0"/>
              <a:t>b = pendiente de la línea de regresión</a:t>
            </a:r>
          </a:p>
          <a:p>
            <a:pPr marL="285739" indent="-285739" algn="just">
              <a:lnSpc>
                <a:spcPct val="95000"/>
              </a:lnSpc>
              <a:spcBef>
                <a:spcPct val="30000"/>
              </a:spcBef>
            </a:pPr>
            <a:r>
              <a:rPr lang="es-MX" sz="1667" dirty="0"/>
              <a:t>r = coeficiente de correlación</a:t>
            </a:r>
          </a:p>
          <a:p>
            <a:pPr marL="285739" indent="-285739" algn="just">
              <a:lnSpc>
                <a:spcPct val="95000"/>
              </a:lnSpc>
              <a:spcBef>
                <a:spcPct val="30000"/>
              </a:spcBef>
            </a:pPr>
            <a:endParaRPr lang="es-MX" sz="1667" dirty="0"/>
          </a:p>
        </p:txBody>
      </p:sp>
      <p:grpSp>
        <p:nvGrpSpPr>
          <p:cNvPr id="4" name="Group 8"/>
          <p:cNvGrpSpPr>
            <a:grpSpLocks/>
          </p:cNvGrpSpPr>
          <p:nvPr/>
        </p:nvGrpSpPr>
        <p:grpSpPr bwMode="auto">
          <a:xfrm>
            <a:off x="1792533" y="3750475"/>
            <a:ext cx="5251979" cy="1246188"/>
            <a:chOff x="590" y="2880"/>
            <a:chExt cx="3970" cy="942"/>
          </a:xfrm>
        </p:grpSpPr>
        <p:sp>
          <p:nvSpPr>
            <p:cNvPr id="5" name="Rectangle 9"/>
            <p:cNvSpPr>
              <a:spLocks noChangeArrowheads="1"/>
            </p:cNvSpPr>
            <p:nvPr/>
          </p:nvSpPr>
          <p:spPr bwMode="auto">
            <a:xfrm>
              <a:off x="1008" y="2880"/>
              <a:ext cx="1536" cy="942"/>
            </a:xfrm>
            <a:prstGeom prst="rect">
              <a:avLst/>
            </a:prstGeom>
            <a:noFill/>
            <a:ln w="9525">
              <a:noFill/>
              <a:miter lim="800000"/>
              <a:headEnd/>
              <a:tailEnd/>
            </a:ln>
          </p:spPr>
          <p:txBody>
            <a:bodyPr>
              <a:spAutoFit/>
            </a:bodyPr>
            <a:lstStyle/>
            <a:p>
              <a:r>
                <a:rPr lang="es-ES" sz="1500" u="sng" dirty="0">
                  <a:cs typeface="Arial" pitchFamily="34" charset="0"/>
                </a:rPr>
                <a:t>Σx</a:t>
              </a:r>
              <a:r>
                <a:rPr lang="es-ES" sz="1500" u="sng" baseline="30000" dirty="0">
                  <a:cs typeface="Arial" pitchFamily="34" charset="0"/>
                </a:rPr>
                <a:t>2</a:t>
              </a:r>
              <a:r>
                <a:rPr lang="es-ES" sz="1500" u="sng" dirty="0">
                  <a:cs typeface="Arial" pitchFamily="34" charset="0"/>
                </a:rPr>
                <a:t> Σy – Σx Σxy</a:t>
              </a:r>
              <a:endParaRPr lang="es-ES" sz="1500" dirty="0">
                <a:cs typeface="Times New Roman" pitchFamily="18" charset="0"/>
              </a:endParaRPr>
            </a:p>
            <a:p>
              <a:pPr eaLnBrk="0" hangingPunct="0"/>
              <a:r>
                <a:rPr lang="fr-FR" sz="1500" dirty="0">
                  <a:latin typeface="MS Shell Dlg" charset="0"/>
                  <a:cs typeface="Arial" pitchFamily="34" charset="0"/>
                </a:rPr>
                <a:t>  n</a:t>
              </a:r>
              <a:r>
                <a:rPr lang="fr-FR" sz="1500" dirty="0">
                  <a:cs typeface="Arial" pitchFamily="34" charset="0"/>
                </a:rPr>
                <a:t> </a:t>
              </a:r>
              <a:r>
                <a:rPr lang="es-ES" sz="1500" dirty="0">
                  <a:cs typeface="Arial" pitchFamily="34" charset="0"/>
                </a:rPr>
                <a:t>Σ</a:t>
              </a:r>
              <a:r>
                <a:rPr lang="fr-FR" sz="1500" dirty="0">
                  <a:cs typeface="Arial" pitchFamily="34" charset="0"/>
                </a:rPr>
                <a:t>x</a:t>
              </a:r>
              <a:r>
                <a:rPr lang="fr-FR" sz="1500" baseline="30000" dirty="0">
                  <a:cs typeface="Arial" pitchFamily="34" charset="0"/>
                </a:rPr>
                <a:t>2</a:t>
              </a:r>
              <a:r>
                <a:rPr lang="fr-FR" sz="1500" dirty="0">
                  <a:cs typeface="Arial" pitchFamily="34" charset="0"/>
                </a:rPr>
                <a:t>  - (</a:t>
              </a:r>
              <a:r>
                <a:rPr lang="es-ES" sz="1500" dirty="0">
                  <a:cs typeface="Arial" pitchFamily="34" charset="0"/>
                </a:rPr>
                <a:t>Σ</a:t>
              </a:r>
              <a:r>
                <a:rPr lang="fr-FR" sz="1500" dirty="0">
                  <a:cs typeface="Arial" pitchFamily="34" charset="0"/>
                </a:rPr>
                <a:t>x)</a:t>
              </a:r>
              <a:r>
                <a:rPr lang="fr-FR" sz="1500" baseline="30000" dirty="0">
                  <a:cs typeface="Arial" pitchFamily="34" charset="0"/>
                </a:rPr>
                <a:t>2  </a:t>
              </a:r>
              <a:endParaRPr lang="es-ES" sz="1500" dirty="0">
                <a:cs typeface="Times New Roman" pitchFamily="18" charset="0"/>
              </a:endParaRPr>
            </a:p>
            <a:p>
              <a:pPr eaLnBrk="0" hangingPunct="0"/>
              <a:r>
                <a:rPr lang="fr-FR" sz="1500" dirty="0">
                  <a:latin typeface="MS Shell Dlg" charset="0"/>
                  <a:cs typeface="Arial" pitchFamily="34" charset="0"/>
                </a:rPr>
                <a:t> </a:t>
              </a:r>
              <a:endParaRPr lang="es-ES" sz="1500" dirty="0">
                <a:cs typeface="Times New Roman" pitchFamily="18" charset="0"/>
              </a:endParaRPr>
            </a:p>
            <a:p>
              <a:pPr eaLnBrk="0" hangingPunct="0"/>
              <a:r>
                <a:rPr lang="es-ES" sz="1500" u="sng" dirty="0">
                  <a:cs typeface="Arial" pitchFamily="34" charset="0"/>
                </a:rPr>
                <a:t>nΣ</a:t>
              </a:r>
              <a:r>
                <a:rPr lang="fr-FR" sz="1500" u="sng" dirty="0">
                  <a:cs typeface="Arial" pitchFamily="34" charset="0"/>
                </a:rPr>
                <a:t>xy – </a:t>
              </a:r>
              <a:r>
                <a:rPr lang="es-ES" sz="1500" u="sng" dirty="0">
                  <a:cs typeface="Arial" pitchFamily="34" charset="0"/>
                </a:rPr>
                <a:t>Σ</a:t>
              </a:r>
              <a:r>
                <a:rPr lang="fr-FR" sz="1500" u="sng" dirty="0">
                  <a:cs typeface="Arial" pitchFamily="34" charset="0"/>
                </a:rPr>
                <a:t>x </a:t>
              </a:r>
              <a:r>
                <a:rPr lang="es-ES" sz="1500" u="sng" dirty="0">
                  <a:cs typeface="Arial" pitchFamily="34" charset="0"/>
                </a:rPr>
                <a:t>Σ</a:t>
              </a:r>
              <a:r>
                <a:rPr lang="fr-FR" sz="1500" u="sng" dirty="0">
                  <a:cs typeface="Arial" pitchFamily="34" charset="0"/>
                </a:rPr>
                <a:t>y</a:t>
              </a:r>
              <a:endParaRPr lang="es-ES" sz="1500" dirty="0">
                <a:cs typeface="Times New Roman" pitchFamily="18" charset="0"/>
              </a:endParaRPr>
            </a:p>
            <a:p>
              <a:pPr eaLnBrk="0" hangingPunct="0"/>
              <a:r>
                <a:rPr lang="fr-FR" sz="1500" dirty="0">
                  <a:latin typeface="MS Shell Dlg" charset="0"/>
                  <a:cs typeface="Times New Roman" pitchFamily="18" charset="0"/>
                </a:rPr>
                <a:t>  n</a:t>
              </a:r>
              <a:r>
                <a:rPr lang="fr-FR" sz="1500" dirty="0">
                  <a:cs typeface="Times New Roman" pitchFamily="18" charset="0"/>
                </a:rPr>
                <a:t> </a:t>
              </a:r>
              <a:r>
                <a:rPr lang="es-ES" sz="1500" dirty="0">
                  <a:latin typeface="Times New Roman" pitchFamily="18" charset="0"/>
                  <a:cs typeface="Times New Roman" pitchFamily="18" charset="0"/>
                </a:rPr>
                <a:t>Σ</a:t>
              </a:r>
              <a:r>
                <a:rPr lang="fr-FR" sz="1500" dirty="0">
                  <a:latin typeface="Times New Roman" pitchFamily="18" charset="0"/>
                  <a:cs typeface="Times New Roman" pitchFamily="18" charset="0"/>
                </a:rPr>
                <a:t>x</a:t>
              </a:r>
              <a:r>
                <a:rPr lang="fr-FR" sz="1500" baseline="30000" dirty="0">
                  <a:latin typeface="Times New Roman" pitchFamily="18" charset="0"/>
                  <a:cs typeface="Times New Roman" pitchFamily="18" charset="0"/>
                </a:rPr>
                <a:t>2</a:t>
              </a:r>
              <a:r>
                <a:rPr lang="fr-FR" sz="1500" dirty="0">
                  <a:latin typeface="Times New Roman" pitchFamily="18" charset="0"/>
                  <a:cs typeface="Times New Roman" pitchFamily="18" charset="0"/>
                </a:rPr>
                <a:t>  - (</a:t>
              </a:r>
              <a:r>
                <a:rPr lang="es-ES" sz="1500" dirty="0">
                  <a:latin typeface="Times New Roman" pitchFamily="18" charset="0"/>
                  <a:cs typeface="Times New Roman" pitchFamily="18" charset="0"/>
                </a:rPr>
                <a:t>Σ</a:t>
              </a:r>
              <a:r>
                <a:rPr lang="fr-FR" sz="1500" dirty="0">
                  <a:latin typeface="Times New Roman" pitchFamily="18" charset="0"/>
                  <a:cs typeface="Times New Roman" pitchFamily="18" charset="0"/>
                </a:rPr>
                <a:t>x)</a:t>
              </a:r>
              <a:r>
                <a:rPr lang="fr-FR" sz="1500" baseline="30000" dirty="0">
                  <a:latin typeface="Times New Roman" pitchFamily="18" charset="0"/>
                  <a:cs typeface="Times New Roman" pitchFamily="18" charset="0"/>
                </a:rPr>
                <a:t>2  </a:t>
              </a:r>
              <a:endParaRPr lang="fr-FR" sz="1500" dirty="0">
                <a:latin typeface="Times New Roman" pitchFamily="18" charset="0"/>
              </a:endParaRPr>
            </a:p>
          </p:txBody>
        </p:sp>
        <p:sp>
          <p:nvSpPr>
            <p:cNvPr id="6" name="Text Box 10"/>
            <p:cNvSpPr txBox="1">
              <a:spLocks noChangeArrowheads="1"/>
            </p:cNvSpPr>
            <p:nvPr/>
          </p:nvSpPr>
          <p:spPr bwMode="auto">
            <a:xfrm>
              <a:off x="590" y="2976"/>
              <a:ext cx="314" cy="236"/>
            </a:xfrm>
            <a:prstGeom prst="rect">
              <a:avLst/>
            </a:prstGeom>
            <a:noFill/>
            <a:ln w="9525">
              <a:noFill/>
              <a:miter lim="800000"/>
              <a:headEnd/>
              <a:tailEnd/>
            </a:ln>
          </p:spPr>
          <p:txBody>
            <a:bodyPr wrap="none">
              <a:spAutoFit/>
            </a:bodyPr>
            <a:lstStyle/>
            <a:p>
              <a:pPr algn="just">
                <a:lnSpc>
                  <a:spcPct val="95000"/>
                </a:lnSpc>
                <a:spcBef>
                  <a:spcPct val="30000"/>
                </a:spcBef>
              </a:pPr>
              <a:r>
                <a:rPr lang="es-PE" sz="1500" dirty="0"/>
                <a:t>a =</a:t>
              </a:r>
              <a:endParaRPr lang="es-ES" sz="1500" dirty="0"/>
            </a:p>
          </p:txBody>
        </p:sp>
        <p:sp>
          <p:nvSpPr>
            <p:cNvPr id="7" name="Text Box 11"/>
            <p:cNvSpPr txBox="1">
              <a:spLocks noChangeArrowheads="1"/>
            </p:cNvSpPr>
            <p:nvPr/>
          </p:nvSpPr>
          <p:spPr bwMode="auto">
            <a:xfrm>
              <a:off x="634" y="3456"/>
              <a:ext cx="321" cy="236"/>
            </a:xfrm>
            <a:prstGeom prst="rect">
              <a:avLst/>
            </a:prstGeom>
            <a:noFill/>
            <a:ln w="9525">
              <a:noFill/>
              <a:miter lim="800000"/>
              <a:headEnd/>
              <a:tailEnd/>
            </a:ln>
          </p:spPr>
          <p:txBody>
            <a:bodyPr wrap="none">
              <a:spAutoFit/>
            </a:bodyPr>
            <a:lstStyle/>
            <a:p>
              <a:pPr algn="just">
                <a:lnSpc>
                  <a:spcPct val="95000"/>
                </a:lnSpc>
                <a:spcBef>
                  <a:spcPct val="30000"/>
                </a:spcBef>
              </a:pPr>
              <a:r>
                <a:rPr lang="es-PE" sz="1500" dirty="0"/>
                <a:t>b =</a:t>
              </a:r>
              <a:endParaRPr lang="es-ES" sz="1500" dirty="0"/>
            </a:p>
          </p:txBody>
        </p:sp>
        <p:sp>
          <p:nvSpPr>
            <p:cNvPr id="8" name="Text Box 12"/>
            <p:cNvSpPr txBox="1">
              <a:spLocks noChangeArrowheads="1"/>
            </p:cNvSpPr>
            <p:nvPr/>
          </p:nvSpPr>
          <p:spPr bwMode="auto">
            <a:xfrm>
              <a:off x="2677" y="2895"/>
              <a:ext cx="707" cy="236"/>
            </a:xfrm>
            <a:prstGeom prst="rect">
              <a:avLst/>
            </a:prstGeom>
            <a:noFill/>
            <a:ln w="9525">
              <a:noFill/>
              <a:miter lim="800000"/>
              <a:headEnd/>
              <a:tailEnd/>
            </a:ln>
          </p:spPr>
          <p:txBody>
            <a:bodyPr wrap="none">
              <a:spAutoFit/>
            </a:bodyPr>
            <a:lstStyle/>
            <a:p>
              <a:pPr algn="just">
                <a:lnSpc>
                  <a:spcPct val="95000"/>
                </a:lnSpc>
                <a:spcBef>
                  <a:spcPct val="30000"/>
                </a:spcBef>
              </a:pPr>
              <a:r>
                <a:rPr lang="es-PE" sz="1500" dirty="0"/>
                <a:t>Y = a + bX</a:t>
              </a:r>
              <a:endParaRPr lang="es-ES" sz="1500" dirty="0"/>
            </a:p>
          </p:txBody>
        </p:sp>
        <p:sp>
          <p:nvSpPr>
            <p:cNvPr id="9" name="Line 13"/>
            <p:cNvSpPr>
              <a:spLocks noChangeShapeType="1"/>
            </p:cNvSpPr>
            <p:nvPr/>
          </p:nvSpPr>
          <p:spPr bwMode="auto">
            <a:xfrm>
              <a:off x="3120" y="3600"/>
              <a:ext cx="1440" cy="0"/>
            </a:xfrm>
            <a:prstGeom prst="line">
              <a:avLst/>
            </a:prstGeom>
            <a:noFill/>
            <a:ln w="9525">
              <a:solidFill>
                <a:srgbClr val="000000"/>
              </a:solidFill>
              <a:round/>
              <a:headEnd/>
              <a:tailEnd/>
            </a:ln>
          </p:spPr>
          <p:txBody>
            <a:bodyPr/>
            <a:lstStyle/>
            <a:p>
              <a:endParaRPr lang="es-ES" sz="1500" dirty="0"/>
            </a:p>
          </p:txBody>
        </p:sp>
        <p:sp>
          <p:nvSpPr>
            <p:cNvPr id="10" name="Line 14"/>
            <p:cNvSpPr>
              <a:spLocks noChangeShapeType="1"/>
            </p:cNvSpPr>
            <p:nvPr/>
          </p:nvSpPr>
          <p:spPr bwMode="auto">
            <a:xfrm flipH="1">
              <a:off x="3024" y="3600"/>
              <a:ext cx="72" cy="72"/>
            </a:xfrm>
            <a:prstGeom prst="line">
              <a:avLst/>
            </a:prstGeom>
            <a:noFill/>
            <a:ln w="9525">
              <a:solidFill>
                <a:srgbClr val="000000"/>
              </a:solidFill>
              <a:round/>
              <a:headEnd/>
              <a:tailEnd/>
            </a:ln>
          </p:spPr>
          <p:txBody>
            <a:bodyPr/>
            <a:lstStyle/>
            <a:p>
              <a:endParaRPr lang="es-ES" sz="1500" dirty="0"/>
            </a:p>
          </p:txBody>
        </p:sp>
        <p:sp>
          <p:nvSpPr>
            <p:cNvPr id="11" name="Line 15"/>
            <p:cNvSpPr>
              <a:spLocks noChangeShapeType="1"/>
            </p:cNvSpPr>
            <p:nvPr/>
          </p:nvSpPr>
          <p:spPr bwMode="auto">
            <a:xfrm flipH="1" flipV="1">
              <a:off x="2976" y="3600"/>
              <a:ext cx="72" cy="72"/>
            </a:xfrm>
            <a:prstGeom prst="line">
              <a:avLst/>
            </a:prstGeom>
            <a:noFill/>
            <a:ln w="9525">
              <a:solidFill>
                <a:srgbClr val="000000"/>
              </a:solidFill>
              <a:round/>
              <a:headEnd/>
              <a:tailEnd/>
            </a:ln>
          </p:spPr>
          <p:txBody>
            <a:bodyPr/>
            <a:lstStyle/>
            <a:p>
              <a:endParaRPr lang="es-ES" sz="1500" dirty="0"/>
            </a:p>
          </p:txBody>
        </p:sp>
        <p:sp>
          <p:nvSpPr>
            <p:cNvPr id="12" name="Rectangle 16"/>
            <p:cNvSpPr>
              <a:spLocks noChangeArrowheads="1"/>
            </p:cNvSpPr>
            <p:nvPr/>
          </p:nvSpPr>
          <p:spPr bwMode="auto">
            <a:xfrm>
              <a:off x="2832" y="3360"/>
              <a:ext cx="1584" cy="380"/>
            </a:xfrm>
            <a:prstGeom prst="rect">
              <a:avLst/>
            </a:prstGeom>
            <a:noFill/>
            <a:ln w="9525">
              <a:noFill/>
              <a:miter lim="800000"/>
              <a:headEnd/>
              <a:tailEnd/>
            </a:ln>
          </p:spPr>
          <p:txBody>
            <a:bodyPr>
              <a:spAutoFit/>
            </a:bodyPr>
            <a:lstStyle/>
            <a:p>
              <a:r>
                <a:rPr lang="fr-FR" sz="1333" b="1" dirty="0">
                  <a:cs typeface="Arial" pitchFamily="34" charset="0"/>
                </a:rPr>
                <a:t>            </a:t>
              </a:r>
              <a:r>
                <a:rPr lang="fr-FR" sz="1333" b="1" u="sng" dirty="0">
                  <a:cs typeface="Arial" pitchFamily="34" charset="0"/>
                </a:rPr>
                <a:t>n</a:t>
              </a:r>
              <a:r>
                <a:rPr lang="es-ES" sz="1333" b="1" u="sng" dirty="0">
                  <a:cs typeface="Arial" pitchFamily="34" charset="0"/>
                </a:rPr>
                <a:t>Σ</a:t>
              </a:r>
              <a:r>
                <a:rPr lang="fr-FR" sz="1333" b="1" u="sng" dirty="0">
                  <a:cs typeface="Arial" pitchFamily="34" charset="0"/>
                </a:rPr>
                <a:t>xy – </a:t>
              </a:r>
              <a:r>
                <a:rPr lang="es-ES" sz="1333" b="1" u="sng" dirty="0">
                  <a:cs typeface="Arial" pitchFamily="34" charset="0"/>
                </a:rPr>
                <a:t>Σ</a:t>
              </a:r>
              <a:r>
                <a:rPr lang="fr-FR" sz="1333" b="1" u="sng" dirty="0">
                  <a:cs typeface="Arial" pitchFamily="34" charset="0"/>
                </a:rPr>
                <a:t>x </a:t>
              </a:r>
              <a:r>
                <a:rPr lang="es-ES" sz="1333" b="1" u="sng" dirty="0">
                  <a:cs typeface="Arial" pitchFamily="34" charset="0"/>
                </a:rPr>
                <a:t>Σ</a:t>
              </a:r>
              <a:r>
                <a:rPr lang="fr-FR" sz="1333" b="1" u="sng" dirty="0">
                  <a:cs typeface="Arial" pitchFamily="34" charset="0"/>
                </a:rPr>
                <a:t>y                            </a:t>
              </a:r>
              <a:endParaRPr lang="es-ES" sz="1333" b="1" dirty="0">
                <a:cs typeface="Times New Roman" pitchFamily="18" charset="0"/>
              </a:endParaRPr>
            </a:p>
            <a:p>
              <a:pPr eaLnBrk="0" hangingPunct="0"/>
              <a:endParaRPr lang="es-ES" sz="1333" b="1" dirty="0">
                <a:latin typeface="Times New Roman" pitchFamily="18" charset="0"/>
              </a:endParaRPr>
            </a:p>
          </p:txBody>
        </p:sp>
        <p:sp>
          <p:nvSpPr>
            <p:cNvPr id="13" name="Text Box 17"/>
            <p:cNvSpPr txBox="1">
              <a:spLocks noChangeArrowheads="1"/>
            </p:cNvSpPr>
            <p:nvPr/>
          </p:nvSpPr>
          <p:spPr bwMode="auto">
            <a:xfrm>
              <a:off x="2684" y="3375"/>
              <a:ext cx="296" cy="236"/>
            </a:xfrm>
            <a:prstGeom prst="rect">
              <a:avLst/>
            </a:prstGeom>
            <a:noFill/>
            <a:ln w="9525">
              <a:noFill/>
              <a:miter lim="800000"/>
              <a:headEnd/>
              <a:tailEnd/>
            </a:ln>
          </p:spPr>
          <p:txBody>
            <a:bodyPr wrap="none">
              <a:spAutoFit/>
            </a:bodyPr>
            <a:lstStyle/>
            <a:p>
              <a:pPr algn="just">
                <a:lnSpc>
                  <a:spcPct val="95000"/>
                </a:lnSpc>
                <a:spcBef>
                  <a:spcPct val="30000"/>
                </a:spcBef>
              </a:pPr>
              <a:r>
                <a:rPr lang="es-PE" sz="1500" dirty="0"/>
                <a:t>r =</a:t>
              </a:r>
              <a:endParaRPr lang="es-ES" sz="1500" dirty="0"/>
            </a:p>
          </p:txBody>
        </p:sp>
      </p:grpSp>
      <p:sp>
        <p:nvSpPr>
          <p:cNvPr id="14" name="Rectangle 18"/>
          <p:cNvSpPr>
            <a:spLocks noChangeArrowheads="1"/>
          </p:cNvSpPr>
          <p:nvPr/>
        </p:nvSpPr>
        <p:spPr bwMode="auto">
          <a:xfrm>
            <a:off x="5012512" y="4702975"/>
            <a:ext cx="2444750" cy="297454"/>
          </a:xfrm>
          <a:prstGeom prst="rect">
            <a:avLst/>
          </a:prstGeom>
          <a:noFill/>
          <a:ln w="9525">
            <a:noFill/>
            <a:miter lim="800000"/>
            <a:headEnd/>
            <a:tailEnd/>
          </a:ln>
        </p:spPr>
        <p:txBody>
          <a:bodyPr>
            <a:spAutoFit/>
          </a:bodyPr>
          <a:lstStyle/>
          <a:p>
            <a:r>
              <a:rPr lang="fr-FR" sz="1333" b="1" dirty="0">
                <a:latin typeface="MS Shell Dlg" charset="0"/>
                <a:cs typeface="Times New Roman" pitchFamily="18" charset="0"/>
              </a:rPr>
              <a:t> </a:t>
            </a:r>
            <a:r>
              <a:rPr lang="fr-FR" sz="1333" b="1" dirty="0">
                <a:cs typeface="Times New Roman" pitchFamily="18" charset="0"/>
              </a:rPr>
              <a:t>[</a:t>
            </a:r>
            <a:r>
              <a:rPr lang="fr-FR" sz="1333" b="1" dirty="0">
                <a:latin typeface="MS Shell Dlg" charset="0"/>
                <a:cs typeface="Times New Roman" pitchFamily="18" charset="0"/>
              </a:rPr>
              <a:t>n</a:t>
            </a:r>
            <a:r>
              <a:rPr lang="fr-FR" sz="1333" b="1" dirty="0">
                <a:cs typeface="Times New Roman" pitchFamily="18" charset="0"/>
              </a:rPr>
              <a:t>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x</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  -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x)</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a:t>
            </a:r>
            <a:r>
              <a:rPr lang="fr-FR" sz="1333" b="1" baseline="30000" dirty="0">
                <a:latin typeface="Times New Roman" pitchFamily="18" charset="0"/>
                <a:cs typeface="Times New Roman" pitchFamily="18" charset="0"/>
              </a:rPr>
              <a:t> </a:t>
            </a:r>
            <a:r>
              <a:rPr lang="fr-FR" sz="1333" b="1" dirty="0">
                <a:latin typeface="Times New Roman" pitchFamily="18" charset="0"/>
                <a:cs typeface="Times New Roman" pitchFamily="18" charset="0"/>
              </a:rPr>
              <a:t>[</a:t>
            </a:r>
            <a:r>
              <a:rPr lang="fr-FR" sz="1333" b="1" dirty="0">
                <a:latin typeface="MS Shell Dlg" charset="0"/>
                <a:cs typeface="Times New Roman" pitchFamily="18" charset="0"/>
              </a:rPr>
              <a:t>n</a:t>
            </a:r>
            <a:r>
              <a:rPr lang="es-ES" sz="1333" b="1" dirty="0">
                <a:cs typeface="Times New Roman" pitchFamily="18" charset="0"/>
              </a:rPr>
              <a:t>Σ</a:t>
            </a:r>
            <a:r>
              <a:rPr lang="fr-FR" sz="1333" b="1" dirty="0">
                <a:latin typeface="Times New Roman" pitchFamily="18" charset="0"/>
                <a:cs typeface="Times New Roman" pitchFamily="18" charset="0"/>
              </a:rPr>
              <a:t>y</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  -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y)</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a:t>
            </a:r>
            <a:r>
              <a:rPr lang="fr-FR" sz="1333" b="1" baseline="30000" dirty="0">
                <a:latin typeface="Times New Roman" pitchFamily="18" charset="0"/>
                <a:cs typeface="Times New Roman" pitchFamily="18" charset="0"/>
              </a:rPr>
              <a:t>        </a:t>
            </a:r>
            <a:endParaRPr lang="fr-FR" sz="1333" b="1" dirty="0">
              <a:latin typeface="Times New Roman" pitchFamily="18" charset="0"/>
            </a:endParaRPr>
          </a:p>
        </p:txBody>
      </p:sp>
      <p:sp>
        <p:nvSpPr>
          <p:cNvPr id="15" name="17 CuadroTexto"/>
          <p:cNvSpPr txBox="1">
            <a:spLocks noChangeArrowheads="1"/>
          </p:cNvSpPr>
          <p:nvPr/>
        </p:nvSpPr>
        <p:spPr bwMode="auto">
          <a:xfrm rot="-1526372">
            <a:off x="6065574" y="2248218"/>
            <a:ext cx="1131093" cy="246221"/>
          </a:xfrm>
          <a:prstGeom prst="rect">
            <a:avLst/>
          </a:prstGeom>
          <a:noFill/>
          <a:ln w="9525">
            <a:noFill/>
            <a:miter lim="800000"/>
            <a:headEnd/>
            <a:tailEnd/>
          </a:ln>
        </p:spPr>
        <p:txBody>
          <a:bodyPr>
            <a:spAutoFit/>
          </a:bodyPr>
          <a:lstStyle/>
          <a:p>
            <a:r>
              <a:rPr lang="es-PE" sz="1000" dirty="0"/>
              <a:t>Y= bx + a</a:t>
            </a:r>
            <a:endParaRPr lang="en-US" sz="1000" dirty="0"/>
          </a:p>
        </p:txBody>
      </p:sp>
      <p:pic>
        <p:nvPicPr>
          <p:cNvPr id="16" name="Picture 20"/>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756011" y="1785937"/>
            <a:ext cx="1971146" cy="1393032"/>
          </a:xfrm>
          <a:prstGeom prst="rect">
            <a:avLst/>
          </a:prstGeom>
          <a:noFill/>
          <a:ln w="9525">
            <a:noFill/>
            <a:miter lim="800000"/>
            <a:headEnd/>
            <a:tailEnd/>
          </a:ln>
        </p:spPr>
      </p:pic>
      <p:sp>
        <p:nvSpPr>
          <p:cNvPr id="17" name="Rectangle 5">
            <a:extLst>
              <a:ext uri="{FF2B5EF4-FFF2-40B4-BE49-F238E27FC236}">
                <a16:creationId xmlns:a16="http://schemas.microsoft.com/office/drawing/2014/main" id="{9C1FAC95-C7A5-4729-A49C-E19B724A5CAF}"/>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1458924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546490" y="532874"/>
            <a:ext cx="6540500"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Correlación</a:t>
            </a:r>
            <a:endParaRPr lang="es-ES" sz="2667" dirty="0"/>
          </a:p>
        </p:txBody>
      </p:sp>
      <p:pic>
        <p:nvPicPr>
          <p:cNvPr id="3" name="Picture 3" descr="Figura 1b"/>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70240" y="2438136"/>
            <a:ext cx="2222500" cy="1689364"/>
          </a:xfrm>
          <a:prstGeom prst="rect">
            <a:avLst/>
          </a:prstGeom>
          <a:noFill/>
          <a:ln w="9525">
            <a:noFill/>
            <a:miter lim="800000"/>
            <a:headEnd/>
            <a:tailEnd/>
          </a:ln>
        </p:spPr>
      </p:pic>
      <p:sp>
        <p:nvSpPr>
          <p:cNvPr id="4" name="Rectangle 5"/>
          <p:cNvSpPr>
            <a:spLocks noChangeArrowheads="1"/>
          </p:cNvSpPr>
          <p:nvPr/>
        </p:nvSpPr>
        <p:spPr bwMode="auto">
          <a:xfrm>
            <a:off x="1081419" y="4064000"/>
            <a:ext cx="1293944" cy="477054"/>
          </a:xfrm>
          <a:prstGeom prst="rect">
            <a:avLst/>
          </a:prstGeom>
          <a:noFill/>
          <a:ln w="9525">
            <a:noFill/>
            <a:miter lim="800000"/>
            <a:headEnd/>
            <a:tailEnd/>
          </a:ln>
        </p:spPr>
        <p:txBody>
          <a:bodyPr wrap="none">
            <a:spAutoFit/>
          </a:bodyPr>
          <a:lstStyle/>
          <a:p>
            <a:pPr algn="ctr">
              <a:spcBef>
                <a:spcPct val="50000"/>
              </a:spcBef>
            </a:pPr>
            <a:r>
              <a:rPr lang="es-MX" sz="1000" b="1" dirty="0">
                <a:sym typeface="Symbol" pitchFamily="18" charset="2"/>
              </a:rPr>
              <a:t>-1  r </a:t>
            </a:r>
            <a:r>
              <a:rPr lang="es-ES_tradnl" sz="1000" b="1" dirty="0">
                <a:sym typeface="Symbol" pitchFamily="18" charset="2"/>
              </a:rPr>
              <a:t>&lt; </a:t>
            </a:r>
            <a:r>
              <a:rPr lang="es-MX" sz="1000" b="1" dirty="0">
                <a:sym typeface="Symbol" pitchFamily="18" charset="2"/>
              </a:rPr>
              <a:t>0</a:t>
            </a:r>
          </a:p>
          <a:p>
            <a:pPr algn="ctr">
              <a:spcBef>
                <a:spcPct val="50000"/>
              </a:spcBef>
            </a:pPr>
            <a:r>
              <a:rPr lang="es-MX" sz="1000" b="1" dirty="0">
                <a:sym typeface="Symbol" pitchFamily="18" charset="2"/>
              </a:rPr>
              <a:t>Correlación Negativa</a:t>
            </a:r>
            <a:endParaRPr lang="es-ES" sz="1000" b="1" dirty="0">
              <a:sym typeface="Symbol" pitchFamily="18" charset="2"/>
            </a:endParaRPr>
          </a:p>
        </p:txBody>
      </p:sp>
      <p:pic>
        <p:nvPicPr>
          <p:cNvPr id="5" name="Picture 7" descr="      '&#10;(R  = 063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165740" y="2373313"/>
            <a:ext cx="2286000" cy="1817688"/>
          </a:xfrm>
          <a:prstGeom prst="rect">
            <a:avLst/>
          </a:prstGeom>
          <a:noFill/>
          <a:ln w="9525">
            <a:noFill/>
            <a:miter lim="800000"/>
            <a:headEnd/>
            <a:tailEnd/>
          </a:ln>
        </p:spPr>
      </p:pic>
      <p:grpSp>
        <p:nvGrpSpPr>
          <p:cNvPr id="6" name="Group 8"/>
          <p:cNvGrpSpPr>
            <a:grpSpLocks/>
          </p:cNvGrpSpPr>
          <p:nvPr/>
        </p:nvGrpSpPr>
        <p:grpSpPr bwMode="auto">
          <a:xfrm>
            <a:off x="5515240" y="2434167"/>
            <a:ext cx="2476500" cy="1566333"/>
            <a:chOff x="3696" y="1680"/>
            <a:chExt cx="1872" cy="1184"/>
          </a:xfrm>
        </p:grpSpPr>
        <p:pic>
          <p:nvPicPr>
            <p:cNvPr id="7" name="Picture 9" descr="Figura 4. Correlación entre presiones de arteria pulmonar medida con catéter de Swan Ganz (Swan) u con ETE (ECO), r=0,91. "/>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696" y="1710"/>
              <a:ext cx="1872" cy="1154"/>
            </a:xfrm>
            <a:prstGeom prst="rect">
              <a:avLst/>
            </a:prstGeom>
            <a:noFill/>
            <a:ln w="9525">
              <a:noFill/>
              <a:miter lim="800000"/>
              <a:headEnd/>
              <a:tailEnd/>
            </a:ln>
          </p:spPr>
        </p:pic>
        <p:sp>
          <p:nvSpPr>
            <p:cNvPr id="8" name="Line 10"/>
            <p:cNvSpPr>
              <a:spLocks noChangeShapeType="1"/>
            </p:cNvSpPr>
            <p:nvPr/>
          </p:nvSpPr>
          <p:spPr bwMode="auto">
            <a:xfrm flipV="1">
              <a:off x="3984" y="1680"/>
              <a:ext cx="1584" cy="960"/>
            </a:xfrm>
            <a:prstGeom prst="line">
              <a:avLst/>
            </a:prstGeom>
            <a:noFill/>
            <a:ln w="19050">
              <a:solidFill>
                <a:srgbClr val="1C1C1C"/>
              </a:solidFill>
              <a:round/>
              <a:headEnd/>
              <a:tailEnd/>
            </a:ln>
          </p:spPr>
          <p:txBody>
            <a:bodyPr/>
            <a:lstStyle/>
            <a:p>
              <a:endParaRPr lang="es-ES" sz="1500" dirty="0"/>
            </a:p>
          </p:txBody>
        </p:sp>
      </p:grpSp>
      <p:sp>
        <p:nvSpPr>
          <p:cNvPr id="9" name="Rectangle 11"/>
          <p:cNvSpPr>
            <a:spLocks noChangeArrowheads="1"/>
          </p:cNvSpPr>
          <p:nvPr/>
        </p:nvSpPr>
        <p:spPr bwMode="auto">
          <a:xfrm>
            <a:off x="3559847" y="4065323"/>
            <a:ext cx="1196161" cy="477054"/>
          </a:xfrm>
          <a:prstGeom prst="rect">
            <a:avLst/>
          </a:prstGeom>
          <a:noFill/>
          <a:ln w="9525">
            <a:noFill/>
            <a:miter lim="800000"/>
            <a:headEnd/>
            <a:tailEnd/>
          </a:ln>
        </p:spPr>
        <p:txBody>
          <a:bodyPr wrap="none">
            <a:spAutoFit/>
          </a:bodyPr>
          <a:lstStyle/>
          <a:p>
            <a:pPr algn="ctr">
              <a:spcBef>
                <a:spcPct val="50000"/>
              </a:spcBef>
            </a:pPr>
            <a:r>
              <a:rPr lang="es-MX" sz="1000" b="1" dirty="0">
                <a:sym typeface="Symbol" pitchFamily="18" charset="2"/>
              </a:rPr>
              <a:t>  r =</a:t>
            </a:r>
            <a:r>
              <a:rPr lang="es-ES_tradnl" sz="1000" b="1" dirty="0">
                <a:sym typeface="Symbol" pitchFamily="18" charset="2"/>
              </a:rPr>
              <a:t> </a:t>
            </a:r>
            <a:r>
              <a:rPr lang="es-MX" sz="1000" b="1" dirty="0">
                <a:sym typeface="Symbol" pitchFamily="18" charset="2"/>
              </a:rPr>
              <a:t>0</a:t>
            </a:r>
          </a:p>
          <a:p>
            <a:pPr algn="ctr">
              <a:spcBef>
                <a:spcPct val="50000"/>
              </a:spcBef>
            </a:pPr>
            <a:r>
              <a:rPr lang="es-MX" sz="1000" b="1" dirty="0">
                <a:sym typeface="Symbol" pitchFamily="18" charset="2"/>
              </a:rPr>
              <a:t>No hay Correlación</a:t>
            </a:r>
            <a:endParaRPr lang="es-ES" sz="1000" b="1" dirty="0">
              <a:sym typeface="Symbol" pitchFamily="18" charset="2"/>
            </a:endParaRPr>
          </a:p>
        </p:txBody>
      </p:sp>
      <p:sp>
        <p:nvSpPr>
          <p:cNvPr id="10" name="Rectangle 12"/>
          <p:cNvSpPr>
            <a:spLocks noChangeArrowheads="1"/>
          </p:cNvSpPr>
          <p:nvPr/>
        </p:nvSpPr>
        <p:spPr bwMode="auto">
          <a:xfrm>
            <a:off x="6077926" y="4064000"/>
            <a:ext cx="1242649" cy="477054"/>
          </a:xfrm>
          <a:prstGeom prst="rect">
            <a:avLst/>
          </a:prstGeom>
          <a:noFill/>
          <a:ln w="9525">
            <a:noFill/>
            <a:miter lim="800000"/>
            <a:headEnd/>
            <a:tailEnd/>
          </a:ln>
        </p:spPr>
        <p:txBody>
          <a:bodyPr wrap="none">
            <a:spAutoFit/>
          </a:bodyPr>
          <a:lstStyle/>
          <a:p>
            <a:pPr algn="ctr">
              <a:spcBef>
                <a:spcPct val="50000"/>
              </a:spcBef>
            </a:pPr>
            <a:r>
              <a:rPr lang="es-MX" sz="1000" b="1" dirty="0">
                <a:sym typeface="Symbol" pitchFamily="18" charset="2"/>
              </a:rPr>
              <a:t>0 </a:t>
            </a:r>
            <a:r>
              <a:rPr lang="es-ES_tradnl" sz="1000" b="1" dirty="0">
                <a:sym typeface="Symbol" pitchFamily="18" charset="2"/>
              </a:rPr>
              <a:t>&lt;</a:t>
            </a:r>
            <a:r>
              <a:rPr lang="es-MX" sz="1000" b="1" dirty="0">
                <a:sym typeface="Symbol" pitchFamily="18" charset="2"/>
              </a:rPr>
              <a:t> r   1</a:t>
            </a:r>
          </a:p>
          <a:p>
            <a:pPr algn="ctr">
              <a:spcBef>
                <a:spcPct val="50000"/>
              </a:spcBef>
            </a:pPr>
            <a:r>
              <a:rPr lang="es-MX" sz="1000" b="1" dirty="0">
                <a:sym typeface="Symbol" pitchFamily="18" charset="2"/>
              </a:rPr>
              <a:t>Correlación Positiva</a:t>
            </a:r>
            <a:endParaRPr lang="es-ES" sz="1000" b="1" dirty="0">
              <a:sym typeface="Symbol" pitchFamily="18" charset="2"/>
            </a:endParaRPr>
          </a:p>
        </p:txBody>
      </p:sp>
      <p:sp>
        <p:nvSpPr>
          <p:cNvPr id="11" name="Text Box 14"/>
          <p:cNvSpPr txBox="1">
            <a:spLocks noChangeArrowheads="1"/>
          </p:cNvSpPr>
          <p:nvPr/>
        </p:nvSpPr>
        <p:spPr bwMode="auto">
          <a:xfrm>
            <a:off x="1178695" y="1309677"/>
            <a:ext cx="6846093" cy="595313"/>
          </a:xfrm>
          <a:prstGeom prst="rect">
            <a:avLst/>
          </a:prstGeom>
          <a:noFill/>
          <a:ln w="9525">
            <a:noFill/>
            <a:miter lim="800000"/>
            <a:headEnd/>
            <a:tailEnd/>
          </a:ln>
        </p:spPr>
        <p:txBody>
          <a:bodyPr/>
          <a:lstStyle/>
          <a:p>
            <a:pPr algn="just"/>
            <a:r>
              <a:rPr lang="es-MX" sz="1667" dirty="0">
                <a:latin typeface="TheSansCorrespondence" pitchFamily="34" charset="0"/>
              </a:rPr>
              <a:t>Una medida de la fuerza de la relación que hay entre dos variables</a:t>
            </a:r>
          </a:p>
          <a:p>
            <a:pPr algn="ctr"/>
            <a:r>
              <a:rPr lang="es-MX" sz="1667" dirty="0">
                <a:latin typeface="TheSansCorrespondence" pitchFamily="34" charset="0"/>
                <a:sym typeface="Symbol" pitchFamily="18" charset="2"/>
              </a:rPr>
              <a:t>-1    r  </a:t>
            </a:r>
            <a:r>
              <a:rPr lang="es-ES_tradnl" sz="1667" dirty="0">
                <a:latin typeface="TheSansCorrespondence" pitchFamily="34" charset="0"/>
                <a:sym typeface="Symbol" pitchFamily="18" charset="2"/>
              </a:rPr>
              <a:t>  </a:t>
            </a:r>
            <a:r>
              <a:rPr lang="es-MX" sz="1667" dirty="0">
                <a:latin typeface="TheSansCorrespondence" pitchFamily="34" charset="0"/>
                <a:sym typeface="Symbol" pitchFamily="18" charset="2"/>
              </a:rPr>
              <a:t>1</a:t>
            </a:r>
            <a:endParaRPr lang="es-ES" sz="1667" dirty="0">
              <a:latin typeface="TheSansCorrespondence" pitchFamily="34" charset="0"/>
              <a:sym typeface="Symbol" pitchFamily="18" charset="2"/>
            </a:endParaRPr>
          </a:p>
        </p:txBody>
      </p:sp>
      <p:sp>
        <p:nvSpPr>
          <p:cNvPr id="12" name="Text Box 15"/>
          <p:cNvSpPr txBox="1">
            <a:spLocks noChangeArrowheads="1"/>
          </p:cNvSpPr>
          <p:nvPr/>
        </p:nvSpPr>
        <p:spPr bwMode="auto">
          <a:xfrm>
            <a:off x="1332178" y="4835261"/>
            <a:ext cx="6420114" cy="605422"/>
          </a:xfrm>
          <a:prstGeom prst="rect">
            <a:avLst/>
          </a:prstGeom>
          <a:solidFill>
            <a:srgbClr val="CCFFFF"/>
          </a:solidFill>
          <a:ln w="9525">
            <a:noFill/>
            <a:miter lim="800000"/>
            <a:headEnd/>
            <a:tailEnd/>
          </a:ln>
        </p:spPr>
        <p:txBody>
          <a:bodyPr>
            <a:spAutoFit/>
          </a:bodyPr>
          <a:lstStyle/>
          <a:p>
            <a:pPr algn="ctr">
              <a:spcBef>
                <a:spcPct val="50000"/>
              </a:spcBef>
            </a:pPr>
            <a:r>
              <a:rPr lang="es-MX" sz="1667" dirty="0"/>
              <a:t>Cuánto más cercano esté el coeficiente de Correlación a –1 o 1, mayor probabilidad de correlación</a:t>
            </a:r>
            <a:endParaRPr lang="es-ES" sz="1667" dirty="0"/>
          </a:p>
        </p:txBody>
      </p:sp>
      <p:sp>
        <p:nvSpPr>
          <p:cNvPr id="13" name="Rectangle 5">
            <a:extLst>
              <a:ext uri="{FF2B5EF4-FFF2-40B4-BE49-F238E27FC236}">
                <a16:creationId xmlns:a16="http://schemas.microsoft.com/office/drawing/2014/main" id="{67A55E82-2769-41B3-B03F-0DC0D2966B15}"/>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TIPOS DE PRONÓSTICO DE LA DEMANDA</a:t>
            </a:r>
            <a:endParaRPr lang="en-US" sz="1400" dirty="0">
              <a:solidFill>
                <a:srgbClr val="438AD7"/>
              </a:solidFill>
            </a:endParaRPr>
          </a:p>
        </p:txBody>
      </p:sp>
    </p:spTree>
    <p:extLst>
      <p:ext uri="{BB962C8B-B14F-4D97-AF65-F5344CB8AC3E}">
        <p14:creationId xmlns:p14="http://schemas.microsoft.com/office/powerpoint/2010/main" val="359828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707922" y="4430712"/>
            <a:ext cx="9144000"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CASOS PRÁCTICOS DE PRONÓSTICOS DE LA DEMANDA</a:t>
            </a:r>
            <a:endParaRPr lang="es-PE" sz="2800" b="1" dirty="0">
              <a:solidFill>
                <a:schemeClr val="bg1"/>
              </a:solidFill>
              <a:cs typeface="Calibri"/>
            </a:endParaRPr>
          </a:p>
        </p:txBody>
      </p:sp>
    </p:spTree>
    <p:custDataLst>
      <p:tags r:id="rId1"/>
    </p:custDataLst>
    <p:extLst>
      <p:ext uri="{BB962C8B-B14F-4D97-AF65-F5344CB8AC3E}">
        <p14:creationId xmlns:p14="http://schemas.microsoft.com/office/powerpoint/2010/main" val="1972853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795251" y="689919"/>
            <a:ext cx="4676955"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Caso práctico 1</a:t>
            </a:r>
            <a:endParaRPr lang="es-ES" sz="2667" dirty="0"/>
          </a:p>
        </p:txBody>
      </p:sp>
      <p:sp>
        <p:nvSpPr>
          <p:cNvPr id="3" name="CuadroTexto 2"/>
          <p:cNvSpPr txBox="1"/>
          <p:nvPr/>
        </p:nvSpPr>
        <p:spPr>
          <a:xfrm>
            <a:off x="4391980" y="1332164"/>
            <a:ext cx="3540393" cy="3170868"/>
          </a:xfrm>
          <a:prstGeom prst="rect">
            <a:avLst/>
          </a:prstGeom>
          <a:noFill/>
        </p:spPr>
        <p:txBody>
          <a:bodyPr wrap="square" rtlCol="0">
            <a:spAutoFit/>
          </a:bodyPr>
          <a:lstStyle/>
          <a:p>
            <a:r>
              <a:rPr lang="es-ES" sz="1500" b="1" dirty="0"/>
              <a:t>La cafetería Café de Oro adquiere café directamente de los acopiadores.</a:t>
            </a:r>
          </a:p>
          <a:p>
            <a:endParaRPr lang="es-ES" sz="1500" b="1" dirty="0"/>
          </a:p>
          <a:p>
            <a:pPr marL="285739" indent="-285739">
              <a:buAutoNum type="alphaLcParenR"/>
            </a:pPr>
            <a:r>
              <a:rPr lang="es-ES" sz="1167" b="1" dirty="0"/>
              <a:t>Haga un pronóstico con el promedio móvil de 3 días incluyendo un pronostico para el precio del domingo 16 de agosto.</a:t>
            </a:r>
          </a:p>
          <a:p>
            <a:pPr marL="285739" indent="-285739">
              <a:buAutoNum type="alphaLcParenR"/>
            </a:pPr>
            <a:endParaRPr lang="es-ES" sz="1167" b="1" dirty="0"/>
          </a:p>
          <a:p>
            <a:pPr marL="285739" indent="-285739">
              <a:buAutoNum type="alphaLcParenR"/>
            </a:pPr>
            <a:r>
              <a:rPr lang="es-ES" sz="1167" b="1" dirty="0"/>
              <a:t>Haga un pronóstico con el promedio móvil ponderado de 3 días usando las siguientes ponderaciones: 0.5, 0.33 y 0.17</a:t>
            </a:r>
          </a:p>
          <a:p>
            <a:pPr marL="285739" indent="-285739">
              <a:buAutoNum type="alphaLcParenR"/>
            </a:pPr>
            <a:endParaRPr lang="es-ES" sz="1167" b="1" dirty="0"/>
          </a:p>
          <a:p>
            <a:pPr marL="285739" indent="-285739">
              <a:buAutoNum type="alphaLcParenR"/>
            </a:pPr>
            <a:r>
              <a:rPr lang="es-PE" sz="1167" b="1" dirty="0"/>
              <a:t>El Jefe de Compras pronóstico que el precio para el 15 de agosto seria de 1.35. El precio real fue de 1.38. Usando una constante de suavización de 0.4, pronostique el precio para el 16 de agosto.</a:t>
            </a:r>
            <a:endParaRPr lang="es-PE" sz="1167" dirty="0"/>
          </a:p>
          <a:p>
            <a:endParaRPr lang="es-PE" sz="1500" dirty="0"/>
          </a:p>
        </p:txBody>
      </p:sp>
      <p:pic>
        <p:nvPicPr>
          <p:cNvPr id="4" name="Imagen 3"/>
          <p:cNvPicPr>
            <a:picLocks noChangeAspect="1"/>
          </p:cNvPicPr>
          <p:nvPr/>
        </p:nvPicPr>
        <p:blipFill>
          <a:blip r:embed="rId3"/>
          <a:stretch>
            <a:fillRect/>
          </a:stretch>
        </p:blipFill>
        <p:spPr>
          <a:xfrm>
            <a:off x="971601" y="1332164"/>
            <a:ext cx="3313309" cy="2911133"/>
          </a:xfrm>
          <a:prstGeom prst="rect">
            <a:avLst/>
          </a:prstGeom>
        </p:spPr>
      </p:pic>
      <p:sp>
        <p:nvSpPr>
          <p:cNvPr id="5" name="Rectangle 5">
            <a:extLst>
              <a:ext uri="{FF2B5EF4-FFF2-40B4-BE49-F238E27FC236}">
                <a16:creationId xmlns:a16="http://schemas.microsoft.com/office/drawing/2014/main" id="{3431ADFE-9082-41CB-9B5B-61BA297E9263}"/>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sp>
        <p:nvSpPr>
          <p:cNvPr id="6" name="CuadroTexto 5"/>
          <p:cNvSpPr txBox="1"/>
          <p:nvPr/>
        </p:nvSpPr>
        <p:spPr>
          <a:xfrm>
            <a:off x="3306536" y="5167406"/>
            <a:ext cx="3738837" cy="276999"/>
          </a:xfrm>
          <a:prstGeom prst="rect">
            <a:avLst/>
          </a:prstGeom>
          <a:noFill/>
        </p:spPr>
        <p:txBody>
          <a:bodyPr wrap="square" rtlCol="0">
            <a:spAutoFit/>
          </a:bodyPr>
          <a:lstStyle/>
          <a:p>
            <a:pPr algn="ctr"/>
            <a:r>
              <a:rPr lang="es-MX" sz="1200" dirty="0"/>
              <a:t>30133-S03-COMPLEMENTARIO01-Plantillas modelos</a:t>
            </a:r>
            <a:endParaRPr lang="es-419" sz="1200" dirty="0"/>
          </a:p>
        </p:txBody>
      </p:sp>
      <p:graphicFrame>
        <p:nvGraphicFramePr>
          <p:cNvPr id="7" name="Objeto 6"/>
          <p:cNvGraphicFramePr>
            <a:graphicFrameLocks noChangeAspect="1"/>
          </p:cNvGraphicFramePr>
          <p:nvPr>
            <p:extLst>
              <p:ext uri="{D42A27DB-BD31-4B8C-83A1-F6EECF244321}">
                <p14:modId xmlns:p14="http://schemas.microsoft.com/office/powerpoint/2010/main" val="859034984"/>
              </p:ext>
            </p:extLst>
          </p:nvPr>
        </p:nvGraphicFramePr>
        <p:xfrm>
          <a:off x="4572000" y="4618781"/>
          <a:ext cx="914400" cy="792163"/>
        </p:xfrm>
        <a:graphic>
          <a:graphicData uri="http://schemas.openxmlformats.org/presentationml/2006/ole">
            <mc:AlternateContent xmlns:mc="http://schemas.openxmlformats.org/markup-compatibility/2006">
              <mc:Choice xmlns:v="urn:schemas-microsoft-com:vml" Requires="v">
                <p:oleObj spid="_x0000_s1027" name="Hoja de cálculo" showAsIcon="1" r:id="rId4" imgW="914400" imgH="792360" progId="Excel.Sheet.12">
                  <p:embed/>
                </p:oleObj>
              </mc:Choice>
              <mc:Fallback>
                <p:oleObj name="Hoja de cálculo" showAsIcon="1" r:id="rId4" imgW="914400" imgH="792360" progId="Excel.Sheet.12">
                  <p:embed/>
                  <p:pic>
                    <p:nvPicPr>
                      <p:cNvPr id="0" name=""/>
                      <p:cNvPicPr/>
                      <p:nvPr/>
                    </p:nvPicPr>
                    <p:blipFill>
                      <a:blip r:embed="rId5"/>
                      <a:stretch>
                        <a:fillRect/>
                      </a:stretch>
                    </p:blipFill>
                    <p:spPr>
                      <a:xfrm>
                        <a:off x="4572000" y="4618781"/>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92377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sp>
        <p:nvSpPr>
          <p:cNvPr id="3"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INTRODUCCIÓN</a:t>
            </a:r>
          </a:p>
        </p:txBody>
      </p:sp>
      <p:sp>
        <p:nvSpPr>
          <p:cNvPr id="4" name="CuadroTexto 3">
            <a:extLst>
              <a:ext uri="{FF2B5EF4-FFF2-40B4-BE49-F238E27FC236}">
                <a16:creationId xmlns:a16="http://schemas.microsoft.com/office/drawing/2014/main" id="{6D95C306-61AC-4048-967B-3E1F42535DF8}"/>
              </a:ext>
            </a:extLst>
          </p:cNvPr>
          <p:cNvSpPr txBox="1"/>
          <p:nvPr/>
        </p:nvSpPr>
        <p:spPr>
          <a:xfrm>
            <a:off x="584855" y="3079253"/>
            <a:ext cx="8337471" cy="2339102"/>
          </a:xfrm>
          <a:prstGeom prst="rect">
            <a:avLst/>
          </a:prstGeom>
          <a:noFill/>
        </p:spPr>
        <p:txBody>
          <a:bodyPr wrap="square" rtlCol="0">
            <a:spAutoFit/>
          </a:bodyPr>
          <a:lstStyle/>
          <a:p>
            <a:pPr algn="ctr"/>
            <a:r>
              <a:rPr lang="es-PE" dirty="0"/>
              <a:t>Imagina un día típico en tu cine favorito.</a:t>
            </a:r>
          </a:p>
          <a:p>
            <a:r>
              <a:rPr lang="es-PE" sz="1600" dirty="0"/>
              <a:t>¿Cuánto se venderá?</a:t>
            </a:r>
          </a:p>
          <a:p>
            <a:r>
              <a:rPr lang="es-PE" sz="1600" dirty="0"/>
              <a:t>¿Cuál será la demanda de alimentos?</a:t>
            </a:r>
          </a:p>
          <a:p>
            <a:r>
              <a:rPr lang="es-PE" sz="1600" dirty="0"/>
              <a:t>¿Cuántos espectadores asistirán?</a:t>
            </a:r>
          </a:p>
          <a:p>
            <a:r>
              <a:rPr lang="es-PE" sz="1600" dirty="0"/>
              <a:t>¿Cuántas trabajadores atenderán?</a:t>
            </a:r>
          </a:p>
          <a:p>
            <a:r>
              <a:rPr lang="es-PE" sz="1600" dirty="0"/>
              <a:t>¿Qué inversiones nuevas realizar y cuál será su retorno?</a:t>
            </a:r>
          </a:p>
          <a:p>
            <a:endParaRPr lang="es-PE" sz="1600" dirty="0"/>
          </a:p>
          <a:p>
            <a:r>
              <a:rPr lang="es-PE" sz="1600" dirty="0"/>
              <a:t>En esta sesión aprenderás acerca de los pronósticos, su importancia estratégica, los tipos de pronósticos que existen y practicarás con unos ejercicios propuestos relacionados con el tema. </a:t>
            </a:r>
          </a:p>
        </p:txBody>
      </p:sp>
      <p:pic>
        <p:nvPicPr>
          <p:cNvPr id="6" name="Imagen 5">
            <a:extLst>
              <a:ext uri="{FF2B5EF4-FFF2-40B4-BE49-F238E27FC236}">
                <a16:creationId xmlns:a16="http://schemas.microsoft.com/office/drawing/2014/main" id="{54075CDB-A0BE-48FB-8E08-DFC79CF957BB}"/>
              </a:ext>
            </a:extLst>
          </p:cNvPr>
          <p:cNvPicPr>
            <a:picLocks noChangeAspect="1"/>
          </p:cNvPicPr>
          <p:nvPr/>
        </p:nvPicPr>
        <p:blipFill>
          <a:blip r:embed="rId3"/>
          <a:stretch>
            <a:fillRect/>
          </a:stretch>
        </p:blipFill>
        <p:spPr>
          <a:xfrm>
            <a:off x="2634168" y="938893"/>
            <a:ext cx="3631998" cy="2033407"/>
          </a:xfrm>
          <a:prstGeom prst="rect">
            <a:avLst/>
          </a:prstGeom>
        </p:spPr>
      </p:pic>
    </p:spTree>
    <p:custDataLst>
      <p:tags r:id="rId1"/>
    </p:custDataLst>
    <p:extLst>
      <p:ext uri="{BB962C8B-B14F-4D97-AF65-F5344CB8AC3E}">
        <p14:creationId xmlns:p14="http://schemas.microsoft.com/office/powerpoint/2010/main" val="3789734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51587" y="1434034"/>
            <a:ext cx="7440827" cy="1246495"/>
          </a:xfrm>
          <a:prstGeom prst="rect">
            <a:avLst/>
          </a:prstGeom>
        </p:spPr>
        <p:txBody>
          <a:bodyPr wrap="square">
            <a:spAutoFit/>
          </a:bodyPr>
          <a:lstStyle/>
          <a:p>
            <a:r>
              <a:rPr lang="es-PE" sz="1500" dirty="0">
                <a:solidFill>
                  <a:srgbClr val="000000"/>
                </a:solidFill>
              </a:rPr>
              <a:t>Una cadena de restaurantes de comida rápida decide llevar a cabo un experimento para medir la influencia sobre las ventas del gasto en publicidad. En ocho provincias del país, se realizaron diferentes variaciones relativas en el gasto en publicidad, comparado con el año anterior, y se observaron las variaciones en los niveles de ventas resultantes. La tabla adjunta muestra los resultados.</a:t>
            </a:r>
            <a:endParaRPr lang="es-PE" sz="1500" dirty="0"/>
          </a:p>
        </p:txBody>
      </p:sp>
      <p:pic>
        <p:nvPicPr>
          <p:cNvPr id="3" name="Imagen 2"/>
          <p:cNvPicPr>
            <a:picLocks noChangeAspect="1"/>
          </p:cNvPicPr>
          <p:nvPr/>
        </p:nvPicPr>
        <p:blipFill>
          <a:blip r:embed="rId2"/>
          <a:stretch>
            <a:fillRect/>
          </a:stretch>
        </p:blipFill>
        <p:spPr>
          <a:xfrm>
            <a:off x="971600" y="2733663"/>
            <a:ext cx="7048500" cy="1023938"/>
          </a:xfrm>
          <a:prstGeom prst="rect">
            <a:avLst/>
          </a:prstGeom>
        </p:spPr>
      </p:pic>
      <p:sp>
        <p:nvSpPr>
          <p:cNvPr id="4" name="Rectángulo 3"/>
          <p:cNvSpPr/>
          <p:nvPr/>
        </p:nvSpPr>
        <p:spPr>
          <a:xfrm>
            <a:off x="851587" y="3997627"/>
            <a:ext cx="7168513" cy="1015663"/>
          </a:xfrm>
          <a:prstGeom prst="rect">
            <a:avLst/>
          </a:prstGeom>
        </p:spPr>
        <p:txBody>
          <a:bodyPr wrap="square">
            <a:spAutoFit/>
          </a:bodyPr>
          <a:lstStyle/>
          <a:p>
            <a:pPr marL="285739" indent="-285739">
              <a:buAutoNum type="alphaLcParenR"/>
            </a:pPr>
            <a:r>
              <a:rPr lang="es-PE" sz="1500" dirty="0">
                <a:solidFill>
                  <a:srgbClr val="000000"/>
                </a:solidFill>
              </a:rPr>
              <a:t>Para un modelo de regresión lineal simple, obtenga la recta de regresión.</a:t>
            </a:r>
          </a:p>
          <a:p>
            <a:pPr marL="285739" indent="-285739">
              <a:buAutoNum type="alphaLcParenR"/>
            </a:pPr>
            <a:r>
              <a:rPr lang="es-PE" sz="1500" dirty="0">
                <a:solidFill>
                  <a:srgbClr val="000000"/>
                </a:solidFill>
              </a:rPr>
              <a:t>Calcule el Incremento en las Ventas para el 2018, considerando que se proyecta incrementar el Gasto en Publicidad en 20 %.</a:t>
            </a:r>
          </a:p>
          <a:p>
            <a:pPr marL="285739" indent="-285739">
              <a:buAutoNum type="alphaLcParenR"/>
            </a:pPr>
            <a:r>
              <a:rPr lang="es-PE" sz="1500" dirty="0">
                <a:solidFill>
                  <a:srgbClr val="000000"/>
                </a:solidFill>
              </a:rPr>
              <a:t>Calcule el coeficiente de correlación. </a:t>
            </a:r>
            <a:endParaRPr lang="es-PE" sz="1500" dirty="0"/>
          </a:p>
        </p:txBody>
      </p:sp>
      <p:sp>
        <p:nvSpPr>
          <p:cNvPr id="6" name="Rectangle 5">
            <a:extLst>
              <a:ext uri="{FF2B5EF4-FFF2-40B4-BE49-F238E27FC236}">
                <a16:creationId xmlns:a16="http://schemas.microsoft.com/office/drawing/2014/main" id="{761EA196-5E6B-4584-89CB-C8FE38178583}"/>
              </a:ext>
            </a:extLst>
          </p:cNvPr>
          <p:cNvSpPr/>
          <p:nvPr/>
        </p:nvSpPr>
        <p:spPr>
          <a:xfrm>
            <a:off x="407875" y="333893"/>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sp>
        <p:nvSpPr>
          <p:cNvPr id="7" name="Text Box 4"/>
          <p:cNvSpPr txBox="1">
            <a:spLocks noChangeArrowheads="1"/>
          </p:cNvSpPr>
          <p:nvPr/>
        </p:nvSpPr>
        <p:spPr bwMode="auto">
          <a:xfrm>
            <a:off x="2241754" y="857068"/>
            <a:ext cx="4676955"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Caso práctico 2</a:t>
            </a:r>
            <a:endParaRPr lang="es-ES" sz="2667" dirty="0"/>
          </a:p>
        </p:txBody>
      </p:sp>
    </p:spTree>
    <p:extLst>
      <p:ext uri="{BB962C8B-B14F-4D97-AF65-F5344CB8AC3E}">
        <p14:creationId xmlns:p14="http://schemas.microsoft.com/office/powerpoint/2010/main" val="2530542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528240" y="1057300"/>
            <a:ext cx="8602216" cy="584775"/>
          </a:xfrm>
          <a:prstGeom prst="rect">
            <a:avLst/>
          </a:prstGeom>
        </p:spPr>
        <p:txBody>
          <a:bodyPr wrap="square">
            <a:spAutoFit/>
          </a:bodyPr>
          <a:lstStyle/>
          <a:p>
            <a:pPr marL="342900" indent="-342900">
              <a:buAutoNum type="alphaLcParenR"/>
            </a:pPr>
            <a:r>
              <a:rPr lang="es-PE" sz="1600" dirty="0">
                <a:solidFill>
                  <a:srgbClr val="000000"/>
                </a:solidFill>
              </a:rPr>
              <a:t>Para un modelo de regresión lineal simple, obtenga la recta de regresión.</a:t>
            </a:r>
          </a:p>
          <a:p>
            <a:endParaRPr lang="es-PE" sz="1600" dirty="0">
              <a:solidFill>
                <a:srgbClr val="000000"/>
              </a:solidFill>
            </a:endParaRPr>
          </a:p>
        </p:txBody>
      </p:sp>
      <p:sp>
        <p:nvSpPr>
          <p:cNvPr id="8" name="Título 2"/>
          <p:cNvSpPr>
            <a:spLocks noGrp="1"/>
          </p:cNvSpPr>
          <p:nvPr>
            <p:ph type="title"/>
          </p:nvPr>
        </p:nvSpPr>
        <p:spPr>
          <a:xfrm>
            <a:off x="3203848" y="457234"/>
            <a:ext cx="5184576" cy="300033"/>
          </a:xfrm>
        </p:spPr>
        <p:txBody>
          <a:bodyPr>
            <a:normAutofit fontScale="90000"/>
          </a:bodyPr>
          <a:lstStyle/>
          <a:p>
            <a:r>
              <a:rPr lang="es-PE" sz="2400" b="1" dirty="0"/>
              <a:t>Caso práctico 1 - Solución</a:t>
            </a:r>
          </a:p>
        </p:txBody>
      </p:sp>
      <p:graphicFrame>
        <p:nvGraphicFramePr>
          <p:cNvPr id="2" name="Objeto 1"/>
          <p:cNvGraphicFramePr>
            <a:graphicFrameLocks noChangeAspect="1"/>
          </p:cNvGraphicFramePr>
          <p:nvPr/>
        </p:nvGraphicFramePr>
        <p:xfrm>
          <a:off x="528240" y="1717373"/>
          <a:ext cx="5033500" cy="1860207"/>
        </p:xfrm>
        <a:graphic>
          <a:graphicData uri="http://schemas.openxmlformats.org/presentationml/2006/ole">
            <mc:AlternateContent xmlns:mc="http://schemas.openxmlformats.org/markup-compatibility/2006">
              <mc:Choice xmlns:v="urn:schemas-microsoft-com:vml" Requires="v">
                <p:oleObj spid="_x0000_s2052" name="Hoja de cálculo" r:id="rId3" imgW="4381560" imgH="1943100" progId="Excel.Sheet.12">
                  <p:embed/>
                </p:oleObj>
              </mc:Choice>
              <mc:Fallback>
                <p:oleObj name="Hoja de cálculo" r:id="rId3" imgW="4381560" imgH="1943100" progId="Excel.Sheet.12">
                  <p:embed/>
                  <p:pic>
                    <p:nvPicPr>
                      <p:cNvPr id="2" name="Objeto 1"/>
                      <p:cNvPicPr/>
                      <p:nvPr/>
                    </p:nvPicPr>
                    <p:blipFill>
                      <a:blip r:embed="rId4"/>
                      <a:stretch>
                        <a:fillRect/>
                      </a:stretch>
                    </p:blipFill>
                    <p:spPr>
                      <a:xfrm>
                        <a:off x="528240" y="1717373"/>
                        <a:ext cx="5033500" cy="1860207"/>
                      </a:xfrm>
                      <a:prstGeom prst="rect">
                        <a:avLst/>
                      </a:prstGeom>
                    </p:spPr>
                  </p:pic>
                </p:oleObj>
              </mc:Fallback>
            </mc:AlternateContent>
          </a:graphicData>
        </a:graphic>
      </p:graphicFrame>
      <p:graphicFrame>
        <p:nvGraphicFramePr>
          <p:cNvPr id="3" name="Objeto 2"/>
          <p:cNvGraphicFramePr>
            <a:graphicFrameLocks noChangeAspect="1"/>
          </p:cNvGraphicFramePr>
          <p:nvPr/>
        </p:nvGraphicFramePr>
        <p:xfrm>
          <a:off x="528240" y="4117640"/>
          <a:ext cx="5143500" cy="801688"/>
        </p:xfrm>
        <a:graphic>
          <a:graphicData uri="http://schemas.openxmlformats.org/presentationml/2006/ole">
            <mc:AlternateContent xmlns:mc="http://schemas.openxmlformats.org/markup-compatibility/2006">
              <mc:Choice xmlns:v="urn:schemas-microsoft-com:vml" Requires="v">
                <p:oleObj spid="_x0000_s2053" name="Hoja de cálculo" r:id="rId5" imgW="5143500" imgH="962115" progId="Excel.Sheet.12">
                  <p:embed/>
                </p:oleObj>
              </mc:Choice>
              <mc:Fallback>
                <p:oleObj name="Hoja de cálculo" r:id="rId5" imgW="5143500" imgH="962115" progId="Excel.Sheet.12">
                  <p:embed/>
                  <p:pic>
                    <p:nvPicPr>
                      <p:cNvPr id="3" name="Objeto 2"/>
                      <p:cNvPicPr/>
                      <p:nvPr/>
                    </p:nvPicPr>
                    <p:blipFill>
                      <a:blip r:embed="rId6"/>
                      <a:stretch>
                        <a:fillRect/>
                      </a:stretch>
                    </p:blipFill>
                    <p:spPr>
                      <a:xfrm>
                        <a:off x="528240" y="4117640"/>
                        <a:ext cx="5143500" cy="801688"/>
                      </a:xfrm>
                      <a:prstGeom prst="rect">
                        <a:avLst/>
                      </a:prstGeom>
                    </p:spPr>
                  </p:pic>
                </p:oleObj>
              </mc:Fallback>
            </mc:AlternateContent>
          </a:graphicData>
        </a:graphic>
      </p:graphicFrame>
      <p:grpSp>
        <p:nvGrpSpPr>
          <p:cNvPr id="13" name="Group 8"/>
          <p:cNvGrpSpPr>
            <a:grpSpLocks/>
          </p:cNvGrpSpPr>
          <p:nvPr/>
        </p:nvGrpSpPr>
        <p:grpSpPr bwMode="auto">
          <a:xfrm>
            <a:off x="5778478" y="1417339"/>
            <a:ext cx="3084513" cy="1117865"/>
            <a:chOff x="601" y="2880"/>
            <a:chExt cx="1943" cy="845"/>
          </a:xfrm>
        </p:grpSpPr>
        <p:sp>
          <p:nvSpPr>
            <p:cNvPr id="14" name="Rectangle 9"/>
            <p:cNvSpPr>
              <a:spLocks noChangeArrowheads="1"/>
            </p:cNvSpPr>
            <p:nvPr/>
          </p:nvSpPr>
          <p:spPr bwMode="auto">
            <a:xfrm>
              <a:off x="1008" y="2880"/>
              <a:ext cx="1536" cy="698"/>
            </a:xfrm>
            <a:prstGeom prst="rect">
              <a:avLst/>
            </a:prstGeom>
            <a:noFill/>
            <a:ln w="9525">
              <a:noFill/>
              <a:miter lim="800000"/>
              <a:headEnd/>
              <a:tailEnd/>
            </a:ln>
          </p:spPr>
          <p:txBody>
            <a:bodyPr>
              <a:spAutoFit/>
            </a:bodyPr>
            <a:lstStyle/>
            <a:p>
              <a:r>
                <a:rPr lang="es-ES" u="sng" dirty="0">
                  <a:cs typeface="Arial" pitchFamily="34" charset="0"/>
                </a:rPr>
                <a:t>Σx</a:t>
              </a:r>
              <a:r>
                <a:rPr lang="es-ES" u="sng" baseline="30000" dirty="0">
                  <a:cs typeface="Arial" pitchFamily="34" charset="0"/>
                </a:rPr>
                <a:t>2</a:t>
              </a:r>
              <a:r>
                <a:rPr lang="es-ES" u="sng" dirty="0">
                  <a:cs typeface="Arial" pitchFamily="34" charset="0"/>
                </a:rPr>
                <a:t> Σy – Σx Σxy</a:t>
              </a:r>
              <a:endParaRPr lang="es-ES" dirty="0">
                <a:cs typeface="Times New Roman" pitchFamily="18" charset="0"/>
              </a:endParaRPr>
            </a:p>
            <a:p>
              <a:pPr eaLnBrk="0" hangingPunct="0"/>
              <a:r>
                <a:rPr lang="fr-FR" dirty="0">
                  <a:latin typeface="MS Shell Dlg" charset="0"/>
                  <a:cs typeface="Arial" pitchFamily="34" charset="0"/>
                </a:rPr>
                <a:t>  n</a:t>
              </a:r>
              <a:r>
                <a:rPr lang="fr-FR" dirty="0">
                  <a:cs typeface="Arial" pitchFamily="34" charset="0"/>
                </a:rPr>
                <a:t> </a:t>
              </a:r>
              <a:r>
                <a:rPr lang="es-ES" dirty="0">
                  <a:cs typeface="Arial" pitchFamily="34" charset="0"/>
                </a:rPr>
                <a:t>Σ</a:t>
              </a:r>
              <a:r>
                <a:rPr lang="fr-FR" dirty="0">
                  <a:cs typeface="Arial" pitchFamily="34" charset="0"/>
                </a:rPr>
                <a:t>x</a:t>
              </a:r>
              <a:r>
                <a:rPr lang="fr-FR" baseline="30000" dirty="0">
                  <a:cs typeface="Arial" pitchFamily="34" charset="0"/>
                </a:rPr>
                <a:t>2</a:t>
              </a:r>
              <a:r>
                <a:rPr lang="fr-FR" dirty="0">
                  <a:cs typeface="Arial" pitchFamily="34" charset="0"/>
                </a:rPr>
                <a:t>  - (</a:t>
              </a:r>
              <a:r>
                <a:rPr lang="es-ES" dirty="0">
                  <a:cs typeface="Arial" pitchFamily="34" charset="0"/>
                </a:rPr>
                <a:t>Σ</a:t>
              </a:r>
              <a:r>
                <a:rPr lang="fr-FR" dirty="0">
                  <a:cs typeface="Arial" pitchFamily="34" charset="0"/>
                </a:rPr>
                <a:t>x)</a:t>
              </a:r>
              <a:r>
                <a:rPr lang="fr-FR" baseline="30000" dirty="0">
                  <a:cs typeface="Arial" pitchFamily="34" charset="0"/>
                </a:rPr>
                <a:t>2 </a:t>
              </a:r>
              <a:endParaRPr lang="es-ES" dirty="0">
                <a:cs typeface="Times New Roman" pitchFamily="18" charset="0"/>
              </a:endParaRPr>
            </a:p>
            <a:p>
              <a:pPr eaLnBrk="0" hangingPunct="0"/>
              <a:r>
                <a:rPr lang="fr-FR" dirty="0">
                  <a:latin typeface="MS Shell Dlg" charset="0"/>
                  <a:cs typeface="Arial" pitchFamily="34" charset="0"/>
                </a:rPr>
                <a:t> </a:t>
              </a:r>
              <a:endParaRPr lang="fr-FR" dirty="0">
                <a:latin typeface="Times New Roman" pitchFamily="18" charset="0"/>
              </a:endParaRPr>
            </a:p>
          </p:txBody>
        </p:sp>
        <p:sp>
          <p:nvSpPr>
            <p:cNvPr id="15" name="Text Box 10"/>
            <p:cNvSpPr txBox="1">
              <a:spLocks noChangeArrowheads="1"/>
            </p:cNvSpPr>
            <p:nvPr/>
          </p:nvSpPr>
          <p:spPr bwMode="auto">
            <a:xfrm>
              <a:off x="601" y="2976"/>
              <a:ext cx="292" cy="269"/>
            </a:xfrm>
            <a:prstGeom prst="rect">
              <a:avLst/>
            </a:prstGeom>
            <a:noFill/>
            <a:ln w="9525">
              <a:noFill/>
              <a:miter lim="800000"/>
              <a:headEnd/>
              <a:tailEnd/>
            </a:ln>
          </p:spPr>
          <p:txBody>
            <a:bodyPr wrap="none">
              <a:spAutoFit/>
            </a:bodyPr>
            <a:lstStyle/>
            <a:p>
              <a:pPr algn="just">
                <a:lnSpc>
                  <a:spcPct val="95000"/>
                </a:lnSpc>
                <a:spcBef>
                  <a:spcPct val="30000"/>
                </a:spcBef>
              </a:pPr>
              <a:r>
                <a:rPr lang="es-PE" dirty="0"/>
                <a:t>a =</a:t>
              </a:r>
              <a:endParaRPr lang="es-ES" dirty="0"/>
            </a:p>
          </p:txBody>
        </p:sp>
        <p:sp>
          <p:nvSpPr>
            <p:cNvPr id="16" name="Text Box 11"/>
            <p:cNvSpPr txBox="1">
              <a:spLocks noChangeArrowheads="1"/>
            </p:cNvSpPr>
            <p:nvPr/>
          </p:nvSpPr>
          <p:spPr bwMode="auto">
            <a:xfrm>
              <a:off x="645" y="3456"/>
              <a:ext cx="299" cy="269"/>
            </a:xfrm>
            <a:prstGeom prst="rect">
              <a:avLst/>
            </a:prstGeom>
            <a:noFill/>
            <a:ln w="9525">
              <a:noFill/>
              <a:miter lim="800000"/>
              <a:headEnd/>
              <a:tailEnd/>
            </a:ln>
          </p:spPr>
          <p:txBody>
            <a:bodyPr wrap="none">
              <a:spAutoFit/>
            </a:bodyPr>
            <a:lstStyle/>
            <a:p>
              <a:pPr algn="just">
                <a:lnSpc>
                  <a:spcPct val="95000"/>
                </a:lnSpc>
                <a:spcBef>
                  <a:spcPct val="30000"/>
                </a:spcBef>
              </a:pPr>
              <a:r>
                <a:rPr lang="es-PE" dirty="0"/>
                <a:t>b =</a:t>
              </a:r>
              <a:endParaRPr lang="es-ES" dirty="0"/>
            </a:p>
          </p:txBody>
        </p:sp>
      </p:grpSp>
      <p:sp>
        <p:nvSpPr>
          <p:cNvPr id="4" name="3 CuadroTexto"/>
          <p:cNvSpPr txBox="1"/>
          <p:nvPr/>
        </p:nvSpPr>
        <p:spPr>
          <a:xfrm>
            <a:off x="5814990" y="2677480"/>
            <a:ext cx="2933474" cy="369332"/>
          </a:xfrm>
          <a:prstGeom prst="rect">
            <a:avLst/>
          </a:prstGeom>
          <a:noFill/>
        </p:spPr>
        <p:txBody>
          <a:bodyPr wrap="square" rtlCol="0">
            <a:spAutoFit/>
          </a:bodyPr>
          <a:lstStyle/>
          <a:p>
            <a:r>
              <a:rPr lang="es-PE" dirty="0"/>
              <a:t>a = (494)(54,4) – (52)(437,7) </a:t>
            </a:r>
          </a:p>
        </p:txBody>
      </p:sp>
      <p:sp>
        <p:nvSpPr>
          <p:cNvPr id="24" name="23 CuadroTexto"/>
          <p:cNvSpPr txBox="1"/>
          <p:nvPr/>
        </p:nvSpPr>
        <p:spPr>
          <a:xfrm>
            <a:off x="5796136" y="2985536"/>
            <a:ext cx="2933474" cy="369332"/>
          </a:xfrm>
          <a:prstGeom prst="rect">
            <a:avLst/>
          </a:prstGeom>
          <a:noFill/>
        </p:spPr>
        <p:txBody>
          <a:bodyPr wrap="square" rtlCol="0">
            <a:spAutoFit/>
          </a:bodyPr>
          <a:lstStyle/>
          <a:p>
            <a:r>
              <a:rPr lang="es-PE" dirty="0"/>
              <a:t>          (8)(494) – (52)(52) </a:t>
            </a:r>
          </a:p>
        </p:txBody>
      </p:sp>
      <p:cxnSp>
        <p:nvCxnSpPr>
          <p:cNvPr id="25" name="24 Conector recto"/>
          <p:cNvCxnSpPr/>
          <p:nvPr/>
        </p:nvCxnSpPr>
        <p:spPr>
          <a:xfrm>
            <a:off x="6228185" y="2977513"/>
            <a:ext cx="2322733"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25 CuadroTexto"/>
          <p:cNvSpPr txBox="1"/>
          <p:nvPr/>
        </p:nvSpPr>
        <p:spPr>
          <a:xfrm>
            <a:off x="6086452" y="3293313"/>
            <a:ext cx="2643158" cy="923330"/>
          </a:xfrm>
          <a:prstGeom prst="rect">
            <a:avLst/>
          </a:prstGeom>
          <a:noFill/>
        </p:spPr>
        <p:txBody>
          <a:bodyPr wrap="square" rtlCol="0">
            <a:spAutoFit/>
          </a:bodyPr>
          <a:lstStyle/>
          <a:p>
            <a:r>
              <a:rPr lang="es-PE" dirty="0"/>
              <a:t>a = (26873,6 – 22760,4) /</a:t>
            </a:r>
          </a:p>
          <a:p>
            <a:r>
              <a:rPr lang="es-PE" dirty="0"/>
              <a:t>          (3952 – 2704) </a:t>
            </a:r>
          </a:p>
          <a:p>
            <a:r>
              <a:rPr lang="es-PE" b="1" dirty="0"/>
              <a:t>a = 4113,2 / 1248 = 3,296</a:t>
            </a:r>
          </a:p>
        </p:txBody>
      </p:sp>
      <p:sp>
        <p:nvSpPr>
          <p:cNvPr id="27" name="26 CuadroTexto"/>
          <p:cNvSpPr txBox="1"/>
          <p:nvPr/>
        </p:nvSpPr>
        <p:spPr>
          <a:xfrm>
            <a:off x="5941667" y="4458425"/>
            <a:ext cx="2933474" cy="369332"/>
          </a:xfrm>
          <a:prstGeom prst="rect">
            <a:avLst/>
          </a:prstGeom>
          <a:noFill/>
        </p:spPr>
        <p:txBody>
          <a:bodyPr wrap="square" rtlCol="0">
            <a:spAutoFit/>
          </a:bodyPr>
          <a:lstStyle/>
          <a:p>
            <a:r>
              <a:rPr lang="es-PE" dirty="0"/>
              <a:t>b = (8)(437,7) – (52)(54,4) </a:t>
            </a:r>
          </a:p>
        </p:txBody>
      </p:sp>
      <p:sp>
        <p:nvSpPr>
          <p:cNvPr id="28" name="27 CuadroTexto"/>
          <p:cNvSpPr txBox="1"/>
          <p:nvPr/>
        </p:nvSpPr>
        <p:spPr>
          <a:xfrm>
            <a:off x="5922813" y="4750715"/>
            <a:ext cx="2933474" cy="369332"/>
          </a:xfrm>
          <a:prstGeom prst="rect">
            <a:avLst/>
          </a:prstGeom>
          <a:noFill/>
        </p:spPr>
        <p:txBody>
          <a:bodyPr wrap="square" rtlCol="0">
            <a:spAutoFit/>
          </a:bodyPr>
          <a:lstStyle/>
          <a:p>
            <a:r>
              <a:rPr lang="es-PE" dirty="0"/>
              <a:t>          (8)(494) – (52)(52) </a:t>
            </a:r>
          </a:p>
        </p:txBody>
      </p:sp>
      <p:cxnSp>
        <p:nvCxnSpPr>
          <p:cNvPr id="29" name="28 Conector recto"/>
          <p:cNvCxnSpPr/>
          <p:nvPr/>
        </p:nvCxnSpPr>
        <p:spPr>
          <a:xfrm>
            <a:off x="6354862" y="4758458"/>
            <a:ext cx="2322733"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29 Rectángulo"/>
          <p:cNvSpPr/>
          <p:nvPr/>
        </p:nvSpPr>
        <p:spPr>
          <a:xfrm>
            <a:off x="6031354" y="5137753"/>
            <a:ext cx="2478564" cy="369332"/>
          </a:xfrm>
          <a:prstGeom prst="rect">
            <a:avLst/>
          </a:prstGeom>
        </p:spPr>
        <p:txBody>
          <a:bodyPr wrap="none">
            <a:spAutoFit/>
          </a:bodyPr>
          <a:lstStyle/>
          <a:p>
            <a:r>
              <a:rPr lang="es-PE" b="1" dirty="0"/>
              <a:t>b = 672,8 / 1248 = 0,539</a:t>
            </a:r>
          </a:p>
        </p:txBody>
      </p:sp>
      <p:sp>
        <p:nvSpPr>
          <p:cNvPr id="18" name="Rectangle 9">
            <a:extLst>
              <a:ext uri="{FF2B5EF4-FFF2-40B4-BE49-F238E27FC236}">
                <a16:creationId xmlns:a16="http://schemas.microsoft.com/office/drawing/2014/main" id="{AEFBDE54-01CE-47C9-B2EC-63B4E1E903DD}"/>
              </a:ext>
            </a:extLst>
          </p:cNvPr>
          <p:cNvSpPr>
            <a:spLocks noChangeArrowheads="1"/>
          </p:cNvSpPr>
          <p:nvPr/>
        </p:nvSpPr>
        <p:spPr bwMode="auto">
          <a:xfrm>
            <a:off x="6417887" y="2002223"/>
            <a:ext cx="2438400" cy="646331"/>
          </a:xfrm>
          <a:prstGeom prst="rect">
            <a:avLst/>
          </a:prstGeom>
          <a:noFill/>
          <a:ln w="9525">
            <a:noFill/>
            <a:miter lim="800000"/>
            <a:headEnd/>
            <a:tailEnd/>
          </a:ln>
        </p:spPr>
        <p:txBody>
          <a:bodyPr>
            <a:spAutoFit/>
          </a:bodyPr>
          <a:lstStyle/>
          <a:p>
            <a:pPr eaLnBrk="0" hangingPunct="0"/>
            <a:r>
              <a:rPr lang="es-ES" u="sng" dirty="0" err="1">
                <a:cs typeface="Arial" pitchFamily="34" charset="0"/>
              </a:rPr>
              <a:t>nΣ</a:t>
            </a:r>
            <a:r>
              <a:rPr lang="fr-FR" u="sng" dirty="0">
                <a:cs typeface="Arial" pitchFamily="34" charset="0"/>
              </a:rPr>
              <a:t>xy – </a:t>
            </a:r>
            <a:r>
              <a:rPr lang="es-ES" u="sng" dirty="0">
                <a:cs typeface="Arial" pitchFamily="34" charset="0"/>
              </a:rPr>
              <a:t>Σ</a:t>
            </a:r>
            <a:r>
              <a:rPr lang="fr-FR" u="sng" dirty="0">
                <a:cs typeface="Arial" pitchFamily="34" charset="0"/>
              </a:rPr>
              <a:t>x </a:t>
            </a:r>
            <a:r>
              <a:rPr lang="es-ES" u="sng" dirty="0">
                <a:cs typeface="Arial" pitchFamily="34" charset="0"/>
              </a:rPr>
              <a:t>Σ</a:t>
            </a:r>
            <a:r>
              <a:rPr lang="fr-FR" u="sng" dirty="0">
                <a:cs typeface="Arial" pitchFamily="34" charset="0"/>
              </a:rPr>
              <a:t>y</a:t>
            </a:r>
            <a:endParaRPr lang="es-ES" dirty="0">
              <a:cs typeface="Times New Roman" pitchFamily="18" charset="0"/>
            </a:endParaRPr>
          </a:p>
          <a:p>
            <a:pPr eaLnBrk="0" hangingPunct="0"/>
            <a:r>
              <a:rPr lang="fr-FR" dirty="0">
                <a:latin typeface="MS Shell Dlg" charset="0"/>
                <a:cs typeface="Times New Roman" pitchFamily="18" charset="0"/>
              </a:rPr>
              <a:t>  n</a:t>
            </a:r>
            <a:r>
              <a:rPr lang="fr-FR" dirty="0">
                <a:cs typeface="Times New Roman" pitchFamily="18" charset="0"/>
              </a:rPr>
              <a:t> </a:t>
            </a:r>
            <a:r>
              <a:rPr lang="es-ES" dirty="0">
                <a:latin typeface="Times New Roman" pitchFamily="18" charset="0"/>
                <a:cs typeface="Times New Roman" pitchFamily="18" charset="0"/>
              </a:rPr>
              <a:t>Σ</a:t>
            </a:r>
            <a:r>
              <a:rPr lang="fr-FR" dirty="0">
                <a:latin typeface="Times New Roman" pitchFamily="18" charset="0"/>
                <a:cs typeface="Times New Roman" pitchFamily="18" charset="0"/>
              </a:rPr>
              <a:t>x</a:t>
            </a:r>
            <a:r>
              <a:rPr lang="fr-FR" baseline="30000" dirty="0">
                <a:latin typeface="Times New Roman" pitchFamily="18" charset="0"/>
                <a:cs typeface="Times New Roman" pitchFamily="18" charset="0"/>
              </a:rPr>
              <a:t>2</a:t>
            </a:r>
            <a:r>
              <a:rPr lang="fr-FR" dirty="0">
                <a:latin typeface="Times New Roman" pitchFamily="18" charset="0"/>
                <a:cs typeface="Times New Roman" pitchFamily="18" charset="0"/>
              </a:rPr>
              <a:t>  - (</a:t>
            </a:r>
            <a:r>
              <a:rPr lang="es-ES" dirty="0">
                <a:latin typeface="Times New Roman" pitchFamily="18" charset="0"/>
                <a:cs typeface="Times New Roman" pitchFamily="18" charset="0"/>
              </a:rPr>
              <a:t>Σ</a:t>
            </a:r>
            <a:r>
              <a:rPr lang="fr-FR" dirty="0">
                <a:latin typeface="Times New Roman" pitchFamily="18" charset="0"/>
                <a:cs typeface="Times New Roman" pitchFamily="18" charset="0"/>
              </a:rPr>
              <a:t>x)</a:t>
            </a:r>
            <a:r>
              <a:rPr lang="fr-FR" baseline="30000" dirty="0">
                <a:latin typeface="Times New Roman" pitchFamily="18" charset="0"/>
                <a:cs typeface="Times New Roman" pitchFamily="18" charset="0"/>
              </a:rPr>
              <a:t>2  </a:t>
            </a:r>
            <a:endParaRPr lang="fr-FR" dirty="0">
              <a:latin typeface="Times New Roman" pitchFamily="18" charset="0"/>
            </a:endParaRPr>
          </a:p>
        </p:txBody>
      </p:sp>
    </p:spTree>
    <p:extLst>
      <p:ext uri="{BB962C8B-B14F-4D97-AF65-F5344CB8AC3E}">
        <p14:creationId xmlns:p14="http://schemas.microsoft.com/office/powerpoint/2010/main" val="209352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p:bldP spid="26" grpId="0"/>
      <p:bldP spid="27" grpId="0"/>
      <p:bldP spid="28" grpId="0"/>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528240" y="1057300"/>
            <a:ext cx="8602216" cy="1077218"/>
          </a:xfrm>
          <a:prstGeom prst="rect">
            <a:avLst/>
          </a:prstGeom>
        </p:spPr>
        <p:txBody>
          <a:bodyPr wrap="square">
            <a:spAutoFit/>
          </a:bodyPr>
          <a:lstStyle/>
          <a:p>
            <a:pPr marL="342900" indent="-342900">
              <a:buAutoNum type="alphaLcParenR"/>
            </a:pPr>
            <a:endParaRPr lang="es-PE" sz="1600" dirty="0">
              <a:solidFill>
                <a:srgbClr val="000000"/>
              </a:solidFill>
            </a:endParaRPr>
          </a:p>
          <a:p>
            <a:r>
              <a:rPr lang="es-PE" sz="1600" dirty="0">
                <a:solidFill>
                  <a:srgbClr val="FF0000"/>
                </a:solidFill>
              </a:rPr>
              <a:t>Calcule el Incremento en las Ventas para el año 9, considerando que se proyecta incrementar el Gasto en Publicidad en 20 %.</a:t>
            </a:r>
          </a:p>
          <a:p>
            <a:pPr marL="342900" indent="-342900">
              <a:buAutoNum type="alphaLcParenR"/>
            </a:pPr>
            <a:endParaRPr lang="es-PE" sz="1600" dirty="0">
              <a:solidFill>
                <a:srgbClr val="FF0000"/>
              </a:solidFill>
            </a:endParaRPr>
          </a:p>
        </p:txBody>
      </p:sp>
      <p:sp>
        <p:nvSpPr>
          <p:cNvPr id="8" name="Título 2"/>
          <p:cNvSpPr>
            <a:spLocks noGrp="1"/>
          </p:cNvSpPr>
          <p:nvPr>
            <p:ph type="title"/>
          </p:nvPr>
        </p:nvSpPr>
        <p:spPr>
          <a:xfrm>
            <a:off x="3203848" y="457234"/>
            <a:ext cx="5184576" cy="300033"/>
          </a:xfrm>
        </p:spPr>
        <p:txBody>
          <a:bodyPr>
            <a:normAutofit fontScale="90000"/>
          </a:bodyPr>
          <a:lstStyle/>
          <a:p>
            <a:r>
              <a:rPr lang="es-PE" sz="2400" b="1" dirty="0"/>
              <a:t>Caso práctico 1 - Solución</a:t>
            </a:r>
          </a:p>
        </p:txBody>
      </p:sp>
      <p:graphicFrame>
        <p:nvGraphicFramePr>
          <p:cNvPr id="4" name="Objeto 3"/>
          <p:cNvGraphicFramePr>
            <a:graphicFrameLocks noChangeAspect="1"/>
          </p:cNvGraphicFramePr>
          <p:nvPr/>
        </p:nvGraphicFramePr>
        <p:xfrm>
          <a:off x="683568" y="2797493"/>
          <a:ext cx="7791030" cy="600067"/>
        </p:xfrm>
        <a:graphic>
          <a:graphicData uri="http://schemas.openxmlformats.org/presentationml/2006/ole">
            <mc:AlternateContent xmlns:mc="http://schemas.openxmlformats.org/markup-compatibility/2006">
              <mc:Choice xmlns:v="urn:schemas-microsoft-com:vml" Requires="v">
                <p:oleObj spid="_x0000_s3075" name="Hoja de cálculo" r:id="rId3" imgW="6286410" imgH="580935" progId="Excel.Sheet.12">
                  <p:embed/>
                </p:oleObj>
              </mc:Choice>
              <mc:Fallback>
                <p:oleObj name="Hoja de cálculo" r:id="rId3" imgW="6286410" imgH="580935" progId="Excel.Sheet.12">
                  <p:embed/>
                  <p:pic>
                    <p:nvPicPr>
                      <p:cNvPr id="4" name="Objeto 3"/>
                      <p:cNvPicPr/>
                      <p:nvPr/>
                    </p:nvPicPr>
                    <p:blipFill>
                      <a:blip r:embed="rId4"/>
                      <a:stretch>
                        <a:fillRect/>
                      </a:stretch>
                    </p:blipFill>
                    <p:spPr>
                      <a:xfrm>
                        <a:off x="683568" y="2797493"/>
                        <a:ext cx="7791030" cy="600067"/>
                      </a:xfrm>
                      <a:prstGeom prst="rect">
                        <a:avLst/>
                      </a:prstGeom>
                    </p:spPr>
                  </p:pic>
                </p:oleObj>
              </mc:Fallback>
            </mc:AlternateContent>
          </a:graphicData>
        </a:graphic>
      </p:graphicFrame>
      <p:sp>
        <p:nvSpPr>
          <p:cNvPr id="2" name="1 CuadroTexto"/>
          <p:cNvSpPr txBox="1"/>
          <p:nvPr/>
        </p:nvSpPr>
        <p:spPr>
          <a:xfrm>
            <a:off x="4283968" y="3697593"/>
            <a:ext cx="3240360" cy="369332"/>
          </a:xfrm>
          <a:prstGeom prst="rect">
            <a:avLst/>
          </a:prstGeom>
          <a:noFill/>
        </p:spPr>
        <p:txBody>
          <a:bodyPr wrap="square" rtlCol="0">
            <a:spAutoFit/>
          </a:bodyPr>
          <a:lstStyle/>
          <a:p>
            <a:r>
              <a:rPr lang="es-PE" dirty="0"/>
              <a:t>3,296 + 0,539 (20) = 14,08</a:t>
            </a:r>
          </a:p>
        </p:txBody>
      </p:sp>
    </p:spTree>
    <p:extLst>
      <p:ext uri="{BB962C8B-B14F-4D97-AF65-F5344CB8AC3E}">
        <p14:creationId xmlns:p14="http://schemas.microsoft.com/office/powerpoint/2010/main" val="979533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ángulo 8"/>
          <p:cNvSpPr/>
          <p:nvPr/>
        </p:nvSpPr>
        <p:spPr>
          <a:xfrm>
            <a:off x="1202200" y="1057300"/>
            <a:ext cx="7168513" cy="1323054"/>
          </a:xfrm>
          <a:prstGeom prst="rect">
            <a:avLst/>
          </a:prstGeom>
        </p:spPr>
        <p:txBody>
          <a:bodyPr wrap="square">
            <a:spAutoFit/>
          </a:bodyPr>
          <a:lstStyle/>
          <a:p>
            <a:pPr marL="285739" indent="-285739">
              <a:buAutoNum type="alphaLcParenR"/>
            </a:pPr>
            <a:r>
              <a:rPr lang="es-PE" sz="1333" dirty="0">
                <a:solidFill>
                  <a:srgbClr val="000000"/>
                </a:solidFill>
              </a:rPr>
              <a:t>Para un modelo de regresión lineal simple, obtenga la recta de regresión.</a:t>
            </a:r>
          </a:p>
          <a:p>
            <a:pPr marL="285739" indent="-285739">
              <a:buAutoNum type="alphaLcParenR"/>
            </a:pPr>
            <a:endParaRPr lang="es-PE" sz="1333" dirty="0">
              <a:solidFill>
                <a:srgbClr val="000000"/>
              </a:solidFill>
            </a:endParaRPr>
          </a:p>
          <a:p>
            <a:pPr marL="285739" indent="-285739">
              <a:buAutoNum type="alphaLcParenR"/>
            </a:pPr>
            <a:r>
              <a:rPr lang="es-PE" sz="1333" dirty="0">
                <a:solidFill>
                  <a:srgbClr val="000000"/>
                </a:solidFill>
              </a:rPr>
              <a:t>Calcule el Incremento en las Ventas para el 2018, considerando que se proyecta incrementar el Gasto en Publicidad en 20 %.</a:t>
            </a:r>
          </a:p>
          <a:p>
            <a:pPr marL="285739" indent="-285739">
              <a:buAutoNum type="alphaLcParenR"/>
            </a:pPr>
            <a:endParaRPr lang="es-PE" sz="1333" dirty="0">
              <a:solidFill>
                <a:srgbClr val="000000"/>
              </a:solidFill>
            </a:endParaRPr>
          </a:p>
          <a:p>
            <a:pPr marL="285739" indent="-285739">
              <a:buAutoNum type="alphaLcParenR"/>
            </a:pPr>
            <a:r>
              <a:rPr lang="es-PE" sz="1333" dirty="0">
                <a:solidFill>
                  <a:srgbClr val="FF0000"/>
                </a:solidFill>
              </a:rPr>
              <a:t>Calcule el coeficiente de correlación. </a:t>
            </a:r>
          </a:p>
        </p:txBody>
      </p:sp>
      <p:sp>
        <p:nvSpPr>
          <p:cNvPr id="8" name="Título 2"/>
          <p:cNvSpPr>
            <a:spLocks noGrp="1"/>
          </p:cNvSpPr>
          <p:nvPr>
            <p:ph type="title"/>
          </p:nvPr>
        </p:nvSpPr>
        <p:spPr>
          <a:xfrm>
            <a:off x="3431873" y="457234"/>
            <a:ext cx="4320480" cy="300033"/>
          </a:xfrm>
        </p:spPr>
        <p:txBody>
          <a:bodyPr>
            <a:normAutofit fontScale="90000"/>
          </a:bodyPr>
          <a:lstStyle/>
          <a:p>
            <a:r>
              <a:rPr lang="es-PE" sz="2000" b="1" dirty="0"/>
              <a:t>Caso práctico 1 - Solución</a:t>
            </a:r>
          </a:p>
        </p:txBody>
      </p:sp>
      <p:graphicFrame>
        <p:nvGraphicFramePr>
          <p:cNvPr id="3" name="Objeto 2"/>
          <p:cNvGraphicFramePr>
            <a:graphicFrameLocks noChangeAspect="1"/>
          </p:cNvGraphicFramePr>
          <p:nvPr/>
        </p:nvGraphicFramePr>
        <p:xfrm>
          <a:off x="1183060" y="2416647"/>
          <a:ext cx="5873750" cy="325438"/>
        </p:xfrm>
        <a:graphic>
          <a:graphicData uri="http://schemas.openxmlformats.org/presentationml/2006/ole">
            <mc:AlternateContent xmlns:mc="http://schemas.openxmlformats.org/markup-compatibility/2006">
              <mc:Choice xmlns:v="urn:schemas-microsoft-com:vml" Requires="v">
                <p:oleObj spid="_x0000_s4099" name="Hoja de cálculo" r:id="rId3" imgW="7048620" imgH="390615" progId="Excel.Sheet.12">
                  <p:embed/>
                </p:oleObj>
              </mc:Choice>
              <mc:Fallback>
                <p:oleObj name="Hoja de cálculo" r:id="rId3" imgW="7048620" imgH="390615" progId="Excel.Sheet.12">
                  <p:embed/>
                  <p:pic>
                    <p:nvPicPr>
                      <p:cNvPr id="3" name="Objeto 2"/>
                      <p:cNvPicPr/>
                      <p:nvPr/>
                    </p:nvPicPr>
                    <p:blipFill>
                      <a:blip r:embed="rId4"/>
                      <a:stretch>
                        <a:fillRect/>
                      </a:stretch>
                    </p:blipFill>
                    <p:spPr>
                      <a:xfrm>
                        <a:off x="1183060" y="2416647"/>
                        <a:ext cx="5873750" cy="325438"/>
                      </a:xfrm>
                      <a:prstGeom prst="rect">
                        <a:avLst/>
                      </a:prstGeom>
                    </p:spPr>
                  </p:pic>
                </p:oleObj>
              </mc:Fallback>
            </mc:AlternateContent>
          </a:graphicData>
        </a:graphic>
      </p:graphicFrame>
      <p:graphicFrame>
        <p:nvGraphicFramePr>
          <p:cNvPr id="6" name="Gráfico 5"/>
          <p:cNvGraphicFramePr>
            <a:graphicFrameLocks/>
          </p:cNvGraphicFramePr>
          <p:nvPr/>
        </p:nvGraphicFramePr>
        <p:xfrm>
          <a:off x="4391980" y="3157533"/>
          <a:ext cx="3810000" cy="2286000"/>
        </p:xfrm>
        <a:graphic>
          <a:graphicData uri="http://schemas.openxmlformats.org/drawingml/2006/chart">
            <c:chart xmlns:c="http://schemas.openxmlformats.org/drawingml/2006/chart" xmlns:r="http://schemas.openxmlformats.org/officeDocument/2006/relationships" r:id="rId5"/>
          </a:graphicData>
        </a:graphic>
      </p:graphicFrame>
      <p:grpSp>
        <p:nvGrpSpPr>
          <p:cNvPr id="7" name="Group 8"/>
          <p:cNvGrpSpPr>
            <a:grpSpLocks/>
          </p:cNvGrpSpPr>
          <p:nvPr/>
        </p:nvGrpSpPr>
        <p:grpSpPr bwMode="auto">
          <a:xfrm>
            <a:off x="899886" y="2917512"/>
            <a:ext cx="2481792" cy="502709"/>
            <a:chOff x="2684" y="3360"/>
            <a:chExt cx="1876" cy="380"/>
          </a:xfrm>
        </p:grpSpPr>
        <p:sp>
          <p:nvSpPr>
            <p:cNvPr id="14" name="Line 13"/>
            <p:cNvSpPr>
              <a:spLocks noChangeShapeType="1"/>
            </p:cNvSpPr>
            <p:nvPr/>
          </p:nvSpPr>
          <p:spPr bwMode="auto">
            <a:xfrm>
              <a:off x="3120" y="3600"/>
              <a:ext cx="1440" cy="0"/>
            </a:xfrm>
            <a:prstGeom prst="line">
              <a:avLst/>
            </a:prstGeom>
            <a:noFill/>
            <a:ln w="9525">
              <a:solidFill>
                <a:srgbClr val="000000"/>
              </a:solidFill>
              <a:round/>
              <a:headEnd/>
              <a:tailEnd/>
            </a:ln>
          </p:spPr>
          <p:txBody>
            <a:bodyPr/>
            <a:lstStyle/>
            <a:p>
              <a:endParaRPr lang="es-ES" sz="1500" dirty="0"/>
            </a:p>
          </p:txBody>
        </p:sp>
        <p:sp>
          <p:nvSpPr>
            <p:cNvPr id="15" name="Line 14"/>
            <p:cNvSpPr>
              <a:spLocks noChangeShapeType="1"/>
            </p:cNvSpPr>
            <p:nvPr/>
          </p:nvSpPr>
          <p:spPr bwMode="auto">
            <a:xfrm flipH="1">
              <a:off x="3024" y="3600"/>
              <a:ext cx="72" cy="72"/>
            </a:xfrm>
            <a:prstGeom prst="line">
              <a:avLst/>
            </a:prstGeom>
            <a:noFill/>
            <a:ln w="9525">
              <a:solidFill>
                <a:srgbClr val="000000"/>
              </a:solidFill>
              <a:round/>
              <a:headEnd/>
              <a:tailEnd/>
            </a:ln>
          </p:spPr>
          <p:txBody>
            <a:bodyPr/>
            <a:lstStyle/>
            <a:p>
              <a:endParaRPr lang="es-ES" sz="1500" dirty="0"/>
            </a:p>
          </p:txBody>
        </p:sp>
        <p:sp>
          <p:nvSpPr>
            <p:cNvPr id="16" name="Line 15"/>
            <p:cNvSpPr>
              <a:spLocks noChangeShapeType="1"/>
            </p:cNvSpPr>
            <p:nvPr/>
          </p:nvSpPr>
          <p:spPr bwMode="auto">
            <a:xfrm flipH="1" flipV="1">
              <a:off x="2976" y="3600"/>
              <a:ext cx="72" cy="72"/>
            </a:xfrm>
            <a:prstGeom prst="line">
              <a:avLst/>
            </a:prstGeom>
            <a:noFill/>
            <a:ln w="9525">
              <a:solidFill>
                <a:srgbClr val="000000"/>
              </a:solidFill>
              <a:round/>
              <a:headEnd/>
              <a:tailEnd/>
            </a:ln>
          </p:spPr>
          <p:txBody>
            <a:bodyPr/>
            <a:lstStyle/>
            <a:p>
              <a:endParaRPr lang="es-ES" sz="1500" dirty="0"/>
            </a:p>
          </p:txBody>
        </p:sp>
        <p:sp>
          <p:nvSpPr>
            <p:cNvPr id="17" name="Rectangle 16"/>
            <p:cNvSpPr>
              <a:spLocks noChangeArrowheads="1"/>
            </p:cNvSpPr>
            <p:nvPr/>
          </p:nvSpPr>
          <p:spPr bwMode="auto">
            <a:xfrm>
              <a:off x="2832" y="3360"/>
              <a:ext cx="1584" cy="380"/>
            </a:xfrm>
            <a:prstGeom prst="rect">
              <a:avLst/>
            </a:prstGeom>
            <a:noFill/>
            <a:ln w="9525">
              <a:noFill/>
              <a:miter lim="800000"/>
              <a:headEnd/>
              <a:tailEnd/>
            </a:ln>
          </p:spPr>
          <p:txBody>
            <a:bodyPr>
              <a:spAutoFit/>
            </a:bodyPr>
            <a:lstStyle/>
            <a:p>
              <a:r>
                <a:rPr lang="fr-FR" sz="1333" b="1" dirty="0">
                  <a:cs typeface="Arial" pitchFamily="34" charset="0"/>
                </a:rPr>
                <a:t>            </a:t>
              </a:r>
              <a:r>
                <a:rPr lang="fr-FR" sz="1333" b="1" u="sng" dirty="0">
                  <a:cs typeface="Arial" pitchFamily="34" charset="0"/>
                </a:rPr>
                <a:t>n</a:t>
              </a:r>
              <a:r>
                <a:rPr lang="es-ES" sz="1333" b="1" u="sng" dirty="0">
                  <a:cs typeface="Arial" pitchFamily="34" charset="0"/>
                </a:rPr>
                <a:t>Σ</a:t>
              </a:r>
              <a:r>
                <a:rPr lang="fr-FR" sz="1333" b="1" u="sng" dirty="0">
                  <a:cs typeface="Arial" pitchFamily="34" charset="0"/>
                </a:rPr>
                <a:t>xy – </a:t>
              </a:r>
              <a:r>
                <a:rPr lang="es-ES" sz="1333" b="1" u="sng" dirty="0">
                  <a:cs typeface="Arial" pitchFamily="34" charset="0"/>
                </a:rPr>
                <a:t>Σ</a:t>
              </a:r>
              <a:r>
                <a:rPr lang="fr-FR" sz="1333" b="1" u="sng" dirty="0">
                  <a:cs typeface="Arial" pitchFamily="34" charset="0"/>
                </a:rPr>
                <a:t>x </a:t>
              </a:r>
              <a:r>
                <a:rPr lang="es-ES" sz="1333" b="1" u="sng" dirty="0">
                  <a:cs typeface="Arial" pitchFamily="34" charset="0"/>
                </a:rPr>
                <a:t>Σ</a:t>
              </a:r>
              <a:r>
                <a:rPr lang="fr-FR" sz="1333" b="1" u="sng" dirty="0">
                  <a:cs typeface="Arial" pitchFamily="34" charset="0"/>
                </a:rPr>
                <a:t>y                            </a:t>
              </a:r>
              <a:endParaRPr lang="es-ES" sz="1333" b="1" dirty="0">
                <a:cs typeface="Times New Roman" pitchFamily="18" charset="0"/>
              </a:endParaRPr>
            </a:p>
            <a:p>
              <a:pPr eaLnBrk="0" hangingPunct="0"/>
              <a:endParaRPr lang="es-ES" sz="1333" b="1" dirty="0">
                <a:latin typeface="Times New Roman" pitchFamily="18" charset="0"/>
              </a:endParaRPr>
            </a:p>
          </p:txBody>
        </p:sp>
        <p:sp>
          <p:nvSpPr>
            <p:cNvPr id="18" name="Text Box 17"/>
            <p:cNvSpPr txBox="1">
              <a:spLocks noChangeArrowheads="1"/>
            </p:cNvSpPr>
            <p:nvPr/>
          </p:nvSpPr>
          <p:spPr bwMode="auto">
            <a:xfrm>
              <a:off x="2684" y="3375"/>
              <a:ext cx="296" cy="236"/>
            </a:xfrm>
            <a:prstGeom prst="rect">
              <a:avLst/>
            </a:prstGeom>
            <a:noFill/>
            <a:ln w="9525">
              <a:noFill/>
              <a:miter lim="800000"/>
              <a:headEnd/>
              <a:tailEnd/>
            </a:ln>
          </p:spPr>
          <p:txBody>
            <a:bodyPr wrap="none">
              <a:spAutoFit/>
            </a:bodyPr>
            <a:lstStyle/>
            <a:p>
              <a:pPr algn="just">
                <a:lnSpc>
                  <a:spcPct val="95000"/>
                </a:lnSpc>
                <a:spcBef>
                  <a:spcPct val="30000"/>
                </a:spcBef>
              </a:pPr>
              <a:r>
                <a:rPr lang="es-PE" sz="1500" dirty="0"/>
                <a:t>r =</a:t>
              </a:r>
              <a:endParaRPr lang="es-ES" sz="1500" dirty="0"/>
            </a:p>
          </p:txBody>
        </p:sp>
      </p:grpSp>
      <p:sp>
        <p:nvSpPr>
          <p:cNvPr id="19" name="Rectangle 18"/>
          <p:cNvSpPr>
            <a:spLocks noChangeArrowheads="1"/>
          </p:cNvSpPr>
          <p:nvPr/>
        </p:nvSpPr>
        <p:spPr bwMode="auto">
          <a:xfrm>
            <a:off x="1349678" y="3235008"/>
            <a:ext cx="2444750" cy="297454"/>
          </a:xfrm>
          <a:prstGeom prst="rect">
            <a:avLst/>
          </a:prstGeom>
          <a:noFill/>
          <a:ln w="9525">
            <a:noFill/>
            <a:miter lim="800000"/>
            <a:headEnd/>
            <a:tailEnd/>
          </a:ln>
        </p:spPr>
        <p:txBody>
          <a:bodyPr>
            <a:spAutoFit/>
          </a:bodyPr>
          <a:lstStyle/>
          <a:p>
            <a:r>
              <a:rPr lang="fr-FR" sz="1333" b="1" dirty="0">
                <a:latin typeface="MS Shell Dlg" charset="0"/>
                <a:cs typeface="Times New Roman" pitchFamily="18" charset="0"/>
              </a:rPr>
              <a:t> </a:t>
            </a:r>
            <a:r>
              <a:rPr lang="fr-FR" sz="1333" b="1" dirty="0">
                <a:cs typeface="Times New Roman" pitchFamily="18" charset="0"/>
              </a:rPr>
              <a:t>[</a:t>
            </a:r>
            <a:r>
              <a:rPr lang="fr-FR" sz="1333" b="1" dirty="0">
                <a:latin typeface="MS Shell Dlg" charset="0"/>
                <a:cs typeface="Times New Roman" pitchFamily="18" charset="0"/>
              </a:rPr>
              <a:t>n</a:t>
            </a:r>
            <a:r>
              <a:rPr lang="fr-FR" sz="1333" b="1" dirty="0">
                <a:cs typeface="Times New Roman" pitchFamily="18" charset="0"/>
              </a:rPr>
              <a:t>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x</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  -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x)</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a:t>
            </a:r>
            <a:r>
              <a:rPr lang="fr-FR" sz="1333" b="1" baseline="30000" dirty="0">
                <a:latin typeface="Times New Roman" pitchFamily="18" charset="0"/>
                <a:cs typeface="Times New Roman" pitchFamily="18" charset="0"/>
              </a:rPr>
              <a:t> </a:t>
            </a:r>
            <a:r>
              <a:rPr lang="fr-FR" sz="1333" b="1" dirty="0">
                <a:latin typeface="Times New Roman" pitchFamily="18" charset="0"/>
                <a:cs typeface="Times New Roman" pitchFamily="18" charset="0"/>
              </a:rPr>
              <a:t>[</a:t>
            </a:r>
            <a:r>
              <a:rPr lang="fr-FR" sz="1333" b="1" dirty="0">
                <a:latin typeface="MS Shell Dlg" charset="0"/>
                <a:cs typeface="Times New Roman" pitchFamily="18" charset="0"/>
              </a:rPr>
              <a:t>n</a:t>
            </a:r>
            <a:r>
              <a:rPr lang="es-ES" sz="1333" b="1" dirty="0">
                <a:cs typeface="Times New Roman" pitchFamily="18" charset="0"/>
              </a:rPr>
              <a:t>Σ</a:t>
            </a:r>
            <a:r>
              <a:rPr lang="fr-FR" sz="1333" b="1" dirty="0">
                <a:latin typeface="Times New Roman" pitchFamily="18" charset="0"/>
                <a:cs typeface="Times New Roman" pitchFamily="18" charset="0"/>
              </a:rPr>
              <a:t>y</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  - (</a:t>
            </a:r>
            <a:r>
              <a:rPr lang="es-ES" sz="1333" b="1" dirty="0">
                <a:latin typeface="Times New Roman" pitchFamily="18" charset="0"/>
                <a:cs typeface="Times New Roman" pitchFamily="18" charset="0"/>
              </a:rPr>
              <a:t>Σ</a:t>
            </a:r>
            <a:r>
              <a:rPr lang="fr-FR" sz="1333" b="1" dirty="0">
                <a:latin typeface="Times New Roman" pitchFamily="18" charset="0"/>
                <a:cs typeface="Times New Roman" pitchFamily="18" charset="0"/>
              </a:rPr>
              <a:t>y)</a:t>
            </a:r>
            <a:r>
              <a:rPr lang="fr-FR" sz="1333" b="1" baseline="30000" dirty="0">
                <a:latin typeface="Times New Roman" pitchFamily="18" charset="0"/>
                <a:cs typeface="Times New Roman" pitchFamily="18" charset="0"/>
              </a:rPr>
              <a:t>2</a:t>
            </a:r>
            <a:r>
              <a:rPr lang="fr-FR" sz="1333" b="1" dirty="0">
                <a:latin typeface="Times New Roman" pitchFamily="18" charset="0"/>
                <a:cs typeface="Times New Roman" pitchFamily="18" charset="0"/>
              </a:rPr>
              <a:t>]</a:t>
            </a:r>
            <a:r>
              <a:rPr lang="fr-FR" sz="1333" b="1" baseline="30000" dirty="0">
                <a:latin typeface="Times New Roman" pitchFamily="18" charset="0"/>
                <a:cs typeface="Times New Roman" pitchFamily="18" charset="0"/>
              </a:rPr>
              <a:t>        </a:t>
            </a:r>
            <a:endParaRPr lang="fr-FR" sz="1333" b="1" dirty="0">
              <a:latin typeface="Times New Roman" pitchFamily="18" charset="0"/>
            </a:endParaRPr>
          </a:p>
        </p:txBody>
      </p:sp>
      <p:sp>
        <p:nvSpPr>
          <p:cNvPr id="2" name="1 CuadroTexto"/>
          <p:cNvSpPr txBox="1"/>
          <p:nvPr/>
        </p:nvSpPr>
        <p:spPr>
          <a:xfrm>
            <a:off x="762000" y="3757600"/>
            <a:ext cx="3749993" cy="553998"/>
          </a:xfrm>
          <a:prstGeom prst="rect">
            <a:avLst/>
          </a:prstGeom>
          <a:noFill/>
        </p:spPr>
        <p:txBody>
          <a:bodyPr wrap="square" rtlCol="0">
            <a:spAutoFit/>
          </a:bodyPr>
          <a:lstStyle/>
          <a:p>
            <a:r>
              <a:rPr lang="es-PE" sz="1500" dirty="0"/>
              <a:t>               8(437,7) – (52)(54,4)</a:t>
            </a:r>
          </a:p>
          <a:p>
            <a:r>
              <a:rPr lang="es-PE" sz="1500" dirty="0"/>
              <a:t>(((8*494 – (52)</a:t>
            </a:r>
            <a:r>
              <a:rPr lang="es-PE" sz="1500" baseline="30000" dirty="0"/>
              <a:t>2</a:t>
            </a:r>
            <a:r>
              <a:rPr lang="es-PE" sz="1500" dirty="0"/>
              <a:t>) * ((8*437,4 – (54,4)</a:t>
            </a:r>
            <a:r>
              <a:rPr lang="es-PE" sz="1500" baseline="30000" dirty="0"/>
              <a:t>2 </a:t>
            </a:r>
            <a:r>
              <a:rPr lang="es-PE" sz="1500" dirty="0"/>
              <a:t>) ) </a:t>
            </a:r>
            <a:r>
              <a:rPr lang="es-PE" sz="1500" baseline="30000" dirty="0"/>
              <a:t>0,5</a:t>
            </a:r>
          </a:p>
        </p:txBody>
      </p:sp>
      <p:cxnSp>
        <p:nvCxnSpPr>
          <p:cNvPr id="20" name="19 Conector recto"/>
          <p:cNvCxnSpPr/>
          <p:nvPr/>
        </p:nvCxnSpPr>
        <p:spPr>
          <a:xfrm>
            <a:off x="971600" y="3997627"/>
            <a:ext cx="3180353"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1193402" y="4537687"/>
            <a:ext cx="2709727" cy="323165"/>
          </a:xfrm>
          <a:prstGeom prst="rect">
            <a:avLst/>
          </a:prstGeom>
          <a:noFill/>
        </p:spPr>
        <p:txBody>
          <a:bodyPr wrap="square" rtlCol="0">
            <a:spAutoFit/>
          </a:bodyPr>
          <a:lstStyle/>
          <a:p>
            <a:r>
              <a:rPr lang="es-PE" sz="1500" dirty="0"/>
              <a:t>r = 0,82</a:t>
            </a:r>
          </a:p>
        </p:txBody>
      </p:sp>
    </p:spTree>
    <p:extLst>
      <p:ext uri="{BB962C8B-B14F-4D97-AF65-F5344CB8AC3E}">
        <p14:creationId xmlns:p14="http://schemas.microsoft.com/office/powerpoint/2010/main" val="4003318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
          <p:cNvSpPr>
            <a:spLocks noChangeArrowheads="1"/>
          </p:cNvSpPr>
          <p:nvPr/>
        </p:nvSpPr>
        <p:spPr bwMode="auto">
          <a:xfrm>
            <a:off x="1072119" y="1190614"/>
            <a:ext cx="6692059" cy="1186833"/>
          </a:xfrm>
          <a:prstGeom prst="rect">
            <a:avLst/>
          </a:prstGeom>
          <a:noFill/>
          <a:ln w="9525">
            <a:noFill/>
            <a:miter lim="800000"/>
            <a:headEnd/>
            <a:tailEnd/>
          </a:ln>
        </p:spPr>
        <p:txBody>
          <a:bodyPr/>
          <a:lstStyle/>
          <a:p>
            <a:pPr algn="just">
              <a:lnSpc>
                <a:spcPct val="95000"/>
              </a:lnSpc>
              <a:spcBef>
                <a:spcPct val="30000"/>
              </a:spcBef>
            </a:pPr>
            <a:r>
              <a:rPr lang="es-MX" sz="1667" dirty="0"/>
              <a:t>Una empresa de transporte estimó la demanda de pasajes para la ciudad de Piura, hasta el 2023. Confirme este cálculo usando el modelo de regresión lineal simple. Se contó con los siguientes datos:</a:t>
            </a:r>
          </a:p>
        </p:txBody>
      </p:sp>
      <p:pic>
        <p:nvPicPr>
          <p:cNvPr id="4" name="Picture 8" descr="Imagen8"/>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700651" y="2047214"/>
            <a:ext cx="2444750" cy="1620573"/>
          </a:xfrm>
          <a:prstGeom prst="rect">
            <a:avLst/>
          </a:prstGeom>
          <a:noFill/>
          <a:ln w="9525">
            <a:noFill/>
            <a:miter lim="800000"/>
            <a:headEnd/>
            <a:tailEnd/>
          </a:ln>
        </p:spPr>
      </p:pic>
      <p:graphicFrame>
        <p:nvGraphicFramePr>
          <p:cNvPr id="5" name="Tabla 4">
            <a:extLst>
              <a:ext uri="{FF2B5EF4-FFF2-40B4-BE49-F238E27FC236}">
                <a16:creationId xmlns:a16="http://schemas.microsoft.com/office/drawing/2014/main" id="{D3D9174D-2716-4548-87DA-922A6B747C5A}"/>
              </a:ext>
            </a:extLst>
          </p:cNvPr>
          <p:cNvGraphicFramePr>
            <a:graphicFrameLocks noGrp="1"/>
          </p:cNvGraphicFramePr>
          <p:nvPr>
            <p:extLst>
              <p:ext uri="{D42A27DB-BD31-4B8C-83A1-F6EECF244321}">
                <p14:modId xmlns:p14="http://schemas.microsoft.com/office/powerpoint/2010/main" val="170791828"/>
              </p:ext>
            </p:extLst>
          </p:nvPr>
        </p:nvGraphicFramePr>
        <p:xfrm>
          <a:off x="1849582" y="2105687"/>
          <a:ext cx="3628484" cy="3124200"/>
        </p:xfrm>
        <a:graphic>
          <a:graphicData uri="http://schemas.openxmlformats.org/drawingml/2006/table">
            <a:tbl>
              <a:tblPr firstRow="1" bandRow="1">
                <a:tableStyleId>{5C22544A-7EE6-4342-B048-85BDC9FD1C3A}</a:tableStyleId>
              </a:tblPr>
              <a:tblGrid>
                <a:gridCol w="1814242">
                  <a:extLst>
                    <a:ext uri="{9D8B030D-6E8A-4147-A177-3AD203B41FA5}">
                      <a16:colId xmlns:a16="http://schemas.microsoft.com/office/drawing/2014/main" val="1388873080"/>
                    </a:ext>
                  </a:extLst>
                </a:gridCol>
                <a:gridCol w="1814242">
                  <a:extLst>
                    <a:ext uri="{9D8B030D-6E8A-4147-A177-3AD203B41FA5}">
                      <a16:colId xmlns:a16="http://schemas.microsoft.com/office/drawing/2014/main" val="980002908"/>
                    </a:ext>
                  </a:extLst>
                </a:gridCol>
              </a:tblGrid>
              <a:tr h="297097">
                <a:tc>
                  <a:txBody>
                    <a:bodyPr/>
                    <a:lstStyle/>
                    <a:p>
                      <a:pPr algn="ctr"/>
                      <a:r>
                        <a:rPr lang="es-ES" sz="1500" dirty="0">
                          <a:solidFill>
                            <a:schemeClr val="tx1"/>
                          </a:solidFill>
                        </a:rPr>
                        <a:t>Año</a:t>
                      </a:r>
                    </a:p>
                  </a:txBody>
                  <a:tcPr marL="76200" marR="76200" marT="38100" marB="38100"/>
                </a:tc>
                <a:tc>
                  <a:txBody>
                    <a:bodyPr/>
                    <a:lstStyle/>
                    <a:p>
                      <a:pPr algn="ctr"/>
                      <a:r>
                        <a:rPr lang="es-ES" sz="1500" dirty="0">
                          <a:solidFill>
                            <a:schemeClr val="tx1"/>
                          </a:solidFill>
                        </a:rPr>
                        <a:t>Ventas anuales (millones S/)</a:t>
                      </a:r>
                    </a:p>
                  </a:txBody>
                  <a:tcPr marL="76200" marR="76200" marT="38100" marB="38100"/>
                </a:tc>
                <a:extLst>
                  <a:ext uri="{0D108BD9-81ED-4DB2-BD59-A6C34878D82A}">
                    <a16:rowId xmlns:a16="http://schemas.microsoft.com/office/drawing/2014/main" val="3513329426"/>
                  </a:ext>
                </a:extLst>
              </a:tr>
              <a:tr h="0">
                <a:tc>
                  <a:txBody>
                    <a:bodyPr/>
                    <a:lstStyle/>
                    <a:p>
                      <a:pPr algn="ctr"/>
                      <a:r>
                        <a:rPr lang="es-ES" sz="1200" dirty="0"/>
                        <a:t>2009</a:t>
                      </a:r>
                    </a:p>
                  </a:txBody>
                  <a:tcPr marL="76200" marR="76200" marT="38100" marB="38100"/>
                </a:tc>
                <a:tc>
                  <a:txBody>
                    <a:bodyPr/>
                    <a:lstStyle/>
                    <a:p>
                      <a:pPr algn="ctr"/>
                      <a:r>
                        <a:rPr lang="es-ES" sz="1200" dirty="0"/>
                        <a:t>10</a:t>
                      </a:r>
                    </a:p>
                  </a:txBody>
                  <a:tcPr marL="76200" marR="76200" marT="38100" marB="38100"/>
                </a:tc>
                <a:extLst>
                  <a:ext uri="{0D108BD9-81ED-4DB2-BD59-A6C34878D82A}">
                    <a16:rowId xmlns:a16="http://schemas.microsoft.com/office/drawing/2014/main" val="1341496309"/>
                  </a:ext>
                </a:extLst>
              </a:tr>
              <a:tr h="144304">
                <a:tc>
                  <a:txBody>
                    <a:bodyPr/>
                    <a:lstStyle/>
                    <a:p>
                      <a:pPr algn="ctr"/>
                      <a:r>
                        <a:rPr lang="es-ES" sz="1200" dirty="0"/>
                        <a:t>2010</a:t>
                      </a:r>
                    </a:p>
                  </a:txBody>
                  <a:tcPr marL="76200" marR="76200" marT="38100" marB="38100"/>
                </a:tc>
                <a:tc>
                  <a:txBody>
                    <a:bodyPr/>
                    <a:lstStyle/>
                    <a:p>
                      <a:pPr algn="ctr"/>
                      <a:r>
                        <a:rPr lang="es-ES" sz="1200" dirty="0"/>
                        <a:t>15</a:t>
                      </a:r>
                    </a:p>
                  </a:txBody>
                  <a:tcPr marL="76200" marR="76200" marT="38100" marB="38100"/>
                </a:tc>
                <a:extLst>
                  <a:ext uri="{0D108BD9-81ED-4DB2-BD59-A6C34878D82A}">
                    <a16:rowId xmlns:a16="http://schemas.microsoft.com/office/drawing/2014/main" val="1387010388"/>
                  </a:ext>
                </a:extLst>
              </a:tr>
              <a:tr h="144304">
                <a:tc>
                  <a:txBody>
                    <a:bodyPr/>
                    <a:lstStyle/>
                    <a:p>
                      <a:pPr algn="ctr"/>
                      <a:r>
                        <a:rPr lang="es-ES" sz="1200" dirty="0"/>
                        <a:t>2011</a:t>
                      </a:r>
                    </a:p>
                  </a:txBody>
                  <a:tcPr marL="76200" marR="76200" marT="38100" marB="38100"/>
                </a:tc>
                <a:tc>
                  <a:txBody>
                    <a:bodyPr/>
                    <a:lstStyle/>
                    <a:p>
                      <a:pPr algn="ctr"/>
                      <a:r>
                        <a:rPr lang="es-ES" sz="1200" dirty="0"/>
                        <a:t>12</a:t>
                      </a:r>
                    </a:p>
                  </a:txBody>
                  <a:tcPr marL="76200" marR="76200" marT="38100" marB="38100"/>
                </a:tc>
                <a:extLst>
                  <a:ext uri="{0D108BD9-81ED-4DB2-BD59-A6C34878D82A}">
                    <a16:rowId xmlns:a16="http://schemas.microsoft.com/office/drawing/2014/main" val="3193500500"/>
                  </a:ext>
                </a:extLst>
              </a:tr>
              <a:tr h="144304">
                <a:tc>
                  <a:txBody>
                    <a:bodyPr/>
                    <a:lstStyle/>
                    <a:p>
                      <a:pPr algn="ctr"/>
                      <a:r>
                        <a:rPr lang="es-ES" sz="1200" dirty="0"/>
                        <a:t>2012</a:t>
                      </a:r>
                    </a:p>
                  </a:txBody>
                  <a:tcPr marL="76200" marR="76200" marT="38100" marB="38100"/>
                </a:tc>
                <a:tc>
                  <a:txBody>
                    <a:bodyPr/>
                    <a:lstStyle/>
                    <a:p>
                      <a:pPr algn="ctr"/>
                      <a:r>
                        <a:rPr lang="es-ES" sz="1200" dirty="0"/>
                        <a:t>16</a:t>
                      </a:r>
                    </a:p>
                  </a:txBody>
                  <a:tcPr marL="76200" marR="76200" marT="38100" marB="38100"/>
                </a:tc>
                <a:extLst>
                  <a:ext uri="{0D108BD9-81ED-4DB2-BD59-A6C34878D82A}">
                    <a16:rowId xmlns:a16="http://schemas.microsoft.com/office/drawing/2014/main" val="2630456202"/>
                  </a:ext>
                </a:extLst>
              </a:tr>
              <a:tr h="144304">
                <a:tc>
                  <a:txBody>
                    <a:bodyPr/>
                    <a:lstStyle/>
                    <a:p>
                      <a:pPr algn="ctr"/>
                      <a:r>
                        <a:rPr lang="es-ES" sz="1200" dirty="0"/>
                        <a:t>2013</a:t>
                      </a:r>
                    </a:p>
                  </a:txBody>
                  <a:tcPr marL="76200" marR="76200" marT="38100" marB="38100"/>
                </a:tc>
                <a:tc>
                  <a:txBody>
                    <a:bodyPr/>
                    <a:lstStyle/>
                    <a:p>
                      <a:pPr algn="ctr"/>
                      <a:r>
                        <a:rPr lang="es-ES" sz="1200" dirty="0"/>
                        <a:t>18</a:t>
                      </a:r>
                    </a:p>
                  </a:txBody>
                  <a:tcPr marL="76200" marR="76200" marT="38100" marB="38100"/>
                </a:tc>
                <a:extLst>
                  <a:ext uri="{0D108BD9-81ED-4DB2-BD59-A6C34878D82A}">
                    <a16:rowId xmlns:a16="http://schemas.microsoft.com/office/drawing/2014/main" val="2290145642"/>
                  </a:ext>
                </a:extLst>
              </a:tr>
              <a:tr h="144304">
                <a:tc>
                  <a:txBody>
                    <a:bodyPr/>
                    <a:lstStyle/>
                    <a:p>
                      <a:pPr algn="ctr"/>
                      <a:r>
                        <a:rPr lang="es-ES" sz="1200" dirty="0"/>
                        <a:t>2014</a:t>
                      </a:r>
                    </a:p>
                  </a:txBody>
                  <a:tcPr marL="76200" marR="76200" marT="38100" marB="38100"/>
                </a:tc>
                <a:tc>
                  <a:txBody>
                    <a:bodyPr/>
                    <a:lstStyle/>
                    <a:p>
                      <a:pPr algn="ctr"/>
                      <a:r>
                        <a:rPr lang="es-ES" sz="1200" dirty="0"/>
                        <a:t>15</a:t>
                      </a:r>
                    </a:p>
                  </a:txBody>
                  <a:tcPr marL="76200" marR="76200" marT="38100" marB="38100"/>
                </a:tc>
                <a:extLst>
                  <a:ext uri="{0D108BD9-81ED-4DB2-BD59-A6C34878D82A}">
                    <a16:rowId xmlns:a16="http://schemas.microsoft.com/office/drawing/2014/main" val="2474157262"/>
                  </a:ext>
                </a:extLst>
              </a:tr>
              <a:tr h="144304">
                <a:tc>
                  <a:txBody>
                    <a:bodyPr/>
                    <a:lstStyle/>
                    <a:p>
                      <a:pPr algn="ctr"/>
                      <a:r>
                        <a:rPr lang="es-ES" sz="1200" dirty="0"/>
                        <a:t>2015</a:t>
                      </a:r>
                    </a:p>
                  </a:txBody>
                  <a:tcPr marL="76200" marR="76200" marT="38100" marB="38100"/>
                </a:tc>
                <a:tc>
                  <a:txBody>
                    <a:bodyPr/>
                    <a:lstStyle/>
                    <a:p>
                      <a:pPr algn="ctr"/>
                      <a:r>
                        <a:rPr lang="es-ES" sz="1200" dirty="0"/>
                        <a:t>16</a:t>
                      </a:r>
                    </a:p>
                  </a:txBody>
                  <a:tcPr marL="76200" marR="76200" marT="38100" marB="38100"/>
                </a:tc>
                <a:extLst>
                  <a:ext uri="{0D108BD9-81ED-4DB2-BD59-A6C34878D82A}">
                    <a16:rowId xmlns:a16="http://schemas.microsoft.com/office/drawing/2014/main" val="3552608961"/>
                  </a:ext>
                </a:extLst>
              </a:tr>
              <a:tr h="144304">
                <a:tc>
                  <a:txBody>
                    <a:bodyPr/>
                    <a:lstStyle/>
                    <a:p>
                      <a:pPr algn="ctr"/>
                      <a:r>
                        <a:rPr lang="es-ES" sz="1200" dirty="0"/>
                        <a:t>2016</a:t>
                      </a:r>
                    </a:p>
                  </a:txBody>
                  <a:tcPr marL="76200" marR="76200" marT="38100" marB="38100"/>
                </a:tc>
                <a:tc>
                  <a:txBody>
                    <a:bodyPr/>
                    <a:lstStyle/>
                    <a:p>
                      <a:pPr algn="ctr"/>
                      <a:r>
                        <a:rPr lang="es-ES" sz="1200" dirty="0"/>
                        <a:t>18</a:t>
                      </a:r>
                    </a:p>
                  </a:txBody>
                  <a:tcPr marL="76200" marR="76200" marT="38100" marB="38100"/>
                </a:tc>
                <a:extLst>
                  <a:ext uri="{0D108BD9-81ED-4DB2-BD59-A6C34878D82A}">
                    <a16:rowId xmlns:a16="http://schemas.microsoft.com/office/drawing/2014/main" val="1204605818"/>
                  </a:ext>
                </a:extLst>
              </a:tr>
              <a:tr h="144304">
                <a:tc>
                  <a:txBody>
                    <a:bodyPr/>
                    <a:lstStyle/>
                    <a:p>
                      <a:pPr algn="ctr"/>
                      <a:r>
                        <a:rPr lang="es-ES" sz="1200" dirty="0"/>
                        <a:t>2017</a:t>
                      </a:r>
                    </a:p>
                  </a:txBody>
                  <a:tcPr marL="76200" marR="76200" marT="38100" marB="38100"/>
                </a:tc>
                <a:tc>
                  <a:txBody>
                    <a:bodyPr/>
                    <a:lstStyle/>
                    <a:p>
                      <a:pPr algn="ctr"/>
                      <a:r>
                        <a:rPr lang="es-ES" sz="1200" dirty="0"/>
                        <a:t>20</a:t>
                      </a:r>
                    </a:p>
                  </a:txBody>
                  <a:tcPr marL="76200" marR="76200" marT="38100" marB="38100"/>
                </a:tc>
                <a:extLst>
                  <a:ext uri="{0D108BD9-81ED-4DB2-BD59-A6C34878D82A}">
                    <a16:rowId xmlns:a16="http://schemas.microsoft.com/office/drawing/2014/main" val="1438468248"/>
                  </a:ext>
                </a:extLst>
              </a:tr>
              <a:tr h="144304">
                <a:tc>
                  <a:txBody>
                    <a:bodyPr/>
                    <a:lstStyle/>
                    <a:p>
                      <a:pPr algn="ctr"/>
                      <a:r>
                        <a:rPr lang="es-ES" sz="1200" dirty="0"/>
                        <a:t>2018</a:t>
                      </a:r>
                    </a:p>
                  </a:txBody>
                  <a:tcPr marL="76200" marR="76200" marT="38100" marB="38100"/>
                </a:tc>
                <a:tc>
                  <a:txBody>
                    <a:bodyPr/>
                    <a:lstStyle/>
                    <a:p>
                      <a:pPr algn="ctr"/>
                      <a:r>
                        <a:rPr lang="es-ES" sz="1200" dirty="0"/>
                        <a:t>22</a:t>
                      </a:r>
                    </a:p>
                  </a:txBody>
                  <a:tcPr marL="76200" marR="76200" marT="38100" marB="38100"/>
                </a:tc>
                <a:extLst>
                  <a:ext uri="{0D108BD9-81ED-4DB2-BD59-A6C34878D82A}">
                    <a16:rowId xmlns:a16="http://schemas.microsoft.com/office/drawing/2014/main" val="2043612865"/>
                  </a:ext>
                </a:extLst>
              </a:tr>
            </a:tbl>
          </a:graphicData>
        </a:graphic>
      </p:graphicFrame>
      <p:sp>
        <p:nvSpPr>
          <p:cNvPr id="6" name="Rectangle 5">
            <a:extLst>
              <a:ext uri="{FF2B5EF4-FFF2-40B4-BE49-F238E27FC236}">
                <a16:creationId xmlns:a16="http://schemas.microsoft.com/office/drawing/2014/main" id="{E3FE2924-4CDA-4288-8C3B-25CB72F49F3D}"/>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sp>
        <p:nvSpPr>
          <p:cNvPr id="7" name="Text Box 4"/>
          <p:cNvSpPr txBox="1">
            <a:spLocks noChangeArrowheads="1"/>
          </p:cNvSpPr>
          <p:nvPr/>
        </p:nvSpPr>
        <p:spPr bwMode="auto">
          <a:xfrm>
            <a:off x="2300748" y="689919"/>
            <a:ext cx="4676955" cy="487313"/>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32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667" dirty="0"/>
              <a:t>Caso práctico 3</a:t>
            </a:r>
            <a:endParaRPr lang="es-ES" sz="2667" dirty="0"/>
          </a:p>
        </p:txBody>
      </p:sp>
    </p:spTree>
    <p:extLst>
      <p:ext uri="{BB962C8B-B14F-4D97-AF65-F5344CB8AC3E}">
        <p14:creationId xmlns:p14="http://schemas.microsoft.com/office/powerpoint/2010/main" val="3984123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5970386" y="25877"/>
            <a:ext cx="3270250" cy="589905"/>
          </a:xfrm>
          <a:prstGeom prst="rect">
            <a:avLst/>
          </a:prstGeom>
          <a:noFill/>
          <a:ln w="9525">
            <a:noFill/>
            <a:miter lim="800000"/>
            <a:headEnd/>
            <a:tailEnd/>
          </a:ln>
          <a:effectLst>
            <a:outerShdw dist="17961" dir="2700000" algn="ctr" rotWithShape="0">
              <a:schemeClr val="tx1"/>
            </a:outerShdw>
          </a:effectLst>
        </p:spPr>
        <p:txBody>
          <a:bodyPr vert="horz" wrap="square" lIns="76200" tIns="38100" rIns="76200" bIns="38100" numCol="1" anchor="ctr" anchorCtr="0" compatLnSpc="1">
            <a:prstTxWarp prst="textNoShape">
              <a:avLst/>
            </a:prstTxWarp>
          </a:bodyPr>
          <a:lstStyle>
            <a:defPPr>
              <a:defRPr lang="es-ES"/>
            </a:defPPr>
            <a:lvl1pPr algn="ctr" eaLnBrk="1" hangingPunct="1">
              <a:defRPr sz="4000">
                <a:solidFill>
                  <a:srgbClr val="0099FF"/>
                </a:solidFill>
                <a:latin typeface="+mj-lt"/>
                <a:ea typeface="+mj-ea"/>
                <a:cs typeface="+mj-cs"/>
              </a:defRPr>
            </a:lvl1pPr>
            <a:lvl2pPr algn="ctr" eaLnBrk="1" hangingPunct="1">
              <a:defRPr sz="4400">
                <a:solidFill>
                  <a:schemeClr val="tx2"/>
                </a:solidFill>
              </a:defRPr>
            </a:lvl2pPr>
            <a:lvl3pPr algn="ctr" eaLnBrk="1" hangingPunct="1">
              <a:defRPr sz="4400">
                <a:solidFill>
                  <a:schemeClr val="tx2"/>
                </a:solidFill>
              </a:defRPr>
            </a:lvl3pPr>
            <a:lvl4pPr algn="ctr" eaLnBrk="1" hangingPunct="1">
              <a:defRPr sz="4400">
                <a:solidFill>
                  <a:schemeClr val="tx2"/>
                </a:solidFill>
              </a:defRPr>
            </a:lvl4pPr>
            <a:lvl5pPr algn="ctr" eaLnBrk="1" hangingPunct="1">
              <a:defRPr sz="4400">
                <a:solidFill>
                  <a:schemeClr val="tx2"/>
                </a:solidFill>
              </a:defRPr>
            </a:lvl5pPr>
            <a:lvl6pPr marL="457200" algn="ctr" fontAlgn="base">
              <a:spcBef>
                <a:spcPct val="0"/>
              </a:spcBef>
              <a:spcAft>
                <a:spcPct val="0"/>
              </a:spcAft>
              <a:defRPr sz="4400">
                <a:solidFill>
                  <a:schemeClr val="tx2"/>
                </a:solidFill>
              </a:defRPr>
            </a:lvl6pPr>
            <a:lvl7pPr marL="914400" algn="ctr" fontAlgn="base">
              <a:spcBef>
                <a:spcPct val="0"/>
              </a:spcBef>
              <a:spcAft>
                <a:spcPct val="0"/>
              </a:spcAft>
              <a:defRPr sz="4400">
                <a:solidFill>
                  <a:schemeClr val="tx2"/>
                </a:solidFill>
              </a:defRPr>
            </a:lvl7pPr>
            <a:lvl8pPr marL="1371600" algn="ctr" fontAlgn="base">
              <a:spcBef>
                <a:spcPct val="0"/>
              </a:spcBef>
              <a:spcAft>
                <a:spcPct val="0"/>
              </a:spcAft>
              <a:defRPr sz="4400">
                <a:solidFill>
                  <a:schemeClr val="tx2"/>
                </a:solidFill>
              </a:defRPr>
            </a:lvl8pPr>
            <a:lvl9pPr marL="1828800" algn="ctr" fontAlgn="base">
              <a:spcBef>
                <a:spcPct val="0"/>
              </a:spcBef>
              <a:spcAft>
                <a:spcPct val="0"/>
              </a:spcAft>
              <a:defRPr sz="4400">
                <a:solidFill>
                  <a:schemeClr val="tx2"/>
                </a:solidFill>
              </a:defRPr>
            </a:lvl9pPr>
          </a:lstStyle>
          <a:p>
            <a:r>
              <a:rPr lang="es-MX" sz="2750" dirty="0"/>
              <a:t>Caso 3 - Solución</a:t>
            </a:r>
            <a:endParaRPr lang="es-ES" sz="2750" dirty="0"/>
          </a:p>
        </p:txBody>
      </p:sp>
      <p:sp>
        <p:nvSpPr>
          <p:cNvPr id="3" name="7 Llamada rectangular redondeada"/>
          <p:cNvSpPr/>
          <p:nvPr/>
        </p:nvSpPr>
        <p:spPr>
          <a:xfrm>
            <a:off x="2766461" y="632299"/>
            <a:ext cx="1488292" cy="595317"/>
          </a:xfrm>
          <a:prstGeom prst="wedgeRoundRectCallout">
            <a:avLst>
              <a:gd name="adj1" fmla="val -69366"/>
              <a:gd name="adj2" fmla="val 438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4" name="6 CuadroTexto"/>
          <p:cNvSpPr txBox="1"/>
          <p:nvPr/>
        </p:nvSpPr>
        <p:spPr>
          <a:xfrm>
            <a:off x="2885525" y="691831"/>
            <a:ext cx="1369228" cy="425629"/>
          </a:xfrm>
          <a:prstGeom prst="rect">
            <a:avLst/>
          </a:prstGeom>
          <a:noFill/>
        </p:spPr>
        <p:txBody>
          <a:bodyPr wrap="square" rtlCol="0">
            <a:spAutoFit/>
          </a:bodyPr>
          <a:lstStyle/>
          <a:p>
            <a:r>
              <a:rPr lang="es-PE" sz="1083" dirty="0"/>
              <a:t>1. Ingresar  los datos de X e Y</a:t>
            </a:r>
          </a:p>
        </p:txBody>
      </p:sp>
      <p:sp>
        <p:nvSpPr>
          <p:cNvPr id="5" name="8 Llamada rectangular redondeada"/>
          <p:cNvSpPr/>
          <p:nvPr/>
        </p:nvSpPr>
        <p:spPr>
          <a:xfrm>
            <a:off x="5326323" y="632299"/>
            <a:ext cx="1488292" cy="595317"/>
          </a:xfrm>
          <a:prstGeom prst="wedgeRoundRectCallout">
            <a:avLst>
              <a:gd name="adj1" fmla="val -82166"/>
              <a:gd name="adj2" fmla="val 105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6" name="9 CuadroTexto"/>
          <p:cNvSpPr txBox="1"/>
          <p:nvPr/>
        </p:nvSpPr>
        <p:spPr>
          <a:xfrm>
            <a:off x="5445386" y="691831"/>
            <a:ext cx="1488292" cy="425629"/>
          </a:xfrm>
          <a:prstGeom prst="rect">
            <a:avLst/>
          </a:prstGeom>
          <a:noFill/>
        </p:spPr>
        <p:txBody>
          <a:bodyPr wrap="square" rtlCol="0">
            <a:spAutoFit/>
          </a:bodyPr>
          <a:lstStyle/>
          <a:p>
            <a:r>
              <a:rPr lang="es-PE" sz="1083" dirty="0"/>
              <a:t>2. Hacer los cálculos de X2, Y2 y XY</a:t>
            </a:r>
          </a:p>
        </p:txBody>
      </p:sp>
      <p:sp>
        <p:nvSpPr>
          <p:cNvPr id="7" name="13 Llamada rectangular redondeada"/>
          <p:cNvSpPr/>
          <p:nvPr/>
        </p:nvSpPr>
        <p:spPr>
          <a:xfrm>
            <a:off x="4400049" y="3528112"/>
            <a:ext cx="1166123" cy="307777"/>
          </a:xfrm>
          <a:prstGeom prst="wedgeRoundRectCallout">
            <a:avLst>
              <a:gd name="adj1" fmla="val -98699"/>
              <a:gd name="adj2" fmla="val 2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8" name="14 CuadroTexto"/>
          <p:cNvSpPr txBox="1"/>
          <p:nvPr/>
        </p:nvSpPr>
        <p:spPr>
          <a:xfrm>
            <a:off x="4435194" y="3566789"/>
            <a:ext cx="1488292" cy="258982"/>
          </a:xfrm>
          <a:prstGeom prst="rect">
            <a:avLst/>
          </a:prstGeom>
          <a:noFill/>
        </p:spPr>
        <p:txBody>
          <a:bodyPr wrap="square" rtlCol="0">
            <a:spAutoFit/>
          </a:bodyPr>
          <a:lstStyle/>
          <a:p>
            <a:r>
              <a:rPr lang="es-PE" sz="1083" dirty="0"/>
              <a:t>3. Calcular a y b</a:t>
            </a:r>
          </a:p>
        </p:txBody>
      </p:sp>
      <p:sp>
        <p:nvSpPr>
          <p:cNvPr id="9" name="15 Llamada rectangular redondeada"/>
          <p:cNvSpPr/>
          <p:nvPr/>
        </p:nvSpPr>
        <p:spPr>
          <a:xfrm>
            <a:off x="4980533" y="4815666"/>
            <a:ext cx="1488292" cy="595317"/>
          </a:xfrm>
          <a:prstGeom prst="wedgeRoundRectCallout">
            <a:avLst>
              <a:gd name="adj1" fmla="val -146699"/>
              <a:gd name="adj2" fmla="val -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10" name="16 CuadroTexto"/>
          <p:cNvSpPr txBox="1"/>
          <p:nvPr/>
        </p:nvSpPr>
        <p:spPr>
          <a:xfrm>
            <a:off x="5040065" y="4934729"/>
            <a:ext cx="1607355" cy="425629"/>
          </a:xfrm>
          <a:prstGeom prst="rect">
            <a:avLst/>
          </a:prstGeom>
          <a:noFill/>
        </p:spPr>
        <p:txBody>
          <a:bodyPr wrap="square" rtlCol="0">
            <a:spAutoFit/>
          </a:bodyPr>
          <a:lstStyle/>
          <a:p>
            <a:r>
              <a:rPr lang="es-PE" sz="1083" dirty="0"/>
              <a:t>4. Determinar la ecuación de regresión</a:t>
            </a:r>
          </a:p>
        </p:txBody>
      </p:sp>
      <p:pic>
        <p:nvPicPr>
          <p:cNvPr id="11" name="Imagen 10">
            <a:extLst>
              <a:ext uri="{FF2B5EF4-FFF2-40B4-BE49-F238E27FC236}">
                <a16:creationId xmlns:a16="http://schemas.microsoft.com/office/drawing/2014/main" id="{3FBE809A-797A-4A13-A012-2150E37D71DA}"/>
              </a:ext>
            </a:extLst>
          </p:cNvPr>
          <p:cNvPicPr>
            <a:picLocks noChangeAspect="1"/>
          </p:cNvPicPr>
          <p:nvPr/>
        </p:nvPicPr>
        <p:blipFill>
          <a:blip r:embed="rId3"/>
          <a:stretch>
            <a:fillRect/>
          </a:stretch>
        </p:blipFill>
        <p:spPr>
          <a:xfrm>
            <a:off x="258319" y="1287029"/>
            <a:ext cx="4978707" cy="4013053"/>
          </a:xfrm>
          <a:prstGeom prst="rect">
            <a:avLst/>
          </a:prstGeom>
        </p:spPr>
      </p:pic>
      <p:sp>
        <p:nvSpPr>
          <p:cNvPr id="12" name="Rectangle 5">
            <a:extLst>
              <a:ext uri="{FF2B5EF4-FFF2-40B4-BE49-F238E27FC236}">
                <a16:creationId xmlns:a16="http://schemas.microsoft.com/office/drawing/2014/main" id="{7F2331EB-3B75-45B1-B5D9-52FC16562012}"/>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graphicFrame>
        <p:nvGraphicFramePr>
          <p:cNvPr id="13" name="Objeto 12"/>
          <p:cNvGraphicFramePr>
            <a:graphicFrameLocks noChangeAspect="1"/>
          </p:cNvGraphicFramePr>
          <p:nvPr>
            <p:extLst>
              <p:ext uri="{D42A27DB-BD31-4B8C-83A1-F6EECF244321}">
                <p14:modId xmlns:p14="http://schemas.microsoft.com/office/powerpoint/2010/main" val="352193040"/>
              </p:ext>
            </p:extLst>
          </p:nvPr>
        </p:nvGraphicFramePr>
        <p:xfrm>
          <a:off x="6031481" y="1756429"/>
          <a:ext cx="914400" cy="792163"/>
        </p:xfrm>
        <a:graphic>
          <a:graphicData uri="http://schemas.openxmlformats.org/presentationml/2006/ole">
            <mc:AlternateContent xmlns:mc="http://schemas.openxmlformats.org/markup-compatibility/2006">
              <mc:Choice xmlns:v="urn:schemas-microsoft-com:vml" Requires="v">
                <p:oleObj spid="_x0000_s5123" name="Hoja de cálculo" showAsIcon="1" r:id="rId4" imgW="914400" imgH="792360" progId="Excel.Sheet.12">
                  <p:embed/>
                </p:oleObj>
              </mc:Choice>
              <mc:Fallback>
                <p:oleObj name="Hoja de cálculo" showAsIcon="1" r:id="rId4" imgW="914400" imgH="792360" progId="Excel.Sheet.12">
                  <p:embed/>
                  <p:pic>
                    <p:nvPicPr>
                      <p:cNvPr id="0" name=""/>
                      <p:cNvPicPr/>
                      <p:nvPr/>
                    </p:nvPicPr>
                    <p:blipFill>
                      <a:blip r:embed="rId5"/>
                      <a:stretch>
                        <a:fillRect/>
                      </a:stretch>
                    </p:blipFill>
                    <p:spPr>
                      <a:xfrm>
                        <a:off x="6031481" y="1756429"/>
                        <a:ext cx="914400" cy="792163"/>
                      </a:xfrm>
                      <a:prstGeom prst="rect">
                        <a:avLst/>
                      </a:prstGeom>
                    </p:spPr>
                  </p:pic>
                </p:oleObj>
              </mc:Fallback>
            </mc:AlternateContent>
          </a:graphicData>
        </a:graphic>
      </p:graphicFrame>
      <p:sp>
        <p:nvSpPr>
          <p:cNvPr id="14" name="CuadroTexto 13"/>
          <p:cNvSpPr txBox="1"/>
          <p:nvPr/>
        </p:nvSpPr>
        <p:spPr>
          <a:xfrm>
            <a:off x="5566172" y="2340168"/>
            <a:ext cx="2162495" cy="261610"/>
          </a:xfrm>
          <a:prstGeom prst="rect">
            <a:avLst/>
          </a:prstGeom>
          <a:noFill/>
        </p:spPr>
        <p:txBody>
          <a:bodyPr wrap="square" rtlCol="0">
            <a:spAutoFit/>
          </a:bodyPr>
          <a:lstStyle/>
          <a:p>
            <a:r>
              <a:rPr lang="es-MX" sz="1100" dirty="0"/>
              <a:t>30133-S03-COMPLEMENTARIO02</a:t>
            </a:r>
            <a:endParaRPr lang="es-419" sz="1100" dirty="0"/>
          </a:p>
        </p:txBody>
      </p:sp>
      <p:grpSp>
        <p:nvGrpSpPr>
          <p:cNvPr id="15" name="16 Grupo">
            <a:extLst>
              <a:ext uri="{FF2B5EF4-FFF2-40B4-BE49-F238E27FC236}">
                <a16:creationId xmlns:a16="http://schemas.microsoft.com/office/drawing/2014/main" id="{1F0A08F5-F4C9-467E-B70E-D4E2A89E0116}"/>
              </a:ext>
            </a:extLst>
          </p:cNvPr>
          <p:cNvGrpSpPr/>
          <p:nvPr/>
        </p:nvGrpSpPr>
        <p:grpSpPr>
          <a:xfrm>
            <a:off x="5512816" y="3421527"/>
            <a:ext cx="2084520" cy="1287914"/>
            <a:chOff x="5711528" y="1716884"/>
            <a:chExt cx="2242418" cy="1477699"/>
          </a:xfrm>
        </p:grpSpPr>
        <p:sp>
          <p:nvSpPr>
            <p:cNvPr id="16" name="Rectangle 9">
              <a:extLst>
                <a:ext uri="{FF2B5EF4-FFF2-40B4-BE49-F238E27FC236}">
                  <a16:creationId xmlns:a16="http://schemas.microsoft.com/office/drawing/2014/main" id="{1C36A9F5-8ACE-481C-8065-9C13BC2CE792}"/>
                </a:ext>
              </a:extLst>
            </p:cNvPr>
            <p:cNvSpPr>
              <a:spLocks noChangeArrowheads="1"/>
            </p:cNvSpPr>
            <p:nvPr/>
          </p:nvSpPr>
          <p:spPr bwMode="auto">
            <a:xfrm>
              <a:off x="6211272" y="1716884"/>
              <a:ext cx="1742674" cy="1477699"/>
            </a:xfrm>
            <a:prstGeom prst="rect">
              <a:avLst/>
            </a:prstGeom>
            <a:noFill/>
            <a:ln w="9525">
              <a:noFill/>
              <a:miter lim="800000"/>
              <a:headEnd/>
              <a:tailEnd/>
            </a:ln>
          </p:spPr>
          <p:txBody>
            <a:bodyPr wrap="square">
              <a:spAutoFit/>
            </a:bodyPr>
            <a:lstStyle/>
            <a:p>
              <a:r>
                <a:rPr lang="es-ES" u="sng" dirty="0">
                  <a:cs typeface="Arial" pitchFamily="34" charset="0"/>
                </a:rPr>
                <a:t>Σx</a:t>
              </a:r>
              <a:r>
                <a:rPr lang="es-ES" u="sng" baseline="30000" dirty="0">
                  <a:cs typeface="Arial" pitchFamily="34" charset="0"/>
                </a:rPr>
                <a:t>2</a:t>
              </a:r>
              <a:r>
                <a:rPr lang="es-ES" u="sng" dirty="0">
                  <a:cs typeface="Arial" pitchFamily="34" charset="0"/>
                </a:rPr>
                <a:t> Σy – Σx Σxy</a:t>
              </a:r>
              <a:endParaRPr lang="es-ES" dirty="0">
                <a:cs typeface="Times New Roman" pitchFamily="18" charset="0"/>
              </a:endParaRPr>
            </a:p>
            <a:p>
              <a:pPr eaLnBrk="0" hangingPunct="0"/>
              <a:r>
                <a:rPr lang="fr-FR" dirty="0">
                  <a:latin typeface="MS Shell Dlg" charset="0"/>
                  <a:cs typeface="Arial" pitchFamily="34" charset="0"/>
                </a:rPr>
                <a:t>  n</a:t>
              </a:r>
              <a:r>
                <a:rPr lang="fr-FR" dirty="0">
                  <a:cs typeface="Arial" pitchFamily="34" charset="0"/>
                </a:rPr>
                <a:t> </a:t>
              </a:r>
              <a:r>
                <a:rPr lang="es-ES" dirty="0">
                  <a:cs typeface="Arial" pitchFamily="34" charset="0"/>
                </a:rPr>
                <a:t>Σ</a:t>
              </a:r>
              <a:r>
                <a:rPr lang="fr-FR" dirty="0">
                  <a:cs typeface="Arial" pitchFamily="34" charset="0"/>
                </a:rPr>
                <a:t>x</a:t>
              </a:r>
              <a:r>
                <a:rPr lang="fr-FR" baseline="30000" dirty="0">
                  <a:cs typeface="Arial" pitchFamily="34" charset="0"/>
                </a:rPr>
                <a:t>2</a:t>
              </a:r>
              <a:r>
                <a:rPr lang="fr-FR" dirty="0">
                  <a:cs typeface="Arial" pitchFamily="34" charset="0"/>
                </a:rPr>
                <a:t>  - (</a:t>
              </a:r>
              <a:r>
                <a:rPr lang="es-ES" dirty="0">
                  <a:cs typeface="Arial" pitchFamily="34" charset="0"/>
                </a:rPr>
                <a:t>Σ</a:t>
              </a:r>
              <a:r>
                <a:rPr lang="fr-FR" dirty="0">
                  <a:cs typeface="Arial" pitchFamily="34" charset="0"/>
                </a:rPr>
                <a:t>x)</a:t>
              </a:r>
              <a:r>
                <a:rPr lang="fr-FR" baseline="30000" dirty="0">
                  <a:cs typeface="Arial" pitchFamily="34" charset="0"/>
                </a:rPr>
                <a:t>2  </a:t>
              </a:r>
              <a:endParaRPr lang="es-ES" dirty="0">
                <a:cs typeface="Times New Roman" pitchFamily="18" charset="0"/>
              </a:endParaRPr>
            </a:p>
            <a:p>
              <a:pPr eaLnBrk="0" hangingPunct="0"/>
              <a:r>
                <a:rPr lang="fr-FR" dirty="0">
                  <a:latin typeface="MS Shell Dlg" charset="0"/>
                  <a:cs typeface="Arial" pitchFamily="34" charset="0"/>
                </a:rPr>
                <a:t> </a:t>
              </a:r>
              <a:endParaRPr lang="es-ES" dirty="0">
                <a:cs typeface="Times New Roman" pitchFamily="18" charset="0"/>
              </a:endParaRPr>
            </a:p>
            <a:p>
              <a:pPr eaLnBrk="0" hangingPunct="0"/>
              <a:r>
                <a:rPr lang="es-ES" u="sng" dirty="0">
                  <a:cs typeface="Arial" pitchFamily="34" charset="0"/>
                </a:rPr>
                <a:t>nΣ</a:t>
              </a:r>
              <a:r>
                <a:rPr lang="fr-FR" u="sng" dirty="0">
                  <a:cs typeface="Arial" pitchFamily="34" charset="0"/>
                </a:rPr>
                <a:t>xy – </a:t>
              </a:r>
              <a:r>
                <a:rPr lang="es-ES" u="sng" dirty="0">
                  <a:cs typeface="Arial" pitchFamily="34" charset="0"/>
                </a:rPr>
                <a:t>Σ</a:t>
              </a:r>
              <a:r>
                <a:rPr lang="fr-FR" u="sng" dirty="0">
                  <a:cs typeface="Arial" pitchFamily="34" charset="0"/>
                </a:rPr>
                <a:t>x </a:t>
              </a:r>
              <a:r>
                <a:rPr lang="es-ES" u="sng" dirty="0">
                  <a:cs typeface="Arial" pitchFamily="34" charset="0"/>
                </a:rPr>
                <a:t>Σ</a:t>
              </a:r>
              <a:r>
                <a:rPr lang="fr-FR" u="sng" dirty="0">
                  <a:cs typeface="Arial" pitchFamily="34" charset="0"/>
                </a:rPr>
                <a:t>y</a:t>
              </a:r>
              <a:endParaRPr lang="es-ES" dirty="0">
                <a:cs typeface="Times New Roman" pitchFamily="18" charset="0"/>
              </a:endParaRPr>
            </a:p>
            <a:p>
              <a:pPr eaLnBrk="0" hangingPunct="0"/>
              <a:r>
                <a:rPr lang="fr-FR" dirty="0">
                  <a:latin typeface="MS Shell Dlg" charset="0"/>
                  <a:cs typeface="Times New Roman" pitchFamily="18" charset="0"/>
                </a:rPr>
                <a:t>  n</a:t>
              </a:r>
              <a:r>
                <a:rPr lang="fr-FR" dirty="0">
                  <a:cs typeface="Times New Roman" pitchFamily="18" charset="0"/>
                </a:rPr>
                <a:t> </a:t>
              </a:r>
              <a:r>
                <a:rPr lang="es-ES" dirty="0">
                  <a:latin typeface="Times New Roman" pitchFamily="18" charset="0"/>
                  <a:cs typeface="Times New Roman" pitchFamily="18" charset="0"/>
                </a:rPr>
                <a:t>Σ</a:t>
              </a:r>
              <a:r>
                <a:rPr lang="fr-FR" dirty="0">
                  <a:latin typeface="Times New Roman" pitchFamily="18" charset="0"/>
                  <a:cs typeface="Times New Roman" pitchFamily="18" charset="0"/>
                </a:rPr>
                <a:t>x</a:t>
              </a:r>
              <a:r>
                <a:rPr lang="fr-FR" baseline="30000" dirty="0">
                  <a:latin typeface="Times New Roman" pitchFamily="18" charset="0"/>
                  <a:cs typeface="Times New Roman" pitchFamily="18" charset="0"/>
                </a:rPr>
                <a:t>2</a:t>
              </a:r>
              <a:r>
                <a:rPr lang="fr-FR" dirty="0">
                  <a:latin typeface="Times New Roman" pitchFamily="18" charset="0"/>
                  <a:cs typeface="Times New Roman" pitchFamily="18" charset="0"/>
                </a:rPr>
                <a:t>  - (</a:t>
              </a:r>
              <a:r>
                <a:rPr lang="es-ES" dirty="0">
                  <a:latin typeface="Times New Roman" pitchFamily="18" charset="0"/>
                  <a:cs typeface="Times New Roman" pitchFamily="18" charset="0"/>
                </a:rPr>
                <a:t>Σ</a:t>
              </a:r>
              <a:r>
                <a:rPr lang="fr-FR" dirty="0">
                  <a:latin typeface="Times New Roman" pitchFamily="18" charset="0"/>
                  <a:cs typeface="Times New Roman" pitchFamily="18" charset="0"/>
                </a:rPr>
                <a:t>x)</a:t>
              </a:r>
              <a:r>
                <a:rPr lang="fr-FR" baseline="30000" dirty="0">
                  <a:latin typeface="Times New Roman" pitchFamily="18" charset="0"/>
                  <a:cs typeface="Times New Roman" pitchFamily="18" charset="0"/>
                </a:rPr>
                <a:t>2  </a:t>
              </a:r>
              <a:endParaRPr lang="fr-FR" dirty="0">
                <a:latin typeface="Times New Roman" pitchFamily="18" charset="0"/>
              </a:endParaRPr>
            </a:p>
          </p:txBody>
        </p:sp>
        <p:sp>
          <p:nvSpPr>
            <p:cNvPr id="17" name="13 CuadroTexto">
              <a:extLst>
                <a:ext uri="{FF2B5EF4-FFF2-40B4-BE49-F238E27FC236}">
                  <a16:creationId xmlns:a16="http://schemas.microsoft.com/office/drawing/2014/main" id="{FDB08DFE-2D16-44D0-8C64-40843601D063}"/>
                </a:ext>
              </a:extLst>
            </p:cNvPr>
            <p:cNvSpPr txBox="1"/>
            <p:nvPr/>
          </p:nvSpPr>
          <p:spPr>
            <a:xfrm>
              <a:off x="5720244" y="1797266"/>
              <a:ext cx="586095" cy="369332"/>
            </a:xfrm>
            <a:prstGeom prst="rect">
              <a:avLst/>
            </a:prstGeom>
            <a:noFill/>
          </p:spPr>
          <p:txBody>
            <a:bodyPr wrap="square" rtlCol="0">
              <a:spAutoFit/>
            </a:bodyPr>
            <a:lstStyle/>
            <a:p>
              <a:r>
                <a:rPr lang="es-PE" dirty="0"/>
                <a:t>a = </a:t>
              </a:r>
            </a:p>
          </p:txBody>
        </p:sp>
        <p:sp>
          <p:nvSpPr>
            <p:cNvPr id="18" name="14 CuadroTexto">
              <a:extLst>
                <a:ext uri="{FF2B5EF4-FFF2-40B4-BE49-F238E27FC236}">
                  <a16:creationId xmlns:a16="http://schemas.microsoft.com/office/drawing/2014/main" id="{473E6153-5611-4FED-8CCA-29A9E9D5FCD7}"/>
                </a:ext>
              </a:extLst>
            </p:cNvPr>
            <p:cNvSpPr txBox="1"/>
            <p:nvPr/>
          </p:nvSpPr>
          <p:spPr>
            <a:xfrm>
              <a:off x="5711528" y="2753046"/>
              <a:ext cx="586095" cy="369332"/>
            </a:xfrm>
            <a:prstGeom prst="rect">
              <a:avLst/>
            </a:prstGeom>
            <a:noFill/>
          </p:spPr>
          <p:txBody>
            <a:bodyPr wrap="square" rtlCol="0">
              <a:spAutoFit/>
            </a:bodyPr>
            <a:lstStyle/>
            <a:p>
              <a:r>
                <a:rPr lang="es-PE" dirty="0"/>
                <a:t>b = </a:t>
              </a:r>
            </a:p>
          </p:txBody>
        </p:sp>
      </p:grpSp>
      <p:sp>
        <p:nvSpPr>
          <p:cNvPr id="19" name="15 CuadroTexto">
            <a:extLst>
              <a:ext uri="{FF2B5EF4-FFF2-40B4-BE49-F238E27FC236}">
                <a16:creationId xmlns:a16="http://schemas.microsoft.com/office/drawing/2014/main" id="{822E7C88-DC8A-45CA-9EF1-68893E977B89}"/>
              </a:ext>
            </a:extLst>
          </p:cNvPr>
          <p:cNvSpPr txBox="1"/>
          <p:nvPr/>
        </p:nvSpPr>
        <p:spPr>
          <a:xfrm>
            <a:off x="7561609" y="3475819"/>
            <a:ext cx="1702676" cy="307777"/>
          </a:xfrm>
          <a:prstGeom prst="rect">
            <a:avLst/>
          </a:prstGeom>
          <a:noFill/>
        </p:spPr>
        <p:txBody>
          <a:bodyPr wrap="square" rtlCol="0">
            <a:spAutoFit/>
          </a:bodyPr>
          <a:lstStyle/>
          <a:p>
            <a:r>
              <a:rPr lang="es-PE" sz="1400" dirty="0"/>
              <a:t>385(162) – 55(976)</a:t>
            </a:r>
          </a:p>
        </p:txBody>
      </p:sp>
      <p:sp>
        <p:nvSpPr>
          <p:cNvPr id="20" name="17 CuadroTexto">
            <a:extLst>
              <a:ext uri="{FF2B5EF4-FFF2-40B4-BE49-F238E27FC236}">
                <a16:creationId xmlns:a16="http://schemas.microsoft.com/office/drawing/2014/main" id="{A2B61115-2CAE-4DDC-9DFC-AF60B130CC5B}"/>
              </a:ext>
            </a:extLst>
          </p:cNvPr>
          <p:cNvSpPr txBox="1"/>
          <p:nvPr/>
        </p:nvSpPr>
        <p:spPr>
          <a:xfrm>
            <a:off x="7561609" y="3734058"/>
            <a:ext cx="1702676" cy="307777"/>
          </a:xfrm>
          <a:prstGeom prst="rect">
            <a:avLst/>
          </a:prstGeom>
          <a:noFill/>
        </p:spPr>
        <p:txBody>
          <a:bodyPr wrap="square" rtlCol="0">
            <a:spAutoFit/>
          </a:bodyPr>
          <a:lstStyle/>
          <a:p>
            <a:r>
              <a:rPr lang="es-PE" sz="1400" dirty="0"/>
              <a:t>10(385) – 55(55)</a:t>
            </a:r>
          </a:p>
        </p:txBody>
      </p:sp>
      <p:cxnSp>
        <p:nvCxnSpPr>
          <p:cNvPr id="21" name="19 Conector recto">
            <a:extLst>
              <a:ext uri="{FF2B5EF4-FFF2-40B4-BE49-F238E27FC236}">
                <a16:creationId xmlns:a16="http://schemas.microsoft.com/office/drawing/2014/main" id="{F8BDB375-6725-4832-8A14-D48556F92F99}"/>
              </a:ext>
            </a:extLst>
          </p:cNvPr>
          <p:cNvCxnSpPr/>
          <p:nvPr/>
        </p:nvCxnSpPr>
        <p:spPr>
          <a:xfrm>
            <a:off x="7667547" y="3734058"/>
            <a:ext cx="1397625"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22 CuadroTexto">
            <a:extLst>
              <a:ext uri="{FF2B5EF4-FFF2-40B4-BE49-F238E27FC236}">
                <a16:creationId xmlns:a16="http://schemas.microsoft.com/office/drawing/2014/main" id="{914DE8A6-A503-4843-A6DC-630FBD46CDDB}"/>
              </a:ext>
            </a:extLst>
          </p:cNvPr>
          <p:cNvSpPr txBox="1"/>
          <p:nvPr/>
        </p:nvSpPr>
        <p:spPr>
          <a:xfrm>
            <a:off x="7515021" y="4298718"/>
            <a:ext cx="1702676" cy="307777"/>
          </a:xfrm>
          <a:prstGeom prst="rect">
            <a:avLst/>
          </a:prstGeom>
          <a:noFill/>
        </p:spPr>
        <p:txBody>
          <a:bodyPr wrap="square" rtlCol="0">
            <a:spAutoFit/>
          </a:bodyPr>
          <a:lstStyle/>
          <a:p>
            <a:r>
              <a:rPr lang="es-PE" sz="1400" dirty="0"/>
              <a:t>10(976) – 55(162)</a:t>
            </a:r>
          </a:p>
        </p:txBody>
      </p:sp>
      <p:sp>
        <p:nvSpPr>
          <p:cNvPr id="23" name="23 CuadroTexto">
            <a:extLst>
              <a:ext uri="{FF2B5EF4-FFF2-40B4-BE49-F238E27FC236}">
                <a16:creationId xmlns:a16="http://schemas.microsoft.com/office/drawing/2014/main" id="{A366A077-B5AA-4EAD-8779-05D007C12D68}"/>
              </a:ext>
            </a:extLst>
          </p:cNvPr>
          <p:cNvSpPr txBox="1"/>
          <p:nvPr/>
        </p:nvSpPr>
        <p:spPr>
          <a:xfrm>
            <a:off x="7515021" y="4556957"/>
            <a:ext cx="1702676" cy="307777"/>
          </a:xfrm>
          <a:prstGeom prst="rect">
            <a:avLst/>
          </a:prstGeom>
          <a:noFill/>
        </p:spPr>
        <p:txBody>
          <a:bodyPr wrap="square" rtlCol="0">
            <a:spAutoFit/>
          </a:bodyPr>
          <a:lstStyle/>
          <a:p>
            <a:r>
              <a:rPr lang="es-PE" sz="1400" dirty="0"/>
              <a:t>10(385) – 55(55)</a:t>
            </a:r>
          </a:p>
        </p:txBody>
      </p:sp>
      <p:cxnSp>
        <p:nvCxnSpPr>
          <p:cNvPr id="24" name="24 Conector recto">
            <a:extLst>
              <a:ext uri="{FF2B5EF4-FFF2-40B4-BE49-F238E27FC236}">
                <a16:creationId xmlns:a16="http://schemas.microsoft.com/office/drawing/2014/main" id="{7E9C08E1-ED3F-4736-8ADF-46FC1B00C3B2}"/>
              </a:ext>
            </a:extLst>
          </p:cNvPr>
          <p:cNvCxnSpPr/>
          <p:nvPr/>
        </p:nvCxnSpPr>
        <p:spPr>
          <a:xfrm>
            <a:off x="7620959" y="4556957"/>
            <a:ext cx="1397625"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6894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a:spLocks noChangeArrowheads="1"/>
          </p:cNvSpPr>
          <p:nvPr/>
        </p:nvSpPr>
        <p:spPr bwMode="auto">
          <a:xfrm>
            <a:off x="1391709" y="1657615"/>
            <a:ext cx="6480969" cy="3480593"/>
          </a:xfrm>
          <a:prstGeom prst="rect">
            <a:avLst/>
          </a:prstGeom>
          <a:noFill/>
          <a:ln w="9525">
            <a:solidFill>
              <a:srgbClr val="0000FF"/>
            </a:solidFill>
            <a:miter lim="800000"/>
            <a:headEnd/>
            <a:tailEnd/>
          </a:ln>
        </p:spPr>
        <p:txBody>
          <a:bodyPr wrap="none" anchor="ctr"/>
          <a:lstStyle/>
          <a:p>
            <a:endParaRPr lang="en-US" sz="1500"/>
          </a:p>
        </p:txBody>
      </p:sp>
      <p:pic>
        <p:nvPicPr>
          <p:cNvPr id="3" name="Picture 3"/>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512094" y="1657615"/>
            <a:ext cx="6328833" cy="3480593"/>
          </a:xfrm>
          <a:prstGeom prst="rect">
            <a:avLst/>
          </a:prstGeom>
          <a:noFill/>
          <a:ln w="9525">
            <a:noFill/>
            <a:miter lim="800000"/>
            <a:headEnd/>
            <a:tailEnd/>
          </a:ln>
        </p:spPr>
      </p:pic>
      <p:sp>
        <p:nvSpPr>
          <p:cNvPr id="4" name="22 Flecha derecha"/>
          <p:cNvSpPr/>
          <p:nvPr/>
        </p:nvSpPr>
        <p:spPr>
          <a:xfrm rot="14989484">
            <a:off x="6276578" y="3921787"/>
            <a:ext cx="260615" cy="158750"/>
          </a:xfrm>
          <a:prstGeom prst="rightArrow">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5" name="25 Elipse"/>
          <p:cNvSpPr/>
          <p:nvPr/>
        </p:nvSpPr>
        <p:spPr>
          <a:xfrm>
            <a:off x="2591594" y="2377282"/>
            <a:ext cx="840052" cy="24077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6" name="26 Elipse"/>
          <p:cNvSpPr/>
          <p:nvPr/>
        </p:nvSpPr>
        <p:spPr>
          <a:xfrm>
            <a:off x="2411678" y="4597136"/>
            <a:ext cx="1739635" cy="3611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7" name="Text Box 4"/>
          <p:cNvSpPr txBox="1">
            <a:spLocks noChangeArrowheads="1"/>
          </p:cNvSpPr>
          <p:nvPr/>
        </p:nvSpPr>
        <p:spPr bwMode="auto">
          <a:xfrm>
            <a:off x="1811920" y="513926"/>
            <a:ext cx="6540500" cy="451342"/>
          </a:xfrm>
          <a:prstGeom prst="rect">
            <a:avLst/>
          </a:prstGeom>
          <a:noFill/>
          <a:ln w="9525">
            <a:noFill/>
            <a:miter lim="800000"/>
            <a:headEnd/>
            <a:tailEnd/>
          </a:ln>
        </p:spPr>
        <p:txBody>
          <a:bodyPr>
            <a:spAutoFit/>
          </a:bodyPr>
          <a:lstStyle/>
          <a:p>
            <a:pPr algn="ctr" eaLnBrk="0" hangingPunct="0">
              <a:defRPr/>
            </a:pPr>
            <a:r>
              <a:rPr lang="es-MX" sz="2333" dirty="0">
                <a:solidFill>
                  <a:srgbClr val="0099FF"/>
                </a:solidFill>
                <a:latin typeface="+mj-lt"/>
                <a:ea typeface="+mj-ea"/>
                <a:cs typeface="+mj-cs"/>
              </a:rPr>
              <a:t>Caso 3– Solución (con función en Excel)</a:t>
            </a:r>
            <a:endParaRPr lang="es-ES" sz="2333" dirty="0">
              <a:solidFill>
                <a:srgbClr val="0099FF"/>
              </a:solidFill>
              <a:latin typeface="+mj-lt"/>
              <a:ea typeface="+mj-ea"/>
              <a:cs typeface="+mj-cs"/>
            </a:endParaRPr>
          </a:p>
        </p:txBody>
      </p:sp>
      <p:sp>
        <p:nvSpPr>
          <p:cNvPr id="8" name="10 Llamada rectangular redondeada"/>
          <p:cNvSpPr/>
          <p:nvPr/>
        </p:nvSpPr>
        <p:spPr>
          <a:xfrm>
            <a:off x="3917152" y="1012018"/>
            <a:ext cx="1488292" cy="595317"/>
          </a:xfrm>
          <a:prstGeom prst="wedgeRoundRectCallout">
            <a:avLst>
              <a:gd name="adj1" fmla="val -66166"/>
              <a:gd name="adj2" fmla="val 971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9" name="11 CuadroTexto"/>
          <p:cNvSpPr txBox="1"/>
          <p:nvPr/>
        </p:nvSpPr>
        <p:spPr>
          <a:xfrm>
            <a:off x="3976683" y="1071550"/>
            <a:ext cx="1488292" cy="425629"/>
          </a:xfrm>
          <a:prstGeom prst="rect">
            <a:avLst/>
          </a:prstGeom>
          <a:noFill/>
        </p:spPr>
        <p:txBody>
          <a:bodyPr wrap="square" rtlCol="0">
            <a:spAutoFit/>
          </a:bodyPr>
          <a:lstStyle/>
          <a:p>
            <a:r>
              <a:rPr lang="es-PE" sz="1083" dirty="0"/>
              <a:t>1. Escoger la línea de tendencia</a:t>
            </a:r>
          </a:p>
        </p:txBody>
      </p:sp>
      <p:sp>
        <p:nvSpPr>
          <p:cNvPr id="10" name="12 Llamada rectangular redondeada"/>
          <p:cNvSpPr/>
          <p:nvPr/>
        </p:nvSpPr>
        <p:spPr>
          <a:xfrm>
            <a:off x="4452937" y="2738437"/>
            <a:ext cx="1488292" cy="595317"/>
          </a:xfrm>
          <a:prstGeom prst="wedgeRoundRectCallout">
            <a:avLst>
              <a:gd name="adj1" fmla="val -57633"/>
              <a:gd name="adj2" fmla="val 1891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11" name="13 CuadroTexto"/>
          <p:cNvSpPr txBox="1"/>
          <p:nvPr/>
        </p:nvSpPr>
        <p:spPr>
          <a:xfrm>
            <a:off x="4452937" y="2857500"/>
            <a:ext cx="1607355" cy="425629"/>
          </a:xfrm>
          <a:prstGeom prst="rect">
            <a:avLst/>
          </a:prstGeom>
          <a:noFill/>
        </p:spPr>
        <p:txBody>
          <a:bodyPr wrap="square" rtlCol="0">
            <a:spAutoFit/>
          </a:bodyPr>
          <a:lstStyle/>
          <a:p>
            <a:r>
              <a:rPr lang="es-PE" sz="1083" dirty="0"/>
              <a:t>2. Mostrar la ecuación y el R2 en el gráfico</a:t>
            </a:r>
          </a:p>
        </p:txBody>
      </p:sp>
      <p:sp>
        <p:nvSpPr>
          <p:cNvPr id="12" name="Rectangle 5">
            <a:extLst>
              <a:ext uri="{FF2B5EF4-FFF2-40B4-BE49-F238E27FC236}">
                <a16:creationId xmlns:a16="http://schemas.microsoft.com/office/drawing/2014/main" id="{542FC952-C60D-4C50-99E4-E9F952766CC8}"/>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spTree>
    <p:extLst>
      <p:ext uri="{BB962C8B-B14F-4D97-AF65-F5344CB8AC3E}">
        <p14:creationId xmlns:p14="http://schemas.microsoft.com/office/powerpoint/2010/main" val="63361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4631532" y="3278187"/>
            <a:ext cx="3003021" cy="1799167"/>
          </a:xfrm>
          <a:prstGeom prst="rect">
            <a:avLst/>
          </a:prstGeom>
          <a:noFill/>
          <a:ln w="9525">
            <a:noFill/>
            <a:miter lim="800000"/>
            <a:headEnd/>
            <a:tailEnd/>
          </a:ln>
        </p:spPr>
      </p:pic>
      <p:sp>
        <p:nvSpPr>
          <p:cNvPr id="3" name="7 Elipse"/>
          <p:cNvSpPr/>
          <p:nvPr/>
        </p:nvSpPr>
        <p:spPr>
          <a:xfrm>
            <a:off x="1692011" y="4070615"/>
            <a:ext cx="2219854" cy="300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4" name="8 Elipse"/>
          <p:cNvSpPr/>
          <p:nvPr/>
        </p:nvSpPr>
        <p:spPr>
          <a:xfrm>
            <a:off x="5819511" y="3550709"/>
            <a:ext cx="1079500" cy="3003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500"/>
          </a:p>
        </p:txBody>
      </p:sp>
      <p:sp>
        <p:nvSpPr>
          <p:cNvPr id="5" name="Text Box 4"/>
          <p:cNvSpPr txBox="1">
            <a:spLocks noChangeArrowheads="1"/>
          </p:cNvSpPr>
          <p:nvPr/>
        </p:nvSpPr>
        <p:spPr bwMode="auto">
          <a:xfrm>
            <a:off x="1595417" y="654829"/>
            <a:ext cx="6540500" cy="451342"/>
          </a:xfrm>
          <a:prstGeom prst="rect">
            <a:avLst/>
          </a:prstGeom>
          <a:noFill/>
          <a:ln w="9525">
            <a:noFill/>
            <a:miter lim="800000"/>
            <a:headEnd/>
            <a:tailEnd/>
          </a:ln>
        </p:spPr>
        <p:txBody>
          <a:bodyPr>
            <a:spAutoFit/>
          </a:bodyPr>
          <a:lstStyle/>
          <a:p>
            <a:pPr algn="ctr" eaLnBrk="0" hangingPunct="0">
              <a:defRPr/>
            </a:pPr>
            <a:r>
              <a:rPr lang="es-MX" sz="2333" dirty="0">
                <a:solidFill>
                  <a:srgbClr val="0099FF"/>
                </a:solidFill>
                <a:latin typeface="+mj-lt"/>
                <a:ea typeface="+mj-ea"/>
                <a:cs typeface="+mj-cs"/>
              </a:rPr>
              <a:t>Caso 3 – Solución</a:t>
            </a:r>
            <a:endParaRPr lang="es-ES" sz="2333" dirty="0">
              <a:solidFill>
                <a:srgbClr val="0099FF"/>
              </a:solidFill>
              <a:latin typeface="+mj-lt"/>
              <a:ea typeface="+mj-ea"/>
              <a:cs typeface="+mj-cs"/>
            </a:endParaRPr>
          </a:p>
        </p:txBody>
      </p:sp>
      <p:sp>
        <p:nvSpPr>
          <p:cNvPr id="6" name="10 Llamada rectangular redondeada"/>
          <p:cNvSpPr/>
          <p:nvPr/>
        </p:nvSpPr>
        <p:spPr>
          <a:xfrm>
            <a:off x="4988722" y="1904993"/>
            <a:ext cx="1488292" cy="595317"/>
          </a:xfrm>
          <a:prstGeom prst="wedgeRoundRectCallout">
            <a:avLst>
              <a:gd name="adj1" fmla="val -56033"/>
              <a:gd name="adj2" fmla="val 1171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7" name="12 Llamada rectangular redondeada"/>
          <p:cNvSpPr/>
          <p:nvPr/>
        </p:nvSpPr>
        <p:spPr>
          <a:xfrm>
            <a:off x="4988722" y="1904993"/>
            <a:ext cx="1488292" cy="595317"/>
          </a:xfrm>
          <a:prstGeom prst="wedgeRoundRectCallout">
            <a:avLst>
              <a:gd name="adj1" fmla="val 35699"/>
              <a:gd name="adj2" fmla="val 1425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sz="1500"/>
          </a:p>
        </p:txBody>
      </p:sp>
      <p:sp>
        <p:nvSpPr>
          <p:cNvPr id="8" name="11 CuadroTexto"/>
          <p:cNvSpPr txBox="1"/>
          <p:nvPr/>
        </p:nvSpPr>
        <p:spPr>
          <a:xfrm>
            <a:off x="4929190" y="1964525"/>
            <a:ext cx="1488292" cy="425629"/>
          </a:xfrm>
          <a:prstGeom prst="rect">
            <a:avLst/>
          </a:prstGeom>
          <a:noFill/>
        </p:spPr>
        <p:txBody>
          <a:bodyPr wrap="square" rtlCol="0">
            <a:spAutoFit/>
          </a:bodyPr>
          <a:lstStyle/>
          <a:p>
            <a:pPr algn="ctr"/>
            <a:r>
              <a:rPr lang="es-PE" sz="1083" dirty="0"/>
              <a:t>Ambas soluciones coinciden</a:t>
            </a:r>
          </a:p>
        </p:txBody>
      </p:sp>
      <p:pic>
        <p:nvPicPr>
          <p:cNvPr id="9" name="Imagen 8">
            <a:extLst>
              <a:ext uri="{FF2B5EF4-FFF2-40B4-BE49-F238E27FC236}">
                <a16:creationId xmlns:a16="http://schemas.microsoft.com/office/drawing/2014/main" id="{18F50CFB-A8CA-4F99-8A78-EC43503E7B49}"/>
              </a:ext>
            </a:extLst>
          </p:cNvPr>
          <p:cNvPicPr>
            <a:picLocks noChangeAspect="1"/>
          </p:cNvPicPr>
          <p:nvPr/>
        </p:nvPicPr>
        <p:blipFill>
          <a:blip r:embed="rId3"/>
          <a:stretch>
            <a:fillRect/>
          </a:stretch>
        </p:blipFill>
        <p:spPr>
          <a:xfrm>
            <a:off x="1254759" y="1500570"/>
            <a:ext cx="3596707" cy="2899102"/>
          </a:xfrm>
          <a:prstGeom prst="rect">
            <a:avLst/>
          </a:prstGeom>
        </p:spPr>
      </p:pic>
      <p:sp>
        <p:nvSpPr>
          <p:cNvPr id="10" name="Rectangle 5">
            <a:extLst>
              <a:ext uri="{FF2B5EF4-FFF2-40B4-BE49-F238E27FC236}">
                <a16:creationId xmlns:a16="http://schemas.microsoft.com/office/drawing/2014/main" id="{DB0F2443-A64B-4EBC-B9E1-112933B67F12}"/>
              </a:ext>
            </a:extLst>
          </p:cNvPr>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CASOS PRÁCTICOS DE PRONÓSTICOS DE DEMANDA</a:t>
            </a:r>
            <a:endParaRPr lang="en-US" sz="1400" dirty="0">
              <a:solidFill>
                <a:srgbClr val="438AD7"/>
              </a:solidFill>
            </a:endParaRPr>
          </a:p>
        </p:txBody>
      </p:sp>
    </p:spTree>
    <p:extLst>
      <p:ext uri="{BB962C8B-B14F-4D97-AF65-F5344CB8AC3E}">
        <p14:creationId xmlns:p14="http://schemas.microsoft.com/office/powerpoint/2010/main" val="1647147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ángulo 4"/>
          <p:cNvSpPr/>
          <p:nvPr/>
        </p:nvSpPr>
        <p:spPr>
          <a:xfrm>
            <a:off x="13648"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Rectángulo 10"/>
          <p:cNvSpPr/>
          <p:nvPr/>
        </p:nvSpPr>
        <p:spPr>
          <a:xfrm>
            <a:off x="621502" y="1195507"/>
            <a:ext cx="7928292" cy="3231654"/>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700" b="0" i="0" u="none" strike="noStrike" kern="1200" cap="none" spc="0" normalizeH="0" baseline="0" noProof="0" dirty="0">
                <a:ln>
                  <a:noFill/>
                </a:ln>
                <a:solidFill>
                  <a:srgbClr val="FFFFFF"/>
                </a:solidFill>
                <a:effectLst/>
                <a:uLnTx/>
                <a:uFillTx/>
                <a:latin typeface="Calibri"/>
                <a:ea typeface="Calibri" panose="020F0502020204030204" pitchFamily="34" charset="0"/>
                <a:cs typeface="Source Sans Pro" panose="020B0604020202020204" charset="0"/>
              </a:rPr>
              <a:t>Los pronósticos son una parte crítica de la función del administrador de operaciones. Los pronósticos de la demanda dirigen los sistemas de producción, la capacidad y la programación de la empresa, y afectan las funciones de planeación financiera, marketing y personal.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700" b="0" i="0" u="none" strike="noStrike" kern="1200" cap="none" spc="0" normalizeH="0" baseline="0" noProof="0" dirty="0">
              <a:ln>
                <a:noFill/>
              </a:ln>
              <a:solidFill>
                <a:srgbClr val="FFFFFF"/>
              </a:solidFill>
              <a:effectLst/>
              <a:uLnTx/>
              <a:uFillTx/>
              <a:latin typeface="Calibri"/>
              <a:ea typeface="Calibri" panose="020F0502020204030204" pitchFamily="34" charset="0"/>
              <a:cs typeface="Source Sans Pro" panose="020B060402020202020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700" b="0" i="0" u="none" strike="noStrike" kern="1200" cap="none" spc="0" normalizeH="0" baseline="0" noProof="0" dirty="0">
                <a:ln>
                  <a:noFill/>
                </a:ln>
                <a:solidFill>
                  <a:srgbClr val="FFFFFF"/>
                </a:solidFill>
                <a:effectLst/>
                <a:uLnTx/>
                <a:uFillTx/>
                <a:latin typeface="Calibri"/>
                <a:ea typeface="Calibri" panose="020F0502020204030204" pitchFamily="34" charset="0"/>
                <a:cs typeface="Source Sans Pro" panose="020B0604020202020204" charset="0"/>
              </a:rPr>
              <a:t>Los pronósticos cuantitativos emplean datos históricos y relaciones causales o asociativas para proyectar las demandas futuras.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PE" sz="1700" b="0" i="0" u="none" strike="noStrike" kern="1200" cap="none" spc="0" normalizeH="0" baseline="0" noProof="0" dirty="0">
              <a:ln>
                <a:noFill/>
              </a:ln>
              <a:solidFill>
                <a:srgbClr val="FFFFFF"/>
              </a:solidFill>
              <a:effectLst/>
              <a:uLnTx/>
              <a:uFillTx/>
              <a:latin typeface="Calibri"/>
              <a:ea typeface="Calibri" panose="020F0502020204030204" pitchFamily="34" charset="0"/>
              <a:cs typeface="Source Sans Pro" panose="020B060402020202020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s-PE" sz="1700" b="0" i="0" u="none" strike="noStrike" kern="1200" cap="none" spc="0" normalizeH="0" baseline="0" noProof="0" dirty="0">
                <a:ln>
                  <a:noFill/>
                </a:ln>
                <a:solidFill>
                  <a:srgbClr val="FFFFFF"/>
                </a:solidFill>
                <a:effectLst/>
                <a:uLnTx/>
                <a:uFillTx/>
                <a:latin typeface="Calibri"/>
                <a:ea typeface="Calibri" panose="020F0502020204030204" pitchFamily="34" charset="0"/>
                <a:cs typeface="Source Sans Pro" panose="020B0604020202020204" charset="0"/>
              </a:rPr>
              <a:t>Ningún método de pronósticos es perfecto para todas las condiciones. A pesar de que la administración haya encontrado un enfoque satisfactorio, el monitoreo y el control de los pronósticos deben ser continuos para asegurar que los errores no sean demasiado grandes.</a:t>
            </a:r>
          </a:p>
        </p:txBody>
      </p:sp>
      <p:sp>
        <p:nvSpPr>
          <p:cNvPr id="9" name="Rectangle 5"/>
          <p:cNvSpPr/>
          <p:nvPr/>
        </p:nvSpPr>
        <p:spPr>
          <a:xfrm>
            <a:off x="407875" y="320830"/>
            <a:ext cx="7204493" cy="35394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700" b="0" i="0" u="none" strike="noStrike" kern="1200" cap="none" spc="0" normalizeH="0" baseline="0" noProof="0" dirty="0">
                <a:ln>
                  <a:noFill/>
                </a:ln>
                <a:solidFill>
                  <a:prstClr val="white"/>
                </a:solidFill>
                <a:effectLst/>
                <a:uLnTx/>
                <a:uFillTx/>
                <a:latin typeface="Calibri"/>
                <a:ea typeface="+mn-ea"/>
                <a:cs typeface="+mn-cs"/>
              </a:rPr>
              <a:t>/ CONCLUSIONES</a:t>
            </a:r>
          </a:p>
        </p:txBody>
      </p:sp>
    </p:spTree>
    <p:custDataLst>
      <p:tags r:id="rId1"/>
    </p:custDataLst>
    <p:extLst>
      <p:ext uri="{BB962C8B-B14F-4D97-AF65-F5344CB8AC3E}">
        <p14:creationId xmlns:p14="http://schemas.microsoft.com/office/powerpoint/2010/main" val="2526810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
          <p:cNvSpPr txBox="1">
            <a:spLocks/>
          </p:cNvSpPr>
          <p:nvPr/>
        </p:nvSpPr>
        <p:spPr>
          <a:xfrm>
            <a:off x="398994" y="724844"/>
            <a:ext cx="7881937" cy="881887"/>
          </a:xfrm>
          <a:prstGeom prst="rect">
            <a:avLst/>
          </a:prstGeom>
        </p:spPr>
        <p:txBody>
          <a:bodyPr lIns="91425" tIns="91425" rIns="91425" bIns="91425" anchor="t" anchorCtr="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s-PE" sz="1600" dirty="0"/>
              <a:t>Render, B; Heizer, J (2014). “Principios de Administración de Operaciones”. 9na edición. México, D.F. México. Editorial Pearson. </a:t>
            </a:r>
            <a:endParaRPr lang="es-PE" sz="1600" b="1" dirty="0"/>
          </a:p>
          <a:p>
            <a:pPr marL="0" indent="0">
              <a:buNone/>
            </a:pPr>
            <a:endParaRPr lang="es-PE" sz="1600" b="1" dirty="0"/>
          </a:p>
        </p:txBody>
      </p:sp>
      <p:sp>
        <p:nvSpPr>
          <p:cNvPr id="3" name="Rectangle 5"/>
          <p:cNvSpPr/>
          <p:nvPr/>
        </p:nvSpPr>
        <p:spPr>
          <a:xfrm>
            <a:off x="407875" y="320830"/>
            <a:ext cx="7204493" cy="353943"/>
          </a:xfrm>
          <a:prstGeom prst="rect">
            <a:avLst/>
          </a:prstGeom>
        </p:spPr>
        <p:txBody>
          <a:bodyPr wrap="square">
            <a:spAutoFit/>
          </a:bodyPr>
          <a:lstStyle/>
          <a:p>
            <a:r>
              <a:rPr lang="en-US" sz="1700" dirty="0">
                <a:solidFill>
                  <a:srgbClr val="438AD7"/>
                </a:solidFill>
              </a:rPr>
              <a:t>/ BIBLIOGRAFÍA</a:t>
            </a:r>
          </a:p>
        </p:txBody>
      </p:sp>
    </p:spTree>
    <p:extLst>
      <p:ext uri="{BB962C8B-B14F-4D97-AF65-F5344CB8AC3E}">
        <p14:creationId xmlns:p14="http://schemas.microsoft.com/office/powerpoint/2010/main" val="2804349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540774" y="3703125"/>
            <a:ext cx="8249265"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DEFINICIÓN DE PRONÓSTICO</a:t>
            </a:r>
            <a:endParaRPr lang="es-PE" sz="2800" b="1" dirty="0">
              <a:solidFill>
                <a:schemeClr val="bg1"/>
              </a:solidFill>
              <a:cs typeface="Calibri"/>
            </a:endParaRPr>
          </a:p>
        </p:txBody>
      </p:sp>
    </p:spTree>
    <p:custDataLst>
      <p:tags r:id="rId1"/>
    </p:custDataLst>
    <p:extLst>
      <p:ext uri="{BB962C8B-B14F-4D97-AF65-F5344CB8AC3E}">
        <p14:creationId xmlns:p14="http://schemas.microsoft.com/office/powerpoint/2010/main" val="815669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DEFINICIÓN DE PRONÓSTICO</a:t>
            </a:r>
            <a:endParaRPr lang="en-US" sz="1400" dirty="0">
              <a:solidFill>
                <a:srgbClr val="438AD7"/>
              </a:solidFill>
            </a:endParaRPr>
          </a:p>
        </p:txBody>
      </p:sp>
      <p:sp>
        <p:nvSpPr>
          <p:cNvPr id="3" name="Marcador de contenido 1">
            <a:extLst>
              <a:ext uri="{FF2B5EF4-FFF2-40B4-BE49-F238E27FC236}">
                <a16:creationId xmlns:a16="http://schemas.microsoft.com/office/drawing/2014/main" id="{7295D9A4-BF35-4EC5-9324-67B3F0F721B7}"/>
              </a:ext>
            </a:extLst>
          </p:cNvPr>
          <p:cNvSpPr txBox="1">
            <a:spLocks/>
          </p:cNvSpPr>
          <p:nvPr/>
        </p:nvSpPr>
        <p:spPr>
          <a:xfrm>
            <a:off x="288032" y="1217482"/>
            <a:ext cx="8676456" cy="576063"/>
          </a:xfrm>
          <a:prstGeom prst="rect">
            <a:avLst/>
          </a:prstGeom>
          <a:ln w="28575">
            <a:solidFill>
              <a:srgbClr val="FF0000"/>
            </a:solidFill>
            <a:prstDash val="dash"/>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s-PE" sz="2400" dirty="0"/>
              <a:t>Pronosticar es el arte y ciencia de predecir los eventos futuros.</a:t>
            </a:r>
          </a:p>
        </p:txBody>
      </p:sp>
      <p:sp>
        <p:nvSpPr>
          <p:cNvPr id="4" name="CuadroTexto 3">
            <a:extLst>
              <a:ext uri="{FF2B5EF4-FFF2-40B4-BE49-F238E27FC236}">
                <a16:creationId xmlns:a16="http://schemas.microsoft.com/office/drawing/2014/main" id="{71204B6A-2616-45EC-8BFF-DF56D0C3F15A}"/>
              </a:ext>
            </a:extLst>
          </p:cNvPr>
          <p:cNvSpPr txBox="1"/>
          <p:nvPr/>
        </p:nvSpPr>
        <p:spPr>
          <a:xfrm>
            <a:off x="288032" y="2441617"/>
            <a:ext cx="8244408" cy="2862322"/>
          </a:xfrm>
          <a:prstGeom prst="rect">
            <a:avLst/>
          </a:prstGeom>
          <a:noFill/>
        </p:spPr>
        <p:txBody>
          <a:bodyPr wrap="square" rtlCol="0">
            <a:spAutoFit/>
          </a:bodyPr>
          <a:lstStyle/>
          <a:p>
            <a:pPr marL="285750" indent="-285750" algn="just">
              <a:buFont typeface="Wingdings" panose="05000000000000000000" pitchFamily="2" charset="2"/>
              <a:buChar char="Ø"/>
            </a:pPr>
            <a:r>
              <a:rPr lang="es-PE" dirty="0"/>
              <a:t>La necesidad de los pronósticos ha ido creciendo y ahora estos son importantes en actividades tales como, el presupuesto de gastos, la expansión de planta, la compra de materias primas, etcétera.</a:t>
            </a:r>
          </a:p>
          <a:p>
            <a:pPr marL="285750" indent="-285750" algn="just">
              <a:buFont typeface="Wingdings" panose="05000000000000000000" pitchFamily="2" charset="2"/>
              <a:buChar char="Ø"/>
            </a:pPr>
            <a:endParaRPr lang="es-PE" dirty="0"/>
          </a:p>
          <a:p>
            <a:pPr marL="285750" indent="-285750" algn="just">
              <a:buFont typeface="Wingdings" panose="05000000000000000000" pitchFamily="2" charset="2"/>
              <a:buChar char="Ø"/>
            </a:pPr>
            <a:r>
              <a:rPr lang="es-PE" dirty="0"/>
              <a:t>El planeamiento de la producción a largo, mediano y corto plazo sería</a:t>
            </a:r>
            <a:br>
              <a:rPr lang="es-PE" dirty="0"/>
            </a:br>
            <a:r>
              <a:rPr lang="es-PE" dirty="0"/>
              <a:t>imposible si no se contara con algún tipo de pronóstico.</a:t>
            </a:r>
          </a:p>
          <a:p>
            <a:pPr marL="285750" indent="-285750" algn="just">
              <a:buFont typeface="Wingdings" panose="05000000000000000000" pitchFamily="2" charset="2"/>
              <a:buChar char="Ø"/>
            </a:pPr>
            <a:endParaRPr lang="es-PE" dirty="0"/>
          </a:p>
          <a:p>
            <a:pPr marL="285750" indent="-285750" algn="just">
              <a:buFont typeface="Wingdings" panose="05000000000000000000" pitchFamily="2" charset="2"/>
              <a:buChar char="Ø"/>
            </a:pPr>
            <a:r>
              <a:rPr lang="es-PE" dirty="0"/>
              <a:t>Pronosticar es un insumo para todos los tipos de planeación y control empresarial, dentro y fuera de la función de las operaciones productivas.</a:t>
            </a:r>
          </a:p>
          <a:p>
            <a:pPr marL="285750" indent="-285750" algn="just">
              <a:buFont typeface="Wingdings" panose="05000000000000000000" pitchFamily="2" charset="2"/>
              <a:buChar char="Ø"/>
            </a:pPr>
            <a:endParaRPr lang="es-PE" dirty="0"/>
          </a:p>
        </p:txBody>
      </p:sp>
    </p:spTree>
    <p:extLst>
      <p:ext uri="{BB962C8B-B14F-4D97-AF65-F5344CB8AC3E}">
        <p14:creationId xmlns:p14="http://schemas.microsoft.com/office/powerpoint/2010/main" val="3479054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599767" y="4558531"/>
            <a:ext cx="9144000"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a:t>
            </a:r>
            <a:r>
              <a:rPr lang="es-PE" sz="2800" b="1" dirty="0">
                <a:solidFill>
                  <a:schemeClr val="bg1"/>
                </a:solidFill>
                <a:cs typeface="Calibri"/>
              </a:rPr>
              <a:t>IMPORTANCIA ESTRATÉGICA DEL PRONÓSTICO</a:t>
            </a:r>
          </a:p>
        </p:txBody>
      </p:sp>
    </p:spTree>
    <p:custDataLst>
      <p:tags r:id="rId1"/>
    </p:custDataLst>
    <p:extLst>
      <p:ext uri="{BB962C8B-B14F-4D97-AF65-F5344CB8AC3E}">
        <p14:creationId xmlns:p14="http://schemas.microsoft.com/office/powerpoint/2010/main" val="2757803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IMPORTANCIA ESTRATÉGICA DEL PRONÓSTICO</a:t>
            </a:r>
            <a:endParaRPr lang="en-US" sz="1400" dirty="0">
              <a:solidFill>
                <a:srgbClr val="438AD7"/>
              </a:solidFill>
            </a:endParaRPr>
          </a:p>
        </p:txBody>
      </p:sp>
      <p:sp>
        <p:nvSpPr>
          <p:cNvPr id="3" name="CuadroTexto 2">
            <a:extLst>
              <a:ext uri="{FF2B5EF4-FFF2-40B4-BE49-F238E27FC236}">
                <a16:creationId xmlns:a16="http://schemas.microsoft.com/office/drawing/2014/main" id="{5D61FE06-E3DB-4495-BC20-32B16FF67113}"/>
              </a:ext>
            </a:extLst>
          </p:cNvPr>
          <p:cNvSpPr txBox="1"/>
          <p:nvPr/>
        </p:nvSpPr>
        <p:spPr>
          <a:xfrm>
            <a:off x="179512" y="1598528"/>
            <a:ext cx="8784976" cy="646331"/>
          </a:xfrm>
          <a:prstGeom prst="rect">
            <a:avLst/>
          </a:prstGeom>
          <a:noFill/>
        </p:spPr>
        <p:txBody>
          <a:bodyPr wrap="square" rtlCol="0">
            <a:spAutoFit/>
          </a:bodyPr>
          <a:lstStyle/>
          <a:p>
            <a:r>
              <a:rPr lang="es-PE" dirty="0"/>
              <a:t>Los pronósticos de la demanda generan un efecto en tres actividades principalmente:</a:t>
            </a:r>
          </a:p>
        </p:txBody>
      </p:sp>
      <p:sp>
        <p:nvSpPr>
          <p:cNvPr id="4" name="CuadroTexto 3">
            <a:extLst>
              <a:ext uri="{FF2B5EF4-FFF2-40B4-BE49-F238E27FC236}">
                <a16:creationId xmlns:a16="http://schemas.microsoft.com/office/drawing/2014/main" id="{B6F6A308-E897-4B61-964E-143D9AF5F174}"/>
              </a:ext>
            </a:extLst>
          </p:cNvPr>
          <p:cNvSpPr txBox="1"/>
          <p:nvPr/>
        </p:nvSpPr>
        <p:spPr>
          <a:xfrm>
            <a:off x="467544" y="2244859"/>
            <a:ext cx="7344816" cy="400110"/>
          </a:xfrm>
          <a:prstGeom prst="rect">
            <a:avLst/>
          </a:prstGeom>
          <a:noFill/>
        </p:spPr>
        <p:txBody>
          <a:bodyPr wrap="square" rtlCol="0">
            <a:spAutoFit/>
          </a:bodyPr>
          <a:lstStyle/>
          <a:p>
            <a:r>
              <a:rPr lang="es-PE" sz="2000" b="1" dirty="0"/>
              <a:t>1) </a:t>
            </a:r>
            <a:r>
              <a:rPr lang="es-PE" sz="2000" b="1" u="sng" dirty="0"/>
              <a:t>Gestión de la Cadena de Suministro</a:t>
            </a:r>
          </a:p>
        </p:txBody>
      </p:sp>
      <p:sp>
        <p:nvSpPr>
          <p:cNvPr id="5" name="Rectángulo 4">
            <a:extLst>
              <a:ext uri="{FF2B5EF4-FFF2-40B4-BE49-F238E27FC236}">
                <a16:creationId xmlns:a16="http://schemas.microsoft.com/office/drawing/2014/main" id="{E26BB992-B881-4222-9FA8-C23397C44883}"/>
              </a:ext>
            </a:extLst>
          </p:cNvPr>
          <p:cNvSpPr/>
          <p:nvPr/>
        </p:nvSpPr>
        <p:spPr>
          <a:xfrm>
            <a:off x="467544" y="3275835"/>
            <a:ext cx="7632848" cy="646331"/>
          </a:xfrm>
          <a:prstGeom prst="rect">
            <a:avLst/>
          </a:prstGeom>
        </p:spPr>
        <p:txBody>
          <a:bodyPr wrap="square">
            <a:spAutoFit/>
          </a:bodyPr>
          <a:lstStyle/>
          <a:p>
            <a:r>
              <a:rPr lang="es-PE" dirty="0"/>
              <a:t>Las buenas relaciones con el proveedor y, por ende, las ventajas de precio en materiales y partes, dependen de pronósticos adecuados.</a:t>
            </a:r>
            <a:endParaRPr lang="es-ES" dirty="0"/>
          </a:p>
        </p:txBody>
      </p:sp>
    </p:spTree>
    <p:extLst>
      <p:ext uri="{BB962C8B-B14F-4D97-AF65-F5344CB8AC3E}">
        <p14:creationId xmlns:p14="http://schemas.microsoft.com/office/powerpoint/2010/main" val="2030174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IMPORTANCIA ESTRATÉGICA DEL PRONÓSTICO</a:t>
            </a:r>
            <a:endParaRPr lang="en-US" sz="1400" dirty="0">
              <a:solidFill>
                <a:srgbClr val="438AD7"/>
              </a:solidFill>
            </a:endParaRPr>
          </a:p>
        </p:txBody>
      </p:sp>
      <p:sp>
        <p:nvSpPr>
          <p:cNvPr id="3" name="CuadroTexto 2">
            <a:extLst>
              <a:ext uri="{FF2B5EF4-FFF2-40B4-BE49-F238E27FC236}">
                <a16:creationId xmlns:a16="http://schemas.microsoft.com/office/drawing/2014/main" id="{22AF90E8-AC54-477A-BDA0-683EB593A689}"/>
              </a:ext>
            </a:extLst>
          </p:cNvPr>
          <p:cNvSpPr txBox="1"/>
          <p:nvPr/>
        </p:nvSpPr>
        <p:spPr>
          <a:xfrm>
            <a:off x="251520" y="1064331"/>
            <a:ext cx="7344816" cy="400110"/>
          </a:xfrm>
          <a:prstGeom prst="rect">
            <a:avLst/>
          </a:prstGeom>
          <a:noFill/>
        </p:spPr>
        <p:txBody>
          <a:bodyPr wrap="square" rtlCol="0">
            <a:spAutoFit/>
          </a:bodyPr>
          <a:lstStyle/>
          <a:p>
            <a:r>
              <a:rPr lang="es-PE" sz="2000" b="1" dirty="0"/>
              <a:t>2) </a:t>
            </a:r>
            <a:r>
              <a:rPr lang="es-PE" sz="2000" b="1" u="sng" dirty="0"/>
              <a:t>Recursos Humanos</a:t>
            </a:r>
          </a:p>
        </p:txBody>
      </p:sp>
      <p:sp>
        <p:nvSpPr>
          <p:cNvPr id="4" name="CuadroTexto 3">
            <a:extLst>
              <a:ext uri="{FF2B5EF4-FFF2-40B4-BE49-F238E27FC236}">
                <a16:creationId xmlns:a16="http://schemas.microsoft.com/office/drawing/2014/main" id="{4F74F33E-ACE9-43B7-B82C-AD733A1D1AF1}"/>
              </a:ext>
            </a:extLst>
          </p:cNvPr>
          <p:cNvSpPr txBox="1"/>
          <p:nvPr/>
        </p:nvSpPr>
        <p:spPr>
          <a:xfrm>
            <a:off x="251520" y="1631066"/>
            <a:ext cx="8640960" cy="646331"/>
          </a:xfrm>
          <a:prstGeom prst="rect">
            <a:avLst/>
          </a:prstGeom>
          <a:noFill/>
        </p:spPr>
        <p:txBody>
          <a:bodyPr wrap="square" rtlCol="0">
            <a:spAutoFit/>
          </a:bodyPr>
          <a:lstStyle/>
          <a:p>
            <a:r>
              <a:rPr lang="es-PE" dirty="0"/>
              <a:t>La contratación, la capacitación y el despido de los trabajadores dependen de la demanda anticipada. </a:t>
            </a:r>
          </a:p>
        </p:txBody>
      </p:sp>
      <p:pic>
        <p:nvPicPr>
          <p:cNvPr id="5" name="Imagen 4">
            <a:extLst>
              <a:ext uri="{FF2B5EF4-FFF2-40B4-BE49-F238E27FC236}">
                <a16:creationId xmlns:a16="http://schemas.microsoft.com/office/drawing/2014/main" id="{12331734-7652-46A1-895D-96D2B4E02835}"/>
              </a:ext>
            </a:extLst>
          </p:cNvPr>
          <p:cNvPicPr>
            <a:picLocks noChangeAspect="1"/>
          </p:cNvPicPr>
          <p:nvPr/>
        </p:nvPicPr>
        <p:blipFill>
          <a:blip r:embed="rId3"/>
          <a:stretch>
            <a:fillRect/>
          </a:stretch>
        </p:blipFill>
        <p:spPr>
          <a:xfrm>
            <a:off x="3328482" y="2292805"/>
            <a:ext cx="2838450" cy="1609725"/>
          </a:xfrm>
          <a:prstGeom prst="rect">
            <a:avLst/>
          </a:prstGeom>
        </p:spPr>
      </p:pic>
      <p:sp>
        <p:nvSpPr>
          <p:cNvPr id="6" name="CuadroTexto 5">
            <a:extLst>
              <a:ext uri="{FF2B5EF4-FFF2-40B4-BE49-F238E27FC236}">
                <a16:creationId xmlns:a16="http://schemas.microsoft.com/office/drawing/2014/main" id="{A2DD2EA6-BF1B-4D83-A65C-9F8D84760D65}"/>
              </a:ext>
            </a:extLst>
          </p:cNvPr>
          <p:cNvSpPr txBox="1"/>
          <p:nvPr/>
        </p:nvSpPr>
        <p:spPr>
          <a:xfrm>
            <a:off x="448162" y="3967845"/>
            <a:ext cx="8131407" cy="923330"/>
          </a:xfrm>
          <a:prstGeom prst="rect">
            <a:avLst/>
          </a:prstGeom>
          <a:noFill/>
        </p:spPr>
        <p:txBody>
          <a:bodyPr wrap="square" rtlCol="0">
            <a:spAutoFit/>
          </a:bodyPr>
          <a:lstStyle/>
          <a:p>
            <a:r>
              <a:rPr lang="es-PE" dirty="0"/>
              <a:t>Si el departamento de Recursos Humanos debe contratar trabajadores adicionales sin previo aviso, el periodo de capacitación disminuye y afecta la calidad de la fuerza de trabajo.</a:t>
            </a:r>
          </a:p>
        </p:txBody>
      </p:sp>
      <p:pic>
        <p:nvPicPr>
          <p:cNvPr id="7" name="Imagen 6">
            <a:extLst>
              <a:ext uri="{FF2B5EF4-FFF2-40B4-BE49-F238E27FC236}">
                <a16:creationId xmlns:a16="http://schemas.microsoft.com/office/drawing/2014/main" id="{23C8B277-254E-4E22-A3E6-2373DAD12DC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495451" y="2581653"/>
            <a:ext cx="1860798" cy="1042047"/>
          </a:xfrm>
          <a:prstGeom prst="rect">
            <a:avLst/>
          </a:prstGeom>
        </p:spPr>
      </p:pic>
      <p:pic>
        <p:nvPicPr>
          <p:cNvPr id="8" name="Picture 2" descr="Image result for capacitaciÃ³n obrero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799" y="2311252"/>
            <a:ext cx="2121704" cy="159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982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p:nvPr/>
        </p:nvSpPr>
        <p:spPr>
          <a:xfrm>
            <a:off x="407875" y="320830"/>
            <a:ext cx="7204493" cy="307777"/>
          </a:xfrm>
          <a:prstGeom prst="rect">
            <a:avLst/>
          </a:prstGeom>
        </p:spPr>
        <p:txBody>
          <a:bodyPr wrap="square">
            <a:spAutoFit/>
          </a:bodyPr>
          <a:lstStyle/>
          <a:p>
            <a:r>
              <a:rPr lang="en-US" sz="1400" dirty="0">
                <a:solidFill>
                  <a:srgbClr val="438AD7"/>
                </a:solidFill>
              </a:rPr>
              <a:t>/ </a:t>
            </a:r>
            <a:r>
              <a:rPr lang="es-PE" sz="1400" dirty="0">
                <a:solidFill>
                  <a:srgbClr val="438AD7"/>
                </a:solidFill>
              </a:rPr>
              <a:t>IMPORTANCIA ESTRATÉGICA DEL PRONÓSTICO</a:t>
            </a:r>
            <a:endParaRPr lang="en-US" sz="1400" dirty="0">
              <a:solidFill>
                <a:srgbClr val="438AD7"/>
              </a:solidFill>
            </a:endParaRPr>
          </a:p>
        </p:txBody>
      </p:sp>
      <p:sp>
        <p:nvSpPr>
          <p:cNvPr id="3" name="CuadroTexto 2">
            <a:extLst>
              <a:ext uri="{FF2B5EF4-FFF2-40B4-BE49-F238E27FC236}">
                <a16:creationId xmlns:a16="http://schemas.microsoft.com/office/drawing/2014/main" id="{5D61FE06-E3DB-4495-BC20-32B16FF67113}"/>
              </a:ext>
            </a:extLst>
          </p:cNvPr>
          <p:cNvSpPr txBox="1"/>
          <p:nvPr/>
        </p:nvSpPr>
        <p:spPr>
          <a:xfrm>
            <a:off x="251520" y="1062199"/>
            <a:ext cx="8784976" cy="646331"/>
          </a:xfrm>
          <a:prstGeom prst="rect">
            <a:avLst/>
          </a:prstGeom>
          <a:noFill/>
        </p:spPr>
        <p:txBody>
          <a:bodyPr wrap="square" rtlCol="0">
            <a:spAutoFit/>
          </a:bodyPr>
          <a:lstStyle/>
          <a:p>
            <a:r>
              <a:rPr lang="es-PE" dirty="0"/>
              <a:t>Los pronósticos de la demanda generan un efecto en tres actividades principalmente:</a:t>
            </a:r>
          </a:p>
        </p:txBody>
      </p:sp>
      <p:sp>
        <p:nvSpPr>
          <p:cNvPr id="4" name="CuadroTexto 3">
            <a:extLst>
              <a:ext uri="{FF2B5EF4-FFF2-40B4-BE49-F238E27FC236}">
                <a16:creationId xmlns:a16="http://schemas.microsoft.com/office/drawing/2014/main" id="{0F8B4F66-792E-4B85-8595-B1147EE37459}"/>
              </a:ext>
            </a:extLst>
          </p:cNvPr>
          <p:cNvSpPr txBox="1"/>
          <p:nvPr/>
        </p:nvSpPr>
        <p:spPr>
          <a:xfrm>
            <a:off x="251520" y="1672293"/>
            <a:ext cx="7344816" cy="400110"/>
          </a:xfrm>
          <a:prstGeom prst="rect">
            <a:avLst/>
          </a:prstGeom>
          <a:noFill/>
        </p:spPr>
        <p:txBody>
          <a:bodyPr wrap="square" rtlCol="0">
            <a:spAutoFit/>
          </a:bodyPr>
          <a:lstStyle/>
          <a:p>
            <a:r>
              <a:rPr lang="es-PE" sz="2000" b="1" dirty="0"/>
              <a:t>3) </a:t>
            </a:r>
            <a:r>
              <a:rPr lang="es-PE" sz="2000" b="1" u="sng" dirty="0"/>
              <a:t>Capacidad</a:t>
            </a:r>
          </a:p>
        </p:txBody>
      </p:sp>
      <p:sp>
        <p:nvSpPr>
          <p:cNvPr id="5" name="CuadroTexto 4">
            <a:extLst>
              <a:ext uri="{FF2B5EF4-FFF2-40B4-BE49-F238E27FC236}">
                <a16:creationId xmlns:a16="http://schemas.microsoft.com/office/drawing/2014/main" id="{CFE31F86-3335-42D0-BEA1-692102B86D2D}"/>
              </a:ext>
            </a:extLst>
          </p:cNvPr>
          <p:cNvSpPr txBox="1"/>
          <p:nvPr/>
        </p:nvSpPr>
        <p:spPr>
          <a:xfrm>
            <a:off x="467543" y="2305266"/>
            <a:ext cx="8131407" cy="923330"/>
          </a:xfrm>
          <a:prstGeom prst="rect">
            <a:avLst/>
          </a:prstGeom>
          <a:noFill/>
        </p:spPr>
        <p:txBody>
          <a:bodyPr wrap="square" rtlCol="0">
            <a:spAutoFit/>
          </a:bodyPr>
          <a:lstStyle/>
          <a:p>
            <a:r>
              <a:rPr lang="es-PE" dirty="0"/>
              <a:t>Cuando la capacidad es inadecuada, los faltantes que resultan, pueden significar entregas poco confiables, pérdida de clientes y pérdida de participación en el mercado.</a:t>
            </a:r>
          </a:p>
        </p:txBody>
      </p:sp>
      <p:sp>
        <p:nvSpPr>
          <p:cNvPr id="6" name="CuadroTexto 5">
            <a:extLst>
              <a:ext uri="{FF2B5EF4-FFF2-40B4-BE49-F238E27FC236}">
                <a16:creationId xmlns:a16="http://schemas.microsoft.com/office/drawing/2014/main" id="{ECBB24A4-9190-4D4E-999B-C7645C2091C3}"/>
              </a:ext>
            </a:extLst>
          </p:cNvPr>
          <p:cNvSpPr txBox="1"/>
          <p:nvPr/>
        </p:nvSpPr>
        <p:spPr>
          <a:xfrm>
            <a:off x="467544" y="3222191"/>
            <a:ext cx="8131407" cy="369332"/>
          </a:xfrm>
          <a:prstGeom prst="rect">
            <a:avLst/>
          </a:prstGeom>
          <a:noFill/>
        </p:spPr>
        <p:txBody>
          <a:bodyPr wrap="square" rtlCol="0">
            <a:spAutoFit/>
          </a:bodyPr>
          <a:lstStyle/>
          <a:p>
            <a:r>
              <a:rPr lang="es-PE" dirty="0"/>
              <a:t>Por otro lado, si existe capacidad en exceso, los costos pueden dispararse.</a:t>
            </a:r>
          </a:p>
        </p:txBody>
      </p:sp>
      <p:pic>
        <p:nvPicPr>
          <p:cNvPr id="7" name="Imagen 6">
            <a:extLst>
              <a:ext uri="{FF2B5EF4-FFF2-40B4-BE49-F238E27FC236}">
                <a16:creationId xmlns:a16="http://schemas.microsoft.com/office/drawing/2014/main" id="{7270E8A6-3319-4CB0-ACD9-384CACC9FF76}"/>
              </a:ext>
            </a:extLst>
          </p:cNvPr>
          <p:cNvPicPr>
            <a:picLocks noChangeAspect="1"/>
          </p:cNvPicPr>
          <p:nvPr/>
        </p:nvPicPr>
        <p:blipFill>
          <a:blip r:embed="rId3"/>
          <a:stretch>
            <a:fillRect/>
          </a:stretch>
        </p:blipFill>
        <p:spPr>
          <a:xfrm>
            <a:off x="5170884" y="3793970"/>
            <a:ext cx="2857500" cy="1600200"/>
          </a:xfrm>
          <a:prstGeom prst="rect">
            <a:avLst/>
          </a:prstGeom>
        </p:spPr>
      </p:pic>
      <p:sp>
        <p:nvSpPr>
          <p:cNvPr id="8" name="Esquina doblada 3">
            <a:extLst>
              <a:ext uri="{FF2B5EF4-FFF2-40B4-BE49-F238E27FC236}">
                <a16:creationId xmlns:a16="http://schemas.microsoft.com/office/drawing/2014/main" id="{F8A473ED-AEF3-4340-9F2C-CA2B52A26F56}"/>
              </a:ext>
            </a:extLst>
          </p:cNvPr>
          <p:cNvSpPr/>
          <p:nvPr/>
        </p:nvSpPr>
        <p:spPr>
          <a:xfrm>
            <a:off x="1377522" y="3849445"/>
            <a:ext cx="3240360" cy="1354384"/>
          </a:xfrm>
          <a:prstGeom prst="foldedCorner">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400" dirty="0">
                <a:solidFill>
                  <a:schemeClr val="tx1"/>
                </a:solidFill>
              </a:rPr>
              <a:t>A pocas semanas de su lanzamiento hubo escasez de camisetas oficiales de la selección peruana de futbol para el mundial Rusia 2018. </a:t>
            </a:r>
          </a:p>
        </p:txBody>
      </p:sp>
    </p:spTree>
    <p:extLst>
      <p:ext uri="{BB962C8B-B14F-4D97-AF65-F5344CB8AC3E}">
        <p14:creationId xmlns:p14="http://schemas.microsoft.com/office/powerpoint/2010/main" val="322449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5715000"/>
          </a:xfrm>
          <a:prstGeom prst="rect">
            <a:avLst/>
          </a:prstGeom>
          <a:solidFill>
            <a:srgbClr val="1F85A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p>
        </p:txBody>
      </p:sp>
      <p:sp>
        <p:nvSpPr>
          <p:cNvPr id="6" name="Rectangle 3"/>
          <p:cNvSpPr/>
          <p:nvPr/>
        </p:nvSpPr>
        <p:spPr>
          <a:xfrm>
            <a:off x="0" y="3703125"/>
            <a:ext cx="9144000" cy="480131"/>
          </a:xfrm>
          <a:prstGeom prst="rect">
            <a:avLst/>
          </a:prstGeom>
        </p:spPr>
        <p:txBody>
          <a:bodyPr wrap="square">
            <a:spAutoFit/>
          </a:bodyPr>
          <a:lstStyle/>
          <a:p>
            <a:pPr>
              <a:lnSpc>
                <a:spcPct val="90000"/>
              </a:lnSpc>
              <a:spcBef>
                <a:spcPts val="1000"/>
              </a:spcBef>
              <a:defRPr/>
            </a:pPr>
            <a:r>
              <a:rPr lang="es-PE" sz="2800" b="1" dirty="0">
                <a:solidFill>
                  <a:schemeClr val="bg1"/>
                </a:solidFill>
                <a:latin typeface="Calibri"/>
                <a:cs typeface="Calibri"/>
              </a:rPr>
              <a:t>/ TIPOS DE PRONÓSTICO DE LA DEMANDA</a:t>
            </a:r>
            <a:endParaRPr lang="es-PE" sz="2800" b="1" dirty="0">
              <a:solidFill>
                <a:schemeClr val="bg1"/>
              </a:solidFill>
              <a:cs typeface="Calibri"/>
            </a:endParaRPr>
          </a:p>
        </p:txBody>
      </p:sp>
    </p:spTree>
    <p:custDataLst>
      <p:tags r:id="rId1"/>
    </p:custDataLst>
    <p:extLst>
      <p:ext uri="{BB962C8B-B14F-4D97-AF65-F5344CB8AC3E}">
        <p14:creationId xmlns:p14="http://schemas.microsoft.com/office/powerpoint/2010/main" val="907601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OFFICE THEME" val="Yge96mEv"/>
  <p:tag name="ARTICULATE_SLIDE_COUNT" val="11"/>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4873</TotalTime>
  <Words>2174</Words>
  <Application>Microsoft Office PowerPoint</Application>
  <PresentationFormat>Presentación en pantalla (16:10)</PresentationFormat>
  <Paragraphs>254</Paragraphs>
  <Slides>29</Slides>
  <Notes>10</Notes>
  <HiddenSlides>0</HiddenSlides>
  <MMClips>0</MMClips>
  <ScaleCrop>false</ScaleCrop>
  <HeadingPairs>
    <vt:vector size="8" baseType="variant">
      <vt:variant>
        <vt:lpstr>Fuentes usadas</vt:lpstr>
      </vt:variant>
      <vt:variant>
        <vt:i4>8</vt:i4>
      </vt:variant>
      <vt:variant>
        <vt:lpstr>Tema</vt:lpstr>
      </vt:variant>
      <vt:variant>
        <vt:i4>2</vt:i4>
      </vt:variant>
      <vt:variant>
        <vt:lpstr>Servidores OLE incrustados</vt:lpstr>
      </vt:variant>
      <vt:variant>
        <vt:i4>1</vt:i4>
      </vt:variant>
      <vt:variant>
        <vt:lpstr>Títulos de diapositiva</vt:lpstr>
      </vt:variant>
      <vt:variant>
        <vt:i4>29</vt:i4>
      </vt:variant>
    </vt:vector>
  </HeadingPairs>
  <TitlesOfParts>
    <vt:vector size="40" baseType="lpstr">
      <vt:lpstr>Arial</vt:lpstr>
      <vt:lpstr>Calibri</vt:lpstr>
      <vt:lpstr>MS Shell Dlg</vt:lpstr>
      <vt:lpstr>Source Sans Pro</vt:lpstr>
      <vt:lpstr>Symbol</vt:lpstr>
      <vt:lpstr>TheSansCorrespondence</vt:lpstr>
      <vt:lpstr>Times New Roman</vt:lpstr>
      <vt:lpstr>Wingdings</vt:lpstr>
      <vt:lpstr>Office Theme</vt:lpstr>
      <vt:lpstr>1_Office Theme</vt:lpstr>
      <vt:lpstr>Hoja de cálculo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Suavización Exponencial</vt:lpstr>
      <vt:lpstr>Presentación de PowerPoint</vt:lpstr>
      <vt:lpstr>Presentación de PowerPoint</vt:lpstr>
      <vt:lpstr>Presentación de PowerPoint</vt:lpstr>
      <vt:lpstr>Presentación de PowerPoint</vt:lpstr>
      <vt:lpstr>Presentación de PowerPoint</vt:lpstr>
      <vt:lpstr>Presentación de PowerPoint</vt:lpstr>
      <vt:lpstr>Caso práctico 1 - Solución</vt:lpstr>
      <vt:lpstr>Caso práctico 1 - Solución</vt:lpstr>
      <vt:lpstr>Caso práctico 1 - Solución</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ISIL</dc:creator>
  <cp:lastModifiedBy>Profesor Isil</cp:lastModifiedBy>
  <cp:revision>387</cp:revision>
  <cp:lastPrinted>2018-01-16T21:42:59Z</cp:lastPrinted>
  <dcterms:created xsi:type="dcterms:W3CDTF">2016-10-06T14:52:02Z</dcterms:created>
  <dcterms:modified xsi:type="dcterms:W3CDTF">2025-04-23T16:02:25Z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