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465">
          <p15:clr>
            <a:srgbClr val="A4A3A4"/>
          </p15:clr>
        </p15:guide>
        <p15:guide id="2" orient="horz" pos="3320">
          <p15:clr>
            <a:srgbClr val="A4A3A4"/>
          </p15:clr>
        </p15:guide>
        <p15:guide id="3" pos="317">
          <p15:clr>
            <a:srgbClr val="A4A3A4"/>
          </p15:clr>
        </p15:guide>
        <p15:guide id="4" orient="horz" pos="553">
          <p15:clr>
            <a:srgbClr val="A4A3A4"/>
          </p15:clr>
        </p15:guide>
        <p15:guide id="5" orient="horz" pos="349">
          <p15:clr>
            <a:srgbClr val="A4A3A4"/>
          </p15:clr>
        </p15:guide>
      </p15:sldGuideLst>
    </p:ext>
    <p:ext uri="GoogleSlidesCustomDataVersion2">
      <go:slidesCustomData xmlns:go="http://customooxmlschemas.google.com/" r:id="rId23" roundtripDataSignature="AMtx7mhCCWMZA25PPCEYancqMdZR7qFG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465"/>
        <p:guide pos="3320" orient="horz"/>
        <p:guide pos="317"/>
        <p:guide pos="553" orient="horz"/>
        <p:guide pos="34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P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1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0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1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2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3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4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5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7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2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" name="Google Shape;4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5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7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8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9:notes"/>
          <p:cNvSpPr/>
          <p:nvPr>
            <p:ph idx="2" type="sldImg"/>
          </p:nvPr>
        </p:nvSpPr>
        <p:spPr>
          <a:xfrm>
            <a:off x="960438" y="1143000"/>
            <a:ext cx="49371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ema - 1 Imagen A">
  <p:cSld name="Subtema - 1 Imagen A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ema - 1 Imagen B">
  <p:cSld name="Subtema - 1 Imagen B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ema - 1 Imagen Centrada">
  <p:cSld name="Subtema - 1 Imagen Centrada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ema - 2 Imágenes">
  <p:cSld name="Subtema - 2 Imágene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ema - Imagen Gigante">
  <p:cSld name="Subtema - Imagen Gigant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ema - Video">
  <p:cSld name="Subtema - Video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8"/>
          <p:cNvGrpSpPr/>
          <p:nvPr/>
        </p:nvGrpSpPr>
        <p:grpSpPr>
          <a:xfrm>
            <a:off x="944054" y="5369051"/>
            <a:ext cx="7804380" cy="215444"/>
            <a:chOff x="944054" y="5369051"/>
            <a:chExt cx="7804380" cy="215444"/>
          </a:xfrm>
        </p:grpSpPr>
        <p:sp>
          <p:nvSpPr>
            <p:cNvPr id="11" name="Google Shape;11;p18"/>
            <p:cNvSpPr txBox="1"/>
            <p:nvPr/>
          </p:nvSpPr>
          <p:spPr>
            <a:xfrm>
              <a:off x="944054" y="5369051"/>
              <a:ext cx="1848583" cy="215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PE" sz="800" u="none" cap="none" strike="noStrike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GESTIÓN DE OPERACIONES •  SESIÓN 04</a:t>
              </a:r>
              <a:endParaRPr sz="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8"/>
            <p:cNvSpPr/>
            <p:nvPr/>
          </p:nvSpPr>
          <p:spPr>
            <a:xfrm>
              <a:off x="7340677" y="5384440"/>
              <a:ext cx="1407757" cy="1846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6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© ISIL. Todos los derechos reservados</a:t>
              </a:r>
              <a:endParaRPr/>
            </a:p>
          </p:txBody>
        </p:sp>
      </p:grpSp>
      <p:pic>
        <p:nvPicPr>
          <p:cNvPr id="13" name="Google Shape;13;p18"/>
          <p:cNvPicPr preferRelativeResize="0"/>
          <p:nvPr/>
        </p:nvPicPr>
        <p:blipFill rotWithShape="1">
          <a:blip r:embed="rId1">
            <a:alphaModFix amt="20000"/>
          </a:blip>
          <a:srcRect b="0" l="0" r="0" t="0"/>
          <a:stretch/>
        </p:blipFill>
        <p:spPr>
          <a:xfrm>
            <a:off x="495300" y="5328911"/>
            <a:ext cx="448573" cy="25075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15.png"/><Relationship Id="rId7" Type="http://schemas.openxmlformats.org/officeDocument/2006/relationships/image" Target="../media/image11.png"/><Relationship Id="rId8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jp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1"/>
          <p:cNvSpPr txBox="1"/>
          <p:nvPr/>
        </p:nvSpPr>
        <p:spPr>
          <a:xfrm>
            <a:off x="2088505" y="1653293"/>
            <a:ext cx="87315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SESIÓN</a:t>
            </a:r>
            <a:endParaRPr/>
          </a:p>
        </p:txBody>
      </p:sp>
      <p:sp>
        <p:nvSpPr>
          <p:cNvPr id="29" name="Google Shape;29;p1"/>
          <p:cNvSpPr txBox="1"/>
          <p:nvPr/>
        </p:nvSpPr>
        <p:spPr>
          <a:xfrm>
            <a:off x="2051281" y="1730819"/>
            <a:ext cx="96425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5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04</a:t>
            </a:r>
            <a:endParaRPr sz="5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" name="Google Shape;30;p1"/>
          <p:cNvCxnSpPr/>
          <p:nvPr/>
        </p:nvCxnSpPr>
        <p:spPr>
          <a:xfrm>
            <a:off x="3056456" y="1777107"/>
            <a:ext cx="0" cy="720031"/>
          </a:xfrm>
          <a:prstGeom prst="straightConnector1">
            <a:avLst/>
          </a:prstGeom>
          <a:noFill/>
          <a:ln cap="flat" cmpd="sng" w="25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" name="Google Shape;31;p1"/>
          <p:cNvSpPr txBox="1"/>
          <p:nvPr/>
        </p:nvSpPr>
        <p:spPr>
          <a:xfrm>
            <a:off x="3159592" y="1674447"/>
            <a:ext cx="4596087" cy="9898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Diseño de bienes y servicios</a:t>
            </a:r>
            <a:endParaRPr/>
          </a:p>
        </p:txBody>
      </p:sp>
      <p:sp>
        <p:nvSpPr>
          <p:cNvPr id="32" name="Google Shape;32;p1"/>
          <p:cNvSpPr txBox="1"/>
          <p:nvPr/>
        </p:nvSpPr>
        <p:spPr>
          <a:xfrm>
            <a:off x="3175138" y="3008050"/>
            <a:ext cx="5313769" cy="15499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7800" lvl="0" marL="177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"/>
              <a:buFont typeface="Arial"/>
              <a:buChar char="•"/>
            </a:pPr>
            <a:r>
              <a:rPr lang="es-PE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Investigación de mercados como punto de partida para la creación de un producto</a:t>
            </a:r>
            <a:endParaRPr/>
          </a:p>
          <a:p>
            <a:pPr indent="-177800" lvl="0" marL="177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"/>
              <a:buFont typeface="Arial"/>
              <a:buChar char="•"/>
            </a:pPr>
            <a:r>
              <a:rPr lang="es-PE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El ciclo de vida de los productos</a:t>
            </a:r>
            <a:endParaRPr/>
          </a:p>
          <a:p>
            <a:pPr indent="-177800" lvl="0" marL="177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"/>
              <a:buFont typeface="Arial"/>
              <a:buChar char="•"/>
            </a:pPr>
            <a:r>
              <a:rPr lang="es-PE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 calidad del diseño – producto</a:t>
            </a:r>
            <a:endParaRPr/>
          </a:p>
          <a:p>
            <a:pPr indent="-177800" lvl="0" marL="1778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80"/>
              <a:buFont typeface="Arial"/>
              <a:buChar char="•"/>
            </a:pPr>
            <a:r>
              <a:rPr lang="es-PE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Cadena de proceso para producir bienes y servicios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"/>
          <p:cNvSpPr txBox="1"/>
          <p:nvPr/>
        </p:nvSpPr>
        <p:spPr>
          <a:xfrm>
            <a:off x="771877" y="1432425"/>
            <a:ext cx="7392716" cy="7076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38115" lvl="0" marL="23811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Noto Sans Symbols"/>
              <a:buChar char="⮚"/>
            </a:pPr>
            <a:r>
              <a:rPr b="1" lang="es-PE" sz="13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Fase de madurez</a:t>
            </a:r>
            <a:r>
              <a:rPr lang="es-PE" sz="13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los competidores ya se establecieron. Es apropiada la producción innovadora de gran volumen. Para mantener los márgenes será necesario el control de costos, reducción de alternativas y la disminución en la línea de productos.</a:t>
            </a:r>
            <a:endParaRPr/>
          </a:p>
        </p:txBody>
      </p:sp>
      <p:grpSp>
        <p:nvGrpSpPr>
          <p:cNvPr id="122" name="Google Shape;122;p10"/>
          <p:cNvGrpSpPr/>
          <p:nvPr/>
        </p:nvGrpSpPr>
        <p:grpSpPr>
          <a:xfrm>
            <a:off x="1563860" y="2523406"/>
            <a:ext cx="5286375" cy="2166938"/>
            <a:chOff x="1115616" y="4149080"/>
            <a:chExt cx="6343650" cy="2600325"/>
          </a:xfrm>
        </p:grpSpPr>
        <p:pic>
          <p:nvPicPr>
            <p:cNvPr id="123" name="Google Shape;123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15616" y="4149080"/>
              <a:ext cx="6343650" cy="2600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" name="Google Shape;124;p10"/>
            <p:cNvSpPr/>
            <p:nvPr/>
          </p:nvSpPr>
          <p:spPr>
            <a:xfrm>
              <a:off x="1428770" y="5061248"/>
              <a:ext cx="5961586" cy="1208019"/>
            </a:xfrm>
            <a:custGeom>
              <a:rect b="b" l="l" r="r" t="t"/>
              <a:pathLst>
                <a:path extrusionOk="0" h="1208019" w="5961586">
                  <a:moveTo>
                    <a:pt x="0" y="663146"/>
                  </a:moveTo>
                  <a:cubicBezTo>
                    <a:pt x="105427" y="773792"/>
                    <a:pt x="221927" y="883787"/>
                    <a:pt x="324874" y="963770"/>
                  </a:cubicBezTo>
                  <a:cubicBezTo>
                    <a:pt x="427821" y="1043753"/>
                    <a:pt x="536264" y="1103377"/>
                    <a:pt x="617683" y="1143043"/>
                  </a:cubicBezTo>
                  <a:cubicBezTo>
                    <a:pt x="699102" y="1182709"/>
                    <a:pt x="753632" y="1192629"/>
                    <a:pt x="813389" y="1201765"/>
                  </a:cubicBezTo>
                  <a:cubicBezTo>
                    <a:pt x="873146" y="1210901"/>
                    <a:pt x="909421" y="1210383"/>
                    <a:pt x="976227" y="1197857"/>
                  </a:cubicBezTo>
                  <a:cubicBezTo>
                    <a:pt x="1043033" y="1185331"/>
                    <a:pt x="1141805" y="1159744"/>
                    <a:pt x="1214222" y="1126609"/>
                  </a:cubicBezTo>
                  <a:cubicBezTo>
                    <a:pt x="1286639" y="1093474"/>
                    <a:pt x="1341838" y="1051104"/>
                    <a:pt x="1410731" y="999046"/>
                  </a:cubicBezTo>
                  <a:cubicBezTo>
                    <a:pt x="1479624" y="946988"/>
                    <a:pt x="1564300" y="871547"/>
                    <a:pt x="1627581" y="814261"/>
                  </a:cubicBezTo>
                  <a:cubicBezTo>
                    <a:pt x="1690862" y="756975"/>
                    <a:pt x="1729877" y="711832"/>
                    <a:pt x="1790419" y="655331"/>
                  </a:cubicBezTo>
                  <a:cubicBezTo>
                    <a:pt x="1850961" y="598830"/>
                    <a:pt x="1938643" y="517794"/>
                    <a:pt x="1990835" y="475255"/>
                  </a:cubicBezTo>
                  <a:cubicBezTo>
                    <a:pt x="2043027" y="432716"/>
                    <a:pt x="2062218" y="428925"/>
                    <a:pt x="2103570" y="400099"/>
                  </a:cubicBezTo>
                  <a:cubicBezTo>
                    <a:pt x="2144922" y="371273"/>
                    <a:pt x="2178155" y="338825"/>
                    <a:pt x="2238947" y="302300"/>
                  </a:cubicBezTo>
                  <a:cubicBezTo>
                    <a:pt x="2299739" y="265775"/>
                    <a:pt x="2389375" y="216706"/>
                    <a:pt x="2468323" y="180948"/>
                  </a:cubicBezTo>
                  <a:cubicBezTo>
                    <a:pt x="2547271" y="145190"/>
                    <a:pt x="2643991" y="109681"/>
                    <a:pt x="2712634" y="87751"/>
                  </a:cubicBezTo>
                  <a:cubicBezTo>
                    <a:pt x="2781277" y="65821"/>
                    <a:pt x="2824467" y="61245"/>
                    <a:pt x="2880183" y="49370"/>
                  </a:cubicBezTo>
                  <a:cubicBezTo>
                    <a:pt x="2935899" y="37495"/>
                    <a:pt x="2998128" y="23934"/>
                    <a:pt x="3046929" y="16502"/>
                  </a:cubicBezTo>
                  <a:cubicBezTo>
                    <a:pt x="3095730" y="9070"/>
                    <a:pt x="3140374" y="7519"/>
                    <a:pt x="3172992" y="4780"/>
                  </a:cubicBezTo>
                  <a:cubicBezTo>
                    <a:pt x="3205610" y="2041"/>
                    <a:pt x="3200364" y="-448"/>
                    <a:pt x="3242635" y="69"/>
                  </a:cubicBezTo>
                  <a:cubicBezTo>
                    <a:pt x="3284906" y="586"/>
                    <a:pt x="3349240" y="-332"/>
                    <a:pt x="3426618" y="7885"/>
                  </a:cubicBezTo>
                  <a:cubicBezTo>
                    <a:pt x="3503996" y="16102"/>
                    <a:pt x="3629006" y="34757"/>
                    <a:pt x="3706901" y="49370"/>
                  </a:cubicBezTo>
                  <a:cubicBezTo>
                    <a:pt x="3784796" y="63984"/>
                    <a:pt x="3835534" y="80952"/>
                    <a:pt x="3893989" y="95566"/>
                  </a:cubicBezTo>
                  <a:cubicBezTo>
                    <a:pt x="3952444" y="110180"/>
                    <a:pt x="4005305" y="121787"/>
                    <a:pt x="4057630" y="137052"/>
                  </a:cubicBezTo>
                  <a:cubicBezTo>
                    <a:pt x="4109955" y="152317"/>
                    <a:pt x="4144009" y="167064"/>
                    <a:pt x="4207942" y="187156"/>
                  </a:cubicBezTo>
                  <a:cubicBezTo>
                    <a:pt x="4271875" y="207248"/>
                    <a:pt x="4372333" y="236726"/>
                    <a:pt x="4441226" y="257603"/>
                  </a:cubicBezTo>
                  <a:cubicBezTo>
                    <a:pt x="4510119" y="278480"/>
                    <a:pt x="4544709" y="286848"/>
                    <a:pt x="4621301" y="312417"/>
                  </a:cubicBezTo>
                  <a:cubicBezTo>
                    <a:pt x="4697894" y="337987"/>
                    <a:pt x="4826276" y="387538"/>
                    <a:pt x="4900781" y="411020"/>
                  </a:cubicBezTo>
                  <a:cubicBezTo>
                    <a:pt x="4975286" y="434502"/>
                    <a:pt x="4998000" y="436339"/>
                    <a:pt x="5068330" y="453308"/>
                  </a:cubicBezTo>
                  <a:lnTo>
                    <a:pt x="5322759" y="512833"/>
                  </a:lnTo>
                  <a:cubicBezTo>
                    <a:pt x="5397915" y="531622"/>
                    <a:pt x="5437848" y="548556"/>
                    <a:pt x="5519267" y="566042"/>
                  </a:cubicBezTo>
                  <a:cubicBezTo>
                    <a:pt x="5600686" y="583529"/>
                    <a:pt x="5739642" y="607831"/>
                    <a:pt x="5811274" y="617752"/>
                  </a:cubicBezTo>
                  <a:cubicBezTo>
                    <a:pt x="5882906" y="627673"/>
                    <a:pt x="5924008" y="624265"/>
                    <a:pt x="5949060" y="625567"/>
                  </a:cubicBezTo>
                  <a:cubicBezTo>
                    <a:pt x="5974112" y="626869"/>
                    <a:pt x="5951148" y="623479"/>
                    <a:pt x="5961586" y="625567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0"/>
            <p:cNvSpPr/>
            <p:nvPr/>
          </p:nvSpPr>
          <p:spPr>
            <a:xfrm>
              <a:off x="1454727" y="4825376"/>
              <a:ext cx="5771408" cy="882734"/>
            </a:xfrm>
            <a:custGeom>
              <a:rect b="b" l="l" r="r" t="t"/>
              <a:pathLst>
                <a:path extrusionOk="0" h="882734" w="5771408">
                  <a:moveTo>
                    <a:pt x="0" y="879495"/>
                  </a:moveTo>
                  <a:cubicBezTo>
                    <a:pt x="51460" y="882959"/>
                    <a:pt x="100563" y="884066"/>
                    <a:pt x="148442" y="880720"/>
                  </a:cubicBezTo>
                  <a:cubicBezTo>
                    <a:pt x="196321" y="877374"/>
                    <a:pt x="243730" y="866344"/>
                    <a:pt x="287273" y="859417"/>
                  </a:cubicBezTo>
                  <a:cubicBezTo>
                    <a:pt x="330816" y="852490"/>
                    <a:pt x="365544" y="848267"/>
                    <a:pt x="409699" y="839156"/>
                  </a:cubicBezTo>
                  <a:cubicBezTo>
                    <a:pt x="453854" y="830046"/>
                    <a:pt x="509650" y="815640"/>
                    <a:pt x="552203" y="804754"/>
                  </a:cubicBezTo>
                  <a:cubicBezTo>
                    <a:pt x="594756" y="793868"/>
                    <a:pt x="611579" y="791859"/>
                    <a:pt x="665018" y="773842"/>
                  </a:cubicBezTo>
                  <a:cubicBezTo>
                    <a:pt x="718457" y="755825"/>
                    <a:pt x="811481" y="722382"/>
                    <a:pt x="872837" y="696652"/>
                  </a:cubicBezTo>
                  <a:cubicBezTo>
                    <a:pt x="934193" y="670922"/>
                    <a:pt x="974767" y="649150"/>
                    <a:pt x="1033154" y="619462"/>
                  </a:cubicBezTo>
                  <a:cubicBezTo>
                    <a:pt x="1091541" y="589774"/>
                    <a:pt x="1154876" y="557117"/>
                    <a:pt x="1223159" y="518522"/>
                  </a:cubicBezTo>
                  <a:cubicBezTo>
                    <a:pt x="1291442" y="479927"/>
                    <a:pt x="1366652" y="434406"/>
                    <a:pt x="1442852" y="387894"/>
                  </a:cubicBezTo>
                  <a:cubicBezTo>
                    <a:pt x="1519052" y="341382"/>
                    <a:pt x="1622176" y="273476"/>
                    <a:pt x="1680359" y="239452"/>
                  </a:cubicBezTo>
                  <a:cubicBezTo>
                    <a:pt x="1738542" y="205428"/>
                    <a:pt x="1744449" y="204530"/>
                    <a:pt x="1791950" y="183748"/>
                  </a:cubicBezTo>
                  <a:cubicBezTo>
                    <a:pt x="1839451" y="162966"/>
                    <a:pt x="1915683" y="132778"/>
                    <a:pt x="1965367" y="114761"/>
                  </a:cubicBezTo>
                  <a:cubicBezTo>
                    <a:pt x="2015052" y="96744"/>
                    <a:pt x="2059583" y="85134"/>
                    <a:pt x="2090057" y="75646"/>
                  </a:cubicBezTo>
                  <a:cubicBezTo>
                    <a:pt x="2120531" y="66158"/>
                    <a:pt x="2112001" y="65954"/>
                    <a:pt x="2148209" y="57833"/>
                  </a:cubicBezTo>
                  <a:cubicBezTo>
                    <a:pt x="2184417" y="49712"/>
                    <a:pt x="2238530" y="36236"/>
                    <a:pt x="2307303" y="26921"/>
                  </a:cubicBezTo>
                  <a:cubicBezTo>
                    <a:pt x="2376076" y="17606"/>
                    <a:pt x="2420179" y="6108"/>
                    <a:pt x="2476005" y="1945"/>
                  </a:cubicBezTo>
                  <a:cubicBezTo>
                    <a:pt x="2531831" y="-2218"/>
                    <a:pt x="2589811" y="1537"/>
                    <a:pt x="2642260" y="1945"/>
                  </a:cubicBezTo>
                  <a:lnTo>
                    <a:pt x="2790702" y="4395"/>
                  </a:lnTo>
                  <a:cubicBezTo>
                    <a:pt x="2838203" y="8353"/>
                    <a:pt x="2879971" y="17983"/>
                    <a:pt x="2927268" y="25696"/>
                  </a:cubicBezTo>
                  <a:lnTo>
                    <a:pt x="3074486" y="50671"/>
                  </a:lnTo>
                  <a:cubicBezTo>
                    <a:pt x="3124956" y="59577"/>
                    <a:pt x="3158633" y="64495"/>
                    <a:pt x="3230089" y="79135"/>
                  </a:cubicBezTo>
                  <a:cubicBezTo>
                    <a:pt x="3301545" y="93775"/>
                    <a:pt x="3503221" y="138512"/>
                    <a:pt x="3503221" y="138512"/>
                  </a:cubicBezTo>
                  <a:lnTo>
                    <a:pt x="4393870" y="352268"/>
                  </a:lnTo>
                  <a:lnTo>
                    <a:pt x="5023263" y="506647"/>
                  </a:lnTo>
                  <a:cubicBezTo>
                    <a:pt x="5169725" y="541283"/>
                    <a:pt x="5272644" y="560086"/>
                    <a:pt x="5272644" y="560086"/>
                  </a:cubicBezTo>
                  <a:lnTo>
                    <a:pt x="5450774" y="595712"/>
                  </a:lnTo>
                  <a:lnTo>
                    <a:pt x="5605154" y="625400"/>
                  </a:lnTo>
                  <a:cubicBezTo>
                    <a:pt x="5642759" y="633317"/>
                    <a:pt x="5648696" y="638265"/>
                    <a:pt x="5676405" y="643213"/>
                  </a:cubicBezTo>
                  <a:cubicBezTo>
                    <a:pt x="5704114" y="648161"/>
                    <a:pt x="5750626" y="653109"/>
                    <a:pt x="5771408" y="655088"/>
                  </a:cubicBezTo>
                </a:path>
              </a:pathLst>
            </a:custGeom>
            <a:noFill/>
            <a:ln cap="flat" cmpd="sng" w="19050">
              <a:solidFill>
                <a:srgbClr val="92D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0"/>
            <p:cNvSpPr/>
            <p:nvPr/>
          </p:nvSpPr>
          <p:spPr>
            <a:xfrm>
              <a:off x="1442301" y="4920774"/>
              <a:ext cx="5948313" cy="777729"/>
            </a:xfrm>
            <a:custGeom>
              <a:rect b="b" l="l" r="r" t="t"/>
              <a:pathLst>
                <a:path extrusionOk="0" h="777729" w="5948313">
                  <a:moveTo>
                    <a:pt x="0" y="777729"/>
                  </a:moveTo>
                  <a:cubicBezTo>
                    <a:pt x="74236" y="694459"/>
                    <a:pt x="146901" y="611189"/>
                    <a:pt x="249810" y="513779"/>
                  </a:cubicBezTo>
                  <a:cubicBezTo>
                    <a:pt x="352719" y="416369"/>
                    <a:pt x="520831" y="264754"/>
                    <a:pt x="617456" y="193267"/>
                  </a:cubicBezTo>
                  <a:cubicBezTo>
                    <a:pt x="714081" y="121780"/>
                    <a:pt x="778497" y="109212"/>
                    <a:pt x="829559" y="84859"/>
                  </a:cubicBezTo>
                  <a:cubicBezTo>
                    <a:pt x="880621" y="60506"/>
                    <a:pt x="881406" y="60506"/>
                    <a:pt x="923827" y="47152"/>
                  </a:cubicBezTo>
                  <a:cubicBezTo>
                    <a:pt x="966248" y="33798"/>
                    <a:pt x="1035378" y="11802"/>
                    <a:pt x="1084083" y="4732"/>
                  </a:cubicBezTo>
                  <a:cubicBezTo>
                    <a:pt x="1132788" y="-2338"/>
                    <a:pt x="1156355" y="-768"/>
                    <a:pt x="1216058" y="4731"/>
                  </a:cubicBezTo>
                  <a:cubicBezTo>
                    <a:pt x="1275761" y="10230"/>
                    <a:pt x="1379456" y="26727"/>
                    <a:pt x="1442301" y="37725"/>
                  </a:cubicBezTo>
                  <a:cubicBezTo>
                    <a:pt x="1505146" y="48723"/>
                    <a:pt x="1547567" y="59720"/>
                    <a:pt x="1593130" y="70718"/>
                  </a:cubicBezTo>
                  <a:cubicBezTo>
                    <a:pt x="1638693" y="81716"/>
                    <a:pt x="1675614" y="90358"/>
                    <a:pt x="1715678" y="103713"/>
                  </a:cubicBezTo>
                  <a:cubicBezTo>
                    <a:pt x="1755742" y="117068"/>
                    <a:pt x="1791879" y="136707"/>
                    <a:pt x="1833514" y="150847"/>
                  </a:cubicBezTo>
                  <a:cubicBezTo>
                    <a:pt x="1875149" y="164987"/>
                    <a:pt x="1910499" y="168915"/>
                    <a:pt x="1965489" y="188554"/>
                  </a:cubicBezTo>
                  <a:cubicBezTo>
                    <a:pt x="2020479" y="208193"/>
                    <a:pt x="2093537" y="242758"/>
                    <a:pt x="2163452" y="268682"/>
                  </a:cubicBezTo>
                  <a:cubicBezTo>
                    <a:pt x="2233367" y="294606"/>
                    <a:pt x="2310352" y="317387"/>
                    <a:pt x="2384981" y="344096"/>
                  </a:cubicBezTo>
                  <a:cubicBezTo>
                    <a:pt x="2459610" y="370805"/>
                    <a:pt x="2539738" y="403013"/>
                    <a:pt x="2611225" y="428937"/>
                  </a:cubicBezTo>
                  <a:cubicBezTo>
                    <a:pt x="2682712" y="454861"/>
                    <a:pt x="2754198" y="479214"/>
                    <a:pt x="2813901" y="499639"/>
                  </a:cubicBezTo>
                  <a:cubicBezTo>
                    <a:pt x="2873604" y="520064"/>
                    <a:pt x="2924666" y="538917"/>
                    <a:pt x="2969443" y="551486"/>
                  </a:cubicBezTo>
                  <a:cubicBezTo>
                    <a:pt x="3014220" y="564055"/>
                    <a:pt x="3082565" y="575053"/>
                    <a:pt x="3082565" y="575053"/>
                  </a:cubicBezTo>
                  <a:cubicBezTo>
                    <a:pt x="3126557" y="583694"/>
                    <a:pt x="3150909" y="590764"/>
                    <a:pt x="3233394" y="603333"/>
                  </a:cubicBezTo>
                  <a:cubicBezTo>
                    <a:pt x="3315879" y="615902"/>
                    <a:pt x="3469849" y="641040"/>
                    <a:pt x="3577472" y="650467"/>
                  </a:cubicBezTo>
                  <a:cubicBezTo>
                    <a:pt x="3685095" y="659894"/>
                    <a:pt x="3879130" y="659894"/>
                    <a:pt x="3879130" y="659894"/>
                  </a:cubicBezTo>
                  <a:lnTo>
                    <a:pt x="4119513" y="669321"/>
                  </a:lnTo>
                  <a:cubicBezTo>
                    <a:pt x="4202783" y="671678"/>
                    <a:pt x="4378751" y="674034"/>
                    <a:pt x="4378751" y="674034"/>
                  </a:cubicBezTo>
                  <a:cubicBezTo>
                    <a:pt x="4476947" y="674819"/>
                    <a:pt x="4447095" y="671677"/>
                    <a:pt x="4708689" y="674034"/>
                  </a:cubicBezTo>
                  <a:lnTo>
                    <a:pt x="5948313" y="688174"/>
                  </a:lnTo>
                </a:path>
              </a:pathLst>
            </a:custGeom>
            <a:noFill/>
            <a:ln cap="flat" cmpd="sng" w="19050">
              <a:solidFill>
                <a:srgbClr val="33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27" name="Google Shape;127;p10"/>
          <p:cNvCxnSpPr/>
          <p:nvPr/>
        </p:nvCxnSpPr>
        <p:spPr>
          <a:xfrm>
            <a:off x="3664094" y="4690344"/>
            <a:ext cx="819158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10"/>
          <p:cNvSpPr/>
          <p:nvPr/>
        </p:nvSpPr>
        <p:spPr>
          <a:xfrm>
            <a:off x="280055" y="320830"/>
            <a:ext cx="720449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Ciclo de vida de los productos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8AD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1"/>
          <p:cNvSpPr txBox="1"/>
          <p:nvPr/>
        </p:nvSpPr>
        <p:spPr>
          <a:xfrm>
            <a:off x="899697" y="1589179"/>
            <a:ext cx="7392716" cy="7076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38115" lvl="0" marL="23811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Noto Sans Symbols"/>
              <a:buChar char="⮚"/>
            </a:pPr>
            <a:r>
              <a:rPr b="1" lang="es-PE" sz="13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Fase de declinación</a:t>
            </a:r>
            <a:r>
              <a:rPr lang="es-PE" sz="13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los productos que están </a:t>
            </a:r>
            <a:r>
              <a:rPr i="1" lang="es-PE" sz="13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muriendo</a:t>
            </a:r>
            <a:r>
              <a:rPr lang="es-PE" sz="13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presentan poco atractivo para invertir recursos o talento administrativo. A menos que estos productos contribuyan de manera única a la reputación de la empresa o de su línea de productos, su producción debe terminar.</a:t>
            </a:r>
            <a:endParaRPr/>
          </a:p>
        </p:txBody>
      </p:sp>
      <p:grpSp>
        <p:nvGrpSpPr>
          <p:cNvPr id="134" name="Google Shape;134;p11"/>
          <p:cNvGrpSpPr/>
          <p:nvPr/>
        </p:nvGrpSpPr>
        <p:grpSpPr>
          <a:xfrm>
            <a:off x="1691680" y="2680160"/>
            <a:ext cx="5286375" cy="2166938"/>
            <a:chOff x="1115616" y="4149080"/>
            <a:chExt cx="6343650" cy="2600325"/>
          </a:xfrm>
        </p:grpSpPr>
        <p:pic>
          <p:nvPicPr>
            <p:cNvPr id="135" name="Google Shape;135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15616" y="4149080"/>
              <a:ext cx="6343650" cy="2600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6" name="Google Shape;136;p11"/>
            <p:cNvSpPr/>
            <p:nvPr/>
          </p:nvSpPr>
          <p:spPr>
            <a:xfrm>
              <a:off x="1428770" y="5061248"/>
              <a:ext cx="5961586" cy="1208019"/>
            </a:xfrm>
            <a:custGeom>
              <a:rect b="b" l="l" r="r" t="t"/>
              <a:pathLst>
                <a:path extrusionOk="0" h="1208019" w="5961586">
                  <a:moveTo>
                    <a:pt x="0" y="663146"/>
                  </a:moveTo>
                  <a:cubicBezTo>
                    <a:pt x="105427" y="773792"/>
                    <a:pt x="221927" y="883787"/>
                    <a:pt x="324874" y="963770"/>
                  </a:cubicBezTo>
                  <a:cubicBezTo>
                    <a:pt x="427821" y="1043753"/>
                    <a:pt x="536264" y="1103377"/>
                    <a:pt x="617683" y="1143043"/>
                  </a:cubicBezTo>
                  <a:cubicBezTo>
                    <a:pt x="699102" y="1182709"/>
                    <a:pt x="753632" y="1192629"/>
                    <a:pt x="813389" y="1201765"/>
                  </a:cubicBezTo>
                  <a:cubicBezTo>
                    <a:pt x="873146" y="1210901"/>
                    <a:pt x="909421" y="1210383"/>
                    <a:pt x="976227" y="1197857"/>
                  </a:cubicBezTo>
                  <a:cubicBezTo>
                    <a:pt x="1043033" y="1185331"/>
                    <a:pt x="1141805" y="1159744"/>
                    <a:pt x="1214222" y="1126609"/>
                  </a:cubicBezTo>
                  <a:cubicBezTo>
                    <a:pt x="1286639" y="1093474"/>
                    <a:pt x="1341838" y="1051104"/>
                    <a:pt x="1410731" y="999046"/>
                  </a:cubicBezTo>
                  <a:cubicBezTo>
                    <a:pt x="1479624" y="946988"/>
                    <a:pt x="1564300" y="871547"/>
                    <a:pt x="1627581" y="814261"/>
                  </a:cubicBezTo>
                  <a:cubicBezTo>
                    <a:pt x="1690862" y="756975"/>
                    <a:pt x="1729877" y="711832"/>
                    <a:pt x="1790419" y="655331"/>
                  </a:cubicBezTo>
                  <a:cubicBezTo>
                    <a:pt x="1850961" y="598830"/>
                    <a:pt x="1938643" y="517794"/>
                    <a:pt x="1990835" y="475255"/>
                  </a:cubicBezTo>
                  <a:cubicBezTo>
                    <a:pt x="2043027" y="432716"/>
                    <a:pt x="2062218" y="428925"/>
                    <a:pt x="2103570" y="400099"/>
                  </a:cubicBezTo>
                  <a:cubicBezTo>
                    <a:pt x="2144922" y="371273"/>
                    <a:pt x="2178155" y="338825"/>
                    <a:pt x="2238947" y="302300"/>
                  </a:cubicBezTo>
                  <a:cubicBezTo>
                    <a:pt x="2299739" y="265775"/>
                    <a:pt x="2389375" y="216706"/>
                    <a:pt x="2468323" y="180948"/>
                  </a:cubicBezTo>
                  <a:cubicBezTo>
                    <a:pt x="2547271" y="145190"/>
                    <a:pt x="2643991" y="109681"/>
                    <a:pt x="2712634" y="87751"/>
                  </a:cubicBezTo>
                  <a:cubicBezTo>
                    <a:pt x="2781277" y="65821"/>
                    <a:pt x="2824467" y="61245"/>
                    <a:pt x="2880183" y="49370"/>
                  </a:cubicBezTo>
                  <a:cubicBezTo>
                    <a:pt x="2935899" y="37495"/>
                    <a:pt x="2998128" y="23934"/>
                    <a:pt x="3046929" y="16502"/>
                  </a:cubicBezTo>
                  <a:cubicBezTo>
                    <a:pt x="3095730" y="9070"/>
                    <a:pt x="3140374" y="7519"/>
                    <a:pt x="3172992" y="4780"/>
                  </a:cubicBezTo>
                  <a:cubicBezTo>
                    <a:pt x="3205610" y="2041"/>
                    <a:pt x="3200364" y="-448"/>
                    <a:pt x="3242635" y="69"/>
                  </a:cubicBezTo>
                  <a:cubicBezTo>
                    <a:pt x="3284906" y="586"/>
                    <a:pt x="3349240" y="-332"/>
                    <a:pt x="3426618" y="7885"/>
                  </a:cubicBezTo>
                  <a:cubicBezTo>
                    <a:pt x="3503996" y="16102"/>
                    <a:pt x="3629006" y="34757"/>
                    <a:pt x="3706901" y="49370"/>
                  </a:cubicBezTo>
                  <a:cubicBezTo>
                    <a:pt x="3784796" y="63984"/>
                    <a:pt x="3835534" y="80952"/>
                    <a:pt x="3893989" y="95566"/>
                  </a:cubicBezTo>
                  <a:cubicBezTo>
                    <a:pt x="3952444" y="110180"/>
                    <a:pt x="4005305" y="121787"/>
                    <a:pt x="4057630" y="137052"/>
                  </a:cubicBezTo>
                  <a:cubicBezTo>
                    <a:pt x="4109955" y="152317"/>
                    <a:pt x="4144009" y="167064"/>
                    <a:pt x="4207942" y="187156"/>
                  </a:cubicBezTo>
                  <a:cubicBezTo>
                    <a:pt x="4271875" y="207248"/>
                    <a:pt x="4372333" y="236726"/>
                    <a:pt x="4441226" y="257603"/>
                  </a:cubicBezTo>
                  <a:cubicBezTo>
                    <a:pt x="4510119" y="278480"/>
                    <a:pt x="4544709" y="286848"/>
                    <a:pt x="4621301" y="312417"/>
                  </a:cubicBezTo>
                  <a:cubicBezTo>
                    <a:pt x="4697894" y="337987"/>
                    <a:pt x="4826276" y="387538"/>
                    <a:pt x="4900781" y="411020"/>
                  </a:cubicBezTo>
                  <a:cubicBezTo>
                    <a:pt x="4975286" y="434502"/>
                    <a:pt x="4998000" y="436339"/>
                    <a:pt x="5068330" y="453308"/>
                  </a:cubicBezTo>
                  <a:lnTo>
                    <a:pt x="5322759" y="512833"/>
                  </a:lnTo>
                  <a:cubicBezTo>
                    <a:pt x="5397915" y="531622"/>
                    <a:pt x="5437848" y="548556"/>
                    <a:pt x="5519267" y="566042"/>
                  </a:cubicBezTo>
                  <a:cubicBezTo>
                    <a:pt x="5600686" y="583529"/>
                    <a:pt x="5739642" y="607831"/>
                    <a:pt x="5811274" y="617752"/>
                  </a:cubicBezTo>
                  <a:cubicBezTo>
                    <a:pt x="5882906" y="627673"/>
                    <a:pt x="5924008" y="624265"/>
                    <a:pt x="5949060" y="625567"/>
                  </a:cubicBezTo>
                  <a:cubicBezTo>
                    <a:pt x="5974112" y="626869"/>
                    <a:pt x="5951148" y="623479"/>
                    <a:pt x="5961586" y="625567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1"/>
            <p:cNvSpPr/>
            <p:nvPr/>
          </p:nvSpPr>
          <p:spPr>
            <a:xfrm>
              <a:off x="1454727" y="4825376"/>
              <a:ext cx="5771408" cy="882734"/>
            </a:xfrm>
            <a:custGeom>
              <a:rect b="b" l="l" r="r" t="t"/>
              <a:pathLst>
                <a:path extrusionOk="0" h="882734" w="5771408">
                  <a:moveTo>
                    <a:pt x="0" y="879495"/>
                  </a:moveTo>
                  <a:cubicBezTo>
                    <a:pt x="51460" y="882959"/>
                    <a:pt x="100563" y="884066"/>
                    <a:pt x="148442" y="880720"/>
                  </a:cubicBezTo>
                  <a:cubicBezTo>
                    <a:pt x="196321" y="877374"/>
                    <a:pt x="243730" y="866344"/>
                    <a:pt x="287273" y="859417"/>
                  </a:cubicBezTo>
                  <a:cubicBezTo>
                    <a:pt x="330816" y="852490"/>
                    <a:pt x="365544" y="848267"/>
                    <a:pt x="409699" y="839156"/>
                  </a:cubicBezTo>
                  <a:cubicBezTo>
                    <a:pt x="453854" y="830046"/>
                    <a:pt x="509650" y="815640"/>
                    <a:pt x="552203" y="804754"/>
                  </a:cubicBezTo>
                  <a:cubicBezTo>
                    <a:pt x="594756" y="793868"/>
                    <a:pt x="611579" y="791859"/>
                    <a:pt x="665018" y="773842"/>
                  </a:cubicBezTo>
                  <a:cubicBezTo>
                    <a:pt x="718457" y="755825"/>
                    <a:pt x="811481" y="722382"/>
                    <a:pt x="872837" y="696652"/>
                  </a:cubicBezTo>
                  <a:cubicBezTo>
                    <a:pt x="934193" y="670922"/>
                    <a:pt x="974767" y="649150"/>
                    <a:pt x="1033154" y="619462"/>
                  </a:cubicBezTo>
                  <a:cubicBezTo>
                    <a:pt x="1091541" y="589774"/>
                    <a:pt x="1154876" y="557117"/>
                    <a:pt x="1223159" y="518522"/>
                  </a:cubicBezTo>
                  <a:cubicBezTo>
                    <a:pt x="1291442" y="479927"/>
                    <a:pt x="1366652" y="434406"/>
                    <a:pt x="1442852" y="387894"/>
                  </a:cubicBezTo>
                  <a:cubicBezTo>
                    <a:pt x="1519052" y="341382"/>
                    <a:pt x="1622176" y="273476"/>
                    <a:pt x="1680359" y="239452"/>
                  </a:cubicBezTo>
                  <a:cubicBezTo>
                    <a:pt x="1738542" y="205428"/>
                    <a:pt x="1744449" y="204530"/>
                    <a:pt x="1791950" y="183748"/>
                  </a:cubicBezTo>
                  <a:cubicBezTo>
                    <a:pt x="1839451" y="162966"/>
                    <a:pt x="1915683" y="132778"/>
                    <a:pt x="1965367" y="114761"/>
                  </a:cubicBezTo>
                  <a:cubicBezTo>
                    <a:pt x="2015052" y="96744"/>
                    <a:pt x="2059583" y="85134"/>
                    <a:pt x="2090057" y="75646"/>
                  </a:cubicBezTo>
                  <a:cubicBezTo>
                    <a:pt x="2120531" y="66158"/>
                    <a:pt x="2112001" y="65954"/>
                    <a:pt x="2148209" y="57833"/>
                  </a:cubicBezTo>
                  <a:cubicBezTo>
                    <a:pt x="2184417" y="49712"/>
                    <a:pt x="2238530" y="36236"/>
                    <a:pt x="2307303" y="26921"/>
                  </a:cubicBezTo>
                  <a:cubicBezTo>
                    <a:pt x="2376076" y="17606"/>
                    <a:pt x="2420179" y="6108"/>
                    <a:pt x="2476005" y="1945"/>
                  </a:cubicBezTo>
                  <a:cubicBezTo>
                    <a:pt x="2531831" y="-2218"/>
                    <a:pt x="2589811" y="1537"/>
                    <a:pt x="2642260" y="1945"/>
                  </a:cubicBezTo>
                  <a:lnTo>
                    <a:pt x="2790702" y="4395"/>
                  </a:lnTo>
                  <a:cubicBezTo>
                    <a:pt x="2838203" y="8353"/>
                    <a:pt x="2879971" y="17983"/>
                    <a:pt x="2927268" y="25696"/>
                  </a:cubicBezTo>
                  <a:lnTo>
                    <a:pt x="3074486" y="50671"/>
                  </a:lnTo>
                  <a:cubicBezTo>
                    <a:pt x="3124956" y="59577"/>
                    <a:pt x="3158633" y="64495"/>
                    <a:pt x="3230089" y="79135"/>
                  </a:cubicBezTo>
                  <a:cubicBezTo>
                    <a:pt x="3301545" y="93775"/>
                    <a:pt x="3503221" y="138512"/>
                    <a:pt x="3503221" y="138512"/>
                  </a:cubicBezTo>
                  <a:lnTo>
                    <a:pt x="4393870" y="352268"/>
                  </a:lnTo>
                  <a:lnTo>
                    <a:pt x="5023263" y="506647"/>
                  </a:lnTo>
                  <a:cubicBezTo>
                    <a:pt x="5169725" y="541283"/>
                    <a:pt x="5272644" y="560086"/>
                    <a:pt x="5272644" y="560086"/>
                  </a:cubicBezTo>
                  <a:lnTo>
                    <a:pt x="5450774" y="595712"/>
                  </a:lnTo>
                  <a:lnTo>
                    <a:pt x="5605154" y="625400"/>
                  </a:lnTo>
                  <a:cubicBezTo>
                    <a:pt x="5642759" y="633317"/>
                    <a:pt x="5648696" y="638265"/>
                    <a:pt x="5676405" y="643213"/>
                  </a:cubicBezTo>
                  <a:cubicBezTo>
                    <a:pt x="5704114" y="648161"/>
                    <a:pt x="5750626" y="653109"/>
                    <a:pt x="5771408" y="655088"/>
                  </a:cubicBezTo>
                </a:path>
              </a:pathLst>
            </a:custGeom>
            <a:noFill/>
            <a:ln cap="flat" cmpd="sng" w="19050">
              <a:solidFill>
                <a:srgbClr val="92D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1"/>
            <p:cNvSpPr/>
            <p:nvPr/>
          </p:nvSpPr>
          <p:spPr>
            <a:xfrm>
              <a:off x="1442301" y="4920774"/>
              <a:ext cx="5948313" cy="777729"/>
            </a:xfrm>
            <a:custGeom>
              <a:rect b="b" l="l" r="r" t="t"/>
              <a:pathLst>
                <a:path extrusionOk="0" h="777729" w="5948313">
                  <a:moveTo>
                    <a:pt x="0" y="777729"/>
                  </a:moveTo>
                  <a:cubicBezTo>
                    <a:pt x="74236" y="694459"/>
                    <a:pt x="146901" y="611189"/>
                    <a:pt x="249810" y="513779"/>
                  </a:cubicBezTo>
                  <a:cubicBezTo>
                    <a:pt x="352719" y="416369"/>
                    <a:pt x="520831" y="264754"/>
                    <a:pt x="617456" y="193267"/>
                  </a:cubicBezTo>
                  <a:cubicBezTo>
                    <a:pt x="714081" y="121780"/>
                    <a:pt x="778497" y="109212"/>
                    <a:pt x="829559" y="84859"/>
                  </a:cubicBezTo>
                  <a:cubicBezTo>
                    <a:pt x="880621" y="60506"/>
                    <a:pt x="881406" y="60506"/>
                    <a:pt x="923827" y="47152"/>
                  </a:cubicBezTo>
                  <a:cubicBezTo>
                    <a:pt x="966248" y="33798"/>
                    <a:pt x="1035378" y="11802"/>
                    <a:pt x="1084083" y="4732"/>
                  </a:cubicBezTo>
                  <a:cubicBezTo>
                    <a:pt x="1132788" y="-2338"/>
                    <a:pt x="1156355" y="-768"/>
                    <a:pt x="1216058" y="4731"/>
                  </a:cubicBezTo>
                  <a:cubicBezTo>
                    <a:pt x="1275761" y="10230"/>
                    <a:pt x="1379456" y="26727"/>
                    <a:pt x="1442301" y="37725"/>
                  </a:cubicBezTo>
                  <a:cubicBezTo>
                    <a:pt x="1505146" y="48723"/>
                    <a:pt x="1547567" y="59720"/>
                    <a:pt x="1593130" y="70718"/>
                  </a:cubicBezTo>
                  <a:cubicBezTo>
                    <a:pt x="1638693" y="81716"/>
                    <a:pt x="1675614" y="90358"/>
                    <a:pt x="1715678" y="103713"/>
                  </a:cubicBezTo>
                  <a:cubicBezTo>
                    <a:pt x="1755742" y="117068"/>
                    <a:pt x="1791879" y="136707"/>
                    <a:pt x="1833514" y="150847"/>
                  </a:cubicBezTo>
                  <a:cubicBezTo>
                    <a:pt x="1875149" y="164987"/>
                    <a:pt x="1910499" y="168915"/>
                    <a:pt x="1965489" y="188554"/>
                  </a:cubicBezTo>
                  <a:cubicBezTo>
                    <a:pt x="2020479" y="208193"/>
                    <a:pt x="2093537" y="242758"/>
                    <a:pt x="2163452" y="268682"/>
                  </a:cubicBezTo>
                  <a:cubicBezTo>
                    <a:pt x="2233367" y="294606"/>
                    <a:pt x="2310352" y="317387"/>
                    <a:pt x="2384981" y="344096"/>
                  </a:cubicBezTo>
                  <a:cubicBezTo>
                    <a:pt x="2459610" y="370805"/>
                    <a:pt x="2539738" y="403013"/>
                    <a:pt x="2611225" y="428937"/>
                  </a:cubicBezTo>
                  <a:cubicBezTo>
                    <a:pt x="2682712" y="454861"/>
                    <a:pt x="2754198" y="479214"/>
                    <a:pt x="2813901" y="499639"/>
                  </a:cubicBezTo>
                  <a:cubicBezTo>
                    <a:pt x="2873604" y="520064"/>
                    <a:pt x="2924666" y="538917"/>
                    <a:pt x="2969443" y="551486"/>
                  </a:cubicBezTo>
                  <a:cubicBezTo>
                    <a:pt x="3014220" y="564055"/>
                    <a:pt x="3082565" y="575053"/>
                    <a:pt x="3082565" y="575053"/>
                  </a:cubicBezTo>
                  <a:cubicBezTo>
                    <a:pt x="3126557" y="583694"/>
                    <a:pt x="3150909" y="590764"/>
                    <a:pt x="3233394" y="603333"/>
                  </a:cubicBezTo>
                  <a:cubicBezTo>
                    <a:pt x="3315879" y="615902"/>
                    <a:pt x="3469849" y="641040"/>
                    <a:pt x="3577472" y="650467"/>
                  </a:cubicBezTo>
                  <a:cubicBezTo>
                    <a:pt x="3685095" y="659894"/>
                    <a:pt x="3879130" y="659894"/>
                    <a:pt x="3879130" y="659894"/>
                  </a:cubicBezTo>
                  <a:lnTo>
                    <a:pt x="4119513" y="669321"/>
                  </a:lnTo>
                  <a:cubicBezTo>
                    <a:pt x="4202783" y="671678"/>
                    <a:pt x="4378751" y="674034"/>
                    <a:pt x="4378751" y="674034"/>
                  </a:cubicBezTo>
                  <a:cubicBezTo>
                    <a:pt x="4476947" y="674819"/>
                    <a:pt x="4447095" y="671677"/>
                    <a:pt x="4708689" y="674034"/>
                  </a:cubicBezTo>
                  <a:lnTo>
                    <a:pt x="5948313" y="688174"/>
                  </a:lnTo>
                </a:path>
              </a:pathLst>
            </a:custGeom>
            <a:noFill/>
            <a:ln cap="flat" cmpd="sng" w="19050">
              <a:solidFill>
                <a:srgbClr val="33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39" name="Google Shape;139;p11"/>
          <p:cNvCxnSpPr/>
          <p:nvPr/>
        </p:nvCxnSpPr>
        <p:spPr>
          <a:xfrm>
            <a:off x="4752020" y="4847098"/>
            <a:ext cx="819158" cy="0"/>
          </a:xfrm>
          <a:prstGeom prst="straightConnector1">
            <a:avLst/>
          </a:prstGeom>
          <a:noFill/>
          <a:ln cap="flat" cmpd="sng" w="38100">
            <a:solidFill>
              <a:srgbClr val="3333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0" name="Google Shape;140;p11"/>
          <p:cNvSpPr/>
          <p:nvPr/>
        </p:nvSpPr>
        <p:spPr>
          <a:xfrm>
            <a:off x="407875" y="320830"/>
            <a:ext cx="720449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Ciclo de vida de los productos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8AD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2"/>
          <p:cNvSpPr/>
          <p:nvPr/>
        </p:nvSpPr>
        <p:spPr>
          <a:xfrm>
            <a:off x="442451" y="4558531"/>
            <a:ext cx="9144000" cy="480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 La calidad del diseño – producto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"/>
          <p:cNvSpPr txBox="1"/>
          <p:nvPr/>
        </p:nvSpPr>
        <p:spPr>
          <a:xfrm>
            <a:off x="966071" y="1297327"/>
            <a:ext cx="7026309" cy="1320147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t" bIns="38100" lIns="76200" spcFirstLastPara="1" rIns="76200" wrap="square" tIns="381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000"/>
              <a:buFont typeface="Calibri"/>
              <a:buNone/>
            </a:pPr>
            <a:r>
              <a:rPr lang="es-PE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solidez de la calidad de los productos es principalmente una función del buen diseño, los requisitos esenciales establecidos en lo que respecta a calidad, son los siguientes:</a:t>
            </a:r>
            <a:endParaRPr/>
          </a:p>
        </p:txBody>
      </p:sp>
      <p:sp>
        <p:nvSpPr>
          <p:cNvPr id="153" name="Google Shape;153;p13"/>
          <p:cNvSpPr txBox="1"/>
          <p:nvPr/>
        </p:nvSpPr>
        <p:spPr>
          <a:xfrm>
            <a:off x="966071" y="3097527"/>
            <a:ext cx="3845957" cy="1708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39" lvl="0" marL="28573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arenR"/>
            </a:pPr>
            <a:r>
              <a:rPr lang="es-PE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calidad del producto es más una</a:t>
            </a:r>
            <a:br>
              <a:rPr lang="es-PE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PE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función del diseño, que de control en la</a:t>
            </a:r>
            <a:br>
              <a:rPr lang="es-PE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PE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línea de producción.</a:t>
            </a:r>
            <a:endParaRPr/>
          </a:p>
          <a:p>
            <a:pPr indent="-190489" lvl="0" marL="28573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39" lvl="0" marL="28573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arenR"/>
            </a:pPr>
            <a:r>
              <a:rPr lang="es-PE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Cualquier refuerzo en el diseño</a:t>
            </a:r>
            <a:br>
              <a:rPr lang="es-PE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PE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mejorará la calidad del producto en su</a:t>
            </a:r>
            <a:br>
              <a:rPr lang="es-PE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PE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conjunto.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2054" y="2857500"/>
            <a:ext cx="2142484" cy="2290583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3"/>
          <p:cNvSpPr/>
          <p:nvPr/>
        </p:nvSpPr>
        <p:spPr>
          <a:xfrm>
            <a:off x="407875" y="320830"/>
            <a:ext cx="720449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La calidad del diseño – producto</a:t>
            </a:r>
            <a:endParaRPr sz="1400">
              <a:solidFill>
                <a:srgbClr val="438AD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"/>
          <p:cNvSpPr txBox="1"/>
          <p:nvPr/>
        </p:nvSpPr>
        <p:spPr>
          <a:xfrm>
            <a:off x="1031607" y="1310335"/>
            <a:ext cx="5280587" cy="2631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39" lvl="0" marL="28573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arenR" startAt="3"/>
            </a:pPr>
            <a:r>
              <a:rPr lang="es-PE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Hay que alcanzar el objetivo real de la calidad, en lugar de tratar simplemente de estar dentro de las especificaciones.</a:t>
            </a:r>
            <a:endParaRPr/>
          </a:p>
          <a:p>
            <a:pPr indent="-190489" lvl="0" marL="28573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489" lvl="0" marL="28573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39" lvl="0" marL="28573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arenR" startAt="3"/>
            </a:pPr>
            <a:r>
              <a:rPr lang="es-PE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esfuerzo concentrado en reducir las fallas de los productos reducirá simultáneamente el número de productos defectuosos en la fábrica.</a:t>
            </a:r>
            <a:endParaRPr/>
          </a:p>
          <a:p>
            <a:pPr indent="-190489" lvl="0" marL="28573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489" lvl="0" marL="28573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39" lvl="0" marL="285739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AutoNum type="arabicParenR" startAt="3"/>
            </a:pPr>
            <a:r>
              <a:rPr lang="es-PE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Antes de que los productos vayan a fabricación, hay que</a:t>
            </a:r>
            <a:br>
              <a:rPr lang="es-PE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PE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fijar las tolerancias permisibles.</a:t>
            </a:r>
            <a:endParaRPr/>
          </a:p>
        </p:txBody>
      </p:sp>
      <p:pic>
        <p:nvPicPr>
          <p:cNvPr id="161" name="Google Shape;16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2194" y="3235387"/>
            <a:ext cx="2246313" cy="141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4"/>
          <p:cNvSpPr/>
          <p:nvPr/>
        </p:nvSpPr>
        <p:spPr>
          <a:xfrm>
            <a:off x="407875" y="478146"/>
            <a:ext cx="720449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La calidad del diseño – producto</a:t>
            </a:r>
            <a:endParaRPr sz="1400">
              <a:solidFill>
                <a:srgbClr val="438AD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15"/>
          <p:cNvGrpSpPr/>
          <p:nvPr/>
        </p:nvGrpSpPr>
        <p:grpSpPr>
          <a:xfrm>
            <a:off x="1790623" y="915468"/>
            <a:ext cx="5719290" cy="3880946"/>
            <a:chOff x="670525" y="1726"/>
            <a:chExt cx="5719290" cy="3880946"/>
          </a:xfrm>
        </p:grpSpPr>
        <p:sp>
          <p:nvSpPr>
            <p:cNvPr id="168" name="Google Shape;168;p15"/>
            <p:cNvSpPr/>
            <p:nvPr/>
          </p:nvSpPr>
          <p:spPr>
            <a:xfrm>
              <a:off x="670525" y="1726"/>
              <a:ext cx="1634082" cy="817041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5"/>
            <p:cNvSpPr txBox="1"/>
            <p:nvPr/>
          </p:nvSpPr>
          <p:spPr>
            <a:xfrm>
              <a:off x="694455" y="25656"/>
              <a:ext cx="1586222" cy="7691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38100" spcFirstLastPara="1" rIns="381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Planeamiento de la calidad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833933" y="818767"/>
              <a:ext cx="163408" cy="61278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71" name="Google Shape;171;p15"/>
            <p:cNvSpPr/>
            <p:nvPr/>
          </p:nvSpPr>
          <p:spPr>
            <a:xfrm>
              <a:off x="997342" y="1023027"/>
              <a:ext cx="1307266" cy="817041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5"/>
            <p:cNvSpPr txBox="1"/>
            <p:nvPr/>
          </p:nvSpPr>
          <p:spPr>
            <a:xfrm>
              <a:off x="1021272" y="1046957"/>
              <a:ext cx="1259406" cy="7691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20950" spcFirstLastPara="1" rIns="20950" wrap="square" tIns="13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Identificar los clientes y sus necesidades.</a:t>
              </a: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833933" y="818767"/>
              <a:ext cx="163408" cy="1634082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74" name="Google Shape;174;p15"/>
            <p:cNvSpPr/>
            <p:nvPr/>
          </p:nvSpPr>
          <p:spPr>
            <a:xfrm>
              <a:off x="997342" y="2044329"/>
              <a:ext cx="1307266" cy="817041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5"/>
            <p:cNvSpPr txBox="1"/>
            <p:nvPr/>
          </p:nvSpPr>
          <p:spPr>
            <a:xfrm>
              <a:off x="1021272" y="2068259"/>
              <a:ext cx="1259406" cy="7691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20950" spcFirstLastPara="1" rIns="20950" wrap="square" tIns="13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Trasladar estas necesidades al producto requerido.</a:t>
              </a: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833933" y="818767"/>
              <a:ext cx="163408" cy="265538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77" name="Google Shape;177;p15"/>
            <p:cNvSpPr/>
            <p:nvPr/>
          </p:nvSpPr>
          <p:spPr>
            <a:xfrm>
              <a:off x="997342" y="3065631"/>
              <a:ext cx="1307266" cy="817041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5"/>
            <p:cNvSpPr txBox="1"/>
            <p:nvPr/>
          </p:nvSpPr>
          <p:spPr>
            <a:xfrm>
              <a:off x="1021272" y="3089561"/>
              <a:ext cx="1259406" cy="7691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20950" spcFirstLastPara="1" rIns="20950" wrap="square" tIns="13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Transferir el proceso a operaciones una vez establecidas las condiciones.</a:t>
              </a:r>
              <a:endParaRPr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2713129" y="1726"/>
              <a:ext cx="1634082" cy="817041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5"/>
            <p:cNvSpPr txBox="1"/>
            <p:nvPr/>
          </p:nvSpPr>
          <p:spPr>
            <a:xfrm>
              <a:off x="2737059" y="25656"/>
              <a:ext cx="1586222" cy="7691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38100" spcFirstLastPara="1" rIns="381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Control de la calidad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2876537" y="818767"/>
              <a:ext cx="163408" cy="61278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82" name="Google Shape;182;p15"/>
            <p:cNvSpPr/>
            <p:nvPr/>
          </p:nvSpPr>
          <p:spPr>
            <a:xfrm>
              <a:off x="3039945" y="1023027"/>
              <a:ext cx="1307266" cy="817041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5"/>
            <p:cNvSpPr txBox="1"/>
            <p:nvPr/>
          </p:nvSpPr>
          <p:spPr>
            <a:xfrm>
              <a:off x="3063875" y="1046957"/>
              <a:ext cx="1259406" cy="7691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20950" spcFirstLastPara="1" rIns="20950" wrap="square" tIns="13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Detectar.</a:t>
              </a: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2876537" y="818767"/>
              <a:ext cx="163408" cy="1634082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85" name="Google Shape;185;p15"/>
            <p:cNvSpPr/>
            <p:nvPr/>
          </p:nvSpPr>
          <p:spPr>
            <a:xfrm>
              <a:off x="3039945" y="2044329"/>
              <a:ext cx="1307266" cy="817041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5"/>
            <p:cNvSpPr txBox="1"/>
            <p:nvPr/>
          </p:nvSpPr>
          <p:spPr>
            <a:xfrm>
              <a:off x="3063875" y="2068259"/>
              <a:ext cx="1259406" cy="7691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20950" spcFirstLastPara="1" rIns="20950" wrap="square" tIns="13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Corregir</a:t>
              </a: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4755732" y="1726"/>
              <a:ext cx="1634082" cy="817041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5"/>
            <p:cNvSpPr txBox="1"/>
            <p:nvPr/>
          </p:nvSpPr>
          <p:spPr>
            <a:xfrm>
              <a:off x="4779662" y="25656"/>
              <a:ext cx="1586222" cy="7691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38100" spcFirstLastPara="1" rIns="38100" wrap="square" tIns="25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Mejoramiento de la calidad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5"/>
            <p:cNvSpPr/>
            <p:nvPr/>
          </p:nvSpPr>
          <p:spPr>
            <a:xfrm>
              <a:off x="4919140" y="818767"/>
              <a:ext cx="163408" cy="612781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90" name="Google Shape;190;p15"/>
            <p:cNvSpPr/>
            <p:nvPr/>
          </p:nvSpPr>
          <p:spPr>
            <a:xfrm>
              <a:off x="5082549" y="1023027"/>
              <a:ext cx="1307266" cy="817041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5"/>
            <p:cNvSpPr txBox="1"/>
            <p:nvPr/>
          </p:nvSpPr>
          <p:spPr>
            <a:xfrm>
              <a:off x="5106479" y="1046957"/>
              <a:ext cx="1259406" cy="7691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20950" spcFirstLastPara="1" rIns="20950" wrap="square" tIns="13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Política.</a:t>
              </a: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4919140" y="818767"/>
              <a:ext cx="163408" cy="1634082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93" name="Google Shape;193;p15"/>
            <p:cNvSpPr/>
            <p:nvPr/>
          </p:nvSpPr>
          <p:spPr>
            <a:xfrm>
              <a:off x="5082549" y="2044329"/>
              <a:ext cx="1307266" cy="817041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5"/>
            <p:cNvSpPr txBox="1"/>
            <p:nvPr/>
          </p:nvSpPr>
          <p:spPr>
            <a:xfrm>
              <a:off x="5106479" y="2068259"/>
              <a:ext cx="1259406" cy="7691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20950" spcFirstLastPara="1" rIns="20950" wrap="square" tIns="13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Entrenamiento.</a:t>
              </a:r>
              <a:endParaRPr/>
            </a:p>
          </p:txBody>
        </p:sp>
        <p:sp>
          <p:nvSpPr>
            <p:cNvPr id="195" name="Google Shape;195;p15"/>
            <p:cNvSpPr/>
            <p:nvPr/>
          </p:nvSpPr>
          <p:spPr>
            <a:xfrm>
              <a:off x="4919140" y="818767"/>
              <a:ext cx="163408" cy="2655384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96" name="Google Shape;196;p15"/>
            <p:cNvSpPr/>
            <p:nvPr/>
          </p:nvSpPr>
          <p:spPr>
            <a:xfrm>
              <a:off x="5082549" y="3065631"/>
              <a:ext cx="1307266" cy="817041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5"/>
            <p:cNvSpPr txBox="1"/>
            <p:nvPr/>
          </p:nvSpPr>
          <p:spPr>
            <a:xfrm>
              <a:off x="5106479" y="3089561"/>
              <a:ext cx="1259406" cy="7691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3950" lIns="20950" spcFirstLastPara="1" rIns="20950" wrap="square" tIns="139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PE" sz="1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Comunicación y coordinación.</a:t>
              </a:r>
              <a:endParaRPr/>
            </a:p>
          </p:txBody>
        </p:sp>
      </p:grpSp>
      <p:sp>
        <p:nvSpPr>
          <p:cNvPr id="198" name="Google Shape;198;p15"/>
          <p:cNvSpPr/>
          <p:nvPr/>
        </p:nvSpPr>
        <p:spPr>
          <a:xfrm>
            <a:off x="407875" y="320830"/>
            <a:ext cx="720449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La calidad del diseño – producto</a:t>
            </a:r>
            <a:endParaRPr sz="1400">
              <a:solidFill>
                <a:srgbClr val="438AD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"/>
          <p:cNvSpPr/>
          <p:nvPr/>
        </p:nvSpPr>
        <p:spPr>
          <a:xfrm>
            <a:off x="13648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6"/>
          <p:cNvSpPr/>
          <p:nvPr/>
        </p:nvSpPr>
        <p:spPr>
          <a:xfrm>
            <a:off x="621502" y="1195507"/>
            <a:ext cx="7928292" cy="29700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Una estrategia de producto efectiva requiere seleccionar, diseñar y definir un producto, para después hacer que dicho producto viaje hacia la producción.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 transitar los productos por su ciclo de vida,  cambian las alternativa que debe buscar el administrador de operaciones.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Tanto los productos manufacturados, como los de servicio, disponen de una variedad de técnicas para ayudar a realizar estas actividades de manera eficiente.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Las compañías que tienen éxito en la actualidad... son las que más se acercan a las necesidades de sus clientes.</a:t>
            </a:r>
            <a:endParaRPr/>
          </a:p>
        </p:txBody>
      </p:sp>
      <p:sp>
        <p:nvSpPr>
          <p:cNvPr id="206" name="Google Shape;206;p16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 CONCLUSIONES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"/>
          <p:cNvSpPr txBox="1"/>
          <p:nvPr/>
        </p:nvSpPr>
        <p:spPr>
          <a:xfrm>
            <a:off x="398994" y="724844"/>
            <a:ext cx="7881937" cy="8818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s-PE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Render, B; Heizer, J (2014). “Principios de Administración de Operaciones”. 9na edición. México, D.F. México. Editorial Pearson. 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7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BIBLIOGRAFÍA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INTRODUCCIÓN</a:t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INTRODUCCIÓN</a:t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407875" y="320830"/>
            <a:ext cx="7204493" cy="3539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INTRODUCCIÓN</a:t>
            </a:r>
            <a:endParaRPr/>
          </a:p>
        </p:txBody>
      </p:sp>
      <p:sp>
        <p:nvSpPr>
          <p:cNvPr id="40" name="Google Shape;40;p2"/>
          <p:cNvSpPr txBox="1"/>
          <p:nvPr/>
        </p:nvSpPr>
        <p:spPr>
          <a:xfrm>
            <a:off x="288032" y="917037"/>
            <a:ext cx="8676456" cy="2088231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s-PE" sz="24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productos buenos son la clave del éxito.</a:t>
            </a:r>
            <a:endParaRPr/>
          </a:p>
          <a:p>
            <a:pPr indent="0" lvl="0" marL="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s-PE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 embargo, como la mayoría de los productos tienen un ciclo de vida limitado e incluso predecible, las compañías deben buscar constantemente nuevos productos qué diseñar, desarrollar y llevar al mercado.</a:t>
            </a:r>
            <a:endParaRPr/>
          </a:p>
        </p:txBody>
      </p:sp>
      <p:pic>
        <p:nvPicPr>
          <p:cNvPr id="41" name="Google Shape;4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636" y="3423028"/>
            <a:ext cx="2867025" cy="159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02297" y="3787292"/>
            <a:ext cx="2447925" cy="171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54866" y="3452267"/>
            <a:ext cx="2231881" cy="119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3"/>
          <p:cNvSpPr/>
          <p:nvPr/>
        </p:nvSpPr>
        <p:spPr>
          <a:xfrm>
            <a:off x="550607" y="4066919"/>
            <a:ext cx="7236541" cy="13839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 Investigación de mercados como punto de partida para la creación de un producto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/>
          <p:cNvSpPr/>
          <p:nvPr/>
        </p:nvSpPr>
        <p:spPr>
          <a:xfrm>
            <a:off x="407875" y="320830"/>
            <a:ext cx="720449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Investigación de mercados como punto de partida para la creación de un producto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8AD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288032" y="1010456"/>
            <a:ext cx="8244408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Debido a que los productos mueren, y que deben ser eliminados y reemplazados, las empresas generan la mayor parte de sus ingresos y utilidades, con los nuevos productos. La selección, la definición y el diseño de los productos, deben realizarse de manera continua. </a:t>
            </a:r>
            <a:endParaRPr/>
          </a:p>
          <a:p>
            <a:pPr indent="-1714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Considere los siguientes cambios recientes en los productos:</a:t>
            </a:r>
            <a:endParaRPr/>
          </a:p>
        </p:txBody>
      </p:sp>
      <p:pic>
        <p:nvPicPr>
          <p:cNvPr id="57" name="Google Shape;5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7361" y="2828152"/>
            <a:ext cx="1278560" cy="1278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06327" y="2828152"/>
            <a:ext cx="1278560" cy="1278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79198" y="2723048"/>
            <a:ext cx="1434715" cy="143471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3932" y="4335212"/>
            <a:ext cx="1213649" cy="1213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925343" y="4170082"/>
            <a:ext cx="2040527" cy="12243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" name="Google Shape;62;p4"/>
          <p:cNvCxnSpPr/>
          <p:nvPr/>
        </p:nvCxnSpPr>
        <p:spPr>
          <a:xfrm>
            <a:off x="4258491" y="2764782"/>
            <a:ext cx="0" cy="1392981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63" name="Google Shape;63;p4"/>
          <p:cNvSpPr/>
          <p:nvPr/>
        </p:nvSpPr>
        <p:spPr>
          <a:xfrm>
            <a:off x="4258491" y="4459074"/>
            <a:ext cx="4572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Saber cómo encontrar y desarrollar con éxito nuevos productos, es un requisito.</a:t>
            </a:r>
            <a:endParaRPr/>
          </a:p>
        </p:txBody>
      </p:sp>
      <p:pic>
        <p:nvPicPr>
          <p:cNvPr descr="Image result for correr y escuchar mÃºsica" id="64" name="Google Shape;64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564024" y="2912266"/>
            <a:ext cx="1968416" cy="1063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"/>
          <p:cNvSpPr/>
          <p:nvPr/>
        </p:nvSpPr>
        <p:spPr>
          <a:xfrm>
            <a:off x="407875" y="320830"/>
            <a:ext cx="720449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Investigación de mercados como punto de partida para la creación de un producto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8AD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5"/>
          <p:cNvSpPr txBox="1"/>
          <p:nvPr/>
        </p:nvSpPr>
        <p:spPr>
          <a:xfrm>
            <a:off x="288032" y="1010456"/>
            <a:ext cx="8244408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desarrollo dinámico de nuevos productos, requiere que la organización construya internamente estructuras que posean comunicación abierta con los clientes, culturas organizacionales creativas, investigación y desarrollo dinámicos, liderazgo fuerte, incentivos formales y capacitación. </a:t>
            </a:r>
            <a:endParaRPr/>
          </a:p>
          <a:p>
            <a:pPr indent="-1714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Entender al cliente, es el problema principal a enfrentar en el desarrollo de nuevos productos. </a:t>
            </a:r>
            <a:endParaRPr/>
          </a:p>
          <a:p>
            <a:pPr indent="-1714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⮚"/>
            </a:pPr>
            <a:r>
              <a:rPr lang="es-PE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administrador de operaciones debe “sintonizarse” con el mercado y, en particular, con los usuarios líderes.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"/>
          <p:cNvSpPr/>
          <p:nvPr/>
        </p:nvSpPr>
        <p:spPr>
          <a:xfrm>
            <a:off x="0" y="0"/>
            <a:ext cx="9144000" cy="5715000"/>
          </a:xfrm>
          <a:prstGeom prst="rect">
            <a:avLst/>
          </a:prstGeom>
          <a:solidFill>
            <a:srgbClr val="1F85A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6"/>
          <p:cNvSpPr/>
          <p:nvPr/>
        </p:nvSpPr>
        <p:spPr>
          <a:xfrm>
            <a:off x="403122" y="4745344"/>
            <a:ext cx="9144000" cy="480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PE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 Ciclo de vida de los productos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7"/>
          <p:cNvSpPr txBox="1"/>
          <p:nvPr/>
        </p:nvSpPr>
        <p:spPr>
          <a:xfrm>
            <a:off x="631512" y="1128982"/>
            <a:ext cx="829491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ciclo de vida de un producto puede ser cuestión de días, meses, años o décadas.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 la función de operaciones no tiene un desempeño efectivo, la empresa estará cargando productos perdedores: productos que no pueden fabricarse con eficiencia o, quizá, ni siquiera producirse.</a:t>
            </a:r>
            <a:endParaRPr/>
          </a:p>
        </p:txBody>
      </p:sp>
      <p:pic>
        <p:nvPicPr>
          <p:cNvPr descr="Resultado de imagen para camiseta de concierto" id="83" name="Google Shape;8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1097" y="2781232"/>
            <a:ext cx="860041" cy="86004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4" name="Google Shape;8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2138" y="3257815"/>
            <a:ext cx="708226" cy="115086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5" name="Google Shape;85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91364" y="2733770"/>
            <a:ext cx="1394558" cy="78095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6" name="Google Shape;86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32174" y="3557867"/>
            <a:ext cx="1235631" cy="89396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7"/>
          <p:cNvSpPr txBox="1"/>
          <p:nvPr/>
        </p:nvSpPr>
        <p:spPr>
          <a:xfrm>
            <a:off x="1251057" y="3744521"/>
            <a:ext cx="108012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Días: polo de un concierto</a:t>
            </a:r>
            <a:endParaRPr/>
          </a:p>
        </p:txBody>
      </p:sp>
      <p:sp>
        <p:nvSpPr>
          <p:cNvPr id="88" name="Google Shape;88;p7"/>
          <p:cNvSpPr txBox="1"/>
          <p:nvPr/>
        </p:nvSpPr>
        <p:spPr>
          <a:xfrm>
            <a:off x="2666190" y="2781231"/>
            <a:ext cx="108012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Meses: moda de temporada</a:t>
            </a:r>
            <a:endParaRPr/>
          </a:p>
        </p:txBody>
      </p:sp>
      <p:sp>
        <p:nvSpPr>
          <p:cNvPr id="89" name="Google Shape;89;p7"/>
          <p:cNvSpPr txBox="1"/>
          <p:nvPr/>
        </p:nvSpPr>
        <p:spPr>
          <a:xfrm>
            <a:off x="4348583" y="3641272"/>
            <a:ext cx="108012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Años: consola de </a:t>
            </a:r>
            <a:r>
              <a:rPr lang="es-PE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videojuegos</a:t>
            </a:r>
            <a:endParaRPr/>
          </a:p>
        </p:txBody>
      </p:sp>
      <p:sp>
        <p:nvSpPr>
          <p:cNvPr id="90" name="Google Shape;90;p7"/>
          <p:cNvSpPr txBox="1"/>
          <p:nvPr/>
        </p:nvSpPr>
        <p:spPr>
          <a:xfrm>
            <a:off x="6209928" y="3065454"/>
            <a:ext cx="108012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Décadas: modelo de avión</a:t>
            </a:r>
            <a:endParaRPr/>
          </a:p>
        </p:txBody>
      </p:sp>
      <p:sp>
        <p:nvSpPr>
          <p:cNvPr id="91" name="Google Shape;91;p7"/>
          <p:cNvSpPr/>
          <p:nvPr/>
        </p:nvSpPr>
        <p:spPr>
          <a:xfrm>
            <a:off x="407875" y="320830"/>
            <a:ext cx="720449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Ciclo de vida de los productos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8AD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 txBox="1"/>
          <p:nvPr/>
        </p:nvSpPr>
        <p:spPr>
          <a:xfrm>
            <a:off x="899697" y="2359889"/>
            <a:ext cx="7392716" cy="5025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38115" lvl="0" marL="23811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Noto Sans Symbols"/>
              <a:buChar char="⮚"/>
            </a:pPr>
            <a:r>
              <a:rPr b="1" lang="es-PE" sz="13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Fase introductoria</a:t>
            </a:r>
            <a:r>
              <a:rPr lang="es-PE" sz="13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productos en estado de “perfeccionamiento”. Se gasta en 1) investigación 2) desarrollo del producto 3) modificación o mejora del proceso y 4) desarrollo del proveedor</a:t>
            </a:r>
            <a:endParaRPr/>
          </a:p>
        </p:txBody>
      </p:sp>
      <p:grpSp>
        <p:nvGrpSpPr>
          <p:cNvPr id="97" name="Google Shape;97;p8"/>
          <p:cNvGrpSpPr/>
          <p:nvPr/>
        </p:nvGrpSpPr>
        <p:grpSpPr>
          <a:xfrm>
            <a:off x="1952642" y="2930980"/>
            <a:ext cx="5286375" cy="2166938"/>
            <a:chOff x="1115616" y="4149080"/>
            <a:chExt cx="6343650" cy="2600325"/>
          </a:xfrm>
        </p:grpSpPr>
        <p:pic>
          <p:nvPicPr>
            <p:cNvPr id="98" name="Google Shape;98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15616" y="4149080"/>
              <a:ext cx="6343650" cy="2600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p8"/>
            <p:cNvSpPr/>
            <p:nvPr/>
          </p:nvSpPr>
          <p:spPr>
            <a:xfrm>
              <a:off x="1428770" y="5061248"/>
              <a:ext cx="5961586" cy="1208019"/>
            </a:xfrm>
            <a:custGeom>
              <a:rect b="b" l="l" r="r" t="t"/>
              <a:pathLst>
                <a:path extrusionOk="0" h="1208019" w="5961586">
                  <a:moveTo>
                    <a:pt x="0" y="663146"/>
                  </a:moveTo>
                  <a:cubicBezTo>
                    <a:pt x="105427" y="773792"/>
                    <a:pt x="221927" y="883787"/>
                    <a:pt x="324874" y="963770"/>
                  </a:cubicBezTo>
                  <a:cubicBezTo>
                    <a:pt x="427821" y="1043753"/>
                    <a:pt x="536264" y="1103377"/>
                    <a:pt x="617683" y="1143043"/>
                  </a:cubicBezTo>
                  <a:cubicBezTo>
                    <a:pt x="699102" y="1182709"/>
                    <a:pt x="753632" y="1192629"/>
                    <a:pt x="813389" y="1201765"/>
                  </a:cubicBezTo>
                  <a:cubicBezTo>
                    <a:pt x="873146" y="1210901"/>
                    <a:pt x="909421" y="1210383"/>
                    <a:pt x="976227" y="1197857"/>
                  </a:cubicBezTo>
                  <a:cubicBezTo>
                    <a:pt x="1043033" y="1185331"/>
                    <a:pt x="1141805" y="1159744"/>
                    <a:pt x="1214222" y="1126609"/>
                  </a:cubicBezTo>
                  <a:cubicBezTo>
                    <a:pt x="1286639" y="1093474"/>
                    <a:pt x="1341838" y="1051104"/>
                    <a:pt x="1410731" y="999046"/>
                  </a:cubicBezTo>
                  <a:cubicBezTo>
                    <a:pt x="1479624" y="946988"/>
                    <a:pt x="1564300" y="871547"/>
                    <a:pt x="1627581" y="814261"/>
                  </a:cubicBezTo>
                  <a:cubicBezTo>
                    <a:pt x="1690862" y="756975"/>
                    <a:pt x="1729877" y="711832"/>
                    <a:pt x="1790419" y="655331"/>
                  </a:cubicBezTo>
                  <a:cubicBezTo>
                    <a:pt x="1850961" y="598830"/>
                    <a:pt x="1938643" y="517794"/>
                    <a:pt x="1990835" y="475255"/>
                  </a:cubicBezTo>
                  <a:cubicBezTo>
                    <a:pt x="2043027" y="432716"/>
                    <a:pt x="2062218" y="428925"/>
                    <a:pt x="2103570" y="400099"/>
                  </a:cubicBezTo>
                  <a:cubicBezTo>
                    <a:pt x="2144922" y="371273"/>
                    <a:pt x="2178155" y="338825"/>
                    <a:pt x="2238947" y="302300"/>
                  </a:cubicBezTo>
                  <a:cubicBezTo>
                    <a:pt x="2299739" y="265775"/>
                    <a:pt x="2389375" y="216706"/>
                    <a:pt x="2468323" y="180948"/>
                  </a:cubicBezTo>
                  <a:cubicBezTo>
                    <a:pt x="2547271" y="145190"/>
                    <a:pt x="2643991" y="109681"/>
                    <a:pt x="2712634" y="87751"/>
                  </a:cubicBezTo>
                  <a:cubicBezTo>
                    <a:pt x="2781277" y="65821"/>
                    <a:pt x="2824467" y="61245"/>
                    <a:pt x="2880183" y="49370"/>
                  </a:cubicBezTo>
                  <a:cubicBezTo>
                    <a:pt x="2935899" y="37495"/>
                    <a:pt x="2998128" y="23934"/>
                    <a:pt x="3046929" y="16502"/>
                  </a:cubicBezTo>
                  <a:cubicBezTo>
                    <a:pt x="3095730" y="9070"/>
                    <a:pt x="3140374" y="7519"/>
                    <a:pt x="3172992" y="4780"/>
                  </a:cubicBezTo>
                  <a:cubicBezTo>
                    <a:pt x="3205610" y="2041"/>
                    <a:pt x="3200364" y="-448"/>
                    <a:pt x="3242635" y="69"/>
                  </a:cubicBezTo>
                  <a:cubicBezTo>
                    <a:pt x="3284906" y="586"/>
                    <a:pt x="3349240" y="-332"/>
                    <a:pt x="3426618" y="7885"/>
                  </a:cubicBezTo>
                  <a:cubicBezTo>
                    <a:pt x="3503996" y="16102"/>
                    <a:pt x="3629006" y="34757"/>
                    <a:pt x="3706901" y="49370"/>
                  </a:cubicBezTo>
                  <a:cubicBezTo>
                    <a:pt x="3784796" y="63984"/>
                    <a:pt x="3835534" y="80952"/>
                    <a:pt x="3893989" y="95566"/>
                  </a:cubicBezTo>
                  <a:cubicBezTo>
                    <a:pt x="3952444" y="110180"/>
                    <a:pt x="4005305" y="121787"/>
                    <a:pt x="4057630" y="137052"/>
                  </a:cubicBezTo>
                  <a:cubicBezTo>
                    <a:pt x="4109955" y="152317"/>
                    <a:pt x="4144009" y="167064"/>
                    <a:pt x="4207942" y="187156"/>
                  </a:cubicBezTo>
                  <a:cubicBezTo>
                    <a:pt x="4271875" y="207248"/>
                    <a:pt x="4372333" y="236726"/>
                    <a:pt x="4441226" y="257603"/>
                  </a:cubicBezTo>
                  <a:cubicBezTo>
                    <a:pt x="4510119" y="278480"/>
                    <a:pt x="4544709" y="286848"/>
                    <a:pt x="4621301" y="312417"/>
                  </a:cubicBezTo>
                  <a:cubicBezTo>
                    <a:pt x="4697894" y="337987"/>
                    <a:pt x="4826276" y="387538"/>
                    <a:pt x="4900781" y="411020"/>
                  </a:cubicBezTo>
                  <a:cubicBezTo>
                    <a:pt x="4975286" y="434502"/>
                    <a:pt x="4998000" y="436339"/>
                    <a:pt x="5068330" y="453308"/>
                  </a:cubicBezTo>
                  <a:lnTo>
                    <a:pt x="5322759" y="512833"/>
                  </a:lnTo>
                  <a:cubicBezTo>
                    <a:pt x="5397915" y="531622"/>
                    <a:pt x="5437848" y="548556"/>
                    <a:pt x="5519267" y="566042"/>
                  </a:cubicBezTo>
                  <a:cubicBezTo>
                    <a:pt x="5600686" y="583529"/>
                    <a:pt x="5739642" y="607831"/>
                    <a:pt x="5811274" y="617752"/>
                  </a:cubicBezTo>
                  <a:cubicBezTo>
                    <a:pt x="5882906" y="627673"/>
                    <a:pt x="5924008" y="624265"/>
                    <a:pt x="5949060" y="625567"/>
                  </a:cubicBezTo>
                  <a:cubicBezTo>
                    <a:pt x="5974112" y="626869"/>
                    <a:pt x="5951148" y="623479"/>
                    <a:pt x="5961586" y="625567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1454727" y="4825376"/>
              <a:ext cx="5771408" cy="882734"/>
            </a:xfrm>
            <a:custGeom>
              <a:rect b="b" l="l" r="r" t="t"/>
              <a:pathLst>
                <a:path extrusionOk="0" h="882734" w="5771408">
                  <a:moveTo>
                    <a:pt x="0" y="879495"/>
                  </a:moveTo>
                  <a:cubicBezTo>
                    <a:pt x="51460" y="882959"/>
                    <a:pt x="100563" y="884066"/>
                    <a:pt x="148442" y="880720"/>
                  </a:cubicBezTo>
                  <a:cubicBezTo>
                    <a:pt x="196321" y="877374"/>
                    <a:pt x="243730" y="866344"/>
                    <a:pt x="287273" y="859417"/>
                  </a:cubicBezTo>
                  <a:cubicBezTo>
                    <a:pt x="330816" y="852490"/>
                    <a:pt x="365544" y="848267"/>
                    <a:pt x="409699" y="839156"/>
                  </a:cubicBezTo>
                  <a:cubicBezTo>
                    <a:pt x="453854" y="830046"/>
                    <a:pt x="509650" y="815640"/>
                    <a:pt x="552203" y="804754"/>
                  </a:cubicBezTo>
                  <a:cubicBezTo>
                    <a:pt x="594756" y="793868"/>
                    <a:pt x="611579" y="791859"/>
                    <a:pt x="665018" y="773842"/>
                  </a:cubicBezTo>
                  <a:cubicBezTo>
                    <a:pt x="718457" y="755825"/>
                    <a:pt x="811481" y="722382"/>
                    <a:pt x="872837" y="696652"/>
                  </a:cubicBezTo>
                  <a:cubicBezTo>
                    <a:pt x="934193" y="670922"/>
                    <a:pt x="974767" y="649150"/>
                    <a:pt x="1033154" y="619462"/>
                  </a:cubicBezTo>
                  <a:cubicBezTo>
                    <a:pt x="1091541" y="589774"/>
                    <a:pt x="1154876" y="557117"/>
                    <a:pt x="1223159" y="518522"/>
                  </a:cubicBezTo>
                  <a:cubicBezTo>
                    <a:pt x="1291442" y="479927"/>
                    <a:pt x="1366652" y="434406"/>
                    <a:pt x="1442852" y="387894"/>
                  </a:cubicBezTo>
                  <a:cubicBezTo>
                    <a:pt x="1519052" y="341382"/>
                    <a:pt x="1622176" y="273476"/>
                    <a:pt x="1680359" y="239452"/>
                  </a:cubicBezTo>
                  <a:cubicBezTo>
                    <a:pt x="1738542" y="205428"/>
                    <a:pt x="1744449" y="204530"/>
                    <a:pt x="1791950" y="183748"/>
                  </a:cubicBezTo>
                  <a:cubicBezTo>
                    <a:pt x="1839451" y="162966"/>
                    <a:pt x="1915683" y="132778"/>
                    <a:pt x="1965367" y="114761"/>
                  </a:cubicBezTo>
                  <a:cubicBezTo>
                    <a:pt x="2015052" y="96744"/>
                    <a:pt x="2059583" y="85134"/>
                    <a:pt x="2090057" y="75646"/>
                  </a:cubicBezTo>
                  <a:cubicBezTo>
                    <a:pt x="2120531" y="66158"/>
                    <a:pt x="2112001" y="65954"/>
                    <a:pt x="2148209" y="57833"/>
                  </a:cubicBezTo>
                  <a:cubicBezTo>
                    <a:pt x="2184417" y="49712"/>
                    <a:pt x="2238530" y="36236"/>
                    <a:pt x="2307303" y="26921"/>
                  </a:cubicBezTo>
                  <a:cubicBezTo>
                    <a:pt x="2376076" y="17606"/>
                    <a:pt x="2420179" y="6108"/>
                    <a:pt x="2476005" y="1945"/>
                  </a:cubicBezTo>
                  <a:cubicBezTo>
                    <a:pt x="2531831" y="-2218"/>
                    <a:pt x="2589811" y="1537"/>
                    <a:pt x="2642260" y="1945"/>
                  </a:cubicBezTo>
                  <a:lnTo>
                    <a:pt x="2790702" y="4395"/>
                  </a:lnTo>
                  <a:cubicBezTo>
                    <a:pt x="2838203" y="8353"/>
                    <a:pt x="2879971" y="17983"/>
                    <a:pt x="2927268" y="25696"/>
                  </a:cubicBezTo>
                  <a:lnTo>
                    <a:pt x="3074486" y="50671"/>
                  </a:lnTo>
                  <a:cubicBezTo>
                    <a:pt x="3124956" y="59577"/>
                    <a:pt x="3158633" y="64495"/>
                    <a:pt x="3230089" y="79135"/>
                  </a:cubicBezTo>
                  <a:cubicBezTo>
                    <a:pt x="3301545" y="93775"/>
                    <a:pt x="3503221" y="138512"/>
                    <a:pt x="3503221" y="138512"/>
                  </a:cubicBezTo>
                  <a:lnTo>
                    <a:pt x="4393870" y="352268"/>
                  </a:lnTo>
                  <a:lnTo>
                    <a:pt x="5023263" y="506647"/>
                  </a:lnTo>
                  <a:cubicBezTo>
                    <a:pt x="5169725" y="541283"/>
                    <a:pt x="5272644" y="560086"/>
                    <a:pt x="5272644" y="560086"/>
                  </a:cubicBezTo>
                  <a:lnTo>
                    <a:pt x="5450774" y="595712"/>
                  </a:lnTo>
                  <a:lnTo>
                    <a:pt x="5605154" y="625400"/>
                  </a:lnTo>
                  <a:cubicBezTo>
                    <a:pt x="5642759" y="633317"/>
                    <a:pt x="5648696" y="638265"/>
                    <a:pt x="5676405" y="643213"/>
                  </a:cubicBezTo>
                  <a:cubicBezTo>
                    <a:pt x="5704114" y="648161"/>
                    <a:pt x="5750626" y="653109"/>
                    <a:pt x="5771408" y="655088"/>
                  </a:cubicBezTo>
                </a:path>
              </a:pathLst>
            </a:custGeom>
            <a:noFill/>
            <a:ln cap="flat" cmpd="sng" w="19050">
              <a:solidFill>
                <a:srgbClr val="92D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1442301" y="4920774"/>
              <a:ext cx="5948313" cy="777729"/>
            </a:xfrm>
            <a:custGeom>
              <a:rect b="b" l="l" r="r" t="t"/>
              <a:pathLst>
                <a:path extrusionOk="0" h="777729" w="5948313">
                  <a:moveTo>
                    <a:pt x="0" y="777729"/>
                  </a:moveTo>
                  <a:cubicBezTo>
                    <a:pt x="74236" y="694459"/>
                    <a:pt x="146901" y="611189"/>
                    <a:pt x="249810" y="513779"/>
                  </a:cubicBezTo>
                  <a:cubicBezTo>
                    <a:pt x="352719" y="416369"/>
                    <a:pt x="520831" y="264754"/>
                    <a:pt x="617456" y="193267"/>
                  </a:cubicBezTo>
                  <a:cubicBezTo>
                    <a:pt x="714081" y="121780"/>
                    <a:pt x="778497" y="109212"/>
                    <a:pt x="829559" y="84859"/>
                  </a:cubicBezTo>
                  <a:cubicBezTo>
                    <a:pt x="880621" y="60506"/>
                    <a:pt x="881406" y="60506"/>
                    <a:pt x="923827" y="47152"/>
                  </a:cubicBezTo>
                  <a:cubicBezTo>
                    <a:pt x="966248" y="33798"/>
                    <a:pt x="1035378" y="11802"/>
                    <a:pt x="1084083" y="4732"/>
                  </a:cubicBezTo>
                  <a:cubicBezTo>
                    <a:pt x="1132788" y="-2338"/>
                    <a:pt x="1156355" y="-768"/>
                    <a:pt x="1216058" y="4731"/>
                  </a:cubicBezTo>
                  <a:cubicBezTo>
                    <a:pt x="1275761" y="10230"/>
                    <a:pt x="1379456" y="26727"/>
                    <a:pt x="1442301" y="37725"/>
                  </a:cubicBezTo>
                  <a:cubicBezTo>
                    <a:pt x="1505146" y="48723"/>
                    <a:pt x="1547567" y="59720"/>
                    <a:pt x="1593130" y="70718"/>
                  </a:cubicBezTo>
                  <a:cubicBezTo>
                    <a:pt x="1638693" y="81716"/>
                    <a:pt x="1675614" y="90358"/>
                    <a:pt x="1715678" y="103713"/>
                  </a:cubicBezTo>
                  <a:cubicBezTo>
                    <a:pt x="1755742" y="117068"/>
                    <a:pt x="1791879" y="136707"/>
                    <a:pt x="1833514" y="150847"/>
                  </a:cubicBezTo>
                  <a:cubicBezTo>
                    <a:pt x="1875149" y="164987"/>
                    <a:pt x="1910499" y="168915"/>
                    <a:pt x="1965489" y="188554"/>
                  </a:cubicBezTo>
                  <a:cubicBezTo>
                    <a:pt x="2020479" y="208193"/>
                    <a:pt x="2093537" y="242758"/>
                    <a:pt x="2163452" y="268682"/>
                  </a:cubicBezTo>
                  <a:cubicBezTo>
                    <a:pt x="2233367" y="294606"/>
                    <a:pt x="2310352" y="317387"/>
                    <a:pt x="2384981" y="344096"/>
                  </a:cubicBezTo>
                  <a:cubicBezTo>
                    <a:pt x="2459610" y="370805"/>
                    <a:pt x="2539738" y="403013"/>
                    <a:pt x="2611225" y="428937"/>
                  </a:cubicBezTo>
                  <a:cubicBezTo>
                    <a:pt x="2682712" y="454861"/>
                    <a:pt x="2754198" y="479214"/>
                    <a:pt x="2813901" y="499639"/>
                  </a:cubicBezTo>
                  <a:cubicBezTo>
                    <a:pt x="2873604" y="520064"/>
                    <a:pt x="2924666" y="538917"/>
                    <a:pt x="2969443" y="551486"/>
                  </a:cubicBezTo>
                  <a:cubicBezTo>
                    <a:pt x="3014220" y="564055"/>
                    <a:pt x="3082565" y="575053"/>
                    <a:pt x="3082565" y="575053"/>
                  </a:cubicBezTo>
                  <a:cubicBezTo>
                    <a:pt x="3126557" y="583694"/>
                    <a:pt x="3150909" y="590764"/>
                    <a:pt x="3233394" y="603333"/>
                  </a:cubicBezTo>
                  <a:cubicBezTo>
                    <a:pt x="3315879" y="615902"/>
                    <a:pt x="3469849" y="641040"/>
                    <a:pt x="3577472" y="650467"/>
                  </a:cubicBezTo>
                  <a:cubicBezTo>
                    <a:pt x="3685095" y="659894"/>
                    <a:pt x="3879130" y="659894"/>
                    <a:pt x="3879130" y="659894"/>
                  </a:cubicBezTo>
                  <a:lnTo>
                    <a:pt x="4119513" y="669321"/>
                  </a:lnTo>
                  <a:cubicBezTo>
                    <a:pt x="4202783" y="671678"/>
                    <a:pt x="4378751" y="674034"/>
                    <a:pt x="4378751" y="674034"/>
                  </a:cubicBezTo>
                  <a:cubicBezTo>
                    <a:pt x="4476947" y="674819"/>
                    <a:pt x="4447095" y="671677"/>
                    <a:pt x="4708689" y="674034"/>
                  </a:cubicBezTo>
                  <a:lnTo>
                    <a:pt x="5948313" y="688174"/>
                  </a:lnTo>
                </a:path>
              </a:pathLst>
            </a:custGeom>
            <a:noFill/>
            <a:ln cap="flat" cmpd="sng" w="19050">
              <a:solidFill>
                <a:srgbClr val="33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" name="Google Shape;102;p8"/>
          <p:cNvSpPr txBox="1"/>
          <p:nvPr/>
        </p:nvSpPr>
        <p:spPr>
          <a:xfrm>
            <a:off x="943856" y="1132489"/>
            <a:ext cx="7348558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PE" sz="15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Las estrategias cambian a medida que los productos pasan por su ciclo de vida.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estrategias de productos exitosas, requieren determinar la mejor estrategia para cada producto con base en su posición en el ciclo de vida.</a:t>
            </a:r>
            <a:endParaRPr/>
          </a:p>
        </p:txBody>
      </p:sp>
      <p:cxnSp>
        <p:nvCxnSpPr>
          <p:cNvPr id="103" name="Google Shape;103;p8"/>
          <p:cNvCxnSpPr/>
          <p:nvPr/>
        </p:nvCxnSpPr>
        <p:spPr>
          <a:xfrm>
            <a:off x="2304061" y="5133303"/>
            <a:ext cx="819158" cy="0"/>
          </a:xfrm>
          <a:prstGeom prst="straightConnector1">
            <a:avLst/>
          </a:prstGeom>
          <a:noFill/>
          <a:ln cap="flat" cmpd="sng" w="38100">
            <a:solidFill>
              <a:srgbClr val="3333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4" name="Google Shape;104;p8"/>
          <p:cNvSpPr/>
          <p:nvPr/>
        </p:nvSpPr>
        <p:spPr>
          <a:xfrm>
            <a:off x="407875" y="320830"/>
            <a:ext cx="720449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Ciclo de vida de los productos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8AD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"/>
          <p:cNvSpPr txBox="1"/>
          <p:nvPr/>
        </p:nvSpPr>
        <p:spPr>
          <a:xfrm>
            <a:off x="899697" y="1262608"/>
            <a:ext cx="7392716" cy="7076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38115" lvl="0" marL="238115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Noto Sans Symbols"/>
              <a:buChar char="⮚"/>
            </a:pPr>
            <a:r>
              <a:rPr b="1" lang="es-PE" sz="13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Fase de crecimiento</a:t>
            </a:r>
            <a:r>
              <a:rPr lang="es-PE" sz="133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el diseño del producto comienza a estabilizarse y es necesario hacer un pronóstico efectivo de los requerimientos de la capacidad. Agregar más capacidad o mejorar la existente para enfrentar el incremento de la demanda.</a:t>
            </a:r>
            <a:endParaRPr/>
          </a:p>
        </p:txBody>
      </p:sp>
      <p:grpSp>
        <p:nvGrpSpPr>
          <p:cNvPr id="110" name="Google Shape;110;p9"/>
          <p:cNvGrpSpPr/>
          <p:nvPr/>
        </p:nvGrpSpPr>
        <p:grpSpPr>
          <a:xfrm>
            <a:off x="1691680" y="2353589"/>
            <a:ext cx="5286375" cy="2166938"/>
            <a:chOff x="1115616" y="4149080"/>
            <a:chExt cx="6343650" cy="2600325"/>
          </a:xfrm>
        </p:grpSpPr>
        <p:pic>
          <p:nvPicPr>
            <p:cNvPr id="111" name="Google Shape;111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15616" y="4149080"/>
              <a:ext cx="6343650" cy="26003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" name="Google Shape;112;p9"/>
            <p:cNvSpPr/>
            <p:nvPr/>
          </p:nvSpPr>
          <p:spPr>
            <a:xfrm>
              <a:off x="1428770" y="5061248"/>
              <a:ext cx="5961586" cy="1208019"/>
            </a:xfrm>
            <a:custGeom>
              <a:rect b="b" l="l" r="r" t="t"/>
              <a:pathLst>
                <a:path extrusionOk="0" h="1208019" w="5961586">
                  <a:moveTo>
                    <a:pt x="0" y="663146"/>
                  </a:moveTo>
                  <a:cubicBezTo>
                    <a:pt x="105427" y="773792"/>
                    <a:pt x="221927" y="883787"/>
                    <a:pt x="324874" y="963770"/>
                  </a:cubicBezTo>
                  <a:cubicBezTo>
                    <a:pt x="427821" y="1043753"/>
                    <a:pt x="536264" y="1103377"/>
                    <a:pt x="617683" y="1143043"/>
                  </a:cubicBezTo>
                  <a:cubicBezTo>
                    <a:pt x="699102" y="1182709"/>
                    <a:pt x="753632" y="1192629"/>
                    <a:pt x="813389" y="1201765"/>
                  </a:cubicBezTo>
                  <a:cubicBezTo>
                    <a:pt x="873146" y="1210901"/>
                    <a:pt x="909421" y="1210383"/>
                    <a:pt x="976227" y="1197857"/>
                  </a:cubicBezTo>
                  <a:cubicBezTo>
                    <a:pt x="1043033" y="1185331"/>
                    <a:pt x="1141805" y="1159744"/>
                    <a:pt x="1214222" y="1126609"/>
                  </a:cubicBezTo>
                  <a:cubicBezTo>
                    <a:pt x="1286639" y="1093474"/>
                    <a:pt x="1341838" y="1051104"/>
                    <a:pt x="1410731" y="999046"/>
                  </a:cubicBezTo>
                  <a:cubicBezTo>
                    <a:pt x="1479624" y="946988"/>
                    <a:pt x="1564300" y="871547"/>
                    <a:pt x="1627581" y="814261"/>
                  </a:cubicBezTo>
                  <a:cubicBezTo>
                    <a:pt x="1690862" y="756975"/>
                    <a:pt x="1729877" y="711832"/>
                    <a:pt x="1790419" y="655331"/>
                  </a:cubicBezTo>
                  <a:cubicBezTo>
                    <a:pt x="1850961" y="598830"/>
                    <a:pt x="1938643" y="517794"/>
                    <a:pt x="1990835" y="475255"/>
                  </a:cubicBezTo>
                  <a:cubicBezTo>
                    <a:pt x="2043027" y="432716"/>
                    <a:pt x="2062218" y="428925"/>
                    <a:pt x="2103570" y="400099"/>
                  </a:cubicBezTo>
                  <a:cubicBezTo>
                    <a:pt x="2144922" y="371273"/>
                    <a:pt x="2178155" y="338825"/>
                    <a:pt x="2238947" y="302300"/>
                  </a:cubicBezTo>
                  <a:cubicBezTo>
                    <a:pt x="2299739" y="265775"/>
                    <a:pt x="2389375" y="216706"/>
                    <a:pt x="2468323" y="180948"/>
                  </a:cubicBezTo>
                  <a:cubicBezTo>
                    <a:pt x="2547271" y="145190"/>
                    <a:pt x="2643991" y="109681"/>
                    <a:pt x="2712634" y="87751"/>
                  </a:cubicBezTo>
                  <a:cubicBezTo>
                    <a:pt x="2781277" y="65821"/>
                    <a:pt x="2824467" y="61245"/>
                    <a:pt x="2880183" y="49370"/>
                  </a:cubicBezTo>
                  <a:cubicBezTo>
                    <a:pt x="2935899" y="37495"/>
                    <a:pt x="2998128" y="23934"/>
                    <a:pt x="3046929" y="16502"/>
                  </a:cubicBezTo>
                  <a:cubicBezTo>
                    <a:pt x="3095730" y="9070"/>
                    <a:pt x="3140374" y="7519"/>
                    <a:pt x="3172992" y="4780"/>
                  </a:cubicBezTo>
                  <a:cubicBezTo>
                    <a:pt x="3205610" y="2041"/>
                    <a:pt x="3200364" y="-448"/>
                    <a:pt x="3242635" y="69"/>
                  </a:cubicBezTo>
                  <a:cubicBezTo>
                    <a:pt x="3284906" y="586"/>
                    <a:pt x="3349240" y="-332"/>
                    <a:pt x="3426618" y="7885"/>
                  </a:cubicBezTo>
                  <a:cubicBezTo>
                    <a:pt x="3503996" y="16102"/>
                    <a:pt x="3629006" y="34757"/>
                    <a:pt x="3706901" y="49370"/>
                  </a:cubicBezTo>
                  <a:cubicBezTo>
                    <a:pt x="3784796" y="63984"/>
                    <a:pt x="3835534" y="80952"/>
                    <a:pt x="3893989" y="95566"/>
                  </a:cubicBezTo>
                  <a:cubicBezTo>
                    <a:pt x="3952444" y="110180"/>
                    <a:pt x="4005305" y="121787"/>
                    <a:pt x="4057630" y="137052"/>
                  </a:cubicBezTo>
                  <a:cubicBezTo>
                    <a:pt x="4109955" y="152317"/>
                    <a:pt x="4144009" y="167064"/>
                    <a:pt x="4207942" y="187156"/>
                  </a:cubicBezTo>
                  <a:cubicBezTo>
                    <a:pt x="4271875" y="207248"/>
                    <a:pt x="4372333" y="236726"/>
                    <a:pt x="4441226" y="257603"/>
                  </a:cubicBezTo>
                  <a:cubicBezTo>
                    <a:pt x="4510119" y="278480"/>
                    <a:pt x="4544709" y="286848"/>
                    <a:pt x="4621301" y="312417"/>
                  </a:cubicBezTo>
                  <a:cubicBezTo>
                    <a:pt x="4697894" y="337987"/>
                    <a:pt x="4826276" y="387538"/>
                    <a:pt x="4900781" y="411020"/>
                  </a:cubicBezTo>
                  <a:cubicBezTo>
                    <a:pt x="4975286" y="434502"/>
                    <a:pt x="4998000" y="436339"/>
                    <a:pt x="5068330" y="453308"/>
                  </a:cubicBezTo>
                  <a:lnTo>
                    <a:pt x="5322759" y="512833"/>
                  </a:lnTo>
                  <a:cubicBezTo>
                    <a:pt x="5397915" y="531622"/>
                    <a:pt x="5437848" y="548556"/>
                    <a:pt x="5519267" y="566042"/>
                  </a:cubicBezTo>
                  <a:cubicBezTo>
                    <a:pt x="5600686" y="583529"/>
                    <a:pt x="5739642" y="607831"/>
                    <a:pt x="5811274" y="617752"/>
                  </a:cubicBezTo>
                  <a:cubicBezTo>
                    <a:pt x="5882906" y="627673"/>
                    <a:pt x="5924008" y="624265"/>
                    <a:pt x="5949060" y="625567"/>
                  </a:cubicBezTo>
                  <a:cubicBezTo>
                    <a:pt x="5974112" y="626869"/>
                    <a:pt x="5951148" y="623479"/>
                    <a:pt x="5961586" y="625567"/>
                  </a:cubicBezTo>
                </a:path>
              </a:pathLst>
            </a:custGeom>
            <a:noFill/>
            <a:ln cap="flat" cmpd="sng" w="190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9"/>
            <p:cNvSpPr/>
            <p:nvPr/>
          </p:nvSpPr>
          <p:spPr>
            <a:xfrm>
              <a:off x="1454727" y="4825376"/>
              <a:ext cx="5771408" cy="882734"/>
            </a:xfrm>
            <a:custGeom>
              <a:rect b="b" l="l" r="r" t="t"/>
              <a:pathLst>
                <a:path extrusionOk="0" h="882734" w="5771408">
                  <a:moveTo>
                    <a:pt x="0" y="879495"/>
                  </a:moveTo>
                  <a:cubicBezTo>
                    <a:pt x="51460" y="882959"/>
                    <a:pt x="100563" y="884066"/>
                    <a:pt x="148442" y="880720"/>
                  </a:cubicBezTo>
                  <a:cubicBezTo>
                    <a:pt x="196321" y="877374"/>
                    <a:pt x="243730" y="866344"/>
                    <a:pt x="287273" y="859417"/>
                  </a:cubicBezTo>
                  <a:cubicBezTo>
                    <a:pt x="330816" y="852490"/>
                    <a:pt x="365544" y="848267"/>
                    <a:pt x="409699" y="839156"/>
                  </a:cubicBezTo>
                  <a:cubicBezTo>
                    <a:pt x="453854" y="830046"/>
                    <a:pt x="509650" y="815640"/>
                    <a:pt x="552203" y="804754"/>
                  </a:cubicBezTo>
                  <a:cubicBezTo>
                    <a:pt x="594756" y="793868"/>
                    <a:pt x="611579" y="791859"/>
                    <a:pt x="665018" y="773842"/>
                  </a:cubicBezTo>
                  <a:cubicBezTo>
                    <a:pt x="718457" y="755825"/>
                    <a:pt x="811481" y="722382"/>
                    <a:pt x="872837" y="696652"/>
                  </a:cubicBezTo>
                  <a:cubicBezTo>
                    <a:pt x="934193" y="670922"/>
                    <a:pt x="974767" y="649150"/>
                    <a:pt x="1033154" y="619462"/>
                  </a:cubicBezTo>
                  <a:cubicBezTo>
                    <a:pt x="1091541" y="589774"/>
                    <a:pt x="1154876" y="557117"/>
                    <a:pt x="1223159" y="518522"/>
                  </a:cubicBezTo>
                  <a:cubicBezTo>
                    <a:pt x="1291442" y="479927"/>
                    <a:pt x="1366652" y="434406"/>
                    <a:pt x="1442852" y="387894"/>
                  </a:cubicBezTo>
                  <a:cubicBezTo>
                    <a:pt x="1519052" y="341382"/>
                    <a:pt x="1622176" y="273476"/>
                    <a:pt x="1680359" y="239452"/>
                  </a:cubicBezTo>
                  <a:cubicBezTo>
                    <a:pt x="1738542" y="205428"/>
                    <a:pt x="1744449" y="204530"/>
                    <a:pt x="1791950" y="183748"/>
                  </a:cubicBezTo>
                  <a:cubicBezTo>
                    <a:pt x="1839451" y="162966"/>
                    <a:pt x="1915683" y="132778"/>
                    <a:pt x="1965367" y="114761"/>
                  </a:cubicBezTo>
                  <a:cubicBezTo>
                    <a:pt x="2015052" y="96744"/>
                    <a:pt x="2059583" y="85134"/>
                    <a:pt x="2090057" y="75646"/>
                  </a:cubicBezTo>
                  <a:cubicBezTo>
                    <a:pt x="2120531" y="66158"/>
                    <a:pt x="2112001" y="65954"/>
                    <a:pt x="2148209" y="57833"/>
                  </a:cubicBezTo>
                  <a:cubicBezTo>
                    <a:pt x="2184417" y="49712"/>
                    <a:pt x="2238530" y="36236"/>
                    <a:pt x="2307303" y="26921"/>
                  </a:cubicBezTo>
                  <a:cubicBezTo>
                    <a:pt x="2376076" y="17606"/>
                    <a:pt x="2420179" y="6108"/>
                    <a:pt x="2476005" y="1945"/>
                  </a:cubicBezTo>
                  <a:cubicBezTo>
                    <a:pt x="2531831" y="-2218"/>
                    <a:pt x="2589811" y="1537"/>
                    <a:pt x="2642260" y="1945"/>
                  </a:cubicBezTo>
                  <a:lnTo>
                    <a:pt x="2790702" y="4395"/>
                  </a:lnTo>
                  <a:cubicBezTo>
                    <a:pt x="2838203" y="8353"/>
                    <a:pt x="2879971" y="17983"/>
                    <a:pt x="2927268" y="25696"/>
                  </a:cubicBezTo>
                  <a:lnTo>
                    <a:pt x="3074486" y="50671"/>
                  </a:lnTo>
                  <a:cubicBezTo>
                    <a:pt x="3124956" y="59577"/>
                    <a:pt x="3158633" y="64495"/>
                    <a:pt x="3230089" y="79135"/>
                  </a:cubicBezTo>
                  <a:cubicBezTo>
                    <a:pt x="3301545" y="93775"/>
                    <a:pt x="3503221" y="138512"/>
                    <a:pt x="3503221" y="138512"/>
                  </a:cubicBezTo>
                  <a:lnTo>
                    <a:pt x="4393870" y="352268"/>
                  </a:lnTo>
                  <a:lnTo>
                    <a:pt x="5023263" y="506647"/>
                  </a:lnTo>
                  <a:cubicBezTo>
                    <a:pt x="5169725" y="541283"/>
                    <a:pt x="5272644" y="560086"/>
                    <a:pt x="5272644" y="560086"/>
                  </a:cubicBezTo>
                  <a:lnTo>
                    <a:pt x="5450774" y="595712"/>
                  </a:lnTo>
                  <a:lnTo>
                    <a:pt x="5605154" y="625400"/>
                  </a:lnTo>
                  <a:cubicBezTo>
                    <a:pt x="5642759" y="633317"/>
                    <a:pt x="5648696" y="638265"/>
                    <a:pt x="5676405" y="643213"/>
                  </a:cubicBezTo>
                  <a:cubicBezTo>
                    <a:pt x="5704114" y="648161"/>
                    <a:pt x="5750626" y="653109"/>
                    <a:pt x="5771408" y="655088"/>
                  </a:cubicBezTo>
                </a:path>
              </a:pathLst>
            </a:custGeom>
            <a:noFill/>
            <a:ln cap="flat" cmpd="sng" w="19050">
              <a:solidFill>
                <a:srgbClr val="92D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9"/>
            <p:cNvSpPr/>
            <p:nvPr/>
          </p:nvSpPr>
          <p:spPr>
            <a:xfrm>
              <a:off x="1442301" y="4920774"/>
              <a:ext cx="5948313" cy="777729"/>
            </a:xfrm>
            <a:custGeom>
              <a:rect b="b" l="l" r="r" t="t"/>
              <a:pathLst>
                <a:path extrusionOk="0" h="777729" w="5948313">
                  <a:moveTo>
                    <a:pt x="0" y="777729"/>
                  </a:moveTo>
                  <a:cubicBezTo>
                    <a:pt x="74236" y="694459"/>
                    <a:pt x="146901" y="611189"/>
                    <a:pt x="249810" y="513779"/>
                  </a:cubicBezTo>
                  <a:cubicBezTo>
                    <a:pt x="352719" y="416369"/>
                    <a:pt x="520831" y="264754"/>
                    <a:pt x="617456" y="193267"/>
                  </a:cubicBezTo>
                  <a:cubicBezTo>
                    <a:pt x="714081" y="121780"/>
                    <a:pt x="778497" y="109212"/>
                    <a:pt x="829559" y="84859"/>
                  </a:cubicBezTo>
                  <a:cubicBezTo>
                    <a:pt x="880621" y="60506"/>
                    <a:pt x="881406" y="60506"/>
                    <a:pt x="923827" y="47152"/>
                  </a:cubicBezTo>
                  <a:cubicBezTo>
                    <a:pt x="966248" y="33798"/>
                    <a:pt x="1035378" y="11802"/>
                    <a:pt x="1084083" y="4732"/>
                  </a:cubicBezTo>
                  <a:cubicBezTo>
                    <a:pt x="1132788" y="-2338"/>
                    <a:pt x="1156355" y="-768"/>
                    <a:pt x="1216058" y="4731"/>
                  </a:cubicBezTo>
                  <a:cubicBezTo>
                    <a:pt x="1275761" y="10230"/>
                    <a:pt x="1379456" y="26727"/>
                    <a:pt x="1442301" y="37725"/>
                  </a:cubicBezTo>
                  <a:cubicBezTo>
                    <a:pt x="1505146" y="48723"/>
                    <a:pt x="1547567" y="59720"/>
                    <a:pt x="1593130" y="70718"/>
                  </a:cubicBezTo>
                  <a:cubicBezTo>
                    <a:pt x="1638693" y="81716"/>
                    <a:pt x="1675614" y="90358"/>
                    <a:pt x="1715678" y="103713"/>
                  </a:cubicBezTo>
                  <a:cubicBezTo>
                    <a:pt x="1755742" y="117068"/>
                    <a:pt x="1791879" y="136707"/>
                    <a:pt x="1833514" y="150847"/>
                  </a:cubicBezTo>
                  <a:cubicBezTo>
                    <a:pt x="1875149" y="164987"/>
                    <a:pt x="1910499" y="168915"/>
                    <a:pt x="1965489" y="188554"/>
                  </a:cubicBezTo>
                  <a:cubicBezTo>
                    <a:pt x="2020479" y="208193"/>
                    <a:pt x="2093537" y="242758"/>
                    <a:pt x="2163452" y="268682"/>
                  </a:cubicBezTo>
                  <a:cubicBezTo>
                    <a:pt x="2233367" y="294606"/>
                    <a:pt x="2310352" y="317387"/>
                    <a:pt x="2384981" y="344096"/>
                  </a:cubicBezTo>
                  <a:cubicBezTo>
                    <a:pt x="2459610" y="370805"/>
                    <a:pt x="2539738" y="403013"/>
                    <a:pt x="2611225" y="428937"/>
                  </a:cubicBezTo>
                  <a:cubicBezTo>
                    <a:pt x="2682712" y="454861"/>
                    <a:pt x="2754198" y="479214"/>
                    <a:pt x="2813901" y="499639"/>
                  </a:cubicBezTo>
                  <a:cubicBezTo>
                    <a:pt x="2873604" y="520064"/>
                    <a:pt x="2924666" y="538917"/>
                    <a:pt x="2969443" y="551486"/>
                  </a:cubicBezTo>
                  <a:cubicBezTo>
                    <a:pt x="3014220" y="564055"/>
                    <a:pt x="3082565" y="575053"/>
                    <a:pt x="3082565" y="575053"/>
                  </a:cubicBezTo>
                  <a:cubicBezTo>
                    <a:pt x="3126557" y="583694"/>
                    <a:pt x="3150909" y="590764"/>
                    <a:pt x="3233394" y="603333"/>
                  </a:cubicBezTo>
                  <a:cubicBezTo>
                    <a:pt x="3315879" y="615902"/>
                    <a:pt x="3469849" y="641040"/>
                    <a:pt x="3577472" y="650467"/>
                  </a:cubicBezTo>
                  <a:cubicBezTo>
                    <a:pt x="3685095" y="659894"/>
                    <a:pt x="3879130" y="659894"/>
                    <a:pt x="3879130" y="659894"/>
                  </a:cubicBezTo>
                  <a:lnTo>
                    <a:pt x="4119513" y="669321"/>
                  </a:lnTo>
                  <a:cubicBezTo>
                    <a:pt x="4202783" y="671678"/>
                    <a:pt x="4378751" y="674034"/>
                    <a:pt x="4378751" y="674034"/>
                  </a:cubicBezTo>
                  <a:cubicBezTo>
                    <a:pt x="4476947" y="674819"/>
                    <a:pt x="4447095" y="671677"/>
                    <a:pt x="4708689" y="674034"/>
                  </a:cubicBezTo>
                  <a:lnTo>
                    <a:pt x="5948313" y="688174"/>
                  </a:lnTo>
                </a:path>
              </a:pathLst>
            </a:custGeom>
            <a:noFill/>
            <a:ln cap="flat" cmpd="sng" w="19050">
              <a:solidFill>
                <a:srgbClr val="3333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15" name="Google Shape;115;p9"/>
          <p:cNvCxnSpPr/>
          <p:nvPr/>
        </p:nvCxnSpPr>
        <p:spPr>
          <a:xfrm>
            <a:off x="2891814" y="4522498"/>
            <a:ext cx="819158" cy="0"/>
          </a:xfrm>
          <a:prstGeom prst="straightConnector1">
            <a:avLst/>
          </a:prstGeom>
          <a:noFill/>
          <a:ln cap="flat" cmpd="sng" w="38100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p9"/>
          <p:cNvSpPr/>
          <p:nvPr/>
        </p:nvSpPr>
        <p:spPr>
          <a:xfrm>
            <a:off x="407875" y="320830"/>
            <a:ext cx="720449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400">
                <a:solidFill>
                  <a:srgbClr val="438AD7"/>
                </a:solidFill>
                <a:latin typeface="Calibri"/>
                <a:ea typeface="Calibri"/>
                <a:cs typeface="Calibri"/>
                <a:sym typeface="Calibri"/>
              </a:rPr>
              <a:t>/ Ciclo de vida de los productos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438AD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2016-10-06T14:52:02Z</dcterms:created>
  <dc:creator>ISIL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5400A83D-B4FE-497C-9E2F-ACF3BA8DEF15</vt:lpwstr>
  </property>
  <property fmtid="{D5CDD505-2E9C-101B-9397-08002B2CF9AE}" pid="3" name="ArticulatePath">
    <vt:lpwstr>plantilla_cursos_presenciales-v3.1.6</vt:lpwstr>
  </property>
</Properties>
</file>