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715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465">
          <p15:clr>
            <a:srgbClr val="A4A3A4"/>
          </p15:clr>
        </p15:guide>
        <p15:guide id="2" orient="horz" pos="3320">
          <p15:clr>
            <a:srgbClr val="A4A3A4"/>
          </p15:clr>
        </p15:guide>
        <p15:guide id="3" pos="317">
          <p15:clr>
            <a:srgbClr val="A4A3A4"/>
          </p15:clr>
        </p15:guide>
        <p15:guide id="4" orient="horz" pos="553">
          <p15:clr>
            <a:srgbClr val="A4A3A4"/>
          </p15:clr>
        </p15:guide>
        <p15:guide id="5" orient="horz" pos="349">
          <p15:clr>
            <a:srgbClr val="A4A3A4"/>
          </p15:clr>
        </p15:guide>
      </p15:sldGuideLst>
    </p:ext>
    <p:ext uri="GoogleSlidesCustomDataVersion2">
      <go:slidesCustomData xmlns:go="http://customooxmlschemas.google.com/" r:id="rId31" roundtripDataSignature="AMtx7mj6eqINa1qcyXPju4sDhvxp1g26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65"/>
        <p:guide pos="3320" orient="horz"/>
        <p:guide pos="317"/>
        <p:guide pos="553" orient="horz"/>
        <p:guide pos="349"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P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 name="Google Shape;25;p1: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0: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PE"/>
              <a:t>Las empresas de comida rápida son un ejemplo de proceso repetitivo que usa módulos. Este tipo de producción permite una mayor personalización que el proceso continuo; los módulos (por ejemplo, carne, queso, salsa, tomates, cebollas) se ensamblan para formar un producto casi personalizado, una hamburguesa con queso. De esta manera, la empresa obtiene tanto las ventajas económicas del modelo continuo (donde se preparan muchos de los módulos), como la ventaja de la personalización del modelo de bajo volumen y alta variedad.</a:t>
            </a:r>
            <a:endParaRPr/>
          </a:p>
        </p:txBody>
      </p:sp>
      <p:sp>
        <p:nvSpPr>
          <p:cNvPr id="112" name="Google Shape;112;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1: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PE"/>
              <a:t>Productos como vidrio, papel, hojas de estaño, focos, cerveza y tornillos se hacen mediante procesos continuos.</a:t>
            </a:r>
            <a:endParaRPr/>
          </a:p>
          <a:p>
            <a:pPr indent="0" lvl="0" marL="0" rtl="0" algn="l">
              <a:spcBef>
                <a:spcPts val="0"/>
              </a:spcBef>
              <a:spcAft>
                <a:spcPts val="0"/>
              </a:spcAft>
              <a:buNone/>
            </a:pPr>
            <a:r>
              <a:t/>
            </a:r>
            <a:endParaRPr/>
          </a:p>
        </p:txBody>
      </p:sp>
      <p:sp>
        <p:nvSpPr>
          <p:cNvPr id="123" name="Google Shape;123;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2: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PE"/>
              <a:t>La personalización masiva es la producción rápida y a bajo costo de bienes y servicios que satisfacen de manera creciente los deseos</a:t>
            </a:r>
            <a:endParaRPr/>
          </a:p>
          <a:p>
            <a:pPr indent="0" lvl="0" marL="0" rtl="0" algn="l">
              <a:spcBef>
                <a:spcPts val="0"/>
              </a:spcBef>
              <a:spcAft>
                <a:spcPts val="0"/>
              </a:spcAft>
              <a:buNone/>
            </a:pPr>
            <a:r>
              <a:rPr lang="es-PE"/>
              <a:t>personales del cliente. Sin embargo, la personalización en masa no sólo se refiere a la variedad, sino también a la elaboración en forma económica de</a:t>
            </a:r>
            <a:endParaRPr/>
          </a:p>
          <a:p>
            <a:pPr indent="0" lvl="0" marL="0" rtl="0" algn="l">
              <a:spcBef>
                <a:spcPts val="0"/>
              </a:spcBef>
              <a:spcAft>
                <a:spcPts val="0"/>
              </a:spcAft>
              <a:buNone/>
            </a:pPr>
            <a:r>
              <a:rPr lang="es-PE"/>
              <a:t>lo que el cliente quiere cuando el cliente lo desea.</a:t>
            </a:r>
            <a:endParaRPr/>
          </a:p>
          <a:p>
            <a:pPr indent="0" lvl="0" marL="0" rtl="0" algn="l">
              <a:spcBef>
                <a:spcPts val="0"/>
              </a:spcBef>
              <a:spcAft>
                <a:spcPts val="0"/>
              </a:spcAft>
              <a:buNone/>
            </a:pPr>
            <a:r>
              <a:rPr lang="es-PE"/>
              <a:t>La industria de servicios también se está moviendo hacia la personalización masiva. Por ejemplo, no hace muchos años la mayoría de las personas contaba con un mismo servicio de telefónica celular. Hoy no sólo se tiene un servicio telefónico con muchas alternativas, desde planes básicos hasta uso de aplicaciones ilimitadas, sino que los teléfonos contemporáneos no únicamente se circunscriben a simples aparatos telefónicos.</a:t>
            </a:r>
            <a:endParaRPr/>
          </a:p>
          <a:p>
            <a:pPr indent="0" lvl="0" marL="0" rtl="0" algn="l">
              <a:spcBef>
                <a:spcPts val="0"/>
              </a:spcBef>
              <a:spcAft>
                <a:spcPts val="0"/>
              </a:spcAft>
              <a:buNone/>
            </a:pPr>
            <a:r>
              <a:t/>
            </a:r>
            <a:endParaRPr/>
          </a:p>
        </p:txBody>
      </p:sp>
      <p:sp>
        <p:nvSpPr>
          <p:cNvPr id="136" name="Google Shape;136;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3: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4: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5: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6: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7: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8: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PE"/>
              <a:t>A menudo, la capacidad determina los requerimientos de capital y, por consiguiente, una gran parte del costo fijo. La capacidad también determina si se cumplirá la demanda o si las instalaciones estarán desocupadas. Si la instalación es demasiado grande, algunas de sus partes estarán ociosas y agregarán costos a la producción existente. Si la instalación es demasiado pequeña, se perderán clientes y quizá mercados completos. Por lo tanto, la determinación del tamaño de las instalaciones, con el objetivo de alcanzar altos niveles de utilización y un elevado rendimiento sobre la inversión, resulta crítica.</a:t>
            </a:r>
            <a:endParaRPr/>
          </a:p>
          <a:p>
            <a:pPr indent="0" lvl="0" marL="0" rtl="0" algn="l">
              <a:spcBef>
                <a:spcPts val="0"/>
              </a:spcBef>
              <a:spcAft>
                <a:spcPts val="0"/>
              </a:spcAft>
              <a:buNone/>
            </a:pPr>
            <a:r>
              <a:t/>
            </a:r>
            <a:endParaRPr/>
          </a:p>
        </p:txBody>
      </p:sp>
      <p:sp>
        <p:nvSpPr>
          <p:cNvPr id="209" name="Google Shape;209;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9: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 name="Google Shape;35;p2: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0: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1: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2: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3: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s-PE" sz="2000">
                <a:latin typeface="Arial"/>
                <a:ea typeface="Arial"/>
                <a:cs typeface="Arial"/>
                <a:sym typeface="Arial"/>
              </a:rPr>
              <a:t>Solución:</a:t>
            </a:r>
            <a:endParaRPr/>
          </a:p>
          <a:p>
            <a:pPr indent="0" lvl="0" marL="0" rtl="0" algn="l">
              <a:spcBef>
                <a:spcPts val="0"/>
              </a:spcBef>
              <a:spcAft>
                <a:spcPts val="0"/>
              </a:spcAft>
              <a:buNone/>
            </a:pPr>
            <a:r>
              <a:rPr lang="es-PE">
                <a:latin typeface="Times"/>
                <a:ea typeface="Times"/>
                <a:cs typeface="Times"/>
                <a:sym typeface="Times"/>
              </a:rPr>
              <a:t>Capacidad de diseño = (7 días x 3 turnos x 8 hrs) x</a:t>
            </a:r>
            <a:r>
              <a:rPr lang="es-PE">
                <a:latin typeface="Arial"/>
                <a:ea typeface="Arial"/>
                <a:cs typeface="Arial"/>
                <a:sym typeface="Arial"/>
              </a:rPr>
              <a:t> </a:t>
            </a:r>
            <a:r>
              <a:rPr lang="es-PE">
                <a:latin typeface="Times"/>
                <a:ea typeface="Times"/>
                <a:cs typeface="Times"/>
                <a:sym typeface="Times"/>
              </a:rPr>
              <a:t>(1,200 croissant por hora) = 201,600 croissant</a:t>
            </a:r>
            <a:endParaRPr/>
          </a:p>
          <a:p>
            <a:pPr indent="0" lvl="0" marL="0" rtl="0" algn="l">
              <a:spcBef>
                <a:spcPts val="0"/>
              </a:spcBef>
              <a:spcAft>
                <a:spcPts val="0"/>
              </a:spcAft>
              <a:buNone/>
            </a:pPr>
            <a:r>
              <a:rPr lang="es-PE">
                <a:latin typeface="Times"/>
                <a:ea typeface="Times"/>
                <a:cs typeface="Times"/>
                <a:sym typeface="Times"/>
              </a:rPr>
              <a:t>Utilización = Producción real/Capacidad de diseño = 148,000/201,600 = 73.4%</a:t>
            </a:r>
            <a:endParaRPr/>
          </a:p>
          <a:p>
            <a:pPr indent="0" lvl="0" marL="0" rtl="0" algn="l">
              <a:spcBef>
                <a:spcPts val="0"/>
              </a:spcBef>
              <a:spcAft>
                <a:spcPts val="0"/>
              </a:spcAft>
              <a:buNone/>
            </a:pPr>
            <a:r>
              <a:rPr lang="es-PE">
                <a:latin typeface="Times"/>
                <a:ea typeface="Times"/>
                <a:cs typeface="Times"/>
                <a:sym typeface="Times"/>
              </a:rPr>
              <a:t>Eficiencia = Producción real/Capacidad efectiva = 148,000/175,000 = 84.6%</a:t>
            </a:r>
            <a:endParaRPr/>
          </a:p>
          <a:p>
            <a:pPr indent="0" lvl="0" marL="0" rtl="0" algn="l">
              <a:spcBef>
                <a:spcPts val="0"/>
              </a:spcBef>
              <a:spcAft>
                <a:spcPts val="0"/>
              </a:spcAft>
              <a:buNone/>
            </a:pPr>
            <a:r>
              <a:t/>
            </a:r>
            <a:endParaRPr/>
          </a:p>
        </p:txBody>
      </p:sp>
      <p:sp>
        <p:nvSpPr>
          <p:cNvPr id="303" name="Google Shape;303;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4: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5: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3: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 name="Google Shape;4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 name="Google Shape;4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4: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 name="Google Shape;4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 name="Google Shape;4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5: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6: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 name="Google Shape;7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7: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 name="Google Shape;7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8: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9: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PE"/>
              <a:t>En una fábrica, estos procesos podrían ser los departamentos dedicados a soldar, pulir y pintar. </a:t>
            </a:r>
            <a:endParaRPr/>
          </a:p>
          <a:p>
            <a:pPr indent="0" lvl="0" marL="0" rtl="0" algn="l">
              <a:spcBef>
                <a:spcPts val="0"/>
              </a:spcBef>
              <a:spcAft>
                <a:spcPts val="0"/>
              </a:spcAft>
              <a:buNone/>
            </a:pPr>
            <a:r>
              <a:rPr lang="es-PE"/>
              <a:t>En una oficina, los procesos sería las cuentas por pagar, las ventas y la nómina.</a:t>
            </a:r>
            <a:endParaRPr/>
          </a:p>
          <a:p>
            <a:pPr indent="0" lvl="0" marL="0" rtl="0" algn="l">
              <a:spcBef>
                <a:spcPts val="0"/>
              </a:spcBef>
              <a:spcAft>
                <a:spcPts val="0"/>
              </a:spcAft>
              <a:buNone/>
            </a:pPr>
            <a:r>
              <a:rPr lang="es-PE"/>
              <a:t>En un restaurante podrían ser el bar, la cocina y la panadería. </a:t>
            </a:r>
            <a:endParaRPr/>
          </a:p>
          <a:p>
            <a:pPr indent="0" lvl="0" marL="0" rtl="0" algn="l">
              <a:spcBef>
                <a:spcPts val="0"/>
              </a:spcBef>
              <a:spcAft>
                <a:spcPts val="0"/>
              </a:spcAft>
              <a:buNone/>
            </a:pPr>
            <a:r>
              <a:rPr lang="es-PE"/>
              <a:t>Estas instalaciones están enfocadas en el proceso en términos de equipo, distribución y supervisión.</a:t>
            </a:r>
            <a:endParaRPr/>
          </a:p>
          <a:p>
            <a:pPr indent="0" lvl="0" marL="0" rtl="0" algn="l">
              <a:spcBef>
                <a:spcPts val="0"/>
              </a:spcBef>
              <a:spcAft>
                <a:spcPts val="0"/>
              </a:spcAft>
              <a:buNone/>
            </a:pPr>
            <a:r>
              <a:t/>
            </a:r>
            <a:endParaRPr/>
          </a:p>
        </p:txBody>
      </p:sp>
      <p:sp>
        <p:nvSpPr>
          <p:cNvPr id="102" name="Google Shape;10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4" name="Shape 1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5" name="Shape 1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A">
  <p:cSld name="Subtema - 1 Imagen A">
    <p:spTree>
      <p:nvGrpSpPr>
        <p:cNvPr id="17" name="Shape 1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B">
  <p:cSld name="Subtema - 1 Imagen B">
    <p:spTree>
      <p:nvGrpSpPr>
        <p:cNvPr id="18" name="Shape 1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Centrada">
  <p:cSld name="Subtema - 1 Imagen Centrada">
    <p:spTree>
      <p:nvGrpSpPr>
        <p:cNvPr id="19" name="Shape 1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2 Imágenes">
  <p:cSld name="Subtema - 2 Imágenes">
    <p:spTree>
      <p:nvGrpSpPr>
        <p:cNvPr id="20" name="Shape 2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Imagen Gigante">
  <p:cSld name="Subtema - Imagen Gigante">
    <p:spTree>
      <p:nvGrpSpPr>
        <p:cNvPr id="21" name="Shape 2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Video">
  <p:cSld name="Subtema - Video">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26"/>
          <p:cNvGrpSpPr/>
          <p:nvPr/>
        </p:nvGrpSpPr>
        <p:grpSpPr>
          <a:xfrm>
            <a:off x="944054" y="5369051"/>
            <a:ext cx="7804380" cy="215444"/>
            <a:chOff x="944054" y="5369051"/>
            <a:chExt cx="7804380" cy="215444"/>
          </a:xfrm>
        </p:grpSpPr>
        <p:sp>
          <p:nvSpPr>
            <p:cNvPr id="11" name="Google Shape;11;p26"/>
            <p:cNvSpPr txBox="1"/>
            <p:nvPr/>
          </p:nvSpPr>
          <p:spPr>
            <a:xfrm>
              <a:off x="944054" y="5369051"/>
              <a:ext cx="1848583"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PE" sz="800" u="none" cap="none" strike="noStrike">
                  <a:solidFill>
                    <a:srgbClr val="7F7F7F"/>
                  </a:solidFill>
                  <a:latin typeface="Calibri"/>
                  <a:ea typeface="Calibri"/>
                  <a:cs typeface="Calibri"/>
                  <a:sym typeface="Calibri"/>
                </a:rPr>
                <a:t>GESTIÓN DE OPERACIONES •  SESIÓN 06</a:t>
              </a:r>
              <a:endParaRPr sz="800">
                <a:solidFill>
                  <a:srgbClr val="7F7F7F"/>
                </a:solidFill>
                <a:latin typeface="Calibri"/>
                <a:ea typeface="Calibri"/>
                <a:cs typeface="Calibri"/>
                <a:sym typeface="Calibri"/>
              </a:endParaRPr>
            </a:p>
          </p:txBody>
        </p:sp>
        <p:sp>
          <p:nvSpPr>
            <p:cNvPr id="12" name="Google Shape;12;p26"/>
            <p:cNvSpPr/>
            <p:nvPr/>
          </p:nvSpPr>
          <p:spPr>
            <a:xfrm>
              <a:off x="7340677" y="5384440"/>
              <a:ext cx="1407757" cy="18466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PE" sz="600">
                  <a:solidFill>
                    <a:srgbClr val="7F7F7F"/>
                  </a:solidFill>
                  <a:latin typeface="Calibri"/>
                  <a:ea typeface="Calibri"/>
                  <a:cs typeface="Calibri"/>
                  <a:sym typeface="Calibri"/>
                </a:rPr>
                <a:t>© ISIL. Todos los derechos reservados</a:t>
              </a:r>
              <a:endParaRPr/>
            </a:p>
          </p:txBody>
        </p:sp>
      </p:grpSp>
      <p:pic>
        <p:nvPicPr>
          <p:cNvPr id="13" name="Google Shape;13;p26"/>
          <p:cNvPicPr preferRelativeResize="0"/>
          <p:nvPr/>
        </p:nvPicPr>
        <p:blipFill rotWithShape="1">
          <a:blip r:embed="rId1">
            <a:alphaModFix amt="20000"/>
          </a:blip>
          <a:srcRect b="0" l="0" r="0" t="0"/>
          <a:stretch/>
        </p:blipFill>
        <p:spPr>
          <a:xfrm>
            <a:off x="495300" y="5328911"/>
            <a:ext cx="448573" cy="25075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9.png"/><Relationship Id="rId5" Type="http://schemas.openxmlformats.org/officeDocument/2006/relationships/image" Target="../media/image14.png"/><Relationship Id="rId6"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17.png"/><Relationship Id="rId6" Type="http://schemas.openxmlformats.org/officeDocument/2006/relationships/image" Target="../media/image9.png"/><Relationship Id="rId7"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hyperlink" Target="http://www.bizagi.com/es/" TargetMode="External"/><Relationship Id="rId5"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sp>
        <p:nvSpPr>
          <p:cNvPr id="27" name="Google Shape;27;p1"/>
          <p:cNvSpPr/>
          <p:nvPr/>
        </p:nvSpPr>
        <p:spPr>
          <a:xfrm>
            <a:off x="0" y="-9833"/>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 name="Google Shape;28;p1"/>
          <p:cNvSpPr txBox="1"/>
          <p:nvPr/>
        </p:nvSpPr>
        <p:spPr>
          <a:xfrm>
            <a:off x="2088505" y="1653293"/>
            <a:ext cx="8731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chemeClr val="lt1"/>
                </a:solidFill>
                <a:latin typeface="Calibri"/>
                <a:ea typeface="Calibri"/>
                <a:cs typeface="Calibri"/>
                <a:sym typeface="Calibri"/>
              </a:rPr>
              <a:t>SESIÓN</a:t>
            </a:r>
            <a:endParaRPr/>
          </a:p>
        </p:txBody>
      </p:sp>
      <p:sp>
        <p:nvSpPr>
          <p:cNvPr id="29" name="Google Shape;29;p1"/>
          <p:cNvSpPr txBox="1"/>
          <p:nvPr/>
        </p:nvSpPr>
        <p:spPr>
          <a:xfrm>
            <a:off x="2051281" y="1730819"/>
            <a:ext cx="96425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5800">
                <a:solidFill>
                  <a:srgbClr val="FFFFFF"/>
                </a:solidFill>
                <a:latin typeface="Calibri"/>
                <a:ea typeface="Calibri"/>
                <a:cs typeface="Calibri"/>
                <a:sym typeface="Calibri"/>
              </a:rPr>
              <a:t>06</a:t>
            </a:r>
            <a:endParaRPr sz="5800">
              <a:solidFill>
                <a:srgbClr val="FFFFFF"/>
              </a:solidFill>
              <a:latin typeface="Calibri"/>
              <a:ea typeface="Calibri"/>
              <a:cs typeface="Calibri"/>
              <a:sym typeface="Calibri"/>
            </a:endParaRPr>
          </a:p>
        </p:txBody>
      </p:sp>
      <p:cxnSp>
        <p:nvCxnSpPr>
          <p:cNvPr id="30" name="Google Shape;30;p1"/>
          <p:cNvCxnSpPr/>
          <p:nvPr/>
        </p:nvCxnSpPr>
        <p:spPr>
          <a:xfrm>
            <a:off x="3056456" y="1777107"/>
            <a:ext cx="0" cy="720031"/>
          </a:xfrm>
          <a:prstGeom prst="straightConnector1">
            <a:avLst/>
          </a:prstGeom>
          <a:noFill/>
          <a:ln cap="flat" cmpd="sng" w="25400">
            <a:solidFill>
              <a:srgbClr val="FFFFFF"/>
            </a:solidFill>
            <a:prstDash val="solid"/>
            <a:round/>
            <a:headEnd len="sm" w="sm" type="none"/>
            <a:tailEnd len="sm" w="sm" type="none"/>
          </a:ln>
        </p:spPr>
      </p:cxnSp>
      <p:sp>
        <p:nvSpPr>
          <p:cNvPr id="31" name="Google Shape;31;p1"/>
          <p:cNvSpPr txBox="1"/>
          <p:nvPr/>
        </p:nvSpPr>
        <p:spPr>
          <a:xfrm>
            <a:off x="3159592" y="2022625"/>
            <a:ext cx="4694224" cy="546625"/>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b="1" lang="es-PE" sz="3600">
                <a:solidFill>
                  <a:srgbClr val="FFFFFF"/>
                </a:solidFill>
                <a:latin typeface="Calibri"/>
                <a:ea typeface="Calibri"/>
                <a:cs typeface="Calibri"/>
                <a:sym typeface="Calibri"/>
              </a:rPr>
              <a:t>Estrategias de Procesos</a:t>
            </a:r>
            <a:endParaRPr/>
          </a:p>
        </p:txBody>
      </p:sp>
      <p:sp>
        <p:nvSpPr>
          <p:cNvPr id="32" name="Google Shape;32;p1"/>
          <p:cNvSpPr txBox="1"/>
          <p:nvPr/>
        </p:nvSpPr>
        <p:spPr>
          <a:xfrm>
            <a:off x="3175138" y="3008050"/>
            <a:ext cx="5313769" cy="1254446"/>
          </a:xfrm>
          <a:prstGeom prst="rect">
            <a:avLst/>
          </a:prstGeom>
          <a:noFill/>
          <a:ln>
            <a:noFill/>
          </a:ln>
        </p:spPr>
        <p:txBody>
          <a:bodyPr anchorCtr="0" anchor="t" bIns="45700" lIns="91425" spcFirstLastPara="1" rIns="91425" wrap="square" tIns="45700">
            <a:spAutoFit/>
          </a:bodyPr>
          <a:lstStyle/>
          <a:p>
            <a:pPr indent="-177800" lvl="0" marL="177800" marR="0" rtl="0" algn="l">
              <a:lnSpc>
                <a:spcPct val="120000"/>
              </a:lnSpc>
              <a:spcBef>
                <a:spcPts val="0"/>
              </a:spcBef>
              <a:spcAft>
                <a:spcPts val="0"/>
              </a:spcAft>
              <a:buClr>
                <a:srgbClr val="FFFFFF"/>
              </a:buClr>
              <a:buSzPts val="1280"/>
              <a:buFont typeface="Arial"/>
              <a:buChar char="•"/>
            </a:pPr>
            <a:r>
              <a:rPr lang="es-PE" sz="1600">
                <a:solidFill>
                  <a:srgbClr val="FFFFFF"/>
                </a:solidFill>
                <a:latin typeface="Calibri"/>
                <a:ea typeface="Calibri"/>
                <a:cs typeface="Calibri"/>
                <a:sym typeface="Calibri"/>
              </a:rPr>
              <a:t>Definición de proceso</a:t>
            </a:r>
            <a:endParaRPr/>
          </a:p>
          <a:p>
            <a:pPr indent="-177800" lvl="0" marL="177800" marR="0" rtl="0" algn="l">
              <a:lnSpc>
                <a:spcPct val="120000"/>
              </a:lnSpc>
              <a:spcBef>
                <a:spcPts val="0"/>
              </a:spcBef>
              <a:spcAft>
                <a:spcPts val="0"/>
              </a:spcAft>
              <a:buClr>
                <a:srgbClr val="FFFFFF"/>
              </a:buClr>
              <a:buSzPts val="1280"/>
              <a:buFont typeface="Arial"/>
              <a:buChar char="•"/>
            </a:pPr>
            <a:r>
              <a:rPr lang="es-PE" sz="1600">
                <a:solidFill>
                  <a:srgbClr val="FFFFFF"/>
                </a:solidFill>
                <a:latin typeface="Calibri"/>
                <a:ea typeface="Calibri"/>
                <a:cs typeface="Calibri"/>
                <a:sym typeface="Calibri"/>
              </a:rPr>
              <a:t>Estrategias de procesos</a:t>
            </a:r>
            <a:endParaRPr/>
          </a:p>
          <a:p>
            <a:pPr indent="-177800" lvl="0" marL="177800" marR="0" rtl="0" algn="l">
              <a:lnSpc>
                <a:spcPct val="120000"/>
              </a:lnSpc>
              <a:spcBef>
                <a:spcPts val="0"/>
              </a:spcBef>
              <a:spcAft>
                <a:spcPts val="0"/>
              </a:spcAft>
              <a:buClr>
                <a:srgbClr val="FFFFFF"/>
              </a:buClr>
              <a:buSzPts val="1280"/>
              <a:buFont typeface="Arial"/>
              <a:buChar char="•"/>
            </a:pPr>
            <a:r>
              <a:rPr lang="es-PE" sz="1600">
                <a:solidFill>
                  <a:srgbClr val="FFFFFF"/>
                </a:solidFill>
                <a:latin typeface="Calibri"/>
                <a:ea typeface="Calibri"/>
                <a:cs typeface="Calibri"/>
                <a:sym typeface="Calibri"/>
              </a:rPr>
              <a:t>Análisis y diseño de procesos</a:t>
            </a:r>
            <a:endParaRPr/>
          </a:p>
          <a:p>
            <a:pPr indent="-177800" lvl="0" marL="177800" marR="0" rtl="0" algn="l">
              <a:lnSpc>
                <a:spcPct val="120000"/>
              </a:lnSpc>
              <a:spcBef>
                <a:spcPts val="0"/>
              </a:spcBef>
              <a:spcAft>
                <a:spcPts val="0"/>
              </a:spcAft>
              <a:buClr>
                <a:srgbClr val="FFFFFF"/>
              </a:buClr>
              <a:buSzPts val="1280"/>
              <a:buFont typeface="Arial"/>
              <a:buChar char="•"/>
            </a:pPr>
            <a:r>
              <a:rPr lang="es-PE" sz="1600">
                <a:solidFill>
                  <a:srgbClr val="FFFFFF"/>
                </a:solidFill>
                <a:latin typeface="Calibri"/>
                <a:ea typeface="Calibri"/>
                <a:cs typeface="Calibri"/>
                <a:sym typeface="Calibri"/>
              </a:rPr>
              <a:t>Definición de capacidad en el ámbito de operaciones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0"/>
          <p:cNvSpPr txBox="1"/>
          <p:nvPr/>
        </p:nvSpPr>
        <p:spPr>
          <a:xfrm>
            <a:off x="971600" y="1357333"/>
            <a:ext cx="612068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2000" u="sng">
                <a:solidFill>
                  <a:schemeClr val="dk1"/>
                </a:solidFill>
                <a:latin typeface="Calibri"/>
                <a:ea typeface="Calibri"/>
                <a:cs typeface="Calibri"/>
                <a:sym typeface="Calibri"/>
              </a:rPr>
              <a:t>Enfoque repetitivo</a:t>
            </a:r>
            <a:endParaRPr/>
          </a:p>
        </p:txBody>
      </p:sp>
      <p:sp>
        <p:nvSpPr>
          <p:cNvPr id="115" name="Google Shape;115;p10"/>
          <p:cNvSpPr txBox="1"/>
          <p:nvPr/>
        </p:nvSpPr>
        <p:spPr>
          <a:xfrm>
            <a:off x="961383" y="2123075"/>
            <a:ext cx="3430597" cy="2169825"/>
          </a:xfrm>
          <a:prstGeom prst="rect">
            <a:avLst/>
          </a:prstGeom>
          <a:noFill/>
          <a:ln>
            <a:noFill/>
          </a:ln>
        </p:spPr>
        <p:txBody>
          <a:bodyPr anchorCtr="0" anchor="t" bIns="45700" lIns="91425" spcFirstLastPara="1" rIns="91425" wrap="square" tIns="45700">
            <a:spAutoFit/>
          </a:bodyPr>
          <a:lstStyle/>
          <a:p>
            <a:pPr indent="-238115" lvl="0" marL="238115" marR="0" rtl="0" algn="just">
              <a:spcBef>
                <a:spcPts val="0"/>
              </a:spcBef>
              <a:spcAft>
                <a:spcPts val="0"/>
              </a:spcAft>
              <a:buClr>
                <a:schemeClr val="dk1"/>
              </a:buClr>
              <a:buSzPts val="1500"/>
              <a:buFont typeface="Noto Sans Symbols"/>
              <a:buChar char="⮚"/>
            </a:pPr>
            <a:r>
              <a:rPr lang="es-PE" sz="1500">
                <a:solidFill>
                  <a:schemeClr val="dk1"/>
                </a:solidFill>
                <a:latin typeface="Calibri"/>
                <a:ea typeface="Calibri"/>
                <a:cs typeface="Calibri"/>
                <a:sym typeface="Calibri"/>
              </a:rPr>
              <a:t>Son procesos orientados al producto que utiliza módulos.</a:t>
            </a:r>
            <a:endParaRPr/>
          </a:p>
          <a:p>
            <a:pPr indent="-142865" lvl="0" marL="238115" marR="0" rtl="0" algn="just">
              <a:spcBef>
                <a:spcPts val="0"/>
              </a:spcBef>
              <a:spcAft>
                <a:spcPts val="0"/>
              </a:spcAft>
              <a:buClr>
                <a:schemeClr val="dk1"/>
              </a:buClr>
              <a:buSzPts val="1500"/>
              <a:buFont typeface="Noto Sans Symbols"/>
              <a:buNone/>
            </a:pPr>
            <a:r>
              <a:t/>
            </a:r>
            <a:endParaRPr sz="1500">
              <a:solidFill>
                <a:schemeClr val="dk1"/>
              </a:solidFill>
              <a:latin typeface="Calibri"/>
              <a:ea typeface="Calibri"/>
              <a:cs typeface="Calibri"/>
              <a:sym typeface="Calibri"/>
            </a:endParaRPr>
          </a:p>
          <a:p>
            <a:pPr indent="-238115" lvl="0" marL="238115" marR="0" rtl="0" algn="just">
              <a:spcBef>
                <a:spcPts val="0"/>
              </a:spcBef>
              <a:spcAft>
                <a:spcPts val="0"/>
              </a:spcAft>
              <a:buClr>
                <a:schemeClr val="dk1"/>
              </a:buClr>
              <a:buSzPts val="1500"/>
              <a:buFont typeface="Noto Sans Symbols"/>
              <a:buChar char="⮚"/>
            </a:pPr>
            <a:r>
              <a:rPr lang="es-PE" sz="1500">
                <a:solidFill>
                  <a:schemeClr val="dk1"/>
                </a:solidFill>
                <a:latin typeface="Calibri"/>
                <a:ea typeface="Calibri"/>
                <a:cs typeface="Calibri"/>
                <a:sym typeface="Calibri"/>
              </a:rPr>
              <a:t>Los módulos son partes o componentes que se preparan previamente.</a:t>
            </a:r>
            <a:endParaRPr/>
          </a:p>
          <a:p>
            <a:pPr indent="-142865" lvl="0" marL="238115" marR="0" rtl="0" algn="just">
              <a:spcBef>
                <a:spcPts val="0"/>
              </a:spcBef>
              <a:spcAft>
                <a:spcPts val="0"/>
              </a:spcAft>
              <a:buClr>
                <a:schemeClr val="dk1"/>
              </a:buClr>
              <a:buSzPts val="1500"/>
              <a:buFont typeface="Noto Sans Symbols"/>
              <a:buNone/>
            </a:pPr>
            <a:r>
              <a:t/>
            </a:r>
            <a:endParaRPr sz="1500">
              <a:solidFill>
                <a:schemeClr val="dk1"/>
              </a:solidFill>
              <a:latin typeface="Calibri"/>
              <a:ea typeface="Calibri"/>
              <a:cs typeface="Calibri"/>
              <a:sym typeface="Calibri"/>
            </a:endParaRPr>
          </a:p>
          <a:p>
            <a:pPr indent="-238115" lvl="0" marL="238115" marR="0" rtl="0" algn="just">
              <a:spcBef>
                <a:spcPts val="0"/>
              </a:spcBef>
              <a:spcAft>
                <a:spcPts val="0"/>
              </a:spcAft>
              <a:buClr>
                <a:schemeClr val="dk1"/>
              </a:buClr>
              <a:buSzPts val="1500"/>
              <a:buFont typeface="Noto Sans Symbols"/>
              <a:buChar char="⮚"/>
            </a:pPr>
            <a:r>
              <a:rPr lang="es-PE" sz="1500">
                <a:solidFill>
                  <a:schemeClr val="dk1"/>
                </a:solidFill>
                <a:latin typeface="Calibri"/>
                <a:ea typeface="Calibri"/>
                <a:cs typeface="Calibri"/>
                <a:sym typeface="Calibri"/>
              </a:rPr>
              <a:t>Puede ser equivalente a una línea de ensamble clásica.</a:t>
            </a:r>
            <a:endParaRPr/>
          </a:p>
        </p:txBody>
      </p:sp>
      <p:sp>
        <p:nvSpPr>
          <p:cNvPr id="116" name="Google Shape;116;p10"/>
          <p:cNvSpPr txBox="1"/>
          <p:nvPr/>
        </p:nvSpPr>
        <p:spPr>
          <a:xfrm>
            <a:off x="971600" y="4411627"/>
            <a:ext cx="5880653" cy="784830"/>
          </a:xfrm>
          <a:prstGeom prst="rect">
            <a:avLst/>
          </a:prstGeom>
          <a:noFill/>
          <a:ln cap="flat" cmpd="sng" w="28575">
            <a:solidFill>
              <a:srgbClr val="FF0000"/>
            </a:solidFill>
            <a:prstDash val="dash"/>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PE" sz="1500">
                <a:solidFill>
                  <a:schemeClr val="dk1"/>
                </a:solidFill>
                <a:latin typeface="Calibri"/>
                <a:ea typeface="Calibri"/>
                <a:cs typeface="Calibri"/>
                <a:sym typeface="Calibri"/>
              </a:rPr>
              <a:t>Así, se obtienen tanto las ventajas económicas del modelo continuo (donde se preparan estos módulos), como la ventaja de la personalización del modelo de bajo volumen y alta variedad.</a:t>
            </a:r>
            <a:endParaRPr/>
          </a:p>
        </p:txBody>
      </p:sp>
      <p:pic>
        <p:nvPicPr>
          <p:cNvPr id="117" name="Google Shape;117;p10"/>
          <p:cNvPicPr preferRelativeResize="0"/>
          <p:nvPr/>
        </p:nvPicPr>
        <p:blipFill rotWithShape="1">
          <a:blip r:embed="rId3">
            <a:alphaModFix/>
          </a:blip>
          <a:srcRect b="0" l="0" r="0" t="0"/>
          <a:stretch/>
        </p:blipFill>
        <p:spPr>
          <a:xfrm>
            <a:off x="5292080" y="1301776"/>
            <a:ext cx="2462858" cy="1477714"/>
          </a:xfrm>
          <a:prstGeom prst="rect">
            <a:avLst/>
          </a:prstGeom>
          <a:noFill/>
          <a:ln>
            <a:noFill/>
          </a:ln>
        </p:spPr>
      </p:pic>
      <p:pic>
        <p:nvPicPr>
          <p:cNvPr id="118" name="Google Shape;118;p10"/>
          <p:cNvPicPr preferRelativeResize="0"/>
          <p:nvPr/>
        </p:nvPicPr>
        <p:blipFill rotWithShape="1">
          <a:blip r:embed="rId4">
            <a:alphaModFix/>
          </a:blip>
          <a:srcRect b="0" l="0" r="0" t="0"/>
          <a:stretch/>
        </p:blipFill>
        <p:spPr>
          <a:xfrm>
            <a:off x="5203362" y="3160511"/>
            <a:ext cx="2640293" cy="1262063"/>
          </a:xfrm>
          <a:prstGeom prst="rect">
            <a:avLst/>
          </a:prstGeom>
          <a:noFill/>
          <a:ln>
            <a:noFill/>
          </a:ln>
        </p:spPr>
      </p:pic>
      <p:sp>
        <p:nvSpPr>
          <p:cNvPr id="119" name="Google Shape;119;p10"/>
          <p:cNvSpPr/>
          <p:nvPr/>
        </p:nvSpPr>
        <p:spPr>
          <a:xfrm>
            <a:off x="407875" y="320830"/>
            <a:ext cx="720449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Estrategias de procesos</a:t>
            </a:r>
            <a:endParaRPr sz="1400">
              <a:solidFill>
                <a:srgbClr val="438AD7"/>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1"/>
          <p:cNvSpPr txBox="1"/>
          <p:nvPr/>
        </p:nvSpPr>
        <p:spPr>
          <a:xfrm>
            <a:off x="1060090" y="957223"/>
            <a:ext cx="612068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2000" u="sng">
                <a:solidFill>
                  <a:schemeClr val="dk1"/>
                </a:solidFill>
                <a:latin typeface="Calibri"/>
                <a:ea typeface="Calibri"/>
                <a:cs typeface="Calibri"/>
                <a:sym typeface="Calibri"/>
              </a:rPr>
              <a:t>Enfoque en el producto</a:t>
            </a:r>
            <a:endParaRPr/>
          </a:p>
        </p:txBody>
      </p:sp>
      <p:sp>
        <p:nvSpPr>
          <p:cNvPr id="126" name="Google Shape;126;p11"/>
          <p:cNvSpPr txBox="1"/>
          <p:nvPr/>
        </p:nvSpPr>
        <p:spPr>
          <a:xfrm>
            <a:off x="961383" y="1523601"/>
            <a:ext cx="3430597" cy="2631490"/>
          </a:xfrm>
          <a:prstGeom prst="rect">
            <a:avLst/>
          </a:prstGeom>
          <a:noFill/>
          <a:ln>
            <a:noFill/>
          </a:ln>
        </p:spPr>
        <p:txBody>
          <a:bodyPr anchorCtr="0" anchor="t" bIns="45700" lIns="91425" spcFirstLastPara="1" rIns="91425" wrap="square" tIns="45700">
            <a:spAutoFit/>
          </a:bodyPr>
          <a:lstStyle/>
          <a:p>
            <a:pPr indent="-238115" lvl="0" marL="238115" marR="0" rtl="0" algn="just">
              <a:spcBef>
                <a:spcPts val="0"/>
              </a:spcBef>
              <a:spcAft>
                <a:spcPts val="0"/>
              </a:spcAft>
              <a:buClr>
                <a:schemeClr val="dk1"/>
              </a:buClr>
              <a:buSzPts val="1500"/>
              <a:buFont typeface="Noto Sans Symbols"/>
              <a:buChar char="⮚"/>
            </a:pPr>
            <a:r>
              <a:rPr lang="es-PE" sz="1500">
                <a:solidFill>
                  <a:schemeClr val="dk1"/>
                </a:solidFill>
                <a:latin typeface="Calibri"/>
                <a:ea typeface="Calibri"/>
                <a:cs typeface="Calibri"/>
                <a:sym typeface="Calibri"/>
              </a:rPr>
              <a:t>Son procesos de alto volumen y poca variedad.</a:t>
            </a:r>
            <a:endParaRPr/>
          </a:p>
          <a:p>
            <a:pPr indent="-142865" lvl="0" marL="238115" marR="0" rtl="0" algn="just">
              <a:spcBef>
                <a:spcPts val="0"/>
              </a:spcBef>
              <a:spcAft>
                <a:spcPts val="0"/>
              </a:spcAft>
              <a:buClr>
                <a:schemeClr val="dk1"/>
              </a:buClr>
              <a:buSzPts val="1500"/>
              <a:buFont typeface="Noto Sans Symbols"/>
              <a:buNone/>
            </a:pPr>
            <a:r>
              <a:t/>
            </a:r>
            <a:endParaRPr sz="1500">
              <a:solidFill>
                <a:schemeClr val="dk1"/>
              </a:solidFill>
              <a:latin typeface="Calibri"/>
              <a:ea typeface="Calibri"/>
              <a:cs typeface="Calibri"/>
              <a:sym typeface="Calibri"/>
            </a:endParaRPr>
          </a:p>
          <a:p>
            <a:pPr indent="-238115" lvl="0" marL="238115" marR="0" rtl="0" algn="just">
              <a:spcBef>
                <a:spcPts val="0"/>
              </a:spcBef>
              <a:spcAft>
                <a:spcPts val="0"/>
              </a:spcAft>
              <a:buClr>
                <a:schemeClr val="dk1"/>
              </a:buClr>
              <a:buSzPts val="1500"/>
              <a:buFont typeface="Noto Sans Symbols"/>
              <a:buChar char="⮚"/>
            </a:pPr>
            <a:r>
              <a:rPr lang="es-PE" sz="1500">
                <a:solidFill>
                  <a:schemeClr val="dk1"/>
                </a:solidFill>
                <a:latin typeface="Calibri"/>
                <a:ea typeface="Calibri"/>
                <a:cs typeface="Calibri"/>
                <a:sym typeface="Calibri"/>
              </a:rPr>
              <a:t>Conocidos también como procesos continuos.</a:t>
            </a:r>
            <a:endParaRPr/>
          </a:p>
          <a:p>
            <a:pPr indent="-142865" lvl="0" marL="238115" marR="0" rtl="0" algn="just">
              <a:spcBef>
                <a:spcPts val="0"/>
              </a:spcBef>
              <a:spcAft>
                <a:spcPts val="0"/>
              </a:spcAft>
              <a:buClr>
                <a:schemeClr val="dk1"/>
              </a:buClr>
              <a:buSzPts val="1500"/>
              <a:buFont typeface="Noto Sans Symbols"/>
              <a:buNone/>
            </a:pPr>
            <a:r>
              <a:t/>
            </a:r>
            <a:endParaRPr sz="1500">
              <a:solidFill>
                <a:schemeClr val="dk1"/>
              </a:solidFill>
              <a:latin typeface="Calibri"/>
              <a:ea typeface="Calibri"/>
              <a:cs typeface="Calibri"/>
              <a:sym typeface="Calibri"/>
            </a:endParaRPr>
          </a:p>
          <a:p>
            <a:pPr indent="-238115" lvl="0" marL="238115" marR="0" rtl="0" algn="just">
              <a:spcBef>
                <a:spcPts val="0"/>
              </a:spcBef>
              <a:spcAft>
                <a:spcPts val="0"/>
              </a:spcAft>
              <a:buClr>
                <a:schemeClr val="dk1"/>
              </a:buClr>
              <a:buSzPts val="1500"/>
              <a:buFont typeface="Noto Sans Symbols"/>
              <a:buChar char="⮚"/>
            </a:pPr>
            <a:r>
              <a:rPr lang="es-PE" sz="1500">
                <a:solidFill>
                  <a:schemeClr val="dk1"/>
                </a:solidFill>
                <a:latin typeface="Calibri"/>
                <a:ea typeface="Calibri"/>
                <a:cs typeface="Calibri"/>
                <a:sym typeface="Calibri"/>
              </a:rPr>
              <a:t>Instalaciones organizadas alrededor del producto.</a:t>
            </a:r>
            <a:endParaRPr/>
          </a:p>
          <a:p>
            <a:pPr indent="-142865" lvl="0" marL="238115" marR="0" rtl="0" algn="just">
              <a:spcBef>
                <a:spcPts val="0"/>
              </a:spcBef>
              <a:spcAft>
                <a:spcPts val="0"/>
              </a:spcAft>
              <a:buClr>
                <a:schemeClr val="dk1"/>
              </a:buClr>
              <a:buSzPts val="1500"/>
              <a:buFont typeface="Noto Sans Symbols"/>
              <a:buNone/>
            </a:pPr>
            <a:r>
              <a:t/>
            </a:r>
            <a:endParaRPr sz="1500">
              <a:solidFill>
                <a:schemeClr val="dk1"/>
              </a:solidFill>
              <a:latin typeface="Calibri"/>
              <a:ea typeface="Calibri"/>
              <a:cs typeface="Calibri"/>
              <a:sym typeface="Calibri"/>
            </a:endParaRPr>
          </a:p>
          <a:p>
            <a:pPr indent="-238115" lvl="0" marL="238115" marR="0" rtl="0" algn="just">
              <a:spcBef>
                <a:spcPts val="0"/>
              </a:spcBef>
              <a:spcAft>
                <a:spcPts val="0"/>
              </a:spcAft>
              <a:buClr>
                <a:schemeClr val="dk1"/>
              </a:buClr>
              <a:buSzPts val="1500"/>
              <a:buFont typeface="Noto Sans Symbols"/>
              <a:buChar char="⮚"/>
            </a:pPr>
            <a:r>
              <a:rPr lang="es-PE" sz="1500">
                <a:solidFill>
                  <a:schemeClr val="dk1"/>
                </a:solidFill>
                <a:latin typeface="Calibri"/>
                <a:ea typeface="Calibri"/>
                <a:cs typeface="Calibri"/>
                <a:sym typeface="Calibri"/>
              </a:rPr>
              <a:t>Instalaciones enfocadas en la estandarización y control de calidad.</a:t>
            </a:r>
            <a:endParaRPr/>
          </a:p>
        </p:txBody>
      </p:sp>
      <p:sp>
        <p:nvSpPr>
          <p:cNvPr id="127" name="Google Shape;127;p11"/>
          <p:cNvSpPr txBox="1"/>
          <p:nvPr/>
        </p:nvSpPr>
        <p:spPr>
          <a:xfrm>
            <a:off x="1249050" y="4308350"/>
            <a:ext cx="6480720" cy="553998"/>
          </a:xfrm>
          <a:prstGeom prst="rect">
            <a:avLst/>
          </a:prstGeom>
          <a:noFill/>
          <a:ln cap="flat" cmpd="sng" w="19050">
            <a:solidFill>
              <a:srgbClr val="FF0000"/>
            </a:solidFill>
            <a:prstDash val="dash"/>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PE" sz="1500">
                <a:solidFill>
                  <a:schemeClr val="dk1"/>
                </a:solidFill>
                <a:latin typeface="Calibri"/>
                <a:ea typeface="Calibri"/>
                <a:cs typeface="Calibri"/>
                <a:sym typeface="Calibri"/>
              </a:rPr>
              <a:t>La naturaleza especializada de la instalación requiere de costos fijos altos, pero los bajos costos variables facilitan la gran utilización de la instalación.</a:t>
            </a:r>
            <a:endParaRPr/>
          </a:p>
        </p:txBody>
      </p:sp>
      <p:pic>
        <p:nvPicPr>
          <p:cNvPr id="128" name="Google Shape;128;p11"/>
          <p:cNvPicPr preferRelativeResize="0"/>
          <p:nvPr/>
        </p:nvPicPr>
        <p:blipFill rotWithShape="1">
          <a:blip r:embed="rId3">
            <a:alphaModFix/>
          </a:blip>
          <a:srcRect b="0" l="0" r="0" t="0"/>
          <a:stretch/>
        </p:blipFill>
        <p:spPr>
          <a:xfrm>
            <a:off x="4665630" y="1417475"/>
            <a:ext cx="1857879" cy="1040413"/>
          </a:xfrm>
          <a:prstGeom prst="rect">
            <a:avLst/>
          </a:prstGeom>
          <a:noFill/>
          <a:ln>
            <a:noFill/>
          </a:ln>
        </p:spPr>
      </p:pic>
      <p:pic>
        <p:nvPicPr>
          <p:cNvPr id="129" name="Google Shape;129;p11"/>
          <p:cNvPicPr preferRelativeResize="0"/>
          <p:nvPr/>
        </p:nvPicPr>
        <p:blipFill rotWithShape="1">
          <a:blip r:embed="rId4">
            <a:alphaModFix/>
          </a:blip>
          <a:srcRect b="0" l="0" r="0" t="0"/>
          <a:stretch/>
        </p:blipFill>
        <p:spPr>
          <a:xfrm>
            <a:off x="6885438" y="1937681"/>
            <a:ext cx="1024673" cy="681873"/>
          </a:xfrm>
          <a:prstGeom prst="rect">
            <a:avLst/>
          </a:prstGeom>
          <a:noFill/>
          <a:ln>
            <a:noFill/>
          </a:ln>
        </p:spPr>
      </p:pic>
      <p:pic>
        <p:nvPicPr>
          <p:cNvPr id="130" name="Google Shape;130;p11"/>
          <p:cNvPicPr preferRelativeResize="0"/>
          <p:nvPr/>
        </p:nvPicPr>
        <p:blipFill rotWithShape="1">
          <a:blip r:embed="rId5">
            <a:alphaModFix/>
          </a:blip>
          <a:srcRect b="0" l="0" r="0" t="0"/>
          <a:stretch/>
        </p:blipFill>
        <p:spPr>
          <a:xfrm>
            <a:off x="6904302" y="3287696"/>
            <a:ext cx="1027907" cy="769938"/>
          </a:xfrm>
          <a:prstGeom prst="rect">
            <a:avLst/>
          </a:prstGeom>
          <a:noFill/>
          <a:ln>
            <a:noFill/>
          </a:ln>
        </p:spPr>
      </p:pic>
      <p:pic>
        <p:nvPicPr>
          <p:cNvPr id="131" name="Google Shape;131;p11"/>
          <p:cNvPicPr preferRelativeResize="0"/>
          <p:nvPr/>
        </p:nvPicPr>
        <p:blipFill rotWithShape="1">
          <a:blip r:embed="rId6">
            <a:alphaModFix/>
          </a:blip>
          <a:srcRect b="0" l="0" r="0" t="0"/>
          <a:stretch/>
        </p:blipFill>
        <p:spPr>
          <a:xfrm>
            <a:off x="4634474" y="2839346"/>
            <a:ext cx="1920188" cy="1075305"/>
          </a:xfrm>
          <a:prstGeom prst="rect">
            <a:avLst/>
          </a:prstGeom>
          <a:noFill/>
          <a:ln>
            <a:noFill/>
          </a:ln>
        </p:spPr>
      </p:pic>
      <p:sp>
        <p:nvSpPr>
          <p:cNvPr id="132" name="Google Shape;132;p11"/>
          <p:cNvSpPr/>
          <p:nvPr/>
        </p:nvSpPr>
        <p:spPr>
          <a:xfrm>
            <a:off x="407875" y="320830"/>
            <a:ext cx="720449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Estrategias de procesos</a:t>
            </a:r>
            <a:endParaRPr sz="1400">
              <a:solidFill>
                <a:srgbClr val="438AD7"/>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2"/>
          <p:cNvSpPr txBox="1"/>
          <p:nvPr/>
        </p:nvSpPr>
        <p:spPr>
          <a:xfrm>
            <a:off x="1010928" y="787061"/>
            <a:ext cx="612068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2000" u="sng">
                <a:solidFill>
                  <a:schemeClr val="dk1"/>
                </a:solidFill>
                <a:latin typeface="Calibri"/>
                <a:ea typeface="Calibri"/>
                <a:cs typeface="Calibri"/>
                <a:sym typeface="Calibri"/>
              </a:rPr>
              <a:t>Enfoque en la personalización masiva</a:t>
            </a:r>
            <a:endParaRPr/>
          </a:p>
        </p:txBody>
      </p:sp>
      <p:sp>
        <p:nvSpPr>
          <p:cNvPr id="139" name="Google Shape;139;p12"/>
          <p:cNvSpPr txBox="1"/>
          <p:nvPr/>
        </p:nvSpPr>
        <p:spPr>
          <a:xfrm>
            <a:off x="4721125" y="1447135"/>
            <a:ext cx="3430597" cy="2169825"/>
          </a:xfrm>
          <a:prstGeom prst="rect">
            <a:avLst/>
          </a:prstGeom>
          <a:noFill/>
          <a:ln>
            <a:noFill/>
          </a:ln>
        </p:spPr>
        <p:txBody>
          <a:bodyPr anchorCtr="0" anchor="t" bIns="45700" lIns="91425" spcFirstLastPara="1" rIns="91425" wrap="square" tIns="45700">
            <a:spAutoFit/>
          </a:bodyPr>
          <a:lstStyle/>
          <a:p>
            <a:pPr indent="-238115" lvl="0" marL="238115" marR="0" rtl="0" algn="just">
              <a:spcBef>
                <a:spcPts val="0"/>
              </a:spcBef>
              <a:spcAft>
                <a:spcPts val="0"/>
              </a:spcAft>
              <a:buClr>
                <a:schemeClr val="dk1"/>
              </a:buClr>
              <a:buSzPts val="1500"/>
              <a:buFont typeface="Noto Sans Symbols"/>
              <a:buChar char="⮚"/>
            </a:pPr>
            <a:r>
              <a:rPr lang="es-PE" sz="1500">
                <a:solidFill>
                  <a:schemeClr val="dk1"/>
                </a:solidFill>
                <a:latin typeface="Calibri"/>
                <a:ea typeface="Calibri"/>
                <a:cs typeface="Calibri"/>
                <a:sym typeface="Calibri"/>
              </a:rPr>
              <a:t>Producción rápida y a bajo costo que atiende los cambios constantes en los deseos personales del cliente.</a:t>
            </a:r>
            <a:endParaRPr/>
          </a:p>
          <a:p>
            <a:pPr indent="-142865" lvl="0" marL="238115" marR="0" rtl="0" algn="just">
              <a:spcBef>
                <a:spcPts val="0"/>
              </a:spcBef>
              <a:spcAft>
                <a:spcPts val="0"/>
              </a:spcAft>
              <a:buClr>
                <a:schemeClr val="dk1"/>
              </a:buClr>
              <a:buSzPts val="1500"/>
              <a:buFont typeface="Noto Sans Symbols"/>
              <a:buNone/>
            </a:pPr>
            <a:r>
              <a:t/>
            </a:r>
            <a:endParaRPr sz="1500">
              <a:solidFill>
                <a:schemeClr val="dk1"/>
              </a:solidFill>
              <a:latin typeface="Calibri"/>
              <a:ea typeface="Calibri"/>
              <a:cs typeface="Calibri"/>
              <a:sym typeface="Calibri"/>
            </a:endParaRPr>
          </a:p>
          <a:p>
            <a:pPr indent="-238115" lvl="0" marL="238115" marR="0" rtl="0" algn="just">
              <a:spcBef>
                <a:spcPts val="0"/>
              </a:spcBef>
              <a:spcAft>
                <a:spcPts val="0"/>
              </a:spcAft>
              <a:buClr>
                <a:schemeClr val="dk1"/>
              </a:buClr>
              <a:buSzPts val="1500"/>
              <a:buFont typeface="Noto Sans Symbols"/>
              <a:buChar char="⮚"/>
            </a:pPr>
            <a:r>
              <a:rPr lang="es-PE" sz="1500">
                <a:solidFill>
                  <a:schemeClr val="dk1"/>
                </a:solidFill>
                <a:latin typeface="Calibri"/>
                <a:ea typeface="Calibri"/>
                <a:cs typeface="Calibri"/>
                <a:sym typeface="Calibri"/>
              </a:rPr>
              <a:t>La personalización no solo se refiere a la variedad, sino también a la elaboración en forma económica de lo </a:t>
            </a:r>
            <a:r>
              <a:rPr b="1" i="1" lang="es-PE" sz="1500">
                <a:solidFill>
                  <a:srgbClr val="FF0000"/>
                </a:solidFill>
                <a:latin typeface="Calibri"/>
                <a:ea typeface="Calibri"/>
                <a:cs typeface="Calibri"/>
                <a:sym typeface="Calibri"/>
              </a:rPr>
              <a:t>que</a:t>
            </a:r>
            <a:r>
              <a:rPr lang="es-PE" sz="1500">
                <a:solidFill>
                  <a:schemeClr val="dk1"/>
                </a:solidFill>
                <a:latin typeface="Calibri"/>
                <a:ea typeface="Calibri"/>
                <a:cs typeface="Calibri"/>
                <a:sym typeface="Calibri"/>
              </a:rPr>
              <a:t> el cliente quiere </a:t>
            </a:r>
            <a:r>
              <a:rPr b="1" i="1" lang="es-PE" sz="1500">
                <a:solidFill>
                  <a:srgbClr val="FF0000"/>
                </a:solidFill>
                <a:latin typeface="Calibri"/>
                <a:ea typeface="Calibri"/>
                <a:cs typeface="Calibri"/>
                <a:sym typeface="Calibri"/>
              </a:rPr>
              <a:t>cuando</a:t>
            </a:r>
            <a:r>
              <a:rPr lang="es-PE" sz="1500">
                <a:solidFill>
                  <a:schemeClr val="dk1"/>
                </a:solidFill>
                <a:latin typeface="Calibri"/>
                <a:ea typeface="Calibri"/>
                <a:cs typeface="Calibri"/>
                <a:sym typeface="Calibri"/>
              </a:rPr>
              <a:t> el cliente lo desea.</a:t>
            </a:r>
            <a:endParaRPr/>
          </a:p>
        </p:txBody>
      </p:sp>
      <p:sp>
        <p:nvSpPr>
          <p:cNvPr id="140" name="Google Shape;140;p12"/>
          <p:cNvSpPr txBox="1"/>
          <p:nvPr/>
        </p:nvSpPr>
        <p:spPr>
          <a:xfrm>
            <a:off x="1435175" y="4347120"/>
            <a:ext cx="6480720" cy="784830"/>
          </a:xfrm>
          <a:prstGeom prst="rect">
            <a:avLst/>
          </a:prstGeom>
          <a:noFill/>
          <a:ln cap="flat" cmpd="sng" w="19050">
            <a:solidFill>
              <a:srgbClr val="FF0000"/>
            </a:solidFill>
            <a:prstDash val="dash"/>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PE" sz="1500">
                <a:solidFill>
                  <a:schemeClr val="dk1"/>
                </a:solidFill>
                <a:latin typeface="Calibri"/>
                <a:ea typeface="Calibri"/>
                <a:cs typeface="Calibri"/>
                <a:sym typeface="Calibri"/>
              </a:rPr>
              <a:t>Este enfoque nos brinda la variedad de productos que tradicionalmente proporcionaba la manufactura de bajo volumen al costo de la producción estandarizada de alto volumen. </a:t>
            </a:r>
            <a:endParaRPr/>
          </a:p>
        </p:txBody>
      </p:sp>
      <p:pic>
        <p:nvPicPr>
          <p:cNvPr id="141" name="Google Shape;141;p12"/>
          <p:cNvPicPr preferRelativeResize="0"/>
          <p:nvPr/>
        </p:nvPicPr>
        <p:blipFill rotWithShape="1">
          <a:blip r:embed="rId3">
            <a:alphaModFix/>
          </a:blip>
          <a:srcRect b="0" l="0" r="0" t="0"/>
          <a:stretch/>
        </p:blipFill>
        <p:spPr>
          <a:xfrm>
            <a:off x="1023990" y="1529316"/>
            <a:ext cx="1576873" cy="1106165"/>
          </a:xfrm>
          <a:prstGeom prst="rect">
            <a:avLst/>
          </a:prstGeom>
          <a:noFill/>
          <a:ln>
            <a:noFill/>
          </a:ln>
        </p:spPr>
      </p:pic>
      <p:pic>
        <p:nvPicPr>
          <p:cNvPr id="142" name="Google Shape;142;p12"/>
          <p:cNvPicPr preferRelativeResize="0"/>
          <p:nvPr/>
        </p:nvPicPr>
        <p:blipFill rotWithShape="1">
          <a:blip r:embed="rId4">
            <a:alphaModFix/>
          </a:blip>
          <a:srcRect b="0" l="0" r="0" t="0"/>
          <a:stretch/>
        </p:blipFill>
        <p:spPr>
          <a:xfrm>
            <a:off x="950921" y="2787539"/>
            <a:ext cx="1274857" cy="764914"/>
          </a:xfrm>
          <a:prstGeom prst="rect">
            <a:avLst/>
          </a:prstGeom>
          <a:noFill/>
          <a:ln>
            <a:noFill/>
          </a:ln>
        </p:spPr>
      </p:pic>
      <p:pic>
        <p:nvPicPr>
          <p:cNvPr id="143" name="Google Shape;143;p12"/>
          <p:cNvPicPr preferRelativeResize="0"/>
          <p:nvPr/>
        </p:nvPicPr>
        <p:blipFill rotWithShape="1">
          <a:blip r:embed="rId5">
            <a:alphaModFix/>
          </a:blip>
          <a:srcRect b="0" l="0" r="0" t="0"/>
          <a:stretch/>
        </p:blipFill>
        <p:spPr>
          <a:xfrm>
            <a:off x="2270315" y="3346802"/>
            <a:ext cx="1203137" cy="800633"/>
          </a:xfrm>
          <a:prstGeom prst="rect">
            <a:avLst/>
          </a:prstGeom>
          <a:noFill/>
          <a:ln>
            <a:noFill/>
          </a:ln>
        </p:spPr>
      </p:pic>
      <p:pic>
        <p:nvPicPr>
          <p:cNvPr id="144" name="Google Shape;144;p12"/>
          <p:cNvPicPr preferRelativeResize="0"/>
          <p:nvPr/>
        </p:nvPicPr>
        <p:blipFill rotWithShape="1">
          <a:blip r:embed="rId6">
            <a:alphaModFix/>
          </a:blip>
          <a:srcRect b="0" l="0" r="0" t="0"/>
          <a:stretch/>
        </p:blipFill>
        <p:spPr>
          <a:xfrm>
            <a:off x="3517988" y="2635482"/>
            <a:ext cx="1157547" cy="837468"/>
          </a:xfrm>
          <a:prstGeom prst="rect">
            <a:avLst/>
          </a:prstGeom>
          <a:noFill/>
          <a:ln>
            <a:noFill/>
          </a:ln>
        </p:spPr>
      </p:pic>
      <p:pic>
        <p:nvPicPr>
          <p:cNvPr id="145" name="Google Shape;145;p12"/>
          <p:cNvPicPr preferRelativeResize="0"/>
          <p:nvPr/>
        </p:nvPicPr>
        <p:blipFill rotWithShape="1">
          <a:blip r:embed="rId7">
            <a:alphaModFix/>
          </a:blip>
          <a:srcRect b="0" l="0" r="0" t="0"/>
          <a:stretch/>
        </p:blipFill>
        <p:spPr>
          <a:xfrm>
            <a:off x="3187077" y="1452086"/>
            <a:ext cx="925426" cy="989396"/>
          </a:xfrm>
          <a:prstGeom prst="rect">
            <a:avLst/>
          </a:prstGeom>
          <a:noFill/>
          <a:ln>
            <a:noFill/>
          </a:ln>
        </p:spPr>
      </p:pic>
      <p:sp>
        <p:nvSpPr>
          <p:cNvPr id="146" name="Google Shape;146;p12"/>
          <p:cNvSpPr/>
          <p:nvPr/>
        </p:nvSpPr>
        <p:spPr>
          <a:xfrm>
            <a:off x="407875" y="320830"/>
            <a:ext cx="720449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Estrategias de procesos</a:t>
            </a:r>
            <a:endParaRPr sz="1400">
              <a:solidFill>
                <a:srgbClr val="438AD7"/>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3"/>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 name="Google Shape;153;p13"/>
          <p:cNvSpPr/>
          <p:nvPr/>
        </p:nvSpPr>
        <p:spPr>
          <a:xfrm>
            <a:off x="373626" y="4499537"/>
            <a:ext cx="9144000"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Análisis y diseño de procesos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4"/>
          <p:cNvSpPr/>
          <p:nvPr/>
        </p:nvSpPr>
        <p:spPr>
          <a:xfrm>
            <a:off x="407875" y="281502"/>
            <a:ext cx="720449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Análisis y diseño de procesos</a:t>
            </a:r>
            <a:endParaRPr sz="1400">
              <a:solidFill>
                <a:srgbClr val="438AD7"/>
              </a:solidFill>
              <a:latin typeface="Calibri"/>
              <a:ea typeface="Calibri"/>
              <a:cs typeface="Calibri"/>
              <a:sym typeface="Calibri"/>
            </a:endParaRPr>
          </a:p>
        </p:txBody>
      </p:sp>
      <p:grpSp>
        <p:nvGrpSpPr>
          <p:cNvPr id="160" name="Google Shape;160;p14"/>
          <p:cNvGrpSpPr/>
          <p:nvPr/>
        </p:nvGrpSpPr>
        <p:grpSpPr>
          <a:xfrm>
            <a:off x="1207745" y="863348"/>
            <a:ext cx="6766087" cy="4490689"/>
            <a:chOff x="969750" y="802"/>
            <a:chExt cx="6766087" cy="4490689"/>
          </a:xfrm>
        </p:grpSpPr>
        <p:sp>
          <p:nvSpPr>
            <p:cNvPr id="161" name="Google Shape;161;p14"/>
            <p:cNvSpPr/>
            <p:nvPr/>
          </p:nvSpPr>
          <p:spPr>
            <a:xfrm rot="10800000">
              <a:off x="1946621" y="802"/>
              <a:ext cx="5789216" cy="1953741"/>
            </a:xfrm>
            <a:prstGeom prst="homePlate">
              <a:avLst>
                <a:gd fmla="val 5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
            <p:cNvSpPr txBox="1"/>
            <p:nvPr/>
          </p:nvSpPr>
          <p:spPr>
            <a:xfrm>
              <a:off x="2435056" y="802"/>
              <a:ext cx="5300781" cy="1953741"/>
            </a:xfrm>
            <a:prstGeom prst="rect">
              <a:avLst/>
            </a:prstGeom>
            <a:noFill/>
            <a:ln>
              <a:noFill/>
            </a:ln>
          </p:spPr>
          <p:txBody>
            <a:bodyPr anchorCtr="0" anchor="ctr" bIns="53325" lIns="861525" spcFirstLastPara="1" rIns="99550" wrap="square" tIns="53325">
              <a:noAutofit/>
            </a:bodyPr>
            <a:lstStyle/>
            <a:p>
              <a:pPr indent="0" lvl="0" marL="0" marR="0" rtl="0" algn="ctr">
                <a:lnSpc>
                  <a:spcPct val="90000"/>
                </a:lnSpc>
                <a:spcBef>
                  <a:spcPts val="0"/>
                </a:spcBef>
                <a:spcAft>
                  <a:spcPts val="0"/>
                </a:spcAft>
                <a:buNone/>
              </a:pPr>
              <a:r>
                <a:rPr lang="es-PE" sz="1400">
                  <a:solidFill>
                    <a:schemeClr val="lt1"/>
                  </a:solidFill>
                  <a:latin typeface="Calibri"/>
                  <a:ea typeface="Calibri"/>
                  <a:cs typeface="Calibri"/>
                  <a:sym typeface="Calibri"/>
                </a:rPr>
                <a:t>Análisis de procesos: Generación de un entendimiento claro y detallado del estado actual de un proceso y su alineamiento con los objetivos de la organización.</a:t>
              </a:r>
              <a:endParaRPr/>
            </a:p>
          </p:txBody>
        </p:sp>
        <p:sp>
          <p:nvSpPr>
            <p:cNvPr id="163" name="Google Shape;163;p14"/>
            <p:cNvSpPr/>
            <p:nvPr/>
          </p:nvSpPr>
          <p:spPr>
            <a:xfrm>
              <a:off x="969750" y="802"/>
              <a:ext cx="1953741" cy="1953741"/>
            </a:xfrm>
            <a:prstGeom prst="ellipse">
              <a:avLst/>
            </a:prstGeom>
            <a:blipFill rotWithShape="1">
              <a:blip r:embed="rId3">
                <a:alphaModFix/>
              </a:blip>
              <a:stretch>
                <a:fillRect b="0" l="-24998" r="-24998"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
            <p:cNvSpPr/>
            <p:nvPr/>
          </p:nvSpPr>
          <p:spPr>
            <a:xfrm rot="10800000">
              <a:off x="1946621" y="2537750"/>
              <a:ext cx="5789216" cy="1953741"/>
            </a:xfrm>
            <a:prstGeom prst="homePlate">
              <a:avLst>
                <a:gd fmla="val 5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txBox="1"/>
            <p:nvPr/>
          </p:nvSpPr>
          <p:spPr>
            <a:xfrm>
              <a:off x="2435056" y="2537750"/>
              <a:ext cx="5300781" cy="1953741"/>
            </a:xfrm>
            <a:prstGeom prst="rect">
              <a:avLst/>
            </a:prstGeom>
            <a:noFill/>
            <a:ln>
              <a:noFill/>
            </a:ln>
          </p:spPr>
          <p:txBody>
            <a:bodyPr anchorCtr="0" anchor="ctr" bIns="53325" lIns="861525" spcFirstLastPara="1" rIns="99550" wrap="square" tIns="53325">
              <a:noAutofit/>
            </a:bodyPr>
            <a:lstStyle/>
            <a:p>
              <a:pPr indent="0" lvl="0" marL="0" marR="0" rtl="0" algn="ctr">
                <a:lnSpc>
                  <a:spcPct val="90000"/>
                </a:lnSpc>
                <a:spcBef>
                  <a:spcPts val="0"/>
                </a:spcBef>
                <a:spcAft>
                  <a:spcPts val="0"/>
                </a:spcAft>
                <a:buNone/>
              </a:pPr>
              <a:r>
                <a:rPr lang="es-PE" sz="1400">
                  <a:solidFill>
                    <a:schemeClr val="lt1"/>
                  </a:solidFill>
                  <a:latin typeface="Calibri"/>
                  <a:ea typeface="Calibri"/>
                  <a:cs typeface="Calibri"/>
                  <a:sym typeface="Calibri"/>
                </a:rPr>
                <a:t>Diseño de procesos: el diseño de procesos implica crear especificaciones para los nuevos procesos o sus modificaciones. Para esto es necesario preguntarnos cómo se desarrollan las actividades de un extremo a otro, con el objetivo de generar valor para los clientes. La secuencia de actividades puede incluir: el lugar donde se realiza, cómo se realiza, el momento, quiénes intervienen, cómo se documenta y hasta el tiempo que puede durar las actividades.</a:t>
              </a:r>
              <a:endParaRPr/>
            </a:p>
          </p:txBody>
        </p:sp>
        <p:sp>
          <p:nvSpPr>
            <p:cNvPr id="166" name="Google Shape;166;p14"/>
            <p:cNvSpPr/>
            <p:nvPr/>
          </p:nvSpPr>
          <p:spPr>
            <a:xfrm>
              <a:off x="969750" y="2537750"/>
              <a:ext cx="1953741" cy="1953741"/>
            </a:xfrm>
            <a:prstGeom prst="ellipse">
              <a:avLst/>
            </a:prstGeom>
            <a:blipFill rotWithShape="1">
              <a:blip r:embed="rId4">
                <a:alphaModFix/>
              </a:blip>
              <a:stretch>
                <a:fillRect b="14989" l="-57791" r="-57791" t="1499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5"/>
          <p:cNvSpPr/>
          <p:nvPr/>
        </p:nvSpPr>
        <p:spPr>
          <a:xfrm>
            <a:off x="407875" y="320830"/>
            <a:ext cx="720449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Análisis y diseño de procesos</a:t>
            </a:r>
            <a:endParaRPr sz="1400">
              <a:solidFill>
                <a:srgbClr val="438AD7"/>
              </a:solidFill>
              <a:latin typeface="Calibri"/>
              <a:ea typeface="Calibri"/>
              <a:cs typeface="Calibri"/>
              <a:sym typeface="Calibri"/>
            </a:endParaRPr>
          </a:p>
        </p:txBody>
      </p:sp>
      <p:grpSp>
        <p:nvGrpSpPr>
          <p:cNvPr id="173" name="Google Shape;173;p15"/>
          <p:cNvGrpSpPr/>
          <p:nvPr/>
        </p:nvGrpSpPr>
        <p:grpSpPr>
          <a:xfrm>
            <a:off x="1127436" y="901874"/>
            <a:ext cx="5849466" cy="1553227"/>
            <a:chOff x="889441" y="0"/>
            <a:chExt cx="5849466" cy="1553227"/>
          </a:xfrm>
        </p:grpSpPr>
        <p:sp>
          <p:nvSpPr>
            <p:cNvPr id="174" name="Google Shape;174;p15"/>
            <p:cNvSpPr/>
            <p:nvPr/>
          </p:nvSpPr>
          <p:spPr>
            <a:xfrm rot="10800000">
              <a:off x="1666055" y="0"/>
              <a:ext cx="5072852" cy="1553227"/>
            </a:xfrm>
            <a:prstGeom prst="homePlate">
              <a:avLst>
                <a:gd fmla="val 5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
            <p:cNvSpPr txBox="1"/>
            <p:nvPr/>
          </p:nvSpPr>
          <p:spPr>
            <a:xfrm>
              <a:off x="2054362" y="0"/>
              <a:ext cx="4684545" cy="1553227"/>
            </a:xfrm>
            <a:prstGeom prst="rect">
              <a:avLst/>
            </a:prstGeom>
            <a:noFill/>
            <a:ln>
              <a:noFill/>
            </a:ln>
          </p:spPr>
          <p:txBody>
            <a:bodyPr anchorCtr="0" anchor="ctr" bIns="95250" lIns="684925" spcFirstLastPara="1" rIns="177800" wrap="square" tIns="95250">
              <a:noAutofit/>
            </a:bodyPr>
            <a:lstStyle/>
            <a:p>
              <a:pPr indent="0" lvl="0" marL="0" marR="0" rtl="0" algn="ctr">
                <a:lnSpc>
                  <a:spcPct val="90000"/>
                </a:lnSpc>
                <a:spcBef>
                  <a:spcPts val="0"/>
                </a:spcBef>
                <a:spcAft>
                  <a:spcPts val="0"/>
                </a:spcAft>
                <a:buNone/>
              </a:pPr>
              <a:r>
                <a:rPr lang="es-PE" sz="2500">
                  <a:solidFill>
                    <a:schemeClr val="lt1"/>
                  </a:solidFill>
                  <a:latin typeface="Calibri"/>
                  <a:ea typeface="Calibri"/>
                  <a:cs typeface="Calibri"/>
                  <a:sym typeface="Calibri"/>
                </a:rPr>
                <a:t>Modelado de procesos: Representación gráfica de un proceso utilizando BPMN.</a:t>
              </a:r>
              <a:endParaRPr/>
            </a:p>
          </p:txBody>
        </p:sp>
        <p:sp>
          <p:nvSpPr>
            <p:cNvPr id="176" name="Google Shape;176;p15"/>
            <p:cNvSpPr/>
            <p:nvPr/>
          </p:nvSpPr>
          <p:spPr>
            <a:xfrm>
              <a:off x="889441" y="0"/>
              <a:ext cx="1553227" cy="1553227"/>
            </a:xfrm>
            <a:prstGeom prst="ellipse">
              <a:avLst/>
            </a:prstGeom>
            <a:blipFill rotWithShape="1">
              <a:blip r:embed="rId3">
                <a:alphaModFix/>
              </a:blip>
              <a:stretch>
                <a:fillRect b="0" l="-43999" r="-43999"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15"/>
          <p:cNvSpPr/>
          <p:nvPr/>
        </p:nvSpPr>
        <p:spPr>
          <a:xfrm>
            <a:off x="6037546" y="4755994"/>
            <a:ext cx="28549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u="sng">
                <a:solidFill>
                  <a:schemeClr val="dk1"/>
                </a:solidFill>
                <a:latin typeface="Calibri"/>
                <a:ea typeface="Calibri"/>
                <a:cs typeface="Calibri"/>
                <a:sym typeface="Calibri"/>
                <a:hlinkClick r:id="rId4">
                  <a:extLst>
                    <a:ext uri="{A12FA001-AC4F-418D-AE19-62706E023703}">
                      <ahyp:hlinkClr val="tx"/>
                    </a:ext>
                  </a:extLst>
                </a:hlinkClick>
              </a:rPr>
              <a:t>http://www.bizagi.com/es/</a:t>
            </a:r>
            <a:endParaRPr sz="1800">
              <a:solidFill>
                <a:schemeClr val="dk1"/>
              </a:solidFill>
              <a:latin typeface="Calibri"/>
              <a:ea typeface="Calibri"/>
              <a:cs typeface="Calibri"/>
              <a:sym typeface="Calibri"/>
            </a:endParaRPr>
          </a:p>
        </p:txBody>
      </p:sp>
      <p:pic>
        <p:nvPicPr>
          <p:cNvPr id="178" name="Google Shape;178;p15"/>
          <p:cNvPicPr preferRelativeResize="0"/>
          <p:nvPr/>
        </p:nvPicPr>
        <p:blipFill rotWithShape="1">
          <a:blip r:embed="rId5">
            <a:alphaModFix/>
          </a:blip>
          <a:srcRect b="0" l="0" r="0" t="0"/>
          <a:stretch/>
        </p:blipFill>
        <p:spPr>
          <a:xfrm>
            <a:off x="549390" y="2768099"/>
            <a:ext cx="5321514" cy="253625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6"/>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5" name="Google Shape;185;p16"/>
          <p:cNvSpPr/>
          <p:nvPr/>
        </p:nvSpPr>
        <p:spPr>
          <a:xfrm>
            <a:off x="337458" y="4153741"/>
            <a:ext cx="9144000"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Definición de capacidad en el ámbito de las operaciones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17"/>
          <p:cNvPicPr preferRelativeResize="0"/>
          <p:nvPr/>
        </p:nvPicPr>
        <p:blipFill rotWithShape="1">
          <a:blip r:embed="rId3">
            <a:alphaModFix/>
          </a:blip>
          <a:srcRect b="0" l="0" r="0" t="0"/>
          <a:stretch/>
        </p:blipFill>
        <p:spPr>
          <a:xfrm>
            <a:off x="2446518" y="821049"/>
            <a:ext cx="4807226" cy="2413556"/>
          </a:xfrm>
          <a:prstGeom prst="rect">
            <a:avLst/>
          </a:prstGeom>
          <a:noFill/>
          <a:ln>
            <a:noFill/>
          </a:ln>
        </p:spPr>
      </p:pic>
      <p:grpSp>
        <p:nvGrpSpPr>
          <p:cNvPr id="192" name="Google Shape;192;p17"/>
          <p:cNvGrpSpPr/>
          <p:nvPr/>
        </p:nvGrpSpPr>
        <p:grpSpPr>
          <a:xfrm>
            <a:off x="207220" y="3653716"/>
            <a:ext cx="8729555" cy="1295345"/>
            <a:chOff x="3284" y="39855"/>
            <a:chExt cx="8729555" cy="1295345"/>
          </a:xfrm>
        </p:grpSpPr>
        <p:sp>
          <p:nvSpPr>
            <p:cNvPr id="193" name="Google Shape;193;p17"/>
            <p:cNvSpPr/>
            <p:nvPr/>
          </p:nvSpPr>
          <p:spPr>
            <a:xfrm>
              <a:off x="3284" y="39855"/>
              <a:ext cx="1975012" cy="768305"/>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
            <p:cNvSpPr txBox="1"/>
            <p:nvPr/>
          </p:nvSpPr>
          <p:spPr>
            <a:xfrm>
              <a:off x="3284" y="39855"/>
              <a:ext cx="1975012" cy="768305"/>
            </a:xfrm>
            <a:prstGeom prst="rect">
              <a:avLst/>
            </a:prstGeom>
            <a:noFill/>
            <a:ln>
              <a:noFill/>
            </a:ln>
          </p:spPr>
          <p:txBody>
            <a:bodyPr anchorCtr="0" anchor="ctr" bIns="48750" lIns="85325" spcFirstLastPara="1" rIns="85325" wrap="square" tIns="48750">
              <a:noAutofit/>
            </a:bodyPr>
            <a:lstStyle/>
            <a:p>
              <a:pPr indent="0" lvl="0" marL="0" marR="0" rtl="0" algn="ctr">
                <a:lnSpc>
                  <a:spcPct val="90000"/>
                </a:lnSpc>
                <a:spcBef>
                  <a:spcPts val="0"/>
                </a:spcBef>
                <a:spcAft>
                  <a:spcPts val="0"/>
                </a:spcAft>
                <a:buNone/>
              </a:pPr>
              <a:r>
                <a:rPr lang="es-PE" sz="1200">
                  <a:solidFill>
                    <a:schemeClr val="lt1"/>
                  </a:solidFill>
                  <a:latin typeface="Calibri"/>
                  <a:ea typeface="Calibri"/>
                  <a:cs typeface="Calibri"/>
                  <a:sym typeface="Calibri"/>
                </a:rPr>
                <a:t>¿Cuántos asistentes debe alojar una sala de teatro? </a:t>
              </a:r>
              <a:endParaRPr sz="1200">
                <a:solidFill>
                  <a:schemeClr val="lt1"/>
                </a:solidFill>
                <a:latin typeface="Calibri"/>
                <a:ea typeface="Calibri"/>
                <a:cs typeface="Calibri"/>
                <a:sym typeface="Calibri"/>
              </a:endParaRPr>
            </a:p>
          </p:txBody>
        </p:sp>
        <p:sp>
          <p:nvSpPr>
            <p:cNvPr id="195" name="Google Shape;195;p17"/>
            <p:cNvSpPr/>
            <p:nvPr/>
          </p:nvSpPr>
          <p:spPr>
            <a:xfrm>
              <a:off x="3284" y="808160"/>
              <a:ext cx="1975012" cy="527040"/>
            </a:xfrm>
            <a:prstGeom prst="rect">
              <a:avLst/>
            </a:prstGeom>
            <a:solidFill>
              <a:srgbClr val="CFD7E7">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
            <p:cNvSpPr/>
            <p:nvPr/>
          </p:nvSpPr>
          <p:spPr>
            <a:xfrm>
              <a:off x="2254798" y="39855"/>
              <a:ext cx="1975012" cy="768305"/>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7"/>
            <p:cNvSpPr txBox="1"/>
            <p:nvPr/>
          </p:nvSpPr>
          <p:spPr>
            <a:xfrm>
              <a:off x="2254798" y="39855"/>
              <a:ext cx="1975012" cy="768305"/>
            </a:xfrm>
            <a:prstGeom prst="rect">
              <a:avLst/>
            </a:prstGeom>
            <a:noFill/>
            <a:ln>
              <a:noFill/>
            </a:ln>
          </p:spPr>
          <p:txBody>
            <a:bodyPr anchorCtr="0" anchor="ctr" bIns="48750" lIns="85325" spcFirstLastPara="1" rIns="85325" wrap="square" tIns="48750">
              <a:noAutofit/>
            </a:bodyPr>
            <a:lstStyle/>
            <a:p>
              <a:pPr indent="0" lvl="0" marL="0" marR="0" rtl="0" algn="ctr">
                <a:lnSpc>
                  <a:spcPct val="90000"/>
                </a:lnSpc>
                <a:spcBef>
                  <a:spcPts val="0"/>
                </a:spcBef>
                <a:spcAft>
                  <a:spcPts val="0"/>
                </a:spcAft>
                <a:buNone/>
              </a:pPr>
              <a:r>
                <a:rPr lang="es-PE" sz="1200">
                  <a:solidFill>
                    <a:schemeClr val="lt1"/>
                  </a:solidFill>
                  <a:latin typeface="Calibri"/>
                  <a:ea typeface="Calibri"/>
                  <a:cs typeface="Calibri"/>
                  <a:sym typeface="Calibri"/>
                </a:rPr>
                <a:t>¿Cuántos clientes por día debe ser capaz de atender una cevichería o una cafetería? </a:t>
              </a:r>
              <a:endParaRPr sz="1200">
                <a:solidFill>
                  <a:schemeClr val="lt1"/>
                </a:solidFill>
                <a:latin typeface="Calibri"/>
                <a:ea typeface="Calibri"/>
                <a:cs typeface="Calibri"/>
                <a:sym typeface="Calibri"/>
              </a:endParaRPr>
            </a:p>
          </p:txBody>
        </p:sp>
        <p:sp>
          <p:nvSpPr>
            <p:cNvPr id="198" name="Google Shape;198;p17"/>
            <p:cNvSpPr/>
            <p:nvPr/>
          </p:nvSpPr>
          <p:spPr>
            <a:xfrm>
              <a:off x="2254798" y="808160"/>
              <a:ext cx="1975012" cy="527040"/>
            </a:xfrm>
            <a:prstGeom prst="rect">
              <a:avLst/>
            </a:prstGeom>
            <a:solidFill>
              <a:srgbClr val="CFD7E7">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7"/>
            <p:cNvSpPr/>
            <p:nvPr/>
          </p:nvSpPr>
          <p:spPr>
            <a:xfrm>
              <a:off x="4506313" y="39855"/>
              <a:ext cx="1975012" cy="768305"/>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7"/>
            <p:cNvSpPr txBox="1"/>
            <p:nvPr/>
          </p:nvSpPr>
          <p:spPr>
            <a:xfrm>
              <a:off x="4506313" y="39855"/>
              <a:ext cx="1975012" cy="768305"/>
            </a:xfrm>
            <a:prstGeom prst="rect">
              <a:avLst/>
            </a:prstGeom>
            <a:noFill/>
            <a:ln>
              <a:noFill/>
            </a:ln>
          </p:spPr>
          <p:txBody>
            <a:bodyPr anchorCtr="0" anchor="ctr" bIns="48750" lIns="85325" spcFirstLastPara="1" rIns="85325" wrap="square" tIns="48750">
              <a:noAutofit/>
            </a:bodyPr>
            <a:lstStyle/>
            <a:p>
              <a:pPr indent="0" lvl="0" marL="0" marR="0" rtl="0" algn="ctr">
                <a:lnSpc>
                  <a:spcPct val="90000"/>
                </a:lnSpc>
                <a:spcBef>
                  <a:spcPts val="0"/>
                </a:spcBef>
                <a:spcAft>
                  <a:spcPts val="0"/>
                </a:spcAft>
                <a:buNone/>
              </a:pPr>
              <a:r>
                <a:rPr lang="es-PE" sz="1200">
                  <a:solidFill>
                    <a:schemeClr val="lt1"/>
                  </a:solidFill>
                  <a:latin typeface="Calibri"/>
                  <a:ea typeface="Calibri"/>
                  <a:cs typeface="Calibri"/>
                  <a:sym typeface="Calibri"/>
                </a:rPr>
                <a:t>¿Cuántas bicicletas debe producir la planta de Monark localizada en el Callao en un turno de 8 horas? </a:t>
              </a:r>
              <a:endParaRPr sz="1200">
                <a:solidFill>
                  <a:schemeClr val="lt1"/>
                </a:solidFill>
                <a:latin typeface="Calibri"/>
                <a:ea typeface="Calibri"/>
                <a:cs typeface="Calibri"/>
                <a:sym typeface="Calibri"/>
              </a:endParaRPr>
            </a:p>
          </p:txBody>
        </p:sp>
        <p:sp>
          <p:nvSpPr>
            <p:cNvPr id="201" name="Google Shape;201;p17"/>
            <p:cNvSpPr/>
            <p:nvPr/>
          </p:nvSpPr>
          <p:spPr>
            <a:xfrm>
              <a:off x="4506313" y="808160"/>
              <a:ext cx="1975012" cy="527040"/>
            </a:xfrm>
            <a:prstGeom prst="rect">
              <a:avLst/>
            </a:prstGeom>
            <a:solidFill>
              <a:srgbClr val="CFD7E7">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7"/>
            <p:cNvSpPr/>
            <p:nvPr/>
          </p:nvSpPr>
          <p:spPr>
            <a:xfrm>
              <a:off x="6757827" y="39855"/>
              <a:ext cx="1975012" cy="768305"/>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7"/>
            <p:cNvSpPr txBox="1"/>
            <p:nvPr/>
          </p:nvSpPr>
          <p:spPr>
            <a:xfrm>
              <a:off x="6757827" y="39855"/>
              <a:ext cx="1975012" cy="768305"/>
            </a:xfrm>
            <a:prstGeom prst="rect">
              <a:avLst/>
            </a:prstGeom>
            <a:noFill/>
            <a:ln>
              <a:noFill/>
            </a:ln>
          </p:spPr>
          <p:txBody>
            <a:bodyPr anchorCtr="0" anchor="ctr" bIns="48750" lIns="85325" spcFirstLastPara="1" rIns="85325" wrap="square" tIns="48750">
              <a:noAutofit/>
            </a:bodyPr>
            <a:lstStyle/>
            <a:p>
              <a:pPr indent="0" lvl="0" marL="0" marR="0" rtl="0" algn="ctr">
                <a:lnSpc>
                  <a:spcPct val="90000"/>
                </a:lnSpc>
                <a:spcBef>
                  <a:spcPts val="0"/>
                </a:spcBef>
                <a:spcAft>
                  <a:spcPts val="0"/>
                </a:spcAft>
                <a:buNone/>
              </a:pPr>
              <a:r>
                <a:rPr lang="es-PE" sz="1200">
                  <a:solidFill>
                    <a:schemeClr val="lt1"/>
                  </a:solidFill>
                  <a:latin typeface="Calibri"/>
                  <a:ea typeface="Calibri"/>
                  <a:cs typeface="Calibri"/>
                  <a:sym typeface="Calibri"/>
                </a:rPr>
                <a:t>¿Y cómo debemos construir instalaciones para satisfacer estas demandas inciertas?</a:t>
              </a:r>
              <a:endParaRPr/>
            </a:p>
          </p:txBody>
        </p:sp>
        <p:sp>
          <p:nvSpPr>
            <p:cNvPr id="204" name="Google Shape;204;p17"/>
            <p:cNvSpPr/>
            <p:nvPr/>
          </p:nvSpPr>
          <p:spPr>
            <a:xfrm>
              <a:off x="6757827" y="808160"/>
              <a:ext cx="1975012" cy="527040"/>
            </a:xfrm>
            <a:prstGeom prst="rect">
              <a:avLst/>
            </a:prstGeom>
            <a:solidFill>
              <a:srgbClr val="CFD7E7">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 name="Google Shape;205;p17"/>
          <p:cNvSpPr/>
          <p:nvPr/>
        </p:nvSpPr>
        <p:spPr>
          <a:xfrm>
            <a:off x="407875" y="320830"/>
            <a:ext cx="720449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capacidad en el ámbito de las operaciones</a:t>
            </a:r>
            <a:endParaRPr sz="1400">
              <a:solidFill>
                <a:srgbClr val="438AD7"/>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grpSp>
        <p:nvGrpSpPr>
          <p:cNvPr id="211" name="Google Shape;211;p18"/>
          <p:cNvGrpSpPr/>
          <p:nvPr/>
        </p:nvGrpSpPr>
        <p:grpSpPr>
          <a:xfrm>
            <a:off x="407875" y="1726865"/>
            <a:ext cx="8430016" cy="2906613"/>
            <a:chOff x="0" y="0"/>
            <a:chExt cx="8430016" cy="2906613"/>
          </a:xfrm>
        </p:grpSpPr>
        <p:cxnSp>
          <p:nvCxnSpPr>
            <p:cNvPr id="212" name="Google Shape;212;p18"/>
            <p:cNvCxnSpPr/>
            <p:nvPr/>
          </p:nvCxnSpPr>
          <p:spPr>
            <a:xfrm>
              <a:off x="0" y="0"/>
              <a:ext cx="8430016" cy="0"/>
            </a:xfrm>
            <a:prstGeom prst="straightConnector1">
              <a:avLst/>
            </a:prstGeom>
            <a:solidFill>
              <a:srgbClr val="1D497D"/>
            </a:solidFill>
            <a:ln cap="flat" cmpd="sng" w="25400">
              <a:solidFill>
                <a:srgbClr val="1D497D"/>
              </a:solidFill>
              <a:prstDash val="solid"/>
              <a:round/>
              <a:headEnd len="sm" w="sm" type="none"/>
              <a:tailEnd len="sm" w="sm" type="none"/>
            </a:ln>
          </p:spPr>
        </p:cxnSp>
        <p:sp>
          <p:nvSpPr>
            <p:cNvPr id="213" name="Google Shape;213;p18"/>
            <p:cNvSpPr/>
            <p:nvPr/>
          </p:nvSpPr>
          <p:spPr>
            <a:xfrm>
              <a:off x="0" y="0"/>
              <a:ext cx="1567456" cy="290661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8"/>
            <p:cNvSpPr txBox="1"/>
            <p:nvPr/>
          </p:nvSpPr>
          <p:spPr>
            <a:xfrm>
              <a:off x="0" y="0"/>
              <a:ext cx="1567456" cy="2906613"/>
            </a:xfrm>
            <a:prstGeom prst="rect">
              <a:avLst/>
            </a:prstGeom>
            <a:noFill/>
            <a:ln>
              <a:noFill/>
            </a:ln>
          </p:spPr>
          <p:txBody>
            <a:bodyPr anchorCtr="0" anchor="t" bIns="95250" lIns="95250" spcFirstLastPara="1" rIns="95250" wrap="square" tIns="95250">
              <a:noAutofit/>
            </a:bodyPr>
            <a:lstStyle/>
            <a:p>
              <a:pPr indent="0" lvl="0" marL="0" marR="0" rtl="0" algn="l">
                <a:lnSpc>
                  <a:spcPct val="90000"/>
                </a:lnSpc>
                <a:spcBef>
                  <a:spcPts val="0"/>
                </a:spcBef>
                <a:spcAft>
                  <a:spcPts val="0"/>
                </a:spcAft>
                <a:buNone/>
              </a:pPr>
              <a:r>
                <a:rPr b="1" lang="es-PE" sz="2500">
                  <a:solidFill>
                    <a:schemeClr val="accent2"/>
                  </a:solidFill>
                  <a:latin typeface="Calibri"/>
                  <a:ea typeface="Calibri"/>
                  <a:cs typeface="Calibri"/>
                  <a:sym typeface="Calibri"/>
                </a:rPr>
                <a:t>Capacidad</a:t>
              </a:r>
              <a:endParaRPr/>
            </a:p>
          </p:txBody>
        </p:sp>
        <p:sp>
          <p:nvSpPr>
            <p:cNvPr id="215" name="Google Shape;215;p18"/>
            <p:cNvSpPr/>
            <p:nvPr/>
          </p:nvSpPr>
          <p:spPr>
            <a:xfrm>
              <a:off x="1685015" y="67556"/>
              <a:ext cx="6739868" cy="13511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8"/>
            <p:cNvSpPr txBox="1"/>
            <p:nvPr/>
          </p:nvSpPr>
          <p:spPr>
            <a:xfrm>
              <a:off x="1685015" y="67556"/>
              <a:ext cx="6739868" cy="1351120"/>
            </a:xfrm>
            <a:prstGeom prst="rect">
              <a:avLst/>
            </a:prstGeom>
            <a:noFill/>
            <a:ln>
              <a:noFill/>
            </a:ln>
          </p:spPr>
          <p:txBody>
            <a:bodyPr anchorCtr="0" anchor="t" bIns="80000" lIns="80000" spcFirstLastPara="1" rIns="80000" wrap="square" tIns="80000">
              <a:noAutofit/>
            </a:bodyPr>
            <a:lstStyle/>
            <a:p>
              <a:pPr indent="0" lvl="0" marL="0" marR="0" rtl="0" algn="l">
                <a:lnSpc>
                  <a:spcPct val="90000"/>
                </a:lnSpc>
                <a:spcBef>
                  <a:spcPts val="0"/>
                </a:spcBef>
                <a:spcAft>
                  <a:spcPts val="0"/>
                </a:spcAft>
                <a:buNone/>
              </a:pPr>
              <a:r>
                <a:rPr lang="es-PE" sz="2100">
                  <a:solidFill>
                    <a:schemeClr val="dk1"/>
                  </a:solidFill>
                  <a:latin typeface="Calibri"/>
                  <a:ea typeface="Calibri"/>
                  <a:cs typeface="Calibri"/>
                  <a:sym typeface="Calibri"/>
                </a:rPr>
                <a:t>La capacidad es el “volumen de producción” o número de unidades que puede alojar, recibir, almacenar o producir una instalación en un periodo de tiempo específico de tiempo.</a:t>
              </a:r>
              <a:endParaRPr sz="2100">
                <a:solidFill>
                  <a:schemeClr val="dk1"/>
                </a:solidFill>
                <a:latin typeface="Calibri"/>
                <a:ea typeface="Calibri"/>
                <a:cs typeface="Calibri"/>
                <a:sym typeface="Calibri"/>
              </a:endParaRPr>
            </a:p>
          </p:txBody>
        </p:sp>
        <p:cxnSp>
          <p:nvCxnSpPr>
            <p:cNvPr id="217" name="Google Shape;217;p18"/>
            <p:cNvCxnSpPr/>
            <p:nvPr/>
          </p:nvCxnSpPr>
          <p:spPr>
            <a:xfrm>
              <a:off x="1567456" y="1418676"/>
              <a:ext cx="6269824" cy="0"/>
            </a:xfrm>
            <a:prstGeom prst="straightConnector1">
              <a:avLst/>
            </a:prstGeom>
            <a:solidFill>
              <a:srgbClr val="1D497D"/>
            </a:solidFill>
            <a:ln cap="flat" cmpd="sng" w="25400">
              <a:solidFill>
                <a:srgbClr val="BBBFCB"/>
              </a:solidFill>
              <a:prstDash val="solid"/>
              <a:round/>
              <a:headEnd len="sm" w="sm" type="none"/>
              <a:tailEnd len="sm" w="sm" type="none"/>
            </a:ln>
          </p:spPr>
        </p:cxnSp>
        <p:sp>
          <p:nvSpPr>
            <p:cNvPr id="218" name="Google Shape;218;p18"/>
            <p:cNvSpPr/>
            <p:nvPr/>
          </p:nvSpPr>
          <p:spPr>
            <a:xfrm>
              <a:off x="1685015" y="1486232"/>
              <a:ext cx="6624451" cy="13511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8"/>
            <p:cNvSpPr txBox="1"/>
            <p:nvPr/>
          </p:nvSpPr>
          <p:spPr>
            <a:xfrm>
              <a:off x="1685015" y="1486232"/>
              <a:ext cx="6624451" cy="1351120"/>
            </a:xfrm>
            <a:prstGeom prst="rect">
              <a:avLst/>
            </a:prstGeom>
            <a:noFill/>
            <a:ln>
              <a:noFill/>
            </a:ln>
          </p:spPr>
          <p:txBody>
            <a:bodyPr anchorCtr="0" anchor="t" bIns="80000" lIns="80000" spcFirstLastPara="1" rIns="80000" wrap="square" tIns="80000">
              <a:noAutofit/>
            </a:bodyPr>
            <a:lstStyle/>
            <a:p>
              <a:pPr indent="0" lvl="0" marL="0" marR="0" rtl="0" algn="l">
                <a:lnSpc>
                  <a:spcPct val="90000"/>
                </a:lnSpc>
                <a:spcBef>
                  <a:spcPts val="0"/>
                </a:spcBef>
                <a:spcAft>
                  <a:spcPts val="0"/>
                </a:spcAft>
                <a:buNone/>
              </a:pPr>
              <a:r>
                <a:rPr lang="es-PE" sz="2100">
                  <a:solidFill>
                    <a:schemeClr val="dk1"/>
                  </a:solidFill>
                  <a:latin typeface="Calibri"/>
                  <a:ea typeface="Calibri"/>
                  <a:cs typeface="Calibri"/>
                  <a:sym typeface="Calibri"/>
                </a:rPr>
                <a:t>Capacidad =     * </a:t>
              </a:r>
              <a:r>
                <a:rPr lang="es-PE" sz="2100" u="sng">
                  <a:solidFill>
                    <a:schemeClr val="dk1"/>
                  </a:solidFill>
                  <a:latin typeface="Calibri"/>
                  <a:ea typeface="Calibri"/>
                  <a:cs typeface="Calibri"/>
                  <a:sym typeface="Calibri"/>
                </a:rPr>
                <a:t>Producción </a:t>
              </a:r>
              <a:r>
                <a:rPr lang="es-PE" sz="2100">
                  <a:solidFill>
                    <a:schemeClr val="dk1"/>
                  </a:solidFill>
                  <a:latin typeface="Calibri"/>
                  <a:ea typeface="Calibri"/>
                  <a:cs typeface="Calibri"/>
                  <a:sym typeface="Calibri"/>
                </a:rPr>
                <a:t> 	    	         			Unidad de tiempo</a:t>
              </a:r>
              <a:endParaRPr/>
            </a:p>
          </p:txBody>
        </p:sp>
        <p:cxnSp>
          <p:nvCxnSpPr>
            <p:cNvPr id="220" name="Google Shape;220;p18"/>
            <p:cNvCxnSpPr/>
            <p:nvPr/>
          </p:nvCxnSpPr>
          <p:spPr>
            <a:xfrm>
              <a:off x="1567456" y="2837353"/>
              <a:ext cx="6269824" cy="0"/>
            </a:xfrm>
            <a:prstGeom prst="straightConnector1">
              <a:avLst/>
            </a:prstGeom>
            <a:solidFill>
              <a:srgbClr val="1D497D"/>
            </a:solidFill>
            <a:ln cap="flat" cmpd="sng" w="25400">
              <a:solidFill>
                <a:srgbClr val="BBBFCB"/>
              </a:solidFill>
              <a:prstDash val="solid"/>
              <a:round/>
              <a:headEnd len="sm" w="sm" type="none"/>
              <a:tailEnd len="sm" w="sm" type="none"/>
            </a:ln>
          </p:spPr>
        </p:cxnSp>
      </p:grpSp>
      <p:sp>
        <p:nvSpPr>
          <p:cNvPr id="221" name="Google Shape;221;p18"/>
          <p:cNvSpPr txBox="1"/>
          <p:nvPr/>
        </p:nvSpPr>
        <p:spPr>
          <a:xfrm>
            <a:off x="713984" y="4786142"/>
            <a:ext cx="8430016" cy="3231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500">
                <a:solidFill>
                  <a:srgbClr val="FF0000"/>
                </a:solidFill>
                <a:latin typeface="Arial"/>
                <a:ea typeface="Arial"/>
                <a:cs typeface="Arial"/>
                <a:sym typeface="Arial"/>
              </a:rPr>
              <a:t>* Producción ≈ volumen o unidades que se pueden alojar, recibir, almacenar o producir. </a:t>
            </a:r>
            <a:endParaRPr/>
          </a:p>
        </p:txBody>
      </p:sp>
      <p:sp>
        <p:nvSpPr>
          <p:cNvPr id="222" name="Google Shape;222;p18"/>
          <p:cNvSpPr/>
          <p:nvPr/>
        </p:nvSpPr>
        <p:spPr>
          <a:xfrm>
            <a:off x="407875" y="320830"/>
            <a:ext cx="720449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capacidad en el ámbito de las operaciones</a:t>
            </a:r>
            <a:endParaRPr sz="1400">
              <a:solidFill>
                <a:srgbClr val="438AD7"/>
              </a:solidFill>
              <a:latin typeface="Calibri"/>
              <a:ea typeface="Calibri"/>
              <a:cs typeface="Calibri"/>
              <a:sym typeface="Calibri"/>
            </a:endParaRPr>
          </a:p>
        </p:txBody>
      </p:sp>
      <p:sp>
        <p:nvSpPr>
          <p:cNvPr id="223" name="Google Shape;223;p18"/>
          <p:cNvSpPr txBox="1"/>
          <p:nvPr/>
        </p:nvSpPr>
        <p:spPr>
          <a:xfrm>
            <a:off x="200416" y="867951"/>
            <a:ext cx="8943584" cy="952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lang="es-PE" sz="4400">
                <a:solidFill>
                  <a:schemeClr val="dk1"/>
                </a:solidFill>
                <a:latin typeface="Calibri"/>
                <a:ea typeface="Calibri"/>
                <a:cs typeface="Calibri"/>
                <a:sym typeface="Calibri"/>
              </a:rPr>
              <a:t>¿Qué es Capacidad? ¿Cómo se mide?</a:t>
            </a:r>
            <a:endParaRPr sz="44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9"/>
          <p:cNvSpPr txBox="1"/>
          <p:nvPr/>
        </p:nvSpPr>
        <p:spPr>
          <a:xfrm>
            <a:off x="415707" y="1771381"/>
            <a:ext cx="7886700" cy="110463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3400"/>
              <a:buFont typeface="Calibri"/>
              <a:buNone/>
            </a:pPr>
            <a:r>
              <a:rPr lang="es-PE" sz="3400">
                <a:solidFill>
                  <a:schemeClr val="dk1"/>
                </a:solidFill>
                <a:latin typeface="Calibri"/>
                <a:ea typeface="Calibri"/>
                <a:cs typeface="Calibri"/>
                <a:sym typeface="Calibri"/>
              </a:rPr>
              <a:t>¿Qué es Capacidad? ¿Cómo se mide?</a:t>
            </a:r>
            <a:endParaRPr sz="3400">
              <a:solidFill>
                <a:schemeClr val="dk1"/>
              </a:solidFill>
              <a:latin typeface="Calibri"/>
              <a:ea typeface="Calibri"/>
              <a:cs typeface="Calibri"/>
              <a:sym typeface="Calibri"/>
            </a:endParaRPr>
          </a:p>
        </p:txBody>
      </p:sp>
      <p:grpSp>
        <p:nvGrpSpPr>
          <p:cNvPr id="230" name="Google Shape;230;p19"/>
          <p:cNvGrpSpPr/>
          <p:nvPr/>
        </p:nvGrpSpPr>
        <p:grpSpPr>
          <a:xfrm>
            <a:off x="1254543" y="3229457"/>
            <a:ext cx="7475800" cy="1824709"/>
            <a:chOff x="0" y="891"/>
            <a:chExt cx="7475800" cy="1824709"/>
          </a:xfrm>
        </p:grpSpPr>
        <p:cxnSp>
          <p:nvCxnSpPr>
            <p:cNvPr id="231" name="Google Shape;231;p19"/>
            <p:cNvCxnSpPr/>
            <p:nvPr/>
          </p:nvCxnSpPr>
          <p:spPr>
            <a:xfrm>
              <a:off x="0" y="891"/>
              <a:ext cx="7475800" cy="0"/>
            </a:xfrm>
            <a:prstGeom prst="straightConnector1">
              <a:avLst/>
            </a:prstGeom>
            <a:solidFill>
              <a:srgbClr val="1D497D"/>
            </a:solidFill>
            <a:ln cap="flat" cmpd="sng" w="25400">
              <a:solidFill>
                <a:srgbClr val="1D497D"/>
              </a:solidFill>
              <a:prstDash val="solid"/>
              <a:round/>
              <a:headEnd len="sm" w="sm" type="none"/>
              <a:tailEnd len="sm" w="sm" type="none"/>
            </a:ln>
          </p:spPr>
        </p:cxnSp>
        <p:sp>
          <p:nvSpPr>
            <p:cNvPr id="232" name="Google Shape;232;p19"/>
            <p:cNvSpPr/>
            <p:nvPr/>
          </p:nvSpPr>
          <p:spPr>
            <a:xfrm>
              <a:off x="0" y="891"/>
              <a:ext cx="1495160" cy="182470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9"/>
            <p:cNvSpPr txBox="1"/>
            <p:nvPr/>
          </p:nvSpPr>
          <p:spPr>
            <a:xfrm>
              <a:off x="0" y="891"/>
              <a:ext cx="1495160" cy="1824709"/>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None/>
              </a:pPr>
              <a:r>
                <a:rPr b="1" lang="es-PE" sz="2400">
                  <a:solidFill>
                    <a:schemeClr val="accent2"/>
                  </a:solidFill>
                  <a:latin typeface="Calibri"/>
                  <a:ea typeface="Calibri"/>
                  <a:cs typeface="Calibri"/>
                  <a:sym typeface="Calibri"/>
                </a:rPr>
                <a:t>Capacidad de diseño</a:t>
              </a:r>
              <a:endParaRPr/>
            </a:p>
          </p:txBody>
        </p:sp>
        <p:sp>
          <p:nvSpPr>
            <p:cNvPr id="234" name="Google Shape;234;p19"/>
            <p:cNvSpPr/>
            <p:nvPr/>
          </p:nvSpPr>
          <p:spPr>
            <a:xfrm>
              <a:off x="1607296" y="83752"/>
              <a:ext cx="5868502" cy="165720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9"/>
            <p:cNvSpPr txBox="1"/>
            <p:nvPr/>
          </p:nvSpPr>
          <p:spPr>
            <a:xfrm>
              <a:off x="1607296" y="83752"/>
              <a:ext cx="5868502" cy="1657206"/>
            </a:xfrm>
            <a:prstGeom prst="rect">
              <a:avLst/>
            </a:prstGeom>
            <a:noFill/>
            <a:ln>
              <a:noFill/>
            </a:ln>
          </p:spPr>
          <p:txBody>
            <a:bodyPr anchorCtr="0" anchor="t" bIns="129525" lIns="129525" spcFirstLastPara="1" rIns="129525" wrap="square" tIns="129525">
              <a:noAutofit/>
            </a:bodyPr>
            <a:lstStyle/>
            <a:p>
              <a:pPr indent="0" lvl="0" marL="0" marR="0" rtl="0" algn="l">
                <a:lnSpc>
                  <a:spcPct val="90000"/>
                </a:lnSpc>
                <a:spcBef>
                  <a:spcPts val="0"/>
                </a:spcBef>
                <a:spcAft>
                  <a:spcPts val="0"/>
                </a:spcAft>
                <a:buNone/>
              </a:pPr>
              <a:r>
                <a:rPr lang="es-PE" sz="3400">
                  <a:solidFill>
                    <a:schemeClr val="dk1"/>
                  </a:solidFill>
                  <a:latin typeface="Calibri"/>
                  <a:ea typeface="Calibri"/>
                  <a:cs typeface="Calibri"/>
                  <a:sym typeface="Calibri"/>
                </a:rPr>
                <a:t>Producción teórica máxima de un sistema en un período dado, bajo condiciones ideales.</a:t>
              </a:r>
              <a:endParaRPr sz="3400">
                <a:solidFill>
                  <a:schemeClr val="dk1"/>
                </a:solidFill>
                <a:latin typeface="Calibri"/>
                <a:ea typeface="Calibri"/>
                <a:cs typeface="Calibri"/>
                <a:sym typeface="Calibri"/>
              </a:endParaRPr>
            </a:p>
          </p:txBody>
        </p:sp>
        <p:cxnSp>
          <p:nvCxnSpPr>
            <p:cNvPr id="236" name="Google Shape;236;p19"/>
            <p:cNvCxnSpPr/>
            <p:nvPr/>
          </p:nvCxnSpPr>
          <p:spPr>
            <a:xfrm>
              <a:off x="1495159" y="1740958"/>
              <a:ext cx="5980640" cy="0"/>
            </a:xfrm>
            <a:prstGeom prst="straightConnector1">
              <a:avLst/>
            </a:prstGeom>
            <a:solidFill>
              <a:srgbClr val="1D497D"/>
            </a:solidFill>
            <a:ln cap="flat" cmpd="sng" w="25400">
              <a:solidFill>
                <a:srgbClr val="BBBFCB"/>
              </a:solidFill>
              <a:prstDash val="solid"/>
              <a:round/>
              <a:headEnd len="sm" w="sm" type="none"/>
              <a:tailEnd len="sm" w="sm" type="none"/>
            </a:ln>
          </p:spPr>
        </p:cxnSp>
      </p:grpSp>
      <p:sp>
        <p:nvSpPr>
          <p:cNvPr id="237" name="Google Shape;237;p19"/>
          <p:cNvSpPr/>
          <p:nvPr/>
        </p:nvSpPr>
        <p:spPr>
          <a:xfrm>
            <a:off x="407875" y="320830"/>
            <a:ext cx="720449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capacidad en el ámbito de las operaciones</a:t>
            </a:r>
            <a:endParaRPr sz="1400">
              <a:solidFill>
                <a:srgbClr val="438AD7"/>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INTRODUCCIÓN</a:t>
            </a:r>
            <a:endParaRPr/>
          </a:p>
        </p:txBody>
      </p:sp>
      <p:sp>
        <p:nvSpPr>
          <p:cNvPr id="38" name="Google Shape;38;p2"/>
          <p:cNvSpPr txBox="1"/>
          <p:nvPr/>
        </p:nvSpPr>
        <p:spPr>
          <a:xfrm>
            <a:off x="661658" y="917037"/>
            <a:ext cx="7951400" cy="2753089"/>
          </a:xfrm>
          <a:prstGeom prst="rect">
            <a:avLst/>
          </a:prstGeom>
          <a:noFill/>
          <a:ln cap="flat" cmpd="sng" w="28575">
            <a:solidFill>
              <a:srgbClr val="FF0000"/>
            </a:solidFill>
            <a:prstDash val="dash"/>
            <a:round/>
            <a:headEnd len="sm" w="sm" type="none"/>
            <a:tailEnd len="sm" w="sm" type="none"/>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None/>
            </a:pPr>
            <a:r>
              <a:rPr lang="es-PE" sz="2400">
                <a:solidFill>
                  <a:schemeClr val="dk1"/>
                </a:solidFill>
                <a:latin typeface="Calibri"/>
                <a:ea typeface="Calibri"/>
                <a:cs typeface="Calibri"/>
                <a:sym typeface="Calibri"/>
              </a:rPr>
              <a:t>Imaginemos un día regular de trabajo.</a:t>
            </a:r>
            <a:endParaRPr/>
          </a:p>
          <a:p>
            <a:pPr indent="-342900" lvl="0" marL="342900" marR="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None/>
            </a:pPr>
            <a:r>
              <a:rPr lang="es-PE" sz="2400">
                <a:solidFill>
                  <a:schemeClr val="dk1"/>
                </a:solidFill>
                <a:latin typeface="Calibri"/>
                <a:ea typeface="Calibri"/>
                <a:cs typeface="Calibri"/>
                <a:sym typeface="Calibri"/>
              </a:rPr>
              <a:t>¿Cómo haces para llegar a tu centro de trabajo o de estudios? </a:t>
            </a:r>
            <a:endParaRPr/>
          </a:p>
          <a:p>
            <a:pPr indent="-342900" lvl="0" marL="342900" marR="0" rtl="0" algn="l">
              <a:spcBef>
                <a:spcPts val="0"/>
              </a:spcBef>
              <a:spcAft>
                <a:spcPts val="0"/>
              </a:spcAft>
              <a:buClr>
                <a:schemeClr val="dk1"/>
              </a:buClr>
              <a:buSzPts val="2400"/>
              <a:buFont typeface="Arial"/>
              <a:buNone/>
            </a:pPr>
            <a:r>
              <a:rPr lang="es-PE" sz="2400">
                <a:solidFill>
                  <a:schemeClr val="dk1"/>
                </a:solidFill>
                <a:latin typeface="Calibri"/>
                <a:ea typeface="Calibri"/>
                <a:cs typeface="Calibri"/>
                <a:sym typeface="Calibri"/>
              </a:rPr>
              <a:t>¿Qué actividades debes realizar para cumplir con tu objetivo?</a:t>
            </a:r>
            <a:endParaRPr/>
          </a:p>
          <a:p>
            <a:pPr indent="-342900" lvl="0" marL="342900" marR="0" rtl="0" algn="l">
              <a:spcBef>
                <a:spcPts val="0"/>
              </a:spcBef>
              <a:spcAft>
                <a:spcPts val="0"/>
              </a:spcAft>
              <a:buClr>
                <a:schemeClr val="dk1"/>
              </a:buClr>
              <a:buSzPts val="2400"/>
              <a:buFont typeface="Arial"/>
              <a:buNone/>
            </a:pPr>
            <a:r>
              <a:rPr lang="es-PE" sz="2400">
                <a:solidFill>
                  <a:schemeClr val="dk1"/>
                </a:solidFill>
                <a:latin typeface="Calibri"/>
                <a:ea typeface="Calibri"/>
                <a:cs typeface="Calibri"/>
                <a:sym typeface="Calibri"/>
              </a:rPr>
              <a:t>¿Sigues un orden establecido? </a:t>
            </a:r>
            <a:endParaRPr/>
          </a:p>
          <a:p>
            <a:pPr indent="-342900" lvl="0" marL="342900" marR="0" rtl="0" algn="l">
              <a:spcBef>
                <a:spcPts val="0"/>
              </a:spcBef>
              <a:spcAft>
                <a:spcPts val="0"/>
              </a:spcAft>
              <a:buClr>
                <a:schemeClr val="dk1"/>
              </a:buClr>
              <a:buSzPts val="2400"/>
              <a:buFont typeface="Arial"/>
              <a:buNone/>
            </a:pPr>
            <a:r>
              <a:rPr lang="es-PE" sz="2400">
                <a:solidFill>
                  <a:schemeClr val="dk1"/>
                </a:solidFill>
                <a:latin typeface="Calibri"/>
                <a:ea typeface="Calibri"/>
                <a:cs typeface="Calibri"/>
                <a:sym typeface="Calibri"/>
              </a:rPr>
              <a:t>¿Qué recursos utilizas? </a:t>
            </a:r>
            <a:endParaRPr/>
          </a:p>
          <a:p>
            <a:pPr indent="-342900" lvl="0" marL="342900" marR="0" rtl="0" algn="l">
              <a:spcBef>
                <a:spcPts val="0"/>
              </a:spcBef>
              <a:spcAft>
                <a:spcPts val="0"/>
              </a:spcAft>
              <a:buClr>
                <a:schemeClr val="dk1"/>
              </a:buClr>
              <a:buSzPts val="2400"/>
              <a:buFont typeface="Arial"/>
              <a:buNone/>
            </a:pPr>
            <a:r>
              <a:rPr lang="es-PE" sz="2400">
                <a:solidFill>
                  <a:schemeClr val="dk1"/>
                </a:solidFill>
                <a:latin typeface="Calibri"/>
                <a:ea typeface="Calibri"/>
                <a:cs typeface="Calibri"/>
                <a:sym typeface="Calibri"/>
              </a:rPr>
              <a:t>¿Qué resultados obtienes?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0"/>
          <p:cNvSpPr txBox="1"/>
          <p:nvPr/>
        </p:nvSpPr>
        <p:spPr>
          <a:xfrm>
            <a:off x="628650" y="1711073"/>
            <a:ext cx="7886700" cy="110463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3400"/>
              <a:buFont typeface="Calibri"/>
              <a:buNone/>
            </a:pPr>
            <a:r>
              <a:rPr lang="es-PE" sz="3400">
                <a:solidFill>
                  <a:schemeClr val="dk1"/>
                </a:solidFill>
                <a:latin typeface="Calibri"/>
                <a:ea typeface="Calibri"/>
                <a:cs typeface="Calibri"/>
                <a:sym typeface="Calibri"/>
              </a:rPr>
              <a:t>¿Qué es Capacidad? ¿Cómo se mide?</a:t>
            </a:r>
            <a:endParaRPr sz="3400">
              <a:solidFill>
                <a:schemeClr val="dk1"/>
              </a:solidFill>
              <a:latin typeface="Calibri"/>
              <a:ea typeface="Calibri"/>
              <a:cs typeface="Calibri"/>
              <a:sym typeface="Calibri"/>
            </a:endParaRPr>
          </a:p>
        </p:txBody>
      </p:sp>
      <p:grpSp>
        <p:nvGrpSpPr>
          <p:cNvPr id="244" name="Google Shape;244;p20"/>
          <p:cNvGrpSpPr/>
          <p:nvPr/>
        </p:nvGrpSpPr>
        <p:grpSpPr>
          <a:xfrm>
            <a:off x="1031607" y="3088747"/>
            <a:ext cx="7886700" cy="2126527"/>
            <a:chOff x="0" y="0"/>
            <a:chExt cx="7886700" cy="2126527"/>
          </a:xfrm>
        </p:grpSpPr>
        <p:cxnSp>
          <p:nvCxnSpPr>
            <p:cNvPr id="245" name="Google Shape;245;p20"/>
            <p:cNvCxnSpPr/>
            <p:nvPr/>
          </p:nvCxnSpPr>
          <p:spPr>
            <a:xfrm>
              <a:off x="0" y="0"/>
              <a:ext cx="7886700" cy="0"/>
            </a:xfrm>
            <a:prstGeom prst="straightConnector1">
              <a:avLst/>
            </a:prstGeom>
            <a:solidFill>
              <a:srgbClr val="1D497D"/>
            </a:solidFill>
            <a:ln cap="flat" cmpd="sng" w="25400">
              <a:solidFill>
                <a:srgbClr val="1D497D"/>
              </a:solidFill>
              <a:prstDash val="solid"/>
              <a:round/>
              <a:headEnd len="sm" w="sm" type="none"/>
              <a:tailEnd len="sm" w="sm" type="none"/>
            </a:ln>
          </p:spPr>
        </p:cxnSp>
        <p:sp>
          <p:nvSpPr>
            <p:cNvPr id="246" name="Google Shape;246;p20"/>
            <p:cNvSpPr/>
            <p:nvPr/>
          </p:nvSpPr>
          <p:spPr>
            <a:xfrm>
              <a:off x="0" y="0"/>
              <a:ext cx="1577340" cy="212652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0"/>
            <p:cNvSpPr txBox="1"/>
            <p:nvPr/>
          </p:nvSpPr>
          <p:spPr>
            <a:xfrm>
              <a:off x="0" y="0"/>
              <a:ext cx="1577340" cy="2126527"/>
            </a:xfrm>
            <a:prstGeom prst="rect">
              <a:avLst/>
            </a:prstGeom>
            <a:noFill/>
            <a:ln>
              <a:noFill/>
            </a:ln>
          </p:spPr>
          <p:txBody>
            <a:bodyPr anchorCtr="0" anchor="t" bIns="95250" lIns="95250" spcFirstLastPara="1" rIns="95250" wrap="square" tIns="95250">
              <a:noAutofit/>
            </a:bodyPr>
            <a:lstStyle/>
            <a:p>
              <a:pPr indent="0" lvl="0" marL="0" marR="0" rtl="0" algn="l">
                <a:lnSpc>
                  <a:spcPct val="90000"/>
                </a:lnSpc>
                <a:spcBef>
                  <a:spcPts val="0"/>
                </a:spcBef>
                <a:spcAft>
                  <a:spcPts val="0"/>
                </a:spcAft>
                <a:buNone/>
              </a:pPr>
              <a:r>
                <a:rPr b="1" lang="es-PE" sz="2500">
                  <a:solidFill>
                    <a:schemeClr val="accent2"/>
                  </a:solidFill>
                  <a:latin typeface="Calibri"/>
                  <a:ea typeface="Calibri"/>
                  <a:cs typeface="Calibri"/>
                  <a:sym typeface="Calibri"/>
                </a:rPr>
                <a:t>Capacidad efectiva</a:t>
              </a:r>
              <a:endParaRPr/>
            </a:p>
          </p:txBody>
        </p:sp>
        <p:sp>
          <p:nvSpPr>
            <p:cNvPr id="248" name="Google Shape;248;p20"/>
            <p:cNvSpPr/>
            <p:nvPr/>
          </p:nvSpPr>
          <p:spPr>
            <a:xfrm>
              <a:off x="1695640" y="96565"/>
              <a:ext cx="6191059" cy="193131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0"/>
            <p:cNvSpPr txBox="1"/>
            <p:nvPr/>
          </p:nvSpPr>
          <p:spPr>
            <a:xfrm>
              <a:off x="1695640" y="96565"/>
              <a:ext cx="6191059" cy="1931318"/>
            </a:xfrm>
            <a:prstGeom prst="rect">
              <a:avLst/>
            </a:prstGeom>
            <a:noFill/>
            <a:ln>
              <a:noFill/>
            </a:ln>
          </p:spPr>
          <p:txBody>
            <a:bodyPr anchorCtr="0" anchor="t" bIns="129525" lIns="129525" spcFirstLastPara="1" rIns="129525" wrap="square" tIns="129525">
              <a:noAutofit/>
            </a:bodyPr>
            <a:lstStyle/>
            <a:p>
              <a:pPr indent="0" lvl="0" marL="0" marR="0" rtl="0" algn="l">
                <a:lnSpc>
                  <a:spcPct val="90000"/>
                </a:lnSpc>
                <a:spcBef>
                  <a:spcPts val="0"/>
                </a:spcBef>
                <a:spcAft>
                  <a:spcPts val="0"/>
                </a:spcAft>
                <a:buNone/>
              </a:pPr>
              <a:r>
                <a:rPr lang="es-PE" sz="3400">
                  <a:solidFill>
                    <a:schemeClr val="dk1"/>
                  </a:solidFill>
                  <a:latin typeface="Calibri"/>
                  <a:ea typeface="Calibri"/>
                  <a:cs typeface="Calibri"/>
                  <a:sym typeface="Calibri"/>
                </a:rPr>
                <a:t>La capacidad que espera alcanzar una empresa según sus actuales limitaciones operativas.</a:t>
              </a:r>
              <a:endParaRPr/>
            </a:p>
          </p:txBody>
        </p:sp>
        <p:cxnSp>
          <p:nvCxnSpPr>
            <p:cNvPr id="250" name="Google Shape;250;p20"/>
            <p:cNvCxnSpPr/>
            <p:nvPr/>
          </p:nvCxnSpPr>
          <p:spPr>
            <a:xfrm>
              <a:off x="1577340" y="2027884"/>
              <a:ext cx="6309360" cy="0"/>
            </a:xfrm>
            <a:prstGeom prst="straightConnector1">
              <a:avLst/>
            </a:prstGeom>
            <a:solidFill>
              <a:srgbClr val="1D497D"/>
            </a:solidFill>
            <a:ln cap="flat" cmpd="sng" w="25400">
              <a:solidFill>
                <a:srgbClr val="BBBFCB"/>
              </a:solidFill>
              <a:prstDash val="solid"/>
              <a:round/>
              <a:headEnd len="sm" w="sm" type="none"/>
              <a:tailEnd len="sm" w="sm" type="none"/>
            </a:ln>
          </p:spPr>
        </p:cxnSp>
      </p:grpSp>
      <p:sp>
        <p:nvSpPr>
          <p:cNvPr id="251" name="Google Shape;251;p20"/>
          <p:cNvSpPr/>
          <p:nvPr/>
        </p:nvSpPr>
        <p:spPr>
          <a:xfrm>
            <a:off x="407875" y="320830"/>
            <a:ext cx="720449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capacidad en el ámbito de las operaciones</a:t>
            </a:r>
            <a:endParaRPr sz="1400">
              <a:solidFill>
                <a:srgbClr val="438AD7"/>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1"/>
          <p:cNvSpPr txBox="1"/>
          <p:nvPr/>
        </p:nvSpPr>
        <p:spPr>
          <a:xfrm>
            <a:off x="1823711" y="867654"/>
            <a:ext cx="5496577" cy="110463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lang="es-PE" sz="4400">
                <a:solidFill>
                  <a:schemeClr val="dk1"/>
                </a:solidFill>
                <a:latin typeface="Calibri"/>
                <a:ea typeface="Calibri"/>
                <a:cs typeface="Calibri"/>
                <a:sym typeface="Calibri"/>
              </a:rPr>
              <a:t>Utilización y Eficiencia</a:t>
            </a:r>
            <a:endParaRPr sz="4400">
              <a:solidFill>
                <a:schemeClr val="dk1"/>
              </a:solidFill>
              <a:latin typeface="Calibri"/>
              <a:ea typeface="Calibri"/>
              <a:cs typeface="Calibri"/>
              <a:sym typeface="Calibri"/>
            </a:endParaRPr>
          </a:p>
        </p:txBody>
      </p:sp>
      <p:sp>
        <p:nvSpPr>
          <p:cNvPr id="258" name="Google Shape;258;p21"/>
          <p:cNvSpPr/>
          <p:nvPr/>
        </p:nvSpPr>
        <p:spPr>
          <a:xfrm>
            <a:off x="407875" y="320830"/>
            <a:ext cx="720449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capacidad en el ámbito de las operaciones</a:t>
            </a:r>
            <a:endParaRPr sz="1400">
              <a:solidFill>
                <a:srgbClr val="438AD7"/>
              </a:solidFill>
              <a:latin typeface="Calibri"/>
              <a:ea typeface="Calibri"/>
              <a:cs typeface="Calibri"/>
              <a:sym typeface="Calibri"/>
            </a:endParaRPr>
          </a:p>
        </p:txBody>
      </p:sp>
      <p:grpSp>
        <p:nvGrpSpPr>
          <p:cNvPr id="259" name="Google Shape;259;p21"/>
          <p:cNvGrpSpPr/>
          <p:nvPr/>
        </p:nvGrpSpPr>
        <p:grpSpPr>
          <a:xfrm>
            <a:off x="1423071" y="2154928"/>
            <a:ext cx="6351392" cy="1839153"/>
            <a:chOff x="7841" y="296632"/>
            <a:chExt cx="6351392" cy="1839153"/>
          </a:xfrm>
        </p:grpSpPr>
        <p:sp>
          <p:nvSpPr>
            <p:cNvPr id="260" name="Google Shape;260;p21"/>
            <p:cNvSpPr/>
            <p:nvPr/>
          </p:nvSpPr>
          <p:spPr>
            <a:xfrm>
              <a:off x="956154" y="296632"/>
              <a:ext cx="1021260" cy="752955"/>
            </a:xfrm>
            <a:prstGeom prst="rect">
              <a:avLst/>
            </a:prstGeom>
            <a:blipFill rotWithShape="1">
              <a:blip r:embed="rId3">
                <a:alphaModFix/>
              </a:blip>
              <a:stretch>
                <a:fillRect b="0" l="0" r="0"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1"/>
            <p:cNvSpPr/>
            <p:nvPr/>
          </p:nvSpPr>
          <p:spPr>
            <a:xfrm>
              <a:off x="7841" y="1022403"/>
              <a:ext cx="2917886" cy="32269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1"/>
            <p:cNvSpPr txBox="1"/>
            <p:nvPr/>
          </p:nvSpPr>
          <p:spPr>
            <a:xfrm>
              <a:off x="7841" y="1022403"/>
              <a:ext cx="2917886" cy="32269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lang="es-PE" sz="2000">
                  <a:solidFill>
                    <a:schemeClr val="dk1"/>
                  </a:solidFill>
                  <a:latin typeface="Calibri"/>
                  <a:ea typeface="Calibri"/>
                  <a:cs typeface="Calibri"/>
                  <a:sym typeface="Calibri"/>
                </a:rPr>
                <a:t>Utilización</a:t>
              </a:r>
              <a:endParaRPr/>
            </a:p>
          </p:txBody>
        </p:sp>
        <p:sp>
          <p:nvSpPr>
            <p:cNvPr id="263" name="Google Shape;263;p21"/>
            <p:cNvSpPr/>
            <p:nvPr/>
          </p:nvSpPr>
          <p:spPr>
            <a:xfrm>
              <a:off x="7841" y="1437624"/>
              <a:ext cx="2917886" cy="69816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1"/>
            <p:cNvSpPr txBox="1"/>
            <p:nvPr/>
          </p:nvSpPr>
          <p:spPr>
            <a:xfrm>
              <a:off x="7841" y="1437624"/>
              <a:ext cx="2917886" cy="698161"/>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lang="es-PE" sz="1500">
                  <a:solidFill>
                    <a:schemeClr val="dk1"/>
                  </a:solidFill>
                  <a:latin typeface="Calibri"/>
                  <a:ea typeface="Calibri"/>
                  <a:cs typeface="Calibri"/>
                  <a:sym typeface="Calibri"/>
                </a:rPr>
                <a:t>% alcanzado de la capacidad de diseño</a:t>
              </a:r>
              <a:endParaRPr/>
            </a:p>
            <a:p>
              <a:pPr indent="0" lvl="0" marL="0" marR="0" rtl="0" algn="ctr">
                <a:lnSpc>
                  <a:spcPct val="100000"/>
                </a:lnSpc>
                <a:spcBef>
                  <a:spcPts val="525"/>
                </a:spcBef>
                <a:spcAft>
                  <a:spcPts val="0"/>
                </a:spcAft>
                <a:buNone/>
              </a:pPr>
              <a:r>
                <a:t/>
              </a:r>
              <a:endParaRPr sz="1500">
                <a:solidFill>
                  <a:schemeClr val="dk1"/>
                </a:solidFill>
                <a:latin typeface="Calibri"/>
                <a:ea typeface="Calibri"/>
                <a:cs typeface="Calibri"/>
                <a:sym typeface="Calibri"/>
              </a:endParaRPr>
            </a:p>
            <a:p>
              <a:pPr indent="0" lvl="0" marL="0" marR="0" rtl="0" algn="ctr">
                <a:lnSpc>
                  <a:spcPct val="100000"/>
                </a:lnSpc>
                <a:spcBef>
                  <a:spcPts val="525"/>
                </a:spcBef>
                <a:spcAft>
                  <a:spcPts val="0"/>
                </a:spcAft>
                <a:buNone/>
              </a:pPr>
              <a:r>
                <a:rPr lang="es-PE" sz="1500">
                  <a:solidFill>
                    <a:schemeClr val="dk1"/>
                  </a:solidFill>
                  <a:latin typeface="Calibri"/>
                  <a:ea typeface="Calibri"/>
                  <a:cs typeface="Calibri"/>
                  <a:sym typeface="Calibri"/>
                </a:rPr>
                <a:t>Producción real</a:t>
              </a:r>
              <a:endParaRPr/>
            </a:p>
            <a:p>
              <a:pPr indent="0" lvl="0" marL="0" marR="0" rtl="0" algn="ctr">
                <a:lnSpc>
                  <a:spcPct val="100000"/>
                </a:lnSpc>
                <a:spcBef>
                  <a:spcPts val="525"/>
                </a:spcBef>
                <a:spcAft>
                  <a:spcPts val="0"/>
                </a:spcAft>
                <a:buNone/>
              </a:pPr>
              <a:r>
                <a:rPr lang="es-PE" sz="1500">
                  <a:solidFill>
                    <a:schemeClr val="dk1"/>
                  </a:solidFill>
                  <a:latin typeface="Calibri"/>
                  <a:ea typeface="Calibri"/>
                  <a:cs typeface="Calibri"/>
                  <a:sym typeface="Calibri"/>
                </a:rPr>
                <a:t>___________________</a:t>
              </a:r>
              <a:endParaRPr/>
            </a:p>
            <a:p>
              <a:pPr indent="0" lvl="0" marL="0" marR="0" rtl="0" algn="ctr">
                <a:lnSpc>
                  <a:spcPct val="100000"/>
                </a:lnSpc>
                <a:spcBef>
                  <a:spcPts val="525"/>
                </a:spcBef>
                <a:spcAft>
                  <a:spcPts val="0"/>
                </a:spcAft>
                <a:buNone/>
              </a:pPr>
              <a:r>
                <a:rPr lang="es-PE" sz="1500">
                  <a:solidFill>
                    <a:schemeClr val="dk1"/>
                  </a:solidFill>
                  <a:latin typeface="Calibri"/>
                  <a:ea typeface="Calibri"/>
                  <a:cs typeface="Calibri"/>
                  <a:sym typeface="Calibri"/>
                </a:rPr>
                <a:t>Capacidad de diseño</a:t>
              </a:r>
              <a:endParaRPr/>
            </a:p>
          </p:txBody>
        </p:sp>
        <p:sp>
          <p:nvSpPr>
            <p:cNvPr id="265" name="Google Shape;265;p21"/>
            <p:cNvSpPr/>
            <p:nvPr/>
          </p:nvSpPr>
          <p:spPr>
            <a:xfrm>
              <a:off x="4384670" y="320397"/>
              <a:ext cx="1021260" cy="752955"/>
            </a:xfrm>
            <a:prstGeom prst="rect">
              <a:avLst/>
            </a:prstGeom>
            <a:blipFill rotWithShape="1">
              <a:blip r:embed="rId4">
                <a:alphaModFix/>
              </a:blip>
              <a:stretch>
                <a:fillRect b="0" l="0" r="0"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1"/>
            <p:cNvSpPr/>
            <p:nvPr/>
          </p:nvSpPr>
          <p:spPr>
            <a:xfrm>
              <a:off x="3441347" y="1026245"/>
              <a:ext cx="2917886" cy="32269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1"/>
            <p:cNvSpPr txBox="1"/>
            <p:nvPr/>
          </p:nvSpPr>
          <p:spPr>
            <a:xfrm>
              <a:off x="3441347" y="1026245"/>
              <a:ext cx="2917886" cy="32269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lang="es-PE" sz="2000">
                  <a:solidFill>
                    <a:schemeClr val="dk1"/>
                  </a:solidFill>
                  <a:latin typeface="Calibri"/>
                  <a:ea typeface="Calibri"/>
                  <a:cs typeface="Calibri"/>
                  <a:sym typeface="Calibri"/>
                </a:rPr>
                <a:t>Eficiencia</a:t>
              </a:r>
              <a:endParaRPr/>
            </a:p>
          </p:txBody>
        </p:sp>
        <p:sp>
          <p:nvSpPr>
            <p:cNvPr id="268" name="Google Shape;268;p21"/>
            <p:cNvSpPr/>
            <p:nvPr/>
          </p:nvSpPr>
          <p:spPr>
            <a:xfrm>
              <a:off x="3436357" y="1508920"/>
              <a:ext cx="2917886" cy="60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1"/>
            <p:cNvSpPr txBox="1"/>
            <p:nvPr/>
          </p:nvSpPr>
          <p:spPr>
            <a:xfrm>
              <a:off x="3436357" y="1508920"/>
              <a:ext cx="2917886" cy="603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lang="es-PE" sz="1500">
                  <a:solidFill>
                    <a:schemeClr val="dk1"/>
                  </a:solidFill>
                  <a:latin typeface="Calibri"/>
                  <a:ea typeface="Calibri"/>
                  <a:cs typeface="Calibri"/>
                  <a:sym typeface="Calibri"/>
                </a:rPr>
                <a:t>% de la capacidad efectiva </a:t>
              </a:r>
              <a:endParaRPr/>
            </a:p>
            <a:p>
              <a:pPr indent="0" lvl="0" marL="0" marR="0" rtl="0" algn="ctr">
                <a:lnSpc>
                  <a:spcPct val="100000"/>
                </a:lnSpc>
                <a:spcBef>
                  <a:spcPts val="525"/>
                </a:spcBef>
                <a:spcAft>
                  <a:spcPts val="0"/>
                </a:spcAft>
                <a:buNone/>
              </a:pPr>
              <a:r>
                <a:t/>
              </a:r>
              <a:endParaRPr b="1" sz="1500">
                <a:solidFill>
                  <a:schemeClr val="dk1"/>
                </a:solidFill>
                <a:latin typeface="Calibri"/>
                <a:ea typeface="Calibri"/>
                <a:cs typeface="Calibri"/>
                <a:sym typeface="Calibri"/>
              </a:endParaRPr>
            </a:p>
            <a:p>
              <a:pPr indent="0" lvl="0" marL="0" marR="0" rtl="0" algn="ctr">
                <a:lnSpc>
                  <a:spcPct val="100000"/>
                </a:lnSpc>
                <a:spcBef>
                  <a:spcPts val="525"/>
                </a:spcBef>
                <a:spcAft>
                  <a:spcPts val="0"/>
                </a:spcAft>
                <a:buNone/>
              </a:pPr>
              <a:r>
                <a:rPr lang="es-PE" sz="1500">
                  <a:solidFill>
                    <a:schemeClr val="dk1"/>
                  </a:solidFill>
                  <a:latin typeface="Calibri"/>
                  <a:ea typeface="Calibri"/>
                  <a:cs typeface="Calibri"/>
                  <a:sym typeface="Calibri"/>
                </a:rPr>
                <a:t>Producción real</a:t>
              </a:r>
              <a:endParaRPr/>
            </a:p>
            <a:p>
              <a:pPr indent="0" lvl="0" marL="0" marR="0" rtl="0" algn="ctr">
                <a:lnSpc>
                  <a:spcPct val="100000"/>
                </a:lnSpc>
                <a:spcBef>
                  <a:spcPts val="525"/>
                </a:spcBef>
                <a:spcAft>
                  <a:spcPts val="0"/>
                </a:spcAft>
                <a:buNone/>
              </a:pPr>
              <a:r>
                <a:rPr lang="es-PE" sz="1500">
                  <a:solidFill>
                    <a:schemeClr val="dk1"/>
                  </a:solidFill>
                  <a:latin typeface="Calibri"/>
                  <a:ea typeface="Calibri"/>
                  <a:cs typeface="Calibri"/>
                  <a:sym typeface="Calibri"/>
                </a:rPr>
                <a:t>_______________</a:t>
              </a:r>
              <a:endParaRPr/>
            </a:p>
            <a:p>
              <a:pPr indent="0" lvl="0" marL="0" marR="0" rtl="0" algn="ctr">
                <a:lnSpc>
                  <a:spcPct val="100000"/>
                </a:lnSpc>
                <a:spcBef>
                  <a:spcPts val="525"/>
                </a:spcBef>
                <a:spcAft>
                  <a:spcPts val="0"/>
                </a:spcAft>
                <a:buNone/>
              </a:pPr>
              <a:r>
                <a:rPr lang="es-PE" sz="1500">
                  <a:solidFill>
                    <a:schemeClr val="dk1"/>
                  </a:solidFill>
                  <a:latin typeface="Calibri"/>
                  <a:ea typeface="Calibri"/>
                  <a:cs typeface="Calibri"/>
                  <a:sym typeface="Calibri"/>
                </a:rPr>
                <a:t>Capacidad efectiva</a:t>
              </a:r>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2"/>
          <p:cNvSpPr/>
          <p:nvPr/>
        </p:nvSpPr>
        <p:spPr>
          <a:xfrm>
            <a:off x="923057" y="1052533"/>
            <a:ext cx="3452837" cy="3393305"/>
          </a:xfrm>
          <a:prstGeom prst="rect">
            <a:avLst/>
          </a:prstGeom>
          <a:noFill/>
          <a:ln>
            <a:noFill/>
          </a:ln>
        </p:spPr>
        <p:txBody>
          <a:bodyPr anchorCtr="0" anchor="t" bIns="45700" lIns="91425" spcFirstLastPara="1" rIns="91425" wrap="square" tIns="45700">
            <a:noAutofit/>
          </a:bodyPr>
          <a:lstStyle/>
          <a:p>
            <a:pPr indent="-285739" lvl="0" marL="285739" marR="0" rtl="0" algn="just">
              <a:lnSpc>
                <a:spcPct val="95000"/>
              </a:lnSpc>
              <a:spcBef>
                <a:spcPts val="0"/>
              </a:spcBef>
              <a:spcAft>
                <a:spcPts val="0"/>
              </a:spcAft>
              <a:buClr>
                <a:schemeClr val="dk1"/>
              </a:buClr>
              <a:buSzPts val="1667"/>
              <a:buFont typeface="Calibri"/>
              <a:buChar char="•"/>
            </a:pPr>
            <a:r>
              <a:rPr lang="es-PE" sz="1667">
                <a:solidFill>
                  <a:schemeClr val="dk1"/>
                </a:solidFill>
                <a:latin typeface="Calibri"/>
                <a:ea typeface="Calibri"/>
                <a:cs typeface="Calibri"/>
                <a:sym typeface="Calibri"/>
              </a:rPr>
              <a:t>En un proceso productivo las capacidades efectivas no son idénticas.</a:t>
            </a:r>
            <a:endParaRPr/>
          </a:p>
          <a:p>
            <a:pPr indent="-285739" lvl="0" marL="285739" marR="0" rtl="0" algn="just">
              <a:lnSpc>
                <a:spcPct val="95000"/>
              </a:lnSpc>
              <a:spcBef>
                <a:spcPts val="500"/>
              </a:spcBef>
              <a:spcAft>
                <a:spcPts val="0"/>
              </a:spcAft>
              <a:buClr>
                <a:schemeClr val="dk1"/>
              </a:buClr>
              <a:buSzPts val="1667"/>
              <a:buFont typeface="Calibri"/>
              <a:buChar char="•"/>
            </a:pPr>
            <a:r>
              <a:rPr lang="es-PE" sz="1667">
                <a:solidFill>
                  <a:schemeClr val="dk1"/>
                </a:solidFill>
                <a:latin typeface="Calibri"/>
                <a:ea typeface="Calibri"/>
                <a:cs typeface="Calibri"/>
                <a:sym typeface="Calibri"/>
              </a:rPr>
              <a:t>Cuello de botella, es la operación que tiene la capacidad efectiva más baja dentro del proceso productivo, y que por tanto limita la salida de productos del sistema.</a:t>
            </a:r>
            <a:endParaRPr/>
          </a:p>
          <a:p>
            <a:pPr indent="-285739" lvl="0" marL="285739" marR="0" rtl="0" algn="just">
              <a:lnSpc>
                <a:spcPct val="95000"/>
              </a:lnSpc>
              <a:spcBef>
                <a:spcPts val="500"/>
              </a:spcBef>
              <a:spcAft>
                <a:spcPts val="0"/>
              </a:spcAft>
              <a:buClr>
                <a:schemeClr val="dk1"/>
              </a:buClr>
              <a:buSzPts val="1667"/>
              <a:buFont typeface="Calibri"/>
              <a:buChar char="•"/>
            </a:pPr>
            <a:r>
              <a:rPr lang="es-PE" sz="1667">
                <a:solidFill>
                  <a:schemeClr val="dk1"/>
                </a:solidFill>
                <a:latin typeface="Calibri"/>
                <a:ea typeface="Calibri"/>
                <a:cs typeface="Calibri"/>
                <a:sym typeface="Calibri"/>
              </a:rPr>
              <a:t>Para incrementar la capacidad del proceso productivo se debe incrementar la capacidad del cuello de botella.</a:t>
            </a:r>
            <a:endParaRPr/>
          </a:p>
          <a:p>
            <a:pPr indent="-179884" lvl="0" marL="285739" marR="0" rtl="0" algn="just">
              <a:lnSpc>
                <a:spcPct val="95000"/>
              </a:lnSpc>
              <a:spcBef>
                <a:spcPts val="500"/>
              </a:spcBef>
              <a:spcAft>
                <a:spcPts val="0"/>
              </a:spcAft>
              <a:buClr>
                <a:schemeClr val="dk1"/>
              </a:buClr>
              <a:buSzPts val="1667"/>
              <a:buFont typeface="Calibri"/>
              <a:buNone/>
            </a:pPr>
            <a:r>
              <a:t/>
            </a:r>
            <a:endParaRPr sz="1667">
              <a:solidFill>
                <a:schemeClr val="dk1"/>
              </a:solidFill>
              <a:latin typeface="Calibri"/>
              <a:ea typeface="Calibri"/>
              <a:cs typeface="Calibri"/>
              <a:sym typeface="Calibri"/>
            </a:endParaRPr>
          </a:p>
        </p:txBody>
      </p:sp>
      <p:grpSp>
        <p:nvGrpSpPr>
          <p:cNvPr id="276" name="Google Shape;276;p22"/>
          <p:cNvGrpSpPr/>
          <p:nvPr/>
        </p:nvGrpSpPr>
        <p:grpSpPr>
          <a:xfrm>
            <a:off x="4990423" y="1237691"/>
            <a:ext cx="3125467" cy="3385923"/>
            <a:chOff x="241776" y="371"/>
            <a:chExt cx="3125467" cy="3385923"/>
          </a:xfrm>
        </p:grpSpPr>
        <p:sp>
          <p:nvSpPr>
            <p:cNvPr id="277" name="Google Shape;277;p22"/>
            <p:cNvSpPr/>
            <p:nvPr/>
          </p:nvSpPr>
          <p:spPr>
            <a:xfrm>
              <a:off x="241776" y="371"/>
              <a:ext cx="1302278" cy="781366"/>
            </a:xfrm>
            <a:prstGeom prst="roundRect">
              <a:avLst>
                <a:gd fmla="val 10000" name="adj"/>
              </a:avLst>
            </a:prstGeom>
            <a:solidFill>
              <a:schemeClr val="accent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2"/>
            <p:cNvSpPr txBox="1"/>
            <p:nvPr/>
          </p:nvSpPr>
          <p:spPr>
            <a:xfrm>
              <a:off x="264661" y="23256"/>
              <a:ext cx="1256508" cy="735596"/>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None/>
              </a:pPr>
              <a:r>
                <a:rPr lang="es-PE" sz="1300">
                  <a:solidFill>
                    <a:schemeClr val="lt1"/>
                  </a:solidFill>
                  <a:latin typeface="Calibri"/>
                  <a:ea typeface="Calibri"/>
                  <a:cs typeface="Calibri"/>
                  <a:sym typeface="Calibri"/>
                </a:rPr>
                <a:t>Orden</a:t>
              </a:r>
              <a:endParaRPr/>
            </a:p>
            <a:p>
              <a:pPr indent="0" lvl="0" marL="0" marR="0" rtl="0" algn="ctr">
                <a:lnSpc>
                  <a:spcPct val="90000"/>
                </a:lnSpc>
                <a:spcBef>
                  <a:spcPts val="455"/>
                </a:spcBef>
                <a:spcAft>
                  <a:spcPts val="0"/>
                </a:spcAft>
                <a:buNone/>
              </a:pPr>
              <a:r>
                <a:rPr lang="es-PE" sz="1300">
                  <a:solidFill>
                    <a:schemeClr val="lt1"/>
                  </a:solidFill>
                  <a:latin typeface="Calibri"/>
                  <a:ea typeface="Calibri"/>
                  <a:cs typeface="Calibri"/>
                  <a:sym typeface="Calibri"/>
                </a:rPr>
                <a:t>(30 seg/unid)</a:t>
              </a:r>
              <a:endParaRPr/>
            </a:p>
          </p:txBody>
        </p:sp>
        <p:sp>
          <p:nvSpPr>
            <p:cNvPr id="279" name="Google Shape;279;p22"/>
            <p:cNvSpPr/>
            <p:nvPr/>
          </p:nvSpPr>
          <p:spPr>
            <a:xfrm>
              <a:off x="1658654" y="229572"/>
              <a:ext cx="276082" cy="322964"/>
            </a:xfrm>
            <a:prstGeom prst="rightArrow">
              <a:avLst>
                <a:gd fmla="val 600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2"/>
            <p:cNvSpPr txBox="1"/>
            <p:nvPr/>
          </p:nvSpPr>
          <p:spPr>
            <a:xfrm>
              <a:off x="1658654" y="294165"/>
              <a:ext cx="193257" cy="19377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1100">
                <a:solidFill>
                  <a:schemeClr val="lt1"/>
                </a:solidFill>
                <a:latin typeface="Calibri"/>
                <a:ea typeface="Calibri"/>
                <a:cs typeface="Calibri"/>
                <a:sym typeface="Calibri"/>
              </a:endParaRPr>
            </a:p>
          </p:txBody>
        </p:sp>
        <p:sp>
          <p:nvSpPr>
            <p:cNvPr id="281" name="Google Shape;281;p22"/>
            <p:cNvSpPr/>
            <p:nvPr/>
          </p:nvSpPr>
          <p:spPr>
            <a:xfrm>
              <a:off x="2064965" y="371"/>
              <a:ext cx="1302278" cy="781366"/>
            </a:xfrm>
            <a:prstGeom prst="roundRect">
              <a:avLst>
                <a:gd fmla="val 10000" name="adj"/>
              </a:avLst>
            </a:prstGeom>
            <a:solidFill>
              <a:srgbClr val="5AB46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2"/>
            <p:cNvSpPr txBox="1"/>
            <p:nvPr/>
          </p:nvSpPr>
          <p:spPr>
            <a:xfrm>
              <a:off x="2087850" y="23256"/>
              <a:ext cx="1256508" cy="735596"/>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None/>
              </a:pPr>
              <a:r>
                <a:rPr lang="es-PE" sz="1300">
                  <a:solidFill>
                    <a:schemeClr val="lt1"/>
                  </a:solidFill>
                  <a:latin typeface="Calibri"/>
                  <a:ea typeface="Calibri"/>
                  <a:cs typeface="Calibri"/>
                  <a:sym typeface="Calibri"/>
                </a:rPr>
                <a:t>Pan</a:t>
              </a:r>
              <a:endParaRPr/>
            </a:p>
            <a:p>
              <a:pPr indent="0" lvl="0" marL="0" marR="0" rtl="0" algn="ctr">
                <a:lnSpc>
                  <a:spcPct val="90000"/>
                </a:lnSpc>
                <a:spcBef>
                  <a:spcPts val="455"/>
                </a:spcBef>
                <a:spcAft>
                  <a:spcPts val="0"/>
                </a:spcAft>
                <a:buNone/>
              </a:pPr>
              <a:r>
                <a:rPr lang="es-PE" sz="1300">
                  <a:solidFill>
                    <a:schemeClr val="lt1"/>
                  </a:solidFill>
                  <a:latin typeface="Calibri"/>
                  <a:ea typeface="Calibri"/>
                  <a:cs typeface="Calibri"/>
                  <a:sym typeface="Calibri"/>
                </a:rPr>
                <a:t>(15 seg/unid)</a:t>
              </a:r>
              <a:endParaRPr/>
            </a:p>
          </p:txBody>
        </p:sp>
        <p:sp>
          <p:nvSpPr>
            <p:cNvPr id="283" name="Google Shape;283;p22"/>
            <p:cNvSpPr/>
            <p:nvPr/>
          </p:nvSpPr>
          <p:spPr>
            <a:xfrm rot="5400000">
              <a:off x="2578063" y="872898"/>
              <a:ext cx="276082" cy="322964"/>
            </a:xfrm>
            <a:prstGeom prst="rightArrow">
              <a:avLst>
                <a:gd fmla="val 60000" name="adj1"/>
                <a:gd fmla="val 50000" name="adj2"/>
              </a:avLst>
            </a:prstGeom>
            <a:solidFill>
              <a:srgbClr val="5BB2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2"/>
            <p:cNvSpPr txBox="1"/>
            <p:nvPr/>
          </p:nvSpPr>
          <p:spPr>
            <a:xfrm>
              <a:off x="2619216" y="896339"/>
              <a:ext cx="193778" cy="19325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1100">
                <a:solidFill>
                  <a:schemeClr val="lt1"/>
                </a:solidFill>
                <a:latin typeface="Calibri"/>
                <a:ea typeface="Calibri"/>
                <a:cs typeface="Calibri"/>
                <a:sym typeface="Calibri"/>
              </a:endParaRPr>
            </a:p>
          </p:txBody>
        </p:sp>
        <p:sp>
          <p:nvSpPr>
            <p:cNvPr id="285" name="Google Shape;285;p22"/>
            <p:cNvSpPr/>
            <p:nvPr/>
          </p:nvSpPr>
          <p:spPr>
            <a:xfrm>
              <a:off x="2064965" y="1302650"/>
              <a:ext cx="1302278" cy="781366"/>
            </a:xfrm>
            <a:prstGeom prst="roundRect">
              <a:avLst>
                <a:gd fmla="val 10000" name="adj"/>
              </a:avLst>
            </a:prstGeom>
            <a:solidFill>
              <a:srgbClr val="5DAEA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2"/>
            <p:cNvSpPr txBox="1"/>
            <p:nvPr/>
          </p:nvSpPr>
          <p:spPr>
            <a:xfrm>
              <a:off x="2087850" y="1325535"/>
              <a:ext cx="1256508" cy="735596"/>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None/>
              </a:pPr>
              <a:r>
                <a:rPr lang="es-PE" sz="1300">
                  <a:solidFill>
                    <a:schemeClr val="lt1"/>
                  </a:solidFill>
                  <a:latin typeface="Calibri"/>
                  <a:ea typeface="Calibri"/>
                  <a:cs typeface="Calibri"/>
                  <a:sym typeface="Calibri"/>
                </a:rPr>
                <a:t>Llenar </a:t>
              </a:r>
              <a:endParaRPr/>
            </a:p>
            <a:p>
              <a:pPr indent="0" lvl="0" marL="0" marR="0" rtl="0" algn="ctr">
                <a:lnSpc>
                  <a:spcPct val="90000"/>
                </a:lnSpc>
                <a:spcBef>
                  <a:spcPts val="455"/>
                </a:spcBef>
                <a:spcAft>
                  <a:spcPts val="0"/>
                </a:spcAft>
                <a:buNone/>
              </a:pPr>
              <a:r>
                <a:rPr lang="es-PE" sz="1300">
                  <a:solidFill>
                    <a:schemeClr val="lt1"/>
                  </a:solidFill>
                  <a:latin typeface="Calibri"/>
                  <a:ea typeface="Calibri"/>
                  <a:cs typeface="Calibri"/>
                  <a:sym typeface="Calibri"/>
                </a:rPr>
                <a:t>(20 seg/unid)</a:t>
              </a:r>
              <a:endParaRPr/>
            </a:p>
          </p:txBody>
        </p:sp>
        <p:sp>
          <p:nvSpPr>
            <p:cNvPr id="287" name="Google Shape;287;p22"/>
            <p:cNvSpPr/>
            <p:nvPr/>
          </p:nvSpPr>
          <p:spPr>
            <a:xfrm rot="10800000">
              <a:off x="1674282" y="1531851"/>
              <a:ext cx="276082" cy="322964"/>
            </a:xfrm>
            <a:prstGeom prst="rightArrow">
              <a:avLst>
                <a:gd fmla="val 60000" name="adj1"/>
                <a:gd fmla="val 50000" name="adj2"/>
              </a:avLst>
            </a:prstGeom>
            <a:solidFill>
              <a:srgbClr val="5F8A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2"/>
            <p:cNvSpPr txBox="1"/>
            <p:nvPr/>
          </p:nvSpPr>
          <p:spPr>
            <a:xfrm>
              <a:off x="1757107" y="1596444"/>
              <a:ext cx="193257" cy="19377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1100">
                <a:solidFill>
                  <a:schemeClr val="lt1"/>
                </a:solidFill>
                <a:latin typeface="Calibri"/>
                <a:ea typeface="Calibri"/>
                <a:cs typeface="Calibri"/>
                <a:sym typeface="Calibri"/>
              </a:endParaRPr>
            </a:p>
          </p:txBody>
        </p:sp>
        <p:sp>
          <p:nvSpPr>
            <p:cNvPr id="289" name="Google Shape;289;p22"/>
            <p:cNvSpPr/>
            <p:nvPr/>
          </p:nvSpPr>
          <p:spPr>
            <a:xfrm>
              <a:off x="241776" y="1302650"/>
              <a:ext cx="1302278" cy="781366"/>
            </a:xfrm>
            <a:prstGeom prst="roundRect">
              <a:avLst>
                <a:gd fmla="val 10000" name="adj"/>
              </a:avLst>
            </a:prstGeom>
            <a:solidFill>
              <a:srgbClr val="6078A8"/>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2"/>
            <p:cNvSpPr txBox="1"/>
            <p:nvPr/>
          </p:nvSpPr>
          <p:spPr>
            <a:xfrm>
              <a:off x="264661" y="1325535"/>
              <a:ext cx="1256508" cy="735596"/>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None/>
              </a:pPr>
              <a:r>
                <a:rPr lang="es-PE" sz="1300">
                  <a:solidFill>
                    <a:schemeClr val="lt1"/>
                  </a:solidFill>
                  <a:latin typeface="Calibri"/>
                  <a:ea typeface="Calibri"/>
                  <a:cs typeface="Calibri"/>
                  <a:sym typeface="Calibri"/>
                </a:rPr>
                <a:t>Tostadora </a:t>
              </a:r>
              <a:endParaRPr/>
            </a:p>
            <a:p>
              <a:pPr indent="0" lvl="0" marL="0" marR="0" rtl="0" algn="ctr">
                <a:lnSpc>
                  <a:spcPct val="90000"/>
                </a:lnSpc>
                <a:spcBef>
                  <a:spcPts val="455"/>
                </a:spcBef>
                <a:spcAft>
                  <a:spcPts val="0"/>
                </a:spcAft>
                <a:buNone/>
              </a:pPr>
              <a:r>
                <a:rPr lang="es-PE" sz="1300">
                  <a:solidFill>
                    <a:schemeClr val="lt1"/>
                  </a:solidFill>
                  <a:latin typeface="Calibri"/>
                  <a:ea typeface="Calibri"/>
                  <a:cs typeface="Calibri"/>
                  <a:sym typeface="Calibri"/>
                </a:rPr>
                <a:t>(20 seg/unid)</a:t>
              </a:r>
              <a:endParaRPr/>
            </a:p>
          </p:txBody>
        </p:sp>
        <p:sp>
          <p:nvSpPr>
            <p:cNvPr id="291" name="Google Shape;291;p22"/>
            <p:cNvSpPr/>
            <p:nvPr/>
          </p:nvSpPr>
          <p:spPr>
            <a:xfrm rot="5400000">
              <a:off x="754873" y="2175176"/>
              <a:ext cx="276082" cy="322964"/>
            </a:xfrm>
            <a:prstGeom prst="rightArrow">
              <a:avLst>
                <a:gd fmla="val 60000" name="adj1"/>
                <a:gd fmla="val 50000" name="adj2"/>
              </a:avLst>
            </a:prstGeom>
            <a:solidFill>
              <a:srgbClr val="7F63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2"/>
            <p:cNvSpPr txBox="1"/>
            <p:nvPr/>
          </p:nvSpPr>
          <p:spPr>
            <a:xfrm>
              <a:off x="796026" y="2198617"/>
              <a:ext cx="193778" cy="19325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1100">
                <a:solidFill>
                  <a:schemeClr val="lt1"/>
                </a:solidFill>
                <a:latin typeface="Calibri"/>
                <a:ea typeface="Calibri"/>
                <a:cs typeface="Calibri"/>
                <a:sym typeface="Calibri"/>
              </a:endParaRPr>
            </a:p>
          </p:txBody>
        </p:sp>
        <p:sp>
          <p:nvSpPr>
            <p:cNvPr id="293" name="Google Shape;293;p22"/>
            <p:cNvSpPr/>
            <p:nvPr/>
          </p:nvSpPr>
          <p:spPr>
            <a:xfrm>
              <a:off x="241776" y="2604928"/>
              <a:ext cx="1302278" cy="781366"/>
            </a:xfrm>
            <a:prstGeom prst="roundRect">
              <a:avLst>
                <a:gd fmla="val 10000" name="adj"/>
              </a:avLst>
            </a:prstGeom>
            <a:solidFill>
              <a:srgbClr val="7F63A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2"/>
            <p:cNvSpPr txBox="1"/>
            <p:nvPr/>
          </p:nvSpPr>
          <p:spPr>
            <a:xfrm>
              <a:off x="264661" y="2627813"/>
              <a:ext cx="1256508" cy="735596"/>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None/>
              </a:pPr>
              <a:r>
                <a:rPr lang="es-PE" sz="1300">
                  <a:solidFill>
                    <a:schemeClr val="lt1"/>
                  </a:solidFill>
                  <a:latin typeface="Calibri"/>
                  <a:ea typeface="Calibri"/>
                  <a:cs typeface="Calibri"/>
                  <a:sym typeface="Calibri"/>
                </a:rPr>
                <a:t>Envolver / Entregar </a:t>
              </a:r>
              <a:endParaRPr/>
            </a:p>
            <a:p>
              <a:pPr indent="0" lvl="0" marL="0" marR="0" rtl="0" algn="ctr">
                <a:lnSpc>
                  <a:spcPct val="90000"/>
                </a:lnSpc>
                <a:spcBef>
                  <a:spcPts val="455"/>
                </a:spcBef>
                <a:spcAft>
                  <a:spcPts val="0"/>
                </a:spcAft>
                <a:buNone/>
              </a:pPr>
              <a:r>
                <a:rPr lang="es-PE" sz="1300">
                  <a:solidFill>
                    <a:schemeClr val="lt1"/>
                  </a:solidFill>
                  <a:latin typeface="Calibri"/>
                  <a:ea typeface="Calibri"/>
                  <a:cs typeface="Calibri"/>
                  <a:sym typeface="Calibri"/>
                </a:rPr>
                <a:t>(36 seg/unid)</a:t>
              </a:r>
              <a:endParaRPr/>
            </a:p>
          </p:txBody>
        </p:sp>
      </p:grpSp>
      <p:sp>
        <p:nvSpPr>
          <p:cNvPr id="295" name="Google Shape;295;p22"/>
          <p:cNvSpPr/>
          <p:nvPr/>
        </p:nvSpPr>
        <p:spPr>
          <a:xfrm>
            <a:off x="4752020" y="3697593"/>
            <a:ext cx="1709767" cy="1140127"/>
          </a:xfrm>
          <a:prstGeom prst="ellipse">
            <a:avLst/>
          </a:prstGeom>
          <a:noFill/>
          <a:ln cap="flat" cmpd="sng" w="25400">
            <a:solidFill>
              <a:srgbClr val="FF0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chemeClr val="lt1"/>
              </a:solidFill>
              <a:latin typeface="Calibri"/>
              <a:ea typeface="Calibri"/>
              <a:cs typeface="Calibri"/>
              <a:sym typeface="Calibri"/>
            </a:endParaRPr>
          </a:p>
        </p:txBody>
      </p:sp>
      <p:sp>
        <p:nvSpPr>
          <p:cNvPr id="296" name="Google Shape;296;p22"/>
          <p:cNvSpPr/>
          <p:nvPr/>
        </p:nvSpPr>
        <p:spPr>
          <a:xfrm>
            <a:off x="407875" y="320830"/>
            <a:ext cx="720449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capacidad en el ámbito de las operaciones</a:t>
            </a:r>
            <a:endParaRPr sz="1400">
              <a:solidFill>
                <a:srgbClr val="438AD7"/>
              </a:solidFill>
              <a:latin typeface="Calibri"/>
              <a:ea typeface="Calibri"/>
              <a:cs typeface="Calibri"/>
              <a:sym typeface="Calibri"/>
            </a:endParaRPr>
          </a:p>
        </p:txBody>
      </p:sp>
      <p:sp>
        <p:nvSpPr>
          <p:cNvPr id="297" name="Google Shape;297;p22"/>
          <p:cNvSpPr txBox="1"/>
          <p:nvPr/>
        </p:nvSpPr>
        <p:spPr>
          <a:xfrm>
            <a:off x="3544366" y="252697"/>
            <a:ext cx="5191759" cy="110463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lang="es-PE" sz="4400">
                <a:solidFill>
                  <a:schemeClr val="dk1"/>
                </a:solidFill>
                <a:latin typeface="Calibri"/>
                <a:ea typeface="Calibri"/>
                <a:cs typeface="Calibri"/>
                <a:sym typeface="Calibri"/>
              </a:rPr>
              <a:t>Cuellos de botella</a:t>
            </a:r>
            <a:endParaRPr sz="4400">
              <a:solidFill>
                <a:schemeClr val="dk1"/>
              </a:solidFill>
              <a:latin typeface="Calibri"/>
              <a:ea typeface="Calibri"/>
              <a:cs typeface="Calibri"/>
              <a:sym typeface="Calibri"/>
            </a:endParaRPr>
          </a:p>
        </p:txBody>
      </p:sp>
      <p:sp>
        <p:nvSpPr>
          <p:cNvPr id="298" name="Google Shape;298;p22"/>
          <p:cNvSpPr txBox="1"/>
          <p:nvPr/>
        </p:nvSpPr>
        <p:spPr>
          <a:xfrm>
            <a:off x="6627021" y="4906554"/>
            <a:ext cx="2109104" cy="474169"/>
          </a:xfrm>
          <a:prstGeom prst="rect">
            <a:avLst/>
          </a:prstGeom>
          <a:blipFill rotWithShape="1">
            <a:blip r:embed="rId3">
              <a:alphaModFix/>
            </a:blip>
            <a:stretch>
              <a:fillRect b="-117490" l="-1436" r="-1436" t="-28748"/>
            </a:stretch>
          </a:blip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s-PE" sz="1800">
                <a:latin typeface="Calibri"/>
                <a:ea typeface="Calibri"/>
                <a:cs typeface="Calibri"/>
                <a:sym typeface="Calibri"/>
              </a:rPr>
              <a:t> </a:t>
            </a:r>
            <a:endParaRPr/>
          </a:p>
        </p:txBody>
      </p:sp>
      <p:sp>
        <p:nvSpPr>
          <p:cNvPr id="299" name="Google Shape;299;p22"/>
          <p:cNvSpPr txBox="1"/>
          <p:nvPr/>
        </p:nvSpPr>
        <p:spPr>
          <a:xfrm>
            <a:off x="1458292" y="4560721"/>
            <a:ext cx="3420380"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500">
                <a:solidFill>
                  <a:srgbClr val="FF0000"/>
                </a:solidFill>
                <a:latin typeface="Calibri"/>
                <a:ea typeface="Calibri"/>
                <a:cs typeface="Calibri"/>
                <a:sym typeface="Calibri"/>
              </a:rPr>
              <a:t>¿Qué pasaría si aumento una persona </a:t>
            </a:r>
            <a:r>
              <a:rPr lang="es-PE" sz="1500">
                <a:solidFill>
                  <a:srgbClr val="FF0000"/>
                </a:solidFill>
                <a:latin typeface="Calibri"/>
                <a:ea typeface="Calibri"/>
                <a:cs typeface="Calibri"/>
                <a:sym typeface="Calibri"/>
              </a:rPr>
              <a:t>más</a:t>
            </a:r>
            <a:r>
              <a:rPr lang="es-PE" sz="1500">
                <a:solidFill>
                  <a:srgbClr val="FF0000"/>
                </a:solidFill>
                <a:latin typeface="Calibri"/>
                <a:ea typeface="Calibri"/>
                <a:cs typeface="Calibri"/>
                <a:sym typeface="Calibri"/>
              </a:rPr>
              <a:t> para envolver/entregar?</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95"/>
                                        </p:tgtEl>
                                        <p:attrNameLst>
                                          <p:attrName>style.visibility</p:attrName>
                                        </p:attrNameLst>
                                      </p:cBhvr>
                                      <p:to>
                                        <p:strVal val="visible"/>
                                      </p:to>
                                    </p:set>
                                    <p:anim calcmode="lin" valueType="num">
                                      <p:cBhvr additive="base">
                                        <p:cTn dur="500"/>
                                        <p:tgtEl>
                                          <p:spTgt spid="295"/>
                                        </p:tgtEl>
                                        <p:attrNameLst>
                                          <p:attrName>ppt_w</p:attrName>
                                        </p:attrNameLst>
                                      </p:cBhvr>
                                      <p:tavLst>
                                        <p:tav fmla="" tm="0">
                                          <p:val>
                                            <p:strVal val="0"/>
                                          </p:val>
                                        </p:tav>
                                        <p:tav fmla="" tm="100000">
                                          <p:val>
                                            <p:strVal val="#ppt_w"/>
                                          </p:val>
                                        </p:tav>
                                      </p:tavLst>
                                    </p:anim>
                                    <p:anim calcmode="lin" valueType="num">
                                      <p:cBhvr additive="base">
                                        <p:cTn dur="500"/>
                                        <p:tgtEl>
                                          <p:spTgt spid="29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3"/>
          <p:cNvSpPr/>
          <p:nvPr/>
        </p:nvSpPr>
        <p:spPr>
          <a:xfrm>
            <a:off x="762000" y="1973366"/>
            <a:ext cx="7620000" cy="29906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500">
                <a:solidFill>
                  <a:srgbClr val="000000"/>
                </a:solidFill>
                <a:latin typeface="Times"/>
                <a:ea typeface="Times"/>
                <a:cs typeface="Times"/>
                <a:sym typeface="Times"/>
              </a:rPr>
              <a:t>Don Panadero tiene una planta procesadora de Croissants para el desayuno y quiere entender mejor su capacidad. Determine la capacidad de diseño, la utilización y la eficiencia para esta planta al producir estos croissants.</a:t>
            </a:r>
            <a:endParaRPr/>
          </a:p>
          <a:p>
            <a:pPr indent="0" lvl="0" marL="0" marR="0" rtl="0" algn="l">
              <a:spcBef>
                <a:spcPts val="0"/>
              </a:spcBef>
              <a:spcAft>
                <a:spcPts val="0"/>
              </a:spcAft>
              <a:buNone/>
            </a:pPr>
            <a:r>
              <a:t/>
            </a:r>
            <a:endParaRPr sz="1500">
              <a:solidFill>
                <a:srgbClr val="000000"/>
              </a:solidFill>
              <a:latin typeface="Times"/>
              <a:ea typeface="Times"/>
              <a:cs typeface="Times"/>
              <a:sym typeface="Times"/>
            </a:endParaRPr>
          </a:p>
          <a:p>
            <a:pPr indent="0" lvl="0" marL="0" marR="0" rtl="0" algn="l">
              <a:spcBef>
                <a:spcPts val="0"/>
              </a:spcBef>
              <a:spcAft>
                <a:spcPts val="0"/>
              </a:spcAft>
              <a:buNone/>
            </a:pPr>
            <a:r>
              <a:rPr b="1" lang="es-PE" sz="2667">
                <a:solidFill>
                  <a:srgbClr val="000000"/>
                </a:solidFill>
                <a:latin typeface="Arial"/>
                <a:ea typeface="Arial"/>
                <a:cs typeface="Arial"/>
                <a:sym typeface="Arial"/>
              </a:rPr>
              <a:t>Método: </a:t>
            </a:r>
            <a:r>
              <a:rPr lang="es-PE" sz="1500">
                <a:solidFill>
                  <a:srgbClr val="000000"/>
                </a:solidFill>
                <a:latin typeface="Times"/>
                <a:ea typeface="Times"/>
                <a:cs typeface="Times"/>
                <a:sym typeface="Times"/>
              </a:rPr>
              <a:t>La semana pasada la instalación produjo 148,000 croissants. La capacidad efectiva es de 175,000 unidades. La línea de producción opera 7 días a la semana en tres turnos de 8 horas al día. La línea fue diseñada para procesar los croissants a un tasa de 1,200 por hora. La empresa calcula primero la capacidad de diseño y después usa la ecuación para determinar la utilización y la ecuación para determinar la eficiencia.</a:t>
            </a:r>
            <a:endParaRPr/>
          </a:p>
          <a:p>
            <a:pPr indent="0" lvl="0" marL="0" marR="0" rtl="0" algn="l">
              <a:spcBef>
                <a:spcPts val="0"/>
              </a:spcBef>
              <a:spcAft>
                <a:spcPts val="0"/>
              </a:spcAft>
              <a:buNone/>
            </a:pPr>
            <a:r>
              <a:t/>
            </a:r>
            <a:endParaRPr b="1" sz="2667">
              <a:solidFill>
                <a:srgbClr val="000000"/>
              </a:solidFill>
              <a:latin typeface="Arial"/>
              <a:ea typeface="Arial"/>
              <a:cs typeface="Arial"/>
              <a:sym typeface="Arial"/>
            </a:endParaRPr>
          </a:p>
        </p:txBody>
      </p:sp>
      <p:sp>
        <p:nvSpPr>
          <p:cNvPr id="306" name="Google Shape;306;p23"/>
          <p:cNvSpPr/>
          <p:nvPr/>
        </p:nvSpPr>
        <p:spPr>
          <a:xfrm>
            <a:off x="407875" y="320830"/>
            <a:ext cx="720449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capacidad en el ámbito de las operaciones</a:t>
            </a:r>
            <a:endParaRPr sz="1400">
              <a:solidFill>
                <a:srgbClr val="438AD7"/>
              </a:solidFill>
              <a:latin typeface="Calibri"/>
              <a:ea typeface="Calibri"/>
              <a:cs typeface="Calibri"/>
              <a:sym typeface="Calibri"/>
            </a:endParaRPr>
          </a:p>
        </p:txBody>
      </p:sp>
      <p:sp>
        <p:nvSpPr>
          <p:cNvPr id="307" name="Google Shape;307;p23"/>
          <p:cNvSpPr txBox="1"/>
          <p:nvPr/>
        </p:nvSpPr>
        <p:spPr>
          <a:xfrm>
            <a:off x="762000" y="868730"/>
            <a:ext cx="5496577" cy="110463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lang="es-PE" sz="4400">
                <a:solidFill>
                  <a:schemeClr val="dk1"/>
                </a:solidFill>
                <a:latin typeface="Calibri"/>
                <a:ea typeface="Calibri"/>
                <a:cs typeface="Calibri"/>
                <a:sym typeface="Calibri"/>
              </a:rPr>
              <a:t>Caso práctico</a:t>
            </a:r>
            <a:endParaRPr sz="44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4"/>
          <p:cNvSpPr/>
          <p:nvPr/>
        </p:nvSpPr>
        <p:spPr>
          <a:xfrm>
            <a:off x="13648"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4" name="Google Shape;314;p24"/>
          <p:cNvSpPr/>
          <p:nvPr/>
        </p:nvSpPr>
        <p:spPr>
          <a:xfrm>
            <a:off x="407875" y="1195507"/>
            <a:ext cx="8548235" cy="40164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FFFFFF"/>
                </a:solidFill>
                <a:latin typeface="Calibri"/>
                <a:ea typeface="Calibri"/>
                <a:cs typeface="Calibri"/>
                <a:sym typeface="Calibri"/>
              </a:rPr>
              <a:t>Los administradores de operaciones efectivas entienden cómo usar la estrategia del proceso como un arma competitiva. Seleccionan además, un proceso de producción con la calidad, flexibilidad y estructura de costos necesarias para satisfacer los requerimientos de producto y volumen. </a:t>
            </a:r>
            <a:endParaRPr sz="1700">
              <a:solidFill>
                <a:srgbClr val="FFFFFF"/>
              </a:solidFill>
              <a:latin typeface="Calibri"/>
              <a:ea typeface="Calibri"/>
              <a:cs typeface="Calibri"/>
              <a:sym typeface="Calibri"/>
            </a:endParaRPr>
          </a:p>
          <a:p>
            <a:pPr indent="0" lvl="0" marL="0" marR="0" rtl="0" algn="l">
              <a:spcBef>
                <a:spcPts val="0"/>
              </a:spcBef>
              <a:spcAft>
                <a:spcPts val="0"/>
              </a:spcAft>
              <a:buNone/>
            </a:pPr>
            <a:r>
              <a:t/>
            </a:r>
            <a:endParaRPr sz="1700">
              <a:solidFill>
                <a:srgbClr val="FFFFFF"/>
              </a:solidFill>
              <a:latin typeface="Calibri"/>
              <a:ea typeface="Calibri"/>
              <a:cs typeface="Calibri"/>
              <a:sym typeface="Calibri"/>
            </a:endParaRPr>
          </a:p>
          <a:p>
            <a:pPr indent="0" lvl="0" marL="0" marR="0" rtl="0" algn="l">
              <a:spcBef>
                <a:spcPts val="0"/>
              </a:spcBef>
              <a:spcAft>
                <a:spcPts val="0"/>
              </a:spcAft>
              <a:buNone/>
            </a:pPr>
            <a:r>
              <a:rPr lang="es-PE" sz="1700">
                <a:solidFill>
                  <a:srgbClr val="FFFFFF"/>
                </a:solidFill>
                <a:latin typeface="Calibri"/>
                <a:ea typeface="Calibri"/>
                <a:cs typeface="Calibri"/>
                <a:sym typeface="Calibri"/>
              </a:rPr>
              <a:t>Se debe buscar formas creativas de combinar el bajo costo unitario de la manufactura de alto volumen y baja variedad, con la personalización disponible en las instalaciones para bajo volumen y alta variedad. </a:t>
            </a:r>
            <a:endParaRPr/>
          </a:p>
          <a:p>
            <a:pPr indent="0" lvl="0" marL="0" marR="0" rtl="0" algn="l">
              <a:spcBef>
                <a:spcPts val="0"/>
              </a:spcBef>
              <a:spcAft>
                <a:spcPts val="0"/>
              </a:spcAft>
              <a:buNone/>
            </a:pPr>
            <a:r>
              <a:t/>
            </a:r>
            <a:endParaRPr sz="1700">
              <a:solidFill>
                <a:srgbClr val="FFFFFF"/>
              </a:solidFill>
              <a:latin typeface="Calibri"/>
              <a:ea typeface="Calibri"/>
              <a:cs typeface="Calibri"/>
              <a:sym typeface="Calibri"/>
            </a:endParaRPr>
          </a:p>
          <a:p>
            <a:pPr indent="0" lvl="0" marL="0" marR="0" rtl="0" algn="l">
              <a:spcBef>
                <a:spcPts val="0"/>
              </a:spcBef>
              <a:spcAft>
                <a:spcPts val="0"/>
              </a:spcAft>
              <a:buNone/>
            </a:pPr>
            <a:r>
              <a:rPr lang="es-PE" sz="1700">
                <a:solidFill>
                  <a:srgbClr val="FFFFFF"/>
                </a:solidFill>
                <a:latin typeface="Calibri"/>
                <a:ea typeface="Calibri"/>
                <a:cs typeface="Calibri"/>
                <a:sym typeface="Calibri"/>
              </a:rPr>
              <a:t>Las empresas eficientes seleccionan los procesos correctos y la capacidad correcta, que contribuyen con su estrategia de largo plazo.</a:t>
            </a:r>
            <a:endParaRPr/>
          </a:p>
          <a:p>
            <a:pPr indent="0" lvl="0" marL="0" marR="0" rtl="0" algn="l">
              <a:spcBef>
                <a:spcPts val="0"/>
              </a:spcBef>
              <a:spcAft>
                <a:spcPts val="0"/>
              </a:spcAft>
              <a:buNone/>
            </a:pPr>
            <a:r>
              <a:t/>
            </a:r>
            <a:endParaRPr sz="1700">
              <a:solidFill>
                <a:srgbClr val="FFFFFF"/>
              </a:solidFill>
              <a:latin typeface="Calibri"/>
              <a:ea typeface="Calibri"/>
              <a:cs typeface="Calibri"/>
              <a:sym typeface="Calibri"/>
            </a:endParaRPr>
          </a:p>
          <a:p>
            <a:pPr indent="0" lvl="0" marL="0" marR="0" rtl="0" algn="l">
              <a:spcBef>
                <a:spcPts val="0"/>
              </a:spcBef>
              <a:spcAft>
                <a:spcPts val="0"/>
              </a:spcAft>
              <a:buNone/>
            </a:pPr>
            <a:r>
              <a:rPr lang="es-PE" sz="1700">
                <a:solidFill>
                  <a:srgbClr val="FFFFFF"/>
                </a:solidFill>
                <a:latin typeface="Calibri"/>
                <a:ea typeface="Calibri"/>
                <a:cs typeface="Calibri"/>
                <a:sym typeface="Calibri"/>
              </a:rPr>
              <a:t>Identificando los cuellos de botella en el proceso productivo podemos aumentar nuestros niveles de producción y satisfacer eficientemente la demanda de nuestros clientes.</a:t>
            </a:r>
            <a:br>
              <a:rPr lang="es-PE" sz="1700">
                <a:solidFill>
                  <a:srgbClr val="FFFFFF"/>
                </a:solidFill>
                <a:latin typeface="Calibri"/>
                <a:ea typeface="Calibri"/>
                <a:cs typeface="Calibri"/>
                <a:sym typeface="Calibri"/>
              </a:rPr>
            </a:br>
            <a:endParaRPr sz="1700">
              <a:solidFill>
                <a:srgbClr val="FFFFFF"/>
              </a:solidFill>
              <a:latin typeface="Calibri"/>
              <a:ea typeface="Calibri"/>
              <a:cs typeface="Calibri"/>
              <a:sym typeface="Calibri"/>
            </a:endParaRPr>
          </a:p>
        </p:txBody>
      </p:sp>
      <p:sp>
        <p:nvSpPr>
          <p:cNvPr id="315" name="Google Shape;315;p24"/>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chemeClr val="lt1"/>
                </a:solidFill>
                <a:latin typeface="Calibri"/>
                <a:ea typeface="Calibri"/>
                <a:cs typeface="Calibri"/>
                <a:sym typeface="Calibri"/>
              </a:rPr>
              <a:t>/ CONCLUSIONES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5"/>
          <p:cNvSpPr txBox="1"/>
          <p:nvPr/>
        </p:nvSpPr>
        <p:spPr>
          <a:xfrm>
            <a:off x="398994" y="724844"/>
            <a:ext cx="7881937" cy="1266794"/>
          </a:xfrm>
          <a:prstGeom prst="rect">
            <a:avLst/>
          </a:prstGeom>
          <a:noFill/>
          <a:ln>
            <a:noFill/>
          </a:ln>
        </p:spPr>
        <p:txBody>
          <a:bodyPr anchorCtr="0" anchor="t" bIns="91425" lIns="91425" spcFirstLastPara="1" rIns="91425" wrap="square" tIns="91425">
            <a:noAutofit/>
          </a:bodyPr>
          <a:lstStyle/>
          <a:p>
            <a:pPr indent="-342900" lvl="0" marL="342900"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Render, B; Heizer, J (2014). “Principios de Administración de Operaciones”. 9na edición. México, D.F. México. Editorial Pearson. </a:t>
            </a:r>
            <a:endParaRPr/>
          </a:p>
          <a:p>
            <a:pPr indent="-342900" lvl="0" marL="342900" marR="0" rtl="0" algn="l">
              <a:spcBef>
                <a:spcPts val="32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Innovation Management. </a:t>
            </a:r>
            <a:endParaRPr sz="1600">
              <a:solidFill>
                <a:schemeClr val="dk1"/>
              </a:solidFill>
              <a:latin typeface="Calibri"/>
              <a:ea typeface="Calibri"/>
              <a:cs typeface="Calibri"/>
              <a:sym typeface="Calibri"/>
            </a:endParaRPr>
          </a:p>
          <a:p>
            <a:pPr indent="-241300" lvl="0" marL="342900" marR="0" rtl="0" algn="l">
              <a:spcBef>
                <a:spcPts val="320"/>
              </a:spcBef>
              <a:spcAft>
                <a:spcPts val="0"/>
              </a:spcAft>
              <a:buClr>
                <a:schemeClr val="dk1"/>
              </a:buClr>
              <a:buSzPts val="1600"/>
              <a:buFont typeface="Arial"/>
              <a:buNone/>
            </a:pPr>
            <a:r>
              <a:t/>
            </a:r>
            <a:endParaRPr b="1" sz="1600">
              <a:solidFill>
                <a:schemeClr val="dk1"/>
              </a:solidFill>
              <a:latin typeface="Calibri"/>
              <a:ea typeface="Calibri"/>
              <a:cs typeface="Calibri"/>
              <a:sym typeface="Calibri"/>
            </a:endParaRPr>
          </a:p>
          <a:p>
            <a:pPr indent="0" lvl="0" marL="0" marR="0" rtl="0" algn="l">
              <a:spcBef>
                <a:spcPts val="320"/>
              </a:spcBef>
              <a:spcAft>
                <a:spcPts val="0"/>
              </a:spcAft>
              <a:buClr>
                <a:schemeClr val="dk1"/>
              </a:buClr>
              <a:buSzPts val="1600"/>
              <a:buFont typeface="Arial"/>
              <a:buNone/>
            </a:pPr>
            <a:r>
              <a:t/>
            </a:r>
            <a:endParaRPr b="1" sz="1600">
              <a:solidFill>
                <a:schemeClr val="dk1"/>
              </a:solidFill>
              <a:latin typeface="Calibri"/>
              <a:ea typeface="Calibri"/>
              <a:cs typeface="Calibri"/>
              <a:sym typeface="Calibri"/>
            </a:endParaRPr>
          </a:p>
        </p:txBody>
      </p:sp>
      <p:sp>
        <p:nvSpPr>
          <p:cNvPr id="322" name="Google Shape;322;p2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BIBLIOGRAFÍA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3"/>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 name="Google Shape;45;p3"/>
          <p:cNvSpPr/>
          <p:nvPr/>
        </p:nvSpPr>
        <p:spPr>
          <a:xfrm>
            <a:off x="432619" y="4675994"/>
            <a:ext cx="9144000" cy="99617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Definición de proceso</a:t>
            </a:r>
            <a:endParaRPr/>
          </a:p>
          <a:p>
            <a:pPr indent="0" lvl="0" marL="0" marR="0" rtl="0" algn="l">
              <a:lnSpc>
                <a:spcPct val="90000"/>
              </a:lnSpc>
              <a:spcBef>
                <a:spcPts val="1000"/>
              </a:spcBef>
              <a:spcAft>
                <a:spcPts val="0"/>
              </a:spcAft>
              <a:buNone/>
            </a:pPr>
            <a:r>
              <a:t/>
            </a:r>
            <a:endParaRPr b="1" sz="28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4"/>
          <p:cNvSpPr/>
          <p:nvPr/>
        </p:nvSpPr>
        <p:spPr>
          <a:xfrm>
            <a:off x="708917" y="4401768"/>
            <a:ext cx="9144000" cy="99617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Definición de calidad</a:t>
            </a:r>
            <a:endParaRPr/>
          </a:p>
          <a:p>
            <a:pPr indent="0" lvl="0" marL="0" marR="0" rtl="0" algn="l">
              <a:lnSpc>
                <a:spcPct val="90000"/>
              </a:lnSpc>
              <a:spcBef>
                <a:spcPts val="1000"/>
              </a:spcBef>
              <a:spcAft>
                <a:spcPts val="0"/>
              </a:spcAft>
              <a:buNone/>
            </a:pPr>
            <a:r>
              <a:t/>
            </a:r>
            <a:endParaRPr b="1" sz="2800">
              <a:solidFill>
                <a:schemeClr val="lt1"/>
              </a:solidFill>
              <a:latin typeface="Calibri"/>
              <a:ea typeface="Calibri"/>
              <a:cs typeface="Calibri"/>
              <a:sym typeface="Calibri"/>
            </a:endParaRPr>
          </a:p>
        </p:txBody>
      </p:sp>
      <p:sp>
        <p:nvSpPr>
          <p:cNvPr id="52" name="Google Shape;52;p4"/>
          <p:cNvSpPr/>
          <p:nvPr/>
        </p:nvSpPr>
        <p:spPr>
          <a:xfrm>
            <a:off x="407875" y="320830"/>
            <a:ext cx="720449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Definición de proceso</a:t>
            </a:r>
            <a:endParaRPr/>
          </a:p>
          <a:p>
            <a:pPr indent="0" lvl="0" marL="0" marR="0" rtl="0" algn="l">
              <a:spcBef>
                <a:spcPts val="0"/>
              </a:spcBef>
              <a:spcAft>
                <a:spcPts val="0"/>
              </a:spcAft>
              <a:buNone/>
            </a:pPr>
            <a:r>
              <a:t/>
            </a:r>
            <a:endParaRPr sz="1400">
              <a:solidFill>
                <a:srgbClr val="438AD7"/>
              </a:solidFill>
              <a:latin typeface="Calibri"/>
              <a:ea typeface="Calibri"/>
              <a:cs typeface="Calibri"/>
              <a:sym typeface="Calibri"/>
            </a:endParaRPr>
          </a:p>
        </p:txBody>
      </p:sp>
      <p:sp>
        <p:nvSpPr>
          <p:cNvPr id="53" name="Google Shape;53;p4"/>
          <p:cNvSpPr txBox="1"/>
          <p:nvPr/>
        </p:nvSpPr>
        <p:spPr>
          <a:xfrm>
            <a:off x="1547664" y="1410950"/>
            <a:ext cx="6624736" cy="289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497D"/>
              </a:buClr>
              <a:buSzPts val="2400"/>
              <a:buFont typeface="Calibri"/>
              <a:buNone/>
            </a:pPr>
            <a:r>
              <a:rPr b="0" i="0" lang="es-PE" sz="2400" u="none" cap="none" strike="noStrike">
                <a:solidFill>
                  <a:srgbClr val="1F497D"/>
                </a:solidFill>
                <a:latin typeface="Calibri"/>
                <a:ea typeface="Calibri"/>
                <a:cs typeface="Calibri"/>
                <a:sym typeface="Calibri"/>
              </a:rPr>
              <a:t>Secuencia (ordenada) de actividades (repetitivas) cuyo producto tiene </a:t>
            </a:r>
            <a:r>
              <a:rPr b="0" i="0" lang="es-PE" sz="2400" u="sng" cap="none" strike="noStrike">
                <a:solidFill>
                  <a:srgbClr val="1F497D"/>
                </a:solidFill>
                <a:latin typeface="Calibri"/>
                <a:ea typeface="Calibri"/>
                <a:cs typeface="Calibri"/>
                <a:sym typeface="Calibri"/>
              </a:rPr>
              <a:t>valor</a:t>
            </a:r>
            <a:r>
              <a:rPr b="0" i="0" lang="es-PE" sz="2400" u="none" cap="none" strike="noStrike">
                <a:solidFill>
                  <a:srgbClr val="1F497D"/>
                </a:solidFill>
                <a:latin typeface="Calibri"/>
                <a:ea typeface="Calibri"/>
                <a:cs typeface="Calibri"/>
                <a:sym typeface="Calibri"/>
              </a:rPr>
              <a:t> para su usuario o cliente.</a:t>
            </a:r>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Calibri"/>
              <a:buNone/>
            </a:pPr>
            <a:r>
              <a:rPr b="1" i="0" lang="es-PE" sz="2000" u="none" cap="none" strike="noStrike">
                <a:solidFill>
                  <a:srgbClr val="000000"/>
                </a:solidFill>
                <a:latin typeface="Calibri"/>
                <a:ea typeface="Calibri"/>
                <a:cs typeface="Calibri"/>
                <a:sym typeface="Calibri"/>
              </a:rPr>
              <a:t>De forma más sencilla:</a:t>
            </a:r>
            <a:endParaRPr/>
          </a:p>
          <a:p>
            <a:pPr indent="0" lvl="0" marL="0" marR="0" rtl="0" algn="ctr">
              <a:lnSpc>
                <a:spcPct val="100000"/>
              </a:lnSpc>
              <a:spcBef>
                <a:spcPts val="0"/>
              </a:spcBef>
              <a:spcAft>
                <a:spcPts val="0"/>
              </a:spcAft>
              <a:buClr>
                <a:schemeClr val="dk1"/>
              </a:buClr>
              <a:buSzPts val="2000"/>
              <a:buFont typeface="Calibri"/>
              <a:buNone/>
            </a:pPr>
            <a:r>
              <a:t/>
            </a:r>
            <a:endParaRPr b="1"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t/>
            </a:r>
            <a:endParaRPr b="1" i="0" sz="20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Calibri"/>
              <a:buNone/>
            </a:pPr>
            <a:r>
              <a:rPr b="1" i="0" lang="es-PE" sz="2000" u="none" cap="none" strike="noStrike">
                <a:solidFill>
                  <a:srgbClr val="000000"/>
                </a:solidFill>
                <a:latin typeface="Calibri"/>
                <a:ea typeface="Calibri"/>
                <a:cs typeface="Calibri"/>
                <a:sym typeface="Calibri"/>
              </a:rPr>
              <a:t>“Secuencia de </a:t>
            </a:r>
            <a:r>
              <a:rPr b="1" i="0" lang="es-PE" sz="2000" u="sng" cap="none" strike="noStrike">
                <a:solidFill>
                  <a:srgbClr val="000000"/>
                </a:solidFill>
                <a:latin typeface="Calibri"/>
                <a:ea typeface="Calibri"/>
                <a:cs typeface="Calibri"/>
                <a:sym typeface="Calibri"/>
              </a:rPr>
              <a:t>actividades</a:t>
            </a:r>
            <a:r>
              <a:rPr b="1" i="0" lang="es-PE" sz="2000" u="none" cap="none" strike="noStrike">
                <a:solidFill>
                  <a:srgbClr val="000000"/>
                </a:solidFill>
                <a:latin typeface="Calibri"/>
                <a:ea typeface="Calibri"/>
                <a:cs typeface="Calibri"/>
                <a:sym typeface="Calibri"/>
              </a:rPr>
              <a:t> que tiene un producto”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5"/>
          <p:cNvSpPr/>
          <p:nvPr/>
        </p:nvSpPr>
        <p:spPr>
          <a:xfrm>
            <a:off x="407875" y="320830"/>
            <a:ext cx="720449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Definición de proceso</a:t>
            </a:r>
            <a:endParaRPr/>
          </a:p>
        </p:txBody>
      </p:sp>
      <p:grpSp>
        <p:nvGrpSpPr>
          <p:cNvPr id="59" name="Google Shape;59;p5"/>
          <p:cNvGrpSpPr/>
          <p:nvPr/>
        </p:nvGrpSpPr>
        <p:grpSpPr>
          <a:xfrm>
            <a:off x="481075" y="610672"/>
            <a:ext cx="7886312" cy="1594096"/>
            <a:chOff x="251520" y="2034410"/>
            <a:chExt cx="8640961" cy="2349858"/>
          </a:xfrm>
        </p:grpSpPr>
        <p:pic>
          <p:nvPicPr>
            <p:cNvPr id="60" name="Google Shape;60;p5"/>
            <p:cNvPicPr preferRelativeResize="0"/>
            <p:nvPr/>
          </p:nvPicPr>
          <p:blipFill rotWithShape="1">
            <a:blip r:embed="rId3">
              <a:alphaModFix/>
            </a:blip>
            <a:srcRect b="0" l="0" r="0" t="0"/>
            <a:stretch/>
          </p:blipFill>
          <p:spPr>
            <a:xfrm>
              <a:off x="2237458" y="2034410"/>
              <a:ext cx="4080666" cy="2048870"/>
            </a:xfrm>
            <a:prstGeom prst="rect">
              <a:avLst/>
            </a:prstGeom>
            <a:noFill/>
            <a:ln>
              <a:noFill/>
            </a:ln>
          </p:spPr>
        </p:pic>
        <p:sp>
          <p:nvSpPr>
            <p:cNvPr id="61" name="Google Shape;61;p5"/>
            <p:cNvSpPr/>
            <p:nvPr/>
          </p:nvSpPr>
          <p:spPr>
            <a:xfrm>
              <a:off x="2771800" y="2492896"/>
              <a:ext cx="2808312" cy="1296144"/>
            </a:xfrm>
            <a:prstGeom prst="rect">
              <a:avLst/>
            </a:prstGeom>
            <a:noFill/>
            <a:ln cap="flat" cmpd="sng" w="38100">
              <a:solidFill>
                <a:srgbClr val="000000"/>
              </a:solidFill>
              <a:prstDash val="solid"/>
              <a:round/>
              <a:headEnd len="sm" w="sm" type="none"/>
              <a:tailEnd len="sm" w="sm" type="none"/>
            </a:ln>
            <a:effectLst>
              <a:outerShdw blurRad="508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s-PE" sz="3600" u="none" cap="none" strike="noStrike">
                  <a:solidFill>
                    <a:srgbClr val="000000"/>
                  </a:solidFill>
                  <a:latin typeface="Arial"/>
                  <a:ea typeface="Arial"/>
                  <a:cs typeface="Arial"/>
                  <a:sym typeface="Arial"/>
                </a:rPr>
                <a:t>Proceso</a:t>
              </a:r>
              <a:endParaRPr b="0" i="0" sz="1800" u="none" cap="none" strike="noStrike">
                <a:solidFill>
                  <a:srgbClr val="FFFFFF"/>
                </a:solidFill>
                <a:latin typeface="Arial"/>
                <a:ea typeface="Arial"/>
                <a:cs typeface="Arial"/>
                <a:sym typeface="Arial"/>
              </a:endParaRPr>
            </a:p>
          </p:txBody>
        </p:sp>
        <p:sp>
          <p:nvSpPr>
            <p:cNvPr id="62" name="Google Shape;62;p5"/>
            <p:cNvSpPr txBox="1"/>
            <p:nvPr/>
          </p:nvSpPr>
          <p:spPr>
            <a:xfrm>
              <a:off x="2915816" y="3861048"/>
              <a:ext cx="309634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s-PE" sz="2800" u="none" cap="none" strike="noStrike">
                  <a:solidFill>
                    <a:srgbClr val="000000"/>
                  </a:solidFill>
                  <a:latin typeface="Arial"/>
                  <a:ea typeface="Arial"/>
                  <a:cs typeface="Arial"/>
                  <a:sym typeface="Arial"/>
                </a:rPr>
                <a:t>Valor agregado</a:t>
              </a:r>
              <a:endParaRPr/>
            </a:p>
          </p:txBody>
        </p:sp>
        <p:sp>
          <p:nvSpPr>
            <p:cNvPr id="63" name="Google Shape;63;p5"/>
            <p:cNvSpPr txBox="1"/>
            <p:nvPr/>
          </p:nvSpPr>
          <p:spPr>
            <a:xfrm>
              <a:off x="251520" y="2493046"/>
              <a:ext cx="309634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s-PE" sz="2400" u="none" cap="none" strike="noStrike">
                  <a:solidFill>
                    <a:srgbClr val="000000"/>
                  </a:solidFill>
                  <a:latin typeface="Arial"/>
                  <a:ea typeface="Arial"/>
                  <a:cs typeface="Arial"/>
                  <a:sym typeface="Arial"/>
                </a:rPr>
                <a:t>Insumos</a:t>
              </a:r>
              <a:endParaRPr/>
            </a:p>
          </p:txBody>
        </p:sp>
        <p:sp>
          <p:nvSpPr>
            <p:cNvPr id="64" name="Google Shape;64;p5"/>
            <p:cNvSpPr txBox="1"/>
            <p:nvPr/>
          </p:nvSpPr>
          <p:spPr>
            <a:xfrm>
              <a:off x="251520" y="3284984"/>
              <a:ext cx="309634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s-PE" sz="2400" u="none" cap="none" strike="noStrike">
                  <a:solidFill>
                    <a:srgbClr val="000000"/>
                  </a:solidFill>
                  <a:latin typeface="Arial"/>
                  <a:ea typeface="Arial"/>
                  <a:cs typeface="Arial"/>
                  <a:sym typeface="Arial"/>
                </a:rPr>
                <a:t>Recursos</a:t>
              </a:r>
              <a:endParaRPr/>
            </a:p>
          </p:txBody>
        </p:sp>
        <p:sp>
          <p:nvSpPr>
            <p:cNvPr id="65" name="Google Shape;65;p5"/>
            <p:cNvSpPr txBox="1"/>
            <p:nvPr/>
          </p:nvSpPr>
          <p:spPr>
            <a:xfrm>
              <a:off x="7056135" y="2268049"/>
              <a:ext cx="176496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s-PE" sz="2400" u="none" cap="none" strike="noStrike">
                  <a:solidFill>
                    <a:srgbClr val="000000"/>
                  </a:solidFill>
                  <a:latin typeface="Arial"/>
                  <a:ea typeface="Arial"/>
                  <a:cs typeface="Arial"/>
                  <a:sym typeface="Arial"/>
                </a:rPr>
                <a:t>Productos</a:t>
              </a:r>
              <a:endParaRPr/>
            </a:p>
          </p:txBody>
        </p:sp>
        <p:sp>
          <p:nvSpPr>
            <p:cNvPr id="66" name="Google Shape;66;p5"/>
            <p:cNvSpPr txBox="1"/>
            <p:nvPr/>
          </p:nvSpPr>
          <p:spPr>
            <a:xfrm>
              <a:off x="6984754" y="3322142"/>
              <a:ext cx="1907727" cy="6805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s-PE" sz="2400" u="none" cap="none" strike="noStrike">
                  <a:solidFill>
                    <a:srgbClr val="000000"/>
                  </a:solidFill>
                  <a:latin typeface="Arial"/>
                  <a:ea typeface="Arial"/>
                  <a:cs typeface="Arial"/>
                  <a:sym typeface="Arial"/>
                </a:rPr>
                <a:t>Resultados</a:t>
              </a:r>
              <a:endParaRPr/>
            </a:p>
          </p:txBody>
        </p:sp>
        <p:cxnSp>
          <p:nvCxnSpPr>
            <p:cNvPr id="67" name="Google Shape;67;p5"/>
            <p:cNvCxnSpPr/>
            <p:nvPr/>
          </p:nvCxnSpPr>
          <p:spPr>
            <a:xfrm>
              <a:off x="1224396" y="3140968"/>
              <a:ext cx="1403388" cy="0"/>
            </a:xfrm>
            <a:prstGeom prst="straightConnector1">
              <a:avLst/>
            </a:prstGeom>
            <a:noFill/>
            <a:ln cap="flat" cmpd="sng" w="38100">
              <a:solidFill>
                <a:srgbClr val="000000"/>
              </a:solidFill>
              <a:prstDash val="solid"/>
              <a:round/>
              <a:headEnd len="sm" w="sm" type="none"/>
              <a:tailEnd len="med" w="med" type="triangle"/>
            </a:ln>
          </p:spPr>
        </p:cxnSp>
        <p:cxnSp>
          <p:nvCxnSpPr>
            <p:cNvPr id="68" name="Google Shape;68;p5"/>
            <p:cNvCxnSpPr/>
            <p:nvPr/>
          </p:nvCxnSpPr>
          <p:spPr>
            <a:xfrm>
              <a:off x="5976924" y="3114939"/>
              <a:ext cx="1403388" cy="0"/>
            </a:xfrm>
            <a:prstGeom prst="straightConnector1">
              <a:avLst/>
            </a:prstGeom>
            <a:noFill/>
            <a:ln cap="flat" cmpd="sng" w="38100">
              <a:solidFill>
                <a:srgbClr val="000000"/>
              </a:solidFill>
              <a:prstDash val="solid"/>
              <a:round/>
              <a:headEnd len="sm" w="sm" type="none"/>
              <a:tailEnd len="med" w="med" type="triangle"/>
            </a:ln>
          </p:spPr>
        </p:cxnSp>
      </p:grpSp>
      <p:sp>
        <p:nvSpPr>
          <p:cNvPr id="69" name="Google Shape;69;p5"/>
          <p:cNvSpPr txBox="1"/>
          <p:nvPr/>
        </p:nvSpPr>
        <p:spPr>
          <a:xfrm>
            <a:off x="514067" y="2591852"/>
            <a:ext cx="8115865" cy="230832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2D2D8A"/>
              </a:buClr>
              <a:buSzPts val="1800"/>
              <a:buFont typeface="Noto Sans Symbols"/>
              <a:buChar char="⮚"/>
            </a:pPr>
            <a:r>
              <a:rPr lang="es-PE" sz="1800">
                <a:solidFill>
                  <a:srgbClr val="2D2D8A"/>
                </a:solidFill>
                <a:latin typeface="Arial"/>
                <a:ea typeface="Arial"/>
                <a:cs typeface="Arial"/>
                <a:sym typeface="Arial"/>
              </a:rPr>
              <a:t>Conjunto de actividades: Operaciones, Transporte, Inspección, Demora y Almacenamiento</a:t>
            </a:r>
            <a:endParaRPr/>
          </a:p>
          <a:p>
            <a:pPr indent="-171450" lvl="0" marL="285750" marR="0" rtl="0" algn="l">
              <a:spcBef>
                <a:spcPts val="0"/>
              </a:spcBef>
              <a:spcAft>
                <a:spcPts val="0"/>
              </a:spcAft>
              <a:buClr>
                <a:schemeClr val="dk1"/>
              </a:buClr>
              <a:buSzPts val="1800"/>
              <a:buFont typeface="Noto Sans Symbols"/>
              <a:buNone/>
            </a:pPr>
            <a:r>
              <a:t/>
            </a:r>
            <a:endParaRPr sz="1800">
              <a:solidFill>
                <a:srgbClr val="2D2D8A"/>
              </a:solidFill>
              <a:latin typeface="Arial"/>
              <a:ea typeface="Arial"/>
              <a:cs typeface="Arial"/>
              <a:sym typeface="Arial"/>
            </a:endParaRPr>
          </a:p>
          <a:p>
            <a:pPr indent="-285750" lvl="0" marL="285750" marR="0" rtl="0" algn="l">
              <a:spcBef>
                <a:spcPts val="0"/>
              </a:spcBef>
              <a:spcAft>
                <a:spcPts val="0"/>
              </a:spcAft>
              <a:buClr>
                <a:srgbClr val="2D2D8A"/>
              </a:buClr>
              <a:buSzPts val="1800"/>
              <a:buFont typeface="Noto Sans Symbols"/>
              <a:buChar char="⮚"/>
            </a:pPr>
            <a:r>
              <a:rPr lang="es-PE" sz="1800">
                <a:solidFill>
                  <a:srgbClr val="2D2D8A"/>
                </a:solidFill>
                <a:latin typeface="Arial"/>
                <a:ea typeface="Arial"/>
                <a:cs typeface="Arial"/>
                <a:sym typeface="Arial"/>
              </a:rPr>
              <a:t>Existe un tiempo del ciclo de transformación entre la entrada y salida</a:t>
            </a:r>
            <a:endParaRPr/>
          </a:p>
          <a:p>
            <a:pPr indent="-171450" lvl="0" marL="285750" marR="0" rtl="0" algn="l">
              <a:spcBef>
                <a:spcPts val="0"/>
              </a:spcBef>
              <a:spcAft>
                <a:spcPts val="0"/>
              </a:spcAft>
              <a:buClr>
                <a:schemeClr val="dk1"/>
              </a:buClr>
              <a:buSzPts val="1800"/>
              <a:buFont typeface="Noto Sans Symbols"/>
              <a:buNone/>
            </a:pPr>
            <a:r>
              <a:t/>
            </a:r>
            <a:endParaRPr sz="1800">
              <a:solidFill>
                <a:srgbClr val="2D2D8A"/>
              </a:solidFill>
              <a:latin typeface="Arial"/>
              <a:ea typeface="Arial"/>
              <a:cs typeface="Arial"/>
              <a:sym typeface="Arial"/>
            </a:endParaRPr>
          </a:p>
          <a:p>
            <a:pPr indent="-285750" lvl="0" marL="285750" marR="0" rtl="0" algn="l">
              <a:spcBef>
                <a:spcPts val="0"/>
              </a:spcBef>
              <a:spcAft>
                <a:spcPts val="0"/>
              </a:spcAft>
              <a:buClr>
                <a:srgbClr val="2D2D8A"/>
              </a:buClr>
              <a:buSzPts val="1800"/>
              <a:buFont typeface="Noto Sans Symbols"/>
              <a:buChar char="⮚"/>
            </a:pPr>
            <a:r>
              <a:rPr lang="es-PE" sz="1800">
                <a:solidFill>
                  <a:srgbClr val="2D2D8A"/>
                </a:solidFill>
                <a:latin typeface="Arial"/>
                <a:ea typeface="Arial"/>
                <a:cs typeface="Arial"/>
                <a:sym typeface="Arial"/>
              </a:rPr>
              <a:t>El proceso sigue una secuencia lógica de actividades</a:t>
            </a:r>
            <a:endParaRPr/>
          </a:p>
          <a:p>
            <a:pPr indent="-171450" lvl="0" marL="285750" marR="0" rtl="0" algn="l">
              <a:spcBef>
                <a:spcPts val="0"/>
              </a:spcBef>
              <a:spcAft>
                <a:spcPts val="0"/>
              </a:spcAft>
              <a:buClr>
                <a:schemeClr val="dk1"/>
              </a:buClr>
              <a:buSzPts val="1800"/>
              <a:buFont typeface="Noto Sans Symbols"/>
              <a:buNone/>
            </a:pPr>
            <a:r>
              <a:t/>
            </a:r>
            <a:endParaRPr sz="1800">
              <a:solidFill>
                <a:srgbClr val="2D2D8A"/>
              </a:solidFill>
              <a:latin typeface="Arial"/>
              <a:ea typeface="Arial"/>
              <a:cs typeface="Arial"/>
              <a:sym typeface="Arial"/>
            </a:endParaRPr>
          </a:p>
          <a:p>
            <a:pPr indent="-285750" lvl="0" marL="285750" marR="0" rtl="0" algn="l">
              <a:spcBef>
                <a:spcPts val="0"/>
              </a:spcBef>
              <a:spcAft>
                <a:spcPts val="0"/>
              </a:spcAft>
              <a:buClr>
                <a:srgbClr val="2D2D8A"/>
              </a:buClr>
              <a:buSzPts val="1800"/>
              <a:buFont typeface="Noto Sans Symbols"/>
              <a:buChar char="⮚"/>
            </a:pPr>
            <a:r>
              <a:rPr lang="es-PE" sz="1800">
                <a:solidFill>
                  <a:srgbClr val="2D2D8A"/>
                </a:solidFill>
                <a:latin typeface="Arial"/>
                <a:ea typeface="Arial"/>
                <a:cs typeface="Arial"/>
                <a:sym typeface="Arial"/>
              </a:rPr>
              <a:t>Todo proceso tiene proveedores y clientes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6"/>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 name="Google Shape;76;p6"/>
          <p:cNvSpPr/>
          <p:nvPr/>
        </p:nvSpPr>
        <p:spPr>
          <a:xfrm>
            <a:off x="403123" y="4735512"/>
            <a:ext cx="9144000"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Estrategias de procesos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7"/>
          <p:cNvSpPr/>
          <p:nvPr/>
        </p:nvSpPr>
        <p:spPr>
          <a:xfrm>
            <a:off x="407875" y="320830"/>
            <a:ext cx="720449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Estrategias de procesos</a:t>
            </a:r>
            <a:endParaRPr/>
          </a:p>
          <a:p>
            <a:pPr indent="0" lvl="0" marL="0" marR="0" rtl="0" algn="l">
              <a:spcBef>
                <a:spcPts val="0"/>
              </a:spcBef>
              <a:spcAft>
                <a:spcPts val="0"/>
              </a:spcAft>
              <a:buNone/>
            </a:pPr>
            <a:r>
              <a:t/>
            </a:r>
            <a:endParaRPr sz="1400">
              <a:solidFill>
                <a:srgbClr val="438AD7"/>
              </a:solidFill>
              <a:latin typeface="Calibri"/>
              <a:ea typeface="Calibri"/>
              <a:cs typeface="Calibri"/>
              <a:sym typeface="Calibri"/>
            </a:endParaRPr>
          </a:p>
        </p:txBody>
      </p:sp>
      <p:sp>
        <p:nvSpPr>
          <p:cNvPr id="83" name="Google Shape;83;p7"/>
          <p:cNvSpPr/>
          <p:nvPr/>
        </p:nvSpPr>
        <p:spPr>
          <a:xfrm>
            <a:off x="407875" y="1412776"/>
            <a:ext cx="8267813" cy="286232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s-PE" sz="1800" u="none" cap="none" strike="noStrike">
                <a:solidFill>
                  <a:srgbClr val="000000"/>
                </a:solidFill>
                <a:latin typeface="Arial"/>
                <a:ea typeface="Arial"/>
                <a:cs typeface="Arial"/>
                <a:sym typeface="Arial"/>
              </a:rPr>
              <a:t>Una decisión importante para la eficiencia de las operaciones es encontrar la mejor forma de producir. </a:t>
            </a:r>
            <a:endParaRPr/>
          </a:p>
          <a:p>
            <a:pPr indent="0" lvl="0" marL="0" marR="0" rtl="0" algn="just">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s-PE" sz="1800" u="none" cap="none" strike="noStrike">
                <a:solidFill>
                  <a:srgbClr val="000000"/>
                </a:solidFill>
                <a:latin typeface="Arial"/>
                <a:ea typeface="Arial"/>
                <a:cs typeface="Arial"/>
                <a:sym typeface="Arial"/>
              </a:rPr>
              <a:t>Una estrategia del proceso (o de transformación) es el enfoque adoptado por una organización para transformar los recursos en bienes y servicios. </a:t>
            </a:r>
            <a:endParaRPr/>
          </a:p>
          <a:p>
            <a:pPr indent="0" lvl="0" marL="0" marR="0" rtl="0" algn="just">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s-PE" sz="1800" u="none" cap="none" strike="noStrike">
                <a:solidFill>
                  <a:srgbClr val="000000"/>
                </a:solidFill>
                <a:latin typeface="Arial"/>
                <a:ea typeface="Arial"/>
                <a:cs typeface="Arial"/>
                <a:sym typeface="Arial"/>
              </a:rPr>
              <a:t>El objetivo de una estrategia del proceso es encontrar la forma de producir bienes y servicios que </a:t>
            </a:r>
            <a:r>
              <a:rPr b="1" i="0" lang="es-PE" sz="1800" u="none" cap="none" strike="noStrike">
                <a:solidFill>
                  <a:srgbClr val="FF0000"/>
                </a:solidFill>
                <a:latin typeface="Arial"/>
                <a:ea typeface="Arial"/>
                <a:cs typeface="Arial"/>
                <a:sym typeface="Arial"/>
              </a:rPr>
              <a:t>cumplan con los requerimientos del cliente y las especificaciones del producto</a:t>
            </a:r>
            <a:r>
              <a:rPr b="0" i="0" lang="es-PE" sz="1800" u="none" cap="none" strike="noStrike">
                <a:solidFill>
                  <a:srgbClr val="000000"/>
                </a:solidFill>
                <a:latin typeface="Arial"/>
                <a:ea typeface="Arial"/>
                <a:cs typeface="Arial"/>
                <a:sym typeface="Arial"/>
              </a:rPr>
              <a:t> en cuanto a costos y otras restricciones de la administración.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8"/>
          <p:cNvSpPr/>
          <p:nvPr/>
        </p:nvSpPr>
        <p:spPr>
          <a:xfrm>
            <a:off x="407875" y="271670"/>
            <a:ext cx="720449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Estrategias de procesos</a:t>
            </a:r>
            <a:endParaRPr sz="1400">
              <a:solidFill>
                <a:srgbClr val="438AD7"/>
              </a:solidFill>
              <a:latin typeface="Calibri"/>
              <a:ea typeface="Calibri"/>
              <a:cs typeface="Calibri"/>
              <a:sym typeface="Calibri"/>
            </a:endParaRPr>
          </a:p>
        </p:txBody>
      </p:sp>
      <p:grpSp>
        <p:nvGrpSpPr>
          <p:cNvPr id="90" name="Google Shape;90;p8"/>
          <p:cNvGrpSpPr/>
          <p:nvPr/>
        </p:nvGrpSpPr>
        <p:grpSpPr>
          <a:xfrm>
            <a:off x="280141" y="1470615"/>
            <a:ext cx="8583716" cy="1226245"/>
            <a:chOff x="1048" y="640812"/>
            <a:chExt cx="8583716" cy="1226245"/>
          </a:xfrm>
        </p:grpSpPr>
        <p:sp>
          <p:nvSpPr>
            <p:cNvPr id="91" name="Google Shape;91;p8"/>
            <p:cNvSpPr/>
            <p:nvPr/>
          </p:nvSpPr>
          <p:spPr>
            <a:xfrm>
              <a:off x="1048" y="640812"/>
              <a:ext cx="2452490" cy="1226245"/>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txBox="1"/>
            <p:nvPr/>
          </p:nvSpPr>
          <p:spPr>
            <a:xfrm>
              <a:off x="36963" y="676727"/>
              <a:ext cx="2380660" cy="1154415"/>
            </a:xfrm>
            <a:prstGeom prst="rect">
              <a:avLst/>
            </a:prstGeom>
            <a:noFill/>
            <a:ln>
              <a:noFill/>
            </a:ln>
          </p:spPr>
          <p:txBody>
            <a:bodyPr anchorCtr="0" anchor="ctr" bIns="15225" lIns="22850" spcFirstLastPara="1" rIns="22850" wrap="square" tIns="15225">
              <a:noAutofit/>
            </a:bodyPr>
            <a:lstStyle/>
            <a:p>
              <a:pPr indent="0" lvl="0" marL="0" marR="0" rtl="0" algn="ctr">
                <a:lnSpc>
                  <a:spcPct val="90000"/>
                </a:lnSpc>
                <a:spcBef>
                  <a:spcPts val="0"/>
                </a:spcBef>
                <a:spcAft>
                  <a:spcPts val="0"/>
                </a:spcAft>
                <a:buNone/>
              </a:pPr>
              <a:r>
                <a:rPr b="0" i="0" lang="es-PE" sz="1200">
                  <a:solidFill>
                    <a:schemeClr val="lt1"/>
                  </a:solidFill>
                  <a:latin typeface="Calibri"/>
                  <a:ea typeface="Calibri"/>
                  <a:cs typeface="Calibri"/>
                  <a:sym typeface="Calibri"/>
                </a:rPr>
                <a:t>Una decisión importante para la eficiencia de las operaciones es encontrar la mejor forma de producir. </a:t>
              </a:r>
              <a:endParaRPr sz="1200">
                <a:solidFill>
                  <a:schemeClr val="lt1"/>
                </a:solidFill>
                <a:latin typeface="Calibri"/>
                <a:ea typeface="Calibri"/>
                <a:cs typeface="Calibri"/>
                <a:sym typeface="Calibri"/>
              </a:endParaRPr>
            </a:p>
          </p:txBody>
        </p:sp>
        <p:sp>
          <p:nvSpPr>
            <p:cNvPr id="93" name="Google Shape;93;p8"/>
            <p:cNvSpPr/>
            <p:nvPr/>
          </p:nvSpPr>
          <p:spPr>
            <a:xfrm>
              <a:off x="3066661" y="640812"/>
              <a:ext cx="2452490" cy="1226245"/>
            </a:xfrm>
            <a:prstGeom prst="roundRect">
              <a:avLst>
                <a:gd fmla="val 10000" name="adj"/>
              </a:avLst>
            </a:prstGeom>
            <a:solidFill>
              <a:schemeClr val="lt1"/>
            </a:solidFill>
            <a:ln cap="flat" cmpd="sng" w="254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
            <p:cNvSpPr txBox="1"/>
            <p:nvPr/>
          </p:nvSpPr>
          <p:spPr>
            <a:xfrm>
              <a:off x="3102576" y="676727"/>
              <a:ext cx="2380660" cy="1154415"/>
            </a:xfrm>
            <a:prstGeom prst="rect">
              <a:avLst/>
            </a:prstGeom>
            <a:noFill/>
            <a:ln>
              <a:noFill/>
            </a:ln>
          </p:spPr>
          <p:txBody>
            <a:bodyPr anchorCtr="0" anchor="ctr" bIns="15225" lIns="22850" spcFirstLastPara="1" rIns="22850" wrap="square" tIns="15225">
              <a:noAutofit/>
            </a:bodyPr>
            <a:lstStyle/>
            <a:p>
              <a:pPr indent="0" lvl="0" marL="0" marR="0" rtl="0" algn="ctr">
                <a:lnSpc>
                  <a:spcPct val="90000"/>
                </a:lnSpc>
                <a:spcBef>
                  <a:spcPts val="0"/>
                </a:spcBef>
                <a:spcAft>
                  <a:spcPts val="0"/>
                </a:spcAft>
                <a:buNone/>
              </a:pPr>
              <a:r>
                <a:rPr b="0" i="0" lang="es-PE" sz="1200">
                  <a:solidFill>
                    <a:schemeClr val="dk1"/>
                  </a:solidFill>
                  <a:latin typeface="Calibri"/>
                  <a:ea typeface="Calibri"/>
                  <a:cs typeface="Calibri"/>
                  <a:sym typeface="Calibri"/>
                </a:rPr>
                <a:t>Una estrategia del proceso (o de transformación) es el enfoque adoptado por una organización para transformar los recursos en bienes y servicios. </a:t>
              </a:r>
              <a:endParaRPr sz="1200">
                <a:solidFill>
                  <a:schemeClr val="dk1"/>
                </a:solidFill>
                <a:latin typeface="Calibri"/>
                <a:ea typeface="Calibri"/>
                <a:cs typeface="Calibri"/>
                <a:sym typeface="Calibri"/>
              </a:endParaRPr>
            </a:p>
          </p:txBody>
        </p:sp>
        <p:sp>
          <p:nvSpPr>
            <p:cNvPr id="95" name="Google Shape;95;p8"/>
            <p:cNvSpPr/>
            <p:nvPr/>
          </p:nvSpPr>
          <p:spPr>
            <a:xfrm>
              <a:off x="6132274" y="640812"/>
              <a:ext cx="2452490" cy="1226245"/>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
            <p:cNvSpPr txBox="1"/>
            <p:nvPr/>
          </p:nvSpPr>
          <p:spPr>
            <a:xfrm>
              <a:off x="6168189" y="676727"/>
              <a:ext cx="2380660" cy="1154415"/>
            </a:xfrm>
            <a:prstGeom prst="rect">
              <a:avLst/>
            </a:prstGeom>
            <a:noFill/>
            <a:ln>
              <a:noFill/>
            </a:ln>
          </p:spPr>
          <p:txBody>
            <a:bodyPr anchorCtr="0" anchor="ctr" bIns="15225" lIns="22850" spcFirstLastPara="1" rIns="22850" wrap="square" tIns="15225">
              <a:noAutofit/>
            </a:bodyPr>
            <a:lstStyle/>
            <a:p>
              <a:pPr indent="0" lvl="0" marL="0" marR="0" rtl="0" algn="ctr">
                <a:lnSpc>
                  <a:spcPct val="90000"/>
                </a:lnSpc>
                <a:spcBef>
                  <a:spcPts val="0"/>
                </a:spcBef>
                <a:spcAft>
                  <a:spcPts val="0"/>
                </a:spcAft>
                <a:buNone/>
              </a:pPr>
              <a:r>
                <a:rPr b="0" i="0" lang="es-PE" sz="1200">
                  <a:solidFill>
                    <a:schemeClr val="lt1"/>
                  </a:solidFill>
                  <a:latin typeface="Calibri"/>
                  <a:ea typeface="Calibri"/>
                  <a:cs typeface="Calibri"/>
                  <a:sym typeface="Calibri"/>
                </a:rPr>
                <a:t>El objetivo de una estrategia del proceso es encontrar la forma de producir bienes y servicios que </a:t>
              </a:r>
              <a:r>
                <a:rPr b="1" i="0" lang="es-PE" sz="1200">
                  <a:solidFill>
                    <a:schemeClr val="lt1"/>
                  </a:solidFill>
                  <a:latin typeface="Calibri"/>
                  <a:ea typeface="Calibri"/>
                  <a:cs typeface="Calibri"/>
                  <a:sym typeface="Calibri"/>
                </a:rPr>
                <a:t>cumplan con los requerimientos del cliente y las especificaciones del producto</a:t>
              </a:r>
              <a:r>
                <a:rPr b="0" i="0" lang="es-PE" sz="1200">
                  <a:solidFill>
                    <a:schemeClr val="lt1"/>
                  </a:solidFill>
                  <a:latin typeface="Calibri"/>
                  <a:ea typeface="Calibri"/>
                  <a:cs typeface="Calibri"/>
                  <a:sym typeface="Calibri"/>
                </a:rPr>
                <a:t> en cuanto a costos y otras restricciones de la administración.</a:t>
              </a:r>
              <a:endParaRPr sz="1200">
                <a:solidFill>
                  <a:schemeClr val="lt1"/>
                </a:solidFill>
                <a:latin typeface="Calibri"/>
                <a:ea typeface="Calibri"/>
                <a:cs typeface="Calibri"/>
                <a:sym typeface="Calibri"/>
              </a:endParaRPr>
            </a:p>
          </p:txBody>
        </p:sp>
      </p:grpSp>
      <p:pic>
        <p:nvPicPr>
          <p:cNvPr id="97" name="Google Shape;97;p8"/>
          <p:cNvPicPr preferRelativeResize="0"/>
          <p:nvPr/>
        </p:nvPicPr>
        <p:blipFill rotWithShape="1">
          <a:blip r:embed="rId3">
            <a:alphaModFix/>
          </a:blip>
          <a:srcRect b="0" l="0" r="0" t="0"/>
          <a:stretch/>
        </p:blipFill>
        <p:spPr>
          <a:xfrm>
            <a:off x="407875" y="3337674"/>
            <a:ext cx="3003246" cy="1688838"/>
          </a:xfrm>
          <a:prstGeom prst="rect">
            <a:avLst/>
          </a:prstGeom>
          <a:noFill/>
          <a:ln>
            <a:noFill/>
          </a:ln>
        </p:spPr>
      </p:pic>
      <p:pic>
        <p:nvPicPr>
          <p:cNvPr id="98" name="Google Shape;98;p8"/>
          <p:cNvPicPr preferRelativeResize="0"/>
          <p:nvPr/>
        </p:nvPicPr>
        <p:blipFill rotWithShape="1">
          <a:blip r:embed="rId4">
            <a:alphaModFix/>
          </a:blip>
          <a:srcRect b="0" l="0" r="0" t="0"/>
          <a:stretch/>
        </p:blipFill>
        <p:spPr>
          <a:xfrm>
            <a:off x="4920119" y="2984310"/>
            <a:ext cx="3421626" cy="23607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9"/>
          <p:cNvSpPr txBox="1"/>
          <p:nvPr/>
        </p:nvSpPr>
        <p:spPr>
          <a:xfrm>
            <a:off x="1079755" y="820352"/>
            <a:ext cx="612068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2000" u="sng">
                <a:solidFill>
                  <a:schemeClr val="dk1"/>
                </a:solidFill>
                <a:latin typeface="Calibri"/>
                <a:ea typeface="Calibri"/>
                <a:cs typeface="Calibri"/>
                <a:sym typeface="Calibri"/>
              </a:rPr>
              <a:t>Enfoque en el proceso</a:t>
            </a:r>
            <a:endParaRPr/>
          </a:p>
        </p:txBody>
      </p:sp>
      <p:pic>
        <p:nvPicPr>
          <p:cNvPr id="105" name="Google Shape;105;p9"/>
          <p:cNvPicPr preferRelativeResize="0"/>
          <p:nvPr/>
        </p:nvPicPr>
        <p:blipFill rotWithShape="1">
          <a:blip r:embed="rId3">
            <a:alphaModFix/>
          </a:blip>
          <a:srcRect b="0" l="0" r="0" t="0"/>
          <a:stretch/>
        </p:blipFill>
        <p:spPr>
          <a:xfrm>
            <a:off x="4977150" y="1190484"/>
            <a:ext cx="3265711" cy="2626176"/>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106" name="Google Shape;106;p9"/>
          <p:cNvSpPr txBox="1"/>
          <p:nvPr/>
        </p:nvSpPr>
        <p:spPr>
          <a:xfrm>
            <a:off x="1079755" y="1346327"/>
            <a:ext cx="3430597" cy="2862322"/>
          </a:xfrm>
          <a:prstGeom prst="rect">
            <a:avLst/>
          </a:prstGeom>
          <a:noFill/>
          <a:ln>
            <a:noFill/>
          </a:ln>
        </p:spPr>
        <p:txBody>
          <a:bodyPr anchorCtr="0" anchor="t" bIns="45700" lIns="91425" spcFirstLastPara="1" rIns="91425" wrap="square" tIns="45700">
            <a:spAutoFit/>
          </a:bodyPr>
          <a:lstStyle/>
          <a:p>
            <a:pPr indent="-238115" lvl="0" marL="238115" marR="0" rtl="0" algn="just">
              <a:spcBef>
                <a:spcPts val="0"/>
              </a:spcBef>
              <a:spcAft>
                <a:spcPts val="0"/>
              </a:spcAft>
              <a:buClr>
                <a:schemeClr val="dk1"/>
              </a:buClr>
              <a:buSzPts val="1500"/>
              <a:buFont typeface="Noto Sans Symbols"/>
              <a:buChar char="⮚"/>
            </a:pPr>
            <a:r>
              <a:rPr lang="es-PE" sz="1500">
                <a:solidFill>
                  <a:schemeClr val="dk1"/>
                </a:solidFill>
                <a:latin typeface="Calibri"/>
                <a:ea typeface="Calibri"/>
                <a:cs typeface="Calibri"/>
                <a:sym typeface="Calibri"/>
              </a:rPr>
              <a:t>Una instalación de producción organizada alrededor de los procesos para facilitar la producción de bajo volumen y alta variedad.</a:t>
            </a:r>
            <a:endParaRPr/>
          </a:p>
          <a:p>
            <a:pPr indent="-142865" lvl="0" marL="238115" marR="0" rtl="0" algn="just">
              <a:spcBef>
                <a:spcPts val="0"/>
              </a:spcBef>
              <a:spcAft>
                <a:spcPts val="0"/>
              </a:spcAft>
              <a:buClr>
                <a:schemeClr val="dk1"/>
              </a:buClr>
              <a:buSzPts val="1500"/>
              <a:buFont typeface="Noto Sans Symbols"/>
              <a:buNone/>
            </a:pPr>
            <a:r>
              <a:t/>
            </a:r>
            <a:endParaRPr sz="1500">
              <a:solidFill>
                <a:schemeClr val="dk1"/>
              </a:solidFill>
              <a:latin typeface="Calibri"/>
              <a:ea typeface="Calibri"/>
              <a:cs typeface="Calibri"/>
              <a:sym typeface="Calibri"/>
            </a:endParaRPr>
          </a:p>
          <a:p>
            <a:pPr indent="-238115" lvl="0" marL="238115" marR="0" rtl="0" algn="just">
              <a:spcBef>
                <a:spcPts val="0"/>
              </a:spcBef>
              <a:spcAft>
                <a:spcPts val="0"/>
              </a:spcAft>
              <a:buClr>
                <a:schemeClr val="dk1"/>
              </a:buClr>
              <a:buSzPts val="1500"/>
              <a:buFont typeface="Noto Sans Symbols"/>
              <a:buChar char="⮚"/>
            </a:pPr>
            <a:r>
              <a:rPr lang="es-PE" sz="1500">
                <a:solidFill>
                  <a:schemeClr val="dk1"/>
                </a:solidFill>
                <a:latin typeface="Calibri"/>
                <a:ea typeface="Calibri"/>
                <a:cs typeface="Calibri"/>
                <a:sym typeface="Calibri"/>
              </a:rPr>
              <a:t>Fábrica: soldar, pulir, pintar, etc.</a:t>
            </a:r>
            <a:endParaRPr/>
          </a:p>
          <a:p>
            <a:pPr indent="-142865" lvl="0" marL="238115" marR="0" rtl="0" algn="just">
              <a:spcBef>
                <a:spcPts val="0"/>
              </a:spcBef>
              <a:spcAft>
                <a:spcPts val="0"/>
              </a:spcAft>
              <a:buClr>
                <a:schemeClr val="dk1"/>
              </a:buClr>
              <a:buSzPts val="1500"/>
              <a:buFont typeface="Noto Sans Symbols"/>
              <a:buNone/>
            </a:pPr>
            <a:r>
              <a:t/>
            </a:r>
            <a:endParaRPr sz="1500">
              <a:solidFill>
                <a:schemeClr val="dk1"/>
              </a:solidFill>
              <a:latin typeface="Calibri"/>
              <a:ea typeface="Calibri"/>
              <a:cs typeface="Calibri"/>
              <a:sym typeface="Calibri"/>
            </a:endParaRPr>
          </a:p>
          <a:p>
            <a:pPr indent="-238115" lvl="0" marL="238115" marR="0" rtl="0" algn="just">
              <a:spcBef>
                <a:spcPts val="0"/>
              </a:spcBef>
              <a:spcAft>
                <a:spcPts val="0"/>
              </a:spcAft>
              <a:buClr>
                <a:schemeClr val="dk1"/>
              </a:buClr>
              <a:buSzPts val="1500"/>
              <a:buFont typeface="Noto Sans Symbols"/>
              <a:buChar char="⮚"/>
            </a:pPr>
            <a:r>
              <a:rPr lang="es-PE" sz="1500">
                <a:solidFill>
                  <a:schemeClr val="dk1"/>
                </a:solidFill>
                <a:latin typeface="Calibri"/>
                <a:ea typeface="Calibri"/>
                <a:cs typeface="Calibri"/>
                <a:sym typeface="Calibri"/>
              </a:rPr>
              <a:t>Oficina: ventas, planillas, tesorería, etc.</a:t>
            </a:r>
            <a:endParaRPr/>
          </a:p>
          <a:p>
            <a:pPr indent="-142865" lvl="0" marL="238115" marR="0" rtl="0" algn="just">
              <a:spcBef>
                <a:spcPts val="0"/>
              </a:spcBef>
              <a:spcAft>
                <a:spcPts val="0"/>
              </a:spcAft>
              <a:buClr>
                <a:schemeClr val="dk1"/>
              </a:buClr>
              <a:buSzPts val="1500"/>
              <a:buFont typeface="Noto Sans Symbols"/>
              <a:buNone/>
            </a:pPr>
            <a:r>
              <a:t/>
            </a:r>
            <a:endParaRPr sz="1500">
              <a:solidFill>
                <a:schemeClr val="dk1"/>
              </a:solidFill>
              <a:latin typeface="Calibri"/>
              <a:ea typeface="Calibri"/>
              <a:cs typeface="Calibri"/>
              <a:sym typeface="Calibri"/>
            </a:endParaRPr>
          </a:p>
          <a:p>
            <a:pPr indent="-238115" lvl="0" marL="238115" marR="0" rtl="0" algn="just">
              <a:spcBef>
                <a:spcPts val="0"/>
              </a:spcBef>
              <a:spcAft>
                <a:spcPts val="0"/>
              </a:spcAft>
              <a:buClr>
                <a:schemeClr val="dk1"/>
              </a:buClr>
              <a:buSzPts val="1500"/>
              <a:buFont typeface="Noto Sans Symbols"/>
              <a:buChar char="⮚"/>
            </a:pPr>
            <a:r>
              <a:rPr lang="es-PE" sz="1500">
                <a:solidFill>
                  <a:schemeClr val="dk1"/>
                </a:solidFill>
                <a:latin typeface="Calibri"/>
                <a:ea typeface="Calibri"/>
                <a:cs typeface="Calibri"/>
                <a:sym typeface="Calibri"/>
              </a:rPr>
              <a:t>Restaurant: bar, cocina, caja, etc.</a:t>
            </a:r>
            <a:endParaRPr/>
          </a:p>
          <a:p>
            <a:pPr indent="-142865" lvl="0" marL="238115" marR="0" rtl="0" algn="just">
              <a:spcBef>
                <a:spcPts val="0"/>
              </a:spcBef>
              <a:spcAft>
                <a:spcPts val="0"/>
              </a:spcAft>
              <a:buClr>
                <a:schemeClr val="dk1"/>
              </a:buClr>
              <a:buSzPts val="1500"/>
              <a:buFont typeface="Noto Sans Symbols"/>
              <a:buNone/>
            </a:pPr>
            <a:r>
              <a:t/>
            </a:r>
            <a:endParaRPr sz="1500">
              <a:solidFill>
                <a:schemeClr val="dk1"/>
              </a:solidFill>
              <a:latin typeface="Calibri"/>
              <a:ea typeface="Calibri"/>
              <a:cs typeface="Calibri"/>
              <a:sym typeface="Calibri"/>
            </a:endParaRPr>
          </a:p>
        </p:txBody>
      </p:sp>
      <p:sp>
        <p:nvSpPr>
          <p:cNvPr id="107" name="Google Shape;107;p9"/>
          <p:cNvSpPr txBox="1"/>
          <p:nvPr/>
        </p:nvSpPr>
        <p:spPr>
          <a:xfrm>
            <a:off x="1319782" y="4340328"/>
            <a:ext cx="5880653" cy="553998"/>
          </a:xfrm>
          <a:prstGeom prst="rect">
            <a:avLst/>
          </a:prstGeom>
          <a:noFill/>
          <a:ln cap="flat" cmpd="sng" w="28575">
            <a:solidFill>
              <a:srgbClr val="FF0000"/>
            </a:solidFill>
            <a:prstDash val="dash"/>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PE" sz="1500">
                <a:solidFill>
                  <a:schemeClr val="dk1"/>
                </a:solidFill>
                <a:latin typeface="Calibri"/>
                <a:ea typeface="Calibri"/>
                <a:cs typeface="Calibri"/>
                <a:sym typeface="Calibri"/>
              </a:rPr>
              <a:t>Cada proceso está diseñado para desempeñar una gran variedad de actividades y manejar cambios frecuentes.</a:t>
            </a:r>
            <a:endParaRPr/>
          </a:p>
        </p:txBody>
      </p:sp>
      <p:sp>
        <p:nvSpPr>
          <p:cNvPr id="108" name="Google Shape;108;p9"/>
          <p:cNvSpPr/>
          <p:nvPr/>
        </p:nvSpPr>
        <p:spPr>
          <a:xfrm>
            <a:off x="407875" y="320830"/>
            <a:ext cx="720449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Estrategias de procesos</a:t>
            </a:r>
            <a:endParaRPr sz="1400">
              <a:solidFill>
                <a:srgbClr val="438AD7"/>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2016-10-06T14:52:02Z</dcterms:created>
  <dc:creator>ISIL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5400A83D-B4FE-497C-9E2F-ACF3BA8DEF15</vt:lpwstr>
  </property>
  <property fmtid="{D5CDD505-2E9C-101B-9397-08002B2CF9AE}" pid="3" name="ArticulatePath">
    <vt:lpwstr>plantilla_cursos_presenciales-v3.1.6</vt:lpwstr>
  </property>
</Properties>
</file>