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26" r:id="rId2"/>
    <p:sldId id="306" r:id="rId3"/>
    <p:sldId id="315" r:id="rId4"/>
    <p:sldId id="316" r:id="rId5"/>
    <p:sldId id="332" r:id="rId6"/>
    <p:sldId id="333" r:id="rId7"/>
    <p:sldId id="320" r:id="rId8"/>
    <p:sldId id="341" r:id="rId9"/>
    <p:sldId id="342" r:id="rId10"/>
    <p:sldId id="351" r:id="rId11"/>
    <p:sldId id="352" r:id="rId12"/>
    <p:sldId id="344" r:id="rId13"/>
    <p:sldId id="345"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05" r:id="rId27"/>
  </p:sldIdLst>
  <p:sldSz cx="9144000" cy="5715000" type="screen16x1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465" userDrawn="1">
          <p15:clr>
            <a:srgbClr val="A4A3A4"/>
          </p15:clr>
        </p15:guide>
        <p15:guide id="3" orient="horz" pos="3320" userDrawn="1">
          <p15:clr>
            <a:srgbClr val="A4A3A4"/>
          </p15:clr>
        </p15:guide>
        <p15:guide id="11" pos="317" userDrawn="1">
          <p15:clr>
            <a:srgbClr val="A4A3A4"/>
          </p15:clr>
        </p15:guide>
        <p15:guide id="12" orient="horz" pos="553" userDrawn="1">
          <p15:clr>
            <a:srgbClr val="A4A3A4"/>
          </p15:clr>
        </p15:guide>
        <p15:guide id="13" orient="horz" pos="3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58ED5"/>
    <a:srgbClr val="1F85A6"/>
    <a:srgbClr val="E6E6E6"/>
    <a:srgbClr val="D1022C"/>
    <a:srgbClr val="BFD5EF"/>
    <a:srgbClr val="FFFFFF"/>
    <a:srgbClr val="C00000"/>
    <a:srgbClr val="A6A6A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78676" autoAdjust="0"/>
  </p:normalViewPr>
  <p:slideViewPr>
    <p:cSldViewPr snapToGrid="0" snapToObjects="1" showGuides="1">
      <p:cViewPr varScale="1">
        <p:scale>
          <a:sx n="85" d="100"/>
          <a:sy n="85" d="100"/>
        </p:scale>
        <p:origin x="1266" y="90"/>
      </p:cViewPr>
      <p:guideLst>
        <p:guide pos="5465"/>
        <p:guide orient="horz" pos="3320"/>
        <p:guide pos="317"/>
        <p:guide orient="horz" pos="553"/>
        <p:guide orient="horz" pos="3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3C2F7-725A-4D3A-B5D5-3BDE5110D59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s-PE"/>
        </a:p>
      </dgm:t>
    </dgm:pt>
    <dgm:pt modelId="{1C84214C-9317-4661-9224-48B4EEFAD38F}">
      <dgm:prSet phldrT="[Texto]"/>
      <dgm:spPr/>
      <dgm:t>
        <a:bodyPr/>
        <a:lstStyle/>
        <a:p>
          <a:r>
            <a:rPr lang="es-PE" dirty="0"/>
            <a:t>Cliente</a:t>
          </a:r>
        </a:p>
      </dgm:t>
    </dgm:pt>
    <dgm:pt modelId="{8C333558-128A-4F2A-A20F-58F850DD834F}" type="parTrans" cxnId="{C3D3B690-6561-40D0-9CF0-52A9F1D46D0B}">
      <dgm:prSet/>
      <dgm:spPr/>
      <dgm:t>
        <a:bodyPr/>
        <a:lstStyle/>
        <a:p>
          <a:endParaRPr lang="es-PE"/>
        </a:p>
      </dgm:t>
    </dgm:pt>
    <dgm:pt modelId="{C9DA2F45-5AA3-4994-B157-51F6EA79B051}" type="sibTrans" cxnId="{C3D3B690-6561-40D0-9CF0-52A9F1D46D0B}">
      <dgm:prSet/>
      <dgm:spPr/>
      <dgm:t>
        <a:bodyPr/>
        <a:lstStyle/>
        <a:p>
          <a:endParaRPr lang="es-PE"/>
        </a:p>
      </dgm:t>
    </dgm:pt>
    <dgm:pt modelId="{903A9371-1BB0-491C-B235-18C4506193EF}">
      <dgm:prSet phldrT="[Texto]"/>
      <dgm:spPr/>
      <dgm:t>
        <a:bodyPr/>
        <a:lstStyle/>
        <a:p>
          <a:r>
            <a:rPr lang="es-PE" dirty="0"/>
            <a:t>Proveedor 1 ($ X)</a:t>
          </a:r>
        </a:p>
      </dgm:t>
    </dgm:pt>
    <dgm:pt modelId="{1CBBB1FA-9146-402B-AD59-1A5E201A13FC}" type="parTrans" cxnId="{0476236D-68A6-40DF-A9E9-19D441F10B9B}">
      <dgm:prSet/>
      <dgm:spPr/>
      <dgm:t>
        <a:bodyPr/>
        <a:lstStyle/>
        <a:p>
          <a:endParaRPr lang="es-PE"/>
        </a:p>
      </dgm:t>
    </dgm:pt>
    <dgm:pt modelId="{5B58351B-83C9-47D0-96F0-AACBC6E4B4C1}" type="sibTrans" cxnId="{0476236D-68A6-40DF-A9E9-19D441F10B9B}">
      <dgm:prSet/>
      <dgm:spPr/>
      <dgm:t>
        <a:bodyPr/>
        <a:lstStyle/>
        <a:p>
          <a:endParaRPr lang="es-PE"/>
        </a:p>
      </dgm:t>
    </dgm:pt>
    <dgm:pt modelId="{DB200473-670B-4C32-8F37-1E1B83BD4935}">
      <dgm:prSet phldrT="[Texto]"/>
      <dgm:spPr/>
      <dgm:t>
        <a:bodyPr/>
        <a:lstStyle/>
        <a:p>
          <a:r>
            <a:rPr lang="es-PE" dirty="0"/>
            <a:t>Proveedor 2 ($ Y)</a:t>
          </a:r>
        </a:p>
      </dgm:t>
    </dgm:pt>
    <dgm:pt modelId="{8321D656-941D-4F01-85A3-EEB64565686E}" type="parTrans" cxnId="{E1ED83BB-C079-4749-9040-94D4E142E4CF}">
      <dgm:prSet/>
      <dgm:spPr/>
      <dgm:t>
        <a:bodyPr/>
        <a:lstStyle/>
        <a:p>
          <a:endParaRPr lang="es-PE"/>
        </a:p>
      </dgm:t>
    </dgm:pt>
    <dgm:pt modelId="{D42FBDB1-E7AB-4BD7-A82D-7E83CF880AB5}" type="sibTrans" cxnId="{E1ED83BB-C079-4749-9040-94D4E142E4CF}">
      <dgm:prSet/>
      <dgm:spPr/>
      <dgm:t>
        <a:bodyPr/>
        <a:lstStyle/>
        <a:p>
          <a:endParaRPr lang="es-PE"/>
        </a:p>
      </dgm:t>
    </dgm:pt>
    <dgm:pt modelId="{87C27CBC-1A44-481F-8732-58787A3F9A9B}">
      <dgm:prSet phldrT="[Texto]"/>
      <dgm:spPr/>
      <dgm:t>
        <a:bodyPr/>
        <a:lstStyle/>
        <a:p>
          <a:r>
            <a:rPr lang="es-PE" dirty="0"/>
            <a:t>Proveedor 3 ($ Z)</a:t>
          </a:r>
        </a:p>
      </dgm:t>
    </dgm:pt>
    <dgm:pt modelId="{B2ABECE3-C7AA-44F9-BA2A-E7505F3D73CC}" type="parTrans" cxnId="{22476963-6259-4340-84A1-A6899A76954F}">
      <dgm:prSet/>
      <dgm:spPr/>
      <dgm:t>
        <a:bodyPr/>
        <a:lstStyle/>
        <a:p>
          <a:endParaRPr lang="es-PE"/>
        </a:p>
      </dgm:t>
    </dgm:pt>
    <dgm:pt modelId="{35805F92-DC4E-41D3-884A-DE903418ABAD}" type="sibTrans" cxnId="{22476963-6259-4340-84A1-A6899A76954F}">
      <dgm:prSet/>
      <dgm:spPr/>
      <dgm:t>
        <a:bodyPr/>
        <a:lstStyle/>
        <a:p>
          <a:endParaRPr lang="es-PE"/>
        </a:p>
      </dgm:t>
    </dgm:pt>
    <dgm:pt modelId="{CEA8718A-F336-4E4A-9DDA-616F49ED291F}" type="pres">
      <dgm:prSet presAssocID="{0D43C2F7-725A-4D3A-B5D5-3BDE5110D592}" presName="cycle" presStyleCnt="0">
        <dgm:presLayoutVars>
          <dgm:chMax val="1"/>
          <dgm:dir/>
          <dgm:animLvl val="ctr"/>
          <dgm:resizeHandles val="exact"/>
        </dgm:presLayoutVars>
      </dgm:prSet>
      <dgm:spPr/>
      <dgm:t>
        <a:bodyPr/>
        <a:lstStyle/>
        <a:p>
          <a:endParaRPr lang="es-ES"/>
        </a:p>
      </dgm:t>
    </dgm:pt>
    <dgm:pt modelId="{8CB2C7A6-146E-4AC2-B954-6FCB29C960C1}" type="pres">
      <dgm:prSet presAssocID="{1C84214C-9317-4661-9224-48B4EEFAD38F}" presName="centerShape" presStyleLbl="node0" presStyleIdx="0" presStyleCnt="1"/>
      <dgm:spPr/>
      <dgm:t>
        <a:bodyPr/>
        <a:lstStyle/>
        <a:p>
          <a:endParaRPr lang="es-ES"/>
        </a:p>
      </dgm:t>
    </dgm:pt>
    <dgm:pt modelId="{A855355A-D1CB-4CB7-A7FC-A574A3C49F7E}" type="pres">
      <dgm:prSet presAssocID="{1CBBB1FA-9146-402B-AD59-1A5E201A13FC}" presName="parTrans" presStyleLbl="bgSibTrans2D1" presStyleIdx="0" presStyleCnt="3"/>
      <dgm:spPr/>
      <dgm:t>
        <a:bodyPr/>
        <a:lstStyle/>
        <a:p>
          <a:endParaRPr lang="es-ES"/>
        </a:p>
      </dgm:t>
    </dgm:pt>
    <dgm:pt modelId="{B666739B-DF09-4038-A70A-C8C02948EDF8}" type="pres">
      <dgm:prSet presAssocID="{903A9371-1BB0-491C-B235-18C4506193EF}" presName="node" presStyleLbl="node1" presStyleIdx="0" presStyleCnt="3">
        <dgm:presLayoutVars>
          <dgm:bulletEnabled val="1"/>
        </dgm:presLayoutVars>
      </dgm:prSet>
      <dgm:spPr/>
      <dgm:t>
        <a:bodyPr/>
        <a:lstStyle/>
        <a:p>
          <a:endParaRPr lang="es-ES"/>
        </a:p>
      </dgm:t>
    </dgm:pt>
    <dgm:pt modelId="{0FB3555B-7D26-4C4D-AE24-4CBDB4E5BBB1}" type="pres">
      <dgm:prSet presAssocID="{8321D656-941D-4F01-85A3-EEB64565686E}" presName="parTrans" presStyleLbl="bgSibTrans2D1" presStyleIdx="1" presStyleCnt="3"/>
      <dgm:spPr/>
      <dgm:t>
        <a:bodyPr/>
        <a:lstStyle/>
        <a:p>
          <a:endParaRPr lang="es-ES"/>
        </a:p>
      </dgm:t>
    </dgm:pt>
    <dgm:pt modelId="{91C5407C-5C26-4255-8692-4F72C4918AF8}" type="pres">
      <dgm:prSet presAssocID="{DB200473-670B-4C32-8F37-1E1B83BD4935}" presName="node" presStyleLbl="node1" presStyleIdx="1" presStyleCnt="3">
        <dgm:presLayoutVars>
          <dgm:bulletEnabled val="1"/>
        </dgm:presLayoutVars>
      </dgm:prSet>
      <dgm:spPr/>
      <dgm:t>
        <a:bodyPr/>
        <a:lstStyle/>
        <a:p>
          <a:endParaRPr lang="es-ES"/>
        </a:p>
      </dgm:t>
    </dgm:pt>
    <dgm:pt modelId="{46B44BFA-45AC-4767-A561-8BC2D5B8C658}" type="pres">
      <dgm:prSet presAssocID="{B2ABECE3-C7AA-44F9-BA2A-E7505F3D73CC}" presName="parTrans" presStyleLbl="bgSibTrans2D1" presStyleIdx="2" presStyleCnt="3"/>
      <dgm:spPr/>
      <dgm:t>
        <a:bodyPr/>
        <a:lstStyle/>
        <a:p>
          <a:endParaRPr lang="es-ES"/>
        </a:p>
      </dgm:t>
    </dgm:pt>
    <dgm:pt modelId="{1DBDD1BF-C1E3-42D2-8473-20DD437B8C69}" type="pres">
      <dgm:prSet presAssocID="{87C27CBC-1A44-481F-8732-58787A3F9A9B}" presName="node" presStyleLbl="node1" presStyleIdx="2" presStyleCnt="3">
        <dgm:presLayoutVars>
          <dgm:bulletEnabled val="1"/>
        </dgm:presLayoutVars>
      </dgm:prSet>
      <dgm:spPr/>
      <dgm:t>
        <a:bodyPr/>
        <a:lstStyle/>
        <a:p>
          <a:endParaRPr lang="es-ES"/>
        </a:p>
      </dgm:t>
    </dgm:pt>
  </dgm:ptLst>
  <dgm:cxnLst>
    <dgm:cxn modelId="{38943868-4A10-4FEA-BD4F-5C902FF249D5}" type="presOf" srcId="{1C84214C-9317-4661-9224-48B4EEFAD38F}" destId="{8CB2C7A6-146E-4AC2-B954-6FCB29C960C1}" srcOrd="0" destOrd="0" presId="urn:microsoft.com/office/officeart/2005/8/layout/radial4"/>
    <dgm:cxn modelId="{03924BEC-B6C8-47AE-8235-5759F926B8DA}" type="presOf" srcId="{0D43C2F7-725A-4D3A-B5D5-3BDE5110D592}" destId="{CEA8718A-F336-4E4A-9DDA-616F49ED291F}" srcOrd="0" destOrd="0" presId="urn:microsoft.com/office/officeart/2005/8/layout/radial4"/>
    <dgm:cxn modelId="{A3B6D8CE-2E30-4998-A300-B2D69D0410A7}" type="presOf" srcId="{903A9371-1BB0-491C-B235-18C4506193EF}" destId="{B666739B-DF09-4038-A70A-C8C02948EDF8}" srcOrd="0" destOrd="0" presId="urn:microsoft.com/office/officeart/2005/8/layout/radial4"/>
    <dgm:cxn modelId="{0476236D-68A6-40DF-A9E9-19D441F10B9B}" srcId="{1C84214C-9317-4661-9224-48B4EEFAD38F}" destId="{903A9371-1BB0-491C-B235-18C4506193EF}" srcOrd="0" destOrd="0" parTransId="{1CBBB1FA-9146-402B-AD59-1A5E201A13FC}" sibTransId="{5B58351B-83C9-47D0-96F0-AACBC6E4B4C1}"/>
    <dgm:cxn modelId="{B1815A0E-C3E8-4CAE-814D-9AB05DC9233B}" type="presOf" srcId="{B2ABECE3-C7AA-44F9-BA2A-E7505F3D73CC}" destId="{46B44BFA-45AC-4767-A561-8BC2D5B8C658}" srcOrd="0" destOrd="0" presId="urn:microsoft.com/office/officeart/2005/8/layout/radial4"/>
    <dgm:cxn modelId="{B8BEEF17-C4DD-4590-B653-4B7D344A5D6A}" type="presOf" srcId="{1CBBB1FA-9146-402B-AD59-1A5E201A13FC}" destId="{A855355A-D1CB-4CB7-A7FC-A574A3C49F7E}" srcOrd="0" destOrd="0" presId="urn:microsoft.com/office/officeart/2005/8/layout/radial4"/>
    <dgm:cxn modelId="{E1ED83BB-C079-4749-9040-94D4E142E4CF}" srcId="{1C84214C-9317-4661-9224-48B4EEFAD38F}" destId="{DB200473-670B-4C32-8F37-1E1B83BD4935}" srcOrd="1" destOrd="0" parTransId="{8321D656-941D-4F01-85A3-EEB64565686E}" sibTransId="{D42FBDB1-E7AB-4BD7-A82D-7E83CF880AB5}"/>
    <dgm:cxn modelId="{A11202D7-8787-4BD9-94E2-7ED486375720}" type="presOf" srcId="{87C27CBC-1A44-481F-8732-58787A3F9A9B}" destId="{1DBDD1BF-C1E3-42D2-8473-20DD437B8C69}" srcOrd="0" destOrd="0" presId="urn:microsoft.com/office/officeart/2005/8/layout/radial4"/>
    <dgm:cxn modelId="{4190C2B5-D858-475B-8495-EA719A9D2F1A}" type="presOf" srcId="{8321D656-941D-4F01-85A3-EEB64565686E}" destId="{0FB3555B-7D26-4C4D-AE24-4CBDB4E5BBB1}" srcOrd="0" destOrd="0" presId="urn:microsoft.com/office/officeart/2005/8/layout/radial4"/>
    <dgm:cxn modelId="{8FC67035-FFED-4543-8B51-9A0B87757AEF}" type="presOf" srcId="{DB200473-670B-4C32-8F37-1E1B83BD4935}" destId="{91C5407C-5C26-4255-8692-4F72C4918AF8}" srcOrd="0" destOrd="0" presId="urn:microsoft.com/office/officeart/2005/8/layout/radial4"/>
    <dgm:cxn modelId="{22476963-6259-4340-84A1-A6899A76954F}" srcId="{1C84214C-9317-4661-9224-48B4EEFAD38F}" destId="{87C27CBC-1A44-481F-8732-58787A3F9A9B}" srcOrd="2" destOrd="0" parTransId="{B2ABECE3-C7AA-44F9-BA2A-E7505F3D73CC}" sibTransId="{35805F92-DC4E-41D3-884A-DE903418ABAD}"/>
    <dgm:cxn modelId="{C3D3B690-6561-40D0-9CF0-52A9F1D46D0B}" srcId="{0D43C2F7-725A-4D3A-B5D5-3BDE5110D592}" destId="{1C84214C-9317-4661-9224-48B4EEFAD38F}" srcOrd="0" destOrd="0" parTransId="{8C333558-128A-4F2A-A20F-58F850DD834F}" sibTransId="{C9DA2F45-5AA3-4994-B157-51F6EA79B051}"/>
    <dgm:cxn modelId="{75A25F1F-7CE4-4A71-9C6E-9DB6E26D1263}" type="presParOf" srcId="{CEA8718A-F336-4E4A-9DDA-616F49ED291F}" destId="{8CB2C7A6-146E-4AC2-B954-6FCB29C960C1}" srcOrd="0" destOrd="0" presId="urn:microsoft.com/office/officeart/2005/8/layout/radial4"/>
    <dgm:cxn modelId="{EF0AA919-4473-493C-AFBA-54819D43C9CA}" type="presParOf" srcId="{CEA8718A-F336-4E4A-9DDA-616F49ED291F}" destId="{A855355A-D1CB-4CB7-A7FC-A574A3C49F7E}" srcOrd="1" destOrd="0" presId="urn:microsoft.com/office/officeart/2005/8/layout/radial4"/>
    <dgm:cxn modelId="{9B5482B3-1EF4-4F16-B53E-C1FFD3A0535C}" type="presParOf" srcId="{CEA8718A-F336-4E4A-9DDA-616F49ED291F}" destId="{B666739B-DF09-4038-A70A-C8C02948EDF8}" srcOrd="2" destOrd="0" presId="urn:microsoft.com/office/officeart/2005/8/layout/radial4"/>
    <dgm:cxn modelId="{E644DBEB-3E60-49BB-B0D3-5DE4C8D8796D}" type="presParOf" srcId="{CEA8718A-F336-4E4A-9DDA-616F49ED291F}" destId="{0FB3555B-7D26-4C4D-AE24-4CBDB4E5BBB1}" srcOrd="3" destOrd="0" presId="urn:microsoft.com/office/officeart/2005/8/layout/radial4"/>
    <dgm:cxn modelId="{BC1429B3-F3E6-4332-AA09-34F573127A4A}" type="presParOf" srcId="{CEA8718A-F336-4E4A-9DDA-616F49ED291F}" destId="{91C5407C-5C26-4255-8692-4F72C4918AF8}" srcOrd="4" destOrd="0" presId="urn:microsoft.com/office/officeart/2005/8/layout/radial4"/>
    <dgm:cxn modelId="{3FEFEF7C-8EB9-4629-B1BA-72959C59930C}" type="presParOf" srcId="{CEA8718A-F336-4E4A-9DDA-616F49ED291F}" destId="{46B44BFA-45AC-4767-A561-8BC2D5B8C658}" srcOrd="5" destOrd="0" presId="urn:microsoft.com/office/officeart/2005/8/layout/radial4"/>
    <dgm:cxn modelId="{8EB2C7E4-B3E5-4111-89BC-2DD0BD8A95EC}" type="presParOf" srcId="{CEA8718A-F336-4E4A-9DDA-616F49ED291F}" destId="{1DBDD1BF-C1E3-42D2-8473-20DD437B8C69}"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D424C-C117-40B3-96D4-C6275C8D9446}"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s-ES"/>
        </a:p>
      </dgm:t>
    </dgm:pt>
    <dgm:pt modelId="{3D6BCE75-910A-47C6-85BB-B23A047DAA3C}">
      <dgm:prSet custT="1"/>
      <dgm:spPr/>
      <dgm:t>
        <a:bodyPr/>
        <a:lstStyle/>
        <a:p>
          <a:r>
            <a:rPr lang="es-PE" sz="1600" dirty="0"/>
            <a:t>La selección del proveedor considera muchos factores, como el ajuste estratégico, la competencia del proveedor, la entrega y la calidad del desempeño. </a:t>
          </a:r>
          <a:endParaRPr lang="es-ES" sz="1600" dirty="0"/>
        </a:p>
      </dgm:t>
    </dgm:pt>
    <dgm:pt modelId="{459E82E9-D35D-4938-AB44-83D2DA2E8DF4}" type="parTrans" cxnId="{C46A22AE-AD2F-4F29-B0B8-CAFB92908CAD}">
      <dgm:prSet/>
      <dgm:spPr/>
      <dgm:t>
        <a:bodyPr/>
        <a:lstStyle/>
        <a:p>
          <a:endParaRPr lang="es-ES"/>
        </a:p>
      </dgm:t>
    </dgm:pt>
    <dgm:pt modelId="{9DAC1F97-3350-4257-B224-91CF7037E440}" type="sibTrans" cxnId="{C46A22AE-AD2F-4F29-B0B8-CAFB92908CAD}">
      <dgm:prSet/>
      <dgm:spPr/>
      <dgm:t>
        <a:bodyPr/>
        <a:lstStyle/>
        <a:p>
          <a:endParaRPr lang="es-ES"/>
        </a:p>
      </dgm:t>
    </dgm:pt>
    <dgm:pt modelId="{B9AFA28B-7564-486C-9C03-7E3010DD455E}">
      <dgm:prSet custT="1"/>
      <dgm:spPr/>
      <dgm:t>
        <a:bodyPr/>
        <a:lstStyle/>
        <a:p>
          <a:r>
            <a:rPr lang="es-PE" sz="1600" dirty="0"/>
            <a:t>Debido a que la empresa puede tener cierta competencia en todas las áreas y una competencia excepcional en sólo unas cuantas, la selección puede ser un reto.</a:t>
          </a:r>
          <a:endParaRPr lang="es-ES" sz="1600" dirty="0"/>
        </a:p>
      </dgm:t>
    </dgm:pt>
    <dgm:pt modelId="{1D1CD906-8212-44B5-B365-EFC59F7167DF}" type="parTrans" cxnId="{73B11CC6-1C4F-48C7-B2D4-EBE1F6737E54}">
      <dgm:prSet/>
      <dgm:spPr/>
      <dgm:t>
        <a:bodyPr/>
        <a:lstStyle/>
        <a:p>
          <a:endParaRPr lang="es-ES"/>
        </a:p>
      </dgm:t>
    </dgm:pt>
    <dgm:pt modelId="{A5B54252-F77A-4D94-9971-139683E6039F}" type="sibTrans" cxnId="{73B11CC6-1C4F-48C7-B2D4-EBE1F6737E54}">
      <dgm:prSet/>
      <dgm:spPr/>
      <dgm:t>
        <a:bodyPr/>
        <a:lstStyle/>
        <a:p>
          <a:endParaRPr lang="es-ES"/>
        </a:p>
      </dgm:t>
    </dgm:pt>
    <dgm:pt modelId="{90799F2B-D215-483A-9964-9E37BD06309E}" type="pres">
      <dgm:prSet presAssocID="{371D424C-C117-40B3-96D4-C6275C8D9446}" presName="hierChild1" presStyleCnt="0">
        <dgm:presLayoutVars>
          <dgm:orgChart val="1"/>
          <dgm:chPref val="1"/>
          <dgm:dir/>
          <dgm:animOne val="branch"/>
          <dgm:animLvl val="lvl"/>
          <dgm:resizeHandles/>
        </dgm:presLayoutVars>
      </dgm:prSet>
      <dgm:spPr/>
      <dgm:t>
        <a:bodyPr/>
        <a:lstStyle/>
        <a:p>
          <a:endParaRPr lang="es-ES"/>
        </a:p>
      </dgm:t>
    </dgm:pt>
    <dgm:pt modelId="{92D22A7D-0669-4B0B-8E81-CA01C7D35DA4}" type="pres">
      <dgm:prSet presAssocID="{3D6BCE75-910A-47C6-85BB-B23A047DAA3C}" presName="hierRoot1" presStyleCnt="0">
        <dgm:presLayoutVars>
          <dgm:hierBranch val="init"/>
        </dgm:presLayoutVars>
      </dgm:prSet>
      <dgm:spPr/>
    </dgm:pt>
    <dgm:pt modelId="{8886B059-E7B7-4DCF-8502-4BEBA5C29D21}" type="pres">
      <dgm:prSet presAssocID="{3D6BCE75-910A-47C6-85BB-B23A047DAA3C}" presName="rootComposite1" presStyleCnt="0"/>
      <dgm:spPr/>
    </dgm:pt>
    <dgm:pt modelId="{B70A638E-60E6-470E-B5A8-CFC307B99D3B}" type="pres">
      <dgm:prSet presAssocID="{3D6BCE75-910A-47C6-85BB-B23A047DAA3C}" presName="rootText1" presStyleLbl="node0" presStyleIdx="0" presStyleCnt="2">
        <dgm:presLayoutVars>
          <dgm:chPref val="3"/>
        </dgm:presLayoutVars>
      </dgm:prSet>
      <dgm:spPr/>
      <dgm:t>
        <a:bodyPr/>
        <a:lstStyle/>
        <a:p>
          <a:endParaRPr lang="es-ES"/>
        </a:p>
      </dgm:t>
    </dgm:pt>
    <dgm:pt modelId="{89FB607B-E1CF-4DF7-91A5-92113FB07312}" type="pres">
      <dgm:prSet presAssocID="{3D6BCE75-910A-47C6-85BB-B23A047DAA3C}" presName="rootConnector1" presStyleLbl="node1" presStyleIdx="0" presStyleCnt="0"/>
      <dgm:spPr/>
      <dgm:t>
        <a:bodyPr/>
        <a:lstStyle/>
        <a:p>
          <a:endParaRPr lang="es-ES"/>
        </a:p>
      </dgm:t>
    </dgm:pt>
    <dgm:pt modelId="{B45E78AC-8FAE-43F1-A677-C01AA5EE3888}" type="pres">
      <dgm:prSet presAssocID="{3D6BCE75-910A-47C6-85BB-B23A047DAA3C}" presName="hierChild2" presStyleCnt="0"/>
      <dgm:spPr/>
    </dgm:pt>
    <dgm:pt modelId="{595DFE8F-BDD9-47BE-94D7-8F05F45D2617}" type="pres">
      <dgm:prSet presAssocID="{3D6BCE75-910A-47C6-85BB-B23A047DAA3C}" presName="hierChild3" presStyleCnt="0"/>
      <dgm:spPr/>
    </dgm:pt>
    <dgm:pt modelId="{F2E8E904-DDB3-4A30-BE4F-247C341C6B58}" type="pres">
      <dgm:prSet presAssocID="{B9AFA28B-7564-486C-9C03-7E3010DD455E}" presName="hierRoot1" presStyleCnt="0">
        <dgm:presLayoutVars>
          <dgm:hierBranch val="init"/>
        </dgm:presLayoutVars>
      </dgm:prSet>
      <dgm:spPr/>
    </dgm:pt>
    <dgm:pt modelId="{41864450-5169-4DDB-A43D-DC8E2B9D0BE8}" type="pres">
      <dgm:prSet presAssocID="{B9AFA28B-7564-486C-9C03-7E3010DD455E}" presName="rootComposite1" presStyleCnt="0"/>
      <dgm:spPr/>
    </dgm:pt>
    <dgm:pt modelId="{DC84AF53-9159-4B50-8201-6567DBD613A9}" type="pres">
      <dgm:prSet presAssocID="{B9AFA28B-7564-486C-9C03-7E3010DD455E}" presName="rootText1" presStyleLbl="node0" presStyleIdx="1" presStyleCnt="2">
        <dgm:presLayoutVars>
          <dgm:chPref val="3"/>
        </dgm:presLayoutVars>
      </dgm:prSet>
      <dgm:spPr/>
      <dgm:t>
        <a:bodyPr/>
        <a:lstStyle/>
        <a:p>
          <a:endParaRPr lang="es-ES"/>
        </a:p>
      </dgm:t>
    </dgm:pt>
    <dgm:pt modelId="{485CCCFE-9C1C-4BA5-B231-8B9992D8D240}" type="pres">
      <dgm:prSet presAssocID="{B9AFA28B-7564-486C-9C03-7E3010DD455E}" presName="rootConnector1" presStyleLbl="node1" presStyleIdx="0" presStyleCnt="0"/>
      <dgm:spPr/>
      <dgm:t>
        <a:bodyPr/>
        <a:lstStyle/>
        <a:p>
          <a:endParaRPr lang="es-ES"/>
        </a:p>
      </dgm:t>
    </dgm:pt>
    <dgm:pt modelId="{FC1EDEFF-F86A-4EC9-86F8-DA449096910E}" type="pres">
      <dgm:prSet presAssocID="{B9AFA28B-7564-486C-9C03-7E3010DD455E}" presName="hierChild2" presStyleCnt="0"/>
      <dgm:spPr/>
    </dgm:pt>
    <dgm:pt modelId="{2A4B3AD3-63F1-40ED-8A45-4A9663A3EFD2}" type="pres">
      <dgm:prSet presAssocID="{B9AFA28B-7564-486C-9C03-7E3010DD455E}" presName="hierChild3" presStyleCnt="0"/>
      <dgm:spPr/>
    </dgm:pt>
  </dgm:ptLst>
  <dgm:cxnLst>
    <dgm:cxn modelId="{1186DE1E-D5B4-47D8-82D6-217D01B93165}" type="presOf" srcId="{3D6BCE75-910A-47C6-85BB-B23A047DAA3C}" destId="{89FB607B-E1CF-4DF7-91A5-92113FB07312}" srcOrd="1" destOrd="0" presId="urn:microsoft.com/office/officeart/2005/8/layout/orgChart1"/>
    <dgm:cxn modelId="{EA6A9F31-D001-4878-A296-E3F9D5157269}" type="presOf" srcId="{B9AFA28B-7564-486C-9C03-7E3010DD455E}" destId="{DC84AF53-9159-4B50-8201-6567DBD613A9}" srcOrd="0" destOrd="0" presId="urn:microsoft.com/office/officeart/2005/8/layout/orgChart1"/>
    <dgm:cxn modelId="{6683D87E-D59E-4F05-A442-D0C1E5A95711}" type="presOf" srcId="{371D424C-C117-40B3-96D4-C6275C8D9446}" destId="{90799F2B-D215-483A-9964-9E37BD06309E}" srcOrd="0" destOrd="0" presId="urn:microsoft.com/office/officeart/2005/8/layout/orgChart1"/>
    <dgm:cxn modelId="{357257FD-2CAB-439D-974D-3DBD67D0EBA0}" type="presOf" srcId="{B9AFA28B-7564-486C-9C03-7E3010DD455E}" destId="{485CCCFE-9C1C-4BA5-B231-8B9992D8D240}" srcOrd="1" destOrd="0" presId="urn:microsoft.com/office/officeart/2005/8/layout/orgChart1"/>
    <dgm:cxn modelId="{C46A22AE-AD2F-4F29-B0B8-CAFB92908CAD}" srcId="{371D424C-C117-40B3-96D4-C6275C8D9446}" destId="{3D6BCE75-910A-47C6-85BB-B23A047DAA3C}" srcOrd="0" destOrd="0" parTransId="{459E82E9-D35D-4938-AB44-83D2DA2E8DF4}" sibTransId="{9DAC1F97-3350-4257-B224-91CF7037E440}"/>
    <dgm:cxn modelId="{73B11CC6-1C4F-48C7-B2D4-EBE1F6737E54}" srcId="{371D424C-C117-40B3-96D4-C6275C8D9446}" destId="{B9AFA28B-7564-486C-9C03-7E3010DD455E}" srcOrd="1" destOrd="0" parTransId="{1D1CD906-8212-44B5-B365-EFC59F7167DF}" sibTransId="{A5B54252-F77A-4D94-9971-139683E6039F}"/>
    <dgm:cxn modelId="{DB4C53A6-5CE5-41B4-A0EF-DE3F2DBD634D}" type="presOf" srcId="{3D6BCE75-910A-47C6-85BB-B23A047DAA3C}" destId="{B70A638E-60E6-470E-B5A8-CFC307B99D3B}" srcOrd="0" destOrd="0" presId="urn:microsoft.com/office/officeart/2005/8/layout/orgChart1"/>
    <dgm:cxn modelId="{2FCA4FF0-40D9-4FFC-AA7D-A48437C658D8}" type="presParOf" srcId="{90799F2B-D215-483A-9964-9E37BD06309E}" destId="{92D22A7D-0669-4B0B-8E81-CA01C7D35DA4}" srcOrd="0" destOrd="0" presId="urn:microsoft.com/office/officeart/2005/8/layout/orgChart1"/>
    <dgm:cxn modelId="{42B4877A-1706-4C40-94EE-48A90A942441}" type="presParOf" srcId="{92D22A7D-0669-4B0B-8E81-CA01C7D35DA4}" destId="{8886B059-E7B7-4DCF-8502-4BEBA5C29D21}" srcOrd="0" destOrd="0" presId="urn:microsoft.com/office/officeart/2005/8/layout/orgChart1"/>
    <dgm:cxn modelId="{52157B8A-F050-40ED-B3DD-0E644FBECA3A}" type="presParOf" srcId="{8886B059-E7B7-4DCF-8502-4BEBA5C29D21}" destId="{B70A638E-60E6-470E-B5A8-CFC307B99D3B}" srcOrd="0" destOrd="0" presId="urn:microsoft.com/office/officeart/2005/8/layout/orgChart1"/>
    <dgm:cxn modelId="{EB1F73E7-CFAE-479D-8A9C-43BF2A407374}" type="presParOf" srcId="{8886B059-E7B7-4DCF-8502-4BEBA5C29D21}" destId="{89FB607B-E1CF-4DF7-91A5-92113FB07312}" srcOrd="1" destOrd="0" presId="urn:microsoft.com/office/officeart/2005/8/layout/orgChart1"/>
    <dgm:cxn modelId="{53D33623-E868-481A-9BC6-CED7AF540B35}" type="presParOf" srcId="{92D22A7D-0669-4B0B-8E81-CA01C7D35DA4}" destId="{B45E78AC-8FAE-43F1-A677-C01AA5EE3888}" srcOrd="1" destOrd="0" presId="urn:microsoft.com/office/officeart/2005/8/layout/orgChart1"/>
    <dgm:cxn modelId="{832722F2-E061-4B84-92A5-7F043053FBA6}" type="presParOf" srcId="{92D22A7D-0669-4B0B-8E81-CA01C7D35DA4}" destId="{595DFE8F-BDD9-47BE-94D7-8F05F45D2617}" srcOrd="2" destOrd="0" presId="urn:microsoft.com/office/officeart/2005/8/layout/orgChart1"/>
    <dgm:cxn modelId="{5C3404F6-F9FE-4ACF-901C-6CEB43F32F1A}" type="presParOf" srcId="{90799F2B-D215-483A-9964-9E37BD06309E}" destId="{F2E8E904-DDB3-4A30-BE4F-247C341C6B58}" srcOrd="1" destOrd="0" presId="urn:microsoft.com/office/officeart/2005/8/layout/orgChart1"/>
    <dgm:cxn modelId="{BBFE8BB7-4D30-4522-809A-8B77245432E2}" type="presParOf" srcId="{F2E8E904-DDB3-4A30-BE4F-247C341C6B58}" destId="{41864450-5169-4DDB-A43D-DC8E2B9D0BE8}" srcOrd="0" destOrd="0" presId="urn:microsoft.com/office/officeart/2005/8/layout/orgChart1"/>
    <dgm:cxn modelId="{B2A3849A-7F17-4211-862E-A144F6A7E213}" type="presParOf" srcId="{41864450-5169-4DDB-A43D-DC8E2B9D0BE8}" destId="{DC84AF53-9159-4B50-8201-6567DBD613A9}" srcOrd="0" destOrd="0" presId="urn:microsoft.com/office/officeart/2005/8/layout/orgChart1"/>
    <dgm:cxn modelId="{8C8D60F9-A87A-467D-9A04-A3ED1AC9905F}" type="presParOf" srcId="{41864450-5169-4DDB-A43D-DC8E2B9D0BE8}" destId="{485CCCFE-9C1C-4BA5-B231-8B9992D8D240}" srcOrd="1" destOrd="0" presId="urn:microsoft.com/office/officeart/2005/8/layout/orgChart1"/>
    <dgm:cxn modelId="{48F70495-5CFE-4C3B-94AE-5E65C6EED59E}" type="presParOf" srcId="{F2E8E904-DDB3-4A30-BE4F-247C341C6B58}" destId="{FC1EDEFF-F86A-4EC9-86F8-DA449096910E}" srcOrd="1" destOrd="0" presId="urn:microsoft.com/office/officeart/2005/8/layout/orgChart1"/>
    <dgm:cxn modelId="{333D9DF4-2857-4F24-AA7A-92DE63F42335}" type="presParOf" srcId="{F2E8E904-DDB3-4A30-BE4F-247C341C6B58}" destId="{2A4B3AD3-63F1-40ED-8A45-4A9663A3EFD2}"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01CA48-2E69-4495-B0D8-849BB369034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s-ES"/>
        </a:p>
      </dgm:t>
    </dgm:pt>
    <dgm:pt modelId="{F66C6F50-7BD3-453D-92B7-92E73AF25477}">
      <dgm:prSet/>
      <dgm:spPr/>
      <dgm:t>
        <a:bodyPr/>
        <a:lstStyle/>
        <a:p>
          <a:r>
            <a:rPr lang="es-PE"/>
            <a:t>Suponiendo que la empresa desea continuar con un proveedor dado, ¿cómo lo integra a su sistema? </a:t>
          </a:r>
          <a:endParaRPr lang="es-ES"/>
        </a:p>
      </dgm:t>
    </dgm:pt>
    <dgm:pt modelId="{53194255-4A5E-401B-997C-97C612A80FB3}" type="parTrans" cxnId="{B2531876-DB02-43FB-A7B1-07A9E2468E33}">
      <dgm:prSet/>
      <dgm:spPr/>
      <dgm:t>
        <a:bodyPr/>
        <a:lstStyle/>
        <a:p>
          <a:endParaRPr lang="es-ES"/>
        </a:p>
      </dgm:t>
    </dgm:pt>
    <dgm:pt modelId="{439182D2-57B4-4077-B498-E9BCFC90D550}" type="sibTrans" cxnId="{B2531876-DB02-43FB-A7B1-07A9E2468E33}">
      <dgm:prSet/>
      <dgm:spPr/>
      <dgm:t>
        <a:bodyPr/>
        <a:lstStyle/>
        <a:p>
          <a:endParaRPr lang="es-ES"/>
        </a:p>
      </dgm:t>
    </dgm:pt>
    <dgm:pt modelId="{D97B960A-AD7C-47B6-85B7-68401D30539A}">
      <dgm:prSet/>
      <dgm:spPr/>
      <dgm:t>
        <a:bodyPr/>
        <a:lstStyle/>
        <a:p>
          <a:r>
            <a:rPr lang="es-PE" dirty="0"/>
            <a:t>El comprador debe asegurarse de que el proveedor aprecie los requerimientos de calidad, las especificaciones del producto, la programación y entrega, el sistema de pagos del comprador, y las políticas de adquisición. </a:t>
          </a:r>
          <a:endParaRPr lang="es-ES" dirty="0"/>
        </a:p>
      </dgm:t>
    </dgm:pt>
    <dgm:pt modelId="{D389AEEA-B897-4B2C-AB2C-667CBB316E74}" type="parTrans" cxnId="{EA2DC0E2-D095-4E0B-9C5A-0B17BDB82A4C}">
      <dgm:prSet/>
      <dgm:spPr/>
      <dgm:t>
        <a:bodyPr/>
        <a:lstStyle/>
        <a:p>
          <a:endParaRPr lang="es-ES"/>
        </a:p>
      </dgm:t>
    </dgm:pt>
    <dgm:pt modelId="{49919B22-FE83-4E26-AFF3-83203EC8C23C}" type="sibTrans" cxnId="{EA2DC0E2-D095-4E0B-9C5A-0B17BDB82A4C}">
      <dgm:prSet/>
      <dgm:spPr/>
      <dgm:t>
        <a:bodyPr/>
        <a:lstStyle/>
        <a:p>
          <a:endParaRPr lang="es-ES"/>
        </a:p>
      </dgm:t>
    </dgm:pt>
    <dgm:pt modelId="{25A09581-6FDC-446C-A0C1-701CA00B8C2C}">
      <dgm:prSet/>
      <dgm:spPr/>
      <dgm:t>
        <a:bodyPr/>
        <a:lstStyle/>
        <a:p>
          <a:r>
            <a:rPr lang="es-PE"/>
            <a:t>El desarrollo del proveedor puede incluir todo, desde capacitación y ayuda en ingeniería y producción hasta procedimientos para la transferencia de información.</a:t>
          </a:r>
          <a:endParaRPr lang="es-ES"/>
        </a:p>
      </dgm:t>
    </dgm:pt>
    <dgm:pt modelId="{F13E9031-3D32-4D44-98B1-58AFAAE7F506}" type="parTrans" cxnId="{F8C79CCC-D6A5-49B2-90EC-C46FC2F2DC06}">
      <dgm:prSet/>
      <dgm:spPr/>
      <dgm:t>
        <a:bodyPr/>
        <a:lstStyle/>
        <a:p>
          <a:endParaRPr lang="es-ES"/>
        </a:p>
      </dgm:t>
    </dgm:pt>
    <dgm:pt modelId="{34D1862E-5EFC-4FF2-B11C-A163239A96DC}" type="sibTrans" cxnId="{F8C79CCC-D6A5-49B2-90EC-C46FC2F2DC06}">
      <dgm:prSet/>
      <dgm:spPr/>
      <dgm:t>
        <a:bodyPr/>
        <a:lstStyle/>
        <a:p>
          <a:endParaRPr lang="es-ES"/>
        </a:p>
      </dgm:t>
    </dgm:pt>
    <dgm:pt modelId="{59946C49-0D34-4471-A054-3E945550F19B}" type="pres">
      <dgm:prSet presAssocID="{0A01CA48-2E69-4495-B0D8-849BB369034E}" presName="CompostProcess" presStyleCnt="0">
        <dgm:presLayoutVars>
          <dgm:dir/>
          <dgm:resizeHandles val="exact"/>
        </dgm:presLayoutVars>
      </dgm:prSet>
      <dgm:spPr/>
      <dgm:t>
        <a:bodyPr/>
        <a:lstStyle/>
        <a:p>
          <a:endParaRPr lang="es-ES"/>
        </a:p>
      </dgm:t>
    </dgm:pt>
    <dgm:pt modelId="{B06B495E-D08B-4129-92A9-DB49905310EB}" type="pres">
      <dgm:prSet presAssocID="{0A01CA48-2E69-4495-B0D8-849BB369034E}" presName="arrow" presStyleLbl="bgShp" presStyleIdx="0" presStyleCnt="1"/>
      <dgm:spPr/>
    </dgm:pt>
    <dgm:pt modelId="{D7B2B513-0FED-4364-B3E3-CAADE1B2426C}" type="pres">
      <dgm:prSet presAssocID="{0A01CA48-2E69-4495-B0D8-849BB369034E}" presName="linearProcess" presStyleCnt="0"/>
      <dgm:spPr/>
    </dgm:pt>
    <dgm:pt modelId="{169DFA9D-2A99-4B15-AB76-697BC635F908}" type="pres">
      <dgm:prSet presAssocID="{F66C6F50-7BD3-453D-92B7-92E73AF25477}" presName="textNode" presStyleLbl="node1" presStyleIdx="0" presStyleCnt="3">
        <dgm:presLayoutVars>
          <dgm:bulletEnabled val="1"/>
        </dgm:presLayoutVars>
      </dgm:prSet>
      <dgm:spPr/>
      <dgm:t>
        <a:bodyPr/>
        <a:lstStyle/>
        <a:p>
          <a:endParaRPr lang="es-ES"/>
        </a:p>
      </dgm:t>
    </dgm:pt>
    <dgm:pt modelId="{B7C2F29C-B2B2-49DB-B430-A378B3B38F75}" type="pres">
      <dgm:prSet presAssocID="{439182D2-57B4-4077-B498-E9BCFC90D550}" presName="sibTrans" presStyleCnt="0"/>
      <dgm:spPr/>
    </dgm:pt>
    <dgm:pt modelId="{B8CFC5A0-893F-4141-87F5-7570297F260B}" type="pres">
      <dgm:prSet presAssocID="{D97B960A-AD7C-47B6-85B7-68401D30539A}" presName="textNode" presStyleLbl="node1" presStyleIdx="1" presStyleCnt="3">
        <dgm:presLayoutVars>
          <dgm:bulletEnabled val="1"/>
        </dgm:presLayoutVars>
      </dgm:prSet>
      <dgm:spPr/>
      <dgm:t>
        <a:bodyPr/>
        <a:lstStyle/>
        <a:p>
          <a:endParaRPr lang="es-ES"/>
        </a:p>
      </dgm:t>
    </dgm:pt>
    <dgm:pt modelId="{F84061AC-0081-457D-8BD6-7BC5FFD10A22}" type="pres">
      <dgm:prSet presAssocID="{49919B22-FE83-4E26-AFF3-83203EC8C23C}" presName="sibTrans" presStyleCnt="0"/>
      <dgm:spPr/>
    </dgm:pt>
    <dgm:pt modelId="{75971E0D-4616-4A5B-A25F-8AD6D910FB22}" type="pres">
      <dgm:prSet presAssocID="{25A09581-6FDC-446C-A0C1-701CA00B8C2C}" presName="textNode" presStyleLbl="node1" presStyleIdx="2" presStyleCnt="3">
        <dgm:presLayoutVars>
          <dgm:bulletEnabled val="1"/>
        </dgm:presLayoutVars>
      </dgm:prSet>
      <dgm:spPr/>
      <dgm:t>
        <a:bodyPr/>
        <a:lstStyle/>
        <a:p>
          <a:endParaRPr lang="es-ES"/>
        </a:p>
      </dgm:t>
    </dgm:pt>
  </dgm:ptLst>
  <dgm:cxnLst>
    <dgm:cxn modelId="{B2531876-DB02-43FB-A7B1-07A9E2468E33}" srcId="{0A01CA48-2E69-4495-B0D8-849BB369034E}" destId="{F66C6F50-7BD3-453D-92B7-92E73AF25477}" srcOrd="0" destOrd="0" parTransId="{53194255-4A5E-401B-997C-97C612A80FB3}" sibTransId="{439182D2-57B4-4077-B498-E9BCFC90D550}"/>
    <dgm:cxn modelId="{570E5A8E-5CBF-413F-ACD1-2865298AD632}" type="presOf" srcId="{F66C6F50-7BD3-453D-92B7-92E73AF25477}" destId="{169DFA9D-2A99-4B15-AB76-697BC635F908}" srcOrd="0" destOrd="0" presId="urn:microsoft.com/office/officeart/2005/8/layout/hProcess9"/>
    <dgm:cxn modelId="{5DD15281-C2BC-4F67-8AAF-234FC43CFF62}" type="presOf" srcId="{25A09581-6FDC-446C-A0C1-701CA00B8C2C}" destId="{75971E0D-4616-4A5B-A25F-8AD6D910FB22}" srcOrd="0" destOrd="0" presId="urn:microsoft.com/office/officeart/2005/8/layout/hProcess9"/>
    <dgm:cxn modelId="{E48D77F2-F87F-457C-BC91-30C5921A6B8A}" type="presOf" srcId="{D97B960A-AD7C-47B6-85B7-68401D30539A}" destId="{B8CFC5A0-893F-4141-87F5-7570297F260B}" srcOrd="0" destOrd="0" presId="urn:microsoft.com/office/officeart/2005/8/layout/hProcess9"/>
    <dgm:cxn modelId="{0DBBBB6D-F3A8-4B0A-BD0A-BAD9C51098B7}" type="presOf" srcId="{0A01CA48-2E69-4495-B0D8-849BB369034E}" destId="{59946C49-0D34-4471-A054-3E945550F19B}" srcOrd="0" destOrd="0" presId="urn:microsoft.com/office/officeart/2005/8/layout/hProcess9"/>
    <dgm:cxn modelId="{F8C79CCC-D6A5-49B2-90EC-C46FC2F2DC06}" srcId="{0A01CA48-2E69-4495-B0D8-849BB369034E}" destId="{25A09581-6FDC-446C-A0C1-701CA00B8C2C}" srcOrd="2" destOrd="0" parTransId="{F13E9031-3D32-4D44-98B1-58AFAAE7F506}" sibTransId="{34D1862E-5EFC-4FF2-B11C-A163239A96DC}"/>
    <dgm:cxn modelId="{EA2DC0E2-D095-4E0B-9C5A-0B17BDB82A4C}" srcId="{0A01CA48-2E69-4495-B0D8-849BB369034E}" destId="{D97B960A-AD7C-47B6-85B7-68401D30539A}" srcOrd="1" destOrd="0" parTransId="{D389AEEA-B897-4B2C-AB2C-667CBB316E74}" sibTransId="{49919B22-FE83-4E26-AFF3-83203EC8C23C}"/>
    <dgm:cxn modelId="{956C00F7-F3D1-4E35-B30E-E5F0BBD445FB}" type="presParOf" srcId="{59946C49-0D34-4471-A054-3E945550F19B}" destId="{B06B495E-D08B-4129-92A9-DB49905310EB}" srcOrd="0" destOrd="0" presId="urn:microsoft.com/office/officeart/2005/8/layout/hProcess9"/>
    <dgm:cxn modelId="{2D245B20-42E6-4BAD-8355-F0DB6C28F22C}" type="presParOf" srcId="{59946C49-0D34-4471-A054-3E945550F19B}" destId="{D7B2B513-0FED-4364-B3E3-CAADE1B2426C}" srcOrd="1" destOrd="0" presId="urn:microsoft.com/office/officeart/2005/8/layout/hProcess9"/>
    <dgm:cxn modelId="{3336A1BE-0374-434F-92F4-02CE45B06AAA}" type="presParOf" srcId="{D7B2B513-0FED-4364-B3E3-CAADE1B2426C}" destId="{169DFA9D-2A99-4B15-AB76-697BC635F908}" srcOrd="0" destOrd="0" presId="urn:microsoft.com/office/officeart/2005/8/layout/hProcess9"/>
    <dgm:cxn modelId="{D1AA36A4-A23F-49BE-BA0C-F7FCB37870D3}" type="presParOf" srcId="{D7B2B513-0FED-4364-B3E3-CAADE1B2426C}" destId="{B7C2F29C-B2B2-49DB-B430-A378B3B38F75}" srcOrd="1" destOrd="0" presId="urn:microsoft.com/office/officeart/2005/8/layout/hProcess9"/>
    <dgm:cxn modelId="{FDC406FF-7CEA-45BB-B082-DD54EA75A618}" type="presParOf" srcId="{D7B2B513-0FED-4364-B3E3-CAADE1B2426C}" destId="{B8CFC5A0-893F-4141-87F5-7570297F260B}" srcOrd="2" destOrd="0" presId="urn:microsoft.com/office/officeart/2005/8/layout/hProcess9"/>
    <dgm:cxn modelId="{50B8673F-32AE-4ABA-9EC7-7DE5081D3EAF}" type="presParOf" srcId="{D7B2B513-0FED-4364-B3E3-CAADE1B2426C}" destId="{F84061AC-0081-457D-8BD6-7BC5FFD10A22}" srcOrd="3" destOrd="0" presId="urn:microsoft.com/office/officeart/2005/8/layout/hProcess9"/>
    <dgm:cxn modelId="{38114F7E-315A-4C52-A595-A6CFF35E032A}" type="presParOf" srcId="{D7B2B513-0FED-4364-B3E3-CAADE1B2426C}" destId="{75971E0D-4616-4A5B-A25F-8AD6D910FB22}"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75649-F166-4298-90BF-06C9A3380A6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9E1C249F-2F71-4AF4-9B26-E29D76BAD0E6}">
      <dgm:prSet/>
      <dgm:spPr/>
      <dgm:t>
        <a:bodyPr/>
        <a:lstStyle/>
        <a:p>
          <a:r>
            <a:rPr lang="es-PE" b="1" u="sng" dirty="0"/>
            <a:t>Precio basado en el costo:</a:t>
          </a:r>
          <a:endParaRPr lang="es-ES" dirty="0"/>
        </a:p>
      </dgm:t>
    </dgm:pt>
    <dgm:pt modelId="{8B7092D6-AF21-4FF0-8718-5E3FA3826546}" type="parTrans" cxnId="{3F003A96-2EE2-413C-A7F6-EF5250155841}">
      <dgm:prSet/>
      <dgm:spPr/>
      <dgm:t>
        <a:bodyPr/>
        <a:lstStyle/>
        <a:p>
          <a:endParaRPr lang="es-ES"/>
        </a:p>
      </dgm:t>
    </dgm:pt>
    <dgm:pt modelId="{F9F99291-E9DC-4874-B3A4-533FF0768DBE}" type="sibTrans" cxnId="{3F003A96-2EE2-413C-A7F6-EF5250155841}">
      <dgm:prSet/>
      <dgm:spPr/>
      <dgm:t>
        <a:bodyPr/>
        <a:lstStyle/>
        <a:p>
          <a:endParaRPr lang="es-ES"/>
        </a:p>
      </dgm:t>
    </dgm:pt>
    <dgm:pt modelId="{2E186FB7-7F1F-4102-9778-8CBD9A099BA5}">
      <dgm:prSet/>
      <dgm:spPr/>
      <dgm:t>
        <a:bodyPr/>
        <a:lstStyle/>
        <a:p>
          <a:r>
            <a:rPr lang="es-PE" b="1" u="sng" dirty="0"/>
            <a:t>Precio basado en el mercado:</a:t>
          </a:r>
          <a:endParaRPr lang="es-ES" dirty="0"/>
        </a:p>
      </dgm:t>
    </dgm:pt>
    <dgm:pt modelId="{89DD2D04-ABFB-4058-9B24-D6D8F1DBDD4E}" type="parTrans" cxnId="{38FCC3E8-70B9-4AD8-A9D2-4E7D11182D47}">
      <dgm:prSet/>
      <dgm:spPr/>
      <dgm:t>
        <a:bodyPr/>
        <a:lstStyle/>
        <a:p>
          <a:endParaRPr lang="es-ES"/>
        </a:p>
      </dgm:t>
    </dgm:pt>
    <dgm:pt modelId="{8DF2BA12-63BD-4C03-BE74-5F4CA6EF6913}" type="sibTrans" cxnId="{38FCC3E8-70B9-4AD8-A9D2-4E7D11182D47}">
      <dgm:prSet/>
      <dgm:spPr/>
      <dgm:t>
        <a:bodyPr/>
        <a:lstStyle/>
        <a:p>
          <a:endParaRPr lang="es-ES"/>
        </a:p>
      </dgm:t>
    </dgm:pt>
    <dgm:pt modelId="{ED2B6394-E07A-49A5-A5D8-AAB54BD2D422}">
      <dgm:prSet/>
      <dgm:spPr/>
      <dgm:t>
        <a:bodyPr/>
        <a:lstStyle/>
        <a:p>
          <a:r>
            <a:rPr lang="es-PE" b="1" u="sng" dirty="0"/>
            <a:t>Licitación competitiv</a:t>
          </a:r>
          <a:r>
            <a:rPr lang="es-PE" u="sng" dirty="0"/>
            <a:t>a:</a:t>
          </a:r>
          <a:endParaRPr lang="es-ES" dirty="0"/>
        </a:p>
      </dgm:t>
    </dgm:pt>
    <dgm:pt modelId="{CD60C7E1-F887-482E-87D8-B7DE3A411B15}" type="parTrans" cxnId="{BDDD5ECF-CD7C-483F-B009-B477BB4C007C}">
      <dgm:prSet/>
      <dgm:spPr/>
      <dgm:t>
        <a:bodyPr/>
        <a:lstStyle/>
        <a:p>
          <a:endParaRPr lang="es-ES"/>
        </a:p>
      </dgm:t>
    </dgm:pt>
    <dgm:pt modelId="{1A6F2BB7-7464-4EB4-8009-EFA2F29E5881}" type="sibTrans" cxnId="{BDDD5ECF-CD7C-483F-B009-B477BB4C007C}">
      <dgm:prSet/>
      <dgm:spPr/>
      <dgm:t>
        <a:bodyPr/>
        <a:lstStyle/>
        <a:p>
          <a:endParaRPr lang="es-ES"/>
        </a:p>
      </dgm:t>
    </dgm:pt>
    <dgm:pt modelId="{3045A789-6AE0-4052-805D-1BA3B2DCAFBF}">
      <dgm:prSet/>
      <dgm:spPr/>
      <dgm:t>
        <a:bodyPr/>
        <a:lstStyle/>
        <a:p>
          <a:r>
            <a:rPr lang="es-PE" dirty="0" smtClean="0"/>
            <a:t>El </a:t>
          </a:r>
          <a:r>
            <a:rPr lang="es-PE" dirty="0"/>
            <a:t>precio se basa en el tiempo y los materiales o en un costo fijo con una cláusula de incremento que permite al proveedor hacer ajustes al costo de mano de obra o materiales.</a:t>
          </a:r>
          <a:endParaRPr lang="es-ES" dirty="0"/>
        </a:p>
      </dgm:t>
    </dgm:pt>
    <dgm:pt modelId="{AE2DB03C-2261-4390-8512-40AAED4BA301}" type="parTrans" cxnId="{8B61A611-1C76-4AD7-98DF-A11551D7F906}">
      <dgm:prSet/>
      <dgm:spPr/>
      <dgm:t>
        <a:bodyPr/>
        <a:lstStyle/>
        <a:p>
          <a:endParaRPr lang="es-ES"/>
        </a:p>
      </dgm:t>
    </dgm:pt>
    <dgm:pt modelId="{5AA50ACC-D5E2-4E9F-A7BA-7AB9397B172A}" type="sibTrans" cxnId="{8B61A611-1C76-4AD7-98DF-A11551D7F906}">
      <dgm:prSet/>
      <dgm:spPr/>
      <dgm:t>
        <a:bodyPr/>
        <a:lstStyle/>
        <a:p>
          <a:endParaRPr lang="es-ES"/>
        </a:p>
      </dgm:t>
    </dgm:pt>
    <dgm:pt modelId="{E6723E1D-2C6C-4622-8DC2-6D21F0BC6C40}">
      <dgm:prSet/>
      <dgm:spPr/>
      <dgm:t>
        <a:bodyPr/>
        <a:lstStyle/>
        <a:p>
          <a:r>
            <a:rPr lang="es-PE" dirty="0"/>
            <a:t> </a:t>
          </a:r>
          <a:r>
            <a:rPr lang="es-PE" dirty="0" smtClean="0"/>
            <a:t>El </a:t>
          </a:r>
          <a:r>
            <a:rPr lang="es-PE" dirty="0"/>
            <a:t>precio se basa en un precio publicado, una subasta o un índice de precios.</a:t>
          </a:r>
          <a:endParaRPr lang="es-ES" dirty="0"/>
        </a:p>
      </dgm:t>
    </dgm:pt>
    <dgm:pt modelId="{5BAA7FE8-CC36-4EA6-8407-B0D1C0C91C61}" type="parTrans" cxnId="{9DA53824-8378-4C74-8DC7-D41BE3047FD1}">
      <dgm:prSet/>
      <dgm:spPr/>
      <dgm:t>
        <a:bodyPr/>
        <a:lstStyle/>
        <a:p>
          <a:endParaRPr lang="es-ES"/>
        </a:p>
      </dgm:t>
    </dgm:pt>
    <dgm:pt modelId="{33217E04-3C9B-4EFA-AC39-0C297410976D}" type="sibTrans" cxnId="{9DA53824-8378-4C74-8DC7-D41BE3047FD1}">
      <dgm:prSet/>
      <dgm:spPr/>
      <dgm:t>
        <a:bodyPr/>
        <a:lstStyle/>
        <a:p>
          <a:endParaRPr lang="es-ES"/>
        </a:p>
      </dgm:t>
    </dgm:pt>
    <dgm:pt modelId="{DDB679BB-2923-4CE1-8B5F-8D5D87554D4E}">
      <dgm:prSet/>
      <dgm:spPr/>
      <dgm:t>
        <a:bodyPr/>
        <a:lstStyle/>
        <a:p>
          <a:r>
            <a:rPr lang="es-PE"/>
            <a:t>Las </a:t>
          </a:r>
          <a:r>
            <a:rPr lang="es-PE" dirty="0"/>
            <a:t>políticas de licitación usualmente requieren que el agente de compras tenga varios proveedores potenciales del producto (o su equivalente) y las cotizaciones de cada uno. </a:t>
          </a:r>
          <a:r>
            <a:rPr lang="es-PE"/>
            <a:t>La desventaja principal de este método, como se mencionó, es que obstaculiza el desarrollo de la relación de largo plazo entre comprador y proveedor.</a:t>
          </a:r>
          <a:endParaRPr lang="es-ES" dirty="0"/>
        </a:p>
      </dgm:t>
    </dgm:pt>
    <dgm:pt modelId="{CF6250B7-5EAF-4614-8092-C744B6C7756D}" type="parTrans" cxnId="{5BB2EB0A-47C9-4062-983A-B4DF62C2F8B0}">
      <dgm:prSet/>
      <dgm:spPr/>
      <dgm:t>
        <a:bodyPr/>
        <a:lstStyle/>
        <a:p>
          <a:endParaRPr lang="es-ES"/>
        </a:p>
      </dgm:t>
    </dgm:pt>
    <dgm:pt modelId="{DEC23053-1CB0-4074-8A02-16784F2A4D16}" type="sibTrans" cxnId="{5BB2EB0A-47C9-4062-983A-B4DF62C2F8B0}">
      <dgm:prSet/>
      <dgm:spPr/>
      <dgm:t>
        <a:bodyPr/>
        <a:lstStyle/>
        <a:p>
          <a:endParaRPr lang="es-ES"/>
        </a:p>
      </dgm:t>
    </dgm:pt>
    <dgm:pt modelId="{13B58EE3-C50D-4A79-99BF-86E6FDDF6005}" type="pres">
      <dgm:prSet presAssocID="{80375649-F166-4298-90BF-06C9A3380A63}" presName="linearFlow" presStyleCnt="0">
        <dgm:presLayoutVars>
          <dgm:dir/>
          <dgm:animLvl val="lvl"/>
          <dgm:resizeHandles val="exact"/>
        </dgm:presLayoutVars>
      </dgm:prSet>
      <dgm:spPr/>
      <dgm:t>
        <a:bodyPr/>
        <a:lstStyle/>
        <a:p>
          <a:endParaRPr lang="es-ES"/>
        </a:p>
      </dgm:t>
    </dgm:pt>
    <dgm:pt modelId="{DEF89575-D20F-4D66-B380-47ED05E42DCD}" type="pres">
      <dgm:prSet presAssocID="{9E1C249F-2F71-4AF4-9B26-E29D76BAD0E6}" presName="composite" presStyleCnt="0"/>
      <dgm:spPr/>
    </dgm:pt>
    <dgm:pt modelId="{927D2A24-0421-45AA-8553-CC1640C715FF}" type="pres">
      <dgm:prSet presAssocID="{9E1C249F-2F71-4AF4-9B26-E29D76BAD0E6}" presName="parentText" presStyleLbl="alignNode1" presStyleIdx="0" presStyleCnt="3">
        <dgm:presLayoutVars>
          <dgm:chMax val="1"/>
          <dgm:bulletEnabled val="1"/>
        </dgm:presLayoutVars>
      </dgm:prSet>
      <dgm:spPr/>
      <dgm:t>
        <a:bodyPr/>
        <a:lstStyle/>
        <a:p>
          <a:endParaRPr lang="es-ES"/>
        </a:p>
      </dgm:t>
    </dgm:pt>
    <dgm:pt modelId="{6CCE3D41-EC8E-409E-8BE6-1EE05663BDB8}" type="pres">
      <dgm:prSet presAssocID="{9E1C249F-2F71-4AF4-9B26-E29D76BAD0E6}" presName="descendantText" presStyleLbl="alignAcc1" presStyleIdx="0" presStyleCnt="3">
        <dgm:presLayoutVars>
          <dgm:bulletEnabled val="1"/>
        </dgm:presLayoutVars>
      </dgm:prSet>
      <dgm:spPr/>
      <dgm:t>
        <a:bodyPr/>
        <a:lstStyle/>
        <a:p>
          <a:endParaRPr lang="es-ES"/>
        </a:p>
      </dgm:t>
    </dgm:pt>
    <dgm:pt modelId="{03AB30D7-7E0C-4A50-8B00-4DB533270D3A}" type="pres">
      <dgm:prSet presAssocID="{F9F99291-E9DC-4874-B3A4-533FF0768DBE}" presName="sp" presStyleCnt="0"/>
      <dgm:spPr/>
    </dgm:pt>
    <dgm:pt modelId="{974A7E9A-0426-4931-A937-9A3FD680A129}" type="pres">
      <dgm:prSet presAssocID="{2E186FB7-7F1F-4102-9778-8CBD9A099BA5}" presName="composite" presStyleCnt="0"/>
      <dgm:spPr/>
    </dgm:pt>
    <dgm:pt modelId="{B40B6B03-C607-4912-9B43-EEA0D10D65FC}" type="pres">
      <dgm:prSet presAssocID="{2E186FB7-7F1F-4102-9778-8CBD9A099BA5}" presName="parentText" presStyleLbl="alignNode1" presStyleIdx="1" presStyleCnt="3">
        <dgm:presLayoutVars>
          <dgm:chMax val="1"/>
          <dgm:bulletEnabled val="1"/>
        </dgm:presLayoutVars>
      </dgm:prSet>
      <dgm:spPr/>
      <dgm:t>
        <a:bodyPr/>
        <a:lstStyle/>
        <a:p>
          <a:endParaRPr lang="es-ES"/>
        </a:p>
      </dgm:t>
    </dgm:pt>
    <dgm:pt modelId="{4F0A4E52-83BD-4568-9C22-C01A6583D247}" type="pres">
      <dgm:prSet presAssocID="{2E186FB7-7F1F-4102-9778-8CBD9A099BA5}" presName="descendantText" presStyleLbl="alignAcc1" presStyleIdx="1" presStyleCnt="3">
        <dgm:presLayoutVars>
          <dgm:bulletEnabled val="1"/>
        </dgm:presLayoutVars>
      </dgm:prSet>
      <dgm:spPr/>
      <dgm:t>
        <a:bodyPr/>
        <a:lstStyle/>
        <a:p>
          <a:endParaRPr lang="es-ES"/>
        </a:p>
      </dgm:t>
    </dgm:pt>
    <dgm:pt modelId="{917C0837-01DF-4042-A5BE-8B0AF0CEF4D2}" type="pres">
      <dgm:prSet presAssocID="{8DF2BA12-63BD-4C03-BE74-5F4CA6EF6913}" presName="sp" presStyleCnt="0"/>
      <dgm:spPr/>
    </dgm:pt>
    <dgm:pt modelId="{714E6604-9B99-4A47-9480-0B5C0EF4EF26}" type="pres">
      <dgm:prSet presAssocID="{ED2B6394-E07A-49A5-A5D8-AAB54BD2D422}" presName="composite" presStyleCnt="0"/>
      <dgm:spPr/>
    </dgm:pt>
    <dgm:pt modelId="{439C67CD-43CC-4F2D-B1B3-629F43D66465}" type="pres">
      <dgm:prSet presAssocID="{ED2B6394-E07A-49A5-A5D8-AAB54BD2D422}" presName="parentText" presStyleLbl="alignNode1" presStyleIdx="2" presStyleCnt="3">
        <dgm:presLayoutVars>
          <dgm:chMax val="1"/>
          <dgm:bulletEnabled val="1"/>
        </dgm:presLayoutVars>
      </dgm:prSet>
      <dgm:spPr/>
      <dgm:t>
        <a:bodyPr/>
        <a:lstStyle/>
        <a:p>
          <a:endParaRPr lang="es-ES"/>
        </a:p>
      </dgm:t>
    </dgm:pt>
    <dgm:pt modelId="{97231A6C-C3BB-4CED-9A4F-AD62B7F85484}" type="pres">
      <dgm:prSet presAssocID="{ED2B6394-E07A-49A5-A5D8-AAB54BD2D422}" presName="descendantText" presStyleLbl="alignAcc1" presStyleIdx="2" presStyleCnt="3">
        <dgm:presLayoutVars>
          <dgm:bulletEnabled val="1"/>
        </dgm:presLayoutVars>
      </dgm:prSet>
      <dgm:spPr/>
      <dgm:t>
        <a:bodyPr/>
        <a:lstStyle/>
        <a:p>
          <a:endParaRPr lang="es-ES"/>
        </a:p>
      </dgm:t>
    </dgm:pt>
  </dgm:ptLst>
  <dgm:cxnLst>
    <dgm:cxn modelId="{86E0D2D1-4070-48EB-B097-7BD3CBEC058C}" type="presOf" srcId="{ED2B6394-E07A-49A5-A5D8-AAB54BD2D422}" destId="{439C67CD-43CC-4F2D-B1B3-629F43D66465}" srcOrd="0" destOrd="0" presId="urn:microsoft.com/office/officeart/2005/8/layout/chevron2"/>
    <dgm:cxn modelId="{3F003A96-2EE2-413C-A7F6-EF5250155841}" srcId="{80375649-F166-4298-90BF-06C9A3380A63}" destId="{9E1C249F-2F71-4AF4-9B26-E29D76BAD0E6}" srcOrd="0" destOrd="0" parTransId="{8B7092D6-AF21-4FF0-8718-5E3FA3826546}" sibTransId="{F9F99291-E9DC-4874-B3A4-533FF0768DBE}"/>
    <dgm:cxn modelId="{B017B25A-7FB5-46EF-8952-7E82F15ED553}" type="presOf" srcId="{E6723E1D-2C6C-4622-8DC2-6D21F0BC6C40}" destId="{4F0A4E52-83BD-4568-9C22-C01A6583D247}" srcOrd="0" destOrd="0" presId="urn:microsoft.com/office/officeart/2005/8/layout/chevron2"/>
    <dgm:cxn modelId="{38FCC3E8-70B9-4AD8-A9D2-4E7D11182D47}" srcId="{80375649-F166-4298-90BF-06C9A3380A63}" destId="{2E186FB7-7F1F-4102-9778-8CBD9A099BA5}" srcOrd="1" destOrd="0" parTransId="{89DD2D04-ABFB-4058-9B24-D6D8F1DBDD4E}" sibTransId="{8DF2BA12-63BD-4C03-BE74-5F4CA6EF6913}"/>
    <dgm:cxn modelId="{9DA53824-8378-4C74-8DC7-D41BE3047FD1}" srcId="{2E186FB7-7F1F-4102-9778-8CBD9A099BA5}" destId="{E6723E1D-2C6C-4622-8DC2-6D21F0BC6C40}" srcOrd="0" destOrd="0" parTransId="{5BAA7FE8-CC36-4EA6-8407-B0D1C0C91C61}" sibTransId="{33217E04-3C9B-4EFA-AC39-0C297410976D}"/>
    <dgm:cxn modelId="{BA6146BE-B802-4CAD-835F-CFB5A72DF33E}" type="presOf" srcId="{9E1C249F-2F71-4AF4-9B26-E29D76BAD0E6}" destId="{927D2A24-0421-45AA-8553-CC1640C715FF}" srcOrd="0" destOrd="0" presId="urn:microsoft.com/office/officeart/2005/8/layout/chevron2"/>
    <dgm:cxn modelId="{B89A1B7C-8A0A-471E-AC41-4FDEA396C0A7}" type="presOf" srcId="{3045A789-6AE0-4052-805D-1BA3B2DCAFBF}" destId="{6CCE3D41-EC8E-409E-8BE6-1EE05663BDB8}" srcOrd="0" destOrd="0" presId="urn:microsoft.com/office/officeart/2005/8/layout/chevron2"/>
    <dgm:cxn modelId="{500105A1-BD9C-477E-94FC-7FBC5933731E}" type="presOf" srcId="{80375649-F166-4298-90BF-06C9A3380A63}" destId="{13B58EE3-C50D-4A79-99BF-86E6FDDF6005}" srcOrd="0" destOrd="0" presId="urn:microsoft.com/office/officeart/2005/8/layout/chevron2"/>
    <dgm:cxn modelId="{15292ACF-DCA9-401A-AF9F-054AF75065D8}" type="presOf" srcId="{2E186FB7-7F1F-4102-9778-8CBD9A099BA5}" destId="{B40B6B03-C607-4912-9B43-EEA0D10D65FC}" srcOrd="0" destOrd="0" presId="urn:microsoft.com/office/officeart/2005/8/layout/chevron2"/>
    <dgm:cxn modelId="{7DCFC72C-B52F-4140-B31D-828C05AB8AAE}" type="presOf" srcId="{DDB679BB-2923-4CE1-8B5F-8D5D87554D4E}" destId="{97231A6C-C3BB-4CED-9A4F-AD62B7F85484}" srcOrd="0" destOrd="0" presId="urn:microsoft.com/office/officeart/2005/8/layout/chevron2"/>
    <dgm:cxn modelId="{8B61A611-1C76-4AD7-98DF-A11551D7F906}" srcId="{9E1C249F-2F71-4AF4-9B26-E29D76BAD0E6}" destId="{3045A789-6AE0-4052-805D-1BA3B2DCAFBF}" srcOrd="0" destOrd="0" parTransId="{AE2DB03C-2261-4390-8512-40AAED4BA301}" sibTransId="{5AA50ACC-D5E2-4E9F-A7BA-7AB9397B172A}"/>
    <dgm:cxn modelId="{BDDD5ECF-CD7C-483F-B009-B477BB4C007C}" srcId="{80375649-F166-4298-90BF-06C9A3380A63}" destId="{ED2B6394-E07A-49A5-A5D8-AAB54BD2D422}" srcOrd="2" destOrd="0" parTransId="{CD60C7E1-F887-482E-87D8-B7DE3A411B15}" sibTransId="{1A6F2BB7-7464-4EB4-8009-EFA2F29E5881}"/>
    <dgm:cxn modelId="{5BB2EB0A-47C9-4062-983A-B4DF62C2F8B0}" srcId="{ED2B6394-E07A-49A5-A5D8-AAB54BD2D422}" destId="{DDB679BB-2923-4CE1-8B5F-8D5D87554D4E}" srcOrd="0" destOrd="0" parTransId="{CF6250B7-5EAF-4614-8092-C744B6C7756D}" sibTransId="{DEC23053-1CB0-4074-8A02-16784F2A4D16}"/>
    <dgm:cxn modelId="{3DDA68DC-6B5C-4D85-9CE8-5B0E71774AA1}" type="presParOf" srcId="{13B58EE3-C50D-4A79-99BF-86E6FDDF6005}" destId="{DEF89575-D20F-4D66-B380-47ED05E42DCD}" srcOrd="0" destOrd="0" presId="urn:microsoft.com/office/officeart/2005/8/layout/chevron2"/>
    <dgm:cxn modelId="{FA35F9A3-1908-4FA6-8D5D-EA4E7D843CB2}" type="presParOf" srcId="{DEF89575-D20F-4D66-B380-47ED05E42DCD}" destId="{927D2A24-0421-45AA-8553-CC1640C715FF}" srcOrd="0" destOrd="0" presId="urn:microsoft.com/office/officeart/2005/8/layout/chevron2"/>
    <dgm:cxn modelId="{B8255295-F55A-4674-BDBD-58BA89F55506}" type="presParOf" srcId="{DEF89575-D20F-4D66-B380-47ED05E42DCD}" destId="{6CCE3D41-EC8E-409E-8BE6-1EE05663BDB8}" srcOrd="1" destOrd="0" presId="urn:microsoft.com/office/officeart/2005/8/layout/chevron2"/>
    <dgm:cxn modelId="{DF5A3EF9-083E-439D-9CC1-A2974A1219AC}" type="presParOf" srcId="{13B58EE3-C50D-4A79-99BF-86E6FDDF6005}" destId="{03AB30D7-7E0C-4A50-8B00-4DB533270D3A}" srcOrd="1" destOrd="0" presId="urn:microsoft.com/office/officeart/2005/8/layout/chevron2"/>
    <dgm:cxn modelId="{119CB51C-8687-4EB8-A28C-B48F7ACCA873}" type="presParOf" srcId="{13B58EE3-C50D-4A79-99BF-86E6FDDF6005}" destId="{974A7E9A-0426-4931-A937-9A3FD680A129}" srcOrd="2" destOrd="0" presId="urn:microsoft.com/office/officeart/2005/8/layout/chevron2"/>
    <dgm:cxn modelId="{BF437C00-0A5D-41ED-871B-4738C51B3211}" type="presParOf" srcId="{974A7E9A-0426-4931-A937-9A3FD680A129}" destId="{B40B6B03-C607-4912-9B43-EEA0D10D65FC}" srcOrd="0" destOrd="0" presId="urn:microsoft.com/office/officeart/2005/8/layout/chevron2"/>
    <dgm:cxn modelId="{A32ED6EB-65B8-44A9-8C10-D2A3461A371B}" type="presParOf" srcId="{974A7E9A-0426-4931-A937-9A3FD680A129}" destId="{4F0A4E52-83BD-4568-9C22-C01A6583D247}" srcOrd="1" destOrd="0" presId="urn:microsoft.com/office/officeart/2005/8/layout/chevron2"/>
    <dgm:cxn modelId="{09A08968-9EEC-4ABB-B0C4-0E3A5A5990E6}" type="presParOf" srcId="{13B58EE3-C50D-4A79-99BF-86E6FDDF6005}" destId="{917C0837-01DF-4042-A5BE-8B0AF0CEF4D2}" srcOrd="3" destOrd="0" presId="urn:microsoft.com/office/officeart/2005/8/layout/chevron2"/>
    <dgm:cxn modelId="{6D54F77E-4805-4361-B389-7748D8FC84B5}" type="presParOf" srcId="{13B58EE3-C50D-4A79-99BF-86E6FDDF6005}" destId="{714E6604-9B99-4A47-9480-0B5C0EF4EF26}" srcOrd="4" destOrd="0" presId="urn:microsoft.com/office/officeart/2005/8/layout/chevron2"/>
    <dgm:cxn modelId="{824ECAFA-54E7-4EC4-A9E2-01EC196D0DC1}" type="presParOf" srcId="{714E6604-9B99-4A47-9480-0B5C0EF4EF26}" destId="{439C67CD-43CC-4F2D-B1B3-629F43D66465}" srcOrd="0" destOrd="0" presId="urn:microsoft.com/office/officeart/2005/8/layout/chevron2"/>
    <dgm:cxn modelId="{66A8E999-8B49-4061-8432-B0987FF0F828}" type="presParOf" srcId="{714E6604-9B99-4A47-9480-0B5C0EF4EF26}" destId="{97231A6C-C3BB-4CED-9A4F-AD62B7F854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DDA7AE-BD1C-4B80-8A34-AC8FBDD088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2C6B7564-FC11-42F6-8A3D-7CF652DD16AC}">
      <dgm:prSet custT="1"/>
      <dgm:spPr/>
      <dgm:t>
        <a:bodyPr/>
        <a:lstStyle/>
        <a:p>
          <a:r>
            <a:rPr lang="es-PE" sz="1400" dirty="0"/>
            <a:t>Las empresas con instalaciones múltiples </a:t>
          </a:r>
          <a:r>
            <a:rPr lang="es-PE" sz="1400" dirty="0" smtClean="0"/>
            <a:t>y deben </a:t>
          </a:r>
          <a:r>
            <a:rPr lang="es-PE" sz="1400" dirty="0"/>
            <a:t>determinar los artículos que desean adquirir de manera central y aquellos que podrían ser comprados en los sitios locales.</a:t>
          </a:r>
          <a:endParaRPr lang="es-ES" sz="1400" dirty="0"/>
        </a:p>
      </dgm:t>
    </dgm:pt>
    <dgm:pt modelId="{CAC1C3C4-E609-413C-AFB3-4DFB19FDA4CE}" type="parTrans" cxnId="{2DAF7411-B0C9-4494-948E-1BD7908F5957}">
      <dgm:prSet/>
      <dgm:spPr/>
      <dgm:t>
        <a:bodyPr/>
        <a:lstStyle/>
        <a:p>
          <a:endParaRPr lang="es-ES"/>
        </a:p>
      </dgm:t>
    </dgm:pt>
    <dgm:pt modelId="{01741E2C-B954-4E44-A49F-5892219778BF}" type="sibTrans" cxnId="{2DAF7411-B0C9-4494-948E-1BD7908F5957}">
      <dgm:prSet/>
      <dgm:spPr/>
      <dgm:t>
        <a:bodyPr/>
        <a:lstStyle/>
        <a:p>
          <a:endParaRPr lang="es-ES"/>
        </a:p>
      </dgm:t>
    </dgm:pt>
    <dgm:pt modelId="{1EB34D1D-D50F-4983-980C-AA9C7AB881D2}">
      <dgm:prSet custT="1"/>
      <dgm:spPr/>
      <dgm:t>
        <a:bodyPr/>
        <a:lstStyle/>
        <a:p>
          <a:r>
            <a:rPr lang="es-PE" sz="1400" dirty="0"/>
            <a:t>A menudo, las empresas utilizan un enfoque hibrido: basado en compras centralizadas para algunos artículos y al mismo tiempo compras locales para otros.</a:t>
          </a:r>
          <a:endParaRPr lang="es-ES" sz="1400" dirty="0"/>
        </a:p>
      </dgm:t>
    </dgm:pt>
    <dgm:pt modelId="{D91D6985-FA33-410F-9D9D-E2A4931A2283}" type="parTrans" cxnId="{1A5290B6-EEB7-4023-9C46-338BD65277BC}">
      <dgm:prSet/>
      <dgm:spPr/>
      <dgm:t>
        <a:bodyPr/>
        <a:lstStyle/>
        <a:p>
          <a:endParaRPr lang="es-ES"/>
        </a:p>
      </dgm:t>
    </dgm:pt>
    <dgm:pt modelId="{506AA41A-3F2D-4B3C-8DD6-2C84588F2E2A}" type="sibTrans" cxnId="{1A5290B6-EEB7-4023-9C46-338BD65277BC}">
      <dgm:prSet/>
      <dgm:spPr/>
      <dgm:t>
        <a:bodyPr/>
        <a:lstStyle/>
        <a:p>
          <a:endParaRPr lang="es-ES"/>
        </a:p>
      </dgm:t>
    </dgm:pt>
    <dgm:pt modelId="{B3D0DFBF-1D04-4BFA-B673-4C7D6069260C}" type="pres">
      <dgm:prSet presAssocID="{5EDDA7AE-BD1C-4B80-8A34-AC8FBDD0888F}" presName="linear" presStyleCnt="0">
        <dgm:presLayoutVars>
          <dgm:animLvl val="lvl"/>
          <dgm:resizeHandles val="exact"/>
        </dgm:presLayoutVars>
      </dgm:prSet>
      <dgm:spPr/>
      <dgm:t>
        <a:bodyPr/>
        <a:lstStyle/>
        <a:p>
          <a:endParaRPr lang="es-ES"/>
        </a:p>
      </dgm:t>
    </dgm:pt>
    <dgm:pt modelId="{50A6E9A4-9324-4C48-A475-CB56055470B8}" type="pres">
      <dgm:prSet presAssocID="{2C6B7564-FC11-42F6-8A3D-7CF652DD16AC}" presName="parentText" presStyleLbl="node1" presStyleIdx="0" presStyleCnt="2">
        <dgm:presLayoutVars>
          <dgm:chMax val="0"/>
          <dgm:bulletEnabled val="1"/>
        </dgm:presLayoutVars>
      </dgm:prSet>
      <dgm:spPr/>
      <dgm:t>
        <a:bodyPr/>
        <a:lstStyle/>
        <a:p>
          <a:endParaRPr lang="es-ES"/>
        </a:p>
      </dgm:t>
    </dgm:pt>
    <dgm:pt modelId="{C9F45B37-D5AE-4E96-8570-C15972BAFD36}" type="pres">
      <dgm:prSet presAssocID="{01741E2C-B954-4E44-A49F-5892219778BF}" presName="spacer" presStyleCnt="0"/>
      <dgm:spPr/>
    </dgm:pt>
    <dgm:pt modelId="{C9AAC611-48B6-4789-A000-3CB5570C7875}" type="pres">
      <dgm:prSet presAssocID="{1EB34D1D-D50F-4983-980C-AA9C7AB881D2}" presName="parentText" presStyleLbl="node1" presStyleIdx="1" presStyleCnt="2">
        <dgm:presLayoutVars>
          <dgm:chMax val="0"/>
          <dgm:bulletEnabled val="1"/>
        </dgm:presLayoutVars>
      </dgm:prSet>
      <dgm:spPr/>
      <dgm:t>
        <a:bodyPr/>
        <a:lstStyle/>
        <a:p>
          <a:endParaRPr lang="es-ES"/>
        </a:p>
      </dgm:t>
    </dgm:pt>
  </dgm:ptLst>
  <dgm:cxnLst>
    <dgm:cxn modelId="{E15B7AE1-0CC3-409A-BE01-9917B27BF0A1}" type="presOf" srcId="{1EB34D1D-D50F-4983-980C-AA9C7AB881D2}" destId="{C9AAC611-48B6-4789-A000-3CB5570C7875}" srcOrd="0" destOrd="0" presId="urn:microsoft.com/office/officeart/2005/8/layout/vList2"/>
    <dgm:cxn modelId="{2DAF7411-B0C9-4494-948E-1BD7908F5957}" srcId="{5EDDA7AE-BD1C-4B80-8A34-AC8FBDD0888F}" destId="{2C6B7564-FC11-42F6-8A3D-7CF652DD16AC}" srcOrd="0" destOrd="0" parTransId="{CAC1C3C4-E609-413C-AFB3-4DFB19FDA4CE}" sibTransId="{01741E2C-B954-4E44-A49F-5892219778BF}"/>
    <dgm:cxn modelId="{93FE1EA6-C3EE-44F7-A6B9-B8AB82B9DEBC}" type="presOf" srcId="{2C6B7564-FC11-42F6-8A3D-7CF652DD16AC}" destId="{50A6E9A4-9324-4C48-A475-CB56055470B8}" srcOrd="0" destOrd="0" presId="urn:microsoft.com/office/officeart/2005/8/layout/vList2"/>
    <dgm:cxn modelId="{1A5290B6-EEB7-4023-9C46-338BD65277BC}" srcId="{5EDDA7AE-BD1C-4B80-8A34-AC8FBDD0888F}" destId="{1EB34D1D-D50F-4983-980C-AA9C7AB881D2}" srcOrd="1" destOrd="0" parTransId="{D91D6985-FA33-410F-9D9D-E2A4931A2283}" sibTransId="{506AA41A-3F2D-4B3C-8DD6-2C84588F2E2A}"/>
    <dgm:cxn modelId="{77BAF82F-EB5D-4CC0-92B5-F250CB581818}" type="presOf" srcId="{5EDDA7AE-BD1C-4B80-8A34-AC8FBDD0888F}" destId="{B3D0DFBF-1D04-4BFA-B673-4C7D6069260C}" srcOrd="0" destOrd="0" presId="urn:microsoft.com/office/officeart/2005/8/layout/vList2"/>
    <dgm:cxn modelId="{2A84D373-F988-4C20-9747-38226BD3A5B1}" type="presParOf" srcId="{B3D0DFBF-1D04-4BFA-B673-4C7D6069260C}" destId="{50A6E9A4-9324-4C48-A475-CB56055470B8}" srcOrd="0" destOrd="0" presId="urn:microsoft.com/office/officeart/2005/8/layout/vList2"/>
    <dgm:cxn modelId="{8701EB43-E701-48BB-B1E3-F4A33282B1C7}" type="presParOf" srcId="{B3D0DFBF-1D04-4BFA-B673-4C7D6069260C}" destId="{C9F45B37-D5AE-4E96-8570-C15972BAFD36}" srcOrd="1" destOrd="0" presId="urn:microsoft.com/office/officeart/2005/8/layout/vList2"/>
    <dgm:cxn modelId="{77276E88-1B65-48BB-906E-8BDCED2FFE49}" type="presParOf" srcId="{B3D0DFBF-1D04-4BFA-B673-4C7D6069260C}" destId="{C9AAC611-48B6-4789-A000-3CB5570C787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2C7A6-146E-4AC2-B954-6FCB29C960C1}">
      <dsp:nvSpPr>
        <dsp:cNvPr id="0" name=""/>
        <dsp:cNvSpPr/>
      </dsp:nvSpPr>
      <dsp:spPr>
        <a:xfrm>
          <a:off x="1066681" y="1254616"/>
          <a:ext cx="983879" cy="9838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PE" sz="1800" kern="1200" dirty="0"/>
            <a:t>Cliente</a:t>
          </a:r>
        </a:p>
      </dsp:txBody>
      <dsp:txXfrm>
        <a:off x="1210767" y="1398702"/>
        <a:ext cx="695707" cy="695707"/>
      </dsp:txXfrm>
    </dsp:sp>
    <dsp:sp modelId="{A855355A-D1CB-4CB7-A7FC-A574A3C49F7E}">
      <dsp:nvSpPr>
        <dsp:cNvPr id="0" name=""/>
        <dsp:cNvSpPr/>
      </dsp:nvSpPr>
      <dsp:spPr>
        <a:xfrm rot="12900000">
          <a:off x="396698" y="1070343"/>
          <a:ext cx="792841" cy="28040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66739B-DF09-4038-A70A-C8C02948EDF8}">
      <dsp:nvSpPr>
        <dsp:cNvPr id="0" name=""/>
        <dsp:cNvSpPr/>
      </dsp:nvSpPr>
      <dsp:spPr>
        <a:xfrm>
          <a:off x="1048" y="609294"/>
          <a:ext cx="934685" cy="747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s-PE" sz="1500" kern="1200" dirty="0"/>
            <a:t>Proveedor 1 ($ X)</a:t>
          </a:r>
        </a:p>
      </dsp:txBody>
      <dsp:txXfrm>
        <a:off x="22949" y="631195"/>
        <a:ext cx="890883" cy="703946"/>
      </dsp:txXfrm>
    </dsp:sp>
    <dsp:sp modelId="{0FB3555B-7D26-4C4D-AE24-4CBDB4E5BBB1}">
      <dsp:nvSpPr>
        <dsp:cNvPr id="0" name=""/>
        <dsp:cNvSpPr/>
      </dsp:nvSpPr>
      <dsp:spPr>
        <a:xfrm rot="16200000">
          <a:off x="1162200" y="671848"/>
          <a:ext cx="792841" cy="28040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C5407C-5C26-4255-8692-4F72C4918AF8}">
      <dsp:nvSpPr>
        <dsp:cNvPr id="0" name=""/>
        <dsp:cNvSpPr/>
      </dsp:nvSpPr>
      <dsp:spPr>
        <a:xfrm>
          <a:off x="1091278" y="41756"/>
          <a:ext cx="934685" cy="747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s-PE" sz="1500" kern="1200" dirty="0"/>
            <a:t>Proveedor 2 ($ Y)</a:t>
          </a:r>
        </a:p>
      </dsp:txBody>
      <dsp:txXfrm>
        <a:off x="1113179" y="63657"/>
        <a:ext cx="890883" cy="703946"/>
      </dsp:txXfrm>
    </dsp:sp>
    <dsp:sp modelId="{46B44BFA-45AC-4767-A561-8BC2D5B8C658}">
      <dsp:nvSpPr>
        <dsp:cNvPr id="0" name=""/>
        <dsp:cNvSpPr/>
      </dsp:nvSpPr>
      <dsp:spPr>
        <a:xfrm rot="19500000">
          <a:off x="1927701" y="1070343"/>
          <a:ext cx="792841" cy="28040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DD1BF-C1E3-42D2-8473-20DD437B8C69}">
      <dsp:nvSpPr>
        <dsp:cNvPr id="0" name=""/>
        <dsp:cNvSpPr/>
      </dsp:nvSpPr>
      <dsp:spPr>
        <a:xfrm>
          <a:off x="2181508" y="609294"/>
          <a:ext cx="934685" cy="747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s-PE" sz="1500" kern="1200" dirty="0"/>
            <a:t>Proveedor 3 ($ Z)</a:t>
          </a:r>
        </a:p>
      </dsp:txBody>
      <dsp:txXfrm>
        <a:off x="2203409" y="631195"/>
        <a:ext cx="890883" cy="703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A638E-60E6-470E-B5A8-CFC307B99D3B}">
      <dsp:nvSpPr>
        <dsp:cNvPr id="0" name=""/>
        <dsp:cNvSpPr/>
      </dsp:nvSpPr>
      <dsp:spPr>
        <a:xfrm>
          <a:off x="1675" y="91376"/>
          <a:ext cx="3143147" cy="15715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La selección del proveedor considera muchos factores, como el ajuste estratégico, la competencia del proveedor, la entrega y la calidad del desempeño. </a:t>
          </a:r>
          <a:endParaRPr lang="es-ES" sz="1600" kern="1200" dirty="0"/>
        </a:p>
      </dsp:txBody>
      <dsp:txXfrm>
        <a:off x="1675" y="91376"/>
        <a:ext cx="3143147" cy="1571573"/>
      </dsp:txXfrm>
    </dsp:sp>
    <dsp:sp modelId="{DC84AF53-9159-4B50-8201-6567DBD613A9}">
      <dsp:nvSpPr>
        <dsp:cNvPr id="0" name=""/>
        <dsp:cNvSpPr/>
      </dsp:nvSpPr>
      <dsp:spPr>
        <a:xfrm>
          <a:off x="3804883" y="91376"/>
          <a:ext cx="3143147" cy="15715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Debido a que la empresa puede tener cierta competencia en todas las áreas y una competencia excepcional en sólo unas cuantas, la selección puede ser un reto.</a:t>
          </a:r>
          <a:endParaRPr lang="es-ES" sz="1600" kern="1200" dirty="0"/>
        </a:p>
      </dsp:txBody>
      <dsp:txXfrm>
        <a:off x="3804883" y="91376"/>
        <a:ext cx="3143147" cy="1571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B495E-D08B-4129-92A9-DB49905310EB}">
      <dsp:nvSpPr>
        <dsp:cNvPr id="0" name=""/>
        <dsp:cNvSpPr/>
      </dsp:nvSpPr>
      <dsp:spPr>
        <a:xfrm>
          <a:off x="653414" y="0"/>
          <a:ext cx="7405370" cy="344883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DFA9D-2A99-4B15-AB76-697BC635F908}">
      <dsp:nvSpPr>
        <dsp:cNvPr id="0" name=""/>
        <dsp:cNvSpPr/>
      </dsp:nvSpPr>
      <dsp:spPr>
        <a:xfrm>
          <a:off x="9358" y="1034649"/>
          <a:ext cx="2804239" cy="1379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a:t>Suponiendo que la empresa desea continuar con un proveedor dado, ¿cómo lo integra a su sistema? </a:t>
          </a:r>
          <a:endParaRPr lang="es-ES" sz="1200" kern="1200"/>
        </a:p>
      </dsp:txBody>
      <dsp:txXfrm>
        <a:off x="76701" y="1101992"/>
        <a:ext cx="2669553" cy="1244846"/>
      </dsp:txXfrm>
    </dsp:sp>
    <dsp:sp modelId="{B8CFC5A0-893F-4141-87F5-7570297F260B}">
      <dsp:nvSpPr>
        <dsp:cNvPr id="0" name=""/>
        <dsp:cNvSpPr/>
      </dsp:nvSpPr>
      <dsp:spPr>
        <a:xfrm>
          <a:off x="2953980" y="1034649"/>
          <a:ext cx="2804239" cy="1379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a:t>El comprador debe asegurarse de que el proveedor aprecie los requerimientos de calidad, las especificaciones del producto, la programación y entrega, el sistema de pagos del comprador, y las políticas de adquisición. </a:t>
          </a:r>
          <a:endParaRPr lang="es-ES" sz="1200" kern="1200" dirty="0"/>
        </a:p>
      </dsp:txBody>
      <dsp:txXfrm>
        <a:off x="3021323" y="1101992"/>
        <a:ext cx="2669553" cy="1244846"/>
      </dsp:txXfrm>
    </dsp:sp>
    <dsp:sp modelId="{75971E0D-4616-4A5B-A25F-8AD6D910FB22}">
      <dsp:nvSpPr>
        <dsp:cNvPr id="0" name=""/>
        <dsp:cNvSpPr/>
      </dsp:nvSpPr>
      <dsp:spPr>
        <a:xfrm>
          <a:off x="5898601" y="1034649"/>
          <a:ext cx="2804239" cy="1379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a:t>El desarrollo del proveedor puede incluir todo, desde capacitación y ayuda en ingeniería y producción hasta procedimientos para la transferencia de información.</a:t>
          </a:r>
          <a:endParaRPr lang="es-ES" sz="1200" kern="1200"/>
        </a:p>
      </dsp:txBody>
      <dsp:txXfrm>
        <a:off x="5965944" y="1101992"/>
        <a:ext cx="2669553" cy="1244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D2A24-0421-45AA-8553-CC1640C715FF}">
      <dsp:nvSpPr>
        <dsp:cNvPr id="0" name=""/>
        <dsp:cNvSpPr/>
      </dsp:nvSpPr>
      <dsp:spPr>
        <a:xfrm rot="5400000">
          <a:off x="-163311" y="165113"/>
          <a:ext cx="1088744" cy="7621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b="1" u="sng" kern="1200" dirty="0"/>
            <a:t>Precio basado en el costo:</a:t>
          </a:r>
          <a:endParaRPr lang="es-ES" sz="900" kern="1200" dirty="0"/>
        </a:p>
      </dsp:txBody>
      <dsp:txXfrm rot="-5400000">
        <a:off x="1" y="382863"/>
        <a:ext cx="762121" cy="326623"/>
      </dsp:txXfrm>
    </dsp:sp>
    <dsp:sp modelId="{6CCE3D41-EC8E-409E-8BE6-1EE05663BDB8}">
      <dsp:nvSpPr>
        <dsp:cNvPr id="0" name=""/>
        <dsp:cNvSpPr/>
      </dsp:nvSpPr>
      <dsp:spPr>
        <a:xfrm rot="5400000">
          <a:off x="4370618" y="-3606696"/>
          <a:ext cx="707683" cy="79246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t>El </a:t>
          </a:r>
          <a:r>
            <a:rPr lang="es-PE" sz="1300" kern="1200" dirty="0"/>
            <a:t>precio se basa en el tiempo y los materiales o en un costo fijo con una cláusula de incremento que permite al proveedor hacer ajustes al costo de mano de obra o materiales.</a:t>
          </a:r>
          <a:endParaRPr lang="es-ES" sz="1300" kern="1200" dirty="0"/>
        </a:p>
      </dsp:txBody>
      <dsp:txXfrm rot="-5400000">
        <a:off x="762121" y="36347"/>
        <a:ext cx="7890132" cy="638591"/>
      </dsp:txXfrm>
    </dsp:sp>
    <dsp:sp modelId="{B40B6B03-C607-4912-9B43-EEA0D10D65FC}">
      <dsp:nvSpPr>
        <dsp:cNvPr id="0" name=""/>
        <dsp:cNvSpPr/>
      </dsp:nvSpPr>
      <dsp:spPr>
        <a:xfrm rot="5400000">
          <a:off x="-163311" y="1050100"/>
          <a:ext cx="1088744" cy="7621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b="1" u="sng" kern="1200" dirty="0"/>
            <a:t>Precio basado en el mercado:</a:t>
          </a:r>
          <a:endParaRPr lang="es-ES" sz="900" kern="1200" dirty="0"/>
        </a:p>
      </dsp:txBody>
      <dsp:txXfrm rot="-5400000">
        <a:off x="1" y="1267850"/>
        <a:ext cx="762121" cy="326623"/>
      </dsp:txXfrm>
    </dsp:sp>
    <dsp:sp modelId="{4F0A4E52-83BD-4568-9C22-C01A6583D247}">
      <dsp:nvSpPr>
        <dsp:cNvPr id="0" name=""/>
        <dsp:cNvSpPr/>
      </dsp:nvSpPr>
      <dsp:spPr>
        <a:xfrm rot="5400000">
          <a:off x="4370618" y="-2721708"/>
          <a:ext cx="707683" cy="79246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a:t> </a:t>
          </a:r>
          <a:r>
            <a:rPr lang="es-PE" sz="1300" kern="1200" dirty="0" smtClean="0"/>
            <a:t>El </a:t>
          </a:r>
          <a:r>
            <a:rPr lang="es-PE" sz="1300" kern="1200" dirty="0"/>
            <a:t>precio se basa en un precio publicado, una subasta o un índice de precios.</a:t>
          </a:r>
          <a:endParaRPr lang="es-ES" sz="1300" kern="1200" dirty="0"/>
        </a:p>
      </dsp:txBody>
      <dsp:txXfrm rot="-5400000">
        <a:off x="762121" y="921335"/>
        <a:ext cx="7890132" cy="638591"/>
      </dsp:txXfrm>
    </dsp:sp>
    <dsp:sp modelId="{439C67CD-43CC-4F2D-B1B3-629F43D66465}">
      <dsp:nvSpPr>
        <dsp:cNvPr id="0" name=""/>
        <dsp:cNvSpPr/>
      </dsp:nvSpPr>
      <dsp:spPr>
        <a:xfrm rot="5400000">
          <a:off x="-163311" y="1935087"/>
          <a:ext cx="1088744" cy="7621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b="1" u="sng" kern="1200" dirty="0"/>
            <a:t>Licitación competitiv</a:t>
          </a:r>
          <a:r>
            <a:rPr lang="es-PE" sz="900" u="sng" kern="1200" dirty="0"/>
            <a:t>a:</a:t>
          </a:r>
          <a:endParaRPr lang="es-ES" sz="900" kern="1200" dirty="0"/>
        </a:p>
      </dsp:txBody>
      <dsp:txXfrm rot="-5400000">
        <a:off x="1" y="2152837"/>
        <a:ext cx="762121" cy="326623"/>
      </dsp:txXfrm>
    </dsp:sp>
    <dsp:sp modelId="{97231A6C-C3BB-4CED-9A4F-AD62B7F85484}">
      <dsp:nvSpPr>
        <dsp:cNvPr id="0" name=""/>
        <dsp:cNvSpPr/>
      </dsp:nvSpPr>
      <dsp:spPr>
        <a:xfrm rot="5400000">
          <a:off x="4370618" y="-1836721"/>
          <a:ext cx="707683" cy="79246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PE" sz="1300" kern="1200"/>
            <a:t>Las </a:t>
          </a:r>
          <a:r>
            <a:rPr lang="es-PE" sz="1300" kern="1200" dirty="0"/>
            <a:t>políticas de licitación usualmente requieren que el agente de compras tenga varios proveedores potenciales del producto (o su equivalente) y las cotizaciones de cada uno. </a:t>
          </a:r>
          <a:r>
            <a:rPr lang="es-PE" sz="1300" kern="1200"/>
            <a:t>La desventaja principal de este método, como se mencionó, es que obstaculiza el desarrollo de la relación de largo plazo entre comprador y proveedor.</a:t>
          </a:r>
          <a:endParaRPr lang="es-ES" sz="1300" kern="1200" dirty="0"/>
        </a:p>
      </dsp:txBody>
      <dsp:txXfrm rot="-5400000">
        <a:off x="762121" y="1806322"/>
        <a:ext cx="7890132" cy="638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6E9A4-9324-4C48-A475-CB56055470B8}">
      <dsp:nvSpPr>
        <dsp:cNvPr id="0" name=""/>
        <dsp:cNvSpPr/>
      </dsp:nvSpPr>
      <dsp:spPr>
        <a:xfrm>
          <a:off x="0" y="133"/>
          <a:ext cx="7420617" cy="5012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PE" sz="1400" kern="1200" dirty="0"/>
            <a:t>Las empresas con instalaciones múltiples </a:t>
          </a:r>
          <a:r>
            <a:rPr lang="es-PE" sz="1400" kern="1200" dirty="0" smtClean="0"/>
            <a:t>y deben </a:t>
          </a:r>
          <a:r>
            <a:rPr lang="es-PE" sz="1400" kern="1200" dirty="0"/>
            <a:t>determinar los artículos que desean adquirir de manera central y aquellos que podrían ser comprados en los sitios locales.</a:t>
          </a:r>
          <a:endParaRPr lang="es-ES" sz="1400" kern="1200" dirty="0"/>
        </a:p>
      </dsp:txBody>
      <dsp:txXfrm>
        <a:off x="24470" y="24603"/>
        <a:ext cx="7371677" cy="452331"/>
      </dsp:txXfrm>
    </dsp:sp>
    <dsp:sp modelId="{C9AAC611-48B6-4789-A000-3CB5570C7875}">
      <dsp:nvSpPr>
        <dsp:cNvPr id="0" name=""/>
        <dsp:cNvSpPr/>
      </dsp:nvSpPr>
      <dsp:spPr>
        <a:xfrm>
          <a:off x="0" y="514258"/>
          <a:ext cx="7420617" cy="5012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PE" sz="1400" kern="1200" dirty="0"/>
            <a:t>A menudo, las empresas utilizan un enfoque hibrido: basado en compras centralizadas para algunos artículos y al mismo tiempo compras locales para otros.</a:t>
          </a:r>
          <a:endParaRPr lang="es-ES" sz="1400" kern="1200" dirty="0"/>
        </a:p>
      </dsp:txBody>
      <dsp:txXfrm>
        <a:off x="24470" y="538728"/>
        <a:ext cx="7371677" cy="45233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932DC7-834F-6148-86AF-F72164F7FFC1}" type="datetimeFigureOut">
              <a:rPr lang="es-ES" smtClean="0"/>
              <a:t>21/09/2020</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F1720-AE80-4069-8D89-2C76E8AFD874}" type="datetimeFigureOut">
              <a:rPr lang="es-PE" smtClean="0"/>
              <a:t>21/09/2020</a:t>
            </a:fld>
            <a:endParaRPr lang="es-PE"/>
          </a:p>
        </p:txBody>
      </p:sp>
      <p:sp>
        <p:nvSpPr>
          <p:cNvPr id="4" name="Marcador de imagen de diapositiva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producto final que termina en las manos de los clientes, pasa por una secuencia en la que existen varios participantes, los cuales aportan valor y brindan soluciones. </a:t>
            </a:r>
          </a:p>
          <a:p>
            <a:r>
              <a:rPr lang="es-ES" dirty="0"/>
              <a:t>En este ejemplo, una botella de cerveza ha pasado previamente por un supermercado, y antes por un almacén de distribución, previamente ha sido elaborada en una planta cervecera donde se mezclaron diferentes ingredientes proveídos por varios agentes proveedores. Todo esto nos lleva a entender rápidamente en que consistente una cadena de suministro.</a:t>
            </a:r>
          </a:p>
        </p:txBody>
      </p:sp>
      <p:sp>
        <p:nvSpPr>
          <p:cNvPr id="4" name="Marcador de número de diapositiva 3"/>
          <p:cNvSpPr>
            <a:spLocks noGrp="1"/>
          </p:cNvSpPr>
          <p:nvPr>
            <p:ph type="sldNum" sz="quarter" idx="5"/>
          </p:nvPr>
        </p:nvSpPr>
        <p:spPr/>
        <p:txBody>
          <a:bodyPr/>
          <a:lstStyle/>
          <a:p>
            <a:fld id="{F56700CA-E45F-416D-B659-25554F846B43}" type="slidenum">
              <a:rPr lang="es-PE" smtClean="0"/>
              <a:t>2</a:t>
            </a:fld>
            <a:endParaRPr lang="es-PE"/>
          </a:p>
        </p:txBody>
      </p:sp>
    </p:spTree>
    <p:extLst>
      <p:ext uri="{BB962C8B-B14F-4D97-AF65-F5344CB8AC3E}">
        <p14:creationId xmlns:p14="http://schemas.microsoft.com/office/powerpoint/2010/main" val="373053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12</a:t>
            </a:fld>
            <a:endParaRPr lang="es-PE"/>
          </a:p>
        </p:txBody>
      </p:sp>
    </p:spTree>
    <p:extLst>
      <p:ext uri="{BB962C8B-B14F-4D97-AF65-F5344CB8AC3E}">
        <p14:creationId xmlns:p14="http://schemas.microsoft.com/office/powerpoint/2010/main" val="231395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20</a:t>
            </a:fld>
            <a:endParaRPr lang="es-PE"/>
          </a:p>
        </p:txBody>
      </p:sp>
    </p:spTree>
    <p:extLst>
      <p:ext uri="{BB962C8B-B14F-4D97-AF65-F5344CB8AC3E}">
        <p14:creationId xmlns:p14="http://schemas.microsoft.com/office/powerpoint/2010/main" val="48284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El costo de los bienes vendidos es el costo de producir los bienes o servicios vendidos para un periodo dado. La inversión promedio en inventario es el valor promedio del inventario calculado para el mismo periodo. Este valor puede ser el promedio de varios periodos de inventario o la suma de los inventarios</a:t>
            </a:r>
          </a:p>
          <a:p>
            <a:r>
              <a:rPr lang="es-PE" dirty="0"/>
              <a:t>inicial y final dividida entre 2. A menudo, la inversión promedio en inventario no se basa en otra cosa que en la inversión en inventario calculada al final del periodo por lo general, al final del año.</a:t>
            </a:r>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22</a:t>
            </a:fld>
            <a:endParaRPr lang="es-PE"/>
          </a:p>
        </p:txBody>
      </p:sp>
    </p:spTree>
    <p:extLst>
      <p:ext uri="{BB962C8B-B14F-4D97-AF65-F5344CB8AC3E}">
        <p14:creationId xmlns:p14="http://schemas.microsoft.com/office/powerpoint/2010/main" val="12336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b="0" i="0" u="none" strike="noStrike" kern="1200" baseline="0" dirty="0">
                <a:solidFill>
                  <a:schemeClr val="tx1"/>
                </a:solidFill>
                <a:latin typeface="Calibri" pitchFamily="34" charset="0"/>
                <a:ea typeface="+mn-ea"/>
                <a:cs typeface="+mn-cs"/>
              </a:rPr>
              <a:t>Con personal de ventas ansioso por vender y agentes de compras gastando grandes sumas, la tentación de participar en un comportamiento poco ético es sustancial. Muchos proveedores se vuelven amigos de los clientes, les hacen favores, los llevan a comer o les dan pequeños (o grandes) regalos.</a:t>
            </a:r>
          </a:p>
          <a:p>
            <a:r>
              <a:rPr lang="es-PE" sz="1200" b="0" i="0" u="none" strike="noStrike" kern="1200" baseline="0" dirty="0">
                <a:solidFill>
                  <a:schemeClr val="tx1"/>
                </a:solidFill>
                <a:latin typeface="Calibri" pitchFamily="34" charset="0"/>
                <a:ea typeface="+mn-ea"/>
                <a:cs typeface="+mn-cs"/>
              </a:rPr>
              <a:t>Determinar cuándo se convierten en sobornos las muestras de amistad puede representar un reto.</a:t>
            </a:r>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24</a:t>
            </a:fld>
            <a:endParaRPr lang="es-PE"/>
          </a:p>
        </p:txBody>
      </p:sp>
    </p:spTree>
    <p:extLst>
      <p:ext uri="{BB962C8B-B14F-4D97-AF65-F5344CB8AC3E}">
        <p14:creationId xmlns:p14="http://schemas.microsoft.com/office/powerpoint/2010/main" val="2623254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25</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a:t>
            </a:fld>
            <a:endParaRPr lang="es-PE"/>
          </a:p>
        </p:txBody>
      </p:sp>
    </p:spTree>
    <p:extLst>
      <p:ext uri="{BB962C8B-B14F-4D97-AF65-F5344CB8AC3E}">
        <p14:creationId xmlns:p14="http://schemas.microsoft.com/office/powerpoint/2010/main" val="113445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4</a:t>
            </a:fld>
            <a:endParaRPr lang="es-PE"/>
          </a:p>
        </p:txBody>
      </p:sp>
    </p:spTree>
    <p:extLst>
      <p:ext uri="{BB962C8B-B14F-4D97-AF65-F5344CB8AC3E}">
        <p14:creationId xmlns:p14="http://schemas.microsoft.com/office/powerpoint/2010/main" val="149319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5</a:t>
            </a:fld>
            <a:endParaRPr lang="es-PE"/>
          </a:p>
        </p:txBody>
      </p:sp>
    </p:spTree>
    <p:extLst>
      <p:ext uri="{BB962C8B-B14F-4D97-AF65-F5344CB8AC3E}">
        <p14:creationId xmlns:p14="http://schemas.microsoft.com/office/powerpoint/2010/main" val="191787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relación entre el valor de venta y el costo de los insumos que se adquieren para la fabricación de diferentes productos, tiene un valor significativo. En todos los casos representa mas del 50% sobre las ventas. Una gestión adecuada de las compras es clave para obtener mayores utilidades.</a:t>
            </a:r>
          </a:p>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6</a:t>
            </a:fld>
            <a:endParaRPr lang="es-PE"/>
          </a:p>
        </p:txBody>
      </p:sp>
    </p:spTree>
    <p:extLst>
      <p:ext uri="{BB962C8B-B14F-4D97-AF65-F5344CB8AC3E}">
        <p14:creationId xmlns:p14="http://schemas.microsoft.com/office/powerpoint/2010/main" val="330180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ejemplo se puede apreciar que bajo la situación actual de la empresa se generan $ 100,000 en ventas y una utilidad de $ 10,000.</a:t>
            </a:r>
          </a:p>
          <a:p>
            <a:r>
              <a:rPr lang="es-ES" dirty="0"/>
              <a:t>Utilizando una correcta estrategia en la cadena de suministro se pueden generar ahorros en el costo de los materiales, manteniendo los demás costos sin variación. El resultado es un 50% </a:t>
            </a:r>
            <a:r>
              <a:rPr lang="es-ES" dirty="0" smtClean="0"/>
              <a:t>más </a:t>
            </a:r>
            <a:r>
              <a:rPr lang="es-ES" dirty="0"/>
              <a:t>de utilidad a comparación de la situación actual.</a:t>
            </a:r>
          </a:p>
          <a:p>
            <a:endParaRPr lang="es-ES" dirty="0"/>
          </a:p>
          <a:p>
            <a:r>
              <a:rPr lang="es-ES" dirty="0"/>
              <a:t>Bajo una estrategia de ventas, con muchísimo esfuerzo, se apunta a generar 25% </a:t>
            </a:r>
            <a:r>
              <a:rPr lang="es-ES" dirty="0" smtClean="0"/>
              <a:t>más </a:t>
            </a:r>
            <a:r>
              <a:rPr lang="es-ES" dirty="0"/>
              <a:t>de ventas, obteniendo la misma utilidad en términos monetarios y menor relación utilidad/ventas.</a:t>
            </a:r>
          </a:p>
        </p:txBody>
      </p:sp>
      <p:sp>
        <p:nvSpPr>
          <p:cNvPr id="4" name="Marcador de número de diapositiva 3"/>
          <p:cNvSpPr>
            <a:spLocks noGrp="1"/>
          </p:cNvSpPr>
          <p:nvPr>
            <p:ph type="sldNum" sz="quarter" idx="5"/>
          </p:nvPr>
        </p:nvSpPr>
        <p:spPr/>
        <p:txBody>
          <a:bodyPr/>
          <a:lstStyle/>
          <a:p>
            <a:fld id="{F56700CA-E45F-416D-B659-25554F846B43}" type="slidenum">
              <a:rPr lang="es-PE" smtClean="0"/>
              <a:t>7</a:t>
            </a:fld>
            <a:endParaRPr lang="es-PE"/>
          </a:p>
        </p:txBody>
      </p:sp>
    </p:spTree>
    <p:extLst>
      <p:ext uri="{BB962C8B-B14F-4D97-AF65-F5344CB8AC3E}">
        <p14:creationId xmlns:p14="http://schemas.microsoft.com/office/powerpoint/2010/main" val="173018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8</a:t>
            </a:fld>
            <a:endParaRPr lang="es-PE"/>
          </a:p>
        </p:txBody>
      </p:sp>
    </p:spTree>
    <p:extLst>
      <p:ext uri="{BB962C8B-B14F-4D97-AF65-F5344CB8AC3E}">
        <p14:creationId xmlns:p14="http://schemas.microsoft.com/office/powerpoint/2010/main" val="275638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b="0" i="0" u="none" strike="noStrike" kern="1200" baseline="0" dirty="0" smtClean="0">
                <a:solidFill>
                  <a:schemeClr val="tx1"/>
                </a:solidFill>
                <a:latin typeface="Calibri" pitchFamily="34" charset="0"/>
                <a:ea typeface="+mn-ea"/>
                <a:cs typeface="+mn-cs"/>
              </a:rPr>
              <a:t>Con una </a:t>
            </a:r>
            <a:r>
              <a:rPr lang="es-PE" sz="1200" b="0" i="0" u="none" strike="noStrike" kern="1200" baseline="0" dirty="0">
                <a:solidFill>
                  <a:schemeClr val="tx1"/>
                </a:solidFill>
                <a:latin typeface="Calibri" pitchFamily="34" charset="0"/>
                <a:ea typeface="+mn-ea"/>
                <a:cs typeface="+mn-cs"/>
              </a:rPr>
              <a:t>enorme porción del </a:t>
            </a:r>
            <a:r>
              <a:rPr lang="es-PE" sz="1200" b="0" i="0" u="none" strike="noStrike" kern="1200" baseline="0" dirty="0" smtClean="0">
                <a:solidFill>
                  <a:schemeClr val="tx1"/>
                </a:solidFill>
                <a:latin typeface="Calibri" pitchFamily="34" charset="0"/>
                <a:ea typeface="+mn-ea"/>
                <a:cs typeface="+mn-cs"/>
              </a:rPr>
              <a:t>ingreso, </a:t>
            </a:r>
            <a:r>
              <a:rPr lang="es-PE" sz="1200" b="0" i="0" u="none" strike="noStrike" kern="1200" baseline="0" dirty="0">
                <a:solidFill>
                  <a:schemeClr val="tx1"/>
                </a:solidFill>
                <a:latin typeface="Calibri" pitchFamily="34" charset="0"/>
                <a:ea typeface="+mn-ea"/>
                <a:cs typeface="+mn-cs"/>
              </a:rPr>
              <a:t>se dedica a la cadena de </a:t>
            </a:r>
            <a:r>
              <a:rPr lang="es-PE" sz="1200" b="0" i="0" u="none" strike="noStrike" kern="1200" baseline="0" dirty="0" smtClean="0">
                <a:solidFill>
                  <a:schemeClr val="tx1"/>
                </a:solidFill>
                <a:latin typeface="Calibri" pitchFamily="34" charset="0"/>
                <a:ea typeface="+mn-ea"/>
                <a:cs typeface="+mn-cs"/>
              </a:rPr>
              <a:t>suministro a implementar </a:t>
            </a:r>
            <a:r>
              <a:rPr lang="es-PE" sz="1200" b="0" i="0" u="none" strike="noStrike" kern="1200" baseline="0" dirty="0">
                <a:solidFill>
                  <a:schemeClr val="tx1"/>
                </a:solidFill>
                <a:latin typeface="Calibri" pitchFamily="34" charset="0"/>
                <a:ea typeface="+mn-ea"/>
                <a:cs typeface="+mn-cs"/>
              </a:rPr>
              <a:t>una estrategia</a:t>
            </a:r>
          </a:p>
          <a:p>
            <a:r>
              <a:rPr lang="es-ES" sz="1200" b="0" i="0" u="none" strike="noStrike" kern="1200" baseline="0" dirty="0">
                <a:solidFill>
                  <a:schemeClr val="tx1"/>
                </a:solidFill>
                <a:latin typeface="Calibri" pitchFamily="34" charset="0"/>
                <a:ea typeface="+mn-ea"/>
                <a:cs typeface="+mn-cs"/>
              </a:rPr>
              <a:t>efectiva </a:t>
            </a:r>
            <a:r>
              <a:rPr lang="es-ES" sz="1200" b="0" i="0" u="none" strike="noStrike" kern="1200" baseline="0" dirty="0" smtClean="0">
                <a:solidFill>
                  <a:schemeClr val="tx1"/>
                </a:solidFill>
                <a:latin typeface="Calibri" pitchFamily="34" charset="0"/>
                <a:ea typeface="+mn-ea"/>
                <a:cs typeface="+mn-cs"/>
              </a:rPr>
              <a:t>ya que resulta </a:t>
            </a:r>
            <a:r>
              <a:rPr lang="es-ES" sz="1200" b="0" i="0" u="none" strike="noStrike" kern="1200" baseline="0" dirty="0">
                <a:solidFill>
                  <a:schemeClr val="tx1"/>
                </a:solidFill>
                <a:latin typeface="Calibri" pitchFamily="34" charset="0"/>
                <a:ea typeface="+mn-ea"/>
                <a:cs typeface="+mn-cs"/>
              </a:rPr>
              <a:t>crucial. La cadena de suministro proporciona una oportunidad importante de </a:t>
            </a:r>
            <a:r>
              <a:rPr lang="es-PE" sz="1200" b="0" i="0" u="none" strike="noStrike" kern="1200" baseline="0" dirty="0">
                <a:solidFill>
                  <a:schemeClr val="tx1"/>
                </a:solidFill>
                <a:latin typeface="Calibri" pitchFamily="34" charset="0"/>
                <a:ea typeface="+mn-ea"/>
                <a:cs typeface="+mn-cs"/>
              </a:rPr>
              <a:t>reducir los costos y aumentar los márgenes de contribución.</a:t>
            </a:r>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9</a:t>
            </a:fld>
            <a:endParaRPr lang="es-PE"/>
          </a:p>
        </p:txBody>
      </p:sp>
    </p:spTree>
    <p:extLst>
      <p:ext uri="{BB962C8B-B14F-4D97-AF65-F5344CB8AC3E}">
        <p14:creationId xmlns:p14="http://schemas.microsoft.com/office/powerpoint/2010/main" val="3505148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Empresas que siendo fabricantes, pasan a realizar la distribución e incluso la venta directa o minorista.</a:t>
            </a:r>
          </a:p>
          <a:p>
            <a:r>
              <a:rPr lang="es-ES" dirty="0"/>
              <a:t>Por ejemplo el caso de Zara, </a:t>
            </a:r>
            <a:r>
              <a:rPr lang="es-ES" dirty="0" err="1"/>
              <a:t>retailer</a:t>
            </a:r>
            <a:r>
              <a:rPr lang="es-ES" dirty="0"/>
              <a:t> textil, que se encarga de la mayor parte de las actividades: diseño, producción, logística de entrada y logística de salida y venta directa en sus propios locales.</a:t>
            </a:r>
          </a:p>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11</a:t>
            </a:fld>
            <a:endParaRPr lang="es-PE"/>
          </a:p>
        </p:txBody>
      </p:sp>
    </p:spTree>
    <p:extLst>
      <p:ext uri="{BB962C8B-B14F-4D97-AF65-F5344CB8AC3E}">
        <p14:creationId xmlns:p14="http://schemas.microsoft.com/office/powerpoint/2010/main" val="341117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31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ema - 1 Imagen A">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82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ema - 1 Imagen B">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2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ema - 1 Imagen Centr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0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ema - 2 Imágenes">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69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ema - Imagen Gigan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95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 - 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26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Agrupar 13"/>
          <p:cNvGrpSpPr/>
          <p:nvPr userDrawn="1"/>
        </p:nvGrpSpPr>
        <p:grpSpPr>
          <a:xfrm>
            <a:off x="944054" y="5369051"/>
            <a:ext cx="7804380" cy="215444"/>
            <a:chOff x="944054" y="5369051"/>
            <a:chExt cx="7804380" cy="215444"/>
          </a:xfrm>
        </p:grpSpPr>
        <p:sp>
          <p:nvSpPr>
            <p:cNvPr id="16" name="TextBox 7"/>
            <p:cNvSpPr txBox="1"/>
            <p:nvPr userDrawn="1"/>
          </p:nvSpPr>
          <p:spPr>
            <a:xfrm>
              <a:off x="944054" y="5369051"/>
              <a:ext cx="1871025" cy="215444"/>
            </a:xfrm>
            <a:prstGeom prst="rect">
              <a:avLst/>
            </a:prstGeom>
            <a:noFill/>
          </p:spPr>
          <p:txBody>
            <a:bodyPr wrap="none" rtlCol="0">
              <a:spAutoFit/>
            </a:bodyPr>
            <a:lstStyle/>
            <a:p>
              <a:r>
                <a:rPr lang="en-US" sz="800" kern="1200" dirty="0" smtClean="0">
                  <a:solidFill>
                    <a:schemeClr val="bg1">
                      <a:lumMod val="50000"/>
                    </a:schemeClr>
                  </a:solidFill>
                  <a:latin typeface="Calibri"/>
                  <a:ea typeface="+mn-ea"/>
                  <a:cs typeface="Calibri"/>
                  <a:sym typeface="Wingdings"/>
                </a:rPr>
                <a:t>GESTIÓN DE OPERACIONES  </a:t>
              </a:r>
              <a:r>
                <a:rPr lang="en-US" sz="800" dirty="0">
                  <a:solidFill>
                    <a:schemeClr val="bg1">
                      <a:lumMod val="50000"/>
                    </a:schemeClr>
                  </a:solidFill>
                  <a:latin typeface="Calibri"/>
                  <a:ea typeface="Wingdings"/>
                  <a:cs typeface="Calibri"/>
                  <a:sym typeface="Wingdings"/>
                </a:rPr>
                <a:t></a:t>
              </a:r>
              <a:r>
                <a:rPr lang="en-US" sz="800" kern="1200" dirty="0">
                  <a:solidFill>
                    <a:schemeClr val="bg1">
                      <a:lumMod val="50000"/>
                    </a:schemeClr>
                  </a:solidFill>
                  <a:latin typeface="Calibri"/>
                  <a:ea typeface="+mn-ea"/>
                  <a:cs typeface="Calibri"/>
                  <a:sym typeface="Wingdings"/>
                </a:rPr>
                <a:t>  SESIÓN </a:t>
              </a:r>
              <a:r>
                <a:rPr lang="en-US" sz="800" kern="1200" dirty="0" smtClean="0">
                  <a:solidFill>
                    <a:schemeClr val="bg1">
                      <a:lumMod val="50000"/>
                    </a:schemeClr>
                  </a:solidFill>
                  <a:latin typeface="Calibri"/>
                  <a:ea typeface="+mn-ea"/>
                  <a:cs typeface="Calibri"/>
                  <a:sym typeface="Wingdings"/>
                </a:rPr>
                <a:t>09</a:t>
              </a:r>
              <a:endParaRPr lang="en-US" sz="800" dirty="0">
                <a:solidFill>
                  <a:schemeClr val="bg1">
                    <a:lumMod val="50000"/>
                  </a:schemeClr>
                </a:solidFill>
                <a:latin typeface="Calibri"/>
                <a:cs typeface="Calibri"/>
              </a:endParaRPr>
            </a:p>
          </p:txBody>
        </p:sp>
        <p:sp>
          <p:nvSpPr>
            <p:cNvPr id="18" name="Rectangle 3"/>
            <p:cNvSpPr/>
            <p:nvPr userDrawn="1"/>
          </p:nvSpPr>
          <p:spPr>
            <a:xfrm>
              <a:off x="7340677" y="5384440"/>
              <a:ext cx="1407757" cy="184666"/>
            </a:xfrm>
            <a:prstGeom prst="rect">
              <a:avLst/>
            </a:prstGeom>
          </p:spPr>
          <p:txBody>
            <a:bodyPr wrap="none">
              <a:spAutoFit/>
            </a:bodyPr>
            <a:lstStyle/>
            <a:p>
              <a:pPr algn="r"/>
              <a:r>
                <a:rPr lang="es-ES_tradnl" sz="600" dirty="0">
                  <a:solidFill>
                    <a:schemeClr val="bg1">
                      <a:lumMod val="50000"/>
                    </a:schemeClr>
                  </a:solidFill>
                </a:rPr>
                <a:t>© </a:t>
              </a:r>
              <a:r>
                <a:rPr lang="es-ES_tradnl" sz="600" dirty="0" smtClean="0">
                  <a:solidFill>
                    <a:schemeClr val="bg1">
                      <a:lumMod val="50000"/>
                    </a:schemeClr>
                  </a:solidFill>
                </a:rPr>
                <a:t>ISIL</a:t>
              </a:r>
              <a:r>
                <a:rPr lang="es-ES_tradnl" sz="600" dirty="0">
                  <a:solidFill>
                    <a:schemeClr val="bg1">
                      <a:lumMod val="50000"/>
                    </a:schemeClr>
                  </a:solidFill>
                </a:rPr>
                <a:t>. Todos los derechos reservados</a:t>
              </a:r>
            </a:p>
          </p:txBody>
        </p:sp>
      </p:grpSp>
      <p:pic>
        <p:nvPicPr>
          <p:cNvPr id="3" name="Imagen 2"/>
          <p:cNvPicPr>
            <a:picLocks noChangeAspect="1"/>
          </p:cNvPicPr>
          <p:nvPr userDrawn="1"/>
        </p:nvPicPr>
        <p:blipFill>
          <a:blip r:embed="rId11">
            <a:alphaModFix amt="20000"/>
          </a:blip>
          <a:stretch>
            <a:fillRect/>
          </a:stretch>
        </p:blipFill>
        <p:spPr>
          <a:xfrm>
            <a:off x="495300" y="5328911"/>
            <a:ext cx="448573" cy="250755"/>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0" r:id="rId4"/>
    <p:sldLayoutId id="2147483657" r:id="rId5"/>
    <p:sldLayoutId id="2147483658" r:id="rId6"/>
    <p:sldLayoutId id="2147483661" r:id="rId7"/>
    <p:sldLayoutId id="2147483659" r:id="rId8"/>
    <p:sldLayoutId id="2147483662"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6.png"/><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7.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Colors" Target="../diagrams/colors5.xml"/><Relationship Id="rId11" Type="http://schemas.openxmlformats.org/officeDocument/2006/relationships/image" Target="../media/image26.png"/><Relationship Id="rId5" Type="http://schemas.openxmlformats.org/officeDocument/2006/relationships/diagramQuickStyle" Target="../diagrams/quickStyle5.xml"/><Relationship Id="rId10" Type="http://schemas.openxmlformats.org/officeDocument/2006/relationships/image" Target="../media/image25.png"/><Relationship Id="rId4" Type="http://schemas.openxmlformats.org/officeDocument/2006/relationships/diagramLayout" Target="../diagrams/layout5.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hyperlink" Target="http://www.ism.ws/" TargetMode="Externa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www.logistics-edu.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A828C8A6-66C3-4104-BD19-2C73978D5CCC}"/>
              </a:ext>
            </a:extLst>
          </p:cNvPr>
          <p:cNvSpPr txBox="1"/>
          <p:nvPr/>
        </p:nvSpPr>
        <p:spPr>
          <a:xfrm>
            <a:off x="2051281" y="1730819"/>
            <a:ext cx="964250" cy="1015663"/>
          </a:xfrm>
          <a:prstGeom prst="rect">
            <a:avLst/>
          </a:prstGeom>
          <a:noFill/>
        </p:spPr>
        <p:txBody>
          <a:bodyPr wrap="square" rtlCol="0">
            <a:spAutoFit/>
          </a:bodyPr>
          <a:lstStyle/>
          <a:p>
            <a:r>
              <a:rPr lang="es-ES" sz="5800" dirty="0">
                <a:solidFill>
                  <a:srgbClr val="FFFFFF"/>
                </a:solidFill>
              </a:rPr>
              <a:t>09</a:t>
            </a:r>
          </a:p>
        </p:txBody>
      </p:sp>
      <p:sp>
        <p:nvSpPr>
          <p:cNvPr id="10" name="CuadroTexto 9">
            <a:extLst>
              <a:ext uri="{FF2B5EF4-FFF2-40B4-BE49-F238E27FC236}">
                <a16:creationId xmlns:a16="http://schemas.microsoft.com/office/drawing/2014/main" id="{7871AFE4-3BD7-44DD-BA1D-32A8C478F165}"/>
              </a:ext>
            </a:extLst>
          </p:cNvPr>
          <p:cNvSpPr txBox="1"/>
          <p:nvPr/>
        </p:nvSpPr>
        <p:spPr>
          <a:xfrm>
            <a:off x="3159592" y="1674447"/>
            <a:ext cx="4596087" cy="1433021"/>
          </a:xfrm>
          <a:prstGeom prst="rect">
            <a:avLst/>
          </a:prstGeom>
          <a:noFill/>
        </p:spPr>
        <p:txBody>
          <a:bodyPr wrap="square" rtlCol="0">
            <a:spAutoFit/>
          </a:bodyPr>
          <a:lstStyle/>
          <a:p>
            <a:pPr>
              <a:lnSpc>
                <a:spcPct val="80000"/>
              </a:lnSpc>
            </a:pPr>
            <a:r>
              <a:rPr lang="es-ES" sz="3600" b="1" dirty="0">
                <a:solidFill>
                  <a:srgbClr val="FFFFFF"/>
                </a:solidFill>
              </a:rPr>
              <a:t>La Cadena de Suministros en las Operaciones</a:t>
            </a:r>
          </a:p>
        </p:txBody>
      </p:sp>
      <p:sp>
        <p:nvSpPr>
          <p:cNvPr id="11" name="CuadroTexto 10">
            <a:extLst>
              <a:ext uri="{FF2B5EF4-FFF2-40B4-BE49-F238E27FC236}">
                <a16:creationId xmlns:a16="http://schemas.microsoft.com/office/drawing/2014/main" id="{B2337F32-16F4-4158-B05A-374BFBD5ABE8}"/>
              </a:ext>
            </a:extLst>
          </p:cNvPr>
          <p:cNvSpPr txBox="1"/>
          <p:nvPr/>
        </p:nvSpPr>
        <p:spPr>
          <a:xfrm>
            <a:off x="3175138" y="3297493"/>
            <a:ext cx="5313769" cy="1549911"/>
          </a:xfrm>
          <a:prstGeom prst="rect">
            <a:avLst/>
          </a:prstGeom>
          <a:noFill/>
        </p:spPr>
        <p:txBody>
          <a:bodyPr wrap="square" rtlCol="0">
            <a:spAutoFit/>
          </a:bodyPr>
          <a:lstStyle/>
          <a:p>
            <a:pPr marL="177800" indent="-177800">
              <a:lnSpc>
                <a:spcPct val="120000"/>
              </a:lnSpc>
              <a:buSzPct val="80000"/>
              <a:buFont typeface="Arial"/>
              <a:buChar char="•"/>
            </a:pPr>
            <a:r>
              <a:rPr lang="es-ES" sz="1600" dirty="0">
                <a:solidFill>
                  <a:srgbClr val="FFFFFF"/>
                </a:solidFill>
              </a:rPr>
              <a:t>Definición de cadena de suministros (SCM)</a:t>
            </a:r>
          </a:p>
          <a:p>
            <a:pPr marL="177800" indent="-177800">
              <a:lnSpc>
                <a:spcPct val="120000"/>
              </a:lnSpc>
              <a:buSzPct val="80000"/>
              <a:buFont typeface="Arial"/>
              <a:buChar char="•"/>
            </a:pPr>
            <a:r>
              <a:rPr lang="es-ES" sz="1600" dirty="0">
                <a:solidFill>
                  <a:srgbClr val="FFFFFF"/>
                </a:solidFill>
              </a:rPr>
              <a:t>La importancia estratégica de la cadena de suministros</a:t>
            </a:r>
          </a:p>
          <a:p>
            <a:pPr marL="177800" indent="-177800">
              <a:lnSpc>
                <a:spcPct val="120000"/>
              </a:lnSpc>
              <a:buSzPct val="80000"/>
              <a:buFont typeface="Arial"/>
              <a:buChar char="•"/>
            </a:pPr>
            <a:r>
              <a:rPr lang="es-ES" sz="1600" dirty="0">
                <a:solidFill>
                  <a:srgbClr val="FFFFFF"/>
                </a:solidFill>
              </a:rPr>
              <a:t>Estrategias de abastecimiento</a:t>
            </a:r>
          </a:p>
          <a:p>
            <a:pPr marL="177800" indent="-177800">
              <a:lnSpc>
                <a:spcPct val="120000"/>
              </a:lnSpc>
              <a:buSzPct val="80000"/>
              <a:buFont typeface="Arial"/>
              <a:buChar char="•"/>
            </a:pPr>
            <a:r>
              <a:rPr lang="es-ES" sz="1600" dirty="0">
                <a:solidFill>
                  <a:srgbClr val="FFFFFF"/>
                </a:solidFill>
              </a:rPr>
              <a:t>Construcción de la base de suministro</a:t>
            </a:r>
          </a:p>
          <a:p>
            <a:pPr marL="177800" indent="-177800">
              <a:lnSpc>
                <a:spcPct val="120000"/>
              </a:lnSpc>
              <a:buSzPct val="80000"/>
              <a:buFont typeface="Arial"/>
              <a:buChar char="•"/>
            </a:pPr>
            <a:r>
              <a:rPr lang="es-ES" sz="1600" dirty="0">
                <a:solidFill>
                  <a:srgbClr val="FFFFFF"/>
                </a:solidFill>
              </a:rPr>
              <a:t>Medición del desempeño de la SCM</a:t>
            </a:r>
          </a:p>
        </p:txBody>
      </p:sp>
      <p:cxnSp>
        <p:nvCxnSpPr>
          <p:cNvPr id="12" name="Conector recto 11">
            <a:extLst>
              <a:ext uri="{FF2B5EF4-FFF2-40B4-BE49-F238E27FC236}">
                <a16:creationId xmlns:a16="http://schemas.microsoft.com/office/drawing/2014/main" id="{0A574497-53D3-4BD7-8CB6-5C82D77E10F0}"/>
              </a:ext>
            </a:extLst>
          </p:cNvPr>
          <p:cNvCxnSpPr/>
          <p:nvPr/>
        </p:nvCxnSpPr>
        <p:spPr>
          <a:xfrm>
            <a:off x="3056456" y="1777107"/>
            <a:ext cx="0" cy="720031"/>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68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Estrategias de abastecimiento</a:t>
            </a:r>
          </a:p>
        </p:txBody>
      </p:sp>
      <p:sp>
        <p:nvSpPr>
          <p:cNvPr id="3" name="Rectángulo 2">
            <a:extLst>
              <a:ext uri="{FF2B5EF4-FFF2-40B4-BE49-F238E27FC236}">
                <a16:creationId xmlns:a16="http://schemas.microsoft.com/office/drawing/2014/main" id="{2F204C03-0457-40A7-ADA2-93B87931907E}"/>
              </a:ext>
            </a:extLst>
          </p:cNvPr>
          <p:cNvSpPr/>
          <p:nvPr/>
        </p:nvSpPr>
        <p:spPr>
          <a:xfrm>
            <a:off x="1016343" y="1649375"/>
            <a:ext cx="4413613" cy="2169825"/>
          </a:xfrm>
          <a:prstGeom prst="rect">
            <a:avLst/>
          </a:prstGeom>
        </p:spPr>
        <p:txBody>
          <a:bodyPr wrap="square">
            <a:spAutoFit/>
          </a:bodyPr>
          <a:lstStyle/>
          <a:p>
            <a:r>
              <a:rPr lang="es-PE" sz="1500" dirty="0"/>
              <a:t>Una estrategia de pocos proveedores implica que en lugar de buscar atributos de corto plazo, como el costo bajo, un comprador está en mejor posición de formar relaciones de largo plazo con unos cuantos proveedores dedicados. </a:t>
            </a:r>
          </a:p>
          <a:p>
            <a:r>
              <a:rPr lang="es-PE" sz="1500" dirty="0"/>
              <a:t>Usar pocos proveedores puede crear valor al permitir a los </a:t>
            </a:r>
            <a:r>
              <a:rPr lang="es-PE" sz="1500" dirty="0" smtClean="0"/>
              <a:t>proveedores, </a:t>
            </a:r>
            <a:r>
              <a:rPr lang="es-PE" sz="1500" dirty="0"/>
              <a:t>realizar economías de escala y tener curvas de aprendizaje que conduzcan a menores costos de transacción y producción</a:t>
            </a:r>
            <a:r>
              <a:rPr lang="es-PE" sz="1500" dirty="0" smtClean="0"/>
              <a:t>.</a:t>
            </a:r>
            <a:endParaRPr lang="es-PE" sz="1500" dirty="0"/>
          </a:p>
        </p:txBody>
      </p:sp>
      <p:sp>
        <p:nvSpPr>
          <p:cNvPr id="4" name="CuadroTexto 3">
            <a:extLst>
              <a:ext uri="{FF2B5EF4-FFF2-40B4-BE49-F238E27FC236}">
                <a16:creationId xmlns:a16="http://schemas.microsoft.com/office/drawing/2014/main" id="{E5F52705-6D82-490D-875B-B1388CEFB376}"/>
              </a:ext>
            </a:extLst>
          </p:cNvPr>
          <p:cNvSpPr txBox="1"/>
          <p:nvPr/>
        </p:nvSpPr>
        <p:spPr>
          <a:xfrm>
            <a:off x="641562" y="4286139"/>
            <a:ext cx="5022638" cy="784830"/>
          </a:xfrm>
          <a:prstGeom prst="rect">
            <a:avLst/>
          </a:prstGeom>
          <a:noFill/>
          <a:ln w="19050">
            <a:solidFill>
              <a:srgbClr val="FF0000"/>
            </a:solidFill>
            <a:prstDash val="dash"/>
          </a:ln>
        </p:spPr>
        <p:txBody>
          <a:bodyPr wrap="square" rtlCol="0">
            <a:spAutoFit/>
          </a:bodyPr>
          <a:lstStyle/>
          <a:p>
            <a:r>
              <a:rPr lang="es-PE" sz="1500" dirty="0"/>
              <a:t>Los riesgos de esta estrategia pueden ser:</a:t>
            </a:r>
          </a:p>
          <a:p>
            <a:r>
              <a:rPr lang="es-PE" sz="1500" dirty="0"/>
              <a:t>la dependencia de uno y otro, mal desempeño y divulgación de secretos comerciales </a:t>
            </a:r>
          </a:p>
        </p:txBody>
      </p:sp>
      <p:pic>
        <p:nvPicPr>
          <p:cNvPr id="5" name="Imagen 4">
            <a:extLst>
              <a:ext uri="{FF2B5EF4-FFF2-40B4-BE49-F238E27FC236}">
                <a16:creationId xmlns:a16="http://schemas.microsoft.com/office/drawing/2014/main" id="{774F2086-2114-4E13-AB84-0B8DE8E3D115}"/>
              </a:ext>
            </a:extLst>
          </p:cNvPr>
          <p:cNvPicPr>
            <a:picLocks noChangeAspect="1"/>
          </p:cNvPicPr>
          <p:nvPr/>
        </p:nvPicPr>
        <p:blipFill>
          <a:blip r:embed="rId3"/>
          <a:stretch>
            <a:fillRect/>
          </a:stretch>
        </p:blipFill>
        <p:spPr>
          <a:xfrm>
            <a:off x="5985265" y="3195952"/>
            <a:ext cx="2227954" cy="1482602"/>
          </a:xfrm>
          <a:prstGeom prst="rect">
            <a:avLst/>
          </a:prstGeom>
        </p:spPr>
      </p:pic>
      <p:pic>
        <p:nvPicPr>
          <p:cNvPr id="6" name="Imagen 5">
            <a:extLst>
              <a:ext uri="{FF2B5EF4-FFF2-40B4-BE49-F238E27FC236}">
                <a16:creationId xmlns:a16="http://schemas.microsoft.com/office/drawing/2014/main" id="{0C122449-FC1B-4E83-8112-A794751E365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65792" y="1880472"/>
            <a:ext cx="1100232" cy="1787877"/>
          </a:xfrm>
          <a:prstGeom prst="rect">
            <a:avLst/>
          </a:prstGeom>
        </p:spPr>
      </p:pic>
      <p:sp>
        <p:nvSpPr>
          <p:cNvPr id="7" name="CuadroTexto 6">
            <a:extLst>
              <a:ext uri="{FF2B5EF4-FFF2-40B4-BE49-F238E27FC236}">
                <a16:creationId xmlns:a16="http://schemas.microsoft.com/office/drawing/2014/main" id="{6F7B02A5-829E-4ED1-8F68-6FF13130934B}"/>
              </a:ext>
            </a:extLst>
          </p:cNvPr>
          <p:cNvSpPr txBox="1"/>
          <p:nvPr/>
        </p:nvSpPr>
        <p:spPr>
          <a:xfrm>
            <a:off x="5912467" y="2180481"/>
            <a:ext cx="1920213" cy="1015471"/>
          </a:xfrm>
          <a:prstGeom prst="rect">
            <a:avLst/>
          </a:prstGeom>
          <a:noFill/>
        </p:spPr>
        <p:txBody>
          <a:bodyPr wrap="square" rtlCol="0">
            <a:spAutoFit/>
          </a:bodyPr>
          <a:lstStyle/>
          <a:p>
            <a:r>
              <a:rPr lang="es-PE" sz="1333" dirty="0"/>
              <a:t>Bicicletas Giant de Taiwán fue la fabrica de bicicletas Schwinn antes de su bancarrota. </a:t>
            </a:r>
            <a:r>
              <a:rPr lang="es-PE" sz="2000" dirty="0"/>
              <a:t> </a:t>
            </a:r>
          </a:p>
        </p:txBody>
      </p:sp>
      <p:sp>
        <p:nvSpPr>
          <p:cNvPr id="8" name="CuadroTexto 7">
            <a:extLst>
              <a:ext uri="{FF2B5EF4-FFF2-40B4-BE49-F238E27FC236}">
                <a16:creationId xmlns:a16="http://schemas.microsoft.com/office/drawing/2014/main" id="{14DC5971-61DB-47EE-BAE3-FFB99D24B599}"/>
              </a:ext>
            </a:extLst>
          </p:cNvPr>
          <p:cNvSpPr txBox="1"/>
          <p:nvPr/>
        </p:nvSpPr>
        <p:spPr>
          <a:xfrm>
            <a:off x="568350" y="957223"/>
            <a:ext cx="3540393" cy="400110"/>
          </a:xfrm>
          <a:prstGeom prst="rect">
            <a:avLst/>
          </a:prstGeom>
          <a:noFill/>
        </p:spPr>
        <p:txBody>
          <a:bodyPr wrap="square" rtlCol="0">
            <a:spAutoFit/>
          </a:bodyPr>
          <a:lstStyle/>
          <a:p>
            <a:r>
              <a:rPr lang="es-PE" sz="2000" b="1" u="sng" dirty="0" smtClean="0"/>
              <a:t>2) Pocos </a:t>
            </a:r>
            <a:r>
              <a:rPr lang="es-PE" sz="2000" b="1" u="sng" dirty="0"/>
              <a:t>proveedores</a:t>
            </a:r>
          </a:p>
        </p:txBody>
      </p:sp>
    </p:spTree>
    <p:custDataLst>
      <p:tags r:id="rId1"/>
    </p:custDataLst>
    <p:extLst>
      <p:ext uri="{BB962C8B-B14F-4D97-AF65-F5344CB8AC3E}">
        <p14:creationId xmlns:p14="http://schemas.microsoft.com/office/powerpoint/2010/main" val="21255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Estrategias de abastecimiento</a:t>
            </a:r>
          </a:p>
        </p:txBody>
      </p:sp>
      <p:sp>
        <p:nvSpPr>
          <p:cNvPr id="3" name="Rectángulo 2">
            <a:extLst>
              <a:ext uri="{FF2B5EF4-FFF2-40B4-BE49-F238E27FC236}">
                <a16:creationId xmlns:a16="http://schemas.microsoft.com/office/drawing/2014/main" id="{C4569FB6-DC97-4281-909C-F62DC7FB6630}"/>
              </a:ext>
            </a:extLst>
          </p:cNvPr>
          <p:cNvSpPr/>
          <p:nvPr/>
        </p:nvSpPr>
        <p:spPr>
          <a:xfrm>
            <a:off x="711955" y="1610881"/>
            <a:ext cx="4020447" cy="2631490"/>
          </a:xfrm>
          <a:prstGeom prst="rect">
            <a:avLst/>
          </a:prstGeom>
        </p:spPr>
        <p:txBody>
          <a:bodyPr wrap="square">
            <a:spAutoFit/>
          </a:bodyPr>
          <a:lstStyle/>
          <a:p>
            <a:r>
              <a:rPr lang="es-PE" sz="1500" dirty="0"/>
              <a:t>Desarrollar la habilidad de producir bienes o servicios que antes se compraban a un proveedor o distribuidor</a:t>
            </a:r>
            <a:r>
              <a:rPr lang="es-PE" sz="1500" dirty="0" smtClean="0"/>
              <a:t>.</a:t>
            </a:r>
            <a:endParaRPr lang="es-PE" sz="1500" dirty="0"/>
          </a:p>
          <a:p>
            <a:endParaRPr lang="es-PE" sz="1500" dirty="0"/>
          </a:p>
          <a:p>
            <a:r>
              <a:rPr lang="es-PE" sz="1500" dirty="0"/>
              <a:t>A la mayoría de las compañías les resulta mejor concentrarse en su especialidad. Sin embargo, existen excepciones. Cuando se dispone de capital, talento administrativo y tecnología, y los componentes también están altamente integrados, la integración vertical puede tener sentido.</a:t>
            </a:r>
          </a:p>
        </p:txBody>
      </p:sp>
      <p:pic>
        <p:nvPicPr>
          <p:cNvPr id="4" name="Imagen 3">
            <a:extLst>
              <a:ext uri="{FF2B5EF4-FFF2-40B4-BE49-F238E27FC236}">
                <a16:creationId xmlns:a16="http://schemas.microsoft.com/office/drawing/2014/main" id="{2EB2706F-6954-48BE-B298-D5927550AE8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72101" y="4458660"/>
            <a:ext cx="1774838" cy="1181074"/>
          </a:xfrm>
          <a:prstGeom prst="rect">
            <a:avLst/>
          </a:prstGeom>
        </p:spPr>
      </p:pic>
      <p:pic>
        <p:nvPicPr>
          <p:cNvPr id="5" name="Imagen 4">
            <a:extLst>
              <a:ext uri="{FF2B5EF4-FFF2-40B4-BE49-F238E27FC236}">
                <a16:creationId xmlns:a16="http://schemas.microsoft.com/office/drawing/2014/main" id="{D0E3D8C0-830A-46DC-9703-862FE7E48A1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39043" y="2899962"/>
            <a:ext cx="1453238" cy="967063"/>
          </a:xfrm>
          <a:prstGeom prst="rect">
            <a:avLst/>
          </a:prstGeom>
        </p:spPr>
      </p:pic>
      <p:pic>
        <p:nvPicPr>
          <p:cNvPr id="6" name="Imagen 5">
            <a:extLst>
              <a:ext uri="{FF2B5EF4-FFF2-40B4-BE49-F238E27FC236}">
                <a16:creationId xmlns:a16="http://schemas.microsoft.com/office/drawing/2014/main" id="{5C1FE551-DD9A-4DBD-B9F1-A06A6A4D704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552984" y="1266765"/>
            <a:ext cx="1620594" cy="907533"/>
          </a:xfrm>
          <a:prstGeom prst="rect">
            <a:avLst/>
          </a:prstGeom>
        </p:spPr>
      </p:pic>
      <p:cxnSp>
        <p:nvCxnSpPr>
          <p:cNvPr id="7" name="Conector recto de flecha 6">
            <a:extLst>
              <a:ext uri="{FF2B5EF4-FFF2-40B4-BE49-F238E27FC236}">
                <a16:creationId xmlns:a16="http://schemas.microsoft.com/office/drawing/2014/main" id="{517510C8-A3A2-443B-A055-11D8ABC2275B}"/>
              </a:ext>
            </a:extLst>
          </p:cNvPr>
          <p:cNvCxnSpPr>
            <a:stCxn id="5" idx="0"/>
            <a:endCxn id="6" idx="2"/>
          </p:cNvCxnSpPr>
          <p:nvPr/>
        </p:nvCxnSpPr>
        <p:spPr>
          <a:xfrm flipH="1" flipV="1">
            <a:off x="6363281" y="2174298"/>
            <a:ext cx="2381" cy="72566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18E99D55-1A26-4D65-A4EC-E003AE7703BB}"/>
              </a:ext>
            </a:extLst>
          </p:cNvPr>
          <p:cNvCxnSpPr>
            <a:stCxn id="5" idx="2"/>
            <a:endCxn id="4" idx="0"/>
          </p:cNvCxnSpPr>
          <p:nvPr/>
        </p:nvCxnSpPr>
        <p:spPr>
          <a:xfrm flipH="1">
            <a:off x="6359520" y="3867026"/>
            <a:ext cx="6142" cy="59163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D0480791-C201-43EA-8A8B-99F58636B3A5}"/>
              </a:ext>
            </a:extLst>
          </p:cNvPr>
          <p:cNvSpPr txBox="1"/>
          <p:nvPr/>
        </p:nvSpPr>
        <p:spPr>
          <a:xfrm>
            <a:off x="599067" y="993756"/>
            <a:ext cx="3540393" cy="400110"/>
          </a:xfrm>
          <a:prstGeom prst="rect">
            <a:avLst/>
          </a:prstGeom>
          <a:noFill/>
        </p:spPr>
        <p:txBody>
          <a:bodyPr wrap="square" rtlCol="0">
            <a:spAutoFit/>
          </a:bodyPr>
          <a:lstStyle/>
          <a:p>
            <a:r>
              <a:rPr lang="es-PE" sz="2000" b="1" u="sng" dirty="0"/>
              <a:t>3) Integración vertical</a:t>
            </a:r>
          </a:p>
        </p:txBody>
      </p:sp>
    </p:spTree>
    <p:custDataLst>
      <p:tags r:id="rId1"/>
    </p:custDataLst>
    <p:extLst>
      <p:ext uri="{BB962C8B-B14F-4D97-AF65-F5344CB8AC3E}">
        <p14:creationId xmlns:p14="http://schemas.microsoft.com/office/powerpoint/2010/main" val="332480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Construcción de la base de suministro</a:t>
            </a:r>
          </a:p>
        </p:txBody>
      </p:sp>
    </p:spTree>
    <p:custDataLst>
      <p:tags r:id="rId1"/>
    </p:custDataLst>
    <p:extLst>
      <p:ext uri="{BB962C8B-B14F-4D97-AF65-F5344CB8AC3E}">
        <p14:creationId xmlns:p14="http://schemas.microsoft.com/office/powerpoint/2010/main" val="234922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7" name="CuadroTexto 6">
            <a:extLst>
              <a:ext uri="{FF2B5EF4-FFF2-40B4-BE49-F238E27FC236}">
                <a16:creationId xmlns:a16="http://schemas.microsoft.com/office/drawing/2014/main" id="{F2419994-C0D1-4208-81CA-1348B1A759F1}"/>
              </a:ext>
            </a:extLst>
          </p:cNvPr>
          <p:cNvSpPr txBox="1"/>
          <p:nvPr/>
        </p:nvSpPr>
        <p:spPr>
          <a:xfrm>
            <a:off x="911593" y="2803591"/>
            <a:ext cx="6490937" cy="707886"/>
          </a:xfrm>
          <a:prstGeom prst="rect">
            <a:avLst/>
          </a:prstGeom>
          <a:noFill/>
        </p:spPr>
        <p:txBody>
          <a:bodyPr wrap="square" rtlCol="0">
            <a:spAutoFit/>
          </a:bodyPr>
          <a:lstStyle/>
          <a:p>
            <a:pPr algn="just"/>
            <a:r>
              <a:rPr lang="es-PE" sz="2000" dirty="0"/>
              <a:t>La empresa debe seleccionar a los proveedores adecuados para los bienes y servicios que compra. </a:t>
            </a:r>
          </a:p>
        </p:txBody>
      </p:sp>
      <p:pic>
        <p:nvPicPr>
          <p:cNvPr id="8" name="Imagen 7">
            <a:extLst>
              <a:ext uri="{FF2B5EF4-FFF2-40B4-BE49-F238E27FC236}">
                <a16:creationId xmlns:a16="http://schemas.microsoft.com/office/drawing/2014/main" id="{F39B77AE-A630-456F-A8FC-F321D2D4AD85}"/>
              </a:ext>
            </a:extLst>
          </p:cNvPr>
          <p:cNvPicPr>
            <a:picLocks noChangeAspect="1"/>
          </p:cNvPicPr>
          <p:nvPr/>
        </p:nvPicPr>
        <p:blipFill>
          <a:blip r:embed="rId3"/>
          <a:stretch>
            <a:fillRect/>
          </a:stretch>
        </p:blipFill>
        <p:spPr>
          <a:xfrm>
            <a:off x="4932040" y="1017592"/>
            <a:ext cx="2055813" cy="1539875"/>
          </a:xfrm>
          <a:prstGeom prst="rect">
            <a:avLst/>
          </a:prstGeom>
        </p:spPr>
      </p:pic>
      <p:pic>
        <p:nvPicPr>
          <p:cNvPr id="10" name="Imagen 9">
            <a:extLst>
              <a:ext uri="{FF2B5EF4-FFF2-40B4-BE49-F238E27FC236}">
                <a16:creationId xmlns:a16="http://schemas.microsoft.com/office/drawing/2014/main" id="{DEA6E628-8C86-4381-A915-C16475114B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55540" y="1231841"/>
            <a:ext cx="1515001" cy="1325626"/>
          </a:xfrm>
          <a:prstGeom prst="rect">
            <a:avLst/>
          </a:prstGeom>
        </p:spPr>
      </p:pic>
      <p:graphicFrame>
        <p:nvGraphicFramePr>
          <p:cNvPr id="11" name="Diagrama 10">
            <a:extLst>
              <a:ext uri="{FF2B5EF4-FFF2-40B4-BE49-F238E27FC236}">
                <a16:creationId xmlns:a16="http://schemas.microsoft.com/office/drawing/2014/main" id="{F95A62B7-9151-489F-932F-1F006102FE5B}"/>
              </a:ext>
            </a:extLst>
          </p:cNvPr>
          <p:cNvGraphicFramePr/>
          <p:nvPr>
            <p:extLst>
              <p:ext uri="{D42A27DB-BD31-4B8C-83A1-F6EECF244321}">
                <p14:modId xmlns:p14="http://schemas.microsoft.com/office/powerpoint/2010/main" val="2817818276"/>
              </p:ext>
            </p:extLst>
          </p:nvPr>
        </p:nvGraphicFramePr>
        <p:xfrm>
          <a:off x="911593" y="3605996"/>
          <a:ext cx="6949707" cy="17543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572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3" name="CuadroTexto 2">
            <a:extLst>
              <a:ext uri="{FF2B5EF4-FFF2-40B4-BE49-F238E27FC236}">
                <a16:creationId xmlns:a16="http://schemas.microsoft.com/office/drawing/2014/main" id="{06CB12C6-B6EA-4FEB-A798-7B447914E980}"/>
              </a:ext>
            </a:extLst>
          </p:cNvPr>
          <p:cNvSpPr txBox="1"/>
          <p:nvPr/>
        </p:nvSpPr>
        <p:spPr>
          <a:xfrm>
            <a:off x="961383" y="1095943"/>
            <a:ext cx="6970990" cy="784830"/>
          </a:xfrm>
          <a:prstGeom prst="rect">
            <a:avLst/>
          </a:prstGeom>
          <a:noFill/>
        </p:spPr>
        <p:txBody>
          <a:bodyPr wrap="square" rtlCol="0">
            <a:spAutoFit/>
          </a:bodyPr>
          <a:lstStyle/>
          <a:p>
            <a:pPr marL="238115" indent="-238115">
              <a:buFont typeface="Wingdings" panose="05000000000000000000" pitchFamily="2" charset="2"/>
              <a:buChar char="Ø"/>
            </a:pPr>
            <a:r>
              <a:rPr lang="es-PE" sz="1500" dirty="0"/>
              <a:t>La primera etapa de la selección del proveedor, la evaluación del proveedor, implica encontrar los proveedores potenciales y determinar la posibilidad de que se conviertan en buenos proveedores.</a:t>
            </a:r>
          </a:p>
        </p:txBody>
      </p:sp>
      <p:sp>
        <p:nvSpPr>
          <p:cNvPr id="4" name="CuadroTexto 3">
            <a:extLst>
              <a:ext uri="{FF2B5EF4-FFF2-40B4-BE49-F238E27FC236}">
                <a16:creationId xmlns:a16="http://schemas.microsoft.com/office/drawing/2014/main" id="{8653B485-3591-4DAE-9C20-533F4016D788}"/>
              </a:ext>
            </a:extLst>
          </p:cNvPr>
          <p:cNvSpPr txBox="1"/>
          <p:nvPr/>
        </p:nvSpPr>
        <p:spPr>
          <a:xfrm>
            <a:off x="729957" y="3602943"/>
            <a:ext cx="7684086" cy="584775"/>
          </a:xfrm>
          <a:prstGeom prst="rect">
            <a:avLst/>
          </a:prstGeom>
          <a:noFill/>
          <a:ln w="28575">
            <a:solidFill>
              <a:srgbClr val="FF0000"/>
            </a:solidFill>
            <a:prstDash val="dash"/>
          </a:ln>
        </p:spPr>
        <p:txBody>
          <a:bodyPr wrap="square" rtlCol="0">
            <a:spAutoFit/>
          </a:bodyPr>
          <a:lstStyle/>
          <a:p>
            <a:r>
              <a:rPr lang="es-PE" sz="1600" b="1" dirty="0"/>
              <a:t>La selección de proveedores competentes es crítica. Si no se seleccionan buenos proveedores, todos los esfuerzos realizados por la cadena de suministro se desperdician. </a:t>
            </a:r>
          </a:p>
        </p:txBody>
      </p:sp>
      <p:pic>
        <p:nvPicPr>
          <p:cNvPr id="5" name="Imagen 4">
            <a:extLst>
              <a:ext uri="{FF2B5EF4-FFF2-40B4-BE49-F238E27FC236}">
                <a16:creationId xmlns:a16="http://schemas.microsoft.com/office/drawing/2014/main" id="{BF28C037-FD8D-460C-B8AB-F656F0C936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4790" y="2124701"/>
            <a:ext cx="1727934" cy="1227743"/>
          </a:xfrm>
          <a:prstGeom prst="rect">
            <a:avLst/>
          </a:prstGeom>
        </p:spPr>
      </p:pic>
    </p:spTree>
    <p:custDataLst>
      <p:tags r:id="rId1"/>
    </p:custDataLst>
    <p:extLst>
      <p:ext uri="{BB962C8B-B14F-4D97-AF65-F5344CB8AC3E}">
        <p14:creationId xmlns:p14="http://schemas.microsoft.com/office/powerpoint/2010/main" val="288366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3" name="CuadroTexto 2">
            <a:extLst>
              <a:ext uri="{FF2B5EF4-FFF2-40B4-BE49-F238E27FC236}">
                <a16:creationId xmlns:a16="http://schemas.microsoft.com/office/drawing/2014/main" id="{8E99515D-F155-483D-BC0F-53B28AF00F1B}"/>
              </a:ext>
            </a:extLst>
          </p:cNvPr>
          <p:cNvSpPr txBox="1"/>
          <p:nvPr/>
        </p:nvSpPr>
        <p:spPr>
          <a:xfrm>
            <a:off x="961383" y="1659613"/>
            <a:ext cx="6970990" cy="1708160"/>
          </a:xfrm>
          <a:prstGeom prst="rect">
            <a:avLst/>
          </a:prstGeom>
          <a:noFill/>
        </p:spPr>
        <p:txBody>
          <a:bodyPr wrap="square" rtlCol="0">
            <a:spAutoFit/>
          </a:bodyPr>
          <a:lstStyle/>
          <a:p>
            <a:r>
              <a:rPr lang="es-PE" sz="1500" b="1" dirty="0"/>
              <a:t>Certificación de proveedores</a:t>
            </a:r>
          </a:p>
          <a:p>
            <a:endParaRPr lang="es-PE" sz="1500" b="1" dirty="0"/>
          </a:p>
          <a:p>
            <a:pPr marL="238115" indent="-238115">
              <a:buFont typeface="Wingdings" panose="05000000000000000000" pitchFamily="2" charset="2"/>
              <a:buChar char="Ø"/>
            </a:pPr>
            <a:r>
              <a:rPr lang="es-PE" sz="1500" dirty="0"/>
              <a:t>Las certificaciones internacionales de calidad como </a:t>
            </a:r>
            <a:r>
              <a:rPr lang="es-PE" sz="1500" b="1" i="1" dirty="0"/>
              <a:t>ISO 9001 </a:t>
            </a:r>
            <a:r>
              <a:rPr lang="es-PE" sz="1500" dirty="0"/>
              <a:t>e </a:t>
            </a:r>
            <a:r>
              <a:rPr lang="es-PE" sz="1500" b="1" i="1" dirty="0"/>
              <a:t>ISO 14001 </a:t>
            </a:r>
            <a:r>
              <a:rPr lang="es-PE" sz="1500" dirty="0"/>
              <a:t>están diseñadas para proporcionar una verificación externa de que una compañía sigue una buena gestión de calidad y medioambiental. </a:t>
            </a:r>
          </a:p>
          <a:p>
            <a:pPr marL="238115" indent="-238115">
              <a:buFont typeface="Wingdings" panose="05000000000000000000" pitchFamily="2" charset="2"/>
              <a:buChar char="Ø"/>
            </a:pPr>
            <a:r>
              <a:rPr lang="es-PE" sz="1500" dirty="0"/>
              <a:t>Las empresas compradoras pueden utilizar estas certificaciones para precalificar a proveedores potenciales.</a:t>
            </a:r>
          </a:p>
        </p:txBody>
      </p:sp>
      <p:pic>
        <p:nvPicPr>
          <p:cNvPr id="4" name="Imagen 3">
            <a:extLst>
              <a:ext uri="{FF2B5EF4-FFF2-40B4-BE49-F238E27FC236}">
                <a16:creationId xmlns:a16="http://schemas.microsoft.com/office/drawing/2014/main" id="{241DC41A-FD20-4DF6-96A2-CF130D3FE386}"/>
              </a:ext>
            </a:extLst>
          </p:cNvPr>
          <p:cNvPicPr>
            <a:picLocks noChangeAspect="1"/>
          </p:cNvPicPr>
          <p:nvPr/>
        </p:nvPicPr>
        <p:blipFill>
          <a:blip r:embed="rId3"/>
          <a:stretch>
            <a:fillRect/>
          </a:stretch>
        </p:blipFill>
        <p:spPr>
          <a:xfrm>
            <a:off x="1095416" y="3660070"/>
            <a:ext cx="2635250" cy="1206500"/>
          </a:xfrm>
          <a:prstGeom prst="rect">
            <a:avLst/>
          </a:prstGeom>
        </p:spPr>
      </p:pic>
      <p:pic>
        <p:nvPicPr>
          <p:cNvPr id="5" name="Imagen 4">
            <a:extLst>
              <a:ext uri="{FF2B5EF4-FFF2-40B4-BE49-F238E27FC236}">
                <a16:creationId xmlns:a16="http://schemas.microsoft.com/office/drawing/2014/main" id="{24A89A50-5CEF-4BB3-B218-3C3FF690B777}"/>
              </a:ext>
            </a:extLst>
          </p:cNvPr>
          <p:cNvPicPr>
            <a:picLocks noChangeAspect="1"/>
          </p:cNvPicPr>
          <p:nvPr/>
        </p:nvPicPr>
        <p:blipFill>
          <a:blip r:embed="rId4"/>
          <a:stretch>
            <a:fillRect/>
          </a:stretch>
        </p:blipFill>
        <p:spPr>
          <a:xfrm>
            <a:off x="4511994" y="3741404"/>
            <a:ext cx="2706688" cy="1174750"/>
          </a:xfrm>
          <a:prstGeom prst="rect">
            <a:avLst/>
          </a:prstGeom>
        </p:spPr>
      </p:pic>
    </p:spTree>
    <p:custDataLst>
      <p:tags r:id="rId1"/>
    </p:custDataLst>
    <p:extLst>
      <p:ext uri="{BB962C8B-B14F-4D97-AF65-F5344CB8AC3E}">
        <p14:creationId xmlns:p14="http://schemas.microsoft.com/office/powerpoint/2010/main" val="121514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3" name="CuadroTexto 2">
            <a:extLst>
              <a:ext uri="{FF2B5EF4-FFF2-40B4-BE49-F238E27FC236}">
                <a16:creationId xmlns:a16="http://schemas.microsoft.com/office/drawing/2014/main" id="{51E9036D-651D-410E-BD47-0FFECE453C37}"/>
              </a:ext>
            </a:extLst>
          </p:cNvPr>
          <p:cNvSpPr txBox="1"/>
          <p:nvPr/>
        </p:nvSpPr>
        <p:spPr>
          <a:xfrm>
            <a:off x="971600" y="1357333"/>
            <a:ext cx="6120680" cy="400110"/>
          </a:xfrm>
          <a:prstGeom prst="rect">
            <a:avLst/>
          </a:prstGeom>
          <a:noFill/>
        </p:spPr>
        <p:txBody>
          <a:bodyPr wrap="square" rtlCol="0">
            <a:spAutoFit/>
          </a:bodyPr>
          <a:lstStyle/>
          <a:p>
            <a:r>
              <a:rPr lang="es-PE" sz="2000" b="1" u="sng" dirty="0"/>
              <a:t>Desarrollo del proveedor</a:t>
            </a:r>
          </a:p>
        </p:txBody>
      </p:sp>
      <p:graphicFrame>
        <p:nvGraphicFramePr>
          <p:cNvPr id="4" name="Diagrama 3">
            <a:extLst>
              <a:ext uri="{FF2B5EF4-FFF2-40B4-BE49-F238E27FC236}">
                <a16:creationId xmlns:a16="http://schemas.microsoft.com/office/drawing/2014/main" id="{5490D197-9DE1-4277-82C9-82F14787C586}"/>
              </a:ext>
            </a:extLst>
          </p:cNvPr>
          <p:cNvGraphicFramePr/>
          <p:nvPr>
            <p:extLst>
              <p:ext uri="{D42A27DB-BD31-4B8C-83A1-F6EECF244321}">
                <p14:modId xmlns:p14="http://schemas.microsoft.com/office/powerpoint/2010/main" val="3131821402"/>
              </p:ext>
            </p:extLst>
          </p:nvPr>
        </p:nvGraphicFramePr>
        <p:xfrm>
          <a:off x="190500" y="1945338"/>
          <a:ext cx="8712200" cy="3448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66590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3" name="CuadroTexto 2">
            <a:extLst>
              <a:ext uri="{FF2B5EF4-FFF2-40B4-BE49-F238E27FC236}">
                <a16:creationId xmlns:a16="http://schemas.microsoft.com/office/drawing/2014/main" id="{E1425EBF-E7E0-4D7E-A92A-D9956621070D}"/>
              </a:ext>
            </a:extLst>
          </p:cNvPr>
          <p:cNvSpPr txBox="1"/>
          <p:nvPr/>
        </p:nvSpPr>
        <p:spPr>
          <a:xfrm>
            <a:off x="510090" y="1531569"/>
            <a:ext cx="8123819" cy="784830"/>
          </a:xfrm>
          <a:prstGeom prst="rect">
            <a:avLst/>
          </a:prstGeom>
          <a:noFill/>
        </p:spPr>
        <p:txBody>
          <a:bodyPr wrap="square" rtlCol="0">
            <a:spAutoFit/>
          </a:bodyPr>
          <a:lstStyle/>
          <a:p>
            <a:pPr marL="238115" indent="-238115">
              <a:buFont typeface="Wingdings" panose="05000000000000000000" pitchFamily="2" charset="2"/>
              <a:buChar char="Ø"/>
            </a:pPr>
            <a:r>
              <a:rPr lang="es-PE" sz="1500" dirty="0"/>
              <a:t>Sin importar cuál sea la estrategia adoptada por la cadena de suministro, deben negociarse los elementos críticos de la relación contractual. Estas negociaciones suelen enfocarse en la calidad, la entrega, el pago y el costo.</a:t>
            </a:r>
          </a:p>
        </p:txBody>
      </p:sp>
      <p:graphicFrame>
        <p:nvGraphicFramePr>
          <p:cNvPr id="4" name="Diagrama 3">
            <a:extLst>
              <a:ext uri="{FF2B5EF4-FFF2-40B4-BE49-F238E27FC236}">
                <a16:creationId xmlns:a16="http://schemas.microsoft.com/office/drawing/2014/main" id="{B15F0576-2E5C-4936-AC1F-7A4E1F783358}"/>
              </a:ext>
            </a:extLst>
          </p:cNvPr>
          <p:cNvGraphicFramePr/>
          <p:nvPr>
            <p:extLst>
              <p:ext uri="{D42A27DB-BD31-4B8C-83A1-F6EECF244321}">
                <p14:modId xmlns:p14="http://schemas.microsoft.com/office/powerpoint/2010/main" val="609709537"/>
              </p:ext>
            </p:extLst>
          </p:nvPr>
        </p:nvGraphicFramePr>
        <p:xfrm>
          <a:off x="228600" y="2557640"/>
          <a:ext cx="8686800" cy="286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9B83B762-75D0-4B1A-9971-C749DEA92CB8}"/>
              </a:ext>
            </a:extLst>
          </p:cNvPr>
          <p:cNvSpPr txBox="1"/>
          <p:nvPr/>
        </p:nvSpPr>
        <p:spPr>
          <a:xfrm>
            <a:off x="949781" y="1012513"/>
            <a:ext cx="6120680" cy="400110"/>
          </a:xfrm>
          <a:prstGeom prst="rect">
            <a:avLst/>
          </a:prstGeom>
          <a:noFill/>
        </p:spPr>
        <p:txBody>
          <a:bodyPr wrap="square" rtlCol="0">
            <a:spAutoFit/>
          </a:bodyPr>
          <a:lstStyle/>
          <a:p>
            <a:r>
              <a:rPr lang="es-PE" sz="2000" b="1" u="sng" dirty="0"/>
              <a:t>Negociaciones</a:t>
            </a:r>
          </a:p>
        </p:txBody>
      </p:sp>
    </p:spTree>
    <p:custDataLst>
      <p:tags r:id="rId1"/>
    </p:custDataLst>
    <p:extLst>
      <p:ext uri="{BB962C8B-B14F-4D97-AF65-F5344CB8AC3E}">
        <p14:creationId xmlns:p14="http://schemas.microsoft.com/office/powerpoint/2010/main" val="1401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3" name="CuadroTexto 2">
            <a:extLst>
              <a:ext uri="{FF2B5EF4-FFF2-40B4-BE49-F238E27FC236}">
                <a16:creationId xmlns:a16="http://schemas.microsoft.com/office/drawing/2014/main" id="{14BBA334-7685-4C24-A939-563EE09895AD}"/>
              </a:ext>
            </a:extLst>
          </p:cNvPr>
          <p:cNvSpPr txBox="1"/>
          <p:nvPr/>
        </p:nvSpPr>
        <p:spPr>
          <a:xfrm>
            <a:off x="971600" y="956501"/>
            <a:ext cx="6120680" cy="400110"/>
          </a:xfrm>
          <a:prstGeom prst="rect">
            <a:avLst/>
          </a:prstGeom>
          <a:noFill/>
        </p:spPr>
        <p:txBody>
          <a:bodyPr wrap="square" rtlCol="0">
            <a:spAutoFit/>
          </a:bodyPr>
          <a:lstStyle/>
          <a:p>
            <a:r>
              <a:rPr lang="es-PE" sz="2000" b="1" u="sng" dirty="0"/>
              <a:t>Contratación</a:t>
            </a:r>
          </a:p>
        </p:txBody>
      </p:sp>
      <p:sp>
        <p:nvSpPr>
          <p:cNvPr id="4" name="CuadroTexto 3">
            <a:extLst>
              <a:ext uri="{FF2B5EF4-FFF2-40B4-BE49-F238E27FC236}">
                <a16:creationId xmlns:a16="http://schemas.microsoft.com/office/drawing/2014/main" id="{A12BEBA9-562D-4833-A717-E02A6226FD82}"/>
              </a:ext>
            </a:extLst>
          </p:cNvPr>
          <p:cNvSpPr txBox="1"/>
          <p:nvPr/>
        </p:nvSpPr>
        <p:spPr>
          <a:xfrm>
            <a:off x="961383" y="1722243"/>
            <a:ext cx="7211017" cy="784830"/>
          </a:xfrm>
          <a:prstGeom prst="rect">
            <a:avLst/>
          </a:prstGeom>
          <a:noFill/>
        </p:spPr>
        <p:txBody>
          <a:bodyPr wrap="square" rtlCol="0">
            <a:spAutoFit/>
          </a:bodyPr>
          <a:lstStyle/>
          <a:p>
            <a:pPr marL="238115" indent="-238115">
              <a:buFont typeface="Wingdings" panose="05000000000000000000" pitchFamily="2" charset="2"/>
              <a:buChar char="Ø"/>
            </a:pPr>
            <a:r>
              <a:rPr lang="es-PE" sz="1500" dirty="0"/>
              <a:t>Los contratos se diseñan para compartir riesgos y beneficios, así como para crear estructuras de incentivos a fin de alentar a los miembros de la cadena de suministro a adoptar políticas que resulten </a:t>
            </a:r>
            <a:r>
              <a:rPr lang="es-PE" sz="1500" dirty="0" smtClean="0"/>
              <a:t>óptimas </a:t>
            </a:r>
            <a:r>
              <a:rPr lang="es-PE" sz="1500" dirty="0"/>
              <a:t>para toda la cadena.</a:t>
            </a:r>
          </a:p>
        </p:txBody>
      </p:sp>
      <p:pic>
        <p:nvPicPr>
          <p:cNvPr id="5" name="Imagen 4">
            <a:extLst>
              <a:ext uri="{FF2B5EF4-FFF2-40B4-BE49-F238E27FC236}">
                <a16:creationId xmlns:a16="http://schemas.microsoft.com/office/drawing/2014/main" id="{2392C4A8-EA85-4F28-9B07-B8007981D263}"/>
              </a:ext>
            </a:extLst>
          </p:cNvPr>
          <p:cNvPicPr>
            <a:picLocks noChangeAspect="1"/>
          </p:cNvPicPr>
          <p:nvPr/>
        </p:nvPicPr>
        <p:blipFill>
          <a:blip r:embed="rId3"/>
          <a:stretch>
            <a:fillRect/>
          </a:stretch>
        </p:blipFill>
        <p:spPr>
          <a:xfrm>
            <a:off x="1249061" y="2936722"/>
            <a:ext cx="2182813" cy="1452563"/>
          </a:xfrm>
          <a:prstGeom prst="rect">
            <a:avLst/>
          </a:prstGeom>
        </p:spPr>
      </p:pic>
      <p:pic>
        <p:nvPicPr>
          <p:cNvPr id="6" name="Imagen 5">
            <a:extLst>
              <a:ext uri="{FF2B5EF4-FFF2-40B4-BE49-F238E27FC236}">
                <a16:creationId xmlns:a16="http://schemas.microsoft.com/office/drawing/2014/main" id="{814CE07C-7E71-486C-9B88-BA452902F19D}"/>
              </a:ext>
            </a:extLst>
          </p:cNvPr>
          <p:cNvPicPr>
            <a:picLocks noChangeAspect="1"/>
          </p:cNvPicPr>
          <p:nvPr/>
        </p:nvPicPr>
        <p:blipFill>
          <a:blip r:embed="rId4"/>
          <a:stretch>
            <a:fillRect/>
          </a:stretch>
        </p:blipFill>
        <p:spPr>
          <a:xfrm>
            <a:off x="5112060" y="2936722"/>
            <a:ext cx="2182813" cy="1452563"/>
          </a:xfrm>
          <a:prstGeom prst="rect">
            <a:avLst/>
          </a:prstGeom>
        </p:spPr>
      </p:pic>
      <p:sp>
        <p:nvSpPr>
          <p:cNvPr id="7" name="CuadroTexto 6">
            <a:extLst>
              <a:ext uri="{FF2B5EF4-FFF2-40B4-BE49-F238E27FC236}">
                <a16:creationId xmlns:a16="http://schemas.microsoft.com/office/drawing/2014/main" id="{D1B3FF5B-C93B-4A07-8861-4032206F6797}"/>
              </a:ext>
            </a:extLst>
          </p:cNvPr>
          <p:cNvSpPr txBox="1"/>
          <p:nvPr/>
        </p:nvSpPr>
        <p:spPr>
          <a:xfrm>
            <a:off x="1271633" y="4496896"/>
            <a:ext cx="2160240" cy="553998"/>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r>
              <a:rPr lang="es-PE" sz="1500" dirty="0"/>
              <a:t>Responsabilidades y derechos del cliente</a:t>
            </a:r>
          </a:p>
        </p:txBody>
      </p:sp>
      <p:sp>
        <p:nvSpPr>
          <p:cNvPr id="8" name="CuadroTexto 7">
            <a:extLst>
              <a:ext uri="{FF2B5EF4-FFF2-40B4-BE49-F238E27FC236}">
                <a16:creationId xmlns:a16="http://schemas.microsoft.com/office/drawing/2014/main" id="{140145F0-C64B-4228-A611-366FB8652EDD}"/>
              </a:ext>
            </a:extLst>
          </p:cNvPr>
          <p:cNvSpPr txBox="1"/>
          <p:nvPr/>
        </p:nvSpPr>
        <p:spPr>
          <a:xfrm>
            <a:off x="5169539" y="4499508"/>
            <a:ext cx="2160240" cy="553998"/>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r>
              <a:rPr lang="es-PE" sz="1500" dirty="0"/>
              <a:t>Responsabilidades y derechos del proveedor</a:t>
            </a:r>
          </a:p>
        </p:txBody>
      </p:sp>
      <p:sp>
        <p:nvSpPr>
          <p:cNvPr id="10" name="Flecha izquierda y derecha 5">
            <a:extLst>
              <a:ext uri="{FF2B5EF4-FFF2-40B4-BE49-F238E27FC236}">
                <a16:creationId xmlns:a16="http://schemas.microsoft.com/office/drawing/2014/main" id="{092AFCD6-2413-49BC-A7A2-0E42F5694DB4}"/>
              </a:ext>
            </a:extLst>
          </p:cNvPr>
          <p:cNvSpPr/>
          <p:nvPr/>
        </p:nvSpPr>
        <p:spPr>
          <a:xfrm>
            <a:off x="3701903" y="3636615"/>
            <a:ext cx="1140127" cy="480053"/>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Tree>
    <p:custDataLst>
      <p:tags r:id="rId1"/>
    </p:custDataLst>
    <p:extLst>
      <p:ext uri="{BB962C8B-B14F-4D97-AF65-F5344CB8AC3E}">
        <p14:creationId xmlns:p14="http://schemas.microsoft.com/office/powerpoint/2010/main" val="307412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Construcción de la base de suministro</a:t>
            </a:r>
          </a:p>
        </p:txBody>
      </p:sp>
      <p:sp>
        <p:nvSpPr>
          <p:cNvPr id="3" name="CuadroTexto 2">
            <a:extLst>
              <a:ext uri="{FF2B5EF4-FFF2-40B4-BE49-F238E27FC236}">
                <a16:creationId xmlns:a16="http://schemas.microsoft.com/office/drawing/2014/main" id="{0CA98CE1-0AE9-4F1C-8D7A-9088A0F17A17}"/>
              </a:ext>
            </a:extLst>
          </p:cNvPr>
          <p:cNvSpPr txBox="1"/>
          <p:nvPr/>
        </p:nvSpPr>
        <p:spPr>
          <a:xfrm>
            <a:off x="886525" y="825499"/>
            <a:ext cx="6120680" cy="400110"/>
          </a:xfrm>
          <a:prstGeom prst="rect">
            <a:avLst/>
          </a:prstGeom>
          <a:noFill/>
        </p:spPr>
        <p:txBody>
          <a:bodyPr wrap="square" rtlCol="0">
            <a:spAutoFit/>
          </a:bodyPr>
          <a:lstStyle/>
          <a:p>
            <a:r>
              <a:rPr lang="es-PE" sz="2000" b="1" u="sng" dirty="0"/>
              <a:t>Compra centralizada</a:t>
            </a:r>
          </a:p>
        </p:txBody>
      </p:sp>
      <p:graphicFrame>
        <p:nvGraphicFramePr>
          <p:cNvPr id="4" name="Diagrama 3">
            <a:extLst>
              <a:ext uri="{FF2B5EF4-FFF2-40B4-BE49-F238E27FC236}">
                <a16:creationId xmlns:a16="http://schemas.microsoft.com/office/drawing/2014/main" id="{BA2C9053-C498-4D3E-83D8-70241457C93A}"/>
              </a:ext>
            </a:extLst>
          </p:cNvPr>
          <p:cNvGraphicFramePr/>
          <p:nvPr>
            <p:extLst>
              <p:ext uri="{D42A27DB-BD31-4B8C-83A1-F6EECF244321}">
                <p14:modId xmlns:p14="http://schemas.microsoft.com/office/powerpoint/2010/main" val="3800559182"/>
              </p:ext>
            </p:extLst>
          </p:nvPr>
        </p:nvGraphicFramePr>
        <p:xfrm>
          <a:off x="861691" y="1472546"/>
          <a:ext cx="7420617" cy="101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a:extLst>
              <a:ext uri="{FF2B5EF4-FFF2-40B4-BE49-F238E27FC236}">
                <a16:creationId xmlns:a16="http://schemas.microsoft.com/office/drawing/2014/main" id="{9105F1CF-86C2-4136-9E2D-8BB15E4C8AE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712127" y="4113342"/>
            <a:ext cx="1550982" cy="930589"/>
          </a:xfrm>
          <a:prstGeom prst="rect">
            <a:avLst/>
          </a:prstGeom>
        </p:spPr>
      </p:pic>
      <p:pic>
        <p:nvPicPr>
          <p:cNvPr id="6" name="Imagen 5">
            <a:extLst>
              <a:ext uri="{FF2B5EF4-FFF2-40B4-BE49-F238E27FC236}">
                <a16:creationId xmlns:a16="http://schemas.microsoft.com/office/drawing/2014/main" id="{B7421A28-08BA-43A0-A346-192173F2C9F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513542" y="4113341"/>
            <a:ext cx="1878738" cy="1055612"/>
          </a:xfrm>
          <a:prstGeom prst="rect">
            <a:avLst/>
          </a:prstGeom>
        </p:spPr>
      </p:pic>
      <p:pic>
        <p:nvPicPr>
          <p:cNvPr id="7" name="Imagen 6">
            <a:extLst>
              <a:ext uri="{FF2B5EF4-FFF2-40B4-BE49-F238E27FC236}">
                <a16:creationId xmlns:a16="http://schemas.microsoft.com/office/drawing/2014/main" id="{6A7A8F65-53AE-457B-8B66-A9CF4C25DB3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125381" y="4086751"/>
            <a:ext cx="1953272" cy="1080120"/>
          </a:xfrm>
          <a:prstGeom prst="rect">
            <a:avLst/>
          </a:prstGeom>
        </p:spPr>
      </p:pic>
      <p:pic>
        <p:nvPicPr>
          <p:cNvPr id="8" name="Imagen 7">
            <a:extLst>
              <a:ext uri="{FF2B5EF4-FFF2-40B4-BE49-F238E27FC236}">
                <a16:creationId xmlns:a16="http://schemas.microsoft.com/office/drawing/2014/main" id="{B3152410-8619-43FA-8FAF-6363907585A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02303" y="2957301"/>
            <a:ext cx="1199428" cy="599714"/>
          </a:xfrm>
          <a:prstGeom prst="rect">
            <a:avLst/>
          </a:prstGeom>
        </p:spPr>
      </p:pic>
      <p:pic>
        <p:nvPicPr>
          <p:cNvPr id="10" name="Imagen 9">
            <a:extLst>
              <a:ext uri="{FF2B5EF4-FFF2-40B4-BE49-F238E27FC236}">
                <a16:creationId xmlns:a16="http://schemas.microsoft.com/office/drawing/2014/main" id="{24D71F5A-7E69-451D-988B-3680F5FD0711}"/>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716316" y="2966711"/>
            <a:ext cx="1473188" cy="651350"/>
          </a:xfrm>
          <a:prstGeom prst="rect">
            <a:avLst/>
          </a:prstGeom>
        </p:spPr>
      </p:pic>
      <p:pic>
        <p:nvPicPr>
          <p:cNvPr id="11" name="Imagen 10">
            <a:extLst>
              <a:ext uri="{FF2B5EF4-FFF2-40B4-BE49-F238E27FC236}">
                <a16:creationId xmlns:a16="http://schemas.microsoft.com/office/drawing/2014/main" id="{693E49FB-FCF0-40A8-9340-E47004F65384}"/>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968031" y="2946624"/>
            <a:ext cx="1039174" cy="691523"/>
          </a:xfrm>
          <a:prstGeom prst="rect">
            <a:avLst/>
          </a:prstGeom>
        </p:spPr>
      </p:pic>
      <p:sp>
        <p:nvSpPr>
          <p:cNvPr id="12" name="Flecha abajo 11">
            <a:extLst>
              <a:ext uri="{FF2B5EF4-FFF2-40B4-BE49-F238E27FC236}">
                <a16:creationId xmlns:a16="http://schemas.microsoft.com/office/drawing/2014/main" id="{ACDC2DF5-D52E-481A-BAC2-21DDC843EABF}"/>
              </a:ext>
            </a:extLst>
          </p:cNvPr>
          <p:cNvSpPr/>
          <p:nvPr/>
        </p:nvSpPr>
        <p:spPr>
          <a:xfrm>
            <a:off x="1991714" y="3638147"/>
            <a:ext cx="300033" cy="32859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13" name="Flecha abajo 14">
            <a:extLst>
              <a:ext uri="{FF2B5EF4-FFF2-40B4-BE49-F238E27FC236}">
                <a16:creationId xmlns:a16="http://schemas.microsoft.com/office/drawing/2014/main" id="{BF93E037-580C-4FED-B0E8-C41926397518}"/>
              </a:ext>
            </a:extLst>
          </p:cNvPr>
          <p:cNvSpPr/>
          <p:nvPr/>
        </p:nvSpPr>
        <p:spPr>
          <a:xfrm>
            <a:off x="4311264" y="3693312"/>
            <a:ext cx="300033" cy="32859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Tree>
    <p:custDataLst>
      <p:tags r:id="rId1"/>
    </p:custDataLst>
    <p:extLst>
      <p:ext uri="{BB962C8B-B14F-4D97-AF65-F5344CB8AC3E}">
        <p14:creationId xmlns:p14="http://schemas.microsoft.com/office/powerpoint/2010/main" val="425193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INTRODUCCIÓN</a:t>
            </a:r>
          </a:p>
        </p:txBody>
      </p:sp>
      <p:sp>
        <p:nvSpPr>
          <p:cNvPr id="11" name="Text Box 4">
            <a:extLst>
              <a:ext uri="{FF2B5EF4-FFF2-40B4-BE49-F238E27FC236}">
                <a16:creationId xmlns:a16="http://schemas.microsoft.com/office/drawing/2014/main" id="{147A9E5A-F656-4FCC-B41C-37459B48E07A}"/>
              </a:ext>
            </a:extLst>
          </p:cNvPr>
          <p:cNvSpPr txBox="1">
            <a:spLocks noChangeArrowheads="1"/>
          </p:cNvSpPr>
          <p:nvPr/>
        </p:nvSpPr>
        <p:spPr bwMode="auto">
          <a:xfrm>
            <a:off x="197058" y="821474"/>
            <a:ext cx="5519333" cy="477054"/>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square">
            <a:spAutoFit/>
          </a:bodyPr>
          <a:lstStyle/>
          <a:p>
            <a:pPr algn="ctr" eaLnBrk="1" hangingPunct="1">
              <a:spcBef>
                <a:spcPct val="50000"/>
              </a:spcBef>
              <a:defRPr/>
            </a:pPr>
            <a:r>
              <a:rPr lang="es-ES" sz="2500" dirty="0"/>
              <a:t>¿Cómo es una Cadena de Suministro?</a:t>
            </a:r>
          </a:p>
        </p:txBody>
      </p:sp>
      <p:grpSp>
        <p:nvGrpSpPr>
          <p:cNvPr id="12" name="Grupo 11">
            <a:extLst>
              <a:ext uri="{FF2B5EF4-FFF2-40B4-BE49-F238E27FC236}">
                <a16:creationId xmlns:a16="http://schemas.microsoft.com/office/drawing/2014/main" id="{EC40ABE1-8B46-49AA-AB7B-89EE68120F42}"/>
              </a:ext>
            </a:extLst>
          </p:cNvPr>
          <p:cNvGrpSpPr/>
          <p:nvPr/>
        </p:nvGrpSpPr>
        <p:grpSpPr>
          <a:xfrm>
            <a:off x="875686" y="1163069"/>
            <a:ext cx="7286276" cy="4097881"/>
            <a:chOff x="62208" y="1395682"/>
            <a:chExt cx="8743531" cy="4917458"/>
          </a:xfrm>
        </p:grpSpPr>
        <p:pic>
          <p:nvPicPr>
            <p:cNvPr id="13" name="Imagen 12">
              <a:extLst>
                <a:ext uri="{FF2B5EF4-FFF2-40B4-BE49-F238E27FC236}">
                  <a16:creationId xmlns:a16="http://schemas.microsoft.com/office/drawing/2014/main" id="{659CDEC5-916F-45FA-A20E-8496788A26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26017" y="1748111"/>
              <a:ext cx="1353375" cy="900000"/>
            </a:xfrm>
            <a:prstGeom prst="rect">
              <a:avLst/>
            </a:prstGeom>
          </p:spPr>
        </p:pic>
        <p:pic>
          <p:nvPicPr>
            <p:cNvPr id="14" name="Imagen 13">
              <a:extLst>
                <a:ext uri="{FF2B5EF4-FFF2-40B4-BE49-F238E27FC236}">
                  <a16:creationId xmlns:a16="http://schemas.microsoft.com/office/drawing/2014/main" id="{17204CDA-FCBB-4EDC-A529-A482A37F849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26967" y="3207789"/>
              <a:ext cx="1352425" cy="900000"/>
            </a:xfrm>
            <a:prstGeom prst="rect">
              <a:avLst/>
            </a:prstGeom>
          </p:spPr>
        </p:pic>
        <p:pic>
          <p:nvPicPr>
            <p:cNvPr id="15" name="Imagen 14">
              <a:extLst>
                <a:ext uri="{FF2B5EF4-FFF2-40B4-BE49-F238E27FC236}">
                  <a16:creationId xmlns:a16="http://schemas.microsoft.com/office/drawing/2014/main" id="{C93BE8D4-27E3-4BAF-AB2D-59E96379E44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92280" y="4958894"/>
              <a:ext cx="1439256" cy="805980"/>
            </a:xfrm>
            <a:prstGeom prst="rect">
              <a:avLst/>
            </a:prstGeom>
          </p:spPr>
        </p:pic>
        <p:pic>
          <p:nvPicPr>
            <p:cNvPr id="16" name="Imagen 15">
              <a:extLst>
                <a:ext uri="{FF2B5EF4-FFF2-40B4-BE49-F238E27FC236}">
                  <a16:creationId xmlns:a16="http://schemas.microsoft.com/office/drawing/2014/main" id="{03097732-900F-4E63-BCE8-0A7E0F13553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63559" y="4005064"/>
              <a:ext cx="1612500" cy="900000"/>
            </a:xfrm>
            <a:prstGeom prst="rect">
              <a:avLst/>
            </a:prstGeom>
          </p:spPr>
        </p:pic>
        <p:pic>
          <p:nvPicPr>
            <p:cNvPr id="17" name="Imagen 16">
              <a:extLst>
                <a:ext uri="{FF2B5EF4-FFF2-40B4-BE49-F238E27FC236}">
                  <a16:creationId xmlns:a16="http://schemas.microsoft.com/office/drawing/2014/main" id="{B8CFB690-2A5A-4E44-9295-B9600C52C70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240926" y="3688928"/>
              <a:ext cx="1271425" cy="900000"/>
            </a:xfrm>
            <a:prstGeom prst="rect">
              <a:avLst/>
            </a:prstGeom>
          </p:spPr>
        </p:pic>
        <p:pic>
          <p:nvPicPr>
            <p:cNvPr id="18" name="Imagen 17">
              <a:extLst>
                <a:ext uri="{FF2B5EF4-FFF2-40B4-BE49-F238E27FC236}">
                  <a16:creationId xmlns:a16="http://schemas.microsoft.com/office/drawing/2014/main" id="{0E7437E0-CC89-47BD-B57B-882B4874B95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122850" y="5040411"/>
              <a:ext cx="1449150" cy="900000"/>
            </a:xfrm>
            <a:prstGeom prst="rect">
              <a:avLst/>
            </a:prstGeom>
          </p:spPr>
        </p:pic>
        <p:pic>
          <p:nvPicPr>
            <p:cNvPr id="19" name="Imagen 18">
              <a:extLst>
                <a:ext uri="{FF2B5EF4-FFF2-40B4-BE49-F238E27FC236}">
                  <a16:creationId xmlns:a16="http://schemas.microsoft.com/office/drawing/2014/main" id="{DB8A158A-0487-4FEE-8161-8E4DF4D3773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38206" y="2143520"/>
              <a:ext cx="1311325" cy="900000"/>
            </a:xfrm>
            <a:prstGeom prst="rect">
              <a:avLst/>
            </a:prstGeom>
          </p:spPr>
        </p:pic>
        <p:pic>
          <p:nvPicPr>
            <p:cNvPr id="20" name="Imagen 19">
              <a:extLst>
                <a:ext uri="{FF2B5EF4-FFF2-40B4-BE49-F238E27FC236}">
                  <a16:creationId xmlns:a16="http://schemas.microsoft.com/office/drawing/2014/main" id="{33A0472B-6C7C-4E6D-A177-B4BAA82046A8}"/>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63201" y="2143520"/>
              <a:ext cx="1323250" cy="900000"/>
            </a:xfrm>
            <a:prstGeom prst="rect">
              <a:avLst/>
            </a:prstGeom>
          </p:spPr>
        </p:pic>
        <p:sp>
          <p:nvSpPr>
            <p:cNvPr id="21" name="Rectángulo 20">
              <a:extLst>
                <a:ext uri="{FF2B5EF4-FFF2-40B4-BE49-F238E27FC236}">
                  <a16:creationId xmlns:a16="http://schemas.microsoft.com/office/drawing/2014/main" id="{81729939-76C4-4D6D-8801-389778C91437}"/>
                </a:ext>
              </a:extLst>
            </p:cNvPr>
            <p:cNvSpPr/>
            <p:nvPr/>
          </p:nvSpPr>
          <p:spPr>
            <a:xfrm>
              <a:off x="360205" y="5080686"/>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3</a:t>
              </a:r>
            </a:p>
          </p:txBody>
        </p:sp>
        <p:sp>
          <p:nvSpPr>
            <p:cNvPr id="22" name="Rectángulo 21">
              <a:extLst>
                <a:ext uri="{FF2B5EF4-FFF2-40B4-BE49-F238E27FC236}">
                  <a16:creationId xmlns:a16="http://schemas.microsoft.com/office/drawing/2014/main" id="{0D492D04-E2A3-4259-9AE8-7A28DD499CD0}"/>
                </a:ext>
              </a:extLst>
            </p:cNvPr>
            <p:cNvSpPr/>
            <p:nvPr/>
          </p:nvSpPr>
          <p:spPr>
            <a:xfrm>
              <a:off x="1361464" y="5328443"/>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2</a:t>
              </a:r>
            </a:p>
          </p:txBody>
        </p:sp>
        <p:sp>
          <p:nvSpPr>
            <p:cNvPr id="23" name="Rectángulo 22">
              <a:extLst>
                <a:ext uri="{FF2B5EF4-FFF2-40B4-BE49-F238E27FC236}">
                  <a16:creationId xmlns:a16="http://schemas.microsoft.com/office/drawing/2014/main" id="{16186E96-EEE5-4E9B-ABA4-C7124DE54569}"/>
                </a:ext>
              </a:extLst>
            </p:cNvPr>
            <p:cNvSpPr/>
            <p:nvPr/>
          </p:nvSpPr>
          <p:spPr>
            <a:xfrm>
              <a:off x="2237858" y="5328443"/>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1</a:t>
              </a:r>
            </a:p>
          </p:txBody>
        </p:sp>
        <p:sp>
          <p:nvSpPr>
            <p:cNvPr id="24" name="Rectángulo 23">
              <a:extLst>
                <a:ext uri="{FF2B5EF4-FFF2-40B4-BE49-F238E27FC236}">
                  <a16:creationId xmlns:a16="http://schemas.microsoft.com/office/drawing/2014/main" id="{AC9F5A67-C824-40BF-81EA-CFD0032D0214}"/>
                </a:ext>
              </a:extLst>
            </p:cNvPr>
            <p:cNvSpPr/>
            <p:nvPr/>
          </p:nvSpPr>
          <p:spPr>
            <a:xfrm>
              <a:off x="360205" y="5562004"/>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3</a:t>
              </a:r>
            </a:p>
          </p:txBody>
        </p:sp>
        <p:cxnSp>
          <p:nvCxnSpPr>
            <p:cNvPr id="25" name="Conector recto de flecha 24">
              <a:extLst>
                <a:ext uri="{FF2B5EF4-FFF2-40B4-BE49-F238E27FC236}">
                  <a16:creationId xmlns:a16="http://schemas.microsoft.com/office/drawing/2014/main" id="{CA8FE77B-5386-4BAF-B35E-C6E7BAA7BBAC}"/>
                </a:ext>
              </a:extLst>
            </p:cNvPr>
            <p:cNvCxnSpPr/>
            <p:nvPr/>
          </p:nvCxnSpPr>
          <p:spPr>
            <a:xfrm>
              <a:off x="899592" y="5170808"/>
              <a:ext cx="345605" cy="17067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867ED152-8281-4238-AAF1-C4E8E5C14909}"/>
                </a:ext>
              </a:extLst>
            </p:cNvPr>
            <p:cNvCxnSpPr/>
            <p:nvPr/>
          </p:nvCxnSpPr>
          <p:spPr>
            <a:xfrm>
              <a:off x="2694625" y="5431605"/>
              <a:ext cx="389864"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a:extLst>
                <a:ext uri="{FF2B5EF4-FFF2-40B4-BE49-F238E27FC236}">
                  <a16:creationId xmlns:a16="http://schemas.microsoft.com/office/drawing/2014/main" id="{E720524A-E5FE-42D6-86FB-A8D17867C134}"/>
                </a:ext>
              </a:extLst>
            </p:cNvPr>
            <p:cNvCxnSpPr>
              <a:stCxn id="22" idx="3"/>
              <a:endCxn id="23" idx="1"/>
            </p:cNvCxnSpPr>
            <p:nvPr/>
          </p:nvCxnSpPr>
          <p:spPr>
            <a:xfrm>
              <a:off x="1793512" y="5458842"/>
              <a:ext cx="44434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39F4A136-CE46-4ADD-B438-A691899DA5E7}"/>
                </a:ext>
              </a:extLst>
            </p:cNvPr>
            <p:cNvCxnSpPr/>
            <p:nvPr/>
          </p:nvCxnSpPr>
          <p:spPr>
            <a:xfrm flipV="1">
              <a:off x="904223" y="5562004"/>
              <a:ext cx="340974" cy="25096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Rectángulo 28">
              <a:extLst>
                <a:ext uri="{FF2B5EF4-FFF2-40B4-BE49-F238E27FC236}">
                  <a16:creationId xmlns:a16="http://schemas.microsoft.com/office/drawing/2014/main" id="{A2330827-A7CC-411F-BC30-90F3CFB6A7DD}"/>
                </a:ext>
              </a:extLst>
            </p:cNvPr>
            <p:cNvSpPr/>
            <p:nvPr/>
          </p:nvSpPr>
          <p:spPr>
            <a:xfrm>
              <a:off x="467544" y="3717033"/>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3</a:t>
              </a:r>
            </a:p>
          </p:txBody>
        </p:sp>
        <p:sp>
          <p:nvSpPr>
            <p:cNvPr id="30" name="Rectángulo 29">
              <a:extLst>
                <a:ext uri="{FF2B5EF4-FFF2-40B4-BE49-F238E27FC236}">
                  <a16:creationId xmlns:a16="http://schemas.microsoft.com/office/drawing/2014/main" id="{C0EB982B-8BB0-4C7C-811B-2C6436F6230A}"/>
                </a:ext>
              </a:extLst>
            </p:cNvPr>
            <p:cNvSpPr/>
            <p:nvPr/>
          </p:nvSpPr>
          <p:spPr>
            <a:xfrm>
              <a:off x="1433472" y="3717032"/>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2</a:t>
              </a:r>
            </a:p>
          </p:txBody>
        </p:sp>
        <p:sp>
          <p:nvSpPr>
            <p:cNvPr id="31" name="Rectángulo 30">
              <a:extLst>
                <a:ext uri="{FF2B5EF4-FFF2-40B4-BE49-F238E27FC236}">
                  <a16:creationId xmlns:a16="http://schemas.microsoft.com/office/drawing/2014/main" id="{92E6EADC-D94A-4D15-9AAB-D1C6906D8BD8}"/>
                </a:ext>
              </a:extLst>
            </p:cNvPr>
            <p:cNvSpPr/>
            <p:nvPr/>
          </p:nvSpPr>
          <p:spPr>
            <a:xfrm>
              <a:off x="2309866" y="3977828"/>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1</a:t>
              </a:r>
            </a:p>
          </p:txBody>
        </p:sp>
        <p:sp>
          <p:nvSpPr>
            <p:cNvPr id="32" name="Rectángulo 31">
              <a:extLst>
                <a:ext uri="{FF2B5EF4-FFF2-40B4-BE49-F238E27FC236}">
                  <a16:creationId xmlns:a16="http://schemas.microsoft.com/office/drawing/2014/main" id="{D273510C-3CCE-4697-8AD6-891FFD218522}"/>
                </a:ext>
              </a:extLst>
            </p:cNvPr>
            <p:cNvSpPr/>
            <p:nvPr/>
          </p:nvSpPr>
          <p:spPr>
            <a:xfrm>
              <a:off x="1445261" y="4238626"/>
              <a:ext cx="432048" cy="260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PE" sz="1000" b="1" dirty="0"/>
                <a:t>P 2</a:t>
              </a:r>
            </a:p>
          </p:txBody>
        </p:sp>
        <p:cxnSp>
          <p:nvCxnSpPr>
            <p:cNvPr id="33" name="Conector recto de flecha 32">
              <a:extLst>
                <a:ext uri="{FF2B5EF4-FFF2-40B4-BE49-F238E27FC236}">
                  <a16:creationId xmlns:a16="http://schemas.microsoft.com/office/drawing/2014/main" id="{25A39872-4B80-4384-8297-D6DC33857CB9}"/>
                </a:ext>
              </a:extLst>
            </p:cNvPr>
            <p:cNvCxnSpPr/>
            <p:nvPr/>
          </p:nvCxnSpPr>
          <p:spPr>
            <a:xfrm>
              <a:off x="971600" y="3847430"/>
              <a:ext cx="389864"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Conector recto de flecha 33">
              <a:extLst>
                <a:ext uri="{FF2B5EF4-FFF2-40B4-BE49-F238E27FC236}">
                  <a16:creationId xmlns:a16="http://schemas.microsoft.com/office/drawing/2014/main" id="{8D5CA4E0-3C56-4855-B0D3-41AFADB7BEA7}"/>
                </a:ext>
              </a:extLst>
            </p:cNvPr>
            <p:cNvCxnSpPr/>
            <p:nvPr/>
          </p:nvCxnSpPr>
          <p:spPr>
            <a:xfrm>
              <a:off x="2766633" y="4108227"/>
              <a:ext cx="389864"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5905A40C-A85C-4B93-BFD1-0D416FEA226E}"/>
                </a:ext>
              </a:extLst>
            </p:cNvPr>
            <p:cNvCxnSpPr/>
            <p:nvPr/>
          </p:nvCxnSpPr>
          <p:spPr>
            <a:xfrm>
              <a:off x="1937528" y="3847430"/>
              <a:ext cx="335152" cy="13039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6" name="Conector recto de flecha 35">
              <a:extLst>
                <a:ext uri="{FF2B5EF4-FFF2-40B4-BE49-F238E27FC236}">
                  <a16:creationId xmlns:a16="http://schemas.microsoft.com/office/drawing/2014/main" id="{39808D09-4102-43F7-8789-1E7B524A99EF}"/>
                </a:ext>
              </a:extLst>
            </p:cNvPr>
            <p:cNvCxnSpPr/>
            <p:nvPr/>
          </p:nvCxnSpPr>
          <p:spPr>
            <a:xfrm flipV="1">
              <a:off x="1974714" y="4108227"/>
              <a:ext cx="297966" cy="25096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CuadroTexto 36">
              <a:extLst>
                <a:ext uri="{FF2B5EF4-FFF2-40B4-BE49-F238E27FC236}">
                  <a16:creationId xmlns:a16="http://schemas.microsoft.com/office/drawing/2014/main" id="{97F2B4C0-C28A-4423-9EED-1DF5A817554C}"/>
                </a:ext>
              </a:extLst>
            </p:cNvPr>
            <p:cNvSpPr txBox="1"/>
            <p:nvPr/>
          </p:nvSpPr>
          <p:spPr>
            <a:xfrm>
              <a:off x="946908" y="3131214"/>
              <a:ext cx="893920" cy="326321"/>
            </a:xfrm>
            <a:prstGeom prst="rect">
              <a:avLst/>
            </a:prstGeom>
            <a:noFill/>
          </p:spPr>
          <p:txBody>
            <a:bodyPr wrap="square" rtlCol="0">
              <a:spAutoFit/>
            </a:bodyPr>
            <a:lstStyle/>
            <a:p>
              <a:r>
                <a:rPr lang="es-PE" sz="1167" b="1" dirty="0"/>
                <a:t>Siembra</a:t>
              </a:r>
              <a:endParaRPr lang="es-PE" sz="1500" b="1" dirty="0"/>
            </a:p>
          </p:txBody>
        </p:sp>
        <p:sp>
          <p:nvSpPr>
            <p:cNvPr id="38" name="CuadroTexto 37">
              <a:extLst>
                <a:ext uri="{FF2B5EF4-FFF2-40B4-BE49-F238E27FC236}">
                  <a16:creationId xmlns:a16="http://schemas.microsoft.com/office/drawing/2014/main" id="{083016B6-412F-43B4-90E0-AC82BC81ECD3}"/>
                </a:ext>
              </a:extLst>
            </p:cNvPr>
            <p:cNvSpPr txBox="1"/>
            <p:nvPr/>
          </p:nvSpPr>
          <p:spPr>
            <a:xfrm>
              <a:off x="2942945" y="1806786"/>
              <a:ext cx="1654174" cy="326321"/>
            </a:xfrm>
            <a:prstGeom prst="rect">
              <a:avLst/>
            </a:prstGeom>
            <a:noFill/>
          </p:spPr>
          <p:txBody>
            <a:bodyPr wrap="square" rtlCol="0">
              <a:spAutoFit/>
            </a:bodyPr>
            <a:lstStyle/>
            <a:p>
              <a:r>
                <a:rPr lang="es-PE" sz="1167" b="1" dirty="0"/>
                <a:t>Lúpulos/Granos</a:t>
              </a:r>
              <a:endParaRPr lang="es-PE" sz="1500" b="1" dirty="0"/>
            </a:p>
          </p:txBody>
        </p:sp>
        <p:sp>
          <p:nvSpPr>
            <p:cNvPr id="39" name="CuadroTexto 38">
              <a:extLst>
                <a:ext uri="{FF2B5EF4-FFF2-40B4-BE49-F238E27FC236}">
                  <a16:creationId xmlns:a16="http://schemas.microsoft.com/office/drawing/2014/main" id="{052B16E5-B946-4C15-A8C0-E69A4859596A}"/>
                </a:ext>
              </a:extLst>
            </p:cNvPr>
            <p:cNvSpPr txBox="1"/>
            <p:nvPr/>
          </p:nvSpPr>
          <p:spPr>
            <a:xfrm>
              <a:off x="2817745" y="3381150"/>
              <a:ext cx="2236236" cy="326321"/>
            </a:xfrm>
            <a:prstGeom prst="rect">
              <a:avLst/>
            </a:prstGeom>
            <a:noFill/>
          </p:spPr>
          <p:txBody>
            <a:bodyPr wrap="square" rtlCol="0">
              <a:spAutoFit/>
            </a:bodyPr>
            <a:lstStyle/>
            <a:p>
              <a:r>
                <a:rPr lang="es-PE" sz="1167" b="1" dirty="0"/>
                <a:t>Manufactura de latas</a:t>
              </a:r>
              <a:endParaRPr lang="es-PE" sz="1500" b="1" dirty="0"/>
            </a:p>
          </p:txBody>
        </p:sp>
        <p:sp>
          <p:nvSpPr>
            <p:cNvPr id="40" name="CuadroTexto 39">
              <a:extLst>
                <a:ext uri="{FF2B5EF4-FFF2-40B4-BE49-F238E27FC236}">
                  <a16:creationId xmlns:a16="http://schemas.microsoft.com/office/drawing/2014/main" id="{DBB8EC8B-DFD6-4C60-9DD5-266D5808EA01}"/>
                </a:ext>
              </a:extLst>
            </p:cNvPr>
            <p:cNvSpPr txBox="1"/>
            <p:nvPr/>
          </p:nvSpPr>
          <p:spPr>
            <a:xfrm>
              <a:off x="62208" y="4596706"/>
              <a:ext cx="1182989" cy="480132"/>
            </a:xfrm>
            <a:prstGeom prst="rect">
              <a:avLst/>
            </a:prstGeom>
            <a:noFill/>
          </p:spPr>
          <p:txBody>
            <a:bodyPr wrap="square" rtlCol="0">
              <a:spAutoFit/>
            </a:bodyPr>
            <a:lstStyle/>
            <a:p>
              <a:r>
                <a:rPr lang="es-PE" sz="1000" b="1" dirty="0"/>
                <a:t>Proveedores nivel 3</a:t>
              </a:r>
              <a:endParaRPr lang="es-PE" sz="1333" b="1" dirty="0"/>
            </a:p>
          </p:txBody>
        </p:sp>
        <p:sp>
          <p:nvSpPr>
            <p:cNvPr id="41" name="CuadroTexto 40">
              <a:extLst>
                <a:ext uri="{FF2B5EF4-FFF2-40B4-BE49-F238E27FC236}">
                  <a16:creationId xmlns:a16="http://schemas.microsoft.com/office/drawing/2014/main" id="{8FE1EFA6-3592-4F89-91D2-654AD43D55C6}"/>
                </a:ext>
              </a:extLst>
            </p:cNvPr>
            <p:cNvSpPr txBox="1"/>
            <p:nvPr/>
          </p:nvSpPr>
          <p:spPr>
            <a:xfrm>
              <a:off x="1166532" y="4596963"/>
              <a:ext cx="1182989" cy="480132"/>
            </a:xfrm>
            <a:prstGeom prst="rect">
              <a:avLst/>
            </a:prstGeom>
            <a:noFill/>
          </p:spPr>
          <p:txBody>
            <a:bodyPr wrap="square" rtlCol="0">
              <a:spAutoFit/>
            </a:bodyPr>
            <a:lstStyle/>
            <a:p>
              <a:r>
                <a:rPr lang="es-PE" sz="1000" b="1" dirty="0"/>
                <a:t>Proveedores nivel 2</a:t>
              </a:r>
              <a:endParaRPr lang="es-PE" sz="1333" b="1" dirty="0"/>
            </a:p>
          </p:txBody>
        </p:sp>
        <p:sp>
          <p:nvSpPr>
            <p:cNvPr id="42" name="CuadroTexto 41">
              <a:extLst>
                <a:ext uri="{FF2B5EF4-FFF2-40B4-BE49-F238E27FC236}">
                  <a16:creationId xmlns:a16="http://schemas.microsoft.com/office/drawing/2014/main" id="{897E6CD6-E82E-4770-B33A-F8DF54E8662F}"/>
                </a:ext>
              </a:extLst>
            </p:cNvPr>
            <p:cNvSpPr txBox="1"/>
            <p:nvPr/>
          </p:nvSpPr>
          <p:spPr>
            <a:xfrm>
              <a:off x="2250196" y="4607967"/>
              <a:ext cx="1182989" cy="480132"/>
            </a:xfrm>
            <a:prstGeom prst="rect">
              <a:avLst/>
            </a:prstGeom>
            <a:noFill/>
          </p:spPr>
          <p:txBody>
            <a:bodyPr wrap="square" rtlCol="0">
              <a:spAutoFit/>
            </a:bodyPr>
            <a:lstStyle/>
            <a:p>
              <a:r>
                <a:rPr lang="es-PE" sz="1000" b="1" dirty="0"/>
                <a:t>Proveedores nivel 1</a:t>
              </a:r>
              <a:endParaRPr lang="es-PE" sz="1333" b="1" dirty="0"/>
            </a:p>
          </p:txBody>
        </p:sp>
        <p:sp>
          <p:nvSpPr>
            <p:cNvPr id="43" name="CuadroTexto 42">
              <a:extLst>
                <a:ext uri="{FF2B5EF4-FFF2-40B4-BE49-F238E27FC236}">
                  <a16:creationId xmlns:a16="http://schemas.microsoft.com/office/drawing/2014/main" id="{BEF459E7-C6C9-4795-89F9-80CCFBE73EC5}"/>
                </a:ext>
              </a:extLst>
            </p:cNvPr>
            <p:cNvSpPr txBox="1"/>
            <p:nvPr/>
          </p:nvSpPr>
          <p:spPr>
            <a:xfrm>
              <a:off x="2817745" y="5986819"/>
              <a:ext cx="2236236" cy="326321"/>
            </a:xfrm>
            <a:prstGeom prst="rect">
              <a:avLst/>
            </a:prstGeom>
            <a:noFill/>
          </p:spPr>
          <p:txBody>
            <a:bodyPr wrap="square" rtlCol="0">
              <a:spAutoFit/>
            </a:bodyPr>
            <a:lstStyle/>
            <a:p>
              <a:r>
                <a:rPr lang="es-PE" sz="1167" b="1" dirty="0"/>
                <a:t>Manufactura de botellas</a:t>
              </a:r>
              <a:endParaRPr lang="es-PE" sz="1500" b="1" dirty="0"/>
            </a:p>
          </p:txBody>
        </p:sp>
        <p:sp>
          <p:nvSpPr>
            <p:cNvPr id="44" name="CuadroTexto 43">
              <a:extLst>
                <a:ext uri="{FF2B5EF4-FFF2-40B4-BE49-F238E27FC236}">
                  <a16:creationId xmlns:a16="http://schemas.microsoft.com/office/drawing/2014/main" id="{17F9FD20-FEF6-4CE0-BADA-C4DBB6E196DA}"/>
                </a:ext>
              </a:extLst>
            </p:cNvPr>
            <p:cNvSpPr txBox="1"/>
            <p:nvPr/>
          </p:nvSpPr>
          <p:spPr>
            <a:xfrm>
              <a:off x="5307927" y="4948368"/>
              <a:ext cx="1123762" cy="326321"/>
            </a:xfrm>
            <a:prstGeom prst="rect">
              <a:avLst/>
            </a:prstGeom>
            <a:noFill/>
          </p:spPr>
          <p:txBody>
            <a:bodyPr wrap="square" rtlCol="0">
              <a:spAutoFit/>
            </a:bodyPr>
            <a:lstStyle/>
            <a:p>
              <a:r>
                <a:rPr lang="es-PE" sz="1167" b="1" dirty="0"/>
                <a:t>Cervecería</a:t>
              </a:r>
              <a:endParaRPr lang="es-PE" sz="1500" b="1" dirty="0"/>
            </a:p>
          </p:txBody>
        </p:sp>
        <p:sp>
          <p:nvSpPr>
            <p:cNvPr id="45" name="CuadroTexto 44">
              <a:extLst>
                <a:ext uri="{FF2B5EF4-FFF2-40B4-BE49-F238E27FC236}">
                  <a16:creationId xmlns:a16="http://schemas.microsoft.com/office/drawing/2014/main" id="{6F6BC08C-BAFD-46BB-8682-3E5E912262B9}"/>
                </a:ext>
              </a:extLst>
            </p:cNvPr>
            <p:cNvSpPr txBox="1"/>
            <p:nvPr/>
          </p:nvSpPr>
          <p:spPr>
            <a:xfrm>
              <a:off x="7270713" y="5986818"/>
              <a:ext cx="818233" cy="326321"/>
            </a:xfrm>
            <a:prstGeom prst="rect">
              <a:avLst/>
            </a:prstGeom>
            <a:noFill/>
          </p:spPr>
          <p:txBody>
            <a:bodyPr wrap="square" rtlCol="0">
              <a:spAutoFit/>
            </a:bodyPr>
            <a:lstStyle/>
            <a:p>
              <a:r>
                <a:rPr lang="es-PE" sz="1167" b="1" dirty="0"/>
                <a:t>Cliente</a:t>
              </a:r>
              <a:endParaRPr lang="es-PE" sz="1500" b="1" dirty="0"/>
            </a:p>
          </p:txBody>
        </p:sp>
        <p:sp>
          <p:nvSpPr>
            <p:cNvPr id="46" name="CuadroTexto 45">
              <a:extLst>
                <a:ext uri="{FF2B5EF4-FFF2-40B4-BE49-F238E27FC236}">
                  <a16:creationId xmlns:a16="http://schemas.microsoft.com/office/drawing/2014/main" id="{23A07610-84FD-4C14-B603-4A3345486CB2}"/>
                </a:ext>
              </a:extLst>
            </p:cNvPr>
            <p:cNvSpPr txBox="1"/>
            <p:nvPr/>
          </p:nvSpPr>
          <p:spPr>
            <a:xfrm>
              <a:off x="7987506" y="4152393"/>
              <a:ext cx="818233" cy="326321"/>
            </a:xfrm>
            <a:prstGeom prst="rect">
              <a:avLst/>
            </a:prstGeom>
            <a:noFill/>
          </p:spPr>
          <p:txBody>
            <a:bodyPr wrap="square" rtlCol="0">
              <a:spAutoFit/>
            </a:bodyPr>
            <a:lstStyle/>
            <a:p>
              <a:r>
                <a:rPr lang="es-PE" sz="1167" b="1" dirty="0"/>
                <a:t>Retail</a:t>
              </a:r>
              <a:endParaRPr lang="es-PE" sz="1500" b="1" dirty="0"/>
            </a:p>
          </p:txBody>
        </p:sp>
        <p:sp>
          <p:nvSpPr>
            <p:cNvPr id="47" name="CuadroTexto 46">
              <a:extLst>
                <a:ext uri="{FF2B5EF4-FFF2-40B4-BE49-F238E27FC236}">
                  <a16:creationId xmlns:a16="http://schemas.microsoft.com/office/drawing/2014/main" id="{E81DC2AD-E4C1-4C8A-95D0-4B8FEE09236B}"/>
                </a:ext>
              </a:extLst>
            </p:cNvPr>
            <p:cNvSpPr txBox="1"/>
            <p:nvPr/>
          </p:nvSpPr>
          <p:spPr>
            <a:xfrm>
              <a:off x="7126017" y="1395682"/>
              <a:ext cx="1476413" cy="326321"/>
            </a:xfrm>
            <a:prstGeom prst="rect">
              <a:avLst/>
            </a:prstGeom>
            <a:noFill/>
          </p:spPr>
          <p:txBody>
            <a:bodyPr wrap="square" rtlCol="0">
              <a:spAutoFit/>
            </a:bodyPr>
            <a:lstStyle/>
            <a:p>
              <a:r>
                <a:rPr lang="es-PE" sz="1167" b="1" dirty="0"/>
                <a:t>Distribuidora</a:t>
              </a:r>
              <a:endParaRPr lang="es-PE" sz="1500" b="1" dirty="0"/>
            </a:p>
          </p:txBody>
        </p:sp>
        <p:cxnSp>
          <p:nvCxnSpPr>
            <p:cNvPr id="48" name="Conector recto de flecha 47">
              <a:extLst>
                <a:ext uri="{FF2B5EF4-FFF2-40B4-BE49-F238E27FC236}">
                  <a16:creationId xmlns:a16="http://schemas.microsoft.com/office/drawing/2014/main" id="{CABF4A33-87F0-4413-8168-24BE61D073B6}"/>
                </a:ext>
              </a:extLst>
            </p:cNvPr>
            <p:cNvCxnSpPr/>
            <p:nvPr/>
          </p:nvCxnSpPr>
          <p:spPr>
            <a:xfrm flipV="1">
              <a:off x="2123728" y="2544161"/>
              <a:ext cx="871454" cy="1128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Conector recto de flecha 48">
              <a:extLst>
                <a:ext uri="{FF2B5EF4-FFF2-40B4-BE49-F238E27FC236}">
                  <a16:creationId xmlns:a16="http://schemas.microsoft.com/office/drawing/2014/main" id="{76BD86E1-DD69-418A-93C9-DB72548F95D8}"/>
                </a:ext>
              </a:extLst>
            </p:cNvPr>
            <p:cNvCxnSpPr>
              <a:stCxn id="13" idx="2"/>
              <a:endCxn id="14" idx="0"/>
            </p:cNvCxnSpPr>
            <p:nvPr/>
          </p:nvCxnSpPr>
          <p:spPr>
            <a:xfrm>
              <a:off x="7802705" y="2648111"/>
              <a:ext cx="475" cy="5596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Conector recto de flecha 49">
              <a:extLst>
                <a:ext uri="{FF2B5EF4-FFF2-40B4-BE49-F238E27FC236}">
                  <a16:creationId xmlns:a16="http://schemas.microsoft.com/office/drawing/2014/main" id="{DCCBB2E6-E2DF-425A-9C62-B7473A84570D}"/>
                </a:ext>
              </a:extLst>
            </p:cNvPr>
            <p:cNvCxnSpPr>
              <a:stCxn id="14" idx="2"/>
              <a:endCxn id="15" idx="0"/>
            </p:cNvCxnSpPr>
            <p:nvPr/>
          </p:nvCxnSpPr>
          <p:spPr>
            <a:xfrm>
              <a:off x="7803180" y="4107789"/>
              <a:ext cx="8728" cy="8511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Conector angular 72">
              <a:extLst>
                <a:ext uri="{FF2B5EF4-FFF2-40B4-BE49-F238E27FC236}">
                  <a16:creationId xmlns:a16="http://schemas.microsoft.com/office/drawing/2014/main" id="{93A49360-1826-43A1-A7E9-A9851A684594}"/>
                </a:ext>
              </a:extLst>
            </p:cNvPr>
            <p:cNvCxnSpPr>
              <a:stCxn id="16" idx="0"/>
              <a:endCxn id="13" idx="1"/>
            </p:cNvCxnSpPr>
            <p:nvPr/>
          </p:nvCxnSpPr>
          <p:spPr>
            <a:xfrm rot="5400000" flipH="1" flipV="1">
              <a:off x="5594437" y="2473484"/>
              <a:ext cx="1806953" cy="1256208"/>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Conector angular 77">
              <a:extLst>
                <a:ext uri="{FF2B5EF4-FFF2-40B4-BE49-F238E27FC236}">
                  <a16:creationId xmlns:a16="http://schemas.microsoft.com/office/drawing/2014/main" id="{9C936B52-2846-47B9-8B1E-3B080364F588}"/>
                </a:ext>
              </a:extLst>
            </p:cNvPr>
            <p:cNvCxnSpPr>
              <a:stCxn id="20" idx="3"/>
            </p:cNvCxnSpPr>
            <p:nvPr/>
          </p:nvCxnSpPr>
          <p:spPr>
            <a:xfrm>
              <a:off x="4386451" y="2593520"/>
              <a:ext cx="1013670" cy="1384308"/>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3" name="Conector angular 80">
              <a:extLst>
                <a:ext uri="{FF2B5EF4-FFF2-40B4-BE49-F238E27FC236}">
                  <a16:creationId xmlns:a16="http://schemas.microsoft.com/office/drawing/2014/main" id="{3991FA62-C4E4-43FE-BBD4-1C492805E644}"/>
                </a:ext>
              </a:extLst>
            </p:cNvPr>
            <p:cNvCxnSpPr>
              <a:stCxn id="17" idx="3"/>
              <a:endCxn id="16" idx="1"/>
            </p:cNvCxnSpPr>
            <p:nvPr/>
          </p:nvCxnSpPr>
          <p:spPr>
            <a:xfrm>
              <a:off x="4512351" y="4138928"/>
              <a:ext cx="551208" cy="316136"/>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4" name="Conector angular 83">
              <a:extLst>
                <a:ext uri="{FF2B5EF4-FFF2-40B4-BE49-F238E27FC236}">
                  <a16:creationId xmlns:a16="http://schemas.microsoft.com/office/drawing/2014/main" id="{32FFD43F-736B-49C8-BE15-5C20360E5B7A}"/>
                </a:ext>
              </a:extLst>
            </p:cNvPr>
            <p:cNvCxnSpPr>
              <a:stCxn id="18" idx="3"/>
              <a:endCxn id="16" idx="1"/>
            </p:cNvCxnSpPr>
            <p:nvPr/>
          </p:nvCxnSpPr>
          <p:spPr>
            <a:xfrm flipV="1">
              <a:off x="4572000" y="4455064"/>
              <a:ext cx="491559" cy="1035347"/>
            </a:xfrm>
            <a:prstGeom prst="bentConnector3">
              <a:avLst>
                <a:gd name="adj1" fmla="val 4235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37897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Medición del desempeño de la SCM</a:t>
            </a:r>
          </a:p>
        </p:txBody>
      </p:sp>
    </p:spTree>
    <p:custDataLst>
      <p:tags r:id="rId1"/>
    </p:custDataLst>
    <p:extLst>
      <p:ext uri="{BB962C8B-B14F-4D97-AF65-F5344CB8AC3E}">
        <p14:creationId xmlns:p14="http://schemas.microsoft.com/office/powerpoint/2010/main" val="203870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 del desempeño de la SCM</a:t>
            </a:r>
          </a:p>
        </p:txBody>
      </p:sp>
      <p:sp>
        <p:nvSpPr>
          <p:cNvPr id="14" name="CuadroTexto 13">
            <a:extLst>
              <a:ext uri="{FF2B5EF4-FFF2-40B4-BE49-F238E27FC236}">
                <a16:creationId xmlns:a16="http://schemas.microsoft.com/office/drawing/2014/main" id="{E11FAFBA-CEC6-47E5-B2AC-F1AE9EAB6435}"/>
              </a:ext>
            </a:extLst>
          </p:cNvPr>
          <p:cNvSpPr txBox="1"/>
          <p:nvPr/>
        </p:nvSpPr>
        <p:spPr>
          <a:xfrm>
            <a:off x="971600" y="1357333"/>
            <a:ext cx="6120680" cy="400110"/>
          </a:xfrm>
          <a:prstGeom prst="rect">
            <a:avLst/>
          </a:prstGeom>
          <a:noFill/>
        </p:spPr>
        <p:txBody>
          <a:bodyPr wrap="square" rtlCol="0">
            <a:spAutoFit/>
          </a:bodyPr>
          <a:lstStyle/>
          <a:p>
            <a:r>
              <a:rPr lang="es-PE" sz="2000" b="1" u="sng" dirty="0"/>
              <a:t>Rotación de inventarios</a:t>
            </a:r>
          </a:p>
        </p:txBody>
      </p:sp>
      <p:sp>
        <p:nvSpPr>
          <p:cNvPr id="15" name="CuadroTexto 14">
            <a:extLst>
              <a:ext uri="{FF2B5EF4-FFF2-40B4-BE49-F238E27FC236}">
                <a16:creationId xmlns:a16="http://schemas.microsoft.com/office/drawing/2014/main" id="{83FF6EF9-0CC7-4EA2-9314-F9C52EA4F24A}"/>
              </a:ext>
            </a:extLst>
          </p:cNvPr>
          <p:cNvSpPr txBox="1"/>
          <p:nvPr/>
        </p:nvSpPr>
        <p:spPr>
          <a:xfrm>
            <a:off x="871797" y="1837387"/>
            <a:ext cx="7420617" cy="784830"/>
          </a:xfrm>
          <a:prstGeom prst="rect">
            <a:avLst/>
          </a:prstGeom>
          <a:noFill/>
        </p:spPr>
        <p:txBody>
          <a:bodyPr wrap="square" rtlCol="0">
            <a:spAutoFit/>
          </a:bodyPr>
          <a:lstStyle/>
          <a:p>
            <a:r>
              <a:rPr lang="es-PE" sz="1500" dirty="0" err="1"/>
              <a:t>Coexpro</a:t>
            </a:r>
            <a:r>
              <a:rPr lang="es-PE" sz="1500" dirty="0"/>
              <a:t> SAC, fabricante y distribuidor de snacks, proporciona el siguiente informe para un año reciente. Determine la rotación de inventarios y las semanas de suministro de </a:t>
            </a:r>
            <a:r>
              <a:rPr lang="es-PE" sz="1500" dirty="0" err="1"/>
              <a:t>Coexpro</a:t>
            </a:r>
            <a:r>
              <a:rPr lang="es-PE" sz="1500" dirty="0"/>
              <a:t> SAC.</a:t>
            </a:r>
          </a:p>
        </p:txBody>
      </p:sp>
      <p:graphicFrame>
        <p:nvGraphicFramePr>
          <p:cNvPr id="16" name="Tabla 15">
            <a:extLst>
              <a:ext uri="{FF2B5EF4-FFF2-40B4-BE49-F238E27FC236}">
                <a16:creationId xmlns:a16="http://schemas.microsoft.com/office/drawing/2014/main" id="{0AD13D6D-8D49-4A3E-BCB5-D1984249FAF9}"/>
              </a:ext>
            </a:extLst>
          </p:cNvPr>
          <p:cNvGraphicFramePr>
            <a:graphicFrameLocks noGrp="1"/>
          </p:cNvGraphicFramePr>
          <p:nvPr>
            <p:extLst/>
          </p:nvPr>
        </p:nvGraphicFramePr>
        <p:xfrm>
          <a:off x="971600" y="2742598"/>
          <a:ext cx="6900766" cy="2163231"/>
        </p:xfrm>
        <a:graphic>
          <a:graphicData uri="http://schemas.openxmlformats.org/drawingml/2006/table">
            <a:tbl>
              <a:tblPr firstRow="1" bandRow="1">
                <a:tableStyleId>{073A0DAA-6AF3-43AB-8588-CEC1D06C72B9}</a:tableStyleId>
              </a:tblPr>
              <a:tblGrid>
                <a:gridCol w="3504240">
                  <a:extLst>
                    <a:ext uri="{9D8B030D-6E8A-4147-A177-3AD203B41FA5}">
                      <a16:colId xmlns:a16="http://schemas.microsoft.com/office/drawing/2014/main" val="20000"/>
                    </a:ext>
                  </a:extLst>
                </a:gridCol>
                <a:gridCol w="1096270">
                  <a:extLst>
                    <a:ext uri="{9D8B030D-6E8A-4147-A177-3AD203B41FA5}">
                      <a16:colId xmlns:a16="http://schemas.microsoft.com/office/drawing/2014/main" val="20001"/>
                    </a:ext>
                  </a:extLst>
                </a:gridCol>
                <a:gridCol w="2300256">
                  <a:extLst>
                    <a:ext uri="{9D8B030D-6E8A-4147-A177-3AD203B41FA5}">
                      <a16:colId xmlns:a16="http://schemas.microsoft.com/office/drawing/2014/main" val="20002"/>
                    </a:ext>
                  </a:extLst>
                </a:gridCol>
              </a:tblGrid>
              <a:tr h="309033">
                <a:tc>
                  <a:txBody>
                    <a:bodyPr/>
                    <a:lstStyle/>
                    <a:p>
                      <a:r>
                        <a:rPr lang="es-PE" sz="1500" dirty="0"/>
                        <a:t>Ingresos netos</a:t>
                      </a:r>
                    </a:p>
                  </a:txBody>
                  <a:tcPr marL="76200" marR="76200" marT="38100" marB="38100"/>
                </a:tc>
                <a:tc>
                  <a:txBody>
                    <a:bodyPr/>
                    <a:lstStyle/>
                    <a:p>
                      <a:pPr algn="ctr"/>
                      <a:endParaRPr lang="es-PE" sz="1500" dirty="0"/>
                    </a:p>
                  </a:txBody>
                  <a:tcPr marL="76200" marR="76200" marT="38100" marB="38100"/>
                </a:tc>
                <a:tc>
                  <a:txBody>
                    <a:bodyPr/>
                    <a:lstStyle/>
                    <a:p>
                      <a:pPr algn="ctr"/>
                      <a:r>
                        <a:rPr lang="es-PE" sz="1500" dirty="0"/>
                        <a:t>S/ 32,500,000</a:t>
                      </a:r>
                    </a:p>
                  </a:txBody>
                  <a:tcPr marL="76200" marR="76200" marT="38100" marB="38100"/>
                </a:tc>
                <a:extLst>
                  <a:ext uri="{0D108BD9-81ED-4DB2-BD59-A6C34878D82A}">
                    <a16:rowId xmlns:a16="http://schemas.microsoft.com/office/drawing/2014/main" val="10000"/>
                  </a:ext>
                </a:extLst>
              </a:tr>
              <a:tr h="309033">
                <a:tc>
                  <a:txBody>
                    <a:bodyPr/>
                    <a:lstStyle/>
                    <a:p>
                      <a:r>
                        <a:rPr lang="es-PE" sz="1500" dirty="0"/>
                        <a:t>Costo de los bienes vendidos</a:t>
                      </a:r>
                    </a:p>
                  </a:txBody>
                  <a:tcPr marL="76200" marR="76200" marT="38100" marB="38100"/>
                </a:tc>
                <a:tc>
                  <a:txBody>
                    <a:bodyPr/>
                    <a:lstStyle/>
                    <a:p>
                      <a:pPr algn="ctr"/>
                      <a:endParaRPr lang="es-PE" sz="1500" dirty="0"/>
                    </a:p>
                  </a:txBody>
                  <a:tcPr marL="76200" marR="76200" marT="38100" marB="38100"/>
                </a:tc>
                <a:tc>
                  <a:txBody>
                    <a:bodyPr/>
                    <a:lstStyle/>
                    <a:p>
                      <a:pPr algn="ctr"/>
                      <a:r>
                        <a:rPr lang="es-PE" sz="1500" dirty="0"/>
                        <a:t>S/ 14,200,000</a:t>
                      </a:r>
                    </a:p>
                  </a:txBody>
                  <a:tcPr marL="76200" marR="76200" marT="38100" marB="38100"/>
                </a:tc>
                <a:extLst>
                  <a:ext uri="{0D108BD9-81ED-4DB2-BD59-A6C34878D82A}">
                    <a16:rowId xmlns:a16="http://schemas.microsoft.com/office/drawing/2014/main" val="10001"/>
                  </a:ext>
                </a:extLst>
              </a:tr>
              <a:tr h="309033">
                <a:tc>
                  <a:txBody>
                    <a:bodyPr/>
                    <a:lstStyle/>
                    <a:p>
                      <a:r>
                        <a:rPr lang="es-PE" sz="1500" dirty="0"/>
                        <a:t>Inventario</a:t>
                      </a:r>
                    </a:p>
                  </a:txBody>
                  <a:tcPr marL="76200" marR="76200" marT="38100" marB="38100"/>
                </a:tc>
                <a:tc>
                  <a:txBody>
                    <a:bodyPr/>
                    <a:lstStyle/>
                    <a:p>
                      <a:pPr algn="ctr"/>
                      <a:endParaRPr lang="es-PE" sz="1500" dirty="0"/>
                    </a:p>
                  </a:txBody>
                  <a:tcPr marL="76200" marR="76200" marT="38100" marB="38100"/>
                </a:tc>
                <a:tc>
                  <a:txBody>
                    <a:bodyPr/>
                    <a:lstStyle/>
                    <a:p>
                      <a:pPr algn="ctr"/>
                      <a:endParaRPr lang="es-PE" sz="1500" dirty="0"/>
                    </a:p>
                  </a:txBody>
                  <a:tcPr marL="76200" marR="76200" marT="38100" marB="38100"/>
                </a:tc>
                <a:extLst>
                  <a:ext uri="{0D108BD9-81ED-4DB2-BD59-A6C34878D82A}">
                    <a16:rowId xmlns:a16="http://schemas.microsoft.com/office/drawing/2014/main" val="10002"/>
                  </a:ext>
                </a:extLst>
              </a:tr>
              <a:tr h="309033">
                <a:tc>
                  <a:txBody>
                    <a:bodyPr/>
                    <a:lstStyle/>
                    <a:p>
                      <a:pPr lvl="1"/>
                      <a:r>
                        <a:rPr lang="es-PE" sz="1500" dirty="0"/>
                        <a:t>Inventario de materias primas</a:t>
                      </a:r>
                    </a:p>
                  </a:txBody>
                  <a:tcPr marL="76200" marR="76200" marT="38100" marB="38100"/>
                </a:tc>
                <a:tc>
                  <a:txBody>
                    <a:bodyPr/>
                    <a:lstStyle/>
                    <a:p>
                      <a:pPr algn="ctr"/>
                      <a:r>
                        <a:rPr lang="es-PE" sz="1500" dirty="0"/>
                        <a:t>S/ 740,000</a:t>
                      </a:r>
                    </a:p>
                  </a:txBody>
                  <a:tcPr marL="76200" marR="76200" marT="38100" marB="38100"/>
                </a:tc>
                <a:tc>
                  <a:txBody>
                    <a:bodyPr/>
                    <a:lstStyle/>
                    <a:p>
                      <a:pPr algn="ctr"/>
                      <a:endParaRPr lang="es-PE" sz="1500" dirty="0"/>
                    </a:p>
                  </a:txBody>
                  <a:tcPr marL="76200" marR="76200" marT="38100" marB="38100"/>
                </a:tc>
                <a:extLst>
                  <a:ext uri="{0D108BD9-81ED-4DB2-BD59-A6C34878D82A}">
                    <a16:rowId xmlns:a16="http://schemas.microsoft.com/office/drawing/2014/main" val="10003"/>
                  </a:ext>
                </a:extLst>
              </a:tr>
              <a:tr h="309033">
                <a:tc>
                  <a:txBody>
                    <a:bodyPr/>
                    <a:lstStyle/>
                    <a:p>
                      <a:pPr lvl="1"/>
                      <a:r>
                        <a:rPr lang="es-PE" sz="1500" dirty="0"/>
                        <a:t>Inventario de trabajo</a:t>
                      </a:r>
                      <a:r>
                        <a:rPr lang="es-PE" sz="1500" baseline="0" dirty="0"/>
                        <a:t> en proceso</a:t>
                      </a:r>
                      <a:endParaRPr lang="es-PE" sz="1500" dirty="0"/>
                    </a:p>
                  </a:txBody>
                  <a:tcPr marL="76200" marR="76200" marT="38100" marB="38100"/>
                </a:tc>
                <a:tc>
                  <a:txBody>
                    <a:bodyPr/>
                    <a:lstStyle/>
                    <a:p>
                      <a:pPr algn="ctr"/>
                      <a:r>
                        <a:rPr lang="es-PE" sz="1500" baseline="0" dirty="0"/>
                        <a:t>S/ 110,000</a:t>
                      </a:r>
                      <a:endParaRPr lang="es-PE" sz="1500" dirty="0"/>
                    </a:p>
                  </a:txBody>
                  <a:tcPr marL="76200" marR="76200" marT="38100" marB="38100"/>
                </a:tc>
                <a:tc>
                  <a:txBody>
                    <a:bodyPr/>
                    <a:lstStyle/>
                    <a:p>
                      <a:pPr algn="ctr"/>
                      <a:endParaRPr lang="es-PE" sz="1500" dirty="0"/>
                    </a:p>
                  </a:txBody>
                  <a:tcPr marL="76200" marR="76200" marT="38100" marB="38100"/>
                </a:tc>
                <a:extLst>
                  <a:ext uri="{0D108BD9-81ED-4DB2-BD59-A6C34878D82A}">
                    <a16:rowId xmlns:a16="http://schemas.microsoft.com/office/drawing/2014/main" val="10004"/>
                  </a:ext>
                </a:extLst>
              </a:tr>
              <a:tr h="309033">
                <a:tc>
                  <a:txBody>
                    <a:bodyPr/>
                    <a:lstStyle/>
                    <a:p>
                      <a:pPr lvl="1"/>
                      <a:r>
                        <a:rPr lang="es-PE" sz="1500" dirty="0"/>
                        <a:t>Inventario de bienes terminados</a:t>
                      </a:r>
                    </a:p>
                  </a:txBody>
                  <a:tcPr marL="76200" marR="76200" marT="38100" marB="38100"/>
                </a:tc>
                <a:tc>
                  <a:txBody>
                    <a:bodyPr/>
                    <a:lstStyle/>
                    <a:p>
                      <a:pPr algn="ctr"/>
                      <a:r>
                        <a:rPr lang="es-PE" sz="1500" dirty="0"/>
                        <a:t>S/ 840,000</a:t>
                      </a:r>
                    </a:p>
                  </a:txBody>
                  <a:tcPr marL="76200" marR="76200" marT="38100" marB="38100">
                    <a:lnB w="28575" cap="flat" cmpd="sng" algn="ctr">
                      <a:solidFill>
                        <a:schemeClr val="tx1"/>
                      </a:solidFill>
                      <a:prstDash val="solid"/>
                      <a:round/>
                      <a:headEnd type="none" w="med" len="med"/>
                      <a:tailEnd type="none" w="med" len="med"/>
                    </a:lnB>
                  </a:tcPr>
                </a:tc>
                <a:tc>
                  <a:txBody>
                    <a:bodyPr/>
                    <a:lstStyle/>
                    <a:p>
                      <a:pPr algn="ctr"/>
                      <a:endParaRPr lang="es-PE" sz="1500" dirty="0"/>
                    </a:p>
                  </a:txBody>
                  <a:tcPr marL="76200" marR="76200" marT="38100" marB="38100"/>
                </a:tc>
                <a:extLst>
                  <a:ext uri="{0D108BD9-81ED-4DB2-BD59-A6C34878D82A}">
                    <a16:rowId xmlns:a16="http://schemas.microsoft.com/office/drawing/2014/main" val="10005"/>
                  </a:ext>
                </a:extLst>
              </a:tr>
              <a:tr h="309033">
                <a:tc>
                  <a:txBody>
                    <a:bodyPr/>
                    <a:lstStyle/>
                    <a:p>
                      <a:r>
                        <a:rPr lang="es-PE" sz="1500" dirty="0"/>
                        <a:t>Inversión</a:t>
                      </a:r>
                      <a:r>
                        <a:rPr lang="es-PE" sz="1500" baseline="0" dirty="0"/>
                        <a:t> total en inventario</a:t>
                      </a:r>
                      <a:endParaRPr lang="es-PE" sz="1500" dirty="0"/>
                    </a:p>
                  </a:txBody>
                  <a:tcPr marL="76200" marR="76200" marT="38100" marB="38100"/>
                </a:tc>
                <a:tc>
                  <a:txBody>
                    <a:bodyPr/>
                    <a:lstStyle/>
                    <a:p>
                      <a:pPr algn="ctr"/>
                      <a:endParaRPr lang="es-PE" sz="1500" dirty="0"/>
                    </a:p>
                  </a:txBody>
                  <a:tcPr marL="76200" marR="76200" marT="38100" marB="38100">
                    <a:lnT w="28575" cap="flat" cmpd="sng" algn="ctr">
                      <a:solidFill>
                        <a:schemeClr val="tx1"/>
                      </a:solidFill>
                      <a:prstDash val="solid"/>
                      <a:round/>
                      <a:headEnd type="none" w="med" len="med"/>
                      <a:tailEnd type="none" w="med" len="med"/>
                    </a:lnT>
                  </a:tcPr>
                </a:tc>
                <a:tc>
                  <a:txBody>
                    <a:bodyPr/>
                    <a:lstStyle/>
                    <a:p>
                      <a:pPr algn="ctr"/>
                      <a:r>
                        <a:rPr lang="es-PE" sz="1500" dirty="0"/>
                        <a:t>S/ 1,690,000</a:t>
                      </a:r>
                    </a:p>
                  </a:txBody>
                  <a:tcPr marL="76200" marR="76200" marT="38100" marB="38100"/>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86492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 del desempeño de la SCM</a:t>
            </a:r>
          </a:p>
        </p:txBody>
      </p:sp>
      <p:sp>
        <p:nvSpPr>
          <p:cNvPr id="3" name="CuadroTexto 2">
            <a:extLst>
              <a:ext uri="{FF2B5EF4-FFF2-40B4-BE49-F238E27FC236}">
                <a16:creationId xmlns:a16="http://schemas.microsoft.com/office/drawing/2014/main" id="{44148B79-AB3F-4FA6-ADA6-AE94076BFD8F}"/>
              </a:ext>
            </a:extLst>
          </p:cNvPr>
          <p:cNvSpPr txBox="1"/>
          <p:nvPr/>
        </p:nvSpPr>
        <p:spPr>
          <a:xfrm>
            <a:off x="971600" y="1357333"/>
            <a:ext cx="6120680" cy="400110"/>
          </a:xfrm>
          <a:prstGeom prst="rect">
            <a:avLst/>
          </a:prstGeom>
          <a:noFill/>
        </p:spPr>
        <p:txBody>
          <a:bodyPr wrap="square" rtlCol="0">
            <a:spAutoFit/>
          </a:bodyPr>
          <a:lstStyle/>
          <a:p>
            <a:r>
              <a:rPr lang="es-PE" sz="2000" b="1" u="sng" dirty="0"/>
              <a:t>Rotación de inventarios</a:t>
            </a:r>
          </a:p>
        </p:txBody>
      </p:sp>
      <p:sp>
        <p:nvSpPr>
          <p:cNvPr id="4" name="CuadroTexto 3">
            <a:extLst>
              <a:ext uri="{FF2B5EF4-FFF2-40B4-BE49-F238E27FC236}">
                <a16:creationId xmlns:a16="http://schemas.microsoft.com/office/drawing/2014/main" id="{ECF3D10E-021D-44DE-BDDD-6ECB74B010B6}"/>
              </a:ext>
            </a:extLst>
          </p:cNvPr>
          <p:cNvSpPr txBox="1"/>
          <p:nvPr/>
        </p:nvSpPr>
        <p:spPr>
          <a:xfrm>
            <a:off x="871797" y="1837387"/>
            <a:ext cx="7420617" cy="1246495"/>
          </a:xfrm>
          <a:prstGeom prst="rect">
            <a:avLst/>
          </a:prstGeom>
          <a:noFill/>
        </p:spPr>
        <p:txBody>
          <a:bodyPr wrap="square" rtlCol="0">
            <a:spAutoFit/>
          </a:bodyPr>
          <a:lstStyle/>
          <a:p>
            <a:r>
              <a:rPr lang="es-PE" sz="1500" dirty="0"/>
              <a:t>La </a:t>
            </a:r>
            <a:r>
              <a:rPr lang="es-PE" sz="1500" i="1" dirty="0"/>
              <a:t>Rotación de Inventarios</a:t>
            </a:r>
            <a:r>
              <a:rPr lang="es-PE" sz="1500" dirty="0"/>
              <a:t> se calcula de forma anual. </a:t>
            </a:r>
          </a:p>
          <a:p>
            <a:r>
              <a:rPr lang="es-PE" sz="1500" dirty="0"/>
              <a:t>El </a:t>
            </a:r>
            <a:r>
              <a:rPr lang="es-PE" sz="1500" i="1" dirty="0"/>
              <a:t>Costo de los Bienes Vendidos </a:t>
            </a:r>
            <a:r>
              <a:rPr lang="es-PE" sz="1500" dirty="0"/>
              <a:t>es el costo de producir los bienes o servicios vendidos para un periodo dado.</a:t>
            </a:r>
          </a:p>
          <a:p>
            <a:r>
              <a:rPr lang="es-PE" sz="1500" dirty="0"/>
              <a:t>La Inversión en Inventario es el valor promedio del inventario calculado para el mismo periodo.</a:t>
            </a:r>
          </a:p>
        </p:txBody>
      </p:sp>
      <p:sp>
        <p:nvSpPr>
          <p:cNvPr id="5" name="CuadroTexto 4">
            <a:extLst>
              <a:ext uri="{FF2B5EF4-FFF2-40B4-BE49-F238E27FC236}">
                <a16:creationId xmlns:a16="http://schemas.microsoft.com/office/drawing/2014/main" id="{AE7D9E7A-B374-49A4-9D6C-DE9B87563BFD}"/>
              </a:ext>
            </a:extLst>
          </p:cNvPr>
          <p:cNvSpPr txBox="1"/>
          <p:nvPr/>
        </p:nvSpPr>
        <p:spPr>
          <a:xfrm>
            <a:off x="1091613" y="3149791"/>
            <a:ext cx="7020780" cy="3231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PE" sz="1500" dirty="0"/>
              <a:t>Rotación de inventarios = Costo de los bienes vendidos / Inversión en inventario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77C5C41-49B8-4D7C-A828-4FAF24F264A5}"/>
                  </a:ext>
                </a:extLst>
              </p:cNvPr>
              <p:cNvSpPr txBox="1"/>
              <p:nvPr/>
            </p:nvSpPr>
            <p:spPr>
              <a:xfrm>
                <a:off x="5046668" y="4515978"/>
                <a:ext cx="1145512" cy="4580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PE" sz="1500" i="1">
                          <a:latin typeface="Cambria Math" panose="02040503050406030204" pitchFamily="18" charset="0"/>
                        </a:rPr>
                        <m:t>=</m:t>
                      </m:r>
                      <m:f>
                        <m:fPr>
                          <m:ctrlPr>
                            <a:rPr lang="es-PE" sz="1500" i="1">
                              <a:latin typeface="Cambria Math" panose="02040503050406030204" pitchFamily="18" charset="0"/>
                            </a:rPr>
                          </m:ctrlPr>
                        </m:fPr>
                        <m:num>
                          <m:r>
                            <a:rPr lang="es-PE" sz="1500" i="1">
                              <a:latin typeface="Cambria Math" panose="02040503050406030204" pitchFamily="18" charset="0"/>
                            </a:rPr>
                            <m:t>14</m:t>
                          </m:r>
                          <m:r>
                            <a:rPr lang="es-ES" sz="1500" i="1">
                              <a:latin typeface="Cambria Math" panose="02040503050406030204" pitchFamily="18" charset="0"/>
                            </a:rPr>
                            <m:t>,</m:t>
                          </m:r>
                          <m:r>
                            <a:rPr lang="es-PE" sz="1500" i="1">
                              <a:latin typeface="Cambria Math" panose="02040503050406030204" pitchFamily="18" charset="0"/>
                            </a:rPr>
                            <m:t>200</m:t>
                          </m:r>
                          <m:r>
                            <a:rPr lang="es-ES" sz="1500" i="1">
                              <a:latin typeface="Cambria Math" panose="02040503050406030204" pitchFamily="18" charset="0"/>
                            </a:rPr>
                            <m:t>,000</m:t>
                          </m:r>
                        </m:num>
                        <m:den>
                          <m:r>
                            <a:rPr lang="es-PE" sz="1500" i="1">
                              <a:latin typeface="Cambria Math" panose="02040503050406030204" pitchFamily="18" charset="0"/>
                            </a:rPr>
                            <m:t>1</m:t>
                          </m:r>
                          <m:r>
                            <a:rPr lang="es-ES" sz="1500" i="1">
                              <a:latin typeface="Cambria Math" panose="02040503050406030204" pitchFamily="18" charset="0"/>
                            </a:rPr>
                            <m:t>,</m:t>
                          </m:r>
                          <m:r>
                            <a:rPr lang="es-PE" sz="1500" i="1">
                              <a:latin typeface="Cambria Math" panose="02040503050406030204" pitchFamily="18" charset="0"/>
                            </a:rPr>
                            <m:t>690</m:t>
                          </m:r>
                          <m:r>
                            <a:rPr lang="es-ES" sz="1500" i="1">
                              <a:latin typeface="Cambria Math" panose="02040503050406030204" pitchFamily="18" charset="0"/>
                            </a:rPr>
                            <m:t>,000</m:t>
                          </m:r>
                        </m:den>
                      </m:f>
                    </m:oMath>
                  </m:oMathPara>
                </a14:m>
                <a:endParaRPr lang="es-PE" sz="1500" dirty="0"/>
              </a:p>
            </p:txBody>
          </p:sp>
        </mc:Choice>
        <mc:Fallback xmlns="">
          <p:sp>
            <p:nvSpPr>
              <p:cNvPr id="6" name="CuadroTexto 5">
                <a:extLst>
                  <a:ext uri="{FF2B5EF4-FFF2-40B4-BE49-F238E27FC236}">
                    <a16:creationId xmlns:a16="http://schemas.microsoft.com/office/drawing/2014/main" id="{F77C5C41-49B8-4D7C-A828-4FAF24F264A5}"/>
                  </a:ext>
                </a:extLst>
              </p:cNvPr>
              <p:cNvSpPr txBox="1">
                <a:spLocks noRot="1" noChangeAspect="1" noMove="1" noResize="1" noEditPoints="1" noAdjustHandles="1" noChangeArrowheads="1" noChangeShapeType="1" noTextEdit="1"/>
              </p:cNvSpPr>
              <p:nvPr/>
            </p:nvSpPr>
            <p:spPr>
              <a:xfrm>
                <a:off x="5046668" y="4515978"/>
                <a:ext cx="1145512" cy="458074"/>
              </a:xfrm>
              <a:prstGeom prst="rect">
                <a:avLst/>
              </a:prstGeom>
              <a:blipFill>
                <a:blip r:embed="rId4"/>
                <a:stretch>
                  <a:fillRect l="-2128" t="-1333" r="-4255" b="-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F18CE80-D8E7-4F6C-9E53-C0C7E65FD126}"/>
                  </a:ext>
                </a:extLst>
              </p:cNvPr>
              <p:cNvSpPr txBox="1"/>
              <p:nvPr/>
            </p:nvSpPr>
            <p:spPr>
              <a:xfrm>
                <a:off x="5062187" y="5121299"/>
                <a:ext cx="603050" cy="2565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667" b="1" i="1">
                          <a:latin typeface="Cambria Math" panose="02040503050406030204" pitchFamily="18" charset="0"/>
                        </a:rPr>
                        <m:t>=</m:t>
                      </m:r>
                      <m:r>
                        <a:rPr lang="es-PE" sz="1667" b="1" i="1">
                          <a:latin typeface="Cambria Math" panose="02040503050406030204" pitchFamily="18" charset="0"/>
                        </a:rPr>
                        <m:t>𝟖</m:t>
                      </m:r>
                      <m:r>
                        <a:rPr lang="es-PE" sz="1667" b="1" i="1">
                          <a:latin typeface="Cambria Math" panose="02040503050406030204" pitchFamily="18" charset="0"/>
                        </a:rPr>
                        <m:t>.</m:t>
                      </m:r>
                      <m:r>
                        <a:rPr lang="es-PE" sz="1667" b="1" i="1">
                          <a:latin typeface="Cambria Math" panose="02040503050406030204" pitchFamily="18" charset="0"/>
                        </a:rPr>
                        <m:t>𝟒</m:t>
                      </m:r>
                    </m:oMath>
                  </m:oMathPara>
                </a14:m>
                <a:endParaRPr lang="es-PE" sz="1667" b="1" dirty="0"/>
              </a:p>
            </p:txBody>
          </p:sp>
        </mc:Choice>
        <mc:Fallback xmlns="">
          <p:sp>
            <p:nvSpPr>
              <p:cNvPr id="7" name="CuadroTexto 6">
                <a:extLst>
                  <a:ext uri="{FF2B5EF4-FFF2-40B4-BE49-F238E27FC236}">
                    <a16:creationId xmlns:a16="http://schemas.microsoft.com/office/drawing/2014/main" id="{5F18CE80-D8E7-4F6C-9E53-C0C7E65FD126}"/>
                  </a:ext>
                </a:extLst>
              </p:cNvPr>
              <p:cNvSpPr txBox="1">
                <a:spLocks noRot="1" noChangeAspect="1" noMove="1" noResize="1" noEditPoints="1" noAdjustHandles="1" noChangeArrowheads="1" noChangeShapeType="1" noTextEdit="1"/>
              </p:cNvSpPr>
              <p:nvPr/>
            </p:nvSpPr>
            <p:spPr>
              <a:xfrm>
                <a:off x="5062187" y="5121299"/>
                <a:ext cx="603050" cy="256545"/>
              </a:xfrm>
              <a:prstGeom prst="rect">
                <a:avLst/>
              </a:prstGeom>
              <a:blipFill>
                <a:blip r:embed="rId5"/>
                <a:stretch>
                  <a:fillRect l="-4040" r="-9091" b="-9524"/>
                </a:stretch>
              </a:blipFill>
            </p:spPr>
            <p:txBody>
              <a:bodyPr/>
              <a:lstStyle/>
              <a:p>
                <a:r>
                  <a:rPr lang="es-ES">
                    <a:noFill/>
                  </a:rPr>
                  <a:t> </a:t>
                </a:r>
              </a:p>
            </p:txBody>
          </p:sp>
        </mc:Fallback>
      </mc:AlternateContent>
      <p:pic>
        <p:nvPicPr>
          <p:cNvPr id="8" name="Imagen 7">
            <a:extLst>
              <a:ext uri="{FF2B5EF4-FFF2-40B4-BE49-F238E27FC236}">
                <a16:creationId xmlns:a16="http://schemas.microsoft.com/office/drawing/2014/main" id="{74D40D53-41E0-4400-A6DF-73ABD5EE8670}"/>
              </a:ext>
            </a:extLst>
          </p:cNvPr>
          <p:cNvPicPr>
            <a:picLocks noChangeAspect="1"/>
          </p:cNvPicPr>
          <p:nvPr/>
        </p:nvPicPr>
        <p:blipFill>
          <a:blip r:embed="rId6"/>
          <a:stretch>
            <a:fillRect/>
          </a:stretch>
        </p:blipFill>
        <p:spPr>
          <a:xfrm>
            <a:off x="971600" y="3927090"/>
            <a:ext cx="3810000" cy="1238250"/>
          </a:xfrm>
          <a:prstGeom prst="rect">
            <a:avLst/>
          </a:prstGeom>
        </p:spPr>
      </p:pic>
    </p:spTree>
    <p:custDataLst>
      <p:tags r:id="rId1"/>
    </p:custDataLst>
    <p:extLst>
      <p:ext uri="{BB962C8B-B14F-4D97-AF65-F5344CB8AC3E}">
        <p14:creationId xmlns:p14="http://schemas.microsoft.com/office/powerpoint/2010/main" val="134896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 del desempeño de la SCM</a:t>
            </a:r>
          </a:p>
        </p:txBody>
      </p:sp>
      <p:sp>
        <p:nvSpPr>
          <p:cNvPr id="3" name="CuadroTexto 2">
            <a:extLst>
              <a:ext uri="{FF2B5EF4-FFF2-40B4-BE49-F238E27FC236}">
                <a16:creationId xmlns:a16="http://schemas.microsoft.com/office/drawing/2014/main" id="{C02FB085-B94D-436E-A7C9-05136F31F655}"/>
              </a:ext>
            </a:extLst>
          </p:cNvPr>
          <p:cNvSpPr txBox="1"/>
          <p:nvPr/>
        </p:nvSpPr>
        <p:spPr>
          <a:xfrm>
            <a:off x="971600" y="1357333"/>
            <a:ext cx="6120680" cy="400110"/>
          </a:xfrm>
          <a:prstGeom prst="rect">
            <a:avLst/>
          </a:prstGeom>
          <a:noFill/>
        </p:spPr>
        <p:txBody>
          <a:bodyPr wrap="square" rtlCol="0">
            <a:spAutoFit/>
          </a:bodyPr>
          <a:lstStyle/>
          <a:p>
            <a:r>
              <a:rPr lang="es-PE" sz="2000" b="1" u="sng" dirty="0"/>
              <a:t>Semanas de suministro</a:t>
            </a:r>
          </a:p>
        </p:txBody>
      </p:sp>
      <p:sp>
        <p:nvSpPr>
          <p:cNvPr id="4" name="CuadroTexto 3">
            <a:extLst>
              <a:ext uri="{FF2B5EF4-FFF2-40B4-BE49-F238E27FC236}">
                <a16:creationId xmlns:a16="http://schemas.microsoft.com/office/drawing/2014/main" id="{7D3F1950-D5BC-4E13-8EB5-CE583024FD8B}"/>
              </a:ext>
            </a:extLst>
          </p:cNvPr>
          <p:cNvSpPr txBox="1"/>
          <p:nvPr/>
        </p:nvSpPr>
        <p:spPr>
          <a:xfrm>
            <a:off x="871797" y="2036974"/>
            <a:ext cx="7470511" cy="2846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PE" sz="1250" dirty="0"/>
              <a:t>Semanas de Suministro = Inversión en inventario / (Costo anual de los bienes vendidos / 52 semanas)</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B9739FD6-6B21-4CFF-A99B-7F57EECD6736}"/>
                  </a:ext>
                </a:extLst>
              </p:cNvPr>
              <p:cNvSpPr txBox="1"/>
              <p:nvPr/>
            </p:nvSpPr>
            <p:spPr>
              <a:xfrm>
                <a:off x="5459058" y="3399474"/>
                <a:ext cx="1061701" cy="458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500" i="1">
                          <a:latin typeface="Cambria Math" panose="02040503050406030204" pitchFamily="18" charset="0"/>
                        </a:rPr>
                        <m:t>=</m:t>
                      </m:r>
                      <m:f>
                        <m:fPr>
                          <m:ctrlPr>
                            <a:rPr lang="es-PE" sz="1500" i="1">
                              <a:latin typeface="Cambria Math" panose="02040503050406030204" pitchFamily="18" charset="0"/>
                            </a:rPr>
                          </m:ctrlPr>
                        </m:fPr>
                        <m:num>
                          <m:r>
                            <a:rPr lang="es-PE" sz="1500" i="1">
                              <a:latin typeface="Cambria Math" panose="02040503050406030204" pitchFamily="18" charset="0"/>
                            </a:rPr>
                            <m:t>1</m:t>
                          </m:r>
                          <m:r>
                            <a:rPr lang="es-ES" sz="1500" i="1">
                              <a:latin typeface="Cambria Math" panose="02040503050406030204" pitchFamily="18" charset="0"/>
                            </a:rPr>
                            <m:t>,</m:t>
                          </m:r>
                          <m:r>
                            <a:rPr lang="es-PE" sz="1500" i="1">
                              <a:latin typeface="Cambria Math" panose="02040503050406030204" pitchFamily="18" charset="0"/>
                            </a:rPr>
                            <m:t>690</m:t>
                          </m:r>
                          <m:r>
                            <a:rPr lang="es-ES" sz="1500" i="1">
                              <a:latin typeface="Cambria Math" panose="02040503050406030204" pitchFamily="18" charset="0"/>
                            </a:rPr>
                            <m:t>,000</m:t>
                          </m:r>
                        </m:num>
                        <m:den>
                          <m:r>
                            <a:rPr lang="es-PE" sz="1500" i="1">
                              <a:latin typeface="Cambria Math" panose="02040503050406030204" pitchFamily="18" charset="0"/>
                            </a:rPr>
                            <m:t>273</m:t>
                          </m:r>
                          <m:r>
                            <a:rPr lang="es-ES" sz="1500" i="1">
                              <a:latin typeface="Cambria Math" panose="02040503050406030204" pitchFamily="18" charset="0"/>
                            </a:rPr>
                            <m:t>,076</m:t>
                          </m:r>
                        </m:den>
                      </m:f>
                    </m:oMath>
                  </m:oMathPara>
                </a14:m>
                <a:endParaRPr lang="es-PE" sz="1500" dirty="0"/>
              </a:p>
            </p:txBody>
          </p:sp>
        </mc:Choice>
        <mc:Fallback xmlns="">
          <p:sp>
            <p:nvSpPr>
              <p:cNvPr id="5" name="CuadroTexto 4">
                <a:extLst>
                  <a:ext uri="{FF2B5EF4-FFF2-40B4-BE49-F238E27FC236}">
                    <a16:creationId xmlns:a16="http://schemas.microsoft.com/office/drawing/2014/main" id="{B9739FD6-6B21-4CFF-A99B-7F57EECD6736}"/>
                  </a:ext>
                </a:extLst>
              </p:cNvPr>
              <p:cNvSpPr txBox="1">
                <a:spLocks noRot="1" noChangeAspect="1" noMove="1" noResize="1" noEditPoints="1" noAdjustHandles="1" noChangeArrowheads="1" noChangeShapeType="1" noTextEdit="1"/>
              </p:cNvSpPr>
              <p:nvPr/>
            </p:nvSpPr>
            <p:spPr>
              <a:xfrm>
                <a:off x="5459058" y="3399474"/>
                <a:ext cx="1061701" cy="458074"/>
              </a:xfrm>
              <a:prstGeom prst="rect">
                <a:avLst/>
              </a:prstGeom>
              <a:blipFill>
                <a:blip r:embed="rId3"/>
                <a:stretch>
                  <a:fillRect l="-1724" t="-1333" r="-3448"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AC77BB0-D8B5-476F-A285-32E3E5924543}"/>
                  </a:ext>
                </a:extLst>
              </p:cNvPr>
              <p:cNvSpPr txBox="1"/>
              <p:nvPr/>
            </p:nvSpPr>
            <p:spPr>
              <a:xfrm>
                <a:off x="5474576" y="4004796"/>
                <a:ext cx="731290" cy="2565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667" b="1" i="1">
                          <a:latin typeface="Cambria Math" panose="02040503050406030204" pitchFamily="18" charset="0"/>
                        </a:rPr>
                        <m:t>=</m:t>
                      </m:r>
                      <m:r>
                        <a:rPr lang="es-PE" sz="1667" b="1" i="1">
                          <a:latin typeface="Cambria Math" panose="02040503050406030204" pitchFamily="18" charset="0"/>
                        </a:rPr>
                        <m:t>𝟔</m:t>
                      </m:r>
                      <m:r>
                        <a:rPr lang="es-PE" sz="1667" b="1" i="1">
                          <a:latin typeface="Cambria Math" panose="02040503050406030204" pitchFamily="18" charset="0"/>
                        </a:rPr>
                        <m:t>.</m:t>
                      </m:r>
                      <m:r>
                        <a:rPr lang="es-PE" sz="1667" b="1" i="1">
                          <a:latin typeface="Cambria Math" panose="02040503050406030204" pitchFamily="18" charset="0"/>
                        </a:rPr>
                        <m:t>𝟏𝟗</m:t>
                      </m:r>
                    </m:oMath>
                  </m:oMathPara>
                </a14:m>
                <a:endParaRPr lang="es-PE" sz="1667" b="1" dirty="0"/>
              </a:p>
            </p:txBody>
          </p:sp>
        </mc:Choice>
        <mc:Fallback xmlns="">
          <p:sp>
            <p:nvSpPr>
              <p:cNvPr id="6" name="CuadroTexto 5">
                <a:extLst>
                  <a:ext uri="{FF2B5EF4-FFF2-40B4-BE49-F238E27FC236}">
                    <a16:creationId xmlns:a16="http://schemas.microsoft.com/office/drawing/2014/main" id="{FAC77BB0-D8B5-476F-A285-32E3E5924543}"/>
                  </a:ext>
                </a:extLst>
              </p:cNvPr>
              <p:cNvSpPr txBox="1">
                <a:spLocks noRot="1" noChangeAspect="1" noMove="1" noResize="1" noEditPoints="1" noAdjustHandles="1" noChangeArrowheads="1" noChangeShapeType="1" noTextEdit="1"/>
              </p:cNvSpPr>
              <p:nvPr/>
            </p:nvSpPr>
            <p:spPr>
              <a:xfrm>
                <a:off x="5474576" y="4004796"/>
                <a:ext cx="731290" cy="256545"/>
              </a:xfrm>
              <a:prstGeom prst="rect">
                <a:avLst/>
              </a:prstGeom>
              <a:blipFill>
                <a:blip r:embed="rId4"/>
                <a:stretch>
                  <a:fillRect l="-3333" r="-7500" b="-7143"/>
                </a:stretch>
              </a:blipFill>
            </p:spPr>
            <p:txBody>
              <a:bodyPr/>
              <a:lstStyle/>
              <a:p>
                <a:r>
                  <a:rPr lang="es-PE">
                    <a:noFill/>
                  </a:rPr>
                  <a:t> </a:t>
                </a:r>
              </a:p>
            </p:txBody>
          </p:sp>
        </mc:Fallback>
      </mc:AlternateContent>
      <p:sp>
        <p:nvSpPr>
          <p:cNvPr id="7" name="CuadroTexto 6">
            <a:extLst>
              <a:ext uri="{FF2B5EF4-FFF2-40B4-BE49-F238E27FC236}">
                <a16:creationId xmlns:a16="http://schemas.microsoft.com/office/drawing/2014/main" id="{7952AB9A-5FD9-4F62-9ABC-1EEC068A0BF1}"/>
              </a:ext>
            </a:extLst>
          </p:cNvPr>
          <p:cNvSpPr txBox="1"/>
          <p:nvPr/>
        </p:nvSpPr>
        <p:spPr>
          <a:xfrm>
            <a:off x="6359157" y="3979148"/>
            <a:ext cx="960107" cy="323165"/>
          </a:xfrm>
          <a:prstGeom prst="rect">
            <a:avLst/>
          </a:prstGeom>
          <a:noFill/>
        </p:spPr>
        <p:txBody>
          <a:bodyPr wrap="square" rtlCol="0">
            <a:spAutoFit/>
          </a:bodyPr>
          <a:lstStyle/>
          <a:p>
            <a:r>
              <a:rPr lang="es-PE" sz="1500" dirty="0"/>
              <a:t>Semanas</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A130BFD-4609-4A72-AE46-F93363EA5AB4}"/>
                  </a:ext>
                </a:extLst>
              </p:cNvPr>
              <p:cNvSpPr txBox="1"/>
              <p:nvPr/>
            </p:nvSpPr>
            <p:spPr>
              <a:xfrm>
                <a:off x="5458229" y="2781502"/>
                <a:ext cx="679433" cy="4337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PE" sz="1500" i="1">
                          <a:latin typeface="Cambria Math" panose="02040503050406030204" pitchFamily="18" charset="0"/>
                        </a:rPr>
                        <m:t>=</m:t>
                      </m:r>
                      <m:f>
                        <m:fPr>
                          <m:ctrlPr>
                            <a:rPr lang="es-PE" sz="1500" i="1">
                              <a:latin typeface="Cambria Math" panose="02040503050406030204" pitchFamily="18" charset="0"/>
                            </a:rPr>
                          </m:ctrlPr>
                        </m:fPr>
                        <m:num>
                          <m:r>
                            <a:rPr lang="es-PE" sz="1500" i="1">
                              <a:latin typeface="Cambria Math" panose="02040503050406030204" pitchFamily="18" charset="0"/>
                            </a:rPr>
                            <m:t>14</m:t>
                          </m:r>
                          <m:r>
                            <a:rPr lang="es-ES" sz="1500" i="1">
                              <a:latin typeface="Cambria Math" panose="02040503050406030204" pitchFamily="18" charset="0"/>
                            </a:rPr>
                            <m:t>,</m:t>
                          </m:r>
                          <m:r>
                            <a:rPr lang="es-PE" sz="1500" i="1">
                              <a:latin typeface="Cambria Math" panose="02040503050406030204" pitchFamily="18" charset="0"/>
                            </a:rPr>
                            <m:t>200</m:t>
                          </m:r>
                          <m:r>
                            <a:rPr lang="es-ES" sz="1500" i="1">
                              <a:latin typeface="Cambria Math" panose="02040503050406030204" pitchFamily="18" charset="0"/>
                            </a:rPr>
                            <m:t>,000</m:t>
                          </m:r>
                        </m:num>
                        <m:den>
                          <m:r>
                            <a:rPr lang="es-PE" sz="1500" i="1">
                              <a:latin typeface="Cambria Math" panose="02040503050406030204" pitchFamily="18" charset="0"/>
                            </a:rPr>
                            <m:t>52</m:t>
                          </m:r>
                        </m:den>
                      </m:f>
                    </m:oMath>
                  </m:oMathPara>
                </a14:m>
                <a:endParaRPr lang="es-PE" sz="1500" dirty="0"/>
              </a:p>
            </p:txBody>
          </p:sp>
        </mc:Choice>
        <mc:Fallback xmlns="">
          <p:sp>
            <p:nvSpPr>
              <p:cNvPr id="8" name="CuadroTexto 7">
                <a:extLst>
                  <a:ext uri="{FF2B5EF4-FFF2-40B4-BE49-F238E27FC236}">
                    <a16:creationId xmlns:a16="http://schemas.microsoft.com/office/drawing/2014/main" id="{DA130BFD-4609-4A72-AE46-F93363EA5AB4}"/>
                  </a:ext>
                </a:extLst>
              </p:cNvPr>
              <p:cNvSpPr txBox="1">
                <a:spLocks noRot="1" noChangeAspect="1" noMove="1" noResize="1" noEditPoints="1" noAdjustHandles="1" noChangeArrowheads="1" noChangeShapeType="1" noTextEdit="1"/>
              </p:cNvSpPr>
              <p:nvPr/>
            </p:nvSpPr>
            <p:spPr>
              <a:xfrm>
                <a:off x="5458229" y="2781502"/>
                <a:ext cx="679433" cy="433708"/>
              </a:xfrm>
              <a:prstGeom prst="rect">
                <a:avLst/>
              </a:prstGeom>
              <a:blipFill>
                <a:blip r:embed="rId5"/>
                <a:stretch>
                  <a:fillRect l="-6250" r="-72321" b="-1549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D8839252-BA83-48BF-A934-5A1F66512D0F}"/>
                  </a:ext>
                </a:extLst>
              </p:cNvPr>
              <p:cNvSpPr txBox="1"/>
              <p:nvPr/>
            </p:nvSpPr>
            <p:spPr>
              <a:xfrm>
                <a:off x="6779205" y="2853901"/>
                <a:ext cx="1116011" cy="2565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667" b="1" i="1">
                          <a:latin typeface="Cambria Math" panose="02040503050406030204" pitchFamily="18" charset="0"/>
                        </a:rPr>
                        <m:t>=</m:t>
                      </m:r>
                      <m:r>
                        <a:rPr lang="es-PE" sz="1667" b="1" i="1">
                          <a:latin typeface="Cambria Math" panose="02040503050406030204" pitchFamily="18" charset="0"/>
                        </a:rPr>
                        <m:t>𝟐𝟕𝟑</m:t>
                      </m:r>
                      <m:r>
                        <a:rPr lang="es-ES" sz="1667" b="1" i="1">
                          <a:latin typeface="Cambria Math" panose="02040503050406030204" pitchFamily="18" charset="0"/>
                        </a:rPr>
                        <m:t>,</m:t>
                      </m:r>
                      <m:r>
                        <a:rPr lang="es-ES" sz="1667" b="1" i="1">
                          <a:latin typeface="Cambria Math" panose="02040503050406030204" pitchFamily="18" charset="0"/>
                        </a:rPr>
                        <m:t>𝟎𝟕𝟔</m:t>
                      </m:r>
                    </m:oMath>
                  </m:oMathPara>
                </a14:m>
                <a:endParaRPr lang="es-PE" sz="1667" b="1" dirty="0"/>
              </a:p>
            </p:txBody>
          </p:sp>
        </mc:Choice>
        <mc:Fallback xmlns="">
          <p:sp>
            <p:nvSpPr>
              <p:cNvPr id="10" name="CuadroTexto 9">
                <a:extLst>
                  <a:ext uri="{FF2B5EF4-FFF2-40B4-BE49-F238E27FC236}">
                    <a16:creationId xmlns:a16="http://schemas.microsoft.com/office/drawing/2014/main" id="{D8839252-BA83-48BF-A934-5A1F66512D0F}"/>
                  </a:ext>
                </a:extLst>
              </p:cNvPr>
              <p:cNvSpPr txBox="1">
                <a:spLocks noRot="1" noChangeAspect="1" noMove="1" noResize="1" noEditPoints="1" noAdjustHandles="1" noChangeArrowheads="1" noChangeShapeType="1" noTextEdit="1"/>
              </p:cNvSpPr>
              <p:nvPr/>
            </p:nvSpPr>
            <p:spPr>
              <a:xfrm>
                <a:off x="6779205" y="2853901"/>
                <a:ext cx="1116011" cy="256545"/>
              </a:xfrm>
              <a:prstGeom prst="rect">
                <a:avLst/>
              </a:prstGeom>
              <a:blipFill>
                <a:blip r:embed="rId6"/>
                <a:stretch>
                  <a:fillRect l="-1639" r="-4918" b="-9524"/>
                </a:stretch>
              </a:blipFill>
            </p:spPr>
            <p:txBody>
              <a:bodyPr/>
              <a:lstStyle/>
              <a:p>
                <a:r>
                  <a:rPr lang="es-PE">
                    <a:noFill/>
                  </a:rPr>
                  <a:t> </a:t>
                </a:r>
              </a:p>
            </p:txBody>
          </p:sp>
        </mc:Fallback>
      </mc:AlternateContent>
      <p:pic>
        <p:nvPicPr>
          <p:cNvPr id="11" name="Imagen 10">
            <a:extLst>
              <a:ext uri="{FF2B5EF4-FFF2-40B4-BE49-F238E27FC236}">
                <a16:creationId xmlns:a16="http://schemas.microsoft.com/office/drawing/2014/main" id="{94CE75F5-CA62-45AF-9902-0D1FFB1C3263}"/>
              </a:ext>
            </a:extLst>
          </p:cNvPr>
          <p:cNvPicPr>
            <a:picLocks noChangeAspect="1"/>
          </p:cNvPicPr>
          <p:nvPr/>
        </p:nvPicPr>
        <p:blipFill>
          <a:blip r:embed="rId7"/>
          <a:stretch>
            <a:fillRect/>
          </a:stretch>
        </p:blipFill>
        <p:spPr>
          <a:xfrm>
            <a:off x="871797" y="2750611"/>
            <a:ext cx="3810000" cy="1238250"/>
          </a:xfrm>
          <a:prstGeom prst="rect">
            <a:avLst/>
          </a:prstGeom>
        </p:spPr>
      </p:pic>
    </p:spTree>
    <p:custDataLst>
      <p:tags r:id="rId1"/>
    </p:custDataLst>
    <p:extLst>
      <p:ext uri="{BB962C8B-B14F-4D97-AF65-F5344CB8AC3E}">
        <p14:creationId xmlns:p14="http://schemas.microsoft.com/office/powerpoint/2010/main" val="333259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 del desempeño de la SCM</a:t>
            </a:r>
          </a:p>
        </p:txBody>
      </p:sp>
      <p:sp>
        <p:nvSpPr>
          <p:cNvPr id="3" name="CuadroTexto 2">
            <a:extLst>
              <a:ext uri="{FF2B5EF4-FFF2-40B4-BE49-F238E27FC236}">
                <a16:creationId xmlns:a16="http://schemas.microsoft.com/office/drawing/2014/main" id="{6245BBB0-9745-4425-96C9-E8D83980B1C0}"/>
              </a:ext>
            </a:extLst>
          </p:cNvPr>
          <p:cNvSpPr txBox="1"/>
          <p:nvPr/>
        </p:nvSpPr>
        <p:spPr>
          <a:xfrm>
            <a:off x="1074812" y="2024684"/>
            <a:ext cx="3084028" cy="1015663"/>
          </a:xfrm>
          <a:prstGeom prst="rect">
            <a:avLst/>
          </a:prstGeom>
          <a:noFill/>
        </p:spPr>
        <p:txBody>
          <a:bodyPr wrap="square" rtlCol="0">
            <a:spAutoFit/>
          </a:bodyPr>
          <a:lstStyle/>
          <a:p>
            <a:r>
              <a:rPr lang="es-PE" sz="1500" dirty="0"/>
              <a:t>LEALTAD A SU ORGANIZACIÓN; JUSTICIA PARA AQUELLOS CON QUIENES TRATA;</a:t>
            </a:r>
          </a:p>
          <a:p>
            <a:r>
              <a:rPr lang="es-PE" sz="1500" dirty="0"/>
              <a:t>FE EN SU PROFESIÓN</a:t>
            </a:r>
          </a:p>
        </p:txBody>
      </p:sp>
      <p:sp>
        <p:nvSpPr>
          <p:cNvPr id="4" name="CuadroTexto 3">
            <a:extLst>
              <a:ext uri="{FF2B5EF4-FFF2-40B4-BE49-F238E27FC236}">
                <a16:creationId xmlns:a16="http://schemas.microsoft.com/office/drawing/2014/main" id="{CC08327A-91D4-4348-AD43-F22F6FD2EC06}"/>
              </a:ext>
            </a:extLst>
          </p:cNvPr>
          <p:cNvSpPr txBox="1"/>
          <p:nvPr/>
        </p:nvSpPr>
        <p:spPr>
          <a:xfrm>
            <a:off x="1091613" y="4128285"/>
            <a:ext cx="6720747" cy="553998"/>
          </a:xfrm>
          <a:prstGeom prst="rect">
            <a:avLst/>
          </a:prstGeom>
          <a:noFill/>
          <a:ln w="28575">
            <a:solidFill>
              <a:srgbClr val="FF0000"/>
            </a:solidFill>
            <a:prstDash val="dash"/>
          </a:ln>
        </p:spPr>
        <p:txBody>
          <a:bodyPr wrap="square" rtlCol="0">
            <a:spAutoFit/>
          </a:bodyPr>
          <a:lstStyle/>
          <a:p>
            <a:r>
              <a:rPr lang="es-PE" sz="1500" dirty="0"/>
              <a:t>La cadena de suministro es particularmente susceptible de presentar fallas éticas puesto que las oportunidades para el comportamiento poco ético son enormes.</a:t>
            </a:r>
          </a:p>
        </p:txBody>
      </p:sp>
      <p:pic>
        <p:nvPicPr>
          <p:cNvPr id="5" name="Imagen 4">
            <a:extLst>
              <a:ext uri="{FF2B5EF4-FFF2-40B4-BE49-F238E27FC236}">
                <a16:creationId xmlns:a16="http://schemas.microsoft.com/office/drawing/2014/main" id="{EA93F7E0-D7F1-42F1-821D-B8DAF8A684B7}"/>
              </a:ext>
            </a:extLst>
          </p:cNvPr>
          <p:cNvPicPr>
            <a:picLocks noChangeAspect="1"/>
          </p:cNvPicPr>
          <p:nvPr/>
        </p:nvPicPr>
        <p:blipFill>
          <a:blip r:embed="rId4"/>
          <a:stretch>
            <a:fillRect/>
          </a:stretch>
        </p:blipFill>
        <p:spPr>
          <a:xfrm>
            <a:off x="4386538" y="1830980"/>
            <a:ext cx="3425822" cy="1745642"/>
          </a:xfrm>
          <a:prstGeom prst="rect">
            <a:avLst/>
          </a:prstGeom>
        </p:spPr>
      </p:pic>
    </p:spTree>
    <p:custDataLst>
      <p:tags r:id="rId1"/>
    </p:custDataLst>
    <p:extLst>
      <p:ext uri="{BB962C8B-B14F-4D97-AF65-F5344CB8AC3E}">
        <p14:creationId xmlns:p14="http://schemas.microsoft.com/office/powerpoint/2010/main" val="5502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3648"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ángulo 10"/>
          <p:cNvSpPr/>
          <p:nvPr/>
        </p:nvSpPr>
        <p:spPr>
          <a:xfrm>
            <a:off x="407875" y="1195507"/>
            <a:ext cx="8548235" cy="2970044"/>
          </a:xfrm>
          <a:prstGeom prst="rect">
            <a:avLst/>
          </a:prstGeom>
        </p:spPr>
        <p:txBody>
          <a:bodyPr wrap="square">
            <a:spAutoFit/>
          </a:bodyPr>
          <a:lstStyle/>
          <a:p>
            <a:r>
              <a:rPr lang="es-PE" sz="1700" dirty="0">
                <a:solidFill>
                  <a:srgbClr val="FFFFFF"/>
                </a:solidFill>
                <a:latin typeface="+mj-lt"/>
                <a:ea typeface="Calibri" panose="020F0502020204030204" pitchFamily="34" charset="0"/>
                <a:cs typeface="Source Sans Pro" panose="020B0604020202020204" charset="0"/>
              </a:rPr>
              <a:t>La competencia no es sólo entre compañías sino también entre cadenas de suministro. Para muchas empresas, la cadena de suministro determina una parte sustancial del costo y de la calidad del producto, así como las oportunidades para adquirir capacidad de respuesta y diferenciación. Se identificaron tres estrategias importantes para la cadena de suministro: (1) muchos proveedores; (2) pocos proveedores y (3) integración vertical.</a:t>
            </a:r>
          </a:p>
          <a:p>
            <a:r>
              <a:rPr lang="es-PE" sz="1700" dirty="0">
                <a:solidFill>
                  <a:srgbClr val="FFFFFF"/>
                </a:solidFill>
                <a:latin typeface="+mj-lt"/>
                <a:ea typeface="Calibri" panose="020F0502020204030204" pitchFamily="34" charset="0"/>
                <a:cs typeface="Source Sans Pro" panose="020B0604020202020204" charset="0"/>
              </a:rPr>
              <a:t/>
            </a:r>
            <a:br>
              <a:rPr lang="es-PE" sz="1700" dirty="0">
                <a:solidFill>
                  <a:srgbClr val="FFFFFF"/>
                </a:solidFill>
                <a:latin typeface="+mj-lt"/>
                <a:ea typeface="Calibri" panose="020F0502020204030204" pitchFamily="34" charset="0"/>
                <a:cs typeface="Source Sans Pro" panose="020B0604020202020204" charset="0"/>
              </a:rPr>
            </a:br>
            <a:r>
              <a:rPr lang="es-PE" sz="1700" dirty="0">
                <a:solidFill>
                  <a:srgbClr val="FFFFFF"/>
                </a:solidFill>
                <a:latin typeface="+mj-lt"/>
                <a:ea typeface="Calibri" panose="020F0502020204030204" pitchFamily="34" charset="0"/>
                <a:cs typeface="Source Sans Pro" panose="020B0604020202020204" charset="0"/>
              </a:rPr>
              <a:t>Finalmente, es posible calcular los costos por mantener el inventario para diferentes alternativas de envío a fin de comparar de mejor manera su impacto general en los costos.</a:t>
            </a:r>
            <a:br>
              <a:rPr lang="es-PE" sz="1700" dirty="0">
                <a:solidFill>
                  <a:srgbClr val="FFFFFF"/>
                </a:solidFill>
                <a:latin typeface="+mj-lt"/>
                <a:ea typeface="Calibri" panose="020F0502020204030204" pitchFamily="34" charset="0"/>
                <a:cs typeface="Source Sans Pro" panose="020B0604020202020204" charset="0"/>
              </a:rPr>
            </a:br>
            <a:endParaRPr lang="es-PE" sz="1700" dirty="0">
              <a:solidFill>
                <a:srgbClr val="FFFFFF"/>
              </a:solidFill>
              <a:latin typeface="+mj-lt"/>
              <a:ea typeface="Calibri" panose="020F0502020204030204" pitchFamily="34" charset="0"/>
              <a:cs typeface="Source Sans Pro" panose="020B0604020202020204" charset="0"/>
            </a:endParaRPr>
          </a:p>
          <a:p>
            <a:r>
              <a:rPr lang="es-PE" sz="1700" dirty="0">
                <a:solidFill>
                  <a:srgbClr val="FFFFFF"/>
                </a:solidFill>
                <a:latin typeface="+mj-lt"/>
                <a:ea typeface="Calibri" panose="020F0502020204030204" pitchFamily="34" charset="0"/>
                <a:cs typeface="Source Sans Pro" panose="020B0604020202020204" charset="0"/>
              </a:rPr>
              <a:t>¿Ética en la SCM? Muchas empresas ya tienen implementados códigos de ética con sus proveedores y se aseguran que se cumplan con las políticas.</a:t>
            </a:r>
          </a:p>
        </p:txBody>
      </p:sp>
      <p:sp>
        <p:nvSpPr>
          <p:cNvPr id="9" name="Rectangle 5"/>
          <p:cNvSpPr/>
          <p:nvPr/>
        </p:nvSpPr>
        <p:spPr>
          <a:xfrm>
            <a:off x="407875" y="320830"/>
            <a:ext cx="7204493" cy="353943"/>
          </a:xfrm>
          <a:prstGeom prst="rect">
            <a:avLst/>
          </a:prstGeom>
        </p:spPr>
        <p:txBody>
          <a:bodyPr wrap="square">
            <a:spAutoFit/>
          </a:bodyPr>
          <a:lstStyle/>
          <a:p>
            <a:r>
              <a:rPr lang="en-US" sz="1700" dirty="0">
                <a:solidFill>
                  <a:schemeClr val="bg1"/>
                </a:solidFill>
              </a:rPr>
              <a:t>/ CONCLUSIONES</a:t>
            </a:r>
          </a:p>
        </p:txBody>
      </p:sp>
    </p:spTree>
    <p:custDataLst>
      <p:tags r:id="rId1"/>
    </p:custDataLst>
    <p:extLst>
      <p:ext uri="{BB962C8B-B14F-4D97-AF65-F5344CB8AC3E}">
        <p14:creationId xmlns:p14="http://schemas.microsoft.com/office/powerpoint/2010/main" val="302003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25"/>
          <p:cNvSpPr txBox="1">
            <a:spLocks/>
          </p:cNvSpPr>
          <p:nvPr/>
        </p:nvSpPr>
        <p:spPr>
          <a:xfrm>
            <a:off x="398994" y="724844"/>
            <a:ext cx="7881937" cy="1801640"/>
          </a:xfrm>
          <a:prstGeom prst="rect">
            <a:avLst/>
          </a:prstGeom>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PE" sz="1400" dirty="0"/>
              <a:t>Render, B; Heizer, J (2014). “Principios de Administración de Operaciones”. 9na edición. México, D.F. México. Editorial Pearson.</a:t>
            </a:r>
          </a:p>
          <a:p>
            <a:endParaRPr lang="es-PE" sz="1400" dirty="0"/>
          </a:p>
          <a:p>
            <a:r>
              <a:rPr lang="es-PE" sz="1400" dirty="0" err="1"/>
              <a:t>Dalessio</a:t>
            </a:r>
            <a:r>
              <a:rPr lang="es-PE" sz="1400" dirty="0"/>
              <a:t>, F.  (2004). “Administración y Dirección de la Producción”. 2ª ed. México, D.F. México, Editorial Prentice Hall.</a:t>
            </a:r>
          </a:p>
          <a:p>
            <a:endParaRPr lang="es-PE" sz="1400" dirty="0"/>
          </a:p>
          <a:p>
            <a:r>
              <a:rPr lang="en-US" sz="1400" dirty="0"/>
              <a:t>Institute for Supply Management: </a:t>
            </a:r>
            <a:r>
              <a:rPr lang="en-US" sz="1400" dirty="0">
                <a:hlinkClick r:id="rId3"/>
              </a:rPr>
              <a:t>www.ism.ws</a:t>
            </a:r>
            <a:r>
              <a:rPr lang="es-PE" sz="1400" dirty="0"/>
              <a:t> </a:t>
            </a:r>
          </a:p>
          <a:p>
            <a:r>
              <a:rPr lang="es-PE" sz="1400" dirty="0" err="1"/>
              <a:t>Institute</a:t>
            </a:r>
            <a:r>
              <a:rPr lang="es-PE" sz="1400" dirty="0"/>
              <a:t> </a:t>
            </a:r>
            <a:r>
              <a:rPr lang="es-PE" sz="1400" dirty="0" err="1"/>
              <a:t>for</a:t>
            </a:r>
            <a:r>
              <a:rPr lang="es-PE" sz="1400" dirty="0"/>
              <a:t> </a:t>
            </a:r>
            <a:r>
              <a:rPr lang="es-PE" sz="1400" dirty="0" err="1"/>
              <a:t>Logistics</a:t>
            </a:r>
            <a:r>
              <a:rPr lang="es-PE" sz="1400" dirty="0"/>
              <a:t> Management: </a:t>
            </a:r>
            <a:r>
              <a:rPr lang="es-PE" sz="1400" dirty="0">
                <a:hlinkClick r:id="rId4"/>
              </a:rPr>
              <a:t>www.logistics-edu.com/</a:t>
            </a:r>
            <a:endParaRPr lang="es-PE" sz="1400" b="1" dirty="0"/>
          </a:p>
        </p:txBody>
      </p:sp>
      <p:sp>
        <p:nvSpPr>
          <p:cNvPr id="9"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BIBLIOGRAFÍA</a:t>
            </a:r>
          </a:p>
        </p:txBody>
      </p:sp>
    </p:spTree>
    <p:custDataLst>
      <p:tags r:id="rId1"/>
    </p:custDataLst>
    <p:extLst>
      <p:ext uri="{BB962C8B-B14F-4D97-AF65-F5344CB8AC3E}">
        <p14:creationId xmlns:p14="http://schemas.microsoft.com/office/powerpoint/2010/main" val="14805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Definición de cadena de suministros (SCM)</a:t>
            </a:r>
          </a:p>
        </p:txBody>
      </p:sp>
    </p:spTree>
    <p:custDataLst>
      <p:tags r:id="rId1"/>
    </p:custDataLst>
    <p:extLst>
      <p:ext uri="{BB962C8B-B14F-4D97-AF65-F5344CB8AC3E}">
        <p14:creationId xmlns:p14="http://schemas.microsoft.com/office/powerpoint/2010/main" val="310943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Definición de cadena de suministros (SCM)</a:t>
            </a:r>
          </a:p>
        </p:txBody>
      </p:sp>
      <p:sp>
        <p:nvSpPr>
          <p:cNvPr id="10" name="Rectángulo 9">
            <a:extLst>
              <a:ext uri="{FF2B5EF4-FFF2-40B4-BE49-F238E27FC236}">
                <a16:creationId xmlns:a16="http://schemas.microsoft.com/office/drawing/2014/main" id="{3410FE63-678F-4CB2-8B24-0E4E2B0A3E0F}"/>
              </a:ext>
            </a:extLst>
          </p:cNvPr>
          <p:cNvSpPr/>
          <p:nvPr/>
        </p:nvSpPr>
        <p:spPr>
          <a:xfrm>
            <a:off x="848366" y="1617951"/>
            <a:ext cx="7787634" cy="1015663"/>
          </a:xfrm>
          <a:prstGeom prst="rect">
            <a:avLst/>
          </a:prstGeom>
        </p:spPr>
        <p:txBody>
          <a:bodyPr wrap="square">
            <a:spAutoFit/>
          </a:bodyPr>
          <a:lstStyle/>
          <a:p>
            <a:r>
              <a:rPr lang="es-PE" sz="2000" b="1" dirty="0"/>
              <a:t>Administración de las actividades que procuran materiales y servicios, para transformarlos en bienes intermedios y productos terminados, y entregan los productos a través de un sistema de distribución.</a:t>
            </a:r>
            <a:endParaRPr lang="es-ES" sz="2000" b="1" dirty="0"/>
          </a:p>
        </p:txBody>
      </p:sp>
      <p:pic>
        <p:nvPicPr>
          <p:cNvPr id="11" name="Imagen 10">
            <a:extLst>
              <a:ext uri="{FF2B5EF4-FFF2-40B4-BE49-F238E27FC236}">
                <a16:creationId xmlns:a16="http://schemas.microsoft.com/office/drawing/2014/main" id="{571ADD94-BA90-4362-86F5-6B6AB303B3A5}"/>
              </a:ext>
            </a:extLst>
          </p:cNvPr>
          <p:cNvPicPr>
            <a:picLocks noChangeAspect="1"/>
          </p:cNvPicPr>
          <p:nvPr/>
        </p:nvPicPr>
        <p:blipFill>
          <a:blip r:embed="rId3"/>
          <a:stretch>
            <a:fillRect/>
          </a:stretch>
        </p:blipFill>
        <p:spPr>
          <a:xfrm>
            <a:off x="1055776" y="3435329"/>
            <a:ext cx="7032448" cy="1415667"/>
          </a:xfrm>
          <a:prstGeom prst="rect">
            <a:avLst/>
          </a:prstGeom>
        </p:spPr>
      </p:pic>
    </p:spTree>
    <p:extLst>
      <p:ext uri="{BB962C8B-B14F-4D97-AF65-F5344CB8AC3E}">
        <p14:creationId xmlns:p14="http://schemas.microsoft.com/office/powerpoint/2010/main" val="347905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867930"/>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La importancia estratégica de la cadena de suministros</a:t>
            </a:r>
          </a:p>
        </p:txBody>
      </p:sp>
    </p:spTree>
    <p:custDataLst>
      <p:tags r:id="rId1"/>
    </p:custDataLst>
    <p:extLst>
      <p:ext uri="{BB962C8B-B14F-4D97-AF65-F5344CB8AC3E}">
        <p14:creationId xmlns:p14="http://schemas.microsoft.com/office/powerpoint/2010/main" val="377711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La importancia estratégica de la cadena de suministros</a:t>
            </a:r>
          </a:p>
        </p:txBody>
      </p:sp>
      <p:sp>
        <p:nvSpPr>
          <p:cNvPr id="8" name="Rectángulo 7">
            <a:extLst>
              <a:ext uri="{FF2B5EF4-FFF2-40B4-BE49-F238E27FC236}">
                <a16:creationId xmlns:a16="http://schemas.microsoft.com/office/drawing/2014/main" id="{1C084404-9AB5-47D3-A670-9D06DB8112FA}"/>
              </a:ext>
            </a:extLst>
          </p:cNvPr>
          <p:cNvSpPr/>
          <p:nvPr/>
        </p:nvSpPr>
        <p:spPr>
          <a:xfrm>
            <a:off x="407875" y="1717373"/>
            <a:ext cx="4164125" cy="1708160"/>
          </a:xfrm>
          <a:prstGeom prst="rect">
            <a:avLst/>
          </a:prstGeom>
        </p:spPr>
        <p:txBody>
          <a:bodyPr wrap="square">
            <a:spAutoFit/>
          </a:bodyPr>
          <a:lstStyle/>
          <a:p>
            <a:pPr algn="just"/>
            <a:r>
              <a:rPr lang="es-PE" sz="1500" dirty="0"/>
              <a:t>La cadena de suministro incluye todas las interacciones que se dan entre proveedores, fabricantes, </a:t>
            </a:r>
            <a:r>
              <a:rPr lang="es-PE" sz="1500" dirty="0" smtClean="0"/>
              <a:t>distribuidores y </a:t>
            </a:r>
            <a:r>
              <a:rPr lang="es-PE" sz="1500" dirty="0"/>
              <a:t>clientes. </a:t>
            </a:r>
            <a:endParaRPr lang="es-PE" sz="1500" dirty="0" smtClean="0"/>
          </a:p>
          <a:p>
            <a:pPr algn="just"/>
            <a:r>
              <a:rPr lang="es-PE" sz="1500" dirty="0" smtClean="0"/>
              <a:t>La </a:t>
            </a:r>
            <a:r>
              <a:rPr lang="es-PE" sz="1500" dirty="0"/>
              <a:t>cadena incluye transporte, información sobre la programación, transferencia de créditos y efectivo, así como transferencia de ideas, diseños y materiales.</a:t>
            </a:r>
          </a:p>
        </p:txBody>
      </p:sp>
      <p:graphicFrame>
        <p:nvGraphicFramePr>
          <p:cNvPr id="9" name="Tabla 8">
            <a:extLst>
              <a:ext uri="{FF2B5EF4-FFF2-40B4-BE49-F238E27FC236}">
                <a16:creationId xmlns:a16="http://schemas.microsoft.com/office/drawing/2014/main" id="{BBC25093-B11A-4AC3-A174-494321679867}"/>
              </a:ext>
            </a:extLst>
          </p:cNvPr>
          <p:cNvGraphicFramePr>
            <a:graphicFrameLocks noGrp="1"/>
          </p:cNvGraphicFramePr>
          <p:nvPr>
            <p:extLst>
              <p:ext uri="{D42A27DB-BD31-4B8C-83A1-F6EECF244321}">
                <p14:modId xmlns:p14="http://schemas.microsoft.com/office/powerpoint/2010/main" val="673655954"/>
              </p:ext>
            </p:extLst>
          </p:nvPr>
        </p:nvGraphicFramePr>
        <p:xfrm>
          <a:off x="4992047" y="1717373"/>
          <a:ext cx="3402653" cy="3546340"/>
        </p:xfrm>
        <a:graphic>
          <a:graphicData uri="http://schemas.openxmlformats.org/drawingml/2006/table">
            <a:tbl>
              <a:tblPr firstRow="1" bandRow="1">
                <a:tableStyleId>{073A0DAA-6AF3-43AB-8588-CEC1D06C72B9}</a:tableStyleId>
              </a:tblPr>
              <a:tblGrid>
                <a:gridCol w="1899155">
                  <a:extLst>
                    <a:ext uri="{9D8B030D-6E8A-4147-A177-3AD203B41FA5}">
                      <a16:colId xmlns:a16="http://schemas.microsoft.com/office/drawing/2014/main" val="20000"/>
                    </a:ext>
                  </a:extLst>
                </a:gridCol>
                <a:gridCol w="1503498">
                  <a:extLst>
                    <a:ext uri="{9D8B030D-6E8A-4147-A177-3AD203B41FA5}">
                      <a16:colId xmlns:a16="http://schemas.microsoft.com/office/drawing/2014/main" val="20001"/>
                    </a:ext>
                  </a:extLst>
                </a:gridCol>
              </a:tblGrid>
              <a:tr h="307390">
                <a:tc>
                  <a:txBody>
                    <a:bodyPr/>
                    <a:lstStyle/>
                    <a:p>
                      <a:r>
                        <a:rPr lang="es-PE" sz="1300" dirty="0"/>
                        <a:t>Industria</a:t>
                      </a:r>
                    </a:p>
                  </a:txBody>
                  <a:tcPr marL="76200" marR="76200" marT="38100" marB="38100"/>
                </a:tc>
                <a:tc>
                  <a:txBody>
                    <a:bodyPr/>
                    <a:lstStyle/>
                    <a:p>
                      <a:r>
                        <a:rPr lang="es-PE" sz="1300" dirty="0"/>
                        <a:t>%</a:t>
                      </a:r>
                      <a:r>
                        <a:rPr lang="es-PE" sz="1300" baseline="0" dirty="0"/>
                        <a:t> Costo de Insumos / ventas</a:t>
                      </a:r>
                      <a:endParaRPr lang="es-PE" sz="1300" dirty="0"/>
                    </a:p>
                  </a:txBody>
                  <a:tcPr marL="76200" marR="76200" marT="38100" marB="38100"/>
                </a:tc>
                <a:extLst>
                  <a:ext uri="{0D108BD9-81ED-4DB2-BD59-A6C34878D82A}">
                    <a16:rowId xmlns:a16="http://schemas.microsoft.com/office/drawing/2014/main" val="10000"/>
                  </a:ext>
                </a:extLst>
              </a:tr>
              <a:tr h="307390">
                <a:tc>
                  <a:txBody>
                    <a:bodyPr/>
                    <a:lstStyle/>
                    <a:p>
                      <a:r>
                        <a:rPr lang="es-PE" sz="1500" dirty="0"/>
                        <a:t>Automotriz</a:t>
                      </a:r>
                    </a:p>
                  </a:txBody>
                  <a:tcPr marL="76200" marR="76200" marT="38100" marB="38100"/>
                </a:tc>
                <a:tc>
                  <a:txBody>
                    <a:bodyPr/>
                    <a:lstStyle/>
                    <a:p>
                      <a:pPr algn="ctr"/>
                      <a:r>
                        <a:rPr lang="es-PE" sz="1500" dirty="0"/>
                        <a:t>67</a:t>
                      </a:r>
                    </a:p>
                  </a:txBody>
                  <a:tcPr marL="76200" marR="76200" marT="38100" marB="38100"/>
                </a:tc>
                <a:extLst>
                  <a:ext uri="{0D108BD9-81ED-4DB2-BD59-A6C34878D82A}">
                    <a16:rowId xmlns:a16="http://schemas.microsoft.com/office/drawing/2014/main" val="10001"/>
                  </a:ext>
                </a:extLst>
              </a:tr>
              <a:tr h="307390">
                <a:tc>
                  <a:txBody>
                    <a:bodyPr/>
                    <a:lstStyle/>
                    <a:p>
                      <a:r>
                        <a:rPr lang="es-PE" sz="1500" dirty="0"/>
                        <a:t>Bebidas</a:t>
                      </a:r>
                    </a:p>
                  </a:txBody>
                  <a:tcPr marL="76200" marR="76200" marT="38100" marB="38100"/>
                </a:tc>
                <a:tc>
                  <a:txBody>
                    <a:bodyPr/>
                    <a:lstStyle/>
                    <a:p>
                      <a:pPr algn="ctr"/>
                      <a:r>
                        <a:rPr lang="es-PE" sz="1500" dirty="0"/>
                        <a:t>52</a:t>
                      </a:r>
                    </a:p>
                  </a:txBody>
                  <a:tcPr marL="76200" marR="76200" marT="38100" marB="38100"/>
                </a:tc>
                <a:extLst>
                  <a:ext uri="{0D108BD9-81ED-4DB2-BD59-A6C34878D82A}">
                    <a16:rowId xmlns:a16="http://schemas.microsoft.com/office/drawing/2014/main" val="10002"/>
                  </a:ext>
                </a:extLst>
              </a:tr>
              <a:tr h="307390">
                <a:tc>
                  <a:txBody>
                    <a:bodyPr/>
                    <a:lstStyle/>
                    <a:p>
                      <a:r>
                        <a:rPr lang="es-PE" sz="1500" dirty="0"/>
                        <a:t>Química</a:t>
                      </a:r>
                    </a:p>
                  </a:txBody>
                  <a:tcPr marL="76200" marR="76200" marT="38100" marB="38100"/>
                </a:tc>
                <a:tc>
                  <a:txBody>
                    <a:bodyPr/>
                    <a:lstStyle/>
                    <a:p>
                      <a:pPr algn="ctr"/>
                      <a:r>
                        <a:rPr lang="es-PE" sz="1500" dirty="0"/>
                        <a:t>62</a:t>
                      </a:r>
                    </a:p>
                  </a:txBody>
                  <a:tcPr marL="76200" marR="76200" marT="38100" marB="38100"/>
                </a:tc>
                <a:extLst>
                  <a:ext uri="{0D108BD9-81ED-4DB2-BD59-A6C34878D82A}">
                    <a16:rowId xmlns:a16="http://schemas.microsoft.com/office/drawing/2014/main" val="10003"/>
                  </a:ext>
                </a:extLst>
              </a:tr>
              <a:tr h="307390">
                <a:tc>
                  <a:txBody>
                    <a:bodyPr/>
                    <a:lstStyle/>
                    <a:p>
                      <a:r>
                        <a:rPr lang="es-PE" sz="1500" dirty="0"/>
                        <a:t>Alimenticia</a:t>
                      </a:r>
                    </a:p>
                  </a:txBody>
                  <a:tcPr marL="76200" marR="76200" marT="38100" marB="38100"/>
                </a:tc>
                <a:tc>
                  <a:txBody>
                    <a:bodyPr/>
                    <a:lstStyle/>
                    <a:p>
                      <a:pPr algn="ctr"/>
                      <a:r>
                        <a:rPr lang="es-PE" sz="1500" dirty="0"/>
                        <a:t>60</a:t>
                      </a:r>
                    </a:p>
                  </a:txBody>
                  <a:tcPr marL="76200" marR="76200" marT="38100" marB="38100"/>
                </a:tc>
                <a:extLst>
                  <a:ext uri="{0D108BD9-81ED-4DB2-BD59-A6C34878D82A}">
                    <a16:rowId xmlns:a16="http://schemas.microsoft.com/office/drawing/2014/main" val="10004"/>
                  </a:ext>
                </a:extLst>
              </a:tr>
              <a:tr h="307390">
                <a:tc>
                  <a:txBody>
                    <a:bodyPr/>
                    <a:lstStyle/>
                    <a:p>
                      <a:r>
                        <a:rPr lang="es-PE" sz="1500" dirty="0"/>
                        <a:t>Maderera</a:t>
                      </a:r>
                    </a:p>
                  </a:txBody>
                  <a:tcPr marL="76200" marR="76200" marT="38100" marB="38100"/>
                </a:tc>
                <a:tc>
                  <a:txBody>
                    <a:bodyPr/>
                    <a:lstStyle/>
                    <a:p>
                      <a:pPr algn="ctr"/>
                      <a:r>
                        <a:rPr lang="es-PE" sz="1500" dirty="0"/>
                        <a:t>61</a:t>
                      </a:r>
                    </a:p>
                  </a:txBody>
                  <a:tcPr marL="76200" marR="76200" marT="38100" marB="38100"/>
                </a:tc>
                <a:extLst>
                  <a:ext uri="{0D108BD9-81ED-4DB2-BD59-A6C34878D82A}">
                    <a16:rowId xmlns:a16="http://schemas.microsoft.com/office/drawing/2014/main" val="10005"/>
                  </a:ext>
                </a:extLst>
              </a:tr>
              <a:tr h="307390">
                <a:tc>
                  <a:txBody>
                    <a:bodyPr/>
                    <a:lstStyle/>
                    <a:p>
                      <a:r>
                        <a:rPr lang="es-PE" sz="1500" dirty="0"/>
                        <a:t>Metalúrgica</a:t>
                      </a:r>
                    </a:p>
                  </a:txBody>
                  <a:tcPr marL="76200" marR="76200" marT="38100" marB="38100"/>
                </a:tc>
                <a:tc>
                  <a:txBody>
                    <a:bodyPr/>
                    <a:lstStyle/>
                    <a:p>
                      <a:pPr algn="ctr"/>
                      <a:r>
                        <a:rPr lang="es-PE" sz="1500" dirty="0"/>
                        <a:t>65</a:t>
                      </a:r>
                    </a:p>
                  </a:txBody>
                  <a:tcPr marL="76200" marR="76200" marT="38100" marB="38100"/>
                </a:tc>
                <a:extLst>
                  <a:ext uri="{0D108BD9-81ED-4DB2-BD59-A6C34878D82A}">
                    <a16:rowId xmlns:a16="http://schemas.microsoft.com/office/drawing/2014/main" val="10006"/>
                  </a:ext>
                </a:extLst>
              </a:tr>
              <a:tr h="307390">
                <a:tc>
                  <a:txBody>
                    <a:bodyPr/>
                    <a:lstStyle/>
                    <a:p>
                      <a:r>
                        <a:rPr lang="es-PE" sz="1500" dirty="0"/>
                        <a:t>Papelera</a:t>
                      </a:r>
                    </a:p>
                  </a:txBody>
                  <a:tcPr marL="76200" marR="76200" marT="38100" marB="38100"/>
                </a:tc>
                <a:tc>
                  <a:txBody>
                    <a:bodyPr/>
                    <a:lstStyle/>
                    <a:p>
                      <a:pPr algn="ctr"/>
                      <a:r>
                        <a:rPr lang="es-PE" sz="1500" dirty="0"/>
                        <a:t>55</a:t>
                      </a:r>
                    </a:p>
                  </a:txBody>
                  <a:tcPr marL="76200" marR="76200" marT="38100" marB="38100"/>
                </a:tc>
                <a:extLst>
                  <a:ext uri="{0D108BD9-81ED-4DB2-BD59-A6C34878D82A}">
                    <a16:rowId xmlns:a16="http://schemas.microsoft.com/office/drawing/2014/main" val="10007"/>
                  </a:ext>
                </a:extLst>
              </a:tr>
              <a:tr h="307390">
                <a:tc>
                  <a:txBody>
                    <a:bodyPr/>
                    <a:lstStyle/>
                    <a:p>
                      <a:r>
                        <a:rPr lang="es-PE" sz="1500" dirty="0"/>
                        <a:t>Petrolera</a:t>
                      </a:r>
                    </a:p>
                  </a:txBody>
                  <a:tcPr marL="76200" marR="76200" marT="38100" marB="38100"/>
                </a:tc>
                <a:tc>
                  <a:txBody>
                    <a:bodyPr/>
                    <a:lstStyle/>
                    <a:p>
                      <a:pPr algn="ctr"/>
                      <a:r>
                        <a:rPr lang="es-PE" sz="1500" dirty="0"/>
                        <a:t>79</a:t>
                      </a:r>
                    </a:p>
                  </a:txBody>
                  <a:tcPr marL="76200" marR="76200" marT="38100" marB="38100"/>
                </a:tc>
                <a:extLst>
                  <a:ext uri="{0D108BD9-81ED-4DB2-BD59-A6C34878D82A}">
                    <a16:rowId xmlns:a16="http://schemas.microsoft.com/office/drawing/2014/main" val="10008"/>
                  </a:ext>
                </a:extLst>
              </a:tr>
              <a:tr h="307390">
                <a:tc>
                  <a:txBody>
                    <a:bodyPr/>
                    <a:lstStyle/>
                    <a:p>
                      <a:r>
                        <a:rPr lang="es-PE" sz="1500" dirty="0"/>
                        <a:t>Restaurantes</a:t>
                      </a:r>
                    </a:p>
                  </a:txBody>
                  <a:tcPr marL="76200" marR="76200" marT="38100" marB="38100"/>
                </a:tc>
                <a:tc>
                  <a:txBody>
                    <a:bodyPr/>
                    <a:lstStyle/>
                    <a:p>
                      <a:pPr algn="ctr"/>
                      <a:r>
                        <a:rPr lang="es-PE" sz="1500" dirty="0"/>
                        <a:t>55</a:t>
                      </a:r>
                    </a:p>
                  </a:txBody>
                  <a:tcPr marL="76200" marR="76200" marT="38100" marB="38100"/>
                </a:tc>
                <a:extLst>
                  <a:ext uri="{0D108BD9-81ED-4DB2-BD59-A6C34878D82A}">
                    <a16:rowId xmlns:a16="http://schemas.microsoft.com/office/drawing/2014/main" val="10009"/>
                  </a:ext>
                </a:extLst>
              </a:tr>
              <a:tr h="307390">
                <a:tc>
                  <a:txBody>
                    <a:bodyPr/>
                    <a:lstStyle/>
                    <a:p>
                      <a:r>
                        <a:rPr lang="es-PE" sz="1500" dirty="0"/>
                        <a:t>De transporte</a:t>
                      </a:r>
                    </a:p>
                  </a:txBody>
                  <a:tcPr marL="76200" marR="76200" marT="38100" marB="38100"/>
                </a:tc>
                <a:tc>
                  <a:txBody>
                    <a:bodyPr/>
                    <a:lstStyle/>
                    <a:p>
                      <a:pPr algn="ctr"/>
                      <a:r>
                        <a:rPr lang="es-PE" sz="1500" dirty="0"/>
                        <a:t>62</a:t>
                      </a:r>
                    </a:p>
                  </a:txBody>
                  <a:tcPr marL="76200" marR="76200" marT="38100" marB="38100"/>
                </a:tc>
                <a:extLst>
                  <a:ext uri="{0D108BD9-81ED-4DB2-BD59-A6C34878D82A}">
                    <a16:rowId xmlns:a16="http://schemas.microsoft.com/office/drawing/2014/main" val="10010"/>
                  </a:ext>
                </a:extLst>
              </a:tr>
            </a:tbl>
          </a:graphicData>
        </a:graphic>
      </p:graphicFrame>
      <p:sp>
        <p:nvSpPr>
          <p:cNvPr id="10" name="CuadroTexto 9">
            <a:extLst>
              <a:ext uri="{FF2B5EF4-FFF2-40B4-BE49-F238E27FC236}">
                <a16:creationId xmlns:a16="http://schemas.microsoft.com/office/drawing/2014/main" id="{7C9C5C0F-EECA-45B4-9083-C278262153D1}"/>
              </a:ext>
            </a:extLst>
          </p:cNvPr>
          <p:cNvSpPr txBox="1"/>
          <p:nvPr/>
        </p:nvSpPr>
        <p:spPr>
          <a:xfrm>
            <a:off x="431541" y="3872870"/>
            <a:ext cx="4140459" cy="784830"/>
          </a:xfrm>
          <a:prstGeom prst="rect">
            <a:avLst/>
          </a:prstGeom>
          <a:noFill/>
          <a:ln w="19050">
            <a:solidFill>
              <a:srgbClr val="FF0000"/>
            </a:solidFill>
            <a:prstDash val="dash"/>
          </a:ln>
        </p:spPr>
        <p:txBody>
          <a:bodyPr wrap="square" rtlCol="0">
            <a:spAutoFit/>
          </a:bodyPr>
          <a:lstStyle/>
          <a:p>
            <a:r>
              <a:rPr lang="es-PE" sz="1500" dirty="0"/>
              <a:t>Mediante la colaboración es posible reducir los costos, tanto para los compradores como para los proveedores</a:t>
            </a:r>
          </a:p>
        </p:txBody>
      </p:sp>
      <p:sp>
        <p:nvSpPr>
          <p:cNvPr id="11" name="CuadroTexto 10">
            <a:extLst>
              <a:ext uri="{FF2B5EF4-FFF2-40B4-BE49-F238E27FC236}">
                <a16:creationId xmlns:a16="http://schemas.microsoft.com/office/drawing/2014/main" id="{67AB5C3C-ADDD-42A0-BF49-9B9B79324A2E}"/>
              </a:ext>
            </a:extLst>
          </p:cNvPr>
          <p:cNvSpPr txBox="1"/>
          <p:nvPr/>
        </p:nvSpPr>
        <p:spPr>
          <a:xfrm>
            <a:off x="407875" y="1144938"/>
            <a:ext cx="6965900" cy="400110"/>
          </a:xfrm>
          <a:prstGeom prst="rect">
            <a:avLst/>
          </a:prstGeom>
          <a:noFill/>
        </p:spPr>
        <p:txBody>
          <a:bodyPr wrap="square" rtlCol="0">
            <a:spAutoFit/>
          </a:bodyPr>
          <a:lstStyle/>
          <a:p>
            <a:r>
              <a:rPr lang="es-PE" sz="2000" b="1" u="sng" dirty="0"/>
              <a:t>La importancia estratégica de la cadena de suministro</a:t>
            </a:r>
          </a:p>
        </p:txBody>
      </p:sp>
    </p:spTree>
    <p:extLst>
      <p:ext uri="{BB962C8B-B14F-4D97-AF65-F5344CB8AC3E}">
        <p14:creationId xmlns:p14="http://schemas.microsoft.com/office/powerpoint/2010/main" val="414215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La importancia estratégica de la cadena de suministros</a:t>
            </a:r>
          </a:p>
        </p:txBody>
      </p:sp>
      <p:sp>
        <p:nvSpPr>
          <p:cNvPr id="11" name="CuadroTexto 10">
            <a:extLst>
              <a:ext uri="{FF2B5EF4-FFF2-40B4-BE49-F238E27FC236}">
                <a16:creationId xmlns:a16="http://schemas.microsoft.com/office/drawing/2014/main" id="{FD8A96A2-8214-424D-BD81-F4D98B89D89D}"/>
              </a:ext>
            </a:extLst>
          </p:cNvPr>
          <p:cNvSpPr txBox="1"/>
          <p:nvPr/>
        </p:nvSpPr>
        <p:spPr>
          <a:xfrm>
            <a:off x="891621" y="1929143"/>
            <a:ext cx="6720747" cy="348878"/>
          </a:xfrm>
          <a:prstGeom prst="rect">
            <a:avLst/>
          </a:prstGeom>
          <a:noFill/>
        </p:spPr>
        <p:txBody>
          <a:bodyPr wrap="square" rtlCol="0">
            <a:spAutoFit/>
          </a:bodyPr>
          <a:lstStyle/>
          <a:p>
            <a:r>
              <a:rPr lang="es-PE" sz="1667" b="1" u="sng" dirty="0"/>
              <a:t>Estrategia de la cadena de suministro vs la estrategia de ventas</a:t>
            </a:r>
          </a:p>
        </p:txBody>
      </p:sp>
      <p:graphicFrame>
        <p:nvGraphicFramePr>
          <p:cNvPr id="12" name="Tabla 11">
            <a:extLst>
              <a:ext uri="{FF2B5EF4-FFF2-40B4-BE49-F238E27FC236}">
                <a16:creationId xmlns:a16="http://schemas.microsoft.com/office/drawing/2014/main" id="{6B238573-CF65-4B56-AE55-205F29A57454}"/>
              </a:ext>
            </a:extLst>
          </p:cNvPr>
          <p:cNvGraphicFramePr>
            <a:graphicFrameLocks noGrp="1"/>
          </p:cNvGraphicFramePr>
          <p:nvPr>
            <p:extLst>
              <p:ext uri="{D42A27DB-BD31-4B8C-83A1-F6EECF244321}">
                <p14:modId xmlns:p14="http://schemas.microsoft.com/office/powerpoint/2010/main" val="3506691051"/>
              </p:ext>
            </p:extLst>
          </p:nvPr>
        </p:nvGraphicFramePr>
        <p:xfrm>
          <a:off x="941544" y="2563504"/>
          <a:ext cx="7260911" cy="2222750"/>
        </p:xfrm>
        <a:graphic>
          <a:graphicData uri="http://schemas.openxmlformats.org/drawingml/2006/table">
            <a:tbl>
              <a:tblPr firstRow="1" bandRow="1">
                <a:tableStyleId>{073A0DAA-6AF3-43AB-8588-CEC1D06C72B9}</a:tableStyleId>
              </a:tblPr>
              <a:tblGrid>
                <a:gridCol w="2593182">
                  <a:extLst>
                    <a:ext uri="{9D8B030D-6E8A-4147-A177-3AD203B41FA5}">
                      <a16:colId xmlns:a16="http://schemas.microsoft.com/office/drawing/2014/main" val="20000"/>
                    </a:ext>
                  </a:extLst>
                </a:gridCol>
                <a:gridCol w="1558161">
                  <a:extLst>
                    <a:ext uri="{9D8B030D-6E8A-4147-A177-3AD203B41FA5}">
                      <a16:colId xmlns:a16="http://schemas.microsoft.com/office/drawing/2014/main" val="20001"/>
                    </a:ext>
                  </a:extLst>
                </a:gridCol>
                <a:gridCol w="1500167">
                  <a:extLst>
                    <a:ext uri="{9D8B030D-6E8A-4147-A177-3AD203B41FA5}">
                      <a16:colId xmlns:a16="http://schemas.microsoft.com/office/drawing/2014/main" val="20002"/>
                    </a:ext>
                  </a:extLst>
                </a:gridCol>
                <a:gridCol w="1609401">
                  <a:extLst>
                    <a:ext uri="{9D8B030D-6E8A-4147-A177-3AD203B41FA5}">
                      <a16:colId xmlns:a16="http://schemas.microsoft.com/office/drawing/2014/main" val="20003"/>
                    </a:ext>
                  </a:extLst>
                </a:gridCol>
              </a:tblGrid>
              <a:tr h="685800">
                <a:tc>
                  <a:txBody>
                    <a:bodyPr/>
                    <a:lstStyle/>
                    <a:p>
                      <a:r>
                        <a:rPr lang="es-PE" sz="1300" dirty="0"/>
                        <a:t>Industria</a:t>
                      </a:r>
                    </a:p>
                  </a:txBody>
                  <a:tcPr marL="76200" marR="76200" marT="38100" marB="38100"/>
                </a:tc>
                <a:tc>
                  <a:txBody>
                    <a:bodyPr/>
                    <a:lstStyle/>
                    <a:p>
                      <a:r>
                        <a:rPr lang="es-PE" sz="1300" dirty="0"/>
                        <a:t>Situación actual</a:t>
                      </a:r>
                    </a:p>
                  </a:txBody>
                  <a:tcPr marL="76200" marR="76200" marT="38100" marB="38100"/>
                </a:tc>
                <a:tc>
                  <a:txBody>
                    <a:bodyPr/>
                    <a:lstStyle/>
                    <a:p>
                      <a:r>
                        <a:rPr lang="es-PE" sz="1300" dirty="0"/>
                        <a:t>Estrategia</a:t>
                      </a:r>
                      <a:r>
                        <a:rPr lang="es-PE" sz="1300" baseline="0" dirty="0"/>
                        <a:t> de cadena de suministro</a:t>
                      </a:r>
                      <a:endParaRPr lang="es-PE" sz="1300" dirty="0"/>
                    </a:p>
                  </a:txBody>
                  <a:tcPr marL="76200" marR="76200" marT="38100" marB="38100"/>
                </a:tc>
                <a:tc>
                  <a:txBody>
                    <a:bodyPr/>
                    <a:lstStyle/>
                    <a:p>
                      <a:r>
                        <a:rPr lang="es-PE" sz="1300" dirty="0"/>
                        <a:t>Estrategia de ventas</a:t>
                      </a:r>
                    </a:p>
                  </a:txBody>
                  <a:tcPr marL="76200" marR="76200" marT="38100" marB="38100"/>
                </a:tc>
                <a:extLst>
                  <a:ext uri="{0D108BD9-81ED-4DB2-BD59-A6C34878D82A}">
                    <a16:rowId xmlns:a16="http://schemas.microsoft.com/office/drawing/2014/main" val="10000"/>
                  </a:ext>
                </a:extLst>
              </a:tr>
              <a:tr h="307390">
                <a:tc>
                  <a:txBody>
                    <a:bodyPr/>
                    <a:lstStyle/>
                    <a:p>
                      <a:r>
                        <a:rPr lang="es-PE" sz="1500" dirty="0"/>
                        <a:t>Ventas</a:t>
                      </a:r>
                    </a:p>
                  </a:txBody>
                  <a:tcPr marL="76200" marR="76200" marT="38100" marB="38100">
                    <a:solidFill>
                      <a:schemeClr val="bg1">
                        <a:lumMod val="85000"/>
                      </a:schemeClr>
                    </a:solidFill>
                  </a:tcPr>
                </a:tc>
                <a:tc>
                  <a:txBody>
                    <a:bodyPr/>
                    <a:lstStyle/>
                    <a:p>
                      <a:pPr algn="ctr"/>
                      <a:r>
                        <a:rPr lang="es-PE" sz="1500" dirty="0"/>
                        <a:t>$</a:t>
                      </a:r>
                      <a:r>
                        <a:rPr lang="es-PE" sz="1500" baseline="0" dirty="0"/>
                        <a:t> 100 000</a:t>
                      </a:r>
                      <a:endParaRPr lang="es-PE" sz="1500" dirty="0"/>
                    </a:p>
                  </a:txBody>
                  <a:tcPr marL="76200" marR="76200" marT="38100" marB="38100">
                    <a:solidFill>
                      <a:schemeClr val="bg1">
                        <a:lumMod val="85000"/>
                      </a:schemeClr>
                    </a:solidFill>
                  </a:tcPr>
                </a:tc>
                <a:tc>
                  <a:txBody>
                    <a:bodyPr/>
                    <a:lstStyle/>
                    <a:p>
                      <a:pPr algn="ctr"/>
                      <a:r>
                        <a:rPr lang="es-PE" sz="1500" dirty="0"/>
                        <a:t>$ 100 000</a:t>
                      </a:r>
                    </a:p>
                  </a:txBody>
                  <a:tcPr marL="76200" marR="76200" marT="38100" marB="38100">
                    <a:solidFill>
                      <a:schemeClr val="bg1">
                        <a:lumMod val="85000"/>
                      </a:schemeClr>
                    </a:solidFill>
                  </a:tcPr>
                </a:tc>
                <a:tc>
                  <a:txBody>
                    <a:bodyPr/>
                    <a:lstStyle/>
                    <a:p>
                      <a:pPr algn="ctr"/>
                      <a:r>
                        <a:rPr lang="es-PE" sz="1500" dirty="0"/>
                        <a:t>$</a:t>
                      </a:r>
                      <a:r>
                        <a:rPr lang="es-PE" sz="1500" baseline="0" dirty="0"/>
                        <a:t> 125 000 </a:t>
                      </a:r>
                      <a:endParaRPr lang="es-PE" sz="1500" dirty="0"/>
                    </a:p>
                  </a:txBody>
                  <a:tcPr marL="76200" marR="76200" marT="38100" marB="38100">
                    <a:solidFill>
                      <a:schemeClr val="bg1">
                        <a:lumMod val="85000"/>
                      </a:schemeClr>
                    </a:solidFill>
                  </a:tcPr>
                </a:tc>
                <a:extLst>
                  <a:ext uri="{0D108BD9-81ED-4DB2-BD59-A6C34878D82A}">
                    <a16:rowId xmlns:a16="http://schemas.microsoft.com/office/drawing/2014/main" val="10001"/>
                  </a:ext>
                </a:extLst>
              </a:tr>
              <a:tr h="307390">
                <a:tc>
                  <a:txBody>
                    <a:bodyPr/>
                    <a:lstStyle/>
                    <a:p>
                      <a:r>
                        <a:rPr lang="es-PE" sz="1500" dirty="0"/>
                        <a:t>Costo</a:t>
                      </a:r>
                      <a:r>
                        <a:rPr lang="es-PE" sz="1500" baseline="0" dirty="0"/>
                        <a:t> de materiales</a:t>
                      </a:r>
                      <a:endParaRPr lang="es-PE" sz="1500" dirty="0"/>
                    </a:p>
                  </a:txBody>
                  <a:tcPr marL="76200" marR="76200" marT="38100" marB="38100">
                    <a:solidFill>
                      <a:schemeClr val="bg1">
                        <a:lumMod val="85000"/>
                      </a:schemeClr>
                    </a:solidFill>
                  </a:tcPr>
                </a:tc>
                <a:tc>
                  <a:txBody>
                    <a:bodyPr/>
                    <a:lstStyle/>
                    <a:p>
                      <a:pPr algn="ctr"/>
                      <a:r>
                        <a:rPr lang="es-PE" sz="1500" dirty="0"/>
                        <a:t>$</a:t>
                      </a:r>
                      <a:r>
                        <a:rPr lang="es-PE" sz="1500" baseline="0" dirty="0"/>
                        <a:t> 60 000 (60%)</a:t>
                      </a:r>
                      <a:endParaRPr lang="es-PE" sz="1500" dirty="0"/>
                    </a:p>
                  </a:txBody>
                  <a:tcPr marL="76200" marR="76200" marT="38100" marB="38100">
                    <a:solidFill>
                      <a:schemeClr val="bg1">
                        <a:lumMod val="85000"/>
                      </a:schemeClr>
                    </a:solidFill>
                  </a:tcPr>
                </a:tc>
                <a:tc>
                  <a:txBody>
                    <a:bodyPr/>
                    <a:lstStyle/>
                    <a:p>
                      <a:pPr algn="ctr"/>
                      <a:r>
                        <a:rPr lang="es-PE" sz="1500" dirty="0"/>
                        <a:t>$ 55 000 (55%)</a:t>
                      </a:r>
                    </a:p>
                  </a:txBody>
                  <a:tcPr marL="76200" marR="76200" marT="38100" marB="38100">
                    <a:solidFill>
                      <a:schemeClr val="bg1">
                        <a:lumMod val="85000"/>
                      </a:schemeClr>
                    </a:solidFill>
                  </a:tcPr>
                </a:tc>
                <a:tc>
                  <a:txBody>
                    <a:bodyPr/>
                    <a:lstStyle/>
                    <a:p>
                      <a:pPr algn="ctr"/>
                      <a:r>
                        <a:rPr lang="es-PE" sz="1500" dirty="0"/>
                        <a:t>$ 75 000 (60%)</a:t>
                      </a:r>
                    </a:p>
                  </a:txBody>
                  <a:tcPr marL="76200" marR="76200" marT="38100" marB="38100">
                    <a:solidFill>
                      <a:schemeClr val="bg1">
                        <a:lumMod val="85000"/>
                      </a:schemeClr>
                    </a:solidFill>
                  </a:tcPr>
                </a:tc>
                <a:extLst>
                  <a:ext uri="{0D108BD9-81ED-4DB2-BD59-A6C34878D82A}">
                    <a16:rowId xmlns:a16="http://schemas.microsoft.com/office/drawing/2014/main" val="10002"/>
                  </a:ext>
                </a:extLst>
              </a:tr>
              <a:tr h="307390">
                <a:tc>
                  <a:txBody>
                    <a:bodyPr/>
                    <a:lstStyle/>
                    <a:p>
                      <a:r>
                        <a:rPr lang="es-PE" sz="1500" dirty="0"/>
                        <a:t>Costos de producción</a:t>
                      </a:r>
                    </a:p>
                  </a:txBody>
                  <a:tcPr marL="76200" marR="76200" marT="38100" marB="38100">
                    <a:solidFill>
                      <a:schemeClr val="bg1">
                        <a:lumMod val="85000"/>
                      </a:schemeClr>
                    </a:solidFill>
                  </a:tcPr>
                </a:tc>
                <a:tc>
                  <a:txBody>
                    <a:bodyPr/>
                    <a:lstStyle/>
                    <a:p>
                      <a:pPr algn="ctr"/>
                      <a:r>
                        <a:rPr lang="es-PE" sz="1500" dirty="0"/>
                        <a:t>$</a:t>
                      </a:r>
                      <a:r>
                        <a:rPr lang="es-PE" sz="1500" baseline="0" dirty="0"/>
                        <a:t> 20 000 (20%)</a:t>
                      </a:r>
                      <a:endParaRPr lang="es-PE" sz="1500" dirty="0"/>
                    </a:p>
                  </a:txBody>
                  <a:tcPr marL="76200" marR="76200" marT="38100" marB="38100">
                    <a:solidFill>
                      <a:schemeClr val="bg1">
                        <a:lumMod val="85000"/>
                      </a:schemeClr>
                    </a:solidFill>
                  </a:tcPr>
                </a:tc>
                <a:tc>
                  <a:txBody>
                    <a:bodyPr/>
                    <a:lstStyle/>
                    <a:p>
                      <a:pPr algn="ctr"/>
                      <a:r>
                        <a:rPr lang="es-PE" sz="1500" dirty="0"/>
                        <a:t>$20 000 (20%)</a:t>
                      </a:r>
                    </a:p>
                  </a:txBody>
                  <a:tcPr marL="76200" marR="76200" marT="38100" marB="38100">
                    <a:solidFill>
                      <a:schemeClr val="bg1">
                        <a:lumMod val="85000"/>
                      </a:schemeClr>
                    </a:solidFill>
                  </a:tcPr>
                </a:tc>
                <a:tc>
                  <a:txBody>
                    <a:bodyPr/>
                    <a:lstStyle/>
                    <a:p>
                      <a:pPr algn="ctr"/>
                      <a:r>
                        <a:rPr lang="es-PE" sz="1500" dirty="0"/>
                        <a:t>$ 25 000 (20%)</a:t>
                      </a:r>
                    </a:p>
                  </a:txBody>
                  <a:tcPr marL="76200" marR="76200" marT="38100" marB="38100">
                    <a:solidFill>
                      <a:schemeClr val="bg1">
                        <a:lumMod val="85000"/>
                      </a:schemeClr>
                    </a:solidFill>
                  </a:tcPr>
                </a:tc>
                <a:extLst>
                  <a:ext uri="{0D108BD9-81ED-4DB2-BD59-A6C34878D82A}">
                    <a16:rowId xmlns:a16="http://schemas.microsoft.com/office/drawing/2014/main" val="10003"/>
                  </a:ext>
                </a:extLst>
              </a:tr>
              <a:tr h="307390">
                <a:tc>
                  <a:txBody>
                    <a:bodyPr/>
                    <a:lstStyle/>
                    <a:p>
                      <a:r>
                        <a:rPr lang="es-PE" sz="1500" dirty="0"/>
                        <a:t>Costos</a:t>
                      </a:r>
                      <a:r>
                        <a:rPr lang="es-PE" sz="1500" baseline="0" dirty="0"/>
                        <a:t> fijos</a:t>
                      </a:r>
                    </a:p>
                  </a:txBody>
                  <a:tcPr marL="76200" marR="76200" marT="38100" marB="38100">
                    <a:solidFill>
                      <a:schemeClr val="bg1">
                        <a:lumMod val="85000"/>
                      </a:schemeClr>
                    </a:solidFill>
                  </a:tcPr>
                </a:tc>
                <a:tc>
                  <a:txBody>
                    <a:bodyPr/>
                    <a:lstStyle/>
                    <a:p>
                      <a:pPr algn="ctr"/>
                      <a:r>
                        <a:rPr lang="es-PE" sz="1500" dirty="0"/>
                        <a:t>$</a:t>
                      </a:r>
                      <a:r>
                        <a:rPr lang="es-PE" sz="1500" baseline="0" dirty="0"/>
                        <a:t> 10 000 (10%)</a:t>
                      </a:r>
                      <a:endParaRPr lang="es-PE" sz="1500" dirty="0"/>
                    </a:p>
                  </a:txBody>
                  <a:tcPr marL="76200" marR="76200" marT="38100" marB="38100">
                    <a:solidFill>
                      <a:schemeClr val="bg1">
                        <a:lumMod val="85000"/>
                      </a:schemeClr>
                    </a:solidFill>
                  </a:tcPr>
                </a:tc>
                <a:tc>
                  <a:txBody>
                    <a:bodyPr/>
                    <a:lstStyle/>
                    <a:p>
                      <a:pPr algn="ctr"/>
                      <a:r>
                        <a:rPr lang="es-PE" sz="1500" dirty="0"/>
                        <a:t>$</a:t>
                      </a:r>
                      <a:r>
                        <a:rPr lang="es-PE" sz="1500" baseline="0" dirty="0"/>
                        <a:t> 10 000 (10%)</a:t>
                      </a:r>
                      <a:endParaRPr lang="es-PE" sz="1500" dirty="0"/>
                    </a:p>
                  </a:txBody>
                  <a:tcPr marL="76200" marR="76200" marT="38100" marB="38100">
                    <a:solidFill>
                      <a:schemeClr val="bg1">
                        <a:lumMod val="85000"/>
                      </a:schemeClr>
                    </a:solidFill>
                  </a:tcPr>
                </a:tc>
                <a:tc>
                  <a:txBody>
                    <a:bodyPr/>
                    <a:lstStyle/>
                    <a:p>
                      <a:pPr algn="ctr"/>
                      <a:r>
                        <a:rPr lang="es-PE" sz="1500" dirty="0"/>
                        <a:t>$ 10 000 (8%)</a:t>
                      </a:r>
                    </a:p>
                  </a:txBody>
                  <a:tcPr marL="76200" marR="76200" marT="38100" marB="38100">
                    <a:solidFill>
                      <a:schemeClr val="bg1">
                        <a:lumMod val="85000"/>
                      </a:schemeClr>
                    </a:solidFill>
                  </a:tcPr>
                </a:tc>
                <a:extLst>
                  <a:ext uri="{0D108BD9-81ED-4DB2-BD59-A6C34878D82A}">
                    <a16:rowId xmlns:a16="http://schemas.microsoft.com/office/drawing/2014/main" val="10004"/>
                  </a:ext>
                </a:extLst>
              </a:tr>
              <a:tr h="307390">
                <a:tc>
                  <a:txBody>
                    <a:bodyPr/>
                    <a:lstStyle/>
                    <a:p>
                      <a:r>
                        <a:rPr lang="es-PE" sz="1500" dirty="0"/>
                        <a:t>Utilidad</a:t>
                      </a:r>
                    </a:p>
                  </a:txBody>
                  <a:tcPr marL="76200" marR="76200" marT="38100" marB="38100">
                    <a:solidFill>
                      <a:schemeClr val="bg1">
                        <a:lumMod val="65000"/>
                      </a:schemeClr>
                    </a:solidFill>
                  </a:tcPr>
                </a:tc>
                <a:tc>
                  <a:txBody>
                    <a:bodyPr/>
                    <a:lstStyle/>
                    <a:p>
                      <a:pPr algn="ctr"/>
                      <a:r>
                        <a:rPr lang="es-PE" sz="1500" dirty="0"/>
                        <a:t>$ 10 000 (10%)</a:t>
                      </a:r>
                    </a:p>
                  </a:txBody>
                  <a:tcPr marL="76200" marR="76200" marT="38100" marB="38100">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500" dirty="0"/>
                        <a:t>$ 15 000 (15%)</a:t>
                      </a:r>
                    </a:p>
                  </a:txBody>
                  <a:tcPr marL="76200" marR="76200" marT="38100" marB="38100">
                    <a:solidFill>
                      <a:schemeClr val="bg1">
                        <a:lumMod val="65000"/>
                      </a:schemeClr>
                    </a:solidFill>
                  </a:tcPr>
                </a:tc>
                <a:tc>
                  <a:txBody>
                    <a:bodyPr/>
                    <a:lstStyle/>
                    <a:p>
                      <a:pPr algn="ctr"/>
                      <a:r>
                        <a:rPr lang="es-PE" sz="1500" dirty="0"/>
                        <a:t>$ 15 000 (12%)</a:t>
                      </a:r>
                    </a:p>
                  </a:txBody>
                  <a:tcPr marL="76200" marR="76200" marT="38100" marB="38100">
                    <a:solidFill>
                      <a:schemeClr val="bg1">
                        <a:lumMod val="65000"/>
                      </a:schemeClr>
                    </a:solidFill>
                  </a:tcPr>
                </a:tc>
                <a:extLst>
                  <a:ext uri="{0D108BD9-81ED-4DB2-BD59-A6C34878D82A}">
                    <a16:rowId xmlns:a16="http://schemas.microsoft.com/office/drawing/2014/main" val="10005"/>
                  </a:ext>
                </a:extLst>
              </a:tr>
            </a:tbl>
          </a:graphicData>
        </a:graphic>
      </p:graphicFrame>
      <p:sp>
        <p:nvSpPr>
          <p:cNvPr id="13" name="CuadroTexto 12">
            <a:extLst>
              <a:ext uri="{FF2B5EF4-FFF2-40B4-BE49-F238E27FC236}">
                <a16:creationId xmlns:a16="http://schemas.microsoft.com/office/drawing/2014/main" id="{D4DC440F-7692-48FC-B508-85BC27CA7A4D}"/>
              </a:ext>
            </a:extLst>
          </p:cNvPr>
          <p:cNvSpPr txBox="1"/>
          <p:nvPr/>
        </p:nvSpPr>
        <p:spPr>
          <a:xfrm>
            <a:off x="619744" y="939803"/>
            <a:ext cx="6780753" cy="323165"/>
          </a:xfrm>
          <a:prstGeom prst="rect">
            <a:avLst/>
          </a:prstGeom>
          <a:noFill/>
          <a:ln w="19050">
            <a:solidFill>
              <a:srgbClr val="FF0000"/>
            </a:solidFill>
            <a:prstDash val="dash"/>
          </a:ln>
        </p:spPr>
        <p:txBody>
          <a:bodyPr wrap="square" rtlCol="0">
            <a:spAutoFit/>
          </a:bodyPr>
          <a:lstStyle/>
          <a:p>
            <a:r>
              <a:rPr lang="es-PE" sz="1500" dirty="0"/>
              <a:t>Los ahorros en la cadena de suministros fluyen directamente hacia la utilidad.</a:t>
            </a:r>
          </a:p>
        </p:txBody>
      </p:sp>
    </p:spTree>
    <p:extLst>
      <p:ext uri="{BB962C8B-B14F-4D97-AF65-F5344CB8AC3E}">
        <p14:creationId xmlns:p14="http://schemas.microsoft.com/office/powerpoint/2010/main" val="48019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Estrategias de abastecimiento</a:t>
            </a:r>
          </a:p>
        </p:txBody>
      </p:sp>
    </p:spTree>
    <p:custDataLst>
      <p:tags r:id="rId1"/>
    </p:custDataLst>
    <p:extLst>
      <p:ext uri="{BB962C8B-B14F-4D97-AF65-F5344CB8AC3E}">
        <p14:creationId xmlns:p14="http://schemas.microsoft.com/office/powerpoint/2010/main" val="40254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Estrategias de abastecimiento</a:t>
            </a:r>
          </a:p>
        </p:txBody>
      </p:sp>
      <p:sp>
        <p:nvSpPr>
          <p:cNvPr id="10" name="CuadroTexto 9">
            <a:extLst>
              <a:ext uri="{FF2B5EF4-FFF2-40B4-BE49-F238E27FC236}">
                <a16:creationId xmlns:a16="http://schemas.microsoft.com/office/drawing/2014/main" id="{14DC5971-61DB-47EE-BAE3-FFB99D24B599}"/>
              </a:ext>
            </a:extLst>
          </p:cNvPr>
          <p:cNvSpPr txBox="1"/>
          <p:nvPr/>
        </p:nvSpPr>
        <p:spPr>
          <a:xfrm>
            <a:off x="568350" y="957223"/>
            <a:ext cx="3540393" cy="400110"/>
          </a:xfrm>
          <a:prstGeom prst="rect">
            <a:avLst/>
          </a:prstGeom>
          <a:noFill/>
        </p:spPr>
        <p:txBody>
          <a:bodyPr wrap="square" rtlCol="0">
            <a:spAutoFit/>
          </a:bodyPr>
          <a:lstStyle/>
          <a:p>
            <a:r>
              <a:rPr lang="es-PE" sz="2000" b="1" u="sng" dirty="0"/>
              <a:t>1) Muchos proveedores</a:t>
            </a:r>
          </a:p>
        </p:txBody>
      </p:sp>
      <p:sp>
        <p:nvSpPr>
          <p:cNvPr id="11" name="Rectángulo 10">
            <a:extLst>
              <a:ext uri="{FF2B5EF4-FFF2-40B4-BE49-F238E27FC236}">
                <a16:creationId xmlns:a16="http://schemas.microsoft.com/office/drawing/2014/main" id="{A9E0C5ED-B479-4C90-A585-FB4838072791}"/>
              </a:ext>
            </a:extLst>
          </p:cNvPr>
          <p:cNvSpPr/>
          <p:nvPr/>
        </p:nvSpPr>
        <p:spPr>
          <a:xfrm>
            <a:off x="568350" y="1483869"/>
            <a:ext cx="4020447" cy="2862322"/>
          </a:xfrm>
          <a:prstGeom prst="rect">
            <a:avLst/>
          </a:prstGeom>
        </p:spPr>
        <p:txBody>
          <a:bodyPr wrap="square">
            <a:spAutoFit/>
          </a:bodyPr>
          <a:lstStyle/>
          <a:p>
            <a:r>
              <a:rPr lang="es-PE" sz="1500" dirty="0"/>
              <a:t>Con la estrategia de muchos proveedores, el proveedor responde a las demandas y especificaciones de una “solicitud de cotización”, y el pedido casi siempre se otorga a quien presente la oferta más baja.</a:t>
            </a:r>
          </a:p>
          <a:p>
            <a:endParaRPr lang="es-PE" sz="1500" dirty="0"/>
          </a:p>
          <a:p>
            <a:r>
              <a:rPr lang="es-PE" sz="1500" dirty="0"/>
              <a:t>Esta estrategia hace que los proveedores compitan entre sí e impone al proveedor la carga de satisfacer las demandas del comprador.</a:t>
            </a:r>
          </a:p>
          <a:p>
            <a:r>
              <a:rPr lang="es-PE" sz="1500" dirty="0"/>
              <a:t/>
            </a:r>
            <a:br>
              <a:rPr lang="es-PE" sz="1500" dirty="0"/>
            </a:br>
            <a:r>
              <a:rPr lang="es-PE" sz="1500" dirty="0"/>
              <a:t>Los proveedores compiten fuertemente unos contra otros. </a:t>
            </a:r>
          </a:p>
        </p:txBody>
      </p:sp>
      <p:sp>
        <p:nvSpPr>
          <p:cNvPr id="12" name="CuadroTexto 11">
            <a:extLst>
              <a:ext uri="{FF2B5EF4-FFF2-40B4-BE49-F238E27FC236}">
                <a16:creationId xmlns:a16="http://schemas.microsoft.com/office/drawing/2014/main" id="{83309D33-75FC-465F-99D7-8C7E43784BE6}"/>
              </a:ext>
            </a:extLst>
          </p:cNvPr>
          <p:cNvSpPr txBox="1"/>
          <p:nvPr/>
        </p:nvSpPr>
        <p:spPr>
          <a:xfrm>
            <a:off x="568350" y="4623430"/>
            <a:ext cx="8007300" cy="553998"/>
          </a:xfrm>
          <a:prstGeom prst="rect">
            <a:avLst/>
          </a:prstGeom>
          <a:noFill/>
          <a:ln w="19050">
            <a:solidFill>
              <a:srgbClr val="FF0000"/>
            </a:solidFill>
            <a:prstDash val="dash"/>
          </a:ln>
        </p:spPr>
        <p:txBody>
          <a:bodyPr wrap="square" rtlCol="0">
            <a:spAutoFit/>
          </a:bodyPr>
          <a:lstStyle/>
          <a:p>
            <a:r>
              <a:rPr lang="es-PE" sz="1500" dirty="0"/>
              <a:t>Las relaciones de sociedad estratégica a largo plazo no son la prioridad. El enfoque es prácticamente hacia el proveedor que tenga menor precio.</a:t>
            </a:r>
          </a:p>
        </p:txBody>
      </p:sp>
      <p:graphicFrame>
        <p:nvGraphicFramePr>
          <p:cNvPr id="13" name="Diagrama 12">
            <a:extLst>
              <a:ext uri="{FF2B5EF4-FFF2-40B4-BE49-F238E27FC236}">
                <a16:creationId xmlns:a16="http://schemas.microsoft.com/office/drawing/2014/main" id="{395240D1-0AD3-4998-8FCB-A4BA2C22EE62}"/>
              </a:ext>
            </a:extLst>
          </p:cNvPr>
          <p:cNvGraphicFramePr/>
          <p:nvPr>
            <p:extLst>
              <p:ext uri="{D42A27DB-BD31-4B8C-83A1-F6EECF244321}">
                <p14:modId xmlns:p14="http://schemas.microsoft.com/office/powerpoint/2010/main" val="2407329456"/>
              </p:ext>
            </p:extLst>
          </p:nvPr>
        </p:nvGraphicFramePr>
        <p:xfrm>
          <a:off x="4992047" y="1897394"/>
          <a:ext cx="3117242" cy="22802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7502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3977</TotalTime>
  <Words>2295</Words>
  <Application>Microsoft Office PowerPoint</Application>
  <PresentationFormat>Presentación en pantalla (16:10)</PresentationFormat>
  <Paragraphs>223</Paragraphs>
  <Slides>26</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Cambria Math</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lastModifiedBy>Diego Santamaria Saldaña</cp:lastModifiedBy>
  <cp:revision>357</cp:revision>
  <cp:lastPrinted>2018-01-16T21:42:59Z</cp:lastPrinted>
  <dcterms:created xsi:type="dcterms:W3CDTF">2016-10-06T14:52:02Z</dcterms:created>
  <dcterms:modified xsi:type="dcterms:W3CDTF">2020-09-21T19:01:33Z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