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715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465">
          <p15:clr>
            <a:srgbClr val="A4A3A4"/>
          </p15:clr>
        </p15:guide>
        <p15:guide id="2" orient="horz" pos="3320">
          <p15:clr>
            <a:srgbClr val="A4A3A4"/>
          </p15:clr>
        </p15:guide>
        <p15:guide id="3" pos="317">
          <p15:clr>
            <a:srgbClr val="A4A3A4"/>
          </p15:clr>
        </p15:guide>
        <p15:guide id="4" orient="horz" pos="553">
          <p15:clr>
            <a:srgbClr val="A4A3A4"/>
          </p15:clr>
        </p15:guide>
        <p15:guide id="5" orient="horz" pos="349">
          <p15:clr>
            <a:srgbClr val="A4A3A4"/>
          </p15:clr>
        </p15:guide>
      </p15:sldGuideLst>
    </p:ext>
    <p:ext uri="GoogleSlidesCustomDataVersion2">
      <go:slidesCustomData xmlns:go="http://customooxmlschemas.google.com/" r:id="rId31" roundtripDataSignature="AMtx7mhAdxNU2MoDS/dtsqzArGh//Asz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465"/>
        <p:guide pos="3320" orient="horz"/>
        <p:guide pos="317"/>
        <p:guide pos="553" orient="horz"/>
        <p:guide pos="349"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P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 name="Google Shape;25;p1: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0: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s-PE" sz="1200" u="none" strike="noStrike">
                <a:solidFill>
                  <a:schemeClr val="dk1"/>
                </a:solidFill>
                <a:latin typeface="Calibri"/>
                <a:ea typeface="Calibri"/>
                <a:cs typeface="Calibri"/>
                <a:sym typeface="Calibri"/>
              </a:rPr>
              <a:t>Para determinar el volumen anual en dinero para el análisis ABC, se calcula la </a:t>
            </a:r>
            <a:r>
              <a:rPr b="0" i="1" lang="es-PE" sz="1200" u="none" strike="noStrike">
                <a:solidFill>
                  <a:schemeClr val="dk1"/>
                </a:solidFill>
                <a:latin typeface="Calibri"/>
                <a:ea typeface="Calibri"/>
                <a:cs typeface="Calibri"/>
                <a:sym typeface="Calibri"/>
              </a:rPr>
              <a:t>demanda anual </a:t>
            </a:r>
            <a:r>
              <a:rPr b="0" i="0" lang="es-PE" sz="1200" u="none" strike="noStrike">
                <a:solidFill>
                  <a:schemeClr val="dk1"/>
                </a:solidFill>
                <a:latin typeface="Calibri"/>
                <a:ea typeface="Calibri"/>
                <a:cs typeface="Calibri"/>
                <a:sym typeface="Calibri"/>
              </a:rPr>
              <a:t>de cada artículo del inventario y se le multiplica por el </a:t>
            </a:r>
            <a:r>
              <a:rPr b="0" i="1" lang="es-PE" sz="1200" u="none" strike="noStrike">
                <a:solidFill>
                  <a:schemeClr val="dk1"/>
                </a:solidFill>
                <a:latin typeface="Calibri"/>
                <a:ea typeface="Calibri"/>
                <a:cs typeface="Calibri"/>
                <a:sym typeface="Calibri"/>
              </a:rPr>
              <a:t>costo por unidad</a:t>
            </a:r>
            <a:r>
              <a:rPr b="0" i="0" lang="es-PE" sz="1200" u="none" strike="noStrike">
                <a:solidFill>
                  <a:schemeClr val="dk1"/>
                </a:solidFill>
                <a:latin typeface="Calibri"/>
                <a:ea typeface="Calibri"/>
                <a:cs typeface="Calibri"/>
                <a:sym typeface="Calibri"/>
              </a:rPr>
              <a:t>. Los artículos de </a:t>
            </a:r>
            <a:r>
              <a:rPr b="0" i="1" lang="es-PE" sz="1200" u="none" strike="noStrike">
                <a:solidFill>
                  <a:schemeClr val="dk1"/>
                </a:solidFill>
                <a:latin typeface="Calibri"/>
                <a:ea typeface="Calibri"/>
                <a:cs typeface="Calibri"/>
                <a:sym typeface="Calibri"/>
              </a:rPr>
              <a:t>clase A </a:t>
            </a:r>
            <a:r>
              <a:rPr b="0" i="0" lang="es-PE" sz="1200" u="none" strike="noStrike">
                <a:solidFill>
                  <a:schemeClr val="dk1"/>
                </a:solidFill>
                <a:latin typeface="Calibri"/>
                <a:ea typeface="Calibri"/>
                <a:cs typeface="Calibri"/>
                <a:sym typeface="Calibri"/>
              </a:rPr>
              <a:t>son aquellos que tienen un alto volumen anual en dinero. </a:t>
            </a:r>
            <a:endParaRPr/>
          </a:p>
          <a:p>
            <a:pPr indent="0" lvl="0" marL="0" rtl="0" algn="l">
              <a:spcBef>
                <a:spcPts val="0"/>
              </a:spcBef>
              <a:spcAft>
                <a:spcPts val="0"/>
              </a:spcAft>
              <a:buNone/>
            </a:pPr>
            <a:r>
              <a:rPr b="0" i="0" lang="es-PE" sz="1200" u="none" strike="noStrike">
                <a:solidFill>
                  <a:schemeClr val="dk1"/>
                </a:solidFill>
                <a:latin typeface="Calibri"/>
                <a:ea typeface="Calibri"/>
                <a:cs typeface="Calibri"/>
                <a:sym typeface="Calibri"/>
              </a:rPr>
              <a:t>Los artículos del inventario de </a:t>
            </a:r>
            <a:r>
              <a:rPr b="0" i="1" lang="es-PE" sz="1200" u="none" strike="noStrike">
                <a:solidFill>
                  <a:schemeClr val="dk1"/>
                </a:solidFill>
                <a:latin typeface="Calibri"/>
                <a:ea typeface="Calibri"/>
                <a:cs typeface="Calibri"/>
                <a:sym typeface="Calibri"/>
              </a:rPr>
              <a:t>clase B </a:t>
            </a:r>
            <a:r>
              <a:rPr b="0" i="0" lang="es-PE" sz="1200" u="none" strike="noStrike">
                <a:solidFill>
                  <a:schemeClr val="dk1"/>
                </a:solidFill>
                <a:latin typeface="Calibri"/>
                <a:ea typeface="Calibri"/>
                <a:cs typeface="Calibri"/>
                <a:sym typeface="Calibri"/>
              </a:rPr>
              <a:t>tienen un volumen anual en dinero intermedio.</a:t>
            </a:r>
            <a:endParaRPr/>
          </a:p>
          <a:p>
            <a:pPr indent="0" lvl="0" marL="0" rtl="0" algn="l">
              <a:spcBef>
                <a:spcPts val="0"/>
              </a:spcBef>
              <a:spcAft>
                <a:spcPts val="0"/>
              </a:spcAft>
              <a:buNone/>
            </a:pPr>
            <a:r>
              <a:rPr b="0" i="0" lang="es-PE" sz="1200" u="none" strike="noStrike">
                <a:solidFill>
                  <a:schemeClr val="dk1"/>
                </a:solidFill>
                <a:latin typeface="Calibri"/>
                <a:ea typeface="Calibri"/>
                <a:cs typeface="Calibri"/>
                <a:sym typeface="Calibri"/>
              </a:rPr>
              <a:t>Por último, los artículos de bajo volumen anual en dinero pertenecen a la </a:t>
            </a:r>
            <a:r>
              <a:rPr b="0" i="1" lang="es-PE" sz="1200" u="none" strike="noStrike">
                <a:solidFill>
                  <a:schemeClr val="dk1"/>
                </a:solidFill>
                <a:latin typeface="Calibri"/>
                <a:ea typeface="Calibri"/>
                <a:cs typeface="Calibri"/>
                <a:sym typeface="Calibri"/>
              </a:rPr>
              <a:t>clase C </a:t>
            </a:r>
            <a:r>
              <a:rPr b="0" i="0" lang="es-PE" sz="1200" u="none" strike="noStrike">
                <a:solidFill>
                  <a:schemeClr val="dk1"/>
                </a:solidFill>
                <a:latin typeface="Calibri"/>
                <a:ea typeface="Calibri"/>
                <a:cs typeface="Calibri"/>
                <a:sym typeface="Calibri"/>
              </a:rPr>
              <a:t>y pueden representar sólo un 5% de tal volumen.</a:t>
            </a:r>
            <a:endParaRPr/>
          </a:p>
          <a:p>
            <a:pPr indent="0" lvl="0" marL="0" rtl="0" algn="l">
              <a:spcBef>
                <a:spcPts val="0"/>
              </a:spcBef>
              <a:spcAft>
                <a:spcPts val="0"/>
              </a:spcAft>
              <a:buNone/>
            </a:pPr>
            <a:r>
              <a:rPr b="0" i="0" lang="es-PE" sz="1200" u="none" strike="noStrike">
                <a:solidFill>
                  <a:schemeClr val="dk1"/>
                </a:solidFill>
                <a:latin typeface="Calibri"/>
                <a:ea typeface="Calibri"/>
                <a:cs typeface="Calibri"/>
                <a:sym typeface="Calibri"/>
              </a:rPr>
              <a:t>Se puede realizar un análisis ABC tanto para el nivel de demanda como para el nivel de inventario.</a:t>
            </a:r>
            <a:endParaRPr/>
          </a:p>
        </p:txBody>
      </p:sp>
      <p:sp>
        <p:nvSpPr>
          <p:cNvPr id="116" name="Google Shape;116;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1: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2: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PE"/>
              <a:t>El análisis ABC divide el inventario disponible en tres clases con base en su volumen anual en dinero. Se aplica este análisis de acuerdo al principio de Pareto, el cual establece que hay “pocos artículos cruciales y muchos triviales”.</a:t>
            </a:r>
            <a:endParaRPr/>
          </a:p>
          <a:p>
            <a:pPr indent="0" lvl="0" marL="0" marR="0" rtl="0" algn="l">
              <a:lnSpc>
                <a:spcPct val="100000"/>
              </a:lnSpc>
              <a:spcBef>
                <a:spcPts val="0"/>
              </a:spcBef>
              <a:spcAft>
                <a:spcPts val="0"/>
              </a:spcAft>
              <a:buClr>
                <a:schemeClr val="dk1"/>
              </a:buClr>
              <a:buSzPts val="1200"/>
              <a:buFont typeface="Calibri"/>
              <a:buNone/>
            </a:pPr>
            <a:r>
              <a:rPr lang="es-PE"/>
              <a:t>La idea es establecer políticas de inventarios que enfoquen sus recursos en los pocos items cruciales del inventario y no en las muchos items triviales o de bajo valor. </a:t>
            </a:r>
            <a:endParaRPr/>
          </a:p>
          <a:p>
            <a:pPr indent="0" lvl="0" marL="0" marR="0" rtl="0" algn="l">
              <a:lnSpc>
                <a:spcPct val="100000"/>
              </a:lnSpc>
              <a:spcBef>
                <a:spcPts val="0"/>
              </a:spcBef>
              <a:spcAft>
                <a:spcPts val="0"/>
              </a:spcAft>
              <a:buClr>
                <a:schemeClr val="dk1"/>
              </a:buClr>
              <a:buSzPts val="1200"/>
              <a:buFont typeface="Calibri"/>
              <a:buNone/>
            </a:pPr>
            <a:r>
              <a:rPr lang="es-PE"/>
              <a:t>No es realista monitorear los artículos baratos con la misma intensidad que a los artículos costosos.</a:t>
            </a:r>
            <a:endParaRPr/>
          </a:p>
        </p:txBody>
      </p:sp>
      <p:sp>
        <p:nvSpPr>
          <p:cNvPr id="139" name="Google Shape;139;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3: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PE"/>
              <a:t>Una buena administración de inventarios requiere contar con datos precisos, eso significa que se registre correctamente el ingreso de los insumos y las salidas.</a:t>
            </a:r>
            <a:endParaRPr/>
          </a:p>
          <a:p>
            <a:pPr indent="0" lvl="0" marL="0" rtl="0" algn="l">
              <a:spcBef>
                <a:spcPts val="0"/>
              </a:spcBef>
              <a:spcAft>
                <a:spcPts val="0"/>
              </a:spcAft>
              <a:buNone/>
            </a:pPr>
            <a:r>
              <a:rPr lang="es-PE"/>
              <a:t>Asimismo, la seguridad es muy importante. Un almacén bien organizado tendrá acceso limitado, buen mantenimiento, y áreas de almacenamiento para alojar cantidades fijas de inventario.</a:t>
            </a:r>
            <a:endParaRPr/>
          </a:p>
          <a:p>
            <a:pPr indent="0" lvl="0" marL="0" rtl="0" algn="l">
              <a:spcBef>
                <a:spcPts val="0"/>
              </a:spcBef>
              <a:spcAft>
                <a:spcPts val="0"/>
              </a:spcAft>
              <a:buNone/>
            </a:pPr>
            <a:r>
              <a:rPr lang="es-PE"/>
              <a:t>No basta tomar en cuenta los stocks finales que nos pueda indicar un sistema de inventarios, es necesario compararlo contra un conteo físico y verificar si hay diferencias, y mucho más importante, encontrar las causas de estas para corregirlas. </a:t>
            </a:r>
            <a:endParaRPr/>
          </a:p>
        </p:txBody>
      </p:sp>
      <p:sp>
        <p:nvSpPr>
          <p:cNvPr id="148" name="Google Shape;148;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4: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5: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PE"/>
              <a:t>En esta figura, Q representa la cantidad que se ordena. En general, cuando llega una orden el nivel de inventario aumenta de 0 a Q unidades.</a:t>
            </a:r>
            <a:endParaRPr/>
          </a:p>
          <a:p>
            <a:pPr indent="0" lvl="0" marL="0" rtl="0" algn="l">
              <a:spcBef>
                <a:spcPts val="0"/>
              </a:spcBef>
              <a:spcAft>
                <a:spcPts val="0"/>
              </a:spcAft>
              <a:buNone/>
            </a:pPr>
            <a:r>
              <a:rPr lang="es-PE"/>
              <a:t>A medida que va transcurriendo el tiempo, y con una demanda constante, el nivel de inventario va disminuyendo. Cada vez que el nivel del inventario llega a 0, se coloca y recibe una nueva orden, y el nivel del inventario se eleva de nuevo a Q unidades (representado por las rectas verticales).</a:t>
            </a:r>
            <a:endParaRPr/>
          </a:p>
        </p:txBody>
      </p:sp>
      <p:sp>
        <p:nvSpPr>
          <p:cNvPr id="183" name="Google Shape;183;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6: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7: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8: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9: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p2: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 name="Google Shape;3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 name="Google Shape;3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20: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21: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2: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1" name="Google Shape;301;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23: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4: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1" name="Google Shape;321;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25: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3: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 name="Google Shape;4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 name="Google Shape;4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4: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 name="Google Shape;4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 name="Google Shape;50;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5: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 name="Google Shape;6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 name="Google Shape;63;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6: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7: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 name="Google Shape;8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8: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PE"/>
              <a:t>El inventario de materias primas son todos aquellos elementos que han sido adquiridos, pero aun no han iniciado su proceso de transformación o procesamiento. </a:t>
            </a:r>
            <a:endParaRPr/>
          </a:p>
          <a:p>
            <a:pPr indent="0" lvl="0" marL="0" rtl="0" algn="l">
              <a:spcBef>
                <a:spcPts val="0"/>
              </a:spcBef>
              <a:spcAft>
                <a:spcPts val="0"/>
              </a:spcAft>
              <a:buNone/>
            </a:pPr>
            <a:r>
              <a:rPr lang="es-PE"/>
              <a:t>El inventario de productos en proceso son aquellos componentes o materias primas que han sufrido ciertos cambios pero no están terminados. El inventario de trabajos en proceso existe por el tiempo requerido para hacer un producto (llamado tiempo del ciclo). Reducir el tiempo del ciclo disminuye el inventario.</a:t>
            </a:r>
            <a:endParaRPr/>
          </a:p>
          <a:p>
            <a:pPr indent="0" lvl="0" marL="0" rtl="0" algn="l">
              <a:spcBef>
                <a:spcPts val="0"/>
              </a:spcBef>
              <a:spcAft>
                <a:spcPts val="0"/>
              </a:spcAft>
              <a:buNone/>
            </a:pPr>
            <a:r>
              <a:rPr lang="es-PE"/>
              <a:t>El inventario de bienes terminados está formado por productos totalmente completados y que esperan ser entregados al cliente. </a:t>
            </a:r>
            <a:endParaRPr/>
          </a:p>
        </p:txBody>
      </p:sp>
      <p:sp>
        <p:nvSpPr>
          <p:cNvPr id="93" name="Google Shape;93;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9: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14" name="Shape 1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A">
  <p:cSld name="Subtema - 1 Imagen A">
    <p:spTree>
      <p:nvGrpSpPr>
        <p:cNvPr id="16" name="Shape 1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Video">
  <p:cSld name="Subtema - Video">
    <p:spTree>
      <p:nvGrpSpPr>
        <p:cNvPr id="17" name="Shape 1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8" name="Shape 1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B">
  <p:cSld name="Subtema - 1 Imagen B">
    <p:spTree>
      <p:nvGrpSpPr>
        <p:cNvPr id="19" name="Shape 1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Centrada">
  <p:cSld name="Subtema - 1 Imagen Centrada">
    <p:spTree>
      <p:nvGrpSpPr>
        <p:cNvPr id="20" name="Shape 2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2 Imágenes">
  <p:cSld name="Subtema - 2 Imágenes">
    <p:spTree>
      <p:nvGrpSpPr>
        <p:cNvPr id="21" name="Shape 2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Imagen Gigante">
  <p:cSld name="Subtema - Imagen Gigante">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26"/>
          <p:cNvGrpSpPr/>
          <p:nvPr/>
        </p:nvGrpSpPr>
        <p:grpSpPr>
          <a:xfrm>
            <a:off x="944054" y="5369051"/>
            <a:ext cx="7804380" cy="215444"/>
            <a:chOff x="944054" y="5369051"/>
            <a:chExt cx="7804380" cy="215444"/>
          </a:xfrm>
        </p:grpSpPr>
        <p:sp>
          <p:nvSpPr>
            <p:cNvPr id="11" name="Google Shape;11;p26"/>
            <p:cNvSpPr txBox="1"/>
            <p:nvPr/>
          </p:nvSpPr>
          <p:spPr>
            <a:xfrm>
              <a:off x="944054" y="5369051"/>
              <a:ext cx="1848583"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PE" sz="800" u="none" cap="none" strike="noStrike">
                  <a:solidFill>
                    <a:srgbClr val="7F7F7F"/>
                  </a:solidFill>
                  <a:latin typeface="Calibri"/>
                  <a:ea typeface="Calibri"/>
                  <a:cs typeface="Calibri"/>
                  <a:sym typeface="Calibri"/>
                </a:rPr>
                <a:t>GESTIÓN DE OPERACIONES •  SESIÓN 10</a:t>
              </a:r>
              <a:endParaRPr sz="800">
                <a:solidFill>
                  <a:srgbClr val="7F7F7F"/>
                </a:solidFill>
                <a:latin typeface="Calibri"/>
                <a:ea typeface="Calibri"/>
                <a:cs typeface="Calibri"/>
                <a:sym typeface="Calibri"/>
              </a:endParaRPr>
            </a:p>
          </p:txBody>
        </p:sp>
        <p:sp>
          <p:nvSpPr>
            <p:cNvPr id="12" name="Google Shape;12;p26"/>
            <p:cNvSpPr/>
            <p:nvPr/>
          </p:nvSpPr>
          <p:spPr>
            <a:xfrm>
              <a:off x="7340677" y="5384440"/>
              <a:ext cx="1407757" cy="18466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PE" sz="600">
                  <a:solidFill>
                    <a:srgbClr val="7F7F7F"/>
                  </a:solidFill>
                  <a:latin typeface="Calibri"/>
                  <a:ea typeface="Calibri"/>
                  <a:cs typeface="Calibri"/>
                  <a:sym typeface="Calibri"/>
                </a:rPr>
                <a:t>© ISIL. Todos los derechos reservados</a:t>
              </a:r>
              <a:endParaRPr/>
            </a:p>
          </p:txBody>
        </p:sp>
      </p:grpSp>
      <p:pic>
        <p:nvPicPr>
          <p:cNvPr id="13" name="Google Shape;13;p26"/>
          <p:cNvPicPr preferRelativeResize="0"/>
          <p:nvPr/>
        </p:nvPicPr>
        <p:blipFill rotWithShape="1">
          <a:blip r:embed="rId1">
            <a:alphaModFix amt="20000"/>
          </a:blip>
          <a:srcRect b="0" l="0" r="0" t="0"/>
          <a:stretch/>
        </p:blipFill>
        <p:spPr>
          <a:xfrm>
            <a:off x="495300" y="5328911"/>
            <a:ext cx="448573" cy="25075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0.png"/><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5.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hyperlink" Target="https://www.academia.edu/32026641/Informe_DSOP"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18.png"/><Relationship Id="rId5" Type="http://schemas.openxmlformats.org/officeDocument/2006/relationships/image" Target="../media/image15.png"/><Relationship Id="rId6" Type="http://schemas.openxmlformats.org/officeDocument/2006/relationships/image" Target="../media/image14.png"/><Relationship Id="rId7"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5.png"/><Relationship Id="rId4" Type="http://schemas.openxmlformats.org/officeDocument/2006/relationships/image" Target="../media/image27.png"/><Relationship Id="rId10" Type="http://schemas.openxmlformats.org/officeDocument/2006/relationships/image" Target="../media/image32.png"/><Relationship Id="rId9" Type="http://schemas.openxmlformats.org/officeDocument/2006/relationships/image" Target="../media/image20.png"/><Relationship Id="rId5" Type="http://schemas.openxmlformats.org/officeDocument/2006/relationships/image" Target="../media/image16.png"/><Relationship Id="rId6" Type="http://schemas.openxmlformats.org/officeDocument/2006/relationships/image" Target="../media/image26.png"/><Relationship Id="rId7" Type="http://schemas.openxmlformats.org/officeDocument/2006/relationships/image" Target="../media/image24.png"/><Relationship Id="rId8"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3.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31.png"/><Relationship Id="rId4" Type="http://schemas.openxmlformats.org/officeDocument/2006/relationships/image" Target="../media/image34.png"/><Relationship Id="rId5"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7.png"/><Relationship Id="rId5"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3.png"/><Relationship Id="rId4" Type="http://schemas.openxmlformats.org/officeDocument/2006/relationships/image" Target="../media/image2.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 name="Shape 26"/>
        <p:cNvGrpSpPr/>
        <p:nvPr/>
      </p:nvGrpSpPr>
      <p:grpSpPr>
        <a:xfrm>
          <a:off x="0" y="0"/>
          <a:ext cx="0" cy="0"/>
          <a:chOff x="0" y="0"/>
          <a:chExt cx="0" cy="0"/>
        </a:xfrm>
      </p:grpSpPr>
      <p:sp>
        <p:nvSpPr>
          <p:cNvPr id="27" name="Google Shape;27;p1"/>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 name="Google Shape;28;p1"/>
          <p:cNvSpPr txBox="1"/>
          <p:nvPr/>
        </p:nvSpPr>
        <p:spPr>
          <a:xfrm>
            <a:off x="2051281" y="1730819"/>
            <a:ext cx="964250"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5800">
                <a:solidFill>
                  <a:srgbClr val="FFFFFF"/>
                </a:solidFill>
                <a:latin typeface="Calibri"/>
                <a:ea typeface="Calibri"/>
                <a:cs typeface="Calibri"/>
                <a:sym typeface="Calibri"/>
              </a:rPr>
              <a:t>10</a:t>
            </a:r>
            <a:endParaRPr/>
          </a:p>
        </p:txBody>
      </p:sp>
      <p:sp>
        <p:nvSpPr>
          <p:cNvPr id="29" name="Google Shape;29;p1"/>
          <p:cNvSpPr txBox="1"/>
          <p:nvPr/>
        </p:nvSpPr>
        <p:spPr>
          <a:xfrm>
            <a:off x="3159592" y="1674447"/>
            <a:ext cx="4596087" cy="546625"/>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b="1" lang="es-PE" sz="3600">
                <a:solidFill>
                  <a:srgbClr val="FFFFFF"/>
                </a:solidFill>
                <a:latin typeface="Calibri"/>
                <a:ea typeface="Calibri"/>
                <a:cs typeface="Calibri"/>
                <a:sym typeface="Calibri"/>
              </a:rPr>
              <a:t>Gestión de inventarios</a:t>
            </a:r>
            <a:endParaRPr/>
          </a:p>
        </p:txBody>
      </p:sp>
      <p:sp>
        <p:nvSpPr>
          <p:cNvPr id="30" name="Google Shape;30;p1"/>
          <p:cNvSpPr txBox="1"/>
          <p:nvPr/>
        </p:nvSpPr>
        <p:spPr>
          <a:xfrm>
            <a:off x="3263629" y="2497138"/>
            <a:ext cx="5313769" cy="1549911"/>
          </a:xfrm>
          <a:prstGeom prst="rect">
            <a:avLst/>
          </a:prstGeom>
          <a:noFill/>
          <a:ln>
            <a:noFill/>
          </a:ln>
        </p:spPr>
        <p:txBody>
          <a:bodyPr anchorCtr="0" anchor="t" bIns="45700" lIns="91425" spcFirstLastPara="1" rIns="91425" wrap="square" tIns="45700">
            <a:spAutoFit/>
          </a:bodyPr>
          <a:lstStyle/>
          <a:p>
            <a:pPr indent="-177800" lvl="0" marL="177800" marR="0" rtl="0" algn="l">
              <a:lnSpc>
                <a:spcPct val="120000"/>
              </a:lnSpc>
              <a:spcBef>
                <a:spcPts val="0"/>
              </a:spcBef>
              <a:spcAft>
                <a:spcPts val="0"/>
              </a:spcAft>
              <a:buClr>
                <a:srgbClr val="FFFFFF"/>
              </a:buClr>
              <a:buSzPts val="1280"/>
              <a:buFont typeface="Arial"/>
              <a:buChar char="•"/>
            </a:pPr>
            <a:r>
              <a:rPr lang="es-PE" sz="1600">
                <a:solidFill>
                  <a:srgbClr val="FFFFFF"/>
                </a:solidFill>
                <a:latin typeface="Calibri"/>
                <a:ea typeface="Calibri"/>
                <a:cs typeface="Calibri"/>
                <a:sym typeface="Calibri"/>
              </a:rPr>
              <a:t>La importancia del inventario</a:t>
            </a:r>
            <a:endParaRPr/>
          </a:p>
          <a:p>
            <a:pPr indent="-177800" lvl="0" marL="177800" marR="0" rtl="0" algn="l">
              <a:lnSpc>
                <a:spcPct val="120000"/>
              </a:lnSpc>
              <a:spcBef>
                <a:spcPts val="0"/>
              </a:spcBef>
              <a:spcAft>
                <a:spcPts val="0"/>
              </a:spcAft>
              <a:buClr>
                <a:srgbClr val="FFFFFF"/>
              </a:buClr>
              <a:buSzPts val="1280"/>
              <a:buFont typeface="Arial"/>
              <a:buChar char="•"/>
            </a:pPr>
            <a:r>
              <a:rPr lang="es-PE" sz="1600">
                <a:solidFill>
                  <a:srgbClr val="FFFFFF"/>
                </a:solidFill>
                <a:latin typeface="Calibri"/>
                <a:ea typeface="Calibri"/>
                <a:cs typeface="Calibri"/>
                <a:sym typeface="Calibri"/>
              </a:rPr>
              <a:t>Funciones del inventario</a:t>
            </a:r>
            <a:endParaRPr/>
          </a:p>
          <a:p>
            <a:pPr indent="-177800" lvl="0" marL="177800" marR="0" rtl="0" algn="l">
              <a:lnSpc>
                <a:spcPct val="120000"/>
              </a:lnSpc>
              <a:spcBef>
                <a:spcPts val="0"/>
              </a:spcBef>
              <a:spcAft>
                <a:spcPts val="0"/>
              </a:spcAft>
              <a:buClr>
                <a:srgbClr val="FFFFFF"/>
              </a:buClr>
              <a:buSzPts val="1280"/>
              <a:buFont typeface="Arial"/>
              <a:buChar char="•"/>
            </a:pPr>
            <a:r>
              <a:rPr lang="es-PE" sz="1600">
                <a:solidFill>
                  <a:srgbClr val="FFFFFF"/>
                </a:solidFill>
                <a:latin typeface="Calibri"/>
                <a:ea typeface="Calibri"/>
                <a:cs typeface="Calibri"/>
                <a:sym typeface="Calibri"/>
              </a:rPr>
              <a:t>Tipos de inventario</a:t>
            </a:r>
            <a:endParaRPr/>
          </a:p>
          <a:p>
            <a:pPr indent="-177800" lvl="0" marL="177800" marR="0" rtl="0" algn="l">
              <a:lnSpc>
                <a:spcPct val="120000"/>
              </a:lnSpc>
              <a:spcBef>
                <a:spcPts val="0"/>
              </a:spcBef>
              <a:spcAft>
                <a:spcPts val="0"/>
              </a:spcAft>
              <a:buClr>
                <a:srgbClr val="FFFFFF"/>
              </a:buClr>
              <a:buSzPts val="1280"/>
              <a:buFont typeface="Arial"/>
              <a:buChar char="•"/>
            </a:pPr>
            <a:r>
              <a:rPr lang="es-PE" sz="1600">
                <a:solidFill>
                  <a:srgbClr val="FFFFFF"/>
                </a:solidFill>
                <a:latin typeface="Calibri"/>
                <a:ea typeface="Calibri"/>
                <a:cs typeface="Calibri"/>
                <a:sym typeface="Calibri"/>
              </a:rPr>
              <a:t>Administración de inventarios</a:t>
            </a:r>
            <a:endParaRPr/>
          </a:p>
          <a:p>
            <a:pPr indent="-177800" lvl="0" marL="177800" marR="0" rtl="0" algn="l">
              <a:lnSpc>
                <a:spcPct val="120000"/>
              </a:lnSpc>
              <a:spcBef>
                <a:spcPts val="0"/>
              </a:spcBef>
              <a:spcAft>
                <a:spcPts val="0"/>
              </a:spcAft>
              <a:buClr>
                <a:srgbClr val="FFFFFF"/>
              </a:buClr>
              <a:buSzPts val="1280"/>
              <a:buFont typeface="Arial"/>
              <a:buChar char="•"/>
            </a:pPr>
            <a:r>
              <a:rPr lang="es-PE" sz="1600">
                <a:solidFill>
                  <a:srgbClr val="FFFFFF"/>
                </a:solidFill>
                <a:latin typeface="Calibri"/>
                <a:ea typeface="Calibri"/>
                <a:cs typeface="Calibri"/>
                <a:sym typeface="Calibri"/>
              </a:rPr>
              <a:t>Tamaño óptimo y punto de reorden (ROP)</a:t>
            </a:r>
            <a:endParaRPr/>
          </a:p>
        </p:txBody>
      </p:sp>
      <p:cxnSp>
        <p:nvCxnSpPr>
          <p:cNvPr id="31" name="Google Shape;31;p1"/>
          <p:cNvCxnSpPr/>
          <p:nvPr/>
        </p:nvCxnSpPr>
        <p:spPr>
          <a:xfrm>
            <a:off x="3056456" y="1777107"/>
            <a:ext cx="0" cy="720031"/>
          </a:xfrm>
          <a:prstGeom prst="straightConnector1">
            <a:avLst/>
          </a:prstGeom>
          <a:noFill/>
          <a:ln cap="flat" cmpd="sng" w="25400">
            <a:solidFill>
              <a:srgbClr val="FFFFFF"/>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0"/>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Administración de inventarios</a:t>
            </a:r>
            <a:endParaRPr/>
          </a:p>
        </p:txBody>
      </p:sp>
      <p:sp>
        <p:nvSpPr>
          <p:cNvPr id="119" name="Google Shape;119;p10"/>
          <p:cNvSpPr txBox="1"/>
          <p:nvPr/>
        </p:nvSpPr>
        <p:spPr>
          <a:xfrm>
            <a:off x="559907" y="709196"/>
            <a:ext cx="2789760" cy="70788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PE" sz="4000">
                <a:solidFill>
                  <a:schemeClr val="dk1"/>
                </a:solidFill>
                <a:latin typeface="Calibri"/>
                <a:ea typeface="Calibri"/>
                <a:cs typeface="Calibri"/>
                <a:sym typeface="Calibri"/>
              </a:rPr>
              <a:t>Análisis ABC</a:t>
            </a:r>
            <a:endParaRPr/>
          </a:p>
        </p:txBody>
      </p:sp>
      <p:sp>
        <p:nvSpPr>
          <p:cNvPr id="120" name="Google Shape;120;p10"/>
          <p:cNvSpPr/>
          <p:nvPr/>
        </p:nvSpPr>
        <p:spPr>
          <a:xfrm>
            <a:off x="357083" y="2171142"/>
            <a:ext cx="5985168"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2400">
                <a:solidFill>
                  <a:schemeClr val="dk1"/>
                </a:solidFill>
                <a:latin typeface="Calibri"/>
                <a:ea typeface="Calibri"/>
                <a:cs typeface="Calibri"/>
                <a:sym typeface="Calibri"/>
              </a:rPr>
              <a:t>A </a:t>
            </a:r>
            <a:endParaRPr/>
          </a:p>
          <a:p>
            <a:pPr indent="0" lvl="0" marL="0" marR="0" rtl="0" algn="l">
              <a:spcBef>
                <a:spcPts val="0"/>
              </a:spcBef>
              <a:spcAft>
                <a:spcPts val="0"/>
              </a:spcAft>
              <a:buNone/>
            </a:pPr>
            <a:r>
              <a:rPr lang="es-PE" sz="1800">
                <a:solidFill>
                  <a:schemeClr val="dk1"/>
                </a:solidFill>
                <a:latin typeface="Calibri"/>
                <a:ea typeface="Calibri"/>
                <a:cs typeface="Calibri"/>
                <a:sym typeface="Calibri"/>
              </a:rPr>
              <a:t>Los artículos de clase A son aquellos que tienen un alto volumen anual en dinero. </a:t>
            </a:r>
            <a:endParaRPr/>
          </a:p>
        </p:txBody>
      </p:sp>
      <p:sp>
        <p:nvSpPr>
          <p:cNvPr id="121" name="Google Shape;121;p10"/>
          <p:cNvSpPr/>
          <p:nvPr/>
        </p:nvSpPr>
        <p:spPr>
          <a:xfrm>
            <a:off x="332758" y="3067332"/>
            <a:ext cx="5985168"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2400">
                <a:solidFill>
                  <a:schemeClr val="dk1"/>
                </a:solidFill>
                <a:latin typeface="Calibri"/>
                <a:ea typeface="Calibri"/>
                <a:cs typeface="Calibri"/>
                <a:sym typeface="Calibri"/>
              </a:rPr>
              <a:t>B</a:t>
            </a:r>
            <a:endParaRPr/>
          </a:p>
          <a:p>
            <a:pPr indent="0" lvl="0" marL="0" marR="0" rtl="0" algn="l">
              <a:spcBef>
                <a:spcPts val="0"/>
              </a:spcBef>
              <a:spcAft>
                <a:spcPts val="0"/>
              </a:spcAft>
              <a:buNone/>
            </a:pPr>
            <a:r>
              <a:rPr lang="es-PE" sz="1800">
                <a:solidFill>
                  <a:schemeClr val="dk1"/>
                </a:solidFill>
                <a:latin typeface="Calibri"/>
                <a:ea typeface="Calibri"/>
                <a:cs typeface="Calibri"/>
                <a:sym typeface="Calibri"/>
              </a:rPr>
              <a:t>Los artículos del inventario de clase B tienen un volumen anual en dinero intermedio. </a:t>
            </a:r>
            <a:endParaRPr/>
          </a:p>
        </p:txBody>
      </p:sp>
      <p:sp>
        <p:nvSpPr>
          <p:cNvPr id="122" name="Google Shape;122;p10"/>
          <p:cNvSpPr/>
          <p:nvPr/>
        </p:nvSpPr>
        <p:spPr>
          <a:xfrm>
            <a:off x="308433" y="3997748"/>
            <a:ext cx="5985169"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2400">
                <a:solidFill>
                  <a:schemeClr val="dk1"/>
                </a:solidFill>
                <a:latin typeface="Calibri"/>
                <a:ea typeface="Calibri"/>
                <a:cs typeface="Calibri"/>
                <a:sym typeface="Calibri"/>
              </a:rPr>
              <a:t>C</a:t>
            </a:r>
            <a:endParaRPr/>
          </a:p>
          <a:p>
            <a:pPr indent="0" lvl="0" marL="0" marR="0" rtl="0" algn="l">
              <a:spcBef>
                <a:spcPts val="0"/>
              </a:spcBef>
              <a:spcAft>
                <a:spcPts val="0"/>
              </a:spcAft>
              <a:buNone/>
            </a:pPr>
            <a:r>
              <a:rPr lang="es-PE" sz="1800">
                <a:solidFill>
                  <a:schemeClr val="lt1"/>
                </a:solidFill>
                <a:latin typeface="Calibri"/>
                <a:ea typeface="Calibri"/>
                <a:cs typeface="Calibri"/>
                <a:sym typeface="Calibri"/>
              </a:rPr>
              <a:t>Por último, los artículos de bajo volumen anual en dinero pertenecen a la clase C. </a:t>
            </a:r>
            <a:endParaRPr/>
          </a:p>
        </p:txBody>
      </p:sp>
      <p:sp>
        <p:nvSpPr>
          <p:cNvPr id="123" name="Google Shape;123;p10"/>
          <p:cNvSpPr/>
          <p:nvPr/>
        </p:nvSpPr>
        <p:spPr>
          <a:xfrm>
            <a:off x="407875" y="1417082"/>
            <a:ext cx="793151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chemeClr val="dk1"/>
                </a:solidFill>
                <a:latin typeface="Calibri"/>
                <a:ea typeface="Calibri"/>
                <a:cs typeface="Calibri"/>
                <a:sym typeface="Calibri"/>
              </a:rPr>
              <a:t>A fin de determinar el volumen anual en dinero para el análisis ABC, se mide la demanda anual de cada artículo del inventario y se le multiplica por el costo por unidad.</a:t>
            </a:r>
            <a:endParaRPr/>
          </a:p>
        </p:txBody>
      </p:sp>
      <p:sp>
        <p:nvSpPr>
          <p:cNvPr id="124" name="Google Shape;124;p10"/>
          <p:cNvSpPr txBox="1"/>
          <p:nvPr/>
        </p:nvSpPr>
        <p:spPr>
          <a:xfrm>
            <a:off x="6007108" y="2217308"/>
            <a:ext cx="1946345" cy="923330"/>
          </a:xfrm>
          <a:prstGeom prst="rect">
            <a:avLst/>
          </a:prstGeom>
          <a:noFill/>
          <a:ln cap="flat" cmpd="sng" w="28575">
            <a:solidFill>
              <a:srgbClr val="FF0000"/>
            </a:solidFill>
            <a:prstDash val="dash"/>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chemeClr val="dk1"/>
                </a:solidFill>
                <a:latin typeface="Calibri"/>
                <a:ea typeface="Calibri"/>
                <a:cs typeface="Calibri"/>
                <a:sym typeface="Calibri"/>
              </a:rPr>
              <a:t>70 % a 80 % del valor económico anual</a:t>
            </a:r>
            <a:endParaRPr/>
          </a:p>
        </p:txBody>
      </p:sp>
      <p:sp>
        <p:nvSpPr>
          <p:cNvPr id="125" name="Google Shape;125;p10"/>
          <p:cNvSpPr txBox="1"/>
          <p:nvPr/>
        </p:nvSpPr>
        <p:spPr>
          <a:xfrm>
            <a:off x="6007108" y="3315878"/>
            <a:ext cx="1946345" cy="923330"/>
          </a:xfrm>
          <a:prstGeom prst="rect">
            <a:avLst/>
          </a:prstGeom>
          <a:noFill/>
          <a:ln cap="flat" cmpd="sng" w="28575">
            <a:solidFill>
              <a:srgbClr val="FF0000"/>
            </a:solidFill>
            <a:prstDash val="dash"/>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chemeClr val="dk1"/>
                </a:solidFill>
                <a:latin typeface="Calibri"/>
                <a:ea typeface="Calibri"/>
                <a:cs typeface="Calibri"/>
                <a:sym typeface="Calibri"/>
              </a:rPr>
              <a:t>15 % a 25 % del valor económico anual</a:t>
            </a:r>
            <a:endParaRPr/>
          </a:p>
        </p:txBody>
      </p:sp>
      <p:sp>
        <p:nvSpPr>
          <p:cNvPr id="126" name="Google Shape;126;p10"/>
          <p:cNvSpPr txBox="1"/>
          <p:nvPr/>
        </p:nvSpPr>
        <p:spPr>
          <a:xfrm>
            <a:off x="6007108" y="4368281"/>
            <a:ext cx="2055894" cy="923330"/>
          </a:xfrm>
          <a:prstGeom prst="rect">
            <a:avLst/>
          </a:prstGeom>
          <a:noFill/>
          <a:ln cap="flat" cmpd="sng" w="28575">
            <a:solidFill>
              <a:srgbClr val="FF0000"/>
            </a:solidFill>
            <a:prstDash val="dash"/>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chemeClr val="dk1"/>
                </a:solidFill>
                <a:latin typeface="Calibri"/>
                <a:ea typeface="Calibri"/>
                <a:cs typeface="Calibri"/>
                <a:sym typeface="Calibri"/>
              </a:rPr>
              <a:t>Maximo 5 % del valor económico anual</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5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500"/>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500"/>
                                        <p:tgtEl>
                                          <p:spTgt spid="1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1"/>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Administración de inventarios</a:t>
            </a:r>
            <a:endParaRPr/>
          </a:p>
        </p:txBody>
      </p:sp>
      <p:sp>
        <p:nvSpPr>
          <p:cNvPr id="133" name="Google Shape;133;p11"/>
          <p:cNvSpPr txBox="1"/>
          <p:nvPr/>
        </p:nvSpPr>
        <p:spPr>
          <a:xfrm>
            <a:off x="597485" y="690162"/>
            <a:ext cx="3096344" cy="52322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PE" sz="2800">
                <a:solidFill>
                  <a:schemeClr val="dk1"/>
                </a:solidFill>
                <a:latin typeface="Calibri"/>
                <a:ea typeface="Calibri"/>
                <a:cs typeface="Calibri"/>
                <a:sym typeface="Calibri"/>
              </a:rPr>
              <a:t>Análisis ABC</a:t>
            </a:r>
            <a:endParaRPr/>
          </a:p>
        </p:txBody>
      </p:sp>
      <p:pic>
        <p:nvPicPr>
          <p:cNvPr id="134" name="Google Shape;134;p11"/>
          <p:cNvPicPr preferRelativeResize="0"/>
          <p:nvPr/>
        </p:nvPicPr>
        <p:blipFill rotWithShape="1">
          <a:blip r:embed="rId3">
            <a:alphaModFix/>
          </a:blip>
          <a:srcRect b="0" l="0" r="0" t="0"/>
          <a:stretch/>
        </p:blipFill>
        <p:spPr>
          <a:xfrm>
            <a:off x="1509343" y="1213382"/>
            <a:ext cx="5943644" cy="3058712"/>
          </a:xfrm>
          <a:prstGeom prst="rect">
            <a:avLst/>
          </a:prstGeom>
          <a:noFill/>
          <a:ln>
            <a:noFill/>
          </a:ln>
        </p:spPr>
      </p:pic>
      <p:pic>
        <p:nvPicPr>
          <p:cNvPr id="135" name="Google Shape;135;p11"/>
          <p:cNvPicPr preferRelativeResize="0"/>
          <p:nvPr/>
        </p:nvPicPr>
        <p:blipFill rotWithShape="1">
          <a:blip r:embed="rId4">
            <a:alphaModFix/>
          </a:blip>
          <a:srcRect b="0" l="0" r="0" t="0"/>
          <a:stretch/>
        </p:blipFill>
        <p:spPr>
          <a:xfrm>
            <a:off x="272239" y="4231712"/>
            <a:ext cx="8599521" cy="112720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2"/>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Administración de inventarios</a:t>
            </a:r>
            <a:endParaRPr/>
          </a:p>
        </p:txBody>
      </p:sp>
      <p:sp>
        <p:nvSpPr>
          <p:cNvPr id="142" name="Google Shape;142;p12"/>
          <p:cNvSpPr txBox="1"/>
          <p:nvPr/>
        </p:nvSpPr>
        <p:spPr>
          <a:xfrm>
            <a:off x="879744" y="700690"/>
            <a:ext cx="2817727" cy="70788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PE" sz="4000">
                <a:solidFill>
                  <a:schemeClr val="dk1"/>
                </a:solidFill>
                <a:latin typeface="Calibri"/>
                <a:ea typeface="Calibri"/>
                <a:cs typeface="Calibri"/>
                <a:sym typeface="Calibri"/>
              </a:rPr>
              <a:t>Análisis ABC</a:t>
            </a:r>
            <a:endParaRPr/>
          </a:p>
        </p:txBody>
      </p:sp>
      <p:pic>
        <p:nvPicPr>
          <p:cNvPr id="143" name="Google Shape;143;p12"/>
          <p:cNvPicPr preferRelativeResize="0"/>
          <p:nvPr/>
        </p:nvPicPr>
        <p:blipFill rotWithShape="1">
          <a:blip r:embed="rId3">
            <a:alphaModFix/>
          </a:blip>
          <a:srcRect b="0" l="0" r="0" t="0"/>
          <a:stretch/>
        </p:blipFill>
        <p:spPr>
          <a:xfrm>
            <a:off x="879744" y="1493365"/>
            <a:ext cx="7825714" cy="1025774"/>
          </a:xfrm>
          <a:prstGeom prst="rect">
            <a:avLst/>
          </a:prstGeom>
          <a:noFill/>
          <a:ln>
            <a:noFill/>
          </a:ln>
        </p:spPr>
      </p:pic>
      <p:pic>
        <p:nvPicPr>
          <p:cNvPr id="144" name="Google Shape;144;p12"/>
          <p:cNvPicPr preferRelativeResize="0"/>
          <p:nvPr/>
        </p:nvPicPr>
        <p:blipFill rotWithShape="1">
          <a:blip r:embed="rId4">
            <a:alphaModFix/>
          </a:blip>
          <a:srcRect b="0" l="0" r="0" t="0"/>
          <a:stretch/>
        </p:blipFill>
        <p:spPr>
          <a:xfrm>
            <a:off x="334723" y="2603928"/>
            <a:ext cx="8799044" cy="256315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3"/>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Administración de inventarios</a:t>
            </a:r>
            <a:endParaRPr/>
          </a:p>
        </p:txBody>
      </p:sp>
      <p:grpSp>
        <p:nvGrpSpPr>
          <p:cNvPr id="151" name="Google Shape;151;p13"/>
          <p:cNvGrpSpPr/>
          <p:nvPr/>
        </p:nvGrpSpPr>
        <p:grpSpPr>
          <a:xfrm>
            <a:off x="1187282" y="948652"/>
            <a:ext cx="7555885" cy="4084917"/>
            <a:chOff x="2254935" y="1905839"/>
            <a:chExt cx="8196214" cy="4666087"/>
          </a:xfrm>
        </p:grpSpPr>
        <p:grpSp>
          <p:nvGrpSpPr>
            <p:cNvPr id="152" name="Google Shape;152;p13"/>
            <p:cNvGrpSpPr/>
            <p:nvPr/>
          </p:nvGrpSpPr>
          <p:grpSpPr>
            <a:xfrm>
              <a:off x="2254935" y="1905839"/>
              <a:ext cx="3746421" cy="3994735"/>
              <a:chOff x="1287899" y="3906"/>
              <a:chExt cx="3746421" cy="3994735"/>
            </a:xfrm>
          </p:grpSpPr>
          <p:sp>
            <p:nvSpPr>
              <p:cNvPr id="153" name="Google Shape;153;p13"/>
              <p:cNvSpPr/>
              <p:nvPr/>
            </p:nvSpPr>
            <p:spPr>
              <a:xfrm>
                <a:off x="2046897" y="2001274"/>
                <a:ext cx="497903" cy="1474038"/>
              </a:xfrm>
              <a:custGeom>
                <a:rect b="b" l="l" r="r" t="t"/>
                <a:pathLst>
                  <a:path extrusionOk="0" h="120000" w="120000">
                    <a:moveTo>
                      <a:pt x="0" y="0"/>
                    </a:moveTo>
                    <a:lnTo>
                      <a:pt x="60000" y="0"/>
                    </a:lnTo>
                    <a:lnTo>
                      <a:pt x="60000" y="120000"/>
                    </a:lnTo>
                    <a:lnTo>
                      <a:pt x="120000" y="120000"/>
                    </a:lnTo>
                  </a:path>
                </a:pathLst>
              </a:custGeom>
              <a:noFill/>
              <a:ln cap="flat" cmpd="sng" w="254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
              <p:cNvSpPr txBox="1"/>
              <p:nvPr/>
            </p:nvSpPr>
            <p:spPr>
              <a:xfrm>
                <a:off x="2256953" y="2699397"/>
                <a:ext cx="77792" cy="77792"/>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500">
                  <a:solidFill>
                    <a:schemeClr val="dk1"/>
                  </a:solidFill>
                  <a:latin typeface="Calibri"/>
                  <a:ea typeface="Calibri"/>
                  <a:cs typeface="Calibri"/>
                  <a:sym typeface="Calibri"/>
                </a:endParaRPr>
              </a:p>
            </p:txBody>
          </p:sp>
          <p:sp>
            <p:nvSpPr>
              <p:cNvPr id="155" name="Google Shape;155;p13"/>
              <p:cNvSpPr/>
              <p:nvPr/>
            </p:nvSpPr>
            <p:spPr>
              <a:xfrm>
                <a:off x="2046897" y="1955554"/>
                <a:ext cx="497903" cy="91440"/>
              </a:xfrm>
              <a:custGeom>
                <a:rect b="b" l="l" r="r" t="t"/>
                <a:pathLst>
                  <a:path extrusionOk="0" h="120000" w="120000">
                    <a:moveTo>
                      <a:pt x="0" y="60000"/>
                    </a:moveTo>
                    <a:lnTo>
                      <a:pt x="120000" y="60000"/>
                    </a:lnTo>
                  </a:path>
                </a:pathLst>
              </a:custGeom>
              <a:noFill/>
              <a:ln cap="flat" cmpd="sng" w="254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
              <p:cNvSpPr txBox="1"/>
              <p:nvPr/>
            </p:nvSpPr>
            <p:spPr>
              <a:xfrm>
                <a:off x="2283402" y="1988826"/>
                <a:ext cx="24895" cy="24895"/>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500">
                  <a:solidFill>
                    <a:schemeClr val="dk1"/>
                  </a:solidFill>
                  <a:latin typeface="Calibri"/>
                  <a:ea typeface="Calibri"/>
                  <a:cs typeface="Calibri"/>
                  <a:sym typeface="Calibri"/>
                </a:endParaRPr>
              </a:p>
            </p:txBody>
          </p:sp>
          <p:sp>
            <p:nvSpPr>
              <p:cNvPr id="157" name="Google Shape;157;p13"/>
              <p:cNvSpPr/>
              <p:nvPr/>
            </p:nvSpPr>
            <p:spPr>
              <a:xfrm>
                <a:off x="2046897" y="577846"/>
                <a:ext cx="486825" cy="1423428"/>
              </a:xfrm>
              <a:custGeom>
                <a:rect b="b" l="l" r="r" t="t"/>
                <a:pathLst>
                  <a:path extrusionOk="0" h="120000" w="120000">
                    <a:moveTo>
                      <a:pt x="0" y="120000"/>
                    </a:moveTo>
                    <a:lnTo>
                      <a:pt x="60000" y="120000"/>
                    </a:lnTo>
                    <a:lnTo>
                      <a:pt x="60000" y="0"/>
                    </a:lnTo>
                    <a:lnTo>
                      <a:pt x="120000" y="0"/>
                    </a:lnTo>
                  </a:path>
                </a:pathLst>
              </a:custGeom>
              <a:noFill/>
              <a:ln cap="flat" cmpd="sng" w="254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txBox="1"/>
              <p:nvPr/>
            </p:nvSpPr>
            <p:spPr>
              <a:xfrm>
                <a:off x="2252701" y="1251951"/>
                <a:ext cx="75218" cy="75218"/>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500">
                  <a:solidFill>
                    <a:schemeClr val="dk1"/>
                  </a:solidFill>
                  <a:latin typeface="Calibri"/>
                  <a:ea typeface="Calibri"/>
                  <a:cs typeface="Calibri"/>
                  <a:sym typeface="Calibri"/>
                </a:endParaRPr>
              </a:p>
            </p:txBody>
          </p:sp>
          <p:sp>
            <p:nvSpPr>
              <p:cNvPr id="159" name="Google Shape;159;p13"/>
              <p:cNvSpPr/>
              <p:nvPr/>
            </p:nvSpPr>
            <p:spPr>
              <a:xfrm rot="-5400000">
                <a:off x="-329969" y="1621774"/>
                <a:ext cx="3994735" cy="758999"/>
              </a:xfrm>
              <a:prstGeom prst="rect">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txBox="1"/>
              <p:nvPr/>
            </p:nvSpPr>
            <p:spPr>
              <a:xfrm rot="-5400000">
                <a:off x="-329969" y="1621774"/>
                <a:ext cx="3994735" cy="758999"/>
              </a:xfrm>
              <a:prstGeom prst="rect">
                <a:avLst/>
              </a:prstGeom>
              <a:noFill/>
              <a:ln>
                <a:noFill/>
              </a:ln>
            </p:spPr>
            <p:txBody>
              <a:bodyPr anchorCtr="0" anchor="ctr" bIns="17775" lIns="17775" spcFirstLastPara="1" rIns="17775" wrap="square" tIns="17775">
                <a:noAutofit/>
              </a:bodyPr>
              <a:lstStyle/>
              <a:p>
                <a:pPr indent="0" lvl="0" marL="0" marR="0" rtl="0" algn="ctr">
                  <a:lnSpc>
                    <a:spcPct val="90000"/>
                  </a:lnSpc>
                  <a:spcBef>
                    <a:spcPts val="0"/>
                  </a:spcBef>
                  <a:spcAft>
                    <a:spcPts val="0"/>
                  </a:spcAft>
                  <a:buNone/>
                </a:pPr>
                <a:r>
                  <a:rPr lang="es-PE" sz="2800">
                    <a:solidFill>
                      <a:schemeClr val="lt1"/>
                    </a:solidFill>
                    <a:latin typeface="Calibri"/>
                    <a:ea typeface="Calibri"/>
                    <a:cs typeface="Calibri"/>
                    <a:sym typeface="Calibri"/>
                  </a:rPr>
                  <a:t>Administración e Inventarios</a:t>
                </a:r>
                <a:endParaRPr/>
              </a:p>
            </p:txBody>
          </p:sp>
          <p:sp>
            <p:nvSpPr>
              <p:cNvPr id="161" name="Google Shape;161;p13"/>
              <p:cNvSpPr/>
              <p:nvPr/>
            </p:nvSpPr>
            <p:spPr>
              <a:xfrm>
                <a:off x="2533723" y="198346"/>
                <a:ext cx="2489519" cy="758999"/>
              </a:xfrm>
              <a:prstGeom prst="rect">
                <a:avLst/>
              </a:prstGeom>
              <a:solidFill>
                <a:schemeClr val="accent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txBox="1"/>
              <p:nvPr/>
            </p:nvSpPr>
            <p:spPr>
              <a:xfrm>
                <a:off x="2533723" y="198346"/>
                <a:ext cx="2489519" cy="758999"/>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None/>
                </a:pPr>
                <a:r>
                  <a:rPr lang="es-PE" sz="2600">
                    <a:solidFill>
                      <a:schemeClr val="lt1"/>
                    </a:solidFill>
                    <a:latin typeface="Calibri"/>
                    <a:ea typeface="Calibri"/>
                    <a:cs typeface="Calibri"/>
                    <a:sym typeface="Calibri"/>
                  </a:rPr>
                  <a:t>Análisis ABC</a:t>
                </a:r>
                <a:endParaRPr/>
              </a:p>
            </p:txBody>
          </p:sp>
          <p:sp>
            <p:nvSpPr>
              <p:cNvPr id="163" name="Google Shape;163;p13"/>
              <p:cNvSpPr/>
              <p:nvPr/>
            </p:nvSpPr>
            <p:spPr>
              <a:xfrm>
                <a:off x="2544801" y="1621774"/>
                <a:ext cx="2489519" cy="758999"/>
              </a:xfrm>
              <a:prstGeom prst="rect">
                <a:avLst/>
              </a:prstGeom>
              <a:solidFill>
                <a:schemeClr val="accent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
              <p:cNvSpPr txBox="1"/>
              <p:nvPr/>
            </p:nvSpPr>
            <p:spPr>
              <a:xfrm>
                <a:off x="2544801" y="1621774"/>
                <a:ext cx="2489519" cy="758999"/>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None/>
                </a:pPr>
                <a:r>
                  <a:rPr lang="es-PE" sz="2600">
                    <a:solidFill>
                      <a:schemeClr val="lt1"/>
                    </a:solidFill>
                    <a:latin typeface="Calibri"/>
                    <a:ea typeface="Calibri"/>
                    <a:cs typeface="Calibri"/>
                    <a:sym typeface="Calibri"/>
                  </a:rPr>
                  <a:t>Exactitud en los registros</a:t>
                </a:r>
                <a:endParaRPr/>
              </a:p>
            </p:txBody>
          </p:sp>
          <p:sp>
            <p:nvSpPr>
              <p:cNvPr id="165" name="Google Shape;165;p13"/>
              <p:cNvSpPr/>
              <p:nvPr/>
            </p:nvSpPr>
            <p:spPr>
              <a:xfrm>
                <a:off x="2544801" y="3095812"/>
                <a:ext cx="2489519" cy="758999"/>
              </a:xfrm>
              <a:prstGeom prst="rect">
                <a:avLst/>
              </a:prstGeom>
              <a:solidFill>
                <a:schemeClr val="accent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
              <p:cNvSpPr txBox="1"/>
              <p:nvPr/>
            </p:nvSpPr>
            <p:spPr>
              <a:xfrm>
                <a:off x="2544801" y="3095812"/>
                <a:ext cx="2489519" cy="758999"/>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None/>
                </a:pPr>
                <a:r>
                  <a:rPr lang="es-PE" sz="2600">
                    <a:solidFill>
                      <a:schemeClr val="lt1"/>
                    </a:solidFill>
                    <a:latin typeface="Calibri"/>
                    <a:ea typeface="Calibri"/>
                    <a:cs typeface="Calibri"/>
                    <a:sym typeface="Calibri"/>
                  </a:rPr>
                  <a:t>Conteo cíclico</a:t>
                </a:r>
                <a:endParaRPr/>
              </a:p>
            </p:txBody>
          </p:sp>
        </p:grpSp>
        <p:sp>
          <p:nvSpPr>
            <p:cNvPr id="167" name="Google Shape;167;p13"/>
            <p:cNvSpPr txBox="1"/>
            <p:nvPr/>
          </p:nvSpPr>
          <p:spPr>
            <a:xfrm>
              <a:off x="7303740" y="3284985"/>
              <a:ext cx="2427269" cy="738286"/>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chemeClr val="dk1"/>
                  </a:solidFill>
                  <a:latin typeface="Calibri"/>
                  <a:ea typeface="Calibri"/>
                  <a:cs typeface="Calibri"/>
                  <a:sym typeface="Calibri"/>
                </a:rPr>
                <a:t>Registro correcto de entradas y salidas.</a:t>
              </a:r>
              <a:endParaRPr/>
            </a:p>
          </p:txBody>
        </p:sp>
        <p:sp>
          <p:nvSpPr>
            <p:cNvPr id="168" name="Google Shape;168;p13"/>
            <p:cNvSpPr txBox="1"/>
            <p:nvPr/>
          </p:nvSpPr>
          <p:spPr>
            <a:xfrm>
              <a:off x="7303740" y="4510861"/>
              <a:ext cx="2160240" cy="738286"/>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chemeClr val="dk1"/>
                  </a:solidFill>
                  <a:latin typeface="Calibri"/>
                  <a:ea typeface="Calibri"/>
                  <a:cs typeface="Calibri"/>
                  <a:sym typeface="Calibri"/>
                </a:rPr>
                <a:t>Seguridad de los almacenes.</a:t>
              </a:r>
              <a:endParaRPr/>
            </a:p>
          </p:txBody>
        </p:sp>
        <p:sp>
          <p:nvSpPr>
            <p:cNvPr id="169" name="Google Shape;169;p13"/>
            <p:cNvSpPr txBox="1"/>
            <p:nvPr/>
          </p:nvSpPr>
          <p:spPr>
            <a:xfrm>
              <a:off x="7303740" y="5517232"/>
              <a:ext cx="3147409" cy="1054694"/>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chemeClr val="dk1"/>
                  </a:solidFill>
                  <a:latin typeface="Calibri"/>
                  <a:ea typeface="Calibri"/>
                  <a:cs typeface="Calibri"/>
                  <a:sym typeface="Calibri"/>
                </a:rPr>
                <a:t>Conciliación continua del inventario y los registros de</a:t>
              </a:r>
              <a:br>
                <a:rPr lang="es-PE" sz="1800">
                  <a:solidFill>
                    <a:schemeClr val="dk1"/>
                  </a:solidFill>
                  <a:latin typeface="Calibri"/>
                  <a:ea typeface="Calibri"/>
                  <a:cs typeface="Calibri"/>
                  <a:sym typeface="Calibri"/>
                </a:rPr>
              </a:br>
              <a:r>
                <a:rPr lang="es-PE" sz="1800">
                  <a:solidFill>
                    <a:schemeClr val="dk1"/>
                  </a:solidFill>
                  <a:latin typeface="Calibri"/>
                  <a:ea typeface="Calibri"/>
                  <a:cs typeface="Calibri"/>
                  <a:sym typeface="Calibri"/>
                </a:rPr>
                <a:t>inventario.</a:t>
              </a:r>
              <a:endParaRPr/>
            </a:p>
          </p:txBody>
        </p:sp>
        <p:cxnSp>
          <p:nvCxnSpPr>
            <p:cNvPr id="170" name="Google Shape;170;p13"/>
            <p:cNvCxnSpPr/>
            <p:nvPr/>
          </p:nvCxnSpPr>
          <p:spPr>
            <a:xfrm>
              <a:off x="6655668" y="5805264"/>
              <a:ext cx="504056" cy="0"/>
            </a:xfrm>
            <a:prstGeom prst="straightConnector1">
              <a:avLst/>
            </a:prstGeom>
            <a:noFill/>
            <a:ln cap="flat" cmpd="sng" w="57150">
              <a:solidFill>
                <a:schemeClr val="dk1"/>
              </a:solidFill>
              <a:prstDash val="solid"/>
              <a:round/>
              <a:headEnd len="sm" w="sm" type="none"/>
              <a:tailEnd len="med" w="med" type="triangle"/>
            </a:ln>
          </p:spPr>
        </p:cxnSp>
        <p:cxnSp>
          <p:nvCxnSpPr>
            <p:cNvPr id="171" name="Google Shape;171;p13"/>
            <p:cNvCxnSpPr>
              <a:endCxn id="167" idx="1"/>
            </p:cNvCxnSpPr>
            <p:nvPr/>
          </p:nvCxnSpPr>
          <p:spPr>
            <a:xfrm flipH="1" rot="10800000">
              <a:off x="6655740" y="3654128"/>
              <a:ext cx="648000" cy="352800"/>
            </a:xfrm>
            <a:prstGeom prst="straightConnector1">
              <a:avLst/>
            </a:prstGeom>
            <a:noFill/>
            <a:ln cap="flat" cmpd="sng" w="57150">
              <a:solidFill>
                <a:schemeClr val="dk1"/>
              </a:solidFill>
              <a:prstDash val="solid"/>
              <a:round/>
              <a:headEnd len="sm" w="sm" type="none"/>
              <a:tailEnd len="med" w="med" type="triangle"/>
            </a:ln>
          </p:spPr>
        </p:cxnSp>
        <p:cxnSp>
          <p:nvCxnSpPr>
            <p:cNvPr id="172" name="Google Shape;172;p13"/>
            <p:cNvCxnSpPr>
              <a:endCxn id="168" idx="1"/>
            </p:cNvCxnSpPr>
            <p:nvPr/>
          </p:nvCxnSpPr>
          <p:spPr>
            <a:xfrm>
              <a:off x="6655740" y="4358004"/>
              <a:ext cx="648000" cy="522000"/>
            </a:xfrm>
            <a:prstGeom prst="straightConnector1">
              <a:avLst/>
            </a:prstGeom>
            <a:noFill/>
            <a:ln cap="flat" cmpd="sng" w="57150">
              <a:solidFill>
                <a:schemeClr val="dk1"/>
              </a:solidFill>
              <a:prstDash val="solid"/>
              <a:round/>
              <a:headEnd len="sm" w="sm" type="none"/>
              <a:tailEnd len="med" w="med" type="triangle"/>
            </a:ln>
          </p:spPr>
        </p:cxnSp>
      </p:gr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5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4"/>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9" name="Google Shape;179;p14"/>
          <p:cNvSpPr/>
          <p:nvPr/>
        </p:nvSpPr>
        <p:spPr>
          <a:xfrm>
            <a:off x="424252" y="3703125"/>
            <a:ext cx="7966170" cy="4801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Tamaño óptimo (EOQ) y punto de reorden (ROP)</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5"/>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Tamaño óptimo (EOQ) y punto de reorden (ROP)</a:t>
            </a:r>
            <a:endParaRPr sz="1800">
              <a:solidFill>
                <a:srgbClr val="438AD7"/>
              </a:solidFill>
              <a:latin typeface="Calibri"/>
              <a:ea typeface="Calibri"/>
              <a:cs typeface="Calibri"/>
              <a:sym typeface="Calibri"/>
            </a:endParaRPr>
          </a:p>
        </p:txBody>
      </p:sp>
      <p:sp>
        <p:nvSpPr>
          <p:cNvPr id="186" name="Google Shape;186;p15"/>
          <p:cNvSpPr/>
          <p:nvPr/>
        </p:nvSpPr>
        <p:spPr>
          <a:xfrm>
            <a:off x="423888" y="850543"/>
            <a:ext cx="5613036" cy="1200329"/>
          </a:xfrm>
          <a:prstGeom prst="rect">
            <a:avLst/>
          </a:prstGeom>
          <a:noFill/>
          <a:ln cap="flat" cmpd="sng" w="28575">
            <a:solidFill>
              <a:srgbClr val="FF0000"/>
            </a:solidFill>
            <a:prstDash val="dash"/>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2400">
                <a:solidFill>
                  <a:schemeClr val="dk1"/>
                </a:solidFill>
                <a:latin typeface="Calibri"/>
                <a:ea typeface="Calibri"/>
                <a:cs typeface="Calibri"/>
                <a:sym typeface="Calibri"/>
              </a:rPr>
              <a:t>Técnica para el control de inventarios que minimiza los costos totales de ordenar y mantener.</a:t>
            </a:r>
            <a:endParaRPr/>
          </a:p>
        </p:txBody>
      </p:sp>
      <p:grpSp>
        <p:nvGrpSpPr>
          <p:cNvPr id="187" name="Google Shape;187;p15"/>
          <p:cNvGrpSpPr/>
          <p:nvPr/>
        </p:nvGrpSpPr>
        <p:grpSpPr>
          <a:xfrm>
            <a:off x="534988" y="2295430"/>
            <a:ext cx="7702975" cy="2545383"/>
            <a:chOff x="823020" y="2852936"/>
            <a:chExt cx="9145016" cy="3453414"/>
          </a:xfrm>
        </p:grpSpPr>
        <p:sp>
          <p:nvSpPr>
            <p:cNvPr id="188" name="Google Shape;188;p15"/>
            <p:cNvSpPr/>
            <p:nvPr/>
          </p:nvSpPr>
          <p:spPr>
            <a:xfrm rot="5400000">
              <a:off x="3114133" y="3730178"/>
              <a:ext cx="1872208" cy="1784960"/>
            </a:xfrm>
            <a:custGeom>
              <a:rect b="b" l="l" r="r" t="t"/>
              <a:pathLst>
                <a:path extrusionOk="0" h="1784960" w="1872208">
                  <a:moveTo>
                    <a:pt x="0" y="1784960"/>
                  </a:moveTo>
                  <a:lnTo>
                    <a:pt x="1868314" y="0"/>
                  </a:lnTo>
                  <a:lnTo>
                    <a:pt x="1872208" y="1784960"/>
                  </a:lnTo>
                  <a:lnTo>
                    <a:pt x="0" y="1784960"/>
                  </a:lnTo>
                  <a:close/>
                </a:path>
              </a:pathLst>
            </a:custGeom>
            <a:solidFill>
              <a:srgbClr val="D8D8D8"/>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89" name="Google Shape;189;p15"/>
            <p:cNvCxnSpPr/>
            <p:nvPr/>
          </p:nvCxnSpPr>
          <p:spPr>
            <a:xfrm>
              <a:off x="3127276" y="2852936"/>
              <a:ext cx="5976664" cy="2705824"/>
            </a:xfrm>
            <a:prstGeom prst="bentConnector3">
              <a:avLst>
                <a:gd fmla="val 12965" name="adj1"/>
              </a:avLst>
            </a:prstGeom>
            <a:noFill/>
            <a:ln cap="flat" cmpd="sng" w="19050">
              <a:solidFill>
                <a:schemeClr val="dk1"/>
              </a:solidFill>
              <a:prstDash val="solid"/>
              <a:round/>
              <a:headEnd len="med" w="med" type="triangle"/>
              <a:tailEnd len="med" w="med" type="triangle"/>
            </a:ln>
          </p:spPr>
        </p:cxnSp>
        <p:sp>
          <p:nvSpPr>
            <p:cNvPr id="190" name="Google Shape;190;p15"/>
            <p:cNvSpPr/>
            <p:nvPr/>
          </p:nvSpPr>
          <p:spPr>
            <a:xfrm rot="5400000">
              <a:off x="4899092" y="3730176"/>
              <a:ext cx="1872208" cy="1784960"/>
            </a:xfrm>
            <a:custGeom>
              <a:rect b="b" l="l" r="r" t="t"/>
              <a:pathLst>
                <a:path extrusionOk="0" h="1784960" w="1872208">
                  <a:moveTo>
                    <a:pt x="0" y="1784960"/>
                  </a:moveTo>
                  <a:lnTo>
                    <a:pt x="1868314" y="0"/>
                  </a:lnTo>
                  <a:lnTo>
                    <a:pt x="1872208" y="1784960"/>
                  </a:lnTo>
                  <a:lnTo>
                    <a:pt x="0" y="1784960"/>
                  </a:lnTo>
                  <a:close/>
                </a:path>
              </a:pathLst>
            </a:custGeom>
            <a:solidFill>
              <a:srgbClr val="D8D8D8"/>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1" name="Google Shape;191;p15"/>
            <p:cNvSpPr/>
            <p:nvPr/>
          </p:nvSpPr>
          <p:spPr>
            <a:xfrm rot="5400000">
              <a:off x="6697412" y="3734368"/>
              <a:ext cx="1872208" cy="1784960"/>
            </a:xfrm>
            <a:custGeom>
              <a:rect b="b" l="l" r="r" t="t"/>
              <a:pathLst>
                <a:path extrusionOk="0" h="1784960" w="1872208">
                  <a:moveTo>
                    <a:pt x="0" y="1784960"/>
                  </a:moveTo>
                  <a:lnTo>
                    <a:pt x="1868314" y="0"/>
                  </a:lnTo>
                  <a:lnTo>
                    <a:pt x="1872208" y="1784960"/>
                  </a:lnTo>
                  <a:lnTo>
                    <a:pt x="0" y="1784960"/>
                  </a:lnTo>
                  <a:close/>
                </a:path>
              </a:pathLst>
            </a:custGeom>
            <a:solidFill>
              <a:srgbClr val="D8D8D8"/>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92" name="Google Shape;192;p15"/>
            <p:cNvCxnSpPr/>
            <p:nvPr/>
          </p:nvCxnSpPr>
          <p:spPr>
            <a:xfrm>
              <a:off x="3127276" y="4653136"/>
              <a:ext cx="5976664" cy="0"/>
            </a:xfrm>
            <a:prstGeom prst="straightConnector1">
              <a:avLst/>
            </a:prstGeom>
            <a:noFill/>
            <a:ln cap="flat" cmpd="sng" w="9525">
              <a:solidFill>
                <a:srgbClr val="4A7DBA"/>
              </a:solidFill>
              <a:prstDash val="lgDash"/>
              <a:round/>
              <a:headEnd len="sm" w="sm" type="none"/>
              <a:tailEnd len="sm" w="sm" type="none"/>
            </a:ln>
          </p:spPr>
        </p:cxnSp>
        <p:sp>
          <p:nvSpPr>
            <p:cNvPr id="193" name="Google Shape;193;p15"/>
            <p:cNvSpPr txBox="1"/>
            <p:nvPr/>
          </p:nvSpPr>
          <p:spPr>
            <a:xfrm>
              <a:off x="5863580" y="5805264"/>
              <a:ext cx="1204966" cy="5010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800">
                  <a:solidFill>
                    <a:schemeClr val="dk1"/>
                  </a:solidFill>
                  <a:latin typeface="Calibri"/>
                  <a:ea typeface="Calibri"/>
                  <a:cs typeface="Calibri"/>
                  <a:sym typeface="Calibri"/>
                </a:rPr>
                <a:t>Tiempo</a:t>
              </a:r>
              <a:endParaRPr/>
            </a:p>
          </p:txBody>
        </p:sp>
        <p:sp>
          <p:nvSpPr>
            <p:cNvPr id="194" name="Google Shape;194;p15"/>
            <p:cNvSpPr txBox="1"/>
            <p:nvPr/>
          </p:nvSpPr>
          <p:spPr>
            <a:xfrm>
              <a:off x="8148012" y="3356992"/>
              <a:ext cx="1820024" cy="706540"/>
            </a:xfrm>
            <a:prstGeom prst="rect">
              <a:avLst/>
            </a:prstGeom>
            <a:blipFill rotWithShape="1">
              <a:blip r:embed="rId3">
                <a:alphaModFix/>
              </a:blip>
              <a:stretch>
                <a:fillRect b="-1738" l="-1002" r="0" t="-1738"/>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PE" sz="1800">
                  <a:latin typeface="Calibri"/>
                  <a:ea typeface="Calibri"/>
                  <a:cs typeface="Calibri"/>
                  <a:sym typeface="Calibri"/>
                </a:rPr>
                <a:t> </a:t>
              </a:r>
              <a:endParaRPr/>
            </a:p>
          </p:txBody>
        </p:sp>
        <p:cxnSp>
          <p:nvCxnSpPr>
            <p:cNvPr id="195" name="Google Shape;195;p15"/>
            <p:cNvCxnSpPr/>
            <p:nvPr/>
          </p:nvCxnSpPr>
          <p:spPr>
            <a:xfrm flipH="1">
              <a:off x="8526124" y="4063532"/>
              <a:ext cx="531900" cy="445500"/>
            </a:xfrm>
            <a:prstGeom prst="straightConnector1">
              <a:avLst/>
            </a:prstGeom>
            <a:noFill/>
            <a:ln cap="flat" cmpd="sng" w="19050">
              <a:solidFill>
                <a:schemeClr val="dk1"/>
              </a:solidFill>
              <a:prstDash val="solid"/>
              <a:round/>
              <a:headEnd len="sm" w="sm" type="none"/>
              <a:tailEnd len="med" w="med" type="triangle"/>
            </a:ln>
          </p:spPr>
        </p:cxnSp>
        <p:sp>
          <p:nvSpPr>
            <p:cNvPr id="196" name="Google Shape;196;p15"/>
            <p:cNvSpPr/>
            <p:nvPr/>
          </p:nvSpPr>
          <p:spPr>
            <a:xfrm>
              <a:off x="1543100" y="4437112"/>
              <a:ext cx="122732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400">
                  <a:solidFill>
                    <a:schemeClr val="dk1"/>
                  </a:solidFill>
                  <a:latin typeface="Calibri"/>
                  <a:ea typeface="Calibri"/>
                  <a:cs typeface="Calibri"/>
                  <a:sym typeface="Calibri"/>
                </a:rPr>
                <a:t>Inventario mínimo </a:t>
              </a:r>
              <a:endParaRPr sz="1400">
                <a:solidFill>
                  <a:schemeClr val="dk1"/>
                </a:solidFill>
                <a:latin typeface="Calibri"/>
                <a:ea typeface="Calibri"/>
                <a:cs typeface="Calibri"/>
                <a:sym typeface="Calibri"/>
              </a:endParaRPr>
            </a:p>
          </p:txBody>
        </p:sp>
        <p:cxnSp>
          <p:nvCxnSpPr>
            <p:cNvPr id="197" name="Google Shape;197;p15"/>
            <p:cNvCxnSpPr>
              <a:stCxn id="196" idx="2"/>
            </p:cNvCxnSpPr>
            <p:nvPr/>
          </p:nvCxnSpPr>
          <p:spPr>
            <a:xfrm>
              <a:off x="2156762" y="4960332"/>
              <a:ext cx="779700" cy="484800"/>
            </a:xfrm>
            <a:prstGeom prst="straightConnector1">
              <a:avLst/>
            </a:prstGeom>
            <a:noFill/>
            <a:ln cap="flat" cmpd="sng" w="19050">
              <a:solidFill>
                <a:schemeClr val="dk1"/>
              </a:solidFill>
              <a:prstDash val="solid"/>
              <a:round/>
              <a:headEnd len="sm" w="sm" type="none"/>
              <a:tailEnd len="med" w="med" type="triangle"/>
            </a:ln>
          </p:spPr>
        </p:cxnSp>
        <p:sp>
          <p:nvSpPr>
            <p:cNvPr id="198" name="Google Shape;198;p15"/>
            <p:cNvSpPr txBox="1"/>
            <p:nvPr/>
          </p:nvSpPr>
          <p:spPr>
            <a:xfrm>
              <a:off x="2839246" y="5430863"/>
              <a:ext cx="36004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2000">
                  <a:solidFill>
                    <a:schemeClr val="dk1"/>
                  </a:solidFill>
                  <a:latin typeface="Calibri"/>
                  <a:ea typeface="Calibri"/>
                  <a:cs typeface="Calibri"/>
                  <a:sym typeface="Calibri"/>
                </a:rPr>
                <a:t>0</a:t>
              </a:r>
              <a:endParaRPr/>
            </a:p>
          </p:txBody>
        </p:sp>
        <p:sp>
          <p:nvSpPr>
            <p:cNvPr id="199" name="Google Shape;199;p15"/>
            <p:cNvSpPr/>
            <p:nvPr/>
          </p:nvSpPr>
          <p:spPr>
            <a:xfrm>
              <a:off x="1444806" y="3284984"/>
              <a:ext cx="1610462"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400">
                  <a:solidFill>
                    <a:schemeClr val="dk1"/>
                  </a:solidFill>
                  <a:latin typeface="Calibri"/>
                  <a:ea typeface="Calibri"/>
                  <a:cs typeface="Calibri"/>
                  <a:sym typeface="Calibri"/>
                </a:rPr>
                <a:t>Cantidad a ordenar = Q (nivel máximo de inventario)</a:t>
              </a:r>
              <a:endParaRPr sz="1400">
                <a:solidFill>
                  <a:schemeClr val="dk1"/>
                </a:solidFill>
                <a:latin typeface="Calibri"/>
                <a:ea typeface="Calibri"/>
                <a:cs typeface="Calibri"/>
                <a:sym typeface="Calibri"/>
              </a:endParaRPr>
            </a:p>
          </p:txBody>
        </p:sp>
        <p:sp>
          <p:nvSpPr>
            <p:cNvPr id="200" name="Google Shape;200;p15"/>
            <p:cNvSpPr txBox="1"/>
            <p:nvPr/>
          </p:nvSpPr>
          <p:spPr>
            <a:xfrm rot="-5400000">
              <a:off x="45739" y="4062262"/>
              <a:ext cx="201622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800">
                  <a:solidFill>
                    <a:schemeClr val="dk1"/>
                  </a:solidFill>
                  <a:latin typeface="Calibri"/>
                  <a:ea typeface="Calibri"/>
                  <a:cs typeface="Calibri"/>
                  <a:sym typeface="Calibri"/>
                </a:rPr>
                <a:t>Nivel de inventario</a:t>
              </a:r>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6"/>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Tamaño óptimo (EOQ) y punto de reorden (ROP)</a:t>
            </a:r>
            <a:endParaRPr sz="1800">
              <a:solidFill>
                <a:srgbClr val="438AD7"/>
              </a:solidFill>
              <a:latin typeface="Calibri"/>
              <a:ea typeface="Calibri"/>
              <a:cs typeface="Calibri"/>
              <a:sym typeface="Calibri"/>
            </a:endParaRPr>
          </a:p>
        </p:txBody>
      </p:sp>
      <p:sp>
        <p:nvSpPr>
          <p:cNvPr id="206" name="Google Shape;206;p16"/>
          <p:cNvSpPr/>
          <p:nvPr/>
        </p:nvSpPr>
        <p:spPr>
          <a:xfrm>
            <a:off x="566404" y="725008"/>
            <a:ext cx="8084302"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2400">
                <a:solidFill>
                  <a:schemeClr val="dk1"/>
                </a:solidFill>
                <a:latin typeface="Calibri"/>
                <a:ea typeface="Calibri"/>
                <a:cs typeface="Calibri"/>
                <a:sym typeface="Calibri"/>
              </a:rPr>
              <a:t>Esta técnica es relativamente fácil de usar y se basa en varios supuestos:</a:t>
            </a:r>
            <a:endParaRPr/>
          </a:p>
        </p:txBody>
      </p:sp>
      <p:sp>
        <p:nvSpPr>
          <p:cNvPr id="207" name="Google Shape;207;p16"/>
          <p:cNvSpPr/>
          <p:nvPr/>
        </p:nvSpPr>
        <p:spPr>
          <a:xfrm>
            <a:off x="300789" y="1790750"/>
            <a:ext cx="8169443" cy="280076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Noto Sans Symbols"/>
              <a:buChar char="✔"/>
            </a:pPr>
            <a:r>
              <a:rPr lang="es-PE" sz="1600">
                <a:solidFill>
                  <a:schemeClr val="dk1"/>
                </a:solidFill>
                <a:latin typeface="Calibri"/>
                <a:ea typeface="Calibri"/>
                <a:cs typeface="Calibri"/>
                <a:sym typeface="Calibri"/>
              </a:rPr>
              <a:t>La demanda es conocida, constante e independiente.</a:t>
            </a:r>
            <a:endParaRPr/>
          </a:p>
          <a:p>
            <a:pPr indent="-285750" lvl="0" marL="285750" marR="0" rtl="0" algn="l">
              <a:spcBef>
                <a:spcPts val="0"/>
              </a:spcBef>
              <a:spcAft>
                <a:spcPts val="0"/>
              </a:spcAft>
              <a:buClr>
                <a:schemeClr val="dk1"/>
              </a:buClr>
              <a:buSzPts val="1600"/>
              <a:buFont typeface="Noto Sans Symbols"/>
              <a:buChar char="✔"/>
            </a:pPr>
            <a:r>
              <a:rPr lang="es-PE" sz="1600">
                <a:solidFill>
                  <a:schemeClr val="dk1"/>
                </a:solidFill>
                <a:latin typeface="Calibri"/>
                <a:ea typeface="Calibri"/>
                <a:cs typeface="Calibri"/>
                <a:sym typeface="Calibri"/>
              </a:rPr>
              <a:t>El tiempo de entrega es decir, el tiempo entre colocar y recibir la orden se conoce y es constante.</a:t>
            </a:r>
            <a:endParaRPr/>
          </a:p>
          <a:p>
            <a:pPr indent="-285750" lvl="0" marL="285750" marR="0" rtl="0" algn="l">
              <a:spcBef>
                <a:spcPts val="0"/>
              </a:spcBef>
              <a:spcAft>
                <a:spcPts val="0"/>
              </a:spcAft>
              <a:buClr>
                <a:schemeClr val="dk1"/>
              </a:buClr>
              <a:buSzPts val="1600"/>
              <a:buFont typeface="Noto Sans Symbols"/>
              <a:buChar char="✔"/>
            </a:pPr>
            <a:r>
              <a:rPr lang="es-PE" sz="1600">
                <a:solidFill>
                  <a:schemeClr val="dk1"/>
                </a:solidFill>
                <a:latin typeface="Calibri"/>
                <a:ea typeface="Calibri"/>
                <a:cs typeface="Calibri"/>
                <a:sym typeface="Calibri"/>
              </a:rPr>
              <a:t>La recepción del inventario es instantánea y completa. En otras palabras, el inventario de una orden llega en un lote al mismo tiempo.</a:t>
            </a:r>
            <a:endParaRPr/>
          </a:p>
          <a:p>
            <a:pPr indent="-285750" lvl="0" marL="285750" marR="0" rtl="0" algn="l">
              <a:spcBef>
                <a:spcPts val="0"/>
              </a:spcBef>
              <a:spcAft>
                <a:spcPts val="0"/>
              </a:spcAft>
              <a:buClr>
                <a:schemeClr val="dk1"/>
              </a:buClr>
              <a:buSzPts val="1600"/>
              <a:buFont typeface="Noto Sans Symbols"/>
              <a:buChar char="✔"/>
            </a:pPr>
            <a:r>
              <a:rPr lang="es-PE" sz="1600">
                <a:solidFill>
                  <a:schemeClr val="dk1"/>
                </a:solidFill>
                <a:latin typeface="Calibri"/>
                <a:ea typeface="Calibri"/>
                <a:cs typeface="Calibri"/>
                <a:sym typeface="Calibri"/>
              </a:rPr>
              <a:t>Los descuentos por cantidad no son posibles.</a:t>
            </a:r>
            <a:endParaRPr/>
          </a:p>
          <a:p>
            <a:pPr indent="-285750" lvl="0" marL="285750" marR="0" rtl="0" algn="l">
              <a:spcBef>
                <a:spcPts val="0"/>
              </a:spcBef>
              <a:spcAft>
                <a:spcPts val="0"/>
              </a:spcAft>
              <a:buClr>
                <a:schemeClr val="dk1"/>
              </a:buClr>
              <a:buSzPts val="1600"/>
              <a:buFont typeface="Noto Sans Symbols"/>
              <a:buChar char="✔"/>
            </a:pPr>
            <a:r>
              <a:rPr lang="es-PE" sz="1600">
                <a:solidFill>
                  <a:schemeClr val="dk1"/>
                </a:solidFill>
                <a:latin typeface="Calibri"/>
                <a:ea typeface="Calibri"/>
                <a:cs typeface="Calibri"/>
                <a:sym typeface="Calibri"/>
              </a:rPr>
              <a:t>Los únicos costos variables son el costo de preparar o colocar una orden (costo de preparación) y el costo de mantener o almacenar inventarios a través del tiempo (costo de mantener o llevar).</a:t>
            </a:r>
            <a:endParaRPr/>
          </a:p>
          <a:p>
            <a:pPr indent="-285750" lvl="0" marL="285750" marR="0" rtl="0" algn="l">
              <a:spcBef>
                <a:spcPts val="0"/>
              </a:spcBef>
              <a:spcAft>
                <a:spcPts val="0"/>
              </a:spcAft>
              <a:buClr>
                <a:schemeClr val="dk1"/>
              </a:buClr>
              <a:buSzPts val="1600"/>
              <a:buFont typeface="Noto Sans Symbols"/>
              <a:buChar char="✔"/>
            </a:pPr>
            <a:r>
              <a:rPr lang="es-PE" sz="1600">
                <a:solidFill>
                  <a:schemeClr val="dk1"/>
                </a:solidFill>
                <a:latin typeface="Calibri"/>
                <a:ea typeface="Calibri"/>
                <a:cs typeface="Calibri"/>
                <a:sym typeface="Calibri"/>
              </a:rPr>
              <a:t>Los faltantes (inexistencia) se evitan por completo si las órdenes se colocan en el momento correcto.</a:t>
            </a:r>
            <a:endParaRPr/>
          </a:p>
        </p:txBody>
      </p:sp>
      <p:sp>
        <p:nvSpPr>
          <p:cNvPr id="208" name="Google Shape;208;p16"/>
          <p:cNvSpPr/>
          <p:nvPr/>
        </p:nvSpPr>
        <p:spPr>
          <a:xfrm>
            <a:off x="685798" y="4591517"/>
            <a:ext cx="5702969"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000" u="sng">
                <a:solidFill>
                  <a:schemeClr val="dk1"/>
                </a:solidFill>
                <a:latin typeface="Calibri"/>
                <a:ea typeface="Calibri"/>
                <a:cs typeface="Calibri"/>
                <a:sym typeface="Calibri"/>
                <a:hlinkClick r:id="rId3">
                  <a:extLst>
                    <a:ext uri="{A12FA001-AC4F-418D-AE19-62706E023703}">
                      <ahyp:hlinkClr val="tx"/>
                    </a:ext>
                  </a:extLst>
                </a:hlinkClick>
              </a:rPr>
              <a:t>Fuente: https://www.academia.edu/32026641/Informe_DSOP</a:t>
            </a:r>
            <a:endParaRPr sz="10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7"/>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Tamaño óptimo (EOQ) y punto de reorden (ROP)</a:t>
            </a:r>
            <a:endParaRPr sz="1800">
              <a:solidFill>
                <a:srgbClr val="438AD7"/>
              </a:solidFill>
              <a:latin typeface="Calibri"/>
              <a:ea typeface="Calibri"/>
              <a:cs typeface="Calibri"/>
              <a:sym typeface="Calibri"/>
            </a:endParaRPr>
          </a:p>
        </p:txBody>
      </p:sp>
      <p:sp>
        <p:nvSpPr>
          <p:cNvPr id="214" name="Google Shape;214;p17"/>
          <p:cNvSpPr/>
          <p:nvPr/>
        </p:nvSpPr>
        <p:spPr>
          <a:xfrm>
            <a:off x="407875" y="817167"/>
            <a:ext cx="72008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2400">
                <a:solidFill>
                  <a:schemeClr val="dk1"/>
                </a:solidFill>
                <a:latin typeface="Calibri"/>
                <a:ea typeface="Calibri"/>
                <a:cs typeface="Calibri"/>
                <a:sym typeface="Calibri"/>
              </a:rPr>
              <a:t>Usando las siguientes variables, podemos determinar los costos de ordenar y mantener y calcular Q*:</a:t>
            </a:r>
            <a:endParaRPr/>
          </a:p>
        </p:txBody>
      </p:sp>
      <p:grpSp>
        <p:nvGrpSpPr>
          <p:cNvPr id="215" name="Google Shape;215;p17"/>
          <p:cNvGrpSpPr/>
          <p:nvPr/>
        </p:nvGrpSpPr>
        <p:grpSpPr>
          <a:xfrm>
            <a:off x="967035" y="2291570"/>
            <a:ext cx="6767267" cy="2628901"/>
            <a:chOff x="0" y="570031"/>
            <a:chExt cx="6767267" cy="2628901"/>
          </a:xfrm>
        </p:grpSpPr>
        <p:sp>
          <p:nvSpPr>
            <p:cNvPr id="216" name="Google Shape;216;p17"/>
            <p:cNvSpPr/>
            <p:nvPr/>
          </p:nvSpPr>
          <p:spPr>
            <a:xfrm>
              <a:off x="0" y="570031"/>
              <a:ext cx="6767267" cy="479700"/>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7"/>
            <p:cNvSpPr txBox="1"/>
            <p:nvPr/>
          </p:nvSpPr>
          <p:spPr>
            <a:xfrm>
              <a:off x="23417" y="593448"/>
              <a:ext cx="6720433" cy="432866"/>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None/>
              </a:pPr>
              <a:r>
                <a:rPr lang="es-PE" sz="2000">
                  <a:solidFill>
                    <a:schemeClr val="lt1"/>
                  </a:solidFill>
                  <a:latin typeface="Calibri"/>
                  <a:ea typeface="Calibri"/>
                  <a:cs typeface="Calibri"/>
                  <a:sym typeface="Calibri"/>
                </a:rPr>
                <a:t>Q = Número de unidades por orden</a:t>
              </a:r>
              <a:endParaRPr/>
            </a:p>
          </p:txBody>
        </p:sp>
        <p:sp>
          <p:nvSpPr>
            <p:cNvPr id="218" name="Google Shape;218;p17"/>
            <p:cNvSpPr/>
            <p:nvPr/>
          </p:nvSpPr>
          <p:spPr>
            <a:xfrm>
              <a:off x="0" y="1107331"/>
              <a:ext cx="6767267" cy="479700"/>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7"/>
            <p:cNvSpPr txBox="1"/>
            <p:nvPr/>
          </p:nvSpPr>
          <p:spPr>
            <a:xfrm>
              <a:off x="23417" y="1130748"/>
              <a:ext cx="6720433" cy="432866"/>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None/>
              </a:pPr>
              <a:r>
                <a:rPr lang="es-PE" sz="2000">
                  <a:solidFill>
                    <a:schemeClr val="lt1"/>
                  </a:solidFill>
                  <a:latin typeface="Calibri"/>
                  <a:ea typeface="Calibri"/>
                  <a:cs typeface="Calibri"/>
                  <a:sym typeface="Calibri"/>
                </a:rPr>
                <a:t>D = Demanda anual en unidades para el artículo en inventario</a:t>
              </a:r>
              <a:endParaRPr/>
            </a:p>
          </p:txBody>
        </p:sp>
        <p:sp>
          <p:nvSpPr>
            <p:cNvPr id="220" name="Google Shape;220;p17"/>
            <p:cNvSpPr/>
            <p:nvPr/>
          </p:nvSpPr>
          <p:spPr>
            <a:xfrm>
              <a:off x="0" y="1644631"/>
              <a:ext cx="6767267" cy="479700"/>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7"/>
            <p:cNvSpPr txBox="1"/>
            <p:nvPr/>
          </p:nvSpPr>
          <p:spPr>
            <a:xfrm>
              <a:off x="23417" y="1668048"/>
              <a:ext cx="6720433" cy="432866"/>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None/>
              </a:pPr>
              <a:r>
                <a:rPr lang="es-PE" sz="2000">
                  <a:solidFill>
                    <a:schemeClr val="lt1"/>
                  </a:solidFill>
                  <a:latin typeface="Calibri"/>
                  <a:ea typeface="Calibri"/>
                  <a:cs typeface="Calibri"/>
                  <a:sym typeface="Calibri"/>
                </a:rPr>
                <a:t>S = Costo de ordenar o de preparación para cada orden</a:t>
              </a:r>
              <a:endParaRPr/>
            </a:p>
          </p:txBody>
        </p:sp>
        <p:sp>
          <p:nvSpPr>
            <p:cNvPr id="222" name="Google Shape;222;p17"/>
            <p:cNvSpPr/>
            <p:nvPr/>
          </p:nvSpPr>
          <p:spPr>
            <a:xfrm>
              <a:off x="0" y="2181932"/>
              <a:ext cx="6767267" cy="479700"/>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7"/>
            <p:cNvSpPr txBox="1"/>
            <p:nvPr/>
          </p:nvSpPr>
          <p:spPr>
            <a:xfrm>
              <a:off x="23417" y="2205349"/>
              <a:ext cx="6720433" cy="432866"/>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None/>
              </a:pPr>
              <a:r>
                <a:rPr lang="es-PE" sz="2000">
                  <a:solidFill>
                    <a:schemeClr val="lt1"/>
                  </a:solidFill>
                  <a:latin typeface="Calibri"/>
                  <a:ea typeface="Calibri"/>
                  <a:cs typeface="Calibri"/>
                  <a:sym typeface="Calibri"/>
                </a:rPr>
                <a:t>H = Costo de mantener o llevar inventario por unidad por año</a:t>
              </a:r>
              <a:endParaRPr/>
            </a:p>
          </p:txBody>
        </p:sp>
        <p:sp>
          <p:nvSpPr>
            <p:cNvPr id="224" name="Google Shape;224;p17"/>
            <p:cNvSpPr/>
            <p:nvPr/>
          </p:nvSpPr>
          <p:spPr>
            <a:xfrm>
              <a:off x="0" y="2719232"/>
              <a:ext cx="6767267" cy="479700"/>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7"/>
            <p:cNvSpPr txBox="1"/>
            <p:nvPr/>
          </p:nvSpPr>
          <p:spPr>
            <a:xfrm>
              <a:off x="23417" y="2742649"/>
              <a:ext cx="6720433" cy="432866"/>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None/>
              </a:pPr>
              <a:r>
                <a:rPr lang="es-PE" sz="2000">
                  <a:solidFill>
                    <a:schemeClr val="lt1"/>
                  </a:solidFill>
                  <a:latin typeface="Calibri"/>
                  <a:ea typeface="Calibri"/>
                  <a:cs typeface="Calibri"/>
                  <a:sym typeface="Calibri"/>
                </a:rPr>
                <a:t>Q* = Número óptimo de unidades a ordenar (EOQ)</a:t>
              </a:r>
              <a:endParaRPr sz="2000">
                <a:solidFill>
                  <a:schemeClr val="lt1"/>
                </a:solidFill>
                <a:latin typeface="Calibri"/>
                <a:ea typeface="Calibri"/>
                <a:cs typeface="Calibri"/>
                <a:sym typeface="Calibri"/>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8"/>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Tamaño óptimo (EOQ) y punto de reorden (ROP)</a:t>
            </a:r>
            <a:endParaRPr sz="1800">
              <a:solidFill>
                <a:srgbClr val="438AD7"/>
              </a:solidFill>
              <a:latin typeface="Calibri"/>
              <a:ea typeface="Calibri"/>
              <a:cs typeface="Calibri"/>
              <a:sym typeface="Calibri"/>
            </a:endParaRPr>
          </a:p>
        </p:txBody>
      </p:sp>
      <p:sp>
        <p:nvSpPr>
          <p:cNvPr id="231" name="Google Shape;231;p18"/>
          <p:cNvSpPr/>
          <p:nvPr/>
        </p:nvSpPr>
        <p:spPr>
          <a:xfrm>
            <a:off x="1131648" y="786718"/>
            <a:ext cx="6480720" cy="2736304"/>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32" name="Google Shape;232;p18"/>
          <p:cNvGrpSpPr/>
          <p:nvPr/>
        </p:nvGrpSpPr>
        <p:grpSpPr>
          <a:xfrm>
            <a:off x="1491687" y="1034314"/>
            <a:ext cx="5745793" cy="2234565"/>
            <a:chOff x="0" y="344152"/>
            <a:chExt cx="5745793" cy="2234565"/>
          </a:xfrm>
        </p:grpSpPr>
        <p:sp>
          <p:nvSpPr>
            <p:cNvPr id="233" name="Google Shape;233;p18"/>
            <p:cNvSpPr/>
            <p:nvPr/>
          </p:nvSpPr>
          <p:spPr>
            <a:xfrm>
              <a:off x="0" y="344152"/>
              <a:ext cx="5745793" cy="407745"/>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8"/>
            <p:cNvSpPr txBox="1"/>
            <p:nvPr/>
          </p:nvSpPr>
          <p:spPr>
            <a:xfrm>
              <a:off x="19904" y="364056"/>
              <a:ext cx="5705985" cy="367937"/>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None/>
              </a:pPr>
              <a:r>
                <a:rPr lang="es-PE" sz="1700">
                  <a:solidFill>
                    <a:schemeClr val="lt1"/>
                  </a:solidFill>
                  <a:latin typeface="Calibri"/>
                  <a:ea typeface="Calibri"/>
                  <a:cs typeface="Calibri"/>
                  <a:sym typeface="Calibri"/>
                </a:rPr>
                <a:t>Q = Número de unidades por orden</a:t>
              </a:r>
              <a:endParaRPr/>
            </a:p>
          </p:txBody>
        </p:sp>
        <p:sp>
          <p:nvSpPr>
            <p:cNvPr id="235" name="Google Shape;235;p18"/>
            <p:cNvSpPr/>
            <p:nvPr/>
          </p:nvSpPr>
          <p:spPr>
            <a:xfrm>
              <a:off x="0" y="800857"/>
              <a:ext cx="5745793" cy="407745"/>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
            <p:cNvSpPr txBox="1"/>
            <p:nvPr/>
          </p:nvSpPr>
          <p:spPr>
            <a:xfrm>
              <a:off x="19904" y="820761"/>
              <a:ext cx="5705985" cy="367937"/>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None/>
              </a:pPr>
              <a:r>
                <a:rPr lang="es-PE" sz="1700">
                  <a:solidFill>
                    <a:schemeClr val="lt1"/>
                  </a:solidFill>
                  <a:latin typeface="Calibri"/>
                  <a:ea typeface="Calibri"/>
                  <a:cs typeface="Calibri"/>
                  <a:sym typeface="Calibri"/>
                </a:rPr>
                <a:t>D = Demanda anual en unidades para el artículo en inventario</a:t>
              </a:r>
              <a:endParaRPr/>
            </a:p>
          </p:txBody>
        </p:sp>
        <p:sp>
          <p:nvSpPr>
            <p:cNvPr id="237" name="Google Shape;237;p18"/>
            <p:cNvSpPr/>
            <p:nvPr/>
          </p:nvSpPr>
          <p:spPr>
            <a:xfrm>
              <a:off x="0" y="1257562"/>
              <a:ext cx="5745793" cy="407745"/>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8"/>
            <p:cNvSpPr txBox="1"/>
            <p:nvPr/>
          </p:nvSpPr>
          <p:spPr>
            <a:xfrm>
              <a:off x="19904" y="1277466"/>
              <a:ext cx="5705985" cy="367937"/>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None/>
              </a:pPr>
              <a:r>
                <a:rPr lang="es-PE" sz="1700">
                  <a:solidFill>
                    <a:schemeClr val="lt1"/>
                  </a:solidFill>
                  <a:latin typeface="Calibri"/>
                  <a:ea typeface="Calibri"/>
                  <a:cs typeface="Calibri"/>
                  <a:sym typeface="Calibri"/>
                </a:rPr>
                <a:t>S = Costo de ordenar o de preparación para cada orden</a:t>
              </a:r>
              <a:endParaRPr/>
            </a:p>
          </p:txBody>
        </p:sp>
        <p:sp>
          <p:nvSpPr>
            <p:cNvPr id="239" name="Google Shape;239;p18"/>
            <p:cNvSpPr/>
            <p:nvPr/>
          </p:nvSpPr>
          <p:spPr>
            <a:xfrm>
              <a:off x="0" y="1714267"/>
              <a:ext cx="5745793" cy="407745"/>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8"/>
            <p:cNvSpPr txBox="1"/>
            <p:nvPr/>
          </p:nvSpPr>
          <p:spPr>
            <a:xfrm>
              <a:off x="19904" y="1734171"/>
              <a:ext cx="5705985" cy="367937"/>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None/>
              </a:pPr>
              <a:r>
                <a:rPr lang="es-PE" sz="1700">
                  <a:solidFill>
                    <a:schemeClr val="lt1"/>
                  </a:solidFill>
                  <a:latin typeface="Calibri"/>
                  <a:ea typeface="Calibri"/>
                  <a:cs typeface="Calibri"/>
                  <a:sym typeface="Calibri"/>
                </a:rPr>
                <a:t>H = Costo de mantener o llevar inventario por unidad por año</a:t>
              </a:r>
              <a:endParaRPr/>
            </a:p>
          </p:txBody>
        </p:sp>
        <p:sp>
          <p:nvSpPr>
            <p:cNvPr id="241" name="Google Shape;241;p18"/>
            <p:cNvSpPr/>
            <p:nvPr/>
          </p:nvSpPr>
          <p:spPr>
            <a:xfrm>
              <a:off x="0" y="2170972"/>
              <a:ext cx="5745793" cy="407745"/>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8"/>
            <p:cNvSpPr txBox="1"/>
            <p:nvPr/>
          </p:nvSpPr>
          <p:spPr>
            <a:xfrm>
              <a:off x="19904" y="2190876"/>
              <a:ext cx="5705985" cy="367937"/>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None/>
              </a:pPr>
              <a:r>
                <a:rPr lang="es-PE" sz="1700">
                  <a:solidFill>
                    <a:schemeClr val="lt1"/>
                  </a:solidFill>
                  <a:latin typeface="Calibri"/>
                  <a:ea typeface="Calibri"/>
                  <a:cs typeface="Calibri"/>
                  <a:sym typeface="Calibri"/>
                </a:rPr>
                <a:t>Q* = Número óptimo de unidades a ordenar (EOQ)</a:t>
              </a:r>
              <a:endParaRPr sz="1700">
                <a:solidFill>
                  <a:schemeClr val="lt1"/>
                </a:solidFill>
                <a:latin typeface="Calibri"/>
                <a:ea typeface="Calibri"/>
                <a:cs typeface="Calibri"/>
                <a:sym typeface="Calibri"/>
              </a:endParaRPr>
            </a:p>
          </p:txBody>
        </p:sp>
      </p:grpSp>
      <p:grpSp>
        <p:nvGrpSpPr>
          <p:cNvPr id="243" name="Google Shape;243;p18"/>
          <p:cNvGrpSpPr/>
          <p:nvPr/>
        </p:nvGrpSpPr>
        <p:grpSpPr>
          <a:xfrm>
            <a:off x="1237129" y="4114799"/>
            <a:ext cx="6637629" cy="1024377"/>
            <a:chOff x="1299129" y="5060306"/>
            <a:chExt cx="8092843" cy="1681060"/>
          </a:xfrm>
        </p:grpSpPr>
        <p:pic>
          <p:nvPicPr>
            <p:cNvPr id="244" name="Google Shape;244;p18"/>
            <p:cNvPicPr preferRelativeResize="0"/>
            <p:nvPr/>
          </p:nvPicPr>
          <p:blipFill rotWithShape="1">
            <a:blip r:embed="rId3">
              <a:alphaModFix/>
            </a:blip>
            <a:srcRect b="0" l="4086" r="0" t="27045"/>
            <a:stretch/>
          </p:blipFill>
          <p:spPr>
            <a:xfrm>
              <a:off x="1299129" y="5060306"/>
              <a:ext cx="8092843" cy="1681060"/>
            </a:xfrm>
            <a:prstGeom prst="rect">
              <a:avLst/>
            </a:prstGeom>
            <a:noFill/>
            <a:ln cap="flat" cmpd="sng" w="9525">
              <a:solidFill>
                <a:srgbClr val="FF0000"/>
              </a:solidFill>
              <a:prstDash val="solid"/>
              <a:round/>
              <a:headEnd len="sm" w="sm" type="none"/>
              <a:tailEnd len="sm" w="sm" type="none"/>
            </a:ln>
          </p:spPr>
        </p:pic>
        <p:sp>
          <p:nvSpPr>
            <p:cNvPr id="245" name="Google Shape;245;p18"/>
            <p:cNvSpPr/>
            <p:nvPr/>
          </p:nvSpPr>
          <p:spPr>
            <a:xfrm>
              <a:off x="8383860" y="6093296"/>
              <a:ext cx="720080" cy="50405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9"/>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Tamaño óptimo (EOQ) y punto de reorden (ROP)</a:t>
            </a:r>
            <a:endParaRPr sz="1800">
              <a:solidFill>
                <a:srgbClr val="438AD7"/>
              </a:solidFill>
              <a:latin typeface="Calibri"/>
              <a:ea typeface="Calibri"/>
              <a:cs typeface="Calibri"/>
              <a:sym typeface="Calibri"/>
            </a:endParaRPr>
          </a:p>
        </p:txBody>
      </p:sp>
      <p:sp>
        <p:nvSpPr>
          <p:cNvPr id="252" name="Google Shape;252;p19"/>
          <p:cNvSpPr/>
          <p:nvPr/>
        </p:nvSpPr>
        <p:spPr>
          <a:xfrm>
            <a:off x="490654" y="690162"/>
            <a:ext cx="8421334" cy="235295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s-PE" sz="2000">
                <a:solidFill>
                  <a:schemeClr val="dk1"/>
                </a:solidFill>
                <a:latin typeface="Calibri"/>
                <a:ea typeface="Calibri"/>
                <a:cs typeface="Calibri"/>
                <a:sym typeface="Calibri"/>
              </a:rPr>
              <a:t>Unilumin group, una compañía que comercializa pantallas LED, le gustaría reducir su costo de inventario al </a:t>
            </a:r>
            <a:r>
              <a:rPr b="1" lang="es-PE" sz="2000" u="sng">
                <a:solidFill>
                  <a:schemeClr val="dk1"/>
                </a:solidFill>
                <a:latin typeface="Calibri"/>
                <a:ea typeface="Calibri"/>
                <a:cs typeface="Calibri"/>
                <a:sym typeface="Calibri"/>
              </a:rPr>
              <a:t>determinar el número óptimo de pantallas que debe solicitar en cada orden.</a:t>
            </a:r>
            <a:endParaRPr/>
          </a:p>
          <a:p>
            <a:pPr indent="0" lvl="0" marL="0" marR="0" rtl="0" algn="l">
              <a:lnSpc>
                <a:spcPct val="150000"/>
              </a:lnSpc>
              <a:spcBef>
                <a:spcPts val="0"/>
              </a:spcBef>
              <a:spcAft>
                <a:spcPts val="0"/>
              </a:spcAft>
              <a:buNone/>
            </a:pPr>
            <a:r>
              <a:rPr lang="es-PE" sz="2000">
                <a:solidFill>
                  <a:schemeClr val="dk1"/>
                </a:solidFill>
                <a:latin typeface="Calibri"/>
                <a:ea typeface="Calibri"/>
                <a:cs typeface="Calibri"/>
                <a:sym typeface="Calibri"/>
              </a:rPr>
              <a:t>Su demanda anual es de 1,000 unidades; el costo de preparar u ordenar es de $10 por orden, y el costo anual de mantener por unidad es de $ 0.50</a:t>
            </a:r>
            <a:endParaRPr/>
          </a:p>
        </p:txBody>
      </p:sp>
      <p:sp>
        <p:nvSpPr>
          <p:cNvPr id="253" name="Google Shape;253;p19"/>
          <p:cNvSpPr txBox="1"/>
          <p:nvPr/>
        </p:nvSpPr>
        <p:spPr>
          <a:xfrm>
            <a:off x="660825" y="3214010"/>
            <a:ext cx="2826491" cy="518604"/>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PE" sz="1800">
                <a:latin typeface="Calibri"/>
                <a:ea typeface="Calibri"/>
                <a:cs typeface="Calibri"/>
                <a:sym typeface="Calibri"/>
              </a:rPr>
              <a:t> </a:t>
            </a:r>
            <a:endParaRPr/>
          </a:p>
        </p:txBody>
      </p:sp>
      <p:pic>
        <p:nvPicPr>
          <p:cNvPr id="254" name="Google Shape;254;p19"/>
          <p:cNvPicPr preferRelativeResize="0"/>
          <p:nvPr/>
        </p:nvPicPr>
        <p:blipFill rotWithShape="1">
          <a:blip r:embed="rId4">
            <a:alphaModFix/>
          </a:blip>
          <a:srcRect b="0" l="0" r="0" t="0"/>
          <a:stretch/>
        </p:blipFill>
        <p:spPr>
          <a:xfrm>
            <a:off x="1985662" y="3214010"/>
            <a:ext cx="359695" cy="493819"/>
          </a:xfrm>
          <a:prstGeom prst="rect">
            <a:avLst/>
          </a:prstGeom>
          <a:noFill/>
          <a:ln>
            <a:noFill/>
          </a:ln>
        </p:spPr>
      </p:pic>
      <p:sp>
        <p:nvSpPr>
          <p:cNvPr id="255" name="Google Shape;255;p19"/>
          <p:cNvSpPr/>
          <p:nvPr/>
        </p:nvSpPr>
        <p:spPr>
          <a:xfrm>
            <a:off x="1261187" y="3969779"/>
            <a:ext cx="2541400" cy="618118"/>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PE" sz="1800">
                <a:latin typeface="Calibri"/>
                <a:ea typeface="Calibri"/>
                <a:cs typeface="Calibri"/>
                <a:sym typeface="Calibri"/>
              </a:rPr>
              <a:t> </a:t>
            </a:r>
            <a:endParaRPr/>
          </a:p>
        </p:txBody>
      </p:sp>
      <p:sp>
        <p:nvSpPr>
          <p:cNvPr id="256" name="Google Shape;256;p19"/>
          <p:cNvSpPr/>
          <p:nvPr/>
        </p:nvSpPr>
        <p:spPr>
          <a:xfrm>
            <a:off x="4303702" y="3968251"/>
            <a:ext cx="1693412" cy="389979"/>
          </a:xfrm>
          <a:prstGeom prst="rect">
            <a:avLst/>
          </a:prstGeom>
          <a:blipFill rotWithShape="1">
            <a:blip r:embed="rId6">
              <a:alphaModFix/>
            </a:blip>
            <a:stretch>
              <a:fillRect b="-9374"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PE" sz="1800">
                <a:latin typeface="Calibri"/>
                <a:ea typeface="Calibri"/>
                <a:cs typeface="Calibri"/>
                <a:sym typeface="Calibri"/>
              </a:rPr>
              <a:t> </a:t>
            </a:r>
            <a:endParaRPr/>
          </a:p>
        </p:txBody>
      </p:sp>
      <p:pic>
        <p:nvPicPr>
          <p:cNvPr id="257" name="Google Shape;257;p19"/>
          <p:cNvPicPr preferRelativeResize="0"/>
          <p:nvPr/>
        </p:nvPicPr>
        <p:blipFill rotWithShape="1">
          <a:blip r:embed="rId4">
            <a:alphaModFix/>
          </a:blip>
          <a:srcRect b="0" l="0" r="0" t="0"/>
          <a:stretch/>
        </p:blipFill>
        <p:spPr>
          <a:xfrm>
            <a:off x="1985661" y="3968251"/>
            <a:ext cx="359695" cy="493819"/>
          </a:xfrm>
          <a:prstGeom prst="rect">
            <a:avLst/>
          </a:prstGeom>
          <a:noFill/>
          <a:ln>
            <a:noFill/>
          </a:ln>
        </p:spPr>
      </p:pic>
      <p:sp>
        <p:nvSpPr>
          <p:cNvPr id="258" name="Google Shape;258;p19"/>
          <p:cNvSpPr/>
          <p:nvPr/>
        </p:nvSpPr>
        <p:spPr>
          <a:xfrm>
            <a:off x="6262048" y="3968250"/>
            <a:ext cx="2247988" cy="369332"/>
          </a:xfrm>
          <a:prstGeom prst="rect">
            <a:avLst/>
          </a:prstGeom>
          <a:blipFill rotWithShape="1">
            <a:blip r:embed="rId7">
              <a:alphaModFix/>
            </a:blip>
            <a:stretch>
              <a:fillRect b="-8194"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PE" sz="1800">
                <a:latin typeface="Calibri"/>
                <a:ea typeface="Calibri"/>
                <a:cs typeface="Calibri"/>
                <a:sym typeface="Calibri"/>
              </a:rPr>
              <a:t> </a:t>
            </a:r>
            <a:endParaRPr/>
          </a:p>
        </p:txBody>
      </p:sp>
      <p:sp>
        <p:nvSpPr>
          <p:cNvPr id="259" name="Google Shape;259;p19"/>
          <p:cNvSpPr/>
          <p:nvPr/>
        </p:nvSpPr>
        <p:spPr>
          <a:xfrm>
            <a:off x="584019" y="5091902"/>
            <a:ext cx="7028349" cy="24622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PE" sz="1000">
                <a:solidFill>
                  <a:schemeClr val="dk1"/>
                </a:solidFill>
                <a:latin typeface="Calibri"/>
                <a:ea typeface="Calibri"/>
                <a:cs typeface="Calibri"/>
                <a:sym typeface="Calibri"/>
              </a:rPr>
              <a:t>Render, B; Heizer, J (2014). “Principios de Administración de Operaciones”. 9na edición. México, D.F. México. Editorial Pearson.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2"/>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 name="Google Shape;38;p2"/>
          <p:cNvSpPr/>
          <p:nvPr/>
        </p:nvSpPr>
        <p:spPr>
          <a:xfrm>
            <a:off x="424252" y="3703125"/>
            <a:ext cx="7966170" cy="73738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La importancia del inventario</a:t>
            </a:r>
            <a:endParaRPr/>
          </a:p>
          <a:p>
            <a:pPr indent="0" lvl="0" marL="0" marR="0" rtl="0" algn="l">
              <a:lnSpc>
                <a:spcPct val="110000"/>
              </a:lnSpc>
              <a:spcBef>
                <a:spcPts val="0"/>
              </a:spcBef>
              <a:spcAft>
                <a:spcPts val="0"/>
              </a:spcAft>
              <a:buNone/>
            </a:pPr>
            <a:r>
              <a:t/>
            </a:r>
            <a:endParaRPr sz="16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0"/>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Tamaño óptimo (EOQ) y punto de reorden (ROP)</a:t>
            </a:r>
            <a:endParaRPr sz="1800">
              <a:solidFill>
                <a:srgbClr val="438AD7"/>
              </a:solidFill>
              <a:latin typeface="Calibri"/>
              <a:ea typeface="Calibri"/>
              <a:cs typeface="Calibri"/>
              <a:sym typeface="Calibri"/>
            </a:endParaRPr>
          </a:p>
        </p:txBody>
      </p:sp>
      <p:sp>
        <p:nvSpPr>
          <p:cNvPr id="265" name="Google Shape;265;p20"/>
          <p:cNvSpPr/>
          <p:nvPr/>
        </p:nvSpPr>
        <p:spPr>
          <a:xfrm>
            <a:off x="167015" y="690162"/>
            <a:ext cx="8784976" cy="96795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s-PE" sz="2000">
                <a:solidFill>
                  <a:schemeClr val="dk1"/>
                </a:solidFill>
                <a:latin typeface="Calibri"/>
                <a:ea typeface="Calibri"/>
                <a:cs typeface="Calibri"/>
                <a:sym typeface="Calibri"/>
              </a:rPr>
              <a:t>Unilumin group, tiene un año de 250 días hábiles y desea encontrar el número de órdenes (N) y el tiempo esperado entre órdenes (T) para este periodo.</a:t>
            </a:r>
            <a:endParaRPr/>
          </a:p>
        </p:txBody>
      </p:sp>
      <p:sp>
        <p:nvSpPr>
          <p:cNvPr id="266" name="Google Shape;266;p20"/>
          <p:cNvSpPr txBox="1"/>
          <p:nvPr/>
        </p:nvSpPr>
        <p:spPr>
          <a:xfrm>
            <a:off x="102940" y="2012872"/>
            <a:ext cx="6774932" cy="567143"/>
          </a:xfrm>
          <a:prstGeom prst="rect">
            <a:avLst/>
          </a:prstGeom>
          <a:blipFill rotWithShape="1">
            <a:blip r:embed="rId3">
              <a:alphaModFix/>
            </a:blip>
            <a:stretch>
              <a:fillRect b="0" l="0" r="0" t="0"/>
            </a:stretch>
          </a:blipFill>
          <a:ln cap="flat" cmpd="sng" w="952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s-PE" sz="1800">
                <a:latin typeface="Calibri"/>
                <a:ea typeface="Calibri"/>
                <a:cs typeface="Calibri"/>
                <a:sym typeface="Calibri"/>
              </a:rPr>
              <a:t> </a:t>
            </a:r>
            <a:endParaRPr/>
          </a:p>
        </p:txBody>
      </p:sp>
      <p:sp>
        <p:nvSpPr>
          <p:cNvPr id="267" name="Google Shape;267;p20"/>
          <p:cNvSpPr txBox="1"/>
          <p:nvPr/>
        </p:nvSpPr>
        <p:spPr>
          <a:xfrm>
            <a:off x="116672" y="2878346"/>
            <a:ext cx="8195180" cy="448713"/>
          </a:xfrm>
          <a:prstGeom prst="rect">
            <a:avLst/>
          </a:prstGeom>
          <a:blipFill rotWithShape="1">
            <a:blip r:embed="rId4">
              <a:alphaModFix/>
            </a:blip>
            <a:stretch>
              <a:fillRect b="-14471" l="-965" r="0" t="0"/>
            </a:stretch>
          </a:blipFill>
          <a:ln cap="flat" cmpd="sng" w="952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s-PE" sz="1800">
                <a:latin typeface="Calibri"/>
                <a:ea typeface="Calibri"/>
                <a:cs typeface="Calibri"/>
                <a:sym typeface="Calibri"/>
              </a:rPr>
              <a:t> </a:t>
            </a:r>
            <a:endParaRPr/>
          </a:p>
        </p:txBody>
      </p:sp>
      <p:sp>
        <p:nvSpPr>
          <p:cNvPr id="268" name="Google Shape;268;p20"/>
          <p:cNvSpPr/>
          <p:nvPr/>
        </p:nvSpPr>
        <p:spPr>
          <a:xfrm>
            <a:off x="167014" y="3597048"/>
            <a:ext cx="6786931" cy="618311"/>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PE" sz="1800">
                <a:latin typeface="Calibri"/>
                <a:ea typeface="Calibri"/>
                <a:cs typeface="Calibri"/>
                <a:sym typeface="Calibri"/>
              </a:rPr>
              <a:t> </a:t>
            </a:r>
            <a:endParaRPr/>
          </a:p>
        </p:txBody>
      </p:sp>
      <p:sp>
        <p:nvSpPr>
          <p:cNvPr id="269" name="Google Shape;269;p20"/>
          <p:cNvSpPr/>
          <p:nvPr/>
        </p:nvSpPr>
        <p:spPr>
          <a:xfrm>
            <a:off x="5083053" y="3580152"/>
            <a:ext cx="1035861" cy="612732"/>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PE" sz="1800">
                <a:latin typeface="Calibri"/>
                <a:ea typeface="Calibri"/>
                <a:cs typeface="Calibri"/>
                <a:sym typeface="Calibri"/>
              </a:rPr>
              <a:t> </a:t>
            </a:r>
            <a:endParaRPr/>
          </a:p>
        </p:txBody>
      </p:sp>
      <p:sp>
        <p:nvSpPr>
          <p:cNvPr id="270" name="Google Shape;270;p20"/>
          <p:cNvSpPr/>
          <p:nvPr/>
        </p:nvSpPr>
        <p:spPr>
          <a:xfrm>
            <a:off x="6144939" y="3700566"/>
            <a:ext cx="2344360" cy="369332"/>
          </a:xfrm>
          <a:prstGeom prst="rect">
            <a:avLst/>
          </a:prstGeom>
          <a:blipFill rotWithShape="1">
            <a:blip r:embed="rId7">
              <a:alphaModFix/>
            </a:blip>
            <a:stretch>
              <a:fillRect b="-6555"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PE" sz="1800">
                <a:latin typeface="Calibri"/>
                <a:ea typeface="Calibri"/>
                <a:cs typeface="Calibri"/>
                <a:sym typeface="Calibri"/>
              </a:rPr>
              <a:t> </a:t>
            </a:r>
            <a:endParaRPr/>
          </a:p>
        </p:txBody>
      </p:sp>
      <p:sp>
        <p:nvSpPr>
          <p:cNvPr id="271" name="Google Shape;271;p20"/>
          <p:cNvSpPr/>
          <p:nvPr/>
        </p:nvSpPr>
        <p:spPr>
          <a:xfrm>
            <a:off x="-265034" y="4680320"/>
            <a:ext cx="6786931" cy="664926"/>
          </a:xfrm>
          <a:prstGeom prst="rect">
            <a:avLst/>
          </a:pr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PE" sz="1800">
                <a:latin typeface="Calibri"/>
                <a:ea typeface="Calibri"/>
                <a:cs typeface="Calibri"/>
                <a:sym typeface="Calibri"/>
              </a:rPr>
              <a:t> </a:t>
            </a:r>
            <a:endParaRPr/>
          </a:p>
        </p:txBody>
      </p:sp>
      <p:sp>
        <p:nvSpPr>
          <p:cNvPr id="272" name="Google Shape;272;p20"/>
          <p:cNvSpPr/>
          <p:nvPr/>
        </p:nvSpPr>
        <p:spPr>
          <a:xfrm>
            <a:off x="5212139" y="4664785"/>
            <a:ext cx="859531" cy="612732"/>
          </a:xfrm>
          <a:prstGeom prst="rect">
            <a:avLst/>
          </a:prstGeom>
          <a:blipFill rotWithShape="1">
            <a:blip r:embed="rId9">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PE" sz="1800">
                <a:latin typeface="Calibri"/>
                <a:ea typeface="Calibri"/>
                <a:cs typeface="Calibri"/>
                <a:sym typeface="Calibri"/>
              </a:rPr>
              <a:t> </a:t>
            </a:r>
            <a:endParaRPr/>
          </a:p>
        </p:txBody>
      </p:sp>
      <p:sp>
        <p:nvSpPr>
          <p:cNvPr id="273" name="Google Shape;273;p20"/>
          <p:cNvSpPr/>
          <p:nvPr/>
        </p:nvSpPr>
        <p:spPr>
          <a:xfrm>
            <a:off x="6226436" y="4786485"/>
            <a:ext cx="2725554" cy="369332"/>
          </a:xfrm>
          <a:prstGeom prst="rect">
            <a:avLst/>
          </a:prstGeom>
          <a:blipFill rotWithShape="1">
            <a:blip r:embed="rId10">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PE" sz="1800">
                <a:latin typeface="Calibri"/>
                <a:ea typeface="Calibri"/>
                <a:cs typeface="Calibri"/>
                <a:sym typeface="Calibri"/>
              </a:rPr>
              <a:t>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1"/>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Tamaño óptimo (EOQ) y punto de reorden (ROP)</a:t>
            </a:r>
            <a:endParaRPr sz="1800">
              <a:solidFill>
                <a:srgbClr val="438AD7"/>
              </a:solidFill>
              <a:latin typeface="Calibri"/>
              <a:ea typeface="Calibri"/>
              <a:cs typeface="Calibri"/>
              <a:sym typeface="Calibri"/>
            </a:endParaRPr>
          </a:p>
        </p:txBody>
      </p:sp>
      <p:sp>
        <p:nvSpPr>
          <p:cNvPr id="279" name="Google Shape;279;p21"/>
          <p:cNvSpPr/>
          <p:nvPr/>
        </p:nvSpPr>
        <p:spPr>
          <a:xfrm>
            <a:off x="1353126" y="685941"/>
            <a:ext cx="7647512" cy="50629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s-PE" sz="2000">
                <a:solidFill>
                  <a:schemeClr val="dk1"/>
                </a:solidFill>
                <a:latin typeface="Calibri"/>
                <a:ea typeface="Calibri"/>
                <a:cs typeface="Calibri"/>
                <a:sym typeface="Calibri"/>
              </a:rPr>
              <a:t>Ya sabemos </a:t>
            </a:r>
            <a:r>
              <a:rPr b="1" i="1" lang="es-PE" sz="2000">
                <a:solidFill>
                  <a:schemeClr val="dk1"/>
                </a:solidFill>
                <a:latin typeface="Calibri"/>
                <a:ea typeface="Calibri"/>
                <a:cs typeface="Calibri"/>
                <a:sym typeface="Calibri"/>
              </a:rPr>
              <a:t>cuánto</a:t>
            </a:r>
            <a:r>
              <a:rPr lang="es-PE" sz="2000">
                <a:solidFill>
                  <a:schemeClr val="dk1"/>
                </a:solidFill>
                <a:latin typeface="Calibri"/>
                <a:ea typeface="Calibri"/>
                <a:cs typeface="Calibri"/>
                <a:sym typeface="Calibri"/>
              </a:rPr>
              <a:t> ordenar, ahora necesitamos saber </a:t>
            </a:r>
            <a:r>
              <a:rPr b="1" i="1" lang="es-PE" sz="2000">
                <a:solidFill>
                  <a:schemeClr val="dk1"/>
                </a:solidFill>
                <a:latin typeface="Calibri"/>
                <a:ea typeface="Calibri"/>
                <a:cs typeface="Calibri"/>
                <a:sym typeface="Calibri"/>
              </a:rPr>
              <a:t>cuándo</a:t>
            </a:r>
            <a:r>
              <a:rPr lang="es-PE" sz="2000">
                <a:solidFill>
                  <a:schemeClr val="dk1"/>
                </a:solidFill>
                <a:latin typeface="Calibri"/>
                <a:ea typeface="Calibri"/>
                <a:cs typeface="Calibri"/>
                <a:sym typeface="Calibri"/>
              </a:rPr>
              <a:t> ordenar</a:t>
            </a:r>
            <a:endParaRPr/>
          </a:p>
        </p:txBody>
      </p:sp>
      <p:pic>
        <p:nvPicPr>
          <p:cNvPr id="280" name="Google Shape;280;p21"/>
          <p:cNvPicPr preferRelativeResize="0"/>
          <p:nvPr/>
        </p:nvPicPr>
        <p:blipFill rotWithShape="1">
          <a:blip r:embed="rId3">
            <a:alphaModFix/>
          </a:blip>
          <a:srcRect b="0" l="0" r="0" t="0"/>
          <a:stretch/>
        </p:blipFill>
        <p:spPr>
          <a:xfrm>
            <a:off x="84980" y="1192233"/>
            <a:ext cx="1969798" cy="1381799"/>
          </a:xfrm>
          <a:prstGeom prst="rect">
            <a:avLst/>
          </a:prstGeom>
          <a:noFill/>
          <a:ln>
            <a:noFill/>
          </a:ln>
        </p:spPr>
      </p:pic>
      <p:sp>
        <p:nvSpPr>
          <p:cNvPr id="281" name="Google Shape;281;p21"/>
          <p:cNvSpPr txBox="1"/>
          <p:nvPr/>
        </p:nvSpPr>
        <p:spPr>
          <a:xfrm>
            <a:off x="2137932" y="1325506"/>
            <a:ext cx="6738234"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2000">
                <a:solidFill>
                  <a:schemeClr val="dk1"/>
                </a:solidFill>
                <a:latin typeface="Calibri"/>
                <a:ea typeface="Calibri"/>
                <a:cs typeface="Calibri"/>
                <a:sym typeface="Calibri"/>
              </a:rPr>
              <a:t>La decisión de cuándo ordenar se expresa en términos de un Punto de Reorden </a:t>
            </a:r>
            <a:r>
              <a:rPr b="1" lang="es-PE" sz="2000">
                <a:solidFill>
                  <a:schemeClr val="dk1"/>
                </a:solidFill>
                <a:latin typeface="Calibri"/>
                <a:ea typeface="Calibri"/>
                <a:cs typeface="Calibri"/>
                <a:sym typeface="Calibri"/>
              </a:rPr>
              <a:t>(ROP, Reorden Point), </a:t>
            </a:r>
            <a:r>
              <a:rPr lang="es-PE" sz="2000">
                <a:solidFill>
                  <a:schemeClr val="dk1"/>
                </a:solidFill>
                <a:latin typeface="Calibri"/>
                <a:ea typeface="Calibri"/>
                <a:cs typeface="Calibri"/>
                <a:sym typeface="Calibri"/>
              </a:rPr>
              <a:t>ósea el nivel de inventario en el cual debe colocarse la orden.</a:t>
            </a:r>
            <a:endParaRPr/>
          </a:p>
        </p:txBody>
      </p:sp>
      <p:grpSp>
        <p:nvGrpSpPr>
          <p:cNvPr id="282" name="Google Shape;282;p21"/>
          <p:cNvGrpSpPr/>
          <p:nvPr/>
        </p:nvGrpSpPr>
        <p:grpSpPr>
          <a:xfrm>
            <a:off x="174949" y="2497207"/>
            <a:ext cx="6444216" cy="2781329"/>
            <a:chOff x="1225451" y="3284984"/>
            <a:chExt cx="7446441" cy="3517939"/>
          </a:xfrm>
        </p:grpSpPr>
        <p:sp>
          <p:nvSpPr>
            <p:cNvPr id="283" name="Google Shape;283;p21"/>
            <p:cNvSpPr/>
            <p:nvPr/>
          </p:nvSpPr>
          <p:spPr>
            <a:xfrm rot="5400000">
              <a:off x="3873782" y="3861186"/>
              <a:ext cx="2482667" cy="1784960"/>
            </a:xfrm>
            <a:custGeom>
              <a:rect b="b" l="l" r="r" t="t"/>
              <a:pathLst>
                <a:path extrusionOk="0" h="1784960" w="1872208">
                  <a:moveTo>
                    <a:pt x="0" y="1784960"/>
                  </a:moveTo>
                  <a:lnTo>
                    <a:pt x="1868314" y="0"/>
                  </a:lnTo>
                  <a:lnTo>
                    <a:pt x="1872208" y="1784960"/>
                  </a:lnTo>
                  <a:lnTo>
                    <a:pt x="0" y="1784960"/>
                  </a:lnTo>
                  <a:close/>
                </a:path>
              </a:pathLst>
            </a:custGeom>
            <a:solidFill>
              <a:schemeClr val="lt1"/>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84" name="Google Shape;284;p21"/>
            <p:cNvCxnSpPr/>
            <p:nvPr/>
          </p:nvCxnSpPr>
          <p:spPr>
            <a:xfrm>
              <a:off x="2839244" y="3284984"/>
              <a:ext cx="4554506" cy="2705824"/>
            </a:xfrm>
            <a:prstGeom prst="bentConnector3">
              <a:avLst>
                <a:gd fmla="val 31941" name="adj1"/>
              </a:avLst>
            </a:prstGeom>
            <a:noFill/>
            <a:ln cap="flat" cmpd="sng" w="19050">
              <a:solidFill>
                <a:schemeClr val="dk1"/>
              </a:solidFill>
              <a:prstDash val="solid"/>
              <a:round/>
              <a:headEnd len="med" w="med" type="triangle"/>
              <a:tailEnd len="med" w="med" type="triangle"/>
            </a:ln>
          </p:spPr>
        </p:cxnSp>
        <p:cxnSp>
          <p:nvCxnSpPr>
            <p:cNvPr id="285" name="Google Shape;285;p21"/>
            <p:cNvCxnSpPr/>
            <p:nvPr/>
          </p:nvCxnSpPr>
          <p:spPr>
            <a:xfrm>
              <a:off x="2839244" y="5157192"/>
              <a:ext cx="2520280" cy="0"/>
            </a:xfrm>
            <a:prstGeom prst="straightConnector1">
              <a:avLst/>
            </a:prstGeom>
            <a:noFill/>
            <a:ln cap="flat" cmpd="sng" w="9525">
              <a:solidFill>
                <a:srgbClr val="4A7DBA"/>
              </a:solidFill>
              <a:prstDash val="lgDash"/>
              <a:round/>
              <a:headEnd len="sm" w="sm" type="none"/>
              <a:tailEnd len="sm" w="sm" type="none"/>
            </a:ln>
          </p:spPr>
        </p:cxnSp>
        <p:sp>
          <p:nvSpPr>
            <p:cNvPr id="286" name="Google Shape;286;p21"/>
            <p:cNvSpPr txBox="1"/>
            <p:nvPr/>
          </p:nvSpPr>
          <p:spPr>
            <a:xfrm>
              <a:off x="5323520" y="6279703"/>
              <a:ext cx="118813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400">
                  <a:solidFill>
                    <a:schemeClr val="dk1"/>
                  </a:solidFill>
                  <a:latin typeface="Calibri"/>
                  <a:ea typeface="Calibri"/>
                  <a:cs typeface="Calibri"/>
                  <a:sym typeface="Calibri"/>
                </a:rPr>
                <a:t>Tiempo de entrega = L</a:t>
              </a:r>
              <a:endParaRPr/>
            </a:p>
          </p:txBody>
        </p:sp>
        <p:sp>
          <p:nvSpPr>
            <p:cNvPr id="287" name="Google Shape;287;p21"/>
            <p:cNvSpPr txBox="1"/>
            <p:nvPr/>
          </p:nvSpPr>
          <p:spPr>
            <a:xfrm>
              <a:off x="5647556" y="3797622"/>
              <a:ext cx="302433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400">
                  <a:solidFill>
                    <a:schemeClr val="dk1"/>
                  </a:solidFill>
                  <a:latin typeface="Calibri"/>
                  <a:ea typeface="Calibri"/>
                  <a:cs typeface="Calibri"/>
                  <a:sym typeface="Calibri"/>
                </a:rPr>
                <a:t>Pendiente = unidades/día =d</a:t>
              </a:r>
              <a:endParaRPr/>
            </a:p>
          </p:txBody>
        </p:sp>
        <p:cxnSp>
          <p:nvCxnSpPr>
            <p:cNvPr id="288" name="Google Shape;288;p21"/>
            <p:cNvCxnSpPr>
              <a:stCxn id="287" idx="1"/>
            </p:cNvCxnSpPr>
            <p:nvPr/>
          </p:nvCxnSpPr>
          <p:spPr>
            <a:xfrm flipH="1">
              <a:off x="5115056" y="3951511"/>
              <a:ext cx="532500" cy="341700"/>
            </a:xfrm>
            <a:prstGeom prst="straightConnector1">
              <a:avLst/>
            </a:prstGeom>
            <a:noFill/>
            <a:ln cap="flat" cmpd="sng" w="19050">
              <a:solidFill>
                <a:schemeClr val="dk1"/>
              </a:solidFill>
              <a:prstDash val="solid"/>
              <a:round/>
              <a:headEnd len="sm" w="sm" type="none"/>
              <a:tailEnd len="med" w="med" type="triangle"/>
            </a:ln>
          </p:spPr>
        </p:cxnSp>
        <p:sp>
          <p:nvSpPr>
            <p:cNvPr id="289" name="Google Shape;289;p21"/>
            <p:cNvSpPr/>
            <p:nvPr/>
          </p:nvSpPr>
          <p:spPr>
            <a:xfrm>
              <a:off x="1833012" y="4941168"/>
              <a:ext cx="1006232"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1400">
                  <a:solidFill>
                    <a:schemeClr val="dk1"/>
                  </a:solidFill>
                  <a:latin typeface="Calibri"/>
                  <a:ea typeface="Calibri"/>
                  <a:cs typeface="Calibri"/>
                  <a:sym typeface="Calibri"/>
                </a:rPr>
                <a:t>ROP (unidades)</a:t>
              </a:r>
              <a:endParaRPr sz="1400">
                <a:solidFill>
                  <a:schemeClr val="dk1"/>
                </a:solidFill>
                <a:latin typeface="Calibri"/>
                <a:ea typeface="Calibri"/>
                <a:cs typeface="Calibri"/>
                <a:sym typeface="Calibri"/>
              </a:endParaRPr>
            </a:p>
          </p:txBody>
        </p:sp>
        <p:sp>
          <p:nvSpPr>
            <p:cNvPr id="290" name="Google Shape;290;p21"/>
            <p:cNvSpPr txBox="1"/>
            <p:nvPr/>
          </p:nvSpPr>
          <p:spPr>
            <a:xfrm>
              <a:off x="2551214" y="5862911"/>
              <a:ext cx="36004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2000">
                  <a:solidFill>
                    <a:schemeClr val="dk1"/>
                  </a:solidFill>
                  <a:latin typeface="Calibri"/>
                  <a:ea typeface="Calibri"/>
                  <a:cs typeface="Calibri"/>
                  <a:sym typeface="Calibri"/>
                </a:rPr>
                <a:t>0</a:t>
              </a:r>
              <a:endParaRPr/>
            </a:p>
          </p:txBody>
        </p:sp>
        <p:sp>
          <p:nvSpPr>
            <p:cNvPr id="291" name="Google Shape;291;p21"/>
            <p:cNvSpPr/>
            <p:nvPr/>
          </p:nvSpPr>
          <p:spPr>
            <a:xfrm>
              <a:off x="2174462" y="3512333"/>
              <a:ext cx="4583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400">
                  <a:solidFill>
                    <a:schemeClr val="dk1"/>
                  </a:solidFill>
                  <a:latin typeface="Calibri"/>
                  <a:ea typeface="Calibri"/>
                  <a:cs typeface="Calibri"/>
                  <a:sym typeface="Calibri"/>
                </a:rPr>
                <a:t>Q *</a:t>
              </a:r>
              <a:endParaRPr sz="1400">
                <a:solidFill>
                  <a:schemeClr val="dk1"/>
                </a:solidFill>
                <a:latin typeface="Calibri"/>
                <a:ea typeface="Calibri"/>
                <a:cs typeface="Calibri"/>
                <a:sym typeface="Calibri"/>
              </a:endParaRPr>
            </a:p>
          </p:txBody>
        </p:sp>
        <p:sp>
          <p:nvSpPr>
            <p:cNvPr id="292" name="Google Shape;292;p21"/>
            <p:cNvSpPr txBox="1"/>
            <p:nvPr/>
          </p:nvSpPr>
          <p:spPr>
            <a:xfrm rot="-5400000">
              <a:off x="448169" y="4494310"/>
              <a:ext cx="201622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800">
                  <a:solidFill>
                    <a:schemeClr val="dk1"/>
                  </a:solidFill>
                  <a:latin typeface="Calibri"/>
                  <a:ea typeface="Calibri"/>
                  <a:cs typeface="Calibri"/>
                  <a:sym typeface="Calibri"/>
                </a:rPr>
                <a:t>Nivel de inventario</a:t>
              </a:r>
              <a:endParaRPr/>
            </a:p>
          </p:txBody>
        </p:sp>
        <p:cxnSp>
          <p:nvCxnSpPr>
            <p:cNvPr id="293" name="Google Shape;293;p21"/>
            <p:cNvCxnSpPr>
              <a:stCxn id="283" idx="0"/>
              <a:endCxn id="283" idx="2"/>
            </p:cNvCxnSpPr>
            <p:nvPr/>
          </p:nvCxnSpPr>
          <p:spPr>
            <a:xfrm>
              <a:off x="4222636" y="3512333"/>
              <a:ext cx="0" cy="2482800"/>
            </a:xfrm>
            <a:prstGeom prst="straightConnector1">
              <a:avLst/>
            </a:prstGeom>
            <a:noFill/>
            <a:ln cap="flat" cmpd="sng" w="9525">
              <a:solidFill>
                <a:schemeClr val="lt1"/>
              </a:solidFill>
              <a:prstDash val="solid"/>
              <a:round/>
              <a:headEnd len="sm" w="sm" type="none"/>
              <a:tailEnd len="sm" w="sm" type="none"/>
            </a:ln>
          </p:spPr>
        </p:cxnSp>
        <p:cxnSp>
          <p:nvCxnSpPr>
            <p:cNvPr id="294" name="Google Shape;294;p21"/>
            <p:cNvCxnSpPr/>
            <p:nvPr/>
          </p:nvCxnSpPr>
          <p:spPr>
            <a:xfrm rot="10800000">
              <a:off x="5359524" y="5099455"/>
              <a:ext cx="21811" cy="891353"/>
            </a:xfrm>
            <a:prstGeom prst="straightConnector1">
              <a:avLst/>
            </a:prstGeom>
            <a:noFill/>
            <a:ln cap="flat" cmpd="sng" w="9525">
              <a:solidFill>
                <a:srgbClr val="4A7DBA"/>
              </a:solidFill>
              <a:prstDash val="lgDash"/>
              <a:round/>
              <a:headEnd len="sm" w="sm" type="none"/>
              <a:tailEnd len="sm" w="sm" type="none"/>
            </a:ln>
          </p:spPr>
        </p:cxnSp>
        <p:sp>
          <p:nvSpPr>
            <p:cNvPr id="295" name="Google Shape;295;p21"/>
            <p:cNvSpPr/>
            <p:nvPr/>
          </p:nvSpPr>
          <p:spPr>
            <a:xfrm rot="5400000">
              <a:off x="5605863" y="5841785"/>
              <a:ext cx="199896" cy="648952"/>
            </a:xfrm>
            <a:prstGeom prst="rightBrace">
              <a:avLst>
                <a:gd fmla="val 8333"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96" name="Google Shape;296;p21"/>
            <p:cNvSpPr txBox="1"/>
            <p:nvPr/>
          </p:nvSpPr>
          <p:spPr>
            <a:xfrm>
              <a:off x="6799684" y="6127273"/>
              <a:ext cx="118813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400">
                  <a:solidFill>
                    <a:schemeClr val="dk1"/>
                  </a:solidFill>
                  <a:latin typeface="Calibri"/>
                  <a:ea typeface="Calibri"/>
                  <a:cs typeface="Calibri"/>
                  <a:sym typeface="Calibri"/>
                </a:rPr>
                <a:t>Tiempo (días)</a:t>
              </a:r>
              <a:endParaRPr/>
            </a:p>
          </p:txBody>
        </p:sp>
        <p:cxnSp>
          <p:nvCxnSpPr>
            <p:cNvPr id="297" name="Google Shape;297;p21"/>
            <p:cNvCxnSpPr>
              <a:endCxn id="283" idx="0"/>
            </p:cNvCxnSpPr>
            <p:nvPr/>
          </p:nvCxnSpPr>
          <p:spPr>
            <a:xfrm flipH="1" rot="10800000">
              <a:off x="2839244" y="3512301"/>
              <a:ext cx="1383300" cy="19500"/>
            </a:xfrm>
            <a:prstGeom prst="straightConnector1">
              <a:avLst/>
            </a:prstGeom>
            <a:noFill/>
            <a:ln cap="flat" cmpd="sng" w="9525">
              <a:solidFill>
                <a:srgbClr val="4A7DBA"/>
              </a:solidFill>
              <a:prstDash val="lgDash"/>
              <a:round/>
              <a:headEnd len="sm" w="sm" type="none"/>
              <a:tailEnd len="sm" w="sm" type="none"/>
            </a:ln>
          </p:spPr>
        </p:cxnSp>
      </p:grpSp>
      <p:sp>
        <p:nvSpPr>
          <p:cNvPr id="298" name="Google Shape;298;p21"/>
          <p:cNvSpPr/>
          <p:nvPr/>
        </p:nvSpPr>
        <p:spPr>
          <a:xfrm>
            <a:off x="5943537" y="3210257"/>
            <a:ext cx="3202317" cy="2147704"/>
          </a:xfrm>
          <a:prstGeom prst="rect">
            <a:avLst/>
          </a:prstGeom>
          <a:blipFill rotWithShape="1">
            <a:blip r:embed="rId4">
              <a:alphaModFix/>
            </a:blip>
            <a:stretch>
              <a:fillRect b="0" l="-1712" r="0" t="-1703"/>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PE" sz="1800">
                <a:latin typeface="Calibri"/>
                <a:ea typeface="Calibri"/>
                <a:cs typeface="Calibri"/>
                <a:sym typeface="Calibri"/>
              </a:rPr>
              <a:t>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par>
                                <p:cTn fill="hold" nodeType="with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2"/>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Tamaño óptimo (EOQ) y punto de reorden (ROP)</a:t>
            </a:r>
            <a:endParaRPr sz="1800">
              <a:solidFill>
                <a:srgbClr val="438AD7"/>
              </a:solidFill>
              <a:latin typeface="Calibri"/>
              <a:ea typeface="Calibri"/>
              <a:cs typeface="Calibri"/>
              <a:sym typeface="Calibri"/>
            </a:endParaRPr>
          </a:p>
        </p:txBody>
      </p:sp>
      <p:sp>
        <p:nvSpPr>
          <p:cNvPr id="305" name="Google Shape;305;p22"/>
          <p:cNvSpPr/>
          <p:nvPr/>
        </p:nvSpPr>
        <p:spPr>
          <a:xfrm>
            <a:off x="407875" y="798451"/>
            <a:ext cx="7460778" cy="1637436"/>
          </a:xfrm>
          <a:prstGeom prst="rect">
            <a:avLst/>
          </a:prstGeom>
          <a:blipFill rotWithShape="1">
            <a:blip r:embed="rId3">
              <a:alphaModFix/>
            </a:blip>
            <a:stretch>
              <a:fillRect b="-1475" l="-652" r="0" t="-1844"/>
            </a:stretch>
          </a:blipFill>
          <a:ln cap="flat" cmpd="sng" w="952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s-PE" sz="1800">
                <a:latin typeface="Calibri"/>
                <a:ea typeface="Calibri"/>
                <a:cs typeface="Calibri"/>
                <a:sym typeface="Calibri"/>
              </a:rPr>
              <a:t> </a:t>
            </a:r>
            <a:endParaRPr/>
          </a:p>
        </p:txBody>
      </p:sp>
      <p:sp>
        <p:nvSpPr>
          <p:cNvPr id="306" name="Google Shape;306;p22"/>
          <p:cNvSpPr/>
          <p:nvPr/>
        </p:nvSpPr>
        <p:spPr>
          <a:xfrm>
            <a:off x="139562" y="2574025"/>
            <a:ext cx="8832871"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2000">
                <a:solidFill>
                  <a:schemeClr val="dk1"/>
                </a:solidFill>
                <a:latin typeface="Calibri"/>
                <a:ea typeface="Calibri"/>
                <a:cs typeface="Calibri"/>
                <a:sym typeface="Calibri"/>
              </a:rPr>
              <a:t>Un distribuidor de Apple tiene una demanda de 8,000 iPhones al año. La compañía opera en años de 250 días de trabajo. En promedio, la entrega de una orden toma 3 días de trabajo. El distribuidor quiere calcular el punto de reorden.</a:t>
            </a:r>
            <a:endParaRPr/>
          </a:p>
        </p:txBody>
      </p:sp>
      <p:sp>
        <p:nvSpPr>
          <p:cNvPr id="307" name="Google Shape;307;p22"/>
          <p:cNvSpPr/>
          <p:nvPr/>
        </p:nvSpPr>
        <p:spPr>
          <a:xfrm>
            <a:off x="558818" y="3528346"/>
            <a:ext cx="3369384" cy="485710"/>
          </a:xfrm>
          <a:prstGeom prst="rect">
            <a:avLst/>
          </a:prstGeom>
          <a:blipFill rotWithShape="1">
            <a:blip r:embed="rId4">
              <a:alphaModFix/>
            </a:blip>
            <a:stretch>
              <a:fillRect b="-6327" l="-1629"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PE" sz="1800">
                <a:latin typeface="Calibri"/>
                <a:ea typeface="Calibri"/>
                <a:cs typeface="Calibri"/>
                <a:sym typeface="Calibri"/>
              </a:rPr>
              <a:t> </a:t>
            </a:r>
            <a:endParaRPr/>
          </a:p>
        </p:txBody>
      </p:sp>
      <p:sp>
        <p:nvSpPr>
          <p:cNvPr id="308" name="Google Shape;308;p22"/>
          <p:cNvSpPr txBox="1"/>
          <p:nvPr/>
        </p:nvSpPr>
        <p:spPr>
          <a:xfrm>
            <a:off x="4005564" y="3590574"/>
            <a:ext cx="2420471" cy="520463"/>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PE" sz="1800">
                <a:latin typeface="Calibri"/>
                <a:ea typeface="Calibri"/>
                <a:cs typeface="Calibri"/>
                <a:sym typeface="Calibri"/>
              </a:rPr>
              <a:t> </a:t>
            </a:r>
            <a:endParaRPr/>
          </a:p>
        </p:txBody>
      </p:sp>
      <p:sp>
        <p:nvSpPr>
          <p:cNvPr id="309" name="Google Shape;309;p22"/>
          <p:cNvSpPr/>
          <p:nvPr/>
        </p:nvSpPr>
        <p:spPr>
          <a:xfrm>
            <a:off x="370604" y="4207046"/>
            <a:ext cx="54675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chemeClr val="dk1"/>
                </a:solidFill>
                <a:latin typeface="Calibri"/>
                <a:ea typeface="Calibri"/>
                <a:cs typeface="Calibri"/>
                <a:sym typeface="Calibri"/>
              </a:rPr>
              <a:t>ROP = </a:t>
            </a:r>
            <a:r>
              <a:rPr i="1" lang="es-PE" sz="1800">
                <a:solidFill>
                  <a:schemeClr val="dk1"/>
                </a:solidFill>
                <a:latin typeface="Calibri"/>
                <a:ea typeface="Calibri"/>
                <a:cs typeface="Calibri"/>
                <a:sym typeface="Calibri"/>
              </a:rPr>
              <a:t>d</a:t>
            </a:r>
            <a:r>
              <a:rPr lang="es-PE" sz="1800">
                <a:solidFill>
                  <a:schemeClr val="dk1"/>
                </a:solidFill>
                <a:latin typeface="Calibri"/>
                <a:ea typeface="Calibri"/>
                <a:cs typeface="Calibri"/>
                <a:sym typeface="Calibri"/>
              </a:rPr>
              <a:t> x L = 32 unidades por día x 3 días = 96 </a:t>
            </a:r>
            <a:r>
              <a:rPr i="1" lang="es-PE" sz="1800">
                <a:solidFill>
                  <a:schemeClr val="dk1"/>
                </a:solidFill>
                <a:latin typeface="Calibri"/>
                <a:ea typeface="Calibri"/>
                <a:cs typeface="Calibri"/>
                <a:sym typeface="Calibri"/>
              </a:rPr>
              <a:t>unidades</a:t>
            </a:r>
            <a:r>
              <a:rPr lang="es-PE" sz="1800">
                <a:solidFill>
                  <a:schemeClr val="dk1"/>
                </a:solidFill>
                <a:latin typeface="Calibri"/>
                <a:ea typeface="Calibri"/>
                <a:cs typeface="Calibri"/>
                <a:sym typeface="Calibri"/>
              </a:rPr>
              <a:t> </a:t>
            </a:r>
            <a:endParaRPr/>
          </a:p>
        </p:txBody>
      </p:sp>
      <p:sp>
        <p:nvSpPr>
          <p:cNvPr id="310" name="Google Shape;310;p22"/>
          <p:cNvSpPr/>
          <p:nvPr/>
        </p:nvSpPr>
        <p:spPr>
          <a:xfrm>
            <a:off x="370604" y="4711102"/>
            <a:ext cx="8349080" cy="584775"/>
          </a:xfrm>
          <a:prstGeom prst="rect">
            <a:avLst/>
          </a:prstGeom>
          <a:noFill/>
          <a:ln cap="flat" cmpd="sng" w="19050">
            <a:solidFill>
              <a:srgbClr val="FF0000"/>
            </a:solidFill>
            <a:prstDash val="dash"/>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600">
                <a:solidFill>
                  <a:schemeClr val="dk1"/>
                </a:solidFill>
                <a:latin typeface="Calibri"/>
                <a:ea typeface="Calibri"/>
                <a:cs typeface="Calibri"/>
                <a:sym typeface="Calibri"/>
              </a:rPr>
              <a:t>De esta forma, cuando el inventario de iPhone´s caiga a 96 unidades, se debe colocar una</a:t>
            </a:r>
            <a:br>
              <a:rPr b="1" lang="es-PE" sz="1600">
                <a:solidFill>
                  <a:schemeClr val="dk1"/>
                </a:solidFill>
                <a:latin typeface="Calibri"/>
                <a:ea typeface="Calibri"/>
                <a:cs typeface="Calibri"/>
                <a:sym typeface="Calibri"/>
              </a:rPr>
            </a:br>
            <a:r>
              <a:rPr b="1" lang="es-PE" sz="1600">
                <a:solidFill>
                  <a:schemeClr val="dk1"/>
                </a:solidFill>
                <a:latin typeface="Calibri"/>
                <a:ea typeface="Calibri"/>
                <a:cs typeface="Calibri"/>
                <a:sym typeface="Calibri"/>
              </a:rPr>
              <a:t>orden. La orden llegará 3 días después, justo cuando las existencias del distribuidor se terminan.</a:t>
            </a:r>
            <a:endParaRPr/>
          </a:p>
        </p:txBody>
      </p:sp>
      <p:sp>
        <p:nvSpPr>
          <p:cNvPr id="311" name="Google Shape;311;p22"/>
          <p:cNvSpPr/>
          <p:nvPr/>
        </p:nvSpPr>
        <p:spPr>
          <a:xfrm>
            <a:off x="2730455" y="5357433"/>
            <a:ext cx="4375672" cy="40011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PE" sz="1000">
                <a:solidFill>
                  <a:schemeClr val="dk1"/>
                </a:solidFill>
                <a:latin typeface="Calibri"/>
                <a:ea typeface="Calibri"/>
                <a:cs typeface="Calibri"/>
                <a:sym typeface="Calibri"/>
              </a:rPr>
              <a:t>Render, B; Heizer, J (2014). “Principios de Administración de Operaciones”. 9na edición. México, D.F. México. Editorial Pearson. Capítulo 13.</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3"/>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Tamaño óptimo (EOQ) y punto de reorden (ROP)</a:t>
            </a:r>
            <a:endParaRPr sz="1800">
              <a:solidFill>
                <a:srgbClr val="438AD7"/>
              </a:solidFill>
              <a:latin typeface="Calibri"/>
              <a:ea typeface="Calibri"/>
              <a:cs typeface="Calibri"/>
              <a:sym typeface="Calibri"/>
            </a:endParaRPr>
          </a:p>
        </p:txBody>
      </p:sp>
      <p:sp>
        <p:nvSpPr>
          <p:cNvPr id="317" name="Google Shape;317;p23"/>
          <p:cNvSpPr txBox="1"/>
          <p:nvPr/>
        </p:nvSpPr>
        <p:spPr>
          <a:xfrm>
            <a:off x="407875" y="730627"/>
            <a:ext cx="8064896" cy="258532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PE" sz="1600">
                <a:solidFill>
                  <a:schemeClr val="dk1"/>
                </a:solidFill>
                <a:latin typeface="Calibri"/>
                <a:ea typeface="Calibri"/>
                <a:cs typeface="Calibri"/>
                <a:sym typeface="Calibri"/>
              </a:rPr>
              <a:t>1) La editorial de capacitación en temas de tecnología Phase 1, tiene un inventario de libros de ejercicios con las siguientes características:</a:t>
            </a:r>
            <a:endParaRPr/>
          </a:p>
          <a:p>
            <a:pPr indent="0" lvl="0" marL="0" marR="0" rtl="0" algn="just">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just">
              <a:spcBef>
                <a:spcPts val="0"/>
              </a:spcBef>
              <a:spcAft>
                <a:spcPts val="0"/>
              </a:spcAft>
              <a:buNone/>
            </a:pPr>
            <a:r>
              <a:rPr lang="es-PE" sz="1600">
                <a:solidFill>
                  <a:schemeClr val="dk1"/>
                </a:solidFill>
                <a:latin typeface="Calibri"/>
                <a:ea typeface="Calibri"/>
                <a:cs typeface="Calibri"/>
                <a:sym typeface="Calibri"/>
              </a:rPr>
              <a:t>Demanda D = 8,000 por mes</a:t>
            </a:r>
            <a:endParaRPr/>
          </a:p>
          <a:p>
            <a:pPr indent="0" lvl="0" marL="0" marR="0" rtl="0" algn="just">
              <a:spcBef>
                <a:spcPts val="0"/>
              </a:spcBef>
              <a:spcAft>
                <a:spcPts val="0"/>
              </a:spcAft>
              <a:buNone/>
            </a:pPr>
            <a:r>
              <a:rPr lang="es-PE" sz="1600">
                <a:solidFill>
                  <a:schemeClr val="dk1"/>
                </a:solidFill>
                <a:latin typeface="Calibri"/>
                <a:ea typeface="Calibri"/>
                <a:cs typeface="Calibri"/>
                <a:sym typeface="Calibri"/>
              </a:rPr>
              <a:t>Costo por ordenar S = $ 45 por orden</a:t>
            </a:r>
            <a:endParaRPr/>
          </a:p>
          <a:p>
            <a:pPr indent="0" lvl="0" marL="0" marR="0" rtl="0" algn="just">
              <a:spcBef>
                <a:spcPts val="0"/>
              </a:spcBef>
              <a:spcAft>
                <a:spcPts val="0"/>
              </a:spcAft>
              <a:buNone/>
            </a:pPr>
            <a:r>
              <a:rPr lang="es-PE" sz="1600">
                <a:solidFill>
                  <a:schemeClr val="dk1"/>
                </a:solidFill>
                <a:latin typeface="Calibri"/>
                <a:ea typeface="Calibri"/>
                <a:cs typeface="Calibri"/>
                <a:sym typeface="Calibri"/>
              </a:rPr>
              <a:t>Costo por mantener H = $ 2 por unidad</a:t>
            </a:r>
            <a:endParaRPr/>
          </a:p>
          <a:p>
            <a:pPr indent="0" lvl="0" marL="0" marR="0" rtl="0" algn="just">
              <a:spcBef>
                <a:spcPts val="0"/>
              </a:spcBef>
              <a:spcAft>
                <a:spcPts val="0"/>
              </a:spcAft>
              <a:buNone/>
            </a:pPr>
            <a:r>
              <a:t/>
            </a:r>
            <a:endParaRPr sz="1600">
              <a:solidFill>
                <a:schemeClr val="dk1"/>
              </a:solidFill>
              <a:latin typeface="Calibri"/>
              <a:ea typeface="Calibri"/>
              <a:cs typeface="Calibri"/>
              <a:sym typeface="Calibri"/>
            </a:endParaRPr>
          </a:p>
          <a:p>
            <a:pPr indent="-457200" lvl="0" marL="457200" marR="0" rtl="0" algn="just">
              <a:spcBef>
                <a:spcPts val="0"/>
              </a:spcBef>
              <a:spcAft>
                <a:spcPts val="0"/>
              </a:spcAft>
              <a:buClr>
                <a:schemeClr val="dk1"/>
              </a:buClr>
              <a:buSzPts val="1600"/>
              <a:buFont typeface="Calibri"/>
              <a:buAutoNum type="alphaLcParenR"/>
            </a:pPr>
            <a:r>
              <a:rPr lang="es-PE" sz="1600">
                <a:solidFill>
                  <a:schemeClr val="dk1"/>
                </a:solidFill>
                <a:latin typeface="Calibri"/>
                <a:ea typeface="Calibri"/>
                <a:cs typeface="Calibri"/>
                <a:sym typeface="Calibri"/>
              </a:rPr>
              <a:t>¿Cuál es el EOQ?</a:t>
            </a:r>
            <a:endParaRPr/>
          </a:p>
          <a:p>
            <a:pPr indent="-457200" lvl="0" marL="457200" marR="0" rtl="0" algn="just">
              <a:spcBef>
                <a:spcPts val="0"/>
              </a:spcBef>
              <a:spcAft>
                <a:spcPts val="0"/>
              </a:spcAft>
              <a:buClr>
                <a:schemeClr val="dk1"/>
              </a:buClr>
              <a:buSzPts val="1600"/>
              <a:buFont typeface="Calibri"/>
              <a:buAutoNum type="alphaLcParenR"/>
            </a:pPr>
            <a:r>
              <a:rPr lang="es-PE" sz="1600">
                <a:solidFill>
                  <a:schemeClr val="dk1"/>
                </a:solidFill>
                <a:latin typeface="Calibri"/>
                <a:ea typeface="Calibri"/>
                <a:cs typeface="Calibri"/>
                <a:sym typeface="Calibri"/>
              </a:rPr>
              <a:t>¿En qué cambiaría su respuesta si el costo por mantener el inventario se duplicara?</a:t>
            </a:r>
            <a:endParaRPr/>
          </a:p>
          <a:p>
            <a:pPr indent="-457200" lvl="0" marL="457200" marR="0" rtl="0" algn="just">
              <a:spcBef>
                <a:spcPts val="0"/>
              </a:spcBef>
              <a:spcAft>
                <a:spcPts val="0"/>
              </a:spcAft>
              <a:buClr>
                <a:schemeClr val="dk1"/>
              </a:buClr>
              <a:buSzPts val="1600"/>
              <a:buFont typeface="Calibri"/>
              <a:buAutoNum type="alphaLcParenR"/>
            </a:pPr>
            <a:r>
              <a:rPr lang="es-PE" sz="1600">
                <a:solidFill>
                  <a:schemeClr val="dk1"/>
                </a:solidFill>
                <a:latin typeface="Calibri"/>
                <a:ea typeface="Calibri"/>
                <a:cs typeface="Calibri"/>
                <a:sym typeface="Calibri"/>
              </a:rPr>
              <a:t>¿Qué pasa si el costo por mantener inventario se reduce a la mitad?</a:t>
            </a:r>
            <a:endParaRPr/>
          </a:p>
        </p:txBody>
      </p:sp>
      <p:sp>
        <p:nvSpPr>
          <p:cNvPr id="318" name="Google Shape;318;p23"/>
          <p:cNvSpPr txBox="1"/>
          <p:nvPr/>
        </p:nvSpPr>
        <p:spPr>
          <a:xfrm>
            <a:off x="407875" y="3356415"/>
            <a:ext cx="8064900" cy="20625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PE" sz="1600">
                <a:solidFill>
                  <a:schemeClr val="dk1"/>
                </a:solidFill>
                <a:latin typeface="Calibri"/>
                <a:ea typeface="Calibri"/>
                <a:cs typeface="Calibri"/>
                <a:sym typeface="Calibri"/>
              </a:rPr>
              <a:t>2) La tienda de colchones Rosen vende camas y artículos relacionados. La demanda de su cama más vendida es de 400 unidades. El costo de ordenar es de $ 40, mientras que el costo de mantener el inventario es de $ 5 por unidad por año.</a:t>
            </a:r>
            <a:endParaRPr/>
          </a:p>
          <a:p>
            <a:pPr indent="0" lvl="0" marL="0" marR="0" rtl="0" algn="just">
              <a:spcBef>
                <a:spcPts val="0"/>
              </a:spcBef>
              <a:spcAft>
                <a:spcPts val="0"/>
              </a:spcAft>
              <a:buNone/>
            </a:pPr>
            <a:r>
              <a:t/>
            </a:r>
            <a:endParaRPr sz="1600">
              <a:solidFill>
                <a:schemeClr val="dk1"/>
              </a:solidFill>
              <a:latin typeface="Calibri"/>
              <a:ea typeface="Calibri"/>
              <a:cs typeface="Calibri"/>
              <a:sym typeface="Calibri"/>
            </a:endParaRPr>
          </a:p>
          <a:p>
            <a:pPr indent="-457200" lvl="0" marL="457200" marR="0" rtl="0" algn="just">
              <a:spcBef>
                <a:spcPts val="0"/>
              </a:spcBef>
              <a:spcAft>
                <a:spcPts val="0"/>
              </a:spcAft>
              <a:buClr>
                <a:schemeClr val="dk1"/>
              </a:buClr>
              <a:buSzPts val="1600"/>
              <a:buFont typeface="Calibri"/>
              <a:buAutoNum type="alphaLcParenR"/>
            </a:pPr>
            <a:r>
              <a:rPr lang="es-PE" sz="1600">
                <a:solidFill>
                  <a:schemeClr val="dk1"/>
                </a:solidFill>
                <a:latin typeface="Calibri"/>
                <a:ea typeface="Calibri"/>
                <a:cs typeface="Calibri"/>
                <a:sym typeface="Calibri"/>
              </a:rPr>
              <a:t>Para disminuir al mínimo el costo total, ¿Cuántas unidades deben solicitarse cada vez que se hace un pedido?</a:t>
            </a:r>
            <a:endParaRPr/>
          </a:p>
          <a:p>
            <a:pPr indent="-457200" lvl="0" marL="457200" marR="0" rtl="0" algn="just">
              <a:spcBef>
                <a:spcPts val="0"/>
              </a:spcBef>
              <a:spcAft>
                <a:spcPts val="0"/>
              </a:spcAft>
              <a:buClr>
                <a:schemeClr val="dk1"/>
              </a:buClr>
              <a:buSzPts val="1600"/>
              <a:buFont typeface="Calibri"/>
              <a:buAutoNum type="alphaLcParenR"/>
            </a:pPr>
            <a:r>
              <a:rPr lang="es-PE" sz="1600">
                <a:solidFill>
                  <a:schemeClr val="dk1"/>
                </a:solidFill>
                <a:latin typeface="Calibri"/>
                <a:ea typeface="Calibri"/>
                <a:cs typeface="Calibri"/>
                <a:sym typeface="Calibri"/>
              </a:rPr>
              <a:t>Si el costo de mantener inventario fuera de $ 6 por unidad en lugar de $5, ¿Cuál sería la cantidad </a:t>
            </a:r>
            <a:r>
              <a:rPr lang="es-PE" sz="1600">
                <a:solidFill>
                  <a:schemeClr val="dk1"/>
                </a:solidFill>
                <a:latin typeface="Calibri"/>
                <a:ea typeface="Calibri"/>
                <a:cs typeface="Calibri"/>
                <a:sym typeface="Calibri"/>
              </a:rPr>
              <a:t>óptima</a:t>
            </a:r>
            <a:r>
              <a:rPr lang="es-PE" sz="1600">
                <a:solidFill>
                  <a:schemeClr val="dk1"/>
                </a:solidFill>
                <a:latin typeface="Calibri"/>
                <a:ea typeface="Calibri"/>
                <a:cs typeface="Calibri"/>
                <a:sym typeface="Calibri"/>
              </a:rPr>
              <a:t> a ordenar?</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4"/>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5" name="Google Shape;325;p24"/>
          <p:cNvSpPr/>
          <p:nvPr/>
        </p:nvSpPr>
        <p:spPr>
          <a:xfrm>
            <a:off x="713984" y="770440"/>
            <a:ext cx="8201416" cy="4539704"/>
          </a:xfrm>
          <a:prstGeom prst="rect">
            <a:avLst/>
          </a:prstGeom>
          <a:noFill/>
          <a:ln>
            <a:noFill/>
          </a:ln>
        </p:spPr>
        <p:txBody>
          <a:bodyPr anchorCtr="0" anchor="t" bIns="45700" lIns="91425" spcFirstLastPara="1" rIns="91425" wrap="square" tIns="45700">
            <a:spAutoFit/>
          </a:bodyPr>
          <a:lstStyle/>
          <a:p>
            <a:pPr indent="-180975" lvl="0" marL="180975" marR="0" rtl="0" algn="just">
              <a:spcBef>
                <a:spcPts val="0"/>
              </a:spcBef>
              <a:spcAft>
                <a:spcPts val="0"/>
              </a:spcAft>
              <a:buClr>
                <a:schemeClr val="lt1"/>
              </a:buClr>
              <a:buSzPts val="1700"/>
              <a:buFont typeface="Arial"/>
              <a:buChar char="•"/>
            </a:pPr>
            <a:r>
              <a:rPr lang="es-PE" sz="1700">
                <a:solidFill>
                  <a:schemeClr val="lt1"/>
                </a:solidFill>
                <a:latin typeface="Calibri"/>
                <a:ea typeface="Calibri"/>
                <a:cs typeface="Calibri"/>
                <a:sym typeface="Calibri"/>
              </a:rPr>
              <a:t>El inventario llega a ser uno de los costos más significativos y relevantes dentro de la estructura de costos en el estado de ganancias y pérdidas de una compañía. Esta inversión con frecuencia es mayor de lo que debería ser porque para muchas empresas es más fácil tener un inventario “por si acaso” en lugar de un inventario “justo a tiempo”. </a:t>
            </a:r>
            <a:endParaRPr sz="1700">
              <a:solidFill>
                <a:schemeClr val="lt1"/>
              </a:solidFill>
              <a:latin typeface="Calibri"/>
              <a:ea typeface="Calibri"/>
              <a:cs typeface="Calibri"/>
              <a:sym typeface="Calibri"/>
            </a:endParaRPr>
          </a:p>
          <a:p>
            <a:pPr indent="0" lvl="0" marL="0" marR="0" rtl="0" algn="just">
              <a:spcBef>
                <a:spcPts val="0"/>
              </a:spcBef>
              <a:spcAft>
                <a:spcPts val="0"/>
              </a:spcAft>
              <a:buNone/>
            </a:pPr>
            <a:r>
              <a:t/>
            </a:r>
            <a:endParaRPr sz="1700">
              <a:solidFill>
                <a:schemeClr val="lt1"/>
              </a:solidFill>
              <a:latin typeface="Calibri"/>
              <a:ea typeface="Calibri"/>
              <a:cs typeface="Calibri"/>
              <a:sym typeface="Calibri"/>
            </a:endParaRPr>
          </a:p>
          <a:p>
            <a:pPr indent="-180975" lvl="0" marL="180975" marR="0" rtl="0" algn="just">
              <a:spcBef>
                <a:spcPts val="0"/>
              </a:spcBef>
              <a:spcAft>
                <a:spcPts val="0"/>
              </a:spcAft>
              <a:buClr>
                <a:schemeClr val="lt1"/>
              </a:buClr>
              <a:buSzPts val="1700"/>
              <a:buFont typeface="Arial"/>
              <a:buChar char="•"/>
            </a:pPr>
            <a:r>
              <a:rPr lang="es-PE" sz="1700">
                <a:solidFill>
                  <a:schemeClr val="lt1"/>
                </a:solidFill>
                <a:latin typeface="Calibri"/>
                <a:ea typeface="Calibri"/>
                <a:cs typeface="Calibri"/>
                <a:sym typeface="Calibri"/>
              </a:rPr>
              <a:t>Los inventarios son de tres tipos:</a:t>
            </a:r>
            <a:endParaRPr sz="1700">
              <a:solidFill>
                <a:schemeClr val="lt1"/>
              </a:solidFill>
              <a:latin typeface="Calibri"/>
              <a:ea typeface="Calibri"/>
              <a:cs typeface="Calibri"/>
              <a:sym typeface="Calibri"/>
            </a:endParaRPr>
          </a:p>
          <a:p>
            <a:pPr indent="0" lvl="0" marL="0" marR="0" rtl="0" algn="just">
              <a:spcBef>
                <a:spcPts val="0"/>
              </a:spcBef>
              <a:spcAft>
                <a:spcPts val="0"/>
              </a:spcAft>
              <a:buNone/>
            </a:pPr>
            <a:r>
              <a:rPr lang="es-PE" sz="1700">
                <a:solidFill>
                  <a:schemeClr val="lt1"/>
                </a:solidFill>
                <a:latin typeface="Calibri"/>
                <a:ea typeface="Calibri"/>
                <a:cs typeface="Calibri"/>
                <a:sym typeface="Calibri"/>
              </a:rPr>
              <a:t>	1. Materias primas</a:t>
            </a:r>
            <a:endParaRPr/>
          </a:p>
          <a:p>
            <a:pPr indent="0" lvl="1" marL="457200" marR="0" rtl="0" algn="just">
              <a:spcBef>
                <a:spcPts val="0"/>
              </a:spcBef>
              <a:spcAft>
                <a:spcPts val="0"/>
              </a:spcAft>
              <a:buNone/>
            </a:pPr>
            <a:r>
              <a:rPr b="0" i="0" lang="es-PE" sz="1700" u="none" cap="none" strike="noStrike">
                <a:solidFill>
                  <a:schemeClr val="lt1"/>
                </a:solidFill>
                <a:latin typeface="Calibri"/>
                <a:ea typeface="Calibri"/>
                <a:cs typeface="Calibri"/>
                <a:sym typeface="Calibri"/>
              </a:rPr>
              <a:t>2. Trabajo en proceso</a:t>
            </a:r>
            <a:endParaRPr/>
          </a:p>
          <a:p>
            <a:pPr indent="0" lvl="1" marL="457200" marR="0" rtl="0" algn="just">
              <a:spcBef>
                <a:spcPts val="0"/>
              </a:spcBef>
              <a:spcAft>
                <a:spcPts val="0"/>
              </a:spcAft>
              <a:buNone/>
            </a:pPr>
            <a:r>
              <a:rPr b="0" i="0" lang="es-PE" sz="1700" u="none" cap="none" strike="noStrike">
                <a:solidFill>
                  <a:schemeClr val="lt1"/>
                </a:solidFill>
                <a:latin typeface="Calibri"/>
                <a:ea typeface="Calibri"/>
                <a:cs typeface="Calibri"/>
                <a:sym typeface="Calibri"/>
              </a:rPr>
              <a:t>3. Productos terminados</a:t>
            </a:r>
            <a:endParaRPr/>
          </a:p>
          <a:p>
            <a:pPr indent="-73025" lvl="0" marL="180975" marR="0" rtl="0" algn="just">
              <a:spcBef>
                <a:spcPts val="0"/>
              </a:spcBef>
              <a:spcAft>
                <a:spcPts val="0"/>
              </a:spcAft>
              <a:buClr>
                <a:schemeClr val="dk1"/>
              </a:buClr>
              <a:buSzPts val="1700"/>
              <a:buFont typeface="Arial"/>
              <a:buNone/>
            </a:pPr>
            <a:r>
              <a:t/>
            </a:r>
            <a:endParaRPr sz="1700">
              <a:solidFill>
                <a:schemeClr val="lt1"/>
              </a:solidFill>
              <a:latin typeface="Calibri"/>
              <a:ea typeface="Calibri"/>
              <a:cs typeface="Calibri"/>
              <a:sym typeface="Calibri"/>
            </a:endParaRPr>
          </a:p>
          <a:p>
            <a:pPr indent="-180975" lvl="0" marL="180975" marR="0" rtl="0" algn="just">
              <a:spcBef>
                <a:spcPts val="0"/>
              </a:spcBef>
              <a:spcAft>
                <a:spcPts val="0"/>
              </a:spcAft>
              <a:buClr>
                <a:schemeClr val="lt1"/>
              </a:buClr>
              <a:buSzPts val="1700"/>
              <a:buFont typeface="Arial"/>
              <a:buChar char="•"/>
            </a:pPr>
            <a:r>
              <a:rPr lang="es-PE" sz="1700">
                <a:solidFill>
                  <a:schemeClr val="lt1"/>
                </a:solidFill>
                <a:latin typeface="Calibri"/>
                <a:ea typeface="Calibri"/>
                <a:cs typeface="Calibri"/>
                <a:sym typeface="Calibri"/>
              </a:rPr>
              <a:t>Una buena administración de los inventarios nos permite mantener un balance entre la demanda de los clientes, los descuentos por volumen y la protección contra variación en los precios.</a:t>
            </a:r>
            <a:endParaRPr/>
          </a:p>
          <a:p>
            <a:pPr indent="-73025" lvl="0" marL="180975" marR="0" rtl="0" algn="just">
              <a:spcBef>
                <a:spcPts val="0"/>
              </a:spcBef>
              <a:spcAft>
                <a:spcPts val="0"/>
              </a:spcAft>
              <a:buClr>
                <a:schemeClr val="dk1"/>
              </a:buClr>
              <a:buSzPts val="1700"/>
              <a:buFont typeface="Arial"/>
              <a:buNone/>
            </a:pPr>
            <a:r>
              <a:t/>
            </a:r>
            <a:endParaRPr sz="1700">
              <a:solidFill>
                <a:schemeClr val="lt1"/>
              </a:solidFill>
              <a:latin typeface="Calibri"/>
              <a:ea typeface="Calibri"/>
              <a:cs typeface="Calibri"/>
              <a:sym typeface="Calibri"/>
            </a:endParaRPr>
          </a:p>
          <a:p>
            <a:pPr indent="-180975" lvl="0" marL="180975" marR="0" rtl="0" algn="just">
              <a:spcBef>
                <a:spcPts val="0"/>
              </a:spcBef>
              <a:spcAft>
                <a:spcPts val="0"/>
              </a:spcAft>
              <a:buClr>
                <a:schemeClr val="lt1"/>
              </a:buClr>
              <a:buSzPts val="1700"/>
              <a:buFont typeface="Arial"/>
              <a:buChar char="•"/>
            </a:pPr>
            <a:r>
              <a:rPr lang="es-PE" sz="1700">
                <a:solidFill>
                  <a:schemeClr val="lt1"/>
                </a:solidFill>
                <a:latin typeface="Calibri"/>
                <a:ea typeface="Calibri"/>
                <a:cs typeface="Calibri"/>
                <a:sym typeface="Calibri"/>
              </a:rPr>
              <a:t>Podemos concluir que el modelo EOQ es sin duda, robusto, y que los errores significativos no costarán mucho. El modelo nos brinda un equilibrio entre la frecuencia de pedidos y los niveles de inventario para satisfacer la demanda.</a:t>
            </a:r>
            <a:endParaRPr sz="1700">
              <a:solidFill>
                <a:schemeClr val="lt1"/>
              </a:solidFill>
              <a:latin typeface="Calibri"/>
              <a:ea typeface="Calibri"/>
              <a:cs typeface="Calibri"/>
              <a:sym typeface="Calibri"/>
            </a:endParaRPr>
          </a:p>
        </p:txBody>
      </p:sp>
      <p:sp>
        <p:nvSpPr>
          <p:cNvPr id="326" name="Google Shape;326;p24"/>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chemeClr val="lt1"/>
                </a:solidFill>
                <a:latin typeface="Calibri"/>
                <a:ea typeface="Calibri"/>
                <a:cs typeface="Calibri"/>
                <a:sym typeface="Calibri"/>
              </a:rPr>
              <a:t>/ CONCLUSIONES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5"/>
          <p:cNvSpPr txBox="1"/>
          <p:nvPr/>
        </p:nvSpPr>
        <p:spPr>
          <a:xfrm>
            <a:off x="398994" y="724844"/>
            <a:ext cx="7881937" cy="1801640"/>
          </a:xfrm>
          <a:prstGeom prst="rect">
            <a:avLst/>
          </a:prstGeom>
          <a:noFill/>
          <a:ln>
            <a:noFill/>
          </a:ln>
        </p:spPr>
        <p:txBody>
          <a:bodyPr anchorCtr="0" anchor="t" bIns="91425" lIns="91425" spcFirstLastPara="1" rIns="91425" wrap="square" tIns="91425">
            <a:noAutofit/>
          </a:bodyPr>
          <a:lstStyle/>
          <a:p>
            <a:pPr indent="-342900" lvl="0" marL="342900" marR="0" rtl="0" algn="just">
              <a:spcBef>
                <a:spcPts val="0"/>
              </a:spcBef>
              <a:spcAft>
                <a:spcPts val="0"/>
              </a:spcAft>
              <a:buClr>
                <a:schemeClr val="dk1"/>
              </a:buClr>
              <a:buSzPts val="1400"/>
              <a:buFont typeface="Arial"/>
              <a:buChar char="•"/>
            </a:pPr>
            <a:r>
              <a:rPr b="1" lang="es-PE" sz="1400">
                <a:solidFill>
                  <a:schemeClr val="dk1"/>
                </a:solidFill>
                <a:latin typeface="Calibri"/>
                <a:ea typeface="Calibri"/>
                <a:cs typeface="Calibri"/>
                <a:sym typeface="Calibri"/>
              </a:rPr>
              <a:t>Render, B; Heizer, J (2014). “Principios de Administración de Operaciones”. 9na edición. México, D.F. México. Editorial Pearson.</a:t>
            </a:r>
            <a:endParaRPr/>
          </a:p>
        </p:txBody>
      </p:sp>
      <p:sp>
        <p:nvSpPr>
          <p:cNvPr id="332" name="Google Shape;332;p25"/>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BIBLIOGRAFÍA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3"/>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La importancia del inventario</a:t>
            </a:r>
            <a:endParaRPr/>
          </a:p>
        </p:txBody>
      </p:sp>
      <p:pic>
        <p:nvPicPr>
          <p:cNvPr id="45" name="Google Shape;45;p3"/>
          <p:cNvPicPr preferRelativeResize="0"/>
          <p:nvPr/>
        </p:nvPicPr>
        <p:blipFill rotWithShape="1">
          <a:blip r:embed="rId3">
            <a:alphaModFix/>
          </a:blip>
          <a:srcRect b="0" l="0" r="0" t="0"/>
          <a:stretch/>
        </p:blipFill>
        <p:spPr>
          <a:xfrm>
            <a:off x="656602" y="887275"/>
            <a:ext cx="5168002" cy="2584001"/>
          </a:xfrm>
          <a:prstGeom prst="rect">
            <a:avLst/>
          </a:prstGeom>
          <a:noFill/>
          <a:ln>
            <a:noFill/>
          </a:ln>
        </p:spPr>
      </p:pic>
      <p:sp>
        <p:nvSpPr>
          <p:cNvPr id="46" name="Google Shape;46;p3"/>
          <p:cNvSpPr txBox="1"/>
          <p:nvPr/>
        </p:nvSpPr>
        <p:spPr>
          <a:xfrm>
            <a:off x="407875" y="3752448"/>
            <a:ext cx="7569162" cy="132343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PE" sz="2000">
                <a:solidFill>
                  <a:schemeClr val="dk1"/>
                </a:solidFill>
                <a:latin typeface="Calibri"/>
                <a:ea typeface="Calibri"/>
                <a:cs typeface="Calibri"/>
                <a:sym typeface="Calibri"/>
              </a:rPr>
              <a:t>El objetivo de la administración de inventarios es </a:t>
            </a:r>
            <a:r>
              <a:rPr b="1" lang="es-PE" sz="2000" u="sng">
                <a:solidFill>
                  <a:schemeClr val="dk1"/>
                </a:solidFill>
                <a:latin typeface="Calibri"/>
                <a:ea typeface="Calibri"/>
                <a:cs typeface="Calibri"/>
                <a:sym typeface="Calibri"/>
              </a:rPr>
              <a:t>encontrar un equilibrio entre la inversión en el inventario y el servicio al cliente</a:t>
            </a:r>
            <a:r>
              <a:rPr b="1" lang="es-PE" sz="2000">
                <a:solidFill>
                  <a:schemeClr val="dk1"/>
                </a:solidFill>
                <a:latin typeface="Calibri"/>
                <a:ea typeface="Calibri"/>
                <a:cs typeface="Calibri"/>
                <a:sym typeface="Calibri"/>
              </a:rPr>
              <a:t>. Sin un inventario bien administrado nunca se podrá lograr una estrategia de bajo costo.</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4"/>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La importancia del inventario</a:t>
            </a:r>
            <a:endParaRPr/>
          </a:p>
        </p:txBody>
      </p:sp>
      <p:sp>
        <p:nvSpPr>
          <p:cNvPr id="53" name="Google Shape;53;p4"/>
          <p:cNvSpPr txBox="1"/>
          <p:nvPr/>
        </p:nvSpPr>
        <p:spPr>
          <a:xfrm>
            <a:off x="783141" y="1009354"/>
            <a:ext cx="7433875"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PE" sz="2400">
                <a:solidFill>
                  <a:schemeClr val="dk1"/>
                </a:solidFill>
                <a:latin typeface="Calibri"/>
                <a:ea typeface="Calibri"/>
                <a:cs typeface="Calibri"/>
                <a:sym typeface="Calibri"/>
              </a:rPr>
              <a:t>¿Qué inventarios manejan estas organizaciones?</a:t>
            </a:r>
            <a:endParaRPr/>
          </a:p>
        </p:txBody>
      </p:sp>
      <p:sp>
        <p:nvSpPr>
          <p:cNvPr id="54" name="Google Shape;54;p4"/>
          <p:cNvSpPr txBox="1"/>
          <p:nvPr/>
        </p:nvSpPr>
        <p:spPr>
          <a:xfrm>
            <a:off x="661069" y="3402243"/>
            <a:ext cx="1823144"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2000">
                <a:solidFill>
                  <a:schemeClr val="dk1"/>
                </a:solidFill>
                <a:latin typeface="Calibri"/>
                <a:ea typeface="Calibri"/>
                <a:cs typeface="Calibri"/>
                <a:sym typeface="Calibri"/>
              </a:rPr>
              <a:t>Tienda de conveniencia</a:t>
            </a:r>
            <a:endParaRPr/>
          </a:p>
        </p:txBody>
      </p:sp>
      <p:sp>
        <p:nvSpPr>
          <p:cNvPr id="55" name="Google Shape;55;p4"/>
          <p:cNvSpPr txBox="1"/>
          <p:nvPr/>
        </p:nvSpPr>
        <p:spPr>
          <a:xfrm>
            <a:off x="3217393" y="3882621"/>
            <a:ext cx="2565373"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2000">
                <a:solidFill>
                  <a:schemeClr val="dk1"/>
                </a:solidFill>
                <a:latin typeface="Calibri"/>
                <a:ea typeface="Calibri"/>
                <a:cs typeface="Calibri"/>
                <a:sym typeface="Calibri"/>
              </a:rPr>
              <a:t>Fábrica de envases de plástico</a:t>
            </a:r>
            <a:endParaRPr/>
          </a:p>
        </p:txBody>
      </p:sp>
      <p:sp>
        <p:nvSpPr>
          <p:cNvPr id="56" name="Google Shape;56;p4"/>
          <p:cNvSpPr txBox="1"/>
          <p:nvPr/>
        </p:nvSpPr>
        <p:spPr>
          <a:xfrm>
            <a:off x="7488686" y="3402243"/>
            <a:ext cx="99424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2000">
                <a:solidFill>
                  <a:schemeClr val="dk1"/>
                </a:solidFill>
                <a:latin typeface="Calibri"/>
                <a:ea typeface="Calibri"/>
                <a:cs typeface="Calibri"/>
                <a:sym typeface="Calibri"/>
              </a:rPr>
              <a:t>Cine</a:t>
            </a:r>
            <a:endParaRPr/>
          </a:p>
        </p:txBody>
      </p:sp>
      <p:pic>
        <p:nvPicPr>
          <p:cNvPr id="57" name="Google Shape;57;p4"/>
          <p:cNvPicPr preferRelativeResize="0"/>
          <p:nvPr/>
        </p:nvPicPr>
        <p:blipFill rotWithShape="1">
          <a:blip r:embed="rId3">
            <a:alphaModFix/>
          </a:blip>
          <a:srcRect b="0" l="0" r="0" t="0"/>
          <a:stretch/>
        </p:blipFill>
        <p:spPr>
          <a:xfrm>
            <a:off x="310464" y="2031299"/>
            <a:ext cx="2173749" cy="1248437"/>
          </a:xfrm>
          <a:prstGeom prst="rect">
            <a:avLst/>
          </a:prstGeom>
          <a:noFill/>
          <a:ln>
            <a:noFill/>
          </a:ln>
        </p:spPr>
      </p:pic>
      <p:pic>
        <p:nvPicPr>
          <p:cNvPr id="58" name="Google Shape;58;p4"/>
          <p:cNvPicPr preferRelativeResize="0"/>
          <p:nvPr/>
        </p:nvPicPr>
        <p:blipFill rotWithShape="1">
          <a:blip r:embed="rId4">
            <a:alphaModFix/>
          </a:blip>
          <a:srcRect b="0" l="0" r="0" t="0"/>
          <a:stretch/>
        </p:blipFill>
        <p:spPr>
          <a:xfrm>
            <a:off x="3279774" y="2139059"/>
            <a:ext cx="2203125" cy="1233750"/>
          </a:xfrm>
          <a:prstGeom prst="rect">
            <a:avLst/>
          </a:prstGeom>
          <a:noFill/>
          <a:ln>
            <a:noFill/>
          </a:ln>
        </p:spPr>
      </p:pic>
      <p:pic>
        <p:nvPicPr>
          <p:cNvPr id="59" name="Google Shape;59;p4"/>
          <p:cNvPicPr preferRelativeResize="0"/>
          <p:nvPr/>
        </p:nvPicPr>
        <p:blipFill rotWithShape="1">
          <a:blip r:embed="rId5">
            <a:alphaModFix/>
          </a:blip>
          <a:srcRect b="0" l="0" r="0" t="0"/>
          <a:stretch/>
        </p:blipFill>
        <p:spPr>
          <a:xfrm>
            <a:off x="6278460" y="1865568"/>
            <a:ext cx="2173749" cy="124843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5"/>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 name="Google Shape;66;p5"/>
          <p:cNvSpPr/>
          <p:nvPr/>
        </p:nvSpPr>
        <p:spPr>
          <a:xfrm>
            <a:off x="424252" y="3703125"/>
            <a:ext cx="7966170" cy="4801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Funciones del inventario</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6"/>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Funciones del inventario</a:t>
            </a:r>
            <a:endParaRPr/>
          </a:p>
        </p:txBody>
      </p:sp>
      <p:grpSp>
        <p:nvGrpSpPr>
          <p:cNvPr id="72" name="Google Shape;72;p6"/>
          <p:cNvGrpSpPr/>
          <p:nvPr/>
        </p:nvGrpSpPr>
        <p:grpSpPr>
          <a:xfrm>
            <a:off x="1097924" y="1053752"/>
            <a:ext cx="7204493" cy="3788627"/>
            <a:chOff x="0" y="0"/>
            <a:chExt cx="7204493" cy="3788627"/>
          </a:xfrm>
        </p:grpSpPr>
        <p:sp>
          <p:nvSpPr>
            <p:cNvPr id="73" name="Google Shape;73;p6"/>
            <p:cNvSpPr/>
            <p:nvPr/>
          </p:nvSpPr>
          <p:spPr>
            <a:xfrm>
              <a:off x="0" y="0"/>
              <a:ext cx="7204493" cy="1704882"/>
            </a:xfrm>
            <a:prstGeom prst="roundRect">
              <a:avLst>
                <a:gd fmla="val 10000" name="adj"/>
              </a:avLst>
            </a:prstGeom>
            <a:solidFill>
              <a:srgbClr val="CFD7E7">
                <a:alpha val="89803"/>
              </a:srgbClr>
            </a:solidFill>
            <a:ln cap="flat" cmpd="sng" w="25400">
              <a:solidFill>
                <a:srgbClr val="CFD7E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6"/>
            <p:cNvSpPr/>
            <p:nvPr/>
          </p:nvSpPr>
          <p:spPr>
            <a:xfrm>
              <a:off x="216134" y="227317"/>
              <a:ext cx="2116319" cy="1250247"/>
            </a:xfrm>
            <a:prstGeom prst="roundRect">
              <a:avLst>
                <a:gd fmla="val 10000" name="adj"/>
              </a:avLst>
            </a:prstGeom>
            <a:blipFill rotWithShape="1">
              <a:blip r:embed="rId3">
                <a:alphaModFix/>
              </a:blip>
              <a:stretch>
                <a:fillRect b="0" l="0" r="0" t="0"/>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6"/>
            <p:cNvSpPr/>
            <p:nvPr/>
          </p:nvSpPr>
          <p:spPr>
            <a:xfrm rot="10800000">
              <a:off x="216134" y="1704882"/>
              <a:ext cx="2116319" cy="2083745"/>
            </a:xfrm>
            <a:prstGeom prst="round2SameRect">
              <a:avLst>
                <a:gd fmla="val 10500" name="adj1"/>
                <a:gd fmla="val 0" name="adj2"/>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6"/>
            <p:cNvSpPr txBox="1"/>
            <p:nvPr/>
          </p:nvSpPr>
          <p:spPr>
            <a:xfrm>
              <a:off x="280216" y="1704882"/>
              <a:ext cx="1988155" cy="2019663"/>
            </a:xfrm>
            <a:prstGeom prst="rect">
              <a:avLst/>
            </a:prstGeom>
            <a:noFill/>
            <a:ln>
              <a:noFill/>
            </a:ln>
          </p:spPr>
          <p:txBody>
            <a:bodyPr anchorCtr="0" anchor="t" bIns="142225" lIns="142225" spcFirstLastPara="1" rIns="142225" wrap="square" tIns="142225">
              <a:noAutofit/>
            </a:bodyPr>
            <a:lstStyle/>
            <a:p>
              <a:pPr indent="0" lvl="0" marL="0" marR="0" rtl="0" algn="ctr">
                <a:lnSpc>
                  <a:spcPct val="90000"/>
                </a:lnSpc>
                <a:spcBef>
                  <a:spcPts val="0"/>
                </a:spcBef>
                <a:spcAft>
                  <a:spcPts val="0"/>
                </a:spcAft>
                <a:buNone/>
              </a:pPr>
              <a:r>
                <a:rPr lang="es-PE" sz="2000">
                  <a:solidFill>
                    <a:schemeClr val="lt1"/>
                  </a:solidFill>
                  <a:latin typeface="Calibri"/>
                  <a:ea typeface="Calibri"/>
                  <a:cs typeface="Calibri"/>
                  <a:sym typeface="Calibri"/>
                </a:rPr>
                <a:t>Proporcionar una selección de bienes para la demanda anticipada de clientes.</a:t>
              </a:r>
              <a:endParaRPr sz="2000">
                <a:solidFill>
                  <a:schemeClr val="lt1"/>
                </a:solidFill>
                <a:latin typeface="Calibri"/>
                <a:ea typeface="Calibri"/>
                <a:cs typeface="Calibri"/>
                <a:sym typeface="Calibri"/>
              </a:endParaRPr>
            </a:p>
          </p:txBody>
        </p:sp>
        <p:sp>
          <p:nvSpPr>
            <p:cNvPr id="77" name="Google Shape;77;p6"/>
            <p:cNvSpPr/>
            <p:nvPr/>
          </p:nvSpPr>
          <p:spPr>
            <a:xfrm>
              <a:off x="2544086" y="227317"/>
              <a:ext cx="2116319" cy="1250247"/>
            </a:xfrm>
            <a:prstGeom prst="roundRect">
              <a:avLst>
                <a:gd fmla="val 10000" name="adj"/>
              </a:avLst>
            </a:prstGeom>
            <a:blipFill rotWithShape="1">
              <a:blip r:embed="rId4">
                <a:alphaModFix/>
              </a:blip>
              <a:stretch>
                <a:fillRect b="0" l="0" r="0" t="0"/>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6"/>
            <p:cNvSpPr/>
            <p:nvPr/>
          </p:nvSpPr>
          <p:spPr>
            <a:xfrm rot="10800000">
              <a:off x="2544086" y="1704882"/>
              <a:ext cx="2116319" cy="2083745"/>
            </a:xfrm>
            <a:prstGeom prst="round2SameRect">
              <a:avLst>
                <a:gd fmla="val 10500" name="adj1"/>
                <a:gd fmla="val 0" name="adj2"/>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6"/>
            <p:cNvSpPr txBox="1"/>
            <p:nvPr/>
          </p:nvSpPr>
          <p:spPr>
            <a:xfrm>
              <a:off x="2608168" y="1704882"/>
              <a:ext cx="1988155" cy="2019663"/>
            </a:xfrm>
            <a:prstGeom prst="rect">
              <a:avLst/>
            </a:prstGeom>
            <a:noFill/>
            <a:ln>
              <a:noFill/>
            </a:ln>
          </p:spPr>
          <p:txBody>
            <a:bodyPr anchorCtr="0" anchor="t" bIns="142225" lIns="142225" spcFirstLastPara="1" rIns="142225" wrap="square" tIns="142225">
              <a:noAutofit/>
            </a:bodyPr>
            <a:lstStyle/>
            <a:p>
              <a:pPr indent="0" lvl="0" marL="0" marR="0" rtl="0" algn="ctr">
                <a:lnSpc>
                  <a:spcPct val="90000"/>
                </a:lnSpc>
                <a:spcBef>
                  <a:spcPts val="0"/>
                </a:spcBef>
                <a:spcAft>
                  <a:spcPts val="0"/>
                </a:spcAft>
                <a:buNone/>
              </a:pPr>
              <a:r>
                <a:rPr lang="es-PE" sz="2000">
                  <a:solidFill>
                    <a:schemeClr val="lt1"/>
                  </a:solidFill>
                  <a:latin typeface="Calibri"/>
                  <a:ea typeface="Calibri"/>
                  <a:cs typeface="Calibri"/>
                  <a:sym typeface="Calibri"/>
                </a:rPr>
                <a:t>Tomar ventaja de los descuentos por volumen.</a:t>
              </a:r>
              <a:endParaRPr sz="2000">
                <a:solidFill>
                  <a:schemeClr val="lt1"/>
                </a:solidFill>
                <a:latin typeface="Calibri"/>
                <a:ea typeface="Calibri"/>
                <a:cs typeface="Calibri"/>
                <a:sym typeface="Calibri"/>
              </a:endParaRPr>
            </a:p>
          </p:txBody>
        </p:sp>
        <p:sp>
          <p:nvSpPr>
            <p:cNvPr id="80" name="Google Shape;80;p6"/>
            <p:cNvSpPr/>
            <p:nvPr/>
          </p:nvSpPr>
          <p:spPr>
            <a:xfrm>
              <a:off x="4872038" y="227317"/>
              <a:ext cx="2116319" cy="1250247"/>
            </a:xfrm>
            <a:prstGeom prst="roundRect">
              <a:avLst>
                <a:gd fmla="val 10000" name="adj"/>
              </a:avLst>
            </a:prstGeom>
            <a:blipFill rotWithShape="1">
              <a:blip r:embed="rId5">
                <a:alphaModFix/>
              </a:blip>
              <a:stretch>
                <a:fillRect b="0" l="0" r="0" t="0"/>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6"/>
            <p:cNvSpPr/>
            <p:nvPr/>
          </p:nvSpPr>
          <p:spPr>
            <a:xfrm rot="10800000">
              <a:off x="4872038" y="1704882"/>
              <a:ext cx="2116319" cy="2083745"/>
            </a:xfrm>
            <a:prstGeom prst="round2SameRect">
              <a:avLst>
                <a:gd fmla="val 10500" name="adj1"/>
                <a:gd fmla="val 0" name="adj2"/>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6"/>
            <p:cNvSpPr txBox="1"/>
            <p:nvPr/>
          </p:nvSpPr>
          <p:spPr>
            <a:xfrm>
              <a:off x="4936120" y="1704882"/>
              <a:ext cx="1988155" cy="2019663"/>
            </a:xfrm>
            <a:prstGeom prst="rect">
              <a:avLst/>
            </a:prstGeom>
            <a:noFill/>
            <a:ln>
              <a:noFill/>
            </a:ln>
          </p:spPr>
          <p:txBody>
            <a:bodyPr anchorCtr="0" anchor="t" bIns="142225" lIns="142225" spcFirstLastPara="1" rIns="142225" wrap="square" tIns="142225">
              <a:noAutofit/>
            </a:bodyPr>
            <a:lstStyle/>
            <a:p>
              <a:pPr indent="0" lvl="0" marL="0" marR="0" rtl="0" algn="ctr">
                <a:lnSpc>
                  <a:spcPct val="90000"/>
                </a:lnSpc>
                <a:spcBef>
                  <a:spcPts val="0"/>
                </a:spcBef>
                <a:spcAft>
                  <a:spcPts val="0"/>
                </a:spcAft>
                <a:buNone/>
              </a:pPr>
              <a:r>
                <a:rPr lang="es-PE" sz="2000">
                  <a:solidFill>
                    <a:schemeClr val="lt1"/>
                  </a:solidFill>
                  <a:latin typeface="Calibri"/>
                  <a:ea typeface="Calibri"/>
                  <a:cs typeface="Calibri"/>
                  <a:sym typeface="Calibri"/>
                </a:rPr>
                <a:t>Protegerse contra la inflación y cambios en precio.</a:t>
              </a:r>
              <a:endParaRPr sz="2000">
                <a:solidFill>
                  <a:schemeClr val="lt1"/>
                </a:solidFill>
                <a:latin typeface="Calibri"/>
                <a:ea typeface="Calibri"/>
                <a:cs typeface="Calibri"/>
                <a:sym typeface="Calibri"/>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7"/>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 name="Google Shape;89;p7"/>
          <p:cNvSpPr/>
          <p:nvPr/>
        </p:nvSpPr>
        <p:spPr>
          <a:xfrm>
            <a:off x="424252" y="3703125"/>
            <a:ext cx="7966170" cy="4801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Tipos de inventario</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8"/>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Tipos de inventario</a:t>
            </a:r>
            <a:endParaRPr/>
          </a:p>
        </p:txBody>
      </p:sp>
      <p:grpSp>
        <p:nvGrpSpPr>
          <p:cNvPr id="96" name="Google Shape;96;p8"/>
          <p:cNvGrpSpPr/>
          <p:nvPr/>
        </p:nvGrpSpPr>
        <p:grpSpPr>
          <a:xfrm>
            <a:off x="1387732" y="1040693"/>
            <a:ext cx="6702371" cy="4151380"/>
            <a:chOff x="1254312" y="1034"/>
            <a:chExt cx="6702371" cy="4151380"/>
          </a:xfrm>
        </p:grpSpPr>
        <p:sp>
          <p:nvSpPr>
            <p:cNvPr id="97" name="Google Shape;97;p8"/>
            <p:cNvSpPr/>
            <p:nvPr/>
          </p:nvSpPr>
          <p:spPr>
            <a:xfrm rot="10800000">
              <a:off x="1831371" y="1034"/>
              <a:ext cx="6125312" cy="1154118"/>
            </a:xfrm>
            <a:prstGeom prst="homePlate">
              <a:avLst>
                <a:gd fmla="val 50000" name="adj"/>
              </a:avLst>
            </a:prstGeom>
            <a:solidFill>
              <a:schemeClr val="accent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8"/>
            <p:cNvSpPr txBox="1"/>
            <p:nvPr/>
          </p:nvSpPr>
          <p:spPr>
            <a:xfrm>
              <a:off x="2119900" y="1034"/>
              <a:ext cx="5836783" cy="1154118"/>
            </a:xfrm>
            <a:prstGeom prst="rect">
              <a:avLst/>
            </a:prstGeom>
            <a:noFill/>
            <a:ln>
              <a:noFill/>
            </a:ln>
          </p:spPr>
          <p:txBody>
            <a:bodyPr anchorCtr="0" anchor="ctr" bIns="102850" lIns="508925" spcFirstLastPara="1" rIns="192000" wrap="square" tIns="102850">
              <a:noAutofit/>
            </a:bodyPr>
            <a:lstStyle/>
            <a:p>
              <a:pPr indent="0" lvl="0" marL="0" marR="0" rtl="0" algn="ctr">
                <a:lnSpc>
                  <a:spcPct val="90000"/>
                </a:lnSpc>
                <a:spcBef>
                  <a:spcPts val="0"/>
                </a:spcBef>
                <a:spcAft>
                  <a:spcPts val="0"/>
                </a:spcAft>
                <a:buNone/>
              </a:pPr>
              <a:r>
                <a:rPr lang="es-PE" sz="2700" u="sng">
                  <a:solidFill>
                    <a:schemeClr val="lt1"/>
                  </a:solidFill>
                  <a:latin typeface="Calibri"/>
                  <a:ea typeface="Calibri"/>
                  <a:cs typeface="Calibri"/>
                  <a:sym typeface="Calibri"/>
                </a:rPr>
                <a:t>Inventario de materias primas: </a:t>
              </a:r>
              <a:r>
                <a:rPr lang="es-PE" sz="2400">
                  <a:solidFill>
                    <a:schemeClr val="lt1"/>
                  </a:solidFill>
                  <a:latin typeface="Calibri"/>
                  <a:ea typeface="Calibri"/>
                  <a:cs typeface="Calibri"/>
                  <a:sym typeface="Calibri"/>
                </a:rPr>
                <a:t>Materiales adquiridos pero no procesados.</a:t>
              </a:r>
              <a:endParaRPr sz="2400">
                <a:solidFill>
                  <a:schemeClr val="lt1"/>
                </a:solidFill>
                <a:latin typeface="Calibri"/>
                <a:ea typeface="Calibri"/>
                <a:cs typeface="Calibri"/>
                <a:sym typeface="Calibri"/>
              </a:endParaRPr>
            </a:p>
          </p:txBody>
        </p:sp>
        <p:sp>
          <p:nvSpPr>
            <p:cNvPr id="99" name="Google Shape;99;p8"/>
            <p:cNvSpPr/>
            <p:nvPr/>
          </p:nvSpPr>
          <p:spPr>
            <a:xfrm>
              <a:off x="1254312" y="1034"/>
              <a:ext cx="1154118" cy="1154118"/>
            </a:xfrm>
            <a:prstGeom prst="ellipse">
              <a:avLst/>
            </a:prstGeom>
            <a:blipFill rotWithShape="1">
              <a:blip r:embed="rId3">
                <a:alphaModFix/>
              </a:blip>
              <a:stretch>
                <a:fillRect b="0" l="0" r="0" t="0"/>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8"/>
            <p:cNvSpPr/>
            <p:nvPr/>
          </p:nvSpPr>
          <p:spPr>
            <a:xfrm rot="10800000">
              <a:off x="1831371" y="1499665"/>
              <a:ext cx="6125312" cy="1154118"/>
            </a:xfrm>
            <a:prstGeom prst="homePlate">
              <a:avLst>
                <a:gd fmla="val 50000" name="adj"/>
              </a:avLst>
            </a:prstGeom>
            <a:solidFill>
              <a:schemeClr val="accent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8"/>
            <p:cNvSpPr txBox="1"/>
            <p:nvPr/>
          </p:nvSpPr>
          <p:spPr>
            <a:xfrm>
              <a:off x="2119900" y="1499665"/>
              <a:ext cx="5836783" cy="1154118"/>
            </a:xfrm>
            <a:prstGeom prst="rect">
              <a:avLst/>
            </a:prstGeom>
            <a:noFill/>
            <a:ln>
              <a:noFill/>
            </a:ln>
          </p:spPr>
          <p:txBody>
            <a:bodyPr anchorCtr="0" anchor="ctr" bIns="102850" lIns="508925" spcFirstLastPara="1" rIns="192000" wrap="square" tIns="102850">
              <a:noAutofit/>
            </a:bodyPr>
            <a:lstStyle/>
            <a:p>
              <a:pPr indent="0" lvl="0" marL="0" marR="0" rtl="0" algn="ctr">
                <a:lnSpc>
                  <a:spcPct val="90000"/>
                </a:lnSpc>
                <a:spcBef>
                  <a:spcPts val="0"/>
                </a:spcBef>
                <a:spcAft>
                  <a:spcPts val="0"/>
                </a:spcAft>
                <a:buNone/>
              </a:pPr>
              <a:r>
                <a:rPr lang="es-PE" sz="2700" u="sng">
                  <a:solidFill>
                    <a:schemeClr val="lt1"/>
                  </a:solidFill>
                  <a:latin typeface="Calibri"/>
                  <a:ea typeface="Calibri"/>
                  <a:cs typeface="Calibri"/>
                  <a:sym typeface="Calibri"/>
                </a:rPr>
                <a:t>Inventario de trabajo en proceso: </a:t>
              </a:r>
              <a:r>
                <a:rPr lang="es-PE" sz="2700">
                  <a:solidFill>
                    <a:schemeClr val="lt1"/>
                  </a:solidFill>
                  <a:latin typeface="Calibri"/>
                  <a:ea typeface="Calibri"/>
                  <a:cs typeface="Calibri"/>
                  <a:sym typeface="Calibri"/>
                </a:rPr>
                <a:t>M</a:t>
              </a:r>
              <a:r>
                <a:rPr lang="es-PE" sz="2400">
                  <a:solidFill>
                    <a:schemeClr val="lt1"/>
                  </a:solidFill>
                  <a:latin typeface="Calibri"/>
                  <a:ea typeface="Calibri"/>
                  <a:cs typeface="Calibri"/>
                  <a:sym typeface="Calibri"/>
                </a:rPr>
                <a:t>aterias primas que han sufrido ciertos cambios pero no están acabados. </a:t>
              </a:r>
              <a:endParaRPr sz="2400">
                <a:solidFill>
                  <a:schemeClr val="lt1"/>
                </a:solidFill>
                <a:latin typeface="Calibri"/>
                <a:ea typeface="Calibri"/>
                <a:cs typeface="Calibri"/>
                <a:sym typeface="Calibri"/>
              </a:endParaRPr>
            </a:p>
          </p:txBody>
        </p:sp>
        <p:sp>
          <p:nvSpPr>
            <p:cNvPr id="102" name="Google Shape;102;p8"/>
            <p:cNvSpPr/>
            <p:nvPr/>
          </p:nvSpPr>
          <p:spPr>
            <a:xfrm>
              <a:off x="1254312" y="1499665"/>
              <a:ext cx="1154118" cy="1154118"/>
            </a:xfrm>
            <a:prstGeom prst="ellipse">
              <a:avLst/>
            </a:prstGeom>
            <a:blipFill rotWithShape="1">
              <a:blip r:embed="rId4">
                <a:alphaModFix/>
              </a:blip>
              <a:stretch>
                <a:fillRect b="0" l="0" r="0" t="0"/>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8"/>
            <p:cNvSpPr/>
            <p:nvPr/>
          </p:nvSpPr>
          <p:spPr>
            <a:xfrm rot="10800000">
              <a:off x="1831371" y="2998296"/>
              <a:ext cx="6125312" cy="1154118"/>
            </a:xfrm>
            <a:prstGeom prst="homePlate">
              <a:avLst>
                <a:gd fmla="val 50000" name="adj"/>
              </a:avLst>
            </a:prstGeom>
            <a:solidFill>
              <a:schemeClr val="accent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8"/>
            <p:cNvSpPr txBox="1"/>
            <p:nvPr/>
          </p:nvSpPr>
          <p:spPr>
            <a:xfrm>
              <a:off x="2119900" y="2998296"/>
              <a:ext cx="5836783" cy="1154118"/>
            </a:xfrm>
            <a:prstGeom prst="rect">
              <a:avLst/>
            </a:prstGeom>
            <a:noFill/>
            <a:ln>
              <a:noFill/>
            </a:ln>
          </p:spPr>
          <p:txBody>
            <a:bodyPr anchorCtr="0" anchor="ctr" bIns="102850" lIns="508925" spcFirstLastPara="1" rIns="192000" wrap="square" tIns="102850">
              <a:noAutofit/>
            </a:bodyPr>
            <a:lstStyle/>
            <a:p>
              <a:pPr indent="0" lvl="0" marL="0" marR="0" rtl="0" algn="ctr">
                <a:lnSpc>
                  <a:spcPct val="90000"/>
                </a:lnSpc>
                <a:spcBef>
                  <a:spcPts val="0"/>
                </a:spcBef>
                <a:spcAft>
                  <a:spcPts val="0"/>
                </a:spcAft>
                <a:buNone/>
              </a:pPr>
              <a:r>
                <a:rPr lang="es-PE" sz="2700" u="sng">
                  <a:solidFill>
                    <a:schemeClr val="lt1"/>
                  </a:solidFill>
                  <a:latin typeface="Calibri"/>
                  <a:ea typeface="Calibri"/>
                  <a:cs typeface="Calibri"/>
                  <a:sym typeface="Calibri"/>
                </a:rPr>
                <a:t>Inventario de bienes terminados: </a:t>
              </a:r>
              <a:r>
                <a:rPr lang="es-PE" sz="2400">
                  <a:solidFill>
                    <a:schemeClr val="lt1"/>
                  </a:solidFill>
                  <a:latin typeface="Calibri"/>
                  <a:ea typeface="Calibri"/>
                  <a:cs typeface="Calibri"/>
                  <a:sym typeface="Calibri"/>
                </a:rPr>
                <a:t>Productos completados que esperan su envío.</a:t>
              </a:r>
              <a:endParaRPr sz="2400">
                <a:solidFill>
                  <a:schemeClr val="lt1"/>
                </a:solidFill>
                <a:latin typeface="Calibri"/>
                <a:ea typeface="Calibri"/>
                <a:cs typeface="Calibri"/>
                <a:sym typeface="Calibri"/>
              </a:endParaRPr>
            </a:p>
          </p:txBody>
        </p:sp>
        <p:sp>
          <p:nvSpPr>
            <p:cNvPr id="105" name="Google Shape;105;p8"/>
            <p:cNvSpPr/>
            <p:nvPr/>
          </p:nvSpPr>
          <p:spPr>
            <a:xfrm>
              <a:off x="1254312" y="2998296"/>
              <a:ext cx="1154118" cy="1154118"/>
            </a:xfrm>
            <a:prstGeom prst="ellipse">
              <a:avLst/>
            </a:prstGeom>
            <a:blipFill rotWithShape="1">
              <a:blip r:embed="rId5">
                <a:alphaModFix/>
              </a:blip>
              <a:stretch>
                <a:fillRect b="0" l="0" r="0" t="0"/>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9"/>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 name="Google Shape;112;p9"/>
          <p:cNvSpPr/>
          <p:nvPr/>
        </p:nvSpPr>
        <p:spPr>
          <a:xfrm>
            <a:off x="424252" y="3703125"/>
            <a:ext cx="7966170" cy="4801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Administración de inventarios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2016-10-06T14:52:02Z</dcterms:created>
  <dc:creator>ISIL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5400A83D-B4FE-497C-9E2F-ACF3BA8DEF15</vt:lpwstr>
  </property>
  <property fmtid="{D5CDD505-2E9C-101B-9397-08002B2CF9AE}" pid="3" name="ArticulatePath">
    <vt:lpwstr>plantilla_cursos_presenciales-v3.1.6</vt:lpwstr>
  </property>
</Properties>
</file>