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9" roundtripDataSignature="AMtx7mhRDRH25UCRbOQ0QtqHVQwtGVyY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B35193-10A4-4A7B-9C59-1FA5430D8138}">
  <a:tblStyle styleId="{9EB35193-10A4-4A7B-9C59-1FA5430D813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1" lang="es-PE" sz="1200" u="none" strike="noStrike">
                <a:solidFill>
                  <a:schemeClr val="dk1"/>
                </a:solidFill>
                <a:latin typeface="Calibri"/>
                <a:ea typeface="Calibri"/>
                <a:cs typeface="Calibri"/>
                <a:sym typeface="Calibri"/>
              </a:rPr>
              <a:t>Modificar la fuerza laboral con contrataciones y despidos: </a:t>
            </a:r>
            <a:r>
              <a:rPr b="0" i="0" lang="es-PE" sz="1200" u="none" strike="noStrike">
                <a:solidFill>
                  <a:schemeClr val="dk1"/>
                </a:solidFill>
                <a:latin typeface="Calibri"/>
                <a:ea typeface="Calibri"/>
                <a:cs typeface="Calibri"/>
                <a:sym typeface="Calibri"/>
              </a:rPr>
              <a:t>Una manera de cumplir con la demanda es contratar o despedir trabajadores de producción para modificar las tasas de producción. </a:t>
            </a:r>
            <a:endParaRPr/>
          </a:p>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Sin embargo, esto implica que los empleados nuevos pasen por una curva de aprendizaje y deban capacitarse, bajando así la productividad promedio temporalmente mientras se integran a la empresa. Desde luego, nuevas contrataciones o despidos desaniman a todos los trabajadores y pueden conducir a una menor productividad.</a:t>
            </a:r>
            <a:endParaRPr/>
          </a:p>
        </p:txBody>
      </p:sp>
      <p:sp>
        <p:nvSpPr>
          <p:cNvPr id="139" name="Google Shape;13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Modificar las tasas de producción mediante trabajo con horas extras o tiempo desocupado. En ocasiones se puede mantener una fuerza laboral constante mientras se varía las horas de trabajo, disminuyendo las horas trabajadas en momentos de baja demanda, y aumentándolas cuando sube la demanda. Sin embargo, ante incrementos abruptos de demanda, el número de horas extras tienen un límite.</a:t>
            </a:r>
            <a:endParaRPr/>
          </a:p>
          <a:p>
            <a:pPr indent="0" lvl="0" marL="0" marR="0" rtl="0" algn="l">
              <a:lnSpc>
                <a:spcPct val="100000"/>
              </a:lnSpc>
              <a:spcBef>
                <a:spcPts val="0"/>
              </a:spcBef>
              <a:spcAft>
                <a:spcPts val="0"/>
              </a:spcAft>
              <a:buClr>
                <a:schemeClr val="dk1"/>
              </a:buClr>
              <a:buSzPts val="1200"/>
              <a:buFont typeface="Calibri"/>
              <a:buNone/>
            </a:pPr>
            <a:r>
              <a:rPr lang="es-PE"/>
              <a:t>Las horas extras generan gastos laborales mayores y además mantener instalaciones que no siempre trabajan al máximo de la capacidad.</a:t>
            </a:r>
            <a:endParaRPr/>
          </a:p>
        </p:txBody>
      </p:sp>
      <p:sp>
        <p:nvSpPr>
          <p:cNvPr id="149" name="Google Shape;1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Subcontratar: Una empresa puede adquirir personal temporal subcontratando en los periodos de demanda máxima. Sin embargo, la subcontratación puede tener algunas desventajas como por ejemplo, puede ser más costosa; existe el riesgo de generar una nueva competencia y que se especialicen; o que sea difícil encontrar un subcontratista ideal.</a:t>
            </a:r>
            <a:endParaRPr/>
          </a:p>
        </p:txBody>
      </p:sp>
      <p:sp>
        <p:nvSpPr>
          <p:cNvPr id="158" name="Google Shape;15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El uso de personal part time es una práctica muy utilizada en los fastfood, restaurantes y comercios retail, pues permite satisfacer periodos cortos de alta demanda con personal que no requiere alta calificación.</a:t>
            </a:r>
            <a:endParaRPr/>
          </a:p>
        </p:txBody>
      </p:sp>
      <p:sp>
        <p:nvSpPr>
          <p:cNvPr id="167" name="Google Shape;16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Influir en la demanda: Cuando existen periodos de baja demanda, las empresas utilizan la publicidad, descuentos, promociones, etc. para incrementarla. Se busca balancear la demanda con la capacidad de producción de la empresa, sin embargo en ocasiones el efecto de la publicidad y otros métodos puede hacer que la demanda supere ampliamente la capacidad instalada.</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Órdenes retrasadas: son pedidos de bienes o servicios que la empresa acepta pero que no es capaz de satisfacer en ese momento (a propósito o por casualidad). Esto sucede cuando la demanda es mucho mayor a la capacidad de producción de la empresa. Lógicamente puede generar que los clientes queden insatisfechos y a futuro se pierdan clientes y ventas.</a:t>
            </a:r>
            <a:endParaRPr/>
          </a:p>
        </p:txBody>
      </p:sp>
      <p:sp>
        <p:nvSpPr>
          <p:cNvPr id="188" name="Google Shape;1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Mezclar productos y servicios con estacionalidad opuesta: Es una forma de utilizar los activos de la empresa produciendo productos de estacionalidad opuesta. Para nivelar las actividades, una técnica muy común aplicada entre fabricantes consiste en elaborar una mezcla de productos con estacionalidad opuesta. Entre los ejemplos se encuentran compañías que fabrican calentadores y equipos de aire acondicionado o podadoras de pasto y máquinas quita nieve. Sin embargo, en muchas ocasiones las empresas pueden incursionar en la fabricación o comercialización de productos que no les generan valor.</a:t>
            </a:r>
            <a:endParaRPr/>
          </a:p>
        </p:txBody>
      </p:sp>
      <p:sp>
        <p:nvSpPr>
          <p:cNvPr id="198" name="Google Shape;19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Estrategia de nivelación:</a:t>
            </a:r>
            <a:endParaRPr/>
          </a:p>
          <a:p>
            <a:pPr indent="0" lvl="0" marL="0" rtl="0" algn="l">
              <a:spcBef>
                <a:spcPts val="0"/>
              </a:spcBef>
              <a:spcAft>
                <a:spcPts val="0"/>
              </a:spcAft>
              <a:buNone/>
            </a:pPr>
            <a:r>
              <a:rPr lang="es-PE"/>
              <a:t>Una estrategia de nivelación (o programación nivelada) es un plan agregado en el que la producción diaria es uniforme de un periodo a otro; ósea se podría decir que se mantiene constante. Esto se traduce en una fuerza laboral más comprometida, con mayor productividad, con alta conciencia sobre la calidad e incluso con menor rotación.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PE"/>
              <a:t>Estrategia de persecución:</a:t>
            </a:r>
            <a:endParaRPr/>
          </a:p>
          <a:p>
            <a:pPr indent="0" lvl="0" marL="0" rtl="0" algn="l">
              <a:spcBef>
                <a:spcPts val="0"/>
              </a:spcBef>
              <a:spcAft>
                <a:spcPts val="0"/>
              </a:spcAft>
              <a:buNone/>
            </a:pPr>
            <a:r>
              <a:rPr lang="es-PE"/>
              <a:t>La estrategia de persecución intenta lograr tasas de producción para cada periodo que correspondan al pronóstico de demanda para ese periodo. Se utilizan formas como la de contratar o despedir personal en función de la variación de la demanda; o también generando horas extras, utilizando personal part time o a través de subcontrataciones.</a:t>
            </a:r>
            <a:endParaRPr/>
          </a:p>
        </p:txBody>
      </p:sp>
      <p:sp>
        <p:nvSpPr>
          <p:cNvPr id="256" name="Google Shape;25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sz="1200"/>
              <a:t>Fuente:</a:t>
            </a:r>
            <a:endParaRPr/>
          </a:p>
        </p:txBody>
      </p:sp>
      <p:sp>
        <p:nvSpPr>
          <p:cNvPr id="277" name="Google Shape;27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Todas éstas estrategias implican el manejo de inventarios, como por ejemplo ver la tasa de producción, los niveles de mano de obra, la capacidad instalada de las instalaciones, y otras variables controlables. A continuación examinaremos con mayor detalle ocho alternativas. </a:t>
            </a:r>
            <a:endParaRPr/>
          </a:p>
          <a:p>
            <a:pPr indent="0" lvl="0" marL="0" marR="0" rtl="0" algn="l">
              <a:lnSpc>
                <a:spcPct val="100000"/>
              </a:lnSpc>
              <a:spcBef>
                <a:spcPts val="0"/>
              </a:spcBef>
              <a:spcAft>
                <a:spcPts val="0"/>
              </a:spcAft>
              <a:buClr>
                <a:schemeClr val="dk1"/>
              </a:buClr>
              <a:buSzPts val="1200"/>
              <a:buFont typeface="Calibri"/>
              <a:buNone/>
            </a:pPr>
            <a:r>
              <a:rPr lang="es-PE"/>
              <a:t>Las primeras cinco son </a:t>
            </a:r>
            <a:r>
              <a:rPr i="1" lang="es-PE"/>
              <a:t>alternativas de capacidad. N</a:t>
            </a:r>
            <a:r>
              <a:rPr lang="es-PE"/>
              <a:t>o tratan de cambiar lar demanda, sino que buscan absorber las fluctuaciones de ésta. </a:t>
            </a:r>
            <a:endParaRPr/>
          </a:p>
          <a:p>
            <a:pPr indent="0" lvl="0" marL="0" marR="0" rtl="0" algn="l">
              <a:lnSpc>
                <a:spcPct val="100000"/>
              </a:lnSpc>
              <a:spcBef>
                <a:spcPts val="0"/>
              </a:spcBef>
              <a:spcAft>
                <a:spcPts val="0"/>
              </a:spcAft>
              <a:buClr>
                <a:schemeClr val="dk1"/>
              </a:buClr>
              <a:buSzPts val="1200"/>
              <a:buFont typeface="Calibri"/>
              <a:buNone/>
            </a:pPr>
            <a:r>
              <a:rPr lang="es-PE"/>
              <a:t>Las últimas tres son alternativas de demanda: Se trata de suavizar los cambios en la demanda, que surgieron en la etapa de planeación.</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93" name="Google Shape;9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Las primeras cinco estrategias, llamadas a</a:t>
            </a:r>
            <a:r>
              <a:rPr i="1" lang="es-PE"/>
              <a:t>lternativas de capacidad </a:t>
            </a:r>
            <a:r>
              <a:rPr lang="es-PE"/>
              <a:t>porque no buscan cambiar lar demanda, sino que buscan modular las variaciones de esta de manera interna. Las siguientes tres son alternativas de demanda mediante las cuales las empresas tratan de ajustar los cambios en el comportamiento de la demanda ocurridos durante el periodo de planeación.</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1" name="Google Shape;11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Modificar los niveles de inventario: Se puede incrementar el stock durante periodos de demanda baja para cumplir con una alta demanda en periodos futuros. Al seleccionar esta estrategia, aumentarán los costos asociados con faltantes, seguros, manejo, obsolescencia, robos e inversión de capital.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PE"/>
              <a:t>Posiblemente, pase por un momento de mayor demanda, los faltantes pueden provocar pérdida por ventas no realizadas. debido a tiempos de entrega potencialmente más largos, y que se ofrezca un servicio más deficiente al cliente.</a:t>
            </a:r>
            <a:endParaRPr/>
          </a:p>
        </p:txBody>
      </p:sp>
      <p:sp>
        <p:nvSpPr>
          <p:cNvPr id="130" name="Google Shape;13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3"/>
          <p:cNvGrpSpPr/>
          <p:nvPr/>
        </p:nvGrpSpPr>
        <p:grpSpPr>
          <a:xfrm>
            <a:off x="944054" y="5369051"/>
            <a:ext cx="7804380" cy="215444"/>
            <a:chOff x="944054" y="5369051"/>
            <a:chExt cx="7804380" cy="215444"/>
          </a:xfrm>
        </p:grpSpPr>
        <p:sp>
          <p:nvSpPr>
            <p:cNvPr id="11" name="Google Shape;11;p33"/>
            <p:cNvSpPr txBox="1"/>
            <p:nvPr/>
          </p:nvSpPr>
          <p:spPr>
            <a:xfrm>
              <a:off x="944054" y="5369051"/>
              <a:ext cx="187102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11</a:t>
              </a:r>
              <a:endParaRPr sz="800">
                <a:solidFill>
                  <a:srgbClr val="7F7F7F"/>
                </a:solidFill>
                <a:latin typeface="Calibri"/>
                <a:ea typeface="Calibri"/>
                <a:cs typeface="Calibri"/>
                <a:sym typeface="Calibri"/>
              </a:endParaRPr>
            </a:p>
          </p:txBody>
        </p:sp>
        <p:sp>
          <p:nvSpPr>
            <p:cNvPr id="12" name="Google Shape;12;p33"/>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33"/>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23.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hyperlink" Target="https://www.academia.edu/8946937/Planeaci%C3%B3n_agregad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11</a:t>
            </a:r>
            <a:endParaRPr/>
          </a:p>
        </p:txBody>
      </p:sp>
      <p:sp>
        <p:nvSpPr>
          <p:cNvPr id="29" name="Google Shape;29;p1"/>
          <p:cNvSpPr txBox="1"/>
          <p:nvPr/>
        </p:nvSpPr>
        <p:spPr>
          <a:xfrm>
            <a:off x="3159592" y="1674447"/>
            <a:ext cx="4596087" cy="5466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Planificación agregada</a:t>
            </a:r>
            <a:endParaRPr/>
          </a:p>
        </p:txBody>
      </p:sp>
      <p:sp>
        <p:nvSpPr>
          <p:cNvPr id="30" name="Google Shape;30;p1"/>
          <p:cNvSpPr txBox="1"/>
          <p:nvPr/>
        </p:nvSpPr>
        <p:spPr>
          <a:xfrm>
            <a:off x="3175138" y="2353597"/>
            <a:ext cx="5313769" cy="1274195"/>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Definición.</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Naturaleza de la planeación agregada.</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Estrategias de la planeación agregada.</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Método gráfico para la planeación agregada.</a:t>
            </a:r>
            <a:endParaRPr/>
          </a:p>
        </p:txBody>
      </p:sp>
      <p:cxnSp>
        <p:nvCxnSpPr>
          <p:cNvPr id="31" name="Google Shape;31;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42" name="Google Shape;142;p10"/>
          <p:cNvSpPr txBox="1"/>
          <p:nvPr/>
        </p:nvSpPr>
        <p:spPr>
          <a:xfrm>
            <a:off x="168916" y="609463"/>
            <a:ext cx="8143748"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Contrataciones y despidos</a:t>
            </a:r>
            <a:endParaRPr sz="3200">
              <a:solidFill>
                <a:schemeClr val="dk1"/>
              </a:solidFill>
              <a:latin typeface="Calibri"/>
              <a:ea typeface="Calibri"/>
              <a:cs typeface="Calibri"/>
              <a:sym typeface="Calibri"/>
            </a:endParaRPr>
          </a:p>
        </p:txBody>
      </p:sp>
      <p:pic>
        <p:nvPicPr>
          <p:cNvPr id="143" name="Google Shape;143;p10"/>
          <p:cNvPicPr preferRelativeResize="0"/>
          <p:nvPr/>
        </p:nvPicPr>
        <p:blipFill rotWithShape="1">
          <a:blip r:embed="rId3">
            <a:alphaModFix/>
          </a:blip>
          <a:srcRect b="0" l="0" r="0" t="0"/>
          <a:stretch/>
        </p:blipFill>
        <p:spPr>
          <a:xfrm>
            <a:off x="679004" y="1759336"/>
            <a:ext cx="3268569" cy="244827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44" name="Google Shape;144;p10"/>
          <p:cNvPicPr preferRelativeResize="0"/>
          <p:nvPr/>
        </p:nvPicPr>
        <p:blipFill rotWithShape="1">
          <a:blip r:embed="rId4">
            <a:alphaModFix/>
          </a:blip>
          <a:srcRect b="0" l="0" r="0" t="0"/>
          <a:stretch/>
        </p:blipFill>
        <p:spPr>
          <a:xfrm>
            <a:off x="4345380" y="3064409"/>
            <a:ext cx="3528392" cy="2452823"/>
          </a:xfrm>
          <a:prstGeom prst="rect">
            <a:avLst/>
          </a:prstGeom>
          <a:noFill/>
          <a:ln>
            <a:noFill/>
          </a:ln>
        </p:spPr>
      </p:pic>
      <p:pic>
        <p:nvPicPr>
          <p:cNvPr id="145" name="Google Shape;145;p10"/>
          <p:cNvPicPr preferRelativeResize="0"/>
          <p:nvPr/>
        </p:nvPicPr>
        <p:blipFill rotWithShape="1">
          <a:blip r:embed="rId5">
            <a:alphaModFix/>
          </a:blip>
          <a:srcRect b="0" l="0" r="0" t="0"/>
          <a:stretch/>
        </p:blipFill>
        <p:spPr>
          <a:xfrm>
            <a:off x="5173206" y="1272854"/>
            <a:ext cx="3139058" cy="15207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52" name="Google Shape;152;p11"/>
          <p:cNvSpPr txBox="1"/>
          <p:nvPr/>
        </p:nvSpPr>
        <p:spPr>
          <a:xfrm>
            <a:off x="0" y="934315"/>
            <a:ext cx="8143748"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Tiempo extra, tiempo ocioso</a:t>
            </a:r>
            <a:endParaRPr sz="3200">
              <a:solidFill>
                <a:schemeClr val="dk1"/>
              </a:solidFill>
              <a:latin typeface="Calibri"/>
              <a:ea typeface="Calibri"/>
              <a:cs typeface="Calibri"/>
              <a:sym typeface="Calibri"/>
            </a:endParaRPr>
          </a:p>
        </p:txBody>
      </p:sp>
      <p:pic>
        <p:nvPicPr>
          <p:cNvPr id="153" name="Google Shape;153;p11"/>
          <p:cNvPicPr preferRelativeResize="0"/>
          <p:nvPr/>
        </p:nvPicPr>
        <p:blipFill rotWithShape="1">
          <a:blip r:embed="rId3">
            <a:alphaModFix/>
          </a:blip>
          <a:srcRect b="0" l="0" r="0" t="0"/>
          <a:stretch/>
        </p:blipFill>
        <p:spPr>
          <a:xfrm>
            <a:off x="4829521" y="1473505"/>
            <a:ext cx="3862154" cy="2108939"/>
          </a:xfrm>
          <a:prstGeom prst="rect">
            <a:avLst/>
          </a:prstGeom>
          <a:noFill/>
          <a:ln>
            <a:noFill/>
          </a:ln>
        </p:spPr>
      </p:pic>
      <p:pic>
        <p:nvPicPr>
          <p:cNvPr id="154" name="Google Shape;154;p11"/>
          <p:cNvPicPr preferRelativeResize="0"/>
          <p:nvPr/>
        </p:nvPicPr>
        <p:blipFill rotWithShape="1">
          <a:blip r:embed="rId4">
            <a:alphaModFix/>
          </a:blip>
          <a:srcRect b="0" l="0" r="0" t="0"/>
          <a:stretch/>
        </p:blipFill>
        <p:spPr>
          <a:xfrm>
            <a:off x="452325" y="2769018"/>
            <a:ext cx="3902992" cy="18908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61" name="Google Shape;161;p12"/>
          <p:cNvSpPr txBox="1"/>
          <p:nvPr/>
        </p:nvSpPr>
        <p:spPr>
          <a:xfrm>
            <a:off x="668495" y="1024403"/>
            <a:ext cx="8143748"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Subcontratación o tercerización</a:t>
            </a:r>
            <a:endParaRPr sz="3200">
              <a:solidFill>
                <a:schemeClr val="dk1"/>
              </a:solidFill>
              <a:latin typeface="Calibri"/>
              <a:ea typeface="Calibri"/>
              <a:cs typeface="Calibri"/>
              <a:sym typeface="Calibri"/>
            </a:endParaRPr>
          </a:p>
        </p:txBody>
      </p:sp>
      <p:pic>
        <p:nvPicPr>
          <p:cNvPr id="162" name="Google Shape;162;p12"/>
          <p:cNvPicPr preferRelativeResize="0"/>
          <p:nvPr/>
        </p:nvPicPr>
        <p:blipFill rotWithShape="1">
          <a:blip r:embed="rId3">
            <a:alphaModFix/>
          </a:blip>
          <a:srcRect b="0" l="0" r="0" t="0"/>
          <a:stretch/>
        </p:blipFill>
        <p:spPr>
          <a:xfrm>
            <a:off x="991955" y="2533665"/>
            <a:ext cx="2880320" cy="2304256"/>
          </a:xfrm>
          <a:prstGeom prst="rect">
            <a:avLst/>
          </a:prstGeom>
          <a:noFill/>
          <a:ln>
            <a:noFill/>
          </a:ln>
        </p:spPr>
      </p:pic>
      <p:pic>
        <p:nvPicPr>
          <p:cNvPr id="163" name="Google Shape;163;p12"/>
          <p:cNvPicPr preferRelativeResize="0"/>
          <p:nvPr/>
        </p:nvPicPr>
        <p:blipFill rotWithShape="1">
          <a:blip r:embed="rId4">
            <a:alphaModFix/>
          </a:blip>
          <a:srcRect b="0" l="0" r="0" t="0"/>
          <a:stretch/>
        </p:blipFill>
        <p:spPr>
          <a:xfrm>
            <a:off x="4740369" y="2101621"/>
            <a:ext cx="3960440" cy="26354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70" name="Google Shape;170;p13"/>
          <p:cNvSpPr txBox="1"/>
          <p:nvPr/>
        </p:nvSpPr>
        <p:spPr>
          <a:xfrm>
            <a:off x="843859" y="776883"/>
            <a:ext cx="3347796"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Personal part time</a:t>
            </a:r>
            <a:endParaRPr sz="3200">
              <a:solidFill>
                <a:schemeClr val="dk1"/>
              </a:solidFill>
              <a:latin typeface="Calibri"/>
              <a:ea typeface="Calibri"/>
              <a:cs typeface="Calibri"/>
              <a:sym typeface="Calibri"/>
            </a:endParaRPr>
          </a:p>
        </p:txBody>
      </p:sp>
      <p:pic>
        <p:nvPicPr>
          <p:cNvPr id="171" name="Google Shape;171;p13"/>
          <p:cNvPicPr preferRelativeResize="0"/>
          <p:nvPr/>
        </p:nvPicPr>
        <p:blipFill rotWithShape="1">
          <a:blip r:embed="rId3">
            <a:alphaModFix/>
          </a:blip>
          <a:srcRect b="0" l="0" r="0" t="0"/>
          <a:stretch/>
        </p:blipFill>
        <p:spPr>
          <a:xfrm>
            <a:off x="425146" y="3090267"/>
            <a:ext cx="2143975" cy="1605912"/>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2895511" y="1644968"/>
            <a:ext cx="3167086" cy="2107552"/>
          </a:xfrm>
          <a:prstGeom prst="rect">
            <a:avLst/>
          </a:prstGeom>
          <a:noFill/>
          <a:ln>
            <a:noFill/>
          </a:ln>
        </p:spPr>
      </p:pic>
      <p:pic>
        <p:nvPicPr>
          <p:cNvPr id="173" name="Google Shape;173;p13"/>
          <p:cNvPicPr preferRelativeResize="0"/>
          <p:nvPr/>
        </p:nvPicPr>
        <p:blipFill rotWithShape="1">
          <a:blip r:embed="rId5">
            <a:alphaModFix/>
          </a:blip>
          <a:srcRect b="0" l="0" r="0" t="0"/>
          <a:stretch/>
        </p:blipFill>
        <p:spPr>
          <a:xfrm>
            <a:off x="6715376" y="3327285"/>
            <a:ext cx="2135697" cy="16141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80" name="Google Shape;180;p14"/>
          <p:cNvSpPr txBox="1"/>
          <p:nvPr/>
        </p:nvSpPr>
        <p:spPr>
          <a:xfrm>
            <a:off x="722811" y="813678"/>
            <a:ext cx="3528392"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2800">
                <a:solidFill>
                  <a:schemeClr val="dk1"/>
                </a:solidFill>
                <a:latin typeface="Calibri"/>
                <a:ea typeface="Calibri"/>
                <a:cs typeface="Calibri"/>
                <a:sym typeface="Calibri"/>
              </a:rPr>
              <a:t>Influir en la demanda</a:t>
            </a:r>
            <a:endParaRPr sz="2800">
              <a:solidFill>
                <a:schemeClr val="dk1"/>
              </a:solidFill>
              <a:latin typeface="Calibri"/>
              <a:ea typeface="Calibri"/>
              <a:cs typeface="Calibri"/>
              <a:sym typeface="Calibri"/>
            </a:endParaRPr>
          </a:p>
        </p:txBody>
      </p:sp>
      <p:pic>
        <p:nvPicPr>
          <p:cNvPr id="181" name="Google Shape;181;p14"/>
          <p:cNvPicPr preferRelativeResize="0"/>
          <p:nvPr/>
        </p:nvPicPr>
        <p:blipFill rotWithShape="1">
          <a:blip r:embed="rId3">
            <a:alphaModFix/>
          </a:blip>
          <a:srcRect b="0" l="0" r="0" t="0"/>
          <a:stretch/>
        </p:blipFill>
        <p:spPr>
          <a:xfrm>
            <a:off x="320080" y="1664965"/>
            <a:ext cx="2040022" cy="1357542"/>
          </a:xfrm>
          <a:prstGeom prst="rect">
            <a:avLst/>
          </a:prstGeom>
          <a:noFill/>
          <a:ln>
            <a:noFill/>
          </a:ln>
        </p:spPr>
      </p:pic>
      <p:pic>
        <p:nvPicPr>
          <p:cNvPr id="182" name="Google Shape;182;p14"/>
          <p:cNvPicPr preferRelativeResize="0"/>
          <p:nvPr/>
        </p:nvPicPr>
        <p:blipFill rotWithShape="1">
          <a:blip r:embed="rId4">
            <a:alphaModFix/>
          </a:blip>
          <a:srcRect b="0" l="0" r="0" t="0"/>
          <a:stretch/>
        </p:blipFill>
        <p:spPr>
          <a:xfrm>
            <a:off x="320080" y="3219633"/>
            <a:ext cx="2884473" cy="1555353"/>
          </a:xfrm>
          <a:prstGeom prst="rect">
            <a:avLst/>
          </a:prstGeom>
          <a:noFill/>
          <a:ln>
            <a:noFill/>
          </a:ln>
        </p:spPr>
      </p:pic>
      <p:pic>
        <p:nvPicPr>
          <p:cNvPr id="183" name="Google Shape;183;p14"/>
          <p:cNvPicPr preferRelativeResize="0"/>
          <p:nvPr/>
        </p:nvPicPr>
        <p:blipFill rotWithShape="1">
          <a:blip r:embed="rId5">
            <a:alphaModFix/>
          </a:blip>
          <a:srcRect b="0" l="0" r="0" t="0"/>
          <a:stretch/>
        </p:blipFill>
        <p:spPr>
          <a:xfrm>
            <a:off x="4603582" y="2343736"/>
            <a:ext cx="3929041" cy="2610630"/>
          </a:xfrm>
          <a:prstGeom prst="rect">
            <a:avLst/>
          </a:prstGeom>
          <a:noFill/>
          <a:ln>
            <a:noFill/>
          </a:ln>
        </p:spPr>
      </p:pic>
      <p:pic>
        <p:nvPicPr>
          <p:cNvPr id="184" name="Google Shape;184;p14"/>
          <p:cNvPicPr preferRelativeResize="0"/>
          <p:nvPr/>
        </p:nvPicPr>
        <p:blipFill rotWithShape="1">
          <a:blip r:embed="rId6">
            <a:alphaModFix/>
          </a:blip>
          <a:srcRect b="0" l="0" r="0" t="0"/>
          <a:stretch/>
        </p:blipFill>
        <p:spPr>
          <a:xfrm>
            <a:off x="3143715" y="1551605"/>
            <a:ext cx="1186922" cy="12207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91" name="Google Shape;191;p15"/>
          <p:cNvSpPr txBox="1"/>
          <p:nvPr/>
        </p:nvSpPr>
        <p:spPr>
          <a:xfrm>
            <a:off x="407875" y="754667"/>
            <a:ext cx="8143748"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2800">
                <a:solidFill>
                  <a:schemeClr val="dk1"/>
                </a:solidFill>
                <a:latin typeface="Calibri"/>
                <a:ea typeface="Calibri"/>
                <a:cs typeface="Calibri"/>
                <a:sym typeface="Calibri"/>
              </a:rPr>
              <a:t>Ordenes retrasadas</a:t>
            </a:r>
            <a:endParaRPr sz="2800">
              <a:solidFill>
                <a:schemeClr val="dk1"/>
              </a:solidFill>
              <a:latin typeface="Calibri"/>
              <a:ea typeface="Calibri"/>
              <a:cs typeface="Calibri"/>
              <a:sym typeface="Calibri"/>
            </a:endParaRPr>
          </a:p>
        </p:txBody>
      </p:sp>
      <p:pic>
        <p:nvPicPr>
          <p:cNvPr id="192" name="Google Shape;192;p15"/>
          <p:cNvPicPr preferRelativeResize="0"/>
          <p:nvPr/>
        </p:nvPicPr>
        <p:blipFill rotWithShape="1">
          <a:blip r:embed="rId3">
            <a:alphaModFix/>
          </a:blip>
          <a:srcRect b="0" l="0" r="0" t="0"/>
          <a:stretch/>
        </p:blipFill>
        <p:spPr>
          <a:xfrm>
            <a:off x="3135691" y="1656574"/>
            <a:ext cx="2872618" cy="1971612"/>
          </a:xfrm>
          <a:prstGeom prst="rect">
            <a:avLst/>
          </a:prstGeom>
          <a:noFill/>
          <a:ln>
            <a:noFill/>
          </a:ln>
        </p:spPr>
      </p:pic>
      <p:pic>
        <p:nvPicPr>
          <p:cNvPr id="193" name="Google Shape;193;p15"/>
          <p:cNvPicPr preferRelativeResize="0"/>
          <p:nvPr/>
        </p:nvPicPr>
        <p:blipFill rotWithShape="1">
          <a:blip r:embed="rId4">
            <a:alphaModFix/>
          </a:blip>
          <a:srcRect b="0" l="0" r="0" t="0"/>
          <a:stretch/>
        </p:blipFill>
        <p:spPr>
          <a:xfrm>
            <a:off x="462980" y="2296037"/>
            <a:ext cx="2310584" cy="2310584"/>
          </a:xfrm>
          <a:prstGeom prst="rect">
            <a:avLst/>
          </a:prstGeom>
          <a:noFill/>
          <a:ln>
            <a:noFill/>
          </a:ln>
        </p:spPr>
      </p:pic>
      <p:pic>
        <p:nvPicPr>
          <p:cNvPr id="194" name="Google Shape;194;p15"/>
          <p:cNvPicPr preferRelativeResize="0"/>
          <p:nvPr/>
        </p:nvPicPr>
        <p:blipFill rotWithShape="1">
          <a:blip r:embed="rId5">
            <a:alphaModFix/>
          </a:blip>
          <a:srcRect b="0" l="0" r="0" t="0"/>
          <a:stretch/>
        </p:blipFill>
        <p:spPr>
          <a:xfrm>
            <a:off x="6370436" y="3181623"/>
            <a:ext cx="2156559" cy="1534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201" name="Google Shape;201;p16"/>
          <p:cNvSpPr txBox="1"/>
          <p:nvPr/>
        </p:nvSpPr>
        <p:spPr>
          <a:xfrm>
            <a:off x="336953" y="659231"/>
            <a:ext cx="8143748"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2800">
                <a:solidFill>
                  <a:schemeClr val="dk1"/>
                </a:solidFill>
                <a:latin typeface="Calibri"/>
                <a:ea typeface="Calibri"/>
                <a:cs typeface="Calibri"/>
                <a:sym typeface="Calibri"/>
              </a:rPr>
              <a:t>Mezclar productos y servicios con estacionalidad opuesta</a:t>
            </a:r>
            <a:endParaRPr sz="2800">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b="0" l="0" r="0" t="0"/>
          <a:stretch/>
        </p:blipFill>
        <p:spPr>
          <a:xfrm>
            <a:off x="174758" y="1613338"/>
            <a:ext cx="2581275" cy="1771650"/>
          </a:xfrm>
          <a:prstGeom prst="rect">
            <a:avLst/>
          </a:prstGeom>
          <a:noFill/>
          <a:ln>
            <a:noFill/>
          </a:ln>
        </p:spPr>
      </p:pic>
      <p:pic>
        <p:nvPicPr>
          <p:cNvPr id="203" name="Google Shape;203;p16"/>
          <p:cNvPicPr preferRelativeResize="0"/>
          <p:nvPr/>
        </p:nvPicPr>
        <p:blipFill rotWithShape="1">
          <a:blip r:embed="rId4">
            <a:alphaModFix/>
          </a:blip>
          <a:srcRect b="0" l="0" r="0" t="0"/>
          <a:stretch/>
        </p:blipFill>
        <p:spPr>
          <a:xfrm>
            <a:off x="5881569" y="1479988"/>
            <a:ext cx="2409825" cy="1905000"/>
          </a:xfrm>
          <a:prstGeom prst="rect">
            <a:avLst/>
          </a:prstGeom>
          <a:noFill/>
          <a:ln>
            <a:noFill/>
          </a:ln>
        </p:spPr>
      </p:pic>
      <p:pic>
        <p:nvPicPr>
          <p:cNvPr id="204" name="Google Shape;204;p16"/>
          <p:cNvPicPr preferRelativeResize="0"/>
          <p:nvPr/>
        </p:nvPicPr>
        <p:blipFill rotWithShape="1">
          <a:blip r:embed="rId5">
            <a:alphaModFix/>
          </a:blip>
          <a:srcRect b="0" l="0" r="0" t="0"/>
          <a:stretch/>
        </p:blipFill>
        <p:spPr>
          <a:xfrm>
            <a:off x="1417246" y="3539550"/>
            <a:ext cx="2447925" cy="1866900"/>
          </a:xfrm>
          <a:prstGeom prst="rect">
            <a:avLst/>
          </a:prstGeom>
          <a:noFill/>
          <a:ln>
            <a:noFill/>
          </a:ln>
        </p:spPr>
      </p:pic>
      <p:pic>
        <p:nvPicPr>
          <p:cNvPr id="205" name="Google Shape;205;p16"/>
          <p:cNvPicPr preferRelativeResize="0"/>
          <p:nvPr/>
        </p:nvPicPr>
        <p:blipFill rotWithShape="1">
          <a:blip r:embed="rId6">
            <a:alphaModFix/>
          </a:blip>
          <a:srcRect b="0" l="0" r="0" t="0"/>
          <a:stretch/>
        </p:blipFill>
        <p:spPr>
          <a:xfrm>
            <a:off x="5233497" y="3539550"/>
            <a:ext cx="2286000" cy="2000250"/>
          </a:xfrm>
          <a:prstGeom prst="rect">
            <a:avLst/>
          </a:prstGeom>
          <a:noFill/>
          <a:ln>
            <a:noFill/>
          </a:ln>
        </p:spPr>
      </p:pic>
      <p:sp>
        <p:nvSpPr>
          <p:cNvPr id="206" name="Google Shape;206;p16"/>
          <p:cNvSpPr/>
          <p:nvPr/>
        </p:nvSpPr>
        <p:spPr>
          <a:xfrm>
            <a:off x="3361289" y="2117391"/>
            <a:ext cx="1944216" cy="702079"/>
          </a:xfrm>
          <a:prstGeom prst="leftRight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6"/>
          <p:cNvSpPr/>
          <p:nvPr/>
        </p:nvSpPr>
        <p:spPr>
          <a:xfrm>
            <a:off x="3922760" y="4188635"/>
            <a:ext cx="1253147" cy="702079"/>
          </a:xfrm>
          <a:prstGeom prst="leftRight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7"/>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Método </a:t>
            </a:r>
            <a:r>
              <a:rPr b="1" lang="es-PE" sz="2800">
                <a:solidFill>
                  <a:schemeClr val="lt1"/>
                </a:solidFill>
                <a:latin typeface="Calibri"/>
                <a:ea typeface="Calibri"/>
                <a:cs typeface="Calibri"/>
                <a:sym typeface="Calibri"/>
              </a:rPr>
              <a:t>gráfico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grpSp>
        <p:nvGrpSpPr>
          <p:cNvPr id="221" name="Google Shape;221;p18"/>
          <p:cNvGrpSpPr/>
          <p:nvPr/>
        </p:nvGrpSpPr>
        <p:grpSpPr>
          <a:xfrm>
            <a:off x="630148" y="977030"/>
            <a:ext cx="7883702" cy="4159578"/>
            <a:chOff x="3467" y="0"/>
            <a:chExt cx="7883702" cy="4159578"/>
          </a:xfrm>
        </p:grpSpPr>
        <p:sp>
          <p:nvSpPr>
            <p:cNvPr id="222" name="Google Shape;222;p18"/>
            <p:cNvSpPr/>
            <p:nvPr/>
          </p:nvSpPr>
          <p:spPr>
            <a:xfrm>
              <a:off x="591797" y="0"/>
              <a:ext cx="6707042" cy="4159578"/>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3467" y="1247873"/>
              <a:ext cx="1516096" cy="1663831"/>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txBox="1"/>
            <p:nvPr/>
          </p:nvSpPr>
          <p:spPr>
            <a:xfrm>
              <a:off x="77477" y="1321883"/>
              <a:ext cx="1368076" cy="151581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1. Determinar la demanda en cada periodo.</a:t>
              </a:r>
              <a:endParaRPr/>
            </a:p>
          </p:txBody>
        </p:sp>
        <p:sp>
          <p:nvSpPr>
            <p:cNvPr id="225" name="Google Shape;225;p18"/>
            <p:cNvSpPr/>
            <p:nvPr/>
          </p:nvSpPr>
          <p:spPr>
            <a:xfrm>
              <a:off x="1595369" y="1247873"/>
              <a:ext cx="1516096" cy="1663831"/>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txBox="1"/>
            <p:nvPr/>
          </p:nvSpPr>
          <p:spPr>
            <a:xfrm>
              <a:off x="1669379" y="1321883"/>
              <a:ext cx="1368076" cy="151581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2. Determinar la capacidad para el tiempo normal, el tiempo extra y la subcontratación en cada periodo.</a:t>
              </a:r>
              <a:endParaRPr/>
            </a:p>
          </p:txBody>
        </p:sp>
        <p:sp>
          <p:nvSpPr>
            <p:cNvPr id="227" name="Google Shape;227;p18"/>
            <p:cNvSpPr/>
            <p:nvPr/>
          </p:nvSpPr>
          <p:spPr>
            <a:xfrm>
              <a:off x="3187270" y="1247873"/>
              <a:ext cx="1516096" cy="1663831"/>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txBox="1"/>
            <p:nvPr/>
          </p:nvSpPr>
          <p:spPr>
            <a:xfrm>
              <a:off x="3261280" y="1321883"/>
              <a:ext cx="1368076" cy="151581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3. Encontrar los costos de mano de obra, contratación y despido, así como los costos de mantener inventarios.</a:t>
              </a:r>
              <a:endParaRPr/>
            </a:p>
          </p:txBody>
        </p:sp>
        <p:sp>
          <p:nvSpPr>
            <p:cNvPr id="229" name="Google Shape;229;p18"/>
            <p:cNvSpPr/>
            <p:nvPr/>
          </p:nvSpPr>
          <p:spPr>
            <a:xfrm>
              <a:off x="4779172" y="1247873"/>
              <a:ext cx="1516096" cy="1663831"/>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txBox="1"/>
            <p:nvPr/>
          </p:nvSpPr>
          <p:spPr>
            <a:xfrm>
              <a:off x="4853182" y="1321883"/>
              <a:ext cx="1368076" cy="151581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4. Considerar la política de la compañía que se aplica a los trabajadores o a los niveles de inventario.</a:t>
              </a:r>
              <a:endParaRPr/>
            </a:p>
          </p:txBody>
        </p:sp>
        <p:sp>
          <p:nvSpPr>
            <p:cNvPr id="231" name="Google Shape;231;p18"/>
            <p:cNvSpPr/>
            <p:nvPr/>
          </p:nvSpPr>
          <p:spPr>
            <a:xfrm>
              <a:off x="6371073" y="1247873"/>
              <a:ext cx="1516096" cy="1663831"/>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txBox="1"/>
            <p:nvPr/>
          </p:nvSpPr>
          <p:spPr>
            <a:xfrm>
              <a:off x="6445083" y="1321883"/>
              <a:ext cx="1368076" cy="1515811"/>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5. Desarrollar planes alternativos y examinar sus costos totales.</a:t>
              </a:r>
              <a:br>
                <a:rPr lang="es-PE" sz="1300">
                  <a:solidFill>
                    <a:schemeClr val="lt1"/>
                  </a:solidFill>
                  <a:latin typeface="Calibri"/>
                  <a:ea typeface="Calibri"/>
                  <a:cs typeface="Calibri"/>
                  <a:sym typeface="Calibri"/>
                </a:rPr>
              </a:br>
              <a:br>
                <a:rPr lang="es-PE"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239" name="Google Shape;239;p19"/>
          <p:cNvSpPr txBox="1"/>
          <p:nvPr/>
        </p:nvSpPr>
        <p:spPr>
          <a:xfrm>
            <a:off x="359024" y="735304"/>
            <a:ext cx="878497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000">
                <a:solidFill>
                  <a:schemeClr val="dk1"/>
                </a:solidFill>
                <a:latin typeface="Calibri"/>
                <a:ea typeface="Calibri"/>
                <a:cs typeface="Calibri"/>
                <a:sym typeface="Calibri"/>
              </a:rPr>
              <a:t>Un fabricante de materiales para techos ubicado en Puente Piedra, preparó los pronósticos mensuales para una familia de productos. En la tabla se muestran los datos del periodo semestral de enero a junio. La compañía desearía comenzar un plan agregado.</a:t>
            </a:r>
            <a:endParaRPr/>
          </a:p>
        </p:txBody>
      </p:sp>
      <p:graphicFrame>
        <p:nvGraphicFramePr>
          <p:cNvPr id="240" name="Google Shape;240;p19"/>
          <p:cNvGraphicFramePr/>
          <p:nvPr/>
        </p:nvGraphicFramePr>
        <p:xfrm>
          <a:off x="451079" y="2103456"/>
          <a:ext cx="3000000" cy="3000000"/>
        </p:xfrm>
        <a:graphic>
          <a:graphicData uri="http://schemas.openxmlformats.org/drawingml/2006/table">
            <a:tbl>
              <a:tblPr bandRow="1" firstRow="1">
                <a:noFill/>
                <a:tableStyleId>{9EB35193-10A4-4A7B-9C59-1FA5430D8138}</a:tableStyleId>
              </a:tblPr>
              <a:tblGrid>
                <a:gridCol w="1998225"/>
                <a:gridCol w="1998225"/>
                <a:gridCol w="1998225"/>
                <a:gridCol w="1998225"/>
              </a:tblGrid>
              <a:tr h="370850">
                <a:tc>
                  <a:txBody>
                    <a:bodyPr/>
                    <a:lstStyle/>
                    <a:p>
                      <a:pPr indent="0" lvl="0" marL="0" marR="0" rtl="0" algn="l">
                        <a:spcBef>
                          <a:spcPts val="0"/>
                        </a:spcBef>
                        <a:spcAft>
                          <a:spcPts val="0"/>
                        </a:spcAft>
                        <a:buNone/>
                      </a:pPr>
                      <a:r>
                        <a:rPr lang="es-PE" sz="1800"/>
                        <a:t>Mes</a:t>
                      </a:r>
                      <a:endParaRPr/>
                    </a:p>
                  </a:txBody>
                  <a:tcPr marT="45725" marB="45725" marR="91450" marL="91450"/>
                </a:tc>
                <a:tc>
                  <a:txBody>
                    <a:bodyPr/>
                    <a:lstStyle/>
                    <a:p>
                      <a:pPr indent="0" lvl="0" marL="0" marR="0" rtl="0" algn="l">
                        <a:spcBef>
                          <a:spcPts val="0"/>
                        </a:spcBef>
                        <a:spcAft>
                          <a:spcPts val="0"/>
                        </a:spcAft>
                        <a:buNone/>
                      </a:pPr>
                      <a:r>
                        <a:rPr lang="es-PE" sz="1800"/>
                        <a:t>Demanda esperada</a:t>
                      </a:r>
                      <a:endParaRPr/>
                    </a:p>
                  </a:txBody>
                  <a:tcPr marT="45725" marB="45725" marR="91450" marL="91450"/>
                </a:tc>
                <a:tc>
                  <a:txBody>
                    <a:bodyPr/>
                    <a:lstStyle/>
                    <a:p>
                      <a:pPr indent="0" lvl="0" marL="0" marR="0" rtl="0" algn="l">
                        <a:spcBef>
                          <a:spcPts val="0"/>
                        </a:spcBef>
                        <a:spcAft>
                          <a:spcPts val="0"/>
                        </a:spcAft>
                        <a:buNone/>
                      </a:pPr>
                      <a:r>
                        <a:rPr lang="es-PE" sz="1800"/>
                        <a:t>Días de producción</a:t>
                      </a:r>
                      <a:endParaRPr/>
                    </a:p>
                  </a:txBody>
                  <a:tcPr marT="45725" marB="45725" marR="91450" marL="91450"/>
                </a:tc>
                <a:tc>
                  <a:txBody>
                    <a:bodyPr/>
                    <a:lstStyle/>
                    <a:p>
                      <a:pPr indent="0" lvl="0" marL="0" marR="0" rtl="0" algn="l">
                        <a:spcBef>
                          <a:spcPts val="0"/>
                        </a:spcBef>
                        <a:spcAft>
                          <a:spcPts val="0"/>
                        </a:spcAft>
                        <a:buNone/>
                      </a:pPr>
                      <a:r>
                        <a:rPr lang="es-PE" sz="1800"/>
                        <a:t>Demanda por día </a:t>
                      </a:r>
                      <a:endParaRPr/>
                    </a:p>
                  </a:txBody>
                  <a:tcPr marT="45725" marB="45725" marR="91450" marL="91450"/>
                </a:tc>
              </a:tr>
              <a:tr h="370850">
                <a:tc>
                  <a:txBody>
                    <a:bodyPr/>
                    <a:lstStyle/>
                    <a:p>
                      <a:pPr indent="0" lvl="0" marL="0" marR="0" rtl="0" algn="l">
                        <a:spcBef>
                          <a:spcPts val="0"/>
                        </a:spcBef>
                        <a:spcAft>
                          <a:spcPts val="0"/>
                        </a:spcAft>
                        <a:buNone/>
                      </a:pPr>
                      <a:r>
                        <a:rPr lang="es-PE" sz="1800"/>
                        <a:t>Enero</a:t>
                      </a:r>
                      <a:endParaRPr/>
                    </a:p>
                  </a:txBody>
                  <a:tcPr marT="45725" marB="45725" marR="91450" marL="91450"/>
                </a:tc>
                <a:tc>
                  <a:txBody>
                    <a:bodyPr/>
                    <a:lstStyle/>
                    <a:p>
                      <a:pPr indent="0" lvl="0" marL="0" marR="0" rtl="0" algn="ctr">
                        <a:spcBef>
                          <a:spcPts val="0"/>
                        </a:spcBef>
                        <a:spcAft>
                          <a:spcPts val="0"/>
                        </a:spcAft>
                        <a:buNone/>
                      </a:pPr>
                      <a:r>
                        <a:rPr lang="es-PE" sz="1800"/>
                        <a:t>900</a:t>
                      </a:r>
                      <a:endParaRPr/>
                    </a:p>
                  </a:txBody>
                  <a:tcPr marT="45725" marB="45725" marR="91450" marL="91450"/>
                </a:tc>
                <a:tc>
                  <a:txBody>
                    <a:bodyPr/>
                    <a:lstStyle/>
                    <a:p>
                      <a:pPr indent="0" lvl="0" marL="0" marR="0" rtl="0" algn="ctr">
                        <a:spcBef>
                          <a:spcPts val="0"/>
                        </a:spcBef>
                        <a:spcAft>
                          <a:spcPts val="0"/>
                        </a:spcAft>
                        <a:buNone/>
                      </a:pPr>
                      <a:r>
                        <a:rPr lang="es-PE" sz="1800"/>
                        <a:t>22</a:t>
                      </a:r>
                      <a:endParaRPr/>
                    </a:p>
                  </a:txBody>
                  <a:tcPr marT="45725" marB="45725" marR="91450" marL="91450"/>
                </a:tc>
                <a:tc>
                  <a:txBody>
                    <a:bodyPr/>
                    <a:lstStyle/>
                    <a:p>
                      <a:pPr indent="0" lvl="0" marL="0" marR="0" rtl="0" algn="ctr">
                        <a:spcBef>
                          <a:spcPts val="0"/>
                        </a:spcBef>
                        <a:spcAft>
                          <a:spcPts val="0"/>
                        </a:spcAft>
                        <a:buNone/>
                      </a:pPr>
                      <a:r>
                        <a:rPr lang="es-PE" sz="1800"/>
                        <a:t>41</a:t>
                      </a:r>
                      <a:endParaRPr/>
                    </a:p>
                  </a:txBody>
                  <a:tcPr marT="45725" marB="45725" marR="91450" marL="91450"/>
                </a:tc>
              </a:tr>
              <a:tr h="370850">
                <a:tc>
                  <a:txBody>
                    <a:bodyPr/>
                    <a:lstStyle/>
                    <a:p>
                      <a:pPr indent="0" lvl="0" marL="0" marR="0" rtl="0" algn="l">
                        <a:spcBef>
                          <a:spcPts val="0"/>
                        </a:spcBef>
                        <a:spcAft>
                          <a:spcPts val="0"/>
                        </a:spcAft>
                        <a:buNone/>
                      </a:pPr>
                      <a:r>
                        <a:rPr lang="es-PE" sz="1800"/>
                        <a:t>Febrero</a:t>
                      </a:r>
                      <a:endParaRPr/>
                    </a:p>
                  </a:txBody>
                  <a:tcPr marT="45725" marB="45725" marR="91450" marL="91450"/>
                </a:tc>
                <a:tc>
                  <a:txBody>
                    <a:bodyPr/>
                    <a:lstStyle/>
                    <a:p>
                      <a:pPr indent="0" lvl="0" marL="0" marR="0" rtl="0" algn="ctr">
                        <a:spcBef>
                          <a:spcPts val="0"/>
                        </a:spcBef>
                        <a:spcAft>
                          <a:spcPts val="0"/>
                        </a:spcAft>
                        <a:buNone/>
                      </a:pPr>
                      <a:r>
                        <a:rPr lang="es-PE" sz="1800"/>
                        <a:t>700</a:t>
                      </a:r>
                      <a:endParaRPr/>
                    </a:p>
                  </a:txBody>
                  <a:tcPr marT="45725" marB="45725" marR="91450" marL="91450"/>
                </a:tc>
                <a:tc>
                  <a:txBody>
                    <a:bodyPr/>
                    <a:lstStyle/>
                    <a:p>
                      <a:pPr indent="0" lvl="0" marL="0" marR="0" rtl="0" algn="ctr">
                        <a:spcBef>
                          <a:spcPts val="0"/>
                        </a:spcBef>
                        <a:spcAft>
                          <a:spcPts val="0"/>
                        </a:spcAft>
                        <a:buNone/>
                      </a:pPr>
                      <a:r>
                        <a:rPr lang="es-PE" sz="1800"/>
                        <a:t>18</a:t>
                      </a:r>
                      <a:endParaRPr/>
                    </a:p>
                  </a:txBody>
                  <a:tcPr marT="45725" marB="45725" marR="91450" marL="91450"/>
                </a:tc>
                <a:tc>
                  <a:txBody>
                    <a:bodyPr/>
                    <a:lstStyle/>
                    <a:p>
                      <a:pPr indent="0" lvl="0" marL="0" marR="0" rtl="0" algn="ctr">
                        <a:spcBef>
                          <a:spcPts val="0"/>
                        </a:spcBef>
                        <a:spcAft>
                          <a:spcPts val="0"/>
                        </a:spcAft>
                        <a:buNone/>
                      </a:pPr>
                      <a:r>
                        <a:rPr lang="es-PE" sz="1800"/>
                        <a:t>39</a:t>
                      </a:r>
                      <a:endParaRPr/>
                    </a:p>
                  </a:txBody>
                  <a:tcPr marT="45725" marB="45725" marR="91450" marL="91450"/>
                </a:tc>
              </a:tr>
              <a:tr h="370850">
                <a:tc>
                  <a:txBody>
                    <a:bodyPr/>
                    <a:lstStyle/>
                    <a:p>
                      <a:pPr indent="0" lvl="0" marL="0" marR="0" rtl="0" algn="l">
                        <a:spcBef>
                          <a:spcPts val="0"/>
                        </a:spcBef>
                        <a:spcAft>
                          <a:spcPts val="0"/>
                        </a:spcAft>
                        <a:buNone/>
                      </a:pPr>
                      <a:r>
                        <a:rPr lang="es-PE" sz="1800"/>
                        <a:t>Marzo</a:t>
                      </a:r>
                      <a:endParaRPr/>
                    </a:p>
                  </a:txBody>
                  <a:tcPr marT="45725" marB="45725" marR="91450" marL="91450"/>
                </a:tc>
                <a:tc>
                  <a:txBody>
                    <a:bodyPr/>
                    <a:lstStyle/>
                    <a:p>
                      <a:pPr indent="0" lvl="0" marL="0" marR="0" rtl="0" algn="ctr">
                        <a:spcBef>
                          <a:spcPts val="0"/>
                        </a:spcBef>
                        <a:spcAft>
                          <a:spcPts val="0"/>
                        </a:spcAft>
                        <a:buNone/>
                      </a:pPr>
                      <a:r>
                        <a:rPr lang="es-PE" sz="1800"/>
                        <a:t>800</a:t>
                      </a:r>
                      <a:endParaRPr/>
                    </a:p>
                  </a:txBody>
                  <a:tcPr marT="45725" marB="45725" marR="91450" marL="91450"/>
                </a:tc>
                <a:tc>
                  <a:txBody>
                    <a:bodyPr/>
                    <a:lstStyle/>
                    <a:p>
                      <a:pPr indent="0" lvl="0" marL="0" marR="0" rtl="0" algn="ctr">
                        <a:spcBef>
                          <a:spcPts val="0"/>
                        </a:spcBef>
                        <a:spcAft>
                          <a:spcPts val="0"/>
                        </a:spcAft>
                        <a:buNone/>
                      </a:pPr>
                      <a:r>
                        <a:rPr lang="es-PE" sz="1800"/>
                        <a:t>21</a:t>
                      </a:r>
                      <a:endParaRPr/>
                    </a:p>
                  </a:txBody>
                  <a:tcPr marT="45725" marB="45725" marR="91450" marL="91450"/>
                </a:tc>
                <a:tc>
                  <a:txBody>
                    <a:bodyPr/>
                    <a:lstStyle/>
                    <a:p>
                      <a:pPr indent="0" lvl="0" marL="0" marR="0" rtl="0" algn="ctr">
                        <a:spcBef>
                          <a:spcPts val="0"/>
                        </a:spcBef>
                        <a:spcAft>
                          <a:spcPts val="0"/>
                        </a:spcAft>
                        <a:buNone/>
                      </a:pPr>
                      <a:r>
                        <a:rPr lang="es-PE" sz="1800"/>
                        <a:t>38</a:t>
                      </a:r>
                      <a:endParaRPr/>
                    </a:p>
                  </a:txBody>
                  <a:tcPr marT="45725" marB="45725" marR="91450" marL="91450"/>
                </a:tc>
              </a:tr>
              <a:tr h="370850">
                <a:tc>
                  <a:txBody>
                    <a:bodyPr/>
                    <a:lstStyle/>
                    <a:p>
                      <a:pPr indent="0" lvl="0" marL="0" marR="0" rtl="0" algn="l">
                        <a:spcBef>
                          <a:spcPts val="0"/>
                        </a:spcBef>
                        <a:spcAft>
                          <a:spcPts val="0"/>
                        </a:spcAft>
                        <a:buNone/>
                      </a:pPr>
                      <a:r>
                        <a:rPr lang="es-PE" sz="1800"/>
                        <a:t>Abril</a:t>
                      </a:r>
                      <a:endParaRPr/>
                    </a:p>
                  </a:txBody>
                  <a:tcPr marT="45725" marB="45725" marR="91450" marL="91450"/>
                </a:tc>
                <a:tc>
                  <a:txBody>
                    <a:bodyPr/>
                    <a:lstStyle/>
                    <a:p>
                      <a:pPr indent="0" lvl="0" marL="0" marR="0" rtl="0" algn="ctr">
                        <a:spcBef>
                          <a:spcPts val="0"/>
                        </a:spcBef>
                        <a:spcAft>
                          <a:spcPts val="0"/>
                        </a:spcAft>
                        <a:buNone/>
                      </a:pPr>
                      <a:r>
                        <a:rPr lang="es-PE" sz="1800"/>
                        <a:t>1,200</a:t>
                      </a:r>
                      <a:endParaRPr/>
                    </a:p>
                  </a:txBody>
                  <a:tcPr marT="45725" marB="45725" marR="91450" marL="91450"/>
                </a:tc>
                <a:tc>
                  <a:txBody>
                    <a:bodyPr/>
                    <a:lstStyle/>
                    <a:p>
                      <a:pPr indent="0" lvl="0" marL="0" marR="0" rtl="0" algn="ctr">
                        <a:spcBef>
                          <a:spcPts val="0"/>
                        </a:spcBef>
                        <a:spcAft>
                          <a:spcPts val="0"/>
                        </a:spcAft>
                        <a:buNone/>
                      </a:pPr>
                      <a:r>
                        <a:rPr lang="es-PE" sz="1800"/>
                        <a:t>21</a:t>
                      </a:r>
                      <a:endParaRPr/>
                    </a:p>
                  </a:txBody>
                  <a:tcPr marT="45725" marB="45725" marR="91450" marL="91450"/>
                </a:tc>
                <a:tc>
                  <a:txBody>
                    <a:bodyPr/>
                    <a:lstStyle/>
                    <a:p>
                      <a:pPr indent="0" lvl="0" marL="0" marR="0" rtl="0" algn="ctr">
                        <a:spcBef>
                          <a:spcPts val="0"/>
                        </a:spcBef>
                        <a:spcAft>
                          <a:spcPts val="0"/>
                        </a:spcAft>
                        <a:buNone/>
                      </a:pPr>
                      <a:r>
                        <a:rPr lang="es-PE" sz="1800"/>
                        <a:t>57</a:t>
                      </a:r>
                      <a:endParaRPr/>
                    </a:p>
                  </a:txBody>
                  <a:tcPr marT="45725" marB="45725" marR="91450" marL="91450"/>
                </a:tc>
              </a:tr>
              <a:tr h="370850">
                <a:tc>
                  <a:txBody>
                    <a:bodyPr/>
                    <a:lstStyle/>
                    <a:p>
                      <a:pPr indent="0" lvl="0" marL="0" marR="0" rtl="0" algn="l">
                        <a:spcBef>
                          <a:spcPts val="0"/>
                        </a:spcBef>
                        <a:spcAft>
                          <a:spcPts val="0"/>
                        </a:spcAft>
                        <a:buNone/>
                      </a:pPr>
                      <a:r>
                        <a:rPr lang="es-PE" sz="1800"/>
                        <a:t>Mayo</a:t>
                      </a:r>
                      <a:endParaRPr/>
                    </a:p>
                  </a:txBody>
                  <a:tcPr marT="45725" marB="45725" marR="91450" marL="91450"/>
                </a:tc>
                <a:tc>
                  <a:txBody>
                    <a:bodyPr/>
                    <a:lstStyle/>
                    <a:p>
                      <a:pPr indent="0" lvl="0" marL="0" marR="0" rtl="0" algn="ctr">
                        <a:spcBef>
                          <a:spcPts val="0"/>
                        </a:spcBef>
                        <a:spcAft>
                          <a:spcPts val="0"/>
                        </a:spcAft>
                        <a:buNone/>
                      </a:pPr>
                      <a:r>
                        <a:rPr lang="es-PE" sz="1800"/>
                        <a:t>1,500</a:t>
                      </a:r>
                      <a:endParaRPr/>
                    </a:p>
                  </a:txBody>
                  <a:tcPr marT="45725" marB="45725" marR="91450" marL="91450"/>
                </a:tc>
                <a:tc>
                  <a:txBody>
                    <a:bodyPr/>
                    <a:lstStyle/>
                    <a:p>
                      <a:pPr indent="0" lvl="0" marL="0" marR="0" rtl="0" algn="ctr">
                        <a:spcBef>
                          <a:spcPts val="0"/>
                        </a:spcBef>
                        <a:spcAft>
                          <a:spcPts val="0"/>
                        </a:spcAft>
                        <a:buNone/>
                      </a:pPr>
                      <a:r>
                        <a:rPr lang="es-PE" sz="1800"/>
                        <a:t>22</a:t>
                      </a:r>
                      <a:endParaRPr/>
                    </a:p>
                  </a:txBody>
                  <a:tcPr marT="45725" marB="45725" marR="91450" marL="91450"/>
                </a:tc>
                <a:tc>
                  <a:txBody>
                    <a:bodyPr/>
                    <a:lstStyle/>
                    <a:p>
                      <a:pPr indent="0" lvl="0" marL="0" marR="0" rtl="0" algn="ctr">
                        <a:spcBef>
                          <a:spcPts val="0"/>
                        </a:spcBef>
                        <a:spcAft>
                          <a:spcPts val="0"/>
                        </a:spcAft>
                        <a:buNone/>
                      </a:pPr>
                      <a:r>
                        <a:rPr lang="es-PE" sz="1800"/>
                        <a:t>68</a:t>
                      </a:r>
                      <a:endParaRPr/>
                    </a:p>
                  </a:txBody>
                  <a:tcPr marT="45725" marB="45725" marR="91450" marL="91450"/>
                </a:tc>
              </a:tr>
              <a:tr h="370850">
                <a:tc>
                  <a:txBody>
                    <a:bodyPr/>
                    <a:lstStyle/>
                    <a:p>
                      <a:pPr indent="0" lvl="0" marL="0" marR="0" rtl="0" algn="l">
                        <a:spcBef>
                          <a:spcPts val="0"/>
                        </a:spcBef>
                        <a:spcAft>
                          <a:spcPts val="0"/>
                        </a:spcAft>
                        <a:buNone/>
                      </a:pPr>
                      <a:r>
                        <a:rPr lang="es-PE" sz="1800"/>
                        <a:t>Junio</a:t>
                      </a:r>
                      <a:endParaRPr/>
                    </a:p>
                  </a:txBody>
                  <a:tcPr marT="45725" marB="45725" marR="91450" marL="91450"/>
                </a:tc>
                <a:tc>
                  <a:txBody>
                    <a:bodyPr/>
                    <a:lstStyle/>
                    <a:p>
                      <a:pPr indent="0" lvl="0" marL="0" marR="0" rtl="0" algn="ctr">
                        <a:spcBef>
                          <a:spcPts val="0"/>
                        </a:spcBef>
                        <a:spcAft>
                          <a:spcPts val="0"/>
                        </a:spcAft>
                        <a:buNone/>
                      </a:pPr>
                      <a:r>
                        <a:rPr lang="es-PE" sz="1800"/>
                        <a:t>1,100</a:t>
                      </a:r>
                      <a:endParaRPr/>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PE" sz="1800"/>
                        <a:t>20</a:t>
                      </a:r>
                      <a:endParaRPr/>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PE" sz="1800"/>
                        <a:t>55</a:t>
                      </a:r>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s-PE" sz="1800"/>
                        <a:t>6,200</a:t>
                      </a:r>
                      <a:endParaRPr/>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s-PE" sz="1800"/>
                        <a:t>124</a:t>
                      </a:r>
                      <a:endParaRPr/>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t/>
                      </a:r>
                      <a:endParaRPr b="1" sz="1800">
                        <a:solidFill>
                          <a:srgbClr val="FF0000"/>
                        </a:solidFill>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 name="Google Shape;38;p2"/>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la planeación agregada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pic>
        <p:nvPicPr>
          <p:cNvPr id="247" name="Google Shape;247;p20"/>
          <p:cNvPicPr preferRelativeResize="0"/>
          <p:nvPr/>
        </p:nvPicPr>
        <p:blipFill rotWithShape="1">
          <a:blip r:embed="rId3">
            <a:alphaModFix/>
          </a:blip>
          <a:srcRect b="0" l="0" r="0" t="0"/>
          <a:stretch/>
        </p:blipFill>
        <p:spPr>
          <a:xfrm>
            <a:off x="178030" y="690162"/>
            <a:ext cx="8082567" cy="4482548"/>
          </a:xfrm>
          <a:prstGeom prst="rect">
            <a:avLst/>
          </a:prstGeom>
          <a:noFill/>
          <a:ln>
            <a:noFill/>
          </a:ln>
        </p:spPr>
      </p:pic>
      <p:graphicFrame>
        <p:nvGraphicFramePr>
          <p:cNvPr id="248" name="Google Shape;248;p20"/>
          <p:cNvGraphicFramePr/>
          <p:nvPr/>
        </p:nvGraphicFramePr>
        <p:xfrm>
          <a:off x="6574216" y="1406650"/>
          <a:ext cx="3000000" cy="3000000"/>
        </p:xfrm>
        <a:graphic>
          <a:graphicData uri="http://schemas.openxmlformats.org/drawingml/2006/table">
            <a:tbl>
              <a:tblPr bandRow="1" firstRow="1">
                <a:noFill/>
                <a:tableStyleId>{9EB35193-10A4-4A7B-9C59-1FA5430D8138}</a:tableStyleId>
              </a:tblPr>
              <a:tblGrid>
                <a:gridCol w="1998225"/>
              </a:tblGrid>
              <a:tr h="370850">
                <a:tc>
                  <a:txBody>
                    <a:bodyPr/>
                    <a:lstStyle/>
                    <a:p>
                      <a:pPr indent="0" lvl="0" marL="0" marR="0" rtl="0" algn="l">
                        <a:spcBef>
                          <a:spcPts val="0"/>
                        </a:spcBef>
                        <a:spcAft>
                          <a:spcPts val="0"/>
                        </a:spcAft>
                        <a:buNone/>
                      </a:pPr>
                      <a:r>
                        <a:rPr lang="es-PE" sz="1800"/>
                        <a:t>Mes</a:t>
                      </a:r>
                      <a:endParaRPr/>
                    </a:p>
                  </a:txBody>
                  <a:tcPr marT="45725" marB="45725" marR="91450" marL="91450"/>
                </a:tc>
              </a:tr>
              <a:tr h="370850">
                <a:tc>
                  <a:txBody>
                    <a:bodyPr/>
                    <a:lstStyle/>
                    <a:p>
                      <a:pPr indent="0" lvl="0" marL="0" marR="0" rtl="0" algn="l">
                        <a:spcBef>
                          <a:spcPts val="0"/>
                        </a:spcBef>
                        <a:spcAft>
                          <a:spcPts val="0"/>
                        </a:spcAft>
                        <a:buNone/>
                      </a:pPr>
                      <a:r>
                        <a:rPr lang="es-PE" sz="1800"/>
                        <a:t>Enero</a:t>
                      </a:r>
                      <a:endParaRPr/>
                    </a:p>
                  </a:txBody>
                  <a:tcPr marT="45725" marB="45725" marR="91450" marL="91450"/>
                </a:tc>
              </a:tr>
              <a:tr h="370850">
                <a:tc>
                  <a:txBody>
                    <a:bodyPr/>
                    <a:lstStyle/>
                    <a:p>
                      <a:pPr indent="0" lvl="0" marL="0" marR="0" rtl="0" algn="l">
                        <a:spcBef>
                          <a:spcPts val="0"/>
                        </a:spcBef>
                        <a:spcAft>
                          <a:spcPts val="0"/>
                        </a:spcAft>
                        <a:buNone/>
                      </a:pPr>
                      <a:r>
                        <a:rPr lang="es-PE" sz="1800"/>
                        <a:t>Febrero</a:t>
                      </a:r>
                      <a:endParaRPr/>
                    </a:p>
                  </a:txBody>
                  <a:tcPr marT="45725" marB="45725" marR="91450" marL="91450"/>
                </a:tc>
              </a:tr>
              <a:tr h="370850">
                <a:tc>
                  <a:txBody>
                    <a:bodyPr/>
                    <a:lstStyle/>
                    <a:p>
                      <a:pPr indent="0" lvl="0" marL="0" marR="0" rtl="0" algn="l">
                        <a:spcBef>
                          <a:spcPts val="0"/>
                        </a:spcBef>
                        <a:spcAft>
                          <a:spcPts val="0"/>
                        </a:spcAft>
                        <a:buNone/>
                      </a:pPr>
                      <a:r>
                        <a:rPr lang="es-PE" sz="1800"/>
                        <a:t>Marzo</a:t>
                      </a:r>
                      <a:endParaRPr/>
                    </a:p>
                  </a:txBody>
                  <a:tcPr marT="45725" marB="45725" marR="91450" marL="91450"/>
                </a:tc>
              </a:tr>
              <a:tr h="370850">
                <a:tc>
                  <a:txBody>
                    <a:bodyPr/>
                    <a:lstStyle/>
                    <a:p>
                      <a:pPr indent="0" lvl="0" marL="0" marR="0" rtl="0" algn="l">
                        <a:spcBef>
                          <a:spcPts val="0"/>
                        </a:spcBef>
                        <a:spcAft>
                          <a:spcPts val="0"/>
                        </a:spcAft>
                        <a:buNone/>
                      </a:pPr>
                      <a:r>
                        <a:rPr lang="es-PE" sz="1800"/>
                        <a:t>Abril</a:t>
                      </a:r>
                      <a:endParaRPr/>
                    </a:p>
                  </a:txBody>
                  <a:tcPr marT="45725" marB="45725" marR="91450" marL="91450"/>
                </a:tc>
              </a:tr>
              <a:tr h="370850">
                <a:tc>
                  <a:txBody>
                    <a:bodyPr/>
                    <a:lstStyle/>
                    <a:p>
                      <a:pPr indent="0" lvl="0" marL="0" marR="0" rtl="0" algn="l">
                        <a:spcBef>
                          <a:spcPts val="0"/>
                        </a:spcBef>
                        <a:spcAft>
                          <a:spcPts val="0"/>
                        </a:spcAft>
                        <a:buNone/>
                      </a:pPr>
                      <a:r>
                        <a:rPr lang="es-PE" sz="1800"/>
                        <a:t>Mayo</a:t>
                      </a:r>
                      <a:endParaRPr/>
                    </a:p>
                  </a:txBody>
                  <a:tcPr marT="45725" marB="45725" marR="91450" marL="91450"/>
                </a:tc>
              </a:tr>
              <a:tr h="370850">
                <a:tc>
                  <a:txBody>
                    <a:bodyPr/>
                    <a:lstStyle/>
                    <a:p>
                      <a:pPr indent="0" lvl="0" marL="0" marR="0" rtl="0" algn="l">
                        <a:spcBef>
                          <a:spcPts val="0"/>
                        </a:spcBef>
                        <a:spcAft>
                          <a:spcPts val="0"/>
                        </a:spcAft>
                        <a:buNone/>
                      </a:pPr>
                      <a:r>
                        <a:rPr lang="es-PE" sz="1800"/>
                        <a:t>Junio</a:t>
                      </a:r>
                      <a:endParaRPr/>
                    </a:p>
                  </a:txBody>
                  <a:tcPr marT="45725" marB="45725" marR="91450" marL="91450"/>
                </a:tc>
              </a:tr>
            </a:tbl>
          </a:graphicData>
        </a:graphic>
      </p:graphicFrame>
      <p:graphicFrame>
        <p:nvGraphicFramePr>
          <p:cNvPr id="249" name="Google Shape;249;p20"/>
          <p:cNvGraphicFramePr/>
          <p:nvPr/>
        </p:nvGraphicFramePr>
        <p:xfrm>
          <a:off x="7434804" y="1401066"/>
          <a:ext cx="3000000" cy="3000000"/>
        </p:xfrm>
        <a:graphic>
          <a:graphicData uri="http://schemas.openxmlformats.org/drawingml/2006/table">
            <a:tbl>
              <a:tblPr bandRow="1" firstRow="1">
                <a:noFill/>
                <a:tableStyleId>{9EB35193-10A4-4A7B-9C59-1FA5430D8138}</a:tableStyleId>
              </a:tblPr>
              <a:tblGrid>
                <a:gridCol w="1998225"/>
              </a:tblGrid>
              <a:tr h="370850">
                <a:tc>
                  <a:txBody>
                    <a:bodyPr/>
                    <a:lstStyle/>
                    <a:p>
                      <a:pPr indent="0" lvl="0" marL="0" marR="0" rtl="0" algn="l">
                        <a:spcBef>
                          <a:spcPts val="0"/>
                        </a:spcBef>
                        <a:spcAft>
                          <a:spcPts val="0"/>
                        </a:spcAft>
                        <a:buNone/>
                      </a:pPr>
                      <a:r>
                        <a:rPr lang="es-PE" sz="1800"/>
                        <a:t>Demanda por día </a:t>
                      </a:r>
                      <a:endParaRPr/>
                    </a:p>
                  </a:txBody>
                  <a:tcPr marT="45725" marB="45725" marR="91450" marL="91450"/>
                </a:tc>
              </a:tr>
              <a:tr h="370850">
                <a:tc>
                  <a:txBody>
                    <a:bodyPr/>
                    <a:lstStyle/>
                    <a:p>
                      <a:pPr indent="0" lvl="0" marL="0" marR="0" rtl="0" algn="ctr">
                        <a:spcBef>
                          <a:spcPts val="0"/>
                        </a:spcBef>
                        <a:spcAft>
                          <a:spcPts val="0"/>
                        </a:spcAft>
                        <a:buNone/>
                      </a:pPr>
                      <a:r>
                        <a:rPr lang="es-PE" sz="1800"/>
                        <a:t>41</a:t>
                      </a:r>
                      <a:endParaRPr/>
                    </a:p>
                  </a:txBody>
                  <a:tcPr marT="45725" marB="45725" marR="91450" marL="91450"/>
                </a:tc>
              </a:tr>
              <a:tr h="370850">
                <a:tc>
                  <a:txBody>
                    <a:bodyPr/>
                    <a:lstStyle/>
                    <a:p>
                      <a:pPr indent="0" lvl="0" marL="0" marR="0" rtl="0" algn="ctr">
                        <a:spcBef>
                          <a:spcPts val="0"/>
                        </a:spcBef>
                        <a:spcAft>
                          <a:spcPts val="0"/>
                        </a:spcAft>
                        <a:buNone/>
                      </a:pPr>
                      <a:r>
                        <a:rPr lang="es-PE" sz="1800"/>
                        <a:t>39</a:t>
                      </a:r>
                      <a:endParaRPr/>
                    </a:p>
                  </a:txBody>
                  <a:tcPr marT="45725" marB="45725" marR="91450" marL="91450"/>
                </a:tc>
              </a:tr>
              <a:tr h="370850">
                <a:tc>
                  <a:txBody>
                    <a:bodyPr/>
                    <a:lstStyle/>
                    <a:p>
                      <a:pPr indent="0" lvl="0" marL="0" marR="0" rtl="0" algn="ctr">
                        <a:spcBef>
                          <a:spcPts val="0"/>
                        </a:spcBef>
                        <a:spcAft>
                          <a:spcPts val="0"/>
                        </a:spcAft>
                        <a:buNone/>
                      </a:pPr>
                      <a:r>
                        <a:rPr lang="es-PE" sz="1800"/>
                        <a:t>38</a:t>
                      </a:r>
                      <a:endParaRPr/>
                    </a:p>
                  </a:txBody>
                  <a:tcPr marT="45725" marB="45725" marR="91450" marL="91450"/>
                </a:tc>
              </a:tr>
              <a:tr h="370850">
                <a:tc>
                  <a:txBody>
                    <a:bodyPr/>
                    <a:lstStyle/>
                    <a:p>
                      <a:pPr indent="0" lvl="0" marL="0" marR="0" rtl="0" algn="ctr">
                        <a:spcBef>
                          <a:spcPts val="0"/>
                        </a:spcBef>
                        <a:spcAft>
                          <a:spcPts val="0"/>
                        </a:spcAft>
                        <a:buNone/>
                      </a:pPr>
                      <a:r>
                        <a:rPr lang="es-PE" sz="1800"/>
                        <a:t>57</a:t>
                      </a:r>
                      <a:endParaRPr/>
                    </a:p>
                  </a:txBody>
                  <a:tcPr marT="45725" marB="45725" marR="91450" marL="91450"/>
                </a:tc>
              </a:tr>
              <a:tr h="370850">
                <a:tc>
                  <a:txBody>
                    <a:bodyPr/>
                    <a:lstStyle/>
                    <a:p>
                      <a:pPr indent="0" lvl="0" marL="0" marR="0" rtl="0" algn="ctr">
                        <a:spcBef>
                          <a:spcPts val="0"/>
                        </a:spcBef>
                        <a:spcAft>
                          <a:spcPts val="0"/>
                        </a:spcAft>
                        <a:buNone/>
                      </a:pPr>
                      <a:r>
                        <a:rPr lang="es-PE" sz="1800"/>
                        <a:t>68</a:t>
                      </a:r>
                      <a:endParaRPr/>
                    </a:p>
                  </a:txBody>
                  <a:tcPr marT="45725" marB="45725" marR="91450" marL="91450"/>
                </a:tc>
              </a:tr>
              <a:tr h="370850">
                <a:tc>
                  <a:txBody>
                    <a:bodyPr/>
                    <a:lstStyle/>
                    <a:p>
                      <a:pPr indent="0" lvl="0" marL="0" marR="0" rtl="0" algn="ctr">
                        <a:spcBef>
                          <a:spcPts val="0"/>
                        </a:spcBef>
                        <a:spcAft>
                          <a:spcPts val="0"/>
                        </a:spcAft>
                        <a:buNone/>
                      </a:pPr>
                      <a:r>
                        <a:rPr lang="es-PE" sz="1800"/>
                        <a:t>55</a:t>
                      </a:r>
                      <a:endParaRPr/>
                    </a:p>
                  </a:txBody>
                  <a:tcPr marT="45725" marB="45725" marR="91450" marL="91450"/>
                </a:tc>
              </a:tr>
            </a:tbl>
          </a:graphicData>
        </a:graphic>
      </p:graphicFrame>
      <p:sp>
        <p:nvSpPr>
          <p:cNvPr id="250" name="Google Shape;250;p20"/>
          <p:cNvSpPr/>
          <p:nvPr/>
        </p:nvSpPr>
        <p:spPr>
          <a:xfrm>
            <a:off x="1238621" y="2425189"/>
            <a:ext cx="2592288" cy="914400"/>
          </a:xfrm>
          <a:prstGeom prst="ellipse">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0"/>
          <p:cNvSpPr/>
          <p:nvPr/>
        </p:nvSpPr>
        <p:spPr>
          <a:xfrm>
            <a:off x="3758902" y="1345069"/>
            <a:ext cx="2736304" cy="1224136"/>
          </a:xfrm>
          <a:prstGeom prst="ellipse">
            <a:avLst/>
          </a:prstGeom>
          <a:noFill/>
          <a:ln cap="flat" cmpd="sng" w="2540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0"/>
          <p:cNvSpPr/>
          <p:nvPr/>
        </p:nvSpPr>
        <p:spPr>
          <a:xfrm>
            <a:off x="2672242" y="5216207"/>
            <a:ext cx="437567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000">
                <a:solidFill>
                  <a:schemeClr val="dk1"/>
                </a:solidFill>
                <a:latin typeface="Calibri"/>
                <a:ea typeface="Calibri"/>
                <a:cs typeface="Calibri"/>
                <a:sym typeface="Calibri"/>
              </a:rPr>
              <a:t>Render, B; Heizer, J (2014). “Principios de Administración de Operaciones”. 9na edición. México, D.F. México. Editorial Pearson. Capítulo 13.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259" name="Google Shape;259;p21"/>
          <p:cNvSpPr/>
          <p:nvPr/>
        </p:nvSpPr>
        <p:spPr>
          <a:xfrm>
            <a:off x="6019147" y="776683"/>
            <a:ext cx="2752894" cy="1080120"/>
          </a:xfrm>
          <a:prstGeom prst="roundRect">
            <a:avLst>
              <a:gd fmla="val 16667" name="adj"/>
            </a:avLst>
          </a:prstGeom>
          <a:solidFill>
            <a:srgbClr val="C2D59B"/>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chemeClr val="lt1"/>
                </a:solidFill>
                <a:latin typeface="Calibri"/>
                <a:ea typeface="Calibri"/>
                <a:cs typeface="Calibri"/>
                <a:sym typeface="Calibri"/>
              </a:rPr>
              <a:t>Estrategia de persecución</a:t>
            </a:r>
            <a:endParaRPr/>
          </a:p>
        </p:txBody>
      </p:sp>
      <p:sp>
        <p:nvSpPr>
          <p:cNvPr id="260" name="Google Shape;260;p21"/>
          <p:cNvSpPr/>
          <p:nvPr/>
        </p:nvSpPr>
        <p:spPr>
          <a:xfrm>
            <a:off x="83940" y="892040"/>
            <a:ext cx="5700399" cy="1080120"/>
          </a:xfrm>
          <a:prstGeom prst="roundRect">
            <a:avLst>
              <a:gd fmla="val 16667" name="adj"/>
            </a:avLst>
          </a:prstGeom>
          <a:solidFill>
            <a:srgbClr val="C2D59B"/>
          </a:solid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chemeClr val="lt1"/>
                </a:solidFill>
                <a:latin typeface="Calibri"/>
                <a:ea typeface="Calibri"/>
                <a:cs typeface="Calibri"/>
                <a:sym typeface="Calibri"/>
              </a:rPr>
              <a:t>Estrategias de nivelación</a:t>
            </a:r>
            <a:endParaRPr/>
          </a:p>
        </p:txBody>
      </p:sp>
      <p:grpSp>
        <p:nvGrpSpPr>
          <p:cNvPr id="261" name="Google Shape;261;p21"/>
          <p:cNvGrpSpPr/>
          <p:nvPr/>
        </p:nvGrpSpPr>
        <p:grpSpPr>
          <a:xfrm>
            <a:off x="175449" y="1530141"/>
            <a:ext cx="8549594" cy="3454834"/>
            <a:chOff x="501" y="11520"/>
            <a:chExt cx="8549594" cy="3454834"/>
          </a:xfrm>
        </p:grpSpPr>
        <p:sp>
          <p:nvSpPr>
            <p:cNvPr id="262" name="Google Shape;262;p21"/>
            <p:cNvSpPr/>
            <p:nvPr/>
          </p:nvSpPr>
          <p:spPr>
            <a:xfrm>
              <a:off x="501" y="11520"/>
              <a:ext cx="2229326" cy="547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txBox="1"/>
            <p:nvPr/>
          </p:nvSpPr>
          <p:spPr>
            <a:xfrm>
              <a:off x="501" y="11520"/>
              <a:ext cx="2229326" cy="54720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Estrategia posible 1:</a:t>
              </a:r>
              <a:endParaRPr/>
            </a:p>
          </p:txBody>
        </p:sp>
        <p:sp>
          <p:nvSpPr>
            <p:cNvPr id="264" name="Google Shape;264;p21"/>
            <p:cNvSpPr/>
            <p:nvPr/>
          </p:nvSpPr>
          <p:spPr>
            <a:xfrm>
              <a:off x="501" y="558720"/>
              <a:ext cx="2229326" cy="2907634"/>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txBox="1"/>
            <p:nvPr/>
          </p:nvSpPr>
          <p:spPr>
            <a:xfrm>
              <a:off x="501" y="558720"/>
              <a:ext cx="2229326" cy="2907634"/>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Mantener una fuerza de trabajo constante a lo largo del periodo de 6 meses. </a:t>
              </a:r>
              <a:endParaRPr/>
            </a:p>
          </p:txBody>
        </p:sp>
        <p:sp>
          <p:nvSpPr>
            <p:cNvPr id="266" name="Google Shape;266;p21"/>
            <p:cNvSpPr/>
            <p:nvPr/>
          </p:nvSpPr>
          <p:spPr>
            <a:xfrm>
              <a:off x="2607663" y="11520"/>
              <a:ext cx="2938462" cy="547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nvSpPr>
          <p:spPr>
            <a:xfrm>
              <a:off x="2607663" y="11520"/>
              <a:ext cx="2938462" cy="54720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Estrategia posible 2:</a:t>
              </a:r>
              <a:endParaRPr/>
            </a:p>
          </p:txBody>
        </p:sp>
        <p:sp>
          <p:nvSpPr>
            <p:cNvPr id="268" name="Google Shape;268;p21"/>
            <p:cNvSpPr/>
            <p:nvPr/>
          </p:nvSpPr>
          <p:spPr>
            <a:xfrm>
              <a:off x="2597487" y="558720"/>
              <a:ext cx="2958814" cy="2907634"/>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txBox="1"/>
            <p:nvPr/>
          </p:nvSpPr>
          <p:spPr>
            <a:xfrm>
              <a:off x="2597487" y="558720"/>
              <a:ext cx="2958814" cy="2907634"/>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Mantener una fuerza de trabajo constante al nivel requerido para satisfacer la demanda del mes más bajo (marzo) y cumplir la demanda registrada por arriba de este nivel mediante subcontrataciones. </a:t>
              </a:r>
              <a:endParaRPr/>
            </a:p>
          </p:txBody>
        </p:sp>
        <p:sp>
          <p:nvSpPr>
            <p:cNvPr id="270" name="Google Shape;270;p21"/>
            <p:cNvSpPr/>
            <p:nvPr/>
          </p:nvSpPr>
          <p:spPr>
            <a:xfrm>
              <a:off x="5923960" y="11520"/>
              <a:ext cx="2626135" cy="547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nvSpPr>
          <p:spPr>
            <a:xfrm>
              <a:off x="5923960" y="11520"/>
              <a:ext cx="2626135" cy="54720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Estrategia posible 3:</a:t>
              </a:r>
              <a:endParaRPr/>
            </a:p>
          </p:txBody>
        </p:sp>
        <p:sp>
          <p:nvSpPr>
            <p:cNvPr id="272" name="Google Shape;272;p21"/>
            <p:cNvSpPr/>
            <p:nvPr/>
          </p:nvSpPr>
          <p:spPr>
            <a:xfrm>
              <a:off x="5923960" y="558720"/>
              <a:ext cx="2626135" cy="2907634"/>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txBox="1"/>
            <p:nvPr/>
          </p:nvSpPr>
          <p:spPr>
            <a:xfrm>
              <a:off x="5923960" y="558720"/>
              <a:ext cx="2626135" cy="2907634"/>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Contratar y despedir trabajadores de acuerdo con los requerimientos exactos de la producción mensual — estrategia de persecución.</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2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2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280" name="Google Shape;280;p22"/>
          <p:cNvSpPr txBox="1"/>
          <p:nvPr/>
        </p:nvSpPr>
        <p:spPr>
          <a:xfrm>
            <a:off x="407874" y="690162"/>
            <a:ext cx="7911877"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Información de Costos</a:t>
            </a:r>
            <a:endParaRPr/>
          </a:p>
          <a:p>
            <a:pPr indent="0" lvl="0" marL="0" marR="0" rtl="0" algn="l">
              <a:spcBef>
                <a:spcPts val="0"/>
              </a:spcBef>
              <a:spcAft>
                <a:spcPts val="0"/>
              </a:spcAft>
              <a:buNone/>
            </a:pPr>
            <a:r>
              <a:rPr lang="es-PE" sz="1200">
                <a:solidFill>
                  <a:schemeClr val="dk1"/>
                </a:solidFill>
                <a:latin typeface="Calibri"/>
                <a:ea typeface="Calibri"/>
                <a:cs typeface="Calibri"/>
                <a:sym typeface="Calibri"/>
              </a:rPr>
              <a:t>Ejemplo: Extraído de Render, B; Heizer, J (2014). “Principios de Administración de Operaciones”. 9na edición. México, D.F. México. Editorial Pearson. Capítulo 13.</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0099FF"/>
              </a:solidFill>
              <a:latin typeface="Calibri"/>
              <a:ea typeface="Calibri"/>
              <a:cs typeface="Calibri"/>
              <a:sym typeface="Calibri"/>
            </a:endParaRPr>
          </a:p>
        </p:txBody>
      </p:sp>
      <p:sp>
        <p:nvSpPr>
          <p:cNvPr id="281" name="Google Shape;281;p22"/>
          <p:cNvSpPr/>
          <p:nvPr/>
        </p:nvSpPr>
        <p:spPr>
          <a:xfrm>
            <a:off x="523785" y="1592754"/>
            <a:ext cx="6979519" cy="3834896"/>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Costo de mantener inventario 				$ 5 por unidad por mes</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Costo de subcontratación por unidad 			$ 10 por unidad</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Tasa de salario promedio 					$ 5 por hora ($40 por día)</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Tasa de pago de tiempo extra 				$ 7 por hora (+ 8 horas por día)</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Horas de mano de obra para producir una unidad 			1.6 horas por unidad</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Costo de incrementar la tasa de producción diaria 		$300 por unidad</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(contratación y capacitación)</a:t>
            </a:r>
            <a:endParaRPr/>
          </a:p>
          <a:p>
            <a:pPr indent="0" lvl="0" marL="0" marR="0" rtl="0" algn="l">
              <a:spcBef>
                <a:spcPts val="320"/>
              </a:spcBef>
              <a:spcAft>
                <a:spcPts val="0"/>
              </a:spcAft>
              <a:buNone/>
            </a:pP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Costo de disminuir la tasa de producción diaria (despidos) 	$600 por unidad</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288" name="Google Shape;288;p23"/>
          <p:cNvSpPr txBox="1"/>
          <p:nvPr/>
        </p:nvSpPr>
        <p:spPr>
          <a:xfrm>
            <a:off x="215516" y="890722"/>
            <a:ext cx="30655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1</a:t>
            </a:r>
            <a:endParaRPr sz="2800">
              <a:solidFill>
                <a:srgbClr val="0099FF"/>
              </a:solidFill>
              <a:latin typeface="Calibri"/>
              <a:ea typeface="Calibri"/>
              <a:cs typeface="Calibri"/>
              <a:sym typeface="Calibri"/>
            </a:endParaRPr>
          </a:p>
        </p:txBody>
      </p:sp>
      <p:sp>
        <p:nvSpPr>
          <p:cNvPr id="289" name="Google Shape;289;p23"/>
          <p:cNvSpPr txBox="1"/>
          <p:nvPr/>
        </p:nvSpPr>
        <p:spPr>
          <a:xfrm>
            <a:off x="215516" y="1916832"/>
            <a:ext cx="871296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Método: </a:t>
            </a:r>
            <a:r>
              <a:rPr lang="es-PE" sz="2000">
                <a:solidFill>
                  <a:schemeClr val="dk1"/>
                </a:solidFill>
                <a:latin typeface="Calibri"/>
                <a:ea typeface="Calibri"/>
                <a:cs typeface="Calibri"/>
                <a:sym typeface="Calibri"/>
              </a:rPr>
              <a:t>Aquí se supone que se producen 50 unidades por día y que tenemos una fuerza de trabajo constante, sin tiempo extra ni tiempo ocioso, no hay inventario de seguridad ni subcontratistas.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PE" sz="2000">
                <a:solidFill>
                  <a:schemeClr val="dk1"/>
                </a:solidFill>
                <a:latin typeface="Calibri"/>
                <a:ea typeface="Calibri"/>
                <a:cs typeface="Calibri"/>
                <a:sym typeface="Calibri"/>
              </a:rPr>
              <a:t>La compañía acumula inventario durante el periodo de poca demanda, de enero a marzo, y lo agota durante la temporada cálida cuando la demanda es más alta, de abril a junio.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PE" sz="2000">
                <a:solidFill>
                  <a:schemeClr val="dk1"/>
                </a:solidFill>
                <a:latin typeface="Calibri"/>
                <a:ea typeface="Calibri"/>
                <a:cs typeface="Calibri"/>
                <a:sym typeface="Calibri"/>
              </a:rPr>
              <a:t>Suponemos el inventario inicial = 0 y el inventario final planeado = 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graphicFrame>
        <p:nvGraphicFramePr>
          <p:cNvPr id="296" name="Google Shape;296;p24"/>
          <p:cNvGraphicFramePr/>
          <p:nvPr/>
        </p:nvGraphicFramePr>
        <p:xfrm>
          <a:off x="143507" y="742775"/>
          <a:ext cx="3000000" cy="3000000"/>
        </p:xfrm>
        <a:graphic>
          <a:graphicData uri="http://schemas.openxmlformats.org/drawingml/2006/table">
            <a:tbl>
              <a:tblPr bandRow="1" firstRow="1">
                <a:noFill/>
                <a:tableStyleId>{9EB35193-10A4-4A7B-9C59-1FA5430D8138}</a:tableStyleId>
              </a:tblPr>
              <a:tblGrid>
                <a:gridCol w="1008125"/>
                <a:gridCol w="2534675"/>
                <a:gridCol w="1771400"/>
                <a:gridCol w="2102625"/>
                <a:gridCol w="1440150"/>
              </a:tblGrid>
              <a:tr h="370850">
                <a:tc>
                  <a:txBody>
                    <a:bodyPr/>
                    <a:lstStyle/>
                    <a:p>
                      <a:pPr indent="0" lvl="0" marL="0" marR="0" rtl="0" algn="l">
                        <a:spcBef>
                          <a:spcPts val="0"/>
                        </a:spcBef>
                        <a:spcAft>
                          <a:spcPts val="0"/>
                        </a:spcAft>
                        <a:buNone/>
                      </a:pPr>
                      <a:r>
                        <a:rPr lang="es-PE" sz="1800"/>
                        <a:t>Mes</a:t>
                      </a:r>
                      <a:endParaRPr/>
                    </a:p>
                  </a:txBody>
                  <a:tcPr marT="45725" marB="45725" marR="91450" marL="91450"/>
                </a:tc>
                <a:tc>
                  <a:txBody>
                    <a:bodyPr/>
                    <a:lstStyle/>
                    <a:p>
                      <a:pPr indent="0" lvl="0" marL="0" marR="0" rtl="0" algn="l">
                        <a:spcBef>
                          <a:spcPts val="0"/>
                        </a:spcBef>
                        <a:spcAft>
                          <a:spcPts val="0"/>
                        </a:spcAft>
                        <a:buNone/>
                      </a:pPr>
                      <a:r>
                        <a:rPr lang="es-PE" sz="1800"/>
                        <a:t>Producción</a:t>
                      </a:r>
                      <a:r>
                        <a:rPr lang="es-PE" sz="1800"/>
                        <a:t> en 50 Un. x día</a:t>
                      </a:r>
                      <a:endParaRPr sz="1800"/>
                    </a:p>
                  </a:txBody>
                  <a:tcPr marT="45725" marB="45725" marR="91450" marL="91450"/>
                </a:tc>
                <a:tc>
                  <a:txBody>
                    <a:bodyPr/>
                    <a:lstStyle/>
                    <a:p>
                      <a:pPr indent="0" lvl="0" marL="0" marR="0" rtl="0" algn="l">
                        <a:spcBef>
                          <a:spcPts val="0"/>
                        </a:spcBef>
                        <a:spcAft>
                          <a:spcPts val="0"/>
                        </a:spcAft>
                        <a:buNone/>
                      </a:pPr>
                      <a:r>
                        <a:rPr lang="es-PE" sz="1800"/>
                        <a:t>Pronostico de la demanda</a:t>
                      </a:r>
                      <a:endParaRPr/>
                    </a:p>
                  </a:txBody>
                  <a:tcPr marT="45725" marB="45725" marR="91450" marL="91450"/>
                </a:tc>
                <a:tc>
                  <a:txBody>
                    <a:bodyPr/>
                    <a:lstStyle/>
                    <a:p>
                      <a:pPr indent="0" lvl="0" marL="0" marR="0" rtl="0" algn="l">
                        <a:spcBef>
                          <a:spcPts val="0"/>
                        </a:spcBef>
                        <a:spcAft>
                          <a:spcPts val="0"/>
                        </a:spcAft>
                        <a:buNone/>
                      </a:pPr>
                      <a:r>
                        <a:rPr lang="es-PE" sz="1800"/>
                        <a:t>Cambio en el inventario mensual</a:t>
                      </a:r>
                      <a:endParaRPr/>
                    </a:p>
                  </a:txBody>
                  <a:tcPr marT="45725" marB="45725" marR="91450" marL="91450"/>
                </a:tc>
                <a:tc>
                  <a:txBody>
                    <a:bodyPr/>
                    <a:lstStyle/>
                    <a:p>
                      <a:pPr indent="0" lvl="0" marL="0" marR="0" rtl="0" algn="l">
                        <a:spcBef>
                          <a:spcPts val="0"/>
                        </a:spcBef>
                        <a:spcAft>
                          <a:spcPts val="0"/>
                        </a:spcAft>
                        <a:buNone/>
                      </a:pPr>
                      <a:r>
                        <a:rPr lang="es-PE" sz="1800"/>
                        <a:t>Inventario final</a:t>
                      </a:r>
                      <a:endParaRPr/>
                    </a:p>
                  </a:txBody>
                  <a:tcPr marT="45725" marB="45725" marR="91450" marL="91450"/>
                </a:tc>
              </a:tr>
              <a:tr h="370850">
                <a:tc>
                  <a:txBody>
                    <a:bodyPr/>
                    <a:lstStyle/>
                    <a:p>
                      <a:pPr indent="0" lvl="0" marL="0" marR="0" rtl="0" algn="l">
                        <a:spcBef>
                          <a:spcPts val="0"/>
                        </a:spcBef>
                        <a:spcAft>
                          <a:spcPts val="0"/>
                        </a:spcAft>
                        <a:buNone/>
                      </a:pPr>
                      <a:r>
                        <a:rPr lang="es-PE" sz="1800"/>
                        <a:t>Enero</a:t>
                      </a:r>
                      <a:endParaRPr/>
                    </a:p>
                  </a:txBody>
                  <a:tcPr marT="45725" marB="45725" marR="91450" marL="91450"/>
                </a:tc>
                <a:tc>
                  <a:txBody>
                    <a:bodyPr/>
                    <a:lstStyle/>
                    <a:p>
                      <a:pPr indent="0" lvl="0" marL="0" marR="0" rtl="0" algn="ctr">
                        <a:spcBef>
                          <a:spcPts val="0"/>
                        </a:spcBef>
                        <a:spcAft>
                          <a:spcPts val="0"/>
                        </a:spcAft>
                        <a:buNone/>
                      </a:pPr>
                      <a:r>
                        <a:rPr lang="es-PE" sz="1800"/>
                        <a:t>1,100</a:t>
                      </a:r>
                      <a:endParaRPr sz="1800"/>
                    </a:p>
                  </a:txBody>
                  <a:tcPr marT="45725" marB="45725" marR="91450" marL="91450"/>
                </a:tc>
                <a:tc>
                  <a:txBody>
                    <a:bodyPr/>
                    <a:lstStyle/>
                    <a:p>
                      <a:pPr indent="0" lvl="0" marL="0" marR="0" rtl="0" algn="ctr">
                        <a:spcBef>
                          <a:spcPts val="0"/>
                        </a:spcBef>
                        <a:spcAft>
                          <a:spcPts val="0"/>
                        </a:spcAft>
                        <a:buNone/>
                      </a:pPr>
                      <a:r>
                        <a:rPr lang="es-PE" sz="1800"/>
                        <a:t>900</a:t>
                      </a:r>
                      <a:endParaRPr/>
                    </a:p>
                  </a:txBody>
                  <a:tcPr marT="45725" marB="45725" marR="91450" marL="91450"/>
                </a:tc>
                <a:tc>
                  <a:txBody>
                    <a:bodyPr/>
                    <a:lstStyle/>
                    <a:p>
                      <a:pPr indent="0" lvl="0" marL="0" marR="0" rtl="0" algn="ctr">
                        <a:spcBef>
                          <a:spcPts val="0"/>
                        </a:spcBef>
                        <a:spcAft>
                          <a:spcPts val="0"/>
                        </a:spcAft>
                        <a:buNone/>
                      </a:pPr>
                      <a:r>
                        <a:rPr lang="es-PE" sz="1800"/>
                        <a:t>+ 200</a:t>
                      </a:r>
                      <a:endParaRPr/>
                    </a:p>
                  </a:txBody>
                  <a:tcPr marT="45725" marB="45725" marR="91450" marL="91450"/>
                </a:tc>
                <a:tc>
                  <a:txBody>
                    <a:bodyPr/>
                    <a:lstStyle/>
                    <a:p>
                      <a:pPr indent="0" lvl="0" marL="0" marR="0" rtl="0" algn="ctr">
                        <a:spcBef>
                          <a:spcPts val="0"/>
                        </a:spcBef>
                        <a:spcAft>
                          <a:spcPts val="0"/>
                        </a:spcAft>
                        <a:buNone/>
                      </a:pPr>
                      <a:r>
                        <a:rPr lang="es-PE" sz="1800"/>
                        <a:t>200</a:t>
                      </a:r>
                      <a:endParaRPr/>
                    </a:p>
                  </a:txBody>
                  <a:tcPr marT="45725" marB="45725" marR="91450" marL="91450"/>
                </a:tc>
              </a:tr>
              <a:tr h="370850">
                <a:tc>
                  <a:txBody>
                    <a:bodyPr/>
                    <a:lstStyle/>
                    <a:p>
                      <a:pPr indent="0" lvl="0" marL="0" marR="0" rtl="0" algn="l">
                        <a:spcBef>
                          <a:spcPts val="0"/>
                        </a:spcBef>
                        <a:spcAft>
                          <a:spcPts val="0"/>
                        </a:spcAft>
                        <a:buNone/>
                      </a:pPr>
                      <a:r>
                        <a:rPr lang="es-PE" sz="1800"/>
                        <a:t>Febrero</a:t>
                      </a:r>
                      <a:endParaRPr/>
                    </a:p>
                  </a:txBody>
                  <a:tcPr marT="45725" marB="45725" marR="91450" marL="91450"/>
                </a:tc>
                <a:tc>
                  <a:txBody>
                    <a:bodyPr/>
                    <a:lstStyle/>
                    <a:p>
                      <a:pPr indent="0" lvl="0" marL="0" marR="0" rtl="0" algn="ctr">
                        <a:spcBef>
                          <a:spcPts val="0"/>
                        </a:spcBef>
                        <a:spcAft>
                          <a:spcPts val="0"/>
                        </a:spcAft>
                        <a:buNone/>
                      </a:pPr>
                      <a:r>
                        <a:rPr lang="es-PE" sz="1800"/>
                        <a:t>900</a:t>
                      </a:r>
                      <a:endParaRPr/>
                    </a:p>
                  </a:txBody>
                  <a:tcPr marT="45725" marB="45725" marR="91450" marL="91450"/>
                </a:tc>
                <a:tc>
                  <a:txBody>
                    <a:bodyPr/>
                    <a:lstStyle/>
                    <a:p>
                      <a:pPr indent="0" lvl="0" marL="0" marR="0" rtl="0" algn="ctr">
                        <a:spcBef>
                          <a:spcPts val="0"/>
                        </a:spcBef>
                        <a:spcAft>
                          <a:spcPts val="0"/>
                        </a:spcAft>
                        <a:buNone/>
                      </a:pPr>
                      <a:r>
                        <a:rPr lang="es-PE" sz="1800"/>
                        <a:t>700</a:t>
                      </a:r>
                      <a:endParaRPr/>
                    </a:p>
                  </a:txBody>
                  <a:tcPr marT="45725" marB="45725" marR="91450" marL="91450"/>
                </a:tc>
                <a:tc>
                  <a:txBody>
                    <a:bodyPr/>
                    <a:lstStyle/>
                    <a:p>
                      <a:pPr indent="0" lvl="0" marL="0" marR="0" rtl="0" algn="ctr">
                        <a:spcBef>
                          <a:spcPts val="0"/>
                        </a:spcBef>
                        <a:spcAft>
                          <a:spcPts val="0"/>
                        </a:spcAft>
                        <a:buNone/>
                      </a:pPr>
                      <a:r>
                        <a:rPr lang="es-PE" sz="1800"/>
                        <a:t>+ 200</a:t>
                      </a:r>
                      <a:endParaRPr/>
                    </a:p>
                  </a:txBody>
                  <a:tcPr marT="45725" marB="45725" marR="91450" marL="91450"/>
                </a:tc>
                <a:tc>
                  <a:txBody>
                    <a:bodyPr/>
                    <a:lstStyle/>
                    <a:p>
                      <a:pPr indent="0" lvl="0" marL="0" marR="0" rtl="0" algn="ctr">
                        <a:spcBef>
                          <a:spcPts val="0"/>
                        </a:spcBef>
                        <a:spcAft>
                          <a:spcPts val="0"/>
                        </a:spcAft>
                        <a:buNone/>
                      </a:pPr>
                      <a:r>
                        <a:rPr lang="es-PE" sz="1800"/>
                        <a:t>400</a:t>
                      </a:r>
                      <a:endParaRPr/>
                    </a:p>
                  </a:txBody>
                  <a:tcPr marT="45725" marB="45725" marR="91450" marL="91450"/>
                </a:tc>
              </a:tr>
              <a:tr h="370850">
                <a:tc>
                  <a:txBody>
                    <a:bodyPr/>
                    <a:lstStyle/>
                    <a:p>
                      <a:pPr indent="0" lvl="0" marL="0" marR="0" rtl="0" algn="l">
                        <a:spcBef>
                          <a:spcPts val="0"/>
                        </a:spcBef>
                        <a:spcAft>
                          <a:spcPts val="0"/>
                        </a:spcAft>
                        <a:buNone/>
                      </a:pPr>
                      <a:r>
                        <a:rPr lang="es-PE" sz="1800"/>
                        <a:t>Marzo</a:t>
                      </a:r>
                      <a:endParaRPr/>
                    </a:p>
                  </a:txBody>
                  <a:tcPr marT="45725" marB="45725" marR="91450" marL="91450"/>
                </a:tc>
                <a:tc>
                  <a:txBody>
                    <a:bodyPr/>
                    <a:lstStyle/>
                    <a:p>
                      <a:pPr indent="0" lvl="0" marL="0" marR="0" rtl="0" algn="ctr">
                        <a:spcBef>
                          <a:spcPts val="0"/>
                        </a:spcBef>
                        <a:spcAft>
                          <a:spcPts val="0"/>
                        </a:spcAft>
                        <a:buNone/>
                      </a:pPr>
                      <a:r>
                        <a:rPr lang="es-PE" sz="1800"/>
                        <a:t>1,050</a:t>
                      </a:r>
                      <a:endParaRPr/>
                    </a:p>
                  </a:txBody>
                  <a:tcPr marT="45725" marB="45725" marR="91450" marL="91450"/>
                </a:tc>
                <a:tc>
                  <a:txBody>
                    <a:bodyPr/>
                    <a:lstStyle/>
                    <a:p>
                      <a:pPr indent="0" lvl="0" marL="0" marR="0" rtl="0" algn="ctr">
                        <a:spcBef>
                          <a:spcPts val="0"/>
                        </a:spcBef>
                        <a:spcAft>
                          <a:spcPts val="0"/>
                        </a:spcAft>
                        <a:buNone/>
                      </a:pPr>
                      <a:r>
                        <a:rPr lang="es-PE" sz="1800"/>
                        <a:t>800</a:t>
                      </a:r>
                      <a:endParaRPr/>
                    </a:p>
                  </a:txBody>
                  <a:tcPr marT="45725" marB="45725" marR="91450" marL="91450"/>
                </a:tc>
                <a:tc>
                  <a:txBody>
                    <a:bodyPr/>
                    <a:lstStyle/>
                    <a:p>
                      <a:pPr indent="0" lvl="0" marL="0" marR="0" rtl="0" algn="ctr">
                        <a:spcBef>
                          <a:spcPts val="0"/>
                        </a:spcBef>
                        <a:spcAft>
                          <a:spcPts val="0"/>
                        </a:spcAft>
                        <a:buNone/>
                      </a:pPr>
                      <a:r>
                        <a:rPr lang="es-PE" sz="1800"/>
                        <a:t>+</a:t>
                      </a:r>
                      <a:r>
                        <a:rPr lang="es-PE" sz="1800"/>
                        <a:t> 250</a:t>
                      </a:r>
                      <a:endParaRPr sz="1800"/>
                    </a:p>
                  </a:txBody>
                  <a:tcPr marT="45725" marB="45725" marR="91450" marL="91450"/>
                </a:tc>
                <a:tc>
                  <a:txBody>
                    <a:bodyPr/>
                    <a:lstStyle/>
                    <a:p>
                      <a:pPr indent="0" lvl="0" marL="0" marR="0" rtl="0" algn="ctr">
                        <a:spcBef>
                          <a:spcPts val="0"/>
                        </a:spcBef>
                        <a:spcAft>
                          <a:spcPts val="0"/>
                        </a:spcAft>
                        <a:buNone/>
                      </a:pPr>
                      <a:r>
                        <a:rPr lang="es-PE" sz="1800"/>
                        <a:t>650</a:t>
                      </a:r>
                      <a:endParaRPr/>
                    </a:p>
                  </a:txBody>
                  <a:tcPr marT="45725" marB="45725" marR="91450" marL="91450"/>
                </a:tc>
              </a:tr>
              <a:tr h="370850">
                <a:tc>
                  <a:txBody>
                    <a:bodyPr/>
                    <a:lstStyle/>
                    <a:p>
                      <a:pPr indent="0" lvl="0" marL="0" marR="0" rtl="0" algn="l">
                        <a:spcBef>
                          <a:spcPts val="0"/>
                        </a:spcBef>
                        <a:spcAft>
                          <a:spcPts val="0"/>
                        </a:spcAft>
                        <a:buNone/>
                      </a:pPr>
                      <a:r>
                        <a:rPr lang="es-PE" sz="1800"/>
                        <a:t>Abril</a:t>
                      </a:r>
                      <a:endParaRPr/>
                    </a:p>
                  </a:txBody>
                  <a:tcPr marT="45725" marB="45725" marR="91450" marL="91450"/>
                </a:tc>
                <a:tc>
                  <a:txBody>
                    <a:bodyPr/>
                    <a:lstStyle/>
                    <a:p>
                      <a:pPr indent="0" lvl="0" marL="0" marR="0" rtl="0" algn="ctr">
                        <a:spcBef>
                          <a:spcPts val="0"/>
                        </a:spcBef>
                        <a:spcAft>
                          <a:spcPts val="0"/>
                        </a:spcAft>
                        <a:buNone/>
                      </a:pPr>
                      <a:r>
                        <a:rPr lang="es-PE" sz="1800"/>
                        <a:t>1,050</a:t>
                      </a:r>
                      <a:endParaRPr/>
                    </a:p>
                  </a:txBody>
                  <a:tcPr marT="45725" marB="45725" marR="91450" marL="91450"/>
                </a:tc>
                <a:tc>
                  <a:txBody>
                    <a:bodyPr/>
                    <a:lstStyle/>
                    <a:p>
                      <a:pPr indent="0" lvl="0" marL="0" marR="0" rtl="0" algn="ctr">
                        <a:spcBef>
                          <a:spcPts val="0"/>
                        </a:spcBef>
                        <a:spcAft>
                          <a:spcPts val="0"/>
                        </a:spcAft>
                        <a:buNone/>
                      </a:pPr>
                      <a:r>
                        <a:rPr lang="es-PE" sz="1800"/>
                        <a:t>1,200</a:t>
                      </a:r>
                      <a:endParaRPr/>
                    </a:p>
                  </a:txBody>
                  <a:tcPr marT="45725" marB="45725" marR="91450" marL="91450"/>
                </a:tc>
                <a:tc>
                  <a:txBody>
                    <a:bodyPr/>
                    <a:lstStyle/>
                    <a:p>
                      <a:pPr indent="-285750" lvl="0" marL="285750" marR="0" rtl="0" algn="ctr">
                        <a:spcBef>
                          <a:spcPts val="0"/>
                        </a:spcBef>
                        <a:spcAft>
                          <a:spcPts val="0"/>
                        </a:spcAft>
                        <a:buClr>
                          <a:schemeClr val="dk1"/>
                        </a:buClr>
                        <a:buSzPts val="1800"/>
                        <a:buFont typeface="Calibri"/>
                        <a:buChar char="-"/>
                      </a:pPr>
                      <a:r>
                        <a:rPr lang="es-PE" sz="1800"/>
                        <a:t>150</a:t>
                      </a:r>
                      <a:endParaRPr/>
                    </a:p>
                  </a:txBody>
                  <a:tcPr marT="45725" marB="45725" marR="91450" marL="91450"/>
                </a:tc>
                <a:tc>
                  <a:txBody>
                    <a:bodyPr/>
                    <a:lstStyle/>
                    <a:p>
                      <a:pPr indent="0" lvl="0" marL="0" marR="0" rtl="0" algn="ctr">
                        <a:spcBef>
                          <a:spcPts val="0"/>
                        </a:spcBef>
                        <a:spcAft>
                          <a:spcPts val="0"/>
                        </a:spcAft>
                        <a:buNone/>
                      </a:pPr>
                      <a:r>
                        <a:rPr lang="es-PE" sz="1800"/>
                        <a:t>500</a:t>
                      </a:r>
                      <a:endParaRPr/>
                    </a:p>
                  </a:txBody>
                  <a:tcPr marT="45725" marB="45725" marR="91450" marL="91450"/>
                </a:tc>
              </a:tr>
              <a:tr h="370850">
                <a:tc>
                  <a:txBody>
                    <a:bodyPr/>
                    <a:lstStyle/>
                    <a:p>
                      <a:pPr indent="0" lvl="0" marL="0" marR="0" rtl="0" algn="l">
                        <a:spcBef>
                          <a:spcPts val="0"/>
                        </a:spcBef>
                        <a:spcAft>
                          <a:spcPts val="0"/>
                        </a:spcAft>
                        <a:buNone/>
                      </a:pPr>
                      <a:r>
                        <a:rPr lang="es-PE" sz="1800"/>
                        <a:t>Mayo</a:t>
                      </a:r>
                      <a:endParaRPr/>
                    </a:p>
                  </a:txBody>
                  <a:tcPr marT="45725" marB="45725" marR="91450" marL="91450"/>
                </a:tc>
                <a:tc>
                  <a:txBody>
                    <a:bodyPr/>
                    <a:lstStyle/>
                    <a:p>
                      <a:pPr indent="0" lvl="0" marL="0" marR="0" rtl="0" algn="ctr">
                        <a:spcBef>
                          <a:spcPts val="0"/>
                        </a:spcBef>
                        <a:spcAft>
                          <a:spcPts val="0"/>
                        </a:spcAft>
                        <a:buNone/>
                      </a:pPr>
                      <a:r>
                        <a:rPr lang="es-PE" sz="1800"/>
                        <a:t>1,100</a:t>
                      </a:r>
                      <a:endParaRPr/>
                    </a:p>
                  </a:txBody>
                  <a:tcPr marT="45725" marB="45725" marR="91450" marL="91450"/>
                </a:tc>
                <a:tc>
                  <a:txBody>
                    <a:bodyPr/>
                    <a:lstStyle/>
                    <a:p>
                      <a:pPr indent="0" lvl="0" marL="0" marR="0" rtl="0" algn="ctr">
                        <a:spcBef>
                          <a:spcPts val="0"/>
                        </a:spcBef>
                        <a:spcAft>
                          <a:spcPts val="0"/>
                        </a:spcAft>
                        <a:buNone/>
                      </a:pPr>
                      <a:r>
                        <a:rPr lang="es-PE" sz="1800"/>
                        <a:t>1,500</a:t>
                      </a:r>
                      <a:endParaRPr/>
                    </a:p>
                  </a:txBody>
                  <a:tcPr marT="45725" marB="45725" marR="91450" marL="91450"/>
                </a:tc>
                <a:tc>
                  <a:txBody>
                    <a:bodyPr/>
                    <a:lstStyle/>
                    <a:p>
                      <a:pPr indent="-285750" lvl="0" marL="285750" marR="0" rtl="0" algn="ctr">
                        <a:spcBef>
                          <a:spcPts val="0"/>
                        </a:spcBef>
                        <a:spcAft>
                          <a:spcPts val="0"/>
                        </a:spcAft>
                        <a:buClr>
                          <a:schemeClr val="dk1"/>
                        </a:buClr>
                        <a:buSzPts val="1800"/>
                        <a:buFont typeface="Calibri"/>
                        <a:buChar char="-"/>
                      </a:pPr>
                      <a:r>
                        <a:rPr lang="es-PE" sz="1800"/>
                        <a:t>400</a:t>
                      </a:r>
                      <a:endParaRPr/>
                    </a:p>
                  </a:txBody>
                  <a:tcPr marT="45725" marB="45725" marR="91450" marL="91450"/>
                </a:tc>
                <a:tc>
                  <a:txBody>
                    <a:bodyPr/>
                    <a:lstStyle/>
                    <a:p>
                      <a:pPr indent="0" lvl="0" marL="0" marR="0" rtl="0" algn="ctr">
                        <a:spcBef>
                          <a:spcPts val="0"/>
                        </a:spcBef>
                        <a:spcAft>
                          <a:spcPts val="0"/>
                        </a:spcAft>
                        <a:buNone/>
                      </a:pPr>
                      <a:r>
                        <a:rPr lang="es-PE" sz="1800"/>
                        <a:t>100</a:t>
                      </a:r>
                      <a:endParaRPr/>
                    </a:p>
                  </a:txBody>
                  <a:tcPr marT="45725" marB="45725" marR="91450" marL="91450"/>
                </a:tc>
              </a:tr>
              <a:tr h="370850">
                <a:tc>
                  <a:txBody>
                    <a:bodyPr/>
                    <a:lstStyle/>
                    <a:p>
                      <a:pPr indent="0" lvl="0" marL="0" marR="0" rtl="0" algn="l">
                        <a:spcBef>
                          <a:spcPts val="0"/>
                        </a:spcBef>
                        <a:spcAft>
                          <a:spcPts val="0"/>
                        </a:spcAft>
                        <a:buNone/>
                      </a:pPr>
                      <a:r>
                        <a:rPr lang="es-PE" sz="1800"/>
                        <a:t>Junio</a:t>
                      </a:r>
                      <a:endParaRPr/>
                    </a:p>
                  </a:txBody>
                  <a:tcPr marT="45725" marB="45725" marR="91450" marL="91450"/>
                </a:tc>
                <a:tc>
                  <a:txBody>
                    <a:bodyPr/>
                    <a:lstStyle/>
                    <a:p>
                      <a:pPr indent="0" lvl="0" marL="0" marR="0" rtl="0" algn="ctr">
                        <a:spcBef>
                          <a:spcPts val="0"/>
                        </a:spcBef>
                        <a:spcAft>
                          <a:spcPts val="0"/>
                        </a:spcAft>
                        <a:buNone/>
                      </a:pPr>
                      <a:r>
                        <a:rPr lang="es-PE" sz="1800"/>
                        <a:t>1,000</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PE" sz="1800"/>
                        <a:t>1,100</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285750" lvl="0" marL="285750" marR="0" rtl="0" algn="ctr">
                        <a:spcBef>
                          <a:spcPts val="0"/>
                        </a:spcBef>
                        <a:spcAft>
                          <a:spcPts val="0"/>
                        </a:spcAft>
                        <a:buClr>
                          <a:schemeClr val="dk1"/>
                        </a:buClr>
                        <a:buSzPts val="1800"/>
                        <a:buFont typeface="Calibri"/>
                        <a:buChar char="-"/>
                      </a:pPr>
                      <a:r>
                        <a:rPr lang="es-PE" sz="1800"/>
                        <a:t>100</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PE" sz="1800"/>
                        <a:t>0</a:t>
                      </a:r>
                      <a:endParaRPr/>
                    </a:p>
                  </a:txBody>
                  <a:tcPr marT="45725" marB="45725" marR="91450" marL="91450">
                    <a:lnB cap="flat" cmpd="sng" w="381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s-PE" sz="1800">
                          <a:solidFill>
                            <a:srgbClr val="FF0000"/>
                          </a:solidFill>
                        </a:rPr>
                        <a:t>1,850</a:t>
                      </a:r>
                      <a:endParaRPr/>
                    </a:p>
                  </a:txBody>
                  <a:tcPr marT="45725" marB="45725" marR="91450" marL="91450">
                    <a:lnT cap="flat" cmpd="sng" w="38100">
                      <a:solidFill>
                        <a:schemeClr val="dk1"/>
                      </a:solidFill>
                      <a:prstDash val="solid"/>
                      <a:round/>
                      <a:headEnd len="sm" w="sm" type="none"/>
                      <a:tailEnd len="sm" w="sm" type="none"/>
                    </a:lnT>
                  </a:tcPr>
                </a:tc>
              </a:tr>
            </a:tbl>
          </a:graphicData>
        </a:graphic>
      </p:graphicFrame>
      <p:sp>
        <p:nvSpPr>
          <p:cNvPr id="297" name="Google Shape;297;p24"/>
          <p:cNvSpPr txBox="1"/>
          <p:nvPr/>
        </p:nvSpPr>
        <p:spPr>
          <a:xfrm>
            <a:off x="246828" y="4031348"/>
            <a:ext cx="9001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Unidades totales de inventario mantenidas de un mes al siguiente 	</a:t>
            </a:r>
            <a:r>
              <a:rPr b="1" lang="es-PE" sz="1200">
                <a:solidFill>
                  <a:schemeClr val="dk1"/>
                </a:solidFill>
                <a:latin typeface="Calibri"/>
                <a:ea typeface="Calibri"/>
                <a:cs typeface="Calibri"/>
                <a:sym typeface="Calibri"/>
              </a:rPr>
              <a:t>= 1,850 unidades</a:t>
            </a:r>
            <a:endParaRPr/>
          </a:p>
          <a:p>
            <a:pPr indent="0" lvl="0" marL="0" marR="0" rtl="0" algn="l">
              <a:spcBef>
                <a:spcPts val="0"/>
              </a:spcBef>
              <a:spcAft>
                <a:spcPts val="0"/>
              </a:spcAft>
              <a:buNone/>
            </a:pPr>
            <a:br>
              <a:rPr lang="es-PE" sz="1200">
                <a:solidFill>
                  <a:schemeClr val="dk1"/>
                </a:solidFill>
                <a:latin typeface="Calibri"/>
                <a:ea typeface="Calibri"/>
                <a:cs typeface="Calibri"/>
                <a:sym typeface="Calibri"/>
              </a:rPr>
            </a:br>
            <a:r>
              <a:rPr lang="es-PE" sz="1200">
                <a:solidFill>
                  <a:schemeClr val="dk1"/>
                </a:solidFill>
                <a:latin typeface="Calibri"/>
                <a:ea typeface="Calibri"/>
                <a:cs typeface="Calibri"/>
                <a:sym typeface="Calibri"/>
              </a:rPr>
              <a:t>Fuerza de trabajo requerida para producir 50 unidades por día 	</a:t>
            </a:r>
            <a:r>
              <a:rPr b="1" lang="es-PE" sz="1200">
                <a:solidFill>
                  <a:schemeClr val="dk1"/>
                </a:solidFill>
                <a:latin typeface="Calibri"/>
                <a:ea typeface="Calibri"/>
                <a:cs typeface="Calibri"/>
                <a:sym typeface="Calibri"/>
              </a:rPr>
              <a:t>= 10 trabajadores</a:t>
            </a:r>
            <a:br>
              <a:rPr lang="es-PE"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200">
                <a:solidFill>
                  <a:schemeClr val="dk1"/>
                </a:solidFill>
                <a:latin typeface="Calibri"/>
                <a:ea typeface="Calibri"/>
                <a:cs typeface="Calibri"/>
                <a:sym typeface="Calibri"/>
              </a:rPr>
              <a:t>Como la producción de cada unidad requiere 1.6 horas de mano de obra, cada trabajador producirá 5 unidades en una jornada de 8 horas. </a:t>
            </a:r>
            <a:endParaRPr/>
          </a:p>
          <a:p>
            <a:pPr indent="0" lvl="0" marL="0" marR="0" rtl="0" algn="l">
              <a:spcBef>
                <a:spcPts val="0"/>
              </a:spcBef>
              <a:spcAft>
                <a:spcPts val="0"/>
              </a:spcAft>
              <a:buNone/>
            </a:pPr>
            <a:r>
              <a:rPr b="1" lang="es-PE" sz="1200">
                <a:solidFill>
                  <a:schemeClr val="dk1"/>
                </a:solidFill>
                <a:latin typeface="Calibri"/>
                <a:ea typeface="Calibri"/>
                <a:cs typeface="Calibri"/>
                <a:sym typeface="Calibri"/>
              </a:rPr>
              <a:t>Así, para producir 50 unidades, se necesitan 10 trabajadores.</a:t>
            </a:r>
            <a:endParaRPr/>
          </a:p>
        </p:txBody>
      </p:sp>
      <p:sp>
        <p:nvSpPr>
          <p:cNvPr id="298" name="Google Shape;298;p24"/>
          <p:cNvSpPr txBox="1"/>
          <p:nvPr/>
        </p:nvSpPr>
        <p:spPr>
          <a:xfrm>
            <a:off x="3235296" y="221339"/>
            <a:ext cx="30240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1</a:t>
            </a:r>
            <a:endParaRPr sz="2800">
              <a:solidFill>
                <a:srgbClr val="0099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05" name="Google Shape;305;p25"/>
          <p:cNvSpPr txBox="1"/>
          <p:nvPr/>
        </p:nvSpPr>
        <p:spPr>
          <a:xfrm>
            <a:off x="70992" y="1085096"/>
            <a:ext cx="31683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1</a:t>
            </a:r>
            <a:endParaRPr sz="2800">
              <a:solidFill>
                <a:srgbClr val="0099FF"/>
              </a:solidFill>
              <a:latin typeface="Calibri"/>
              <a:ea typeface="Calibri"/>
              <a:cs typeface="Calibri"/>
              <a:sym typeface="Calibri"/>
            </a:endParaRPr>
          </a:p>
        </p:txBody>
      </p:sp>
      <p:graphicFrame>
        <p:nvGraphicFramePr>
          <p:cNvPr id="306" name="Google Shape;306;p25"/>
          <p:cNvGraphicFramePr/>
          <p:nvPr/>
        </p:nvGraphicFramePr>
        <p:xfrm>
          <a:off x="107504" y="1661160"/>
          <a:ext cx="3000000" cy="3000000"/>
        </p:xfrm>
        <a:graphic>
          <a:graphicData uri="http://schemas.openxmlformats.org/drawingml/2006/table">
            <a:tbl>
              <a:tblPr bandRow="1" firstRow="1">
                <a:noFill/>
                <a:tableStyleId>{9EB35193-10A4-4A7B-9C59-1FA5430D8138}</a:tableStyleId>
              </a:tblPr>
              <a:tblGrid>
                <a:gridCol w="4406225"/>
                <a:gridCol w="4630275"/>
              </a:tblGrid>
              <a:tr h="370850">
                <a:tc>
                  <a:txBody>
                    <a:bodyPr/>
                    <a:lstStyle/>
                    <a:p>
                      <a:pPr indent="0" lvl="0" marL="0" marR="0" rtl="0" algn="l">
                        <a:spcBef>
                          <a:spcPts val="0"/>
                        </a:spcBef>
                        <a:spcAft>
                          <a:spcPts val="0"/>
                        </a:spcAft>
                        <a:buNone/>
                      </a:pPr>
                      <a:r>
                        <a:rPr lang="es-PE" sz="1800"/>
                        <a:t>Costos</a:t>
                      </a:r>
                      <a:endParaRPr/>
                    </a:p>
                  </a:txBody>
                  <a:tcPr marT="45725" marB="45725" marR="91450" marL="91450"/>
                </a:tc>
                <a:tc>
                  <a:txBody>
                    <a:bodyPr/>
                    <a:lstStyle/>
                    <a:p>
                      <a:pPr indent="0" lvl="0" marL="0" marR="0" rtl="0" algn="l">
                        <a:spcBef>
                          <a:spcPts val="0"/>
                        </a:spcBef>
                        <a:spcAft>
                          <a:spcPts val="0"/>
                        </a:spcAft>
                        <a:buNone/>
                      </a:pPr>
                      <a:r>
                        <a:rPr lang="es-PE" sz="1800"/>
                        <a:t>Cálculos</a:t>
                      </a:r>
                      <a:endParaRPr/>
                    </a:p>
                  </a:txBody>
                  <a:tcPr marT="45725" marB="45725" marR="91450" marL="91450"/>
                </a:tc>
              </a:tr>
              <a:tr h="370850">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Mantenimiento de inventarios     </a:t>
                      </a:r>
                      <a:r>
                        <a:rPr b="1" i="0" lang="es-PE" sz="1800">
                          <a:solidFill>
                            <a:schemeClr val="dk1"/>
                          </a:solidFill>
                          <a:latin typeface="Calibri"/>
                          <a:ea typeface="Calibri"/>
                          <a:cs typeface="Calibri"/>
                          <a:sym typeface="Calibri"/>
                        </a:rPr>
                        <a:t>$ 9,250</a:t>
                      </a:r>
                      <a:endParaRPr b="1" sz="1800"/>
                    </a:p>
                  </a:txBody>
                  <a:tcPr marT="45725" marB="45725" marR="91450" marL="91450"/>
                </a:tc>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 1,850 unidades mantenidas en inventario</a:t>
                      </a:r>
                      <a:r>
                        <a:rPr i="0" lang="es-PE" sz="1800">
                          <a:solidFill>
                            <a:schemeClr val="dk1"/>
                          </a:solidFill>
                          <a:latin typeface="Calibri"/>
                          <a:ea typeface="Calibri"/>
                          <a:cs typeface="Calibri"/>
                          <a:sym typeface="Calibri"/>
                        </a:rPr>
                        <a:t> X</a:t>
                      </a:r>
                      <a:r>
                        <a:rPr i="0" lang="es-PE" sz="1800">
                          <a:solidFill>
                            <a:schemeClr val="dk1"/>
                          </a:solidFill>
                          <a:latin typeface="Calibri"/>
                          <a:ea typeface="Calibri"/>
                          <a:cs typeface="Calibri"/>
                          <a:sym typeface="Calibri"/>
                        </a:rPr>
                        <a:t> $5 por unidad)</a:t>
                      </a:r>
                      <a:endParaRPr sz="1800"/>
                    </a:p>
                  </a:txBody>
                  <a:tcPr marT="45725" marB="45725" marR="91450" marL="91450"/>
                </a:tc>
              </a:tr>
              <a:tr h="370850">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Mano de obra en tiempo regular </a:t>
                      </a:r>
                      <a:r>
                        <a:rPr b="1" i="0" lang="es-PE" sz="1800">
                          <a:solidFill>
                            <a:schemeClr val="dk1"/>
                          </a:solidFill>
                          <a:latin typeface="Calibri"/>
                          <a:ea typeface="Calibri"/>
                          <a:cs typeface="Calibri"/>
                          <a:sym typeface="Calibri"/>
                        </a:rPr>
                        <a:t>$ 49,600</a:t>
                      </a:r>
                      <a:endParaRPr b="1" sz="1800"/>
                    </a:p>
                  </a:txBody>
                  <a:tcPr marT="45725" marB="45725" marR="91450" marL="91450"/>
                </a:tc>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 10 trabajadores $40 por día X 124 días)</a:t>
                      </a:r>
                      <a:endParaRPr sz="1800"/>
                    </a:p>
                  </a:txBody>
                  <a:tcPr marT="45725" marB="45725" marR="91450" marL="91450"/>
                </a:tc>
              </a:tr>
              <a:tr h="370850">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Otros costos (tiempo extra, contratación, despidos, subcontratación)         </a:t>
                      </a:r>
                      <a:r>
                        <a:rPr b="1" i="0" lang="es-PE" sz="1800">
                          <a:solidFill>
                            <a:schemeClr val="dk1"/>
                          </a:solidFill>
                          <a:latin typeface="Calibri"/>
                          <a:ea typeface="Calibri"/>
                          <a:cs typeface="Calibri"/>
                          <a:sym typeface="Calibri"/>
                        </a:rPr>
                        <a:t>$ 0</a:t>
                      </a:r>
                      <a:endParaRPr b="1" sz="18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Costo total                                   </a:t>
                      </a:r>
                      <a:r>
                        <a:rPr b="1" i="0" lang="es-PE" sz="1800">
                          <a:solidFill>
                            <a:schemeClr val="dk1"/>
                          </a:solidFill>
                          <a:latin typeface="Calibri"/>
                          <a:ea typeface="Calibri"/>
                          <a:cs typeface="Calibri"/>
                          <a:sym typeface="Calibri"/>
                        </a:rPr>
                        <a:t>$58,850</a:t>
                      </a:r>
                      <a:endParaRPr b="1" sz="1800"/>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13" name="Google Shape;313;p26"/>
          <p:cNvSpPr txBox="1"/>
          <p:nvPr/>
        </p:nvSpPr>
        <p:spPr>
          <a:xfrm>
            <a:off x="174222" y="842703"/>
            <a:ext cx="32095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2</a:t>
            </a:r>
            <a:endParaRPr sz="2800">
              <a:solidFill>
                <a:srgbClr val="0099FF"/>
              </a:solidFill>
              <a:latin typeface="Calibri"/>
              <a:ea typeface="Calibri"/>
              <a:cs typeface="Calibri"/>
              <a:sym typeface="Calibri"/>
            </a:endParaRPr>
          </a:p>
        </p:txBody>
      </p:sp>
      <p:sp>
        <p:nvSpPr>
          <p:cNvPr id="314" name="Google Shape;314;p26"/>
          <p:cNvSpPr txBox="1"/>
          <p:nvPr/>
        </p:nvSpPr>
        <p:spPr>
          <a:xfrm>
            <a:off x="125760" y="1368101"/>
            <a:ext cx="889248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Método: </a:t>
            </a:r>
            <a:r>
              <a:rPr lang="es-PE" sz="2000">
                <a:solidFill>
                  <a:schemeClr val="dk1"/>
                </a:solidFill>
                <a:latin typeface="Calibri"/>
                <a:ea typeface="Calibri"/>
                <a:cs typeface="Calibri"/>
                <a:sym typeface="Calibri"/>
              </a:rPr>
              <a:t>Aunque en el plan 2 también se mantiene una fuerza de trabajo constante, se establece lo suficientemente baja como para satisfacer sólo la demanda de marzo, el mes con la menor demanda.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PE" sz="2000">
                <a:solidFill>
                  <a:schemeClr val="dk1"/>
                </a:solidFill>
                <a:latin typeface="Calibri"/>
                <a:ea typeface="Calibri"/>
                <a:cs typeface="Calibri"/>
                <a:sym typeface="Calibri"/>
              </a:rPr>
              <a:t>Para producir 38 unidades por día de manera interna, se necesitan 7.6 trabajadores. (Puede pensarse en esto como 7 trabajadores de tiempo completo y uno de tiempo parcial).</a:t>
            </a:r>
            <a:endParaRPr/>
          </a:p>
          <a:p>
            <a:pPr indent="0" lvl="0" marL="0" marR="0" rtl="0" algn="l">
              <a:spcBef>
                <a:spcPts val="0"/>
              </a:spcBef>
              <a:spcAft>
                <a:spcPts val="0"/>
              </a:spcAft>
              <a:buNone/>
            </a:pPr>
            <a:br>
              <a:rPr lang="es-PE" sz="2000">
                <a:solidFill>
                  <a:schemeClr val="dk1"/>
                </a:solidFill>
                <a:latin typeface="Calibri"/>
                <a:ea typeface="Calibri"/>
                <a:cs typeface="Calibri"/>
                <a:sym typeface="Calibri"/>
              </a:rPr>
            </a:br>
            <a:r>
              <a:rPr lang="es-PE" sz="2000">
                <a:solidFill>
                  <a:schemeClr val="dk1"/>
                </a:solidFill>
                <a:latin typeface="Calibri"/>
                <a:ea typeface="Calibri"/>
                <a:cs typeface="Calibri"/>
                <a:sym typeface="Calibri"/>
              </a:rPr>
              <a:t>Toda la demanda restante se satisface con subcontratación. Por lo tanto, se requiere subcontratación todos los demás meses.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PE" sz="2000">
                <a:solidFill>
                  <a:schemeClr val="dk1"/>
                </a:solidFill>
                <a:latin typeface="Calibri"/>
                <a:ea typeface="Calibri"/>
                <a:cs typeface="Calibri"/>
                <a:sym typeface="Calibri"/>
              </a:rPr>
              <a:t>En el plan 2 no se incurre en costos de mantener inventarios.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21" name="Google Shape;321;p27"/>
          <p:cNvSpPr txBox="1"/>
          <p:nvPr/>
        </p:nvSpPr>
        <p:spPr>
          <a:xfrm>
            <a:off x="407875" y="688111"/>
            <a:ext cx="30350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2</a:t>
            </a:r>
            <a:endParaRPr sz="2800">
              <a:solidFill>
                <a:srgbClr val="0099FF"/>
              </a:solidFill>
              <a:latin typeface="Calibri"/>
              <a:ea typeface="Calibri"/>
              <a:cs typeface="Calibri"/>
              <a:sym typeface="Calibri"/>
            </a:endParaRPr>
          </a:p>
        </p:txBody>
      </p:sp>
      <p:graphicFrame>
        <p:nvGraphicFramePr>
          <p:cNvPr id="322" name="Google Shape;322;p27"/>
          <p:cNvGraphicFramePr/>
          <p:nvPr/>
        </p:nvGraphicFramePr>
        <p:xfrm>
          <a:off x="35496" y="3137701"/>
          <a:ext cx="3000000" cy="3000000"/>
        </p:xfrm>
        <a:graphic>
          <a:graphicData uri="http://schemas.openxmlformats.org/drawingml/2006/table">
            <a:tbl>
              <a:tblPr bandRow="1" firstRow="1">
                <a:noFill/>
                <a:tableStyleId>{9EB35193-10A4-4A7B-9C59-1FA5430D8138}</a:tableStyleId>
              </a:tblPr>
              <a:tblGrid>
                <a:gridCol w="3930450"/>
                <a:gridCol w="5178050"/>
              </a:tblGrid>
              <a:tr h="544025">
                <a:tc>
                  <a:txBody>
                    <a:bodyPr/>
                    <a:lstStyle/>
                    <a:p>
                      <a:pPr indent="0" lvl="0" marL="0" marR="0" rtl="0" algn="l">
                        <a:spcBef>
                          <a:spcPts val="0"/>
                        </a:spcBef>
                        <a:spcAft>
                          <a:spcPts val="0"/>
                        </a:spcAft>
                        <a:buNone/>
                      </a:pPr>
                      <a:r>
                        <a:rPr lang="es-PE" sz="1800"/>
                        <a:t>Costos</a:t>
                      </a:r>
                      <a:endParaRPr/>
                    </a:p>
                  </a:txBody>
                  <a:tcPr marT="45725" marB="45725" marR="91450" marL="91450"/>
                </a:tc>
                <a:tc>
                  <a:txBody>
                    <a:bodyPr/>
                    <a:lstStyle/>
                    <a:p>
                      <a:pPr indent="0" lvl="0" marL="0" marR="0" rtl="0" algn="l">
                        <a:spcBef>
                          <a:spcPts val="0"/>
                        </a:spcBef>
                        <a:spcAft>
                          <a:spcPts val="0"/>
                        </a:spcAft>
                        <a:buNone/>
                      </a:pPr>
                      <a:r>
                        <a:rPr lang="es-PE" sz="1800"/>
                        <a:t>Cálculos</a:t>
                      </a:r>
                      <a:endParaRPr/>
                    </a:p>
                  </a:txBody>
                  <a:tcPr marT="45725" marB="45725" marR="91450" marL="91450"/>
                </a:tc>
              </a:tr>
              <a:tr h="544025">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Trabajo en tiempo regular  </a:t>
                      </a:r>
                      <a:r>
                        <a:rPr b="1" i="0" lang="es-PE" sz="1800">
                          <a:solidFill>
                            <a:schemeClr val="dk1"/>
                          </a:solidFill>
                          <a:latin typeface="Calibri"/>
                          <a:ea typeface="Calibri"/>
                          <a:cs typeface="Calibri"/>
                          <a:sym typeface="Calibri"/>
                        </a:rPr>
                        <a:t>$ 37,696</a:t>
                      </a:r>
                      <a:endParaRPr b="1" sz="1800"/>
                    </a:p>
                  </a:txBody>
                  <a:tcPr marT="45725" marB="45725" marR="91450" marL="91450"/>
                </a:tc>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 7.6 trabajadores X $40 por día X 124 días)</a:t>
                      </a:r>
                      <a:endParaRPr sz="1800"/>
                    </a:p>
                  </a:txBody>
                  <a:tcPr marT="45725" marB="45725" marR="91450" marL="91450"/>
                </a:tc>
              </a:tr>
              <a:tr h="544025">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Subcontratación                 </a:t>
                      </a:r>
                      <a:r>
                        <a:rPr b="1" i="0" lang="es-PE" sz="1800">
                          <a:solidFill>
                            <a:schemeClr val="dk1"/>
                          </a:solidFill>
                          <a:latin typeface="Calibri"/>
                          <a:ea typeface="Calibri"/>
                          <a:cs typeface="Calibri"/>
                          <a:sym typeface="Calibri"/>
                        </a:rPr>
                        <a:t>$ 14,880</a:t>
                      </a:r>
                      <a:endParaRPr b="1" sz="18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 1,488 unidades X $10 por unidad)</a:t>
                      </a:r>
                      <a:endParaRPr sz="1800"/>
                    </a:p>
                  </a:txBody>
                  <a:tcPr marT="45725" marB="45725" marR="91450" marL="91450"/>
                </a:tc>
              </a:tr>
              <a:tr h="544025">
                <a:tc>
                  <a:txBody>
                    <a:bodyPr/>
                    <a:lstStyle/>
                    <a:p>
                      <a:pPr indent="0" lvl="0" marL="0" marR="0" rtl="0" algn="l">
                        <a:spcBef>
                          <a:spcPts val="0"/>
                        </a:spcBef>
                        <a:spcAft>
                          <a:spcPts val="0"/>
                        </a:spcAft>
                        <a:buNone/>
                      </a:pPr>
                      <a:r>
                        <a:rPr i="0" lang="es-PE" sz="1800">
                          <a:solidFill>
                            <a:schemeClr val="dk1"/>
                          </a:solidFill>
                          <a:latin typeface="Calibri"/>
                          <a:ea typeface="Calibri"/>
                          <a:cs typeface="Calibri"/>
                          <a:sym typeface="Calibri"/>
                        </a:rPr>
                        <a:t>Costo total                          </a:t>
                      </a:r>
                      <a:r>
                        <a:rPr b="1" i="0" lang="es-PE" sz="1800">
                          <a:solidFill>
                            <a:schemeClr val="dk1"/>
                          </a:solidFill>
                          <a:latin typeface="Calibri"/>
                          <a:ea typeface="Calibri"/>
                          <a:cs typeface="Calibri"/>
                          <a:sym typeface="Calibri"/>
                        </a:rPr>
                        <a:t>$ 52,576</a:t>
                      </a:r>
                      <a:endParaRPr b="1" sz="1800"/>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23" name="Google Shape;323;p27"/>
          <p:cNvSpPr/>
          <p:nvPr/>
        </p:nvSpPr>
        <p:spPr>
          <a:xfrm>
            <a:off x="270529" y="1124388"/>
            <a:ext cx="8560650" cy="20158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231F20"/>
                </a:solidFill>
                <a:latin typeface="Times"/>
                <a:ea typeface="Times"/>
                <a:cs typeface="Times"/>
                <a:sym typeface="Times"/>
              </a:rPr>
              <a:t>Debido a que se requieren 6,200 unidades durante el periodo del plan agregado, debemos calcular cuántas unidades puede fabricar la compañía y cuántas se deben subcontratar:</a:t>
            </a:r>
            <a:endParaRPr/>
          </a:p>
          <a:p>
            <a:pPr indent="0" lvl="0" marL="0" marR="0" rtl="0" algn="l">
              <a:spcBef>
                <a:spcPts val="0"/>
              </a:spcBef>
              <a:spcAft>
                <a:spcPts val="0"/>
              </a:spcAft>
              <a:buNone/>
            </a:pPr>
            <a:br>
              <a:rPr lang="es-PE" sz="1800">
                <a:solidFill>
                  <a:srgbClr val="231F20"/>
                </a:solidFill>
                <a:latin typeface="Times"/>
                <a:ea typeface="Times"/>
                <a:cs typeface="Times"/>
                <a:sym typeface="Times"/>
              </a:rPr>
            </a:br>
            <a:r>
              <a:rPr lang="es-PE" sz="1800">
                <a:solidFill>
                  <a:srgbClr val="231F20"/>
                </a:solidFill>
                <a:latin typeface="Times"/>
                <a:ea typeface="Times"/>
                <a:cs typeface="Times"/>
                <a:sym typeface="Times"/>
              </a:rPr>
              <a:t>Producción interna 	= 38 unidades por día X 124 días de producción</a:t>
            </a:r>
            <a:br>
              <a:rPr lang="es-PE" sz="1800">
                <a:solidFill>
                  <a:srgbClr val="231F20"/>
                </a:solidFill>
                <a:latin typeface="Times"/>
                <a:ea typeface="Times"/>
                <a:cs typeface="Times"/>
                <a:sym typeface="Times"/>
              </a:rPr>
            </a:br>
            <a:r>
              <a:rPr lang="es-PE" sz="1800">
                <a:solidFill>
                  <a:srgbClr val="231F20"/>
                </a:solidFill>
                <a:latin typeface="Times"/>
                <a:ea typeface="Times"/>
                <a:cs typeface="Times"/>
                <a:sym typeface="Times"/>
              </a:rPr>
              <a:t>			= 4,712</a:t>
            </a:r>
            <a:endParaRPr/>
          </a:p>
          <a:p>
            <a:pPr indent="0" lvl="0" marL="0" marR="0" rtl="0" algn="l">
              <a:spcBef>
                <a:spcPts val="0"/>
              </a:spcBef>
              <a:spcAft>
                <a:spcPts val="0"/>
              </a:spcAft>
              <a:buNone/>
            </a:pPr>
            <a:br>
              <a:rPr lang="es-PE" sz="1800">
                <a:solidFill>
                  <a:srgbClr val="231F20"/>
                </a:solidFill>
                <a:latin typeface="Times"/>
                <a:ea typeface="Times"/>
                <a:cs typeface="Times"/>
                <a:sym typeface="Times"/>
              </a:rPr>
            </a:br>
            <a:r>
              <a:rPr lang="es-PE" sz="1800">
                <a:solidFill>
                  <a:srgbClr val="231F20"/>
                </a:solidFill>
                <a:latin typeface="Times"/>
                <a:ea typeface="Times"/>
                <a:cs typeface="Times"/>
                <a:sym typeface="Times"/>
              </a:rPr>
              <a:t>Unidades subcontratadas 	= 6,200 – 4,712 = </a:t>
            </a:r>
            <a:r>
              <a:rPr b="1" lang="es-PE" sz="1800">
                <a:solidFill>
                  <a:srgbClr val="231F20"/>
                </a:solidFill>
                <a:latin typeface="Times"/>
                <a:ea typeface="Times"/>
                <a:cs typeface="Times"/>
                <a:sym typeface="Times"/>
              </a:rPr>
              <a:t>1,488 unidades</a:t>
            </a:r>
            <a:endParaRPr sz="1800">
              <a:solidFill>
                <a:srgbClr val="231F20"/>
              </a:solidFill>
              <a:latin typeface="Times"/>
              <a:ea typeface="Times"/>
              <a:cs typeface="Times"/>
              <a:sym typeface="Time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30" name="Google Shape;330;p28"/>
          <p:cNvSpPr txBox="1"/>
          <p:nvPr/>
        </p:nvSpPr>
        <p:spPr>
          <a:xfrm>
            <a:off x="125760" y="855876"/>
            <a:ext cx="30243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3</a:t>
            </a:r>
            <a:endParaRPr sz="2800">
              <a:solidFill>
                <a:srgbClr val="0099FF"/>
              </a:solidFill>
              <a:latin typeface="Calibri"/>
              <a:ea typeface="Calibri"/>
              <a:cs typeface="Calibri"/>
              <a:sym typeface="Calibri"/>
            </a:endParaRPr>
          </a:p>
        </p:txBody>
      </p:sp>
      <p:sp>
        <p:nvSpPr>
          <p:cNvPr id="331" name="Google Shape;331;p28"/>
          <p:cNvSpPr txBox="1"/>
          <p:nvPr/>
        </p:nvSpPr>
        <p:spPr>
          <a:xfrm>
            <a:off x="125760" y="1935996"/>
            <a:ext cx="889248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Método: </a:t>
            </a:r>
            <a:r>
              <a:rPr lang="es-PE" sz="2000">
                <a:solidFill>
                  <a:schemeClr val="dk1"/>
                </a:solidFill>
                <a:latin typeface="Calibri"/>
                <a:ea typeface="Calibri"/>
                <a:cs typeface="Calibri"/>
                <a:sym typeface="Calibri"/>
              </a:rPr>
              <a:t>La estrategia final, el plan 3, implica variar el tamaño de la fuerza de trabajo contratando y despidiendo trabajadores según sea necesario. La tasa de producción será igual a la demanda y no hay cambios en la producción en relación con el mes anterior, diciembre.</a:t>
            </a:r>
            <a:br>
              <a:rPr lang="es-PE" sz="2000">
                <a:solidFill>
                  <a:srgbClr val="FF0000"/>
                </a:solidFill>
                <a:latin typeface="Calibri"/>
                <a:ea typeface="Calibri"/>
                <a:cs typeface="Calibri"/>
                <a:sym typeface="Calibri"/>
              </a:rPr>
            </a:br>
            <a:endParaRPr sz="2000">
              <a:solidFill>
                <a:srgbClr val="FF0000"/>
              </a:solidFill>
              <a:latin typeface="Calibri"/>
              <a:ea typeface="Calibri"/>
              <a:cs typeface="Calibri"/>
              <a:sym typeface="Calibri"/>
            </a:endParaRPr>
          </a:p>
          <a:p>
            <a:pPr indent="0" lvl="0" marL="0" marR="0" rtl="0" algn="l">
              <a:spcBef>
                <a:spcPts val="0"/>
              </a:spcBef>
              <a:spcAft>
                <a:spcPts val="0"/>
              </a:spcAft>
              <a:buNone/>
            </a:pPr>
            <a:r>
              <a:rPr lang="es-PE" sz="2000">
                <a:solidFill>
                  <a:schemeClr val="dk1"/>
                </a:solidFill>
                <a:latin typeface="Calibri"/>
                <a:ea typeface="Calibri"/>
                <a:cs typeface="Calibri"/>
                <a:sym typeface="Calibri"/>
              </a:rPr>
              <a:t>Recuerde que reducir el nivel diario de la producción del mes anterior tiene un costo de $600 por unidad producida, y que aumentar la tasa de producción diaria a través de contrataciones cuesta $300 por unidad.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38" name="Google Shape;338;p29"/>
          <p:cNvSpPr txBox="1"/>
          <p:nvPr/>
        </p:nvSpPr>
        <p:spPr>
          <a:xfrm>
            <a:off x="174948" y="545946"/>
            <a:ext cx="29520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800">
                <a:solidFill>
                  <a:srgbClr val="0099FF"/>
                </a:solidFill>
                <a:latin typeface="Calibri"/>
                <a:ea typeface="Calibri"/>
                <a:cs typeface="Calibri"/>
                <a:sym typeface="Calibri"/>
              </a:rPr>
              <a:t>Análisis del plan 3</a:t>
            </a:r>
            <a:endParaRPr sz="2800">
              <a:solidFill>
                <a:srgbClr val="0099FF"/>
              </a:solidFill>
              <a:latin typeface="Calibri"/>
              <a:ea typeface="Calibri"/>
              <a:cs typeface="Calibri"/>
              <a:sym typeface="Calibri"/>
            </a:endParaRPr>
          </a:p>
        </p:txBody>
      </p:sp>
      <p:graphicFrame>
        <p:nvGraphicFramePr>
          <p:cNvPr id="339" name="Google Shape;339;p29"/>
          <p:cNvGraphicFramePr/>
          <p:nvPr/>
        </p:nvGraphicFramePr>
        <p:xfrm>
          <a:off x="6688" y="1150312"/>
          <a:ext cx="3000000" cy="3000000"/>
        </p:xfrm>
        <a:graphic>
          <a:graphicData uri="http://schemas.openxmlformats.org/drawingml/2006/table">
            <a:tbl>
              <a:tblPr bandRow="1" firstRow="1">
                <a:noFill/>
                <a:tableStyleId>{9EB35193-10A4-4A7B-9C59-1FA5430D8138}</a:tableStyleId>
              </a:tblPr>
              <a:tblGrid>
                <a:gridCol w="570825"/>
                <a:gridCol w="950500"/>
                <a:gridCol w="1046750"/>
                <a:gridCol w="2117550"/>
                <a:gridCol w="1888950"/>
                <a:gridCol w="1648325"/>
                <a:gridCol w="950500"/>
              </a:tblGrid>
              <a:tr h="855650">
                <a:tc>
                  <a:txBody>
                    <a:bodyPr/>
                    <a:lstStyle/>
                    <a:p>
                      <a:pPr indent="0" lvl="0" marL="0" marR="0" rtl="0" algn="l">
                        <a:spcBef>
                          <a:spcPts val="0"/>
                        </a:spcBef>
                        <a:spcAft>
                          <a:spcPts val="0"/>
                        </a:spcAft>
                        <a:buNone/>
                      </a:pPr>
                      <a:r>
                        <a:rPr lang="es-PE" sz="1200"/>
                        <a:t>Mes</a:t>
                      </a:r>
                      <a:endParaRPr/>
                    </a:p>
                  </a:txBody>
                  <a:tcPr marT="45725" marB="45725" marR="91450" marL="91450"/>
                </a:tc>
                <a:tc>
                  <a:txBody>
                    <a:bodyPr/>
                    <a:lstStyle/>
                    <a:p>
                      <a:pPr indent="0" lvl="0" marL="0" marR="0" rtl="0" algn="l">
                        <a:spcBef>
                          <a:spcPts val="0"/>
                        </a:spcBef>
                        <a:spcAft>
                          <a:spcPts val="0"/>
                        </a:spcAft>
                        <a:buNone/>
                      </a:pPr>
                      <a:r>
                        <a:rPr lang="es-PE" sz="1200"/>
                        <a:t>Pronóstico</a:t>
                      </a:r>
                      <a:r>
                        <a:rPr lang="es-PE" sz="1200"/>
                        <a:t> (unidades)</a:t>
                      </a:r>
                      <a:endParaRPr sz="1200"/>
                    </a:p>
                  </a:txBody>
                  <a:tcPr marT="45725" marB="45725" marR="91450" marL="91450"/>
                </a:tc>
                <a:tc>
                  <a:txBody>
                    <a:bodyPr/>
                    <a:lstStyle/>
                    <a:p>
                      <a:pPr indent="0" lvl="0" marL="0" marR="0" rtl="0" algn="l">
                        <a:spcBef>
                          <a:spcPts val="0"/>
                        </a:spcBef>
                        <a:spcAft>
                          <a:spcPts val="0"/>
                        </a:spcAft>
                        <a:buNone/>
                      </a:pPr>
                      <a:r>
                        <a:rPr lang="es-PE" sz="1200"/>
                        <a:t>Tasa de producción diaria</a:t>
                      </a:r>
                      <a:endParaRPr/>
                    </a:p>
                  </a:txBody>
                  <a:tcPr marT="45725" marB="45725" marR="91450" marL="91450"/>
                </a:tc>
                <a:tc>
                  <a:txBody>
                    <a:bodyPr/>
                    <a:lstStyle/>
                    <a:p>
                      <a:pPr indent="0" lvl="0" marL="0" marR="0" rtl="0" algn="l">
                        <a:spcBef>
                          <a:spcPts val="0"/>
                        </a:spcBef>
                        <a:spcAft>
                          <a:spcPts val="0"/>
                        </a:spcAft>
                        <a:buNone/>
                      </a:pPr>
                      <a:r>
                        <a:rPr lang="es-PE" sz="1200"/>
                        <a:t>Costo</a:t>
                      </a:r>
                      <a:r>
                        <a:rPr lang="es-PE" sz="1200"/>
                        <a:t> de producción básico (demanda x 1.6 horas por unidad x $5 por hora)</a:t>
                      </a:r>
                      <a:endParaRPr sz="1200"/>
                    </a:p>
                  </a:txBody>
                  <a:tcPr marT="45725" marB="45725" marR="91450" marL="91450"/>
                </a:tc>
                <a:tc>
                  <a:txBody>
                    <a:bodyPr/>
                    <a:lstStyle/>
                    <a:p>
                      <a:pPr indent="0" lvl="0" marL="0" marR="0" rtl="0" algn="l">
                        <a:spcBef>
                          <a:spcPts val="0"/>
                        </a:spcBef>
                        <a:spcAft>
                          <a:spcPts val="0"/>
                        </a:spcAft>
                        <a:buNone/>
                      </a:pPr>
                      <a:r>
                        <a:rPr lang="es-PE" sz="1200"/>
                        <a:t>Costo adicional por aumentar la producción (costo</a:t>
                      </a:r>
                      <a:r>
                        <a:rPr lang="es-PE" sz="1200"/>
                        <a:t> de contratación)</a:t>
                      </a:r>
                      <a:endParaRPr sz="1200"/>
                    </a:p>
                  </a:txBody>
                  <a:tcPr marT="45725" marB="45725" marR="91450" marL="91450"/>
                </a:tc>
                <a:tc>
                  <a:txBody>
                    <a:bodyPr/>
                    <a:lstStyle/>
                    <a:p>
                      <a:pPr indent="0" lvl="0" marL="0" marR="0" rtl="0" algn="l">
                        <a:spcBef>
                          <a:spcPts val="0"/>
                        </a:spcBef>
                        <a:spcAft>
                          <a:spcPts val="0"/>
                        </a:spcAft>
                        <a:buNone/>
                      </a:pPr>
                      <a:r>
                        <a:rPr lang="es-PE" sz="1200"/>
                        <a:t>Costo adicional por disminuir la producción (costo</a:t>
                      </a:r>
                      <a:r>
                        <a:rPr lang="es-PE" sz="1200"/>
                        <a:t> por despidos)</a:t>
                      </a:r>
                      <a:endParaRPr sz="1400"/>
                    </a:p>
                  </a:txBody>
                  <a:tcPr marT="45725" marB="45725" marR="91450" marL="91450"/>
                </a:tc>
                <a:tc>
                  <a:txBody>
                    <a:bodyPr/>
                    <a:lstStyle/>
                    <a:p>
                      <a:pPr indent="0" lvl="0" marL="0" marR="0" rtl="0" algn="l">
                        <a:spcBef>
                          <a:spcPts val="0"/>
                        </a:spcBef>
                        <a:spcAft>
                          <a:spcPts val="0"/>
                        </a:spcAft>
                        <a:buNone/>
                      </a:pPr>
                      <a:r>
                        <a:rPr lang="es-PE" sz="1400"/>
                        <a:t>Costo Total</a:t>
                      </a:r>
                      <a:endParaRPr/>
                    </a:p>
                  </a:txBody>
                  <a:tcPr marT="45725" marB="45725" marR="91450" marL="91450"/>
                </a:tc>
              </a:tr>
              <a:tr h="297075">
                <a:tc>
                  <a:txBody>
                    <a:bodyPr/>
                    <a:lstStyle/>
                    <a:p>
                      <a:pPr indent="0" lvl="0" marL="0" marR="0" rtl="0" algn="l">
                        <a:spcBef>
                          <a:spcPts val="0"/>
                        </a:spcBef>
                        <a:spcAft>
                          <a:spcPts val="0"/>
                        </a:spcAft>
                        <a:buNone/>
                      </a:pPr>
                      <a:r>
                        <a:rPr lang="es-PE" sz="1400"/>
                        <a:t>Ene</a:t>
                      </a:r>
                      <a:endParaRPr/>
                    </a:p>
                  </a:txBody>
                  <a:tcPr marT="45725" marB="45725" marR="91450" marL="91450"/>
                </a:tc>
                <a:tc>
                  <a:txBody>
                    <a:bodyPr/>
                    <a:lstStyle/>
                    <a:p>
                      <a:pPr indent="0" lvl="0" marL="0" marR="0" rtl="0" algn="ctr">
                        <a:spcBef>
                          <a:spcPts val="0"/>
                        </a:spcBef>
                        <a:spcAft>
                          <a:spcPts val="0"/>
                        </a:spcAft>
                        <a:buNone/>
                      </a:pPr>
                      <a:r>
                        <a:rPr lang="es-PE" sz="1400"/>
                        <a:t>900</a:t>
                      </a:r>
                      <a:endParaRPr/>
                    </a:p>
                  </a:txBody>
                  <a:tcPr marT="45725" marB="45725" marR="91450" marL="91450"/>
                </a:tc>
                <a:tc>
                  <a:txBody>
                    <a:bodyPr/>
                    <a:lstStyle/>
                    <a:p>
                      <a:pPr indent="0" lvl="0" marL="0" marR="0" rtl="0" algn="ctr">
                        <a:spcBef>
                          <a:spcPts val="0"/>
                        </a:spcBef>
                        <a:spcAft>
                          <a:spcPts val="0"/>
                        </a:spcAft>
                        <a:buNone/>
                      </a:pPr>
                      <a:r>
                        <a:rPr lang="es-PE" sz="1400"/>
                        <a:t>41</a:t>
                      </a:r>
                      <a:endParaRPr/>
                    </a:p>
                  </a:txBody>
                  <a:tcPr marT="45725" marB="45725" marR="91450" marL="91450"/>
                </a:tc>
                <a:tc>
                  <a:txBody>
                    <a:bodyPr/>
                    <a:lstStyle/>
                    <a:p>
                      <a:pPr indent="0" lvl="0" marL="0" marR="0" rtl="0" algn="ctr">
                        <a:spcBef>
                          <a:spcPts val="0"/>
                        </a:spcBef>
                        <a:spcAft>
                          <a:spcPts val="0"/>
                        </a:spcAft>
                        <a:buNone/>
                      </a:pPr>
                      <a:r>
                        <a:rPr lang="es-PE" sz="1400"/>
                        <a:t>$ 7,200</a:t>
                      </a:r>
                      <a:endParaRPr sz="1400"/>
                    </a:p>
                  </a:txBody>
                  <a:tcPr marT="45725" marB="45725" marR="91450" marL="91450"/>
                </a:tc>
                <a:tc>
                  <a:txBody>
                    <a:bodyPr/>
                    <a:lstStyle/>
                    <a:p>
                      <a:pPr indent="0" lvl="0" marL="0" marR="0" rtl="0" algn="ctr">
                        <a:spcBef>
                          <a:spcPts val="0"/>
                        </a:spcBef>
                        <a:spcAft>
                          <a:spcPts val="0"/>
                        </a:spcAft>
                        <a:buNone/>
                      </a:pPr>
                      <a:r>
                        <a:rPr lang="es-PE" sz="1400"/>
                        <a:t>-------</a:t>
                      </a:r>
                      <a:endParaRPr sz="1400"/>
                    </a:p>
                  </a:txBody>
                  <a:tcPr marT="45725" marB="45725" marR="91450" marL="91450"/>
                </a:tc>
                <a:tc>
                  <a:txBody>
                    <a:bodyPr/>
                    <a:lstStyle/>
                    <a:p>
                      <a:pPr indent="0" lvl="0" marL="0" marR="0" rtl="0" algn="ctr">
                        <a:spcBef>
                          <a:spcPts val="0"/>
                        </a:spcBef>
                        <a:spcAft>
                          <a:spcPts val="0"/>
                        </a:spcAft>
                        <a:buNone/>
                      </a:pPr>
                      <a:r>
                        <a:rPr lang="es-PE" sz="1400"/>
                        <a:t>-------</a:t>
                      </a:r>
                      <a:endParaRPr sz="1400"/>
                    </a:p>
                  </a:txBody>
                  <a:tcPr marT="45725" marB="45725" marR="91450" marL="91450"/>
                </a:tc>
                <a:tc>
                  <a:txBody>
                    <a:bodyPr/>
                    <a:lstStyle/>
                    <a:p>
                      <a:pPr indent="0" lvl="0" marL="0" marR="0" rtl="0" algn="ctr">
                        <a:spcBef>
                          <a:spcPts val="0"/>
                        </a:spcBef>
                        <a:spcAft>
                          <a:spcPts val="0"/>
                        </a:spcAft>
                        <a:buNone/>
                      </a:pPr>
                      <a:r>
                        <a:rPr lang="es-PE" sz="1100"/>
                        <a:t>$ 7,200</a:t>
                      </a:r>
                      <a:endParaRPr/>
                    </a:p>
                  </a:txBody>
                  <a:tcPr marT="45725" marB="45725" marR="91450" marL="91450"/>
                </a:tc>
              </a:tr>
              <a:tr h="402000">
                <a:tc>
                  <a:txBody>
                    <a:bodyPr/>
                    <a:lstStyle/>
                    <a:p>
                      <a:pPr indent="0" lvl="0" marL="0" marR="0" rtl="0" algn="l">
                        <a:spcBef>
                          <a:spcPts val="0"/>
                        </a:spcBef>
                        <a:spcAft>
                          <a:spcPts val="0"/>
                        </a:spcAft>
                        <a:buNone/>
                      </a:pPr>
                      <a:r>
                        <a:rPr lang="es-PE" sz="1400"/>
                        <a:t>Feb</a:t>
                      </a:r>
                      <a:endParaRPr/>
                    </a:p>
                  </a:txBody>
                  <a:tcPr marT="45725" marB="45725" marR="91450" marL="91450"/>
                </a:tc>
                <a:tc>
                  <a:txBody>
                    <a:bodyPr/>
                    <a:lstStyle/>
                    <a:p>
                      <a:pPr indent="0" lvl="0" marL="0" marR="0" rtl="0" algn="ctr">
                        <a:spcBef>
                          <a:spcPts val="0"/>
                        </a:spcBef>
                        <a:spcAft>
                          <a:spcPts val="0"/>
                        </a:spcAft>
                        <a:buNone/>
                      </a:pPr>
                      <a:r>
                        <a:rPr lang="es-PE" sz="1400"/>
                        <a:t>700</a:t>
                      </a:r>
                      <a:endParaRPr/>
                    </a:p>
                  </a:txBody>
                  <a:tcPr marT="45725" marB="45725" marR="91450" marL="91450"/>
                </a:tc>
                <a:tc>
                  <a:txBody>
                    <a:bodyPr/>
                    <a:lstStyle/>
                    <a:p>
                      <a:pPr indent="0" lvl="0" marL="0" marR="0" rtl="0" algn="ctr">
                        <a:spcBef>
                          <a:spcPts val="0"/>
                        </a:spcBef>
                        <a:spcAft>
                          <a:spcPts val="0"/>
                        </a:spcAft>
                        <a:buNone/>
                      </a:pPr>
                      <a:r>
                        <a:rPr lang="es-PE" sz="1400"/>
                        <a:t>39</a:t>
                      </a:r>
                      <a:endParaRPr/>
                    </a:p>
                  </a:txBody>
                  <a:tcPr marT="45725" marB="45725" marR="91450" marL="91450"/>
                </a:tc>
                <a:tc>
                  <a:txBody>
                    <a:bodyPr/>
                    <a:lstStyle/>
                    <a:p>
                      <a:pPr indent="0" lvl="0" marL="0" marR="0" rtl="0" algn="ctr">
                        <a:spcBef>
                          <a:spcPts val="0"/>
                        </a:spcBef>
                        <a:spcAft>
                          <a:spcPts val="0"/>
                        </a:spcAft>
                        <a:buNone/>
                      </a:pPr>
                      <a:r>
                        <a:rPr lang="es-PE" sz="1400"/>
                        <a:t>$ 5,600</a:t>
                      </a:r>
                      <a:endParaRPr sz="1400"/>
                    </a:p>
                  </a:txBody>
                  <a:tcPr marT="45725" marB="45725" marR="91450" marL="91450"/>
                </a:tc>
                <a:tc>
                  <a:txBody>
                    <a:bodyPr/>
                    <a:lstStyle/>
                    <a:p>
                      <a:pPr indent="0" lvl="0" marL="0" marR="0" rtl="0" algn="ctr">
                        <a:spcBef>
                          <a:spcPts val="0"/>
                        </a:spcBef>
                        <a:spcAft>
                          <a:spcPts val="0"/>
                        </a:spcAft>
                        <a:buNone/>
                      </a:pPr>
                      <a:r>
                        <a:rPr lang="es-PE" sz="1400"/>
                        <a:t>-------</a:t>
                      </a:r>
                      <a:endParaRPr sz="1400"/>
                    </a:p>
                  </a:txBody>
                  <a:tcPr marT="45725" marB="45725" marR="91450" marL="91450"/>
                </a:tc>
                <a:tc>
                  <a:txBody>
                    <a:bodyPr/>
                    <a:lstStyle/>
                    <a:p>
                      <a:pPr indent="0" lvl="0" marL="0" marR="0" rtl="0" algn="ctr">
                        <a:spcBef>
                          <a:spcPts val="0"/>
                        </a:spcBef>
                        <a:spcAft>
                          <a:spcPts val="0"/>
                        </a:spcAft>
                        <a:buNone/>
                      </a:pPr>
                      <a:r>
                        <a:rPr i="0" lang="es-PE" sz="1200">
                          <a:solidFill>
                            <a:schemeClr val="dk1"/>
                          </a:solidFill>
                          <a:latin typeface="Calibri"/>
                          <a:ea typeface="Calibri"/>
                          <a:cs typeface="Calibri"/>
                          <a:sym typeface="Calibri"/>
                        </a:rPr>
                        <a:t>$1,200 (2 × $600)</a:t>
                      </a:r>
                      <a:endParaRPr sz="1400"/>
                    </a:p>
                  </a:txBody>
                  <a:tcPr marT="45725" marB="45725" marR="91450" marL="91450"/>
                </a:tc>
                <a:tc>
                  <a:txBody>
                    <a:bodyPr/>
                    <a:lstStyle/>
                    <a:p>
                      <a:pPr indent="0" lvl="0" marL="0" marR="0" rtl="0" algn="ctr">
                        <a:spcBef>
                          <a:spcPts val="0"/>
                        </a:spcBef>
                        <a:spcAft>
                          <a:spcPts val="0"/>
                        </a:spcAft>
                        <a:buNone/>
                      </a:pPr>
                      <a:r>
                        <a:rPr lang="es-PE" sz="1100"/>
                        <a:t>$ 6,800</a:t>
                      </a:r>
                      <a:endParaRPr/>
                    </a:p>
                  </a:txBody>
                  <a:tcPr marT="45725" marB="45725" marR="91450" marL="91450"/>
                </a:tc>
              </a:tr>
              <a:tr h="402000">
                <a:tc>
                  <a:txBody>
                    <a:bodyPr/>
                    <a:lstStyle/>
                    <a:p>
                      <a:pPr indent="0" lvl="0" marL="0" marR="0" rtl="0" algn="l">
                        <a:spcBef>
                          <a:spcPts val="0"/>
                        </a:spcBef>
                        <a:spcAft>
                          <a:spcPts val="0"/>
                        </a:spcAft>
                        <a:buNone/>
                      </a:pPr>
                      <a:r>
                        <a:rPr lang="es-PE" sz="1400"/>
                        <a:t>Mar</a:t>
                      </a:r>
                      <a:endParaRPr/>
                    </a:p>
                  </a:txBody>
                  <a:tcPr marT="45725" marB="45725" marR="91450" marL="91450"/>
                </a:tc>
                <a:tc>
                  <a:txBody>
                    <a:bodyPr/>
                    <a:lstStyle/>
                    <a:p>
                      <a:pPr indent="0" lvl="0" marL="0" marR="0" rtl="0" algn="ctr">
                        <a:spcBef>
                          <a:spcPts val="0"/>
                        </a:spcBef>
                        <a:spcAft>
                          <a:spcPts val="0"/>
                        </a:spcAft>
                        <a:buNone/>
                      </a:pPr>
                      <a:r>
                        <a:rPr lang="es-PE" sz="1400"/>
                        <a:t>800</a:t>
                      </a:r>
                      <a:endParaRPr/>
                    </a:p>
                  </a:txBody>
                  <a:tcPr marT="45725" marB="45725" marR="91450" marL="91450"/>
                </a:tc>
                <a:tc>
                  <a:txBody>
                    <a:bodyPr/>
                    <a:lstStyle/>
                    <a:p>
                      <a:pPr indent="0" lvl="0" marL="0" marR="0" rtl="0" algn="ctr">
                        <a:spcBef>
                          <a:spcPts val="0"/>
                        </a:spcBef>
                        <a:spcAft>
                          <a:spcPts val="0"/>
                        </a:spcAft>
                        <a:buNone/>
                      </a:pPr>
                      <a:r>
                        <a:rPr lang="es-PE" sz="1400"/>
                        <a:t>38</a:t>
                      </a:r>
                      <a:endParaRPr/>
                    </a:p>
                  </a:txBody>
                  <a:tcPr marT="45725" marB="45725" marR="91450" marL="91450"/>
                </a:tc>
                <a:tc>
                  <a:txBody>
                    <a:bodyPr/>
                    <a:lstStyle/>
                    <a:p>
                      <a:pPr indent="0" lvl="0" marL="0" marR="0" rtl="0" algn="ctr">
                        <a:spcBef>
                          <a:spcPts val="0"/>
                        </a:spcBef>
                        <a:spcAft>
                          <a:spcPts val="0"/>
                        </a:spcAft>
                        <a:buNone/>
                      </a:pPr>
                      <a:r>
                        <a:rPr lang="es-PE" sz="1400"/>
                        <a:t>$ 6,400</a:t>
                      </a:r>
                      <a:endParaRPr sz="1400"/>
                    </a:p>
                  </a:txBody>
                  <a:tcPr marT="45725" marB="45725" marR="91450" marL="91450"/>
                </a:tc>
                <a:tc>
                  <a:txBody>
                    <a:bodyPr/>
                    <a:lstStyle/>
                    <a:p>
                      <a:pPr indent="0" lvl="0" marL="0" marR="0" rtl="0" algn="ctr">
                        <a:spcBef>
                          <a:spcPts val="0"/>
                        </a:spcBef>
                        <a:spcAft>
                          <a:spcPts val="0"/>
                        </a:spcAft>
                        <a:buNone/>
                      </a:pPr>
                      <a:r>
                        <a:rPr lang="es-PE" sz="1400"/>
                        <a:t>-------</a:t>
                      </a:r>
                      <a:endParaRPr sz="1400"/>
                    </a:p>
                  </a:txBody>
                  <a:tcPr marT="45725" marB="45725" marR="91450" marL="91450"/>
                </a:tc>
                <a:tc>
                  <a:txBody>
                    <a:bodyPr/>
                    <a:lstStyle/>
                    <a:p>
                      <a:pPr indent="0" lvl="0" marL="0" marR="0" rtl="0" algn="ctr">
                        <a:spcBef>
                          <a:spcPts val="0"/>
                        </a:spcBef>
                        <a:spcAft>
                          <a:spcPts val="0"/>
                        </a:spcAft>
                        <a:buNone/>
                      </a:pPr>
                      <a:r>
                        <a:rPr i="0" lang="es-PE" sz="1200">
                          <a:solidFill>
                            <a:schemeClr val="dk1"/>
                          </a:solidFill>
                          <a:latin typeface="Calibri"/>
                          <a:ea typeface="Calibri"/>
                          <a:cs typeface="Calibri"/>
                          <a:sym typeface="Calibri"/>
                        </a:rPr>
                        <a:t>$ 600 (1 × $600)</a:t>
                      </a:r>
                      <a:endParaRPr sz="1400"/>
                    </a:p>
                  </a:txBody>
                  <a:tcPr marT="45725" marB="45725" marR="91450" marL="91450"/>
                </a:tc>
                <a:tc>
                  <a:txBody>
                    <a:bodyPr/>
                    <a:lstStyle/>
                    <a:p>
                      <a:pPr indent="0" lvl="0" marL="0" marR="0" rtl="0" algn="ctr">
                        <a:spcBef>
                          <a:spcPts val="0"/>
                        </a:spcBef>
                        <a:spcAft>
                          <a:spcPts val="0"/>
                        </a:spcAft>
                        <a:buNone/>
                      </a:pPr>
                      <a:r>
                        <a:rPr lang="es-PE" sz="1100"/>
                        <a:t>$ 7,000</a:t>
                      </a:r>
                      <a:endParaRPr/>
                    </a:p>
                  </a:txBody>
                  <a:tcPr marT="45725" marB="45725" marR="91450" marL="91450"/>
                </a:tc>
              </a:tr>
              <a:tr h="402000">
                <a:tc>
                  <a:txBody>
                    <a:bodyPr/>
                    <a:lstStyle/>
                    <a:p>
                      <a:pPr indent="0" lvl="0" marL="0" marR="0" rtl="0" algn="l">
                        <a:spcBef>
                          <a:spcPts val="0"/>
                        </a:spcBef>
                        <a:spcAft>
                          <a:spcPts val="0"/>
                        </a:spcAft>
                        <a:buNone/>
                      </a:pPr>
                      <a:r>
                        <a:rPr lang="es-PE" sz="1400"/>
                        <a:t>Abr</a:t>
                      </a:r>
                      <a:endParaRPr/>
                    </a:p>
                  </a:txBody>
                  <a:tcPr marT="45725" marB="45725" marR="91450" marL="91450"/>
                </a:tc>
                <a:tc>
                  <a:txBody>
                    <a:bodyPr/>
                    <a:lstStyle/>
                    <a:p>
                      <a:pPr indent="0" lvl="0" marL="0" marR="0" rtl="0" algn="ctr">
                        <a:spcBef>
                          <a:spcPts val="0"/>
                        </a:spcBef>
                        <a:spcAft>
                          <a:spcPts val="0"/>
                        </a:spcAft>
                        <a:buNone/>
                      </a:pPr>
                      <a:r>
                        <a:rPr lang="es-PE" sz="1400"/>
                        <a:t>1,200</a:t>
                      </a:r>
                      <a:endParaRPr/>
                    </a:p>
                  </a:txBody>
                  <a:tcPr marT="45725" marB="45725" marR="91450" marL="91450"/>
                </a:tc>
                <a:tc>
                  <a:txBody>
                    <a:bodyPr/>
                    <a:lstStyle/>
                    <a:p>
                      <a:pPr indent="0" lvl="0" marL="0" marR="0" rtl="0" algn="ctr">
                        <a:spcBef>
                          <a:spcPts val="0"/>
                        </a:spcBef>
                        <a:spcAft>
                          <a:spcPts val="0"/>
                        </a:spcAft>
                        <a:buNone/>
                      </a:pPr>
                      <a:r>
                        <a:rPr lang="es-PE" sz="1400"/>
                        <a:t>57</a:t>
                      </a:r>
                      <a:endParaRPr/>
                    </a:p>
                  </a:txBody>
                  <a:tcPr marT="45725" marB="45725" marR="91450" marL="91450"/>
                </a:tc>
                <a:tc>
                  <a:txBody>
                    <a:bodyPr/>
                    <a:lstStyle/>
                    <a:p>
                      <a:pPr indent="0" lvl="0" marL="0" marR="0" rtl="0" algn="ctr">
                        <a:spcBef>
                          <a:spcPts val="0"/>
                        </a:spcBef>
                        <a:spcAft>
                          <a:spcPts val="0"/>
                        </a:spcAft>
                        <a:buClr>
                          <a:schemeClr val="dk1"/>
                        </a:buClr>
                        <a:buSzPts val="1400"/>
                        <a:buFont typeface="Calibri"/>
                        <a:buNone/>
                      </a:pPr>
                      <a:r>
                        <a:rPr lang="es-PE" sz="1400"/>
                        <a:t>$ 9,600</a:t>
                      </a:r>
                      <a:endParaRPr sz="1400"/>
                    </a:p>
                  </a:txBody>
                  <a:tcPr marT="45725" marB="45725" marR="91450" marL="91450"/>
                </a:tc>
                <a:tc>
                  <a:txBody>
                    <a:bodyPr/>
                    <a:lstStyle/>
                    <a:p>
                      <a:pPr indent="0" lvl="0" marL="0" marR="0" rtl="0" algn="ctr">
                        <a:spcBef>
                          <a:spcPts val="0"/>
                        </a:spcBef>
                        <a:spcAft>
                          <a:spcPts val="0"/>
                        </a:spcAft>
                        <a:buClr>
                          <a:schemeClr val="dk1"/>
                        </a:buClr>
                        <a:buSzPts val="1200"/>
                        <a:buFont typeface="Calibri"/>
                        <a:buNone/>
                      </a:pPr>
                      <a:r>
                        <a:rPr i="0" lang="es-PE" sz="1200">
                          <a:solidFill>
                            <a:schemeClr val="dk1"/>
                          </a:solidFill>
                          <a:latin typeface="Calibri"/>
                          <a:ea typeface="Calibri"/>
                          <a:cs typeface="Calibri"/>
                          <a:sym typeface="Calibri"/>
                        </a:rPr>
                        <a:t>$5,700 (19 × $300)</a:t>
                      </a:r>
                      <a:endParaRPr sz="1400"/>
                    </a:p>
                  </a:txBody>
                  <a:tcPr marT="45725" marB="45725" marR="91450" marL="91450"/>
                </a:tc>
                <a:tc>
                  <a:txBody>
                    <a:bodyPr/>
                    <a:lstStyle/>
                    <a:p>
                      <a:pPr indent="0" lvl="0" marL="0" marR="0" rtl="0" algn="ctr">
                        <a:spcBef>
                          <a:spcPts val="0"/>
                        </a:spcBef>
                        <a:spcAft>
                          <a:spcPts val="0"/>
                        </a:spcAft>
                        <a:buClr>
                          <a:schemeClr val="dk1"/>
                        </a:buClr>
                        <a:buSzPts val="1400"/>
                        <a:buFont typeface="Calibri"/>
                        <a:buNone/>
                      </a:pPr>
                      <a:r>
                        <a:rPr lang="es-PE" sz="1400"/>
                        <a:t>-------</a:t>
                      </a:r>
                      <a:endParaRPr sz="1400"/>
                    </a:p>
                  </a:txBody>
                  <a:tcPr marT="45725" marB="45725" marR="91450" marL="91450"/>
                </a:tc>
                <a:tc>
                  <a:txBody>
                    <a:bodyPr/>
                    <a:lstStyle/>
                    <a:p>
                      <a:pPr indent="0" lvl="0" marL="0" marR="0" rtl="0" algn="ctr">
                        <a:spcBef>
                          <a:spcPts val="0"/>
                        </a:spcBef>
                        <a:spcAft>
                          <a:spcPts val="0"/>
                        </a:spcAft>
                        <a:buNone/>
                      </a:pPr>
                      <a:r>
                        <a:rPr lang="es-PE" sz="1100"/>
                        <a:t>$ 15,300</a:t>
                      </a:r>
                      <a:endParaRPr/>
                    </a:p>
                  </a:txBody>
                  <a:tcPr marT="45725" marB="45725" marR="91450" marL="91450"/>
                </a:tc>
              </a:tr>
              <a:tr h="402000">
                <a:tc>
                  <a:txBody>
                    <a:bodyPr/>
                    <a:lstStyle/>
                    <a:p>
                      <a:pPr indent="0" lvl="0" marL="0" marR="0" rtl="0" algn="l">
                        <a:spcBef>
                          <a:spcPts val="0"/>
                        </a:spcBef>
                        <a:spcAft>
                          <a:spcPts val="0"/>
                        </a:spcAft>
                        <a:buNone/>
                      </a:pPr>
                      <a:r>
                        <a:rPr lang="es-PE" sz="1400"/>
                        <a:t>May</a:t>
                      </a:r>
                      <a:endParaRPr/>
                    </a:p>
                  </a:txBody>
                  <a:tcPr marT="45725" marB="45725" marR="91450" marL="91450"/>
                </a:tc>
                <a:tc>
                  <a:txBody>
                    <a:bodyPr/>
                    <a:lstStyle/>
                    <a:p>
                      <a:pPr indent="0" lvl="0" marL="0" marR="0" rtl="0" algn="ctr">
                        <a:spcBef>
                          <a:spcPts val="0"/>
                        </a:spcBef>
                        <a:spcAft>
                          <a:spcPts val="0"/>
                        </a:spcAft>
                        <a:buNone/>
                      </a:pPr>
                      <a:r>
                        <a:rPr lang="es-PE" sz="1400"/>
                        <a:t>1,500</a:t>
                      </a:r>
                      <a:endParaRPr/>
                    </a:p>
                  </a:txBody>
                  <a:tcPr marT="45725" marB="45725" marR="91450" marL="91450"/>
                </a:tc>
                <a:tc>
                  <a:txBody>
                    <a:bodyPr/>
                    <a:lstStyle/>
                    <a:p>
                      <a:pPr indent="0" lvl="0" marL="0" marR="0" rtl="0" algn="ctr">
                        <a:spcBef>
                          <a:spcPts val="0"/>
                        </a:spcBef>
                        <a:spcAft>
                          <a:spcPts val="0"/>
                        </a:spcAft>
                        <a:buNone/>
                      </a:pPr>
                      <a:r>
                        <a:rPr lang="es-PE" sz="1400"/>
                        <a:t>68</a:t>
                      </a:r>
                      <a:endParaRPr/>
                    </a:p>
                  </a:txBody>
                  <a:tcPr marT="45725" marB="45725" marR="91450" marL="91450"/>
                </a:tc>
                <a:tc>
                  <a:txBody>
                    <a:bodyPr/>
                    <a:lstStyle/>
                    <a:p>
                      <a:pPr indent="0" lvl="0" marL="0" marR="0" rtl="0" algn="ctr">
                        <a:spcBef>
                          <a:spcPts val="0"/>
                        </a:spcBef>
                        <a:spcAft>
                          <a:spcPts val="0"/>
                        </a:spcAft>
                        <a:buClr>
                          <a:schemeClr val="dk1"/>
                        </a:buClr>
                        <a:buSzPts val="1400"/>
                        <a:buFont typeface="Calibri"/>
                        <a:buNone/>
                      </a:pPr>
                      <a:r>
                        <a:rPr lang="es-PE" sz="1400"/>
                        <a:t>$ 12,000</a:t>
                      </a:r>
                      <a:endParaRPr sz="1400"/>
                    </a:p>
                  </a:txBody>
                  <a:tcPr marT="45725" marB="45725" marR="91450" marL="91450"/>
                </a:tc>
                <a:tc>
                  <a:txBody>
                    <a:bodyPr/>
                    <a:lstStyle/>
                    <a:p>
                      <a:pPr indent="0" lvl="0" marL="0" marR="0" rtl="0" algn="ctr">
                        <a:spcBef>
                          <a:spcPts val="0"/>
                        </a:spcBef>
                        <a:spcAft>
                          <a:spcPts val="0"/>
                        </a:spcAft>
                        <a:buClr>
                          <a:schemeClr val="dk1"/>
                        </a:buClr>
                        <a:buSzPts val="1200"/>
                        <a:buFont typeface="Calibri"/>
                        <a:buNone/>
                      </a:pPr>
                      <a:r>
                        <a:rPr i="0" lang="es-PE" sz="1200">
                          <a:solidFill>
                            <a:schemeClr val="dk1"/>
                          </a:solidFill>
                          <a:latin typeface="Calibri"/>
                          <a:ea typeface="Calibri"/>
                          <a:cs typeface="Calibri"/>
                          <a:sym typeface="Calibri"/>
                        </a:rPr>
                        <a:t>$3,300 (11 × $300)</a:t>
                      </a:r>
                      <a:endParaRPr sz="1400"/>
                    </a:p>
                  </a:txBody>
                  <a:tcPr marT="45725" marB="45725" marR="91450" marL="91450"/>
                </a:tc>
                <a:tc>
                  <a:txBody>
                    <a:bodyPr/>
                    <a:lstStyle/>
                    <a:p>
                      <a:pPr indent="0" lvl="0" marL="0" marR="0" rtl="0" algn="ctr">
                        <a:spcBef>
                          <a:spcPts val="0"/>
                        </a:spcBef>
                        <a:spcAft>
                          <a:spcPts val="0"/>
                        </a:spcAft>
                        <a:buClr>
                          <a:schemeClr val="dk1"/>
                        </a:buClr>
                        <a:buSzPts val="1400"/>
                        <a:buFont typeface="Calibri"/>
                        <a:buNone/>
                      </a:pPr>
                      <a:r>
                        <a:rPr lang="es-PE" sz="1400"/>
                        <a:t>-------</a:t>
                      </a:r>
                      <a:endParaRPr sz="1400"/>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libri"/>
                        <a:buNone/>
                      </a:pPr>
                      <a:r>
                        <a:rPr lang="es-PE" sz="1100"/>
                        <a:t>$ 15,300</a:t>
                      </a:r>
                      <a:endParaRPr/>
                    </a:p>
                  </a:txBody>
                  <a:tcPr marT="45725" marB="45725" marR="91450" marL="91450"/>
                </a:tc>
              </a:tr>
              <a:tr h="547625">
                <a:tc>
                  <a:txBody>
                    <a:bodyPr/>
                    <a:lstStyle/>
                    <a:p>
                      <a:pPr indent="0" lvl="0" marL="0" marR="0" rtl="0" algn="l">
                        <a:spcBef>
                          <a:spcPts val="0"/>
                        </a:spcBef>
                        <a:spcAft>
                          <a:spcPts val="0"/>
                        </a:spcAft>
                        <a:buNone/>
                      </a:pPr>
                      <a:r>
                        <a:rPr lang="es-PE" sz="1400"/>
                        <a:t>Jun</a:t>
                      </a:r>
                      <a:endParaRPr/>
                    </a:p>
                  </a:txBody>
                  <a:tcPr marT="45725" marB="45725" marR="91450" marL="91450"/>
                </a:tc>
                <a:tc>
                  <a:txBody>
                    <a:bodyPr/>
                    <a:lstStyle/>
                    <a:p>
                      <a:pPr indent="0" lvl="0" marL="0" marR="0" rtl="0" algn="ctr">
                        <a:spcBef>
                          <a:spcPts val="0"/>
                        </a:spcBef>
                        <a:spcAft>
                          <a:spcPts val="0"/>
                        </a:spcAft>
                        <a:buNone/>
                      </a:pPr>
                      <a:r>
                        <a:rPr lang="es-PE" sz="1400"/>
                        <a:t>1,100</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s-PE" sz="1400"/>
                        <a:t>55</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Calibri"/>
                        <a:buNone/>
                      </a:pPr>
                      <a:r>
                        <a:rPr lang="es-PE" sz="1400"/>
                        <a:t>$ 8,800</a:t>
                      </a:r>
                      <a:endParaRPr sz="14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Calibri"/>
                        <a:buNone/>
                      </a:pPr>
                      <a:r>
                        <a:rPr lang="es-PE" sz="1400"/>
                        <a:t>-------</a:t>
                      </a:r>
                      <a:endParaRPr sz="14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rPr i="0" lang="es-PE" sz="1200">
                          <a:solidFill>
                            <a:schemeClr val="dk1"/>
                          </a:solidFill>
                          <a:latin typeface="Calibri"/>
                          <a:ea typeface="Calibri"/>
                          <a:cs typeface="Calibri"/>
                          <a:sym typeface="Calibri"/>
                        </a:rPr>
                        <a:t>$7,800 (13 × $600)</a:t>
                      </a:r>
                      <a:endParaRPr sz="12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Calibri"/>
                        <a:buNone/>
                      </a:pPr>
                      <a:r>
                        <a:rPr lang="es-PE" sz="1100"/>
                        <a:t>$ 16,600</a:t>
                      </a:r>
                      <a:endParaRPr/>
                    </a:p>
                    <a:p>
                      <a:pPr indent="0" lvl="0" marL="0" marR="0" rtl="0" algn="ctr">
                        <a:spcBef>
                          <a:spcPts val="0"/>
                        </a:spcBef>
                        <a:spcAft>
                          <a:spcPts val="0"/>
                        </a:spcAft>
                        <a:buNone/>
                      </a:pPr>
                      <a:r>
                        <a:t/>
                      </a:r>
                      <a:endParaRPr sz="1100"/>
                    </a:p>
                  </a:txBody>
                  <a:tcPr marT="45725" marB="45725" marR="91450" marL="91450">
                    <a:lnB cap="flat" cmpd="sng" w="38100">
                      <a:solidFill>
                        <a:schemeClr val="dk1"/>
                      </a:solidFill>
                      <a:prstDash val="solid"/>
                      <a:round/>
                      <a:headEnd len="sm" w="sm" type="none"/>
                      <a:tailEnd len="sm" w="sm" type="none"/>
                    </a:lnB>
                  </a:tcPr>
                </a:tc>
              </a:tr>
              <a:tr h="684525">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400"/>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s-PE" sz="1400"/>
                        <a:t>$ 49,600</a:t>
                      </a:r>
                      <a:endParaRPr b="1" sz="1400"/>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400"/>
                        <a:buFont typeface="Calibri"/>
                        <a:buNone/>
                      </a:pPr>
                      <a:r>
                        <a:rPr b="1" lang="es-PE" sz="1400"/>
                        <a:t>$ 9,000</a:t>
                      </a:r>
                      <a:endParaRPr b="1" sz="1400"/>
                    </a:p>
                    <a:p>
                      <a:pPr indent="0" lvl="0" marL="0" marR="0" rtl="0" algn="ctr">
                        <a:spcBef>
                          <a:spcPts val="0"/>
                        </a:spcBef>
                        <a:spcAft>
                          <a:spcPts val="0"/>
                        </a:spcAft>
                        <a:buNone/>
                      </a:pPr>
                      <a:r>
                        <a:t/>
                      </a:r>
                      <a:endParaRPr b="1" sz="1400"/>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400"/>
                        <a:buFont typeface="Calibri"/>
                        <a:buNone/>
                      </a:pPr>
                      <a:r>
                        <a:rPr b="1" lang="es-PE" sz="1400"/>
                        <a:t>$ 9,600</a:t>
                      </a:r>
                      <a:endParaRPr b="1" sz="1400"/>
                    </a:p>
                    <a:p>
                      <a:pPr indent="0" lvl="0" marL="0" marR="0" rtl="0" algn="ctr">
                        <a:spcBef>
                          <a:spcPts val="0"/>
                        </a:spcBef>
                        <a:spcAft>
                          <a:spcPts val="0"/>
                        </a:spcAft>
                        <a:buNone/>
                      </a:pPr>
                      <a:r>
                        <a:t/>
                      </a:r>
                      <a:endParaRPr b="1" sz="1400"/>
                    </a:p>
                  </a:txBody>
                  <a:tcPr marT="45725" marB="45725" marR="91450" marL="9145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s-PE" sz="1400">
                          <a:solidFill>
                            <a:srgbClr val="FF0000"/>
                          </a:solidFill>
                        </a:rPr>
                        <a:t>$</a:t>
                      </a:r>
                      <a:r>
                        <a:rPr b="1" lang="es-PE" sz="1400">
                          <a:solidFill>
                            <a:srgbClr val="FF0000"/>
                          </a:solidFill>
                        </a:rPr>
                        <a:t> 68</a:t>
                      </a:r>
                      <a:r>
                        <a:rPr b="1" lang="es-PE" sz="1400">
                          <a:solidFill>
                            <a:srgbClr val="FF0000"/>
                          </a:solidFill>
                        </a:rPr>
                        <a:t>,200</a:t>
                      </a:r>
                      <a:endParaRPr/>
                    </a:p>
                  </a:txBody>
                  <a:tcPr marT="45725" marB="45725" marR="91450" marL="91450">
                    <a:lnT cap="flat" cmpd="sng" w="38100">
                      <a:solidFill>
                        <a:schemeClr val="dk1"/>
                      </a:solidFill>
                      <a:prstDash val="solid"/>
                      <a:round/>
                      <a:headEnd len="sm" w="sm" type="none"/>
                      <a:tailEnd len="sm" w="sm" type="none"/>
                    </a:lnT>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Definición de la planeación agregada</a:t>
            </a:r>
            <a:endParaRPr/>
          </a:p>
        </p:txBody>
      </p:sp>
      <p:pic>
        <p:nvPicPr>
          <p:cNvPr id="45" name="Google Shape;45;p3"/>
          <p:cNvPicPr preferRelativeResize="0"/>
          <p:nvPr/>
        </p:nvPicPr>
        <p:blipFill rotWithShape="1">
          <a:blip r:embed="rId3">
            <a:alphaModFix/>
          </a:blip>
          <a:srcRect b="0" l="0" r="0" t="0"/>
          <a:stretch/>
        </p:blipFill>
        <p:spPr>
          <a:xfrm>
            <a:off x="217135" y="825467"/>
            <a:ext cx="2288070" cy="1376820"/>
          </a:xfrm>
          <a:prstGeom prst="rect">
            <a:avLst/>
          </a:prstGeom>
          <a:noFill/>
          <a:ln cap="flat" cmpd="sng" w="9525">
            <a:solidFill>
              <a:schemeClr val="dk1"/>
            </a:solidFill>
            <a:prstDash val="solid"/>
            <a:round/>
            <a:headEnd len="sm" w="sm" type="none"/>
            <a:tailEnd len="sm" w="sm" type="none"/>
          </a:ln>
        </p:spPr>
      </p:pic>
      <p:sp>
        <p:nvSpPr>
          <p:cNvPr id="46" name="Google Shape;46;p3"/>
          <p:cNvSpPr txBox="1"/>
          <p:nvPr/>
        </p:nvSpPr>
        <p:spPr>
          <a:xfrm>
            <a:off x="217134" y="2255095"/>
            <a:ext cx="42045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COSTA:</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Alrededor de 30 diferentes tipos de galleta</a:t>
            </a:r>
            <a:endParaRPr/>
          </a:p>
        </p:txBody>
      </p:sp>
      <p:graphicFrame>
        <p:nvGraphicFramePr>
          <p:cNvPr id="47" name="Google Shape;47;p3"/>
          <p:cNvGraphicFramePr/>
          <p:nvPr/>
        </p:nvGraphicFramePr>
        <p:xfrm>
          <a:off x="287858" y="3075542"/>
          <a:ext cx="3000000" cy="3000000"/>
        </p:xfrm>
        <a:graphic>
          <a:graphicData uri="http://schemas.openxmlformats.org/drawingml/2006/table">
            <a:tbl>
              <a:tblPr bandRow="1" firstRow="1">
                <a:noFill/>
                <a:tableStyleId>{9EB35193-10A4-4A7B-9C59-1FA5430D8138}</a:tableStyleId>
              </a:tblPr>
              <a:tblGrid>
                <a:gridCol w="927025"/>
                <a:gridCol w="927025"/>
                <a:gridCol w="927025"/>
                <a:gridCol w="927025"/>
                <a:gridCol w="927025"/>
                <a:gridCol w="927025"/>
                <a:gridCol w="927025"/>
                <a:gridCol w="927025"/>
                <a:gridCol w="927025"/>
              </a:tblGrid>
              <a:tr h="600225">
                <a:tc gridSpan="9">
                  <a:txBody>
                    <a:bodyPr/>
                    <a:lstStyle/>
                    <a:p>
                      <a:pPr indent="0" lvl="0" marL="0" marR="0" rtl="0" algn="ctr">
                        <a:spcBef>
                          <a:spcPts val="0"/>
                        </a:spcBef>
                        <a:spcAft>
                          <a:spcPts val="0"/>
                        </a:spcAft>
                        <a:buNone/>
                      </a:pPr>
                      <a:r>
                        <a:rPr lang="es-PE" sz="2800" u="none" cap="none" strike="noStrike"/>
                        <a:t>Producción Trimestral de Galletas</a:t>
                      </a:r>
                      <a:endParaRPr/>
                    </a:p>
                  </a:txBody>
                  <a:tcPr marT="45725" marB="45725" marR="91450" marL="91450"/>
                </a:tc>
                <a:tc hMerge="1"/>
                <a:tc hMerge="1"/>
                <a:tc hMerge="1"/>
                <a:tc hMerge="1"/>
                <a:tc hMerge="1"/>
                <a:tc hMerge="1"/>
                <a:tc hMerge="1"/>
                <a:tc hMerge="1"/>
              </a:tr>
              <a:tr h="600225">
                <a:tc gridSpan="3">
                  <a:txBody>
                    <a:bodyPr/>
                    <a:lstStyle/>
                    <a:p>
                      <a:pPr indent="0" lvl="0" marL="0" marR="0" rtl="0" algn="ctr">
                        <a:spcBef>
                          <a:spcPts val="0"/>
                        </a:spcBef>
                        <a:spcAft>
                          <a:spcPts val="0"/>
                        </a:spcAft>
                        <a:buNone/>
                      </a:pPr>
                      <a:r>
                        <a:rPr lang="es-PE" sz="1800" u="none" cap="none" strike="noStrike"/>
                        <a:t>Trimestre I</a:t>
                      </a:r>
                      <a:endParaRPr/>
                    </a:p>
                  </a:txBody>
                  <a:tcPr marT="45725" marB="45725" marR="91450" marL="91450"/>
                </a:tc>
                <a:tc hMerge="1"/>
                <a:tc hMerge="1"/>
                <a:tc gridSpan="3">
                  <a:txBody>
                    <a:bodyPr/>
                    <a:lstStyle/>
                    <a:p>
                      <a:pPr indent="0" lvl="0" marL="0" marR="0" rtl="0" algn="ctr">
                        <a:lnSpc>
                          <a:spcPct val="100000"/>
                        </a:lnSpc>
                        <a:spcBef>
                          <a:spcPts val="0"/>
                        </a:spcBef>
                        <a:spcAft>
                          <a:spcPts val="0"/>
                        </a:spcAft>
                        <a:buClr>
                          <a:schemeClr val="dk1"/>
                        </a:buClr>
                        <a:buSzPts val="1800"/>
                        <a:buFont typeface="Calibri"/>
                        <a:buNone/>
                      </a:pPr>
                      <a:r>
                        <a:rPr lang="es-PE" sz="1800" u="none" cap="none" strike="noStrike"/>
                        <a:t>Trimestre II</a:t>
                      </a:r>
                      <a:endParaRPr/>
                    </a:p>
                    <a:p>
                      <a:pPr indent="0" lvl="0" marL="0" marR="0" rtl="0" algn="ctr">
                        <a:spcBef>
                          <a:spcPts val="0"/>
                        </a:spcBef>
                        <a:spcAft>
                          <a:spcPts val="0"/>
                        </a:spcAft>
                        <a:buNone/>
                      </a:pPr>
                      <a:r>
                        <a:t/>
                      </a:r>
                      <a:endParaRPr sz="1800" u="none" cap="none" strike="noStrike"/>
                    </a:p>
                  </a:txBody>
                  <a:tcPr marT="45725" marB="45725" marR="91450" marL="91450"/>
                </a:tc>
                <a:tc hMerge="1"/>
                <a:tc hMerge="1"/>
                <a:tc gridSpan="3">
                  <a:txBody>
                    <a:bodyPr/>
                    <a:lstStyle/>
                    <a:p>
                      <a:pPr indent="0" lvl="0" marL="0" marR="0" rtl="0" algn="ctr">
                        <a:lnSpc>
                          <a:spcPct val="100000"/>
                        </a:lnSpc>
                        <a:spcBef>
                          <a:spcPts val="0"/>
                        </a:spcBef>
                        <a:spcAft>
                          <a:spcPts val="0"/>
                        </a:spcAft>
                        <a:buClr>
                          <a:schemeClr val="dk1"/>
                        </a:buClr>
                        <a:buSzPts val="1800"/>
                        <a:buFont typeface="Calibri"/>
                        <a:buNone/>
                      </a:pPr>
                      <a:r>
                        <a:rPr lang="es-PE" sz="1800" u="none" cap="none" strike="noStrike"/>
                        <a:t>Trimestre III</a:t>
                      </a:r>
                      <a:endParaRPr/>
                    </a:p>
                    <a:p>
                      <a:pPr indent="0" lvl="0" marL="0" marR="0" rtl="0" algn="ctr">
                        <a:spcBef>
                          <a:spcPts val="0"/>
                        </a:spcBef>
                        <a:spcAft>
                          <a:spcPts val="0"/>
                        </a:spcAft>
                        <a:buNone/>
                      </a:pPr>
                      <a:r>
                        <a:t/>
                      </a:r>
                      <a:endParaRPr sz="1800" u="none" cap="none" strike="noStrike"/>
                    </a:p>
                  </a:txBody>
                  <a:tcPr marT="45725" marB="45725" marR="91450" marL="91450"/>
                </a:tc>
                <a:tc hMerge="1"/>
                <a:tc hMerge="1"/>
              </a:tr>
              <a:tr h="370850">
                <a:tc>
                  <a:txBody>
                    <a:bodyPr/>
                    <a:lstStyle/>
                    <a:p>
                      <a:pPr indent="0" lvl="0" marL="0" marR="0" rtl="0" algn="ctr">
                        <a:spcBef>
                          <a:spcPts val="0"/>
                        </a:spcBef>
                        <a:spcAft>
                          <a:spcPts val="0"/>
                        </a:spcAft>
                        <a:buNone/>
                      </a:pPr>
                      <a:r>
                        <a:rPr lang="es-PE" sz="1600" u="none" cap="none" strike="noStrike"/>
                        <a:t>Ene</a:t>
                      </a:r>
                      <a:endParaRPr/>
                    </a:p>
                    <a:p>
                      <a:pPr indent="0" lvl="0" marL="0" marR="0" rtl="0" algn="l">
                        <a:spcBef>
                          <a:spcPts val="0"/>
                        </a:spcBef>
                        <a:spcAft>
                          <a:spcPts val="0"/>
                        </a:spcAft>
                        <a:buNone/>
                      </a:pPr>
                      <a:r>
                        <a:rPr lang="es-PE" sz="1600" u="none" cap="none" strike="noStrike"/>
                        <a:t>150,000</a:t>
                      </a:r>
                      <a:endParaRPr/>
                    </a:p>
                  </a:txBody>
                  <a:tcPr marT="45725" marB="45725" marR="91450" marL="91450"/>
                </a:tc>
                <a:tc>
                  <a:txBody>
                    <a:bodyPr/>
                    <a:lstStyle/>
                    <a:p>
                      <a:pPr indent="0" lvl="0" marL="0" marR="0" rtl="0" algn="ctr">
                        <a:spcBef>
                          <a:spcPts val="0"/>
                        </a:spcBef>
                        <a:spcAft>
                          <a:spcPts val="0"/>
                        </a:spcAft>
                        <a:buNone/>
                      </a:pPr>
                      <a:r>
                        <a:rPr lang="es-PE" sz="1600"/>
                        <a:t>Feb</a:t>
                      </a:r>
                      <a:endParaRPr/>
                    </a:p>
                    <a:p>
                      <a:pPr indent="0" lvl="0" marL="0" marR="0" rtl="0" algn="l">
                        <a:spcBef>
                          <a:spcPts val="0"/>
                        </a:spcBef>
                        <a:spcAft>
                          <a:spcPts val="0"/>
                        </a:spcAft>
                        <a:buNone/>
                      </a:pPr>
                      <a:r>
                        <a:rPr lang="es-PE" sz="1600"/>
                        <a:t>120,000</a:t>
                      </a:r>
                      <a:endParaRPr/>
                    </a:p>
                  </a:txBody>
                  <a:tcPr marT="45725" marB="45725" marR="91450" marL="91450"/>
                </a:tc>
                <a:tc>
                  <a:txBody>
                    <a:bodyPr/>
                    <a:lstStyle/>
                    <a:p>
                      <a:pPr indent="0" lvl="0" marL="0" marR="0" rtl="0" algn="ctr">
                        <a:spcBef>
                          <a:spcPts val="0"/>
                        </a:spcBef>
                        <a:spcAft>
                          <a:spcPts val="0"/>
                        </a:spcAft>
                        <a:buNone/>
                      </a:pPr>
                      <a:r>
                        <a:rPr lang="es-PE" sz="1600"/>
                        <a:t>Mar</a:t>
                      </a:r>
                      <a:endParaRPr/>
                    </a:p>
                    <a:p>
                      <a:pPr indent="0" lvl="0" marL="0" marR="0" rtl="0" algn="l">
                        <a:spcBef>
                          <a:spcPts val="0"/>
                        </a:spcBef>
                        <a:spcAft>
                          <a:spcPts val="0"/>
                        </a:spcAft>
                        <a:buNone/>
                      </a:pPr>
                      <a:r>
                        <a:rPr lang="es-PE" sz="1600"/>
                        <a:t>110,000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Abr</a:t>
                      </a:r>
                      <a:endParaRPr/>
                    </a:p>
                    <a:p>
                      <a:pPr indent="0" lvl="0" marL="0" marR="0" rtl="0" algn="l">
                        <a:spcBef>
                          <a:spcPts val="0"/>
                        </a:spcBef>
                        <a:spcAft>
                          <a:spcPts val="0"/>
                        </a:spcAft>
                        <a:buNone/>
                      </a:pPr>
                      <a:r>
                        <a:rPr lang="es-PE" sz="1600"/>
                        <a:t>100,000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May</a:t>
                      </a:r>
                      <a:endParaRPr/>
                    </a:p>
                    <a:p>
                      <a:pPr indent="0" lvl="0" marL="0" marR="0" rtl="0" algn="l">
                        <a:spcBef>
                          <a:spcPts val="0"/>
                        </a:spcBef>
                        <a:spcAft>
                          <a:spcPts val="0"/>
                        </a:spcAft>
                        <a:buNone/>
                      </a:pPr>
                      <a:r>
                        <a:rPr lang="es-PE" sz="1600"/>
                        <a:t>130,000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Jun</a:t>
                      </a:r>
                      <a:endParaRPr/>
                    </a:p>
                    <a:p>
                      <a:pPr indent="0" lvl="0" marL="0" marR="0" rtl="0" algn="l">
                        <a:spcBef>
                          <a:spcPts val="0"/>
                        </a:spcBef>
                        <a:spcAft>
                          <a:spcPts val="0"/>
                        </a:spcAft>
                        <a:buNone/>
                      </a:pPr>
                      <a:r>
                        <a:rPr lang="es-PE" sz="1600"/>
                        <a:t>150,000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Jul</a:t>
                      </a:r>
                      <a:endParaRPr/>
                    </a:p>
                    <a:p>
                      <a:pPr indent="0" lvl="0" marL="0" marR="0" rtl="0" algn="l">
                        <a:spcBef>
                          <a:spcPts val="0"/>
                        </a:spcBef>
                        <a:spcAft>
                          <a:spcPts val="0"/>
                        </a:spcAft>
                        <a:buNone/>
                      </a:pPr>
                      <a:r>
                        <a:rPr lang="es-PE" sz="1600"/>
                        <a:t>180,000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Ago</a:t>
                      </a:r>
                      <a:endParaRPr/>
                    </a:p>
                    <a:p>
                      <a:pPr indent="0" lvl="0" marL="0" marR="0" rtl="0" algn="l">
                        <a:spcBef>
                          <a:spcPts val="0"/>
                        </a:spcBef>
                        <a:spcAft>
                          <a:spcPts val="0"/>
                        </a:spcAft>
                        <a:buNone/>
                      </a:pPr>
                      <a:r>
                        <a:rPr lang="es-PE" sz="1600"/>
                        <a:t>150,000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ctr">
                        <a:spcBef>
                          <a:spcPts val="0"/>
                        </a:spcBef>
                        <a:spcAft>
                          <a:spcPts val="0"/>
                        </a:spcAft>
                        <a:buNone/>
                      </a:pPr>
                      <a:r>
                        <a:rPr lang="es-PE" sz="1600"/>
                        <a:t>Set</a:t>
                      </a:r>
                      <a:endParaRPr/>
                    </a:p>
                    <a:p>
                      <a:pPr indent="0" lvl="0" marL="0" marR="0" rtl="0" algn="l">
                        <a:spcBef>
                          <a:spcPts val="0"/>
                        </a:spcBef>
                        <a:spcAft>
                          <a:spcPts val="0"/>
                        </a:spcAft>
                        <a:buNone/>
                      </a:pPr>
                      <a:r>
                        <a:rPr lang="es-PE" sz="1600"/>
                        <a:t>140,000</a:t>
                      </a:r>
                      <a:endParaRPr/>
                    </a:p>
                    <a:p>
                      <a:pPr indent="0" lvl="0" marL="0" marR="0" rtl="0" algn="l">
                        <a:spcBef>
                          <a:spcPts val="0"/>
                        </a:spcBef>
                        <a:spcAft>
                          <a:spcPts val="0"/>
                        </a:spcAft>
                        <a:buNone/>
                      </a:pPr>
                      <a:r>
                        <a:t/>
                      </a:r>
                      <a:endParaRPr sz="1600"/>
                    </a:p>
                  </a:txBody>
                  <a:tcPr marT="45725" marB="45725" marR="91450" marL="91450"/>
                </a:tc>
              </a:tr>
            </a:tbl>
          </a:graphicData>
        </a:graphic>
      </p:graphicFrame>
      <p:sp>
        <p:nvSpPr>
          <p:cNvPr id="48" name="Google Shape;48;p3"/>
          <p:cNvSpPr txBox="1"/>
          <p:nvPr/>
        </p:nvSpPr>
        <p:spPr>
          <a:xfrm>
            <a:off x="2726454" y="751683"/>
            <a:ext cx="5904656" cy="1569660"/>
          </a:xfrm>
          <a:prstGeom prst="rect">
            <a:avLst/>
          </a:prstGeom>
          <a:noFill/>
          <a:ln cap="flat" cmpd="sng" w="9525">
            <a:solidFill>
              <a:srgbClr val="F7964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800">
                <a:solidFill>
                  <a:schemeClr val="dk1"/>
                </a:solidFill>
                <a:latin typeface="Calibri"/>
                <a:ea typeface="Calibri"/>
                <a:cs typeface="Calibri"/>
                <a:sym typeface="Calibri"/>
              </a:rPr>
              <a:t>La planeación agregada busca determinar la cantidad y los tiempos de producción necesarios para el futuro intermedio.</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PE" sz="1800">
                <a:solidFill>
                  <a:schemeClr val="dk1"/>
                </a:solidFill>
                <a:latin typeface="Calibri"/>
                <a:ea typeface="Calibri"/>
                <a:cs typeface="Calibri"/>
                <a:sym typeface="Calibri"/>
              </a:rPr>
              <a:t>Se utiliza información sobre las familias o línea de productos; no productos individuales</a:t>
            </a:r>
            <a:r>
              <a:rPr lang="es-PE"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 gráfico</a:t>
            </a:r>
            <a:endParaRPr/>
          </a:p>
        </p:txBody>
      </p:sp>
      <p:sp>
        <p:nvSpPr>
          <p:cNvPr id="346" name="Google Shape;346;p30"/>
          <p:cNvSpPr txBox="1"/>
          <p:nvPr/>
        </p:nvSpPr>
        <p:spPr>
          <a:xfrm>
            <a:off x="0" y="690162"/>
            <a:ext cx="6048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400">
                <a:solidFill>
                  <a:srgbClr val="0099FF"/>
                </a:solidFill>
                <a:latin typeface="Calibri"/>
                <a:ea typeface="Calibri"/>
                <a:cs typeface="Calibri"/>
                <a:sym typeface="Calibri"/>
              </a:rPr>
              <a:t>Comparación de los 3 planes agregados</a:t>
            </a:r>
            <a:endParaRPr/>
          </a:p>
        </p:txBody>
      </p:sp>
      <p:sp>
        <p:nvSpPr>
          <p:cNvPr id="347" name="Google Shape;347;p30"/>
          <p:cNvSpPr txBox="1"/>
          <p:nvPr/>
        </p:nvSpPr>
        <p:spPr>
          <a:xfrm>
            <a:off x="0" y="1151827"/>
            <a:ext cx="878497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Un fabricante de materiales para techos ubicado en Puente Piedra, preparó los pronósticos mensuales para una familia de productos. En la tabla se muestran los datos del periodo semestral de enero a junio. La compañía desearía comenzar un plan agregado.</a:t>
            </a:r>
            <a:endParaRPr/>
          </a:p>
        </p:txBody>
      </p:sp>
      <p:graphicFrame>
        <p:nvGraphicFramePr>
          <p:cNvPr id="348" name="Google Shape;348;p30"/>
          <p:cNvGraphicFramePr/>
          <p:nvPr/>
        </p:nvGraphicFramePr>
        <p:xfrm>
          <a:off x="198275" y="1947901"/>
          <a:ext cx="3000000" cy="3000000"/>
        </p:xfrm>
        <a:graphic>
          <a:graphicData uri="http://schemas.openxmlformats.org/drawingml/2006/table">
            <a:tbl>
              <a:tblPr bandRow="1" firstRow="1">
                <a:noFill/>
                <a:tableStyleId>{9EB35193-10A4-4A7B-9C59-1FA5430D8138}</a:tableStyleId>
              </a:tblPr>
              <a:tblGrid>
                <a:gridCol w="2295175"/>
                <a:gridCol w="2097325"/>
                <a:gridCol w="2196250"/>
                <a:gridCol w="2196250"/>
              </a:tblGrid>
              <a:tr h="302300">
                <a:tc>
                  <a:txBody>
                    <a:bodyPr/>
                    <a:lstStyle/>
                    <a:p>
                      <a:pPr indent="0" lvl="0" marL="0" marR="0" rtl="0" algn="l">
                        <a:spcBef>
                          <a:spcPts val="0"/>
                        </a:spcBef>
                        <a:spcAft>
                          <a:spcPts val="0"/>
                        </a:spcAft>
                        <a:buNone/>
                      </a:pPr>
                      <a:r>
                        <a:rPr lang="es-PE" sz="1600"/>
                        <a:t>Costo</a:t>
                      </a:r>
                      <a:endParaRPr/>
                    </a:p>
                  </a:txBody>
                  <a:tcPr marT="45725" marB="45725" marR="91450" marL="91450"/>
                </a:tc>
                <a:tc>
                  <a:txBody>
                    <a:bodyPr/>
                    <a:lstStyle/>
                    <a:p>
                      <a:pPr indent="0" lvl="0" marL="0" marR="0" rtl="0" algn="ctr">
                        <a:spcBef>
                          <a:spcPts val="0"/>
                        </a:spcBef>
                        <a:spcAft>
                          <a:spcPts val="0"/>
                        </a:spcAft>
                        <a:buNone/>
                      </a:pPr>
                      <a:r>
                        <a:rPr lang="es-PE" sz="1600"/>
                        <a:t>Plan 1</a:t>
                      </a:r>
                      <a:endParaRPr/>
                    </a:p>
                  </a:txBody>
                  <a:tcPr marT="45725" marB="45725" marR="91450" marL="91450"/>
                </a:tc>
                <a:tc>
                  <a:txBody>
                    <a:bodyPr/>
                    <a:lstStyle/>
                    <a:p>
                      <a:pPr indent="0" lvl="0" marL="0" marR="0" rtl="0" algn="ctr">
                        <a:spcBef>
                          <a:spcPts val="0"/>
                        </a:spcBef>
                        <a:spcAft>
                          <a:spcPts val="0"/>
                        </a:spcAft>
                        <a:buNone/>
                      </a:pPr>
                      <a:r>
                        <a:rPr lang="es-PE" sz="1600"/>
                        <a:t>Plan 2</a:t>
                      </a:r>
                      <a:endParaRPr/>
                    </a:p>
                  </a:txBody>
                  <a:tcPr marT="45725" marB="45725" marR="91450" marL="91450"/>
                </a:tc>
                <a:tc>
                  <a:txBody>
                    <a:bodyPr/>
                    <a:lstStyle/>
                    <a:p>
                      <a:pPr indent="0" lvl="0" marL="0" marR="0" rtl="0" algn="ctr">
                        <a:spcBef>
                          <a:spcPts val="0"/>
                        </a:spcBef>
                        <a:spcAft>
                          <a:spcPts val="0"/>
                        </a:spcAft>
                        <a:buNone/>
                      </a:pPr>
                      <a:r>
                        <a:rPr lang="es-PE" sz="1600"/>
                        <a:t>Plan 3 </a:t>
                      </a:r>
                      <a:endParaRPr/>
                    </a:p>
                  </a:txBody>
                  <a:tcPr marT="45725" marB="45725" marR="91450" marL="91450"/>
                </a:tc>
              </a:tr>
              <a:tr h="521800">
                <a:tc>
                  <a:txBody>
                    <a:bodyPr/>
                    <a:lstStyle/>
                    <a:p>
                      <a:pPr indent="0" lvl="0" marL="0" marR="0" rtl="0" algn="l">
                        <a:spcBef>
                          <a:spcPts val="0"/>
                        </a:spcBef>
                        <a:spcAft>
                          <a:spcPts val="0"/>
                        </a:spcAft>
                        <a:buNone/>
                      </a:pPr>
                      <a:r>
                        <a:rPr lang="es-PE" sz="1600"/>
                        <a:t>Mantenimiento de inventarios</a:t>
                      </a:r>
                      <a:endParaRPr/>
                    </a:p>
                  </a:txBody>
                  <a:tcPr marT="45725" marB="45725" marR="91450" marL="91450"/>
                </a:tc>
                <a:tc>
                  <a:txBody>
                    <a:bodyPr/>
                    <a:lstStyle/>
                    <a:p>
                      <a:pPr indent="0" lvl="0" marL="0" marR="0" rtl="0" algn="ctr">
                        <a:spcBef>
                          <a:spcPts val="0"/>
                        </a:spcBef>
                        <a:spcAft>
                          <a:spcPts val="0"/>
                        </a:spcAft>
                        <a:buNone/>
                      </a:pPr>
                      <a:r>
                        <a:rPr lang="es-PE" sz="1600"/>
                        <a:t>$ 9,</a:t>
                      </a:r>
                      <a:r>
                        <a:rPr lang="es-PE" sz="1600"/>
                        <a:t>250</a:t>
                      </a:r>
                      <a:endParaRPr sz="1600"/>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r>
              <a:tr h="521800">
                <a:tc>
                  <a:txBody>
                    <a:bodyPr/>
                    <a:lstStyle/>
                    <a:p>
                      <a:pPr indent="0" lvl="0" marL="0" marR="0" rtl="0" algn="l">
                        <a:spcBef>
                          <a:spcPts val="0"/>
                        </a:spcBef>
                        <a:spcAft>
                          <a:spcPts val="0"/>
                        </a:spcAft>
                        <a:buNone/>
                      </a:pPr>
                      <a:r>
                        <a:rPr lang="es-PE" sz="1600"/>
                        <a:t>Mano</a:t>
                      </a:r>
                      <a:r>
                        <a:rPr lang="es-PE" sz="1600"/>
                        <a:t> de obra regular</a:t>
                      </a:r>
                      <a:endParaRPr sz="1600"/>
                    </a:p>
                  </a:txBody>
                  <a:tcPr marT="45725" marB="45725" marR="91450" marL="91450"/>
                </a:tc>
                <a:tc>
                  <a:txBody>
                    <a:bodyPr/>
                    <a:lstStyle/>
                    <a:p>
                      <a:pPr indent="0" lvl="0" marL="0" marR="0" rtl="0" algn="ctr">
                        <a:spcBef>
                          <a:spcPts val="0"/>
                        </a:spcBef>
                        <a:spcAft>
                          <a:spcPts val="0"/>
                        </a:spcAft>
                        <a:buNone/>
                      </a:pPr>
                      <a:r>
                        <a:rPr lang="es-PE" sz="1600"/>
                        <a:t>$ 49,600</a:t>
                      </a:r>
                      <a:endParaRPr/>
                    </a:p>
                  </a:txBody>
                  <a:tcPr marT="45725" marB="45725" marR="91450" marL="91450"/>
                </a:tc>
                <a:tc>
                  <a:txBody>
                    <a:bodyPr/>
                    <a:lstStyle/>
                    <a:p>
                      <a:pPr indent="0" lvl="0" marL="0" marR="0" rtl="0" algn="ctr">
                        <a:spcBef>
                          <a:spcPts val="0"/>
                        </a:spcBef>
                        <a:spcAft>
                          <a:spcPts val="0"/>
                        </a:spcAft>
                        <a:buNone/>
                      </a:pPr>
                      <a:r>
                        <a:rPr lang="es-PE" sz="1600"/>
                        <a:t>$ 37,696</a:t>
                      </a:r>
                      <a:endParaRPr/>
                    </a:p>
                  </a:txBody>
                  <a:tcPr marT="45725" marB="45725" marR="91450" marL="91450"/>
                </a:tc>
                <a:tc>
                  <a:txBody>
                    <a:bodyPr/>
                    <a:lstStyle/>
                    <a:p>
                      <a:pPr indent="0" lvl="0" marL="0" marR="0" rtl="0" algn="ctr">
                        <a:spcBef>
                          <a:spcPts val="0"/>
                        </a:spcBef>
                        <a:spcAft>
                          <a:spcPts val="0"/>
                        </a:spcAft>
                        <a:buNone/>
                      </a:pPr>
                      <a:r>
                        <a:rPr lang="es-PE" sz="1600"/>
                        <a:t>$ 49,600</a:t>
                      </a:r>
                      <a:endParaRPr/>
                    </a:p>
                  </a:txBody>
                  <a:tcPr marT="45725" marB="45725" marR="91450" marL="91450"/>
                </a:tc>
              </a:tr>
              <a:tr h="521800">
                <a:tc>
                  <a:txBody>
                    <a:bodyPr/>
                    <a:lstStyle/>
                    <a:p>
                      <a:pPr indent="0" lvl="0" marL="0" marR="0" rtl="0" algn="l">
                        <a:spcBef>
                          <a:spcPts val="0"/>
                        </a:spcBef>
                        <a:spcAft>
                          <a:spcPts val="0"/>
                        </a:spcAft>
                        <a:buNone/>
                      </a:pPr>
                      <a:r>
                        <a:rPr lang="es-PE" sz="1600"/>
                        <a:t>Mano</a:t>
                      </a:r>
                      <a:r>
                        <a:rPr lang="es-PE" sz="1600"/>
                        <a:t> de obra con tiempo extra</a:t>
                      </a:r>
                      <a:endParaRPr sz="1600"/>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r>
              <a:tr h="302300">
                <a:tc>
                  <a:txBody>
                    <a:bodyPr/>
                    <a:lstStyle/>
                    <a:p>
                      <a:pPr indent="0" lvl="0" marL="0" marR="0" rtl="0" algn="l">
                        <a:spcBef>
                          <a:spcPts val="0"/>
                        </a:spcBef>
                        <a:spcAft>
                          <a:spcPts val="0"/>
                        </a:spcAft>
                        <a:buNone/>
                      </a:pPr>
                      <a:r>
                        <a:rPr lang="es-PE" sz="1600"/>
                        <a:t>Contrataciones</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$ 9,000</a:t>
                      </a:r>
                      <a:endParaRPr/>
                    </a:p>
                  </a:txBody>
                  <a:tcPr marT="45725" marB="45725" marR="91450" marL="91450"/>
                </a:tc>
              </a:tr>
              <a:tr h="302300">
                <a:tc>
                  <a:txBody>
                    <a:bodyPr/>
                    <a:lstStyle/>
                    <a:p>
                      <a:pPr indent="0" lvl="0" marL="0" marR="0" rtl="0" algn="l">
                        <a:spcBef>
                          <a:spcPts val="0"/>
                        </a:spcBef>
                        <a:spcAft>
                          <a:spcPts val="0"/>
                        </a:spcAft>
                        <a:buNone/>
                      </a:pPr>
                      <a:r>
                        <a:rPr lang="es-PE" sz="1600"/>
                        <a:t>Despidos</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tc>
                <a:tc>
                  <a:txBody>
                    <a:bodyPr/>
                    <a:lstStyle/>
                    <a:p>
                      <a:pPr indent="0" lvl="0" marL="0" marR="0" rtl="0" algn="ctr">
                        <a:spcBef>
                          <a:spcPts val="0"/>
                        </a:spcBef>
                        <a:spcAft>
                          <a:spcPts val="0"/>
                        </a:spcAft>
                        <a:buNone/>
                      </a:pPr>
                      <a:r>
                        <a:rPr lang="es-PE" sz="1600"/>
                        <a:t>$ 9,600</a:t>
                      </a:r>
                      <a:endParaRPr/>
                    </a:p>
                  </a:txBody>
                  <a:tcPr marT="45725" marB="45725" marR="91450" marL="91450"/>
                </a:tc>
              </a:tr>
              <a:tr h="302300">
                <a:tc>
                  <a:txBody>
                    <a:bodyPr/>
                    <a:lstStyle/>
                    <a:p>
                      <a:pPr indent="0" lvl="0" marL="0" marR="0" rtl="0" algn="l">
                        <a:spcBef>
                          <a:spcPts val="0"/>
                        </a:spcBef>
                        <a:spcAft>
                          <a:spcPts val="0"/>
                        </a:spcAft>
                        <a:buNone/>
                      </a:pPr>
                      <a:r>
                        <a:rPr lang="es-PE" sz="1600"/>
                        <a:t>Subcontrataciones</a:t>
                      </a:r>
                      <a:endParaRPr/>
                    </a:p>
                  </a:txBody>
                  <a:tcPr marT="45725" marB="45725" marR="91450" marL="91450"/>
                </a:tc>
                <a:tc>
                  <a:txBody>
                    <a:bodyPr/>
                    <a:lstStyle/>
                    <a:p>
                      <a:pPr indent="0" lvl="0" marL="0" marR="0" rtl="0" algn="ctr">
                        <a:spcBef>
                          <a:spcPts val="0"/>
                        </a:spcBef>
                        <a:spcAft>
                          <a:spcPts val="0"/>
                        </a:spcAft>
                        <a:buNone/>
                      </a:pPr>
                      <a:r>
                        <a:rPr lang="es-PE" sz="1600"/>
                        <a:t>0</a:t>
                      </a:r>
                      <a:endParaRPr/>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PE" sz="1600"/>
                        <a:t>$</a:t>
                      </a:r>
                      <a:r>
                        <a:rPr lang="es-PE" sz="1600"/>
                        <a:t> 14,880</a:t>
                      </a:r>
                      <a:endParaRPr sz="1600"/>
                    </a:p>
                  </a:txBody>
                  <a:tcPr marT="45725" marB="45725" marR="91450" marL="91450">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PE" sz="1600"/>
                        <a:t>0</a:t>
                      </a:r>
                      <a:endParaRPr/>
                    </a:p>
                  </a:txBody>
                  <a:tcPr marT="45725" marB="45725" marR="91450" marL="91450">
                    <a:lnB cap="flat" cmpd="sng" w="38100">
                      <a:solidFill>
                        <a:schemeClr val="dk1"/>
                      </a:solidFill>
                      <a:prstDash val="solid"/>
                      <a:round/>
                      <a:headEnd len="sm" w="sm" type="none"/>
                      <a:tailEnd len="sm" w="sm" type="none"/>
                    </a:lnB>
                  </a:tcPr>
                </a:tc>
              </a:tr>
              <a:tr h="302300">
                <a:tc>
                  <a:txBody>
                    <a:bodyPr/>
                    <a:lstStyle/>
                    <a:p>
                      <a:pPr indent="0" lvl="0" marL="0" marR="0" rtl="0" algn="l">
                        <a:spcBef>
                          <a:spcPts val="0"/>
                        </a:spcBef>
                        <a:spcAft>
                          <a:spcPts val="0"/>
                        </a:spcAft>
                        <a:buNone/>
                      </a:pPr>
                      <a:r>
                        <a:rPr lang="es-PE" sz="1600"/>
                        <a:t>Costo Total</a:t>
                      </a:r>
                      <a:endParaRPr/>
                    </a:p>
                  </a:txBody>
                  <a:tcPr marT="45725" marB="45725" marR="91450" marL="91450">
                    <a:lnR cap="flat" cmpd="sng" w="381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s-PE" sz="1600"/>
                        <a:t>$ 58,850</a:t>
                      </a:r>
                      <a:endParaRPr/>
                    </a:p>
                  </a:txBody>
                  <a:tcPr marT="45725" marB="45725" marR="91450" marL="91450">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s-PE" sz="1600"/>
                        <a:t>$ 52,576</a:t>
                      </a:r>
                      <a:endParaRPr/>
                    </a:p>
                  </a:txBody>
                  <a:tcPr marT="45725" marB="45725" marR="91450" marL="91450">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0" lang="es-PE" sz="1600">
                          <a:solidFill>
                            <a:schemeClr val="dk1"/>
                          </a:solidFill>
                        </a:rPr>
                        <a:t>$ 68,200</a:t>
                      </a:r>
                      <a:endParaRPr/>
                    </a:p>
                  </a:txBody>
                  <a:tcPr marT="45725" marB="45725" marR="91450" marL="91450">
                    <a:lnL cap="flat" cmpd="sng" w="38100">
                      <a:solidFill>
                        <a:schemeClr val="dk1"/>
                      </a:solidFill>
                      <a:prstDash val="solid"/>
                      <a:round/>
                      <a:headEnd len="sm" w="sm" type="none"/>
                      <a:tailEnd len="sm" w="sm" type="none"/>
                    </a:lnL>
                    <a:lnT cap="flat" cmpd="sng" w="38100">
                      <a:solidFill>
                        <a:schemeClr val="dk1"/>
                      </a:solidFill>
                      <a:prstDash val="solid"/>
                      <a:round/>
                      <a:headEnd len="sm" w="sm" type="none"/>
                      <a:tailEnd len="sm" w="sm" type="none"/>
                    </a:lnT>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1"/>
          <p:cNvSpPr/>
          <p:nvPr/>
        </p:nvSpPr>
        <p:spPr>
          <a:xfrm>
            <a:off x="713984" y="770440"/>
            <a:ext cx="7945829" cy="323165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chemeClr val="lt1"/>
              </a:buClr>
              <a:buSzPts val="1700"/>
              <a:buFont typeface="Arial"/>
              <a:buChar char="•"/>
            </a:pPr>
            <a:r>
              <a:rPr lang="es-PE" sz="1700">
                <a:solidFill>
                  <a:schemeClr val="lt1"/>
                </a:solidFill>
                <a:latin typeface="Calibri"/>
                <a:ea typeface="Calibri"/>
                <a:cs typeface="Calibri"/>
                <a:sym typeface="Calibri"/>
              </a:rPr>
              <a:t>El plan agregado permite a las empresas a responder ante los cambios detectados en las demandas de los clientes, así como ayuda a producir a costo bajos y alta calidad.</a:t>
            </a:r>
            <a:endParaRPr/>
          </a:p>
          <a:p>
            <a:pPr indent="-73025" lvl="0" marL="180975" marR="0" rtl="0" algn="l">
              <a:spcBef>
                <a:spcPts val="0"/>
              </a:spcBef>
              <a:spcAft>
                <a:spcPts val="0"/>
              </a:spcAft>
              <a:buClr>
                <a:schemeClr val="dk1"/>
              </a:buClr>
              <a:buSzPts val="1700"/>
              <a:buFont typeface="Arial"/>
              <a:buNone/>
            </a:pPr>
            <a:r>
              <a:t/>
            </a:r>
            <a:endParaRPr sz="1700">
              <a:solidFill>
                <a:schemeClr val="lt1"/>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El programa agregado establece los niveles de inventario, producción, subcontratación y empleo para el mediano plazo, usualmente entre 3 y 18 meses.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resultados del programa agregado llevan a un programa de producción maestro más detallado, en el que se basan la desagregación, la programación de tareas y los sistemas MRP.</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planes agregados son similares tanto para las empresas de manufactura como para los sistemas de servicio.</a:t>
            </a:r>
            <a:endParaRPr/>
          </a:p>
        </p:txBody>
      </p:sp>
      <p:sp>
        <p:nvSpPr>
          <p:cNvPr id="356" name="Google Shape;356;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
        <p:nvSpPr>
          <p:cNvPr id="357" name="Google Shape;357;p31"/>
          <p:cNvSpPr txBox="1"/>
          <p:nvPr/>
        </p:nvSpPr>
        <p:spPr>
          <a:xfrm>
            <a:off x="416714" y="4390203"/>
            <a:ext cx="8540368" cy="954107"/>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2800">
                <a:solidFill>
                  <a:schemeClr val="dk1"/>
                </a:solidFill>
                <a:latin typeface="Calibri"/>
                <a:ea typeface="Calibri"/>
                <a:cs typeface="Calibri"/>
                <a:sym typeface="Calibri"/>
              </a:rPr>
              <a:t>El objetivo de la planeación agregada es minimizar los costos para el periodo de planeación.</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nvSpPr>
        <p:spPr>
          <a:xfrm>
            <a:off x="398994" y="724844"/>
            <a:ext cx="7881937" cy="1801640"/>
          </a:xfrm>
          <a:prstGeom prst="rect">
            <a:avLst/>
          </a:prstGeom>
          <a:noFill/>
          <a:ln>
            <a:noFill/>
          </a:ln>
        </p:spPr>
        <p:txBody>
          <a:bodyPr anchorCtr="0" anchor="t" bIns="91425" lIns="91425" spcFirstLastPara="1" rIns="91425" wrap="square" tIns="91425">
            <a:noAutofit/>
          </a:bodyPr>
          <a:lstStyle/>
          <a:p>
            <a:pPr indent="-342900" lvl="0" marL="342900" marR="0" rtl="0" algn="just">
              <a:spcBef>
                <a:spcPts val="0"/>
              </a:spcBef>
              <a:spcAft>
                <a:spcPts val="0"/>
              </a:spcAft>
              <a:buClr>
                <a:schemeClr val="dk1"/>
              </a:buClr>
              <a:buSzPts val="1400"/>
              <a:buFont typeface="Arial"/>
              <a:buChar char="•"/>
            </a:pPr>
            <a:r>
              <a:rPr b="1" lang="es-PE" sz="1400">
                <a:solidFill>
                  <a:schemeClr val="dk1"/>
                </a:solidFill>
                <a:latin typeface="Calibri"/>
                <a:ea typeface="Calibri"/>
                <a:cs typeface="Calibri"/>
                <a:sym typeface="Calibri"/>
              </a:rPr>
              <a:t>Render, B; Heizer, J (2014). “Principios de Administración de Operaciones”. 9na edición. México, D.F. México. Editorial Pearson.</a:t>
            </a:r>
            <a:endParaRPr/>
          </a:p>
        </p:txBody>
      </p:sp>
      <p:sp>
        <p:nvSpPr>
          <p:cNvPr id="363" name="Google Shape;363;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Naturaleza de la planeación agregada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Naturaleza de la planeación agregada</a:t>
            </a:r>
            <a:endParaRPr/>
          </a:p>
        </p:txBody>
      </p:sp>
      <p:grpSp>
        <p:nvGrpSpPr>
          <p:cNvPr id="61" name="Google Shape;61;p5"/>
          <p:cNvGrpSpPr/>
          <p:nvPr/>
        </p:nvGrpSpPr>
        <p:grpSpPr>
          <a:xfrm>
            <a:off x="564507" y="1424441"/>
            <a:ext cx="3210838" cy="3423654"/>
            <a:chOff x="1065548" y="-1"/>
            <a:chExt cx="3210838" cy="3423654"/>
          </a:xfrm>
        </p:grpSpPr>
        <p:sp>
          <p:nvSpPr>
            <p:cNvPr id="62" name="Google Shape;62;p5"/>
            <p:cNvSpPr/>
            <p:nvPr/>
          </p:nvSpPr>
          <p:spPr>
            <a:xfrm>
              <a:off x="1716041" y="1711827"/>
              <a:ext cx="426724" cy="1198236"/>
            </a:xfrm>
            <a:custGeom>
              <a:rect b="b" l="l" r="r" t="t"/>
              <a:pathLst>
                <a:path extrusionOk="0" h="120000" w="120000">
                  <a:moveTo>
                    <a:pt x="0" y="0"/>
                  </a:moveTo>
                  <a:lnTo>
                    <a:pt x="60000" y="0"/>
                  </a:lnTo>
                  <a:lnTo>
                    <a:pt x="60000" y="120000"/>
                  </a:lnTo>
                  <a:lnTo>
                    <a:pt x="120000" y="12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nvSpPr>
          <p:spPr>
            <a:xfrm>
              <a:off x="1897604" y="2279146"/>
              <a:ext cx="63597" cy="6359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64" name="Google Shape;64;p5"/>
            <p:cNvSpPr/>
            <p:nvPr/>
          </p:nvSpPr>
          <p:spPr>
            <a:xfrm>
              <a:off x="1716041" y="1666107"/>
              <a:ext cx="426724" cy="91440"/>
            </a:xfrm>
            <a:custGeom>
              <a:rect b="b" l="l" r="r" t="t"/>
              <a:pathLst>
                <a:path extrusionOk="0" h="120000" w="120000">
                  <a:moveTo>
                    <a:pt x="0" y="60000"/>
                  </a:moveTo>
                  <a:lnTo>
                    <a:pt x="120000" y="6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txBox="1"/>
            <p:nvPr/>
          </p:nvSpPr>
          <p:spPr>
            <a:xfrm>
              <a:off x="1918735" y="1701158"/>
              <a:ext cx="21336" cy="213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66" name="Google Shape;66;p5"/>
            <p:cNvSpPr/>
            <p:nvPr/>
          </p:nvSpPr>
          <p:spPr>
            <a:xfrm>
              <a:off x="1716041" y="540937"/>
              <a:ext cx="426724" cy="1170889"/>
            </a:xfrm>
            <a:custGeom>
              <a:rect b="b" l="l" r="r" t="t"/>
              <a:pathLst>
                <a:path extrusionOk="0" h="120000" w="120000">
                  <a:moveTo>
                    <a:pt x="0" y="120000"/>
                  </a:moveTo>
                  <a:lnTo>
                    <a:pt x="60000" y="120000"/>
                  </a:lnTo>
                  <a:lnTo>
                    <a:pt x="60000" y="0"/>
                  </a:lnTo>
                  <a:lnTo>
                    <a:pt x="120000" y="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nvSpPr>
          <p:spPr>
            <a:xfrm>
              <a:off x="1898247" y="1095226"/>
              <a:ext cx="62311" cy="623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68" name="Google Shape;68;p5"/>
            <p:cNvSpPr/>
            <p:nvPr/>
          </p:nvSpPr>
          <p:spPr>
            <a:xfrm rot="-5400000">
              <a:off x="-321032" y="1386579"/>
              <a:ext cx="3423654" cy="65049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txBox="1"/>
            <p:nvPr/>
          </p:nvSpPr>
          <p:spPr>
            <a:xfrm rot="-5400000">
              <a:off x="-321032" y="1386579"/>
              <a:ext cx="3423654" cy="65049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None/>
              </a:pPr>
              <a:r>
                <a:rPr lang="es-PE" sz="3100">
                  <a:solidFill>
                    <a:schemeClr val="lt1"/>
                  </a:solidFill>
                  <a:latin typeface="Calibri"/>
                  <a:ea typeface="Calibri"/>
                  <a:cs typeface="Calibri"/>
                  <a:sym typeface="Calibri"/>
                </a:rPr>
                <a:t>Planeación Agregada</a:t>
              </a:r>
              <a:endParaRPr/>
            </a:p>
          </p:txBody>
        </p:sp>
        <p:sp>
          <p:nvSpPr>
            <p:cNvPr id="70" name="Google Shape;70;p5"/>
            <p:cNvSpPr/>
            <p:nvPr/>
          </p:nvSpPr>
          <p:spPr>
            <a:xfrm>
              <a:off x="2142765" y="215690"/>
              <a:ext cx="2133621" cy="65049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txBox="1"/>
            <p:nvPr/>
          </p:nvSpPr>
          <p:spPr>
            <a:xfrm>
              <a:off x="2142765" y="215690"/>
              <a:ext cx="2133621" cy="650494"/>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0" lang="es-PE" sz="1500">
                  <a:solidFill>
                    <a:schemeClr val="lt1"/>
                  </a:solidFill>
                  <a:latin typeface="Calibri"/>
                  <a:ea typeface="Calibri"/>
                  <a:cs typeface="Calibri"/>
                  <a:sym typeface="Calibri"/>
                </a:rPr>
                <a:t>Una unidad general lógica para medir las ventas y la producción</a:t>
              </a:r>
              <a:endParaRPr sz="1500">
                <a:solidFill>
                  <a:schemeClr val="lt1"/>
                </a:solidFill>
                <a:latin typeface="Calibri"/>
                <a:ea typeface="Calibri"/>
                <a:cs typeface="Calibri"/>
                <a:sym typeface="Calibri"/>
              </a:endParaRPr>
            </a:p>
          </p:txBody>
        </p:sp>
        <p:sp>
          <p:nvSpPr>
            <p:cNvPr id="72" name="Google Shape;72;p5"/>
            <p:cNvSpPr/>
            <p:nvPr/>
          </p:nvSpPr>
          <p:spPr>
            <a:xfrm>
              <a:off x="2142765" y="1386579"/>
              <a:ext cx="2133621" cy="65049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txBox="1"/>
            <p:nvPr/>
          </p:nvSpPr>
          <p:spPr>
            <a:xfrm>
              <a:off x="2142765" y="1386579"/>
              <a:ext cx="2133621" cy="650494"/>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0" lang="es-PE" sz="1500">
                  <a:solidFill>
                    <a:schemeClr val="lt1"/>
                  </a:solidFill>
                  <a:latin typeface="Calibri"/>
                  <a:ea typeface="Calibri"/>
                  <a:cs typeface="Calibri"/>
                  <a:sym typeface="Calibri"/>
                </a:rPr>
                <a:t>Un pronóstico de demanda para planear un periodo intermedio razonable</a:t>
              </a:r>
              <a:endParaRPr sz="1500">
                <a:solidFill>
                  <a:schemeClr val="lt1"/>
                </a:solidFill>
                <a:latin typeface="Calibri"/>
                <a:ea typeface="Calibri"/>
                <a:cs typeface="Calibri"/>
                <a:sym typeface="Calibri"/>
              </a:endParaRPr>
            </a:p>
          </p:txBody>
        </p:sp>
        <p:sp>
          <p:nvSpPr>
            <p:cNvPr id="74" name="Google Shape;74;p5"/>
            <p:cNvSpPr/>
            <p:nvPr/>
          </p:nvSpPr>
          <p:spPr>
            <a:xfrm>
              <a:off x="2142765" y="2584816"/>
              <a:ext cx="2133621" cy="650494"/>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txBox="1"/>
            <p:nvPr/>
          </p:nvSpPr>
          <p:spPr>
            <a:xfrm>
              <a:off x="2142765" y="2584816"/>
              <a:ext cx="2133621" cy="650494"/>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s-PE" sz="1500">
                  <a:solidFill>
                    <a:schemeClr val="lt1"/>
                  </a:solidFill>
                  <a:latin typeface="Calibri"/>
                  <a:ea typeface="Calibri"/>
                  <a:cs typeface="Calibri"/>
                  <a:sym typeface="Calibri"/>
                </a:rPr>
                <a:t>Un modelo que combine los pronósticos y costos</a:t>
              </a:r>
              <a:endParaRPr/>
            </a:p>
          </p:txBody>
        </p:sp>
      </p:grpSp>
      <p:pic>
        <p:nvPicPr>
          <p:cNvPr id="76" name="Google Shape;76;p5"/>
          <p:cNvPicPr preferRelativeResize="0"/>
          <p:nvPr/>
        </p:nvPicPr>
        <p:blipFill rotWithShape="1">
          <a:blip r:embed="rId3">
            <a:alphaModFix/>
          </a:blip>
          <a:srcRect b="0" l="0" r="0" t="0"/>
          <a:stretch/>
        </p:blipFill>
        <p:spPr>
          <a:xfrm>
            <a:off x="6474200" y="1076498"/>
            <a:ext cx="1578670" cy="1083515"/>
          </a:xfrm>
          <a:prstGeom prst="rect">
            <a:avLst/>
          </a:prstGeom>
          <a:noFill/>
          <a:ln>
            <a:noFill/>
          </a:ln>
        </p:spPr>
      </p:pic>
      <p:pic>
        <p:nvPicPr>
          <p:cNvPr id="77" name="Google Shape;77;p5"/>
          <p:cNvPicPr preferRelativeResize="0"/>
          <p:nvPr/>
        </p:nvPicPr>
        <p:blipFill rotWithShape="1">
          <a:blip r:embed="rId4">
            <a:alphaModFix/>
          </a:blip>
          <a:srcRect b="0" l="0" r="0" t="0"/>
          <a:stretch/>
        </p:blipFill>
        <p:spPr>
          <a:xfrm>
            <a:off x="3984518" y="1325157"/>
            <a:ext cx="1228535" cy="817534"/>
          </a:xfrm>
          <a:prstGeom prst="rect">
            <a:avLst/>
          </a:prstGeom>
          <a:noFill/>
          <a:ln>
            <a:noFill/>
          </a:ln>
        </p:spPr>
      </p:pic>
      <p:sp>
        <p:nvSpPr>
          <p:cNvPr id="78" name="Google Shape;78;p5"/>
          <p:cNvSpPr txBox="1"/>
          <p:nvPr/>
        </p:nvSpPr>
        <p:spPr>
          <a:xfrm>
            <a:off x="174948" y="656164"/>
            <a:ext cx="4859964"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Se requiere de 3 elementos:</a:t>
            </a:r>
            <a:endParaRPr sz="3200">
              <a:solidFill>
                <a:schemeClr val="dk1"/>
              </a:solidFill>
              <a:latin typeface="Calibri"/>
              <a:ea typeface="Calibri"/>
              <a:cs typeface="Calibri"/>
              <a:sym typeface="Calibri"/>
            </a:endParaRPr>
          </a:p>
        </p:txBody>
      </p:sp>
      <p:sp>
        <p:nvSpPr>
          <p:cNvPr id="79" name="Google Shape;79;p5"/>
          <p:cNvSpPr txBox="1"/>
          <p:nvPr/>
        </p:nvSpPr>
        <p:spPr>
          <a:xfrm>
            <a:off x="3781311" y="2239686"/>
            <a:ext cx="21191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Unidades de casacas</a:t>
            </a:r>
            <a:endParaRPr/>
          </a:p>
        </p:txBody>
      </p:sp>
      <p:sp>
        <p:nvSpPr>
          <p:cNvPr id="80" name="Google Shape;80;p5"/>
          <p:cNvSpPr txBox="1"/>
          <p:nvPr/>
        </p:nvSpPr>
        <p:spPr>
          <a:xfrm>
            <a:off x="6176605" y="2239686"/>
            <a:ext cx="193791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800">
                <a:solidFill>
                  <a:schemeClr val="dk1"/>
                </a:solidFill>
                <a:latin typeface="Calibri"/>
                <a:ea typeface="Calibri"/>
                <a:cs typeface="Calibri"/>
                <a:sym typeface="Calibri"/>
              </a:rPr>
              <a:t>Unidades de A/A</a:t>
            </a:r>
            <a:endParaRPr/>
          </a:p>
        </p:txBody>
      </p:sp>
      <p:pic>
        <p:nvPicPr>
          <p:cNvPr id="81" name="Google Shape;81;p5"/>
          <p:cNvPicPr preferRelativeResize="0"/>
          <p:nvPr/>
        </p:nvPicPr>
        <p:blipFill rotWithShape="1">
          <a:blip r:embed="rId5">
            <a:alphaModFix/>
          </a:blip>
          <a:srcRect b="0" l="0" r="0" t="0"/>
          <a:stretch/>
        </p:blipFill>
        <p:spPr>
          <a:xfrm>
            <a:off x="4311259" y="2777686"/>
            <a:ext cx="1447305" cy="963116"/>
          </a:xfrm>
          <a:prstGeom prst="rect">
            <a:avLst/>
          </a:prstGeom>
          <a:noFill/>
          <a:ln>
            <a:noFill/>
          </a:ln>
        </p:spPr>
      </p:pic>
      <p:pic>
        <p:nvPicPr>
          <p:cNvPr id="82" name="Google Shape;82;p5"/>
          <p:cNvPicPr preferRelativeResize="0"/>
          <p:nvPr/>
        </p:nvPicPr>
        <p:blipFill rotWithShape="1">
          <a:blip r:embed="rId6">
            <a:alphaModFix/>
          </a:blip>
          <a:srcRect b="0" l="0" r="0" t="0"/>
          <a:stretch/>
        </p:blipFill>
        <p:spPr>
          <a:xfrm>
            <a:off x="4140191" y="3986021"/>
            <a:ext cx="2517505" cy="13049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p:tgtEl>
                                          <p:spTgt spid="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p:tgtEl>
                                          <p:spTgt spid="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6"/>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Estrategias de la Planeación agregada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96" name="Google Shape;96;p7"/>
          <p:cNvSpPr txBox="1"/>
          <p:nvPr/>
        </p:nvSpPr>
        <p:spPr>
          <a:xfrm>
            <a:off x="169775" y="4405799"/>
            <a:ext cx="5904656" cy="88036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PE" sz="1800">
                <a:solidFill>
                  <a:schemeClr val="dk1"/>
                </a:solidFill>
                <a:latin typeface="Calibri"/>
                <a:ea typeface="Calibri"/>
                <a:cs typeface="Calibri"/>
                <a:sym typeface="Calibri"/>
              </a:rPr>
              <a:t>5.  ¿Deben cambiarse los precios u otros factores para influir en la demanda?</a:t>
            </a:r>
            <a:endParaRPr sz="1800">
              <a:solidFill>
                <a:schemeClr val="dk1"/>
              </a:solidFill>
              <a:latin typeface="Calibri"/>
              <a:ea typeface="Calibri"/>
              <a:cs typeface="Calibri"/>
              <a:sym typeface="Calibri"/>
            </a:endParaRPr>
          </a:p>
        </p:txBody>
      </p:sp>
      <p:sp>
        <p:nvSpPr>
          <p:cNvPr id="97" name="Google Shape;97;p7"/>
          <p:cNvSpPr/>
          <p:nvPr/>
        </p:nvSpPr>
        <p:spPr>
          <a:xfrm>
            <a:off x="174948" y="790105"/>
            <a:ext cx="53555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Al preparar un plan agregado, debemos preguntarnos:</a:t>
            </a:r>
            <a:endParaRPr sz="1800">
              <a:solidFill>
                <a:schemeClr val="dk1"/>
              </a:solidFill>
              <a:latin typeface="Calibri"/>
              <a:ea typeface="Calibri"/>
              <a:cs typeface="Calibri"/>
              <a:sym typeface="Calibri"/>
            </a:endParaRPr>
          </a:p>
        </p:txBody>
      </p:sp>
      <p:sp>
        <p:nvSpPr>
          <p:cNvPr id="98" name="Google Shape;98;p7"/>
          <p:cNvSpPr/>
          <p:nvPr/>
        </p:nvSpPr>
        <p:spPr>
          <a:xfrm>
            <a:off x="174948" y="1132043"/>
            <a:ext cx="5904656" cy="8803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Calibri"/>
              <a:buAutoNum type="arabicPeriod"/>
            </a:pPr>
            <a:r>
              <a:rPr b="1" lang="es-PE" sz="1800">
                <a:solidFill>
                  <a:schemeClr val="dk1"/>
                </a:solidFill>
                <a:latin typeface="Calibri"/>
                <a:ea typeface="Calibri"/>
                <a:cs typeface="Calibri"/>
                <a:sym typeface="Calibri"/>
              </a:rPr>
              <a:t>¿Deben usarse los inventarios para absorber los cambios que registre la demanda dentro del periodo planeado?</a:t>
            </a:r>
            <a:endParaRPr/>
          </a:p>
        </p:txBody>
      </p:sp>
      <p:sp>
        <p:nvSpPr>
          <p:cNvPr id="99" name="Google Shape;99;p7"/>
          <p:cNvSpPr/>
          <p:nvPr/>
        </p:nvSpPr>
        <p:spPr>
          <a:xfrm>
            <a:off x="169775" y="1935646"/>
            <a:ext cx="5904656" cy="88036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PE" sz="1800">
                <a:solidFill>
                  <a:schemeClr val="dk1"/>
                </a:solidFill>
                <a:latin typeface="Calibri"/>
                <a:ea typeface="Calibri"/>
                <a:cs typeface="Calibri"/>
                <a:sym typeface="Calibri"/>
              </a:rPr>
              <a:t>2.   ¿Debe hacerse una adaptación a los cambios variando el tamaño de la fuerza de trabajo?</a:t>
            </a:r>
            <a:endParaRPr/>
          </a:p>
        </p:txBody>
      </p:sp>
      <p:sp>
        <p:nvSpPr>
          <p:cNvPr id="100" name="Google Shape;100;p7"/>
          <p:cNvSpPr/>
          <p:nvPr/>
        </p:nvSpPr>
        <p:spPr>
          <a:xfrm>
            <a:off x="169775" y="2812195"/>
            <a:ext cx="6696744" cy="88036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PE" sz="1800">
                <a:solidFill>
                  <a:schemeClr val="dk1"/>
                </a:solidFill>
                <a:latin typeface="Calibri"/>
                <a:ea typeface="Calibri"/>
                <a:cs typeface="Calibri"/>
                <a:sym typeface="Calibri"/>
              </a:rPr>
              <a:t>3.  ¿Deben emplearse trabajadores de tiempo parcial, o el tiempo extra y los tiempos de inactividad deben absorber las fluctuaciones?</a:t>
            </a:r>
            <a:endParaRPr/>
          </a:p>
        </p:txBody>
      </p:sp>
      <p:sp>
        <p:nvSpPr>
          <p:cNvPr id="101" name="Google Shape;101;p7"/>
          <p:cNvSpPr/>
          <p:nvPr/>
        </p:nvSpPr>
        <p:spPr>
          <a:xfrm>
            <a:off x="174948" y="3618212"/>
            <a:ext cx="6264696" cy="88036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PE" sz="1800">
                <a:solidFill>
                  <a:schemeClr val="dk1"/>
                </a:solidFill>
                <a:latin typeface="Calibri"/>
                <a:ea typeface="Calibri"/>
                <a:cs typeface="Calibri"/>
                <a:sym typeface="Calibri"/>
              </a:rPr>
              <a:t>4.  ¿Debe usarse la subcontratación para atender las fluctuantes órdenes a fin de mantener una fuerza de trabajo estable?</a:t>
            </a:r>
            <a:endParaRPr/>
          </a:p>
        </p:txBody>
      </p:sp>
      <p:pic>
        <p:nvPicPr>
          <p:cNvPr id="102" name="Google Shape;102;p7"/>
          <p:cNvPicPr preferRelativeResize="0"/>
          <p:nvPr/>
        </p:nvPicPr>
        <p:blipFill rotWithShape="1">
          <a:blip r:embed="rId3">
            <a:alphaModFix/>
          </a:blip>
          <a:srcRect b="0" l="0" r="0" t="0"/>
          <a:stretch/>
        </p:blipFill>
        <p:spPr>
          <a:xfrm>
            <a:off x="6291376" y="906146"/>
            <a:ext cx="992653" cy="660565"/>
          </a:xfrm>
          <a:prstGeom prst="rect">
            <a:avLst/>
          </a:prstGeom>
          <a:noFill/>
          <a:ln>
            <a:noFill/>
          </a:ln>
        </p:spPr>
      </p:pic>
      <p:pic>
        <p:nvPicPr>
          <p:cNvPr id="103" name="Google Shape;103;p7"/>
          <p:cNvPicPr preferRelativeResize="0"/>
          <p:nvPr/>
        </p:nvPicPr>
        <p:blipFill rotWithShape="1">
          <a:blip r:embed="rId4">
            <a:alphaModFix/>
          </a:blip>
          <a:srcRect b="0" l="0" r="0" t="0"/>
          <a:stretch/>
        </p:blipFill>
        <p:spPr>
          <a:xfrm>
            <a:off x="7794384" y="1776627"/>
            <a:ext cx="992653" cy="660565"/>
          </a:xfrm>
          <a:prstGeom prst="rect">
            <a:avLst/>
          </a:prstGeom>
          <a:noFill/>
          <a:ln>
            <a:noFill/>
          </a:ln>
        </p:spPr>
      </p:pic>
      <p:pic>
        <p:nvPicPr>
          <p:cNvPr id="104" name="Google Shape;104;p7"/>
          <p:cNvPicPr preferRelativeResize="0"/>
          <p:nvPr/>
        </p:nvPicPr>
        <p:blipFill rotWithShape="1">
          <a:blip r:embed="rId5">
            <a:alphaModFix/>
          </a:blip>
          <a:srcRect b="0" l="0" r="0" t="0"/>
          <a:stretch/>
        </p:blipFill>
        <p:spPr>
          <a:xfrm>
            <a:off x="7023803" y="2696173"/>
            <a:ext cx="770581" cy="577192"/>
          </a:xfrm>
          <a:prstGeom prst="rect">
            <a:avLst/>
          </a:prstGeom>
          <a:noFill/>
          <a:ln>
            <a:noFill/>
          </a:ln>
        </p:spPr>
      </p:pic>
      <p:pic>
        <p:nvPicPr>
          <p:cNvPr id="105" name="Google Shape;105;p7"/>
          <p:cNvPicPr preferRelativeResize="0"/>
          <p:nvPr/>
        </p:nvPicPr>
        <p:blipFill rotWithShape="1">
          <a:blip r:embed="rId6">
            <a:alphaModFix/>
          </a:blip>
          <a:srcRect b="0" l="0" r="0" t="0"/>
          <a:stretch/>
        </p:blipFill>
        <p:spPr>
          <a:xfrm>
            <a:off x="7812162" y="3511290"/>
            <a:ext cx="988127" cy="740141"/>
          </a:xfrm>
          <a:prstGeom prst="rect">
            <a:avLst/>
          </a:prstGeom>
          <a:noFill/>
          <a:ln>
            <a:noFill/>
          </a:ln>
        </p:spPr>
      </p:pic>
      <p:pic>
        <p:nvPicPr>
          <p:cNvPr id="106" name="Google Shape;106;p7"/>
          <p:cNvPicPr preferRelativeResize="0"/>
          <p:nvPr/>
        </p:nvPicPr>
        <p:blipFill rotWithShape="1">
          <a:blip r:embed="rId7">
            <a:alphaModFix/>
          </a:blip>
          <a:srcRect b="0" l="0" r="0" t="0"/>
          <a:stretch/>
        </p:blipFill>
        <p:spPr>
          <a:xfrm>
            <a:off x="6605687" y="4347463"/>
            <a:ext cx="1356684" cy="715662"/>
          </a:xfrm>
          <a:prstGeom prst="rect">
            <a:avLst/>
          </a:prstGeom>
          <a:noFill/>
          <a:ln>
            <a:noFill/>
          </a:ln>
        </p:spPr>
      </p:pic>
      <p:sp>
        <p:nvSpPr>
          <p:cNvPr id="107" name="Google Shape;107;p7"/>
          <p:cNvSpPr/>
          <p:nvPr/>
        </p:nvSpPr>
        <p:spPr>
          <a:xfrm>
            <a:off x="1867644" y="5039946"/>
            <a:ext cx="45720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00" u="sng">
                <a:solidFill>
                  <a:schemeClr val="dk1"/>
                </a:solidFill>
                <a:latin typeface="Calibri"/>
                <a:ea typeface="Calibri"/>
                <a:cs typeface="Calibri"/>
                <a:sym typeface="Calibri"/>
                <a:hlinkClick r:id="rId8">
                  <a:extLst>
                    <a:ext uri="{A12FA001-AC4F-418D-AE19-62706E023703}">
                      <ahyp:hlinkClr val="tx"/>
                    </a:ext>
                  </a:extLst>
                </a:hlinkClick>
              </a:rPr>
              <a:t>Fuente: https://www.academia.edu/8946937/Planeaci%C3%B3n_agregada</a:t>
            </a:r>
            <a:endParaRPr sz="1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grpSp>
        <p:nvGrpSpPr>
          <p:cNvPr id="114" name="Google Shape;114;p8"/>
          <p:cNvGrpSpPr/>
          <p:nvPr/>
        </p:nvGrpSpPr>
        <p:grpSpPr>
          <a:xfrm>
            <a:off x="410343" y="1027196"/>
            <a:ext cx="7893173" cy="3411068"/>
            <a:chOff x="2468" y="158786"/>
            <a:chExt cx="7893173" cy="3411068"/>
          </a:xfrm>
        </p:grpSpPr>
        <p:sp>
          <p:nvSpPr>
            <p:cNvPr id="115" name="Google Shape;115;p8"/>
            <p:cNvSpPr/>
            <p:nvPr/>
          </p:nvSpPr>
          <p:spPr>
            <a:xfrm>
              <a:off x="2468" y="158786"/>
              <a:ext cx="2406455" cy="72096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txBox="1"/>
            <p:nvPr/>
          </p:nvSpPr>
          <p:spPr>
            <a:xfrm>
              <a:off x="2468" y="158786"/>
              <a:ext cx="2406455" cy="720968"/>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Alternativas de capacidad</a:t>
              </a:r>
              <a:endParaRPr/>
            </a:p>
          </p:txBody>
        </p:sp>
        <p:sp>
          <p:nvSpPr>
            <p:cNvPr id="117" name="Google Shape;117;p8"/>
            <p:cNvSpPr/>
            <p:nvPr/>
          </p:nvSpPr>
          <p:spPr>
            <a:xfrm>
              <a:off x="2468" y="879755"/>
              <a:ext cx="2406455" cy="2690099"/>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txBox="1"/>
            <p:nvPr/>
          </p:nvSpPr>
          <p:spPr>
            <a:xfrm>
              <a:off x="2468" y="879755"/>
              <a:ext cx="2406455" cy="2690099"/>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Cambiar niveles de inventario</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Contrataciones y despidos</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Tiempo extra o tiempo ocioso</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Subcontratar</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Personal part time</a:t>
              </a:r>
              <a:endParaRPr/>
            </a:p>
          </p:txBody>
        </p:sp>
        <p:sp>
          <p:nvSpPr>
            <p:cNvPr id="119" name="Google Shape;119;p8"/>
            <p:cNvSpPr/>
            <p:nvPr/>
          </p:nvSpPr>
          <p:spPr>
            <a:xfrm>
              <a:off x="2745827" y="158786"/>
              <a:ext cx="2406455" cy="72096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txBox="1"/>
            <p:nvPr/>
          </p:nvSpPr>
          <p:spPr>
            <a:xfrm>
              <a:off x="2745827" y="158786"/>
              <a:ext cx="2406455" cy="720968"/>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Alternativas de demanda</a:t>
              </a:r>
              <a:endParaRPr/>
            </a:p>
          </p:txBody>
        </p:sp>
        <p:sp>
          <p:nvSpPr>
            <p:cNvPr id="121" name="Google Shape;121;p8"/>
            <p:cNvSpPr/>
            <p:nvPr/>
          </p:nvSpPr>
          <p:spPr>
            <a:xfrm>
              <a:off x="2745827" y="879755"/>
              <a:ext cx="2406455" cy="2690099"/>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txBox="1"/>
            <p:nvPr/>
          </p:nvSpPr>
          <p:spPr>
            <a:xfrm>
              <a:off x="2745827" y="879755"/>
              <a:ext cx="2406455" cy="2690099"/>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Influir en la demanda</a:t>
              </a:r>
              <a:endParaRPr/>
            </a:p>
            <a:p>
              <a:pPr indent="-228600" lvl="1" marL="228600" marR="0" rtl="0" algn="l">
                <a:lnSpc>
                  <a:spcPct val="90000"/>
                </a:lnSpc>
                <a:spcBef>
                  <a:spcPts val="300"/>
                </a:spcBef>
                <a:spcAft>
                  <a:spcPts val="0"/>
                </a:spcAft>
                <a:buClr>
                  <a:schemeClr val="dk1"/>
                </a:buClr>
                <a:buSzPts val="2000"/>
                <a:buFont typeface="Calibri"/>
                <a:buChar char="•"/>
              </a:pPr>
              <a:r>
                <a:rPr lang="es-PE" sz="2000">
                  <a:solidFill>
                    <a:schemeClr val="dk1"/>
                  </a:solidFill>
                  <a:latin typeface="Calibri"/>
                  <a:ea typeface="Calibri"/>
                  <a:cs typeface="Calibri"/>
                  <a:sym typeface="Calibri"/>
                </a:rPr>
                <a:t>Órdenes</a:t>
              </a:r>
              <a:r>
                <a:rPr b="0" i="0" lang="es-PE" sz="2000" u="none" cap="none" strike="noStrike">
                  <a:solidFill>
                    <a:schemeClr val="dk1"/>
                  </a:solidFill>
                  <a:latin typeface="Calibri"/>
                  <a:ea typeface="Calibri"/>
                  <a:cs typeface="Calibri"/>
                  <a:sym typeface="Calibri"/>
                </a:rPr>
                <a:t> retrasadas</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Mezclar productos y servicios con estacionalidad opuesta</a:t>
              </a:r>
              <a:endParaRPr/>
            </a:p>
          </p:txBody>
        </p:sp>
        <p:sp>
          <p:nvSpPr>
            <p:cNvPr id="123" name="Google Shape;123;p8"/>
            <p:cNvSpPr/>
            <p:nvPr/>
          </p:nvSpPr>
          <p:spPr>
            <a:xfrm>
              <a:off x="5489186" y="158786"/>
              <a:ext cx="2406455" cy="720968"/>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txBox="1"/>
            <p:nvPr/>
          </p:nvSpPr>
          <p:spPr>
            <a:xfrm>
              <a:off x="5489186" y="158786"/>
              <a:ext cx="2406455" cy="720968"/>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Mezcla de alternativas</a:t>
              </a:r>
              <a:endParaRPr/>
            </a:p>
          </p:txBody>
        </p:sp>
        <p:sp>
          <p:nvSpPr>
            <p:cNvPr id="125" name="Google Shape;125;p8"/>
            <p:cNvSpPr/>
            <p:nvPr/>
          </p:nvSpPr>
          <p:spPr>
            <a:xfrm>
              <a:off x="5489186" y="879755"/>
              <a:ext cx="2406455" cy="2690099"/>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txBox="1"/>
            <p:nvPr/>
          </p:nvSpPr>
          <p:spPr>
            <a:xfrm>
              <a:off x="5489186" y="879755"/>
              <a:ext cx="2406455" cy="2690099"/>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Estrategia de persecución</a:t>
              </a:r>
              <a:endParaRPr/>
            </a:p>
            <a:p>
              <a:pPr indent="-228600" lvl="1" marL="228600" marR="0" rtl="0" algn="l">
                <a:lnSpc>
                  <a:spcPct val="90000"/>
                </a:lnSpc>
                <a:spcBef>
                  <a:spcPts val="30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Estrategia de nivelación</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Estrategias de la Planeación agregada</a:t>
            </a:r>
            <a:endParaRPr/>
          </a:p>
        </p:txBody>
      </p:sp>
      <p:sp>
        <p:nvSpPr>
          <p:cNvPr id="133" name="Google Shape;133;p9"/>
          <p:cNvSpPr txBox="1"/>
          <p:nvPr/>
        </p:nvSpPr>
        <p:spPr>
          <a:xfrm>
            <a:off x="284400" y="974337"/>
            <a:ext cx="3888432"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3200">
                <a:solidFill>
                  <a:schemeClr val="dk1"/>
                </a:solidFill>
                <a:latin typeface="Calibri"/>
                <a:ea typeface="Calibri"/>
                <a:cs typeface="Calibri"/>
                <a:sym typeface="Calibri"/>
              </a:rPr>
              <a:t>Niveles de inventario</a:t>
            </a:r>
            <a:endParaRPr sz="3200">
              <a:solidFill>
                <a:schemeClr val="dk1"/>
              </a:solidFill>
              <a:latin typeface="Calibri"/>
              <a:ea typeface="Calibri"/>
              <a:cs typeface="Calibri"/>
              <a:sym typeface="Calibri"/>
            </a:endParaRPr>
          </a:p>
        </p:txBody>
      </p:sp>
      <p:pic>
        <p:nvPicPr>
          <p:cNvPr id="134" name="Google Shape;134;p9"/>
          <p:cNvPicPr preferRelativeResize="0"/>
          <p:nvPr/>
        </p:nvPicPr>
        <p:blipFill rotWithShape="1">
          <a:blip r:embed="rId3">
            <a:alphaModFix/>
          </a:blip>
          <a:srcRect b="0" l="0" r="0" t="0"/>
          <a:stretch/>
        </p:blipFill>
        <p:spPr>
          <a:xfrm>
            <a:off x="150230" y="2636913"/>
            <a:ext cx="4694155" cy="2499485"/>
          </a:xfrm>
          <a:prstGeom prst="rect">
            <a:avLst/>
          </a:prstGeom>
          <a:noFill/>
          <a:ln>
            <a:noFill/>
          </a:ln>
        </p:spPr>
      </p:pic>
      <p:pic>
        <p:nvPicPr>
          <p:cNvPr id="135" name="Google Shape;135;p9"/>
          <p:cNvPicPr preferRelativeResize="0"/>
          <p:nvPr/>
        </p:nvPicPr>
        <p:blipFill rotWithShape="1">
          <a:blip r:embed="rId4">
            <a:alphaModFix/>
          </a:blip>
          <a:srcRect b="0" l="0" r="0" t="0"/>
          <a:stretch/>
        </p:blipFill>
        <p:spPr>
          <a:xfrm>
            <a:off x="5108937" y="1694417"/>
            <a:ext cx="3914713" cy="21922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