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dERK5AT8Rqq4wVlfO2Q4OIzm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B4AB17-3616-4937-BB0F-2C438618D386}">
  <a:tblStyle styleId="{2AB4AB17-3616-4937-BB0F-2C438618D3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El uso del modelo de inventario dependiente requiere que se conozca y domine estos 5 puntos</a:t>
            </a:r>
            <a:endParaRPr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Una lista estructurada de materiales es una lista con los componentes, insumos o ingredientes que se necesitan para elaborar un producto.</a:t>
            </a:r>
            <a:endParaRPr/>
          </a:p>
        </p:txBody>
      </p:sp>
      <p:sp>
        <p:nvSpPr>
          <p:cNvPr id="191" name="Google Shape;19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En el ejemplo se puede notar que para cumplir con la demanda de 1 combo black se requiere de 3 productos y para cada uno de ellos además, se requiere de otros ingredientes en diferentes cantidades.</a:t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Para que un sistema MRP funcione, es muy necesario contar con una buena administración de inventarios.</a:t>
            </a:r>
            <a:endParaRPr/>
          </a:p>
        </p:txBody>
      </p:sp>
      <p:sp>
        <p:nvSpPr>
          <p:cNvPr id="211" name="Google Shape;21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Para cumplir con los requerimientos de la demanda es necesario que los administradores de producción tengan información referente a las OC por entregar y cuando estarán disponibles.</a:t>
            </a:r>
            <a:endParaRPr/>
          </a:p>
        </p:txBody>
      </p:sp>
      <p:sp>
        <p:nvSpPr>
          <p:cNvPr id="232" name="Google Shape;23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Para artículos fabricados, el tiempo de entrega consiste en la suma del tiempo de traslado, preparación y ensamble.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Para artículos comprados, el tiempo de entrega considera el tiempo que transcurre entre el conocimiento de la necesidad de una orden y el tiempo en el que el artículo esta disponible para la producción.</a:t>
            </a:r>
            <a:endParaRPr/>
          </a:p>
        </p:txBody>
      </p:sp>
      <p:sp>
        <p:nvSpPr>
          <p:cNvPr id="248" name="Google Shape;24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Si tomamos como ejemplo la demanda de combos black en Cineplanet, encontraremos que cada combo esta compuesto por 3 sub productos. Se podría decir que la demanda de pop corn, gaseosa y hot dog depende de cuántos Combos Black se consuman.</a:t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Asimismo, la demanda de los diferentes ingredientes estará relacionada y dependerá de la cantidad de Combos Black que se demanden.</a:t>
            </a:r>
            <a:endParaRPr/>
          </a:p>
        </p:txBody>
      </p:sp>
      <p:sp>
        <p:nvSpPr>
          <p:cNvPr id="125" name="Google Shape;12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26"/>
            <p:cNvSpPr txBox="1"/>
            <p:nvPr/>
          </p:nvSpPr>
          <p:spPr>
            <a:xfrm>
              <a:off x="944054" y="5369051"/>
              <a:ext cx="18453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GESTIÓN DE OPERACIONES •  SESIÓN 12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7340677" y="5384440"/>
              <a:ext cx="14077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26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Excel_Sheet1.xlsx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3159592" y="1674447"/>
            <a:ext cx="4596087" cy="1433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Planificación de los requerimientos de materiales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3175138" y="3759610"/>
            <a:ext cx="5313769" cy="125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 de producción maestro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Demanda dependiente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Requerimientos del modelo de inventario dependiente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Tamaño óptimo de lote</a:t>
            </a:r>
            <a:endParaRPr/>
          </a:p>
        </p:txBody>
      </p:sp>
      <p:cxnSp>
        <p:nvCxnSpPr>
          <p:cNvPr id="31" name="Google Shape;31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Requerimientos del modelo de inventario dependiente</a:t>
            </a:r>
            <a:endParaRPr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411382" y="716666"/>
            <a:ext cx="7974029" cy="4337121"/>
            <a:chOff x="3507" y="0"/>
            <a:chExt cx="7974029" cy="4337121"/>
          </a:xfrm>
        </p:grpSpPr>
        <p:sp>
          <p:nvSpPr>
            <p:cNvPr id="149" name="Google Shape;149;p10"/>
            <p:cNvSpPr/>
            <p:nvPr/>
          </p:nvSpPr>
          <p:spPr>
            <a:xfrm>
              <a:off x="598578" y="0"/>
              <a:ext cx="6783887" cy="433712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25400">
              <a:solidFill>
                <a:srgbClr val="718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3507" y="1301136"/>
              <a:ext cx="1533467" cy="173484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78365" y="1375994"/>
              <a:ext cx="1383751" cy="158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</a:t>
              </a:r>
              <a:r>
                <a:rPr lang="es-PE" sz="12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programa de producción maestro </a:t>
              </a: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(qué debe hacerse y cuándo)</a:t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1613647" y="1301136"/>
              <a:ext cx="1533467" cy="173484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1688505" y="1375994"/>
              <a:ext cx="1383751" cy="158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</a:t>
              </a:r>
              <a:r>
                <a:rPr lang="es-PE" sz="12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 especificaciones o la lista estructurada de materiales </a:t>
              </a: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(materiales y partes necesarias para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elaborar el producto)</a:t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223788" y="1301136"/>
              <a:ext cx="1533467" cy="173484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 txBox="1"/>
            <p:nvPr/>
          </p:nvSpPr>
          <p:spPr>
            <a:xfrm>
              <a:off x="3298646" y="1375994"/>
              <a:ext cx="1383751" cy="158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s-PE" sz="12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inventario disponible</a:t>
              </a: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(qué hay en existencia)</a:t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833928" y="1301136"/>
              <a:ext cx="1533467" cy="173484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4908786" y="1375994"/>
              <a:ext cx="1383751" cy="158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</a:t>
              </a:r>
              <a:r>
                <a:rPr lang="es-PE" sz="12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 órdenes de compra pendientes</a:t>
              </a: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(lo que está pedido, también se llaman recepciones esperadas)</a:t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6444069" y="1301136"/>
              <a:ext cx="1533467" cy="173484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 txBox="1"/>
            <p:nvPr/>
          </p:nvSpPr>
          <p:spPr>
            <a:xfrm>
              <a:off x="6518927" y="1375994"/>
              <a:ext cx="1383751" cy="158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</a:t>
              </a:r>
              <a:r>
                <a:rPr lang="es-PE" sz="12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Los tiempos de entrega </a:t>
              </a: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(cuánto tiempo tardan en llegar los distintos componentes)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El programa de producción maestro 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1052008" y="895555"/>
            <a:ext cx="77292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programa de producción maestro (MPS, Master Production Schedule) especifica qué debe hacerse (es decir, el número de productos o artículos terminados) y cuándo. </a:t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861567" y="4140472"/>
            <a:ext cx="791971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Mientras que el plan agregado de producción se establece en términos generales como familias de productos. El programa de producción maestro se establece en términos de productos específicos.</a:t>
            </a: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3074501" y="1923393"/>
            <a:ext cx="2994996" cy="2203134"/>
            <a:chOff x="440714" y="13943"/>
            <a:chExt cx="2994996" cy="2203134"/>
          </a:xfrm>
        </p:grpSpPr>
        <p:sp>
          <p:nvSpPr>
            <p:cNvPr id="168" name="Google Shape;168;p11"/>
            <p:cNvSpPr/>
            <p:nvPr/>
          </p:nvSpPr>
          <p:spPr>
            <a:xfrm>
              <a:off x="1036042" y="90635"/>
              <a:ext cx="1798761" cy="624686"/>
            </a:xfrm>
            <a:prstGeom prst="ellipse">
              <a:avLst/>
            </a:prstGeom>
            <a:solidFill>
              <a:srgbClr val="E1C1C0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763913" y="1620279"/>
              <a:ext cx="348597" cy="22310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440714" y="1798761"/>
              <a:ext cx="2994996" cy="418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 txBox="1"/>
            <p:nvPr/>
          </p:nvSpPr>
          <p:spPr>
            <a:xfrm>
              <a:off x="440714" y="1798761"/>
              <a:ext cx="2994996" cy="418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Casacas de cuero (1500 unid.)</a:t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690011" y="763567"/>
              <a:ext cx="627474" cy="627474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 txBox="1"/>
            <p:nvPr/>
          </p:nvSpPr>
          <p:spPr>
            <a:xfrm>
              <a:off x="1781902" y="855458"/>
              <a:ext cx="443692" cy="443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Casacas beige (400)</a:t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241018" y="292821"/>
              <a:ext cx="627474" cy="627474"/>
            </a:xfrm>
            <a:prstGeom prst="ellipse">
              <a:avLst/>
            </a:prstGeom>
            <a:solidFill>
              <a:srgbClr val="5DAE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 txBox="1"/>
            <p:nvPr/>
          </p:nvSpPr>
          <p:spPr>
            <a:xfrm>
              <a:off x="1332909" y="384712"/>
              <a:ext cx="443692" cy="443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Casacas marrones (500)</a:t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882436" y="141112"/>
              <a:ext cx="627474" cy="627474"/>
            </a:xfrm>
            <a:prstGeom prst="ellipse">
              <a:avLst/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 txBox="1"/>
            <p:nvPr/>
          </p:nvSpPr>
          <p:spPr>
            <a:xfrm>
              <a:off x="1974327" y="233003"/>
              <a:ext cx="443692" cy="443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Casacas negras (600)</a:t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62140" y="13943"/>
              <a:ext cx="1952144" cy="1561715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El programa de producción maestro 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4" y="4340559"/>
            <a:ext cx="90295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plan agregado de producción permite desarrollar los detalles del </a:t>
            </a: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de producción maestro</a:t>
            </a: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aphicFrame>
        <p:nvGraphicFramePr>
          <p:cNvPr id="185" name="Google Shape;185;p12"/>
          <p:cNvGraphicFramePr/>
          <p:nvPr/>
        </p:nvGraphicFramePr>
        <p:xfrm>
          <a:off x="114434" y="17981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{2AB4AB17-3616-4937-BB0F-2C438618D386}</a:tableStyleId>
              </a:tblPr>
              <a:tblGrid>
                <a:gridCol w="4164725"/>
                <a:gridCol w="585675"/>
                <a:gridCol w="585675"/>
                <a:gridCol w="585675"/>
                <a:gridCol w="585675"/>
                <a:gridCol w="585675"/>
                <a:gridCol w="585675"/>
                <a:gridCol w="650750"/>
                <a:gridCol w="585675"/>
              </a:tblGrid>
              <a:tr h="2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Meses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Enero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Febrero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</a:tr>
              <a:tr h="2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Plan agregado</a:t>
                      </a:r>
                      <a:r>
                        <a:rPr lang="es-PE" sz="1400"/>
                        <a:t> de producción (cantidad total)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1,500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1,200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</a:tr>
              <a:tr h="2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Semanas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Programa de producción maestro (cantidad por tipo</a:t>
                      </a:r>
                      <a:r>
                        <a:rPr lang="es-PE" sz="1400"/>
                        <a:t> de producto o familia)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Amplificador de 240 watts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Amplificador de 150 watts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450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450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Amplificador de 75 watts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300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100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12"/>
          <p:cNvSpPr/>
          <p:nvPr/>
        </p:nvSpPr>
        <p:spPr>
          <a:xfrm>
            <a:off x="114434" y="1220553"/>
            <a:ext cx="14809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2672242" y="4816097"/>
            <a:ext cx="43756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Render, B; Heizer, J (2014). “Principios de Administración de Operaciones”. 9na edición. México, D.F. México. Editorial Pearson. Capítulo 14.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Lista estructurada de materiales (BOM)</a:t>
            </a:r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534" y="1719859"/>
            <a:ext cx="3077224" cy="227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875" y="1842325"/>
            <a:ext cx="1913981" cy="185521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96" name="Google Shape;196;p13"/>
          <p:cNvSpPr/>
          <p:nvPr/>
        </p:nvSpPr>
        <p:spPr>
          <a:xfrm>
            <a:off x="425134" y="4142069"/>
            <a:ext cx="79356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 los componentes, su descripción, y la cantidad requerida de cada uno, para hacer una unidad de un producto.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3062000" y="2270976"/>
            <a:ext cx="1156922" cy="117304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1368152" y="1203598"/>
            <a:ext cx="5143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(BOM, por las siglas en inglés de Bill of Material)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Lista estructurada de materiales (BOM)</a:t>
            </a:r>
            <a:endParaRPr/>
          </a:p>
        </p:txBody>
      </p:sp>
      <p:cxnSp>
        <p:nvCxnSpPr>
          <p:cNvPr id="205" name="Google Shape;205;p14"/>
          <p:cNvCxnSpPr>
            <a:stCxn id="206" idx="2"/>
            <a:endCxn id="207" idx="1"/>
          </p:cNvCxnSpPr>
          <p:nvPr/>
        </p:nvCxnSpPr>
        <p:spPr>
          <a:xfrm rot="-5400000">
            <a:off x="2667056" y="2030071"/>
            <a:ext cx="516600" cy="2490600"/>
          </a:xfrm>
          <a:prstGeom prst="bentConnector4">
            <a:avLst>
              <a:gd fmla="val -44251" name="adj1"/>
              <a:gd fmla="val 7958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95" y="1055010"/>
            <a:ext cx="2947922" cy="247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0570" y="1070920"/>
            <a:ext cx="4263200" cy="389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Inventario disponible</a:t>
            </a:r>
            <a:endParaRPr/>
          </a:p>
        </p:txBody>
      </p:sp>
      <p:grpSp>
        <p:nvGrpSpPr>
          <p:cNvPr id="214" name="Google Shape;214;p15"/>
          <p:cNvGrpSpPr/>
          <p:nvPr/>
        </p:nvGrpSpPr>
        <p:grpSpPr>
          <a:xfrm>
            <a:off x="555281" y="1019403"/>
            <a:ext cx="8177901" cy="4134108"/>
            <a:chOff x="979351" y="527214"/>
            <a:chExt cx="7931926" cy="4572000"/>
          </a:xfrm>
        </p:grpSpPr>
        <p:sp>
          <p:nvSpPr>
            <p:cNvPr id="215" name="Google Shape;215;p15"/>
            <p:cNvSpPr/>
            <p:nvPr/>
          </p:nvSpPr>
          <p:spPr>
            <a:xfrm>
              <a:off x="1848030" y="2767494"/>
              <a:ext cx="569854" cy="91440"/>
            </a:xfrm>
            <a:custGeom>
              <a:rect b="b" l="l" r="r" t="t"/>
              <a:pathLst>
                <a:path extrusionOk="0" h="91440" w="569854">
                  <a:moveTo>
                    <a:pt x="0" y="45720"/>
                  </a:moveTo>
                  <a:lnTo>
                    <a:pt x="569854" y="4572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1475" lIns="283375" spcFirstLastPara="1" rIns="283375" wrap="square" tIns="3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417884" y="2378874"/>
              <a:ext cx="2849270" cy="868680"/>
            </a:xfrm>
            <a:custGeom>
              <a:rect b="b" l="l" r="r" t="t"/>
              <a:pathLst>
                <a:path extrusionOk="0" h="868680" w="2849270">
                  <a:moveTo>
                    <a:pt x="0" y="0"/>
                  </a:moveTo>
                  <a:lnTo>
                    <a:pt x="2849270" y="0"/>
                  </a:lnTo>
                  <a:lnTo>
                    <a:pt x="2849270" y="868680"/>
                  </a:lnTo>
                  <a:lnTo>
                    <a:pt x="0" y="868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400" lIns="18400" spcFirstLastPara="1" rIns="18400" wrap="square" tIns="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Exactitud en los registros</a:t>
              </a:r>
              <a:endParaRPr/>
            </a:p>
          </p:txBody>
        </p:sp>
        <p:grpSp>
          <p:nvGrpSpPr>
            <p:cNvPr id="217" name="Google Shape;217;p15"/>
            <p:cNvGrpSpPr/>
            <p:nvPr/>
          </p:nvGrpSpPr>
          <p:grpSpPr>
            <a:xfrm>
              <a:off x="979351" y="527214"/>
              <a:ext cx="4287803" cy="4572000"/>
              <a:chOff x="1676070" y="1901933"/>
              <a:chExt cx="4287803" cy="4572000"/>
            </a:xfrm>
          </p:grpSpPr>
          <p:sp>
            <p:nvSpPr>
              <p:cNvPr id="218" name="Google Shape;218;p15"/>
              <p:cNvSpPr/>
              <p:nvPr/>
            </p:nvSpPr>
            <p:spPr>
              <a:xfrm>
                <a:off x="2544749" y="4187933"/>
                <a:ext cx="569854" cy="1687046"/>
              </a:xfrm>
              <a:custGeom>
                <a:rect b="b" l="l" r="r" t="t"/>
                <a:pathLst>
                  <a:path extrusionOk="0" h="1687046" w="569854">
                    <a:moveTo>
                      <a:pt x="0" y="0"/>
                    </a:moveTo>
                    <a:lnTo>
                      <a:pt x="284927" y="0"/>
                    </a:lnTo>
                    <a:lnTo>
                      <a:pt x="284927" y="1687046"/>
                    </a:lnTo>
                    <a:lnTo>
                      <a:pt x="569854" y="1687046"/>
                    </a:lnTo>
                  </a:path>
                </a:pathLst>
              </a:custGeom>
              <a:noFill/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99000" lIns="253100" spcFirstLastPara="1" rIns="253100" wrap="square" tIns="799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2544749" y="2558810"/>
                <a:ext cx="557174" cy="1629122"/>
              </a:xfrm>
              <a:custGeom>
                <a:rect b="b" l="l" r="r" t="t"/>
                <a:pathLst>
                  <a:path extrusionOk="0" h="1629122" w="557174">
                    <a:moveTo>
                      <a:pt x="0" y="1629122"/>
                    </a:moveTo>
                    <a:lnTo>
                      <a:pt x="278587" y="1629122"/>
                    </a:lnTo>
                    <a:lnTo>
                      <a:pt x="278587" y="0"/>
                    </a:lnTo>
                    <a:lnTo>
                      <a:pt x="557174" y="0"/>
                    </a:lnTo>
                  </a:path>
                </a:pathLst>
              </a:custGeom>
              <a:noFill/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71500" lIns="248225" spcFirstLastPara="1" rIns="248225" wrap="square" tIns="7715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 rot="-5400000">
                <a:off x="-175590" y="3753593"/>
                <a:ext cx="4572000" cy="868680"/>
              </a:xfrm>
              <a:custGeom>
                <a:rect b="b" l="l" r="r" t="t"/>
                <a:pathLst>
                  <a:path extrusionOk="0" h="868680" w="4572000">
                    <a:moveTo>
                      <a:pt x="0" y="0"/>
                    </a:moveTo>
                    <a:lnTo>
                      <a:pt x="4572000" y="0"/>
                    </a:lnTo>
                    <a:lnTo>
                      <a:pt x="4572000" y="868680"/>
                    </a:lnTo>
                    <a:lnTo>
                      <a:pt x="0" y="868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7775" lIns="17775" spcFirstLastPara="1" rIns="17775" wrap="square" tIns="17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Administración e Inventarios</a:t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3101924" y="2124470"/>
                <a:ext cx="2849270" cy="868680"/>
              </a:xfrm>
              <a:custGeom>
                <a:rect b="b" l="l" r="r" t="t"/>
                <a:pathLst>
                  <a:path extrusionOk="0" h="868680" w="2849270">
                    <a:moveTo>
                      <a:pt x="0" y="0"/>
                    </a:moveTo>
                    <a:lnTo>
                      <a:pt x="2849270" y="0"/>
                    </a:lnTo>
                    <a:lnTo>
                      <a:pt x="2849270" y="868680"/>
                    </a:lnTo>
                    <a:lnTo>
                      <a:pt x="0" y="868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400" lIns="18400" spcFirstLastPara="1" rIns="18400" wrap="square" tIns="184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2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Análisis ABC</a:t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3114603" y="5440639"/>
                <a:ext cx="2849270" cy="868680"/>
              </a:xfrm>
              <a:custGeom>
                <a:rect b="b" l="l" r="r" t="t"/>
                <a:pathLst>
                  <a:path extrusionOk="0" h="868680" w="2849270">
                    <a:moveTo>
                      <a:pt x="0" y="0"/>
                    </a:moveTo>
                    <a:lnTo>
                      <a:pt x="2849270" y="0"/>
                    </a:lnTo>
                    <a:lnTo>
                      <a:pt x="2849270" y="868680"/>
                    </a:lnTo>
                    <a:lnTo>
                      <a:pt x="0" y="868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400" lIns="18400" spcFirstLastPara="1" rIns="18400" wrap="square" tIns="184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2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Conteo cíclico</a:t>
                </a:r>
                <a:endParaRPr/>
              </a:p>
            </p:txBody>
          </p:sp>
        </p:grpSp>
        <p:sp>
          <p:nvSpPr>
            <p:cNvPr id="223" name="Google Shape;223;p15"/>
            <p:cNvSpPr txBox="1"/>
            <p:nvPr/>
          </p:nvSpPr>
          <p:spPr>
            <a:xfrm>
              <a:off x="6030957" y="1687917"/>
              <a:ext cx="2318732" cy="79575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 correcto de entradas y salidas</a:t>
              </a:r>
              <a:endParaRPr/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6030957" y="2913794"/>
              <a:ext cx="2318732" cy="79575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Seguridad de los almacenes</a:t>
              </a:r>
              <a:endParaRPr/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6030957" y="4142513"/>
              <a:ext cx="2880320" cy="92333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Conciliación continua del inventario y los registros de</a:t>
              </a:r>
              <a:b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inventario.</a:t>
              </a:r>
              <a:endParaRPr/>
            </a:p>
          </p:txBody>
        </p:sp>
        <p:cxnSp>
          <p:nvCxnSpPr>
            <p:cNvPr id="226" name="Google Shape;226;p15"/>
            <p:cNvCxnSpPr/>
            <p:nvPr/>
          </p:nvCxnSpPr>
          <p:spPr>
            <a:xfrm>
              <a:off x="5382885" y="4430545"/>
              <a:ext cx="50405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7" name="Google Shape;227;p15"/>
            <p:cNvCxnSpPr>
              <a:endCxn id="223" idx="1"/>
            </p:cNvCxnSpPr>
            <p:nvPr/>
          </p:nvCxnSpPr>
          <p:spPr>
            <a:xfrm flipH="1" rot="10800000">
              <a:off x="5382957" y="2085795"/>
              <a:ext cx="648000" cy="5463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8" name="Google Shape;228;p15"/>
            <p:cNvCxnSpPr>
              <a:endCxn id="224" idx="1"/>
            </p:cNvCxnSpPr>
            <p:nvPr/>
          </p:nvCxnSpPr>
          <p:spPr>
            <a:xfrm>
              <a:off x="5382957" y="2983472"/>
              <a:ext cx="648000" cy="3282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Órdenes</a:t>
            </a: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 de compra pendientes</a:t>
            </a:r>
            <a:endParaRPr/>
          </a:p>
        </p:txBody>
      </p:sp>
      <p:grpSp>
        <p:nvGrpSpPr>
          <p:cNvPr id="235" name="Google Shape;235;p16"/>
          <p:cNvGrpSpPr/>
          <p:nvPr/>
        </p:nvGrpSpPr>
        <p:grpSpPr>
          <a:xfrm>
            <a:off x="1322587" y="945362"/>
            <a:ext cx="6389188" cy="3860991"/>
            <a:chOff x="882883" y="1146"/>
            <a:chExt cx="6389188" cy="3860991"/>
          </a:xfrm>
        </p:grpSpPr>
        <p:sp>
          <p:nvSpPr>
            <p:cNvPr id="236" name="Google Shape;236;p16"/>
            <p:cNvSpPr/>
            <p:nvPr/>
          </p:nvSpPr>
          <p:spPr>
            <a:xfrm rot="10800000">
              <a:off x="1282307" y="1146"/>
              <a:ext cx="5989764" cy="1073387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 txBox="1"/>
            <p:nvPr/>
          </p:nvSpPr>
          <p:spPr>
            <a:xfrm>
              <a:off x="1550654" y="1146"/>
              <a:ext cx="5721417" cy="107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473325" spcFirstLastPara="1" rIns="19200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7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Conocimiento de pedidos pendientes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882883" y="1146"/>
              <a:ext cx="1073387" cy="10733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10800000">
              <a:off x="1282307" y="1394948"/>
              <a:ext cx="5989764" cy="1073387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1550654" y="1394948"/>
              <a:ext cx="5721417" cy="107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473325" spcFirstLastPara="1" rIns="19200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7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Acceso a los registros de pedidos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892801" y="1394948"/>
              <a:ext cx="1073387" cy="1073387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10800000">
              <a:off x="1282307" y="2788750"/>
              <a:ext cx="5989764" cy="1073387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1550654" y="2788750"/>
              <a:ext cx="5721417" cy="107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473325" spcFirstLastPara="1" rIns="19200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7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Acceso a las fechas de entrega programadas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882883" y="2788750"/>
              <a:ext cx="1073387" cy="1073387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Tiempo de entrega</a:t>
            </a:r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243440" y="754043"/>
            <a:ext cx="685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 de entrega para componentes</a:t>
            </a:r>
            <a:endParaRPr/>
          </a:p>
        </p:txBody>
      </p:sp>
      <p:grpSp>
        <p:nvGrpSpPr>
          <p:cNvPr id="252" name="Google Shape;252;p17"/>
          <p:cNvGrpSpPr/>
          <p:nvPr/>
        </p:nvGrpSpPr>
        <p:grpSpPr>
          <a:xfrm>
            <a:off x="243440" y="1486856"/>
            <a:ext cx="6144108" cy="3510382"/>
            <a:chOff x="0" y="0"/>
            <a:chExt cx="6144108" cy="3510382"/>
          </a:xfrm>
        </p:grpSpPr>
        <p:sp>
          <p:nvSpPr>
            <p:cNvPr id="253" name="Google Shape;253;p17"/>
            <p:cNvSpPr/>
            <p:nvPr/>
          </p:nvSpPr>
          <p:spPr>
            <a:xfrm>
              <a:off x="0" y="0"/>
              <a:ext cx="6144108" cy="1096994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 txBox="1"/>
            <p:nvPr/>
          </p:nvSpPr>
          <p:spPr>
            <a:xfrm>
              <a:off x="1338521" y="0"/>
              <a:ext cx="4805586" cy="1096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tiempo requerido para adquirir un artículo se conoce como </a:t>
              </a:r>
              <a:r>
                <a:rPr b="1" lang="es-PE" sz="20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tiempo de entrega</a:t>
              </a: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09699" y="109699"/>
              <a:ext cx="1228821" cy="877595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0" y="1206694"/>
              <a:ext cx="6144108" cy="1096994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1338521" y="1206694"/>
              <a:ext cx="4805586" cy="1096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Artículos Manufacturados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None/>
              </a:pP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∑ Tiempos de: Trasladar + Preparar + Ensamblar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09699" y="1316393"/>
              <a:ext cx="1228821" cy="877595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0" y="2413388"/>
              <a:ext cx="6144108" cy="1096994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1338521" y="2413388"/>
              <a:ext cx="4805586" cy="1096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Artículos Comprados: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None/>
              </a:pP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Tiempo entre: Disponible en planta y conocimiento de necesidad de una orden</a:t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109699" y="2523088"/>
              <a:ext cx="1228821" cy="877595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62" name="Google Shape;262;p17"/>
          <p:cNvGraphicFramePr/>
          <p:nvPr/>
        </p:nvGraphicFramePr>
        <p:xfrm>
          <a:off x="6479702" y="1684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{2AB4AB17-3616-4937-BB0F-2C438618D386}</a:tableStyleId>
              </a:tblPr>
              <a:tblGrid>
                <a:gridCol w="1120400"/>
                <a:gridCol w="1300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Componente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Tiempo de entrega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1 semana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2 semanas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1</a:t>
                      </a:r>
                      <a:r>
                        <a:rPr lang="es-PE" sz="1400"/>
                        <a:t> semana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1 semana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2 semanas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 semanas</a:t>
                      </a:r>
                      <a:r>
                        <a:rPr lang="es-PE" sz="1400"/>
                        <a:t> 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2 semanas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Tamaño óptimo de lote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Cantidad Lote económico (EOQ)</a:t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179683" y="1243580"/>
            <a:ext cx="8784634" cy="193899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el componente B, con un costo de preparación de $100 y un costo de mantener inventario de $1 por semana, calcularemos el costo bajo el criterio de EOQ.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uso de 10 semanas es igual a un requerimiento bruto de 270 unidades; por lo tanto, el uso semanal es de 27. Un uso de 52 semanas (uso anual) es igual a 1,404 unidades. 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1542852" y="3526430"/>
            <a:ext cx="1576963" cy="5186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7428" y="3482939"/>
            <a:ext cx="359695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/>
          <p:nvPr/>
        </p:nvSpPr>
        <p:spPr>
          <a:xfrm>
            <a:off x="3148781" y="3415140"/>
            <a:ext cx="52348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uso anual = 1,404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costo de preparación = $100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costo de mantener inventario, por año por unidad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= $ 1 x 52 semanas  = $ 52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2983012" y="4568723"/>
            <a:ext cx="187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 * </a:t>
            </a: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73 unidades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75" y="912329"/>
            <a:ext cx="3347878" cy="18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70261"/>
            <a:ext cx="2743814" cy="183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2311" y="2645493"/>
            <a:ext cx="2743814" cy="1835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/>
          <p:nvPr/>
        </p:nvSpPr>
        <p:spPr>
          <a:xfrm>
            <a:off x="407875" y="3024495"/>
            <a:ext cx="54628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planeación del requerimiento de insumos es muy importante en cualquier tipo de restaurant. Teniendo conocimiento de la demanda, a partir de una proyección con datos históricos y utilizando los métodos que vimos en la sesión anterior, la administración elabora su planeación agregada.</a:t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407875" y="4825465"/>
            <a:ext cx="7675951" cy="36933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¿Pero, en base a qué determina la necesidad de cada uno de los ingredientes?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Cantidad Lote económico (EOQ)</a:t>
            </a:r>
            <a:endParaRPr/>
          </a:p>
        </p:txBody>
      </p:sp>
      <p:graphicFrame>
        <p:nvGraphicFramePr>
          <p:cNvPr id="285" name="Google Shape;285;p20"/>
          <p:cNvGraphicFramePr/>
          <p:nvPr/>
        </p:nvGraphicFramePr>
        <p:xfrm>
          <a:off x="331883" y="1172093"/>
          <a:ext cx="8090222" cy="1674260"/>
        </p:xfrm>
        <a:graphic>
          <a:graphicData uri="http://schemas.openxmlformats.org/presentationml/2006/ole">
            <mc:AlternateContent>
              <mc:Choice Requires="v">
                <p:oleObj r:id="rId4" imgH="1674260" imgW="8090222" progId="Excel.Sheet.12" spid="_x0000_s1">
                  <p:embed/>
                </p:oleObj>
              </mc:Choice>
              <mc:Fallback>
                <p:oleObj r:id="rId5" imgH="1674260" imgW="8090222" progId="Excel.Sheet.12">
                  <p:embed/>
                  <p:pic>
                    <p:nvPicPr>
                      <p:cNvPr id="285" name="Google Shape;285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1883" y="1172093"/>
                        <a:ext cx="8090222" cy="167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Google Shape;286;p20"/>
          <p:cNvSpPr/>
          <p:nvPr/>
        </p:nvSpPr>
        <p:spPr>
          <a:xfrm>
            <a:off x="3272589" y="3085846"/>
            <a:ext cx="26951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Costo de inventario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$ 1 x 375 unidades = $ 375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Costo de preparar   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$ 100 x 4 </a:t>
            </a:r>
            <a:r>
              <a:rPr b="1" lang="es-PE" sz="1800">
                <a:latin typeface="Calibri"/>
                <a:ea typeface="Calibri"/>
                <a:cs typeface="Calibri"/>
                <a:sym typeface="Calibri"/>
              </a:rPr>
              <a:t>órdenes</a:t>
            </a: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$ 400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Costo total EOQ del componente B       = $ 775</a:t>
            </a:r>
            <a:endParaRPr/>
          </a:p>
        </p:txBody>
      </p:sp>
      <p:cxnSp>
        <p:nvCxnSpPr>
          <p:cNvPr id="287" name="Google Shape;287;p20"/>
          <p:cNvCxnSpPr/>
          <p:nvPr/>
        </p:nvCxnSpPr>
        <p:spPr>
          <a:xfrm>
            <a:off x="3313163" y="4660587"/>
            <a:ext cx="2614041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Cantidad Lote económico (EOQ)</a:t>
            </a: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689811" y="1204873"/>
            <a:ext cx="7764378" cy="3509790"/>
            <a:chOff x="0" y="1715"/>
            <a:chExt cx="7764378" cy="3509790"/>
          </a:xfrm>
        </p:grpSpPr>
        <p:cxnSp>
          <p:nvCxnSpPr>
            <p:cNvPr id="295" name="Google Shape;295;p21"/>
            <p:cNvCxnSpPr/>
            <p:nvPr/>
          </p:nvCxnSpPr>
          <p:spPr>
            <a:xfrm>
              <a:off x="0" y="1715"/>
              <a:ext cx="7764378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21"/>
            <p:cNvSpPr/>
            <p:nvPr/>
          </p:nvSpPr>
          <p:spPr>
            <a:xfrm>
              <a:off x="0" y="1715"/>
              <a:ext cx="7764378" cy="1169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>
              <a:off x="0" y="1715"/>
              <a:ext cx="7764378" cy="1169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 preferible utilizar EOQ cuando existe una demanda independiente relativamente constante, no cuando se conoce la demanda.</a:t>
              </a:r>
              <a:endParaRPr/>
            </a:p>
          </p:txBody>
        </p:sp>
        <p:cxnSp>
          <p:nvCxnSpPr>
            <p:cNvPr id="298" name="Google Shape;298;p21"/>
            <p:cNvCxnSpPr/>
            <p:nvPr/>
          </p:nvCxnSpPr>
          <p:spPr>
            <a:xfrm>
              <a:off x="0" y="1171645"/>
              <a:ext cx="7764378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" name="Google Shape;299;p21"/>
            <p:cNvSpPr/>
            <p:nvPr/>
          </p:nvSpPr>
          <p:spPr>
            <a:xfrm>
              <a:off x="0" y="1171645"/>
              <a:ext cx="7764378" cy="1169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0" y="1171645"/>
              <a:ext cx="7764378" cy="1169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EOQ es una técnica estadística que utiliza promedios, mientras que el procedimiento MRP supone una demanda conocida (dependiente) que se refleja en el programa de producción maestro.</a:t>
              </a:r>
              <a:endParaRPr/>
            </a:p>
          </p:txBody>
        </p:sp>
        <p:cxnSp>
          <p:nvCxnSpPr>
            <p:cNvPr id="301" name="Google Shape;301;p21"/>
            <p:cNvCxnSpPr/>
            <p:nvPr/>
          </p:nvCxnSpPr>
          <p:spPr>
            <a:xfrm>
              <a:off x="0" y="2341575"/>
              <a:ext cx="7764378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21"/>
            <p:cNvSpPr/>
            <p:nvPr/>
          </p:nvSpPr>
          <p:spPr>
            <a:xfrm>
              <a:off x="0" y="2341575"/>
              <a:ext cx="7764378" cy="1169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 txBox="1"/>
            <p:nvPr/>
          </p:nvSpPr>
          <p:spPr>
            <a:xfrm>
              <a:off x="0" y="2341575"/>
              <a:ext cx="7764378" cy="1169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 administradores de operaciones deben aprovechar la información de la demanda cuando se conoce, en lugar de suponer que es constante.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Lote por lote</a:t>
            </a:r>
            <a:endParaRPr/>
          </a:p>
        </p:txBody>
      </p:sp>
      <p:graphicFrame>
        <p:nvGraphicFramePr>
          <p:cNvPr id="310" name="Google Shape;310;p22"/>
          <p:cNvGraphicFramePr/>
          <p:nvPr/>
        </p:nvGraphicFramePr>
        <p:xfrm>
          <a:off x="386382" y="2287782"/>
          <a:ext cx="8001002" cy="1656184"/>
        </p:xfrm>
        <a:graphic>
          <a:graphicData uri="http://schemas.openxmlformats.org/presentationml/2006/ole">
            <mc:AlternateContent>
              <mc:Choice Requires="v">
                <p:oleObj r:id="rId4" imgH="1656184" imgW="8001002" progId="Excel.Sheet.12" spid="_x0000_s1">
                  <p:embed/>
                </p:oleObj>
              </mc:Choice>
              <mc:Fallback>
                <p:oleObj r:id="rId5" imgH="1656184" imgW="8001002" progId="Excel.Sheet.12">
                  <p:embed/>
                  <p:pic>
                    <p:nvPicPr>
                      <p:cNvPr id="310" name="Google Shape;310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6382" y="2287782"/>
                        <a:ext cx="8001002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" name="Google Shape;311;p22"/>
          <p:cNvSpPr txBox="1"/>
          <p:nvPr/>
        </p:nvSpPr>
        <p:spPr>
          <a:xfrm>
            <a:off x="407875" y="915004"/>
            <a:ext cx="76123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ordena el material solo cuando es necesario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256218" y="1359779"/>
            <a:ext cx="8261331" cy="7078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determinado que para el componente B, el costo de preparación es de $ 100 y el costo de mantener el inventario es de $ 1 por semana.</a:t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1094137" y="4154391"/>
            <a:ext cx="4985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de inventario = $ 1 x 0 semanas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de preparar    = $ 100 x 7 </a:t>
            </a: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órdenes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total lote por lote del componente B = $ 700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2"/>
          <p:cNvCxnSpPr/>
          <p:nvPr/>
        </p:nvCxnSpPr>
        <p:spPr>
          <a:xfrm>
            <a:off x="662089" y="4922222"/>
            <a:ext cx="541751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Ejercicio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318964" y="840195"/>
            <a:ext cx="70119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el costo bajo el método de Lote por Lote.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el costo bajo el método del EOQ.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método con menor costo?</a:t>
            </a:r>
            <a:endParaRPr/>
          </a:p>
        </p:txBody>
      </p:sp>
      <p:graphicFrame>
        <p:nvGraphicFramePr>
          <p:cNvPr id="322" name="Google Shape;322;p23"/>
          <p:cNvGraphicFramePr/>
          <p:nvPr/>
        </p:nvGraphicFramePr>
        <p:xfrm>
          <a:off x="293463" y="19308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{2AB4AB17-3616-4937-BB0F-2C438618D386}</a:tableStyleId>
              </a:tblPr>
              <a:tblGrid>
                <a:gridCol w="873825"/>
                <a:gridCol w="568100"/>
                <a:gridCol w="566025"/>
                <a:gridCol w="669325"/>
                <a:gridCol w="669325"/>
                <a:gridCol w="669325"/>
                <a:gridCol w="669325"/>
                <a:gridCol w="669325"/>
                <a:gridCol w="669325"/>
                <a:gridCol w="669325"/>
                <a:gridCol w="669325"/>
                <a:gridCol w="669325"/>
                <a:gridCol w="669325"/>
              </a:tblGrid>
              <a:tr h="58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Mes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Req. Bruto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70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80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23"/>
          <p:cNvSpPr txBox="1"/>
          <p:nvPr/>
        </p:nvSpPr>
        <p:spPr>
          <a:xfrm>
            <a:off x="318964" y="3230464"/>
            <a:ext cx="79928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de mantener inventario = $ 2.5 por unidad por semana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de preparación = $ 150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entrega = 1 semana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inventario inicial = 40 unidades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/>
          <p:nvPr/>
        </p:nvSpPr>
        <p:spPr>
          <a:xfrm>
            <a:off x="13648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407875" y="1195507"/>
            <a:ext cx="8548235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planeación de requerimientos de materiales (MRP) es la forma preferida de elaborar los programas de producción e inventario cuando la demanda es dependiente. Para que el MRP funcione, la administración debe tener un programa maestro, requerimientos precisos para todos los componentes, registros exactos del inventario y las compras, y tiempos de entrega claros.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un sistema MRP, la producción suele ser lote por lote.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 se implementan de manera apropiada los sistemas MRP, estos contribuyen de manera importante a la reducción del inventario y al mismo tiempo mejoran los niveles de servicio al cliente. </a:t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398994" y="1132443"/>
            <a:ext cx="7881937" cy="815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Render, B; Heizer, J (2014). “Principios de Administración de Operaciones”. 9na edición. México, D.F. México. Editorial Pearson.</a:t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Programa de producción maestro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Programa de producción maestro (MPS)</a:t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561447" y="962486"/>
            <a:ext cx="8039204" cy="4206285"/>
            <a:chOff x="486808" y="1342991"/>
            <a:chExt cx="9552113" cy="5846690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486808" y="1342991"/>
              <a:ext cx="9552113" cy="5381030"/>
              <a:chOff x="486808" y="1342991"/>
              <a:chExt cx="9552113" cy="5381030"/>
            </a:xfrm>
          </p:grpSpPr>
          <p:pic>
            <p:nvPicPr>
              <p:cNvPr id="58" name="Google Shape;5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384338" y="1916832"/>
                <a:ext cx="1714159" cy="12839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6996" y="3995843"/>
                <a:ext cx="1445663" cy="8122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009190" y="5326749"/>
                <a:ext cx="2089307" cy="1126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356516" y="1615507"/>
                <a:ext cx="1171360" cy="8773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356516" y="4378197"/>
                <a:ext cx="1532049" cy="7980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356516" y="2941131"/>
                <a:ext cx="1291731" cy="9226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779385" y="5728751"/>
                <a:ext cx="1396563" cy="9585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Google Shape;65;p4"/>
              <p:cNvSpPr txBox="1"/>
              <p:nvPr/>
            </p:nvSpPr>
            <p:spPr>
              <a:xfrm>
                <a:off x="4687446" y="1682223"/>
                <a:ext cx="1588228" cy="72727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Decisión sobre el producto</a:t>
                </a: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4457210" y="2834352"/>
                <a:ext cx="2025767" cy="73866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Planeación del proceso y capacidad</a:t>
                </a: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4059334" y="3985900"/>
                <a:ext cx="1969716" cy="72727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 agregado para la producción</a:t>
                </a:r>
                <a:endParaRPr/>
              </a:p>
            </p:txBody>
          </p:sp>
          <p:sp>
            <p:nvSpPr>
              <p:cNvPr id="68" name="Google Shape;68;p4"/>
              <p:cNvSpPr txBox="1"/>
              <p:nvPr/>
            </p:nvSpPr>
            <p:spPr>
              <a:xfrm>
                <a:off x="4425963" y="4941168"/>
                <a:ext cx="1555190" cy="102356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Programa de producción maestro (MPS)</a:t>
                </a: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1059748" y="1532966"/>
                <a:ext cx="168603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Mercado y demanda</a:t>
                </a:r>
                <a:endParaRPr/>
              </a:p>
            </p:txBody>
          </p:sp>
          <p:sp>
            <p:nvSpPr>
              <p:cNvPr id="70" name="Google Shape;70;p4"/>
              <p:cNvSpPr txBox="1"/>
              <p:nvPr/>
            </p:nvSpPr>
            <p:spPr>
              <a:xfrm>
                <a:off x="486808" y="3724288"/>
                <a:ext cx="2611685" cy="363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Pronósticos de demanda</a:t>
                </a: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1028256" y="6462411"/>
                <a:ext cx="168603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Mano de obra</a:t>
                </a: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6593198" y="1342991"/>
                <a:ext cx="2252201" cy="363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Investigación y tecnología</a:t>
                </a:r>
                <a:endParaRPr/>
              </a:p>
            </p:txBody>
          </p:sp>
          <p:sp>
            <p:nvSpPr>
              <p:cNvPr id="73" name="Google Shape;73;p4"/>
              <p:cNvSpPr txBox="1"/>
              <p:nvPr/>
            </p:nvSpPr>
            <p:spPr>
              <a:xfrm>
                <a:off x="7211776" y="2575872"/>
                <a:ext cx="2622435" cy="363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Apoyo de la cadena de suministro</a:t>
                </a: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279521" y="4119083"/>
                <a:ext cx="168603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Inventario disponible</a:t>
                </a: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7099175" y="5418222"/>
                <a:ext cx="2939746" cy="363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Capacidad externa (Subcontratistas)</a:t>
                </a:r>
                <a:endParaRPr/>
              </a:p>
            </p:txBody>
          </p:sp>
          <p:cxnSp>
            <p:nvCxnSpPr>
              <p:cNvPr id="76" name="Google Shape;76;p4"/>
              <p:cNvCxnSpPr/>
              <p:nvPr/>
            </p:nvCxnSpPr>
            <p:spPr>
              <a:xfrm>
                <a:off x="1543100" y="3243274"/>
                <a:ext cx="0" cy="4810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7" name="Google Shape;77;p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5470160" y="2409493"/>
                <a:ext cx="11400" cy="4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8" name="Google Shape;78;p4"/>
              <p:cNvCxnSpPr>
                <a:stCxn id="66" idx="2"/>
                <a:endCxn id="67" idx="0"/>
              </p:cNvCxnSpPr>
              <p:nvPr/>
            </p:nvCxnSpPr>
            <p:spPr>
              <a:xfrm flipH="1">
                <a:off x="5044094" y="3573016"/>
                <a:ext cx="426000" cy="41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9" name="Google Shape;79;p4"/>
              <p:cNvCxnSpPr>
                <a:stCxn id="67" idx="2"/>
                <a:endCxn id="68" idx="0"/>
              </p:cNvCxnSpPr>
              <p:nvPr/>
            </p:nvCxnSpPr>
            <p:spPr>
              <a:xfrm>
                <a:off x="5044192" y="4713170"/>
                <a:ext cx="159300" cy="228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0" name="Google Shape;80;p4"/>
              <p:cNvCxnSpPr>
                <a:stCxn id="68" idx="2"/>
              </p:cNvCxnSpPr>
              <p:nvPr/>
            </p:nvCxnSpPr>
            <p:spPr>
              <a:xfrm>
                <a:off x="5203558" y="5964728"/>
                <a:ext cx="24000" cy="19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1" name="Google Shape;81;p4"/>
              <p:cNvCxnSpPr>
                <a:stCxn id="61" idx="1"/>
                <a:endCxn id="65" idx="3"/>
              </p:cNvCxnSpPr>
              <p:nvPr/>
            </p:nvCxnSpPr>
            <p:spPr>
              <a:xfrm rot="10800000">
                <a:off x="6275616" y="2045802"/>
                <a:ext cx="1080900" cy="8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2" name="Google Shape;82;p4"/>
              <p:cNvCxnSpPr/>
              <p:nvPr/>
            </p:nvCxnSpPr>
            <p:spPr>
              <a:xfrm>
                <a:off x="2052659" y="4077072"/>
                <a:ext cx="20066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3" name="Google Shape;83;p4"/>
              <p:cNvCxnSpPr>
                <a:endCxn id="65" idx="1"/>
              </p:cNvCxnSpPr>
              <p:nvPr/>
            </p:nvCxnSpPr>
            <p:spPr>
              <a:xfrm flipH="1" rot="10800000">
                <a:off x="3127146" y="2045858"/>
                <a:ext cx="1560300" cy="3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4" name="Google Shape;84;p4"/>
              <p:cNvCxnSpPr>
                <a:endCxn id="67" idx="1"/>
              </p:cNvCxnSpPr>
              <p:nvPr/>
            </p:nvCxnSpPr>
            <p:spPr>
              <a:xfrm flipH="1" rot="10800000">
                <a:off x="2895634" y="4349535"/>
                <a:ext cx="1163700" cy="9771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5" name="Google Shape;85;p4"/>
              <p:cNvCxnSpPr>
                <a:stCxn id="63" idx="1"/>
              </p:cNvCxnSpPr>
              <p:nvPr/>
            </p:nvCxnSpPr>
            <p:spPr>
              <a:xfrm flipH="1">
                <a:off x="6003516" y="3402464"/>
                <a:ext cx="1353000" cy="6252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6" name="Google Shape;86;p4"/>
              <p:cNvCxnSpPr>
                <a:stCxn id="62" idx="1"/>
                <a:endCxn id="67" idx="3"/>
              </p:cNvCxnSpPr>
              <p:nvPr/>
            </p:nvCxnSpPr>
            <p:spPr>
              <a:xfrm rot="10800000">
                <a:off x="6029016" y="4349420"/>
                <a:ext cx="1327500" cy="427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7" name="Google Shape;87;p4"/>
              <p:cNvCxnSpPr/>
              <p:nvPr/>
            </p:nvCxnSpPr>
            <p:spPr>
              <a:xfrm rot="10800000">
                <a:off x="6029048" y="4437112"/>
                <a:ext cx="912942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8" name="Google Shape;88;p4"/>
              <p:cNvCxnSpPr>
                <a:stCxn id="64" idx="1"/>
              </p:cNvCxnSpPr>
              <p:nvPr/>
            </p:nvCxnSpPr>
            <p:spPr>
              <a:xfrm rot="10800000">
                <a:off x="6942085" y="4437115"/>
                <a:ext cx="837300" cy="17709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9" name="Google Shape;89;p4"/>
            <p:cNvSpPr/>
            <p:nvPr/>
          </p:nvSpPr>
          <p:spPr>
            <a:xfrm>
              <a:off x="3271292" y="6316390"/>
              <a:ext cx="1979334" cy="87329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Requerimiento de materiales (MRP)</a:t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750490" y="6316390"/>
              <a:ext cx="1529031" cy="5029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Requerimiento de capacidades</a:t>
              </a:r>
              <a:endParaRPr/>
            </a:p>
          </p:txBody>
        </p:sp>
        <p:cxnSp>
          <p:nvCxnSpPr>
            <p:cNvPr id="91" name="Google Shape;91;p4"/>
            <p:cNvCxnSpPr/>
            <p:nvPr/>
          </p:nvCxnSpPr>
          <p:spPr>
            <a:xfrm rot="-5400000">
              <a:off x="5418193" y="5189367"/>
              <a:ext cx="17653" cy="2254047"/>
            </a:xfrm>
            <a:prstGeom prst="bentConnector3">
              <a:avLst>
                <a:gd fmla="val -12516096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Programa de producción maestro (MPS)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569842" y="950084"/>
            <a:ext cx="81500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Programa de Producción Maestro (MPS) especifica qué debe hacerse (productos terminados) y en qué momento.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Plan Agregado establece el volumen general de productos, mientras que el Programa de Producción Maestro desmenuza el Plan Agregado especificando qué materiales hacer o usar y cuándo.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5"/>
          <p:cNvGraphicFramePr/>
          <p:nvPr/>
        </p:nvGraphicFramePr>
        <p:xfrm>
          <a:off x="1145306" y="2568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{2AB4AB17-3616-4937-BB0F-2C438618D386}</a:tableStyleId>
              </a:tblPr>
              <a:tblGrid>
                <a:gridCol w="1643275"/>
                <a:gridCol w="675850"/>
                <a:gridCol w="742125"/>
                <a:gridCol w="861400"/>
                <a:gridCol w="901150"/>
                <a:gridCol w="861400"/>
                <a:gridCol w="781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Semana 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Venta semanal</a:t>
                      </a:r>
                      <a:endParaRPr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Plan agregado: 400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  <a:tr h="370850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Programa de Producción Maestro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Plato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Día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PE" sz="1800"/>
                        <a:t>Día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PE" sz="1800"/>
                        <a:t>Día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PE" sz="1800"/>
                        <a:t>Día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PE" sz="1800"/>
                        <a:t>Día 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PE" sz="1800"/>
                        <a:t>Día 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Demanda dependiente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Demanda dependiente</a:t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291071" y="1081121"/>
            <a:ext cx="8492501" cy="3865703"/>
            <a:chOff x="147916" y="1895258"/>
            <a:chExt cx="9917156" cy="4893470"/>
          </a:xfrm>
        </p:grpSpPr>
        <p:sp>
          <p:nvSpPr>
            <p:cNvPr id="114" name="Google Shape;114;p7"/>
            <p:cNvSpPr txBox="1"/>
            <p:nvPr/>
          </p:nvSpPr>
          <p:spPr>
            <a:xfrm>
              <a:off x="147916" y="4293096"/>
              <a:ext cx="960409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❑"/>
              </a:pPr>
              <a:r>
                <a:rPr b="1" lang="es-PE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Demanda dependiente significa que la demanda de un artículo se relaciona con la demanda de otro artículo.</a:t>
              </a:r>
              <a:endParaRPr/>
            </a:p>
          </p:txBody>
        </p:sp>
        <p:cxnSp>
          <p:nvCxnSpPr>
            <p:cNvPr id="115" name="Google Shape;115;p7"/>
            <p:cNvCxnSpPr/>
            <p:nvPr/>
          </p:nvCxnSpPr>
          <p:spPr>
            <a:xfrm>
              <a:off x="3514711" y="2527064"/>
              <a:ext cx="1052725" cy="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6" name="Google Shape;116;p7"/>
            <p:cNvSpPr txBox="1"/>
            <p:nvPr/>
          </p:nvSpPr>
          <p:spPr>
            <a:xfrm>
              <a:off x="5106495" y="1895258"/>
              <a:ext cx="1803957" cy="467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Pop corn</a:t>
              </a:r>
              <a:endParaRPr/>
            </a:p>
          </p:txBody>
        </p:sp>
        <p:sp>
          <p:nvSpPr>
            <p:cNvPr id="117" name="Google Shape;117;p7"/>
            <p:cNvSpPr txBox="1"/>
            <p:nvPr/>
          </p:nvSpPr>
          <p:spPr>
            <a:xfrm>
              <a:off x="5146989" y="2953896"/>
              <a:ext cx="2522472" cy="467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Pan con hot dog</a:t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47916" y="5014812"/>
              <a:ext cx="967925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❑"/>
              </a:pPr>
              <a:r>
                <a:rPr b="1" lang="es-PE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que se conoce el programa maestro existe la dependencia para todas las partes, </a:t>
              </a:r>
              <a:r>
                <a:rPr b="1" lang="es-PE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subensambles</a:t>
              </a:r>
              <a:r>
                <a:rPr b="1" lang="es-PE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y materiales.</a:t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47916" y="5773065"/>
              <a:ext cx="991715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❑"/>
              </a:pPr>
              <a:r>
                <a:rPr b="1" lang="es-PE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técnica de demanda dependiente que se emplea en los ambientes de producción se llama planeación de requerimientos de materiales (MRP, Material Requirements Planning).</a:t>
              </a:r>
              <a:endParaRPr/>
            </a:p>
          </p:txBody>
        </p:sp>
      </p:grp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47" y="914689"/>
            <a:ext cx="23336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4537320" y="1499268"/>
            <a:ext cx="1717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Gaseosa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407875" y="320830"/>
            <a:ext cx="720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Demanda dependiente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75" y="1533145"/>
            <a:ext cx="23336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3750364" y="1163813"/>
            <a:ext cx="1544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Pop corn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3750364" y="2488168"/>
            <a:ext cx="1717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Gaseosa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3750362" y="4366521"/>
            <a:ext cx="2160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Pan con hot dog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5910468" y="896454"/>
            <a:ext cx="19878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1.1) Maíz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1.2) Sal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1.3) Aceite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1.4) Caja de cartón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5910467" y="2488168"/>
            <a:ext cx="23336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2.1) Jarabe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2.2) Agua carbonatada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2.3) Hielo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2.4) Vaso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Tapa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5910467" y="4218381"/>
            <a:ext cx="19878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1.1) Pan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1.2) Hot dog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1.3) Papas al hilo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424252" y="3703125"/>
            <a:ext cx="8719748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Requerimientos del modelo de inventario dependiente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