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715000" cx="9144000"/>
  <p:notesSz cx="6858000" cy="9144000"/>
  <p:embeddedFontLs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465">
          <p15:clr>
            <a:srgbClr val="A4A3A4"/>
          </p15:clr>
        </p15:guide>
        <p15:guide id="2" orient="horz" pos="3320">
          <p15:clr>
            <a:srgbClr val="A4A3A4"/>
          </p15:clr>
        </p15:guide>
        <p15:guide id="3" pos="317">
          <p15:clr>
            <a:srgbClr val="A4A3A4"/>
          </p15:clr>
        </p15:guide>
        <p15:guide id="4" orient="horz" pos="553">
          <p15:clr>
            <a:srgbClr val="A4A3A4"/>
          </p15:clr>
        </p15:guide>
        <p15:guide id="5" orient="horz" pos="349">
          <p15:clr>
            <a:srgbClr val="A4A3A4"/>
          </p15:clr>
        </p15:guide>
      </p15:sldGuideLst>
    </p:ext>
    <p:ext uri="GoogleSlidesCustomDataVersion2">
      <go:slidesCustomData xmlns:go="http://customooxmlschemas.google.com/" r:id="rId32" roundtripDataSignature="AMtx7mgyIHkzS0oAdP1Z/U6fuDhSKq2uu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DFF15D-9E7A-459A-9D7B-9320248C3CEB}">
  <a:tblStyle styleId="{38DFF15D-9E7A-459A-9D7B-9320248C3CE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465"/>
        <p:guide pos="3320" orient="horz"/>
        <p:guide pos="317"/>
        <p:guide pos="553" orient="horz"/>
        <p:guide pos="349"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OpenSans-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OpenSans-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ingindustrialup.blogspot.com/2017/07/distribucion-de-instalaciones-jit.html"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 name="Google Shape;25;p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JIT es un componente fundamental para las operaciones Lean, sobre todo cuando se desea trabajar estrategias de rápida respuesta y bajo costo.</a:t>
            </a:r>
            <a:endParaRPr/>
          </a:p>
          <a:p>
            <a:pPr indent="0" lvl="0" marL="0" rtl="0" algn="l">
              <a:spcBef>
                <a:spcPts val="0"/>
              </a:spcBef>
              <a:spcAft>
                <a:spcPts val="0"/>
              </a:spcAft>
              <a:buNone/>
            </a:pPr>
            <a:r>
              <a:rPr lang="es-PE"/>
              <a:t>Un JIT efectivo requiere una sociedad significativa entre proveedor y comprador.</a:t>
            </a:r>
            <a:endParaRPr/>
          </a:p>
        </p:txBody>
      </p:sp>
      <p:sp>
        <p:nvSpPr>
          <p:cNvPr id="197" name="Google Shape;197;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5" name="Google Shape;20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a:p>
            <a:pPr indent="0" lvl="0" marL="0" rtl="0" algn="l">
              <a:spcBef>
                <a:spcPts val="0"/>
              </a:spcBef>
              <a:spcAft>
                <a:spcPts val="0"/>
              </a:spcAft>
              <a:buNone/>
            </a:pPr>
            <a:r>
              <a:rPr b="1" lang="es-PE"/>
              <a:t>Fuente: </a:t>
            </a:r>
            <a:r>
              <a:rPr lang="es-PE" u="sng">
                <a:solidFill>
                  <a:schemeClr val="hlink"/>
                </a:solidFill>
                <a:hlinkClick r:id="rId2"/>
              </a:rPr>
              <a:t>http://ingindustrialup.blogspot.com/2017/07/distribucion-de-instalaciones-jit.html</a:t>
            </a:r>
            <a:endParaRPr b="1"/>
          </a:p>
          <a:p>
            <a:pPr indent="0" lvl="0" marL="0" rtl="0" algn="l">
              <a:spcBef>
                <a:spcPts val="0"/>
              </a:spcBef>
              <a:spcAft>
                <a:spcPts val="0"/>
              </a:spcAft>
              <a:buNone/>
            </a:pPr>
            <a:r>
              <a:rPr b="1" lang="es-PE"/>
              <a:t>Reducción de distancias: </a:t>
            </a:r>
            <a:r>
              <a:rPr b="0" i="0" lang="es-PE" sz="1200" u="none" strike="noStrike">
                <a:solidFill>
                  <a:schemeClr val="dk1"/>
                </a:solidFill>
                <a:latin typeface="Calibri"/>
                <a:ea typeface="Calibri"/>
                <a:cs typeface="Calibri"/>
                <a:sym typeface="Calibri"/>
              </a:rPr>
              <a:t>Se acabaron los días de las largas líneas de producción y los enormes lotes económicos, con artículos que pasan por colosales máquinas de una sola tarea.</a:t>
            </a:r>
            <a:endParaRPr/>
          </a:p>
          <a:p>
            <a:pPr indent="0" lvl="0" marL="0" rtl="0" algn="l">
              <a:spcBef>
                <a:spcPts val="0"/>
              </a:spcBef>
              <a:spcAft>
                <a:spcPts val="0"/>
              </a:spcAft>
              <a:buNone/>
            </a:pPr>
            <a:r>
              <a:rPr b="1" lang="es-PE"/>
              <a:t>Incremento de la flexibilidad: </a:t>
            </a:r>
            <a:r>
              <a:rPr lang="es-PE"/>
              <a:t>Las células de trabajo modernas están diseñadas de manera que se pueda cambiar su arreglo con facilidad para adaptarlas a cambios en volumen, mejoras al producto o incluso nuevos diseños.</a:t>
            </a:r>
            <a:endParaRPr/>
          </a:p>
          <a:p>
            <a:pPr indent="0" lvl="0" marL="0" rtl="0" algn="l">
              <a:spcBef>
                <a:spcPts val="0"/>
              </a:spcBef>
              <a:spcAft>
                <a:spcPts val="0"/>
              </a:spcAft>
              <a:buNone/>
            </a:pPr>
            <a:r>
              <a:rPr b="1" lang="es-PE"/>
              <a:t>Impacto en los empleados: </a:t>
            </a:r>
            <a:r>
              <a:rPr lang="es-PE"/>
              <a:t>A fin de obtener flexibilidad y eficiencia para la célula de trabajo, los empleados que trabajan juntos reciben capacitación cruzada. Las distribuciones JIT permiten que los empleados trabajen juntos y hablen entre sí de problemas y oportunidades para mejorar el desempeño de sus tareas.</a:t>
            </a:r>
            <a:endParaRPr/>
          </a:p>
          <a:p>
            <a:pPr indent="0" lvl="0" marL="0" rtl="0" algn="l">
              <a:spcBef>
                <a:spcPts val="0"/>
              </a:spcBef>
              <a:spcAft>
                <a:spcPts val="0"/>
              </a:spcAft>
              <a:buNone/>
            </a:pPr>
            <a:r>
              <a:rPr b="1" lang="es-PE"/>
              <a:t>Reducción de espacios e inventarios: </a:t>
            </a:r>
            <a:r>
              <a:rPr lang="es-PE"/>
              <a:t>Como la distribución JIT reduce las distancias de recorrido, también disminuye el inventario al eliminar el espacio destinado a éste. Cuando hay poco espacio, las existencias deben movilizarse en lotes muy pequeños o incluso por unidades.</a:t>
            </a:r>
            <a:endParaRPr/>
          </a:p>
          <a:p>
            <a:pPr indent="0" lvl="0" marL="0" rtl="0" algn="l">
              <a:spcBef>
                <a:spcPts val="0"/>
              </a:spcBef>
              <a:spcAft>
                <a:spcPts val="0"/>
              </a:spcAft>
              <a:buNone/>
            </a:pPr>
            <a:r>
              <a:rPr b="1" lang="es-PE"/>
              <a:t>Reducción de la variabilidad: </a:t>
            </a:r>
            <a:r>
              <a:rPr lang="es-PE"/>
              <a:t>La idea detrás de los sistemas JIT es eliminar el inventario que oculta la variabilidad en el sistema de producción.</a:t>
            </a:r>
            <a:endParaRPr/>
          </a:p>
          <a:p>
            <a:pPr indent="0" lvl="0" marL="0" rtl="0" algn="l">
              <a:spcBef>
                <a:spcPts val="0"/>
              </a:spcBef>
              <a:spcAft>
                <a:spcPts val="0"/>
              </a:spcAft>
              <a:buNone/>
            </a:pPr>
            <a:r>
              <a:rPr b="1" lang="es-PE"/>
              <a:t>Reducción del inventario: </a:t>
            </a:r>
            <a:r>
              <a:rPr lang="es-PE"/>
              <a:t>Cuando los administradores reducen el inventario, van eliminando los problemas que quedan expuestos hasta que el lago queda limpio. Después de esta primera limpieza, realizan más recortes al inventario y comienzan a eliminar los problemas que quedan expuestos en el siguiente nivel.</a:t>
            </a:r>
            <a:endParaRPr/>
          </a:p>
          <a:p>
            <a:pPr indent="0" lvl="0" marL="0" rtl="0" algn="l">
              <a:spcBef>
                <a:spcPts val="0"/>
              </a:spcBef>
              <a:spcAft>
                <a:spcPts val="0"/>
              </a:spcAft>
              <a:buNone/>
            </a:pPr>
            <a:r>
              <a:rPr b="1" lang="es-PE"/>
              <a:t>Reducción del tamaño de los lotes: </a:t>
            </a:r>
            <a:r>
              <a:rPr lang="es-PE"/>
              <a:t>La clave del JIT es fabricar un buen producto en lotes pequeños. La reducción del tamaño de los lotes se vuelve una gran ayuda para reducir el nivel de inventario y sus costos.</a:t>
            </a:r>
            <a:endParaRPr/>
          </a:p>
          <a:p>
            <a:pPr indent="0" lvl="0" marL="0" rtl="0" algn="l">
              <a:spcBef>
                <a:spcPts val="0"/>
              </a:spcBef>
              <a:spcAft>
                <a:spcPts val="0"/>
              </a:spcAft>
              <a:buNone/>
            </a:pPr>
            <a:r>
              <a:rPr b="1" lang="es-PE"/>
              <a:t>Programas nivelados: </a:t>
            </a:r>
            <a:r>
              <a:rPr lang="es-PE"/>
              <a:t>Los programas nivelados procesan lotes pequeños y frecuentes en lugar de unos cuantos lotes grandes.</a:t>
            </a:r>
            <a:endParaRPr/>
          </a:p>
          <a:p>
            <a:pPr indent="0" lvl="0" marL="0" rtl="0" algn="l">
              <a:spcBef>
                <a:spcPts val="0"/>
              </a:spcBef>
              <a:spcAft>
                <a:spcPts val="0"/>
              </a:spcAft>
              <a:buNone/>
            </a:pPr>
            <a:r>
              <a:rPr lang="es-PE"/>
              <a:t>Kanban: Kanban es una palabra japonesa que significa tarjeta. En su esfuerzo por reducir el inventario, los japoneses emplean sistemas que “jalan” el inventario a través de los centros de trabajo. La tarjeta es la autorización para que se produzca el siguiente contenedor de material.</a:t>
            </a:r>
            <a:endParaRPr/>
          </a:p>
        </p:txBody>
      </p:sp>
      <p:sp>
        <p:nvSpPr>
          <p:cNvPr id="229" name="Google Shape;229;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0" name="Google Shape;290;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1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0" name="Google Shape;3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2: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 name="Google Shape;3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 name="Google Shape;3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0: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21: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3: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 name="Google Shape;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4: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 name="Google Shape;5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Variabilidad: Cualquier desviación del proceso óptimo que entrega un producto perfecto a tiempo, todas las veces.</a:t>
            </a:r>
            <a:endParaRPr/>
          </a:p>
          <a:p>
            <a:pPr indent="0" lvl="0" marL="0" rtl="0" algn="l">
              <a:spcBef>
                <a:spcPts val="0"/>
              </a:spcBef>
              <a:spcAft>
                <a:spcPts val="0"/>
              </a:spcAft>
              <a:buNone/>
            </a:pPr>
            <a:r>
              <a:t/>
            </a:r>
            <a:endParaRPr/>
          </a:p>
          <a:p>
            <a:pPr indent="0" lvl="0" marL="0" rtl="0" algn="l">
              <a:spcBef>
                <a:spcPts val="0"/>
              </a:spcBef>
              <a:spcAft>
                <a:spcPts val="0"/>
              </a:spcAft>
              <a:buNone/>
            </a:pPr>
            <a:r>
              <a:rPr lang="es-PE"/>
              <a:t>La metodología Seis Sigma nos permite reducir la variabilidad en los procesos y evitar errores de manufactura y servicio.</a:t>
            </a:r>
            <a:endParaRPr/>
          </a:p>
        </p:txBody>
      </p:sp>
      <p:sp>
        <p:nvSpPr>
          <p:cNvPr id="54" name="Google Shape;5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5: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Hablamos de efectividad al referirnos a la combinación de eficiencia y eficacia.</a:t>
            </a:r>
            <a:endParaRPr/>
          </a:p>
        </p:txBody>
      </p:sp>
      <p:sp>
        <p:nvSpPr>
          <p:cNvPr id="72" name="Google Shape;7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 name="Google Shape;9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PE"/>
              <a:t>Taiichi Ohno, un antiguo presidente de Toyota, creó la estructura básica necesaria para implementar los sistemas más estudiados del mundo a fin de mejorar</a:t>
            </a:r>
            <a:endParaRPr/>
          </a:p>
          <a:p>
            <a:pPr indent="0" lvl="0" marL="0" rtl="0" algn="l">
              <a:spcBef>
                <a:spcPts val="0"/>
              </a:spcBef>
              <a:spcAft>
                <a:spcPts val="0"/>
              </a:spcAft>
              <a:buNone/>
            </a:pPr>
            <a:r>
              <a:rPr lang="es-PE"/>
              <a:t>la productividad: JIT y TPS.</a:t>
            </a:r>
            <a:endParaRPr/>
          </a:p>
        </p:txBody>
      </p:sp>
      <p:sp>
        <p:nvSpPr>
          <p:cNvPr id="93" name="Google Shape;9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9:notes"/>
          <p:cNvSpPr/>
          <p:nvPr>
            <p:ph idx="2" type="sldImg"/>
          </p:nvPr>
        </p:nvSpPr>
        <p:spPr>
          <a:xfrm>
            <a:off x="960438" y="1143000"/>
            <a:ext cx="49371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p:cSld name="Diapositiva de título">
    <p:spTree>
      <p:nvGrpSpPr>
        <p:cNvPr id="14" name="Shape 1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7" name="Shape 1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B">
  <p:cSld name="Subtema - 1 Imagen B">
    <p:spTree>
      <p:nvGrpSpPr>
        <p:cNvPr id="18"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Centrada">
  <p:cSld name="Subtema - 1 Imagen Centrada">
    <p:spTree>
      <p:nvGrpSpPr>
        <p:cNvPr id="19"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2 Imágenes">
  <p:cSld name="Subtema - 2 Imágenes">
    <p:spTree>
      <p:nvGrpSpPr>
        <p:cNvPr id="20"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Imagen Gigante">
  <p:cSld name="Subtema - Imagen Gigante">
    <p:spTree>
      <p:nvGrpSpPr>
        <p:cNvPr id="2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Video">
  <p:cSld name="Subtema - Video">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2"/>
          <p:cNvGrpSpPr/>
          <p:nvPr/>
        </p:nvGrpSpPr>
        <p:grpSpPr>
          <a:xfrm>
            <a:off x="944054" y="5369051"/>
            <a:ext cx="7804380" cy="215444"/>
            <a:chOff x="944054" y="5369051"/>
            <a:chExt cx="7804380" cy="215444"/>
          </a:xfrm>
        </p:grpSpPr>
        <p:sp>
          <p:nvSpPr>
            <p:cNvPr id="11" name="Google Shape;11;p22"/>
            <p:cNvSpPr txBox="1"/>
            <p:nvPr/>
          </p:nvSpPr>
          <p:spPr>
            <a:xfrm>
              <a:off x="944054" y="5369051"/>
              <a:ext cx="1822935"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OPERACIONES • SESIÓN 13</a:t>
              </a:r>
              <a:endParaRPr sz="800">
                <a:solidFill>
                  <a:srgbClr val="7F7F7F"/>
                </a:solidFill>
                <a:latin typeface="Calibri"/>
                <a:ea typeface="Calibri"/>
                <a:cs typeface="Calibri"/>
                <a:sym typeface="Calibri"/>
              </a:endParaRPr>
            </a:p>
          </p:txBody>
        </p:sp>
        <p:sp>
          <p:nvSpPr>
            <p:cNvPr id="12" name="Google Shape;12;p22"/>
            <p:cNvSpPr/>
            <p:nvPr/>
          </p:nvSpPr>
          <p:spPr>
            <a:xfrm>
              <a:off x="7340677" y="5384440"/>
              <a:ext cx="1407757"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s-PE" sz="600">
                  <a:solidFill>
                    <a:srgbClr val="7F7F7F"/>
                  </a:solidFill>
                  <a:latin typeface="Calibri"/>
                  <a:ea typeface="Calibri"/>
                  <a:cs typeface="Calibri"/>
                  <a:sym typeface="Calibri"/>
                </a:rPr>
                <a:t>© ISIL. Todos los derechos reservados</a:t>
              </a:r>
              <a:endParaRPr/>
            </a:p>
          </p:txBody>
        </p:sp>
      </p:grpSp>
      <p:pic>
        <p:nvPicPr>
          <p:cNvPr id="13" name="Google Shape;13;p22"/>
          <p:cNvPicPr preferRelativeResize="0"/>
          <p:nvPr/>
        </p:nvPicPr>
        <p:blipFill rotWithShape="1">
          <a:blip r:embed="rId1">
            <a:alphaModFix amt="20000"/>
          </a:blip>
          <a:srcRect b="0" l="0" r="0" t="0"/>
          <a:stretch/>
        </p:blipFill>
        <p:spPr>
          <a:xfrm>
            <a:off x="495300" y="5328911"/>
            <a:ext cx="448573" cy="25075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hyperlink" Target="http://scielo.sld.cu/scielo.php?script=sci_arttext&amp;pid=S2306-9155201700020001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s://www.lean.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1.png"/><Relationship Id="rId9" Type="http://schemas.openxmlformats.org/officeDocument/2006/relationships/image" Target="../media/image11.png"/><Relationship Id="rId5" Type="http://schemas.openxmlformats.org/officeDocument/2006/relationships/image" Target="../media/image4.png"/><Relationship Id="rId6" Type="http://schemas.openxmlformats.org/officeDocument/2006/relationships/image" Target="../media/image20.png"/><Relationship Id="rId7" Type="http://schemas.openxmlformats.org/officeDocument/2006/relationships/image" Target="../media/image10.png"/><Relationship Id="rId8"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6.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9.png"/><Relationship Id="rId7" Type="http://schemas.openxmlformats.org/officeDocument/2006/relationships/hyperlink" Target="https://www.youtube.com/watch?v=BJ69TpEPhR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2.png"/><Relationship Id="rId4" Type="http://schemas.openxmlformats.org/officeDocument/2006/relationships/image" Target="../media/image7.png"/><Relationship Id="rId5" Type="http://schemas.openxmlformats.org/officeDocument/2006/relationships/image" Target="../media/image18.png"/><Relationship Id="rId6" Type="http://schemas.openxmlformats.org/officeDocument/2006/relationships/image" Target="../media/image9.png"/><Relationship Id="rId7"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 name="Google Shape;28;p1"/>
          <p:cNvSpPr txBox="1"/>
          <p:nvPr/>
        </p:nvSpPr>
        <p:spPr>
          <a:xfrm>
            <a:off x="2051281" y="1730819"/>
            <a:ext cx="964250"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5800">
                <a:solidFill>
                  <a:srgbClr val="FFFFFF"/>
                </a:solidFill>
                <a:latin typeface="Calibri"/>
                <a:ea typeface="Calibri"/>
                <a:cs typeface="Calibri"/>
                <a:sym typeface="Calibri"/>
              </a:rPr>
              <a:t>13</a:t>
            </a:r>
            <a:endParaRPr/>
          </a:p>
        </p:txBody>
      </p:sp>
      <p:sp>
        <p:nvSpPr>
          <p:cNvPr id="29" name="Google Shape;29;p1"/>
          <p:cNvSpPr txBox="1"/>
          <p:nvPr/>
        </p:nvSpPr>
        <p:spPr>
          <a:xfrm>
            <a:off x="3159592" y="1674447"/>
            <a:ext cx="4596087" cy="54662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None/>
            </a:pPr>
            <a:r>
              <a:rPr b="1" lang="es-PE" sz="3600">
                <a:solidFill>
                  <a:srgbClr val="FFFFFF"/>
                </a:solidFill>
                <a:latin typeface="Calibri"/>
                <a:ea typeface="Calibri"/>
                <a:cs typeface="Calibri"/>
                <a:sym typeface="Calibri"/>
              </a:rPr>
              <a:t>Operaciones Lean</a:t>
            </a:r>
            <a:endParaRPr/>
          </a:p>
        </p:txBody>
      </p:sp>
      <p:sp>
        <p:nvSpPr>
          <p:cNvPr id="30" name="Google Shape;30;p1"/>
          <p:cNvSpPr txBox="1"/>
          <p:nvPr/>
        </p:nvSpPr>
        <p:spPr>
          <a:xfrm>
            <a:off x="3175138" y="3759610"/>
            <a:ext cx="5313900" cy="929700"/>
          </a:xfrm>
          <a:prstGeom prst="rect">
            <a:avLst/>
          </a:prstGeom>
          <a:noFill/>
          <a:ln>
            <a:noFill/>
          </a:ln>
        </p:spPr>
        <p:txBody>
          <a:bodyPr anchorCtr="0" anchor="t" bIns="45700" lIns="91425" spcFirstLastPara="1" rIns="91425" wrap="square" tIns="45700">
            <a:spAutoFit/>
          </a:bodyPr>
          <a:lstStyle/>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Eliminación de los desperdicios y </a:t>
            </a:r>
            <a:r>
              <a:rPr lang="es-PE" sz="1600">
                <a:solidFill>
                  <a:srgbClr val="FFFFFF"/>
                </a:solidFill>
                <a:latin typeface="Calibri"/>
                <a:ea typeface="Calibri"/>
                <a:cs typeface="Calibri"/>
                <a:sym typeface="Calibri"/>
              </a:rPr>
              <a:t>variabilidad</a:t>
            </a:r>
            <a:endParaRPr sz="1600">
              <a:solidFill>
                <a:srgbClr val="FFFFFF"/>
              </a:solidFill>
              <a:latin typeface="Calibri"/>
              <a:ea typeface="Calibri"/>
              <a:cs typeface="Calibri"/>
              <a:sym typeface="Calibri"/>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Tiempo de producción</a:t>
            </a:r>
            <a:endParaRPr/>
          </a:p>
          <a:p>
            <a:pPr indent="-177800" lvl="0" marL="177800" marR="0" rtl="0" algn="l">
              <a:lnSpc>
                <a:spcPct val="120000"/>
              </a:lnSpc>
              <a:spcBef>
                <a:spcPts val="0"/>
              </a:spcBef>
              <a:spcAft>
                <a:spcPts val="0"/>
              </a:spcAft>
              <a:buClr>
                <a:srgbClr val="FFFFFF"/>
              </a:buClr>
              <a:buSzPts val="1280"/>
              <a:buFont typeface="Arial"/>
              <a:buChar char="•"/>
            </a:pPr>
            <a:r>
              <a:rPr lang="es-PE" sz="1600">
                <a:solidFill>
                  <a:srgbClr val="FFFFFF"/>
                </a:solidFill>
                <a:latin typeface="Calibri"/>
                <a:ea typeface="Calibri"/>
                <a:cs typeface="Calibri"/>
                <a:sym typeface="Calibri"/>
              </a:rPr>
              <a:t>Operaciones Lean</a:t>
            </a:r>
            <a:endParaRPr/>
          </a:p>
        </p:txBody>
      </p:sp>
      <p:cxnSp>
        <p:nvCxnSpPr>
          <p:cNvPr id="31" name="Google Shape;31;p1"/>
          <p:cNvCxnSpPr/>
          <p:nvPr/>
        </p:nvCxnSpPr>
        <p:spPr>
          <a:xfrm>
            <a:off x="3056456" y="1777107"/>
            <a:ext cx="0" cy="720031"/>
          </a:xfrm>
          <a:prstGeom prst="straightConnector1">
            <a:avLst/>
          </a:prstGeom>
          <a:noFill/>
          <a:ln cap="flat" cmpd="sng" w="25400">
            <a:solidFill>
              <a:srgbClr val="FFFFFF"/>
            </a:solidFill>
            <a:prstDash val="solid"/>
            <a:round/>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0"/>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Justo a Tiempo</a:t>
            </a:r>
            <a:endParaRPr/>
          </a:p>
        </p:txBody>
      </p:sp>
      <p:sp>
        <p:nvSpPr>
          <p:cNvPr id="200" name="Google Shape;200;p10"/>
          <p:cNvSpPr/>
          <p:nvPr/>
        </p:nvSpPr>
        <p:spPr>
          <a:xfrm>
            <a:off x="792271" y="3337226"/>
            <a:ext cx="7559457"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Open Sans"/>
                <a:ea typeface="Open Sans"/>
                <a:cs typeface="Open Sans"/>
                <a:sym typeface="Open Sans"/>
              </a:rPr>
              <a:t>Justo a tiempo (JIT)</a:t>
            </a:r>
            <a:endParaRPr/>
          </a:p>
          <a:p>
            <a:pPr indent="0" lvl="0" marL="0" marR="0" rtl="0" algn="l">
              <a:spcBef>
                <a:spcPts val="0"/>
              </a:spcBef>
              <a:spcAft>
                <a:spcPts val="0"/>
              </a:spcAft>
              <a:buNone/>
            </a:pPr>
            <a:r>
              <a:rPr lang="es-PE" sz="1800">
                <a:solidFill>
                  <a:schemeClr val="dk1"/>
                </a:solidFill>
                <a:latin typeface="Open Sans"/>
                <a:ea typeface="Open Sans"/>
                <a:cs typeface="Open Sans"/>
                <a:sym typeface="Open Sans"/>
              </a:rPr>
              <a:t>Resolución continua y forzada de problemas mediante un enfoque en la reducción del tiempo de producción y del inventario.</a:t>
            </a:r>
            <a:endParaRPr sz="1800">
              <a:solidFill>
                <a:schemeClr val="dk1"/>
              </a:solidFill>
              <a:latin typeface="Calibri"/>
              <a:ea typeface="Calibri"/>
              <a:cs typeface="Calibri"/>
              <a:sym typeface="Calibri"/>
            </a:endParaRPr>
          </a:p>
        </p:txBody>
      </p:sp>
      <p:pic>
        <p:nvPicPr>
          <p:cNvPr id="201" name="Google Shape;201;p10"/>
          <p:cNvPicPr preferRelativeResize="0"/>
          <p:nvPr/>
        </p:nvPicPr>
        <p:blipFill rotWithShape="1">
          <a:blip r:embed="rId3">
            <a:alphaModFix/>
          </a:blip>
          <a:srcRect b="0" l="0" r="0" t="0"/>
          <a:stretch/>
        </p:blipFill>
        <p:spPr>
          <a:xfrm>
            <a:off x="3756504" y="320830"/>
            <a:ext cx="4762500" cy="3009900"/>
          </a:xfrm>
          <a:prstGeom prst="rect">
            <a:avLst/>
          </a:prstGeom>
          <a:noFill/>
          <a:ln>
            <a:noFill/>
          </a:ln>
        </p:spPr>
      </p:pic>
      <p:sp>
        <p:nvSpPr>
          <p:cNvPr id="202" name="Google Shape;202;p10"/>
          <p:cNvSpPr/>
          <p:nvPr/>
        </p:nvSpPr>
        <p:spPr>
          <a:xfrm>
            <a:off x="792271" y="4298186"/>
            <a:ext cx="718394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chemeClr val="dk1"/>
                </a:solidFill>
                <a:latin typeface="Times"/>
                <a:ea typeface="Times"/>
                <a:cs typeface="Times"/>
                <a:sym typeface="Times"/>
              </a:rPr>
              <a:t>Cuando no llegan buenas unidades justo como se necesitan, se identifica un “problema”.</a:t>
            </a:r>
            <a:endParaRPr sz="18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1"/>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Justo a Tiempo</a:t>
            </a:r>
            <a:endParaRPr/>
          </a:p>
        </p:txBody>
      </p:sp>
      <p:sp>
        <p:nvSpPr>
          <p:cNvPr id="209" name="Google Shape;209;p11"/>
          <p:cNvSpPr/>
          <p:nvPr/>
        </p:nvSpPr>
        <p:spPr>
          <a:xfrm>
            <a:off x="502454" y="853748"/>
            <a:ext cx="8184636" cy="163121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2000">
                <a:solidFill>
                  <a:schemeClr val="dk1"/>
                </a:solidFill>
                <a:latin typeface="Calibri"/>
                <a:ea typeface="Calibri"/>
                <a:cs typeface="Calibri"/>
                <a:sym typeface="Calibri"/>
              </a:rPr>
              <a:t>Con JIT, los materiales llegan a donde se necesitan sólo cuando se requieren. Cuando no llegan buenas unidades justo como se necesitan, se identifica un “problema”. Al eliminar de esta manera el desperdicio y el retraso, JIT reduce los costos asociados con el inventario excesivo, reduce la variabilidad y el desperdicio, y mejora el tiempo de producción.</a:t>
            </a:r>
            <a:endParaRPr sz="2000">
              <a:solidFill>
                <a:schemeClr val="dk1"/>
              </a:solidFill>
              <a:latin typeface="Calibri"/>
              <a:ea typeface="Calibri"/>
              <a:cs typeface="Calibri"/>
              <a:sym typeface="Calibri"/>
            </a:endParaRPr>
          </a:p>
        </p:txBody>
      </p:sp>
      <p:grpSp>
        <p:nvGrpSpPr>
          <p:cNvPr id="210" name="Google Shape;210;p11"/>
          <p:cNvGrpSpPr/>
          <p:nvPr/>
        </p:nvGrpSpPr>
        <p:grpSpPr>
          <a:xfrm>
            <a:off x="1043899" y="2611426"/>
            <a:ext cx="6798511" cy="2761787"/>
            <a:chOff x="626529" y="126462"/>
            <a:chExt cx="6798511" cy="2761787"/>
          </a:xfrm>
        </p:grpSpPr>
        <p:sp>
          <p:nvSpPr>
            <p:cNvPr id="211" name="Google Shape;211;p11"/>
            <p:cNvSpPr/>
            <p:nvPr/>
          </p:nvSpPr>
          <p:spPr>
            <a:xfrm>
              <a:off x="626529" y="771754"/>
              <a:ext cx="1798006" cy="148297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txBox="1"/>
            <p:nvPr/>
          </p:nvSpPr>
          <p:spPr>
            <a:xfrm>
              <a:off x="660656" y="805881"/>
              <a:ext cx="1729752" cy="1096943"/>
            </a:xfrm>
            <a:prstGeom prst="rect">
              <a:avLst/>
            </a:prstGeom>
            <a:noFill/>
            <a:ln>
              <a:noFill/>
            </a:ln>
          </p:spPr>
          <p:txBody>
            <a:bodyPr anchorCtr="0" anchor="t" bIns="13325" lIns="13325" spcFirstLastPara="1" rIns="13325" wrap="square" tIns="13325">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Proveedores:</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Distribución de planta:</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Inventario:</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Programación:</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Mantenimiento preventivo:</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Producción de calidad:</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Delegación de autoridad en el empleado:</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Compromiso:</a:t>
              </a:r>
              <a:endParaRPr/>
            </a:p>
          </p:txBody>
        </p:sp>
        <p:sp>
          <p:nvSpPr>
            <p:cNvPr id="213" name="Google Shape;213;p11"/>
            <p:cNvSpPr/>
            <p:nvPr/>
          </p:nvSpPr>
          <p:spPr>
            <a:xfrm>
              <a:off x="1605279" y="737280"/>
              <a:ext cx="2150969" cy="2150969"/>
            </a:xfrm>
            <a:custGeom>
              <a:rect b="b" l="l" r="r" t="t"/>
              <a:pathLst>
                <a:path extrusionOk="0" h="120000" w="120000">
                  <a:moveTo>
                    <a:pt x="10560" y="88077"/>
                  </a:moveTo>
                  <a:lnTo>
                    <a:pt x="14661" y="85748"/>
                  </a:lnTo>
                  <a:lnTo>
                    <a:pt x="14661" y="85748"/>
                  </a:lnTo>
                  <a:cubicBezTo>
                    <a:pt x="23239" y="100852"/>
                    <a:pt x="38775" y="110693"/>
                    <a:pt x="56097" y="111994"/>
                  </a:cubicBezTo>
                  <a:cubicBezTo>
                    <a:pt x="73418" y="113294"/>
                    <a:pt x="90250" y="105883"/>
                    <a:pt x="100987" y="92228"/>
                  </a:cubicBezTo>
                  <a:lnTo>
                    <a:pt x="98275" y="90688"/>
                  </a:lnTo>
                  <a:lnTo>
                    <a:pt x="107390" y="86912"/>
                  </a:lnTo>
                  <a:lnTo>
                    <a:pt x="107844" y="96122"/>
                  </a:lnTo>
                  <a:lnTo>
                    <a:pt x="105130" y="94581"/>
                  </a:lnTo>
                  <a:cubicBezTo>
                    <a:pt x="93533" y="109716"/>
                    <a:pt x="75121" y="118030"/>
                    <a:pt x="56099" y="116722"/>
                  </a:cubicBezTo>
                  <a:cubicBezTo>
                    <a:pt x="37076" y="115414"/>
                    <a:pt x="19976" y="104657"/>
                    <a:pt x="10560" y="88077"/>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1026086" y="1936952"/>
              <a:ext cx="1598227" cy="63556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txBox="1"/>
            <p:nvPr/>
          </p:nvSpPr>
          <p:spPr>
            <a:xfrm>
              <a:off x="1044701" y="1955567"/>
              <a:ext cx="1560997" cy="59833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lang="es-PE" sz="1500">
                  <a:solidFill>
                    <a:schemeClr val="lt1"/>
                  </a:solidFill>
                  <a:latin typeface="Calibri"/>
                  <a:ea typeface="Calibri"/>
                  <a:cs typeface="Calibri"/>
                  <a:sym typeface="Calibri"/>
                </a:rPr>
                <a:t>Técnicas JIT</a:t>
              </a:r>
              <a:endParaRPr/>
            </a:p>
          </p:txBody>
        </p:sp>
        <p:sp>
          <p:nvSpPr>
            <p:cNvPr id="216" name="Google Shape;216;p11"/>
            <p:cNvSpPr/>
            <p:nvPr/>
          </p:nvSpPr>
          <p:spPr>
            <a:xfrm>
              <a:off x="3026893" y="771754"/>
              <a:ext cx="1798006" cy="148297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txBox="1"/>
            <p:nvPr/>
          </p:nvSpPr>
          <p:spPr>
            <a:xfrm>
              <a:off x="3061020" y="1123662"/>
              <a:ext cx="1729752" cy="1096943"/>
            </a:xfrm>
            <a:prstGeom prst="rect">
              <a:avLst/>
            </a:prstGeom>
            <a:noFill/>
            <a:ln>
              <a:noFill/>
            </a:ln>
          </p:spPr>
          <p:txBody>
            <a:bodyPr anchorCtr="0" anchor="t" bIns="13325" lIns="13325" spcFirstLastPara="1" rIns="13325" wrap="square" tIns="13325">
              <a:noAutofit/>
            </a:bodyPr>
            <a:lstStyle/>
            <a:p>
              <a:pPr indent="-57150" lvl="1" marL="57150" marR="0" rtl="0" algn="l">
                <a:lnSpc>
                  <a:spcPct val="90000"/>
                </a:lnSpc>
                <a:spcBef>
                  <a:spcPts val="0"/>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Una producción rápida que libera activos.</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Una mejora de la calidad que reduce el desperdicio.</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Una reducción de costos que agrega flexibilidad al precio.</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Reducción de la variabilidad.</a:t>
              </a:r>
              <a:endParaRPr/>
            </a:p>
            <a:p>
              <a:pPr indent="-57150" lvl="1" marL="57150" marR="0" rtl="0" algn="l">
                <a:lnSpc>
                  <a:spcPct val="90000"/>
                </a:lnSpc>
                <a:spcBef>
                  <a:spcPts val="105"/>
                </a:spcBef>
                <a:spcAft>
                  <a:spcPts val="0"/>
                </a:spcAft>
                <a:buClr>
                  <a:schemeClr val="dk1"/>
                </a:buClr>
                <a:buSzPts val="700"/>
                <a:buFont typeface="Calibri"/>
                <a:buChar char="•"/>
              </a:pPr>
              <a:r>
                <a:rPr b="0" i="0" lang="es-PE" sz="700" u="none" cap="none" strike="noStrike">
                  <a:solidFill>
                    <a:schemeClr val="dk1"/>
                  </a:solidFill>
                  <a:latin typeface="Calibri"/>
                  <a:ea typeface="Calibri"/>
                  <a:cs typeface="Calibri"/>
                  <a:sym typeface="Calibri"/>
                </a:rPr>
                <a:t>Reducción del trabajo repetido</a:t>
              </a:r>
              <a:endParaRPr/>
            </a:p>
          </p:txBody>
        </p:sp>
        <p:sp>
          <p:nvSpPr>
            <p:cNvPr id="218" name="Google Shape;218;p11"/>
            <p:cNvSpPr/>
            <p:nvPr/>
          </p:nvSpPr>
          <p:spPr>
            <a:xfrm>
              <a:off x="4630548" y="126462"/>
              <a:ext cx="2380715" cy="2380715"/>
            </a:xfrm>
            <a:custGeom>
              <a:rect b="b" l="l" r="r" t="t"/>
              <a:pathLst>
                <a:path extrusionOk="0" h="120000" w="120000">
                  <a:moveTo>
                    <a:pt x="10297" y="31774"/>
                  </a:moveTo>
                  <a:lnTo>
                    <a:pt x="10297" y="31774"/>
                  </a:lnTo>
                  <a:cubicBezTo>
                    <a:pt x="19832" y="14983"/>
                    <a:pt x="37200" y="4142"/>
                    <a:pt x="56472" y="2950"/>
                  </a:cubicBezTo>
                  <a:cubicBezTo>
                    <a:pt x="75745" y="1758"/>
                    <a:pt x="94316" y="10377"/>
                    <a:pt x="105847" y="25865"/>
                  </a:cubicBezTo>
                  <a:lnTo>
                    <a:pt x="108303" y="24471"/>
                  </a:lnTo>
                  <a:lnTo>
                    <a:pt x="107851" y="32826"/>
                  </a:lnTo>
                  <a:lnTo>
                    <a:pt x="99657" y="29381"/>
                  </a:lnTo>
                  <a:lnTo>
                    <a:pt x="102111" y="27987"/>
                  </a:lnTo>
                  <a:lnTo>
                    <a:pt x="102111" y="27987"/>
                  </a:lnTo>
                  <a:cubicBezTo>
                    <a:pt x="91353" y="13836"/>
                    <a:pt x="74207" y="6034"/>
                    <a:pt x="56471" y="7220"/>
                  </a:cubicBezTo>
                  <a:cubicBezTo>
                    <a:pt x="38735" y="8406"/>
                    <a:pt x="22780" y="18421"/>
                    <a:pt x="14002" y="33878"/>
                  </a:cubicBezTo>
                  <a:close/>
                </a:path>
              </a:pathLst>
            </a:custGeom>
            <a:solidFill>
              <a:srgbClr val="B1C0D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3426450" y="453973"/>
              <a:ext cx="1598227" cy="63556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txBox="1"/>
            <p:nvPr/>
          </p:nvSpPr>
          <p:spPr>
            <a:xfrm>
              <a:off x="3445065" y="472588"/>
              <a:ext cx="1560997" cy="59833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lang="es-PE" sz="1500">
                  <a:solidFill>
                    <a:schemeClr val="lt1"/>
                  </a:solidFill>
                  <a:latin typeface="Calibri"/>
                  <a:ea typeface="Calibri"/>
                  <a:cs typeface="Calibri"/>
                  <a:sym typeface="Calibri"/>
                </a:rPr>
                <a:t>Lo cual resulta en:</a:t>
              </a:r>
              <a:endParaRPr/>
            </a:p>
          </p:txBody>
        </p:sp>
        <p:sp>
          <p:nvSpPr>
            <p:cNvPr id="221" name="Google Shape;221;p11"/>
            <p:cNvSpPr/>
            <p:nvPr/>
          </p:nvSpPr>
          <p:spPr>
            <a:xfrm>
              <a:off x="5427256" y="771754"/>
              <a:ext cx="1798006" cy="1482979"/>
            </a:xfrm>
            <a:prstGeom prst="roundRect">
              <a:avLst>
                <a:gd fmla="val 10000" name="adj"/>
              </a:avLst>
            </a:prstGeom>
            <a:solidFill>
              <a:schemeClr val="lt1">
                <a:alpha val="89803"/>
              </a:schemeClr>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txBox="1"/>
            <p:nvPr/>
          </p:nvSpPr>
          <p:spPr>
            <a:xfrm>
              <a:off x="5461383" y="805881"/>
              <a:ext cx="1729752" cy="1096943"/>
            </a:xfrm>
            <a:prstGeom prst="rect">
              <a:avLst/>
            </a:prstGeom>
            <a:noFill/>
            <a:ln>
              <a:noFill/>
            </a:ln>
          </p:spPr>
          <p:txBody>
            <a:bodyPr anchorCtr="0" anchor="t" bIns="13325" lIns="13325" spcFirstLastPara="1" rIns="13325" wrap="square" tIns="13325">
              <a:noAutofit/>
            </a:bodyPr>
            <a:lstStyle/>
            <a:p>
              <a:pPr indent="-63500" lvl="1" marL="57150" marR="0" rtl="0" algn="l">
                <a:lnSpc>
                  <a:spcPct val="90000"/>
                </a:lnSpc>
                <a:spcBef>
                  <a:spcPts val="0"/>
                </a:spcBef>
                <a:spcAft>
                  <a:spcPts val="0"/>
                </a:spcAft>
                <a:buClr>
                  <a:schemeClr val="dk1"/>
                </a:buClr>
                <a:buSzPts val="1000"/>
                <a:buFont typeface="Calibri"/>
                <a:buChar char="•"/>
              </a:pPr>
              <a:r>
                <a:rPr b="0" i="0" lang="es-PE" sz="1000" u="none" cap="none" strike="noStrike">
                  <a:solidFill>
                    <a:schemeClr val="dk1"/>
                  </a:solidFill>
                  <a:latin typeface="Calibri"/>
                  <a:ea typeface="Calibri"/>
                  <a:cs typeface="Calibri"/>
                  <a:sym typeface="Calibri"/>
                </a:rPr>
                <a:t>Una respuesta más rápida al cliente por un costo más bajo y una mejor calidad</a:t>
              </a:r>
              <a:endParaRPr/>
            </a:p>
            <a:p>
              <a:pPr indent="-114300" lvl="1" marL="114300" marR="0" rtl="0" algn="l">
                <a:lnSpc>
                  <a:spcPct val="90000"/>
                </a:lnSpc>
                <a:spcBef>
                  <a:spcPts val="150"/>
                </a:spcBef>
                <a:spcAft>
                  <a:spcPts val="0"/>
                </a:spcAft>
                <a:buClr>
                  <a:schemeClr val="dk1"/>
                </a:buClr>
                <a:buSzPts val="1400"/>
                <a:buFont typeface="Calibri"/>
                <a:buChar char="•"/>
              </a:pPr>
              <a:r>
                <a:rPr b="1" i="0" lang="es-PE" sz="1400" u="none" cap="none" strike="noStrike">
                  <a:solidFill>
                    <a:schemeClr val="dk1"/>
                  </a:solidFill>
                  <a:latin typeface="Calibri"/>
                  <a:ea typeface="Calibri"/>
                  <a:cs typeface="Calibri"/>
                  <a:sym typeface="Calibri"/>
                </a:rPr>
                <a:t>Una ventaja competitiva</a:t>
              </a:r>
              <a:endParaRPr/>
            </a:p>
          </p:txBody>
        </p:sp>
        <p:sp>
          <p:nvSpPr>
            <p:cNvPr id="223" name="Google Shape;223;p11"/>
            <p:cNvSpPr/>
            <p:nvPr/>
          </p:nvSpPr>
          <p:spPr>
            <a:xfrm>
              <a:off x="5826813" y="1936952"/>
              <a:ext cx="1598227" cy="63556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txBox="1"/>
            <p:nvPr/>
          </p:nvSpPr>
          <p:spPr>
            <a:xfrm>
              <a:off x="5845428" y="1955567"/>
              <a:ext cx="1560997" cy="598332"/>
            </a:xfrm>
            <a:prstGeom prst="rect">
              <a:avLst/>
            </a:prstGeom>
            <a:noFill/>
            <a:ln>
              <a:noFill/>
            </a:ln>
          </p:spPr>
          <p:txBody>
            <a:bodyPr anchorCtr="0" anchor="ctr" bIns="19050" lIns="28575" spcFirstLastPara="1" rIns="28575" wrap="square" tIns="19050">
              <a:noAutofit/>
            </a:bodyPr>
            <a:lstStyle/>
            <a:p>
              <a:pPr indent="0" lvl="0" marL="0" marR="0" rtl="0" algn="ctr">
                <a:lnSpc>
                  <a:spcPct val="90000"/>
                </a:lnSpc>
                <a:spcBef>
                  <a:spcPts val="0"/>
                </a:spcBef>
                <a:spcAft>
                  <a:spcPts val="0"/>
                </a:spcAft>
                <a:buNone/>
              </a:pPr>
              <a:r>
                <a:rPr lang="es-PE" sz="1500">
                  <a:solidFill>
                    <a:schemeClr val="lt1"/>
                  </a:solidFill>
                  <a:latin typeface="Calibri"/>
                  <a:ea typeface="Calibri"/>
                  <a:cs typeface="Calibri"/>
                  <a:sym typeface="Calibri"/>
                </a:rPr>
                <a:t>Lo cual gana pedidos mediante:</a:t>
              </a:r>
              <a:endParaRPr/>
            </a:p>
          </p:txBody>
        </p:sp>
      </p:grpSp>
      <p:sp>
        <p:nvSpPr>
          <p:cNvPr id="225" name="Google Shape;225;p11"/>
          <p:cNvSpPr/>
          <p:nvPr/>
        </p:nvSpPr>
        <p:spPr>
          <a:xfrm>
            <a:off x="3795823" y="2411224"/>
            <a:ext cx="5007936"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000" u="sng">
                <a:solidFill>
                  <a:schemeClr val="dk1"/>
                </a:solidFill>
                <a:latin typeface="Calibri"/>
                <a:ea typeface="Calibri"/>
                <a:cs typeface="Calibri"/>
                <a:sym typeface="Calibri"/>
                <a:hlinkClick r:id="rId3">
                  <a:extLst>
                    <a:ext uri="{A12FA001-AC4F-418D-AE19-62706E023703}">
                      <ahyp:hlinkClr val="tx"/>
                    </a:ext>
                  </a:extLst>
                </a:hlinkClick>
              </a:rPr>
              <a:t>Fuente: http://scielo.sld.cu/scielo.php?script=sci_arttext&amp;pid=S2306-91552017000200010</a:t>
            </a:r>
            <a:endParaRPr sz="1000">
              <a:solidFill>
                <a:schemeClr val="dk1"/>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2"/>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Justo a Tiempo</a:t>
            </a:r>
            <a:endParaRPr/>
          </a:p>
        </p:txBody>
      </p:sp>
      <p:grpSp>
        <p:nvGrpSpPr>
          <p:cNvPr id="232" name="Google Shape;232;p12"/>
          <p:cNvGrpSpPr/>
          <p:nvPr/>
        </p:nvGrpSpPr>
        <p:grpSpPr>
          <a:xfrm>
            <a:off x="511209" y="1470515"/>
            <a:ext cx="8121580" cy="3072250"/>
            <a:chOff x="2539" y="211047"/>
            <a:chExt cx="8121580" cy="3072250"/>
          </a:xfrm>
        </p:grpSpPr>
        <p:sp>
          <p:nvSpPr>
            <p:cNvPr id="233" name="Google Shape;233;p12"/>
            <p:cNvSpPr/>
            <p:nvPr/>
          </p:nvSpPr>
          <p:spPr>
            <a:xfrm>
              <a:off x="2539" y="211047"/>
              <a:ext cx="2476091" cy="65116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2"/>
            <p:cNvSpPr txBox="1"/>
            <p:nvPr/>
          </p:nvSpPr>
          <p:spPr>
            <a:xfrm>
              <a:off x="2539" y="211047"/>
              <a:ext cx="2476091" cy="65116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Distribución de instalaciones JIT</a:t>
              </a:r>
              <a:endParaRPr/>
            </a:p>
          </p:txBody>
        </p:sp>
        <p:sp>
          <p:nvSpPr>
            <p:cNvPr id="235" name="Google Shape;235;p12"/>
            <p:cNvSpPr/>
            <p:nvPr/>
          </p:nvSpPr>
          <p:spPr>
            <a:xfrm>
              <a:off x="2539" y="862207"/>
              <a:ext cx="2476091" cy="242109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2"/>
            <p:cNvSpPr txBox="1"/>
            <p:nvPr/>
          </p:nvSpPr>
          <p:spPr>
            <a:xfrm>
              <a:off x="2539" y="862207"/>
              <a:ext cx="2476091" cy="2421090"/>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Reducción de distancias</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Incremento de la flexibilidad</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Impacto en los empleados</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Reducción de espacios e inventarios</a:t>
              </a:r>
              <a:endParaRPr/>
            </a:p>
          </p:txBody>
        </p:sp>
        <p:sp>
          <p:nvSpPr>
            <p:cNvPr id="237" name="Google Shape;237;p12"/>
            <p:cNvSpPr/>
            <p:nvPr/>
          </p:nvSpPr>
          <p:spPr>
            <a:xfrm>
              <a:off x="2825284" y="211047"/>
              <a:ext cx="2476091" cy="65116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2"/>
            <p:cNvSpPr txBox="1"/>
            <p:nvPr/>
          </p:nvSpPr>
          <p:spPr>
            <a:xfrm>
              <a:off x="2825284" y="211047"/>
              <a:ext cx="2476091" cy="65116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Inventario JIT</a:t>
              </a:r>
              <a:endParaRPr/>
            </a:p>
          </p:txBody>
        </p:sp>
        <p:sp>
          <p:nvSpPr>
            <p:cNvPr id="239" name="Google Shape;239;p12"/>
            <p:cNvSpPr/>
            <p:nvPr/>
          </p:nvSpPr>
          <p:spPr>
            <a:xfrm>
              <a:off x="2825284" y="862207"/>
              <a:ext cx="2476091" cy="242109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2"/>
            <p:cNvSpPr txBox="1"/>
            <p:nvPr/>
          </p:nvSpPr>
          <p:spPr>
            <a:xfrm>
              <a:off x="2825284" y="862207"/>
              <a:ext cx="2476091" cy="2421090"/>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Reducción de la variabilidad</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Reducción del inventario</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Reducción del tamaño de lotes</a:t>
              </a:r>
              <a:endParaRPr/>
            </a:p>
          </p:txBody>
        </p:sp>
        <p:sp>
          <p:nvSpPr>
            <p:cNvPr id="241" name="Google Shape;241;p12"/>
            <p:cNvSpPr/>
            <p:nvPr/>
          </p:nvSpPr>
          <p:spPr>
            <a:xfrm>
              <a:off x="5648028" y="211047"/>
              <a:ext cx="2476091" cy="651160"/>
            </a:xfrm>
            <a:prstGeom prst="rect">
              <a:avLst/>
            </a:prstGeom>
            <a:solidFill>
              <a:schemeClr val="accent1"/>
            </a:solidFill>
            <a:ln cap="flat" cmpd="sng" w="254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2"/>
            <p:cNvSpPr txBox="1"/>
            <p:nvPr/>
          </p:nvSpPr>
          <p:spPr>
            <a:xfrm>
              <a:off x="5648028" y="211047"/>
              <a:ext cx="2476091" cy="651160"/>
            </a:xfrm>
            <a:prstGeom prst="rect">
              <a:avLst/>
            </a:prstGeom>
            <a:noFill/>
            <a:ln>
              <a:noFill/>
            </a:ln>
          </p:spPr>
          <p:txBody>
            <a:bodyPr anchorCtr="0" anchor="ctr" bIns="73150" lIns="128000" spcFirstLastPara="1" rIns="128000" wrap="square" tIns="73150">
              <a:noAutofit/>
            </a:bodyPr>
            <a:lstStyle/>
            <a:p>
              <a:pPr indent="0" lvl="0" marL="0" marR="0" rtl="0" algn="ctr">
                <a:lnSpc>
                  <a:spcPct val="90000"/>
                </a:lnSpc>
                <a:spcBef>
                  <a:spcPts val="0"/>
                </a:spcBef>
                <a:spcAft>
                  <a:spcPts val="0"/>
                </a:spcAft>
                <a:buNone/>
              </a:pPr>
              <a:r>
                <a:rPr lang="es-PE" sz="1800">
                  <a:solidFill>
                    <a:schemeClr val="lt1"/>
                  </a:solidFill>
                  <a:latin typeface="Calibri"/>
                  <a:ea typeface="Calibri"/>
                  <a:cs typeface="Calibri"/>
                  <a:sym typeface="Calibri"/>
                </a:rPr>
                <a:t>Programación JIT</a:t>
              </a:r>
              <a:endParaRPr/>
            </a:p>
          </p:txBody>
        </p:sp>
        <p:sp>
          <p:nvSpPr>
            <p:cNvPr id="243" name="Google Shape;243;p12"/>
            <p:cNvSpPr/>
            <p:nvPr/>
          </p:nvSpPr>
          <p:spPr>
            <a:xfrm>
              <a:off x="5648028" y="862207"/>
              <a:ext cx="2476091" cy="2421090"/>
            </a:xfrm>
            <a:prstGeom prst="rect">
              <a:avLst/>
            </a:prstGeom>
            <a:solidFill>
              <a:srgbClr val="CFD7E7">
                <a:alpha val="89803"/>
              </a:srgbClr>
            </a:solidFill>
            <a:ln cap="flat" cmpd="sng" w="25400">
              <a:solidFill>
                <a:srgbClr val="CFD7E7">
                  <a:alpha val="89803"/>
                </a:srgbClr>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
            <p:cNvSpPr txBox="1"/>
            <p:nvPr/>
          </p:nvSpPr>
          <p:spPr>
            <a:xfrm>
              <a:off x="5648028" y="862207"/>
              <a:ext cx="2476091" cy="2421090"/>
            </a:xfrm>
            <a:prstGeom prst="rect">
              <a:avLst/>
            </a:prstGeom>
            <a:noFill/>
            <a:ln>
              <a:noFill/>
            </a:ln>
          </p:spPr>
          <p:txBody>
            <a:bodyPr anchorCtr="0" anchor="t" bIns="144000" lIns="96000" spcFirstLastPara="1" rIns="128000" wrap="square" tIns="96000">
              <a:noAutofit/>
            </a:bodyPr>
            <a:lstStyle/>
            <a:p>
              <a:pPr indent="-171450" lvl="1" marL="171450" marR="0" rtl="0" algn="l">
                <a:lnSpc>
                  <a:spcPct val="90000"/>
                </a:lnSpc>
                <a:spcBef>
                  <a:spcPts val="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Programas nivelados</a:t>
              </a:r>
              <a:endParaRPr/>
            </a:p>
            <a:p>
              <a:pPr indent="-171450" lvl="1" marL="171450" marR="0" rtl="0" algn="l">
                <a:lnSpc>
                  <a:spcPct val="90000"/>
                </a:lnSpc>
                <a:spcBef>
                  <a:spcPts val="270"/>
                </a:spcBef>
                <a:spcAft>
                  <a:spcPts val="0"/>
                </a:spcAft>
                <a:buClr>
                  <a:schemeClr val="dk1"/>
                </a:buClr>
                <a:buSzPts val="1800"/>
                <a:buFont typeface="Calibri"/>
                <a:buChar char="•"/>
              </a:pPr>
              <a:r>
                <a:rPr b="0" i="0" lang="es-PE" sz="1800" u="none" cap="none" strike="noStrike">
                  <a:solidFill>
                    <a:schemeClr val="dk1"/>
                  </a:solidFill>
                  <a:latin typeface="Calibri"/>
                  <a:ea typeface="Calibri"/>
                  <a:cs typeface="Calibri"/>
                  <a:sym typeface="Calibri"/>
                </a:rPr>
                <a:t>Kanban</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51" name="Google Shape;251;p13"/>
          <p:cNvSpPr/>
          <p:nvPr/>
        </p:nvSpPr>
        <p:spPr>
          <a:xfrm>
            <a:off x="424252" y="3703125"/>
            <a:ext cx="8719748"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Operaciones Lean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1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sp>
        <p:nvSpPr>
          <p:cNvPr id="258" name="Google Shape;258;p14"/>
          <p:cNvSpPr txBox="1"/>
          <p:nvPr/>
        </p:nvSpPr>
        <p:spPr>
          <a:xfrm>
            <a:off x="407875" y="1810120"/>
            <a:ext cx="8229600" cy="34464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80000"/>
              </a:lnSpc>
              <a:spcBef>
                <a:spcPts val="0"/>
              </a:spcBef>
              <a:spcAft>
                <a:spcPts val="0"/>
              </a:spcAft>
              <a:buClr>
                <a:schemeClr val="dk1"/>
              </a:buClr>
              <a:buSzPts val="3200"/>
              <a:buFont typeface="Arial"/>
              <a:buNone/>
            </a:pPr>
            <a:r>
              <a:rPr lang="es-PE" sz="3200">
                <a:solidFill>
                  <a:schemeClr val="dk1"/>
                </a:solidFill>
                <a:latin typeface="Calibri"/>
                <a:ea typeface="Calibri"/>
                <a:cs typeface="Calibri"/>
                <a:sym typeface="Calibri"/>
              </a:rPr>
              <a:t>“Una filosofía que </a:t>
            </a:r>
            <a:r>
              <a:rPr b="1" lang="es-PE" sz="4000">
                <a:solidFill>
                  <a:srgbClr val="0066FF"/>
                </a:solidFill>
                <a:latin typeface="Calibri"/>
                <a:ea typeface="Calibri"/>
                <a:cs typeface="Calibri"/>
                <a:sym typeface="Calibri"/>
              </a:rPr>
              <a:t>acorta el tiempo</a:t>
            </a:r>
            <a:r>
              <a:rPr lang="es-PE" sz="3200">
                <a:solidFill>
                  <a:schemeClr val="dk1"/>
                </a:solidFill>
                <a:latin typeface="Calibri"/>
                <a:ea typeface="Calibri"/>
                <a:cs typeface="Calibri"/>
                <a:sym typeface="Calibri"/>
              </a:rPr>
              <a:t> entre la orden del cliente y el embarque mediante la </a:t>
            </a:r>
            <a:r>
              <a:rPr lang="es-PE" sz="4000">
                <a:solidFill>
                  <a:srgbClr val="0066FF"/>
                </a:solidFill>
                <a:latin typeface="Calibri"/>
                <a:ea typeface="Calibri"/>
                <a:cs typeface="Calibri"/>
                <a:sym typeface="Calibri"/>
              </a:rPr>
              <a:t>eliminación</a:t>
            </a:r>
            <a:r>
              <a:rPr lang="es-PE" sz="3200">
                <a:solidFill>
                  <a:srgbClr val="0066FF"/>
                </a:solidFill>
                <a:latin typeface="Calibri"/>
                <a:ea typeface="Calibri"/>
                <a:cs typeface="Calibri"/>
                <a:sym typeface="Calibri"/>
              </a:rPr>
              <a:t> </a:t>
            </a:r>
            <a:r>
              <a:rPr lang="es-PE" sz="3200">
                <a:solidFill>
                  <a:schemeClr val="dk1"/>
                </a:solidFill>
                <a:latin typeface="Calibri"/>
                <a:ea typeface="Calibri"/>
                <a:cs typeface="Calibri"/>
                <a:sym typeface="Calibri"/>
              </a:rPr>
              <a:t>de los</a:t>
            </a:r>
            <a:r>
              <a:rPr lang="es-PE" sz="3200">
                <a:solidFill>
                  <a:srgbClr val="0066FF"/>
                </a:solidFill>
                <a:latin typeface="Calibri"/>
                <a:ea typeface="Calibri"/>
                <a:cs typeface="Calibri"/>
                <a:sym typeface="Calibri"/>
              </a:rPr>
              <a:t>                     </a:t>
            </a:r>
            <a:r>
              <a:rPr lang="es-PE" sz="4000">
                <a:solidFill>
                  <a:srgbClr val="0066FF"/>
                </a:solidFill>
                <a:latin typeface="Calibri"/>
                <a:ea typeface="Calibri"/>
                <a:cs typeface="Calibri"/>
                <a:sym typeface="Calibri"/>
              </a:rPr>
              <a:t>desperdicios</a:t>
            </a:r>
            <a:r>
              <a:rPr lang="es-PE" sz="3200">
                <a:solidFill>
                  <a:schemeClr val="dk1"/>
                </a:solidFill>
                <a:latin typeface="Calibri"/>
                <a:ea typeface="Calibri"/>
                <a:cs typeface="Calibri"/>
                <a:sym typeface="Calibri"/>
              </a:rPr>
              <a:t>.”</a:t>
            </a:r>
            <a:endParaRPr/>
          </a:p>
          <a:p>
            <a:pPr indent="-342900" lvl="0" marL="342900" marR="0" rtl="0" algn="ctr">
              <a:lnSpc>
                <a:spcPct val="80000"/>
              </a:lnSpc>
              <a:spcBef>
                <a:spcPts val="56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42900" lvl="0" marL="342900" marR="0" rtl="0" algn="ctr">
              <a:lnSpc>
                <a:spcPct val="80000"/>
              </a:lnSpc>
              <a:spcBef>
                <a:spcPts val="560"/>
              </a:spcBef>
              <a:spcAft>
                <a:spcPts val="0"/>
              </a:spcAft>
              <a:buClr>
                <a:schemeClr val="dk1"/>
              </a:buClr>
              <a:buSzPts val="2800"/>
              <a:buFont typeface="Arial"/>
              <a:buNone/>
            </a:pPr>
            <a:r>
              <a:t/>
            </a:r>
            <a:endParaRPr sz="2800">
              <a:solidFill>
                <a:schemeClr val="dk1"/>
              </a:solidFill>
              <a:latin typeface="Calibri"/>
              <a:ea typeface="Calibri"/>
              <a:cs typeface="Calibri"/>
              <a:sym typeface="Calibri"/>
            </a:endParaRPr>
          </a:p>
          <a:p>
            <a:pPr indent="-342900" lvl="0" marL="342900" marR="0" rtl="0" algn="r">
              <a:lnSpc>
                <a:spcPct val="80000"/>
              </a:lnSpc>
              <a:spcBef>
                <a:spcPts val="280"/>
              </a:spcBef>
              <a:spcAft>
                <a:spcPts val="0"/>
              </a:spcAft>
              <a:buClr>
                <a:schemeClr val="dk1"/>
              </a:buClr>
              <a:buSzPts val="1400"/>
              <a:buFont typeface="Arial"/>
              <a:buNone/>
            </a:pPr>
            <a:r>
              <a:rPr lang="es-PE" sz="1400">
                <a:solidFill>
                  <a:schemeClr val="dk1"/>
                </a:solidFill>
                <a:latin typeface="Calibri"/>
                <a:ea typeface="Calibri"/>
                <a:cs typeface="Calibri"/>
                <a:sym typeface="Calibri"/>
              </a:rPr>
              <a:t>- John Shook</a:t>
            </a:r>
            <a:endParaRPr/>
          </a:p>
          <a:p>
            <a:pPr indent="-342900" lvl="0" marL="342900" marR="0" rtl="0" algn="r">
              <a:lnSpc>
                <a:spcPct val="80000"/>
              </a:lnSpc>
              <a:spcBef>
                <a:spcPts val="280"/>
              </a:spcBef>
              <a:spcAft>
                <a:spcPts val="0"/>
              </a:spcAft>
              <a:buClr>
                <a:schemeClr val="dk1"/>
              </a:buClr>
              <a:buSzPts val="1400"/>
              <a:buFont typeface="Arial"/>
              <a:buNone/>
            </a:pPr>
            <a:r>
              <a:rPr lang="es-PE" sz="1400">
                <a:solidFill>
                  <a:schemeClr val="dk1"/>
                </a:solidFill>
                <a:latin typeface="Calibri"/>
                <a:ea typeface="Calibri"/>
                <a:cs typeface="Calibri"/>
                <a:sym typeface="Calibri"/>
              </a:rPr>
              <a:t>Toyota’s first ( and still only) American</a:t>
            </a:r>
            <a:endParaRPr/>
          </a:p>
          <a:p>
            <a:pPr indent="-342900" lvl="0" marL="342900" marR="0" rtl="0" algn="r">
              <a:lnSpc>
                <a:spcPct val="80000"/>
              </a:lnSpc>
              <a:spcBef>
                <a:spcPts val="280"/>
              </a:spcBef>
              <a:spcAft>
                <a:spcPts val="0"/>
              </a:spcAft>
              <a:buClr>
                <a:schemeClr val="dk1"/>
              </a:buClr>
              <a:buSzPts val="1400"/>
              <a:buFont typeface="Arial"/>
              <a:buNone/>
            </a:pPr>
            <a:r>
              <a:rPr lang="es-PE" sz="1400">
                <a:solidFill>
                  <a:schemeClr val="dk1"/>
                </a:solidFill>
                <a:latin typeface="Calibri"/>
                <a:ea typeface="Calibri"/>
                <a:cs typeface="Calibri"/>
                <a:sym typeface="Calibri"/>
              </a:rPr>
              <a:t>“</a:t>
            </a:r>
            <a:r>
              <a:rPr i="1" lang="es-PE" sz="1400">
                <a:solidFill>
                  <a:schemeClr val="dk1"/>
                </a:solidFill>
                <a:latin typeface="Calibri"/>
                <a:ea typeface="Calibri"/>
                <a:cs typeface="Calibri"/>
                <a:sym typeface="Calibri"/>
              </a:rPr>
              <a:t>Kacho” </a:t>
            </a:r>
            <a:r>
              <a:rPr lang="es-PE" sz="1400">
                <a:solidFill>
                  <a:schemeClr val="dk1"/>
                </a:solidFill>
                <a:latin typeface="Calibri"/>
                <a:ea typeface="Calibri"/>
                <a:cs typeface="Calibri"/>
                <a:sym typeface="Calibri"/>
              </a:rPr>
              <a:t>(manager) in Japan</a:t>
            </a:r>
            <a:endParaRPr/>
          </a:p>
          <a:p>
            <a:pPr indent="-342900" lvl="0" marL="342900" marR="0" rtl="0" algn="ctr">
              <a:lnSpc>
                <a:spcPct val="80000"/>
              </a:lnSpc>
              <a:spcBef>
                <a:spcPts val="28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
        <p:nvSpPr>
          <p:cNvPr id="259" name="Google Shape;259;p14"/>
          <p:cNvSpPr txBox="1"/>
          <p:nvPr/>
        </p:nvSpPr>
        <p:spPr>
          <a:xfrm>
            <a:off x="418988" y="908050"/>
            <a:ext cx="8218487" cy="6334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2"/>
              </a:buClr>
              <a:buSzPts val="4400"/>
              <a:buFont typeface="Calibri"/>
              <a:buNone/>
            </a:pPr>
            <a:r>
              <a:rPr b="1" lang="es-PE" sz="4400">
                <a:solidFill>
                  <a:schemeClr val="accent2"/>
                </a:solidFill>
                <a:latin typeface="Calibri"/>
                <a:ea typeface="Calibri"/>
                <a:cs typeface="Calibri"/>
                <a:sym typeface="Calibri"/>
              </a:rPr>
              <a:t>¿Qué es Lean?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1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sp>
        <p:nvSpPr>
          <p:cNvPr id="266" name="Google Shape;266;p15"/>
          <p:cNvSpPr/>
          <p:nvPr/>
        </p:nvSpPr>
        <p:spPr>
          <a:xfrm>
            <a:off x="159482" y="1217994"/>
            <a:ext cx="813594" cy="733151"/>
          </a:xfrm>
          <a:custGeom>
            <a:rect b="b" l="l" r="r" t="t"/>
            <a:pathLst>
              <a:path extrusionOk="0" h="1179872" w="1685532">
                <a:moveTo>
                  <a:pt x="1685532" y="0"/>
                </a:moveTo>
                <a:lnTo>
                  <a:pt x="1685532" y="766917"/>
                </a:lnTo>
                <a:lnTo>
                  <a:pt x="842766" y="1179872"/>
                </a:lnTo>
                <a:lnTo>
                  <a:pt x="0" y="766917"/>
                </a:lnTo>
                <a:lnTo>
                  <a:pt x="0" y="0"/>
                </a:lnTo>
                <a:lnTo>
                  <a:pt x="842766" y="412955"/>
                </a:lnTo>
                <a:lnTo>
                  <a:pt x="1685532" y="0"/>
                </a:lnTo>
                <a:close/>
              </a:path>
            </a:pathLst>
          </a:custGeom>
          <a:solidFill>
            <a:schemeClr val="accent1"/>
          </a:solidFill>
          <a:ln cap="flat" cmpd="sng" w="25400">
            <a:solidFill>
              <a:schemeClr val="accent1"/>
            </a:solidFill>
            <a:prstDash val="solid"/>
            <a:round/>
            <a:headEnd len="sm" w="sm" type="none"/>
            <a:tailEnd len="sm" w="sm" type="none"/>
          </a:ln>
        </p:spPr>
        <p:txBody>
          <a:bodyPr anchorCtr="0" anchor="ctr" bIns="600725" lIns="10775" spcFirstLastPara="1" rIns="10775" wrap="square" tIns="600725">
            <a:noAutofit/>
          </a:bodyPr>
          <a:lstStyle/>
          <a:p>
            <a:pPr indent="0" lvl="0" marL="0" marR="0" rtl="0" algn="ctr">
              <a:lnSpc>
                <a:spcPct val="90000"/>
              </a:lnSpc>
              <a:spcBef>
                <a:spcPts val="0"/>
              </a:spcBef>
              <a:spcAft>
                <a:spcPts val="0"/>
              </a:spcAft>
              <a:buNone/>
            </a:pPr>
            <a:r>
              <a:rPr lang="es-PE" sz="1700">
                <a:solidFill>
                  <a:schemeClr val="lt1"/>
                </a:solidFill>
                <a:latin typeface="Calibri"/>
                <a:ea typeface="Calibri"/>
                <a:cs typeface="Calibri"/>
                <a:sym typeface="Calibri"/>
              </a:rPr>
              <a:t>Objetivo</a:t>
            </a:r>
            <a:endParaRPr/>
          </a:p>
        </p:txBody>
      </p:sp>
      <p:sp>
        <p:nvSpPr>
          <p:cNvPr id="267" name="Google Shape;267;p15"/>
          <p:cNvSpPr/>
          <p:nvPr/>
        </p:nvSpPr>
        <p:spPr>
          <a:xfrm>
            <a:off x="973076" y="1217995"/>
            <a:ext cx="2910452" cy="476549"/>
          </a:xfrm>
          <a:custGeom>
            <a:rect b="b" l="l" r="r" t="t"/>
            <a:pathLst>
              <a:path extrusionOk="0" h="4220727" w="1095596">
                <a:moveTo>
                  <a:pt x="1095596" y="703470"/>
                </a:moveTo>
                <a:lnTo>
                  <a:pt x="1095596" y="3517257"/>
                </a:lnTo>
                <a:cubicBezTo>
                  <a:pt x="1095596" y="3905772"/>
                  <a:pt x="1074375" y="4220725"/>
                  <a:pt x="1048197" y="4220725"/>
                </a:cubicBezTo>
                <a:lnTo>
                  <a:pt x="0" y="4220725"/>
                </a:lnTo>
                <a:lnTo>
                  <a:pt x="0" y="4220725"/>
                </a:lnTo>
                <a:lnTo>
                  <a:pt x="0" y="2"/>
                </a:lnTo>
                <a:lnTo>
                  <a:pt x="0" y="2"/>
                </a:lnTo>
                <a:lnTo>
                  <a:pt x="1048197" y="2"/>
                </a:lnTo>
                <a:cubicBezTo>
                  <a:pt x="1074375" y="2"/>
                  <a:pt x="1095596" y="314955"/>
                  <a:pt x="1095596" y="703470"/>
                </a:cubicBezTo>
                <a:close/>
              </a:path>
            </a:pathLst>
          </a:custGeom>
          <a:solidFill>
            <a:schemeClr val="lt1">
              <a:alpha val="89803"/>
            </a:schemeClr>
          </a:solidFill>
          <a:ln cap="flat" cmpd="sng" w="25400">
            <a:solidFill>
              <a:schemeClr val="accent1"/>
            </a:solidFill>
            <a:prstDash val="solid"/>
            <a:round/>
            <a:headEnd len="sm" w="sm" type="none"/>
            <a:tailEnd len="sm" w="sm" type="none"/>
          </a:ln>
        </p:spPr>
        <p:txBody>
          <a:bodyPr anchorCtr="0" anchor="ctr" bIns="66175" lIns="142225" spcFirstLastPara="1" rIns="66175" wrap="square" tIns="66175">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Reducir el desperdicio</a:t>
            </a:r>
            <a:endParaRPr/>
          </a:p>
        </p:txBody>
      </p:sp>
      <p:sp>
        <p:nvSpPr>
          <p:cNvPr id="268" name="Google Shape;268;p15"/>
          <p:cNvSpPr/>
          <p:nvPr/>
        </p:nvSpPr>
        <p:spPr>
          <a:xfrm>
            <a:off x="159482" y="1830242"/>
            <a:ext cx="813594" cy="733151"/>
          </a:xfrm>
          <a:custGeom>
            <a:rect b="b" l="l" r="r" t="t"/>
            <a:pathLst>
              <a:path extrusionOk="0" h="1179872" w="1685532">
                <a:moveTo>
                  <a:pt x="1685532" y="0"/>
                </a:moveTo>
                <a:lnTo>
                  <a:pt x="1685532" y="766917"/>
                </a:lnTo>
                <a:lnTo>
                  <a:pt x="842766" y="1179872"/>
                </a:lnTo>
                <a:lnTo>
                  <a:pt x="0" y="766917"/>
                </a:lnTo>
                <a:lnTo>
                  <a:pt x="0" y="0"/>
                </a:lnTo>
                <a:lnTo>
                  <a:pt x="842766" y="412955"/>
                </a:lnTo>
                <a:lnTo>
                  <a:pt x="1685532" y="0"/>
                </a:lnTo>
                <a:close/>
              </a:path>
            </a:pathLst>
          </a:custGeom>
          <a:solidFill>
            <a:schemeClr val="accent1"/>
          </a:solidFill>
          <a:ln cap="flat" cmpd="sng" w="25400">
            <a:solidFill>
              <a:schemeClr val="accent1"/>
            </a:solidFill>
            <a:prstDash val="solid"/>
            <a:round/>
            <a:headEnd len="sm" w="sm" type="none"/>
            <a:tailEnd len="sm" w="sm" type="none"/>
          </a:ln>
        </p:spPr>
        <p:txBody>
          <a:bodyPr anchorCtr="0" anchor="ctr" bIns="600725" lIns="10775" spcFirstLastPara="1" rIns="10775" wrap="square" tIns="600725">
            <a:noAutofit/>
          </a:bodyPr>
          <a:lstStyle/>
          <a:p>
            <a:pPr indent="0" lvl="0" marL="0" marR="0" rtl="0" algn="ctr">
              <a:lnSpc>
                <a:spcPct val="90000"/>
              </a:lnSpc>
              <a:spcBef>
                <a:spcPts val="0"/>
              </a:spcBef>
              <a:spcAft>
                <a:spcPts val="0"/>
              </a:spcAft>
              <a:buNone/>
            </a:pPr>
            <a:r>
              <a:rPr lang="es-PE" sz="1700">
                <a:solidFill>
                  <a:schemeClr val="lt1"/>
                </a:solidFill>
                <a:latin typeface="Calibri"/>
                <a:ea typeface="Calibri"/>
                <a:cs typeface="Calibri"/>
                <a:sym typeface="Calibri"/>
              </a:rPr>
              <a:t>Enfoque</a:t>
            </a:r>
            <a:endParaRPr/>
          </a:p>
        </p:txBody>
      </p:sp>
      <p:sp>
        <p:nvSpPr>
          <p:cNvPr id="269" name="Google Shape;269;p15"/>
          <p:cNvSpPr/>
          <p:nvPr/>
        </p:nvSpPr>
        <p:spPr>
          <a:xfrm>
            <a:off x="973076" y="1830242"/>
            <a:ext cx="2910452" cy="476549"/>
          </a:xfrm>
          <a:custGeom>
            <a:rect b="b" l="l" r="r" t="t"/>
            <a:pathLst>
              <a:path extrusionOk="0" h="4220727" w="1095596">
                <a:moveTo>
                  <a:pt x="1095596" y="703470"/>
                </a:moveTo>
                <a:lnTo>
                  <a:pt x="1095596" y="3517257"/>
                </a:lnTo>
                <a:cubicBezTo>
                  <a:pt x="1095596" y="3905772"/>
                  <a:pt x="1074375" y="4220725"/>
                  <a:pt x="1048197" y="4220725"/>
                </a:cubicBezTo>
                <a:lnTo>
                  <a:pt x="0" y="4220725"/>
                </a:lnTo>
                <a:lnTo>
                  <a:pt x="0" y="4220725"/>
                </a:lnTo>
                <a:lnTo>
                  <a:pt x="0" y="2"/>
                </a:lnTo>
                <a:lnTo>
                  <a:pt x="0" y="2"/>
                </a:lnTo>
                <a:lnTo>
                  <a:pt x="1048197" y="2"/>
                </a:lnTo>
                <a:cubicBezTo>
                  <a:pt x="1074375" y="2"/>
                  <a:pt x="1095596" y="314955"/>
                  <a:pt x="1095596" y="703470"/>
                </a:cubicBezTo>
                <a:close/>
              </a:path>
            </a:pathLst>
          </a:custGeom>
          <a:solidFill>
            <a:schemeClr val="lt1">
              <a:alpha val="89803"/>
            </a:schemeClr>
          </a:solidFill>
          <a:ln cap="flat" cmpd="sng" w="25400">
            <a:solidFill>
              <a:schemeClr val="accent1"/>
            </a:solidFill>
            <a:prstDash val="solid"/>
            <a:round/>
            <a:headEnd len="sm" w="sm" type="none"/>
            <a:tailEnd len="sm" w="sm" type="none"/>
          </a:ln>
        </p:spPr>
        <p:txBody>
          <a:bodyPr anchorCtr="0" anchor="ctr" bIns="66175" lIns="142225" spcFirstLastPara="1" rIns="66175" wrap="square" tIns="66175">
            <a:noAutofit/>
          </a:bodyPr>
          <a:lstStyle/>
          <a:p>
            <a:pPr indent="-228600" lvl="1" marL="228600" marR="0" rtl="0" algn="l">
              <a:lnSpc>
                <a:spcPct val="90000"/>
              </a:lnSpc>
              <a:spcBef>
                <a:spcPts val="0"/>
              </a:spcBef>
              <a:spcAft>
                <a:spcPts val="0"/>
              </a:spcAft>
              <a:buClr>
                <a:schemeClr val="dk1"/>
              </a:buClr>
              <a:buSzPts val="2000"/>
              <a:buFont typeface="Calibri"/>
              <a:buChar char="•"/>
            </a:pPr>
            <a:r>
              <a:rPr b="0" i="0" lang="es-PE" sz="2000" u="none" cap="none" strike="noStrike">
                <a:solidFill>
                  <a:schemeClr val="dk1"/>
                </a:solidFill>
                <a:latin typeface="Calibri"/>
                <a:ea typeface="Calibri"/>
                <a:cs typeface="Calibri"/>
                <a:sym typeface="Calibri"/>
              </a:rPr>
              <a:t>En el cliente</a:t>
            </a:r>
            <a:endParaRPr/>
          </a:p>
        </p:txBody>
      </p:sp>
      <p:sp>
        <p:nvSpPr>
          <p:cNvPr id="270" name="Google Shape;270;p15"/>
          <p:cNvSpPr txBox="1"/>
          <p:nvPr/>
        </p:nvSpPr>
        <p:spPr>
          <a:xfrm>
            <a:off x="6408314" y="1685242"/>
            <a:ext cx="24081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¿Qué quiere el cliente?</a:t>
            </a:r>
            <a:endParaRPr/>
          </a:p>
        </p:txBody>
      </p:sp>
      <p:sp>
        <p:nvSpPr>
          <p:cNvPr id="271" name="Google Shape;271;p15"/>
          <p:cNvSpPr txBox="1"/>
          <p:nvPr/>
        </p:nvSpPr>
        <p:spPr>
          <a:xfrm>
            <a:off x="6668438" y="4427356"/>
            <a:ext cx="266007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¿Cuáles son las actividades requeridas?</a:t>
            </a:r>
            <a:endParaRPr/>
          </a:p>
        </p:txBody>
      </p:sp>
      <p:grpSp>
        <p:nvGrpSpPr>
          <p:cNvPr id="272" name="Google Shape;272;p15"/>
          <p:cNvGrpSpPr/>
          <p:nvPr/>
        </p:nvGrpSpPr>
        <p:grpSpPr>
          <a:xfrm>
            <a:off x="3752068" y="1615395"/>
            <a:ext cx="3758812" cy="2967647"/>
            <a:chOff x="834489" y="-16238"/>
            <a:chExt cx="3758812" cy="2967647"/>
          </a:xfrm>
        </p:grpSpPr>
        <p:sp>
          <p:nvSpPr>
            <p:cNvPr id="273" name="Google Shape;273;p15"/>
            <p:cNvSpPr/>
            <p:nvPr/>
          </p:nvSpPr>
          <p:spPr>
            <a:xfrm>
              <a:off x="1230071" y="-16238"/>
              <a:ext cx="2967647" cy="2967647"/>
            </a:xfrm>
            <a:custGeom>
              <a:rect b="b" l="l" r="r" t="t"/>
              <a:pathLst>
                <a:path extrusionOk="0" h="120000" w="120000">
                  <a:moveTo>
                    <a:pt x="78487" y="6697"/>
                  </a:moveTo>
                  <a:lnTo>
                    <a:pt x="78487" y="6697"/>
                  </a:lnTo>
                  <a:cubicBezTo>
                    <a:pt x="102772" y="15120"/>
                    <a:pt x="118294" y="38893"/>
                    <a:pt x="116237" y="64515"/>
                  </a:cubicBezTo>
                  <a:cubicBezTo>
                    <a:pt x="114180" y="90137"/>
                    <a:pt x="95064" y="111129"/>
                    <a:pt x="69746" y="115570"/>
                  </a:cubicBezTo>
                  <a:cubicBezTo>
                    <a:pt x="44429" y="120010"/>
                    <a:pt x="19310" y="106776"/>
                    <a:pt x="8656" y="83384"/>
                  </a:cubicBezTo>
                  <a:cubicBezTo>
                    <a:pt x="-1998" y="59991"/>
                    <a:pt x="4507" y="32354"/>
                    <a:pt x="24477" y="16170"/>
                  </a:cubicBezTo>
                  <a:lnTo>
                    <a:pt x="22490" y="13207"/>
                  </a:lnTo>
                  <a:lnTo>
                    <a:pt x="30436" y="15902"/>
                  </a:lnTo>
                  <a:lnTo>
                    <a:pt x="30184" y="24683"/>
                  </a:lnTo>
                  <a:lnTo>
                    <a:pt x="28199" y="21722"/>
                  </a:lnTo>
                  <a:lnTo>
                    <a:pt x="28199" y="21722"/>
                  </a:lnTo>
                  <a:cubicBezTo>
                    <a:pt x="10802" y="36174"/>
                    <a:pt x="5339" y="60541"/>
                    <a:pt x="14900" y="81038"/>
                  </a:cubicBezTo>
                  <a:cubicBezTo>
                    <a:pt x="24461" y="101534"/>
                    <a:pt x="46642" y="113006"/>
                    <a:pt x="68894" y="108964"/>
                  </a:cubicBezTo>
                  <a:cubicBezTo>
                    <a:pt x="91147" y="104922"/>
                    <a:pt x="107876" y="86382"/>
                    <a:pt x="109617" y="63832"/>
                  </a:cubicBezTo>
                  <a:cubicBezTo>
                    <a:pt x="111359" y="41282"/>
                    <a:pt x="97676" y="20394"/>
                    <a:pt x="76307" y="12982"/>
                  </a:cubicBezTo>
                  <a:close/>
                </a:path>
              </a:pathLst>
            </a:custGeom>
            <a:solidFill>
              <a:srgbClr val="E7CFC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5"/>
            <p:cNvSpPr/>
            <p:nvPr/>
          </p:nvSpPr>
          <p:spPr>
            <a:xfrm>
              <a:off x="2038071" y="296"/>
              <a:ext cx="1351647" cy="675823"/>
            </a:xfrm>
            <a:prstGeom prst="roundRect">
              <a:avLst>
                <a:gd fmla="val 16667" name="adj"/>
              </a:avLst>
            </a:prstGeom>
            <a:solidFill>
              <a:srgbClr val="BF504D"/>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5"/>
            <p:cNvSpPr txBox="1"/>
            <p:nvPr/>
          </p:nvSpPr>
          <p:spPr>
            <a:xfrm>
              <a:off x="2071062" y="33287"/>
              <a:ext cx="1285665" cy="6098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Identificar el valor para el cliente</a:t>
              </a:r>
              <a:endParaRPr/>
            </a:p>
          </p:txBody>
        </p:sp>
        <p:sp>
          <p:nvSpPr>
            <p:cNvPr id="276" name="Google Shape;276;p15"/>
            <p:cNvSpPr/>
            <p:nvPr/>
          </p:nvSpPr>
          <p:spPr>
            <a:xfrm>
              <a:off x="3241654" y="874749"/>
              <a:ext cx="1351647" cy="675823"/>
            </a:xfrm>
            <a:prstGeom prst="roundRect">
              <a:avLst>
                <a:gd fmla="val 16667" name="adj"/>
              </a:avLst>
            </a:prstGeom>
            <a:solidFill>
              <a:schemeClr val="accent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5"/>
            <p:cNvSpPr txBox="1"/>
            <p:nvPr/>
          </p:nvSpPr>
          <p:spPr>
            <a:xfrm>
              <a:off x="3274645" y="907740"/>
              <a:ext cx="1285665" cy="6098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Identificar el flujo del valor</a:t>
              </a:r>
              <a:endParaRPr/>
            </a:p>
          </p:txBody>
        </p:sp>
        <p:sp>
          <p:nvSpPr>
            <p:cNvPr id="278" name="Google Shape;278;p15"/>
            <p:cNvSpPr/>
            <p:nvPr/>
          </p:nvSpPr>
          <p:spPr>
            <a:xfrm>
              <a:off x="2982937" y="2103340"/>
              <a:ext cx="1351647" cy="675823"/>
            </a:xfrm>
            <a:prstGeom prst="roundRect">
              <a:avLst>
                <a:gd fmla="val 16667" name="adj"/>
              </a:avLst>
            </a:prstGeom>
            <a:solidFill>
              <a:schemeClr val="accent4"/>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5"/>
            <p:cNvSpPr txBox="1"/>
            <p:nvPr/>
          </p:nvSpPr>
          <p:spPr>
            <a:xfrm>
              <a:off x="3015928" y="2136331"/>
              <a:ext cx="1285665" cy="6098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Mejorar el flujo</a:t>
              </a:r>
              <a:endParaRPr/>
            </a:p>
          </p:txBody>
        </p:sp>
        <p:sp>
          <p:nvSpPr>
            <p:cNvPr id="280" name="Google Shape;280;p15"/>
            <p:cNvSpPr/>
            <p:nvPr/>
          </p:nvSpPr>
          <p:spPr>
            <a:xfrm>
              <a:off x="1093224" y="2103342"/>
              <a:ext cx="1351647" cy="675823"/>
            </a:xfrm>
            <a:prstGeom prst="roundRect">
              <a:avLst>
                <a:gd fmla="val 16667" name="adj"/>
              </a:avLst>
            </a:prstGeom>
            <a:solidFill>
              <a:srgbClr val="49ACC5"/>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5"/>
            <p:cNvSpPr txBox="1"/>
            <p:nvPr/>
          </p:nvSpPr>
          <p:spPr>
            <a:xfrm>
              <a:off x="1126215" y="2136333"/>
              <a:ext cx="1285665" cy="6098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Implementar sistemas </a:t>
              </a:r>
              <a:r>
                <a:rPr i="1" lang="es-PE" sz="1200">
                  <a:solidFill>
                    <a:schemeClr val="lt1"/>
                  </a:solidFill>
                  <a:latin typeface="Calibri"/>
                  <a:ea typeface="Calibri"/>
                  <a:cs typeface="Calibri"/>
                  <a:sym typeface="Calibri"/>
                </a:rPr>
                <a:t>pull</a:t>
              </a:r>
              <a:endParaRPr/>
            </a:p>
          </p:txBody>
        </p:sp>
        <p:sp>
          <p:nvSpPr>
            <p:cNvPr id="282" name="Google Shape;282;p15"/>
            <p:cNvSpPr/>
            <p:nvPr/>
          </p:nvSpPr>
          <p:spPr>
            <a:xfrm>
              <a:off x="834489" y="874749"/>
              <a:ext cx="1351647" cy="675823"/>
            </a:xfrm>
            <a:prstGeom prst="roundRect">
              <a:avLst>
                <a:gd fmla="val 16667" name="adj"/>
              </a:avLst>
            </a:prstGeom>
            <a:solidFill>
              <a:srgbClr val="F79543"/>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5"/>
            <p:cNvSpPr txBox="1"/>
            <p:nvPr/>
          </p:nvSpPr>
          <p:spPr>
            <a:xfrm>
              <a:off x="867480" y="907740"/>
              <a:ext cx="1285665" cy="609841"/>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Perfeccionar</a:t>
              </a:r>
              <a:endParaRPr/>
            </a:p>
          </p:txBody>
        </p:sp>
      </p:grpSp>
      <p:sp>
        <p:nvSpPr>
          <p:cNvPr id="284" name="Google Shape;284;p15"/>
          <p:cNvSpPr txBox="1"/>
          <p:nvPr/>
        </p:nvSpPr>
        <p:spPr>
          <a:xfrm>
            <a:off x="7612367" y="2360821"/>
            <a:ext cx="1757176"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¿Qué genera valor para el cliente?</a:t>
            </a:r>
            <a:endParaRPr/>
          </a:p>
        </p:txBody>
      </p:sp>
      <p:pic>
        <p:nvPicPr>
          <p:cNvPr id="285" name="Google Shape;285;p15"/>
          <p:cNvPicPr preferRelativeResize="0"/>
          <p:nvPr/>
        </p:nvPicPr>
        <p:blipFill rotWithShape="1">
          <a:blip r:embed="rId3">
            <a:alphaModFix/>
          </a:blip>
          <a:srcRect b="0" l="0" r="0" t="0"/>
          <a:stretch/>
        </p:blipFill>
        <p:spPr>
          <a:xfrm>
            <a:off x="469282" y="2829705"/>
            <a:ext cx="2786620" cy="2151664"/>
          </a:xfrm>
          <a:prstGeom prst="rect">
            <a:avLst/>
          </a:prstGeom>
          <a:noFill/>
          <a:ln>
            <a:noFill/>
          </a:ln>
        </p:spPr>
      </p:pic>
      <p:sp>
        <p:nvSpPr>
          <p:cNvPr id="286" name="Google Shape;286;p15"/>
          <p:cNvSpPr/>
          <p:nvPr/>
        </p:nvSpPr>
        <p:spPr>
          <a:xfrm>
            <a:off x="5033648" y="2829705"/>
            <a:ext cx="1195654" cy="909339"/>
          </a:xfrm>
          <a:prstGeom prst="flowChartConnector">
            <a:avLst/>
          </a:prstGeom>
          <a:solidFill>
            <a:srgbClr val="7F7F7F"/>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800">
                <a:solidFill>
                  <a:schemeClr val="lt1"/>
                </a:solidFill>
                <a:latin typeface="Calibri"/>
                <a:ea typeface="Calibri"/>
                <a:cs typeface="Calibri"/>
                <a:sym typeface="Calibri"/>
              </a:rPr>
              <a:t>Valor para el cliente</a:t>
            </a:r>
            <a:endParaRPr b="1" sz="1400">
              <a:solidFill>
                <a:schemeClr val="lt1"/>
              </a:solidFill>
              <a:latin typeface="Calibri"/>
              <a:ea typeface="Calibri"/>
              <a:cs typeface="Calibri"/>
              <a:sym typeface="Calibri"/>
            </a:endParaRPr>
          </a:p>
        </p:txBody>
      </p:sp>
      <p:sp>
        <p:nvSpPr>
          <p:cNvPr id="287" name="Google Shape;287;p15"/>
          <p:cNvSpPr txBox="1"/>
          <p:nvPr/>
        </p:nvSpPr>
        <p:spPr>
          <a:xfrm>
            <a:off x="3580322" y="4597398"/>
            <a:ext cx="266007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Producción a demanda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graphicFrame>
        <p:nvGraphicFramePr>
          <p:cNvPr id="294" name="Google Shape;294;p16"/>
          <p:cNvGraphicFramePr/>
          <p:nvPr/>
        </p:nvGraphicFramePr>
        <p:xfrm>
          <a:off x="269875" y="1108532"/>
          <a:ext cx="3000000" cy="3000000"/>
        </p:xfrm>
        <a:graphic>
          <a:graphicData uri="http://schemas.openxmlformats.org/drawingml/2006/table">
            <a:tbl>
              <a:tblPr>
                <a:noFill/>
                <a:tableStyleId>{38DFF15D-9E7A-459A-9D7B-9320248C3CEB}</a:tableStyleId>
              </a:tblPr>
              <a:tblGrid>
                <a:gridCol w="2232025"/>
                <a:gridCol w="2808300"/>
                <a:gridCol w="3563925"/>
              </a:tblGrid>
              <a:tr h="468325">
                <a:tc>
                  <a:txBody>
                    <a:bodyPr/>
                    <a:lstStyle/>
                    <a:p>
                      <a:pPr indent="0" lvl="0" marL="0" marR="0" rtl="0" algn="ctr">
                        <a:lnSpc>
                          <a:spcPct val="100000"/>
                        </a:lnSpc>
                        <a:spcBef>
                          <a:spcPts val="0"/>
                        </a:spcBef>
                        <a:spcAft>
                          <a:spcPts val="0"/>
                        </a:spcAft>
                        <a:buClr>
                          <a:schemeClr val="dk1"/>
                        </a:buClr>
                        <a:buSzPts val="2300"/>
                        <a:buFont typeface="Calibri"/>
                        <a:buNone/>
                      </a:pPr>
                      <a:r>
                        <a:t/>
                      </a:r>
                      <a:endParaRPr b="1" i="0" sz="2300" u="none" cap="none" strike="noStrike">
                        <a:solidFill>
                          <a:schemeClr val="dk1"/>
                        </a:solidFill>
                        <a:latin typeface="Arial"/>
                        <a:ea typeface="Arial"/>
                        <a:cs typeface="Arial"/>
                        <a:sym typeface="Arial"/>
                      </a:endParaRPr>
                    </a:p>
                  </a:txBody>
                  <a:tcPr marT="46800" marB="46800" marR="93600" marL="93600" anchor="ctr">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ctr">
                        <a:lnSpc>
                          <a:spcPct val="100000"/>
                        </a:lnSpc>
                        <a:spcBef>
                          <a:spcPts val="0"/>
                        </a:spcBef>
                        <a:spcAft>
                          <a:spcPts val="0"/>
                        </a:spcAft>
                        <a:buClr>
                          <a:schemeClr val="dk1"/>
                        </a:buClr>
                        <a:buSzPts val="2300"/>
                        <a:buFont typeface="Arial"/>
                        <a:buNone/>
                      </a:pPr>
                      <a:r>
                        <a:rPr b="1" i="0" lang="es-PE" sz="2300" u="none" cap="none" strike="noStrike">
                          <a:solidFill>
                            <a:schemeClr val="dk1"/>
                          </a:solidFill>
                          <a:latin typeface="Arial"/>
                          <a:ea typeface="Arial"/>
                          <a:cs typeface="Arial"/>
                          <a:sym typeface="Arial"/>
                        </a:rPr>
                        <a:t>Tradicional</a:t>
                      </a:r>
                      <a:endParaRPr/>
                    </a:p>
                  </a:txBody>
                  <a:tcPr marT="46800" marB="46800" marR="93600" marL="936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ctr">
                        <a:lnSpc>
                          <a:spcPct val="100000"/>
                        </a:lnSpc>
                        <a:spcBef>
                          <a:spcPts val="0"/>
                        </a:spcBef>
                        <a:spcAft>
                          <a:spcPts val="0"/>
                        </a:spcAft>
                        <a:buClr>
                          <a:schemeClr val="dk1"/>
                        </a:buClr>
                        <a:buSzPts val="2300"/>
                        <a:buFont typeface="Arial"/>
                        <a:buNone/>
                      </a:pPr>
                      <a:r>
                        <a:rPr b="1" i="0" lang="es-PE" sz="2300" u="none" cap="none" strike="noStrike">
                          <a:solidFill>
                            <a:schemeClr val="dk1"/>
                          </a:solidFill>
                          <a:latin typeface="Arial"/>
                          <a:ea typeface="Arial"/>
                          <a:cs typeface="Arial"/>
                          <a:sym typeface="Arial"/>
                        </a:rPr>
                        <a:t>Lean</a:t>
                      </a:r>
                      <a:endParaRPr/>
                    </a:p>
                  </a:txBody>
                  <a:tcPr marT="46800" marB="46800" marR="93600" marL="93600" anchor="ctr">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8325">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Producción</a:t>
                      </a:r>
                      <a:endParaRPr/>
                    </a:p>
                  </a:txBody>
                  <a:tcPr marT="46800" marB="46800" marR="93600" marL="93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Basado en pronósticos</a:t>
                      </a:r>
                      <a:endParaRPr/>
                    </a:p>
                  </a:txBody>
                  <a:tcPr marT="46800" marB="46800" marR="93600" marL="93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Basado en ordenes</a:t>
                      </a:r>
                      <a:endParaRPr/>
                    </a:p>
                  </a:txBody>
                  <a:tcPr marT="46800" marB="46800" marR="93600" marL="93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8325">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Layout</a:t>
                      </a:r>
                      <a:endParaRPr/>
                    </a:p>
                  </a:txBody>
                  <a:tcPr marT="46800" marB="46800" marR="93600" marL="93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Basado en funciones / departamentos</a:t>
                      </a:r>
                      <a:endParaRPr/>
                    </a:p>
                  </a:txBody>
                  <a:tcPr marT="46800" marB="46800" marR="93600" marL="93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Basados en flujo del producto/ servicio/ información</a:t>
                      </a:r>
                      <a:endParaRPr/>
                    </a:p>
                  </a:txBody>
                  <a:tcPr marT="46800" marB="46800" marR="93600" marL="93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8325">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Tamaño de Lote</a:t>
                      </a:r>
                      <a:endParaRPr/>
                    </a:p>
                  </a:txBody>
                  <a:tcPr marT="46800" marB="46800" marR="93600" marL="93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Grande</a:t>
                      </a:r>
                      <a:endParaRPr/>
                    </a:p>
                  </a:txBody>
                  <a:tcPr marT="46800" marB="46800" marR="93600" marL="93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Pequeño</a:t>
                      </a:r>
                      <a:endParaRPr/>
                    </a:p>
                  </a:txBody>
                  <a:tcPr marT="46800" marB="46800" marR="93600" marL="93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8325">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Proceso</a:t>
                      </a:r>
                      <a:endParaRPr/>
                    </a:p>
                  </a:txBody>
                  <a:tcPr marT="46800" marB="46800" marR="93600" marL="93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Por lote y haciendo cola</a:t>
                      </a:r>
                      <a:endParaRPr/>
                    </a:p>
                  </a:txBody>
                  <a:tcPr marT="46800" marB="46800" marR="93600" marL="93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Flujo continuo en todos los procesos</a:t>
                      </a:r>
                      <a:endParaRPr/>
                    </a:p>
                  </a:txBody>
                  <a:tcPr marT="46800" marB="46800" marR="93600" marL="93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AE5F1"/>
                    </a:solidFill>
                  </a:tcPr>
                </a:tc>
              </a:tr>
              <a:tr h="468325">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Calidad</a:t>
                      </a:r>
                      <a:endParaRPr/>
                    </a:p>
                  </a:txBody>
                  <a:tcPr marT="46800" marB="46800" marR="93600" marL="9360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Muestreo por lote</a:t>
                      </a:r>
                      <a:endParaRPr/>
                    </a:p>
                  </a:txBody>
                  <a:tcPr marT="46800" marB="46800" marR="93600" marL="936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AE5F1"/>
                    </a:solidFill>
                  </a:tcPr>
                </a:tc>
                <a:tc>
                  <a:txBody>
                    <a:bodyPr/>
                    <a:lstStyle/>
                    <a:p>
                      <a:pPr indent="0" lvl="0" marL="0" marR="0" rtl="0" algn="l">
                        <a:lnSpc>
                          <a:spcPct val="100000"/>
                        </a:lnSpc>
                        <a:spcBef>
                          <a:spcPts val="0"/>
                        </a:spcBef>
                        <a:spcAft>
                          <a:spcPts val="0"/>
                        </a:spcAft>
                        <a:buClr>
                          <a:srgbClr val="004C93"/>
                        </a:buClr>
                        <a:buSzPts val="2000"/>
                        <a:buFont typeface="Arial"/>
                        <a:buNone/>
                      </a:pPr>
                      <a:r>
                        <a:rPr b="0" i="0" lang="es-PE" sz="2000" u="none" cap="none" strike="noStrike">
                          <a:solidFill>
                            <a:srgbClr val="004C93"/>
                          </a:solidFill>
                          <a:latin typeface="Arial"/>
                          <a:ea typeface="Arial"/>
                          <a:cs typeface="Arial"/>
                          <a:sym typeface="Arial"/>
                        </a:rPr>
                        <a:t>Calidad  durante el proceso / Calidad en la fuente / Calidad en el Servicio</a:t>
                      </a:r>
                      <a:endParaRPr/>
                    </a:p>
                  </a:txBody>
                  <a:tcPr marT="46800" marB="46800" marR="93600" marL="9360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solidFill>
                      <a:srgbClr val="DAE5F1"/>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sp>
        <p:nvSpPr>
          <p:cNvPr id="301" name="Google Shape;301;p17"/>
          <p:cNvSpPr/>
          <p:nvPr/>
        </p:nvSpPr>
        <p:spPr>
          <a:xfrm>
            <a:off x="3596217" y="951237"/>
            <a:ext cx="2392349" cy="1530527"/>
          </a:xfrm>
          <a:prstGeom prst="irregularSeal2">
            <a:avLst/>
          </a:prstGeom>
          <a:solidFill>
            <a:srgbClr val="FF0000">
              <a:alpha val="83921"/>
            </a:srgbClr>
          </a:solid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7"/>
          <p:cNvSpPr/>
          <p:nvPr/>
        </p:nvSpPr>
        <p:spPr>
          <a:xfrm>
            <a:off x="1090613" y="1393241"/>
            <a:ext cx="1652587" cy="749300"/>
          </a:xfrm>
          <a:prstGeom prst="roundRect">
            <a:avLst>
              <a:gd fmla="val 12477" name="adj"/>
            </a:avLst>
          </a:prstGeom>
          <a:solidFill>
            <a:srgbClr val="FFFFCC"/>
          </a:solidFill>
          <a:ln cap="flat" cmpd="sng" w="12700">
            <a:solidFill>
              <a:schemeClr val="dk1"/>
            </a:solidFill>
            <a:prstDash val="solid"/>
            <a:round/>
            <a:headEnd len="sm" w="sm" type="none"/>
            <a:tailEnd len="sm" w="sm" type="none"/>
          </a:ln>
        </p:spPr>
        <p:txBody>
          <a:bodyPr anchorCtr="0" anchor="ctr" bIns="46025" lIns="92075" spcFirstLastPara="1" rIns="92075" wrap="square" tIns="46025">
            <a:noAutofit/>
          </a:bodyPr>
          <a:lstStyle/>
          <a:p>
            <a:pPr indent="0" lvl="0" marL="0" marR="0" rtl="0" algn="ctr">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303" name="Google Shape;303;p17"/>
          <p:cNvSpPr/>
          <p:nvPr/>
        </p:nvSpPr>
        <p:spPr>
          <a:xfrm>
            <a:off x="1143000" y="1451978"/>
            <a:ext cx="1665288" cy="577850"/>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s-PE" sz="1600">
                <a:solidFill>
                  <a:schemeClr val="dk1"/>
                </a:solidFill>
                <a:latin typeface="Calibri"/>
                <a:ea typeface="Calibri"/>
                <a:cs typeface="Calibri"/>
                <a:sym typeface="Calibri"/>
              </a:rPr>
              <a:t>Pedido del</a:t>
            </a:r>
            <a:endParaRPr/>
          </a:p>
          <a:p>
            <a:pPr indent="0" lvl="0" marL="0" marR="0" rtl="0" algn="ctr">
              <a:spcBef>
                <a:spcPts val="0"/>
              </a:spcBef>
              <a:spcAft>
                <a:spcPts val="0"/>
              </a:spcAft>
              <a:buNone/>
            </a:pPr>
            <a:r>
              <a:rPr b="1" lang="es-PE" sz="1600">
                <a:solidFill>
                  <a:schemeClr val="dk1"/>
                </a:solidFill>
                <a:latin typeface="Calibri"/>
                <a:ea typeface="Calibri"/>
                <a:cs typeface="Calibri"/>
                <a:sym typeface="Calibri"/>
              </a:rPr>
              <a:t>cliente</a:t>
            </a:r>
            <a:endParaRPr b="1" sz="1600">
              <a:solidFill>
                <a:schemeClr val="dk1"/>
              </a:solidFill>
              <a:latin typeface="Calibri"/>
              <a:ea typeface="Calibri"/>
              <a:cs typeface="Calibri"/>
              <a:sym typeface="Calibri"/>
            </a:endParaRPr>
          </a:p>
        </p:txBody>
      </p:sp>
      <p:sp>
        <p:nvSpPr>
          <p:cNvPr id="304" name="Google Shape;304;p17"/>
          <p:cNvSpPr/>
          <p:nvPr/>
        </p:nvSpPr>
        <p:spPr>
          <a:xfrm>
            <a:off x="3772802" y="1411498"/>
            <a:ext cx="1893888" cy="423863"/>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s-PE" sz="2200">
                <a:solidFill>
                  <a:schemeClr val="dk1"/>
                </a:solidFill>
                <a:latin typeface="Calibri"/>
                <a:ea typeface="Calibri"/>
                <a:cs typeface="Calibri"/>
                <a:sym typeface="Calibri"/>
              </a:rPr>
              <a:t>Desperdicio</a:t>
            </a:r>
            <a:endParaRPr/>
          </a:p>
        </p:txBody>
      </p:sp>
      <p:grpSp>
        <p:nvGrpSpPr>
          <p:cNvPr id="305" name="Google Shape;305;p17"/>
          <p:cNvGrpSpPr/>
          <p:nvPr/>
        </p:nvGrpSpPr>
        <p:grpSpPr>
          <a:xfrm>
            <a:off x="6348413" y="1312278"/>
            <a:ext cx="2273300" cy="901700"/>
            <a:chOff x="2999" y="2463"/>
            <a:chExt cx="1074" cy="757"/>
          </a:xfrm>
        </p:grpSpPr>
        <p:sp>
          <p:nvSpPr>
            <p:cNvPr id="306" name="Google Shape;306;p17"/>
            <p:cNvSpPr/>
            <p:nvPr/>
          </p:nvSpPr>
          <p:spPr>
            <a:xfrm>
              <a:off x="2999" y="2463"/>
              <a:ext cx="1074" cy="757"/>
            </a:xfrm>
            <a:prstGeom prst="rect">
              <a:avLst/>
            </a:prstGeom>
            <a:solidFill>
              <a:srgbClr val="0099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7" name="Google Shape;307;p17"/>
            <p:cNvSpPr/>
            <p:nvPr/>
          </p:nvSpPr>
          <p:spPr>
            <a:xfrm>
              <a:off x="3249" y="2524"/>
              <a:ext cx="619" cy="587"/>
            </a:xfrm>
            <a:prstGeom prst="rect">
              <a:avLst/>
            </a:prstGeom>
            <a:solidFill>
              <a:srgbClr val="009999"/>
            </a:solid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s-PE" sz="2000">
                  <a:solidFill>
                    <a:schemeClr val="dk1"/>
                  </a:solidFill>
                  <a:latin typeface="Calibri"/>
                  <a:ea typeface="Calibri"/>
                  <a:cs typeface="Calibri"/>
                  <a:sym typeface="Calibri"/>
                </a:rPr>
                <a:t>Envío del</a:t>
              </a:r>
              <a:endParaRPr/>
            </a:p>
            <a:p>
              <a:pPr indent="0" lvl="0" marL="0" marR="0" rtl="0" algn="ctr">
                <a:spcBef>
                  <a:spcPts val="0"/>
                </a:spcBef>
                <a:spcAft>
                  <a:spcPts val="0"/>
                </a:spcAft>
                <a:buNone/>
              </a:pPr>
              <a:r>
                <a:rPr b="1" lang="es-PE" sz="2000">
                  <a:solidFill>
                    <a:schemeClr val="dk1"/>
                  </a:solidFill>
                  <a:latin typeface="Calibri"/>
                  <a:ea typeface="Calibri"/>
                  <a:cs typeface="Calibri"/>
                  <a:sym typeface="Calibri"/>
                </a:rPr>
                <a:t>producto</a:t>
              </a:r>
              <a:endParaRPr b="1" sz="2000">
                <a:solidFill>
                  <a:schemeClr val="dk1"/>
                </a:solidFill>
                <a:latin typeface="Calibri"/>
                <a:ea typeface="Calibri"/>
                <a:cs typeface="Calibri"/>
                <a:sym typeface="Calibri"/>
              </a:endParaRPr>
            </a:p>
          </p:txBody>
        </p:sp>
      </p:grpSp>
      <p:cxnSp>
        <p:nvCxnSpPr>
          <p:cNvPr id="308" name="Google Shape;308;p17"/>
          <p:cNvCxnSpPr/>
          <p:nvPr/>
        </p:nvCxnSpPr>
        <p:spPr>
          <a:xfrm>
            <a:off x="3074988" y="1920291"/>
            <a:ext cx="3260725" cy="0"/>
          </a:xfrm>
          <a:prstGeom prst="straightConnector1">
            <a:avLst/>
          </a:prstGeom>
          <a:noFill/>
          <a:ln cap="flat" cmpd="sng" w="57150">
            <a:solidFill>
              <a:schemeClr val="dk2"/>
            </a:solidFill>
            <a:prstDash val="solid"/>
            <a:round/>
            <a:headEnd len="sm" w="sm" type="none"/>
            <a:tailEnd len="med" w="med" type="stealth"/>
          </a:ln>
        </p:spPr>
      </p:cxnSp>
      <p:cxnSp>
        <p:nvCxnSpPr>
          <p:cNvPr id="309" name="Google Shape;309;p17"/>
          <p:cNvCxnSpPr/>
          <p:nvPr/>
        </p:nvCxnSpPr>
        <p:spPr>
          <a:xfrm>
            <a:off x="1922463" y="2158416"/>
            <a:ext cx="0" cy="212725"/>
          </a:xfrm>
          <a:prstGeom prst="straightConnector1">
            <a:avLst/>
          </a:prstGeom>
          <a:noFill/>
          <a:ln cap="flat" cmpd="sng" w="12700">
            <a:solidFill>
              <a:schemeClr val="dk1"/>
            </a:solidFill>
            <a:prstDash val="solid"/>
            <a:round/>
            <a:headEnd len="sm" w="sm" type="none"/>
            <a:tailEnd len="sm" w="sm" type="none"/>
          </a:ln>
        </p:spPr>
      </p:cxnSp>
      <p:cxnSp>
        <p:nvCxnSpPr>
          <p:cNvPr id="310" name="Google Shape;310;p17"/>
          <p:cNvCxnSpPr/>
          <p:nvPr/>
        </p:nvCxnSpPr>
        <p:spPr>
          <a:xfrm>
            <a:off x="7485063" y="2234616"/>
            <a:ext cx="0" cy="136525"/>
          </a:xfrm>
          <a:prstGeom prst="straightConnector1">
            <a:avLst/>
          </a:prstGeom>
          <a:noFill/>
          <a:ln cap="flat" cmpd="sng" w="12700">
            <a:solidFill>
              <a:schemeClr val="dk1"/>
            </a:solidFill>
            <a:prstDash val="solid"/>
            <a:round/>
            <a:headEnd len="sm" w="sm" type="none"/>
            <a:tailEnd len="sm" w="sm" type="none"/>
          </a:ln>
        </p:spPr>
      </p:cxnSp>
      <p:sp>
        <p:nvSpPr>
          <p:cNvPr id="311" name="Google Shape;311;p17"/>
          <p:cNvSpPr/>
          <p:nvPr/>
        </p:nvSpPr>
        <p:spPr>
          <a:xfrm>
            <a:off x="3067050" y="2467978"/>
            <a:ext cx="3305393" cy="397545"/>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s-PE" sz="2000">
                <a:solidFill>
                  <a:srgbClr val="FF0000"/>
                </a:solidFill>
                <a:latin typeface="Calibri"/>
                <a:ea typeface="Calibri"/>
                <a:cs typeface="Calibri"/>
                <a:sym typeface="Calibri"/>
              </a:rPr>
              <a:t>Muuuuuuuuuuuucho Tiempo</a:t>
            </a:r>
            <a:endParaRPr/>
          </a:p>
        </p:txBody>
      </p:sp>
      <p:sp>
        <p:nvSpPr>
          <p:cNvPr id="312" name="Google Shape;312;p17"/>
          <p:cNvSpPr/>
          <p:nvPr/>
        </p:nvSpPr>
        <p:spPr>
          <a:xfrm>
            <a:off x="1143000" y="3536366"/>
            <a:ext cx="1676400" cy="749300"/>
          </a:xfrm>
          <a:prstGeom prst="roundRect">
            <a:avLst>
              <a:gd fmla="val 12477" name="adj"/>
            </a:avLst>
          </a:prstGeom>
          <a:solidFill>
            <a:srgbClr val="FFFFCC"/>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3" name="Google Shape;313;p17"/>
          <p:cNvSpPr/>
          <p:nvPr/>
        </p:nvSpPr>
        <p:spPr>
          <a:xfrm>
            <a:off x="1295400" y="3661778"/>
            <a:ext cx="1208088" cy="577850"/>
          </a:xfrm>
          <a:prstGeom prst="rect">
            <a:avLst/>
          </a:prstGeom>
          <a:no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s-PE" sz="1600">
                <a:solidFill>
                  <a:schemeClr val="dk1"/>
                </a:solidFill>
                <a:latin typeface="Calibri"/>
                <a:ea typeface="Calibri"/>
                <a:cs typeface="Calibri"/>
                <a:sym typeface="Calibri"/>
              </a:rPr>
              <a:t>Pedido del</a:t>
            </a:r>
            <a:endParaRPr/>
          </a:p>
          <a:p>
            <a:pPr indent="0" lvl="0" marL="0" marR="0" rtl="0" algn="ctr">
              <a:spcBef>
                <a:spcPts val="0"/>
              </a:spcBef>
              <a:spcAft>
                <a:spcPts val="0"/>
              </a:spcAft>
              <a:buNone/>
            </a:pPr>
            <a:r>
              <a:rPr b="1" lang="es-PE" sz="1600">
                <a:solidFill>
                  <a:schemeClr val="dk1"/>
                </a:solidFill>
                <a:latin typeface="Calibri"/>
                <a:ea typeface="Calibri"/>
                <a:cs typeface="Calibri"/>
                <a:sym typeface="Calibri"/>
              </a:rPr>
              <a:t>Cliente</a:t>
            </a:r>
            <a:endParaRPr/>
          </a:p>
        </p:txBody>
      </p:sp>
      <p:grpSp>
        <p:nvGrpSpPr>
          <p:cNvPr id="314" name="Google Shape;314;p17"/>
          <p:cNvGrpSpPr/>
          <p:nvPr/>
        </p:nvGrpSpPr>
        <p:grpSpPr>
          <a:xfrm>
            <a:off x="3459358" y="3539541"/>
            <a:ext cx="1624013" cy="901700"/>
            <a:chOff x="2095" y="3987"/>
            <a:chExt cx="1074" cy="757"/>
          </a:xfrm>
        </p:grpSpPr>
        <p:sp>
          <p:nvSpPr>
            <p:cNvPr id="315" name="Google Shape;315;p17"/>
            <p:cNvSpPr/>
            <p:nvPr/>
          </p:nvSpPr>
          <p:spPr>
            <a:xfrm>
              <a:off x="2095" y="3987"/>
              <a:ext cx="1074" cy="757"/>
            </a:xfrm>
            <a:prstGeom prst="rect">
              <a:avLst/>
            </a:prstGeom>
            <a:solidFill>
              <a:srgbClr val="009999"/>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6" name="Google Shape;316;p17"/>
            <p:cNvSpPr/>
            <p:nvPr/>
          </p:nvSpPr>
          <p:spPr>
            <a:xfrm>
              <a:off x="2221" y="4048"/>
              <a:ext cx="866" cy="587"/>
            </a:xfrm>
            <a:prstGeom prst="rect">
              <a:avLst/>
            </a:prstGeom>
            <a:solidFill>
              <a:srgbClr val="009999"/>
            </a:solidFill>
            <a:ln>
              <a:noFill/>
            </a:ln>
          </p:spPr>
          <p:txBody>
            <a:bodyPr anchorCtr="0" anchor="t" bIns="44450" lIns="90475" spcFirstLastPara="1" rIns="90475" wrap="square" tIns="44450">
              <a:spAutoFit/>
            </a:bodyPr>
            <a:lstStyle/>
            <a:p>
              <a:pPr indent="0" lvl="0" marL="0" marR="0" rtl="0" algn="ctr">
                <a:spcBef>
                  <a:spcPts val="0"/>
                </a:spcBef>
                <a:spcAft>
                  <a:spcPts val="0"/>
                </a:spcAft>
                <a:buNone/>
              </a:pPr>
              <a:r>
                <a:rPr b="1" lang="es-PE" sz="2000">
                  <a:solidFill>
                    <a:schemeClr val="dk1"/>
                  </a:solidFill>
                  <a:latin typeface="Calibri"/>
                  <a:ea typeface="Calibri"/>
                  <a:cs typeface="Calibri"/>
                  <a:sym typeface="Calibri"/>
                </a:rPr>
                <a:t>Envío del</a:t>
              </a:r>
              <a:endParaRPr/>
            </a:p>
            <a:p>
              <a:pPr indent="0" lvl="0" marL="0" marR="0" rtl="0" algn="ctr">
                <a:spcBef>
                  <a:spcPts val="0"/>
                </a:spcBef>
                <a:spcAft>
                  <a:spcPts val="0"/>
                </a:spcAft>
                <a:buNone/>
              </a:pPr>
              <a:r>
                <a:rPr b="1" lang="es-PE" sz="2000">
                  <a:solidFill>
                    <a:schemeClr val="dk1"/>
                  </a:solidFill>
                  <a:latin typeface="Calibri"/>
                  <a:ea typeface="Calibri"/>
                  <a:cs typeface="Calibri"/>
                  <a:sym typeface="Calibri"/>
                </a:rPr>
                <a:t>Producto</a:t>
              </a:r>
              <a:endParaRPr/>
            </a:p>
          </p:txBody>
        </p:sp>
      </p:grpSp>
      <p:cxnSp>
        <p:nvCxnSpPr>
          <p:cNvPr id="317" name="Google Shape;317;p17"/>
          <p:cNvCxnSpPr/>
          <p:nvPr/>
        </p:nvCxnSpPr>
        <p:spPr>
          <a:xfrm>
            <a:off x="2850464" y="3942766"/>
            <a:ext cx="606426" cy="0"/>
          </a:xfrm>
          <a:prstGeom prst="straightConnector1">
            <a:avLst/>
          </a:prstGeom>
          <a:noFill/>
          <a:ln cap="flat" cmpd="sng" w="57150">
            <a:solidFill>
              <a:schemeClr val="dk2"/>
            </a:solidFill>
            <a:prstDash val="solid"/>
            <a:round/>
            <a:headEnd len="sm" w="sm" type="none"/>
            <a:tailEnd len="med" w="med" type="stealth"/>
          </a:ln>
        </p:spPr>
      </p:cxnSp>
      <p:sp>
        <p:nvSpPr>
          <p:cNvPr id="318" name="Google Shape;318;p17"/>
          <p:cNvSpPr/>
          <p:nvPr/>
        </p:nvSpPr>
        <p:spPr>
          <a:xfrm>
            <a:off x="2237677" y="4773028"/>
            <a:ext cx="2033688" cy="393700"/>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lang="es-PE" sz="2000">
                <a:solidFill>
                  <a:srgbClr val="008000"/>
                </a:solidFill>
                <a:latin typeface="Calibri"/>
                <a:ea typeface="Calibri"/>
                <a:cs typeface="Calibri"/>
                <a:sym typeface="Calibri"/>
              </a:rPr>
              <a:t>Tiempo reducido</a:t>
            </a:r>
            <a:endParaRPr/>
          </a:p>
        </p:txBody>
      </p:sp>
      <p:sp>
        <p:nvSpPr>
          <p:cNvPr id="319" name="Google Shape;319;p17"/>
          <p:cNvSpPr/>
          <p:nvPr/>
        </p:nvSpPr>
        <p:spPr>
          <a:xfrm>
            <a:off x="323850" y="870223"/>
            <a:ext cx="2743200" cy="363538"/>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s-PE" sz="1800">
                <a:solidFill>
                  <a:schemeClr val="dk1"/>
                </a:solidFill>
                <a:latin typeface="Calibri"/>
                <a:ea typeface="Calibri"/>
                <a:cs typeface="Calibri"/>
                <a:sym typeface="Calibri"/>
              </a:rPr>
              <a:t>Negocios tradicionales </a:t>
            </a:r>
            <a:endParaRPr/>
          </a:p>
        </p:txBody>
      </p:sp>
      <p:sp>
        <p:nvSpPr>
          <p:cNvPr id="320" name="Google Shape;320;p17"/>
          <p:cNvSpPr/>
          <p:nvPr/>
        </p:nvSpPr>
        <p:spPr>
          <a:xfrm>
            <a:off x="362722" y="2974365"/>
            <a:ext cx="5023467" cy="366767"/>
          </a:xfrm>
          <a:prstGeom prst="rect">
            <a:avLst/>
          </a:prstGeom>
          <a:noFill/>
          <a:ln>
            <a:noFill/>
          </a:ln>
        </p:spPr>
        <p:txBody>
          <a:bodyPr anchorCtr="0" anchor="t" bIns="44450" lIns="90475" spcFirstLastPara="1" rIns="90475" wrap="square" tIns="44450">
            <a:spAutoFit/>
          </a:bodyPr>
          <a:lstStyle/>
          <a:p>
            <a:pPr indent="0" lvl="0" marL="0" marR="0" rtl="0" algn="l">
              <a:spcBef>
                <a:spcPts val="0"/>
              </a:spcBef>
              <a:spcAft>
                <a:spcPts val="0"/>
              </a:spcAft>
              <a:buNone/>
            </a:pPr>
            <a:r>
              <a:rPr b="1" i="1" lang="es-PE" sz="1800">
                <a:solidFill>
                  <a:schemeClr val="dk1"/>
                </a:solidFill>
                <a:latin typeface="Calibri"/>
                <a:ea typeface="Calibri"/>
                <a:cs typeface="Calibri"/>
                <a:sym typeface="Calibri"/>
              </a:rPr>
              <a:t>Producción Sin Desperdicio – Operaciones Lean </a:t>
            </a:r>
            <a:endParaRPr b="1" i="1" sz="1800">
              <a:solidFill>
                <a:schemeClr val="dk1"/>
              </a:solidFill>
              <a:latin typeface="Calibri"/>
              <a:ea typeface="Calibri"/>
              <a:cs typeface="Calibri"/>
              <a:sym typeface="Calibri"/>
            </a:endParaRPr>
          </a:p>
        </p:txBody>
      </p:sp>
      <p:cxnSp>
        <p:nvCxnSpPr>
          <p:cNvPr id="321" name="Google Shape;321;p17"/>
          <p:cNvCxnSpPr>
            <a:stCxn id="313" idx="2"/>
            <a:endCxn id="315" idx="2"/>
          </p:cNvCxnSpPr>
          <p:nvPr/>
        </p:nvCxnSpPr>
        <p:spPr>
          <a:xfrm flipH="1" rot="-5400000">
            <a:off x="2984544" y="3154528"/>
            <a:ext cx="201600" cy="2371800"/>
          </a:xfrm>
          <a:prstGeom prst="bentConnector3">
            <a:avLst>
              <a:gd fmla="val 213399" name="adj1"/>
            </a:avLst>
          </a:prstGeom>
          <a:noFill/>
          <a:ln cap="flat" cmpd="sng" w="57150">
            <a:solidFill>
              <a:schemeClr val="dk2"/>
            </a:solidFill>
            <a:prstDash val="solid"/>
            <a:miter lim="800000"/>
            <a:headEnd len="med" w="med" type="none"/>
            <a:tailEnd len="med" w="med" type="triangle"/>
          </a:ln>
        </p:spPr>
      </p:cxnSp>
      <p:cxnSp>
        <p:nvCxnSpPr>
          <p:cNvPr id="322" name="Google Shape;322;p17"/>
          <p:cNvCxnSpPr>
            <a:stCxn id="302" idx="2"/>
            <a:endCxn id="306" idx="2"/>
          </p:cNvCxnSpPr>
          <p:nvPr/>
        </p:nvCxnSpPr>
        <p:spPr>
          <a:xfrm flipH="1" rot="-5400000">
            <a:off x="4665357" y="-605909"/>
            <a:ext cx="71400" cy="5568300"/>
          </a:xfrm>
          <a:prstGeom prst="bentConnector3">
            <a:avLst>
              <a:gd fmla="val 420218" name="adj1"/>
            </a:avLst>
          </a:prstGeom>
          <a:noFill/>
          <a:ln cap="flat" cmpd="sng" w="57150">
            <a:solidFill>
              <a:schemeClr val="dk2"/>
            </a:solidFill>
            <a:prstDash val="solid"/>
            <a:miter lim="800000"/>
            <a:headEnd len="med" w="med" type="none"/>
            <a:tailEnd len="med" w="med" type="triangle"/>
          </a:ln>
        </p:spPr>
      </p:cxnSp>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8"/>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grpSp>
        <p:nvGrpSpPr>
          <p:cNvPr id="329" name="Google Shape;329;p18"/>
          <p:cNvGrpSpPr/>
          <p:nvPr/>
        </p:nvGrpSpPr>
        <p:grpSpPr>
          <a:xfrm>
            <a:off x="174948" y="1194938"/>
            <a:ext cx="8292647" cy="3965301"/>
            <a:chOff x="0" y="484"/>
            <a:chExt cx="8292647" cy="3965301"/>
          </a:xfrm>
        </p:grpSpPr>
        <p:cxnSp>
          <p:nvCxnSpPr>
            <p:cNvPr id="330" name="Google Shape;330;p18"/>
            <p:cNvCxnSpPr/>
            <p:nvPr/>
          </p:nvCxnSpPr>
          <p:spPr>
            <a:xfrm>
              <a:off x="0" y="484"/>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31" name="Google Shape;331;p18"/>
            <p:cNvSpPr/>
            <p:nvPr/>
          </p:nvSpPr>
          <p:spPr>
            <a:xfrm>
              <a:off x="0" y="484"/>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8"/>
            <p:cNvSpPr txBox="1"/>
            <p:nvPr/>
          </p:nvSpPr>
          <p:spPr>
            <a:xfrm>
              <a:off x="0" y="484"/>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Usan técnicas justo a tiempo para eliminar prácticamente todo el inventario.</a:t>
              </a:r>
              <a:endParaRPr/>
            </a:p>
          </p:txBody>
        </p:sp>
        <p:cxnSp>
          <p:nvCxnSpPr>
            <p:cNvPr id="333" name="Google Shape;333;p18"/>
            <p:cNvCxnSpPr/>
            <p:nvPr/>
          </p:nvCxnSpPr>
          <p:spPr>
            <a:xfrm>
              <a:off x="0" y="441073"/>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34" name="Google Shape;334;p18"/>
            <p:cNvSpPr/>
            <p:nvPr/>
          </p:nvSpPr>
          <p:spPr>
            <a:xfrm>
              <a:off x="0" y="441073"/>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8"/>
            <p:cNvSpPr txBox="1"/>
            <p:nvPr/>
          </p:nvSpPr>
          <p:spPr>
            <a:xfrm>
              <a:off x="0" y="441073"/>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Construyen sistemas que ayudan a los empleados a producir una parte perfecta todas las veces.</a:t>
              </a:r>
              <a:endParaRPr/>
            </a:p>
          </p:txBody>
        </p:sp>
        <p:cxnSp>
          <p:nvCxnSpPr>
            <p:cNvPr id="336" name="Google Shape;336;p18"/>
            <p:cNvCxnSpPr/>
            <p:nvPr/>
          </p:nvCxnSpPr>
          <p:spPr>
            <a:xfrm>
              <a:off x="0" y="881662"/>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37" name="Google Shape;337;p18"/>
            <p:cNvSpPr/>
            <p:nvPr/>
          </p:nvSpPr>
          <p:spPr>
            <a:xfrm>
              <a:off x="0" y="881662"/>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8"/>
            <p:cNvSpPr txBox="1"/>
            <p:nvPr/>
          </p:nvSpPr>
          <p:spPr>
            <a:xfrm>
              <a:off x="0" y="881662"/>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Reducen los requerimientos de espacio al minimizar la distancia que recorre una parte.</a:t>
              </a:r>
              <a:endParaRPr/>
            </a:p>
          </p:txBody>
        </p:sp>
        <p:cxnSp>
          <p:nvCxnSpPr>
            <p:cNvPr id="339" name="Google Shape;339;p18"/>
            <p:cNvCxnSpPr/>
            <p:nvPr/>
          </p:nvCxnSpPr>
          <p:spPr>
            <a:xfrm>
              <a:off x="0" y="1322251"/>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40" name="Google Shape;340;p18"/>
            <p:cNvSpPr/>
            <p:nvPr/>
          </p:nvSpPr>
          <p:spPr>
            <a:xfrm>
              <a:off x="0" y="1322251"/>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8"/>
            <p:cNvSpPr txBox="1"/>
            <p:nvPr/>
          </p:nvSpPr>
          <p:spPr>
            <a:xfrm>
              <a:off x="0" y="1322251"/>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Desarrollan relaciones estrechas con los proveedores, ayudándoles a entender las necesidades del cliente final.</a:t>
              </a:r>
              <a:endParaRPr/>
            </a:p>
          </p:txBody>
        </p:sp>
        <p:cxnSp>
          <p:nvCxnSpPr>
            <p:cNvPr id="342" name="Google Shape;342;p18"/>
            <p:cNvCxnSpPr/>
            <p:nvPr/>
          </p:nvCxnSpPr>
          <p:spPr>
            <a:xfrm>
              <a:off x="0" y="1762840"/>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43" name="Google Shape;343;p18"/>
            <p:cNvSpPr/>
            <p:nvPr/>
          </p:nvSpPr>
          <p:spPr>
            <a:xfrm>
              <a:off x="0" y="1762840"/>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8"/>
            <p:cNvSpPr txBox="1"/>
            <p:nvPr/>
          </p:nvSpPr>
          <p:spPr>
            <a:xfrm>
              <a:off x="0" y="1762840"/>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Educan a los proveedores para que acepten su responsabilidad en cuanto a la satisfacción de las necesidades del cliente final.</a:t>
              </a:r>
              <a:endParaRPr/>
            </a:p>
          </p:txBody>
        </p:sp>
        <p:cxnSp>
          <p:nvCxnSpPr>
            <p:cNvPr id="345" name="Google Shape;345;p18"/>
            <p:cNvCxnSpPr/>
            <p:nvPr/>
          </p:nvCxnSpPr>
          <p:spPr>
            <a:xfrm>
              <a:off x="0" y="2203429"/>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46" name="Google Shape;346;p18"/>
            <p:cNvSpPr/>
            <p:nvPr/>
          </p:nvSpPr>
          <p:spPr>
            <a:xfrm>
              <a:off x="0" y="2203429"/>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8"/>
            <p:cNvSpPr txBox="1"/>
            <p:nvPr/>
          </p:nvSpPr>
          <p:spPr>
            <a:xfrm>
              <a:off x="0" y="2203429"/>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Eliminan todas las actividades que no agregan valor. El manejo de materiales, la inspección, el inventario y el trabajo repetido son los objetivos porque no agregan valor al producto.</a:t>
              </a:r>
              <a:endParaRPr/>
            </a:p>
          </p:txBody>
        </p:sp>
        <p:cxnSp>
          <p:nvCxnSpPr>
            <p:cNvPr id="348" name="Google Shape;348;p18"/>
            <p:cNvCxnSpPr/>
            <p:nvPr/>
          </p:nvCxnSpPr>
          <p:spPr>
            <a:xfrm>
              <a:off x="0" y="2644018"/>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49" name="Google Shape;349;p18"/>
            <p:cNvSpPr/>
            <p:nvPr/>
          </p:nvSpPr>
          <p:spPr>
            <a:xfrm>
              <a:off x="0" y="2644018"/>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8"/>
            <p:cNvSpPr txBox="1"/>
            <p:nvPr/>
          </p:nvSpPr>
          <p:spPr>
            <a:xfrm>
              <a:off x="0" y="2644018"/>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Desarrollan a los empleados mejorando constantemente el diseño del trabajo, la capacitación, la participación y el compromiso de los empleados, y el trabajo en equipo.</a:t>
              </a:r>
              <a:endParaRPr/>
            </a:p>
          </p:txBody>
        </p:sp>
        <p:cxnSp>
          <p:nvCxnSpPr>
            <p:cNvPr id="351" name="Google Shape;351;p18"/>
            <p:cNvCxnSpPr/>
            <p:nvPr/>
          </p:nvCxnSpPr>
          <p:spPr>
            <a:xfrm>
              <a:off x="0" y="3084607"/>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52" name="Google Shape;352;p18"/>
            <p:cNvSpPr/>
            <p:nvPr/>
          </p:nvSpPr>
          <p:spPr>
            <a:xfrm>
              <a:off x="0" y="3084607"/>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8"/>
            <p:cNvSpPr txBox="1"/>
            <p:nvPr/>
          </p:nvSpPr>
          <p:spPr>
            <a:xfrm>
              <a:off x="0" y="3084607"/>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Hacen que los trabajos sean más desafiantes llevando la responsabilidad al nivel más bajo posible.</a:t>
              </a:r>
              <a:endParaRPr/>
            </a:p>
          </p:txBody>
        </p:sp>
        <p:cxnSp>
          <p:nvCxnSpPr>
            <p:cNvPr id="354" name="Google Shape;354;p18"/>
            <p:cNvCxnSpPr/>
            <p:nvPr/>
          </p:nvCxnSpPr>
          <p:spPr>
            <a:xfrm>
              <a:off x="0" y="3525196"/>
              <a:ext cx="8292647" cy="0"/>
            </a:xfrm>
            <a:prstGeom prst="straightConnector1">
              <a:avLst/>
            </a:prstGeom>
            <a:solidFill>
              <a:schemeClr val="accent1"/>
            </a:solidFill>
            <a:ln cap="flat" cmpd="sng" w="25400">
              <a:solidFill>
                <a:schemeClr val="accent1"/>
              </a:solidFill>
              <a:prstDash val="solid"/>
              <a:round/>
              <a:headEnd len="sm" w="sm" type="none"/>
              <a:tailEnd len="sm" w="sm" type="none"/>
            </a:ln>
            <a:effectLst>
              <a:outerShdw blurRad="40000" rotWithShape="0" dir="5400000" dist="20000">
                <a:srgbClr val="000000">
                  <a:alpha val="37647"/>
                </a:srgbClr>
              </a:outerShdw>
            </a:effectLst>
          </p:spPr>
        </p:cxnSp>
        <p:sp>
          <p:nvSpPr>
            <p:cNvPr id="355" name="Google Shape;355;p18"/>
            <p:cNvSpPr/>
            <p:nvPr/>
          </p:nvSpPr>
          <p:spPr>
            <a:xfrm>
              <a:off x="0" y="3525196"/>
              <a:ext cx="8292647" cy="4405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
            <p:cNvSpPr txBox="1"/>
            <p:nvPr/>
          </p:nvSpPr>
          <p:spPr>
            <a:xfrm>
              <a:off x="0" y="3525196"/>
              <a:ext cx="8292647" cy="440589"/>
            </a:xfrm>
            <a:prstGeom prst="rect">
              <a:avLst/>
            </a:prstGeom>
            <a:noFill/>
            <a:ln>
              <a:noFill/>
            </a:ln>
          </p:spPr>
          <p:txBody>
            <a:bodyPr anchorCtr="0" anchor="t" bIns="45700" lIns="45700" spcFirstLastPara="1" rIns="45700" wrap="square" tIns="45700">
              <a:noAutofit/>
            </a:bodyPr>
            <a:lstStyle/>
            <a:p>
              <a:pPr indent="0" lvl="0" marL="0" marR="0" rtl="0" algn="l">
                <a:lnSpc>
                  <a:spcPct val="90000"/>
                </a:lnSpc>
                <a:spcBef>
                  <a:spcPts val="0"/>
                </a:spcBef>
                <a:spcAft>
                  <a:spcPts val="0"/>
                </a:spcAft>
                <a:buNone/>
              </a:pPr>
              <a:r>
                <a:rPr lang="es-PE" sz="1200">
                  <a:solidFill>
                    <a:schemeClr val="dk1"/>
                  </a:solidFill>
                  <a:latin typeface="Calibri"/>
                  <a:ea typeface="Calibri"/>
                  <a:cs typeface="Calibri"/>
                  <a:sym typeface="Calibri"/>
                </a:rPr>
                <a:t>Crean la flexibilidad del trabajador mediante la capacitación cruzada y la reducción del número de categorías de trabajo.</a:t>
              </a:r>
              <a:endParaRPr/>
            </a:p>
          </p:txBody>
        </p:sp>
      </p:grpSp>
      <p:sp>
        <p:nvSpPr>
          <p:cNvPr id="357" name="Google Shape;357;p18"/>
          <p:cNvSpPr/>
          <p:nvPr/>
        </p:nvSpPr>
        <p:spPr>
          <a:xfrm>
            <a:off x="33469" y="690162"/>
            <a:ext cx="91105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Las organizaciones que buscan tener operaciones esbeltas tienen las siguientes características: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1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Operaciones Lean</a:t>
            </a:r>
            <a:endParaRPr/>
          </a:p>
        </p:txBody>
      </p:sp>
      <p:sp>
        <p:nvSpPr>
          <p:cNvPr id="364" name="Google Shape;364;p19"/>
          <p:cNvSpPr/>
          <p:nvPr/>
        </p:nvSpPr>
        <p:spPr>
          <a:xfrm>
            <a:off x="2891457" y="776914"/>
            <a:ext cx="336108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Beneficios de implementar Lean</a:t>
            </a:r>
            <a:endParaRPr/>
          </a:p>
        </p:txBody>
      </p:sp>
      <p:sp>
        <p:nvSpPr>
          <p:cNvPr id="365" name="Google Shape;365;p19"/>
          <p:cNvSpPr txBox="1"/>
          <p:nvPr/>
        </p:nvSpPr>
        <p:spPr>
          <a:xfrm>
            <a:off x="1244599" y="3213012"/>
            <a:ext cx="6654801" cy="2087563"/>
          </a:xfrm>
          <a:prstGeom prst="rect">
            <a:avLst/>
          </a:prstGeom>
          <a:noFill/>
          <a:ln>
            <a:noFill/>
          </a:ln>
        </p:spPr>
        <p:txBody>
          <a:bodyPr anchorCtr="0" anchor="t" bIns="0" lIns="0" spcFirstLastPara="1" rIns="0" wrap="square" tIns="0">
            <a:noAutofit/>
          </a:bodyPr>
          <a:lstStyle/>
          <a:p>
            <a:pPr indent="-63500" lvl="0" marL="444500" marR="0" rtl="0" algn="l">
              <a:lnSpc>
                <a:spcPct val="11000"/>
              </a:lnSpc>
              <a:spcBef>
                <a:spcPts val="0"/>
              </a:spcBef>
              <a:spcAft>
                <a:spcPts val="0"/>
              </a:spcAft>
              <a:buClr>
                <a:schemeClr val="dk1"/>
              </a:buClr>
              <a:buSzPts val="1000"/>
              <a:buFont typeface="Arial"/>
              <a:buNone/>
            </a:pPr>
            <a:r>
              <a:t/>
            </a:r>
            <a:endParaRPr sz="1000">
              <a:solidFill>
                <a:schemeClr val="dk1"/>
              </a:solidFill>
              <a:latin typeface="Calibri"/>
              <a:ea typeface="Calibri"/>
              <a:cs typeface="Calibri"/>
              <a:sym typeface="Calibri"/>
            </a:endParaRPr>
          </a:p>
          <a:p>
            <a:pPr indent="-127000" lvl="0" marL="444500" marR="0" rtl="0" algn="l">
              <a:lnSpc>
                <a:spcPct val="130000"/>
              </a:lnSpc>
              <a:spcBef>
                <a:spcPts val="1300"/>
              </a:spcBef>
              <a:spcAft>
                <a:spcPts val="0"/>
              </a:spcAft>
              <a:buClr>
                <a:srgbClr val="0066FF"/>
              </a:buClr>
              <a:buSzPts val="2000"/>
              <a:buFont typeface="Arial"/>
              <a:buNone/>
            </a:pPr>
            <a:r>
              <a:rPr lang="es-PE" sz="2000">
                <a:solidFill>
                  <a:srgbClr val="0066FF"/>
                </a:solidFill>
                <a:latin typeface="Arial"/>
                <a:ea typeface="Arial"/>
                <a:cs typeface="Arial"/>
                <a:sym typeface="Arial"/>
              </a:rPr>
              <a:t>Aumentan:</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Calibri"/>
                <a:ea typeface="Calibri"/>
                <a:cs typeface="Calibri"/>
                <a:sym typeface="Calibri"/>
              </a:rPr>
              <a:t>- Aprobaciones productos calidad primera </a:t>
            </a:r>
            <a:r>
              <a:rPr i="1" lang="es-PE" sz="1400">
                <a:solidFill>
                  <a:schemeClr val="dk1"/>
                </a:solidFill>
                <a:latin typeface="Calibri"/>
                <a:ea typeface="Calibri"/>
                <a:cs typeface="Calibri"/>
                <a:sym typeface="Calibri"/>
              </a:rPr>
              <a:t>(First Pass Yields)</a:t>
            </a:r>
            <a:r>
              <a:rPr lang="es-PE" sz="1400">
                <a:solidFill>
                  <a:schemeClr val="dk1"/>
                </a:solidFill>
                <a:latin typeface="Calibri"/>
                <a:ea typeface="Calibri"/>
                <a:cs typeface="Calibri"/>
                <a:sym typeface="Calibri"/>
              </a:rPr>
              <a:t> 50% - 100%</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Calibri"/>
                <a:ea typeface="Calibri"/>
                <a:cs typeface="Calibri"/>
                <a:sym typeface="Calibri"/>
              </a:rPr>
              <a:t>- Numero de productos para venta inmediata (</a:t>
            </a:r>
            <a:r>
              <a:rPr i="1" lang="es-PE" sz="1400">
                <a:solidFill>
                  <a:schemeClr val="dk1"/>
                </a:solidFill>
                <a:latin typeface="Calibri"/>
                <a:ea typeface="Calibri"/>
                <a:cs typeface="Calibri"/>
                <a:sym typeface="Calibri"/>
              </a:rPr>
              <a:t>Throughput):</a:t>
            </a:r>
            <a:r>
              <a:rPr lang="es-PE" sz="1400">
                <a:solidFill>
                  <a:schemeClr val="dk1"/>
                </a:solidFill>
                <a:latin typeface="Calibri"/>
                <a:ea typeface="Calibri"/>
                <a:cs typeface="Calibri"/>
                <a:sym typeface="Calibri"/>
              </a:rPr>
              <a:t> 40% - 80%</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Calibri"/>
                <a:ea typeface="Calibri"/>
                <a:cs typeface="Calibri"/>
                <a:sym typeface="Calibri"/>
              </a:rPr>
              <a:t>- Productividad  75% - 125%</a:t>
            </a:r>
            <a:endParaRPr/>
          </a:p>
        </p:txBody>
      </p:sp>
      <p:sp>
        <p:nvSpPr>
          <p:cNvPr id="366" name="Google Shape;366;p19"/>
          <p:cNvSpPr/>
          <p:nvPr/>
        </p:nvSpPr>
        <p:spPr>
          <a:xfrm rot="10800000">
            <a:off x="1968997" y="1354768"/>
            <a:ext cx="817451" cy="1562970"/>
          </a:xfrm>
          <a:prstGeom prst="upArrow">
            <a:avLst>
              <a:gd fmla="val 50000" name="adj1"/>
              <a:gd fmla="val 51995" name="adj2"/>
            </a:avLst>
          </a:prstGeom>
          <a:solidFill>
            <a:srgbClr val="FFFF00"/>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7" name="Google Shape;367;p19"/>
          <p:cNvSpPr/>
          <p:nvPr/>
        </p:nvSpPr>
        <p:spPr>
          <a:xfrm flipH="1">
            <a:off x="407875" y="3461868"/>
            <a:ext cx="817451" cy="1562970"/>
          </a:xfrm>
          <a:prstGeom prst="upArrow">
            <a:avLst>
              <a:gd fmla="val 50000" name="adj1"/>
              <a:gd fmla="val 51772" name="adj2"/>
            </a:avLst>
          </a:prstGeom>
          <a:solidFill>
            <a:srgbClr val="92D050"/>
          </a:solidFill>
          <a:ln>
            <a:noFill/>
          </a:ln>
        </p:spPr>
        <p:txBody>
          <a:bodyPr anchorCtr="0" anchor="ctr" bIns="46800" lIns="90000" spcFirstLastPara="1" rIns="90000" wrap="square" tIns="468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8" name="Google Shape;368;p19"/>
          <p:cNvSpPr/>
          <p:nvPr/>
        </p:nvSpPr>
        <p:spPr>
          <a:xfrm>
            <a:off x="3015790" y="1232999"/>
            <a:ext cx="5689799" cy="2007155"/>
          </a:xfrm>
          <a:prstGeom prst="rect">
            <a:avLst/>
          </a:prstGeom>
          <a:noFill/>
          <a:ln>
            <a:noFill/>
          </a:ln>
        </p:spPr>
        <p:txBody>
          <a:bodyPr anchorCtr="0" anchor="t" bIns="0" lIns="0" spcFirstLastPara="1" rIns="0" wrap="square" tIns="0">
            <a:noAutofit/>
          </a:bodyPr>
          <a:lstStyle/>
          <a:p>
            <a:pPr indent="-63500" lvl="0" marL="444500" marR="0" rtl="0" algn="l">
              <a:lnSpc>
                <a:spcPct val="11000"/>
              </a:lnSpc>
              <a:spcBef>
                <a:spcPts val="0"/>
              </a:spcBef>
              <a:spcAft>
                <a:spcPts val="0"/>
              </a:spcAft>
              <a:buClr>
                <a:schemeClr val="dk1"/>
              </a:buClr>
              <a:buSzPts val="1000"/>
              <a:buFont typeface="Arial"/>
              <a:buNone/>
            </a:pPr>
            <a:r>
              <a:t/>
            </a:r>
            <a:endParaRPr sz="1000">
              <a:solidFill>
                <a:schemeClr val="dk1"/>
              </a:solidFill>
              <a:latin typeface="Arial"/>
              <a:ea typeface="Arial"/>
              <a:cs typeface="Arial"/>
              <a:sym typeface="Arial"/>
            </a:endParaRPr>
          </a:p>
          <a:p>
            <a:pPr indent="-127000" lvl="0" marL="444500" marR="0" rtl="0" algn="l">
              <a:lnSpc>
                <a:spcPct val="61000"/>
              </a:lnSpc>
              <a:spcBef>
                <a:spcPts val="2400"/>
              </a:spcBef>
              <a:spcAft>
                <a:spcPts val="0"/>
              </a:spcAft>
              <a:buClr>
                <a:srgbClr val="0066FF"/>
              </a:buClr>
              <a:buSzPts val="2000"/>
              <a:buFont typeface="Arial"/>
              <a:buNone/>
            </a:pPr>
            <a:r>
              <a:rPr lang="es-PE" sz="2000">
                <a:solidFill>
                  <a:srgbClr val="0066FF"/>
                </a:solidFill>
                <a:latin typeface="Arial"/>
                <a:ea typeface="Arial"/>
                <a:cs typeface="Arial"/>
                <a:sym typeface="Arial"/>
              </a:rPr>
              <a:t>Disminuyen:</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Arial"/>
                <a:ea typeface="Arial"/>
                <a:cs typeface="Arial"/>
                <a:sym typeface="Arial"/>
              </a:rPr>
              <a:t>- Tiempo entre inicio y la fin del proceso </a:t>
            </a:r>
            <a:r>
              <a:rPr i="1" lang="es-PE" sz="1400">
                <a:solidFill>
                  <a:schemeClr val="dk1"/>
                </a:solidFill>
                <a:latin typeface="Arial"/>
                <a:ea typeface="Arial"/>
                <a:cs typeface="Arial"/>
                <a:sym typeface="Arial"/>
              </a:rPr>
              <a:t>(Lead Time): 1</a:t>
            </a:r>
            <a:r>
              <a:rPr lang="es-PE" sz="1400">
                <a:solidFill>
                  <a:schemeClr val="dk1"/>
                </a:solidFill>
                <a:latin typeface="Arial"/>
                <a:ea typeface="Arial"/>
                <a:cs typeface="Arial"/>
                <a:sym typeface="Arial"/>
              </a:rPr>
              <a:t>0% - 50%</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Arial"/>
                <a:ea typeface="Arial"/>
                <a:cs typeface="Arial"/>
                <a:sym typeface="Arial"/>
              </a:rPr>
              <a:t>- Requerimiento de espacio:  5% - 30%</a:t>
            </a:r>
            <a:endParaRPr/>
          </a:p>
          <a:p>
            <a:pPr indent="-127000" lvl="0" marL="444500" marR="0" rtl="0" algn="l">
              <a:lnSpc>
                <a:spcPct val="80000"/>
              </a:lnSpc>
              <a:spcBef>
                <a:spcPts val="2400"/>
              </a:spcBef>
              <a:spcAft>
                <a:spcPts val="0"/>
              </a:spcAft>
              <a:buClr>
                <a:schemeClr val="dk1"/>
              </a:buClr>
              <a:buSzPts val="1400"/>
              <a:buFont typeface="Arial"/>
              <a:buNone/>
            </a:pPr>
            <a:r>
              <a:rPr lang="es-PE" sz="1400">
                <a:solidFill>
                  <a:schemeClr val="dk1"/>
                </a:solidFill>
                <a:latin typeface="Arial"/>
                <a:ea typeface="Arial"/>
                <a:cs typeface="Arial"/>
                <a:sym typeface="Arial"/>
              </a:rPr>
              <a:t>- Trabajo en proceso </a:t>
            </a:r>
            <a:r>
              <a:rPr i="1" lang="es-PE" sz="1400">
                <a:solidFill>
                  <a:schemeClr val="dk1"/>
                </a:solidFill>
                <a:latin typeface="Arial"/>
                <a:ea typeface="Arial"/>
                <a:cs typeface="Arial"/>
                <a:sym typeface="Arial"/>
              </a:rPr>
              <a:t>-work in process (WIP)</a:t>
            </a:r>
            <a:r>
              <a:rPr lang="es-PE" sz="1400">
                <a:solidFill>
                  <a:schemeClr val="dk1"/>
                </a:solidFill>
                <a:latin typeface="Arial"/>
                <a:ea typeface="Arial"/>
                <a:cs typeface="Arial"/>
                <a:sym typeface="Arial"/>
              </a:rPr>
              <a:t>: 20% - 40%</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 name="Shape 36"/>
        <p:cNvGrpSpPr/>
        <p:nvPr/>
      </p:nvGrpSpPr>
      <p:grpSpPr>
        <a:xfrm>
          <a:off x="0" y="0"/>
          <a:ext cx="0" cy="0"/>
          <a:chOff x="0" y="0"/>
          <a:chExt cx="0" cy="0"/>
        </a:xfrm>
      </p:grpSpPr>
      <p:sp>
        <p:nvSpPr>
          <p:cNvPr id="37" name="Google Shape;37;p2"/>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INTRODUCCIÓN</a:t>
            </a:r>
            <a:endParaRPr/>
          </a:p>
        </p:txBody>
      </p:sp>
      <p:pic>
        <p:nvPicPr>
          <p:cNvPr id="38" name="Google Shape;38;p2"/>
          <p:cNvPicPr preferRelativeResize="0"/>
          <p:nvPr/>
        </p:nvPicPr>
        <p:blipFill rotWithShape="1">
          <a:blip r:embed="rId3">
            <a:alphaModFix/>
          </a:blip>
          <a:srcRect b="0" l="0" r="0" t="0"/>
          <a:stretch/>
        </p:blipFill>
        <p:spPr>
          <a:xfrm>
            <a:off x="156169" y="904521"/>
            <a:ext cx="4108723" cy="1998581"/>
          </a:xfrm>
          <a:prstGeom prst="rect">
            <a:avLst/>
          </a:prstGeom>
          <a:noFill/>
          <a:ln>
            <a:noFill/>
          </a:ln>
        </p:spPr>
      </p:pic>
      <p:sp>
        <p:nvSpPr>
          <p:cNvPr id="39" name="Google Shape;39;p2"/>
          <p:cNvSpPr/>
          <p:nvPr/>
        </p:nvSpPr>
        <p:spPr>
          <a:xfrm>
            <a:off x="6186255" y="2615209"/>
            <a:ext cx="2241894" cy="1883335"/>
          </a:xfrm>
          <a:custGeom>
            <a:rect b="b" l="l" r="r" t="t"/>
            <a:pathLst>
              <a:path extrusionOk="0" h="2514600" w="2514600">
                <a:moveTo>
                  <a:pt x="1784874" y="400924"/>
                </a:moveTo>
                <a:lnTo>
                  <a:pt x="1980470" y="236791"/>
                </a:lnTo>
                <a:lnTo>
                  <a:pt x="2136728" y="367907"/>
                </a:lnTo>
                <a:lnTo>
                  <a:pt x="2009054" y="589033"/>
                </a:lnTo>
                <a:cubicBezTo>
                  <a:pt x="2099838" y="691159"/>
                  <a:pt x="2168862" y="810711"/>
                  <a:pt x="2211913" y="940396"/>
                </a:cubicBezTo>
                <a:lnTo>
                  <a:pt x="2467251" y="940389"/>
                </a:lnTo>
                <a:lnTo>
                  <a:pt x="2502672" y="1141271"/>
                </a:lnTo>
                <a:lnTo>
                  <a:pt x="2262730" y="1228596"/>
                </a:lnTo>
                <a:cubicBezTo>
                  <a:pt x="2266630" y="1365184"/>
                  <a:pt x="2242658" y="1501134"/>
                  <a:pt x="2192278" y="1628151"/>
                </a:cubicBezTo>
                <a:lnTo>
                  <a:pt x="2387883" y="1792274"/>
                </a:lnTo>
                <a:lnTo>
                  <a:pt x="2285892" y="1968926"/>
                </a:lnTo>
                <a:lnTo>
                  <a:pt x="2045955" y="1881589"/>
                </a:lnTo>
                <a:cubicBezTo>
                  <a:pt x="1961145" y="1988728"/>
                  <a:pt x="1855395" y="2077463"/>
                  <a:pt x="1735156" y="2142380"/>
                </a:cubicBezTo>
                <a:lnTo>
                  <a:pt x="1779502" y="2393838"/>
                </a:lnTo>
                <a:lnTo>
                  <a:pt x="1587823" y="2463604"/>
                </a:lnTo>
                <a:lnTo>
                  <a:pt x="1460159" y="2242471"/>
                </a:lnTo>
                <a:cubicBezTo>
                  <a:pt x="1326323" y="2270029"/>
                  <a:pt x="1188276" y="2270030"/>
                  <a:pt x="1054440" y="2242471"/>
                </a:cubicBezTo>
                <a:lnTo>
                  <a:pt x="926777" y="2463604"/>
                </a:lnTo>
                <a:lnTo>
                  <a:pt x="735098" y="2393838"/>
                </a:lnTo>
                <a:lnTo>
                  <a:pt x="779444" y="2142380"/>
                </a:lnTo>
                <a:cubicBezTo>
                  <a:pt x="659206" y="2077463"/>
                  <a:pt x="553455" y="1988728"/>
                  <a:pt x="468645" y="1881589"/>
                </a:cubicBezTo>
                <a:lnTo>
                  <a:pt x="228708" y="1968926"/>
                </a:lnTo>
                <a:lnTo>
                  <a:pt x="126717" y="1792274"/>
                </a:lnTo>
                <a:lnTo>
                  <a:pt x="322322" y="1628151"/>
                </a:lnTo>
                <a:cubicBezTo>
                  <a:pt x="271942" y="1501134"/>
                  <a:pt x="247970" y="1365184"/>
                  <a:pt x="251870" y="1228596"/>
                </a:cubicBezTo>
                <a:lnTo>
                  <a:pt x="11928" y="1141271"/>
                </a:lnTo>
                <a:lnTo>
                  <a:pt x="47349" y="940389"/>
                </a:lnTo>
                <a:lnTo>
                  <a:pt x="302687" y="940396"/>
                </a:lnTo>
                <a:cubicBezTo>
                  <a:pt x="345738" y="810712"/>
                  <a:pt x="414762" y="691159"/>
                  <a:pt x="505546" y="589033"/>
                </a:cubicBezTo>
                <a:lnTo>
                  <a:pt x="377872" y="367907"/>
                </a:lnTo>
                <a:lnTo>
                  <a:pt x="534130" y="236791"/>
                </a:lnTo>
                <a:lnTo>
                  <a:pt x="729726" y="400924"/>
                </a:lnTo>
                <a:cubicBezTo>
                  <a:pt x="846065" y="329253"/>
                  <a:pt x="975787" y="282038"/>
                  <a:pt x="1110977" y="262160"/>
                </a:cubicBezTo>
                <a:lnTo>
                  <a:pt x="1155309" y="10700"/>
                </a:lnTo>
                <a:lnTo>
                  <a:pt x="1359291" y="10700"/>
                </a:lnTo>
                <a:lnTo>
                  <a:pt x="1403623" y="262160"/>
                </a:lnTo>
                <a:cubicBezTo>
                  <a:pt x="1538813" y="282038"/>
                  <a:pt x="1668535" y="329253"/>
                  <a:pt x="1784874" y="400924"/>
                </a:cubicBezTo>
                <a:close/>
              </a:path>
            </a:pathLst>
          </a:cu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650775" lIns="523325" spcFirstLastPara="1" rIns="523325" wrap="square" tIns="606800">
            <a:noAutofit/>
          </a:bodyPr>
          <a:lstStyle/>
          <a:p>
            <a:pPr indent="0" lvl="0" marL="0" marR="0" rtl="0" algn="ctr">
              <a:lnSpc>
                <a:spcPct val="90000"/>
              </a:lnSpc>
              <a:spcBef>
                <a:spcPts val="0"/>
              </a:spcBef>
              <a:spcAft>
                <a:spcPts val="0"/>
              </a:spcAft>
              <a:buNone/>
            </a:pPr>
            <a:r>
              <a:rPr b="1" lang="es-PE" sz="1400">
                <a:solidFill>
                  <a:schemeClr val="dk1"/>
                </a:solidFill>
                <a:latin typeface="Calibri"/>
                <a:ea typeface="Calibri"/>
                <a:cs typeface="Calibri"/>
                <a:sym typeface="Calibri"/>
              </a:rPr>
              <a:t>Mejorar el tiempo de producción</a:t>
            </a:r>
            <a:endParaRPr sz="1400">
              <a:solidFill>
                <a:schemeClr val="lt1"/>
              </a:solidFill>
              <a:latin typeface="Calibri"/>
              <a:ea typeface="Calibri"/>
              <a:cs typeface="Calibri"/>
              <a:sym typeface="Calibri"/>
            </a:endParaRPr>
          </a:p>
        </p:txBody>
      </p:sp>
      <p:sp>
        <p:nvSpPr>
          <p:cNvPr id="40" name="Google Shape;40;p2"/>
          <p:cNvSpPr/>
          <p:nvPr/>
        </p:nvSpPr>
        <p:spPr>
          <a:xfrm>
            <a:off x="5615589" y="829465"/>
            <a:ext cx="2198199" cy="1888471"/>
          </a:xfrm>
          <a:custGeom>
            <a:rect b="b" l="l" r="r" t="t"/>
            <a:pathLst>
              <a:path extrusionOk="0" h="1791850" w="1791850">
                <a:moveTo>
                  <a:pt x="1153318" y="453254"/>
                </a:moveTo>
                <a:lnTo>
                  <a:pt x="1344975" y="334552"/>
                </a:lnTo>
                <a:lnTo>
                  <a:pt x="1457297" y="446875"/>
                </a:lnTo>
                <a:lnTo>
                  <a:pt x="1338596" y="638531"/>
                </a:lnTo>
                <a:cubicBezTo>
                  <a:pt x="1384315" y="717159"/>
                  <a:pt x="1408266" y="806546"/>
                  <a:pt x="1407986" y="897500"/>
                </a:cubicBezTo>
                <a:lnTo>
                  <a:pt x="1606613" y="1004127"/>
                </a:lnTo>
                <a:lnTo>
                  <a:pt x="1565500" y="1157563"/>
                </a:lnTo>
                <a:lnTo>
                  <a:pt x="1340170" y="1150592"/>
                </a:lnTo>
                <a:cubicBezTo>
                  <a:pt x="1294935" y="1229500"/>
                  <a:pt x="1229500" y="1294936"/>
                  <a:pt x="1150592" y="1340170"/>
                </a:cubicBezTo>
                <a:lnTo>
                  <a:pt x="1157563" y="1565500"/>
                </a:lnTo>
                <a:lnTo>
                  <a:pt x="1004128" y="1606613"/>
                </a:lnTo>
                <a:lnTo>
                  <a:pt x="897499" y="1407986"/>
                </a:lnTo>
                <a:cubicBezTo>
                  <a:pt x="806545" y="1408266"/>
                  <a:pt x="717159" y="1384315"/>
                  <a:pt x="638531" y="1338596"/>
                </a:cubicBezTo>
                <a:lnTo>
                  <a:pt x="446875" y="1457298"/>
                </a:lnTo>
                <a:lnTo>
                  <a:pt x="334553" y="1344975"/>
                </a:lnTo>
                <a:lnTo>
                  <a:pt x="453254" y="1153319"/>
                </a:lnTo>
                <a:cubicBezTo>
                  <a:pt x="407535" y="1074691"/>
                  <a:pt x="383584" y="985304"/>
                  <a:pt x="383864" y="894350"/>
                </a:cubicBezTo>
                <a:lnTo>
                  <a:pt x="185237" y="787723"/>
                </a:lnTo>
                <a:lnTo>
                  <a:pt x="226350" y="634287"/>
                </a:lnTo>
                <a:lnTo>
                  <a:pt x="451680" y="641258"/>
                </a:lnTo>
                <a:cubicBezTo>
                  <a:pt x="496915" y="562350"/>
                  <a:pt x="562350" y="496914"/>
                  <a:pt x="641258" y="451680"/>
                </a:cubicBezTo>
                <a:lnTo>
                  <a:pt x="634287" y="226350"/>
                </a:lnTo>
                <a:lnTo>
                  <a:pt x="787722" y="185237"/>
                </a:lnTo>
                <a:lnTo>
                  <a:pt x="894351" y="383864"/>
                </a:lnTo>
                <a:cubicBezTo>
                  <a:pt x="985305" y="383584"/>
                  <a:pt x="1074691" y="407535"/>
                  <a:pt x="1153319" y="453254"/>
                </a:cubicBezTo>
                <a:lnTo>
                  <a:pt x="1153318" y="453254"/>
                </a:lnTo>
                <a:close/>
              </a:path>
            </a:pathLst>
          </a:custGeom>
          <a:solidFill>
            <a:schemeClr val="accent1"/>
          </a:solidFill>
          <a:ln cap="flat" cmpd="sng" w="38100">
            <a:solidFill>
              <a:schemeClr val="lt1"/>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612125" lIns="612125" spcFirstLastPara="1" rIns="612125" wrap="square" tIns="612125">
            <a:noAutofit/>
          </a:bodyPr>
          <a:lstStyle/>
          <a:p>
            <a:pPr indent="0" lvl="0" marL="0" marR="0" rtl="0" algn="ctr">
              <a:lnSpc>
                <a:spcPct val="90000"/>
              </a:lnSpc>
              <a:spcBef>
                <a:spcPts val="0"/>
              </a:spcBef>
              <a:spcAft>
                <a:spcPts val="0"/>
              </a:spcAft>
              <a:buNone/>
            </a:pPr>
            <a:r>
              <a:rPr b="1" lang="es-PE" sz="1400">
                <a:solidFill>
                  <a:schemeClr val="dk1"/>
                </a:solidFill>
                <a:latin typeface="Calibri"/>
                <a:ea typeface="Calibri"/>
                <a:cs typeface="Calibri"/>
                <a:sym typeface="Calibri"/>
              </a:rPr>
              <a:t>Eliminar el desperdicio y variabilidad</a:t>
            </a:r>
            <a:endParaRPr sz="1400">
              <a:solidFill>
                <a:schemeClr val="lt1"/>
              </a:solidFill>
              <a:latin typeface="Calibri"/>
              <a:ea typeface="Calibri"/>
              <a:cs typeface="Calibri"/>
              <a:sym typeface="Calibri"/>
            </a:endParaRPr>
          </a:p>
        </p:txBody>
      </p:sp>
      <p:sp>
        <p:nvSpPr>
          <p:cNvPr id="41" name="Google Shape;41;p2"/>
          <p:cNvSpPr/>
          <p:nvPr/>
        </p:nvSpPr>
        <p:spPr>
          <a:xfrm>
            <a:off x="6017581" y="2322961"/>
            <a:ext cx="2869624" cy="2410669"/>
          </a:xfrm>
          <a:custGeom>
            <a:rect b="b" l="l" r="r" t="t"/>
            <a:pathLst>
              <a:path extrusionOk="0" h="120000" w="120000">
                <a:moveTo>
                  <a:pt x="55099" y="3959"/>
                </a:moveTo>
                <a:lnTo>
                  <a:pt x="55099" y="3959"/>
                </a:lnTo>
                <a:cubicBezTo>
                  <a:pt x="79370" y="1881"/>
                  <a:pt x="102281" y="15336"/>
                  <a:pt x="112064" y="37411"/>
                </a:cubicBezTo>
                <a:cubicBezTo>
                  <a:pt x="121847" y="59487"/>
                  <a:pt x="116328" y="85276"/>
                  <a:pt x="98340" y="101532"/>
                </a:cubicBezTo>
                <a:lnTo>
                  <a:pt x="100485" y="104276"/>
                </a:lnTo>
                <a:lnTo>
                  <a:pt x="93152" y="102408"/>
                </a:lnTo>
                <a:lnTo>
                  <a:pt x="92973" y="94667"/>
                </a:lnTo>
                <a:lnTo>
                  <a:pt x="95118" y="97410"/>
                </a:lnTo>
                <a:cubicBezTo>
                  <a:pt x="111619" y="82798"/>
                  <a:pt x="116704" y="59601"/>
                  <a:pt x="107762" y="39728"/>
                </a:cubicBezTo>
                <a:cubicBezTo>
                  <a:pt x="98821" y="19855"/>
                  <a:pt x="77839" y="7722"/>
                  <a:pt x="55589" y="9557"/>
                </a:cubicBezTo>
                <a:close/>
              </a:path>
            </a:pathLst>
          </a:custGeom>
          <a:solidFill>
            <a:srgbClr val="B1C0D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425585" y="929938"/>
            <a:ext cx="2248008" cy="1888471"/>
          </a:xfrm>
          <a:custGeom>
            <a:rect b="b" l="l" r="r" t="t"/>
            <a:pathLst>
              <a:path extrusionOk="0" h="120000" w="120000">
                <a:moveTo>
                  <a:pt x="4314" y="65640"/>
                </a:moveTo>
                <a:lnTo>
                  <a:pt x="4314" y="65640"/>
                </a:lnTo>
                <a:cubicBezTo>
                  <a:pt x="2500" y="48218"/>
                  <a:pt x="9174" y="30981"/>
                  <a:pt x="22299" y="19186"/>
                </a:cubicBezTo>
                <a:lnTo>
                  <a:pt x="19631" y="15599"/>
                </a:lnTo>
                <a:lnTo>
                  <a:pt x="28904" y="18212"/>
                </a:lnTo>
                <a:lnTo>
                  <a:pt x="28963" y="28141"/>
                </a:lnTo>
                <a:lnTo>
                  <a:pt x="26294" y="24554"/>
                </a:lnTo>
                <a:lnTo>
                  <a:pt x="26294" y="24554"/>
                </a:lnTo>
                <a:cubicBezTo>
                  <a:pt x="14593" y="34844"/>
                  <a:pt x="8668" y="49866"/>
                  <a:pt x="10328" y="65031"/>
                </a:cubicBezTo>
                <a:close/>
              </a:path>
            </a:pathLst>
          </a:custGeom>
          <a:solidFill>
            <a:srgbClr val="B1C0D7"/>
          </a:solidFill>
          <a:ln>
            <a:noFill/>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84567" y="3212335"/>
            <a:ext cx="3980325" cy="1631216"/>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Los buenos sistemas de producción requieren que los administradores aborden dos aspectos generales y fundamentales para la administración de operaciones: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20"/>
          <p:cNvSpPr/>
          <p:nvPr/>
        </p:nvSpPr>
        <p:spPr>
          <a:xfrm>
            <a:off x="13648"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75" name="Google Shape;375;p20"/>
          <p:cNvSpPr/>
          <p:nvPr/>
        </p:nvSpPr>
        <p:spPr>
          <a:xfrm>
            <a:off x="407875" y="1195507"/>
            <a:ext cx="8548235" cy="29700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FFFFFF"/>
                </a:solidFill>
                <a:latin typeface="Calibri"/>
                <a:ea typeface="Calibri"/>
                <a:cs typeface="Calibri"/>
                <a:sym typeface="Calibri"/>
              </a:rPr>
              <a:t>Lean, JIT y las 5S son filosofías de mejora continua. Las operaciones Lean se enfocan en los deseos del cliente, 5S permite aumentar la productividad a través del orden y la limpieza, mientras que Just in Time se enfoca en eliminar el desperdicio mediante la reducción del inventario y la reducción del tiempo de producción. </a:t>
            </a:r>
            <a:endParaRPr/>
          </a:p>
          <a:p>
            <a:pPr indent="0" lvl="0" marL="0" marR="0" rtl="0" algn="l">
              <a:spcBef>
                <a:spcPts val="0"/>
              </a:spcBef>
              <a:spcAft>
                <a:spcPts val="0"/>
              </a:spcAft>
              <a:buNone/>
            </a:pPr>
            <a:r>
              <a:t/>
            </a:r>
            <a:endParaRPr sz="1700">
              <a:solidFill>
                <a:srgbClr val="FFFFFF"/>
              </a:solidFill>
              <a:latin typeface="Calibri"/>
              <a:ea typeface="Calibri"/>
              <a:cs typeface="Calibri"/>
              <a:sym typeface="Calibri"/>
            </a:endParaRPr>
          </a:p>
          <a:p>
            <a:pPr indent="0" lvl="0" marL="0" marR="0" rtl="0" algn="l">
              <a:spcBef>
                <a:spcPts val="0"/>
              </a:spcBef>
              <a:spcAft>
                <a:spcPts val="0"/>
              </a:spcAft>
              <a:buNone/>
            </a:pPr>
            <a:r>
              <a:rPr lang="es-PE" sz="1700">
                <a:solidFill>
                  <a:srgbClr val="FFFFFF"/>
                </a:solidFill>
                <a:latin typeface="Calibri"/>
                <a:ea typeface="Calibri"/>
                <a:cs typeface="Calibri"/>
                <a:sym typeface="Calibri"/>
              </a:rPr>
              <a:t>Los tres enfoques finalmente reducen el desperdicio del proceso de producción y aumentan la satisfacción del cliente. Como todo aquello que no agrega valor es un desperdicio, las organizaciones que implementan estas técnicas están agregando valor en forma más eficiente que otras empresas. La expectativa de estos sistemas es que los empleados, en quienes se delega autoridad, trabajen con una administración comprometida para crear sistemas que respondan a los clientes con un costo cada vez más bajo y una calidad cada vez más alta.</a:t>
            </a:r>
            <a:endParaRPr/>
          </a:p>
        </p:txBody>
      </p:sp>
      <p:sp>
        <p:nvSpPr>
          <p:cNvPr id="376" name="Google Shape;376;p20"/>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chemeClr val="lt1"/>
                </a:solidFill>
                <a:latin typeface="Calibri"/>
                <a:ea typeface="Calibri"/>
                <a:cs typeface="Calibri"/>
                <a:sym typeface="Calibri"/>
              </a:rPr>
              <a:t>/ CONCLUSIONES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1"/>
          <p:cNvSpPr txBox="1"/>
          <p:nvPr/>
        </p:nvSpPr>
        <p:spPr>
          <a:xfrm>
            <a:off x="398994" y="1132442"/>
            <a:ext cx="7881937" cy="1422867"/>
          </a:xfrm>
          <a:prstGeom prst="rect">
            <a:avLst/>
          </a:prstGeom>
          <a:noFill/>
          <a:ln>
            <a:noFill/>
          </a:ln>
        </p:spPr>
        <p:txBody>
          <a:bodyPr anchorCtr="0" anchor="t" bIns="91425" lIns="91425" spcFirstLastPara="1" rIns="91425" wrap="square" tIns="91425">
            <a:noAutofit/>
          </a:bodyPr>
          <a:lstStyle/>
          <a:p>
            <a:pPr indent="-342900" lvl="0" marL="342900" marR="0" rtl="0" algn="l">
              <a:spcBef>
                <a:spcPts val="0"/>
              </a:spcBef>
              <a:spcAft>
                <a:spcPts val="0"/>
              </a:spcAft>
              <a:buClr>
                <a:schemeClr val="dk1"/>
              </a:buClr>
              <a:buSzPts val="1400"/>
              <a:buFont typeface="Arial"/>
              <a:buChar char="•"/>
            </a:pPr>
            <a:r>
              <a:rPr lang="es-PE" sz="1400">
                <a:solidFill>
                  <a:schemeClr val="dk1"/>
                </a:solidFill>
                <a:latin typeface="Calibri"/>
                <a:ea typeface="Calibri"/>
                <a:cs typeface="Calibri"/>
                <a:sym typeface="Calibri"/>
              </a:rPr>
              <a:t>Render, B; Heizer, J (2014). “Principios de Administración de Operaciones”. 9na edición. México, D.F. México. Editorial Pearson.</a:t>
            </a:r>
            <a:endParaRPr/>
          </a:p>
          <a:p>
            <a:pPr indent="-254000" lvl="0" marL="342900" marR="0" rtl="0" algn="l">
              <a:spcBef>
                <a:spcPts val="28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a:p>
            <a:pPr indent="-342900" lvl="0" marL="342900" marR="0" rtl="0" algn="l">
              <a:spcBef>
                <a:spcPts val="280"/>
              </a:spcBef>
              <a:spcAft>
                <a:spcPts val="0"/>
              </a:spcAft>
              <a:buClr>
                <a:schemeClr val="dk1"/>
              </a:buClr>
              <a:buSzPts val="1400"/>
              <a:buFont typeface="Arial"/>
              <a:buChar char="•"/>
            </a:pPr>
            <a:r>
              <a:rPr lang="es-PE" sz="1400">
                <a:solidFill>
                  <a:schemeClr val="dk1"/>
                </a:solidFill>
                <a:latin typeface="Calibri"/>
                <a:ea typeface="Calibri"/>
                <a:cs typeface="Calibri"/>
                <a:sym typeface="Calibri"/>
              </a:rPr>
              <a:t>Lean Enterprise Institute. </a:t>
            </a:r>
            <a:r>
              <a:rPr lang="es-PE" sz="1400" u="sng">
                <a:solidFill>
                  <a:schemeClr val="dk1"/>
                </a:solidFill>
                <a:latin typeface="Calibri"/>
                <a:ea typeface="Calibri"/>
                <a:cs typeface="Calibri"/>
                <a:sym typeface="Calibri"/>
                <a:hlinkClick r:id="rId3">
                  <a:extLst>
                    <a:ext uri="{A12FA001-AC4F-418D-AE19-62706E023703}">
                      <ahyp:hlinkClr val="tx"/>
                    </a:ext>
                  </a:extLst>
                </a:hlinkClick>
              </a:rPr>
              <a:t>https://www.lean.org</a:t>
            </a:r>
            <a:endParaRPr sz="1400">
              <a:solidFill>
                <a:schemeClr val="dk1"/>
              </a:solidFill>
              <a:latin typeface="Calibri"/>
              <a:ea typeface="Calibri"/>
              <a:cs typeface="Calibri"/>
              <a:sym typeface="Calibri"/>
            </a:endParaRPr>
          </a:p>
          <a:p>
            <a:pPr indent="-254000" lvl="0" marL="342900" marR="0" rtl="0" algn="l">
              <a:spcBef>
                <a:spcPts val="280"/>
              </a:spcBef>
              <a:spcAft>
                <a:spcPts val="0"/>
              </a:spcAft>
              <a:buClr>
                <a:schemeClr val="dk1"/>
              </a:buClr>
              <a:buSzPts val="1400"/>
              <a:buFont typeface="Arial"/>
              <a:buNone/>
            </a:pPr>
            <a:r>
              <a:t/>
            </a:r>
            <a:endParaRPr sz="1400">
              <a:solidFill>
                <a:schemeClr val="dk1"/>
              </a:solidFill>
              <a:latin typeface="Calibri"/>
              <a:ea typeface="Calibri"/>
              <a:cs typeface="Calibri"/>
              <a:sym typeface="Calibri"/>
            </a:endParaRPr>
          </a:p>
        </p:txBody>
      </p:sp>
      <p:sp>
        <p:nvSpPr>
          <p:cNvPr id="382" name="Google Shape;382;p21"/>
          <p:cNvSpPr/>
          <p:nvPr/>
        </p:nvSpPr>
        <p:spPr>
          <a:xfrm>
            <a:off x="407875" y="320830"/>
            <a:ext cx="7204493" cy="3539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700">
                <a:solidFill>
                  <a:srgbClr val="438AD7"/>
                </a:solidFill>
                <a:latin typeface="Calibri"/>
                <a:ea typeface="Calibri"/>
                <a:cs typeface="Calibri"/>
                <a:sym typeface="Calibri"/>
              </a:rPr>
              <a:t>/ 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0" name="Google Shape;50;p3"/>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Eliminación de los desperdicios y variabilidad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4"/>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Eliminación de los desperdicios y variabilidad</a:t>
            </a:r>
            <a:endParaRPr/>
          </a:p>
        </p:txBody>
      </p:sp>
      <p:sp>
        <p:nvSpPr>
          <p:cNvPr id="57" name="Google Shape;57;p4"/>
          <p:cNvSpPr/>
          <p:nvPr/>
        </p:nvSpPr>
        <p:spPr>
          <a:xfrm>
            <a:off x="174948" y="690578"/>
            <a:ext cx="873105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Variabilidad es cualquier desviación del proceso óptimo que entrega un producto perfecto a tiempo, todas las veces.</a:t>
            </a:r>
            <a:endParaRPr sz="1800">
              <a:solidFill>
                <a:schemeClr val="dk1"/>
              </a:solidFill>
              <a:latin typeface="Calibri"/>
              <a:ea typeface="Calibri"/>
              <a:cs typeface="Calibri"/>
              <a:sym typeface="Calibri"/>
            </a:endParaRPr>
          </a:p>
        </p:txBody>
      </p:sp>
      <p:sp>
        <p:nvSpPr>
          <p:cNvPr id="58" name="Google Shape;58;p4"/>
          <p:cNvSpPr/>
          <p:nvPr/>
        </p:nvSpPr>
        <p:spPr>
          <a:xfrm>
            <a:off x="174948" y="1336909"/>
            <a:ext cx="873105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Si hay menor variabilidad en un sistema, menor será el  desperdicio. La mayor parte de la variabilidad se debe a la tolerancia del desperdicio o a la mala administración. </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rPr b="1" lang="es-PE" sz="1800">
                <a:solidFill>
                  <a:schemeClr val="dk1"/>
                </a:solidFill>
                <a:latin typeface="Calibri"/>
                <a:ea typeface="Calibri"/>
                <a:cs typeface="Calibri"/>
                <a:sym typeface="Calibri"/>
              </a:rPr>
              <a:t>Entre las muchas causas de la variabilidad están:</a:t>
            </a:r>
            <a:endParaRPr/>
          </a:p>
        </p:txBody>
      </p:sp>
      <p:grpSp>
        <p:nvGrpSpPr>
          <p:cNvPr id="59" name="Google Shape;59;p4"/>
          <p:cNvGrpSpPr/>
          <p:nvPr/>
        </p:nvGrpSpPr>
        <p:grpSpPr>
          <a:xfrm>
            <a:off x="632243" y="2480068"/>
            <a:ext cx="7879513" cy="2671306"/>
            <a:chOff x="0" y="242795"/>
            <a:chExt cx="7879513" cy="2671306"/>
          </a:xfrm>
        </p:grpSpPr>
        <p:sp>
          <p:nvSpPr>
            <p:cNvPr id="60" name="Google Shape;60;p4"/>
            <p:cNvSpPr/>
            <p:nvPr/>
          </p:nvSpPr>
          <p:spPr>
            <a:xfrm>
              <a:off x="0" y="289723"/>
              <a:ext cx="2462348" cy="1969878"/>
            </a:xfrm>
            <a:prstGeom prst="rect">
              <a:avLst/>
            </a:prstGeom>
            <a:blipFill rotWithShape="1">
              <a:blip r:embed="rId3">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4"/>
            <p:cNvSpPr/>
            <p:nvPr/>
          </p:nvSpPr>
          <p:spPr>
            <a:xfrm>
              <a:off x="221611" y="1947512"/>
              <a:ext cx="2191489" cy="919660"/>
            </a:xfrm>
            <a:prstGeom prst="wedgeRectCallout">
              <a:avLst>
                <a:gd fmla="val 20250" name="adj1"/>
                <a:gd fmla="val -607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txBox="1"/>
            <p:nvPr/>
          </p:nvSpPr>
          <p:spPr>
            <a:xfrm>
              <a:off x="221611" y="1947512"/>
              <a:ext cx="2191489" cy="91966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Diseños o especificaciones incompletos o imprecisos.</a:t>
              </a:r>
              <a:endParaRPr/>
            </a:p>
          </p:txBody>
        </p:sp>
        <p:sp>
          <p:nvSpPr>
            <p:cNvPr id="63" name="Google Shape;63;p4"/>
            <p:cNvSpPr/>
            <p:nvPr/>
          </p:nvSpPr>
          <p:spPr>
            <a:xfrm>
              <a:off x="2708582" y="242795"/>
              <a:ext cx="2462348" cy="1969878"/>
            </a:xfrm>
            <a:prstGeom prst="rect">
              <a:avLst/>
            </a:prstGeom>
            <a:blipFill rotWithShape="1">
              <a:blip r:embed="rId4">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2930194" y="1806729"/>
              <a:ext cx="2191489" cy="1107372"/>
            </a:xfrm>
            <a:prstGeom prst="wedgeRectCallout">
              <a:avLst>
                <a:gd fmla="val 20250" name="adj1"/>
                <a:gd fmla="val -607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txBox="1"/>
            <p:nvPr/>
          </p:nvSpPr>
          <p:spPr>
            <a:xfrm>
              <a:off x="2930194" y="1806729"/>
              <a:ext cx="2191489" cy="1107372"/>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Procesos de producción deficientes que permiten a los empleados y proveedores producir unidades en cantidades inapropiadas, tardías, o que no cumplen con los estándares.</a:t>
              </a:r>
              <a:endParaRPr/>
            </a:p>
          </p:txBody>
        </p:sp>
        <p:sp>
          <p:nvSpPr>
            <p:cNvPr id="66" name="Google Shape;66;p4"/>
            <p:cNvSpPr/>
            <p:nvPr/>
          </p:nvSpPr>
          <p:spPr>
            <a:xfrm>
              <a:off x="5417165" y="285652"/>
              <a:ext cx="2462348" cy="1969878"/>
            </a:xfrm>
            <a:prstGeom prst="rect">
              <a:avLst/>
            </a:prstGeom>
            <a:blipFill rotWithShape="1">
              <a:blip r:embed="rId5">
                <a:alphaModFix/>
              </a:blip>
              <a:stretch>
                <a:fillRect b="0" l="0" r="0" t="0"/>
              </a:stretch>
            </a:blip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
            <p:cNvSpPr/>
            <p:nvPr/>
          </p:nvSpPr>
          <p:spPr>
            <a:xfrm>
              <a:off x="5638777" y="1935299"/>
              <a:ext cx="2191489" cy="935945"/>
            </a:xfrm>
            <a:prstGeom prst="wedgeRectCallout">
              <a:avLst>
                <a:gd fmla="val 20250" name="adj1"/>
                <a:gd fmla="val -60700" name="adj2"/>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4"/>
            <p:cNvSpPr txBox="1"/>
            <p:nvPr/>
          </p:nvSpPr>
          <p:spPr>
            <a:xfrm>
              <a:off x="5638777" y="1935299"/>
              <a:ext cx="2191489" cy="935945"/>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None/>
              </a:pPr>
              <a:r>
                <a:rPr lang="es-PE" sz="1200">
                  <a:solidFill>
                    <a:schemeClr val="lt1"/>
                  </a:solidFill>
                  <a:latin typeface="Calibri"/>
                  <a:ea typeface="Calibri"/>
                  <a:cs typeface="Calibri"/>
                  <a:sym typeface="Calibri"/>
                </a:rPr>
                <a:t>Demandas del cliente desconocidas.</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5"/>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Eliminación de los desperdicios y variabilidad</a:t>
            </a:r>
            <a:endParaRPr/>
          </a:p>
        </p:txBody>
      </p:sp>
      <p:sp>
        <p:nvSpPr>
          <p:cNvPr id="75" name="Google Shape;75;p5"/>
          <p:cNvSpPr txBox="1"/>
          <p:nvPr/>
        </p:nvSpPr>
        <p:spPr>
          <a:xfrm>
            <a:off x="538659" y="551010"/>
            <a:ext cx="8066682" cy="461665"/>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2400">
                <a:solidFill>
                  <a:schemeClr val="dk1"/>
                </a:solidFill>
                <a:latin typeface="Calibri"/>
                <a:ea typeface="Calibri"/>
                <a:cs typeface="Calibri"/>
                <a:sym typeface="Calibri"/>
              </a:rPr>
              <a:t>Las organizaciones efectivas ponen su mirada en la perfección:</a:t>
            </a:r>
            <a:endParaRPr/>
          </a:p>
        </p:txBody>
      </p:sp>
      <p:sp>
        <p:nvSpPr>
          <p:cNvPr id="76" name="Google Shape;76;p5"/>
          <p:cNvSpPr/>
          <p:nvPr/>
        </p:nvSpPr>
        <p:spPr>
          <a:xfrm>
            <a:off x="1136130" y="1057817"/>
            <a:ext cx="6476238" cy="415503"/>
          </a:xfrm>
          <a:custGeom>
            <a:rect b="b" l="l" r="r" t="t"/>
            <a:pathLst>
              <a:path extrusionOk="0" h="415503" w="6476238">
                <a:moveTo>
                  <a:pt x="0" y="0"/>
                </a:moveTo>
                <a:lnTo>
                  <a:pt x="6476238" y="0"/>
                </a:lnTo>
                <a:lnTo>
                  <a:pt x="6476238"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Ninguna parte defectuosa</a:t>
            </a:r>
            <a:endParaRPr/>
          </a:p>
        </p:txBody>
      </p:sp>
      <p:sp>
        <p:nvSpPr>
          <p:cNvPr id="77" name="Google Shape;77;p5"/>
          <p:cNvSpPr/>
          <p:nvPr/>
        </p:nvSpPr>
        <p:spPr>
          <a:xfrm>
            <a:off x="876441" y="1005879"/>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a:off x="1512406" y="1681437"/>
            <a:ext cx="6099962" cy="415503"/>
          </a:xfrm>
          <a:custGeom>
            <a:rect b="b" l="l" r="r" t="t"/>
            <a:pathLst>
              <a:path extrusionOk="0" h="415503" w="6099962">
                <a:moveTo>
                  <a:pt x="0" y="0"/>
                </a:moveTo>
                <a:lnTo>
                  <a:pt x="6099962" y="0"/>
                </a:lnTo>
                <a:lnTo>
                  <a:pt x="6099962"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Cero inventario</a:t>
            </a:r>
            <a:endParaRPr/>
          </a:p>
        </p:txBody>
      </p:sp>
      <p:sp>
        <p:nvSpPr>
          <p:cNvPr id="79" name="Google Shape;79;p5"/>
          <p:cNvSpPr/>
          <p:nvPr/>
        </p:nvSpPr>
        <p:spPr>
          <a:xfrm>
            <a:off x="1252716" y="1629500"/>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5"/>
          <p:cNvSpPr/>
          <p:nvPr/>
        </p:nvSpPr>
        <p:spPr>
          <a:xfrm>
            <a:off x="1718603" y="2304601"/>
            <a:ext cx="5893765" cy="415503"/>
          </a:xfrm>
          <a:custGeom>
            <a:rect b="b" l="l" r="r" t="t"/>
            <a:pathLst>
              <a:path extrusionOk="0" h="415503" w="5893765">
                <a:moveTo>
                  <a:pt x="0" y="0"/>
                </a:moveTo>
                <a:lnTo>
                  <a:pt x="5893765" y="0"/>
                </a:lnTo>
                <a:lnTo>
                  <a:pt x="5893765"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Solo actividades que agregan valor</a:t>
            </a:r>
            <a:endParaRPr/>
          </a:p>
        </p:txBody>
      </p:sp>
      <p:sp>
        <p:nvSpPr>
          <p:cNvPr id="81" name="Google Shape;81;p5"/>
          <p:cNvSpPr/>
          <p:nvPr/>
        </p:nvSpPr>
        <p:spPr>
          <a:xfrm>
            <a:off x="1458913" y="2252663"/>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5"/>
          <p:cNvSpPr/>
          <p:nvPr/>
        </p:nvSpPr>
        <p:spPr>
          <a:xfrm>
            <a:off x="1784440" y="2928222"/>
            <a:ext cx="5827928" cy="415503"/>
          </a:xfrm>
          <a:custGeom>
            <a:rect b="b" l="l" r="r" t="t"/>
            <a:pathLst>
              <a:path extrusionOk="0" h="415503" w="5827928">
                <a:moveTo>
                  <a:pt x="0" y="0"/>
                </a:moveTo>
                <a:lnTo>
                  <a:pt x="5827928" y="0"/>
                </a:lnTo>
                <a:lnTo>
                  <a:pt x="5827928"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Ningún desperdicio</a:t>
            </a:r>
            <a:endParaRPr/>
          </a:p>
        </p:txBody>
      </p:sp>
      <p:sp>
        <p:nvSpPr>
          <p:cNvPr id="83" name="Google Shape;83;p5"/>
          <p:cNvSpPr/>
          <p:nvPr/>
        </p:nvSpPr>
        <p:spPr>
          <a:xfrm>
            <a:off x="1524750" y="2876284"/>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
          <p:cNvSpPr/>
          <p:nvPr/>
        </p:nvSpPr>
        <p:spPr>
          <a:xfrm>
            <a:off x="1718603" y="3551843"/>
            <a:ext cx="5893765" cy="415503"/>
          </a:xfrm>
          <a:custGeom>
            <a:rect b="b" l="l" r="r" t="t"/>
            <a:pathLst>
              <a:path extrusionOk="0" h="415503" w="5893765">
                <a:moveTo>
                  <a:pt x="0" y="0"/>
                </a:moveTo>
                <a:lnTo>
                  <a:pt x="5893765" y="0"/>
                </a:lnTo>
                <a:lnTo>
                  <a:pt x="5893765"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Cualquier actividad que no agrega valor para el cliente es un desperdicio</a:t>
            </a:r>
            <a:endParaRPr/>
          </a:p>
        </p:txBody>
      </p:sp>
      <p:sp>
        <p:nvSpPr>
          <p:cNvPr id="85" name="Google Shape;85;p5"/>
          <p:cNvSpPr/>
          <p:nvPr/>
        </p:nvSpPr>
        <p:spPr>
          <a:xfrm>
            <a:off x="1458913" y="3499905"/>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
          <p:cNvSpPr/>
          <p:nvPr/>
        </p:nvSpPr>
        <p:spPr>
          <a:xfrm>
            <a:off x="1512406" y="4175006"/>
            <a:ext cx="6099962" cy="415503"/>
          </a:xfrm>
          <a:custGeom>
            <a:rect b="b" l="l" r="r" t="t"/>
            <a:pathLst>
              <a:path extrusionOk="0" h="415503" w="6099962">
                <a:moveTo>
                  <a:pt x="0" y="0"/>
                </a:moveTo>
                <a:lnTo>
                  <a:pt x="6099962" y="0"/>
                </a:lnTo>
                <a:lnTo>
                  <a:pt x="6099962"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El cliente define el valor del producto</a:t>
            </a:r>
            <a:endParaRPr/>
          </a:p>
        </p:txBody>
      </p:sp>
      <p:sp>
        <p:nvSpPr>
          <p:cNvPr id="87" name="Google Shape;87;p5"/>
          <p:cNvSpPr/>
          <p:nvPr/>
        </p:nvSpPr>
        <p:spPr>
          <a:xfrm>
            <a:off x="1252716" y="4123068"/>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5"/>
          <p:cNvSpPr/>
          <p:nvPr/>
        </p:nvSpPr>
        <p:spPr>
          <a:xfrm>
            <a:off x="1136130" y="4798627"/>
            <a:ext cx="6476238" cy="415503"/>
          </a:xfrm>
          <a:custGeom>
            <a:rect b="b" l="l" r="r" t="t"/>
            <a:pathLst>
              <a:path extrusionOk="0" h="415503" w="6476238">
                <a:moveTo>
                  <a:pt x="0" y="0"/>
                </a:moveTo>
                <a:lnTo>
                  <a:pt x="6476238" y="0"/>
                </a:lnTo>
                <a:lnTo>
                  <a:pt x="6476238" y="415503"/>
                </a:lnTo>
                <a:lnTo>
                  <a:pt x="0" y="415503"/>
                </a:lnTo>
                <a:lnTo>
                  <a:pt x="0" y="0"/>
                </a:lnTo>
                <a:close/>
              </a:path>
            </a:pathLst>
          </a:custGeom>
          <a:solidFill>
            <a:srgbClr val="1D497D"/>
          </a:solidFill>
          <a:ln cap="flat" cmpd="sng" w="25400">
            <a:solidFill>
              <a:srgbClr val="EEECE0"/>
            </a:solidFill>
            <a:prstDash val="solid"/>
            <a:round/>
            <a:headEnd len="sm" w="sm" type="none"/>
            <a:tailEnd len="sm" w="sm" type="none"/>
          </a:ln>
        </p:spPr>
        <p:txBody>
          <a:bodyPr anchorCtr="0" anchor="ctr" bIns="35550" lIns="329800" spcFirstLastPara="1" rIns="35550" wrap="square" tIns="35550">
            <a:noAutofit/>
          </a:bodyPr>
          <a:lstStyle/>
          <a:p>
            <a:pPr indent="0" lvl="0" marL="0" marR="0" rtl="0" algn="l">
              <a:lnSpc>
                <a:spcPct val="90000"/>
              </a:lnSpc>
              <a:spcBef>
                <a:spcPts val="0"/>
              </a:spcBef>
              <a:spcAft>
                <a:spcPts val="0"/>
              </a:spcAft>
              <a:buNone/>
            </a:pPr>
            <a:r>
              <a:rPr lang="es-PE" sz="1400">
                <a:solidFill>
                  <a:schemeClr val="lt1"/>
                </a:solidFill>
                <a:latin typeface="Calibri"/>
                <a:ea typeface="Calibri"/>
                <a:cs typeface="Calibri"/>
                <a:sym typeface="Calibri"/>
              </a:rPr>
              <a:t>Si el cliente no quiere pagar por él, es un desperdicio</a:t>
            </a:r>
            <a:endParaRPr/>
          </a:p>
        </p:txBody>
      </p:sp>
      <p:sp>
        <p:nvSpPr>
          <p:cNvPr id="89" name="Google Shape;89;p5"/>
          <p:cNvSpPr/>
          <p:nvPr/>
        </p:nvSpPr>
        <p:spPr>
          <a:xfrm>
            <a:off x="876441" y="4746689"/>
            <a:ext cx="519379" cy="519379"/>
          </a:xfrm>
          <a:prstGeom prst="ellipse">
            <a:avLst/>
          </a:prstGeom>
          <a:solidFill>
            <a:srgbClr val="EEECE0"/>
          </a:solidFill>
          <a:ln cap="flat" cmpd="sng" w="25400">
            <a:solidFill>
              <a:srgbClr val="1D49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2000"/>
                                        <p:tgtEl>
                                          <p:spTgt spid="76"/>
                                        </p:tgtEl>
                                      </p:cBhvr>
                                    </p:animEffect>
                                  </p:childTnLst>
                                </p:cTn>
                              </p:par>
                              <p:par>
                                <p:cTn fill="hold" nodeType="withEffect" presetClass="entr" presetID="10" presetSubtype="0">
                                  <p:stCondLst>
                                    <p:cond delay="0"/>
                                  </p:stCondLst>
                                  <p:childTnLst>
                                    <p:set>
                                      <p:cBhvr>
                                        <p:cTn dur="1" fill="hold">
                                          <p:stCondLst>
                                            <p:cond delay="0"/>
                                          </p:stCondLst>
                                        </p:cTn>
                                        <p:tgtEl>
                                          <p:spTgt spid="77"/>
                                        </p:tgtEl>
                                        <p:attrNameLst>
                                          <p:attrName>style.visibility</p:attrName>
                                        </p:attrNameLst>
                                      </p:cBhvr>
                                      <p:to>
                                        <p:strVal val="visible"/>
                                      </p:to>
                                    </p:set>
                                    <p:animEffect filter="fade" transition="in">
                                      <p:cBhvr>
                                        <p:cTn dur="2000"/>
                                        <p:tgtEl>
                                          <p:spTgt spid="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2000"/>
                                        <p:tgtEl>
                                          <p:spTgt spid="79"/>
                                        </p:tgtEl>
                                      </p:cBhvr>
                                    </p:animEffect>
                                  </p:childTnLst>
                                </p:cTn>
                              </p:par>
                              <p:par>
                                <p:cTn fill="hold" nodeType="withEffect" presetClass="entr" presetID="10" presetSubtype="0">
                                  <p:stCondLst>
                                    <p:cond delay="0"/>
                                  </p:stCondLst>
                                  <p:childTnLst>
                                    <p:set>
                                      <p:cBhvr>
                                        <p:cTn dur="1" fill="hold">
                                          <p:stCondLst>
                                            <p:cond delay="0"/>
                                          </p:stCondLst>
                                        </p:cTn>
                                        <p:tgtEl>
                                          <p:spTgt spid="78"/>
                                        </p:tgtEl>
                                        <p:attrNameLst>
                                          <p:attrName>style.visibility</p:attrName>
                                        </p:attrNameLst>
                                      </p:cBhvr>
                                      <p:to>
                                        <p:strVal val="visible"/>
                                      </p:to>
                                    </p:set>
                                    <p:animEffect filter="fade" transition="in">
                                      <p:cBhvr>
                                        <p:cTn dur="2000"/>
                                        <p:tgtEl>
                                          <p:spTgt spid="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2000"/>
                                        <p:tgtEl>
                                          <p:spTgt spid="81"/>
                                        </p:tgtEl>
                                      </p:cBhvr>
                                    </p:animEffect>
                                  </p:childTnLst>
                                </p:cTn>
                              </p:par>
                              <p:par>
                                <p:cTn fill="hold" nodeType="with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2000"/>
                                        <p:tgtEl>
                                          <p:spTgt spid="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2000"/>
                                        <p:tgtEl>
                                          <p:spTgt spid="83"/>
                                        </p:tgtEl>
                                      </p:cBhvr>
                                    </p:animEffect>
                                  </p:childTnLst>
                                </p:cTn>
                              </p:par>
                              <p:par>
                                <p:cTn fill="hold" nodeType="with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20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gtEl>
                                        <p:attrNameLst>
                                          <p:attrName>style.visibility</p:attrName>
                                        </p:attrNameLst>
                                      </p:cBhvr>
                                      <p:to>
                                        <p:strVal val="visible"/>
                                      </p:to>
                                    </p:set>
                                    <p:animEffect filter="fade" transition="in">
                                      <p:cBhvr>
                                        <p:cTn dur="2000"/>
                                        <p:tgtEl>
                                          <p:spTgt spid="85"/>
                                        </p:tgtEl>
                                      </p:cBhvr>
                                    </p:animEffect>
                                  </p:childTnLst>
                                </p:cTn>
                              </p:par>
                              <p:par>
                                <p:cTn fill="hold" nodeType="with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2000"/>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2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2000"/>
                                        <p:tgtEl>
                                          <p:spTgt spid="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2000"/>
                                        <p:tgtEl>
                                          <p:spTgt spid="89"/>
                                        </p:tgtEl>
                                      </p:cBhvr>
                                    </p:animEffect>
                                  </p:childTnLst>
                                </p:cTn>
                              </p:par>
                              <p:par>
                                <p:cTn fill="hold" nodeType="with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2000"/>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Eliminación de los desperdicios y variabilidad</a:t>
            </a:r>
            <a:endParaRPr/>
          </a:p>
        </p:txBody>
      </p:sp>
      <p:sp>
        <p:nvSpPr>
          <p:cNvPr id="96" name="Google Shape;96;p6"/>
          <p:cNvSpPr/>
          <p:nvPr/>
        </p:nvSpPr>
        <p:spPr>
          <a:xfrm>
            <a:off x="174948" y="555140"/>
            <a:ext cx="535954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800">
                <a:solidFill>
                  <a:schemeClr val="dk2"/>
                </a:solidFill>
                <a:latin typeface="Calibri"/>
                <a:ea typeface="Calibri"/>
                <a:cs typeface="Calibri"/>
                <a:sym typeface="Calibri"/>
              </a:rPr>
              <a:t>Taiichi Ohno identificó siete categorías de desperdicio:</a:t>
            </a:r>
            <a:endParaRPr/>
          </a:p>
        </p:txBody>
      </p:sp>
      <p:grpSp>
        <p:nvGrpSpPr>
          <p:cNvPr id="97" name="Google Shape;97;p6"/>
          <p:cNvGrpSpPr/>
          <p:nvPr/>
        </p:nvGrpSpPr>
        <p:grpSpPr>
          <a:xfrm>
            <a:off x="143841" y="946395"/>
            <a:ext cx="8856318" cy="4319457"/>
            <a:chOff x="0" y="0"/>
            <a:chExt cx="8856318" cy="4319457"/>
          </a:xfrm>
        </p:grpSpPr>
        <p:sp>
          <p:nvSpPr>
            <p:cNvPr id="98" name="Google Shape;98;p6"/>
            <p:cNvSpPr/>
            <p:nvPr/>
          </p:nvSpPr>
          <p:spPr>
            <a:xfrm>
              <a:off x="0" y="0"/>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6"/>
            <p:cNvSpPr txBox="1"/>
            <p:nvPr/>
          </p:nvSpPr>
          <p:spPr>
            <a:xfrm>
              <a:off x="1828098" y="0"/>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1. </a:t>
              </a:r>
              <a:r>
                <a:rPr lang="es-PE" sz="1600" u="sng">
                  <a:solidFill>
                    <a:schemeClr val="lt1"/>
                  </a:solidFill>
                  <a:latin typeface="Calibri"/>
                  <a:ea typeface="Calibri"/>
                  <a:cs typeface="Calibri"/>
                  <a:sym typeface="Calibri"/>
                </a:rPr>
                <a:t>Sobreproducción</a:t>
              </a:r>
              <a:r>
                <a:rPr lang="es-PE" sz="1600" u="none">
                  <a:solidFill>
                    <a:schemeClr val="lt1"/>
                  </a:solidFill>
                  <a:latin typeface="Calibri"/>
                  <a:ea typeface="Calibri"/>
                  <a:cs typeface="Calibri"/>
                  <a:sym typeface="Calibri"/>
                </a:rPr>
                <a:t>: Producir más de lo que ordena el cliente o producir por adelantado</a:t>
              </a:r>
              <a:endParaRPr sz="1600">
                <a:solidFill>
                  <a:schemeClr val="lt1"/>
                </a:solidFill>
                <a:latin typeface="Calibri"/>
                <a:ea typeface="Calibri"/>
                <a:cs typeface="Calibri"/>
                <a:sym typeface="Calibri"/>
              </a:endParaRPr>
            </a:p>
          </p:txBody>
        </p:sp>
        <p:sp>
          <p:nvSpPr>
            <p:cNvPr id="100" name="Google Shape;100;p6"/>
            <p:cNvSpPr/>
            <p:nvPr/>
          </p:nvSpPr>
          <p:spPr>
            <a:xfrm>
              <a:off x="56834" y="56834"/>
              <a:ext cx="1771263" cy="454679"/>
            </a:xfrm>
            <a:prstGeom prst="roundRect">
              <a:avLst>
                <a:gd fmla="val 10000" name="adj"/>
              </a:avLst>
            </a:prstGeom>
            <a:blipFill rotWithShape="1">
              <a:blip r:embed="rId3">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6"/>
            <p:cNvSpPr/>
            <p:nvPr/>
          </p:nvSpPr>
          <p:spPr>
            <a:xfrm>
              <a:off x="0" y="625184"/>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txBox="1"/>
            <p:nvPr/>
          </p:nvSpPr>
          <p:spPr>
            <a:xfrm>
              <a:off x="1828098" y="625184"/>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2. </a:t>
              </a:r>
              <a:r>
                <a:rPr lang="es-PE" sz="1600" u="sng">
                  <a:solidFill>
                    <a:schemeClr val="lt1"/>
                  </a:solidFill>
                  <a:latin typeface="Calibri"/>
                  <a:ea typeface="Calibri"/>
                  <a:cs typeface="Calibri"/>
                  <a:sym typeface="Calibri"/>
                </a:rPr>
                <a:t>Filas o colas</a:t>
              </a:r>
              <a:r>
                <a:rPr lang="es-PE" sz="1600" u="none">
                  <a:solidFill>
                    <a:schemeClr val="lt1"/>
                  </a:solidFill>
                  <a:latin typeface="Calibri"/>
                  <a:ea typeface="Calibri"/>
                  <a:cs typeface="Calibri"/>
                  <a:sym typeface="Calibri"/>
                </a:rPr>
                <a:t>: El tiempo ocioso, el almacenamiento y la espera son desperdicio (no agregan valor)</a:t>
              </a:r>
              <a:endParaRPr sz="1600">
                <a:solidFill>
                  <a:schemeClr val="lt1"/>
                </a:solidFill>
                <a:latin typeface="Calibri"/>
                <a:ea typeface="Calibri"/>
                <a:cs typeface="Calibri"/>
                <a:sym typeface="Calibri"/>
              </a:endParaRPr>
            </a:p>
          </p:txBody>
        </p:sp>
        <p:sp>
          <p:nvSpPr>
            <p:cNvPr id="103" name="Google Shape;103;p6"/>
            <p:cNvSpPr/>
            <p:nvPr/>
          </p:nvSpPr>
          <p:spPr>
            <a:xfrm>
              <a:off x="56834" y="682019"/>
              <a:ext cx="1771263" cy="454679"/>
            </a:xfrm>
            <a:prstGeom prst="roundRect">
              <a:avLst>
                <a:gd fmla="val 10000" name="adj"/>
              </a:avLst>
            </a:prstGeom>
            <a:blipFill rotWithShape="1">
              <a:blip r:embed="rId4">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a:off x="0" y="1250369"/>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6"/>
            <p:cNvSpPr txBox="1"/>
            <p:nvPr/>
          </p:nvSpPr>
          <p:spPr>
            <a:xfrm>
              <a:off x="1828098" y="1250369"/>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3. </a:t>
              </a:r>
              <a:r>
                <a:rPr lang="es-PE" sz="1600" u="sng">
                  <a:solidFill>
                    <a:schemeClr val="lt1"/>
                  </a:solidFill>
                  <a:latin typeface="Calibri"/>
                  <a:ea typeface="Calibri"/>
                  <a:cs typeface="Calibri"/>
                  <a:sym typeface="Calibri"/>
                </a:rPr>
                <a:t>Transporte</a:t>
              </a:r>
              <a:r>
                <a:rPr lang="es-PE" sz="1600">
                  <a:solidFill>
                    <a:schemeClr val="lt1"/>
                  </a:solidFill>
                  <a:latin typeface="Calibri"/>
                  <a:ea typeface="Calibri"/>
                  <a:cs typeface="Calibri"/>
                  <a:sym typeface="Calibri"/>
                </a:rPr>
                <a:t>: El movimiento de materiales entre las plantas o entre centros de trabajo y el manejo en más de una ocasión son desperdicio.</a:t>
              </a:r>
              <a:endParaRPr/>
            </a:p>
          </p:txBody>
        </p:sp>
        <p:sp>
          <p:nvSpPr>
            <p:cNvPr id="106" name="Google Shape;106;p6"/>
            <p:cNvSpPr/>
            <p:nvPr/>
          </p:nvSpPr>
          <p:spPr>
            <a:xfrm>
              <a:off x="56834" y="1307204"/>
              <a:ext cx="1771263" cy="454679"/>
            </a:xfrm>
            <a:prstGeom prst="roundRect">
              <a:avLst>
                <a:gd fmla="val 10000" name="adj"/>
              </a:avLst>
            </a:prstGeom>
            <a:blipFill rotWithShape="1">
              <a:blip r:embed="rId5">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6"/>
            <p:cNvSpPr/>
            <p:nvPr/>
          </p:nvSpPr>
          <p:spPr>
            <a:xfrm>
              <a:off x="0" y="1875554"/>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6"/>
            <p:cNvSpPr txBox="1"/>
            <p:nvPr/>
          </p:nvSpPr>
          <p:spPr>
            <a:xfrm>
              <a:off x="1828098" y="1875554"/>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4. </a:t>
              </a:r>
              <a:r>
                <a:rPr lang="es-PE" sz="1600" u="sng">
                  <a:solidFill>
                    <a:schemeClr val="lt1"/>
                  </a:solidFill>
                  <a:latin typeface="Calibri"/>
                  <a:ea typeface="Calibri"/>
                  <a:cs typeface="Calibri"/>
                  <a:sym typeface="Calibri"/>
                </a:rPr>
                <a:t>Inventario</a:t>
              </a:r>
              <a:r>
                <a:rPr lang="es-PE" sz="1600">
                  <a:solidFill>
                    <a:schemeClr val="lt1"/>
                  </a:solidFill>
                  <a:latin typeface="Calibri"/>
                  <a:ea typeface="Calibri"/>
                  <a:cs typeface="Calibri"/>
                  <a:sym typeface="Calibri"/>
                </a:rPr>
                <a:t>: Las materias primas innecesarias, el trabajo en proceso, los bienes terminados y el exceso de suministros no agregan valor y son desperdicios.</a:t>
              </a:r>
              <a:endParaRPr/>
            </a:p>
          </p:txBody>
        </p:sp>
        <p:sp>
          <p:nvSpPr>
            <p:cNvPr id="109" name="Google Shape;109;p6"/>
            <p:cNvSpPr/>
            <p:nvPr/>
          </p:nvSpPr>
          <p:spPr>
            <a:xfrm>
              <a:off x="56834" y="1932389"/>
              <a:ext cx="1771263" cy="454679"/>
            </a:xfrm>
            <a:prstGeom prst="roundRect">
              <a:avLst>
                <a:gd fmla="val 10000" name="adj"/>
              </a:avLst>
            </a:prstGeom>
            <a:blipFill rotWithShape="1">
              <a:blip r:embed="rId6">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6"/>
            <p:cNvSpPr/>
            <p:nvPr/>
          </p:nvSpPr>
          <p:spPr>
            <a:xfrm>
              <a:off x="0" y="2500738"/>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
            <p:cNvSpPr txBox="1"/>
            <p:nvPr/>
          </p:nvSpPr>
          <p:spPr>
            <a:xfrm>
              <a:off x="1828098" y="2500738"/>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5. </a:t>
              </a:r>
              <a:r>
                <a:rPr lang="es-PE" sz="1600" u="sng">
                  <a:solidFill>
                    <a:schemeClr val="lt1"/>
                  </a:solidFill>
                  <a:latin typeface="Calibri"/>
                  <a:ea typeface="Calibri"/>
                  <a:cs typeface="Calibri"/>
                  <a:sym typeface="Calibri"/>
                </a:rPr>
                <a:t>Movimiento</a:t>
              </a:r>
              <a:r>
                <a:rPr lang="es-PE" sz="1600">
                  <a:solidFill>
                    <a:schemeClr val="lt1"/>
                  </a:solidFill>
                  <a:latin typeface="Calibri"/>
                  <a:ea typeface="Calibri"/>
                  <a:cs typeface="Calibri"/>
                  <a:sym typeface="Calibri"/>
                </a:rPr>
                <a:t>: El movimiento de equipo o personas que no agrega valor es desperdicio.</a:t>
              </a:r>
              <a:endParaRPr/>
            </a:p>
          </p:txBody>
        </p:sp>
        <p:sp>
          <p:nvSpPr>
            <p:cNvPr id="112" name="Google Shape;112;p6"/>
            <p:cNvSpPr/>
            <p:nvPr/>
          </p:nvSpPr>
          <p:spPr>
            <a:xfrm>
              <a:off x="56834" y="2557573"/>
              <a:ext cx="1771263" cy="454679"/>
            </a:xfrm>
            <a:prstGeom prst="roundRect">
              <a:avLst>
                <a:gd fmla="val 10000" name="adj"/>
              </a:avLst>
            </a:prstGeom>
            <a:blipFill rotWithShape="1">
              <a:blip r:embed="rId7">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6"/>
            <p:cNvSpPr/>
            <p:nvPr/>
          </p:nvSpPr>
          <p:spPr>
            <a:xfrm>
              <a:off x="0" y="3125923"/>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6"/>
            <p:cNvSpPr txBox="1"/>
            <p:nvPr/>
          </p:nvSpPr>
          <p:spPr>
            <a:xfrm>
              <a:off x="1828098" y="3125923"/>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6. </a:t>
              </a:r>
              <a:r>
                <a:rPr lang="es-PE" sz="1600" u="sng">
                  <a:solidFill>
                    <a:schemeClr val="lt1"/>
                  </a:solidFill>
                  <a:latin typeface="Calibri"/>
                  <a:ea typeface="Calibri"/>
                  <a:cs typeface="Calibri"/>
                  <a:sym typeface="Calibri"/>
                </a:rPr>
                <a:t>Sobre procesamiento:</a:t>
              </a:r>
              <a:r>
                <a:rPr lang="es-PE" sz="1600">
                  <a:solidFill>
                    <a:schemeClr val="lt1"/>
                  </a:solidFill>
                  <a:latin typeface="Calibri"/>
                  <a:ea typeface="Calibri"/>
                  <a:cs typeface="Calibri"/>
                  <a:sym typeface="Calibri"/>
                </a:rPr>
                <a:t> El trabajo realizado sobre el producto pero que no agrega valor es desperdicio.</a:t>
              </a:r>
              <a:endParaRPr/>
            </a:p>
          </p:txBody>
        </p:sp>
        <p:sp>
          <p:nvSpPr>
            <p:cNvPr id="115" name="Google Shape;115;p6"/>
            <p:cNvSpPr/>
            <p:nvPr/>
          </p:nvSpPr>
          <p:spPr>
            <a:xfrm>
              <a:off x="56834" y="3182758"/>
              <a:ext cx="1771263" cy="454679"/>
            </a:xfrm>
            <a:prstGeom prst="roundRect">
              <a:avLst>
                <a:gd fmla="val 10000" name="adj"/>
              </a:avLst>
            </a:prstGeom>
            <a:blipFill rotWithShape="1">
              <a:blip r:embed="rId8">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6"/>
            <p:cNvSpPr/>
            <p:nvPr/>
          </p:nvSpPr>
          <p:spPr>
            <a:xfrm>
              <a:off x="0" y="3751108"/>
              <a:ext cx="8856318" cy="568349"/>
            </a:xfrm>
            <a:prstGeom prst="roundRect">
              <a:avLst>
                <a:gd fmla="val 10000" name="adj"/>
              </a:avLst>
            </a:prstGeom>
            <a:solidFill>
              <a:schemeClr val="lt1"/>
            </a:solid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6"/>
            <p:cNvSpPr txBox="1"/>
            <p:nvPr/>
          </p:nvSpPr>
          <p:spPr>
            <a:xfrm>
              <a:off x="1828098" y="3751108"/>
              <a:ext cx="7028219" cy="568349"/>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None/>
              </a:pPr>
              <a:r>
                <a:rPr lang="es-PE" sz="1600">
                  <a:solidFill>
                    <a:schemeClr val="lt1"/>
                  </a:solidFill>
                  <a:latin typeface="Calibri"/>
                  <a:ea typeface="Calibri"/>
                  <a:cs typeface="Calibri"/>
                  <a:sym typeface="Calibri"/>
                </a:rPr>
                <a:t>7. </a:t>
              </a:r>
              <a:r>
                <a:rPr lang="es-PE" sz="1600" u="sng">
                  <a:solidFill>
                    <a:schemeClr val="lt1"/>
                  </a:solidFill>
                  <a:latin typeface="Calibri"/>
                  <a:ea typeface="Calibri"/>
                  <a:cs typeface="Calibri"/>
                  <a:sym typeface="Calibri"/>
                </a:rPr>
                <a:t>Producto defectuoso: </a:t>
              </a:r>
              <a:r>
                <a:rPr lang="es-PE" sz="1600">
                  <a:solidFill>
                    <a:schemeClr val="lt1"/>
                  </a:solidFill>
                  <a:latin typeface="Calibri"/>
                  <a:ea typeface="Calibri"/>
                  <a:cs typeface="Calibri"/>
                  <a:sym typeface="Calibri"/>
                </a:rPr>
                <a:t>Las devoluciones, las reclamaciones de garantía, el trabajo repetido y los sobrantes son un desperdicio.</a:t>
              </a:r>
              <a:endParaRPr/>
            </a:p>
          </p:txBody>
        </p:sp>
        <p:sp>
          <p:nvSpPr>
            <p:cNvPr id="118" name="Google Shape;118;p6"/>
            <p:cNvSpPr/>
            <p:nvPr/>
          </p:nvSpPr>
          <p:spPr>
            <a:xfrm>
              <a:off x="56834" y="3807943"/>
              <a:ext cx="1771263" cy="454679"/>
            </a:xfrm>
            <a:prstGeom prst="roundRect">
              <a:avLst>
                <a:gd fmla="val 10000" name="adj"/>
              </a:avLst>
            </a:prstGeom>
            <a:blipFill rotWithShape="1">
              <a:blip r:embed="rId9">
                <a:alphaModFix/>
              </a:blip>
              <a:stretch>
                <a:fillRect b="0" l="0" r="0" t="0"/>
              </a:stretch>
            </a:blipFill>
            <a:ln cap="flat" cmpd="sng" w="38100">
              <a:solidFill>
                <a:srgbClr val="429BB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Eliminación de los desperdicios y variabilidad a través del uso de las 5S</a:t>
            </a:r>
            <a:endParaRPr/>
          </a:p>
        </p:txBody>
      </p:sp>
      <p:grpSp>
        <p:nvGrpSpPr>
          <p:cNvPr id="125" name="Google Shape;125;p7"/>
          <p:cNvGrpSpPr/>
          <p:nvPr/>
        </p:nvGrpSpPr>
        <p:grpSpPr>
          <a:xfrm>
            <a:off x="478731" y="1297728"/>
            <a:ext cx="8186538" cy="4096442"/>
            <a:chOff x="306109" y="1055200"/>
            <a:chExt cx="9674782" cy="5919311"/>
          </a:xfrm>
        </p:grpSpPr>
        <p:sp>
          <p:nvSpPr>
            <p:cNvPr id="126" name="Google Shape;126;p7"/>
            <p:cNvSpPr txBox="1"/>
            <p:nvPr/>
          </p:nvSpPr>
          <p:spPr>
            <a:xfrm>
              <a:off x="2828193" y="4350583"/>
              <a:ext cx="4392488" cy="26239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PE" sz="1600">
                  <a:solidFill>
                    <a:schemeClr val="dk1"/>
                  </a:solidFill>
                  <a:latin typeface="Calibri"/>
                  <a:ea typeface="Calibri"/>
                  <a:cs typeface="Calibri"/>
                  <a:sym typeface="Calibri"/>
                </a:rPr>
                <a:t>Desarrollar ambientes de trabajo agradables y eficientes en un clima de seguridad, orden , limpieza y constancia que permita el correcto desempeño de las funciones diarias, logrando así los estándares de calidad pedidos por nuestros clientes.</a:t>
              </a:r>
              <a:endParaRPr/>
            </a:p>
          </p:txBody>
        </p:sp>
        <p:pic>
          <p:nvPicPr>
            <p:cNvPr id="127" name="Google Shape;127;p7"/>
            <p:cNvPicPr preferRelativeResize="0"/>
            <p:nvPr/>
          </p:nvPicPr>
          <p:blipFill rotWithShape="1">
            <a:blip r:embed="rId3">
              <a:alphaModFix/>
            </a:blip>
            <a:srcRect b="0" l="0" r="0" t="0"/>
            <a:stretch/>
          </p:blipFill>
          <p:spPr>
            <a:xfrm>
              <a:off x="306109" y="4753712"/>
              <a:ext cx="2381250" cy="1924050"/>
            </a:xfrm>
            <a:prstGeom prst="rect">
              <a:avLst/>
            </a:prstGeom>
            <a:noFill/>
            <a:ln>
              <a:noFill/>
            </a:ln>
          </p:spPr>
        </p:pic>
        <p:pic>
          <p:nvPicPr>
            <p:cNvPr id="128" name="Google Shape;128;p7"/>
            <p:cNvPicPr preferRelativeResize="0"/>
            <p:nvPr/>
          </p:nvPicPr>
          <p:blipFill rotWithShape="1">
            <a:blip r:embed="rId4">
              <a:alphaModFix/>
            </a:blip>
            <a:srcRect b="0" l="0" r="0" t="0"/>
            <a:stretch/>
          </p:blipFill>
          <p:spPr>
            <a:xfrm>
              <a:off x="306109" y="1400404"/>
              <a:ext cx="2057400" cy="2228850"/>
            </a:xfrm>
            <a:prstGeom prst="rect">
              <a:avLst/>
            </a:prstGeom>
            <a:noFill/>
            <a:ln>
              <a:noFill/>
            </a:ln>
          </p:spPr>
        </p:pic>
        <p:pic>
          <p:nvPicPr>
            <p:cNvPr id="129" name="Google Shape;129;p7"/>
            <p:cNvPicPr preferRelativeResize="0"/>
            <p:nvPr/>
          </p:nvPicPr>
          <p:blipFill rotWithShape="1">
            <a:blip r:embed="rId5">
              <a:alphaModFix/>
            </a:blip>
            <a:srcRect b="0" l="0" r="0" t="0"/>
            <a:stretch/>
          </p:blipFill>
          <p:spPr>
            <a:xfrm>
              <a:off x="7523441" y="1268764"/>
              <a:ext cx="2457450" cy="1857375"/>
            </a:xfrm>
            <a:prstGeom prst="rect">
              <a:avLst/>
            </a:prstGeom>
            <a:noFill/>
            <a:ln>
              <a:noFill/>
            </a:ln>
          </p:spPr>
        </p:pic>
        <p:pic>
          <p:nvPicPr>
            <p:cNvPr id="130" name="Google Shape;130;p7"/>
            <p:cNvPicPr preferRelativeResize="0"/>
            <p:nvPr/>
          </p:nvPicPr>
          <p:blipFill rotWithShape="1">
            <a:blip r:embed="rId6">
              <a:alphaModFix/>
            </a:blip>
            <a:srcRect b="0" l="0" r="0" t="0"/>
            <a:stretch/>
          </p:blipFill>
          <p:spPr>
            <a:xfrm>
              <a:off x="7361516" y="4934687"/>
              <a:ext cx="2619375" cy="1743075"/>
            </a:xfrm>
            <a:prstGeom prst="rect">
              <a:avLst/>
            </a:prstGeom>
            <a:noFill/>
            <a:ln>
              <a:noFill/>
            </a:ln>
          </p:spPr>
        </p:pic>
        <p:grpSp>
          <p:nvGrpSpPr>
            <p:cNvPr id="131" name="Google Shape;131;p7"/>
            <p:cNvGrpSpPr/>
            <p:nvPr/>
          </p:nvGrpSpPr>
          <p:grpSpPr>
            <a:xfrm>
              <a:off x="3459542" y="1055200"/>
              <a:ext cx="2325224" cy="1951947"/>
              <a:chOff x="784320" y="49"/>
              <a:chExt cx="2325224" cy="1951947"/>
            </a:xfrm>
          </p:grpSpPr>
          <p:sp>
            <p:nvSpPr>
              <p:cNvPr id="132" name="Google Shape;132;p7"/>
              <p:cNvSpPr/>
              <p:nvPr/>
            </p:nvSpPr>
            <p:spPr>
              <a:xfrm>
                <a:off x="784320" y="49"/>
                <a:ext cx="390389" cy="390389"/>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026674" y="49"/>
                <a:ext cx="2082870" cy="39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txBox="1"/>
              <p:nvPr/>
            </p:nvSpPr>
            <p:spPr>
              <a:xfrm>
                <a:off x="1026674" y="49"/>
                <a:ext cx="2082870" cy="390389"/>
              </a:xfrm>
              <a:prstGeom prst="rect">
                <a:avLst/>
              </a:prstGeom>
              <a:noFill/>
              <a:ln>
                <a:noFill/>
              </a:ln>
            </p:spPr>
            <p:txBody>
              <a:bodyPr anchorCtr="0" anchor="ctr" bIns="21575" lIns="0" spcFirstLastPara="1" rIns="0" wrap="square" tIns="21575">
                <a:noAutofit/>
              </a:bodyPr>
              <a:lstStyle/>
              <a:p>
                <a:pPr indent="0" lvl="0" marL="0" marR="0" rtl="0" algn="l">
                  <a:lnSpc>
                    <a:spcPct val="90000"/>
                  </a:lnSpc>
                  <a:spcBef>
                    <a:spcPts val="0"/>
                  </a:spcBef>
                  <a:spcAft>
                    <a:spcPts val="0"/>
                  </a:spcAft>
                  <a:buNone/>
                </a:pPr>
                <a:r>
                  <a:rPr b="1" lang="es-PE" sz="1700">
                    <a:solidFill>
                      <a:schemeClr val="dk1"/>
                    </a:solidFill>
                    <a:latin typeface="Calibri"/>
                    <a:ea typeface="Calibri"/>
                    <a:cs typeface="Calibri"/>
                    <a:sym typeface="Calibri"/>
                  </a:rPr>
                  <a:t>Seleccionar (Seiri)</a:t>
                </a:r>
                <a:endParaRPr sz="1700">
                  <a:solidFill>
                    <a:schemeClr val="dk1"/>
                  </a:solidFill>
                  <a:latin typeface="Calibri"/>
                  <a:ea typeface="Calibri"/>
                  <a:cs typeface="Calibri"/>
                  <a:sym typeface="Calibri"/>
                </a:endParaRPr>
              </a:p>
            </p:txBody>
          </p:sp>
          <p:sp>
            <p:nvSpPr>
              <p:cNvPr id="135" name="Google Shape;135;p7"/>
              <p:cNvSpPr/>
              <p:nvPr/>
            </p:nvSpPr>
            <p:spPr>
              <a:xfrm>
                <a:off x="803957" y="390438"/>
                <a:ext cx="390389" cy="390389"/>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026674" y="390438"/>
                <a:ext cx="2082870" cy="39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txBox="1"/>
              <p:nvPr/>
            </p:nvSpPr>
            <p:spPr>
              <a:xfrm>
                <a:off x="1026674" y="390438"/>
                <a:ext cx="2082870" cy="390389"/>
              </a:xfrm>
              <a:prstGeom prst="rect">
                <a:avLst/>
              </a:prstGeom>
              <a:noFill/>
              <a:ln>
                <a:noFill/>
              </a:ln>
            </p:spPr>
            <p:txBody>
              <a:bodyPr anchorCtr="0" anchor="ctr" bIns="21575" lIns="0" spcFirstLastPara="1" rIns="0" wrap="square" tIns="21575">
                <a:noAutofit/>
              </a:bodyPr>
              <a:lstStyle/>
              <a:p>
                <a:pPr indent="0" lvl="0" marL="0" marR="0" rtl="0" algn="l">
                  <a:lnSpc>
                    <a:spcPct val="90000"/>
                  </a:lnSpc>
                  <a:spcBef>
                    <a:spcPts val="0"/>
                  </a:spcBef>
                  <a:spcAft>
                    <a:spcPts val="0"/>
                  </a:spcAft>
                  <a:buNone/>
                </a:pPr>
                <a:r>
                  <a:rPr b="1" lang="es-PE" sz="1700">
                    <a:solidFill>
                      <a:schemeClr val="dk1"/>
                    </a:solidFill>
                    <a:latin typeface="Calibri"/>
                    <a:ea typeface="Calibri"/>
                    <a:cs typeface="Calibri"/>
                    <a:sym typeface="Calibri"/>
                  </a:rPr>
                  <a:t>Organizar (Seiton)</a:t>
                </a:r>
                <a:endParaRPr sz="1700">
                  <a:solidFill>
                    <a:schemeClr val="dk1"/>
                  </a:solidFill>
                  <a:latin typeface="Calibri"/>
                  <a:ea typeface="Calibri"/>
                  <a:cs typeface="Calibri"/>
                  <a:sym typeface="Calibri"/>
                </a:endParaRPr>
              </a:p>
            </p:txBody>
          </p:sp>
          <p:sp>
            <p:nvSpPr>
              <p:cNvPr id="138" name="Google Shape;138;p7"/>
              <p:cNvSpPr/>
              <p:nvPr/>
            </p:nvSpPr>
            <p:spPr>
              <a:xfrm>
                <a:off x="803957" y="780828"/>
                <a:ext cx="390389" cy="390389"/>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26674" y="780828"/>
                <a:ext cx="2082870" cy="39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txBox="1"/>
              <p:nvPr/>
            </p:nvSpPr>
            <p:spPr>
              <a:xfrm>
                <a:off x="1026674" y="780828"/>
                <a:ext cx="2082870" cy="390389"/>
              </a:xfrm>
              <a:prstGeom prst="rect">
                <a:avLst/>
              </a:prstGeom>
              <a:noFill/>
              <a:ln>
                <a:noFill/>
              </a:ln>
            </p:spPr>
            <p:txBody>
              <a:bodyPr anchorCtr="0" anchor="ctr" bIns="21575" lIns="0" spcFirstLastPara="1" rIns="0" wrap="square" tIns="21575">
                <a:noAutofit/>
              </a:bodyPr>
              <a:lstStyle/>
              <a:p>
                <a:pPr indent="0" lvl="0" marL="0" marR="0" rtl="0" algn="l">
                  <a:lnSpc>
                    <a:spcPct val="90000"/>
                  </a:lnSpc>
                  <a:spcBef>
                    <a:spcPts val="0"/>
                  </a:spcBef>
                  <a:spcAft>
                    <a:spcPts val="0"/>
                  </a:spcAft>
                  <a:buNone/>
                </a:pPr>
                <a:r>
                  <a:rPr b="1" lang="es-PE" sz="1700">
                    <a:solidFill>
                      <a:schemeClr val="dk1"/>
                    </a:solidFill>
                    <a:latin typeface="Calibri"/>
                    <a:ea typeface="Calibri"/>
                    <a:cs typeface="Calibri"/>
                    <a:sym typeface="Calibri"/>
                  </a:rPr>
                  <a:t>Limpieza (Seiso)</a:t>
                </a:r>
                <a:endParaRPr sz="1700">
                  <a:solidFill>
                    <a:schemeClr val="dk1"/>
                  </a:solidFill>
                  <a:latin typeface="Calibri"/>
                  <a:ea typeface="Calibri"/>
                  <a:cs typeface="Calibri"/>
                  <a:sym typeface="Calibri"/>
                </a:endParaRPr>
              </a:p>
            </p:txBody>
          </p:sp>
          <p:sp>
            <p:nvSpPr>
              <p:cNvPr id="141" name="Google Shape;141;p7"/>
              <p:cNvSpPr/>
              <p:nvPr/>
            </p:nvSpPr>
            <p:spPr>
              <a:xfrm>
                <a:off x="803957" y="1171217"/>
                <a:ext cx="390389" cy="390389"/>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026674" y="1171217"/>
                <a:ext cx="2082870" cy="39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txBox="1"/>
              <p:nvPr/>
            </p:nvSpPr>
            <p:spPr>
              <a:xfrm>
                <a:off x="1026674" y="1171217"/>
                <a:ext cx="2082870" cy="390389"/>
              </a:xfrm>
              <a:prstGeom prst="rect">
                <a:avLst/>
              </a:prstGeom>
              <a:noFill/>
              <a:ln>
                <a:noFill/>
              </a:ln>
            </p:spPr>
            <p:txBody>
              <a:bodyPr anchorCtr="0" anchor="ctr" bIns="21575" lIns="0" spcFirstLastPara="1" rIns="0" wrap="square" tIns="21575">
                <a:noAutofit/>
              </a:bodyPr>
              <a:lstStyle/>
              <a:p>
                <a:pPr indent="0" lvl="0" marL="0" marR="0" rtl="0" algn="l">
                  <a:lnSpc>
                    <a:spcPct val="90000"/>
                  </a:lnSpc>
                  <a:spcBef>
                    <a:spcPts val="0"/>
                  </a:spcBef>
                  <a:spcAft>
                    <a:spcPts val="0"/>
                  </a:spcAft>
                  <a:buNone/>
                </a:pPr>
                <a:r>
                  <a:rPr b="1" lang="es-PE" sz="1700">
                    <a:solidFill>
                      <a:schemeClr val="dk1"/>
                    </a:solidFill>
                    <a:latin typeface="Calibri"/>
                    <a:ea typeface="Calibri"/>
                    <a:cs typeface="Calibri"/>
                    <a:sym typeface="Calibri"/>
                  </a:rPr>
                  <a:t>Estandarizar (Seiketsu)</a:t>
                </a:r>
                <a:endParaRPr sz="1700">
                  <a:solidFill>
                    <a:schemeClr val="dk1"/>
                  </a:solidFill>
                  <a:latin typeface="Calibri"/>
                  <a:ea typeface="Calibri"/>
                  <a:cs typeface="Calibri"/>
                  <a:sym typeface="Calibri"/>
                </a:endParaRPr>
              </a:p>
            </p:txBody>
          </p:sp>
          <p:sp>
            <p:nvSpPr>
              <p:cNvPr id="144" name="Google Shape;144;p7"/>
              <p:cNvSpPr/>
              <p:nvPr/>
            </p:nvSpPr>
            <p:spPr>
              <a:xfrm>
                <a:off x="803957" y="1561607"/>
                <a:ext cx="390389" cy="390389"/>
              </a:xfrm>
              <a:prstGeom prst="ellipse">
                <a:avLst/>
              </a:prstGeom>
              <a:solidFill>
                <a:schemeClr val="accent1">
                  <a:alpha val="49803"/>
                </a:schemeClr>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026674" y="1561607"/>
                <a:ext cx="2082870" cy="390389"/>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txBox="1"/>
              <p:nvPr/>
            </p:nvSpPr>
            <p:spPr>
              <a:xfrm>
                <a:off x="1026674" y="1561607"/>
                <a:ext cx="2082870" cy="390389"/>
              </a:xfrm>
              <a:prstGeom prst="rect">
                <a:avLst/>
              </a:prstGeom>
              <a:noFill/>
              <a:ln>
                <a:noFill/>
              </a:ln>
            </p:spPr>
            <p:txBody>
              <a:bodyPr anchorCtr="0" anchor="ctr" bIns="21575" lIns="0" spcFirstLastPara="1" rIns="0" wrap="square" tIns="21575">
                <a:noAutofit/>
              </a:bodyPr>
              <a:lstStyle/>
              <a:p>
                <a:pPr indent="0" lvl="0" marL="0" marR="0" rtl="0" algn="l">
                  <a:lnSpc>
                    <a:spcPct val="90000"/>
                  </a:lnSpc>
                  <a:spcBef>
                    <a:spcPts val="0"/>
                  </a:spcBef>
                  <a:spcAft>
                    <a:spcPts val="0"/>
                  </a:spcAft>
                  <a:buNone/>
                </a:pPr>
                <a:r>
                  <a:rPr b="1" lang="es-PE" sz="1700">
                    <a:solidFill>
                      <a:schemeClr val="dk1"/>
                    </a:solidFill>
                    <a:latin typeface="Calibri"/>
                    <a:ea typeface="Calibri"/>
                    <a:cs typeface="Calibri"/>
                    <a:sym typeface="Calibri"/>
                  </a:rPr>
                  <a:t>Disciplina (Shitsuke)</a:t>
                </a:r>
                <a:endParaRPr sz="1700">
                  <a:solidFill>
                    <a:schemeClr val="dk1"/>
                  </a:solidFill>
                  <a:latin typeface="Calibri"/>
                  <a:ea typeface="Calibri"/>
                  <a:cs typeface="Calibri"/>
                  <a:sym typeface="Calibri"/>
                </a:endParaRPr>
              </a:p>
            </p:txBody>
          </p:sp>
        </p:grpSp>
        <p:sp>
          <p:nvSpPr>
            <p:cNvPr id="147" name="Google Shape;147;p7">
              <a:hlinkClick r:id="rId7"/>
            </p:cNvPr>
            <p:cNvSpPr/>
            <p:nvPr/>
          </p:nvSpPr>
          <p:spPr>
            <a:xfrm>
              <a:off x="8284114" y="3629254"/>
              <a:ext cx="936104" cy="432048"/>
            </a:xfrm>
            <a:custGeom>
              <a:rect b="b" l="l" r="r" t="t"/>
              <a:pathLst>
                <a:path extrusionOk="0" h="120000" w="120000">
                  <a:moveTo>
                    <a:pt x="0" y="0"/>
                  </a:moveTo>
                  <a:lnTo>
                    <a:pt x="120000" y="0"/>
                  </a:lnTo>
                  <a:lnTo>
                    <a:pt x="120000" y="120000"/>
                  </a:lnTo>
                  <a:lnTo>
                    <a:pt x="0" y="120000"/>
                  </a:lnTo>
                  <a:close/>
                  <a:moveTo>
                    <a:pt x="43014" y="37000"/>
                  </a:moveTo>
                  <a:lnTo>
                    <a:pt x="43014" y="54813"/>
                  </a:lnTo>
                  <a:lnTo>
                    <a:pt x="45302" y="54813"/>
                  </a:lnTo>
                  <a:lnTo>
                    <a:pt x="46010" y="52779"/>
                  </a:lnTo>
                  <a:lnTo>
                    <a:pt x="46671" y="52779"/>
                  </a:lnTo>
                  <a:lnTo>
                    <a:pt x="46671" y="79967"/>
                  </a:lnTo>
                  <a:lnTo>
                    <a:pt x="69767" y="79967"/>
                  </a:lnTo>
                  <a:lnTo>
                    <a:pt x="69767" y="70592"/>
                  </a:lnTo>
                  <a:lnTo>
                    <a:pt x="73424" y="70592"/>
                  </a:lnTo>
                  <a:lnTo>
                    <a:pt x="75406" y="75750"/>
                  </a:lnTo>
                  <a:lnTo>
                    <a:pt x="76986" y="75750"/>
                  </a:lnTo>
                  <a:lnTo>
                    <a:pt x="76986" y="42625"/>
                  </a:lnTo>
                  <a:lnTo>
                    <a:pt x="75406" y="42625"/>
                  </a:lnTo>
                  <a:lnTo>
                    <a:pt x="74037" y="46217"/>
                  </a:lnTo>
                  <a:lnTo>
                    <a:pt x="69767" y="46217"/>
                  </a:lnTo>
                  <a:lnTo>
                    <a:pt x="69767" y="42625"/>
                  </a:lnTo>
                  <a:lnTo>
                    <a:pt x="68422" y="38875"/>
                  </a:lnTo>
                  <a:lnTo>
                    <a:pt x="46010" y="38875"/>
                  </a:lnTo>
                  <a:lnTo>
                    <a:pt x="45302" y="37000"/>
                  </a:lnTo>
                  <a:close/>
                </a:path>
                <a:path extrusionOk="0" fill="darken" h="120000" w="120000">
                  <a:moveTo>
                    <a:pt x="43014" y="37000"/>
                  </a:moveTo>
                  <a:lnTo>
                    <a:pt x="43014" y="54813"/>
                  </a:lnTo>
                  <a:lnTo>
                    <a:pt x="45302" y="54813"/>
                  </a:lnTo>
                  <a:lnTo>
                    <a:pt x="46010" y="52779"/>
                  </a:lnTo>
                  <a:lnTo>
                    <a:pt x="46671" y="52779"/>
                  </a:lnTo>
                  <a:lnTo>
                    <a:pt x="46671" y="79967"/>
                  </a:lnTo>
                  <a:lnTo>
                    <a:pt x="69767" y="79967"/>
                  </a:lnTo>
                  <a:lnTo>
                    <a:pt x="69767" y="70592"/>
                  </a:lnTo>
                  <a:lnTo>
                    <a:pt x="73424" y="70592"/>
                  </a:lnTo>
                  <a:lnTo>
                    <a:pt x="75406" y="75750"/>
                  </a:lnTo>
                  <a:lnTo>
                    <a:pt x="76986" y="75750"/>
                  </a:lnTo>
                  <a:lnTo>
                    <a:pt x="76986" y="42625"/>
                  </a:lnTo>
                  <a:lnTo>
                    <a:pt x="75406" y="42625"/>
                  </a:lnTo>
                  <a:lnTo>
                    <a:pt x="74037" y="46217"/>
                  </a:lnTo>
                  <a:lnTo>
                    <a:pt x="69767" y="46217"/>
                  </a:lnTo>
                  <a:lnTo>
                    <a:pt x="69767" y="42625"/>
                  </a:lnTo>
                  <a:lnTo>
                    <a:pt x="68422" y="38875"/>
                  </a:lnTo>
                  <a:lnTo>
                    <a:pt x="46010" y="38875"/>
                  </a:lnTo>
                  <a:lnTo>
                    <a:pt x="45302" y="37000"/>
                  </a:lnTo>
                  <a:close/>
                </a:path>
                <a:path extrusionOk="0" fill="none" h="120000" w="120000">
                  <a:moveTo>
                    <a:pt x="43014" y="37000"/>
                  </a:moveTo>
                  <a:lnTo>
                    <a:pt x="45302" y="37000"/>
                  </a:lnTo>
                  <a:lnTo>
                    <a:pt x="46010" y="38875"/>
                  </a:lnTo>
                  <a:lnTo>
                    <a:pt x="68422" y="38875"/>
                  </a:lnTo>
                  <a:lnTo>
                    <a:pt x="69767" y="42625"/>
                  </a:lnTo>
                  <a:lnTo>
                    <a:pt x="69767" y="46217"/>
                  </a:lnTo>
                  <a:lnTo>
                    <a:pt x="74037" y="46217"/>
                  </a:lnTo>
                  <a:lnTo>
                    <a:pt x="75406" y="42625"/>
                  </a:lnTo>
                  <a:lnTo>
                    <a:pt x="76986" y="42625"/>
                  </a:lnTo>
                  <a:lnTo>
                    <a:pt x="76986" y="75750"/>
                  </a:lnTo>
                  <a:lnTo>
                    <a:pt x="75406" y="75750"/>
                  </a:lnTo>
                  <a:lnTo>
                    <a:pt x="73424" y="70592"/>
                  </a:lnTo>
                  <a:lnTo>
                    <a:pt x="69767" y="70592"/>
                  </a:lnTo>
                  <a:lnTo>
                    <a:pt x="69767" y="79967"/>
                  </a:lnTo>
                  <a:lnTo>
                    <a:pt x="46671" y="79967"/>
                  </a:lnTo>
                  <a:lnTo>
                    <a:pt x="46671" y="52779"/>
                  </a:lnTo>
                  <a:lnTo>
                    <a:pt x="46010" y="52779"/>
                  </a:lnTo>
                  <a:lnTo>
                    <a:pt x="45302" y="54813"/>
                  </a:lnTo>
                  <a:lnTo>
                    <a:pt x="43014" y="54813"/>
                  </a:lnTo>
                  <a:close/>
                </a:path>
                <a:path extrusionOk="0" fill="none" h="120000" w="120000">
                  <a:moveTo>
                    <a:pt x="0" y="0"/>
                  </a:moveTo>
                  <a:lnTo>
                    <a:pt x="120000" y="0"/>
                  </a:lnTo>
                  <a:lnTo>
                    <a:pt x="120000" y="120000"/>
                  </a:lnTo>
                  <a:lnTo>
                    <a:pt x="0" y="120000"/>
                  </a:lnTo>
                  <a:close/>
                </a:path>
              </a:pathLst>
            </a:custGeom>
            <a:solidFill>
              <a:srgbClr val="8CB3E3"/>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p:nvPr/>
        </p:nvSpPr>
        <p:spPr>
          <a:xfrm>
            <a:off x="0" y="0"/>
            <a:ext cx="9144000" cy="5715000"/>
          </a:xfrm>
          <a:prstGeom prst="rect">
            <a:avLst/>
          </a:prstGeom>
          <a:solidFill>
            <a:srgbClr val="1F85A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4" name="Google Shape;154;p8"/>
          <p:cNvSpPr/>
          <p:nvPr/>
        </p:nvSpPr>
        <p:spPr>
          <a:xfrm>
            <a:off x="424252" y="3703125"/>
            <a:ext cx="7966170" cy="480131"/>
          </a:xfrm>
          <a:prstGeom prst="rect">
            <a:avLst/>
          </a:prstGeom>
          <a:noFill/>
          <a:ln>
            <a:noFill/>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None/>
            </a:pPr>
            <a:r>
              <a:rPr b="1" lang="es-PE" sz="2800">
                <a:solidFill>
                  <a:schemeClr val="lt1"/>
                </a:solidFill>
                <a:latin typeface="Calibri"/>
                <a:ea typeface="Calibri"/>
                <a:cs typeface="Calibri"/>
                <a:sym typeface="Calibri"/>
              </a:rPr>
              <a:t>/ Tiempo de producción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p:nvPr/>
        </p:nvSpPr>
        <p:spPr>
          <a:xfrm>
            <a:off x="407875" y="320830"/>
            <a:ext cx="720449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PE" sz="1800">
                <a:solidFill>
                  <a:srgbClr val="438AD7"/>
                </a:solidFill>
                <a:latin typeface="Calibri"/>
                <a:ea typeface="Calibri"/>
                <a:cs typeface="Calibri"/>
                <a:sym typeface="Calibri"/>
              </a:rPr>
              <a:t>/ Tiempo de producción</a:t>
            </a:r>
            <a:endParaRPr/>
          </a:p>
        </p:txBody>
      </p:sp>
      <p:grpSp>
        <p:nvGrpSpPr>
          <p:cNvPr id="161" name="Google Shape;161;p9"/>
          <p:cNvGrpSpPr/>
          <p:nvPr/>
        </p:nvGrpSpPr>
        <p:grpSpPr>
          <a:xfrm>
            <a:off x="217181" y="1072395"/>
            <a:ext cx="8613668" cy="3619545"/>
            <a:chOff x="63184" y="1081597"/>
            <a:chExt cx="10279090" cy="5531725"/>
          </a:xfrm>
        </p:grpSpPr>
        <p:sp>
          <p:nvSpPr>
            <p:cNvPr id="162" name="Google Shape;162;p9"/>
            <p:cNvSpPr/>
            <p:nvPr/>
          </p:nvSpPr>
          <p:spPr>
            <a:xfrm>
              <a:off x="63184" y="2703403"/>
              <a:ext cx="5904656"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Tiempo del ciclo de manufactura </a:t>
              </a:r>
              <a:endParaRPr/>
            </a:p>
            <a:p>
              <a:pPr indent="0" lvl="0" marL="0" marR="0" rtl="0" algn="l">
                <a:spcBef>
                  <a:spcPts val="0"/>
                </a:spcBef>
                <a:spcAft>
                  <a:spcPts val="0"/>
                </a:spcAft>
                <a:buNone/>
              </a:pPr>
              <a:r>
                <a:rPr b="1" lang="es-PE" sz="2000">
                  <a:solidFill>
                    <a:schemeClr val="dk1"/>
                  </a:solidFill>
                  <a:latin typeface="Calibri"/>
                  <a:ea typeface="Calibri"/>
                  <a:cs typeface="Calibri"/>
                  <a:sym typeface="Calibri"/>
                </a:rPr>
                <a:t>Tiempo que transcurre entre la llegada de la materia prima y el embarque de los productos terminados.</a:t>
              </a:r>
              <a:endParaRPr/>
            </a:p>
          </p:txBody>
        </p:sp>
        <p:sp>
          <p:nvSpPr>
            <p:cNvPr id="163" name="Google Shape;163;p9"/>
            <p:cNvSpPr/>
            <p:nvPr/>
          </p:nvSpPr>
          <p:spPr>
            <a:xfrm>
              <a:off x="63184" y="1081597"/>
              <a:ext cx="9505057" cy="1081857"/>
            </a:xfrm>
            <a:prstGeom prst="rect">
              <a:avLst/>
            </a:prstGeom>
            <a:noFill/>
            <a:ln cap="flat" cmpd="sng" w="28575">
              <a:solidFill>
                <a:srgbClr val="FF0000"/>
              </a:solidFill>
              <a:prstDash val="dash"/>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Tiempo de producción: La velocidad con la que las unidades se mueven a través de un proceso de producción.</a:t>
              </a:r>
              <a:endParaRPr/>
            </a:p>
          </p:txBody>
        </p:sp>
        <p:sp>
          <p:nvSpPr>
            <p:cNvPr id="164" name="Google Shape;164;p9"/>
            <p:cNvSpPr/>
            <p:nvPr/>
          </p:nvSpPr>
          <p:spPr>
            <a:xfrm>
              <a:off x="63184" y="4769857"/>
              <a:ext cx="576064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2000" u="sng">
                  <a:solidFill>
                    <a:schemeClr val="dk1"/>
                  </a:solidFill>
                  <a:latin typeface="Calibri"/>
                  <a:ea typeface="Calibri"/>
                  <a:cs typeface="Calibri"/>
                  <a:sym typeface="Calibri"/>
                </a:rPr>
                <a:t>Sistema de jalar (</a:t>
              </a:r>
              <a:r>
                <a:rPr b="1" i="1" lang="es-PE" sz="2000" u="sng">
                  <a:solidFill>
                    <a:schemeClr val="dk1"/>
                  </a:solidFill>
                  <a:latin typeface="Calibri"/>
                  <a:ea typeface="Calibri"/>
                  <a:cs typeface="Calibri"/>
                  <a:sym typeface="Calibri"/>
                </a:rPr>
                <a:t>Pull</a:t>
              </a:r>
              <a:r>
                <a:rPr b="1" lang="es-PE" sz="2000" u="sng">
                  <a:solidFill>
                    <a:schemeClr val="dk1"/>
                  </a:solidFill>
                  <a:latin typeface="Calibri"/>
                  <a:ea typeface="Calibri"/>
                  <a:cs typeface="Calibri"/>
                  <a:sym typeface="Calibri"/>
                </a:rPr>
                <a:t>)</a:t>
              </a:r>
              <a:endParaRPr/>
            </a:p>
            <a:p>
              <a:pPr indent="0" lvl="0" marL="0" marR="0" rtl="0" algn="l">
                <a:spcBef>
                  <a:spcPts val="0"/>
                </a:spcBef>
                <a:spcAft>
                  <a:spcPts val="0"/>
                </a:spcAft>
                <a:buNone/>
              </a:pPr>
              <a:r>
                <a:rPr b="1" lang="es-PE" sz="2000">
                  <a:solidFill>
                    <a:schemeClr val="dk1"/>
                  </a:solidFill>
                  <a:latin typeface="Calibri"/>
                  <a:ea typeface="Calibri"/>
                  <a:cs typeface="Calibri"/>
                  <a:sym typeface="Calibri"/>
                </a:rPr>
                <a:t>Concepto que da como resultado la producción de material sólo cuando se solicita, el cual se lleva al punto donde se necesita justo cuando es necesario.</a:t>
              </a:r>
              <a:endParaRPr/>
            </a:p>
          </p:txBody>
        </p:sp>
        <p:grpSp>
          <p:nvGrpSpPr>
            <p:cNvPr id="165" name="Google Shape;165;p9"/>
            <p:cNvGrpSpPr/>
            <p:nvPr/>
          </p:nvGrpSpPr>
          <p:grpSpPr>
            <a:xfrm>
              <a:off x="6322755" y="2420888"/>
              <a:ext cx="3429257" cy="2539754"/>
              <a:chOff x="6472712" y="2761454"/>
              <a:chExt cx="3429257" cy="2539754"/>
            </a:xfrm>
          </p:grpSpPr>
          <p:pic>
            <p:nvPicPr>
              <p:cNvPr id="166" name="Google Shape;166;p9"/>
              <p:cNvPicPr preferRelativeResize="0"/>
              <p:nvPr/>
            </p:nvPicPr>
            <p:blipFill rotWithShape="1">
              <a:blip r:embed="rId3">
                <a:alphaModFix/>
              </a:blip>
              <a:srcRect b="0" l="0" r="0" t="0"/>
              <a:stretch/>
            </p:blipFill>
            <p:spPr>
              <a:xfrm>
                <a:off x="7851043" y="2761454"/>
                <a:ext cx="1098426" cy="728304"/>
              </a:xfrm>
              <a:prstGeom prst="rect">
                <a:avLst/>
              </a:prstGeom>
              <a:noFill/>
              <a:ln>
                <a:noFill/>
              </a:ln>
            </p:spPr>
          </p:pic>
          <p:pic>
            <p:nvPicPr>
              <p:cNvPr id="167" name="Google Shape;167;p9"/>
              <p:cNvPicPr preferRelativeResize="0"/>
              <p:nvPr/>
            </p:nvPicPr>
            <p:blipFill rotWithShape="1">
              <a:blip r:embed="rId4">
                <a:alphaModFix/>
              </a:blip>
              <a:srcRect b="0" l="0" r="0" t="0"/>
              <a:stretch/>
            </p:blipFill>
            <p:spPr>
              <a:xfrm>
                <a:off x="8949469" y="3489758"/>
                <a:ext cx="952500" cy="838200"/>
              </a:xfrm>
              <a:prstGeom prst="rect">
                <a:avLst/>
              </a:prstGeom>
              <a:noFill/>
              <a:ln>
                <a:noFill/>
              </a:ln>
            </p:spPr>
          </p:pic>
          <p:pic>
            <p:nvPicPr>
              <p:cNvPr id="168" name="Google Shape;168;p9"/>
              <p:cNvPicPr preferRelativeResize="0"/>
              <p:nvPr/>
            </p:nvPicPr>
            <p:blipFill rotWithShape="1">
              <a:blip r:embed="rId5">
                <a:alphaModFix/>
              </a:blip>
              <a:srcRect b="0" l="0" r="0" t="0"/>
              <a:stretch/>
            </p:blipFill>
            <p:spPr>
              <a:xfrm>
                <a:off x="7985541" y="4369004"/>
                <a:ext cx="830367" cy="932204"/>
              </a:xfrm>
              <a:prstGeom prst="rect">
                <a:avLst/>
              </a:prstGeom>
              <a:noFill/>
              <a:ln>
                <a:noFill/>
              </a:ln>
            </p:spPr>
          </p:pic>
          <p:pic>
            <p:nvPicPr>
              <p:cNvPr id="169" name="Google Shape;169;p9"/>
              <p:cNvPicPr preferRelativeResize="0"/>
              <p:nvPr/>
            </p:nvPicPr>
            <p:blipFill rotWithShape="1">
              <a:blip r:embed="rId6">
                <a:alphaModFix/>
              </a:blip>
              <a:srcRect b="0" l="0" r="0" t="0"/>
              <a:stretch/>
            </p:blipFill>
            <p:spPr>
              <a:xfrm>
                <a:off x="6472712" y="3573016"/>
                <a:ext cx="934070" cy="934070"/>
              </a:xfrm>
              <a:prstGeom prst="rect">
                <a:avLst/>
              </a:prstGeom>
              <a:noFill/>
              <a:ln>
                <a:noFill/>
              </a:ln>
            </p:spPr>
          </p:pic>
          <p:sp>
            <p:nvSpPr>
              <p:cNvPr id="170" name="Google Shape;170;p9"/>
              <p:cNvSpPr/>
              <p:nvPr/>
            </p:nvSpPr>
            <p:spPr>
              <a:xfrm rot="10800000">
                <a:off x="9034885" y="4610216"/>
                <a:ext cx="432048" cy="449780"/>
              </a:xfrm>
              <a:prstGeom prst="bentArrow">
                <a:avLst>
                  <a:gd fmla="val 25000" name="adj1"/>
                  <a:gd fmla="val 25000" name="adj2"/>
                  <a:gd fmla="val 25000" name="adj3"/>
                  <a:gd fmla="val 43750" name="adj4"/>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9"/>
              <p:cNvSpPr/>
              <p:nvPr/>
            </p:nvSpPr>
            <p:spPr>
              <a:xfrm rot="5400000">
                <a:off x="9247474" y="3077713"/>
                <a:ext cx="432048" cy="449780"/>
              </a:xfrm>
              <a:prstGeom prst="bentArrow">
                <a:avLst>
                  <a:gd fmla="val 25000" name="adj1"/>
                  <a:gd fmla="val 25000" name="adj2"/>
                  <a:gd fmla="val 25000" name="adj3"/>
                  <a:gd fmla="val 43750" name="adj4"/>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9"/>
              <p:cNvSpPr/>
              <p:nvPr/>
            </p:nvSpPr>
            <p:spPr>
              <a:xfrm rot="-5400000">
                <a:off x="7325650" y="4617766"/>
                <a:ext cx="432048" cy="449780"/>
              </a:xfrm>
              <a:prstGeom prst="bentArrow">
                <a:avLst>
                  <a:gd fmla="val 25000" name="adj1"/>
                  <a:gd fmla="val 25000" name="adj2"/>
                  <a:gd fmla="val 25000" name="adj3"/>
                  <a:gd fmla="val 43750" name="adj4"/>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9"/>
              <p:cNvSpPr/>
              <p:nvPr/>
            </p:nvSpPr>
            <p:spPr>
              <a:xfrm>
                <a:off x="7303740" y="3039978"/>
                <a:ext cx="432048" cy="449780"/>
              </a:xfrm>
              <a:prstGeom prst="bentArrow">
                <a:avLst>
                  <a:gd fmla="val 25000" name="adj1"/>
                  <a:gd fmla="val 25000" name="adj2"/>
                  <a:gd fmla="val 25000" name="adj3"/>
                  <a:gd fmla="val 43750" name="adj4"/>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id="174" name="Google Shape;174;p9"/>
              <p:cNvPicPr preferRelativeResize="0"/>
              <p:nvPr/>
            </p:nvPicPr>
            <p:blipFill rotWithShape="1">
              <a:blip r:embed="rId7">
                <a:alphaModFix/>
              </a:blip>
              <a:srcRect b="0" l="0" r="0" t="0"/>
              <a:stretch/>
            </p:blipFill>
            <p:spPr>
              <a:xfrm>
                <a:off x="7867034" y="3608962"/>
                <a:ext cx="853899" cy="645389"/>
              </a:xfrm>
              <a:prstGeom prst="rect">
                <a:avLst/>
              </a:prstGeom>
              <a:noFill/>
              <a:ln>
                <a:noFill/>
              </a:ln>
            </p:spPr>
          </p:pic>
        </p:grpSp>
        <p:grpSp>
          <p:nvGrpSpPr>
            <p:cNvPr id="175" name="Google Shape;175;p9"/>
            <p:cNvGrpSpPr/>
            <p:nvPr/>
          </p:nvGrpSpPr>
          <p:grpSpPr>
            <a:xfrm>
              <a:off x="5802260" y="5952314"/>
              <a:ext cx="2295401" cy="430387"/>
              <a:chOff x="2020" y="90849"/>
              <a:chExt cx="2295401" cy="430387"/>
            </a:xfrm>
          </p:grpSpPr>
          <p:sp>
            <p:nvSpPr>
              <p:cNvPr id="176" name="Google Shape;176;p9"/>
              <p:cNvSpPr/>
              <p:nvPr/>
            </p:nvSpPr>
            <p:spPr>
              <a:xfrm>
                <a:off x="2020" y="90849"/>
                <a:ext cx="604052" cy="43038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txBox="1"/>
              <p:nvPr/>
            </p:nvSpPr>
            <p:spPr>
              <a:xfrm>
                <a:off x="14626" y="103455"/>
                <a:ext cx="578840" cy="40517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100">
                    <a:solidFill>
                      <a:schemeClr val="lt1"/>
                    </a:solidFill>
                    <a:latin typeface="Calibri"/>
                    <a:ea typeface="Calibri"/>
                    <a:cs typeface="Calibri"/>
                    <a:sym typeface="Calibri"/>
                  </a:rPr>
                  <a:t>Proceso 1</a:t>
                </a:r>
                <a:endParaRPr/>
              </a:p>
            </p:txBody>
          </p:sp>
          <p:sp>
            <p:nvSpPr>
              <p:cNvPr id="178" name="Google Shape;178;p9"/>
              <p:cNvSpPr/>
              <p:nvPr/>
            </p:nvSpPr>
            <p:spPr>
              <a:xfrm>
                <a:off x="666479" y="231140"/>
                <a:ext cx="128059" cy="149805"/>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txBox="1"/>
              <p:nvPr/>
            </p:nvSpPr>
            <p:spPr>
              <a:xfrm>
                <a:off x="666479" y="261101"/>
                <a:ext cx="89641" cy="8988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600">
                  <a:solidFill>
                    <a:schemeClr val="lt1"/>
                  </a:solidFill>
                  <a:latin typeface="Calibri"/>
                  <a:ea typeface="Calibri"/>
                  <a:cs typeface="Calibri"/>
                  <a:sym typeface="Calibri"/>
                </a:endParaRPr>
              </a:p>
            </p:txBody>
          </p:sp>
          <p:sp>
            <p:nvSpPr>
              <p:cNvPr id="180" name="Google Shape;180;p9"/>
              <p:cNvSpPr/>
              <p:nvPr/>
            </p:nvSpPr>
            <p:spPr>
              <a:xfrm>
                <a:off x="847695" y="90849"/>
                <a:ext cx="604052" cy="43038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9"/>
              <p:cNvSpPr txBox="1"/>
              <p:nvPr/>
            </p:nvSpPr>
            <p:spPr>
              <a:xfrm>
                <a:off x="860301" y="103455"/>
                <a:ext cx="578840" cy="40517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100">
                    <a:solidFill>
                      <a:schemeClr val="lt1"/>
                    </a:solidFill>
                    <a:latin typeface="Calibri"/>
                    <a:ea typeface="Calibri"/>
                    <a:cs typeface="Calibri"/>
                    <a:sym typeface="Calibri"/>
                  </a:rPr>
                  <a:t>Proceso 2</a:t>
                </a:r>
                <a:endParaRPr/>
              </a:p>
            </p:txBody>
          </p:sp>
          <p:sp>
            <p:nvSpPr>
              <p:cNvPr id="182" name="Google Shape;182;p9"/>
              <p:cNvSpPr/>
              <p:nvPr/>
            </p:nvSpPr>
            <p:spPr>
              <a:xfrm>
                <a:off x="1512153" y="231140"/>
                <a:ext cx="128059" cy="149805"/>
              </a:xfrm>
              <a:prstGeom prst="rightArrow">
                <a:avLst>
                  <a:gd fmla="val 60000" name="adj1"/>
                  <a:gd fmla="val 5000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
              <p:cNvSpPr txBox="1"/>
              <p:nvPr/>
            </p:nvSpPr>
            <p:spPr>
              <a:xfrm>
                <a:off x="1512153" y="261101"/>
                <a:ext cx="89641" cy="89883"/>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600">
                  <a:solidFill>
                    <a:schemeClr val="lt1"/>
                  </a:solidFill>
                  <a:latin typeface="Calibri"/>
                  <a:ea typeface="Calibri"/>
                  <a:cs typeface="Calibri"/>
                  <a:sym typeface="Calibri"/>
                </a:endParaRPr>
              </a:p>
            </p:txBody>
          </p:sp>
          <p:sp>
            <p:nvSpPr>
              <p:cNvPr id="184" name="Google Shape;184;p9"/>
              <p:cNvSpPr/>
              <p:nvPr/>
            </p:nvSpPr>
            <p:spPr>
              <a:xfrm>
                <a:off x="1693369" y="90849"/>
                <a:ext cx="604052" cy="430387"/>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9"/>
              <p:cNvSpPr txBox="1"/>
              <p:nvPr/>
            </p:nvSpPr>
            <p:spPr>
              <a:xfrm>
                <a:off x="1705975" y="103455"/>
                <a:ext cx="578840" cy="405175"/>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rPr lang="es-PE" sz="1100">
                    <a:solidFill>
                      <a:schemeClr val="lt1"/>
                    </a:solidFill>
                    <a:latin typeface="Calibri"/>
                    <a:ea typeface="Calibri"/>
                    <a:cs typeface="Calibri"/>
                    <a:sym typeface="Calibri"/>
                  </a:rPr>
                  <a:t>Proceso 3</a:t>
                </a:r>
                <a:endParaRPr/>
              </a:p>
            </p:txBody>
          </p:sp>
        </p:grpSp>
        <p:sp>
          <p:nvSpPr>
            <p:cNvPr id="186" name="Google Shape;186;p9"/>
            <p:cNvSpPr/>
            <p:nvPr/>
          </p:nvSpPr>
          <p:spPr>
            <a:xfrm>
              <a:off x="8720933" y="6242031"/>
              <a:ext cx="228536" cy="216024"/>
            </a:xfrm>
            <a:prstGeom prst="rightArrow">
              <a:avLst>
                <a:gd fmla="val 50000" name="adj1"/>
                <a:gd fmla="val 50000" name="adj2"/>
              </a:avLst>
            </a:prstGeom>
            <a:solidFill>
              <a:schemeClr val="accent6"/>
            </a:solidFill>
            <a:ln cap="flat" cmpd="sng" w="25400">
              <a:solidFill>
                <a:schemeClr val="accent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7" name="Google Shape;187;p9"/>
            <p:cNvSpPr/>
            <p:nvPr/>
          </p:nvSpPr>
          <p:spPr>
            <a:xfrm>
              <a:off x="9063262" y="6086766"/>
              <a:ext cx="1279012" cy="526556"/>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s-PE" sz="1600">
                  <a:solidFill>
                    <a:schemeClr val="lt1"/>
                  </a:solidFill>
                  <a:latin typeface="Calibri"/>
                  <a:ea typeface="Calibri"/>
                  <a:cs typeface="Calibri"/>
                  <a:sym typeface="Calibri"/>
                </a:rPr>
                <a:t>Cliente</a:t>
              </a:r>
              <a:endParaRPr/>
            </a:p>
          </p:txBody>
        </p:sp>
        <p:sp>
          <p:nvSpPr>
            <p:cNvPr id="188" name="Google Shape;188;p9"/>
            <p:cNvSpPr/>
            <p:nvPr/>
          </p:nvSpPr>
          <p:spPr>
            <a:xfrm flipH="1">
              <a:off x="8310658" y="5733256"/>
              <a:ext cx="1049086" cy="245387"/>
            </a:xfrm>
            <a:prstGeom prst="curvedDown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89" name="Google Shape;189;p9"/>
            <p:cNvSpPr/>
            <p:nvPr/>
          </p:nvSpPr>
          <p:spPr>
            <a:xfrm flipH="1">
              <a:off x="7085939" y="5717194"/>
              <a:ext cx="1049086" cy="245387"/>
            </a:xfrm>
            <a:prstGeom prst="curvedDown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9"/>
            <p:cNvSpPr/>
            <p:nvPr/>
          </p:nvSpPr>
          <p:spPr>
            <a:xfrm flipH="1">
              <a:off x="5930338" y="5717530"/>
              <a:ext cx="1049086" cy="245387"/>
            </a:xfrm>
            <a:prstGeom prst="curvedDownArrow">
              <a:avLst>
                <a:gd fmla="val 25000" name="adj1"/>
                <a:gd fmla="val 50000" name="adj2"/>
                <a:gd fmla="val 25000" name="adj3"/>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9"/>
            <p:cNvSpPr txBox="1"/>
            <p:nvPr/>
          </p:nvSpPr>
          <p:spPr>
            <a:xfrm>
              <a:off x="8276114" y="5079060"/>
              <a:ext cx="1525411" cy="276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dk1"/>
                  </a:solidFill>
                  <a:latin typeface="Calibri"/>
                  <a:ea typeface="Calibri"/>
                  <a:cs typeface="Calibri"/>
                  <a:sym typeface="Calibri"/>
                </a:rPr>
                <a:t>Señal de demanda</a:t>
              </a:r>
              <a:endParaRPr/>
            </a:p>
          </p:txBody>
        </p:sp>
        <p:sp>
          <p:nvSpPr>
            <p:cNvPr id="192" name="Google Shape;192;p9"/>
            <p:cNvSpPr txBox="1"/>
            <p:nvPr/>
          </p:nvSpPr>
          <p:spPr>
            <a:xfrm>
              <a:off x="6772620" y="5088850"/>
              <a:ext cx="1525411" cy="276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dk1"/>
                  </a:solidFill>
                  <a:latin typeface="Calibri"/>
                  <a:ea typeface="Calibri"/>
                  <a:cs typeface="Calibri"/>
                  <a:sym typeface="Calibri"/>
                </a:rPr>
                <a:t>Señal de demanda</a:t>
              </a:r>
              <a:endParaRPr/>
            </a:p>
          </p:txBody>
        </p:sp>
        <p:sp>
          <p:nvSpPr>
            <p:cNvPr id="193" name="Google Shape;193;p9"/>
            <p:cNvSpPr txBox="1"/>
            <p:nvPr/>
          </p:nvSpPr>
          <p:spPr>
            <a:xfrm>
              <a:off x="5483553" y="5096657"/>
              <a:ext cx="1525411" cy="27699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PE" sz="1200">
                  <a:solidFill>
                    <a:schemeClr val="dk1"/>
                  </a:solidFill>
                  <a:latin typeface="Calibri"/>
                  <a:ea typeface="Calibri"/>
                  <a:cs typeface="Calibri"/>
                  <a:sym typeface="Calibri"/>
                </a:rPr>
                <a:t>Señal de demanda</a:t>
              </a:r>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