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8.xml" ContentType="application/vnd.openxmlformats-officedocument.presentationml.tags+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9.xml" ContentType="application/vnd.openxmlformats-officedocument.presentationml.tags+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326" r:id="rId2"/>
    <p:sldId id="306" r:id="rId3"/>
    <p:sldId id="315" r:id="rId4"/>
    <p:sldId id="367" r:id="rId5"/>
    <p:sldId id="379" r:id="rId6"/>
    <p:sldId id="332" r:id="rId7"/>
    <p:sldId id="376" r:id="rId8"/>
    <p:sldId id="380" r:id="rId9"/>
    <p:sldId id="381" r:id="rId10"/>
    <p:sldId id="382" r:id="rId11"/>
    <p:sldId id="383" r:id="rId12"/>
    <p:sldId id="392" r:id="rId13"/>
    <p:sldId id="393" r:id="rId14"/>
    <p:sldId id="341" r:id="rId15"/>
    <p:sldId id="373" r:id="rId16"/>
    <p:sldId id="385" r:id="rId17"/>
    <p:sldId id="386" r:id="rId18"/>
    <p:sldId id="387" r:id="rId19"/>
    <p:sldId id="388" r:id="rId20"/>
    <p:sldId id="389" r:id="rId21"/>
    <p:sldId id="390" r:id="rId22"/>
    <p:sldId id="391" r:id="rId23"/>
    <p:sldId id="377" r:id="rId24"/>
    <p:sldId id="378" r:id="rId25"/>
    <p:sldId id="364" r:id="rId26"/>
    <p:sldId id="305" r:id="rId27"/>
  </p:sldIdLst>
  <p:sldSz cx="9144000" cy="5715000" type="screen16x1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465" userDrawn="1">
          <p15:clr>
            <a:srgbClr val="A4A3A4"/>
          </p15:clr>
        </p15:guide>
        <p15:guide id="3" orient="horz" pos="3320" userDrawn="1">
          <p15:clr>
            <a:srgbClr val="A4A3A4"/>
          </p15:clr>
        </p15:guide>
        <p15:guide id="11" pos="317" userDrawn="1">
          <p15:clr>
            <a:srgbClr val="A4A3A4"/>
          </p15:clr>
        </p15:guide>
        <p15:guide id="12" orient="horz" pos="553" userDrawn="1">
          <p15:clr>
            <a:srgbClr val="A4A3A4"/>
          </p15:clr>
        </p15:guide>
        <p15:guide id="13" orient="horz" pos="3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2F2F2"/>
    <a:srgbClr val="558ED5"/>
    <a:srgbClr val="1F85A6"/>
    <a:srgbClr val="E6E6E6"/>
    <a:srgbClr val="D1022C"/>
    <a:srgbClr val="BFD5EF"/>
    <a:srgbClr val="FFFFFF"/>
    <a:srgbClr val="C00000"/>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79412" autoAdjust="0"/>
  </p:normalViewPr>
  <p:slideViewPr>
    <p:cSldViewPr snapToGrid="0" snapToObjects="1" showGuides="1">
      <p:cViewPr varScale="1">
        <p:scale>
          <a:sx n="86" d="100"/>
          <a:sy n="86" d="100"/>
        </p:scale>
        <p:origin x="1236" y="84"/>
      </p:cViewPr>
      <p:guideLst>
        <p:guide pos="5465"/>
        <p:guide orient="horz" pos="3320"/>
        <p:guide pos="317"/>
        <p:guide orient="horz" pos="553"/>
        <p:guide orient="horz" pos="34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688A77-4137-4881-B21A-7492FCC66257}" type="doc">
      <dgm:prSet loTypeId="urn:microsoft.com/office/officeart/2005/8/layout/process1" loCatId="process" qsTypeId="urn:microsoft.com/office/officeart/2005/8/quickstyle/simple1" qsCatId="simple" csTypeId="urn:microsoft.com/office/officeart/2005/8/colors/accent1_2" csCatId="accent1" phldr="1"/>
      <dgm:spPr/>
    </dgm:pt>
    <dgm:pt modelId="{8B1C2DD6-5852-4104-9A32-FC982FF28EE4}">
      <dgm:prSet phldrT="[Texto]"/>
      <dgm:spPr>
        <a:solidFill>
          <a:schemeClr val="accent5"/>
        </a:solidFill>
      </dgm:spPr>
      <dgm:t>
        <a:bodyPr/>
        <a:lstStyle/>
        <a:p>
          <a:r>
            <a:rPr lang="es-PE" i="1" dirty="0"/>
            <a:t>R</a:t>
          </a:r>
          <a:r>
            <a:rPr lang="es-PE" baseline="-25000" dirty="0"/>
            <a:t>1</a:t>
          </a:r>
          <a:endParaRPr lang="es-PE" dirty="0"/>
        </a:p>
        <a:p>
          <a:r>
            <a:rPr lang="es-PE" dirty="0"/>
            <a:t>0.97</a:t>
          </a:r>
        </a:p>
      </dgm:t>
    </dgm:pt>
    <dgm:pt modelId="{C571FB44-DB86-4789-B47E-8A8C7671DD05}" type="parTrans" cxnId="{C99C26C5-99FF-4A6B-9241-C2EC5AD45AB6}">
      <dgm:prSet/>
      <dgm:spPr/>
      <dgm:t>
        <a:bodyPr/>
        <a:lstStyle/>
        <a:p>
          <a:endParaRPr lang="es-PE"/>
        </a:p>
      </dgm:t>
    </dgm:pt>
    <dgm:pt modelId="{8497FE68-3FB8-466B-A964-760E57FA9585}" type="sibTrans" cxnId="{C99C26C5-99FF-4A6B-9241-C2EC5AD45AB6}">
      <dgm:prSet/>
      <dgm:spPr/>
      <dgm:t>
        <a:bodyPr/>
        <a:lstStyle/>
        <a:p>
          <a:endParaRPr lang="es-PE"/>
        </a:p>
      </dgm:t>
    </dgm:pt>
    <dgm:pt modelId="{4FDE09AD-532E-4DAA-ACE2-E95B7D609864}">
      <dgm:prSet phldrT="[Texto]"/>
      <dgm:spPr>
        <a:solidFill>
          <a:schemeClr val="accent5"/>
        </a:solidFill>
      </dgm:spPr>
      <dgm:t>
        <a:bodyPr/>
        <a:lstStyle/>
        <a:p>
          <a:r>
            <a:rPr lang="es-PE" i="1" dirty="0"/>
            <a:t>R</a:t>
          </a:r>
          <a:r>
            <a:rPr lang="es-PE" baseline="-25000" dirty="0"/>
            <a:t>2</a:t>
          </a:r>
          <a:endParaRPr lang="es-PE" dirty="0"/>
        </a:p>
        <a:p>
          <a:r>
            <a:rPr lang="es-PE" dirty="0"/>
            <a:t>0.95</a:t>
          </a:r>
        </a:p>
      </dgm:t>
    </dgm:pt>
    <dgm:pt modelId="{49703FD9-2176-497B-8E48-CA2EC20482D7}" type="parTrans" cxnId="{E005FC3D-9E2C-4345-9C81-3DD7FDC0A37E}">
      <dgm:prSet/>
      <dgm:spPr/>
      <dgm:t>
        <a:bodyPr/>
        <a:lstStyle/>
        <a:p>
          <a:endParaRPr lang="es-PE"/>
        </a:p>
      </dgm:t>
    </dgm:pt>
    <dgm:pt modelId="{765C0497-3E22-4779-8DB3-8D9E364970DA}" type="sibTrans" cxnId="{E005FC3D-9E2C-4345-9C81-3DD7FDC0A37E}">
      <dgm:prSet/>
      <dgm:spPr/>
      <dgm:t>
        <a:bodyPr/>
        <a:lstStyle/>
        <a:p>
          <a:endParaRPr lang="es-PE"/>
        </a:p>
      </dgm:t>
    </dgm:pt>
    <dgm:pt modelId="{6FF3AF25-1F91-4B06-8260-B0072250357B}">
      <dgm:prSet phldrT="[Texto]"/>
      <dgm:spPr>
        <a:solidFill>
          <a:schemeClr val="accent5"/>
        </a:solidFill>
      </dgm:spPr>
      <dgm:t>
        <a:bodyPr/>
        <a:lstStyle/>
        <a:p>
          <a:r>
            <a:rPr lang="es-PE" i="1" dirty="0"/>
            <a:t>R</a:t>
          </a:r>
          <a:r>
            <a:rPr lang="es-PE" baseline="-25000" dirty="0"/>
            <a:t>3</a:t>
          </a:r>
          <a:endParaRPr lang="es-PE" dirty="0"/>
        </a:p>
        <a:p>
          <a:r>
            <a:rPr lang="es-PE" dirty="0"/>
            <a:t>0.99</a:t>
          </a:r>
        </a:p>
      </dgm:t>
    </dgm:pt>
    <dgm:pt modelId="{AF9B4D80-1EF2-4CC7-9227-A87BD6263FFF}" type="parTrans" cxnId="{C6060953-C82B-436A-AE95-E7795114F7E1}">
      <dgm:prSet/>
      <dgm:spPr/>
      <dgm:t>
        <a:bodyPr/>
        <a:lstStyle/>
        <a:p>
          <a:endParaRPr lang="es-PE"/>
        </a:p>
      </dgm:t>
    </dgm:pt>
    <dgm:pt modelId="{7161E6C4-DC08-4BA4-A2D2-9166A2CD22A9}" type="sibTrans" cxnId="{C6060953-C82B-436A-AE95-E7795114F7E1}">
      <dgm:prSet/>
      <dgm:spPr/>
      <dgm:t>
        <a:bodyPr/>
        <a:lstStyle/>
        <a:p>
          <a:endParaRPr lang="es-PE"/>
        </a:p>
      </dgm:t>
    </dgm:pt>
    <dgm:pt modelId="{51076A11-E7B3-4564-9828-C5A576961EC5}" type="pres">
      <dgm:prSet presAssocID="{AF688A77-4137-4881-B21A-7492FCC66257}" presName="Name0" presStyleCnt="0">
        <dgm:presLayoutVars>
          <dgm:dir/>
          <dgm:resizeHandles val="exact"/>
        </dgm:presLayoutVars>
      </dgm:prSet>
      <dgm:spPr/>
    </dgm:pt>
    <dgm:pt modelId="{7AD682FB-FFC8-44CA-8ADB-5E5229C6E589}" type="pres">
      <dgm:prSet presAssocID="{8B1C2DD6-5852-4104-9A32-FC982FF28EE4}" presName="node" presStyleLbl="node1" presStyleIdx="0" presStyleCnt="3">
        <dgm:presLayoutVars>
          <dgm:bulletEnabled val="1"/>
        </dgm:presLayoutVars>
      </dgm:prSet>
      <dgm:spPr/>
      <dgm:t>
        <a:bodyPr/>
        <a:lstStyle/>
        <a:p>
          <a:endParaRPr lang="es-ES"/>
        </a:p>
      </dgm:t>
    </dgm:pt>
    <dgm:pt modelId="{54C6A4D9-AA2C-4D80-A250-73E02F553E67}" type="pres">
      <dgm:prSet presAssocID="{8497FE68-3FB8-466B-A964-760E57FA9585}" presName="sibTrans" presStyleLbl="sibTrans2D1" presStyleIdx="0" presStyleCnt="2"/>
      <dgm:spPr/>
      <dgm:t>
        <a:bodyPr/>
        <a:lstStyle/>
        <a:p>
          <a:endParaRPr lang="es-ES"/>
        </a:p>
      </dgm:t>
    </dgm:pt>
    <dgm:pt modelId="{D8C51F88-DE93-4DAB-9CC3-99DCAA5FF47E}" type="pres">
      <dgm:prSet presAssocID="{8497FE68-3FB8-466B-A964-760E57FA9585}" presName="connectorText" presStyleLbl="sibTrans2D1" presStyleIdx="0" presStyleCnt="2"/>
      <dgm:spPr/>
      <dgm:t>
        <a:bodyPr/>
        <a:lstStyle/>
        <a:p>
          <a:endParaRPr lang="es-ES"/>
        </a:p>
      </dgm:t>
    </dgm:pt>
    <dgm:pt modelId="{158279BD-2971-4CDA-AECC-716C85464F0D}" type="pres">
      <dgm:prSet presAssocID="{4FDE09AD-532E-4DAA-ACE2-E95B7D609864}" presName="node" presStyleLbl="node1" presStyleIdx="1" presStyleCnt="3">
        <dgm:presLayoutVars>
          <dgm:bulletEnabled val="1"/>
        </dgm:presLayoutVars>
      </dgm:prSet>
      <dgm:spPr/>
      <dgm:t>
        <a:bodyPr/>
        <a:lstStyle/>
        <a:p>
          <a:endParaRPr lang="es-ES"/>
        </a:p>
      </dgm:t>
    </dgm:pt>
    <dgm:pt modelId="{6395910C-3B71-46D9-86AD-EF4C885145A7}" type="pres">
      <dgm:prSet presAssocID="{765C0497-3E22-4779-8DB3-8D9E364970DA}" presName="sibTrans" presStyleLbl="sibTrans2D1" presStyleIdx="1" presStyleCnt="2"/>
      <dgm:spPr/>
      <dgm:t>
        <a:bodyPr/>
        <a:lstStyle/>
        <a:p>
          <a:endParaRPr lang="es-ES"/>
        </a:p>
      </dgm:t>
    </dgm:pt>
    <dgm:pt modelId="{F683D096-14A6-45EA-8E6E-63BA7D890F33}" type="pres">
      <dgm:prSet presAssocID="{765C0497-3E22-4779-8DB3-8D9E364970DA}" presName="connectorText" presStyleLbl="sibTrans2D1" presStyleIdx="1" presStyleCnt="2"/>
      <dgm:spPr/>
      <dgm:t>
        <a:bodyPr/>
        <a:lstStyle/>
        <a:p>
          <a:endParaRPr lang="es-ES"/>
        </a:p>
      </dgm:t>
    </dgm:pt>
    <dgm:pt modelId="{B2ADFCF4-D13E-412E-8D9A-C7C9D245C48A}" type="pres">
      <dgm:prSet presAssocID="{6FF3AF25-1F91-4B06-8260-B0072250357B}" presName="node" presStyleLbl="node1" presStyleIdx="2" presStyleCnt="3">
        <dgm:presLayoutVars>
          <dgm:bulletEnabled val="1"/>
        </dgm:presLayoutVars>
      </dgm:prSet>
      <dgm:spPr/>
      <dgm:t>
        <a:bodyPr/>
        <a:lstStyle/>
        <a:p>
          <a:endParaRPr lang="es-ES"/>
        </a:p>
      </dgm:t>
    </dgm:pt>
  </dgm:ptLst>
  <dgm:cxnLst>
    <dgm:cxn modelId="{2C322083-DD1C-4348-9B0A-6A297556BC04}" type="presOf" srcId="{8497FE68-3FB8-466B-A964-760E57FA9585}" destId="{54C6A4D9-AA2C-4D80-A250-73E02F553E67}" srcOrd="0" destOrd="0" presId="urn:microsoft.com/office/officeart/2005/8/layout/process1"/>
    <dgm:cxn modelId="{C6060953-C82B-436A-AE95-E7795114F7E1}" srcId="{AF688A77-4137-4881-B21A-7492FCC66257}" destId="{6FF3AF25-1F91-4B06-8260-B0072250357B}" srcOrd="2" destOrd="0" parTransId="{AF9B4D80-1EF2-4CC7-9227-A87BD6263FFF}" sibTransId="{7161E6C4-DC08-4BA4-A2D2-9166A2CD22A9}"/>
    <dgm:cxn modelId="{F5E1B8EA-0798-4728-8114-FA717901563F}" type="presOf" srcId="{4FDE09AD-532E-4DAA-ACE2-E95B7D609864}" destId="{158279BD-2971-4CDA-AECC-716C85464F0D}" srcOrd="0" destOrd="0" presId="urn:microsoft.com/office/officeart/2005/8/layout/process1"/>
    <dgm:cxn modelId="{15DB32B4-55F5-4C92-B0DE-3162FEA7D73F}" type="presOf" srcId="{6FF3AF25-1F91-4B06-8260-B0072250357B}" destId="{B2ADFCF4-D13E-412E-8D9A-C7C9D245C48A}" srcOrd="0" destOrd="0" presId="urn:microsoft.com/office/officeart/2005/8/layout/process1"/>
    <dgm:cxn modelId="{E005FC3D-9E2C-4345-9C81-3DD7FDC0A37E}" srcId="{AF688A77-4137-4881-B21A-7492FCC66257}" destId="{4FDE09AD-532E-4DAA-ACE2-E95B7D609864}" srcOrd="1" destOrd="0" parTransId="{49703FD9-2176-497B-8E48-CA2EC20482D7}" sibTransId="{765C0497-3E22-4779-8DB3-8D9E364970DA}"/>
    <dgm:cxn modelId="{3BC1FCB8-6CD4-4795-BD65-D652B1E5C997}" type="presOf" srcId="{765C0497-3E22-4779-8DB3-8D9E364970DA}" destId="{6395910C-3B71-46D9-86AD-EF4C885145A7}" srcOrd="0" destOrd="0" presId="urn:microsoft.com/office/officeart/2005/8/layout/process1"/>
    <dgm:cxn modelId="{06A8A34A-1EB4-493B-91D0-DBA036C7DB7D}" type="presOf" srcId="{8497FE68-3FB8-466B-A964-760E57FA9585}" destId="{D8C51F88-DE93-4DAB-9CC3-99DCAA5FF47E}" srcOrd="1" destOrd="0" presId="urn:microsoft.com/office/officeart/2005/8/layout/process1"/>
    <dgm:cxn modelId="{2044B97F-029C-4C1D-A477-E44E24968029}" type="presOf" srcId="{AF688A77-4137-4881-B21A-7492FCC66257}" destId="{51076A11-E7B3-4564-9828-C5A576961EC5}" srcOrd="0" destOrd="0" presId="urn:microsoft.com/office/officeart/2005/8/layout/process1"/>
    <dgm:cxn modelId="{7CA3A99D-F84B-496A-91DB-BA7125814DA0}" type="presOf" srcId="{8B1C2DD6-5852-4104-9A32-FC982FF28EE4}" destId="{7AD682FB-FFC8-44CA-8ADB-5E5229C6E589}" srcOrd="0" destOrd="0" presId="urn:microsoft.com/office/officeart/2005/8/layout/process1"/>
    <dgm:cxn modelId="{C99C26C5-99FF-4A6B-9241-C2EC5AD45AB6}" srcId="{AF688A77-4137-4881-B21A-7492FCC66257}" destId="{8B1C2DD6-5852-4104-9A32-FC982FF28EE4}" srcOrd="0" destOrd="0" parTransId="{C571FB44-DB86-4789-B47E-8A8C7671DD05}" sibTransId="{8497FE68-3FB8-466B-A964-760E57FA9585}"/>
    <dgm:cxn modelId="{EDC369F9-6253-44A4-8CAF-3DD1CB4BED28}" type="presOf" srcId="{765C0497-3E22-4779-8DB3-8D9E364970DA}" destId="{F683D096-14A6-45EA-8E6E-63BA7D890F33}" srcOrd="1" destOrd="0" presId="urn:microsoft.com/office/officeart/2005/8/layout/process1"/>
    <dgm:cxn modelId="{56D924B6-96D2-4A12-A5A7-947957028176}" type="presParOf" srcId="{51076A11-E7B3-4564-9828-C5A576961EC5}" destId="{7AD682FB-FFC8-44CA-8ADB-5E5229C6E589}" srcOrd="0" destOrd="0" presId="urn:microsoft.com/office/officeart/2005/8/layout/process1"/>
    <dgm:cxn modelId="{CFEDD0CE-E4D6-456D-86C9-5F98D3BE77E7}" type="presParOf" srcId="{51076A11-E7B3-4564-9828-C5A576961EC5}" destId="{54C6A4D9-AA2C-4D80-A250-73E02F553E67}" srcOrd="1" destOrd="0" presId="urn:microsoft.com/office/officeart/2005/8/layout/process1"/>
    <dgm:cxn modelId="{5FA446A5-7F75-499F-B2BE-DBD17A66B1E6}" type="presParOf" srcId="{54C6A4D9-AA2C-4D80-A250-73E02F553E67}" destId="{D8C51F88-DE93-4DAB-9CC3-99DCAA5FF47E}" srcOrd="0" destOrd="0" presId="urn:microsoft.com/office/officeart/2005/8/layout/process1"/>
    <dgm:cxn modelId="{9FBB5FC7-49C6-4EE0-A79B-E57B1F4D20EE}" type="presParOf" srcId="{51076A11-E7B3-4564-9828-C5A576961EC5}" destId="{158279BD-2971-4CDA-AECC-716C85464F0D}" srcOrd="2" destOrd="0" presId="urn:microsoft.com/office/officeart/2005/8/layout/process1"/>
    <dgm:cxn modelId="{4A7E5FFF-0A78-4B3A-A8B1-C825350C9972}" type="presParOf" srcId="{51076A11-E7B3-4564-9828-C5A576961EC5}" destId="{6395910C-3B71-46D9-86AD-EF4C885145A7}" srcOrd="3" destOrd="0" presId="urn:microsoft.com/office/officeart/2005/8/layout/process1"/>
    <dgm:cxn modelId="{D4EA15E0-E8FD-4C59-8D8A-A3FE7E3BC789}" type="presParOf" srcId="{6395910C-3B71-46D9-86AD-EF4C885145A7}" destId="{F683D096-14A6-45EA-8E6E-63BA7D890F33}" srcOrd="0" destOrd="0" presId="urn:microsoft.com/office/officeart/2005/8/layout/process1"/>
    <dgm:cxn modelId="{2FB4CCBE-8599-4FE1-B733-4A5EF8EA239E}" type="presParOf" srcId="{51076A11-E7B3-4564-9828-C5A576961EC5}" destId="{B2ADFCF4-D13E-412E-8D9A-C7C9D245C48A}" srcOrd="4"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5A47AC-C71B-4165-8DBA-B3425BAC2B3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PE"/>
        </a:p>
      </dgm:t>
    </dgm:pt>
    <dgm:pt modelId="{6265E83E-8A3D-4F26-8BD2-35AB9E751987}">
      <dgm:prSet phldrT="[Texto]" custT="1"/>
      <dgm:spPr/>
      <dgm:t>
        <a:bodyPr/>
        <a:lstStyle/>
        <a:p>
          <a:r>
            <a:rPr lang="es-PE" sz="2400" dirty="0"/>
            <a:t>Redundancia de respaldo</a:t>
          </a:r>
        </a:p>
      </dgm:t>
    </dgm:pt>
    <dgm:pt modelId="{CE16D8B5-2FC2-40D6-8A6C-00777778C8A5}" type="parTrans" cxnId="{D6606313-3557-4B98-A451-844319C759E7}">
      <dgm:prSet/>
      <dgm:spPr/>
      <dgm:t>
        <a:bodyPr/>
        <a:lstStyle/>
        <a:p>
          <a:endParaRPr lang="es-PE"/>
        </a:p>
      </dgm:t>
    </dgm:pt>
    <dgm:pt modelId="{1B5C4398-3498-4DB7-AE53-5023D362AFFA}" type="sibTrans" cxnId="{D6606313-3557-4B98-A451-844319C759E7}">
      <dgm:prSet/>
      <dgm:spPr/>
      <dgm:t>
        <a:bodyPr/>
        <a:lstStyle/>
        <a:p>
          <a:endParaRPr lang="es-PE"/>
        </a:p>
      </dgm:t>
    </dgm:pt>
    <dgm:pt modelId="{D0F3A481-82FD-4E37-A54C-3176D5C14B23}">
      <dgm:prSet phldrT="[Texto]" custT="1"/>
      <dgm:spPr/>
      <dgm:t>
        <a:bodyPr/>
        <a:lstStyle/>
        <a:p>
          <a:r>
            <a:rPr lang="es-PE" sz="2400" dirty="0"/>
            <a:t>Redundancia en paralelo</a:t>
          </a:r>
        </a:p>
      </dgm:t>
    </dgm:pt>
    <dgm:pt modelId="{CC89DE7B-00C8-4839-B5F5-98B3B0436819}" type="parTrans" cxnId="{EBA1D0CF-7ACB-4BFE-9571-22127DF78FD4}">
      <dgm:prSet/>
      <dgm:spPr/>
      <dgm:t>
        <a:bodyPr/>
        <a:lstStyle/>
        <a:p>
          <a:endParaRPr lang="es-PE"/>
        </a:p>
      </dgm:t>
    </dgm:pt>
    <dgm:pt modelId="{2A5CD5DD-C742-4B60-A76C-4C79198BEFC6}" type="sibTrans" cxnId="{EBA1D0CF-7ACB-4BFE-9571-22127DF78FD4}">
      <dgm:prSet/>
      <dgm:spPr/>
      <dgm:t>
        <a:bodyPr/>
        <a:lstStyle/>
        <a:p>
          <a:endParaRPr lang="es-PE"/>
        </a:p>
      </dgm:t>
    </dgm:pt>
    <dgm:pt modelId="{629CF2AE-54F0-4C6E-970D-5DE3604531E2}">
      <dgm:prSet phldrT="[Texto]" custT="1"/>
      <dgm:spPr/>
      <dgm:t>
        <a:bodyPr/>
        <a:lstStyle/>
        <a:p>
          <a:r>
            <a:rPr lang="es-PE" sz="2400" dirty="0"/>
            <a:t>Uso de componente de </a:t>
          </a:r>
          <a:r>
            <a:rPr lang="es-PE" sz="2400" dirty="0" smtClean="0"/>
            <a:t>respaldo.</a:t>
          </a:r>
          <a:endParaRPr lang="es-PE" sz="2400" dirty="0"/>
        </a:p>
      </dgm:t>
    </dgm:pt>
    <dgm:pt modelId="{646EDF1C-B94F-472C-B108-A3CBFC8AA444}" type="parTrans" cxnId="{DBFB68E9-3472-467F-AD29-DDC0AA787D1B}">
      <dgm:prSet/>
      <dgm:spPr/>
      <dgm:t>
        <a:bodyPr/>
        <a:lstStyle/>
        <a:p>
          <a:endParaRPr lang="es-PE"/>
        </a:p>
      </dgm:t>
    </dgm:pt>
    <dgm:pt modelId="{DC1F8975-8B0F-4919-A15C-B1965EDB2F94}" type="sibTrans" cxnId="{DBFB68E9-3472-467F-AD29-DDC0AA787D1B}">
      <dgm:prSet/>
      <dgm:spPr/>
      <dgm:t>
        <a:bodyPr/>
        <a:lstStyle/>
        <a:p>
          <a:endParaRPr lang="es-PE"/>
        </a:p>
      </dgm:t>
    </dgm:pt>
    <dgm:pt modelId="{2CF8041B-BD79-477A-97F0-CD31959AC304}">
      <dgm:prSet phldrT="[Texto]" custT="1"/>
      <dgm:spPr/>
      <dgm:t>
        <a:bodyPr/>
        <a:lstStyle/>
        <a:p>
          <a:r>
            <a:rPr lang="es-PE" sz="2400" dirty="0"/>
            <a:t>Uso de ruta paralela o </a:t>
          </a:r>
          <a:r>
            <a:rPr lang="es-PE" sz="2400" dirty="0" smtClean="0"/>
            <a:t>alternativa.</a:t>
          </a:r>
          <a:endParaRPr lang="es-PE" sz="2400" dirty="0"/>
        </a:p>
      </dgm:t>
    </dgm:pt>
    <dgm:pt modelId="{0C603E2A-5A30-4FE1-9480-A9EA46441C99}" type="parTrans" cxnId="{FE7320A4-0275-4DCC-AE6D-9FB12E3ECF80}">
      <dgm:prSet/>
      <dgm:spPr/>
      <dgm:t>
        <a:bodyPr/>
        <a:lstStyle/>
        <a:p>
          <a:endParaRPr lang="es-PE"/>
        </a:p>
      </dgm:t>
    </dgm:pt>
    <dgm:pt modelId="{EA1A3557-EDD5-4DF3-A2D4-9A9A7DAC0981}" type="sibTrans" cxnId="{FE7320A4-0275-4DCC-AE6D-9FB12E3ECF80}">
      <dgm:prSet/>
      <dgm:spPr/>
      <dgm:t>
        <a:bodyPr/>
        <a:lstStyle/>
        <a:p>
          <a:endParaRPr lang="es-PE"/>
        </a:p>
      </dgm:t>
    </dgm:pt>
    <dgm:pt modelId="{A54AF239-A449-49A1-9FF8-8C3DE38653E2}" type="pres">
      <dgm:prSet presAssocID="{7F5A47AC-C71B-4165-8DBA-B3425BAC2B39}" presName="Name0" presStyleCnt="0">
        <dgm:presLayoutVars>
          <dgm:dir/>
          <dgm:animLvl val="lvl"/>
          <dgm:resizeHandles val="exact"/>
        </dgm:presLayoutVars>
      </dgm:prSet>
      <dgm:spPr/>
      <dgm:t>
        <a:bodyPr/>
        <a:lstStyle/>
        <a:p>
          <a:endParaRPr lang="es-ES"/>
        </a:p>
      </dgm:t>
    </dgm:pt>
    <dgm:pt modelId="{579E527C-4887-421E-8EF5-10D76E12D784}" type="pres">
      <dgm:prSet presAssocID="{6265E83E-8A3D-4F26-8BD2-35AB9E751987}" presName="composite" presStyleCnt="0"/>
      <dgm:spPr/>
    </dgm:pt>
    <dgm:pt modelId="{A459109A-2845-42CB-B8FA-09D0F2404F07}" type="pres">
      <dgm:prSet presAssocID="{6265E83E-8A3D-4F26-8BD2-35AB9E751987}" presName="parTx" presStyleLbl="alignNode1" presStyleIdx="0" presStyleCnt="2">
        <dgm:presLayoutVars>
          <dgm:chMax val="0"/>
          <dgm:chPref val="0"/>
          <dgm:bulletEnabled val="1"/>
        </dgm:presLayoutVars>
      </dgm:prSet>
      <dgm:spPr/>
      <dgm:t>
        <a:bodyPr/>
        <a:lstStyle/>
        <a:p>
          <a:endParaRPr lang="es-ES"/>
        </a:p>
      </dgm:t>
    </dgm:pt>
    <dgm:pt modelId="{87BD2D0A-0165-40CA-A956-CD2EB66C7C8D}" type="pres">
      <dgm:prSet presAssocID="{6265E83E-8A3D-4F26-8BD2-35AB9E751987}" presName="desTx" presStyleLbl="alignAccFollowNode1" presStyleIdx="0" presStyleCnt="2">
        <dgm:presLayoutVars>
          <dgm:bulletEnabled val="1"/>
        </dgm:presLayoutVars>
      </dgm:prSet>
      <dgm:spPr/>
      <dgm:t>
        <a:bodyPr/>
        <a:lstStyle/>
        <a:p>
          <a:endParaRPr lang="es-ES"/>
        </a:p>
      </dgm:t>
    </dgm:pt>
    <dgm:pt modelId="{E750383A-0748-453E-A6A9-75FB06319731}" type="pres">
      <dgm:prSet presAssocID="{1B5C4398-3498-4DB7-AE53-5023D362AFFA}" presName="space" presStyleCnt="0"/>
      <dgm:spPr/>
    </dgm:pt>
    <dgm:pt modelId="{36A4F809-9A45-4AC4-AB30-B767F07389FB}" type="pres">
      <dgm:prSet presAssocID="{D0F3A481-82FD-4E37-A54C-3176D5C14B23}" presName="composite" presStyleCnt="0"/>
      <dgm:spPr/>
    </dgm:pt>
    <dgm:pt modelId="{BEF56360-E0EA-4D3B-90A2-29486D33E653}" type="pres">
      <dgm:prSet presAssocID="{D0F3A481-82FD-4E37-A54C-3176D5C14B23}" presName="parTx" presStyleLbl="alignNode1" presStyleIdx="1" presStyleCnt="2">
        <dgm:presLayoutVars>
          <dgm:chMax val="0"/>
          <dgm:chPref val="0"/>
          <dgm:bulletEnabled val="1"/>
        </dgm:presLayoutVars>
      </dgm:prSet>
      <dgm:spPr/>
      <dgm:t>
        <a:bodyPr/>
        <a:lstStyle/>
        <a:p>
          <a:endParaRPr lang="es-ES"/>
        </a:p>
      </dgm:t>
    </dgm:pt>
    <dgm:pt modelId="{C0330C70-B254-4488-8332-7DC3EA13617F}" type="pres">
      <dgm:prSet presAssocID="{D0F3A481-82FD-4E37-A54C-3176D5C14B23}" presName="desTx" presStyleLbl="alignAccFollowNode1" presStyleIdx="1" presStyleCnt="2">
        <dgm:presLayoutVars>
          <dgm:bulletEnabled val="1"/>
        </dgm:presLayoutVars>
      </dgm:prSet>
      <dgm:spPr/>
      <dgm:t>
        <a:bodyPr/>
        <a:lstStyle/>
        <a:p>
          <a:endParaRPr lang="es-ES"/>
        </a:p>
      </dgm:t>
    </dgm:pt>
  </dgm:ptLst>
  <dgm:cxnLst>
    <dgm:cxn modelId="{4E59179E-B159-4F6E-AA08-05C30B60829D}" type="presOf" srcId="{629CF2AE-54F0-4C6E-970D-5DE3604531E2}" destId="{87BD2D0A-0165-40CA-A956-CD2EB66C7C8D}" srcOrd="0" destOrd="0" presId="urn:microsoft.com/office/officeart/2005/8/layout/hList1"/>
    <dgm:cxn modelId="{EBA1D0CF-7ACB-4BFE-9571-22127DF78FD4}" srcId="{7F5A47AC-C71B-4165-8DBA-B3425BAC2B39}" destId="{D0F3A481-82FD-4E37-A54C-3176D5C14B23}" srcOrd="1" destOrd="0" parTransId="{CC89DE7B-00C8-4839-B5F5-98B3B0436819}" sibTransId="{2A5CD5DD-C742-4B60-A76C-4C79198BEFC6}"/>
    <dgm:cxn modelId="{A98C93F2-1056-456A-AD4A-FAC4DB4D652D}" type="presOf" srcId="{2CF8041B-BD79-477A-97F0-CD31959AC304}" destId="{C0330C70-B254-4488-8332-7DC3EA13617F}" srcOrd="0" destOrd="0" presId="urn:microsoft.com/office/officeart/2005/8/layout/hList1"/>
    <dgm:cxn modelId="{683007A1-BCD8-41D8-8E97-99ECCB2E58E1}" type="presOf" srcId="{7F5A47AC-C71B-4165-8DBA-B3425BAC2B39}" destId="{A54AF239-A449-49A1-9FF8-8C3DE38653E2}" srcOrd="0" destOrd="0" presId="urn:microsoft.com/office/officeart/2005/8/layout/hList1"/>
    <dgm:cxn modelId="{FE7320A4-0275-4DCC-AE6D-9FB12E3ECF80}" srcId="{D0F3A481-82FD-4E37-A54C-3176D5C14B23}" destId="{2CF8041B-BD79-477A-97F0-CD31959AC304}" srcOrd="0" destOrd="0" parTransId="{0C603E2A-5A30-4FE1-9480-A9EA46441C99}" sibTransId="{EA1A3557-EDD5-4DF3-A2D4-9A9A7DAC0981}"/>
    <dgm:cxn modelId="{DBFB68E9-3472-467F-AD29-DDC0AA787D1B}" srcId="{6265E83E-8A3D-4F26-8BD2-35AB9E751987}" destId="{629CF2AE-54F0-4C6E-970D-5DE3604531E2}" srcOrd="0" destOrd="0" parTransId="{646EDF1C-B94F-472C-B108-A3CBFC8AA444}" sibTransId="{DC1F8975-8B0F-4919-A15C-B1965EDB2F94}"/>
    <dgm:cxn modelId="{033D58B4-0C3E-4323-9C28-43E97F17904C}" type="presOf" srcId="{6265E83E-8A3D-4F26-8BD2-35AB9E751987}" destId="{A459109A-2845-42CB-B8FA-09D0F2404F07}" srcOrd="0" destOrd="0" presId="urn:microsoft.com/office/officeart/2005/8/layout/hList1"/>
    <dgm:cxn modelId="{129C5EEE-7782-4C22-A2FD-6F0657011D13}" type="presOf" srcId="{D0F3A481-82FD-4E37-A54C-3176D5C14B23}" destId="{BEF56360-E0EA-4D3B-90A2-29486D33E653}" srcOrd="0" destOrd="0" presId="urn:microsoft.com/office/officeart/2005/8/layout/hList1"/>
    <dgm:cxn modelId="{D6606313-3557-4B98-A451-844319C759E7}" srcId="{7F5A47AC-C71B-4165-8DBA-B3425BAC2B39}" destId="{6265E83E-8A3D-4F26-8BD2-35AB9E751987}" srcOrd="0" destOrd="0" parTransId="{CE16D8B5-2FC2-40D6-8A6C-00777778C8A5}" sibTransId="{1B5C4398-3498-4DB7-AE53-5023D362AFFA}"/>
    <dgm:cxn modelId="{31E1CBE3-5BD0-472F-87CE-CF090B4C4302}" type="presParOf" srcId="{A54AF239-A449-49A1-9FF8-8C3DE38653E2}" destId="{579E527C-4887-421E-8EF5-10D76E12D784}" srcOrd="0" destOrd="0" presId="urn:microsoft.com/office/officeart/2005/8/layout/hList1"/>
    <dgm:cxn modelId="{65A18A9E-D9A8-4024-88CF-B4B205CE18B3}" type="presParOf" srcId="{579E527C-4887-421E-8EF5-10D76E12D784}" destId="{A459109A-2845-42CB-B8FA-09D0F2404F07}" srcOrd="0" destOrd="0" presId="urn:microsoft.com/office/officeart/2005/8/layout/hList1"/>
    <dgm:cxn modelId="{7C860B6A-7CC4-4EA5-B4EF-AC490C474922}" type="presParOf" srcId="{579E527C-4887-421E-8EF5-10D76E12D784}" destId="{87BD2D0A-0165-40CA-A956-CD2EB66C7C8D}" srcOrd="1" destOrd="0" presId="urn:microsoft.com/office/officeart/2005/8/layout/hList1"/>
    <dgm:cxn modelId="{6CC911AC-D66C-4304-9427-56FB0B1980E4}" type="presParOf" srcId="{A54AF239-A449-49A1-9FF8-8C3DE38653E2}" destId="{E750383A-0748-453E-A6A9-75FB06319731}" srcOrd="1" destOrd="0" presId="urn:microsoft.com/office/officeart/2005/8/layout/hList1"/>
    <dgm:cxn modelId="{962E0BA7-7E89-43E4-B9E8-8FABCE3244DC}" type="presParOf" srcId="{A54AF239-A449-49A1-9FF8-8C3DE38653E2}" destId="{36A4F809-9A45-4AC4-AB30-B767F07389FB}" srcOrd="2" destOrd="0" presId="urn:microsoft.com/office/officeart/2005/8/layout/hList1"/>
    <dgm:cxn modelId="{59DD145C-5CCC-4431-BF6F-E32B06D4781C}" type="presParOf" srcId="{36A4F809-9A45-4AC4-AB30-B767F07389FB}" destId="{BEF56360-E0EA-4D3B-90A2-29486D33E653}" srcOrd="0" destOrd="0" presId="urn:microsoft.com/office/officeart/2005/8/layout/hList1"/>
    <dgm:cxn modelId="{F5CA29ED-9A77-475C-849A-7CA2C3A94D7E}" type="presParOf" srcId="{36A4F809-9A45-4AC4-AB30-B767F07389FB}" destId="{C0330C70-B254-4488-8332-7DC3EA13617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5A47AC-C71B-4165-8DBA-B3425BAC2B3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PE"/>
        </a:p>
      </dgm:t>
    </dgm:pt>
    <dgm:pt modelId="{6265E83E-8A3D-4F26-8BD2-35AB9E751987}">
      <dgm:prSet phldrT="[Texto]" custT="1"/>
      <dgm:spPr/>
      <dgm:t>
        <a:bodyPr/>
        <a:lstStyle/>
        <a:p>
          <a:r>
            <a:rPr lang="es-PE" sz="2400" dirty="0"/>
            <a:t>Redundancia de respaldo</a:t>
          </a:r>
        </a:p>
      </dgm:t>
    </dgm:pt>
    <dgm:pt modelId="{CE16D8B5-2FC2-40D6-8A6C-00777778C8A5}" type="parTrans" cxnId="{D6606313-3557-4B98-A451-844319C759E7}">
      <dgm:prSet/>
      <dgm:spPr/>
      <dgm:t>
        <a:bodyPr/>
        <a:lstStyle/>
        <a:p>
          <a:endParaRPr lang="es-PE"/>
        </a:p>
      </dgm:t>
    </dgm:pt>
    <dgm:pt modelId="{1B5C4398-3498-4DB7-AE53-5023D362AFFA}" type="sibTrans" cxnId="{D6606313-3557-4B98-A451-844319C759E7}">
      <dgm:prSet/>
      <dgm:spPr/>
      <dgm:t>
        <a:bodyPr/>
        <a:lstStyle/>
        <a:p>
          <a:endParaRPr lang="es-PE"/>
        </a:p>
      </dgm:t>
    </dgm:pt>
    <dgm:pt modelId="{629CF2AE-54F0-4C6E-970D-5DE3604531E2}">
      <dgm:prSet phldrT="[Texto]" custT="1"/>
      <dgm:spPr/>
      <dgm:t>
        <a:bodyPr/>
        <a:lstStyle/>
        <a:p>
          <a:r>
            <a:rPr lang="es-PE" sz="2400" dirty="0"/>
            <a:t>Uso de componente de </a:t>
          </a:r>
          <a:r>
            <a:rPr lang="es-PE" sz="2400" dirty="0" smtClean="0"/>
            <a:t>respaldo.</a:t>
          </a:r>
          <a:endParaRPr lang="es-PE" sz="2400" dirty="0"/>
        </a:p>
      </dgm:t>
    </dgm:pt>
    <dgm:pt modelId="{646EDF1C-B94F-472C-B108-A3CBFC8AA444}" type="parTrans" cxnId="{DBFB68E9-3472-467F-AD29-DDC0AA787D1B}">
      <dgm:prSet/>
      <dgm:spPr/>
      <dgm:t>
        <a:bodyPr/>
        <a:lstStyle/>
        <a:p>
          <a:endParaRPr lang="es-PE"/>
        </a:p>
      </dgm:t>
    </dgm:pt>
    <dgm:pt modelId="{DC1F8975-8B0F-4919-A15C-B1965EDB2F94}" type="sibTrans" cxnId="{DBFB68E9-3472-467F-AD29-DDC0AA787D1B}">
      <dgm:prSet/>
      <dgm:spPr/>
      <dgm:t>
        <a:bodyPr/>
        <a:lstStyle/>
        <a:p>
          <a:endParaRPr lang="es-PE"/>
        </a:p>
      </dgm:t>
    </dgm:pt>
    <dgm:pt modelId="{A54AF239-A449-49A1-9FF8-8C3DE38653E2}" type="pres">
      <dgm:prSet presAssocID="{7F5A47AC-C71B-4165-8DBA-B3425BAC2B39}" presName="Name0" presStyleCnt="0">
        <dgm:presLayoutVars>
          <dgm:dir/>
          <dgm:animLvl val="lvl"/>
          <dgm:resizeHandles val="exact"/>
        </dgm:presLayoutVars>
      </dgm:prSet>
      <dgm:spPr/>
      <dgm:t>
        <a:bodyPr/>
        <a:lstStyle/>
        <a:p>
          <a:endParaRPr lang="es-ES"/>
        </a:p>
      </dgm:t>
    </dgm:pt>
    <dgm:pt modelId="{579E527C-4887-421E-8EF5-10D76E12D784}" type="pres">
      <dgm:prSet presAssocID="{6265E83E-8A3D-4F26-8BD2-35AB9E751987}" presName="composite" presStyleCnt="0"/>
      <dgm:spPr/>
    </dgm:pt>
    <dgm:pt modelId="{A459109A-2845-42CB-B8FA-09D0F2404F07}" type="pres">
      <dgm:prSet presAssocID="{6265E83E-8A3D-4F26-8BD2-35AB9E751987}" presName="parTx" presStyleLbl="alignNode1" presStyleIdx="0" presStyleCnt="1">
        <dgm:presLayoutVars>
          <dgm:chMax val="0"/>
          <dgm:chPref val="0"/>
          <dgm:bulletEnabled val="1"/>
        </dgm:presLayoutVars>
      </dgm:prSet>
      <dgm:spPr/>
      <dgm:t>
        <a:bodyPr/>
        <a:lstStyle/>
        <a:p>
          <a:endParaRPr lang="es-ES"/>
        </a:p>
      </dgm:t>
    </dgm:pt>
    <dgm:pt modelId="{87BD2D0A-0165-40CA-A956-CD2EB66C7C8D}" type="pres">
      <dgm:prSet presAssocID="{6265E83E-8A3D-4F26-8BD2-35AB9E751987}" presName="desTx" presStyleLbl="alignAccFollowNode1" presStyleIdx="0" presStyleCnt="1">
        <dgm:presLayoutVars>
          <dgm:bulletEnabled val="1"/>
        </dgm:presLayoutVars>
      </dgm:prSet>
      <dgm:spPr/>
      <dgm:t>
        <a:bodyPr/>
        <a:lstStyle/>
        <a:p>
          <a:endParaRPr lang="es-ES"/>
        </a:p>
      </dgm:t>
    </dgm:pt>
  </dgm:ptLst>
  <dgm:cxnLst>
    <dgm:cxn modelId="{D6606313-3557-4B98-A451-844319C759E7}" srcId="{7F5A47AC-C71B-4165-8DBA-B3425BAC2B39}" destId="{6265E83E-8A3D-4F26-8BD2-35AB9E751987}" srcOrd="0" destOrd="0" parTransId="{CE16D8B5-2FC2-40D6-8A6C-00777778C8A5}" sibTransId="{1B5C4398-3498-4DB7-AE53-5023D362AFFA}"/>
    <dgm:cxn modelId="{4E59179E-B159-4F6E-AA08-05C30B60829D}" type="presOf" srcId="{629CF2AE-54F0-4C6E-970D-5DE3604531E2}" destId="{87BD2D0A-0165-40CA-A956-CD2EB66C7C8D}" srcOrd="0" destOrd="0" presId="urn:microsoft.com/office/officeart/2005/8/layout/hList1"/>
    <dgm:cxn modelId="{683007A1-BCD8-41D8-8E97-99ECCB2E58E1}" type="presOf" srcId="{7F5A47AC-C71B-4165-8DBA-B3425BAC2B39}" destId="{A54AF239-A449-49A1-9FF8-8C3DE38653E2}" srcOrd="0" destOrd="0" presId="urn:microsoft.com/office/officeart/2005/8/layout/hList1"/>
    <dgm:cxn modelId="{DBFB68E9-3472-467F-AD29-DDC0AA787D1B}" srcId="{6265E83E-8A3D-4F26-8BD2-35AB9E751987}" destId="{629CF2AE-54F0-4C6E-970D-5DE3604531E2}" srcOrd="0" destOrd="0" parTransId="{646EDF1C-B94F-472C-B108-A3CBFC8AA444}" sibTransId="{DC1F8975-8B0F-4919-A15C-B1965EDB2F94}"/>
    <dgm:cxn modelId="{033D58B4-0C3E-4323-9C28-43E97F17904C}" type="presOf" srcId="{6265E83E-8A3D-4F26-8BD2-35AB9E751987}" destId="{A459109A-2845-42CB-B8FA-09D0F2404F07}" srcOrd="0" destOrd="0" presId="urn:microsoft.com/office/officeart/2005/8/layout/hList1"/>
    <dgm:cxn modelId="{31E1CBE3-5BD0-472F-87CE-CF090B4C4302}" type="presParOf" srcId="{A54AF239-A449-49A1-9FF8-8C3DE38653E2}" destId="{579E527C-4887-421E-8EF5-10D76E12D784}" srcOrd="0" destOrd="0" presId="urn:microsoft.com/office/officeart/2005/8/layout/hList1"/>
    <dgm:cxn modelId="{65A18A9E-D9A8-4024-88CF-B4B205CE18B3}" type="presParOf" srcId="{579E527C-4887-421E-8EF5-10D76E12D784}" destId="{A459109A-2845-42CB-B8FA-09D0F2404F07}" srcOrd="0" destOrd="0" presId="urn:microsoft.com/office/officeart/2005/8/layout/hList1"/>
    <dgm:cxn modelId="{7C860B6A-7CC4-4EA5-B4EF-AC490C474922}" type="presParOf" srcId="{579E527C-4887-421E-8EF5-10D76E12D784}" destId="{87BD2D0A-0165-40CA-A956-CD2EB66C7C8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5A47AC-C71B-4165-8DBA-B3425BAC2B3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PE"/>
        </a:p>
      </dgm:t>
    </dgm:pt>
    <dgm:pt modelId="{D0F3A481-82FD-4E37-A54C-3176D5C14B23}">
      <dgm:prSet phldrT="[Texto]" custT="1"/>
      <dgm:spPr/>
      <dgm:t>
        <a:bodyPr/>
        <a:lstStyle/>
        <a:p>
          <a:r>
            <a:rPr lang="es-PE" sz="2400" dirty="0"/>
            <a:t>Redundancia en paralelo</a:t>
          </a:r>
        </a:p>
      </dgm:t>
    </dgm:pt>
    <dgm:pt modelId="{CC89DE7B-00C8-4839-B5F5-98B3B0436819}" type="parTrans" cxnId="{EBA1D0CF-7ACB-4BFE-9571-22127DF78FD4}">
      <dgm:prSet/>
      <dgm:spPr/>
      <dgm:t>
        <a:bodyPr/>
        <a:lstStyle/>
        <a:p>
          <a:endParaRPr lang="es-PE"/>
        </a:p>
      </dgm:t>
    </dgm:pt>
    <dgm:pt modelId="{2A5CD5DD-C742-4B60-A76C-4C79198BEFC6}" type="sibTrans" cxnId="{EBA1D0CF-7ACB-4BFE-9571-22127DF78FD4}">
      <dgm:prSet/>
      <dgm:spPr/>
      <dgm:t>
        <a:bodyPr/>
        <a:lstStyle/>
        <a:p>
          <a:endParaRPr lang="es-PE"/>
        </a:p>
      </dgm:t>
    </dgm:pt>
    <dgm:pt modelId="{2CF8041B-BD79-477A-97F0-CD31959AC304}">
      <dgm:prSet phldrT="[Texto]" custT="1"/>
      <dgm:spPr/>
      <dgm:t>
        <a:bodyPr/>
        <a:lstStyle/>
        <a:p>
          <a:r>
            <a:rPr lang="es-PE" sz="2400" dirty="0"/>
            <a:t>Uso de ruta paralela o alternativa</a:t>
          </a:r>
        </a:p>
      </dgm:t>
    </dgm:pt>
    <dgm:pt modelId="{0C603E2A-5A30-4FE1-9480-A9EA46441C99}" type="parTrans" cxnId="{FE7320A4-0275-4DCC-AE6D-9FB12E3ECF80}">
      <dgm:prSet/>
      <dgm:spPr/>
      <dgm:t>
        <a:bodyPr/>
        <a:lstStyle/>
        <a:p>
          <a:endParaRPr lang="es-PE"/>
        </a:p>
      </dgm:t>
    </dgm:pt>
    <dgm:pt modelId="{EA1A3557-EDD5-4DF3-A2D4-9A9A7DAC0981}" type="sibTrans" cxnId="{FE7320A4-0275-4DCC-AE6D-9FB12E3ECF80}">
      <dgm:prSet/>
      <dgm:spPr/>
      <dgm:t>
        <a:bodyPr/>
        <a:lstStyle/>
        <a:p>
          <a:endParaRPr lang="es-PE"/>
        </a:p>
      </dgm:t>
    </dgm:pt>
    <dgm:pt modelId="{A54AF239-A449-49A1-9FF8-8C3DE38653E2}" type="pres">
      <dgm:prSet presAssocID="{7F5A47AC-C71B-4165-8DBA-B3425BAC2B39}" presName="Name0" presStyleCnt="0">
        <dgm:presLayoutVars>
          <dgm:dir/>
          <dgm:animLvl val="lvl"/>
          <dgm:resizeHandles val="exact"/>
        </dgm:presLayoutVars>
      </dgm:prSet>
      <dgm:spPr/>
      <dgm:t>
        <a:bodyPr/>
        <a:lstStyle/>
        <a:p>
          <a:endParaRPr lang="es-ES"/>
        </a:p>
      </dgm:t>
    </dgm:pt>
    <dgm:pt modelId="{36A4F809-9A45-4AC4-AB30-B767F07389FB}" type="pres">
      <dgm:prSet presAssocID="{D0F3A481-82FD-4E37-A54C-3176D5C14B23}" presName="composite" presStyleCnt="0"/>
      <dgm:spPr/>
    </dgm:pt>
    <dgm:pt modelId="{BEF56360-E0EA-4D3B-90A2-29486D33E653}" type="pres">
      <dgm:prSet presAssocID="{D0F3A481-82FD-4E37-A54C-3176D5C14B23}" presName="parTx" presStyleLbl="alignNode1" presStyleIdx="0" presStyleCnt="1">
        <dgm:presLayoutVars>
          <dgm:chMax val="0"/>
          <dgm:chPref val="0"/>
          <dgm:bulletEnabled val="1"/>
        </dgm:presLayoutVars>
      </dgm:prSet>
      <dgm:spPr/>
      <dgm:t>
        <a:bodyPr/>
        <a:lstStyle/>
        <a:p>
          <a:endParaRPr lang="es-ES"/>
        </a:p>
      </dgm:t>
    </dgm:pt>
    <dgm:pt modelId="{C0330C70-B254-4488-8332-7DC3EA13617F}" type="pres">
      <dgm:prSet presAssocID="{D0F3A481-82FD-4E37-A54C-3176D5C14B23}" presName="desTx" presStyleLbl="alignAccFollowNode1" presStyleIdx="0" presStyleCnt="1">
        <dgm:presLayoutVars>
          <dgm:bulletEnabled val="1"/>
        </dgm:presLayoutVars>
      </dgm:prSet>
      <dgm:spPr/>
      <dgm:t>
        <a:bodyPr/>
        <a:lstStyle/>
        <a:p>
          <a:endParaRPr lang="es-ES"/>
        </a:p>
      </dgm:t>
    </dgm:pt>
  </dgm:ptLst>
  <dgm:cxnLst>
    <dgm:cxn modelId="{EBA1D0CF-7ACB-4BFE-9571-22127DF78FD4}" srcId="{7F5A47AC-C71B-4165-8DBA-B3425BAC2B39}" destId="{D0F3A481-82FD-4E37-A54C-3176D5C14B23}" srcOrd="0" destOrd="0" parTransId="{CC89DE7B-00C8-4839-B5F5-98B3B0436819}" sibTransId="{2A5CD5DD-C742-4B60-A76C-4C79198BEFC6}"/>
    <dgm:cxn modelId="{683007A1-BCD8-41D8-8E97-99ECCB2E58E1}" type="presOf" srcId="{7F5A47AC-C71B-4165-8DBA-B3425BAC2B39}" destId="{A54AF239-A449-49A1-9FF8-8C3DE38653E2}" srcOrd="0" destOrd="0" presId="urn:microsoft.com/office/officeart/2005/8/layout/hList1"/>
    <dgm:cxn modelId="{A98C93F2-1056-456A-AD4A-FAC4DB4D652D}" type="presOf" srcId="{2CF8041B-BD79-477A-97F0-CD31959AC304}" destId="{C0330C70-B254-4488-8332-7DC3EA13617F}" srcOrd="0" destOrd="0" presId="urn:microsoft.com/office/officeart/2005/8/layout/hList1"/>
    <dgm:cxn modelId="{FE7320A4-0275-4DCC-AE6D-9FB12E3ECF80}" srcId="{D0F3A481-82FD-4E37-A54C-3176D5C14B23}" destId="{2CF8041B-BD79-477A-97F0-CD31959AC304}" srcOrd="0" destOrd="0" parTransId="{0C603E2A-5A30-4FE1-9480-A9EA46441C99}" sibTransId="{EA1A3557-EDD5-4DF3-A2D4-9A9A7DAC0981}"/>
    <dgm:cxn modelId="{129C5EEE-7782-4C22-A2FD-6F0657011D13}" type="presOf" srcId="{D0F3A481-82FD-4E37-A54C-3176D5C14B23}" destId="{BEF56360-E0EA-4D3B-90A2-29486D33E653}" srcOrd="0" destOrd="0" presId="urn:microsoft.com/office/officeart/2005/8/layout/hList1"/>
    <dgm:cxn modelId="{962E0BA7-7E89-43E4-B9E8-8FABCE3244DC}" type="presParOf" srcId="{A54AF239-A449-49A1-9FF8-8C3DE38653E2}" destId="{36A4F809-9A45-4AC4-AB30-B767F07389FB}" srcOrd="0" destOrd="0" presId="urn:microsoft.com/office/officeart/2005/8/layout/hList1"/>
    <dgm:cxn modelId="{59DD145C-5CCC-4431-BF6F-E32B06D4781C}" type="presParOf" srcId="{36A4F809-9A45-4AC4-AB30-B767F07389FB}" destId="{BEF56360-E0EA-4D3B-90A2-29486D33E653}" srcOrd="0" destOrd="0" presId="urn:microsoft.com/office/officeart/2005/8/layout/hList1"/>
    <dgm:cxn modelId="{F5CA29ED-9A77-475C-849A-7CA2C3A94D7E}" type="presParOf" srcId="{36A4F809-9A45-4AC4-AB30-B767F07389FB}" destId="{C0330C70-B254-4488-8332-7DC3EA13617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536445-C5B2-4801-977C-321A0F27519C}" type="doc">
      <dgm:prSet loTypeId="urn:microsoft.com/office/officeart/2005/8/layout/pList2" loCatId="list" qsTypeId="urn:microsoft.com/office/officeart/2005/8/quickstyle/simple1" qsCatId="simple" csTypeId="urn:microsoft.com/office/officeart/2005/8/colors/accent1_2" csCatId="accent1" phldr="1"/>
      <dgm:spPr/>
    </dgm:pt>
    <dgm:pt modelId="{18F38EB7-5E15-40F0-97E9-DC83C8876EA7}">
      <dgm:prSet phldrT="[Texto]" custT="1"/>
      <dgm:spPr/>
      <dgm:t>
        <a:bodyPr/>
        <a:lstStyle/>
        <a:p>
          <a:pPr algn="ctr">
            <a:lnSpc>
              <a:spcPct val="90000"/>
            </a:lnSpc>
            <a:spcAft>
              <a:spcPct val="35000"/>
            </a:spcAft>
          </a:pPr>
          <a:r>
            <a:rPr lang="es-PE" sz="2000" b="0" u="sng" dirty="0"/>
            <a:t>Mantenimiento Preventivo</a:t>
          </a:r>
        </a:p>
        <a:p>
          <a:pPr algn="l">
            <a:lnSpc>
              <a:spcPct val="100000"/>
            </a:lnSpc>
            <a:spcAft>
              <a:spcPts val="0"/>
            </a:spcAft>
          </a:pPr>
          <a:r>
            <a:rPr lang="es-PE" sz="1600" dirty="0"/>
            <a:t>Plan que involucra una rutina de inspección y servicio, así como de mantenimiento de las</a:t>
          </a:r>
        </a:p>
        <a:p>
          <a:pPr algn="l">
            <a:lnSpc>
              <a:spcPct val="100000"/>
            </a:lnSpc>
            <a:spcAft>
              <a:spcPts val="0"/>
            </a:spcAft>
          </a:pPr>
          <a:r>
            <a:rPr lang="es-PE" sz="1600" dirty="0"/>
            <a:t>instalaciones en buen estado para prevenir fallas.</a:t>
          </a:r>
        </a:p>
      </dgm:t>
    </dgm:pt>
    <dgm:pt modelId="{3522DA64-77E1-4BF7-B922-3ECC5D663816}" type="parTrans" cxnId="{F4187072-9AC4-4795-B486-01F4B8C95ACF}">
      <dgm:prSet/>
      <dgm:spPr/>
      <dgm:t>
        <a:bodyPr/>
        <a:lstStyle/>
        <a:p>
          <a:endParaRPr lang="es-PE"/>
        </a:p>
      </dgm:t>
    </dgm:pt>
    <dgm:pt modelId="{C4E2225D-9A83-4F7E-8747-92C2C5336A86}" type="sibTrans" cxnId="{F4187072-9AC4-4795-B486-01F4B8C95ACF}">
      <dgm:prSet/>
      <dgm:spPr/>
      <dgm:t>
        <a:bodyPr/>
        <a:lstStyle/>
        <a:p>
          <a:endParaRPr lang="es-PE"/>
        </a:p>
      </dgm:t>
    </dgm:pt>
    <dgm:pt modelId="{BFBB3D03-F386-40B1-9D23-B38B316C658D}">
      <dgm:prSet phldrT="[Texto]" custT="1"/>
      <dgm:spPr/>
      <dgm:t>
        <a:bodyPr/>
        <a:lstStyle/>
        <a:p>
          <a:pPr marL="0" lvl="0" algn="ctr" defTabSz="889000">
            <a:lnSpc>
              <a:spcPct val="90000"/>
            </a:lnSpc>
            <a:spcBef>
              <a:spcPct val="0"/>
            </a:spcBef>
            <a:spcAft>
              <a:spcPct val="35000"/>
            </a:spcAft>
            <a:buNone/>
          </a:pPr>
          <a:r>
            <a:rPr lang="es-PE" sz="2000" b="0" u="sng" kern="1200" dirty="0"/>
            <a:t>Mantenimiento correctivo</a:t>
          </a:r>
        </a:p>
        <a:p>
          <a:pPr marL="0" lvl="0" algn="l" defTabSz="889000">
            <a:lnSpc>
              <a:spcPct val="100000"/>
            </a:lnSpc>
            <a:spcBef>
              <a:spcPct val="0"/>
            </a:spcBef>
            <a:spcAft>
              <a:spcPts val="0"/>
            </a:spcAft>
            <a:buNone/>
          </a:pPr>
          <a:r>
            <a:rPr lang="es-PE" sz="1600" kern="1200" dirty="0">
              <a:solidFill>
                <a:prstClr val="white"/>
              </a:solidFill>
              <a:latin typeface="Calibri"/>
              <a:ea typeface="+mn-ea"/>
              <a:cs typeface="+mn-cs"/>
            </a:rPr>
            <a:t>Mantenimiento que</a:t>
          </a:r>
        </a:p>
        <a:p>
          <a:pPr marL="0" lvl="0" algn="l" defTabSz="889000">
            <a:lnSpc>
              <a:spcPct val="100000"/>
            </a:lnSpc>
            <a:spcBef>
              <a:spcPct val="0"/>
            </a:spcBef>
            <a:spcAft>
              <a:spcPts val="0"/>
            </a:spcAft>
            <a:buNone/>
          </a:pPr>
          <a:r>
            <a:rPr lang="es-PE" sz="1600" kern="1200" dirty="0">
              <a:solidFill>
                <a:prstClr val="white"/>
              </a:solidFill>
              <a:latin typeface="Calibri"/>
              <a:ea typeface="+mn-ea"/>
              <a:cs typeface="+mn-cs"/>
            </a:rPr>
            <a:t>ocurre cuando el equipo falla y debe repararse con base en una emergencia o un alto nivel de Prioridad.</a:t>
          </a:r>
        </a:p>
      </dgm:t>
    </dgm:pt>
    <dgm:pt modelId="{F563A74C-051A-4871-BE65-973A88F9C0A9}" type="parTrans" cxnId="{41FA2102-9D41-4C11-B6AD-A6B80456AD49}">
      <dgm:prSet/>
      <dgm:spPr/>
      <dgm:t>
        <a:bodyPr/>
        <a:lstStyle/>
        <a:p>
          <a:endParaRPr lang="es-PE"/>
        </a:p>
      </dgm:t>
    </dgm:pt>
    <dgm:pt modelId="{62A9C0A0-FB04-4CE7-83FA-70A46ABB0AAD}" type="sibTrans" cxnId="{41FA2102-9D41-4C11-B6AD-A6B80456AD49}">
      <dgm:prSet/>
      <dgm:spPr/>
      <dgm:t>
        <a:bodyPr/>
        <a:lstStyle/>
        <a:p>
          <a:endParaRPr lang="es-PE"/>
        </a:p>
      </dgm:t>
    </dgm:pt>
    <dgm:pt modelId="{00FB2980-2E9B-45AC-AC05-25AEF860F591}">
      <dgm:prSet phldrT="[Texto]" custT="1"/>
      <dgm:spPr/>
      <dgm:t>
        <a:bodyPr/>
        <a:lstStyle/>
        <a:p>
          <a:pPr algn="ctr"/>
          <a:r>
            <a:rPr lang="es-PE" sz="2000" b="0" u="sng" kern="1200" dirty="0">
              <a:solidFill>
                <a:prstClr val="white"/>
              </a:solidFill>
              <a:latin typeface="Calibri"/>
              <a:ea typeface="+mn-ea"/>
              <a:cs typeface="+mn-cs"/>
            </a:rPr>
            <a:t>Mantenimiento Predictivo</a:t>
          </a:r>
        </a:p>
        <a:p>
          <a:pPr algn="l"/>
          <a:r>
            <a:rPr lang="es-PE" sz="1600" kern="1200" dirty="0"/>
            <a:t>Consiste en el control de determinadas variables que informan sobre la condición de los equipos, permiten diagnosticar fallos y establecer el tiempo de vida remanente de las máquinas.</a:t>
          </a:r>
        </a:p>
      </dgm:t>
    </dgm:pt>
    <dgm:pt modelId="{61D3DB44-CF82-41B1-9232-EFC99009F001}" type="parTrans" cxnId="{6A2F0E88-672B-43BC-B62C-C1D2DB751960}">
      <dgm:prSet/>
      <dgm:spPr/>
      <dgm:t>
        <a:bodyPr/>
        <a:lstStyle/>
        <a:p>
          <a:endParaRPr lang="es-ES"/>
        </a:p>
      </dgm:t>
    </dgm:pt>
    <dgm:pt modelId="{6002111C-099B-4880-9EC9-FCEF0A018F98}" type="sibTrans" cxnId="{6A2F0E88-672B-43BC-B62C-C1D2DB751960}">
      <dgm:prSet/>
      <dgm:spPr/>
      <dgm:t>
        <a:bodyPr/>
        <a:lstStyle/>
        <a:p>
          <a:endParaRPr lang="es-ES"/>
        </a:p>
      </dgm:t>
    </dgm:pt>
    <dgm:pt modelId="{E443C974-82E0-44F6-9F30-2C16823F069C}" type="pres">
      <dgm:prSet presAssocID="{E0536445-C5B2-4801-977C-321A0F27519C}" presName="Name0" presStyleCnt="0">
        <dgm:presLayoutVars>
          <dgm:dir/>
          <dgm:resizeHandles val="exact"/>
        </dgm:presLayoutVars>
      </dgm:prSet>
      <dgm:spPr/>
    </dgm:pt>
    <dgm:pt modelId="{A15347EA-7745-4854-BD5F-5B3E9AFCFC67}" type="pres">
      <dgm:prSet presAssocID="{E0536445-C5B2-4801-977C-321A0F27519C}" presName="bkgdShp" presStyleLbl="alignAccFollowNode1" presStyleIdx="0" presStyleCnt="1"/>
      <dgm:spPr/>
    </dgm:pt>
    <dgm:pt modelId="{29DD6D5A-BC5C-43A5-9CE9-31683F2FEA37}" type="pres">
      <dgm:prSet presAssocID="{E0536445-C5B2-4801-977C-321A0F27519C}" presName="linComp" presStyleCnt="0"/>
      <dgm:spPr/>
    </dgm:pt>
    <dgm:pt modelId="{3D1D3082-786F-4905-9D65-B5A4F3C16FA9}" type="pres">
      <dgm:prSet presAssocID="{18F38EB7-5E15-40F0-97E9-DC83C8876EA7}" presName="compNode" presStyleCnt="0"/>
      <dgm:spPr/>
    </dgm:pt>
    <dgm:pt modelId="{ED38DCEE-9303-4D0E-8E45-6D32FF7BAF92}" type="pres">
      <dgm:prSet presAssocID="{18F38EB7-5E15-40F0-97E9-DC83C8876EA7}" presName="node" presStyleLbl="node1" presStyleIdx="0" presStyleCnt="3">
        <dgm:presLayoutVars>
          <dgm:bulletEnabled val="1"/>
        </dgm:presLayoutVars>
      </dgm:prSet>
      <dgm:spPr/>
      <dgm:t>
        <a:bodyPr/>
        <a:lstStyle/>
        <a:p>
          <a:endParaRPr lang="es-ES"/>
        </a:p>
      </dgm:t>
    </dgm:pt>
    <dgm:pt modelId="{5071A3E0-4243-4741-887B-4E4216D42902}" type="pres">
      <dgm:prSet presAssocID="{18F38EB7-5E15-40F0-97E9-DC83C8876EA7}" presName="invisiNode" presStyleLbl="node1" presStyleIdx="0" presStyleCnt="3"/>
      <dgm:spPr/>
    </dgm:pt>
    <dgm:pt modelId="{72AADE66-FB43-4164-A4FA-114472DB15AD}" type="pres">
      <dgm:prSet presAssocID="{18F38EB7-5E15-40F0-97E9-DC83C8876EA7}" presName="imagNode" presStyleLbl="fgImgPlace1" presStyleIdx="0" presStyleCnt="3"/>
      <dgm:spPr>
        <a:blipFill rotWithShape="1">
          <a:blip xmlns:r="http://schemas.openxmlformats.org/officeDocument/2006/relationships" r:embed="rId1"/>
          <a:stretch>
            <a:fillRect/>
          </a:stretch>
        </a:blipFill>
      </dgm:spPr>
    </dgm:pt>
    <dgm:pt modelId="{2AEA530C-0BAB-40AC-BB20-F505705F292B}" type="pres">
      <dgm:prSet presAssocID="{C4E2225D-9A83-4F7E-8747-92C2C5336A86}" presName="sibTrans" presStyleLbl="sibTrans2D1" presStyleIdx="0" presStyleCnt="0"/>
      <dgm:spPr/>
      <dgm:t>
        <a:bodyPr/>
        <a:lstStyle/>
        <a:p>
          <a:endParaRPr lang="es-ES"/>
        </a:p>
      </dgm:t>
    </dgm:pt>
    <dgm:pt modelId="{80AF510F-C40D-4E5B-BBAA-6EFBF9903AF1}" type="pres">
      <dgm:prSet presAssocID="{BFBB3D03-F386-40B1-9D23-B38B316C658D}" presName="compNode" presStyleCnt="0"/>
      <dgm:spPr/>
    </dgm:pt>
    <dgm:pt modelId="{C5A025A1-ADEF-4D99-B799-1E86748F6EBA}" type="pres">
      <dgm:prSet presAssocID="{BFBB3D03-F386-40B1-9D23-B38B316C658D}" presName="node" presStyleLbl="node1" presStyleIdx="1" presStyleCnt="3">
        <dgm:presLayoutVars>
          <dgm:bulletEnabled val="1"/>
        </dgm:presLayoutVars>
      </dgm:prSet>
      <dgm:spPr/>
      <dgm:t>
        <a:bodyPr/>
        <a:lstStyle/>
        <a:p>
          <a:endParaRPr lang="es-ES"/>
        </a:p>
      </dgm:t>
    </dgm:pt>
    <dgm:pt modelId="{9C1DE2B4-1CC2-4980-9356-E1EADDA0002E}" type="pres">
      <dgm:prSet presAssocID="{BFBB3D03-F386-40B1-9D23-B38B316C658D}" presName="invisiNode" presStyleLbl="node1" presStyleIdx="1" presStyleCnt="3"/>
      <dgm:spPr/>
    </dgm:pt>
    <dgm:pt modelId="{5BF7B5D4-8470-4EE1-BE50-2B4F5DA0723D}" type="pres">
      <dgm:prSet presAssocID="{BFBB3D03-F386-40B1-9D23-B38B316C658D}" presName="imagNode" presStyleLbl="fgImgPlace1" presStyleIdx="1" presStyleCnt="3"/>
      <dgm:spPr>
        <a:blipFill rotWithShape="1">
          <a:blip xmlns:r="http://schemas.openxmlformats.org/officeDocument/2006/relationships" r:embed="rId2"/>
          <a:stretch>
            <a:fillRect/>
          </a:stretch>
        </a:blipFill>
      </dgm:spPr>
    </dgm:pt>
    <dgm:pt modelId="{6F863499-3CB2-471A-B4AF-2E619508ABBD}" type="pres">
      <dgm:prSet presAssocID="{62A9C0A0-FB04-4CE7-83FA-70A46ABB0AAD}" presName="sibTrans" presStyleLbl="sibTrans2D1" presStyleIdx="0" presStyleCnt="0"/>
      <dgm:spPr/>
      <dgm:t>
        <a:bodyPr/>
        <a:lstStyle/>
        <a:p>
          <a:endParaRPr lang="es-ES"/>
        </a:p>
      </dgm:t>
    </dgm:pt>
    <dgm:pt modelId="{46EC6461-547B-430D-A6BF-C24D0C879D72}" type="pres">
      <dgm:prSet presAssocID="{00FB2980-2E9B-45AC-AC05-25AEF860F591}" presName="compNode" presStyleCnt="0"/>
      <dgm:spPr/>
    </dgm:pt>
    <dgm:pt modelId="{CF4CBCC3-A804-425F-9AA6-5B98AFD8E9CB}" type="pres">
      <dgm:prSet presAssocID="{00FB2980-2E9B-45AC-AC05-25AEF860F591}" presName="node" presStyleLbl="node1" presStyleIdx="2" presStyleCnt="3" custScaleX="110550">
        <dgm:presLayoutVars>
          <dgm:bulletEnabled val="1"/>
        </dgm:presLayoutVars>
      </dgm:prSet>
      <dgm:spPr/>
      <dgm:t>
        <a:bodyPr/>
        <a:lstStyle/>
        <a:p>
          <a:endParaRPr lang="es-ES"/>
        </a:p>
      </dgm:t>
    </dgm:pt>
    <dgm:pt modelId="{D060AB54-6EB4-47C4-A233-D4A8D316201D}" type="pres">
      <dgm:prSet presAssocID="{00FB2980-2E9B-45AC-AC05-25AEF860F591}" presName="invisiNode" presStyleLbl="node1" presStyleIdx="2" presStyleCnt="3"/>
      <dgm:spPr/>
    </dgm:pt>
    <dgm:pt modelId="{FBE3E66E-715C-4062-9A78-9119262144E5}" type="pres">
      <dgm:prSet presAssocID="{00FB2980-2E9B-45AC-AC05-25AEF860F591}" presName="imagNode" presStyleLbl="fgImgPlace1" presStyleIdx="2" presStyleCnt="3"/>
      <dgm:spPr>
        <a:blipFill rotWithShape="1">
          <a:blip xmlns:r="http://schemas.openxmlformats.org/officeDocument/2006/relationships" r:embed="rId3"/>
          <a:srcRect/>
          <a:stretch>
            <a:fillRect t="-10000" b="-10000"/>
          </a:stretch>
        </a:blipFill>
      </dgm:spPr>
    </dgm:pt>
  </dgm:ptLst>
  <dgm:cxnLst>
    <dgm:cxn modelId="{6A2F0E88-672B-43BC-B62C-C1D2DB751960}" srcId="{E0536445-C5B2-4801-977C-321A0F27519C}" destId="{00FB2980-2E9B-45AC-AC05-25AEF860F591}" srcOrd="2" destOrd="0" parTransId="{61D3DB44-CF82-41B1-9232-EFC99009F001}" sibTransId="{6002111C-099B-4880-9EC9-FCEF0A018F98}"/>
    <dgm:cxn modelId="{B6D38EDC-5DC5-4D0C-AAB6-1D44FDC8C9A2}" type="presOf" srcId="{18F38EB7-5E15-40F0-97E9-DC83C8876EA7}" destId="{ED38DCEE-9303-4D0E-8E45-6D32FF7BAF92}" srcOrd="0" destOrd="0" presId="urn:microsoft.com/office/officeart/2005/8/layout/pList2"/>
    <dgm:cxn modelId="{F4187072-9AC4-4795-B486-01F4B8C95ACF}" srcId="{E0536445-C5B2-4801-977C-321A0F27519C}" destId="{18F38EB7-5E15-40F0-97E9-DC83C8876EA7}" srcOrd="0" destOrd="0" parTransId="{3522DA64-77E1-4BF7-B922-3ECC5D663816}" sibTransId="{C4E2225D-9A83-4F7E-8747-92C2C5336A86}"/>
    <dgm:cxn modelId="{77E478AB-11F9-4303-B8D2-AE866344FDCA}" type="presOf" srcId="{E0536445-C5B2-4801-977C-321A0F27519C}" destId="{E443C974-82E0-44F6-9F30-2C16823F069C}" srcOrd="0" destOrd="0" presId="urn:microsoft.com/office/officeart/2005/8/layout/pList2"/>
    <dgm:cxn modelId="{307F9AA5-3CE7-402E-B5A4-2960BEA4F80F}" type="presOf" srcId="{00FB2980-2E9B-45AC-AC05-25AEF860F591}" destId="{CF4CBCC3-A804-425F-9AA6-5B98AFD8E9CB}" srcOrd="0" destOrd="0" presId="urn:microsoft.com/office/officeart/2005/8/layout/pList2"/>
    <dgm:cxn modelId="{41FA2102-9D41-4C11-B6AD-A6B80456AD49}" srcId="{E0536445-C5B2-4801-977C-321A0F27519C}" destId="{BFBB3D03-F386-40B1-9D23-B38B316C658D}" srcOrd="1" destOrd="0" parTransId="{F563A74C-051A-4871-BE65-973A88F9C0A9}" sibTransId="{62A9C0A0-FB04-4CE7-83FA-70A46ABB0AAD}"/>
    <dgm:cxn modelId="{6A42AA36-0BC1-41A4-920C-FD2EA2B19B5D}" type="presOf" srcId="{C4E2225D-9A83-4F7E-8747-92C2C5336A86}" destId="{2AEA530C-0BAB-40AC-BB20-F505705F292B}" srcOrd="0" destOrd="0" presId="urn:microsoft.com/office/officeart/2005/8/layout/pList2"/>
    <dgm:cxn modelId="{94324E92-C8EB-4633-B6F5-7012F03CC9C8}" type="presOf" srcId="{BFBB3D03-F386-40B1-9D23-B38B316C658D}" destId="{C5A025A1-ADEF-4D99-B799-1E86748F6EBA}" srcOrd="0" destOrd="0" presId="urn:microsoft.com/office/officeart/2005/8/layout/pList2"/>
    <dgm:cxn modelId="{69524401-92B6-4A84-9877-C01F365CFA37}" type="presOf" srcId="{62A9C0A0-FB04-4CE7-83FA-70A46ABB0AAD}" destId="{6F863499-3CB2-471A-B4AF-2E619508ABBD}" srcOrd="0" destOrd="0" presId="urn:microsoft.com/office/officeart/2005/8/layout/pList2"/>
    <dgm:cxn modelId="{4ACAF574-F01B-44AF-85A6-7EE890BB20CA}" type="presParOf" srcId="{E443C974-82E0-44F6-9F30-2C16823F069C}" destId="{A15347EA-7745-4854-BD5F-5B3E9AFCFC67}" srcOrd="0" destOrd="0" presId="urn:microsoft.com/office/officeart/2005/8/layout/pList2"/>
    <dgm:cxn modelId="{2CA0165D-55DB-476A-BC4C-6E18F9330340}" type="presParOf" srcId="{E443C974-82E0-44F6-9F30-2C16823F069C}" destId="{29DD6D5A-BC5C-43A5-9CE9-31683F2FEA37}" srcOrd="1" destOrd="0" presId="urn:microsoft.com/office/officeart/2005/8/layout/pList2"/>
    <dgm:cxn modelId="{6C2D1C44-B837-4963-9B17-C6ABB0246DB7}" type="presParOf" srcId="{29DD6D5A-BC5C-43A5-9CE9-31683F2FEA37}" destId="{3D1D3082-786F-4905-9D65-B5A4F3C16FA9}" srcOrd="0" destOrd="0" presId="urn:microsoft.com/office/officeart/2005/8/layout/pList2"/>
    <dgm:cxn modelId="{6450D70F-0587-4CB7-B143-77344B63D4F9}" type="presParOf" srcId="{3D1D3082-786F-4905-9D65-B5A4F3C16FA9}" destId="{ED38DCEE-9303-4D0E-8E45-6D32FF7BAF92}" srcOrd="0" destOrd="0" presId="urn:microsoft.com/office/officeart/2005/8/layout/pList2"/>
    <dgm:cxn modelId="{DBBAD8D8-B8AE-41B4-AF42-071F6B73CA6E}" type="presParOf" srcId="{3D1D3082-786F-4905-9D65-B5A4F3C16FA9}" destId="{5071A3E0-4243-4741-887B-4E4216D42902}" srcOrd="1" destOrd="0" presId="urn:microsoft.com/office/officeart/2005/8/layout/pList2"/>
    <dgm:cxn modelId="{65D641D0-F221-47D6-93FE-7754F69FC9F0}" type="presParOf" srcId="{3D1D3082-786F-4905-9D65-B5A4F3C16FA9}" destId="{72AADE66-FB43-4164-A4FA-114472DB15AD}" srcOrd="2" destOrd="0" presId="urn:microsoft.com/office/officeart/2005/8/layout/pList2"/>
    <dgm:cxn modelId="{AF9412AC-57D7-4EAB-8167-B14B4F615C37}" type="presParOf" srcId="{29DD6D5A-BC5C-43A5-9CE9-31683F2FEA37}" destId="{2AEA530C-0BAB-40AC-BB20-F505705F292B}" srcOrd="1" destOrd="0" presId="urn:microsoft.com/office/officeart/2005/8/layout/pList2"/>
    <dgm:cxn modelId="{6D1B1AC3-F5BD-4E74-95AA-4B16A9264946}" type="presParOf" srcId="{29DD6D5A-BC5C-43A5-9CE9-31683F2FEA37}" destId="{80AF510F-C40D-4E5B-BBAA-6EFBF9903AF1}" srcOrd="2" destOrd="0" presId="urn:microsoft.com/office/officeart/2005/8/layout/pList2"/>
    <dgm:cxn modelId="{98DD9D75-F49C-4932-BBFC-1BF7C3C0B5C4}" type="presParOf" srcId="{80AF510F-C40D-4E5B-BBAA-6EFBF9903AF1}" destId="{C5A025A1-ADEF-4D99-B799-1E86748F6EBA}" srcOrd="0" destOrd="0" presId="urn:microsoft.com/office/officeart/2005/8/layout/pList2"/>
    <dgm:cxn modelId="{975AD7C5-F62C-48E9-8B0E-909AA714D44A}" type="presParOf" srcId="{80AF510F-C40D-4E5B-BBAA-6EFBF9903AF1}" destId="{9C1DE2B4-1CC2-4980-9356-E1EADDA0002E}" srcOrd="1" destOrd="0" presId="urn:microsoft.com/office/officeart/2005/8/layout/pList2"/>
    <dgm:cxn modelId="{F94366B4-D41D-446F-8FF3-050EE4F71E1E}" type="presParOf" srcId="{80AF510F-C40D-4E5B-BBAA-6EFBF9903AF1}" destId="{5BF7B5D4-8470-4EE1-BE50-2B4F5DA0723D}" srcOrd="2" destOrd="0" presId="urn:microsoft.com/office/officeart/2005/8/layout/pList2"/>
    <dgm:cxn modelId="{77E19CA0-E1E5-42EF-9D19-457A9D18E600}" type="presParOf" srcId="{29DD6D5A-BC5C-43A5-9CE9-31683F2FEA37}" destId="{6F863499-3CB2-471A-B4AF-2E619508ABBD}" srcOrd="3" destOrd="0" presId="urn:microsoft.com/office/officeart/2005/8/layout/pList2"/>
    <dgm:cxn modelId="{A6F2DA93-2DCA-4577-9C98-361CBDDDEB14}" type="presParOf" srcId="{29DD6D5A-BC5C-43A5-9CE9-31683F2FEA37}" destId="{46EC6461-547B-430D-A6BF-C24D0C879D72}" srcOrd="4" destOrd="0" presId="urn:microsoft.com/office/officeart/2005/8/layout/pList2"/>
    <dgm:cxn modelId="{755D4445-C134-4E74-A2EB-F2CC92A75B42}" type="presParOf" srcId="{46EC6461-547B-430D-A6BF-C24D0C879D72}" destId="{CF4CBCC3-A804-425F-9AA6-5B98AFD8E9CB}" srcOrd="0" destOrd="0" presId="urn:microsoft.com/office/officeart/2005/8/layout/pList2"/>
    <dgm:cxn modelId="{6410AEB9-9AF8-49A7-9AB4-A757C15A650E}" type="presParOf" srcId="{46EC6461-547B-430D-A6BF-C24D0C879D72}" destId="{D060AB54-6EB4-47C4-A233-D4A8D316201D}" srcOrd="1" destOrd="0" presId="urn:microsoft.com/office/officeart/2005/8/layout/pList2"/>
    <dgm:cxn modelId="{B669B553-D037-4A0B-A571-4BB03DC5B227}" type="presParOf" srcId="{46EC6461-547B-430D-A6BF-C24D0C879D72}" destId="{FBE3E66E-715C-4062-9A78-9119262144E5}" srcOrd="2" destOrd="0" presId="urn:microsoft.com/office/officeart/2005/8/layout/p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79C8F41-0770-4714-90B9-B4B3267FF9EC}"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es-PE"/>
        </a:p>
      </dgm:t>
    </dgm:pt>
    <dgm:pt modelId="{9AA1FF40-8D8C-4BCF-A891-79071B14098E}">
      <dgm:prSet/>
      <dgm:spPr/>
      <dgm:t>
        <a:bodyPr/>
        <a:lstStyle/>
        <a:p>
          <a:pPr rtl="0"/>
          <a:r>
            <a:rPr lang="es-ES" dirty="0"/>
            <a:t>Realizar listado de equipos</a:t>
          </a:r>
          <a:endParaRPr lang="es-PE" dirty="0"/>
        </a:p>
      </dgm:t>
    </dgm:pt>
    <dgm:pt modelId="{C991A31F-549B-4110-B993-25B092C29025}" type="parTrans" cxnId="{170ADC48-E3BB-4760-AC9B-6998EABF43D9}">
      <dgm:prSet/>
      <dgm:spPr/>
      <dgm:t>
        <a:bodyPr/>
        <a:lstStyle/>
        <a:p>
          <a:endParaRPr lang="es-PE"/>
        </a:p>
      </dgm:t>
    </dgm:pt>
    <dgm:pt modelId="{DAB21B7A-CA41-47BD-B069-F02123B3D909}" type="sibTrans" cxnId="{170ADC48-E3BB-4760-AC9B-6998EABF43D9}">
      <dgm:prSet/>
      <dgm:spPr/>
      <dgm:t>
        <a:bodyPr/>
        <a:lstStyle/>
        <a:p>
          <a:endParaRPr lang="es-PE"/>
        </a:p>
      </dgm:t>
    </dgm:pt>
    <dgm:pt modelId="{E56F1827-9DE9-460D-A8E5-165D6108EE9E}">
      <dgm:prSet/>
      <dgm:spPr/>
      <dgm:t>
        <a:bodyPr/>
        <a:lstStyle/>
        <a:p>
          <a:pPr rtl="0"/>
          <a:r>
            <a:rPr lang="es-MX"/>
            <a:t>Elaborar plan de mantenimiento preventivo</a:t>
          </a:r>
          <a:endParaRPr lang="es-PE"/>
        </a:p>
      </dgm:t>
    </dgm:pt>
    <dgm:pt modelId="{268AD942-0946-4C41-9C55-3B81AB3E0B03}" type="parTrans" cxnId="{6E004D11-5665-48DC-B480-D868F1AFE9FD}">
      <dgm:prSet/>
      <dgm:spPr/>
      <dgm:t>
        <a:bodyPr/>
        <a:lstStyle/>
        <a:p>
          <a:endParaRPr lang="es-PE"/>
        </a:p>
      </dgm:t>
    </dgm:pt>
    <dgm:pt modelId="{B6CE2A26-85D7-4727-8F0D-7C9F2BF2F9D2}" type="sibTrans" cxnId="{6E004D11-5665-48DC-B480-D868F1AFE9FD}">
      <dgm:prSet/>
      <dgm:spPr/>
      <dgm:t>
        <a:bodyPr/>
        <a:lstStyle/>
        <a:p>
          <a:endParaRPr lang="es-PE"/>
        </a:p>
      </dgm:t>
    </dgm:pt>
    <dgm:pt modelId="{A9EDCD32-C357-4A01-A28B-71B549D20C41}">
      <dgm:prSet/>
      <dgm:spPr/>
      <dgm:t>
        <a:bodyPr/>
        <a:lstStyle/>
        <a:p>
          <a:pPr rtl="0"/>
          <a:r>
            <a:rPr lang="es-MX"/>
            <a:t>Elaborar procedimiento de mantenimiento</a:t>
          </a:r>
          <a:endParaRPr lang="es-PE"/>
        </a:p>
      </dgm:t>
    </dgm:pt>
    <dgm:pt modelId="{EA0EBB1B-6D89-4426-9338-BD30C6D46ED9}" type="parTrans" cxnId="{22DE2F5F-A766-48BC-8011-3E23996F4454}">
      <dgm:prSet/>
      <dgm:spPr/>
      <dgm:t>
        <a:bodyPr/>
        <a:lstStyle/>
        <a:p>
          <a:endParaRPr lang="es-PE"/>
        </a:p>
      </dgm:t>
    </dgm:pt>
    <dgm:pt modelId="{005D8042-E56E-4740-8129-567080660D95}" type="sibTrans" cxnId="{22DE2F5F-A766-48BC-8011-3E23996F4454}">
      <dgm:prSet/>
      <dgm:spPr/>
      <dgm:t>
        <a:bodyPr/>
        <a:lstStyle/>
        <a:p>
          <a:endParaRPr lang="es-PE"/>
        </a:p>
      </dgm:t>
    </dgm:pt>
    <dgm:pt modelId="{D1BF5DF2-8CA0-42CF-85FB-8AED993D42EB}">
      <dgm:prSet/>
      <dgm:spPr/>
      <dgm:t>
        <a:bodyPr/>
        <a:lstStyle/>
        <a:p>
          <a:pPr rtl="0"/>
          <a:r>
            <a:rPr lang="es-MX"/>
            <a:t>Realizar los mantenimientos</a:t>
          </a:r>
          <a:endParaRPr lang="es-PE"/>
        </a:p>
      </dgm:t>
    </dgm:pt>
    <dgm:pt modelId="{9733DDA6-A92B-4DAA-BC31-BA06ABEF9DF7}" type="parTrans" cxnId="{11BD2222-4BE9-442E-825B-027C72AC54E5}">
      <dgm:prSet/>
      <dgm:spPr/>
      <dgm:t>
        <a:bodyPr/>
        <a:lstStyle/>
        <a:p>
          <a:endParaRPr lang="es-PE"/>
        </a:p>
      </dgm:t>
    </dgm:pt>
    <dgm:pt modelId="{9E7AB183-BDD2-45A5-9700-43D7C76897C5}" type="sibTrans" cxnId="{11BD2222-4BE9-442E-825B-027C72AC54E5}">
      <dgm:prSet/>
      <dgm:spPr/>
      <dgm:t>
        <a:bodyPr/>
        <a:lstStyle/>
        <a:p>
          <a:endParaRPr lang="es-PE"/>
        </a:p>
      </dgm:t>
    </dgm:pt>
    <dgm:pt modelId="{25BDC52C-DDF4-47A9-8922-9FB310A8EBA9}">
      <dgm:prSet/>
      <dgm:spPr/>
      <dgm:t>
        <a:bodyPr/>
        <a:lstStyle/>
        <a:p>
          <a:pPr rtl="0"/>
          <a:r>
            <a:rPr lang="es-MX"/>
            <a:t>Implementar registros de mantenimiento</a:t>
          </a:r>
          <a:endParaRPr lang="es-PE"/>
        </a:p>
      </dgm:t>
    </dgm:pt>
    <dgm:pt modelId="{D0B3667E-A2FE-49E5-8F8A-CD993BC76278}" type="parTrans" cxnId="{C8783860-F04C-4ACD-A94C-CA93CC89F2A0}">
      <dgm:prSet/>
      <dgm:spPr/>
      <dgm:t>
        <a:bodyPr/>
        <a:lstStyle/>
        <a:p>
          <a:endParaRPr lang="es-PE"/>
        </a:p>
      </dgm:t>
    </dgm:pt>
    <dgm:pt modelId="{D0B4903E-CCC7-4421-AB2E-7FAF89111559}" type="sibTrans" cxnId="{C8783860-F04C-4ACD-A94C-CA93CC89F2A0}">
      <dgm:prSet/>
      <dgm:spPr/>
      <dgm:t>
        <a:bodyPr/>
        <a:lstStyle/>
        <a:p>
          <a:endParaRPr lang="es-PE"/>
        </a:p>
      </dgm:t>
    </dgm:pt>
    <dgm:pt modelId="{198B6BC4-6064-418F-B30D-514C74627014}">
      <dgm:prSet/>
      <dgm:spPr/>
      <dgm:t>
        <a:bodyPr/>
        <a:lstStyle/>
        <a:p>
          <a:endParaRPr lang="es-ES"/>
        </a:p>
      </dgm:t>
    </dgm:pt>
    <dgm:pt modelId="{B8FE5BEC-012A-423A-9EEC-C69C9FD30375}" type="parTrans" cxnId="{1D6F6EEC-3C6E-4BAD-8056-447F1E48214D}">
      <dgm:prSet/>
      <dgm:spPr/>
      <dgm:t>
        <a:bodyPr/>
        <a:lstStyle/>
        <a:p>
          <a:endParaRPr lang="es-PE"/>
        </a:p>
      </dgm:t>
    </dgm:pt>
    <dgm:pt modelId="{A56AAB37-179A-41EF-A2EB-801F3D6540FE}" type="sibTrans" cxnId="{1D6F6EEC-3C6E-4BAD-8056-447F1E48214D}">
      <dgm:prSet/>
      <dgm:spPr/>
      <dgm:t>
        <a:bodyPr/>
        <a:lstStyle/>
        <a:p>
          <a:endParaRPr lang="es-PE"/>
        </a:p>
      </dgm:t>
    </dgm:pt>
    <dgm:pt modelId="{D569DE97-3756-4978-96B8-D9927415A8CE}">
      <dgm:prSet/>
      <dgm:spPr/>
      <dgm:t>
        <a:bodyPr/>
        <a:lstStyle/>
        <a:p>
          <a:endParaRPr lang="es-ES"/>
        </a:p>
      </dgm:t>
    </dgm:pt>
    <dgm:pt modelId="{51C93C11-4071-43DF-864A-60DB5DB37247}" type="parTrans" cxnId="{F1254593-E57B-4AF4-9767-5D7299AA4E4F}">
      <dgm:prSet/>
      <dgm:spPr/>
      <dgm:t>
        <a:bodyPr/>
        <a:lstStyle/>
        <a:p>
          <a:endParaRPr lang="es-PE"/>
        </a:p>
      </dgm:t>
    </dgm:pt>
    <dgm:pt modelId="{02BFD394-CB97-4C4B-B464-FABBD204E356}" type="sibTrans" cxnId="{F1254593-E57B-4AF4-9767-5D7299AA4E4F}">
      <dgm:prSet/>
      <dgm:spPr/>
      <dgm:t>
        <a:bodyPr/>
        <a:lstStyle/>
        <a:p>
          <a:endParaRPr lang="es-PE"/>
        </a:p>
      </dgm:t>
    </dgm:pt>
    <dgm:pt modelId="{B2548FCC-7778-4005-9112-9CE05ABD3C5F}">
      <dgm:prSet/>
      <dgm:spPr/>
      <dgm:t>
        <a:bodyPr/>
        <a:lstStyle/>
        <a:p>
          <a:pPr rtl="0"/>
          <a:r>
            <a:rPr lang="es-MX" dirty="0"/>
            <a:t>Preparar expedientes</a:t>
          </a:r>
          <a:endParaRPr lang="es-PE" dirty="0"/>
        </a:p>
      </dgm:t>
    </dgm:pt>
    <dgm:pt modelId="{7C12E2F8-90BD-4399-91E0-A10C70633BBE}" type="parTrans" cxnId="{344402CF-E268-4022-88B3-95C80B8ECCEB}">
      <dgm:prSet/>
      <dgm:spPr/>
      <dgm:t>
        <a:bodyPr/>
        <a:lstStyle/>
        <a:p>
          <a:endParaRPr lang="es-PE"/>
        </a:p>
      </dgm:t>
    </dgm:pt>
    <dgm:pt modelId="{B4BB47E3-D3EE-49C5-AEAA-F21C3816CA6E}" type="sibTrans" cxnId="{344402CF-E268-4022-88B3-95C80B8ECCEB}">
      <dgm:prSet/>
      <dgm:spPr/>
      <dgm:t>
        <a:bodyPr/>
        <a:lstStyle/>
        <a:p>
          <a:endParaRPr lang="es-PE"/>
        </a:p>
      </dgm:t>
    </dgm:pt>
    <dgm:pt modelId="{7B9F0A99-2E73-4220-8FA6-1E1E0292C0F4}">
      <dgm:prSet/>
      <dgm:spPr/>
      <dgm:t>
        <a:bodyPr/>
        <a:lstStyle/>
        <a:p>
          <a:pPr rtl="0"/>
          <a:r>
            <a:rPr lang="es-MX"/>
            <a:t>Clasificar equipos</a:t>
          </a:r>
          <a:endParaRPr lang="es-PE"/>
        </a:p>
      </dgm:t>
    </dgm:pt>
    <dgm:pt modelId="{47393B84-29CE-4368-8B64-55AC6F1F61E8}" type="parTrans" cxnId="{7DC12F52-8B59-412E-8960-F41F95EDE407}">
      <dgm:prSet/>
      <dgm:spPr/>
      <dgm:t>
        <a:bodyPr/>
        <a:lstStyle/>
        <a:p>
          <a:endParaRPr lang="es-PE"/>
        </a:p>
      </dgm:t>
    </dgm:pt>
    <dgm:pt modelId="{C7B0F5A5-575C-42AB-A08D-903518E11171}" type="sibTrans" cxnId="{7DC12F52-8B59-412E-8960-F41F95EDE407}">
      <dgm:prSet/>
      <dgm:spPr/>
      <dgm:t>
        <a:bodyPr/>
        <a:lstStyle/>
        <a:p>
          <a:endParaRPr lang="es-PE"/>
        </a:p>
      </dgm:t>
    </dgm:pt>
    <dgm:pt modelId="{5FCC5737-6237-44DF-AF30-C7F54C343CBE}" type="pres">
      <dgm:prSet presAssocID="{779C8F41-0770-4714-90B9-B4B3267FF9EC}" presName="Name0" presStyleCnt="0">
        <dgm:presLayoutVars>
          <dgm:chMax val="7"/>
          <dgm:chPref val="7"/>
          <dgm:dir/>
        </dgm:presLayoutVars>
      </dgm:prSet>
      <dgm:spPr/>
      <dgm:t>
        <a:bodyPr/>
        <a:lstStyle/>
        <a:p>
          <a:endParaRPr lang="es-ES"/>
        </a:p>
      </dgm:t>
    </dgm:pt>
    <dgm:pt modelId="{1107AEF8-2736-44F1-B1ED-CDB899CB8EFD}" type="pres">
      <dgm:prSet presAssocID="{779C8F41-0770-4714-90B9-B4B3267FF9EC}" presName="Name1" presStyleCnt="0"/>
      <dgm:spPr/>
    </dgm:pt>
    <dgm:pt modelId="{3E475047-5228-439B-B33A-32BCF8E5C802}" type="pres">
      <dgm:prSet presAssocID="{779C8F41-0770-4714-90B9-B4B3267FF9EC}" presName="cycle" presStyleCnt="0"/>
      <dgm:spPr/>
    </dgm:pt>
    <dgm:pt modelId="{6891ABB7-BE80-40E1-A5F5-820BA41CCB24}" type="pres">
      <dgm:prSet presAssocID="{779C8F41-0770-4714-90B9-B4B3267FF9EC}" presName="srcNode" presStyleLbl="node1" presStyleIdx="0" presStyleCnt="7"/>
      <dgm:spPr/>
    </dgm:pt>
    <dgm:pt modelId="{F7DBCE04-62DE-4985-90D5-ECD32BD5E18F}" type="pres">
      <dgm:prSet presAssocID="{779C8F41-0770-4714-90B9-B4B3267FF9EC}" presName="conn" presStyleLbl="parChTrans1D2" presStyleIdx="0" presStyleCnt="1"/>
      <dgm:spPr/>
      <dgm:t>
        <a:bodyPr/>
        <a:lstStyle/>
        <a:p>
          <a:endParaRPr lang="es-ES"/>
        </a:p>
      </dgm:t>
    </dgm:pt>
    <dgm:pt modelId="{BC009F6C-51F3-48BE-B823-E8F563395AAA}" type="pres">
      <dgm:prSet presAssocID="{779C8F41-0770-4714-90B9-B4B3267FF9EC}" presName="extraNode" presStyleLbl="node1" presStyleIdx="0" presStyleCnt="7"/>
      <dgm:spPr/>
    </dgm:pt>
    <dgm:pt modelId="{3EC28D02-181C-4388-9447-D6978958E817}" type="pres">
      <dgm:prSet presAssocID="{779C8F41-0770-4714-90B9-B4B3267FF9EC}" presName="dstNode" presStyleLbl="node1" presStyleIdx="0" presStyleCnt="7"/>
      <dgm:spPr/>
    </dgm:pt>
    <dgm:pt modelId="{90C69633-2FBF-4020-9B01-51B741EE6B0A}" type="pres">
      <dgm:prSet presAssocID="{9AA1FF40-8D8C-4BCF-A891-79071B14098E}" presName="text_1" presStyleLbl="node1" presStyleIdx="0" presStyleCnt="7">
        <dgm:presLayoutVars>
          <dgm:bulletEnabled val="1"/>
        </dgm:presLayoutVars>
      </dgm:prSet>
      <dgm:spPr/>
      <dgm:t>
        <a:bodyPr/>
        <a:lstStyle/>
        <a:p>
          <a:endParaRPr lang="es-ES"/>
        </a:p>
      </dgm:t>
    </dgm:pt>
    <dgm:pt modelId="{B90F3493-7284-4A9D-97B5-E302C4668644}" type="pres">
      <dgm:prSet presAssocID="{9AA1FF40-8D8C-4BCF-A891-79071B14098E}" presName="accent_1" presStyleCnt="0"/>
      <dgm:spPr/>
    </dgm:pt>
    <dgm:pt modelId="{15DEC8BF-8BFE-41F5-A313-BB0A8613E876}" type="pres">
      <dgm:prSet presAssocID="{9AA1FF40-8D8C-4BCF-A891-79071B14098E}" presName="accentRepeatNode" presStyleLbl="solidFgAcc1" presStyleIdx="0" presStyleCnt="7"/>
      <dgm:spPr/>
    </dgm:pt>
    <dgm:pt modelId="{2B28A45C-D946-4AD3-A233-F41249738E0D}" type="pres">
      <dgm:prSet presAssocID="{B2548FCC-7778-4005-9112-9CE05ABD3C5F}" presName="text_2" presStyleLbl="node1" presStyleIdx="1" presStyleCnt="7">
        <dgm:presLayoutVars>
          <dgm:bulletEnabled val="1"/>
        </dgm:presLayoutVars>
      </dgm:prSet>
      <dgm:spPr/>
      <dgm:t>
        <a:bodyPr/>
        <a:lstStyle/>
        <a:p>
          <a:endParaRPr lang="es-ES"/>
        </a:p>
      </dgm:t>
    </dgm:pt>
    <dgm:pt modelId="{2ECF0703-5F33-4F63-8024-E93F09ABB9C2}" type="pres">
      <dgm:prSet presAssocID="{B2548FCC-7778-4005-9112-9CE05ABD3C5F}" presName="accent_2" presStyleCnt="0"/>
      <dgm:spPr/>
    </dgm:pt>
    <dgm:pt modelId="{AA5FD73B-AF8F-409E-A658-4080CC7AB5C3}" type="pres">
      <dgm:prSet presAssocID="{B2548FCC-7778-4005-9112-9CE05ABD3C5F}" presName="accentRepeatNode" presStyleLbl="solidFgAcc1" presStyleIdx="1" presStyleCnt="7"/>
      <dgm:spPr/>
    </dgm:pt>
    <dgm:pt modelId="{F22AAD0B-C0C3-41A2-9B03-73E3020B849C}" type="pres">
      <dgm:prSet presAssocID="{7B9F0A99-2E73-4220-8FA6-1E1E0292C0F4}" presName="text_3" presStyleLbl="node1" presStyleIdx="2" presStyleCnt="7">
        <dgm:presLayoutVars>
          <dgm:bulletEnabled val="1"/>
        </dgm:presLayoutVars>
      </dgm:prSet>
      <dgm:spPr/>
      <dgm:t>
        <a:bodyPr/>
        <a:lstStyle/>
        <a:p>
          <a:endParaRPr lang="es-ES"/>
        </a:p>
      </dgm:t>
    </dgm:pt>
    <dgm:pt modelId="{4E0CDC6C-819F-47B0-9AB7-327CBCE20670}" type="pres">
      <dgm:prSet presAssocID="{7B9F0A99-2E73-4220-8FA6-1E1E0292C0F4}" presName="accent_3" presStyleCnt="0"/>
      <dgm:spPr/>
    </dgm:pt>
    <dgm:pt modelId="{A011FDC3-8571-46C6-B762-438ED54C9290}" type="pres">
      <dgm:prSet presAssocID="{7B9F0A99-2E73-4220-8FA6-1E1E0292C0F4}" presName="accentRepeatNode" presStyleLbl="solidFgAcc1" presStyleIdx="2" presStyleCnt="7"/>
      <dgm:spPr/>
    </dgm:pt>
    <dgm:pt modelId="{91802F2C-EE86-4E49-B3C2-61654CB21BC1}" type="pres">
      <dgm:prSet presAssocID="{E56F1827-9DE9-460D-A8E5-165D6108EE9E}" presName="text_4" presStyleLbl="node1" presStyleIdx="3" presStyleCnt="7">
        <dgm:presLayoutVars>
          <dgm:bulletEnabled val="1"/>
        </dgm:presLayoutVars>
      </dgm:prSet>
      <dgm:spPr/>
      <dgm:t>
        <a:bodyPr/>
        <a:lstStyle/>
        <a:p>
          <a:endParaRPr lang="es-ES"/>
        </a:p>
      </dgm:t>
    </dgm:pt>
    <dgm:pt modelId="{789F95F3-0207-4AC1-828F-263CFD5355D8}" type="pres">
      <dgm:prSet presAssocID="{E56F1827-9DE9-460D-A8E5-165D6108EE9E}" presName="accent_4" presStyleCnt="0"/>
      <dgm:spPr/>
    </dgm:pt>
    <dgm:pt modelId="{61840136-BFA0-4D60-8BB4-53F65D8039C9}" type="pres">
      <dgm:prSet presAssocID="{E56F1827-9DE9-460D-A8E5-165D6108EE9E}" presName="accentRepeatNode" presStyleLbl="solidFgAcc1" presStyleIdx="3" presStyleCnt="7"/>
      <dgm:spPr/>
    </dgm:pt>
    <dgm:pt modelId="{BB975473-C5BA-46B9-9301-C629E206F909}" type="pres">
      <dgm:prSet presAssocID="{A9EDCD32-C357-4A01-A28B-71B549D20C41}" presName="text_5" presStyleLbl="node1" presStyleIdx="4" presStyleCnt="7">
        <dgm:presLayoutVars>
          <dgm:bulletEnabled val="1"/>
        </dgm:presLayoutVars>
      </dgm:prSet>
      <dgm:spPr/>
      <dgm:t>
        <a:bodyPr/>
        <a:lstStyle/>
        <a:p>
          <a:endParaRPr lang="es-ES"/>
        </a:p>
      </dgm:t>
    </dgm:pt>
    <dgm:pt modelId="{8F9A476E-936C-4AAD-B786-A52EF85AF752}" type="pres">
      <dgm:prSet presAssocID="{A9EDCD32-C357-4A01-A28B-71B549D20C41}" presName="accent_5" presStyleCnt="0"/>
      <dgm:spPr/>
    </dgm:pt>
    <dgm:pt modelId="{23B59CA6-1993-48D1-A51C-CF116B806137}" type="pres">
      <dgm:prSet presAssocID="{A9EDCD32-C357-4A01-A28B-71B549D20C41}" presName="accentRepeatNode" presStyleLbl="solidFgAcc1" presStyleIdx="4" presStyleCnt="7"/>
      <dgm:spPr/>
    </dgm:pt>
    <dgm:pt modelId="{C6F3B153-0037-4B95-9609-7768BB2B8CAB}" type="pres">
      <dgm:prSet presAssocID="{D1BF5DF2-8CA0-42CF-85FB-8AED993D42EB}" presName="text_6" presStyleLbl="node1" presStyleIdx="5" presStyleCnt="7">
        <dgm:presLayoutVars>
          <dgm:bulletEnabled val="1"/>
        </dgm:presLayoutVars>
      </dgm:prSet>
      <dgm:spPr/>
      <dgm:t>
        <a:bodyPr/>
        <a:lstStyle/>
        <a:p>
          <a:endParaRPr lang="es-ES"/>
        </a:p>
      </dgm:t>
    </dgm:pt>
    <dgm:pt modelId="{876F2A4E-D64D-45A8-B205-B6695C96440A}" type="pres">
      <dgm:prSet presAssocID="{D1BF5DF2-8CA0-42CF-85FB-8AED993D42EB}" presName="accent_6" presStyleCnt="0"/>
      <dgm:spPr/>
    </dgm:pt>
    <dgm:pt modelId="{06A9E5D6-37CC-4451-9239-B93518E38DB2}" type="pres">
      <dgm:prSet presAssocID="{D1BF5DF2-8CA0-42CF-85FB-8AED993D42EB}" presName="accentRepeatNode" presStyleLbl="solidFgAcc1" presStyleIdx="5" presStyleCnt="7"/>
      <dgm:spPr/>
    </dgm:pt>
    <dgm:pt modelId="{437C71C2-C16E-4722-8C14-857ABEC58105}" type="pres">
      <dgm:prSet presAssocID="{25BDC52C-DDF4-47A9-8922-9FB310A8EBA9}" presName="text_7" presStyleLbl="node1" presStyleIdx="6" presStyleCnt="7">
        <dgm:presLayoutVars>
          <dgm:bulletEnabled val="1"/>
        </dgm:presLayoutVars>
      </dgm:prSet>
      <dgm:spPr/>
      <dgm:t>
        <a:bodyPr/>
        <a:lstStyle/>
        <a:p>
          <a:endParaRPr lang="es-ES"/>
        </a:p>
      </dgm:t>
    </dgm:pt>
    <dgm:pt modelId="{1D672550-AF34-4D4F-83D2-45121B1E5CB3}" type="pres">
      <dgm:prSet presAssocID="{25BDC52C-DDF4-47A9-8922-9FB310A8EBA9}" presName="accent_7" presStyleCnt="0"/>
      <dgm:spPr/>
    </dgm:pt>
    <dgm:pt modelId="{76DB11B1-1634-44D7-9995-4CE4099B1070}" type="pres">
      <dgm:prSet presAssocID="{25BDC52C-DDF4-47A9-8922-9FB310A8EBA9}" presName="accentRepeatNode" presStyleLbl="solidFgAcc1" presStyleIdx="6" presStyleCnt="7"/>
      <dgm:spPr/>
    </dgm:pt>
  </dgm:ptLst>
  <dgm:cxnLst>
    <dgm:cxn modelId="{4A9B20FA-ACEB-48DB-B919-55D4BDE8AF1F}" type="presOf" srcId="{25BDC52C-DDF4-47A9-8922-9FB310A8EBA9}" destId="{437C71C2-C16E-4722-8C14-857ABEC58105}" srcOrd="0" destOrd="0" presId="urn:microsoft.com/office/officeart/2008/layout/VerticalCurvedList"/>
    <dgm:cxn modelId="{7DC12F52-8B59-412E-8960-F41F95EDE407}" srcId="{779C8F41-0770-4714-90B9-B4B3267FF9EC}" destId="{7B9F0A99-2E73-4220-8FA6-1E1E0292C0F4}" srcOrd="2" destOrd="0" parTransId="{47393B84-29CE-4368-8B64-55AC6F1F61E8}" sibTransId="{C7B0F5A5-575C-42AB-A08D-903518E11171}"/>
    <dgm:cxn modelId="{2C45C879-9C07-4434-A108-0E3D8926E615}" type="presOf" srcId="{D1BF5DF2-8CA0-42CF-85FB-8AED993D42EB}" destId="{C6F3B153-0037-4B95-9609-7768BB2B8CAB}" srcOrd="0" destOrd="0" presId="urn:microsoft.com/office/officeart/2008/layout/VerticalCurvedList"/>
    <dgm:cxn modelId="{19941C7E-0FCD-43F6-BCA6-2A77167C2A23}" type="presOf" srcId="{A9EDCD32-C357-4A01-A28B-71B549D20C41}" destId="{BB975473-C5BA-46B9-9301-C629E206F909}" srcOrd="0" destOrd="0" presId="urn:microsoft.com/office/officeart/2008/layout/VerticalCurvedList"/>
    <dgm:cxn modelId="{0FB601EB-8600-472D-BB33-379FDC60E8AD}" type="presOf" srcId="{7B9F0A99-2E73-4220-8FA6-1E1E0292C0F4}" destId="{F22AAD0B-C0C3-41A2-9B03-73E3020B849C}" srcOrd="0" destOrd="0" presId="urn:microsoft.com/office/officeart/2008/layout/VerticalCurvedList"/>
    <dgm:cxn modelId="{6E004D11-5665-48DC-B480-D868F1AFE9FD}" srcId="{779C8F41-0770-4714-90B9-B4B3267FF9EC}" destId="{E56F1827-9DE9-460D-A8E5-165D6108EE9E}" srcOrd="3" destOrd="0" parTransId="{268AD942-0946-4C41-9C55-3B81AB3E0B03}" sibTransId="{B6CE2A26-85D7-4727-8F0D-7C9F2BF2F9D2}"/>
    <dgm:cxn modelId="{11BD2222-4BE9-442E-825B-027C72AC54E5}" srcId="{779C8F41-0770-4714-90B9-B4B3267FF9EC}" destId="{D1BF5DF2-8CA0-42CF-85FB-8AED993D42EB}" srcOrd="5" destOrd="0" parTransId="{9733DDA6-A92B-4DAA-BC31-BA06ABEF9DF7}" sibTransId="{9E7AB183-BDD2-45A5-9700-43D7C76897C5}"/>
    <dgm:cxn modelId="{9E364729-0ACA-4716-B3DE-B39F9BE382B1}" type="presOf" srcId="{E56F1827-9DE9-460D-A8E5-165D6108EE9E}" destId="{91802F2C-EE86-4E49-B3C2-61654CB21BC1}" srcOrd="0" destOrd="0" presId="urn:microsoft.com/office/officeart/2008/layout/VerticalCurvedList"/>
    <dgm:cxn modelId="{93DE8955-EE34-41CB-8FC9-EE25E7D38259}" type="presOf" srcId="{B2548FCC-7778-4005-9112-9CE05ABD3C5F}" destId="{2B28A45C-D946-4AD3-A233-F41249738E0D}" srcOrd="0" destOrd="0" presId="urn:microsoft.com/office/officeart/2008/layout/VerticalCurvedList"/>
    <dgm:cxn modelId="{170ADC48-E3BB-4760-AC9B-6998EABF43D9}" srcId="{779C8F41-0770-4714-90B9-B4B3267FF9EC}" destId="{9AA1FF40-8D8C-4BCF-A891-79071B14098E}" srcOrd="0" destOrd="0" parTransId="{C991A31F-549B-4110-B993-25B092C29025}" sibTransId="{DAB21B7A-CA41-47BD-B069-F02123B3D909}"/>
    <dgm:cxn modelId="{7C0C03E8-D710-4D33-99B2-ED1F2A53F17E}" type="presOf" srcId="{9AA1FF40-8D8C-4BCF-A891-79071B14098E}" destId="{90C69633-2FBF-4020-9B01-51B741EE6B0A}" srcOrd="0" destOrd="0" presId="urn:microsoft.com/office/officeart/2008/layout/VerticalCurvedList"/>
    <dgm:cxn modelId="{1D6F6EEC-3C6E-4BAD-8056-447F1E48214D}" srcId="{779C8F41-0770-4714-90B9-B4B3267FF9EC}" destId="{198B6BC4-6064-418F-B30D-514C74627014}" srcOrd="7" destOrd="0" parTransId="{B8FE5BEC-012A-423A-9EEC-C69C9FD30375}" sibTransId="{A56AAB37-179A-41EF-A2EB-801F3D6540FE}"/>
    <dgm:cxn modelId="{C8783860-F04C-4ACD-A94C-CA93CC89F2A0}" srcId="{779C8F41-0770-4714-90B9-B4B3267FF9EC}" destId="{25BDC52C-DDF4-47A9-8922-9FB310A8EBA9}" srcOrd="6" destOrd="0" parTransId="{D0B3667E-A2FE-49E5-8F8A-CD993BC76278}" sibTransId="{D0B4903E-CCC7-4421-AB2E-7FAF89111559}"/>
    <dgm:cxn modelId="{344402CF-E268-4022-88B3-95C80B8ECCEB}" srcId="{779C8F41-0770-4714-90B9-B4B3267FF9EC}" destId="{B2548FCC-7778-4005-9112-9CE05ABD3C5F}" srcOrd="1" destOrd="0" parTransId="{7C12E2F8-90BD-4399-91E0-A10C70633BBE}" sibTransId="{B4BB47E3-D3EE-49C5-AEAA-F21C3816CA6E}"/>
    <dgm:cxn modelId="{F6601D84-934D-4BB9-BD50-581C7277044F}" type="presOf" srcId="{779C8F41-0770-4714-90B9-B4B3267FF9EC}" destId="{5FCC5737-6237-44DF-AF30-C7F54C343CBE}" srcOrd="0" destOrd="0" presId="urn:microsoft.com/office/officeart/2008/layout/VerticalCurvedList"/>
    <dgm:cxn modelId="{F1254593-E57B-4AF4-9767-5D7299AA4E4F}" srcId="{779C8F41-0770-4714-90B9-B4B3267FF9EC}" destId="{D569DE97-3756-4978-96B8-D9927415A8CE}" srcOrd="8" destOrd="0" parTransId="{51C93C11-4071-43DF-864A-60DB5DB37247}" sibTransId="{02BFD394-CB97-4C4B-B464-FABBD204E356}"/>
    <dgm:cxn modelId="{83525BC2-D751-4C2F-B563-0DBC0EA5BA13}" type="presOf" srcId="{DAB21B7A-CA41-47BD-B069-F02123B3D909}" destId="{F7DBCE04-62DE-4985-90D5-ECD32BD5E18F}" srcOrd="0" destOrd="0" presId="urn:microsoft.com/office/officeart/2008/layout/VerticalCurvedList"/>
    <dgm:cxn modelId="{22DE2F5F-A766-48BC-8011-3E23996F4454}" srcId="{779C8F41-0770-4714-90B9-B4B3267FF9EC}" destId="{A9EDCD32-C357-4A01-A28B-71B549D20C41}" srcOrd="4" destOrd="0" parTransId="{EA0EBB1B-6D89-4426-9338-BD30C6D46ED9}" sibTransId="{005D8042-E56E-4740-8129-567080660D95}"/>
    <dgm:cxn modelId="{9152DE38-EF7D-4BC0-A91A-2529E97226FB}" type="presParOf" srcId="{5FCC5737-6237-44DF-AF30-C7F54C343CBE}" destId="{1107AEF8-2736-44F1-B1ED-CDB899CB8EFD}" srcOrd="0" destOrd="0" presId="urn:microsoft.com/office/officeart/2008/layout/VerticalCurvedList"/>
    <dgm:cxn modelId="{015BEDED-AA5A-4881-892F-CEB1AB1C521A}" type="presParOf" srcId="{1107AEF8-2736-44F1-B1ED-CDB899CB8EFD}" destId="{3E475047-5228-439B-B33A-32BCF8E5C802}" srcOrd="0" destOrd="0" presId="urn:microsoft.com/office/officeart/2008/layout/VerticalCurvedList"/>
    <dgm:cxn modelId="{B6CCFA98-F105-49D3-80B1-E6ADEB5B3BBF}" type="presParOf" srcId="{3E475047-5228-439B-B33A-32BCF8E5C802}" destId="{6891ABB7-BE80-40E1-A5F5-820BA41CCB24}" srcOrd="0" destOrd="0" presId="urn:microsoft.com/office/officeart/2008/layout/VerticalCurvedList"/>
    <dgm:cxn modelId="{336F5B7B-3832-4C3F-8FC7-61ACEEBE5F31}" type="presParOf" srcId="{3E475047-5228-439B-B33A-32BCF8E5C802}" destId="{F7DBCE04-62DE-4985-90D5-ECD32BD5E18F}" srcOrd="1" destOrd="0" presId="urn:microsoft.com/office/officeart/2008/layout/VerticalCurvedList"/>
    <dgm:cxn modelId="{5872DB90-7790-4D43-AEB2-9FC21D0562FD}" type="presParOf" srcId="{3E475047-5228-439B-B33A-32BCF8E5C802}" destId="{BC009F6C-51F3-48BE-B823-E8F563395AAA}" srcOrd="2" destOrd="0" presId="urn:microsoft.com/office/officeart/2008/layout/VerticalCurvedList"/>
    <dgm:cxn modelId="{4BB207E3-CECB-42EC-A9BA-24C6C8A57EDC}" type="presParOf" srcId="{3E475047-5228-439B-B33A-32BCF8E5C802}" destId="{3EC28D02-181C-4388-9447-D6978958E817}" srcOrd="3" destOrd="0" presId="urn:microsoft.com/office/officeart/2008/layout/VerticalCurvedList"/>
    <dgm:cxn modelId="{8F56B304-30D6-46A8-9285-77C4F3FC9D95}" type="presParOf" srcId="{1107AEF8-2736-44F1-B1ED-CDB899CB8EFD}" destId="{90C69633-2FBF-4020-9B01-51B741EE6B0A}" srcOrd="1" destOrd="0" presId="urn:microsoft.com/office/officeart/2008/layout/VerticalCurvedList"/>
    <dgm:cxn modelId="{CE76CEEA-FB8D-4ED9-872B-CD4C9A07AB3C}" type="presParOf" srcId="{1107AEF8-2736-44F1-B1ED-CDB899CB8EFD}" destId="{B90F3493-7284-4A9D-97B5-E302C4668644}" srcOrd="2" destOrd="0" presId="urn:microsoft.com/office/officeart/2008/layout/VerticalCurvedList"/>
    <dgm:cxn modelId="{D2ADE804-0904-4A32-8825-75893644F4CD}" type="presParOf" srcId="{B90F3493-7284-4A9D-97B5-E302C4668644}" destId="{15DEC8BF-8BFE-41F5-A313-BB0A8613E876}" srcOrd="0" destOrd="0" presId="urn:microsoft.com/office/officeart/2008/layout/VerticalCurvedList"/>
    <dgm:cxn modelId="{3966F834-F2F8-4E51-B59F-D50FC671BFD5}" type="presParOf" srcId="{1107AEF8-2736-44F1-B1ED-CDB899CB8EFD}" destId="{2B28A45C-D946-4AD3-A233-F41249738E0D}" srcOrd="3" destOrd="0" presId="urn:microsoft.com/office/officeart/2008/layout/VerticalCurvedList"/>
    <dgm:cxn modelId="{174BF987-E061-4B82-9DEB-1FED6C247146}" type="presParOf" srcId="{1107AEF8-2736-44F1-B1ED-CDB899CB8EFD}" destId="{2ECF0703-5F33-4F63-8024-E93F09ABB9C2}" srcOrd="4" destOrd="0" presId="urn:microsoft.com/office/officeart/2008/layout/VerticalCurvedList"/>
    <dgm:cxn modelId="{792E5B5E-26C3-45BB-9BD1-6B29757DCB23}" type="presParOf" srcId="{2ECF0703-5F33-4F63-8024-E93F09ABB9C2}" destId="{AA5FD73B-AF8F-409E-A658-4080CC7AB5C3}" srcOrd="0" destOrd="0" presId="urn:microsoft.com/office/officeart/2008/layout/VerticalCurvedList"/>
    <dgm:cxn modelId="{4FA0BB98-EB5F-4A3C-86F8-43986B94D1C1}" type="presParOf" srcId="{1107AEF8-2736-44F1-B1ED-CDB899CB8EFD}" destId="{F22AAD0B-C0C3-41A2-9B03-73E3020B849C}" srcOrd="5" destOrd="0" presId="urn:microsoft.com/office/officeart/2008/layout/VerticalCurvedList"/>
    <dgm:cxn modelId="{BFEACE51-6F9F-40F5-8FD8-591FA8021FBF}" type="presParOf" srcId="{1107AEF8-2736-44F1-B1ED-CDB899CB8EFD}" destId="{4E0CDC6C-819F-47B0-9AB7-327CBCE20670}" srcOrd="6" destOrd="0" presId="urn:microsoft.com/office/officeart/2008/layout/VerticalCurvedList"/>
    <dgm:cxn modelId="{5685FC74-AFEE-4273-AF17-B7C5D3F4DFC2}" type="presParOf" srcId="{4E0CDC6C-819F-47B0-9AB7-327CBCE20670}" destId="{A011FDC3-8571-46C6-B762-438ED54C9290}" srcOrd="0" destOrd="0" presId="urn:microsoft.com/office/officeart/2008/layout/VerticalCurvedList"/>
    <dgm:cxn modelId="{1DA2416F-5AAA-4C49-AD19-9B6FA3A1E986}" type="presParOf" srcId="{1107AEF8-2736-44F1-B1ED-CDB899CB8EFD}" destId="{91802F2C-EE86-4E49-B3C2-61654CB21BC1}" srcOrd="7" destOrd="0" presId="urn:microsoft.com/office/officeart/2008/layout/VerticalCurvedList"/>
    <dgm:cxn modelId="{C2F235C3-61AF-4580-8628-43D685EF25AE}" type="presParOf" srcId="{1107AEF8-2736-44F1-B1ED-CDB899CB8EFD}" destId="{789F95F3-0207-4AC1-828F-263CFD5355D8}" srcOrd="8" destOrd="0" presId="urn:microsoft.com/office/officeart/2008/layout/VerticalCurvedList"/>
    <dgm:cxn modelId="{8A11D7F2-0E0D-40B8-BD21-CE8C9627FA1C}" type="presParOf" srcId="{789F95F3-0207-4AC1-828F-263CFD5355D8}" destId="{61840136-BFA0-4D60-8BB4-53F65D8039C9}" srcOrd="0" destOrd="0" presId="urn:microsoft.com/office/officeart/2008/layout/VerticalCurvedList"/>
    <dgm:cxn modelId="{AA2EBA8B-F336-45D1-9A7B-C4D89312E461}" type="presParOf" srcId="{1107AEF8-2736-44F1-B1ED-CDB899CB8EFD}" destId="{BB975473-C5BA-46B9-9301-C629E206F909}" srcOrd="9" destOrd="0" presId="urn:microsoft.com/office/officeart/2008/layout/VerticalCurvedList"/>
    <dgm:cxn modelId="{A1BA745E-F0A0-4C55-A68A-A4E9F9DD82E3}" type="presParOf" srcId="{1107AEF8-2736-44F1-B1ED-CDB899CB8EFD}" destId="{8F9A476E-936C-4AAD-B786-A52EF85AF752}" srcOrd="10" destOrd="0" presId="urn:microsoft.com/office/officeart/2008/layout/VerticalCurvedList"/>
    <dgm:cxn modelId="{571A2DCE-0509-46D6-9343-33CFA5C2538A}" type="presParOf" srcId="{8F9A476E-936C-4AAD-B786-A52EF85AF752}" destId="{23B59CA6-1993-48D1-A51C-CF116B806137}" srcOrd="0" destOrd="0" presId="urn:microsoft.com/office/officeart/2008/layout/VerticalCurvedList"/>
    <dgm:cxn modelId="{45769CF9-74A9-4E7D-AFD7-68F61AF93BDA}" type="presParOf" srcId="{1107AEF8-2736-44F1-B1ED-CDB899CB8EFD}" destId="{C6F3B153-0037-4B95-9609-7768BB2B8CAB}" srcOrd="11" destOrd="0" presId="urn:microsoft.com/office/officeart/2008/layout/VerticalCurvedList"/>
    <dgm:cxn modelId="{D024509C-142A-4E45-9458-CF7D98EA7D40}" type="presParOf" srcId="{1107AEF8-2736-44F1-B1ED-CDB899CB8EFD}" destId="{876F2A4E-D64D-45A8-B205-B6695C96440A}" srcOrd="12" destOrd="0" presId="urn:microsoft.com/office/officeart/2008/layout/VerticalCurvedList"/>
    <dgm:cxn modelId="{6DF1CF41-A784-406D-8779-64A028335905}" type="presParOf" srcId="{876F2A4E-D64D-45A8-B205-B6695C96440A}" destId="{06A9E5D6-37CC-4451-9239-B93518E38DB2}" srcOrd="0" destOrd="0" presId="urn:microsoft.com/office/officeart/2008/layout/VerticalCurvedList"/>
    <dgm:cxn modelId="{7381EDC3-6004-425D-AF0D-D192E9F17430}" type="presParOf" srcId="{1107AEF8-2736-44F1-B1ED-CDB899CB8EFD}" destId="{437C71C2-C16E-4722-8C14-857ABEC58105}" srcOrd="13" destOrd="0" presId="urn:microsoft.com/office/officeart/2008/layout/VerticalCurvedList"/>
    <dgm:cxn modelId="{8306E3E1-A236-4DC1-BCB4-8EFED0F66000}" type="presParOf" srcId="{1107AEF8-2736-44F1-B1ED-CDB899CB8EFD}" destId="{1D672550-AF34-4D4F-83D2-45121B1E5CB3}" srcOrd="14" destOrd="0" presId="urn:microsoft.com/office/officeart/2008/layout/VerticalCurvedList"/>
    <dgm:cxn modelId="{425DCBF3-F505-4A55-8B83-6D8BC6210CAF}" type="presParOf" srcId="{1D672550-AF34-4D4F-83D2-45121B1E5CB3}" destId="{76DB11B1-1634-44D7-9995-4CE4099B107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842CAD-5626-45AB-AC1F-E3315552B0C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s-PE"/>
        </a:p>
      </dgm:t>
    </dgm:pt>
    <dgm:pt modelId="{8BAECCAE-4DD3-467C-AD21-F633C2323A14}">
      <dgm:prSet/>
      <dgm:spPr/>
      <dgm:t>
        <a:bodyPr/>
        <a:lstStyle/>
        <a:p>
          <a:pPr rtl="0"/>
          <a:r>
            <a:rPr lang="es-ES"/>
            <a:t>Computadora</a:t>
          </a:r>
          <a:endParaRPr lang="es-PE"/>
        </a:p>
      </dgm:t>
    </dgm:pt>
    <dgm:pt modelId="{45E4AF19-2554-4BB8-BBB3-3356BACCB4DC}" type="parTrans" cxnId="{F1BCE12F-B817-4DC9-8287-07B288E09149}">
      <dgm:prSet/>
      <dgm:spPr/>
      <dgm:t>
        <a:bodyPr/>
        <a:lstStyle/>
        <a:p>
          <a:endParaRPr lang="es-PE"/>
        </a:p>
      </dgm:t>
    </dgm:pt>
    <dgm:pt modelId="{3BC8755B-7817-47EF-8441-D5BAF15DE1DB}" type="sibTrans" cxnId="{F1BCE12F-B817-4DC9-8287-07B288E09149}">
      <dgm:prSet/>
      <dgm:spPr/>
      <dgm:t>
        <a:bodyPr/>
        <a:lstStyle/>
        <a:p>
          <a:endParaRPr lang="es-PE"/>
        </a:p>
      </dgm:t>
    </dgm:pt>
    <dgm:pt modelId="{DDBFE79D-10FE-4A86-8A0B-9CC0B91AC30D}">
      <dgm:prSet/>
      <dgm:spPr/>
      <dgm:t>
        <a:bodyPr/>
        <a:lstStyle/>
        <a:p>
          <a:pPr rtl="0"/>
          <a:r>
            <a:rPr lang="es-MX" dirty="0"/>
            <a:t>Proyector</a:t>
          </a:r>
          <a:endParaRPr lang="es-PE" dirty="0"/>
        </a:p>
      </dgm:t>
    </dgm:pt>
    <dgm:pt modelId="{ACDD3753-6D8A-40EF-997D-14E647DA944B}" type="parTrans" cxnId="{25B17717-B1CD-4554-AED1-17608914B8CF}">
      <dgm:prSet/>
      <dgm:spPr/>
      <dgm:t>
        <a:bodyPr/>
        <a:lstStyle/>
        <a:p>
          <a:endParaRPr lang="es-PE"/>
        </a:p>
      </dgm:t>
    </dgm:pt>
    <dgm:pt modelId="{CF41A277-F785-42B8-B3A9-95F4A42E29C9}" type="sibTrans" cxnId="{25B17717-B1CD-4554-AED1-17608914B8CF}">
      <dgm:prSet/>
      <dgm:spPr/>
      <dgm:t>
        <a:bodyPr/>
        <a:lstStyle/>
        <a:p>
          <a:endParaRPr lang="es-PE"/>
        </a:p>
      </dgm:t>
    </dgm:pt>
    <dgm:pt modelId="{840D5C79-CCB2-493F-8D6D-48F4229643F1}">
      <dgm:prSet/>
      <dgm:spPr/>
      <dgm:t>
        <a:bodyPr/>
        <a:lstStyle/>
        <a:p>
          <a:pPr rtl="0"/>
          <a:r>
            <a:rPr lang="es-MX"/>
            <a:t>Aire acondicionado</a:t>
          </a:r>
          <a:endParaRPr lang="es-PE"/>
        </a:p>
      </dgm:t>
    </dgm:pt>
    <dgm:pt modelId="{04D4A8A9-CB80-49DA-9FCD-8E2575E16EDF}" type="parTrans" cxnId="{80D63076-24FC-4E88-A14E-735E0E7601AB}">
      <dgm:prSet/>
      <dgm:spPr/>
      <dgm:t>
        <a:bodyPr/>
        <a:lstStyle/>
        <a:p>
          <a:endParaRPr lang="es-PE"/>
        </a:p>
      </dgm:t>
    </dgm:pt>
    <dgm:pt modelId="{030B9568-1AB7-4C98-BE66-CB82FE05377C}" type="sibTrans" cxnId="{80D63076-24FC-4E88-A14E-735E0E7601AB}">
      <dgm:prSet/>
      <dgm:spPr/>
      <dgm:t>
        <a:bodyPr/>
        <a:lstStyle/>
        <a:p>
          <a:endParaRPr lang="es-PE"/>
        </a:p>
      </dgm:t>
    </dgm:pt>
    <dgm:pt modelId="{7138545F-83C0-47ED-9E51-6A42225F3553}">
      <dgm:prSet/>
      <dgm:spPr/>
      <dgm:t>
        <a:bodyPr/>
        <a:lstStyle/>
        <a:p>
          <a:pPr rtl="0"/>
          <a:r>
            <a:rPr lang="es-MX"/>
            <a:t>Televisor</a:t>
          </a:r>
          <a:endParaRPr lang="es-PE"/>
        </a:p>
      </dgm:t>
    </dgm:pt>
    <dgm:pt modelId="{C9B8D29D-AB5D-4D91-AD04-AA7C8FA548B5}" type="parTrans" cxnId="{6DE1F5B2-5280-4C00-B81D-D2684EB4DC34}">
      <dgm:prSet/>
      <dgm:spPr/>
      <dgm:t>
        <a:bodyPr/>
        <a:lstStyle/>
        <a:p>
          <a:endParaRPr lang="es-PE"/>
        </a:p>
      </dgm:t>
    </dgm:pt>
    <dgm:pt modelId="{246F7374-7CEB-41AF-A302-5FB684DC539E}" type="sibTrans" cxnId="{6DE1F5B2-5280-4C00-B81D-D2684EB4DC34}">
      <dgm:prSet/>
      <dgm:spPr/>
      <dgm:t>
        <a:bodyPr/>
        <a:lstStyle/>
        <a:p>
          <a:endParaRPr lang="es-PE"/>
        </a:p>
      </dgm:t>
    </dgm:pt>
    <dgm:pt modelId="{485B575E-F0E7-489D-B66C-1C5291708E40}">
      <dgm:prSet/>
      <dgm:spPr/>
      <dgm:t>
        <a:bodyPr/>
        <a:lstStyle/>
        <a:p>
          <a:pPr rtl="0"/>
          <a:r>
            <a:rPr lang="es-MX"/>
            <a:t>Impresora</a:t>
          </a:r>
          <a:endParaRPr lang="es-PE"/>
        </a:p>
      </dgm:t>
    </dgm:pt>
    <dgm:pt modelId="{59BE4C7F-13EF-44C5-816D-66BDA8360DCB}" type="parTrans" cxnId="{6BCF5643-C7D2-426C-94D9-A10FF0DA89D8}">
      <dgm:prSet/>
      <dgm:spPr/>
      <dgm:t>
        <a:bodyPr/>
        <a:lstStyle/>
        <a:p>
          <a:endParaRPr lang="es-PE"/>
        </a:p>
      </dgm:t>
    </dgm:pt>
    <dgm:pt modelId="{F8AE4F18-FEC1-4429-90B4-1EE1F694FFCC}" type="sibTrans" cxnId="{6BCF5643-C7D2-426C-94D9-A10FF0DA89D8}">
      <dgm:prSet/>
      <dgm:spPr/>
      <dgm:t>
        <a:bodyPr/>
        <a:lstStyle/>
        <a:p>
          <a:endParaRPr lang="es-PE"/>
        </a:p>
      </dgm:t>
    </dgm:pt>
    <dgm:pt modelId="{01AE6224-442F-4DB4-807D-4E82C841F12F}">
      <dgm:prSet/>
      <dgm:spPr/>
      <dgm:t>
        <a:bodyPr/>
        <a:lstStyle/>
        <a:p>
          <a:pPr rtl="0"/>
          <a:r>
            <a:rPr lang="es-MX" dirty="0"/>
            <a:t>Fotocopiadora</a:t>
          </a:r>
          <a:endParaRPr lang="es-PE" dirty="0"/>
        </a:p>
      </dgm:t>
    </dgm:pt>
    <dgm:pt modelId="{14F9F990-62AA-4F44-A7B5-44C8AF8511AF}" type="parTrans" cxnId="{349569E6-8BBC-4101-B864-A40E486F4F0E}">
      <dgm:prSet/>
      <dgm:spPr/>
      <dgm:t>
        <a:bodyPr/>
        <a:lstStyle/>
        <a:p>
          <a:endParaRPr lang="es-PE"/>
        </a:p>
      </dgm:t>
    </dgm:pt>
    <dgm:pt modelId="{9CD1AA99-7686-4DF8-A042-5C5063B9ADF5}" type="sibTrans" cxnId="{349569E6-8BBC-4101-B864-A40E486F4F0E}">
      <dgm:prSet/>
      <dgm:spPr/>
      <dgm:t>
        <a:bodyPr/>
        <a:lstStyle/>
        <a:p>
          <a:endParaRPr lang="es-PE"/>
        </a:p>
      </dgm:t>
    </dgm:pt>
    <dgm:pt modelId="{519BC12E-EE7D-49F3-AB8D-CB483238C43B}" type="pres">
      <dgm:prSet presAssocID="{A1842CAD-5626-45AB-AC1F-E3315552B0CD}" presName="vert0" presStyleCnt="0">
        <dgm:presLayoutVars>
          <dgm:dir/>
          <dgm:animOne val="branch"/>
          <dgm:animLvl val="lvl"/>
        </dgm:presLayoutVars>
      </dgm:prSet>
      <dgm:spPr/>
      <dgm:t>
        <a:bodyPr/>
        <a:lstStyle/>
        <a:p>
          <a:endParaRPr lang="es-ES"/>
        </a:p>
      </dgm:t>
    </dgm:pt>
    <dgm:pt modelId="{03CA159F-A4C9-4BC0-A27C-A951ED7997D1}" type="pres">
      <dgm:prSet presAssocID="{8BAECCAE-4DD3-467C-AD21-F633C2323A14}" presName="thickLine" presStyleLbl="alignNode1" presStyleIdx="0" presStyleCnt="6"/>
      <dgm:spPr/>
    </dgm:pt>
    <dgm:pt modelId="{A8681A7A-8B86-467B-AA03-AC2AD04E9AF7}" type="pres">
      <dgm:prSet presAssocID="{8BAECCAE-4DD3-467C-AD21-F633C2323A14}" presName="horz1" presStyleCnt="0"/>
      <dgm:spPr/>
    </dgm:pt>
    <dgm:pt modelId="{19982727-85CE-41B1-B57F-139D4C5BFD6F}" type="pres">
      <dgm:prSet presAssocID="{8BAECCAE-4DD3-467C-AD21-F633C2323A14}" presName="tx1" presStyleLbl="revTx" presStyleIdx="0" presStyleCnt="6"/>
      <dgm:spPr/>
      <dgm:t>
        <a:bodyPr/>
        <a:lstStyle/>
        <a:p>
          <a:endParaRPr lang="es-ES"/>
        </a:p>
      </dgm:t>
    </dgm:pt>
    <dgm:pt modelId="{153CD67B-4D26-49D9-90B4-22B48FF9C7E9}" type="pres">
      <dgm:prSet presAssocID="{8BAECCAE-4DD3-467C-AD21-F633C2323A14}" presName="vert1" presStyleCnt="0"/>
      <dgm:spPr/>
    </dgm:pt>
    <dgm:pt modelId="{15503349-522A-455D-B586-6653731B06FA}" type="pres">
      <dgm:prSet presAssocID="{DDBFE79D-10FE-4A86-8A0B-9CC0B91AC30D}" presName="thickLine" presStyleLbl="alignNode1" presStyleIdx="1" presStyleCnt="6"/>
      <dgm:spPr/>
    </dgm:pt>
    <dgm:pt modelId="{532A02BC-9EA2-47A1-AEBA-836AB60E52AA}" type="pres">
      <dgm:prSet presAssocID="{DDBFE79D-10FE-4A86-8A0B-9CC0B91AC30D}" presName="horz1" presStyleCnt="0"/>
      <dgm:spPr/>
    </dgm:pt>
    <dgm:pt modelId="{5EF46DC4-155D-4D6F-9A4E-1B53C520FFB3}" type="pres">
      <dgm:prSet presAssocID="{DDBFE79D-10FE-4A86-8A0B-9CC0B91AC30D}" presName="tx1" presStyleLbl="revTx" presStyleIdx="1" presStyleCnt="6"/>
      <dgm:spPr/>
      <dgm:t>
        <a:bodyPr/>
        <a:lstStyle/>
        <a:p>
          <a:endParaRPr lang="es-ES"/>
        </a:p>
      </dgm:t>
    </dgm:pt>
    <dgm:pt modelId="{3301AD62-869B-469E-9AA5-BC9555D2077C}" type="pres">
      <dgm:prSet presAssocID="{DDBFE79D-10FE-4A86-8A0B-9CC0B91AC30D}" presName="vert1" presStyleCnt="0"/>
      <dgm:spPr/>
    </dgm:pt>
    <dgm:pt modelId="{A4BB3576-0480-41FC-9A90-E5D7D0F3A820}" type="pres">
      <dgm:prSet presAssocID="{840D5C79-CCB2-493F-8D6D-48F4229643F1}" presName="thickLine" presStyleLbl="alignNode1" presStyleIdx="2" presStyleCnt="6"/>
      <dgm:spPr/>
    </dgm:pt>
    <dgm:pt modelId="{47BC5982-F109-4EF9-BFF6-57DAAC94F0FD}" type="pres">
      <dgm:prSet presAssocID="{840D5C79-CCB2-493F-8D6D-48F4229643F1}" presName="horz1" presStyleCnt="0"/>
      <dgm:spPr/>
    </dgm:pt>
    <dgm:pt modelId="{A7943F0E-60F2-4E95-83F8-80BB78736659}" type="pres">
      <dgm:prSet presAssocID="{840D5C79-CCB2-493F-8D6D-48F4229643F1}" presName="tx1" presStyleLbl="revTx" presStyleIdx="2" presStyleCnt="6"/>
      <dgm:spPr/>
      <dgm:t>
        <a:bodyPr/>
        <a:lstStyle/>
        <a:p>
          <a:endParaRPr lang="es-ES"/>
        </a:p>
      </dgm:t>
    </dgm:pt>
    <dgm:pt modelId="{854E582A-5DF2-48F2-94CE-84BE7733B9C9}" type="pres">
      <dgm:prSet presAssocID="{840D5C79-CCB2-493F-8D6D-48F4229643F1}" presName="vert1" presStyleCnt="0"/>
      <dgm:spPr/>
    </dgm:pt>
    <dgm:pt modelId="{3D4AAACE-2AE2-4E63-AE12-110706CC9BB6}" type="pres">
      <dgm:prSet presAssocID="{7138545F-83C0-47ED-9E51-6A42225F3553}" presName="thickLine" presStyleLbl="alignNode1" presStyleIdx="3" presStyleCnt="6"/>
      <dgm:spPr/>
    </dgm:pt>
    <dgm:pt modelId="{69506F13-0CF3-4D59-BCE6-C7376AC75966}" type="pres">
      <dgm:prSet presAssocID="{7138545F-83C0-47ED-9E51-6A42225F3553}" presName="horz1" presStyleCnt="0"/>
      <dgm:spPr/>
    </dgm:pt>
    <dgm:pt modelId="{DD250CBD-C252-4FCD-B528-B95E0DD90963}" type="pres">
      <dgm:prSet presAssocID="{7138545F-83C0-47ED-9E51-6A42225F3553}" presName="tx1" presStyleLbl="revTx" presStyleIdx="3" presStyleCnt="6"/>
      <dgm:spPr/>
      <dgm:t>
        <a:bodyPr/>
        <a:lstStyle/>
        <a:p>
          <a:endParaRPr lang="es-ES"/>
        </a:p>
      </dgm:t>
    </dgm:pt>
    <dgm:pt modelId="{69B444D8-B13D-4314-A241-280981E17180}" type="pres">
      <dgm:prSet presAssocID="{7138545F-83C0-47ED-9E51-6A42225F3553}" presName="vert1" presStyleCnt="0"/>
      <dgm:spPr/>
    </dgm:pt>
    <dgm:pt modelId="{ED375864-BE0B-4592-AF02-4E9DCF367145}" type="pres">
      <dgm:prSet presAssocID="{485B575E-F0E7-489D-B66C-1C5291708E40}" presName="thickLine" presStyleLbl="alignNode1" presStyleIdx="4" presStyleCnt="6"/>
      <dgm:spPr/>
    </dgm:pt>
    <dgm:pt modelId="{4F2435A7-CF5C-4945-B483-49601332E92C}" type="pres">
      <dgm:prSet presAssocID="{485B575E-F0E7-489D-B66C-1C5291708E40}" presName="horz1" presStyleCnt="0"/>
      <dgm:spPr/>
    </dgm:pt>
    <dgm:pt modelId="{8D3E35B3-FCDE-4EB0-BC6C-BA3A7F77D634}" type="pres">
      <dgm:prSet presAssocID="{485B575E-F0E7-489D-B66C-1C5291708E40}" presName="tx1" presStyleLbl="revTx" presStyleIdx="4" presStyleCnt="6"/>
      <dgm:spPr/>
      <dgm:t>
        <a:bodyPr/>
        <a:lstStyle/>
        <a:p>
          <a:endParaRPr lang="es-ES"/>
        </a:p>
      </dgm:t>
    </dgm:pt>
    <dgm:pt modelId="{F5454EAE-6AEE-41CE-96E3-CD383198FC87}" type="pres">
      <dgm:prSet presAssocID="{485B575E-F0E7-489D-B66C-1C5291708E40}" presName="vert1" presStyleCnt="0"/>
      <dgm:spPr/>
    </dgm:pt>
    <dgm:pt modelId="{601E8E54-E4E8-46C3-86F9-F5F9EF19A57F}" type="pres">
      <dgm:prSet presAssocID="{01AE6224-442F-4DB4-807D-4E82C841F12F}" presName="thickLine" presStyleLbl="alignNode1" presStyleIdx="5" presStyleCnt="6"/>
      <dgm:spPr/>
    </dgm:pt>
    <dgm:pt modelId="{DDDBFA3F-698A-4226-8656-2CB6A9FAAE49}" type="pres">
      <dgm:prSet presAssocID="{01AE6224-442F-4DB4-807D-4E82C841F12F}" presName="horz1" presStyleCnt="0"/>
      <dgm:spPr/>
    </dgm:pt>
    <dgm:pt modelId="{11ADD9D5-1CF4-4237-8FFB-163CFC6710B9}" type="pres">
      <dgm:prSet presAssocID="{01AE6224-442F-4DB4-807D-4E82C841F12F}" presName="tx1" presStyleLbl="revTx" presStyleIdx="5" presStyleCnt="6"/>
      <dgm:spPr/>
      <dgm:t>
        <a:bodyPr/>
        <a:lstStyle/>
        <a:p>
          <a:endParaRPr lang="es-ES"/>
        </a:p>
      </dgm:t>
    </dgm:pt>
    <dgm:pt modelId="{3DBF619A-0BF8-466F-A638-353315FC3053}" type="pres">
      <dgm:prSet presAssocID="{01AE6224-442F-4DB4-807D-4E82C841F12F}" presName="vert1" presStyleCnt="0"/>
      <dgm:spPr/>
    </dgm:pt>
  </dgm:ptLst>
  <dgm:cxnLst>
    <dgm:cxn modelId="{21F3044B-AE2D-4817-B825-348D91270920}" type="presOf" srcId="{A1842CAD-5626-45AB-AC1F-E3315552B0CD}" destId="{519BC12E-EE7D-49F3-AB8D-CB483238C43B}" srcOrd="0" destOrd="0" presId="urn:microsoft.com/office/officeart/2008/layout/LinedList"/>
    <dgm:cxn modelId="{6FA5382A-8179-4F32-A0EF-E3365271E67A}" type="presOf" srcId="{8BAECCAE-4DD3-467C-AD21-F633C2323A14}" destId="{19982727-85CE-41B1-B57F-139D4C5BFD6F}" srcOrd="0" destOrd="0" presId="urn:microsoft.com/office/officeart/2008/layout/LinedList"/>
    <dgm:cxn modelId="{35C03519-6537-428C-B6DE-1D2D146BF558}" type="presOf" srcId="{840D5C79-CCB2-493F-8D6D-48F4229643F1}" destId="{A7943F0E-60F2-4E95-83F8-80BB78736659}" srcOrd="0" destOrd="0" presId="urn:microsoft.com/office/officeart/2008/layout/LinedList"/>
    <dgm:cxn modelId="{A1D338DA-BFE2-4598-87D4-749928D1D53F}" type="presOf" srcId="{7138545F-83C0-47ED-9E51-6A42225F3553}" destId="{DD250CBD-C252-4FCD-B528-B95E0DD90963}" srcOrd="0" destOrd="0" presId="urn:microsoft.com/office/officeart/2008/layout/LinedList"/>
    <dgm:cxn modelId="{F1BCE12F-B817-4DC9-8287-07B288E09149}" srcId="{A1842CAD-5626-45AB-AC1F-E3315552B0CD}" destId="{8BAECCAE-4DD3-467C-AD21-F633C2323A14}" srcOrd="0" destOrd="0" parTransId="{45E4AF19-2554-4BB8-BBB3-3356BACCB4DC}" sibTransId="{3BC8755B-7817-47EF-8441-D5BAF15DE1DB}"/>
    <dgm:cxn modelId="{2FBCB4AB-62EF-4C97-A0F3-6FBFC10A2F9D}" type="presOf" srcId="{485B575E-F0E7-489D-B66C-1C5291708E40}" destId="{8D3E35B3-FCDE-4EB0-BC6C-BA3A7F77D634}" srcOrd="0" destOrd="0" presId="urn:microsoft.com/office/officeart/2008/layout/LinedList"/>
    <dgm:cxn modelId="{6DE1F5B2-5280-4C00-B81D-D2684EB4DC34}" srcId="{A1842CAD-5626-45AB-AC1F-E3315552B0CD}" destId="{7138545F-83C0-47ED-9E51-6A42225F3553}" srcOrd="3" destOrd="0" parTransId="{C9B8D29D-AB5D-4D91-AD04-AA7C8FA548B5}" sibTransId="{246F7374-7CEB-41AF-A302-5FB684DC539E}"/>
    <dgm:cxn modelId="{25B17717-B1CD-4554-AED1-17608914B8CF}" srcId="{A1842CAD-5626-45AB-AC1F-E3315552B0CD}" destId="{DDBFE79D-10FE-4A86-8A0B-9CC0B91AC30D}" srcOrd="1" destOrd="0" parTransId="{ACDD3753-6D8A-40EF-997D-14E647DA944B}" sibTransId="{CF41A277-F785-42B8-B3A9-95F4A42E29C9}"/>
    <dgm:cxn modelId="{80D63076-24FC-4E88-A14E-735E0E7601AB}" srcId="{A1842CAD-5626-45AB-AC1F-E3315552B0CD}" destId="{840D5C79-CCB2-493F-8D6D-48F4229643F1}" srcOrd="2" destOrd="0" parTransId="{04D4A8A9-CB80-49DA-9FCD-8E2575E16EDF}" sibTransId="{030B9568-1AB7-4C98-BE66-CB82FE05377C}"/>
    <dgm:cxn modelId="{E6B17B48-9B64-4CBF-95FC-74D22F62531B}" type="presOf" srcId="{DDBFE79D-10FE-4A86-8A0B-9CC0B91AC30D}" destId="{5EF46DC4-155D-4D6F-9A4E-1B53C520FFB3}" srcOrd="0" destOrd="0" presId="urn:microsoft.com/office/officeart/2008/layout/LinedList"/>
    <dgm:cxn modelId="{349569E6-8BBC-4101-B864-A40E486F4F0E}" srcId="{A1842CAD-5626-45AB-AC1F-E3315552B0CD}" destId="{01AE6224-442F-4DB4-807D-4E82C841F12F}" srcOrd="5" destOrd="0" parTransId="{14F9F990-62AA-4F44-A7B5-44C8AF8511AF}" sibTransId="{9CD1AA99-7686-4DF8-A042-5C5063B9ADF5}"/>
    <dgm:cxn modelId="{BE1A5B02-52B1-4537-92F6-F017FB214A75}" type="presOf" srcId="{01AE6224-442F-4DB4-807D-4E82C841F12F}" destId="{11ADD9D5-1CF4-4237-8FFB-163CFC6710B9}" srcOrd="0" destOrd="0" presId="urn:microsoft.com/office/officeart/2008/layout/LinedList"/>
    <dgm:cxn modelId="{6BCF5643-C7D2-426C-94D9-A10FF0DA89D8}" srcId="{A1842CAD-5626-45AB-AC1F-E3315552B0CD}" destId="{485B575E-F0E7-489D-B66C-1C5291708E40}" srcOrd="4" destOrd="0" parTransId="{59BE4C7F-13EF-44C5-816D-66BDA8360DCB}" sibTransId="{F8AE4F18-FEC1-4429-90B4-1EE1F694FFCC}"/>
    <dgm:cxn modelId="{A9AEE575-02E5-44A4-874D-4361DA144E05}" type="presParOf" srcId="{519BC12E-EE7D-49F3-AB8D-CB483238C43B}" destId="{03CA159F-A4C9-4BC0-A27C-A951ED7997D1}" srcOrd="0" destOrd="0" presId="urn:microsoft.com/office/officeart/2008/layout/LinedList"/>
    <dgm:cxn modelId="{CFAC366A-60A5-484E-B851-EF4CF49B70AA}" type="presParOf" srcId="{519BC12E-EE7D-49F3-AB8D-CB483238C43B}" destId="{A8681A7A-8B86-467B-AA03-AC2AD04E9AF7}" srcOrd="1" destOrd="0" presId="urn:microsoft.com/office/officeart/2008/layout/LinedList"/>
    <dgm:cxn modelId="{DB5D5B10-EAC8-4702-98AA-557F1192A153}" type="presParOf" srcId="{A8681A7A-8B86-467B-AA03-AC2AD04E9AF7}" destId="{19982727-85CE-41B1-B57F-139D4C5BFD6F}" srcOrd="0" destOrd="0" presId="urn:microsoft.com/office/officeart/2008/layout/LinedList"/>
    <dgm:cxn modelId="{98F8889D-BED9-473C-BEB4-65437E289F58}" type="presParOf" srcId="{A8681A7A-8B86-467B-AA03-AC2AD04E9AF7}" destId="{153CD67B-4D26-49D9-90B4-22B48FF9C7E9}" srcOrd="1" destOrd="0" presId="urn:microsoft.com/office/officeart/2008/layout/LinedList"/>
    <dgm:cxn modelId="{A7E8BB32-A511-468C-9D6A-15F5C612F33A}" type="presParOf" srcId="{519BC12E-EE7D-49F3-AB8D-CB483238C43B}" destId="{15503349-522A-455D-B586-6653731B06FA}" srcOrd="2" destOrd="0" presId="urn:microsoft.com/office/officeart/2008/layout/LinedList"/>
    <dgm:cxn modelId="{5308B587-E6BF-4EE3-A549-112CBC6589B2}" type="presParOf" srcId="{519BC12E-EE7D-49F3-AB8D-CB483238C43B}" destId="{532A02BC-9EA2-47A1-AEBA-836AB60E52AA}" srcOrd="3" destOrd="0" presId="urn:microsoft.com/office/officeart/2008/layout/LinedList"/>
    <dgm:cxn modelId="{AEE07F8B-51EB-42A1-B854-3DF94BFFBBEE}" type="presParOf" srcId="{532A02BC-9EA2-47A1-AEBA-836AB60E52AA}" destId="{5EF46DC4-155D-4D6F-9A4E-1B53C520FFB3}" srcOrd="0" destOrd="0" presId="urn:microsoft.com/office/officeart/2008/layout/LinedList"/>
    <dgm:cxn modelId="{03C30ECF-F16F-489E-B08D-87476880CA81}" type="presParOf" srcId="{532A02BC-9EA2-47A1-AEBA-836AB60E52AA}" destId="{3301AD62-869B-469E-9AA5-BC9555D2077C}" srcOrd="1" destOrd="0" presId="urn:microsoft.com/office/officeart/2008/layout/LinedList"/>
    <dgm:cxn modelId="{1B5CEFF9-08D8-4053-9E11-D5098A1A6AEE}" type="presParOf" srcId="{519BC12E-EE7D-49F3-AB8D-CB483238C43B}" destId="{A4BB3576-0480-41FC-9A90-E5D7D0F3A820}" srcOrd="4" destOrd="0" presId="urn:microsoft.com/office/officeart/2008/layout/LinedList"/>
    <dgm:cxn modelId="{2C90B52C-7477-43A2-8CB4-A284815BBF5C}" type="presParOf" srcId="{519BC12E-EE7D-49F3-AB8D-CB483238C43B}" destId="{47BC5982-F109-4EF9-BFF6-57DAAC94F0FD}" srcOrd="5" destOrd="0" presId="urn:microsoft.com/office/officeart/2008/layout/LinedList"/>
    <dgm:cxn modelId="{1891C596-B27E-4C79-B719-A3EBF38BC905}" type="presParOf" srcId="{47BC5982-F109-4EF9-BFF6-57DAAC94F0FD}" destId="{A7943F0E-60F2-4E95-83F8-80BB78736659}" srcOrd="0" destOrd="0" presId="urn:microsoft.com/office/officeart/2008/layout/LinedList"/>
    <dgm:cxn modelId="{7CEFF284-5A08-4719-B73F-CCBC37DBFB9A}" type="presParOf" srcId="{47BC5982-F109-4EF9-BFF6-57DAAC94F0FD}" destId="{854E582A-5DF2-48F2-94CE-84BE7733B9C9}" srcOrd="1" destOrd="0" presId="urn:microsoft.com/office/officeart/2008/layout/LinedList"/>
    <dgm:cxn modelId="{FB9E0761-1D64-4036-81C0-97F1320E0674}" type="presParOf" srcId="{519BC12E-EE7D-49F3-AB8D-CB483238C43B}" destId="{3D4AAACE-2AE2-4E63-AE12-110706CC9BB6}" srcOrd="6" destOrd="0" presId="urn:microsoft.com/office/officeart/2008/layout/LinedList"/>
    <dgm:cxn modelId="{867A8B79-DF39-490C-9EC9-F20E4305E02C}" type="presParOf" srcId="{519BC12E-EE7D-49F3-AB8D-CB483238C43B}" destId="{69506F13-0CF3-4D59-BCE6-C7376AC75966}" srcOrd="7" destOrd="0" presId="urn:microsoft.com/office/officeart/2008/layout/LinedList"/>
    <dgm:cxn modelId="{5B3BF1D0-3CEE-4F80-B610-2A20B370D742}" type="presParOf" srcId="{69506F13-0CF3-4D59-BCE6-C7376AC75966}" destId="{DD250CBD-C252-4FCD-B528-B95E0DD90963}" srcOrd="0" destOrd="0" presId="urn:microsoft.com/office/officeart/2008/layout/LinedList"/>
    <dgm:cxn modelId="{AED15938-8E66-4533-BBF2-AF4D7149DA2A}" type="presParOf" srcId="{69506F13-0CF3-4D59-BCE6-C7376AC75966}" destId="{69B444D8-B13D-4314-A241-280981E17180}" srcOrd="1" destOrd="0" presId="urn:microsoft.com/office/officeart/2008/layout/LinedList"/>
    <dgm:cxn modelId="{0216EA83-6A33-45F9-84DD-713F72784826}" type="presParOf" srcId="{519BC12E-EE7D-49F3-AB8D-CB483238C43B}" destId="{ED375864-BE0B-4592-AF02-4E9DCF367145}" srcOrd="8" destOrd="0" presId="urn:microsoft.com/office/officeart/2008/layout/LinedList"/>
    <dgm:cxn modelId="{CC5B11F8-94A6-4D6A-8FBC-4566A1D2F1BD}" type="presParOf" srcId="{519BC12E-EE7D-49F3-AB8D-CB483238C43B}" destId="{4F2435A7-CF5C-4945-B483-49601332E92C}" srcOrd="9" destOrd="0" presId="urn:microsoft.com/office/officeart/2008/layout/LinedList"/>
    <dgm:cxn modelId="{7DAFD283-1ED9-42D5-B9A8-19FA8AC4A76C}" type="presParOf" srcId="{4F2435A7-CF5C-4945-B483-49601332E92C}" destId="{8D3E35B3-FCDE-4EB0-BC6C-BA3A7F77D634}" srcOrd="0" destOrd="0" presId="urn:microsoft.com/office/officeart/2008/layout/LinedList"/>
    <dgm:cxn modelId="{A3D1CA75-4415-46BB-A705-7D3D3551F57B}" type="presParOf" srcId="{4F2435A7-CF5C-4945-B483-49601332E92C}" destId="{F5454EAE-6AEE-41CE-96E3-CD383198FC87}" srcOrd="1" destOrd="0" presId="urn:microsoft.com/office/officeart/2008/layout/LinedList"/>
    <dgm:cxn modelId="{35050ED5-E976-48BE-9DD5-25A2CA0E5F49}" type="presParOf" srcId="{519BC12E-EE7D-49F3-AB8D-CB483238C43B}" destId="{601E8E54-E4E8-46C3-86F9-F5F9EF19A57F}" srcOrd="10" destOrd="0" presId="urn:microsoft.com/office/officeart/2008/layout/LinedList"/>
    <dgm:cxn modelId="{A5E8F516-20BF-41BD-BEB0-AC6206B0241D}" type="presParOf" srcId="{519BC12E-EE7D-49F3-AB8D-CB483238C43B}" destId="{DDDBFA3F-698A-4226-8656-2CB6A9FAAE49}" srcOrd="11" destOrd="0" presId="urn:microsoft.com/office/officeart/2008/layout/LinedList"/>
    <dgm:cxn modelId="{8936435B-DD98-4319-98E9-93557A02431D}" type="presParOf" srcId="{DDDBFA3F-698A-4226-8656-2CB6A9FAAE49}" destId="{11ADD9D5-1CF4-4237-8FFB-163CFC6710B9}" srcOrd="0" destOrd="0" presId="urn:microsoft.com/office/officeart/2008/layout/LinedList"/>
    <dgm:cxn modelId="{D360C829-A73B-41F0-A1F0-DAE92D2A6335}" type="presParOf" srcId="{DDDBFA3F-698A-4226-8656-2CB6A9FAAE49}" destId="{3DBF619A-0BF8-466F-A638-353315FC305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682FB-FFC8-44CA-8ADB-5E5229C6E589}">
      <dsp:nvSpPr>
        <dsp:cNvPr id="0" name=""/>
        <dsp:cNvSpPr/>
      </dsp:nvSpPr>
      <dsp:spPr>
        <a:xfrm>
          <a:off x="5318" y="351188"/>
          <a:ext cx="1589677" cy="953806"/>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PE" sz="2100" i="1" kern="1200" dirty="0"/>
            <a:t>R</a:t>
          </a:r>
          <a:r>
            <a:rPr lang="es-PE" sz="2100" kern="1200" baseline="-25000" dirty="0"/>
            <a:t>1</a:t>
          </a:r>
          <a:endParaRPr lang="es-PE" sz="2100" kern="1200" dirty="0"/>
        </a:p>
        <a:p>
          <a:pPr lvl="0" algn="ctr" defTabSz="933450">
            <a:lnSpc>
              <a:spcPct val="90000"/>
            </a:lnSpc>
            <a:spcBef>
              <a:spcPct val="0"/>
            </a:spcBef>
            <a:spcAft>
              <a:spcPct val="35000"/>
            </a:spcAft>
          </a:pPr>
          <a:r>
            <a:rPr lang="es-PE" sz="2100" kern="1200" dirty="0"/>
            <a:t>0.97</a:t>
          </a:r>
        </a:p>
      </dsp:txBody>
      <dsp:txXfrm>
        <a:off x="33254" y="379124"/>
        <a:ext cx="1533805" cy="897934"/>
      </dsp:txXfrm>
    </dsp:sp>
    <dsp:sp modelId="{54C6A4D9-AA2C-4D80-A250-73E02F553E67}">
      <dsp:nvSpPr>
        <dsp:cNvPr id="0" name=""/>
        <dsp:cNvSpPr/>
      </dsp:nvSpPr>
      <dsp:spPr>
        <a:xfrm>
          <a:off x="1753963" y="630972"/>
          <a:ext cx="337011" cy="394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a:p>
      </dsp:txBody>
      <dsp:txXfrm>
        <a:off x="1753963" y="709820"/>
        <a:ext cx="235908" cy="236543"/>
      </dsp:txXfrm>
    </dsp:sp>
    <dsp:sp modelId="{158279BD-2971-4CDA-AECC-716C85464F0D}">
      <dsp:nvSpPr>
        <dsp:cNvPr id="0" name=""/>
        <dsp:cNvSpPr/>
      </dsp:nvSpPr>
      <dsp:spPr>
        <a:xfrm>
          <a:off x="2230866" y="351188"/>
          <a:ext cx="1589677" cy="953806"/>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PE" sz="2100" i="1" kern="1200" dirty="0"/>
            <a:t>R</a:t>
          </a:r>
          <a:r>
            <a:rPr lang="es-PE" sz="2100" kern="1200" baseline="-25000" dirty="0"/>
            <a:t>2</a:t>
          </a:r>
          <a:endParaRPr lang="es-PE" sz="2100" kern="1200" dirty="0"/>
        </a:p>
        <a:p>
          <a:pPr lvl="0" algn="ctr" defTabSz="933450">
            <a:lnSpc>
              <a:spcPct val="90000"/>
            </a:lnSpc>
            <a:spcBef>
              <a:spcPct val="0"/>
            </a:spcBef>
            <a:spcAft>
              <a:spcPct val="35000"/>
            </a:spcAft>
          </a:pPr>
          <a:r>
            <a:rPr lang="es-PE" sz="2100" kern="1200" dirty="0"/>
            <a:t>0.95</a:t>
          </a:r>
        </a:p>
      </dsp:txBody>
      <dsp:txXfrm>
        <a:off x="2258802" y="379124"/>
        <a:ext cx="1533805" cy="897934"/>
      </dsp:txXfrm>
    </dsp:sp>
    <dsp:sp modelId="{6395910C-3B71-46D9-86AD-EF4C885145A7}">
      <dsp:nvSpPr>
        <dsp:cNvPr id="0" name=""/>
        <dsp:cNvSpPr/>
      </dsp:nvSpPr>
      <dsp:spPr>
        <a:xfrm>
          <a:off x="3979511" y="630972"/>
          <a:ext cx="337011" cy="394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a:p>
      </dsp:txBody>
      <dsp:txXfrm>
        <a:off x="3979511" y="709820"/>
        <a:ext cx="235908" cy="236543"/>
      </dsp:txXfrm>
    </dsp:sp>
    <dsp:sp modelId="{B2ADFCF4-D13E-412E-8D9A-C7C9D245C48A}">
      <dsp:nvSpPr>
        <dsp:cNvPr id="0" name=""/>
        <dsp:cNvSpPr/>
      </dsp:nvSpPr>
      <dsp:spPr>
        <a:xfrm>
          <a:off x="4456414" y="351188"/>
          <a:ext cx="1589677" cy="953806"/>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PE" sz="2100" i="1" kern="1200" dirty="0"/>
            <a:t>R</a:t>
          </a:r>
          <a:r>
            <a:rPr lang="es-PE" sz="2100" kern="1200" baseline="-25000" dirty="0"/>
            <a:t>3</a:t>
          </a:r>
          <a:endParaRPr lang="es-PE" sz="2100" kern="1200" dirty="0"/>
        </a:p>
        <a:p>
          <a:pPr lvl="0" algn="ctr" defTabSz="933450">
            <a:lnSpc>
              <a:spcPct val="90000"/>
            </a:lnSpc>
            <a:spcBef>
              <a:spcPct val="0"/>
            </a:spcBef>
            <a:spcAft>
              <a:spcPct val="35000"/>
            </a:spcAft>
          </a:pPr>
          <a:r>
            <a:rPr lang="es-PE" sz="2100" kern="1200" dirty="0"/>
            <a:t>0.99</a:t>
          </a:r>
        </a:p>
      </dsp:txBody>
      <dsp:txXfrm>
        <a:off x="4484350" y="379124"/>
        <a:ext cx="1533805" cy="897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9109A-2845-42CB-B8FA-09D0F2404F07}">
      <dsp:nvSpPr>
        <dsp:cNvPr id="0" name=""/>
        <dsp:cNvSpPr/>
      </dsp:nvSpPr>
      <dsp:spPr>
        <a:xfrm>
          <a:off x="32" y="21799"/>
          <a:ext cx="3120461" cy="892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s-PE" sz="2400" kern="1200" dirty="0"/>
            <a:t>Redundancia de respaldo</a:t>
          </a:r>
        </a:p>
      </dsp:txBody>
      <dsp:txXfrm>
        <a:off x="32" y="21799"/>
        <a:ext cx="3120461" cy="892800"/>
      </dsp:txXfrm>
    </dsp:sp>
    <dsp:sp modelId="{87BD2D0A-0165-40CA-A956-CD2EB66C7C8D}">
      <dsp:nvSpPr>
        <dsp:cNvPr id="0" name=""/>
        <dsp:cNvSpPr/>
      </dsp:nvSpPr>
      <dsp:spPr>
        <a:xfrm>
          <a:off x="32" y="914599"/>
          <a:ext cx="3120461" cy="13615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PE" sz="2400" kern="1200" dirty="0"/>
            <a:t>Uso de componente de </a:t>
          </a:r>
          <a:r>
            <a:rPr lang="es-PE" sz="2400" kern="1200" dirty="0" smtClean="0"/>
            <a:t>respaldo.</a:t>
          </a:r>
          <a:endParaRPr lang="es-PE" sz="2400" kern="1200" dirty="0"/>
        </a:p>
      </dsp:txBody>
      <dsp:txXfrm>
        <a:off x="32" y="914599"/>
        <a:ext cx="3120461" cy="1361520"/>
      </dsp:txXfrm>
    </dsp:sp>
    <dsp:sp modelId="{BEF56360-E0EA-4D3B-90A2-29486D33E653}">
      <dsp:nvSpPr>
        <dsp:cNvPr id="0" name=""/>
        <dsp:cNvSpPr/>
      </dsp:nvSpPr>
      <dsp:spPr>
        <a:xfrm>
          <a:off x="3557358" y="21799"/>
          <a:ext cx="3120461" cy="892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s-PE" sz="2400" kern="1200" dirty="0"/>
            <a:t>Redundancia en paralelo</a:t>
          </a:r>
        </a:p>
      </dsp:txBody>
      <dsp:txXfrm>
        <a:off x="3557358" y="21799"/>
        <a:ext cx="3120461" cy="892800"/>
      </dsp:txXfrm>
    </dsp:sp>
    <dsp:sp modelId="{C0330C70-B254-4488-8332-7DC3EA13617F}">
      <dsp:nvSpPr>
        <dsp:cNvPr id="0" name=""/>
        <dsp:cNvSpPr/>
      </dsp:nvSpPr>
      <dsp:spPr>
        <a:xfrm>
          <a:off x="3557358" y="914599"/>
          <a:ext cx="3120461" cy="136152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PE" sz="2400" kern="1200" dirty="0"/>
            <a:t>Uso de ruta paralela o </a:t>
          </a:r>
          <a:r>
            <a:rPr lang="es-PE" sz="2400" kern="1200" dirty="0" smtClean="0"/>
            <a:t>alternativa.</a:t>
          </a:r>
          <a:endParaRPr lang="es-PE" sz="2400" kern="1200" dirty="0"/>
        </a:p>
      </dsp:txBody>
      <dsp:txXfrm>
        <a:off x="3557358" y="914599"/>
        <a:ext cx="3120461" cy="1361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9109A-2845-42CB-B8FA-09D0F2404F07}">
      <dsp:nvSpPr>
        <dsp:cNvPr id="0" name=""/>
        <dsp:cNvSpPr/>
      </dsp:nvSpPr>
      <dsp:spPr>
        <a:xfrm>
          <a:off x="0" y="13520"/>
          <a:ext cx="6677852" cy="57194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s-PE" sz="2400" kern="1200" dirty="0"/>
            <a:t>Redundancia de respaldo</a:t>
          </a:r>
        </a:p>
      </dsp:txBody>
      <dsp:txXfrm>
        <a:off x="0" y="13520"/>
        <a:ext cx="6677852" cy="571946"/>
      </dsp:txXfrm>
    </dsp:sp>
    <dsp:sp modelId="{87BD2D0A-0165-40CA-A956-CD2EB66C7C8D}">
      <dsp:nvSpPr>
        <dsp:cNvPr id="0" name=""/>
        <dsp:cNvSpPr/>
      </dsp:nvSpPr>
      <dsp:spPr>
        <a:xfrm>
          <a:off x="0" y="585466"/>
          <a:ext cx="6677852" cy="6588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PE" sz="2400" kern="1200" dirty="0"/>
            <a:t>Uso de componente de </a:t>
          </a:r>
          <a:r>
            <a:rPr lang="es-PE" sz="2400" kern="1200" dirty="0" smtClean="0"/>
            <a:t>respaldo.</a:t>
          </a:r>
          <a:endParaRPr lang="es-PE" sz="2400" kern="1200" dirty="0"/>
        </a:p>
      </dsp:txBody>
      <dsp:txXfrm>
        <a:off x="0" y="585466"/>
        <a:ext cx="6677852" cy="658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56360-E0EA-4D3B-90A2-29486D33E653}">
      <dsp:nvSpPr>
        <dsp:cNvPr id="0" name=""/>
        <dsp:cNvSpPr/>
      </dsp:nvSpPr>
      <dsp:spPr>
        <a:xfrm>
          <a:off x="0" y="11271"/>
          <a:ext cx="6677852" cy="53886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s-PE" sz="2400" kern="1200" dirty="0"/>
            <a:t>Redundancia en paralelo</a:t>
          </a:r>
        </a:p>
      </dsp:txBody>
      <dsp:txXfrm>
        <a:off x="0" y="11271"/>
        <a:ext cx="6677852" cy="538865"/>
      </dsp:txXfrm>
    </dsp:sp>
    <dsp:sp modelId="{C0330C70-B254-4488-8332-7DC3EA13617F}">
      <dsp:nvSpPr>
        <dsp:cNvPr id="0" name=""/>
        <dsp:cNvSpPr/>
      </dsp:nvSpPr>
      <dsp:spPr>
        <a:xfrm>
          <a:off x="0" y="550137"/>
          <a:ext cx="6677852" cy="65879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PE" sz="2400" kern="1200" dirty="0"/>
            <a:t>Uso de ruta paralela o alternativa</a:t>
          </a:r>
        </a:p>
      </dsp:txBody>
      <dsp:txXfrm>
        <a:off x="0" y="550137"/>
        <a:ext cx="6677852" cy="6587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347EA-7745-4854-BD5F-5B3E9AFCFC67}">
      <dsp:nvSpPr>
        <dsp:cNvPr id="0" name=""/>
        <dsp:cNvSpPr/>
      </dsp:nvSpPr>
      <dsp:spPr>
        <a:xfrm>
          <a:off x="0" y="0"/>
          <a:ext cx="8426036" cy="211178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AADE66-FB43-4164-A4FA-114472DB15AD}">
      <dsp:nvSpPr>
        <dsp:cNvPr id="0" name=""/>
        <dsp:cNvSpPr/>
      </dsp:nvSpPr>
      <dsp:spPr>
        <a:xfrm>
          <a:off x="256446" y="281570"/>
          <a:ext cx="2393932" cy="1548639"/>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38DCEE-9303-4D0E-8E45-6D32FF7BAF92}">
      <dsp:nvSpPr>
        <dsp:cNvPr id="0" name=""/>
        <dsp:cNvSpPr/>
      </dsp:nvSpPr>
      <dsp:spPr>
        <a:xfrm rot="10800000">
          <a:off x="256446" y="2111780"/>
          <a:ext cx="2393932" cy="2581065"/>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s-PE" sz="2000" b="0" u="sng" kern="1200" dirty="0"/>
            <a:t>Mantenimiento Preventivo</a:t>
          </a:r>
        </a:p>
        <a:p>
          <a:pPr lvl="0" algn="l" defTabSz="889000">
            <a:lnSpc>
              <a:spcPct val="100000"/>
            </a:lnSpc>
            <a:spcBef>
              <a:spcPct val="0"/>
            </a:spcBef>
            <a:spcAft>
              <a:spcPts val="0"/>
            </a:spcAft>
          </a:pPr>
          <a:r>
            <a:rPr lang="es-PE" sz="1600" kern="1200" dirty="0"/>
            <a:t>Plan que involucra una rutina de inspección y servicio, así como de mantenimiento de las</a:t>
          </a:r>
        </a:p>
        <a:p>
          <a:pPr lvl="0" algn="l" defTabSz="889000">
            <a:lnSpc>
              <a:spcPct val="100000"/>
            </a:lnSpc>
            <a:spcBef>
              <a:spcPct val="0"/>
            </a:spcBef>
            <a:spcAft>
              <a:spcPts val="0"/>
            </a:spcAft>
          </a:pPr>
          <a:r>
            <a:rPr lang="es-PE" sz="1600" kern="1200" dirty="0"/>
            <a:t>instalaciones en buen estado para prevenir fallas.</a:t>
          </a:r>
        </a:p>
      </dsp:txBody>
      <dsp:txXfrm rot="10800000">
        <a:off x="330068" y="2111780"/>
        <a:ext cx="2246688" cy="2507443"/>
      </dsp:txXfrm>
    </dsp:sp>
    <dsp:sp modelId="{5BF7B5D4-8470-4EE1-BE50-2B4F5DA0723D}">
      <dsp:nvSpPr>
        <dsp:cNvPr id="0" name=""/>
        <dsp:cNvSpPr/>
      </dsp:nvSpPr>
      <dsp:spPr>
        <a:xfrm>
          <a:off x="2889771" y="281570"/>
          <a:ext cx="2393932" cy="1548639"/>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A025A1-ADEF-4D99-B799-1E86748F6EBA}">
      <dsp:nvSpPr>
        <dsp:cNvPr id="0" name=""/>
        <dsp:cNvSpPr/>
      </dsp:nvSpPr>
      <dsp:spPr>
        <a:xfrm rot="10800000">
          <a:off x="2889771" y="2111780"/>
          <a:ext cx="2393932" cy="2581065"/>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algn="ctr" defTabSz="889000">
            <a:lnSpc>
              <a:spcPct val="90000"/>
            </a:lnSpc>
            <a:spcBef>
              <a:spcPct val="0"/>
            </a:spcBef>
            <a:spcAft>
              <a:spcPct val="35000"/>
            </a:spcAft>
            <a:buNone/>
          </a:pPr>
          <a:r>
            <a:rPr lang="es-PE" sz="2000" b="0" u="sng" kern="1200" dirty="0"/>
            <a:t>Mantenimiento correctivo</a:t>
          </a:r>
        </a:p>
        <a:p>
          <a:pPr marL="0" lvl="0" algn="l" defTabSz="889000">
            <a:lnSpc>
              <a:spcPct val="100000"/>
            </a:lnSpc>
            <a:spcBef>
              <a:spcPct val="0"/>
            </a:spcBef>
            <a:spcAft>
              <a:spcPts val="0"/>
            </a:spcAft>
            <a:buNone/>
          </a:pPr>
          <a:r>
            <a:rPr lang="es-PE" sz="1600" kern="1200" dirty="0">
              <a:solidFill>
                <a:prstClr val="white"/>
              </a:solidFill>
              <a:latin typeface="Calibri"/>
              <a:ea typeface="+mn-ea"/>
              <a:cs typeface="+mn-cs"/>
            </a:rPr>
            <a:t>Mantenimiento que</a:t>
          </a:r>
        </a:p>
        <a:p>
          <a:pPr marL="0" lvl="0" algn="l" defTabSz="889000">
            <a:lnSpc>
              <a:spcPct val="100000"/>
            </a:lnSpc>
            <a:spcBef>
              <a:spcPct val="0"/>
            </a:spcBef>
            <a:spcAft>
              <a:spcPts val="0"/>
            </a:spcAft>
            <a:buNone/>
          </a:pPr>
          <a:r>
            <a:rPr lang="es-PE" sz="1600" kern="1200" dirty="0">
              <a:solidFill>
                <a:prstClr val="white"/>
              </a:solidFill>
              <a:latin typeface="Calibri"/>
              <a:ea typeface="+mn-ea"/>
              <a:cs typeface="+mn-cs"/>
            </a:rPr>
            <a:t>ocurre cuando el equipo falla y debe repararse con base en una emergencia o un alto nivel de Prioridad.</a:t>
          </a:r>
        </a:p>
      </dsp:txBody>
      <dsp:txXfrm rot="10800000">
        <a:off x="2963393" y="2111780"/>
        <a:ext cx="2246688" cy="2507443"/>
      </dsp:txXfrm>
    </dsp:sp>
    <dsp:sp modelId="{FBE3E66E-715C-4062-9A78-9119262144E5}">
      <dsp:nvSpPr>
        <dsp:cNvPr id="0" name=""/>
        <dsp:cNvSpPr/>
      </dsp:nvSpPr>
      <dsp:spPr>
        <a:xfrm>
          <a:off x="5649377" y="281570"/>
          <a:ext cx="2393932" cy="1548639"/>
        </a:xfrm>
        <a:prstGeom prst="roundRect">
          <a:avLst>
            <a:gd name="adj" fmla="val 10000"/>
          </a:avLst>
        </a:prstGeom>
        <a:blipFill rotWithShape="1">
          <a:blip xmlns:r="http://schemas.openxmlformats.org/officeDocument/2006/relationships" r:embed="rId3"/>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4CBCC3-A804-425F-9AA6-5B98AFD8E9CB}">
      <dsp:nvSpPr>
        <dsp:cNvPr id="0" name=""/>
        <dsp:cNvSpPr/>
      </dsp:nvSpPr>
      <dsp:spPr>
        <a:xfrm rot="10800000">
          <a:off x="5523097" y="2111780"/>
          <a:ext cx="2646492" cy="2581065"/>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s-PE" sz="2000" b="0" u="sng" kern="1200" dirty="0">
              <a:solidFill>
                <a:prstClr val="white"/>
              </a:solidFill>
              <a:latin typeface="Calibri"/>
              <a:ea typeface="+mn-ea"/>
              <a:cs typeface="+mn-cs"/>
            </a:rPr>
            <a:t>Mantenimiento Predictivo</a:t>
          </a:r>
        </a:p>
        <a:p>
          <a:pPr lvl="0" algn="l" defTabSz="889000">
            <a:lnSpc>
              <a:spcPct val="90000"/>
            </a:lnSpc>
            <a:spcBef>
              <a:spcPct val="0"/>
            </a:spcBef>
            <a:spcAft>
              <a:spcPct val="35000"/>
            </a:spcAft>
          </a:pPr>
          <a:r>
            <a:rPr lang="es-PE" sz="1600" kern="1200" dirty="0"/>
            <a:t>Consiste en el control de determinadas variables que informan sobre la condición de los equipos, permiten diagnosticar fallos y establecer el tiempo de vida remanente de las máquinas.</a:t>
          </a:r>
        </a:p>
      </dsp:txBody>
      <dsp:txXfrm rot="10800000">
        <a:off x="5602474" y="2111780"/>
        <a:ext cx="2487738" cy="2501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BCE04-62DE-4985-90D5-ECD32BD5E18F}">
      <dsp:nvSpPr>
        <dsp:cNvPr id="0" name=""/>
        <dsp:cNvSpPr/>
      </dsp:nvSpPr>
      <dsp:spPr>
        <a:xfrm>
          <a:off x="-4595225" y="-704685"/>
          <a:ext cx="5474985" cy="5474985"/>
        </a:xfrm>
        <a:prstGeom prst="blockArc">
          <a:avLst>
            <a:gd name="adj1" fmla="val 18900000"/>
            <a:gd name="adj2" fmla="val 2700000"/>
            <a:gd name="adj3" fmla="val 39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C69633-2FBF-4020-9B01-51B741EE6B0A}">
      <dsp:nvSpPr>
        <dsp:cNvPr id="0" name=""/>
        <dsp:cNvSpPr/>
      </dsp:nvSpPr>
      <dsp:spPr>
        <a:xfrm>
          <a:off x="285202" y="184822"/>
          <a:ext cx="6961510" cy="36948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277" tIns="48260" rIns="48260" bIns="48260" numCol="1" spcCol="1270" anchor="ctr" anchorCtr="0">
          <a:noAutofit/>
        </a:bodyPr>
        <a:lstStyle/>
        <a:p>
          <a:pPr lvl="0" algn="l" defTabSz="844550" rtl="0">
            <a:lnSpc>
              <a:spcPct val="90000"/>
            </a:lnSpc>
            <a:spcBef>
              <a:spcPct val="0"/>
            </a:spcBef>
            <a:spcAft>
              <a:spcPct val="35000"/>
            </a:spcAft>
          </a:pPr>
          <a:r>
            <a:rPr lang="es-ES" sz="1900" kern="1200" dirty="0"/>
            <a:t>Realizar listado de equipos</a:t>
          </a:r>
          <a:endParaRPr lang="es-PE" sz="1900" kern="1200" dirty="0"/>
        </a:p>
      </dsp:txBody>
      <dsp:txXfrm>
        <a:off x="285202" y="184822"/>
        <a:ext cx="6961510" cy="369483"/>
      </dsp:txXfrm>
    </dsp:sp>
    <dsp:sp modelId="{15DEC8BF-8BFE-41F5-A313-BB0A8613E876}">
      <dsp:nvSpPr>
        <dsp:cNvPr id="0" name=""/>
        <dsp:cNvSpPr/>
      </dsp:nvSpPr>
      <dsp:spPr>
        <a:xfrm>
          <a:off x="54275" y="138637"/>
          <a:ext cx="461853" cy="46185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28A45C-D946-4AD3-A233-F41249738E0D}">
      <dsp:nvSpPr>
        <dsp:cNvPr id="0" name=""/>
        <dsp:cNvSpPr/>
      </dsp:nvSpPr>
      <dsp:spPr>
        <a:xfrm>
          <a:off x="619802" y="739372"/>
          <a:ext cx="6626910" cy="36948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277" tIns="48260" rIns="48260" bIns="48260" numCol="1" spcCol="1270" anchor="ctr" anchorCtr="0">
          <a:noAutofit/>
        </a:bodyPr>
        <a:lstStyle/>
        <a:p>
          <a:pPr lvl="0" algn="l" defTabSz="844550" rtl="0">
            <a:lnSpc>
              <a:spcPct val="90000"/>
            </a:lnSpc>
            <a:spcBef>
              <a:spcPct val="0"/>
            </a:spcBef>
            <a:spcAft>
              <a:spcPct val="35000"/>
            </a:spcAft>
          </a:pPr>
          <a:r>
            <a:rPr lang="es-MX" sz="1900" kern="1200" dirty="0"/>
            <a:t>Preparar expedientes</a:t>
          </a:r>
          <a:endParaRPr lang="es-PE" sz="1900" kern="1200" dirty="0"/>
        </a:p>
      </dsp:txBody>
      <dsp:txXfrm>
        <a:off x="619802" y="739372"/>
        <a:ext cx="6626910" cy="369483"/>
      </dsp:txXfrm>
    </dsp:sp>
    <dsp:sp modelId="{AA5FD73B-AF8F-409E-A658-4080CC7AB5C3}">
      <dsp:nvSpPr>
        <dsp:cNvPr id="0" name=""/>
        <dsp:cNvSpPr/>
      </dsp:nvSpPr>
      <dsp:spPr>
        <a:xfrm>
          <a:off x="388875" y="693187"/>
          <a:ext cx="461853" cy="46185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2AAD0B-C0C3-41A2-9B03-73E3020B849C}">
      <dsp:nvSpPr>
        <dsp:cNvPr id="0" name=""/>
        <dsp:cNvSpPr/>
      </dsp:nvSpPr>
      <dsp:spPr>
        <a:xfrm>
          <a:off x="803162" y="1293515"/>
          <a:ext cx="6443551" cy="36948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277" tIns="48260" rIns="48260" bIns="48260" numCol="1" spcCol="1270" anchor="ctr" anchorCtr="0">
          <a:noAutofit/>
        </a:bodyPr>
        <a:lstStyle/>
        <a:p>
          <a:pPr lvl="0" algn="l" defTabSz="844550" rtl="0">
            <a:lnSpc>
              <a:spcPct val="90000"/>
            </a:lnSpc>
            <a:spcBef>
              <a:spcPct val="0"/>
            </a:spcBef>
            <a:spcAft>
              <a:spcPct val="35000"/>
            </a:spcAft>
          </a:pPr>
          <a:r>
            <a:rPr lang="es-MX" sz="1900" kern="1200"/>
            <a:t>Clasificar equipos</a:t>
          </a:r>
          <a:endParaRPr lang="es-PE" sz="1900" kern="1200"/>
        </a:p>
      </dsp:txBody>
      <dsp:txXfrm>
        <a:off x="803162" y="1293515"/>
        <a:ext cx="6443551" cy="369483"/>
      </dsp:txXfrm>
    </dsp:sp>
    <dsp:sp modelId="{A011FDC3-8571-46C6-B762-438ED54C9290}">
      <dsp:nvSpPr>
        <dsp:cNvPr id="0" name=""/>
        <dsp:cNvSpPr/>
      </dsp:nvSpPr>
      <dsp:spPr>
        <a:xfrm>
          <a:off x="572235" y="1247330"/>
          <a:ext cx="461853" cy="46185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802F2C-EE86-4E49-B3C2-61654CB21BC1}">
      <dsp:nvSpPr>
        <dsp:cNvPr id="0" name=""/>
        <dsp:cNvSpPr/>
      </dsp:nvSpPr>
      <dsp:spPr>
        <a:xfrm>
          <a:off x="861706" y="1848065"/>
          <a:ext cx="6385006" cy="36948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277" tIns="48260" rIns="48260" bIns="48260" numCol="1" spcCol="1270" anchor="ctr" anchorCtr="0">
          <a:noAutofit/>
        </a:bodyPr>
        <a:lstStyle/>
        <a:p>
          <a:pPr lvl="0" algn="l" defTabSz="844550" rtl="0">
            <a:lnSpc>
              <a:spcPct val="90000"/>
            </a:lnSpc>
            <a:spcBef>
              <a:spcPct val="0"/>
            </a:spcBef>
            <a:spcAft>
              <a:spcPct val="35000"/>
            </a:spcAft>
          </a:pPr>
          <a:r>
            <a:rPr lang="es-MX" sz="1900" kern="1200"/>
            <a:t>Elaborar plan de mantenimiento preventivo</a:t>
          </a:r>
          <a:endParaRPr lang="es-PE" sz="1900" kern="1200"/>
        </a:p>
      </dsp:txBody>
      <dsp:txXfrm>
        <a:off x="861706" y="1848065"/>
        <a:ext cx="6385006" cy="369483"/>
      </dsp:txXfrm>
    </dsp:sp>
    <dsp:sp modelId="{61840136-BFA0-4D60-8BB4-53F65D8039C9}">
      <dsp:nvSpPr>
        <dsp:cNvPr id="0" name=""/>
        <dsp:cNvSpPr/>
      </dsp:nvSpPr>
      <dsp:spPr>
        <a:xfrm>
          <a:off x="630780" y="1801880"/>
          <a:ext cx="461853" cy="46185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975473-C5BA-46B9-9301-C629E206F909}">
      <dsp:nvSpPr>
        <dsp:cNvPr id="0" name=""/>
        <dsp:cNvSpPr/>
      </dsp:nvSpPr>
      <dsp:spPr>
        <a:xfrm>
          <a:off x="803162" y="2402615"/>
          <a:ext cx="6443551" cy="36948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277" tIns="48260" rIns="48260" bIns="48260" numCol="1" spcCol="1270" anchor="ctr" anchorCtr="0">
          <a:noAutofit/>
        </a:bodyPr>
        <a:lstStyle/>
        <a:p>
          <a:pPr lvl="0" algn="l" defTabSz="844550" rtl="0">
            <a:lnSpc>
              <a:spcPct val="90000"/>
            </a:lnSpc>
            <a:spcBef>
              <a:spcPct val="0"/>
            </a:spcBef>
            <a:spcAft>
              <a:spcPct val="35000"/>
            </a:spcAft>
          </a:pPr>
          <a:r>
            <a:rPr lang="es-MX" sz="1900" kern="1200"/>
            <a:t>Elaborar procedimiento de mantenimiento</a:t>
          </a:r>
          <a:endParaRPr lang="es-PE" sz="1900" kern="1200"/>
        </a:p>
      </dsp:txBody>
      <dsp:txXfrm>
        <a:off x="803162" y="2402615"/>
        <a:ext cx="6443551" cy="369483"/>
      </dsp:txXfrm>
    </dsp:sp>
    <dsp:sp modelId="{23B59CA6-1993-48D1-A51C-CF116B806137}">
      <dsp:nvSpPr>
        <dsp:cNvPr id="0" name=""/>
        <dsp:cNvSpPr/>
      </dsp:nvSpPr>
      <dsp:spPr>
        <a:xfrm>
          <a:off x="572235" y="2356429"/>
          <a:ext cx="461853" cy="46185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F3B153-0037-4B95-9609-7768BB2B8CAB}">
      <dsp:nvSpPr>
        <dsp:cNvPr id="0" name=""/>
        <dsp:cNvSpPr/>
      </dsp:nvSpPr>
      <dsp:spPr>
        <a:xfrm>
          <a:off x="619802" y="2956758"/>
          <a:ext cx="6626910" cy="36948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277" tIns="48260" rIns="48260" bIns="48260" numCol="1" spcCol="1270" anchor="ctr" anchorCtr="0">
          <a:noAutofit/>
        </a:bodyPr>
        <a:lstStyle/>
        <a:p>
          <a:pPr lvl="0" algn="l" defTabSz="844550" rtl="0">
            <a:lnSpc>
              <a:spcPct val="90000"/>
            </a:lnSpc>
            <a:spcBef>
              <a:spcPct val="0"/>
            </a:spcBef>
            <a:spcAft>
              <a:spcPct val="35000"/>
            </a:spcAft>
          </a:pPr>
          <a:r>
            <a:rPr lang="es-MX" sz="1900" kern="1200"/>
            <a:t>Realizar los mantenimientos</a:t>
          </a:r>
          <a:endParaRPr lang="es-PE" sz="1900" kern="1200"/>
        </a:p>
      </dsp:txBody>
      <dsp:txXfrm>
        <a:off x="619802" y="2956758"/>
        <a:ext cx="6626910" cy="369483"/>
      </dsp:txXfrm>
    </dsp:sp>
    <dsp:sp modelId="{06A9E5D6-37CC-4451-9239-B93518E38DB2}">
      <dsp:nvSpPr>
        <dsp:cNvPr id="0" name=""/>
        <dsp:cNvSpPr/>
      </dsp:nvSpPr>
      <dsp:spPr>
        <a:xfrm>
          <a:off x="388875" y="2910573"/>
          <a:ext cx="461853" cy="46185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7C71C2-C16E-4722-8C14-857ABEC58105}">
      <dsp:nvSpPr>
        <dsp:cNvPr id="0" name=""/>
        <dsp:cNvSpPr/>
      </dsp:nvSpPr>
      <dsp:spPr>
        <a:xfrm>
          <a:off x="285202" y="3511308"/>
          <a:ext cx="6961510" cy="36948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277" tIns="48260" rIns="48260" bIns="48260" numCol="1" spcCol="1270" anchor="ctr" anchorCtr="0">
          <a:noAutofit/>
        </a:bodyPr>
        <a:lstStyle/>
        <a:p>
          <a:pPr lvl="0" algn="l" defTabSz="844550" rtl="0">
            <a:lnSpc>
              <a:spcPct val="90000"/>
            </a:lnSpc>
            <a:spcBef>
              <a:spcPct val="0"/>
            </a:spcBef>
            <a:spcAft>
              <a:spcPct val="35000"/>
            </a:spcAft>
          </a:pPr>
          <a:r>
            <a:rPr lang="es-MX" sz="1900" kern="1200"/>
            <a:t>Implementar registros de mantenimiento</a:t>
          </a:r>
          <a:endParaRPr lang="es-PE" sz="1900" kern="1200"/>
        </a:p>
      </dsp:txBody>
      <dsp:txXfrm>
        <a:off x="285202" y="3511308"/>
        <a:ext cx="6961510" cy="369483"/>
      </dsp:txXfrm>
    </dsp:sp>
    <dsp:sp modelId="{76DB11B1-1634-44D7-9995-4CE4099B1070}">
      <dsp:nvSpPr>
        <dsp:cNvPr id="0" name=""/>
        <dsp:cNvSpPr/>
      </dsp:nvSpPr>
      <dsp:spPr>
        <a:xfrm>
          <a:off x="54275" y="3465122"/>
          <a:ext cx="461853" cy="461853"/>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A159F-A4C9-4BC0-A27C-A951ED7997D1}">
      <dsp:nvSpPr>
        <dsp:cNvPr id="0" name=""/>
        <dsp:cNvSpPr/>
      </dsp:nvSpPr>
      <dsp:spPr>
        <a:xfrm>
          <a:off x="0" y="870"/>
          <a:ext cx="229173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982727-85CE-41B1-B57F-139D4C5BFD6F}">
      <dsp:nvSpPr>
        <dsp:cNvPr id="0" name=""/>
        <dsp:cNvSpPr/>
      </dsp:nvSpPr>
      <dsp:spPr>
        <a:xfrm>
          <a:off x="0" y="870"/>
          <a:ext cx="2291731" cy="29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s-ES" sz="1300" kern="1200"/>
            <a:t>Computadora</a:t>
          </a:r>
          <a:endParaRPr lang="es-PE" sz="1300" kern="1200"/>
        </a:p>
      </dsp:txBody>
      <dsp:txXfrm>
        <a:off x="0" y="870"/>
        <a:ext cx="2291731" cy="296809"/>
      </dsp:txXfrm>
    </dsp:sp>
    <dsp:sp modelId="{15503349-522A-455D-B586-6653731B06FA}">
      <dsp:nvSpPr>
        <dsp:cNvPr id="0" name=""/>
        <dsp:cNvSpPr/>
      </dsp:nvSpPr>
      <dsp:spPr>
        <a:xfrm>
          <a:off x="0" y="297680"/>
          <a:ext cx="229173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46DC4-155D-4D6F-9A4E-1B53C520FFB3}">
      <dsp:nvSpPr>
        <dsp:cNvPr id="0" name=""/>
        <dsp:cNvSpPr/>
      </dsp:nvSpPr>
      <dsp:spPr>
        <a:xfrm>
          <a:off x="0" y="297680"/>
          <a:ext cx="2291731" cy="29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s-MX" sz="1300" kern="1200" dirty="0"/>
            <a:t>Proyector</a:t>
          </a:r>
          <a:endParaRPr lang="es-PE" sz="1300" kern="1200" dirty="0"/>
        </a:p>
      </dsp:txBody>
      <dsp:txXfrm>
        <a:off x="0" y="297680"/>
        <a:ext cx="2291731" cy="296809"/>
      </dsp:txXfrm>
    </dsp:sp>
    <dsp:sp modelId="{A4BB3576-0480-41FC-9A90-E5D7D0F3A820}">
      <dsp:nvSpPr>
        <dsp:cNvPr id="0" name=""/>
        <dsp:cNvSpPr/>
      </dsp:nvSpPr>
      <dsp:spPr>
        <a:xfrm>
          <a:off x="0" y="594489"/>
          <a:ext cx="229173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943F0E-60F2-4E95-83F8-80BB78736659}">
      <dsp:nvSpPr>
        <dsp:cNvPr id="0" name=""/>
        <dsp:cNvSpPr/>
      </dsp:nvSpPr>
      <dsp:spPr>
        <a:xfrm>
          <a:off x="0" y="594489"/>
          <a:ext cx="2291731" cy="29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s-MX" sz="1300" kern="1200"/>
            <a:t>Aire acondicionado</a:t>
          </a:r>
          <a:endParaRPr lang="es-PE" sz="1300" kern="1200"/>
        </a:p>
      </dsp:txBody>
      <dsp:txXfrm>
        <a:off x="0" y="594489"/>
        <a:ext cx="2291731" cy="296809"/>
      </dsp:txXfrm>
    </dsp:sp>
    <dsp:sp modelId="{3D4AAACE-2AE2-4E63-AE12-110706CC9BB6}">
      <dsp:nvSpPr>
        <dsp:cNvPr id="0" name=""/>
        <dsp:cNvSpPr/>
      </dsp:nvSpPr>
      <dsp:spPr>
        <a:xfrm>
          <a:off x="0" y="891299"/>
          <a:ext cx="229173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250CBD-C252-4FCD-B528-B95E0DD90963}">
      <dsp:nvSpPr>
        <dsp:cNvPr id="0" name=""/>
        <dsp:cNvSpPr/>
      </dsp:nvSpPr>
      <dsp:spPr>
        <a:xfrm>
          <a:off x="0" y="891299"/>
          <a:ext cx="2291731" cy="29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s-MX" sz="1300" kern="1200"/>
            <a:t>Televisor</a:t>
          </a:r>
          <a:endParaRPr lang="es-PE" sz="1300" kern="1200"/>
        </a:p>
      </dsp:txBody>
      <dsp:txXfrm>
        <a:off x="0" y="891299"/>
        <a:ext cx="2291731" cy="296809"/>
      </dsp:txXfrm>
    </dsp:sp>
    <dsp:sp modelId="{ED375864-BE0B-4592-AF02-4E9DCF367145}">
      <dsp:nvSpPr>
        <dsp:cNvPr id="0" name=""/>
        <dsp:cNvSpPr/>
      </dsp:nvSpPr>
      <dsp:spPr>
        <a:xfrm>
          <a:off x="0" y="1188109"/>
          <a:ext cx="229173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3E35B3-FCDE-4EB0-BC6C-BA3A7F77D634}">
      <dsp:nvSpPr>
        <dsp:cNvPr id="0" name=""/>
        <dsp:cNvSpPr/>
      </dsp:nvSpPr>
      <dsp:spPr>
        <a:xfrm>
          <a:off x="0" y="1188109"/>
          <a:ext cx="2291731" cy="29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s-MX" sz="1300" kern="1200"/>
            <a:t>Impresora</a:t>
          </a:r>
          <a:endParaRPr lang="es-PE" sz="1300" kern="1200"/>
        </a:p>
      </dsp:txBody>
      <dsp:txXfrm>
        <a:off x="0" y="1188109"/>
        <a:ext cx="2291731" cy="296809"/>
      </dsp:txXfrm>
    </dsp:sp>
    <dsp:sp modelId="{601E8E54-E4E8-46C3-86F9-F5F9EF19A57F}">
      <dsp:nvSpPr>
        <dsp:cNvPr id="0" name=""/>
        <dsp:cNvSpPr/>
      </dsp:nvSpPr>
      <dsp:spPr>
        <a:xfrm>
          <a:off x="0" y="1484918"/>
          <a:ext cx="229173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ADD9D5-1CF4-4237-8FFB-163CFC6710B9}">
      <dsp:nvSpPr>
        <dsp:cNvPr id="0" name=""/>
        <dsp:cNvSpPr/>
      </dsp:nvSpPr>
      <dsp:spPr>
        <a:xfrm>
          <a:off x="0" y="1484918"/>
          <a:ext cx="2291731" cy="296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s-MX" sz="1300" kern="1200" dirty="0"/>
            <a:t>Fotocopiadora</a:t>
          </a:r>
          <a:endParaRPr lang="es-PE" sz="1300" kern="1200" dirty="0"/>
        </a:p>
      </dsp:txBody>
      <dsp:txXfrm>
        <a:off x="0" y="1484918"/>
        <a:ext cx="2291731" cy="2968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932DC7-834F-6148-86AF-F72164F7FFC1}" type="datetimeFigureOut">
              <a:rPr lang="es-ES" smtClean="0"/>
              <a:t>22/09/2020</a:t>
            </a:fld>
            <a:endParaRPr lang="es-ES" dirty="0"/>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EA6FD5-E31A-6D44-BE80-5A94AC694FC0}" type="slidenum">
              <a:rPr lang="es-ES" smtClean="0"/>
              <a:t>‹Nº›</a:t>
            </a:fld>
            <a:endParaRPr lang="es-ES" dirty="0"/>
          </a:p>
        </p:txBody>
      </p:sp>
    </p:spTree>
    <p:extLst>
      <p:ext uri="{BB962C8B-B14F-4D97-AF65-F5344CB8AC3E}">
        <p14:creationId xmlns:p14="http://schemas.microsoft.com/office/powerpoint/2010/main" val="3426518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F1720-AE80-4069-8D89-2C76E8AFD874}" type="datetimeFigureOut">
              <a:rPr lang="es-PE" smtClean="0"/>
              <a:t>22/09/2020</a:t>
            </a:fld>
            <a:endParaRPr lang="es-PE" dirty="0"/>
          </a:p>
        </p:txBody>
      </p:sp>
      <p:sp>
        <p:nvSpPr>
          <p:cNvPr id="4" name="Marcador de imagen de diapositiva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700CA-E45F-416D-B659-25554F846B43}" type="slidenum">
              <a:rPr lang="es-PE" smtClean="0"/>
              <a:t>‹Nº›</a:t>
            </a:fld>
            <a:endParaRPr lang="es-PE" dirty="0"/>
          </a:p>
        </p:txBody>
      </p:sp>
    </p:spTree>
    <p:extLst>
      <p:ext uri="{BB962C8B-B14F-4D97-AF65-F5344CB8AC3E}">
        <p14:creationId xmlns:p14="http://schemas.microsoft.com/office/powerpoint/2010/main" val="124852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Imaginemos las operaciones diarias dentro de un complejo minero en el que se extrae mineral con equipos de grandes volúmenes y muy sofisticados. Estos mismo equipos son operados por personas con un entrenamiento especializado. </a:t>
            </a:r>
          </a:p>
          <a:p>
            <a:r>
              <a:rPr lang="es-ES" dirty="0"/>
              <a:t>Toda esta </a:t>
            </a:r>
            <a:r>
              <a:rPr lang="es-ES" dirty="0" smtClean="0"/>
              <a:t>operación es </a:t>
            </a:r>
            <a:r>
              <a:rPr lang="es-ES" dirty="0"/>
              <a:t>para obtener como </a:t>
            </a:r>
            <a:r>
              <a:rPr lang="es-ES" dirty="0" smtClean="0"/>
              <a:t>resultado, </a:t>
            </a:r>
            <a:r>
              <a:rPr lang="es-ES" dirty="0"/>
              <a:t>metales procesados y listos para ser comercializados en el mercado internacional.</a:t>
            </a:r>
          </a:p>
          <a:p>
            <a:r>
              <a:rPr lang="es-ES" dirty="0" smtClean="0"/>
              <a:t>Ahora, </a:t>
            </a:r>
            <a:r>
              <a:rPr lang="es-ES" dirty="0"/>
              <a:t>imaginemos si alguno de estos equipos tuviera una falla; no se le diera mantenimiento preventivo; no se corrigieran e investigaran las fallas. ¿Qué resultados podrían generar? ¿Cómo afectaría a las utilidades y desempeño de la empresa?</a:t>
            </a:r>
          </a:p>
        </p:txBody>
      </p:sp>
      <p:sp>
        <p:nvSpPr>
          <p:cNvPr id="4" name="Marcador de número de diapositiva 3"/>
          <p:cNvSpPr>
            <a:spLocks noGrp="1"/>
          </p:cNvSpPr>
          <p:nvPr>
            <p:ph type="sldNum" sz="quarter" idx="5"/>
          </p:nvPr>
        </p:nvSpPr>
        <p:spPr/>
        <p:txBody>
          <a:bodyPr/>
          <a:lstStyle/>
          <a:p>
            <a:fld id="{F56700CA-E45F-416D-B659-25554F846B43}" type="slidenum">
              <a:rPr lang="es-PE" smtClean="0"/>
              <a:t>2</a:t>
            </a:fld>
            <a:endParaRPr lang="es-PE" dirty="0"/>
          </a:p>
        </p:txBody>
      </p:sp>
    </p:spTree>
    <p:extLst>
      <p:ext uri="{BB962C8B-B14F-4D97-AF65-F5344CB8AC3E}">
        <p14:creationId xmlns:p14="http://schemas.microsoft.com/office/powerpoint/2010/main" val="373053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11</a:t>
            </a:fld>
            <a:endParaRPr lang="es-PE" dirty="0"/>
          </a:p>
        </p:txBody>
      </p:sp>
    </p:spTree>
    <p:extLst>
      <p:ext uri="{BB962C8B-B14F-4D97-AF65-F5344CB8AC3E}">
        <p14:creationId xmlns:p14="http://schemas.microsoft.com/office/powerpoint/2010/main" val="1063224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compañía de seguros mantiene un proceso con una confiabilidad de 0.79 y desea mejorar esta situación.</a:t>
            </a:r>
          </a:p>
          <a:p>
            <a:r>
              <a:rPr lang="es-ES" dirty="0"/>
              <a:t>Para eso proporciona redundancia a los dos empleados con menor nivel de confiabilidad con empleados de igual competencia (R1 y R2).</a:t>
            </a:r>
          </a:p>
          <a:p>
            <a:r>
              <a:rPr lang="es-ES" dirty="0"/>
              <a:t>¿A cuánto incrementará su nivel de confiabilidad?</a:t>
            </a:r>
          </a:p>
        </p:txBody>
      </p:sp>
      <p:sp>
        <p:nvSpPr>
          <p:cNvPr id="4" name="Marcador de número de diapositiva 3"/>
          <p:cNvSpPr>
            <a:spLocks noGrp="1"/>
          </p:cNvSpPr>
          <p:nvPr>
            <p:ph type="sldNum" sz="quarter" idx="5"/>
          </p:nvPr>
        </p:nvSpPr>
        <p:spPr/>
        <p:txBody>
          <a:bodyPr/>
          <a:lstStyle/>
          <a:p>
            <a:fld id="{F56700CA-E45F-416D-B659-25554F846B43}" type="slidenum">
              <a:rPr lang="es-PE" smtClean="0"/>
              <a:t>12</a:t>
            </a:fld>
            <a:endParaRPr lang="es-PE" dirty="0"/>
          </a:p>
        </p:txBody>
      </p:sp>
    </p:spTree>
    <p:extLst>
      <p:ext uri="{BB962C8B-B14F-4D97-AF65-F5344CB8AC3E}">
        <p14:creationId xmlns:p14="http://schemas.microsoft.com/office/powerpoint/2010/main" val="1259440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sensores en un auto híbrido tienen circuitos paralelos. ¿Cuál es su nivel de confiabilidad?</a:t>
            </a:r>
          </a:p>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13</a:t>
            </a:fld>
            <a:endParaRPr lang="es-PE" dirty="0"/>
          </a:p>
        </p:txBody>
      </p:sp>
    </p:spTree>
    <p:extLst>
      <p:ext uri="{BB962C8B-B14F-4D97-AF65-F5344CB8AC3E}">
        <p14:creationId xmlns:p14="http://schemas.microsoft.com/office/powerpoint/2010/main" val="236110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14</a:t>
            </a:fld>
            <a:endParaRPr lang="es-PE" dirty="0"/>
          </a:p>
        </p:txBody>
      </p:sp>
    </p:spTree>
    <p:extLst>
      <p:ext uri="{BB962C8B-B14F-4D97-AF65-F5344CB8AC3E}">
        <p14:creationId xmlns:p14="http://schemas.microsoft.com/office/powerpoint/2010/main" val="2756389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15</a:t>
            </a:fld>
            <a:endParaRPr lang="es-PE" dirty="0"/>
          </a:p>
        </p:txBody>
      </p:sp>
    </p:spTree>
    <p:extLst>
      <p:ext uri="{BB962C8B-B14F-4D97-AF65-F5344CB8AC3E}">
        <p14:creationId xmlns:p14="http://schemas.microsoft.com/office/powerpoint/2010/main" val="14622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16</a:t>
            </a:fld>
            <a:endParaRPr lang="es-PE" dirty="0"/>
          </a:p>
        </p:txBody>
      </p:sp>
    </p:spTree>
    <p:extLst>
      <p:ext uri="{BB962C8B-B14F-4D97-AF65-F5344CB8AC3E}">
        <p14:creationId xmlns:p14="http://schemas.microsoft.com/office/powerpoint/2010/main" val="3305324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17</a:t>
            </a:fld>
            <a:endParaRPr lang="es-PE" dirty="0"/>
          </a:p>
        </p:txBody>
      </p:sp>
    </p:spTree>
    <p:extLst>
      <p:ext uri="{BB962C8B-B14F-4D97-AF65-F5344CB8AC3E}">
        <p14:creationId xmlns:p14="http://schemas.microsoft.com/office/powerpoint/2010/main" val="2085482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18</a:t>
            </a:fld>
            <a:endParaRPr lang="es-PE" dirty="0"/>
          </a:p>
        </p:txBody>
      </p:sp>
    </p:spTree>
    <p:extLst>
      <p:ext uri="{BB962C8B-B14F-4D97-AF65-F5344CB8AC3E}">
        <p14:creationId xmlns:p14="http://schemas.microsoft.com/office/powerpoint/2010/main" val="4152764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19</a:t>
            </a:fld>
            <a:endParaRPr lang="es-PE" dirty="0"/>
          </a:p>
        </p:txBody>
      </p:sp>
    </p:spTree>
    <p:extLst>
      <p:ext uri="{BB962C8B-B14F-4D97-AF65-F5344CB8AC3E}">
        <p14:creationId xmlns:p14="http://schemas.microsoft.com/office/powerpoint/2010/main" val="1770039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20</a:t>
            </a:fld>
            <a:endParaRPr lang="es-PE" dirty="0"/>
          </a:p>
        </p:txBody>
      </p:sp>
    </p:spTree>
    <p:extLst>
      <p:ext uri="{BB962C8B-B14F-4D97-AF65-F5344CB8AC3E}">
        <p14:creationId xmlns:p14="http://schemas.microsoft.com/office/powerpoint/2010/main" val="3733751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3</a:t>
            </a:fld>
            <a:endParaRPr lang="es-PE" dirty="0"/>
          </a:p>
        </p:txBody>
      </p:sp>
    </p:spTree>
    <p:extLst>
      <p:ext uri="{BB962C8B-B14F-4D97-AF65-F5344CB8AC3E}">
        <p14:creationId xmlns:p14="http://schemas.microsoft.com/office/powerpoint/2010/main" val="1134454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21</a:t>
            </a:fld>
            <a:endParaRPr lang="es-PE" dirty="0"/>
          </a:p>
        </p:txBody>
      </p:sp>
    </p:spTree>
    <p:extLst>
      <p:ext uri="{BB962C8B-B14F-4D97-AF65-F5344CB8AC3E}">
        <p14:creationId xmlns:p14="http://schemas.microsoft.com/office/powerpoint/2010/main" val="1257590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22</a:t>
            </a:fld>
            <a:endParaRPr lang="es-PE" dirty="0"/>
          </a:p>
        </p:txBody>
      </p:sp>
    </p:spTree>
    <p:extLst>
      <p:ext uri="{BB962C8B-B14F-4D97-AF65-F5344CB8AC3E}">
        <p14:creationId xmlns:p14="http://schemas.microsoft.com/office/powerpoint/2010/main" val="2772178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23</a:t>
            </a:fld>
            <a:endParaRPr lang="es-PE" dirty="0"/>
          </a:p>
        </p:txBody>
      </p:sp>
    </p:spTree>
    <p:extLst>
      <p:ext uri="{BB962C8B-B14F-4D97-AF65-F5344CB8AC3E}">
        <p14:creationId xmlns:p14="http://schemas.microsoft.com/office/powerpoint/2010/main" val="3200808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24</a:t>
            </a:fld>
            <a:endParaRPr lang="es-PE" dirty="0"/>
          </a:p>
        </p:txBody>
      </p:sp>
    </p:spTree>
    <p:extLst>
      <p:ext uri="{BB962C8B-B14F-4D97-AF65-F5344CB8AC3E}">
        <p14:creationId xmlns:p14="http://schemas.microsoft.com/office/powerpoint/2010/main" val="3048725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25</a:t>
            </a:fld>
            <a:endParaRPr lang="es-PE" dirty="0"/>
          </a:p>
        </p:txBody>
      </p:sp>
    </p:spTree>
    <p:extLst>
      <p:ext uri="{BB962C8B-B14F-4D97-AF65-F5344CB8AC3E}">
        <p14:creationId xmlns:p14="http://schemas.microsoft.com/office/powerpoint/2010/main" val="1134454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4</a:t>
            </a:fld>
            <a:endParaRPr lang="es-PE" dirty="0"/>
          </a:p>
        </p:txBody>
      </p:sp>
    </p:spTree>
    <p:extLst>
      <p:ext uri="{BB962C8B-B14F-4D97-AF65-F5344CB8AC3E}">
        <p14:creationId xmlns:p14="http://schemas.microsoft.com/office/powerpoint/2010/main" val="92209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5</a:t>
            </a:fld>
            <a:endParaRPr lang="es-PE" dirty="0"/>
          </a:p>
        </p:txBody>
      </p:sp>
    </p:spTree>
    <p:extLst>
      <p:ext uri="{BB962C8B-B14F-4D97-AF65-F5344CB8AC3E}">
        <p14:creationId xmlns:p14="http://schemas.microsoft.com/office/powerpoint/2010/main" val="333407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6</a:t>
            </a:fld>
            <a:endParaRPr lang="es-PE" dirty="0"/>
          </a:p>
        </p:txBody>
      </p:sp>
    </p:spTree>
    <p:extLst>
      <p:ext uri="{BB962C8B-B14F-4D97-AF65-F5344CB8AC3E}">
        <p14:creationId xmlns:p14="http://schemas.microsoft.com/office/powerpoint/2010/main" val="1917874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7</a:t>
            </a:fld>
            <a:endParaRPr lang="es-PE" dirty="0"/>
          </a:p>
        </p:txBody>
      </p:sp>
    </p:spTree>
    <p:extLst>
      <p:ext uri="{BB962C8B-B14F-4D97-AF65-F5344CB8AC3E}">
        <p14:creationId xmlns:p14="http://schemas.microsoft.com/office/powerpoint/2010/main" val="1314490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8</a:t>
            </a:fld>
            <a:endParaRPr lang="es-PE" dirty="0"/>
          </a:p>
        </p:txBody>
      </p:sp>
    </p:spTree>
    <p:extLst>
      <p:ext uri="{BB962C8B-B14F-4D97-AF65-F5344CB8AC3E}">
        <p14:creationId xmlns:p14="http://schemas.microsoft.com/office/powerpoint/2010/main" val="3596096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9</a:t>
            </a:fld>
            <a:endParaRPr lang="es-PE" dirty="0"/>
          </a:p>
        </p:txBody>
      </p:sp>
    </p:spTree>
    <p:extLst>
      <p:ext uri="{BB962C8B-B14F-4D97-AF65-F5344CB8AC3E}">
        <p14:creationId xmlns:p14="http://schemas.microsoft.com/office/powerpoint/2010/main" val="3262906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56700CA-E45F-416D-B659-25554F846B43}" type="slidenum">
              <a:rPr lang="es-PE" smtClean="0"/>
              <a:t>10</a:t>
            </a:fld>
            <a:endParaRPr lang="es-PE" dirty="0"/>
          </a:p>
        </p:txBody>
      </p:sp>
    </p:spTree>
    <p:extLst>
      <p:ext uri="{BB962C8B-B14F-4D97-AF65-F5344CB8AC3E}">
        <p14:creationId xmlns:p14="http://schemas.microsoft.com/office/powerpoint/2010/main" val="558207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08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4313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ema - 1 Imagen A">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824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ema - 1 Imagen B">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22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ema - 1 Imagen Centrada">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508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tema - 2 Imágenes">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69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tema - Imagen Gigan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95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 - 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26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Agrupar 13"/>
          <p:cNvGrpSpPr/>
          <p:nvPr userDrawn="1"/>
        </p:nvGrpSpPr>
        <p:grpSpPr>
          <a:xfrm>
            <a:off x="944054" y="5369051"/>
            <a:ext cx="7804380" cy="215444"/>
            <a:chOff x="944054" y="5369051"/>
            <a:chExt cx="7804380" cy="215444"/>
          </a:xfrm>
        </p:grpSpPr>
        <p:sp>
          <p:nvSpPr>
            <p:cNvPr id="16" name="TextBox 7"/>
            <p:cNvSpPr txBox="1"/>
            <p:nvPr userDrawn="1"/>
          </p:nvSpPr>
          <p:spPr>
            <a:xfrm>
              <a:off x="944054" y="5369051"/>
              <a:ext cx="1848583" cy="215444"/>
            </a:xfrm>
            <a:prstGeom prst="rect">
              <a:avLst/>
            </a:prstGeom>
            <a:noFill/>
          </p:spPr>
          <p:txBody>
            <a:bodyPr wrap="none" rtlCol="0">
              <a:spAutoFit/>
            </a:bodyPr>
            <a:lstStyle/>
            <a:p>
              <a:r>
                <a:rPr lang="en-US" sz="800" kern="1200" dirty="0" smtClean="0">
                  <a:solidFill>
                    <a:schemeClr val="bg1">
                      <a:lumMod val="50000"/>
                    </a:schemeClr>
                  </a:solidFill>
                  <a:latin typeface="Calibri"/>
                  <a:ea typeface="+mn-ea"/>
                  <a:cs typeface="Calibri"/>
                  <a:sym typeface="Wingdings"/>
                </a:rPr>
                <a:t>GESTIÓN DE OPERACIONES </a:t>
              </a:r>
              <a:r>
                <a:rPr lang="en-US" sz="800" dirty="0">
                  <a:solidFill>
                    <a:schemeClr val="bg1">
                      <a:lumMod val="50000"/>
                    </a:schemeClr>
                  </a:solidFill>
                  <a:latin typeface="Calibri"/>
                  <a:ea typeface="Wingdings"/>
                  <a:cs typeface="Calibri"/>
                  <a:sym typeface="Wingdings"/>
                </a:rPr>
                <a:t></a:t>
              </a:r>
              <a:r>
                <a:rPr lang="en-US" sz="800" kern="1200" dirty="0">
                  <a:solidFill>
                    <a:schemeClr val="bg1">
                      <a:lumMod val="50000"/>
                    </a:schemeClr>
                  </a:solidFill>
                  <a:latin typeface="Calibri"/>
                  <a:ea typeface="+mn-ea"/>
                  <a:cs typeface="Calibri"/>
                  <a:sym typeface="Wingdings"/>
                </a:rPr>
                <a:t>  SESIÓN </a:t>
              </a:r>
              <a:r>
                <a:rPr lang="en-US" sz="800" kern="1200" dirty="0" smtClean="0">
                  <a:solidFill>
                    <a:schemeClr val="bg1">
                      <a:lumMod val="50000"/>
                    </a:schemeClr>
                  </a:solidFill>
                  <a:latin typeface="Calibri"/>
                  <a:ea typeface="+mn-ea"/>
                  <a:cs typeface="Calibri"/>
                  <a:sym typeface="Wingdings"/>
                </a:rPr>
                <a:t>14</a:t>
              </a:r>
              <a:endParaRPr lang="en-US" sz="800" dirty="0">
                <a:solidFill>
                  <a:schemeClr val="bg1">
                    <a:lumMod val="50000"/>
                  </a:schemeClr>
                </a:solidFill>
                <a:latin typeface="Calibri"/>
                <a:cs typeface="Calibri"/>
              </a:endParaRPr>
            </a:p>
          </p:txBody>
        </p:sp>
        <p:sp>
          <p:nvSpPr>
            <p:cNvPr id="18" name="Rectangle 3"/>
            <p:cNvSpPr/>
            <p:nvPr userDrawn="1"/>
          </p:nvSpPr>
          <p:spPr>
            <a:xfrm>
              <a:off x="7340677" y="5384440"/>
              <a:ext cx="1407757" cy="184666"/>
            </a:xfrm>
            <a:prstGeom prst="rect">
              <a:avLst/>
            </a:prstGeom>
          </p:spPr>
          <p:txBody>
            <a:bodyPr wrap="none">
              <a:spAutoFit/>
            </a:bodyPr>
            <a:lstStyle/>
            <a:p>
              <a:pPr algn="r"/>
              <a:r>
                <a:rPr lang="es-ES_tradnl" sz="600" dirty="0">
                  <a:solidFill>
                    <a:schemeClr val="bg1">
                      <a:lumMod val="50000"/>
                    </a:schemeClr>
                  </a:solidFill>
                </a:rPr>
                <a:t>© </a:t>
              </a:r>
              <a:r>
                <a:rPr lang="es-ES_tradnl" sz="600" dirty="0" smtClean="0">
                  <a:solidFill>
                    <a:schemeClr val="bg1">
                      <a:lumMod val="50000"/>
                    </a:schemeClr>
                  </a:solidFill>
                </a:rPr>
                <a:t>ISIL</a:t>
              </a:r>
              <a:r>
                <a:rPr lang="es-ES_tradnl" sz="600" dirty="0">
                  <a:solidFill>
                    <a:schemeClr val="bg1">
                      <a:lumMod val="50000"/>
                    </a:schemeClr>
                  </a:solidFill>
                </a:rPr>
                <a:t>. Todos los derechos reservados</a:t>
              </a:r>
            </a:p>
          </p:txBody>
        </p:sp>
      </p:grpSp>
      <p:pic>
        <p:nvPicPr>
          <p:cNvPr id="3" name="Imagen 2"/>
          <p:cNvPicPr>
            <a:picLocks noChangeAspect="1"/>
          </p:cNvPicPr>
          <p:nvPr userDrawn="1"/>
        </p:nvPicPr>
        <p:blipFill>
          <a:blip r:embed="rId11">
            <a:alphaModFix amt="20000"/>
          </a:blip>
          <a:stretch>
            <a:fillRect/>
          </a:stretch>
        </p:blipFill>
        <p:spPr>
          <a:xfrm>
            <a:off x="495300" y="5328911"/>
            <a:ext cx="448573" cy="250755"/>
          </a:xfrm>
          <a:prstGeom prst="rect">
            <a:avLst/>
          </a:prstGeom>
        </p:spPr>
      </p:pic>
    </p:spTree>
    <p:extLst>
      <p:ext uri="{BB962C8B-B14F-4D97-AF65-F5344CB8AC3E}">
        <p14:creationId xmlns:p14="http://schemas.microsoft.com/office/powerpoint/2010/main" val="363593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60" r:id="rId4"/>
    <p:sldLayoutId id="2147483657" r:id="rId5"/>
    <p:sldLayoutId id="2147483658" r:id="rId6"/>
    <p:sldLayoutId id="2147483661" r:id="rId7"/>
    <p:sldLayoutId id="2147483659" r:id="rId8"/>
    <p:sldLayoutId id="2147483662"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4.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5.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6.xml"/><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7.xml"/><Relationship Id="rId5" Type="http://schemas.openxmlformats.org/officeDocument/2006/relationships/diagramLayout" Target="../diagrams/layout7.xml"/><Relationship Id="rId10" Type="http://schemas.openxmlformats.org/officeDocument/2006/relationships/image" Target="../media/image29.png"/><Relationship Id="rId4" Type="http://schemas.openxmlformats.org/officeDocument/2006/relationships/diagramData" Target="../diagrams/data7.xml"/><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x9JVvqm9aq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 name="CuadroTexto 8">
            <a:extLst>
              <a:ext uri="{FF2B5EF4-FFF2-40B4-BE49-F238E27FC236}">
                <a16:creationId xmlns:a16="http://schemas.microsoft.com/office/drawing/2014/main" id="{A828C8A6-66C3-4104-BD19-2C73978D5CCC}"/>
              </a:ext>
            </a:extLst>
          </p:cNvPr>
          <p:cNvSpPr txBox="1"/>
          <p:nvPr/>
        </p:nvSpPr>
        <p:spPr>
          <a:xfrm>
            <a:off x="2051281" y="1730819"/>
            <a:ext cx="964250" cy="1015663"/>
          </a:xfrm>
          <a:prstGeom prst="rect">
            <a:avLst/>
          </a:prstGeom>
          <a:noFill/>
        </p:spPr>
        <p:txBody>
          <a:bodyPr wrap="square" rtlCol="0">
            <a:spAutoFit/>
          </a:bodyPr>
          <a:lstStyle/>
          <a:p>
            <a:r>
              <a:rPr lang="es-ES" sz="5800" dirty="0">
                <a:solidFill>
                  <a:srgbClr val="FFFFFF"/>
                </a:solidFill>
              </a:rPr>
              <a:t>14</a:t>
            </a:r>
          </a:p>
        </p:txBody>
      </p:sp>
      <p:sp>
        <p:nvSpPr>
          <p:cNvPr id="10" name="CuadroTexto 9">
            <a:extLst>
              <a:ext uri="{FF2B5EF4-FFF2-40B4-BE49-F238E27FC236}">
                <a16:creationId xmlns:a16="http://schemas.microsoft.com/office/drawing/2014/main" id="{7871AFE4-3BD7-44DD-BA1D-32A8C478F165}"/>
              </a:ext>
            </a:extLst>
          </p:cNvPr>
          <p:cNvSpPr txBox="1"/>
          <p:nvPr/>
        </p:nvSpPr>
        <p:spPr>
          <a:xfrm>
            <a:off x="3159592" y="1674447"/>
            <a:ext cx="4596087" cy="989823"/>
          </a:xfrm>
          <a:prstGeom prst="rect">
            <a:avLst/>
          </a:prstGeom>
          <a:noFill/>
        </p:spPr>
        <p:txBody>
          <a:bodyPr wrap="square" rtlCol="0">
            <a:spAutoFit/>
          </a:bodyPr>
          <a:lstStyle/>
          <a:p>
            <a:pPr>
              <a:lnSpc>
                <a:spcPct val="80000"/>
              </a:lnSpc>
            </a:pPr>
            <a:r>
              <a:rPr lang="es-ES" sz="3600" b="1" dirty="0">
                <a:solidFill>
                  <a:srgbClr val="FFFFFF"/>
                </a:solidFill>
              </a:rPr>
              <a:t>Mantenimiento en las operaciones</a:t>
            </a:r>
          </a:p>
        </p:txBody>
      </p:sp>
      <p:sp>
        <p:nvSpPr>
          <p:cNvPr id="11" name="CuadroTexto 10">
            <a:extLst>
              <a:ext uri="{FF2B5EF4-FFF2-40B4-BE49-F238E27FC236}">
                <a16:creationId xmlns:a16="http://schemas.microsoft.com/office/drawing/2014/main" id="{B2337F32-16F4-4158-B05A-374BFBD5ABE8}"/>
              </a:ext>
            </a:extLst>
          </p:cNvPr>
          <p:cNvSpPr txBox="1"/>
          <p:nvPr/>
        </p:nvSpPr>
        <p:spPr>
          <a:xfrm>
            <a:off x="3175138" y="3759610"/>
            <a:ext cx="5313769" cy="1254446"/>
          </a:xfrm>
          <a:prstGeom prst="rect">
            <a:avLst/>
          </a:prstGeom>
          <a:noFill/>
        </p:spPr>
        <p:txBody>
          <a:bodyPr wrap="square" rtlCol="0">
            <a:spAutoFit/>
          </a:bodyPr>
          <a:lstStyle/>
          <a:p>
            <a:pPr marL="177800" indent="-177800">
              <a:lnSpc>
                <a:spcPct val="120000"/>
              </a:lnSpc>
              <a:buSzPct val="80000"/>
              <a:buFont typeface="Arial"/>
              <a:buChar char="•"/>
            </a:pPr>
            <a:r>
              <a:rPr lang="es-ES" sz="1600" dirty="0">
                <a:solidFill>
                  <a:srgbClr val="FFFFFF"/>
                </a:solidFill>
              </a:rPr>
              <a:t>Importancia estratégica del mantenimiento</a:t>
            </a:r>
          </a:p>
          <a:p>
            <a:pPr marL="177800" indent="-177800">
              <a:lnSpc>
                <a:spcPct val="120000"/>
              </a:lnSpc>
              <a:buSzPct val="80000"/>
              <a:buFont typeface="Arial"/>
              <a:buChar char="•"/>
            </a:pPr>
            <a:r>
              <a:rPr lang="es-ES" sz="1600" dirty="0">
                <a:solidFill>
                  <a:srgbClr val="FFFFFF"/>
                </a:solidFill>
              </a:rPr>
              <a:t>Medición de la confiabilidad</a:t>
            </a:r>
          </a:p>
          <a:p>
            <a:pPr marL="177800" indent="-177800">
              <a:lnSpc>
                <a:spcPct val="120000"/>
              </a:lnSpc>
              <a:buSzPct val="80000"/>
              <a:buFont typeface="Arial"/>
              <a:buChar char="•"/>
            </a:pPr>
            <a:r>
              <a:rPr lang="es-ES" sz="1600" dirty="0">
                <a:solidFill>
                  <a:srgbClr val="FFFFFF"/>
                </a:solidFill>
              </a:rPr>
              <a:t>Programa de mantenimiento</a:t>
            </a:r>
          </a:p>
          <a:p>
            <a:pPr marL="177800" indent="-177800">
              <a:lnSpc>
                <a:spcPct val="120000"/>
              </a:lnSpc>
              <a:buSzPct val="80000"/>
              <a:buFont typeface="Arial"/>
              <a:buChar char="•"/>
            </a:pPr>
            <a:r>
              <a:rPr lang="es-ES" sz="1600" dirty="0">
                <a:solidFill>
                  <a:srgbClr val="FFFFFF"/>
                </a:solidFill>
              </a:rPr>
              <a:t>Mantenimiento autónomo</a:t>
            </a:r>
          </a:p>
        </p:txBody>
      </p:sp>
      <p:cxnSp>
        <p:nvCxnSpPr>
          <p:cNvPr id="12" name="Conector recto 11">
            <a:extLst>
              <a:ext uri="{FF2B5EF4-FFF2-40B4-BE49-F238E27FC236}">
                <a16:creationId xmlns:a16="http://schemas.microsoft.com/office/drawing/2014/main" id="{0A574497-53D3-4BD7-8CB6-5C82D77E10F0}"/>
              </a:ext>
            </a:extLst>
          </p:cNvPr>
          <p:cNvCxnSpPr/>
          <p:nvPr/>
        </p:nvCxnSpPr>
        <p:spPr>
          <a:xfrm>
            <a:off x="3056456" y="1777107"/>
            <a:ext cx="0" cy="720031"/>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2688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Medición</a:t>
            </a:r>
            <a:r>
              <a:rPr lang="en-US" dirty="0">
                <a:solidFill>
                  <a:srgbClr val="438AD7"/>
                </a:solidFill>
              </a:rPr>
              <a:t> de la </a:t>
            </a:r>
            <a:r>
              <a:rPr lang="es-PE" dirty="0">
                <a:solidFill>
                  <a:srgbClr val="438AD7"/>
                </a:solidFill>
              </a:rPr>
              <a:t>confiabilidad</a:t>
            </a:r>
          </a:p>
        </p:txBody>
      </p:sp>
      <p:sp>
        <p:nvSpPr>
          <p:cNvPr id="3" name="CuadroTexto 2">
            <a:extLst>
              <a:ext uri="{FF2B5EF4-FFF2-40B4-BE49-F238E27FC236}">
                <a16:creationId xmlns:a16="http://schemas.microsoft.com/office/drawing/2014/main" id="{F872D637-9EED-43C5-A38A-61F5B87DC3D6}"/>
              </a:ext>
            </a:extLst>
          </p:cNvPr>
          <p:cNvSpPr txBox="1"/>
          <p:nvPr/>
        </p:nvSpPr>
        <p:spPr>
          <a:xfrm>
            <a:off x="50789" y="606541"/>
            <a:ext cx="6788610" cy="954107"/>
          </a:xfrm>
          <a:prstGeom prst="rect">
            <a:avLst/>
          </a:prstGeom>
          <a:noFill/>
        </p:spPr>
        <p:txBody>
          <a:bodyPr wrap="square" rtlCol="0">
            <a:spAutoFit/>
          </a:bodyPr>
          <a:lstStyle/>
          <a:p>
            <a:r>
              <a:rPr lang="es-PE" sz="1400" b="1" dirty="0"/>
              <a:t>Veinte sistemas de aire acondicionado diseñados para uso de los astronautas en los transbordadores espaciales de la NASA fueron operados durante 1,000 horas en el laboratorio de pruebas de la NASA ubicado en Huntsville, Alabama. Dos de los sistemas fallaron durante la prueba uno después de 200 horas y el otro después de 600 horas.</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7B3A98DB-8A18-4E68-B28A-001FAD7687F3}"/>
                  </a:ext>
                </a:extLst>
              </p:cNvPr>
              <p:cNvSpPr txBox="1"/>
              <p:nvPr/>
            </p:nvSpPr>
            <p:spPr>
              <a:xfrm>
                <a:off x="117912" y="2061132"/>
                <a:ext cx="5646738" cy="445828"/>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0" i="1" smtClean="0">
                          <a:latin typeface="Cambria Math" panose="02040503050406030204" pitchFamily="18" charset="0"/>
                        </a:rPr>
                        <m:t>𝑇𝐹</m:t>
                      </m:r>
                      <m:r>
                        <a:rPr lang="es-PE" sz="1400" b="0" i="1" smtClean="0">
                          <a:latin typeface="Cambria Math" panose="02040503050406030204" pitchFamily="18" charset="0"/>
                        </a:rPr>
                        <m:t> </m:t>
                      </m:r>
                      <m:d>
                        <m:dPr>
                          <m:ctrlPr>
                            <a:rPr lang="es-PE" sz="1400" b="0" i="1" smtClean="0">
                              <a:latin typeface="Cambria Math" panose="02040503050406030204" pitchFamily="18" charset="0"/>
                            </a:rPr>
                          </m:ctrlPr>
                        </m:dPr>
                        <m:e>
                          <m:r>
                            <a:rPr lang="es-PE" sz="1400" b="0" i="1" smtClean="0">
                              <a:latin typeface="Cambria Math" panose="02040503050406030204" pitchFamily="18" charset="0"/>
                            </a:rPr>
                            <m:t>%</m:t>
                          </m:r>
                        </m:e>
                      </m:d>
                      <m:r>
                        <a:rPr lang="es-PE" sz="1400" b="0" i="1" smtClean="0">
                          <a:latin typeface="Cambria Math" panose="02040503050406030204" pitchFamily="18" charset="0"/>
                        </a:rPr>
                        <m:t>=</m:t>
                      </m:r>
                      <m:f>
                        <m:fPr>
                          <m:ctrlPr>
                            <a:rPr lang="es-PE" sz="1400" b="0" i="1" smtClean="0">
                              <a:latin typeface="Cambria Math" panose="02040503050406030204" pitchFamily="18" charset="0"/>
                            </a:rPr>
                          </m:ctrlPr>
                        </m:fPr>
                        <m:num>
                          <m:r>
                            <a:rPr lang="es-PE" sz="1400" i="1">
                              <a:latin typeface="Cambria Math" panose="02040503050406030204" pitchFamily="18" charset="0"/>
                            </a:rPr>
                            <m:t>𝑁𝑢𝑚𝑒𝑟𝑜</m:t>
                          </m:r>
                          <m:r>
                            <a:rPr lang="es-PE" sz="1400" i="1">
                              <a:latin typeface="Cambria Math" panose="02040503050406030204" pitchFamily="18" charset="0"/>
                            </a:rPr>
                            <m:t> </m:t>
                          </m:r>
                          <m:r>
                            <a:rPr lang="es-PE" sz="1400" i="1">
                              <a:latin typeface="Cambria Math" panose="02040503050406030204" pitchFamily="18" charset="0"/>
                            </a:rPr>
                            <m:t>𝑑𝑒</m:t>
                          </m:r>
                          <m:r>
                            <a:rPr lang="es-PE" sz="1400" i="1">
                              <a:latin typeface="Cambria Math" panose="02040503050406030204" pitchFamily="18" charset="0"/>
                            </a:rPr>
                            <m:t> </m:t>
                          </m:r>
                          <m:r>
                            <a:rPr lang="es-PE" sz="1400" i="1">
                              <a:latin typeface="Cambria Math" panose="02040503050406030204" pitchFamily="18" charset="0"/>
                            </a:rPr>
                            <m:t>𝑓𝑎𝑙𝑙𝑎𝑠</m:t>
                          </m:r>
                        </m:num>
                        <m:den>
                          <m:r>
                            <a:rPr lang="es-PE" sz="1400" b="0" i="1" smtClean="0">
                              <a:latin typeface="Cambria Math" panose="02040503050406030204" pitchFamily="18" charset="0"/>
                            </a:rPr>
                            <m:t>𝑁</m:t>
                          </m:r>
                          <m:r>
                            <a:rPr lang="es-PE" sz="1400" b="0" i="1" smtClean="0">
                              <a:latin typeface="Cambria Math" panose="02040503050406030204" pitchFamily="18" charset="0"/>
                            </a:rPr>
                            <m:t>ú</m:t>
                          </m:r>
                          <m:r>
                            <a:rPr lang="es-PE" sz="1400" b="0" i="1" smtClean="0">
                              <a:latin typeface="Cambria Math" panose="02040503050406030204" pitchFamily="18" charset="0"/>
                            </a:rPr>
                            <m:t>𝑚𝑒𝑟𝑜</m:t>
                          </m:r>
                          <m:r>
                            <a:rPr lang="es-PE" sz="1400" b="0" i="1" smtClean="0">
                              <a:latin typeface="Cambria Math" panose="02040503050406030204" pitchFamily="18" charset="0"/>
                            </a:rPr>
                            <m:t> </m:t>
                          </m:r>
                          <m:r>
                            <a:rPr lang="es-PE" sz="1400" b="0" i="1" smtClean="0">
                              <a:latin typeface="Cambria Math" panose="02040503050406030204" pitchFamily="18" charset="0"/>
                            </a:rPr>
                            <m:t>𝑑𝑒</m:t>
                          </m:r>
                          <m:r>
                            <a:rPr lang="es-PE" sz="1400" b="0" i="1" smtClean="0">
                              <a:latin typeface="Cambria Math" panose="02040503050406030204" pitchFamily="18" charset="0"/>
                            </a:rPr>
                            <m:t> </m:t>
                          </m:r>
                          <m:r>
                            <a:rPr lang="es-PE" sz="1400" b="0" i="1" smtClean="0">
                              <a:latin typeface="Cambria Math" panose="02040503050406030204" pitchFamily="18" charset="0"/>
                            </a:rPr>
                            <m:t>𝑢𝑛𝑖𝑑𝑎𝑑𝑒𝑠</m:t>
                          </m:r>
                          <m:r>
                            <a:rPr lang="es-PE" sz="1400" b="0" i="1" smtClean="0">
                              <a:latin typeface="Cambria Math" panose="02040503050406030204" pitchFamily="18" charset="0"/>
                            </a:rPr>
                            <m:t> </m:t>
                          </m:r>
                          <m:r>
                            <a:rPr lang="es-PE" sz="1400" b="0" i="1" smtClean="0">
                              <a:latin typeface="Cambria Math" panose="02040503050406030204" pitchFamily="18" charset="0"/>
                            </a:rPr>
                            <m:t>𝑝𝑟𝑜𝑏𝑎𝑑𝑎𝑠</m:t>
                          </m:r>
                        </m:den>
                      </m:f>
                      <m:r>
                        <a:rPr lang="es-PE" sz="1400" b="0" i="1" smtClean="0">
                          <a:latin typeface="Cambria Math" panose="02040503050406030204" pitchFamily="18" charset="0"/>
                        </a:rPr>
                        <m:t>𝑋</m:t>
                      </m:r>
                      <m:r>
                        <a:rPr lang="es-PE" sz="1400" b="0" i="1" smtClean="0">
                          <a:latin typeface="Cambria Math" panose="02040503050406030204" pitchFamily="18" charset="0"/>
                        </a:rPr>
                        <m:t> 100%</m:t>
                      </m:r>
                      <m:r>
                        <a:rPr lang="es-PE" sz="1400" b="0" i="0" smtClean="0">
                          <a:latin typeface="Cambria Math" panose="02040503050406030204" pitchFamily="18" charset="0"/>
                        </a:rPr>
                        <m:t>=</m:t>
                      </m:r>
                      <m:f>
                        <m:fPr>
                          <m:ctrlPr>
                            <a:rPr lang="es-PE" sz="1400" b="0" i="1" smtClean="0">
                              <a:latin typeface="Cambria Math" panose="02040503050406030204" pitchFamily="18" charset="0"/>
                            </a:rPr>
                          </m:ctrlPr>
                        </m:fPr>
                        <m:num>
                          <m:r>
                            <a:rPr lang="es-PE" sz="1400" b="0" i="0" smtClean="0">
                              <a:latin typeface="Cambria Math" panose="02040503050406030204" pitchFamily="18" charset="0"/>
                            </a:rPr>
                            <m:t>2</m:t>
                          </m:r>
                        </m:num>
                        <m:den>
                          <m:r>
                            <a:rPr lang="es-PE" sz="1400" b="0" i="0" smtClean="0">
                              <a:latin typeface="Cambria Math" panose="02040503050406030204" pitchFamily="18" charset="0"/>
                            </a:rPr>
                            <m:t>20</m:t>
                          </m:r>
                        </m:den>
                      </m:f>
                      <m:d>
                        <m:dPr>
                          <m:ctrlPr>
                            <a:rPr lang="es-PE" sz="1400" b="0" i="1" smtClean="0">
                              <a:latin typeface="Cambria Math" panose="02040503050406030204" pitchFamily="18" charset="0"/>
                            </a:rPr>
                          </m:ctrlPr>
                        </m:dPr>
                        <m:e>
                          <m:r>
                            <a:rPr lang="es-PE" sz="1400" b="0" i="0" smtClean="0">
                              <a:latin typeface="Cambria Math" panose="02040503050406030204" pitchFamily="18" charset="0"/>
                            </a:rPr>
                            <m:t>100%</m:t>
                          </m:r>
                        </m:e>
                      </m:d>
                      <m:r>
                        <a:rPr lang="es-PE" sz="1400" b="0" i="0" smtClean="0">
                          <a:latin typeface="Cambria Math" panose="02040503050406030204" pitchFamily="18" charset="0"/>
                        </a:rPr>
                        <m:t>=</m:t>
                      </m:r>
                      <m:r>
                        <a:rPr lang="es-PE" sz="1400" b="0" i="0" smtClean="0">
                          <a:solidFill>
                            <a:schemeClr val="tx2"/>
                          </a:solidFill>
                          <a:latin typeface="Cambria Math" panose="02040503050406030204" pitchFamily="18" charset="0"/>
                        </a:rPr>
                        <m:t>10%</m:t>
                      </m:r>
                    </m:oMath>
                  </m:oMathPara>
                </a14:m>
                <a:endParaRPr lang="es-PE" sz="1400" dirty="0">
                  <a:solidFill>
                    <a:schemeClr val="tx2"/>
                  </a:solidFill>
                </a:endParaRPr>
              </a:p>
            </p:txBody>
          </p:sp>
        </mc:Choice>
        <mc:Fallback xmlns="">
          <p:sp>
            <p:nvSpPr>
              <p:cNvPr id="4" name="CuadroTexto 3">
                <a:extLst>
                  <a:ext uri="{FF2B5EF4-FFF2-40B4-BE49-F238E27FC236}">
                    <a16:creationId xmlns:a16="http://schemas.microsoft.com/office/drawing/2014/main" id="{7B3A98DB-8A18-4E68-B28A-001FAD7687F3}"/>
                  </a:ext>
                </a:extLst>
              </p:cNvPr>
              <p:cNvSpPr txBox="1">
                <a:spLocks noRot="1" noChangeAspect="1" noMove="1" noResize="1" noEditPoints="1" noAdjustHandles="1" noChangeArrowheads="1" noChangeShapeType="1" noTextEdit="1"/>
              </p:cNvSpPr>
              <p:nvPr/>
            </p:nvSpPr>
            <p:spPr>
              <a:xfrm>
                <a:off x="117912" y="2061132"/>
                <a:ext cx="5646738" cy="445828"/>
              </a:xfrm>
              <a:prstGeom prst="rect">
                <a:avLst/>
              </a:prstGeom>
              <a:blipFill>
                <a:blip r:embed="rId3"/>
                <a:stretch>
                  <a:fillRect l="-216" t="-2740" r="-216" b="-17808"/>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79950B6E-D7CF-4B0E-B48D-1F8B09267A17}"/>
                  </a:ext>
                </a:extLst>
              </p:cNvPr>
              <p:cNvSpPr txBox="1"/>
              <p:nvPr/>
            </p:nvSpPr>
            <p:spPr>
              <a:xfrm>
                <a:off x="117912" y="3173803"/>
                <a:ext cx="4771243" cy="445828"/>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0" i="1" smtClean="0">
                          <a:latin typeface="Cambria Math" panose="02040503050406030204" pitchFamily="18" charset="0"/>
                        </a:rPr>
                        <m:t>𝑇𝐹</m:t>
                      </m:r>
                      <m:r>
                        <a:rPr lang="es-PE" sz="1400" b="0" i="1" smtClean="0">
                          <a:latin typeface="Cambria Math" panose="02040503050406030204" pitchFamily="18" charset="0"/>
                        </a:rPr>
                        <m:t> </m:t>
                      </m:r>
                      <m:d>
                        <m:dPr>
                          <m:ctrlPr>
                            <a:rPr lang="es-PE" sz="1400" b="0" i="1" smtClean="0">
                              <a:latin typeface="Cambria Math" panose="02040503050406030204" pitchFamily="18" charset="0"/>
                            </a:rPr>
                          </m:ctrlPr>
                        </m:dPr>
                        <m:e>
                          <m:r>
                            <a:rPr lang="es-PE" sz="1400" b="0" i="1" smtClean="0">
                              <a:latin typeface="Cambria Math" panose="02040503050406030204" pitchFamily="18" charset="0"/>
                            </a:rPr>
                            <m:t>𝑁</m:t>
                          </m:r>
                        </m:e>
                      </m:d>
                      <m:r>
                        <a:rPr lang="es-PE" sz="1400" b="0" i="1" smtClean="0">
                          <a:latin typeface="Cambria Math" panose="02040503050406030204" pitchFamily="18" charset="0"/>
                        </a:rPr>
                        <m:t>=</m:t>
                      </m:r>
                      <m:f>
                        <m:fPr>
                          <m:ctrlPr>
                            <a:rPr lang="es-PE" sz="1400" b="0" i="1" smtClean="0">
                              <a:latin typeface="Cambria Math" panose="02040503050406030204" pitchFamily="18" charset="0"/>
                            </a:rPr>
                          </m:ctrlPr>
                        </m:fPr>
                        <m:num>
                          <m:r>
                            <a:rPr lang="es-PE" sz="1400" i="1">
                              <a:latin typeface="Cambria Math" panose="02040503050406030204" pitchFamily="18" charset="0"/>
                            </a:rPr>
                            <m:t>𝑁𝑢𝑚𝑒𝑟𝑜</m:t>
                          </m:r>
                          <m:r>
                            <a:rPr lang="es-PE" sz="1400" i="1">
                              <a:latin typeface="Cambria Math" panose="02040503050406030204" pitchFamily="18" charset="0"/>
                            </a:rPr>
                            <m:t> </m:t>
                          </m:r>
                          <m:r>
                            <a:rPr lang="es-PE" sz="1400" i="1">
                              <a:latin typeface="Cambria Math" panose="02040503050406030204" pitchFamily="18" charset="0"/>
                            </a:rPr>
                            <m:t>𝑑𝑒</m:t>
                          </m:r>
                          <m:r>
                            <a:rPr lang="es-PE" sz="1400" i="1">
                              <a:latin typeface="Cambria Math" panose="02040503050406030204" pitchFamily="18" charset="0"/>
                            </a:rPr>
                            <m:t> </m:t>
                          </m:r>
                          <m:r>
                            <a:rPr lang="es-PE" sz="1400" i="1">
                              <a:latin typeface="Cambria Math" panose="02040503050406030204" pitchFamily="18" charset="0"/>
                            </a:rPr>
                            <m:t>𝑓𝑎𝑙𝑙𝑎𝑠</m:t>
                          </m:r>
                        </m:num>
                        <m:den>
                          <m:r>
                            <a:rPr lang="es-PE" sz="1400" b="0" i="1" smtClean="0">
                              <a:latin typeface="Cambria Math" panose="02040503050406030204" pitchFamily="18" charset="0"/>
                            </a:rPr>
                            <m:t>𝑁</m:t>
                          </m:r>
                          <m:r>
                            <a:rPr lang="es-PE" sz="1400" b="0" i="1" smtClean="0">
                              <a:latin typeface="Cambria Math" panose="02040503050406030204" pitchFamily="18" charset="0"/>
                            </a:rPr>
                            <m:t>ú</m:t>
                          </m:r>
                          <m:r>
                            <a:rPr lang="es-PE" sz="1400" b="0" i="1" smtClean="0">
                              <a:latin typeface="Cambria Math" panose="02040503050406030204" pitchFamily="18" charset="0"/>
                            </a:rPr>
                            <m:t>𝑚𝑒𝑟𝑜</m:t>
                          </m:r>
                          <m:r>
                            <a:rPr lang="es-PE" sz="1400" b="0" i="1" smtClean="0">
                              <a:latin typeface="Cambria Math" panose="02040503050406030204" pitchFamily="18" charset="0"/>
                            </a:rPr>
                            <m:t> </m:t>
                          </m:r>
                          <m:r>
                            <a:rPr lang="es-PE" sz="1400" b="0" i="1" smtClean="0">
                              <a:latin typeface="Cambria Math" panose="02040503050406030204" pitchFamily="18" charset="0"/>
                            </a:rPr>
                            <m:t>𝑑𝑒</m:t>
                          </m:r>
                          <m:r>
                            <a:rPr lang="es-PE" sz="1400" b="0" i="1" smtClean="0">
                              <a:latin typeface="Cambria Math" panose="02040503050406030204" pitchFamily="18" charset="0"/>
                            </a:rPr>
                            <m:t> </m:t>
                          </m:r>
                          <m:r>
                            <a:rPr lang="es-PE" sz="1400" b="0" i="1" smtClean="0">
                              <a:latin typeface="Cambria Math" panose="02040503050406030204" pitchFamily="18" charset="0"/>
                            </a:rPr>
                            <m:t>h𝑜𝑟𝑎𝑠</m:t>
                          </m:r>
                          <m:r>
                            <a:rPr lang="es-PE" sz="1400" b="0" i="1" smtClean="0">
                              <a:latin typeface="Cambria Math" panose="02040503050406030204" pitchFamily="18" charset="0"/>
                            </a:rPr>
                            <m:t> </m:t>
                          </m:r>
                          <m:r>
                            <a:rPr lang="es-PE" sz="1400" b="0" i="1" smtClean="0">
                              <a:latin typeface="Cambria Math" panose="02040503050406030204" pitchFamily="18" charset="0"/>
                            </a:rPr>
                            <m:t>𝑢𝑛𝑖𝑑𝑎𝑑</m:t>
                          </m:r>
                          <m:r>
                            <a:rPr lang="es-PE" sz="1400" b="0" i="1" smtClean="0">
                              <a:latin typeface="Cambria Math" panose="02040503050406030204" pitchFamily="18" charset="0"/>
                            </a:rPr>
                            <m:t> </m:t>
                          </m:r>
                          <m:r>
                            <a:rPr lang="es-PE" sz="1400" b="0" i="1" smtClean="0">
                              <a:latin typeface="Cambria Math" panose="02040503050406030204" pitchFamily="18" charset="0"/>
                            </a:rPr>
                            <m:t>𝑑𝑒</m:t>
                          </m:r>
                          <m:r>
                            <a:rPr lang="es-PE" sz="1400" b="0" i="1" smtClean="0">
                              <a:latin typeface="Cambria Math" panose="02040503050406030204" pitchFamily="18" charset="0"/>
                            </a:rPr>
                            <m:t> </m:t>
                          </m:r>
                          <m:r>
                            <a:rPr lang="es-PE" sz="1400" b="0" i="1" smtClean="0">
                              <a:latin typeface="Cambria Math" panose="02040503050406030204" pitchFamily="18" charset="0"/>
                            </a:rPr>
                            <m:t>𝑡𝑖𝑒𝑚𝑝𝑜</m:t>
                          </m:r>
                          <m:r>
                            <a:rPr lang="es-PE" sz="1400" b="0" i="1" smtClean="0">
                              <a:latin typeface="Cambria Math" panose="02040503050406030204" pitchFamily="18" charset="0"/>
                            </a:rPr>
                            <m:t> </m:t>
                          </m:r>
                          <m:r>
                            <a:rPr lang="es-PE" sz="1400" b="0" i="1" smtClean="0">
                              <a:latin typeface="Cambria Math" panose="02040503050406030204" pitchFamily="18" charset="0"/>
                            </a:rPr>
                            <m:t>𝑑𝑒</m:t>
                          </m:r>
                          <m:r>
                            <a:rPr lang="es-PE" sz="1400" b="0" i="1" smtClean="0">
                              <a:latin typeface="Cambria Math" panose="02040503050406030204" pitchFamily="18" charset="0"/>
                            </a:rPr>
                            <m:t> </m:t>
                          </m:r>
                          <m:r>
                            <a:rPr lang="es-PE" sz="1400" b="0" i="1" smtClean="0">
                              <a:latin typeface="Cambria Math" panose="02040503050406030204" pitchFamily="18" charset="0"/>
                            </a:rPr>
                            <m:t>𝑜𝑝𝑒𝑟𝑎𝑐𝑖</m:t>
                          </m:r>
                          <m:r>
                            <a:rPr lang="es-PE" sz="1400" b="0" i="1" smtClean="0">
                              <a:latin typeface="Cambria Math" panose="02040503050406030204" pitchFamily="18" charset="0"/>
                            </a:rPr>
                            <m:t>ó</m:t>
                          </m:r>
                          <m:r>
                            <a:rPr lang="es-PE" sz="1400" b="0" i="1" smtClean="0">
                              <a:latin typeface="Cambria Math" panose="02040503050406030204" pitchFamily="18" charset="0"/>
                            </a:rPr>
                            <m:t>𝑛</m:t>
                          </m:r>
                        </m:den>
                      </m:f>
                    </m:oMath>
                  </m:oMathPara>
                </a14:m>
                <a:endParaRPr lang="es-PE" sz="1400" dirty="0"/>
              </a:p>
            </p:txBody>
          </p:sp>
        </mc:Choice>
        <mc:Fallback xmlns="">
          <p:sp>
            <p:nvSpPr>
              <p:cNvPr id="6" name="CuadroTexto 5">
                <a:extLst>
                  <a:ext uri="{FF2B5EF4-FFF2-40B4-BE49-F238E27FC236}">
                    <a16:creationId xmlns:a16="http://schemas.microsoft.com/office/drawing/2014/main" id="{79950B6E-D7CF-4B0E-B48D-1F8B09267A17}"/>
                  </a:ext>
                </a:extLst>
              </p:cNvPr>
              <p:cNvSpPr txBox="1">
                <a:spLocks noRot="1" noChangeAspect="1" noMove="1" noResize="1" noEditPoints="1" noAdjustHandles="1" noChangeArrowheads="1" noChangeShapeType="1" noTextEdit="1"/>
              </p:cNvSpPr>
              <p:nvPr/>
            </p:nvSpPr>
            <p:spPr>
              <a:xfrm>
                <a:off x="117912" y="3173803"/>
                <a:ext cx="4771243" cy="445828"/>
              </a:xfrm>
              <a:prstGeom prst="rect">
                <a:avLst/>
              </a:prstGeom>
              <a:blipFill>
                <a:blip r:embed="rId4"/>
                <a:stretch>
                  <a:fillRect l="-383" t="-2740" r="-639" b="-16438"/>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DE69E26-01AD-4B1D-A256-091216477B3E}"/>
                  </a:ext>
                </a:extLst>
              </p:cNvPr>
              <p:cNvSpPr txBox="1"/>
              <p:nvPr/>
            </p:nvSpPr>
            <p:spPr>
              <a:xfrm>
                <a:off x="6645769" y="4309532"/>
                <a:ext cx="1310679" cy="43518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0" i="1" smtClean="0">
                          <a:latin typeface="Cambria Math" panose="02040503050406030204" pitchFamily="18" charset="0"/>
                        </a:rPr>
                        <m:t>𝑇𝑀𝐸𝐹</m:t>
                      </m:r>
                      <m:r>
                        <a:rPr lang="es-PE" sz="1400" b="0" i="1" smtClean="0">
                          <a:latin typeface="Cambria Math" panose="02040503050406030204" pitchFamily="18" charset="0"/>
                        </a:rPr>
                        <m:t>=</m:t>
                      </m:r>
                      <m:f>
                        <m:fPr>
                          <m:ctrlPr>
                            <a:rPr lang="es-PE" sz="1400" b="0" i="1" smtClean="0">
                              <a:latin typeface="Cambria Math" panose="02040503050406030204" pitchFamily="18" charset="0"/>
                            </a:rPr>
                          </m:ctrlPr>
                        </m:fPr>
                        <m:num>
                          <m:r>
                            <a:rPr lang="es-PE" sz="1400" b="0" i="1" smtClean="0">
                              <a:latin typeface="Cambria Math" panose="02040503050406030204" pitchFamily="18" charset="0"/>
                            </a:rPr>
                            <m:t>1</m:t>
                          </m:r>
                        </m:num>
                        <m:den>
                          <m:r>
                            <a:rPr lang="es-PE" sz="1400" i="1">
                              <a:latin typeface="Cambria Math" panose="02040503050406030204" pitchFamily="18" charset="0"/>
                            </a:rPr>
                            <m:t>𝑇𝐹</m:t>
                          </m:r>
                          <m:r>
                            <a:rPr lang="es-PE" sz="1400" i="1">
                              <a:latin typeface="Cambria Math" panose="02040503050406030204" pitchFamily="18" charset="0"/>
                            </a:rPr>
                            <m:t> </m:t>
                          </m:r>
                          <m:d>
                            <m:dPr>
                              <m:ctrlPr>
                                <a:rPr lang="es-PE" sz="1400" i="1">
                                  <a:latin typeface="Cambria Math" panose="02040503050406030204" pitchFamily="18" charset="0"/>
                                </a:rPr>
                              </m:ctrlPr>
                            </m:dPr>
                            <m:e>
                              <m:r>
                                <a:rPr lang="es-PE" sz="1400" i="1">
                                  <a:latin typeface="Cambria Math" panose="02040503050406030204" pitchFamily="18" charset="0"/>
                                </a:rPr>
                                <m:t>𝑁</m:t>
                              </m:r>
                            </m:e>
                          </m:d>
                        </m:den>
                      </m:f>
                    </m:oMath>
                  </m:oMathPara>
                </a14:m>
                <a:endParaRPr lang="es-PE" sz="1400" dirty="0"/>
              </a:p>
            </p:txBody>
          </p:sp>
        </mc:Choice>
        <mc:Fallback xmlns="">
          <p:sp>
            <p:nvSpPr>
              <p:cNvPr id="7" name="CuadroTexto 6">
                <a:extLst>
                  <a:ext uri="{FF2B5EF4-FFF2-40B4-BE49-F238E27FC236}">
                    <a16:creationId xmlns:a16="http://schemas.microsoft.com/office/drawing/2014/main" id="{1DE69E26-01AD-4B1D-A256-091216477B3E}"/>
                  </a:ext>
                </a:extLst>
              </p:cNvPr>
              <p:cNvSpPr txBox="1">
                <a:spLocks noRot="1" noChangeAspect="1" noMove="1" noResize="1" noEditPoints="1" noAdjustHandles="1" noChangeArrowheads="1" noChangeShapeType="1" noTextEdit="1"/>
              </p:cNvSpPr>
              <p:nvPr/>
            </p:nvSpPr>
            <p:spPr>
              <a:xfrm>
                <a:off x="6645769" y="4309532"/>
                <a:ext cx="1310679" cy="435184"/>
              </a:xfrm>
              <a:prstGeom prst="rect">
                <a:avLst/>
              </a:prstGeom>
              <a:blipFill>
                <a:blip r:embed="rId5"/>
                <a:stretch>
                  <a:fillRect l="-2791" b="-5634"/>
                </a:stretch>
              </a:blipFill>
              <a:ln>
                <a:noFill/>
              </a:ln>
            </p:spPr>
            <p:txBody>
              <a:bodyPr/>
              <a:lstStyle/>
              <a:p>
                <a:r>
                  <a:rPr lang="es-ES">
                    <a:noFill/>
                  </a:rPr>
                  <a:t> </a:t>
                </a:r>
              </a:p>
            </p:txBody>
          </p:sp>
        </mc:Fallback>
      </mc:AlternateContent>
      <p:pic>
        <p:nvPicPr>
          <p:cNvPr id="8" name="Imagen 7">
            <a:extLst>
              <a:ext uri="{FF2B5EF4-FFF2-40B4-BE49-F238E27FC236}">
                <a16:creationId xmlns:a16="http://schemas.microsoft.com/office/drawing/2014/main" id="{89162DE8-7663-4847-9C69-8758F729C84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073203" y="458405"/>
            <a:ext cx="1792501" cy="11928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CuadroTexto 8">
            <a:extLst>
              <a:ext uri="{FF2B5EF4-FFF2-40B4-BE49-F238E27FC236}">
                <a16:creationId xmlns:a16="http://schemas.microsoft.com/office/drawing/2014/main" id="{0290806F-529B-48C9-BF29-82CCF8EC67B3}"/>
              </a:ext>
            </a:extLst>
          </p:cNvPr>
          <p:cNvSpPr txBox="1"/>
          <p:nvPr/>
        </p:nvSpPr>
        <p:spPr>
          <a:xfrm>
            <a:off x="507903" y="1604142"/>
            <a:ext cx="2121225" cy="369332"/>
          </a:xfrm>
          <a:prstGeom prst="rect">
            <a:avLst/>
          </a:prstGeom>
          <a:noFill/>
          <a:ln>
            <a:solidFill>
              <a:srgbClr val="FF0000"/>
            </a:solidFill>
          </a:ln>
        </p:spPr>
        <p:txBody>
          <a:bodyPr wrap="square" rtlCol="0">
            <a:spAutoFit/>
          </a:bodyPr>
          <a:lstStyle/>
          <a:p>
            <a:r>
              <a:rPr lang="es-PE" u="sng" dirty="0"/>
              <a:t>Porcentaje de fallas:</a:t>
            </a:r>
          </a:p>
        </p:txBody>
      </p:sp>
      <p:sp>
        <p:nvSpPr>
          <p:cNvPr id="10" name="CuadroTexto 9">
            <a:extLst>
              <a:ext uri="{FF2B5EF4-FFF2-40B4-BE49-F238E27FC236}">
                <a16:creationId xmlns:a16="http://schemas.microsoft.com/office/drawing/2014/main" id="{A7534837-9FD2-4639-BC08-202BC1B5649B}"/>
              </a:ext>
            </a:extLst>
          </p:cNvPr>
          <p:cNvSpPr txBox="1"/>
          <p:nvPr/>
        </p:nvSpPr>
        <p:spPr>
          <a:xfrm>
            <a:off x="450867" y="2722024"/>
            <a:ext cx="4059533" cy="369332"/>
          </a:xfrm>
          <a:prstGeom prst="rect">
            <a:avLst/>
          </a:prstGeom>
          <a:noFill/>
          <a:ln>
            <a:solidFill>
              <a:srgbClr val="FF0000"/>
            </a:solidFill>
          </a:ln>
        </p:spPr>
        <p:txBody>
          <a:bodyPr wrap="square" rtlCol="0">
            <a:spAutoFit/>
          </a:bodyPr>
          <a:lstStyle/>
          <a:p>
            <a:r>
              <a:rPr lang="es-PE" u="sng" dirty="0"/>
              <a:t>Número de fallas por hora de operación:</a:t>
            </a: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CA084A63-B048-498D-9131-CC2D31684329}"/>
                  </a:ext>
                </a:extLst>
              </p:cNvPr>
              <p:cNvSpPr txBox="1"/>
              <p:nvPr/>
            </p:nvSpPr>
            <p:spPr>
              <a:xfrm>
                <a:off x="5092800" y="3173803"/>
                <a:ext cx="1487394" cy="427553"/>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0" i="1" smtClean="0">
                          <a:latin typeface="Cambria Math" panose="02040503050406030204" pitchFamily="18" charset="0"/>
                        </a:rPr>
                        <m:t>=</m:t>
                      </m:r>
                      <m:f>
                        <m:fPr>
                          <m:ctrlPr>
                            <a:rPr lang="es-PE" sz="1400" b="0" i="1" smtClean="0">
                              <a:latin typeface="Cambria Math" panose="02040503050406030204" pitchFamily="18" charset="0"/>
                            </a:rPr>
                          </m:ctrlPr>
                        </m:fPr>
                        <m:num>
                          <m:r>
                            <a:rPr lang="es-PE" sz="1400" b="0" i="1" smtClean="0">
                              <a:latin typeface="Cambria Math" panose="02040503050406030204" pitchFamily="18" charset="0"/>
                            </a:rPr>
                            <m:t>2</m:t>
                          </m:r>
                        </m:num>
                        <m:den>
                          <m:r>
                            <a:rPr lang="es-PE" sz="1400" b="0" i="1" smtClean="0">
                              <a:latin typeface="Cambria Math" panose="02040503050406030204" pitchFamily="18" charset="0"/>
                            </a:rPr>
                            <m:t>20,000 −1,200 </m:t>
                          </m:r>
                        </m:den>
                      </m:f>
                    </m:oMath>
                  </m:oMathPara>
                </a14:m>
                <a:endParaRPr lang="es-PE" sz="1400" dirty="0"/>
              </a:p>
            </p:txBody>
          </p:sp>
        </mc:Choice>
        <mc:Fallback xmlns="">
          <p:sp>
            <p:nvSpPr>
              <p:cNvPr id="11" name="CuadroTexto 10">
                <a:extLst>
                  <a:ext uri="{FF2B5EF4-FFF2-40B4-BE49-F238E27FC236}">
                    <a16:creationId xmlns:a16="http://schemas.microsoft.com/office/drawing/2014/main" id="{CA084A63-B048-498D-9131-CC2D31684329}"/>
                  </a:ext>
                </a:extLst>
              </p:cNvPr>
              <p:cNvSpPr txBox="1">
                <a:spLocks noRot="1" noChangeAspect="1" noMove="1" noResize="1" noEditPoints="1" noAdjustHandles="1" noChangeArrowheads="1" noChangeShapeType="1" noTextEdit="1"/>
              </p:cNvSpPr>
              <p:nvPr/>
            </p:nvSpPr>
            <p:spPr>
              <a:xfrm>
                <a:off x="5092800" y="3173803"/>
                <a:ext cx="1487394" cy="427553"/>
              </a:xfrm>
              <a:prstGeom prst="rect">
                <a:avLst/>
              </a:prstGeom>
              <a:blipFill>
                <a:blip r:embed="rId7"/>
                <a:stretch>
                  <a:fillRect l="-820" t="-1429" b="-7143"/>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69172949-8D8A-4119-8394-8A80BC8A8A49}"/>
                  </a:ext>
                </a:extLst>
              </p:cNvPr>
              <p:cNvSpPr txBox="1"/>
              <p:nvPr/>
            </p:nvSpPr>
            <p:spPr>
              <a:xfrm>
                <a:off x="7060983" y="3169679"/>
                <a:ext cx="798487" cy="427553"/>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0" i="1" smtClean="0">
                          <a:latin typeface="Cambria Math" panose="02040503050406030204" pitchFamily="18" charset="0"/>
                        </a:rPr>
                        <m:t>=</m:t>
                      </m:r>
                      <m:f>
                        <m:fPr>
                          <m:ctrlPr>
                            <a:rPr lang="es-PE" sz="1400" b="0" i="1" smtClean="0">
                              <a:latin typeface="Cambria Math" panose="02040503050406030204" pitchFamily="18" charset="0"/>
                            </a:rPr>
                          </m:ctrlPr>
                        </m:fPr>
                        <m:num>
                          <m:r>
                            <a:rPr lang="es-PE" sz="1400" b="0" i="1" smtClean="0">
                              <a:latin typeface="Cambria Math" panose="02040503050406030204" pitchFamily="18" charset="0"/>
                            </a:rPr>
                            <m:t>2</m:t>
                          </m:r>
                        </m:num>
                        <m:den>
                          <m:r>
                            <a:rPr lang="es-PE" sz="1400" b="0" i="1" smtClean="0">
                              <a:latin typeface="Cambria Math" panose="02040503050406030204" pitchFamily="18" charset="0"/>
                            </a:rPr>
                            <m:t>18,800 </m:t>
                          </m:r>
                        </m:den>
                      </m:f>
                    </m:oMath>
                  </m:oMathPara>
                </a14:m>
                <a:endParaRPr lang="es-PE" sz="1400" dirty="0"/>
              </a:p>
            </p:txBody>
          </p:sp>
        </mc:Choice>
        <mc:Fallback xmlns="">
          <p:sp>
            <p:nvSpPr>
              <p:cNvPr id="12" name="CuadroTexto 11">
                <a:extLst>
                  <a:ext uri="{FF2B5EF4-FFF2-40B4-BE49-F238E27FC236}">
                    <a16:creationId xmlns:a16="http://schemas.microsoft.com/office/drawing/2014/main" id="{69172949-8D8A-4119-8394-8A80BC8A8A49}"/>
                  </a:ext>
                </a:extLst>
              </p:cNvPr>
              <p:cNvSpPr txBox="1">
                <a:spLocks noRot="1" noChangeAspect="1" noMove="1" noResize="1" noEditPoints="1" noAdjustHandles="1" noChangeArrowheads="1" noChangeShapeType="1" noTextEdit="1"/>
              </p:cNvSpPr>
              <p:nvPr/>
            </p:nvSpPr>
            <p:spPr>
              <a:xfrm>
                <a:off x="7060983" y="3169679"/>
                <a:ext cx="798487" cy="427553"/>
              </a:xfrm>
              <a:prstGeom prst="rect">
                <a:avLst/>
              </a:prstGeom>
              <a:blipFill>
                <a:blip r:embed="rId8"/>
                <a:stretch>
                  <a:fillRect l="-1527" b="-7143"/>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AF84B9D1-3F0E-4580-A24F-9120FF4BBF61}"/>
                  </a:ext>
                </a:extLst>
              </p:cNvPr>
              <p:cNvSpPr txBox="1"/>
              <p:nvPr/>
            </p:nvSpPr>
            <p:spPr>
              <a:xfrm>
                <a:off x="6997441" y="3604599"/>
                <a:ext cx="2404816" cy="404726"/>
              </a:xfrm>
              <a:prstGeom prst="rect">
                <a:avLst/>
              </a:prstGeom>
              <a:noFill/>
            </p:spPr>
            <p:txBody>
              <a:bodyPr wrap="square" rtlCol="0">
                <a:spAutoFit/>
              </a:bodyPr>
              <a:lstStyle/>
              <a:p>
                <a:r>
                  <a:rPr lang="es-PE" sz="1400" dirty="0"/>
                  <a:t>= </a:t>
                </a:r>
                <a:r>
                  <a:rPr lang="es-PE" sz="1400" dirty="0">
                    <a:solidFill>
                      <a:schemeClr val="tx2"/>
                    </a:solidFill>
                  </a:rPr>
                  <a:t>0.000106  </a:t>
                </a:r>
                <a14:m>
                  <m:oMath xmlns:m="http://schemas.openxmlformats.org/officeDocument/2006/math">
                    <m:f>
                      <m:fPr>
                        <m:ctrlPr>
                          <a:rPr lang="es-PE" sz="1400" b="0" i="1" dirty="0" smtClean="0">
                            <a:solidFill>
                              <a:schemeClr val="tx2"/>
                            </a:solidFill>
                            <a:latin typeface="Cambria Math" panose="02040503050406030204" pitchFamily="18" charset="0"/>
                          </a:rPr>
                        </m:ctrlPr>
                      </m:fPr>
                      <m:num>
                        <m:r>
                          <a:rPr lang="es-PE" sz="1400" i="1" dirty="0" smtClean="0">
                            <a:solidFill>
                              <a:schemeClr val="tx2"/>
                            </a:solidFill>
                            <a:latin typeface="Cambria Math" panose="02040503050406030204" pitchFamily="18" charset="0"/>
                          </a:rPr>
                          <m:t>𝑓𝑎𝑙𝑙𝑎𝑠</m:t>
                        </m:r>
                      </m:num>
                      <m:den>
                        <m:r>
                          <a:rPr lang="es-PE" sz="1400" b="0" i="1" dirty="0" smtClean="0">
                            <a:solidFill>
                              <a:schemeClr val="tx2"/>
                            </a:solidFill>
                            <a:latin typeface="Cambria Math" panose="02040503050406030204" pitchFamily="18" charset="0"/>
                          </a:rPr>
                          <m:t>𝑢𝑛𝑖𝑑𝑎𝑑</m:t>
                        </m:r>
                        <m:r>
                          <a:rPr lang="es-PE" sz="1400" b="0" i="1" dirty="0" smtClean="0">
                            <a:solidFill>
                              <a:schemeClr val="tx2"/>
                            </a:solidFill>
                            <a:latin typeface="Cambria Math" panose="02040503050406030204" pitchFamily="18" charset="0"/>
                          </a:rPr>
                          <m:t> </m:t>
                        </m:r>
                        <m:r>
                          <a:rPr lang="es-PE" sz="1400" i="1" dirty="0" smtClean="0">
                            <a:solidFill>
                              <a:schemeClr val="tx2"/>
                            </a:solidFill>
                            <a:latin typeface="Cambria Math" panose="02040503050406030204" pitchFamily="18" charset="0"/>
                          </a:rPr>
                          <m:t>h𝑜𝑟𝑎</m:t>
                        </m:r>
                      </m:den>
                    </m:f>
                  </m:oMath>
                </a14:m>
                <a:endParaRPr lang="es-PE" sz="1400" dirty="0">
                  <a:solidFill>
                    <a:schemeClr val="tx2"/>
                  </a:solidFill>
                </a:endParaRPr>
              </a:p>
            </p:txBody>
          </p:sp>
        </mc:Choice>
        <mc:Fallback xmlns="">
          <p:sp>
            <p:nvSpPr>
              <p:cNvPr id="13" name="CuadroTexto 12">
                <a:extLst>
                  <a:ext uri="{FF2B5EF4-FFF2-40B4-BE49-F238E27FC236}">
                    <a16:creationId xmlns:a16="http://schemas.microsoft.com/office/drawing/2014/main" id="{AF84B9D1-3F0E-4580-A24F-9120FF4BBF61}"/>
                  </a:ext>
                </a:extLst>
              </p:cNvPr>
              <p:cNvSpPr txBox="1">
                <a:spLocks noRot="1" noChangeAspect="1" noMove="1" noResize="1" noEditPoints="1" noAdjustHandles="1" noChangeArrowheads="1" noChangeShapeType="1" noTextEdit="1"/>
              </p:cNvSpPr>
              <p:nvPr/>
            </p:nvSpPr>
            <p:spPr>
              <a:xfrm>
                <a:off x="6997441" y="3604599"/>
                <a:ext cx="2404816" cy="404726"/>
              </a:xfrm>
              <a:prstGeom prst="rect">
                <a:avLst/>
              </a:prstGeom>
              <a:blipFill>
                <a:blip r:embed="rId9"/>
                <a:stretch>
                  <a:fillRect l="-761" b="-447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AE6DB55B-D17F-4296-AA24-E252D26F601C}"/>
                  </a:ext>
                </a:extLst>
              </p:cNvPr>
              <p:cNvSpPr txBox="1"/>
              <p:nvPr/>
            </p:nvSpPr>
            <p:spPr>
              <a:xfrm>
                <a:off x="8068902" y="4309532"/>
                <a:ext cx="957185" cy="404726"/>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sz="1400" b="0" i="1" smtClean="0">
                          <a:latin typeface="Cambria Math" panose="02040503050406030204" pitchFamily="18" charset="0"/>
                        </a:rPr>
                        <m:t>=</m:t>
                      </m:r>
                      <m:f>
                        <m:fPr>
                          <m:ctrlPr>
                            <a:rPr lang="es-PE" sz="1400" b="0" i="1" smtClean="0">
                              <a:latin typeface="Cambria Math" panose="02040503050406030204" pitchFamily="18" charset="0"/>
                            </a:rPr>
                          </m:ctrlPr>
                        </m:fPr>
                        <m:num>
                          <m:r>
                            <a:rPr lang="es-PE" sz="1400" b="0" i="1" smtClean="0">
                              <a:latin typeface="Cambria Math" panose="02040503050406030204" pitchFamily="18" charset="0"/>
                            </a:rPr>
                            <m:t>1</m:t>
                          </m:r>
                        </m:num>
                        <m:den>
                          <m:r>
                            <a:rPr lang="es-PE" sz="1400" b="0" i="1" smtClean="0">
                              <a:latin typeface="Cambria Math" panose="02040503050406030204" pitchFamily="18" charset="0"/>
                            </a:rPr>
                            <m:t>0.000106</m:t>
                          </m:r>
                        </m:den>
                      </m:f>
                    </m:oMath>
                  </m:oMathPara>
                </a14:m>
                <a:endParaRPr lang="es-PE" sz="1400" dirty="0"/>
              </a:p>
            </p:txBody>
          </p:sp>
        </mc:Choice>
        <mc:Fallback xmlns="">
          <p:sp>
            <p:nvSpPr>
              <p:cNvPr id="14" name="CuadroTexto 13">
                <a:extLst>
                  <a:ext uri="{FF2B5EF4-FFF2-40B4-BE49-F238E27FC236}">
                    <a16:creationId xmlns:a16="http://schemas.microsoft.com/office/drawing/2014/main" id="{AE6DB55B-D17F-4296-AA24-E252D26F601C}"/>
                  </a:ext>
                </a:extLst>
              </p:cNvPr>
              <p:cNvSpPr txBox="1">
                <a:spLocks noRot="1" noChangeAspect="1" noMove="1" noResize="1" noEditPoints="1" noAdjustHandles="1" noChangeArrowheads="1" noChangeShapeType="1" noTextEdit="1"/>
              </p:cNvSpPr>
              <p:nvPr/>
            </p:nvSpPr>
            <p:spPr>
              <a:xfrm>
                <a:off x="8068902" y="4309532"/>
                <a:ext cx="957185" cy="404726"/>
              </a:xfrm>
              <a:prstGeom prst="rect">
                <a:avLst/>
              </a:prstGeom>
              <a:blipFill>
                <a:blip r:embed="rId10"/>
                <a:stretch>
                  <a:fillRect l="-1911" r="-3185" b="-13636"/>
                </a:stretch>
              </a:blipFill>
              <a:ln>
                <a:noFill/>
              </a:ln>
            </p:spPr>
            <p:txBody>
              <a:bodyPr/>
              <a:lstStyle/>
              <a:p>
                <a:r>
                  <a:rPr lang="es-ES">
                    <a:noFill/>
                  </a:rPr>
                  <a:t> </a:t>
                </a:r>
              </a:p>
            </p:txBody>
          </p:sp>
        </mc:Fallback>
      </mc:AlternateContent>
      <p:sp>
        <p:nvSpPr>
          <p:cNvPr id="15" name="CuadroTexto 14">
            <a:extLst>
              <a:ext uri="{FF2B5EF4-FFF2-40B4-BE49-F238E27FC236}">
                <a16:creationId xmlns:a16="http://schemas.microsoft.com/office/drawing/2014/main" id="{BAC20BC9-65F9-46FD-8A87-75290302D0D5}"/>
              </a:ext>
            </a:extLst>
          </p:cNvPr>
          <p:cNvSpPr txBox="1"/>
          <p:nvPr/>
        </p:nvSpPr>
        <p:spPr>
          <a:xfrm>
            <a:off x="7141943" y="5014465"/>
            <a:ext cx="1435054" cy="307777"/>
          </a:xfrm>
          <a:prstGeom prst="rect">
            <a:avLst/>
          </a:prstGeom>
          <a:noFill/>
        </p:spPr>
        <p:txBody>
          <a:bodyPr wrap="square" rtlCol="0">
            <a:spAutoFit/>
          </a:bodyPr>
          <a:lstStyle/>
          <a:p>
            <a:r>
              <a:rPr lang="es-PE" sz="1400" dirty="0"/>
              <a:t>= </a:t>
            </a:r>
            <a:r>
              <a:rPr lang="es-PE" sz="1400" dirty="0">
                <a:solidFill>
                  <a:schemeClr val="tx2"/>
                </a:solidFill>
              </a:rPr>
              <a:t>9434 horas</a:t>
            </a:r>
          </a:p>
        </p:txBody>
      </p:sp>
      <p:sp>
        <p:nvSpPr>
          <p:cNvPr id="16" name="CuadroTexto 15">
            <a:extLst>
              <a:ext uri="{FF2B5EF4-FFF2-40B4-BE49-F238E27FC236}">
                <a16:creationId xmlns:a16="http://schemas.microsoft.com/office/drawing/2014/main" id="{3E1DDBCB-D65D-4D00-AFED-2CE044A21D9D}"/>
              </a:ext>
            </a:extLst>
          </p:cNvPr>
          <p:cNvSpPr txBox="1"/>
          <p:nvPr/>
        </p:nvSpPr>
        <p:spPr>
          <a:xfrm>
            <a:off x="261928" y="4124422"/>
            <a:ext cx="6239826" cy="1384995"/>
          </a:xfrm>
          <a:prstGeom prst="rect">
            <a:avLst/>
          </a:prstGeom>
          <a:noFill/>
        </p:spPr>
        <p:txBody>
          <a:bodyPr wrap="square" rtlCol="0">
            <a:spAutoFit/>
          </a:bodyPr>
          <a:lstStyle/>
          <a:p>
            <a:r>
              <a:rPr lang="es-PE" sz="1400" dirty="0"/>
              <a:t>Tiempo total 	   = (1,000 horas)(20 unidades)</a:t>
            </a:r>
          </a:p>
          <a:p>
            <a:r>
              <a:rPr lang="es-PE" sz="1400" dirty="0"/>
              <a:t>	      	   = 20,000 unidades-hora</a:t>
            </a:r>
          </a:p>
          <a:p>
            <a:r>
              <a:rPr lang="es-PE" sz="1400" dirty="0"/>
              <a:t>Tiempo sin operar	   = 800 horas 1era falla + 400 horas 2da falla</a:t>
            </a:r>
          </a:p>
          <a:p>
            <a:r>
              <a:rPr lang="es-PE" sz="1400" dirty="0"/>
              <a:t>		   = 1,200 unidades-hora</a:t>
            </a:r>
          </a:p>
          <a:p>
            <a:endParaRPr lang="es-PE" sz="1400" dirty="0"/>
          </a:p>
          <a:p>
            <a:r>
              <a:rPr lang="es-PE" sz="1400" dirty="0"/>
              <a:t>Tiempo de operación =  Tiempo total – Tiempo sin operar </a:t>
            </a:r>
          </a:p>
        </p:txBody>
      </p:sp>
      <p:sp>
        <p:nvSpPr>
          <p:cNvPr id="17" name="Flecha abajo 17">
            <a:extLst>
              <a:ext uri="{FF2B5EF4-FFF2-40B4-BE49-F238E27FC236}">
                <a16:creationId xmlns:a16="http://schemas.microsoft.com/office/drawing/2014/main" id="{F4A8195F-59F8-43F1-A3F7-A43D8F1C2822}"/>
              </a:ext>
            </a:extLst>
          </p:cNvPr>
          <p:cNvSpPr/>
          <p:nvPr/>
        </p:nvSpPr>
        <p:spPr>
          <a:xfrm>
            <a:off x="3214256" y="3785358"/>
            <a:ext cx="648072" cy="267056"/>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Corchetes 17">
            <a:extLst>
              <a:ext uri="{FF2B5EF4-FFF2-40B4-BE49-F238E27FC236}">
                <a16:creationId xmlns:a16="http://schemas.microsoft.com/office/drawing/2014/main" id="{EFD09009-8BB0-4CEA-94CC-A3317304E46C}"/>
              </a:ext>
            </a:extLst>
          </p:cNvPr>
          <p:cNvSpPr/>
          <p:nvPr/>
        </p:nvSpPr>
        <p:spPr>
          <a:xfrm>
            <a:off x="117913" y="3764382"/>
            <a:ext cx="6383842" cy="176608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9" name="Rectángulo 18">
            <a:extLst>
              <a:ext uri="{FF2B5EF4-FFF2-40B4-BE49-F238E27FC236}">
                <a16:creationId xmlns:a16="http://schemas.microsoft.com/office/drawing/2014/main" id="{4F2381E0-F1D7-44F0-847C-B8266FD463FA}"/>
              </a:ext>
            </a:extLst>
          </p:cNvPr>
          <p:cNvSpPr/>
          <p:nvPr/>
        </p:nvSpPr>
        <p:spPr>
          <a:xfrm>
            <a:off x="3515791" y="267987"/>
            <a:ext cx="3481650" cy="338554"/>
          </a:xfrm>
          <a:prstGeom prst="rect">
            <a:avLst/>
          </a:prstGeom>
        </p:spPr>
        <p:txBody>
          <a:bodyPr wrap="square">
            <a:spAutoFit/>
          </a:bodyPr>
          <a:lstStyle/>
          <a:p>
            <a:pPr algn="just"/>
            <a:r>
              <a:rPr lang="es-PE" sz="800" dirty="0"/>
              <a:t>Render, B; Heizer, J (2014). “Principios de Administración de Operaciones”. 9na edición. México, D.F. México. Editorial Pearson. Capítulo 14.</a:t>
            </a:r>
          </a:p>
        </p:txBody>
      </p:sp>
    </p:spTree>
    <p:extLst>
      <p:ext uri="{BB962C8B-B14F-4D97-AF65-F5344CB8AC3E}">
        <p14:creationId xmlns:p14="http://schemas.microsoft.com/office/powerpoint/2010/main" val="30821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circle(in)">
                                      <p:cBhvr>
                                        <p:cTn id="31" dur="2000"/>
                                        <p:tgtEl>
                                          <p:spTgt spid="17"/>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circle(in)">
                                      <p:cBhvr>
                                        <p:cTn id="34" dur="2000"/>
                                        <p:tgtEl>
                                          <p:spTgt spid="18"/>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circle(in)">
                                      <p:cBhvr>
                                        <p:cTn id="37" dur="2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1000" fill="hold"/>
                                        <p:tgtEl>
                                          <p:spTgt spid="11"/>
                                        </p:tgtEl>
                                        <p:attrNameLst>
                                          <p:attrName>ppt_x</p:attrName>
                                        </p:attrNameLst>
                                      </p:cBhvr>
                                      <p:tavLst>
                                        <p:tav tm="0">
                                          <p:val>
                                            <p:strVal val="0-#ppt_w/2"/>
                                          </p:val>
                                        </p:tav>
                                        <p:tav tm="100000">
                                          <p:val>
                                            <p:strVal val="#ppt_x"/>
                                          </p:val>
                                        </p:tav>
                                      </p:tavLst>
                                    </p:anim>
                                    <p:anim calcmode="lin" valueType="num">
                                      <p:cBhvr additive="base">
                                        <p:cTn id="43" dur="10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1000" fill="hold"/>
                                        <p:tgtEl>
                                          <p:spTgt spid="12"/>
                                        </p:tgtEl>
                                        <p:attrNameLst>
                                          <p:attrName>ppt_x</p:attrName>
                                        </p:attrNameLst>
                                      </p:cBhvr>
                                      <p:tavLst>
                                        <p:tav tm="0">
                                          <p:val>
                                            <p:strVal val="0-#ppt_w/2"/>
                                          </p:val>
                                        </p:tav>
                                        <p:tav tm="100000">
                                          <p:val>
                                            <p:strVal val="#ppt_x"/>
                                          </p:val>
                                        </p:tav>
                                      </p:tavLst>
                                    </p:anim>
                                    <p:anim calcmode="lin" valueType="num">
                                      <p:cBhvr additive="base">
                                        <p:cTn id="47"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circle(in)">
                                      <p:cBhvr>
                                        <p:cTn id="52" dur="75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circle(in)">
                                      <p:cBhvr>
                                        <p:cTn id="57" dur="2000"/>
                                        <p:tgtEl>
                                          <p:spTgt spid="7"/>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circle(in)">
                                      <p:cBhvr>
                                        <p:cTn id="60" dur="20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circle(in)">
                                      <p:cBhvr>
                                        <p:cTn id="6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animBg="1"/>
      <p:bldP spid="10" grpId="0" animBg="1"/>
      <p:bldP spid="11" grpId="0"/>
      <p:bldP spid="12" grpId="0"/>
      <p:bldP spid="13" grpId="0"/>
      <p:bldP spid="14" grpId="0"/>
      <p:bldP spid="15" grpId="0"/>
      <p:bldP spid="16" grpId="0"/>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Medición</a:t>
            </a:r>
            <a:r>
              <a:rPr lang="en-US" dirty="0">
                <a:solidFill>
                  <a:srgbClr val="438AD7"/>
                </a:solidFill>
              </a:rPr>
              <a:t> de la </a:t>
            </a:r>
            <a:r>
              <a:rPr lang="es-PE" dirty="0">
                <a:solidFill>
                  <a:srgbClr val="438AD7"/>
                </a:solidFill>
              </a:rPr>
              <a:t>confiabilidad</a:t>
            </a:r>
          </a:p>
        </p:txBody>
      </p:sp>
      <p:sp>
        <p:nvSpPr>
          <p:cNvPr id="3" name="Text Box 7">
            <a:extLst>
              <a:ext uri="{FF2B5EF4-FFF2-40B4-BE49-F238E27FC236}">
                <a16:creationId xmlns:a16="http://schemas.microsoft.com/office/drawing/2014/main" id="{FC40696D-6D61-4832-A904-708AD042B38F}"/>
              </a:ext>
            </a:extLst>
          </p:cNvPr>
          <p:cNvSpPr txBox="1">
            <a:spLocks noChangeArrowheads="1"/>
          </p:cNvSpPr>
          <p:nvPr/>
        </p:nvSpPr>
        <p:spPr bwMode="auto">
          <a:xfrm>
            <a:off x="246956" y="666539"/>
            <a:ext cx="8646524" cy="1754326"/>
          </a:xfrm>
          <a:prstGeom prst="rect">
            <a:avLst/>
          </a:prstGeom>
          <a:noFill/>
          <a:ln w="9525">
            <a:noFill/>
            <a:miter lim="800000"/>
            <a:headEnd/>
            <a:tailEnd/>
          </a:ln>
        </p:spPr>
        <p:txBody>
          <a:bodyPr wrap="square">
            <a:spAutoFit/>
          </a:bodyPr>
          <a:lstStyle/>
          <a:p>
            <a:pPr algn="just"/>
            <a:r>
              <a:rPr lang="es-PE" sz="2400" u="sng" dirty="0"/>
              <a:t>Aumento de la confiabilidad</a:t>
            </a:r>
          </a:p>
          <a:p>
            <a:pPr algn="just"/>
            <a:endParaRPr lang="es-PE" sz="2400" dirty="0"/>
          </a:p>
          <a:p>
            <a:pPr algn="just"/>
            <a:r>
              <a:rPr lang="es-PE" sz="2400" dirty="0"/>
              <a:t>Provisión de redundancia:</a:t>
            </a:r>
          </a:p>
          <a:p>
            <a:pPr algn="just"/>
            <a:r>
              <a:rPr lang="es-PE" sz="1600" dirty="0"/>
              <a:t>La redundancia se proporciona para asegurar que si un componente o una ruta falla, el sistema pueda recurrir a otro componente o ruta.</a:t>
            </a:r>
            <a:endParaRPr lang="es-MX" sz="1600" dirty="0"/>
          </a:p>
        </p:txBody>
      </p:sp>
      <p:graphicFrame>
        <p:nvGraphicFramePr>
          <p:cNvPr id="4" name="Diagrama 3">
            <a:extLst>
              <a:ext uri="{FF2B5EF4-FFF2-40B4-BE49-F238E27FC236}">
                <a16:creationId xmlns:a16="http://schemas.microsoft.com/office/drawing/2014/main" id="{40E31A00-C5C6-4C4D-A6C3-AADE79DE391C}"/>
              </a:ext>
            </a:extLst>
          </p:cNvPr>
          <p:cNvGraphicFramePr/>
          <p:nvPr>
            <p:extLst>
              <p:ext uri="{D42A27DB-BD31-4B8C-83A1-F6EECF244321}">
                <p14:modId xmlns:p14="http://schemas.microsoft.com/office/powerpoint/2010/main" val="4202659466"/>
              </p:ext>
            </p:extLst>
          </p:nvPr>
        </p:nvGraphicFramePr>
        <p:xfrm>
          <a:off x="1231292" y="2700438"/>
          <a:ext cx="6677852" cy="2297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565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Medición</a:t>
            </a:r>
            <a:r>
              <a:rPr lang="en-US" dirty="0">
                <a:solidFill>
                  <a:srgbClr val="438AD7"/>
                </a:solidFill>
              </a:rPr>
              <a:t> de la </a:t>
            </a:r>
            <a:r>
              <a:rPr lang="es-PE" dirty="0">
                <a:solidFill>
                  <a:srgbClr val="438AD7"/>
                </a:solidFill>
              </a:rPr>
              <a:t>confiabilidad</a:t>
            </a:r>
          </a:p>
        </p:txBody>
      </p:sp>
      <p:graphicFrame>
        <p:nvGraphicFramePr>
          <p:cNvPr id="4" name="Diagrama 3">
            <a:extLst>
              <a:ext uri="{FF2B5EF4-FFF2-40B4-BE49-F238E27FC236}">
                <a16:creationId xmlns:a16="http://schemas.microsoft.com/office/drawing/2014/main" id="{40E31A00-C5C6-4C4D-A6C3-AADE79DE391C}"/>
              </a:ext>
            </a:extLst>
          </p:cNvPr>
          <p:cNvGraphicFramePr/>
          <p:nvPr>
            <p:extLst>
              <p:ext uri="{D42A27DB-BD31-4B8C-83A1-F6EECF244321}">
                <p14:modId xmlns:p14="http://schemas.microsoft.com/office/powerpoint/2010/main" val="1645647439"/>
              </p:ext>
            </p:extLst>
          </p:nvPr>
        </p:nvGraphicFramePr>
        <p:xfrm>
          <a:off x="934516" y="909216"/>
          <a:ext cx="6677852" cy="125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ángulo 1">
            <a:extLst>
              <a:ext uri="{FF2B5EF4-FFF2-40B4-BE49-F238E27FC236}">
                <a16:creationId xmlns:a16="http://schemas.microsoft.com/office/drawing/2014/main" id="{E5124193-3952-4B94-86A8-CD34EF044A4D}"/>
              </a:ext>
            </a:extLst>
          </p:cNvPr>
          <p:cNvSpPr/>
          <p:nvPr/>
        </p:nvSpPr>
        <p:spPr>
          <a:xfrm>
            <a:off x="2551132" y="4045909"/>
            <a:ext cx="4572000" cy="646331"/>
          </a:xfrm>
          <a:prstGeom prst="rect">
            <a:avLst/>
          </a:prstGeom>
        </p:spPr>
        <p:txBody>
          <a:bodyPr>
            <a:spAutoFit/>
          </a:bodyPr>
          <a:lstStyle/>
          <a:p>
            <a:r>
              <a:rPr lang="es-ES" dirty="0"/>
              <a:t>Confiabilidad con redundancia de respaldo: [R1 + R1(1 - R1)] x [R2 + R2(1 - R2)] x R3</a:t>
            </a:r>
          </a:p>
        </p:txBody>
      </p:sp>
      <p:sp>
        <p:nvSpPr>
          <p:cNvPr id="6" name="CuadroTexto 5">
            <a:extLst>
              <a:ext uri="{FF2B5EF4-FFF2-40B4-BE49-F238E27FC236}">
                <a16:creationId xmlns:a16="http://schemas.microsoft.com/office/drawing/2014/main" id="{919D5077-0A09-42EA-BA33-49945E058E8C}"/>
              </a:ext>
            </a:extLst>
          </p:cNvPr>
          <p:cNvSpPr txBox="1"/>
          <p:nvPr/>
        </p:nvSpPr>
        <p:spPr>
          <a:xfrm>
            <a:off x="2674307" y="2538609"/>
            <a:ext cx="3544866" cy="1200329"/>
          </a:xfrm>
          <a:prstGeom prst="rect">
            <a:avLst/>
          </a:prstGeom>
          <a:noFill/>
        </p:spPr>
        <p:txBody>
          <a:bodyPr wrap="square" rtlCol="0">
            <a:spAutoFit/>
          </a:bodyPr>
          <a:lstStyle/>
          <a:p>
            <a:r>
              <a:rPr lang="es-ES" dirty="0"/>
              <a:t>R1			R2			R3</a:t>
            </a:r>
          </a:p>
          <a:p>
            <a:r>
              <a:rPr lang="es-ES" dirty="0"/>
              <a:t>0.90			0.80	</a:t>
            </a:r>
          </a:p>
          <a:p>
            <a:endParaRPr lang="es-ES" dirty="0"/>
          </a:p>
          <a:p>
            <a:r>
              <a:rPr lang="es-ES" dirty="0"/>
              <a:t>0.90			0.80			0.99</a:t>
            </a:r>
          </a:p>
        </p:txBody>
      </p:sp>
      <p:cxnSp>
        <p:nvCxnSpPr>
          <p:cNvPr id="8" name="Conector recto de flecha 7">
            <a:extLst>
              <a:ext uri="{FF2B5EF4-FFF2-40B4-BE49-F238E27FC236}">
                <a16:creationId xmlns:a16="http://schemas.microsoft.com/office/drawing/2014/main" id="{A7D5D8B4-08DA-42B3-86FA-3B51D9E453DB}"/>
              </a:ext>
            </a:extLst>
          </p:cNvPr>
          <p:cNvCxnSpPr/>
          <p:nvPr/>
        </p:nvCxnSpPr>
        <p:spPr>
          <a:xfrm>
            <a:off x="2899774" y="3139859"/>
            <a:ext cx="0" cy="31315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ector recto de flecha 8">
            <a:extLst>
              <a:ext uri="{FF2B5EF4-FFF2-40B4-BE49-F238E27FC236}">
                <a16:creationId xmlns:a16="http://schemas.microsoft.com/office/drawing/2014/main" id="{D203F2C8-11C5-4F28-906A-E4AF5E9B8DC7}"/>
              </a:ext>
            </a:extLst>
          </p:cNvPr>
          <p:cNvCxnSpPr/>
          <p:nvPr/>
        </p:nvCxnSpPr>
        <p:spPr>
          <a:xfrm>
            <a:off x="4317303" y="3135684"/>
            <a:ext cx="0" cy="31315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Conector recto de flecha 10">
            <a:extLst>
              <a:ext uri="{FF2B5EF4-FFF2-40B4-BE49-F238E27FC236}">
                <a16:creationId xmlns:a16="http://schemas.microsoft.com/office/drawing/2014/main" id="{63B040CF-F88F-4BEB-8589-AF60F2F2D722}"/>
              </a:ext>
            </a:extLst>
          </p:cNvPr>
          <p:cNvCxnSpPr/>
          <p:nvPr/>
        </p:nvCxnSpPr>
        <p:spPr>
          <a:xfrm>
            <a:off x="3275555" y="3578270"/>
            <a:ext cx="72651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Conector recto de flecha 11">
            <a:extLst>
              <a:ext uri="{FF2B5EF4-FFF2-40B4-BE49-F238E27FC236}">
                <a16:creationId xmlns:a16="http://schemas.microsoft.com/office/drawing/2014/main" id="{A5AC1376-CD89-4FB5-880C-B65C177B980E}"/>
              </a:ext>
            </a:extLst>
          </p:cNvPr>
          <p:cNvCxnSpPr/>
          <p:nvPr/>
        </p:nvCxnSpPr>
        <p:spPr>
          <a:xfrm>
            <a:off x="4630453" y="3555306"/>
            <a:ext cx="72651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31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Medición</a:t>
            </a:r>
            <a:r>
              <a:rPr lang="en-US" dirty="0">
                <a:solidFill>
                  <a:srgbClr val="438AD7"/>
                </a:solidFill>
              </a:rPr>
              <a:t> de la </a:t>
            </a:r>
            <a:r>
              <a:rPr lang="es-PE" dirty="0">
                <a:solidFill>
                  <a:srgbClr val="438AD7"/>
                </a:solidFill>
              </a:rPr>
              <a:t>confiabilidad</a:t>
            </a:r>
          </a:p>
        </p:txBody>
      </p:sp>
      <p:graphicFrame>
        <p:nvGraphicFramePr>
          <p:cNvPr id="4" name="Diagrama 3">
            <a:extLst>
              <a:ext uri="{FF2B5EF4-FFF2-40B4-BE49-F238E27FC236}">
                <a16:creationId xmlns:a16="http://schemas.microsoft.com/office/drawing/2014/main" id="{40E31A00-C5C6-4C4D-A6C3-AADE79DE391C}"/>
              </a:ext>
            </a:extLst>
          </p:cNvPr>
          <p:cNvGraphicFramePr/>
          <p:nvPr>
            <p:extLst>
              <p:ext uri="{D42A27DB-BD31-4B8C-83A1-F6EECF244321}">
                <p14:modId xmlns:p14="http://schemas.microsoft.com/office/powerpoint/2010/main" val="1536477323"/>
              </p:ext>
            </p:extLst>
          </p:nvPr>
        </p:nvGraphicFramePr>
        <p:xfrm>
          <a:off x="934516" y="909216"/>
          <a:ext cx="6677852" cy="1220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ángulo 1">
            <a:extLst>
              <a:ext uri="{FF2B5EF4-FFF2-40B4-BE49-F238E27FC236}">
                <a16:creationId xmlns:a16="http://schemas.microsoft.com/office/drawing/2014/main" id="{F76EDD89-840D-4C0E-84CA-AA81B37DA09A}"/>
              </a:ext>
            </a:extLst>
          </p:cNvPr>
          <p:cNvSpPr/>
          <p:nvPr/>
        </p:nvSpPr>
        <p:spPr>
          <a:xfrm>
            <a:off x="2580361" y="2577230"/>
            <a:ext cx="3983277" cy="1590806"/>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5E140205-4697-4656-B7E1-77C81980C3C4}"/>
              </a:ext>
            </a:extLst>
          </p:cNvPr>
          <p:cNvSpPr/>
          <p:nvPr/>
        </p:nvSpPr>
        <p:spPr>
          <a:xfrm>
            <a:off x="4121062" y="2345498"/>
            <a:ext cx="901874" cy="463463"/>
          </a:xfrm>
          <a:prstGeom prst="rect">
            <a:avLst/>
          </a:prstGeom>
          <a:solidFill>
            <a:schemeClr val="bg1">
              <a:lumMod val="95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rPr>
              <a:t>R1</a:t>
            </a:r>
          </a:p>
          <a:p>
            <a:pPr algn="ctr"/>
            <a:r>
              <a:rPr lang="es-ES" sz="1600" dirty="0">
                <a:solidFill>
                  <a:schemeClr val="tx1"/>
                </a:solidFill>
              </a:rPr>
              <a:t>0.95</a:t>
            </a:r>
          </a:p>
        </p:txBody>
      </p:sp>
      <p:sp>
        <p:nvSpPr>
          <p:cNvPr id="7" name="Rectángulo 6">
            <a:extLst>
              <a:ext uri="{FF2B5EF4-FFF2-40B4-BE49-F238E27FC236}">
                <a16:creationId xmlns:a16="http://schemas.microsoft.com/office/drawing/2014/main" id="{167E9C55-BE39-4B4C-AD16-0D7B5F8273BB}"/>
              </a:ext>
            </a:extLst>
          </p:cNvPr>
          <p:cNvSpPr/>
          <p:nvPr/>
        </p:nvSpPr>
        <p:spPr>
          <a:xfrm>
            <a:off x="4121062" y="3936305"/>
            <a:ext cx="901874" cy="463463"/>
          </a:xfrm>
          <a:prstGeom prst="rect">
            <a:avLst/>
          </a:prstGeom>
          <a:solidFill>
            <a:schemeClr val="bg1">
              <a:lumMod val="95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rPr>
              <a:t>R4</a:t>
            </a:r>
          </a:p>
          <a:p>
            <a:pPr algn="ctr"/>
            <a:r>
              <a:rPr lang="es-ES" sz="1600" dirty="0">
                <a:solidFill>
                  <a:schemeClr val="tx1"/>
                </a:solidFill>
              </a:rPr>
              <a:t>0.95</a:t>
            </a:r>
          </a:p>
        </p:txBody>
      </p:sp>
      <p:sp>
        <p:nvSpPr>
          <p:cNvPr id="8" name="Rectángulo 7">
            <a:extLst>
              <a:ext uri="{FF2B5EF4-FFF2-40B4-BE49-F238E27FC236}">
                <a16:creationId xmlns:a16="http://schemas.microsoft.com/office/drawing/2014/main" id="{38D6323F-E213-49D0-8277-862A6C5E2173}"/>
              </a:ext>
            </a:extLst>
          </p:cNvPr>
          <p:cNvSpPr/>
          <p:nvPr/>
        </p:nvSpPr>
        <p:spPr>
          <a:xfrm>
            <a:off x="2970755" y="3140901"/>
            <a:ext cx="901874" cy="463463"/>
          </a:xfrm>
          <a:prstGeom prst="rect">
            <a:avLst/>
          </a:prstGeom>
          <a:solidFill>
            <a:schemeClr val="bg1">
              <a:lumMod val="95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rPr>
              <a:t>R2</a:t>
            </a:r>
          </a:p>
          <a:p>
            <a:pPr algn="ctr"/>
            <a:r>
              <a:rPr lang="es-ES" sz="1600" dirty="0">
                <a:solidFill>
                  <a:schemeClr val="tx1"/>
                </a:solidFill>
              </a:rPr>
              <a:t>0.975</a:t>
            </a:r>
          </a:p>
        </p:txBody>
      </p:sp>
      <p:sp>
        <p:nvSpPr>
          <p:cNvPr id="9" name="Rectángulo 8">
            <a:extLst>
              <a:ext uri="{FF2B5EF4-FFF2-40B4-BE49-F238E27FC236}">
                <a16:creationId xmlns:a16="http://schemas.microsoft.com/office/drawing/2014/main" id="{057654C2-F5F7-4902-9425-0632FBC90BC6}"/>
              </a:ext>
            </a:extLst>
          </p:cNvPr>
          <p:cNvSpPr/>
          <p:nvPr/>
        </p:nvSpPr>
        <p:spPr>
          <a:xfrm>
            <a:off x="5271373" y="3144554"/>
            <a:ext cx="901874" cy="463463"/>
          </a:xfrm>
          <a:prstGeom prst="rect">
            <a:avLst/>
          </a:prstGeom>
          <a:solidFill>
            <a:schemeClr val="bg1">
              <a:lumMod val="95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chemeClr val="tx1"/>
                </a:solidFill>
              </a:rPr>
              <a:t>R3</a:t>
            </a:r>
          </a:p>
          <a:p>
            <a:pPr algn="ctr"/>
            <a:r>
              <a:rPr lang="es-ES" sz="1600" dirty="0">
                <a:solidFill>
                  <a:schemeClr val="tx1"/>
                </a:solidFill>
              </a:rPr>
              <a:t>0.975</a:t>
            </a:r>
          </a:p>
        </p:txBody>
      </p:sp>
      <p:cxnSp>
        <p:nvCxnSpPr>
          <p:cNvPr id="11" name="Conector recto de flecha 10">
            <a:extLst>
              <a:ext uri="{FF2B5EF4-FFF2-40B4-BE49-F238E27FC236}">
                <a16:creationId xmlns:a16="http://schemas.microsoft.com/office/drawing/2014/main" id="{7CC5EA3D-CD5A-4AB1-9F08-B69B1356F86D}"/>
              </a:ext>
            </a:extLst>
          </p:cNvPr>
          <p:cNvCxnSpPr>
            <a:endCxn id="2" idx="1"/>
          </p:cNvCxnSpPr>
          <p:nvPr/>
        </p:nvCxnSpPr>
        <p:spPr>
          <a:xfrm>
            <a:off x="1490597" y="3372632"/>
            <a:ext cx="1089764"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Conector recto de flecha 11">
            <a:extLst>
              <a:ext uri="{FF2B5EF4-FFF2-40B4-BE49-F238E27FC236}">
                <a16:creationId xmlns:a16="http://schemas.microsoft.com/office/drawing/2014/main" id="{94895EDA-6107-4C1D-AD89-F98494554924}"/>
              </a:ext>
            </a:extLst>
          </p:cNvPr>
          <p:cNvCxnSpPr>
            <a:cxnSpLocks/>
            <a:stCxn id="2" idx="3"/>
          </p:cNvCxnSpPr>
          <p:nvPr/>
        </p:nvCxnSpPr>
        <p:spPr>
          <a:xfrm>
            <a:off x="6563638" y="3372633"/>
            <a:ext cx="100835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CuadroTexto 14">
            <a:extLst>
              <a:ext uri="{FF2B5EF4-FFF2-40B4-BE49-F238E27FC236}">
                <a16:creationId xmlns:a16="http://schemas.microsoft.com/office/drawing/2014/main" id="{C1941FD3-D480-4E78-A20A-6A6E473B7DAF}"/>
              </a:ext>
            </a:extLst>
          </p:cNvPr>
          <p:cNvSpPr txBox="1"/>
          <p:nvPr/>
        </p:nvSpPr>
        <p:spPr>
          <a:xfrm>
            <a:off x="7600526" y="3187973"/>
            <a:ext cx="617232" cy="369318"/>
          </a:xfrm>
          <a:prstGeom prst="rect">
            <a:avLst/>
          </a:prstGeom>
          <a:noFill/>
        </p:spPr>
        <p:txBody>
          <a:bodyPr wrap="square" rtlCol="0">
            <a:spAutoFit/>
          </a:bodyPr>
          <a:lstStyle/>
          <a:p>
            <a:r>
              <a:rPr lang="es-ES" dirty="0" err="1"/>
              <a:t>Rs</a:t>
            </a:r>
            <a:endParaRPr lang="es-ES" dirty="0"/>
          </a:p>
        </p:txBody>
      </p:sp>
      <p:cxnSp>
        <p:nvCxnSpPr>
          <p:cNvPr id="17" name="Conector recto 16">
            <a:extLst>
              <a:ext uri="{FF2B5EF4-FFF2-40B4-BE49-F238E27FC236}">
                <a16:creationId xmlns:a16="http://schemas.microsoft.com/office/drawing/2014/main" id="{7673ADA4-DD88-4A89-A47B-4B2197430329}"/>
              </a:ext>
            </a:extLst>
          </p:cNvPr>
          <p:cNvCxnSpPr>
            <a:stCxn id="2" idx="1"/>
            <a:endCxn id="8" idx="1"/>
          </p:cNvCxnSpPr>
          <p:nvPr/>
        </p:nvCxnSpPr>
        <p:spPr>
          <a:xfrm>
            <a:off x="2580361" y="3372633"/>
            <a:ext cx="39039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Conector recto 17">
            <a:extLst>
              <a:ext uri="{FF2B5EF4-FFF2-40B4-BE49-F238E27FC236}">
                <a16:creationId xmlns:a16="http://schemas.microsoft.com/office/drawing/2014/main" id="{E566B9AA-FB38-44A6-86A5-FBB246E938B2}"/>
              </a:ext>
            </a:extLst>
          </p:cNvPr>
          <p:cNvCxnSpPr>
            <a:cxnSpLocks/>
            <a:stCxn id="8" idx="3"/>
            <a:endCxn id="9" idx="1"/>
          </p:cNvCxnSpPr>
          <p:nvPr/>
        </p:nvCxnSpPr>
        <p:spPr>
          <a:xfrm>
            <a:off x="3872629" y="3372633"/>
            <a:ext cx="1398744" cy="36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Conector recto 20">
            <a:extLst>
              <a:ext uri="{FF2B5EF4-FFF2-40B4-BE49-F238E27FC236}">
                <a16:creationId xmlns:a16="http://schemas.microsoft.com/office/drawing/2014/main" id="{BC79E4B8-7A63-4EDF-B7BE-4C21815910E1}"/>
              </a:ext>
            </a:extLst>
          </p:cNvPr>
          <p:cNvCxnSpPr>
            <a:cxnSpLocks/>
            <a:stCxn id="9" idx="3"/>
            <a:endCxn id="2" idx="3"/>
          </p:cNvCxnSpPr>
          <p:nvPr/>
        </p:nvCxnSpPr>
        <p:spPr>
          <a:xfrm flipV="1">
            <a:off x="6173247" y="3372633"/>
            <a:ext cx="390391" cy="36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ángulo 23">
            <a:extLst>
              <a:ext uri="{FF2B5EF4-FFF2-40B4-BE49-F238E27FC236}">
                <a16:creationId xmlns:a16="http://schemas.microsoft.com/office/drawing/2014/main" id="{CD0A5A8B-F0CE-40AC-AC93-57E5A50FEC52}"/>
              </a:ext>
            </a:extLst>
          </p:cNvPr>
          <p:cNvSpPr/>
          <p:nvPr/>
        </p:nvSpPr>
        <p:spPr>
          <a:xfrm>
            <a:off x="2286000" y="4603933"/>
            <a:ext cx="4572000" cy="646331"/>
          </a:xfrm>
          <a:prstGeom prst="rect">
            <a:avLst/>
          </a:prstGeom>
        </p:spPr>
        <p:txBody>
          <a:bodyPr>
            <a:spAutoFit/>
          </a:bodyPr>
          <a:lstStyle/>
          <a:p>
            <a:r>
              <a:rPr lang="es-ES" dirty="0"/>
              <a:t>Confiabilidad con redundancia en paralelo:</a:t>
            </a:r>
          </a:p>
          <a:p>
            <a:r>
              <a:rPr lang="es-ES" dirty="0"/>
              <a:t>1- [(1 - R1) x (1- (R2 x R3)) x (1- R4)]</a:t>
            </a:r>
          </a:p>
        </p:txBody>
      </p:sp>
    </p:spTree>
    <p:extLst>
      <p:ext uri="{BB962C8B-B14F-4D97-AF65-F5344CB8AC3E}">
        <p14:creationId xmlns:p14="http://schemas.microsoft.com/office/powerpoint/2010/main" val="134761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8719748" cy="480131"/>
          </a:xfrm>
          <a:prstGeom prst="rect">
            <a:avLst/>
          </a:prstGeom>
        </p:spPr>
        <p:txBody>
          <a:bodyPr wrap="square">
            <a:spAutoFit/>
          </a:bodyPr>
          <a:lstStyle/>
          <a:p>
            <a:pPr>
              <a:lnSpc>
                <a:spcPct val="90000"/>
              </a:lnSpc>
              <a:spcBef>
                <a:spcPts val="1000"/>
              </a:spcBef>
              <a:defRPr/>
            </a:pPr>
            <a:r>
              <a:rPr lang="es-PE" sz="2800" b="1" dirty="0">
                <a:solidFill>
                  <a:schemeClr val="bg1"/>
                </a:solidFill>
                <a:cs typeface="Calibri"/>
              </a:rPr>
              <a:t>/ Programa de mantenimiento</a:t>
            </a:r>
          </a:p>
        </p:txBody>
      </p:sp>
    </p:spTree>
    <p:custDataLst>
      <p:tags r:id="rId1"/>
    </p:custDataLst>
    <p:extLst>
      <p:ext uri="{BB962C8B-B14F-4D97-AF65-F5344CB8AC3E}">
        <p14:creationId xmlns:p14="http://schemas.microsoft.com/office/powerpoint/2010/main" val="40254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Programa de mantenimiento</a:t>
            </a:r>
          </a:p>
        </p:txBody>
      </p:sp>
      <p:graphicFrame>
        <p:nvGraphicFramePr>
          <p:cNvPr id="11" name="Diagrama 10">
            <a:extLst>
              <a:ext uri="{FF2B5EF4-FFF2-40B4-BE49-F238E27FC236}">
                <a16:creationId xmlns:a16="http://schemas.microsoft.com/office/drawing/2014/main" id="{4E984E88-E715-4746-85C2-18CB41F56B6D}"/>
              </a:ext>
            </a:extLst>
          </p:cNvPr>
          <p:cNvGraphicFramePr/>
          <p:nvPr>
            <p:extLst>
              <p:ext uri="{D42A27DB-BD31-4B8C-83A1-F6EECF244321}">
                <p14:modId xmlns:p14="http://schemas.microsoft.com/office/powerpoint/2010/main" val="1876254141"/>
              </p:ext>
            </p:extLst>
          </p:nvPr>
        </p:nvGraphicFramePr>
        <p:xfrm>
          <a:off x="358982" y="701324"/>
          <a:ext cx="8426036" cy="46928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0711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Programa de mantenimiento</a:t>
            </a:r>
          </a:p>
        </p:txBody>
      </p:sp>
      <p:sp>
        <p:nvSpPr>
          <p:cNvPr id="4" name="Text Box 4">
            <a:extLst>
              <a:ext uri="{FF2B5EF4-FFF2-40B4-BE49-F238E27FC236}">
                <a16:creationId xmlns:a16="http://schemas.microsoft.com/office/drawing/2014/main" id="{3475E221-DB26-4EA1-B678-38B674125D6E}"/>
              </a:ext>
            </a:extLst>
          </p:cNvPr>
          <p:cNvSpPr txBox="1">
            <a:spLocks noChangeArrowheads="1"/>
          </p:cNvSpPr>
          <p:nvPr/>
        </p:nvSpPr>
        <p:spPr bwMode="auto">
          <a:xfrm>
            <a:off x="563255" y="684624"/>
            <a:ext cx="7704770" cy="523220"/>
          </a:xfrm>
          <a:prstGeom prst="rect">
            <a:avLst/>
          </a:prstGeom>
          <a:noFill/>
          <a:ln w="9525">
            <a:noFill/>
            <a:miter lim="800000"/>
            <a:headEnd/>
            <a:tailEnd/>
          </a:ln>
        </p:spPr>
        <p:txBody>
          <a:bodyPr wrap="square">
            <a:spAutoFit/>
          </a:bodyPr>
          <a:lstStyle/>
          <a:p>
            <a:pPr algn="ctr"/>
            <a:r>
              <a:rPr lang="es-MX" sz="2800" b="1" dirty="0">
                <a:solidFill>
                  <a:srgbClr val="0094C8"/>
                </a:solidFill>
              </a:rPr>
              <a:t>Elaboración de un Programa de Mantenimiento</a:t>
            </a:r>
            <a:endParaRPr lang="es-ES" sz="2800" b="1" dirty="0">
              <a:solidFill>
                <a:srgbClr val="0094C8"/>
              </a:solidFill>
            </a:endParaRPr>
          </a:p>
        </p:txBody>
      </p:sp>
      <p:graphicFrame>
        <p:nvGraphicFramePr>
          <p:cNvPr id="5" name="Diagrama 4">
            <a:extLst>
              <a:ext uri="{FF2B5EF4-FFF2-40B4-BE49-F238E27FC236}">
                <a16:creationId xmlns:a16="http://schemas.microsoft.com/office/drawing/2014/main" id="{F610AA92-36DC-471F-9F3B-4A384B6EBDC0}"/>
              </a:ext>
            </a:extLst>
          </p:cNvPr>
          <p:cNvGraphicFramePr/>
          <p:nvPr>
            <p:extLst>
              <p:ext uri="{D42A27DB-BD31-4B8C-83A1-F6EECF244321}">
                <p14:modId xmlns:p14="http://schemas.microsoft.com/office/powerpoint/2010/main" val="2647962209"/>
              </p:ext>
            </p:extLst>
          </p:nvPr>
        </p:nvGraphicFramePr>
        <p:xfrm>
          <a:off x="1279756" y="1207844"/>
          <a:ext cx="7300989" cy="40656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2164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Programa de mantenimiento</a:t>
            </a:r>
          </a:p>
        </p:txBody>
      </p:sp>
      <p:sp>
        <p:nvSpPr>
          <p:cNvPr id="3" name="Text Box 4">
            <a:extLst>
              <a:ext uri="{FF2B5EF4-FFF2-40B4-BE49-F238E27FC236}">
                <a16:creationId xmlns:a16="http://schemas.microsoft.com/office/drawing/2014/main" id="{263E388D-919D-49E0-A14B-846C0CEE8ADD}"/>
              </a:ext>
            </a:extLst>
          </p:cNvPr>
          <p:cNvSpPr txBox="1">
            <a:spLocks noChangeArrowheads="1"/>
          </p:cNvSpPr>
          <p:nvPr/>
        </p:nvSpPr>
        <p:spPr bwMode="auto">
          <a:xfrm>
            <a:off x="0" y="692366"/>
            <a:ext cx="3887057" cy="954107"/>
          </a:xfrm>
          <a:prstGeom prst="rect">
            <a:avLst/>
          </a:prstGeom>
          <a:noFill/>
          <a:ln w="9525">
            <a:noFill/>
            <a:miter lim="800000"/>
            <a:headEnd/>
            <a:tailEnd/>
          </a:ln>
        </p:spPr>
        <p:txBody>
          <a:bodyPr wrap="square">
            <a:spAutoFit/>
          </a:bodyPr>
          <a:lstStyle/>
          <a:p>
            <a:pPr algn="ctr"/>
            <a:r>
              <a:rPr lang="es-MX" sz="2800" b="1" dirty="0">
                <a:solidFill>
                  <a:srgbClr val="0094C8"/>
                </a:solidFill>
              </a:rPr>
              <a:t>1. Realizar Listado de Equipos</a:t>
            </a:r>
            <a:endParaRPr lang="es-ES" sz="2800" b="1" dirty="0">
              <a:solidFill>
                <a:srgbClr val="0094C8"/>
              </a:solidFill>
            </a:endParaRPr>
          </a:p>
        </p:txBody>
      </p:sp>
      <p:graphicFrame>
        <p:nvGraphicFramePr>
          <p:cNvPr id="4" name="Diagrama 3">
            <a:extLst>
              <a:ext uri="{FF2B5EF4-FFF2-40B4-BE49-F238E27FC236}">
                <a16:creationId xmlns:a16="http://schemas.microsoft.com/office/drawing/2014/main" id="{BAA85D0A-90CD-411B-92D3-357A9ABD745A}"/>
              </a:ext>
            </a:extLst>
          </p:cNvPr>
          <p:cNvGraphicFramePr/>
          <p:nvPr>
            <p:extLst>
              <p:ext uri="{D42A27DB-BD31-4B8C-83A1-F6EECF244321}">
                <p14:modId xmlns:p14="http://schemas.microsoft.com/office/powerpoint/2010/main" val="709166811"/>
              </p:ext>
            </p:extLst>
          </p:nvPr>
        </p:nvGraphicFramePr>
        <p:xfrm>
          <a:off x="1019660" y="1959868"/>
          <a:ext cx="2291731" cy="1782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 Box 7">
            <a:extLst>
              <a:ext uri="{FF2B5EF4-FFF2-40B4-BE49-F238E27FC236}">
                <a16:creationId xmlns:a16="http://schemas.microsoft.com/office/drawing/2014/main" id="{E2FCFC37-E075-4872-9919-9C7D54E148BE}"/>
              </a:ext>
            </a:extLst>
          </p:cNvPr>
          <p:cNvSpPr txBox="1">
            <a:spLocks noChangeArrowheads="1"/>
          </p:cNvSpPr>
          <p:nvPr/>
        </p:nvSpPr>
        <p:spPr bwMode="auto">
          <a:xfrm>
            <a:off x="4984958" y="1728815"/>
            <a:ext cx="3456516" cy="2246769"/>
          </a:xfrm>
          <a:prstGeom prst="rect">
            <a:avLst/>
          </a:prstGeom>
          <a:noFill/>
          <a:ln w="9525">
            <a:noFill/>
            <a:miter lim="800000"/>
            <a:headEnd/>
            <a:tailEnd/>
          </a:ln>
        </p:spPr>
        <p:txBody>
          <a:bodyPr wrap="square">
            <a:spAutoFit/>
          </a:bodyPr>
          <a:lstStyle/>
          <a:p>
            <a:pPr marL="342900" indent="-342900">
              <a:buFontTx/>
              <a:buChar char="•"/>
            </a:pPr>
            <a:r>
              <a:rPr lang="es-MX" sz="2000" dirty="0"/>
              <a:t>Ficha del equipo</a:t>
            </a:r>
          </a:p>
          <a:p>
            <a:pPr marL="342900" indent="-342900">
              <a:buFontTx/>
              <a:buChar char="•"/>
            </a:pPr>
            <a:r>
              <a:rPr lang="es-MX" sz="2000" dirty="0"/>
              <a:t>Especificaciones</a:t>
            </a:r>
          </a:p>
          <a:p>
            <a:pPr marL="342900" indent="-342900">
              <a:buFontTx/>
              <a:buChar char="•"/>
            </a:pPr>
            <a:r>
              <a:rPr lang="es-MX" sz="2000" dirty="0"/>
              <a:t>Planos</a:t>
            </a:r>
          </a:p>
          <a:p>
            <a:pPr marL="342900" indent="-342900">
              <a:buFontTx/>
              <a:buChar char="•"/>
            </a:pPr>
            <a:r>
              <a:rPr lang="es-MX" sz="2000" dirty="0"/>
              <a:t>Fotos</a:t>
            </a:r>
          </a:p>
          <a:p>
            <a:pPr marL="342900" indent="-342900">
              <a:buFontTx/>
              <a:buChar char="•"/>
            </a:pPr>
            <a:r>
              <a:rPr lang="es-MX" sz="2000" dirty="0"/>
              <a:t>Garantía</a:t>
            </a:r>
          </a:p>
          <a:p>
            <a:pPr marL="342900" indent="-342900">
              <a:buFontTx/>
              <a:buChar char="•"/>
            </a:pPr>
            <a:r>
              <a:rPr lang="es-MX" sz="2000" dirty="0"/>
              <a:t>Registros de mantenimiento</a:t>
            </a:r>
          </a:p>
          <a:p>
            <a:pPr marL="342900" indent="-342900">
              <a:buFontTx/>
              <a:buChar char="•"/>
            </a:pPr>
            <a:r>
              <a:rPr lang="es-MX" sz="2000" dirty="0"/>
              <a:t>Manual de uso, etc.</a:t>
            </a:r>
            <a:endParaRPr lang="es-ES" sz="2000" dirty="0"/>
          </a:p>
        </p:txBody>
      </p:sp>
      <p:sp>
        <p:nvSpPr>
          <p:cNvPr id="7" name="Text Box 4">
            <a:extLst>
              <a:ext uri="{FF2B5EF4-FFF2-40B4-BE49-F238E27FC236}">
                <a16:creationId xmlns:a16="http://schemas.microsoft.com/office/drawing/2014/main" id="{CCA218F1-D7F3-4AD9-B1F3-2886B88C671F}"/>
              </a:ext>
            </a:extLst>
          </p:cNvPr>
          <p:cNvSpPr txBox="1">
            <a:spLocks noChangeArrowheads="1"/>
          </p:cNvSpPr>
          <p:nvPr/>
        </p:nvSpPr>
        <p:spPr bwMode="auto">
          <a:xfrm>
            <a:off x="4882248" y="692366"/>
            <a:ext cx="3320459" cy="954107"/>
          </a:xfrm>
          <a:prstGeom prst="rect">
            <a:avLst/>
          </a:prstGeom>
          <a:noFill/>
          <a:ln w="9525">
            <a:noFill/>
            <a:miter lim="800000"/>
            <a:headEnd/>
            <a:tailEnd/>
          </a:ln>
        </p:spPr>
        <p:txBody>
          <a:bodyPr wrap="square">
            <a:spAutoFit/>
          </a:bodyPr>
          <a:lstStyle/>
          <a:p>
            <a:pPr algn="ctr"/>
            <a:r>
              <a:rPr lang="es-MX" sz="2800" b="1" dirty="0">
                <a:solidFill>
                  <a:srgbClr val="0094C8"/>
                </a:solidFill>
              </a:rPr>
              <a:t>2. Preparar expedientes</a:t>
            </a:r>
            <a:endParaRPr lang="es-ES" sz="2800" b="1" dirty="0">
              <a:solidFill>
                <a:srgbClr val="0094C8"/>
              </a:solidFill>
            </a:endParaRPr>
          </a:p>
        </p:txBody>
      </p:sp>
      <p:pic>
        <p:nvPicPr>
          <p:cNvPr id="8" name="Imagen 7">
            <a:extLst>
              <a:ext uri="{FF2B5EF4-FFF2-40B4-BE49-F238E27FC236}">
                <a16:creationId xmlns:a16="http://schemas.microsoft.com/office/drawing/2014/main" id="{80B00A40-FE9E-4BF2-B50D-1E555413A673}"/>
              </a:ext>
            </a:extLst>
          </p:cNvPr>
          <p:cNvPicPr>
            <a:picLocks noChangeAspect="1"/>
          </p:cNvPicPr>
          <p:nvPr/>
        </p:nvPicPr>
        <p:blipFill>
          <a:blip r:embed="rId9"/>
          <a:stretch>
            <a:fillRect/>
          </a:stretch>
        </p:blipFill>
        <p:spPr>
          <a:xfrm>
            <a:off x="5464543" y="4057260"/>
            <a:ext cx="2237950" cy="1014806"/>
          </a:xfrm>
          <a:prstGeom prst="rect">
            <a:avLst/>
          </a:prstGeom>
        </p:spPr>
      </p:pic>
      <p:pic>
        <p:nvPicPr>
          <p:cNvPr id="10" name="Imagen 9">
            <a:extLst>
              <a:ext uri="{FF2B5EF4-FFF2-40B4-BE49-F238E27FC236}">
                <a16:creationId xmlns:a16="http://schemas.microsoft.com/office/drawing/2014/main" id="{76A7210B-7661-4E86-8660-CD97E4B36B12}"/>
              </a:ext>
            </a:extLst>
          </p:cNvPr>
          <p:cNvPicPr>
            <a:picLocks noChangeAspect="1"/>
          </p:cNvPicPr>
          <p:nvPr/>
        </p:nvPicPr>
        <p:blipFill>
          <a:blip r:embed="rId10"/>
          <a:stretch>
            <a:fillRect/>
          </a:stretch>
        </p:blipFill>
        <p:spPr>
          <a:xfrm>
            <a:off x="586319" y="3954321"/>
            <a:ext cx="1942024" cy="1454643"/>
          </a:xfrm>
          <a:prstGeom prst="rect">
            <a:avLst/>
          </a:prstGeom>
        </p:spPr>
      </p:pic>
    </p:spTree>
    <p:custDataLst>
      <p:tags r:id="rId1"/>
    </p:custDataLst>
    <p:extLst>
      <p:ext uri="{BB962C8B-B14F-4D97-AF65-F5344CB8AC3E}">
        <p14:creationId xmlns:p14="http://schemas.microsoft.com/office/powerpoint/2010/main" val="1953818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Programa de mantenimiento</a:t>
            </a:r>
          </a:p>
        </p:txBody>
      </p:sp>
      <p:sp>
        <p:nvSpPr>
          <p:cNvPr id="3" name="Text Box 4">
            <a:extLst>
              <a:ext uri="{FF2B5EF4-FFF2-40B4-BE49-F238E27FC236}">
                <a16:creationId xmlns:a16="http://schemas.microsoft.com/office/drawing/2014/main" id="{509A5653-C122-460A-B916-84B22492AF5F}"/>
              </a:ext>
            </a:extLst>
          </p:cNvPr>
          <p:cNvSpPr txBox="1">
            <a:spLocks noChangeArrowheads="1"/>
          </p:cNvSpPr>
          <p:nvPr/>
        </p:nvSpPr>
        <p:spPr bwMode="auto">
          <a:xfrm>
            <a:off x="410366" y="948863"/>
            <a:ext cx="3599755" cy="523220"/>
          </a:xfrm>
          <a:prstGeom prst="rect">
            <a:avLst/>
          </a:prstGeom>
          <a:noFill/>
          <a:ln w="9525">
            <a:noFill/>
            <a:miter lim="800000"/>
            <a:headEnd/>
            <a:tailEnd/>
          </a:ln>
        </p:spPr>
        <p:txBody>
          <a:bodyPr wrap="square">
            <a:spAutoFit/>
          </a:bodyPr>
          <a:lstStyle/>
          <a:p>
            <a:pPr algn="ctr"/>
            <a:r>
              <a:rPr lang="es-MX" sz="2800" b="1" dirty="0">
                <a:solidFill>
                  <a:srgbClr val="0094C8"/>
                </a:solidFill>
              </a:rPr>
              <a:t>3. Clasificar Equipos</a:t>
            </a:r>
            <a:endParaRPr lang="es-ES" sz="2800" b="1" dirty="0">
              <a:solidFill>
                <a:srgbClr val="0094C8"/>
              </a:solidFill>
            </a:endParaRPr>
          </a:p>
        </p:txBody>
      </p:sp>
      <p:graphicFrame>
        <p:nvGraphicFramePr>
          <p:cNvPr id="4" name="Group 474">
            <a:extLst>
              <a:ext uri="{FF2B5EF4-FFF2-40B4-BE49-F238E27FC236}">
                <a16:creationId xmlns:a16="http://schemas.microsoft.com/office/drawing/2014/main" id="{9B595DBF-EE66-47B2-B646-6998D849222D}"/>
              </a:ext>
            </a:extLst>
          </p:cNvPr>
          <p:cNvGraphicFramePr>
            <a:graphicFrameLocks noGrp="1"/>
          </p:cNvGraphicFramePr>
          <p:nvPr>
            <p:extLst>
              <p:ext uri="{D42A27DB-BD31-4B8C-83A1-F6EECF244321}">
                <p14:modId xmlns:p14="http://schemas.microsoft.com/office/powerpoint/2010/main" val="920136993"/>
              </p:ext>
            </p:extLst>
          </p:nvPr>
        </p:nvGraphicFramePr>
        <p:xfrm>
          <a:off x="1391688" y="1628801"/>
          <a:ext cx="7204494" cy="3264896"/>
        </p:xfrm>
        <a:graphic>
          <a:graphicData uri="http://schemas.openxmlformats.org/drawingml/2006/table">
            <a:tbl>
              <a:tblPr/>
              <a:tblGrid>
                <a:gridCol w="1817006">
                  <a:extLst>
                    <a:ext uri="{9D8B030D-6E8A-4147-A177-3AD203B41FA5}">
                      <a16:colId xmlns:a16="http://schemas.microsoft.com/office/drawing/2014/main" val="20000"/>
                    </a:ext>
                  </a:extLst>
                </a:gridCol>
                <a:gridCol w="810029">
                  <a:extLst>
                    <a:ext uri="{9D8B030D-6E8A-4147-A177-3AD203B41FA5}">
                      <a16:colId xmlns:a16="http://schemas.microsoft.com/office/drawing/2014/main" val="20001"/>
                    </a:ext>
                  </a:extLst>
                </a:gridCol>
                <a:gridCol w="810029">
                  <a:extLst>
                    <a:ext uri="{9D8B030D-6E8A-4147-A177-3AD203B41FA5}">
                      <a16:colId xmlns:a16="http://schemas.microsoft.com/office/drawing/2014/main" val="20002"/>
                    </a:ext>
                  </a:extLst>
                </a:gridCol>
                <a:gridCol w="886191">
                  <a:extLst>
                    <a:ext uri="{9D8B030D-6E8A-4147-A177-3AD203B41FA5}">
                      <a16:colId xmlns:a16="http://schemas.microsoft.com/office/drawing/2014/main" val="20003"/>
                    </a:ext>
                  </a:extLst>
                </a:gridCol>
                <a:gridCol w="1080657">
                  <a:extLst>
                    <a:ext uri="{9D8B030D-6E8A-4147-A177-3AD203B41FA5}">
                      <a16:colId xmlns:a16="http://schemas.microsoft.com/office/drawing/2014/main" val="20004"/>
                    </a:ext>
                  </a:extLst>
                </a:gridCol>
                <a:gridCol w="847604">
                  <a:extLst>
                    <a:ext uri="{9D8B030D-6E8A-4147-A177-3AD203B41FA5}">
                      <a16:colId xmlns:a16="http://schemas.microsoft.com/office/drawing/2014/main" val="20005"/>
                    </a:ext>
                  </a:extLst>
                </a:gridCol>
                <a:gridCol w="952978">
                  <a:extLst>
                    <a:ext uri="{9D8B030D-6E8A-4147-A177-3AD203B41FA5}">
                      <a16:colId xmlns:a16="http://schemas.microsoft.com/office/drawing/2014/main" val="20006"/>
                    </a:ext>
                  </a:extLst>
                </a:gridCol>
              </a:tblGrid>
              <a:tr h="6084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3600" b="0" i="0" u="none" strike="noStrike" cap="none" normalizeH="0" baseline="0" dirty="0">
                        <a:ln>
                          <a:noFill/>
                        </a:ln>
                        <a:solidFill>
                          <a:schemeClr val="tx1"/>
                        </a:solidFill>
                        <a:effectLst/>
                        <a:latin typeface="Arial" charset="0"/>
                      </a:endParaRPr>
                    </a:p>
                  </a:txBody>
                  <a:tcPr anchor="b"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Costos</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s-PE" sz="11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Imagen</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s-PE" sz="11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Seguridad</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s-PE" sz="11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Productividad</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s-PE" sz="11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1" i="0" u="none" strike="noStrike" cap="none" normalizeH="0" baseline="0" dirty="0">
                          <a:ln>
                            <a:noFill/>
                          </a:ln>
                          <a:solidFill>
                            <a:schemeClr val="tx1"/>
                          </a:solidFill>
                          <a:effectLst/>
                          <a:latin typeface="Arial" charset="0"/>
                          <a:cs typeface="Arial" charset="0"/>
                        </a:rPr>
                        <a:t>Total</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s-PE" sz="11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1" i="0" u="none" strike="noStrike" cap="none" normalizeH="0" baseline="0" dirty="0">
                          <a:ln>
                            <a:noFill/>
                          </a:ln>
                          <a:solidFill>
                            <a:schemeClr val="tx1"/>
                          </a:solidFill>
                          <a:effectLst/>
                          <a:latin typeface="Arial" charset="0"/>
                          <a:cs typeface="Arial" charset="0"/>
                        </a:rPr>
                        <a:t>Prioridad</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s-PE" sz="11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r h="2462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Computadora</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3</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5</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2</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4</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14</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A</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2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Proyector</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4</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5</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2</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4</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15</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A</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56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Aire Acondicionado</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4</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4</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2</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4</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14</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A</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62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Televisor</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3</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3</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2</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2</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10</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C</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62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Impresora</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2</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4</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2</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4</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12</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B</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62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Fotocopiadora</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3</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3</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2</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4</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12</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B</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62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Extintor</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2</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2</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5</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2</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11</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B</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56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Cámaras de Video</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3</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2</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5</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2</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12</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B</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62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Camioneta</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5</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2</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2</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a:ln>
                            <a:noFill/>
                          </a:ln>
                          <a:solidFill>
                            <a:schemeClr val="tx1"/>
                          </a:solidFill>
                          <a:effectLst/>
                          <a:latin typeface="Arial" charset="0"/>
                          <a:cs typeface="Arial" charset="0"/>
                        </a:rPr>
                        <a:t>2</a:t>
                      </a:r>
                      <a:endParaRPr kumimoji="0" lang="es-PE" sz="24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11</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PE" sz="1100" b="0" i="0" u="none" strike="noStrike" cap="none" normalizeH="0" baseline="0" dirty="0">
                          <a:ln>
                            <a:noFill/>
                          </a:ln>
                          <a:solidFill>
                            <a:schemeClr val="tx1"/>
                          </a:solidFill>
                          <a:effectLst/>
                          <a:latin typeface="Arial" charset="0"/>
                          <a:cs typeface="Arial" charset="0"/>
                        </a:rPr>
                        <a:t>B</a:t>
                      </a:r>
                      <a:endParaRPr kumimoji="0" lang="es-PE" sz="24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ustDataLst>
      <p:tags r:id="rId1"/>
    </p:custDataLst>
    <p:extLst>
      <p:ext uri="{BB962C8B-B14F-4D97-AF65-F5344CB8AC3E}">
        <p14:creationId xmlns:p14="http://schemas.microsoft.com/office/powerpoint/2010/main" val="81876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Programa de mantenimiento</a:t>
            </a:r>
          </a:p>
        </p:txBody>
      </p:sp>
      <p:sp>
        <p:nvSpPr>
          <p:cNvPr id="3" name="Text Box 4">
            <a:extLst>
              <a:ext uri="{FF2B5EF4-FFF2-40B4-BE49-F238E27FC236}">
                <a16:creationId xmlns:a16="http://schemas.microsoft.com/office/drawing/2014/main" id="{AD31EDDF-C415-4EEA-B867-E2E475D72A58}"/>
              </a:ext>
            </a:extLst>
          </p:cNvPr>
          <p:cNvSpPr txBox="1">
            <a:spLocks noChangeArrowheads="1"/>
          </p:cNvSpPr>
          <p:nvPr/>
        </p:nvSpPr>
        <p:spPr bwMode="auto">
          <a:xfrm>
            <a:off x="-168189" y="988715"/>
            <a:ext cx="7848600" cy="523220"/>
          </a:xfrm>
          <a:prstGeom prst="rect">
            <a:avLst/>
          </a:prstGeom>
          <a:noFill/>
          <a:ln w="9525">
            <a:noFill/>
            <a:miter lim="800000"/>
            <a:headEnd/>
            <a:tailEnd/>
          </a:ln>
        </p:spPr>
        <p:txBody>
          <a:bodyPr>
            <a:spAutoFit/>
          </a:bodyPr>
          <a:lstStyle/>
          <a:p>
            <a:pPr algn="ctr"/>
            <a:r>
              <a:rPr lang="es-MX" sz="2800" b="1" dirty="0">
                <a:solidFill>
                  <a:srgbClr val="0094C8"/>
                </a:solidFill>
              </a:rPr>
              <a:t>4. Elaborar Plan de Mantenimiento Preventivo</a:t>
            </a:r>
            <a:endParaRPr lang="es-ES" sz="2800" b="1" dirty="0">
              <a:solidFill>
                <a:srgbClr val="0094C8"/>
              </a:solidFill>
            </a:endParaRPr>
          </a:p>
        </p:txBody>
      </p:sp>
      <p:pic>
        <p:nvPicPr>
          <p:cNvPr id="4" name="Imagen 3">
            <a:extLst>
              <a:ext uri="{FF2B5EF4-FFF2-40B4-BE49-F238E27FC236}">
                <a16:creationId xmlns:a16="http://schemas.microsoft.com/office/drawing/2014/main" id="{41047E39-2B5F-4D2F-AB3E-FC6788058840}"/>
              </a:ext>
            </a:extLst>
          </p:cNvPr>
          <p:cNvPicPr>
            <a:picLocks noChangeAspect="1"/>
          </p:cNvPicPr>
          <p:nvPr/>
        </p:nvPicPr>
        <p:blipFill>
          <a:blip r:embed="rId4"/>
          <a:stretch>
            <a:fillRect/>
          </a:stretch>
        </p:blipFill>
        <p:spPr>
          <a:xfrm>
            <a:off x="270090" y="2107573"/>
            <a:ext cx="8335292" cy="2417808"/>
          </a:xfrm>
          <a:prstGeom prst="rect">
            <a:avLst/>
          </a:prstGeom>
        </p:spPr>
      </p:pic>
    </p:spTree>
    <p:custDataLst>
      <p:tags r:id="rId1"/>
    </p:custDataLst>
    <p:extLst>
      <p:ext uri="{BB962C8B-B14F-4D97-AF65-F5344CB8AC3E}">
        <p14:creationId xmlns:p14="http://schemas.microsoft.com/office/powerpoint/2010/main" val="200185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INTRODUCCIÓN</a:t>
            </a:r>
          </a:p>
        </p:txBody>
      </p:sp>
      <p:pic>
        <p:nvPicPr>
          <p:cNvPr id="10" name="Imagen 9">
            <a:extLst>
              <a:ext uri="{FF2B5EF4-FFF2-40B4-BE49-F238E27FC236}">
                <a16:creationId xmlns:a16="http://schemas.microsoft.com/office/drawing/2014/main" id="{AE3FCB2E-09DE-4C20-9EB8-960DEAAD8705}"/>
              </a:ext>
            </a:extLst>
          </p:cNvPr>
          <p:cNvPicPr>
            <a:picLocks noChangeAspect="1"/>
          </p:cNvPicPr>
          <p:nvPr/>
        </p:nvPicPr>
        <p:blipFill>
          <a:blip r:embed="rId4"/>
          <a:stretch>
            <a:fillRect/>
          </a:stretch>
        </p:blipFill>
        <p:spPr>
          <a:xfrm>
            <a:off x="238761" y="867670"/>
            <a:ext cx="2411602" cy="1670258"/>
          </a:xfrm>
          <a:prstGeom prst="rect">
            <a:avLst/>
          </a:prstGeom>
        </p:spPr>
      </p:pic>
      <p:pic>
        <p:nvPicPr>
          <p:cNvPr id="13" name="Imagen 12">
            <a:extLst>
              <a:ext uri="{FF2B5EF4-FFF2-40B4-BE49-F238E27FC236}">
                <a16:creationId xmlns:a16="http://schemas.microsoft.com/office/drawing/2014/main" id="{0A192181-4615-4180-AE36-EFD4F436DC5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943467" y="879086"/>
            <a:ext cx="2331163" cy="1305451"/>
          </a:xfrm>
          <a:prstGeom prst="rect">
            <a:avLst/>
          </a:prstGeom>
        </p:spPr>
      </p:pic>
      <p:pic>
        <p:nvPicPr>
          <p:cNvPr id="16" name="Imagen 15">
            <a:extLst>
              <a:ext uri="{FF2B5EF4-FFF2-40B4-BE49-F238E27FC236}">
                <a16:creationId xmlns:a16="http://schemas.microsoft.com/office/drawing/2014/main" id="{E5D10149-85D6-42BF-8D71-891C0FEC212C}"/>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514604" y="2468669"/>
            <a:ext cx="2424409" cy="1251057"/>
          </a:xfrm>
          <a:prstGeom prst="rect">
            <a:avLst/>
          </a:prstGeom>
        </p:spPr>
      </p:pic>
      <p:pic>
        <p:nvPicPr>
          <p:cNvPr id="17" name="Imagen 16">
            <a:extLst>
              <a:ext uri="{FF2B5EF4-FFF2-40B4-BE49-F238E27FC236}">
                <a16:creationId xmlns:a16="http://schemas.microsoft.com/office/drawing/2014/main" id="{76BE5DEA-894D-4280-B945-87856E222F6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38761" y="3808630"/>
            <a:ext cx="2136899" cy="1422009"/>
          </a:xfrm>
          <a:prstGeom prst="rect">
            <a:avLst/>
          </a:prstGeom>
        </p:spPr>
      </p:pic>
      <p:pic>
        <p:nvPicPr>
          <p:cNvPr id="18" name="Imagen 17">
            <a:extLst>
              <a:ext uri="{FF2B5EF4-FFF2-40B4-BE49-F238E27FC236}">
                <a16:creationId xmlns:a16="http://schemas.microsoft.com/office/drawing/2014/main" id="{630CD402-A787-42FF-8A40-30DA0916777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951238" y="4019258"/>
            <a:ext cx="2323392" cy="1305451"/>
          </a:xfrm>
          <a:prstGeom prst="rect">
            <a:avLst/>
          </a:prstGeom>
        </p:spPr>
      </p:pic>
      <p:pic>
        <p:nvPicPr>
          <p:cNvPr id="19" name="Imagen 18">
            <a:extLst>
              <a:ext uri="{FF2B5EF4-FFF2-40B4-BE49-F238E27FC236}">
                <a16:creationId xmlns:a16="http://schemas.microsoft.com/office/drawing/2014/main" id="{DAE6A8CA-83E5-46CA-B850-B02E07A9F16B}"/>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228723" y="2580327"/>
            <a:ext cx="1750747" cy="1027742"/>
          </a:xfrm>
          <a:prstGeom prst="rect">
            <a:avLst/>
          </a:prstGeom>
        </p:spPr>
      </p:pic>
      <p:sp>
        <p:nvSpPr>
          <p:cNvPr id="20" name="Flecha doblada 13">
            <a:extLst>
              <a:ext uri="{FF2B5EF4-FFF2-40B4-BE49-F238E27FC236}">
                <a16:creationId xmlns:a16="http://schemas.microsoft.com/office/drawing/2014/main" id="{1146F4E3-8BB3-452B-B90C-A3CDFFBABD1F}"/>
              </a:ext>
            </a:extLst>
          </p:cNvPr>
          <p:cNvSpPr/>
          <p:nvPr/>
        </p:nvSpPr>
        <p:spPr>
          <a:xfrm rot="5400000">
            <a:off x="7330765" y="1102298"/>
            <a:ext cx="792088" cy="1342409"/>
          </a:xfrm>
          <a:prstGeom prst="bentArrow">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21" name="Flecha doblada 14">
            <a:extLst>
              <a:ext uri="{FF2B5EF4-FFF2-40B4-BE49-F238E27FC236}">
                <a16:creationId xmlns:a16="http://schemas.microsoft.com/office/drawing/2014/main" id="{6D090E04-3D27-4677-9432-547F60239E76}"/>
              </a:ext>
            </a:extLst>
          </p:cNvPr>
          <p:cNvSpPr/>
          <p:nvPr/>
        </p:nvSpPr>
        <p:spPr>
          <a:xfrm rot="10800000">
            <a:off x="7055604" y="4196656"/>
            <a:ext cx="1179649" cy="877414"/>
          </a:xfrm>
          <a:prstGeom prst="bentArrow">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sp>
        <p:nvSpPr>
          <p:cNvPr id="22" name="Flecha derecha 16">
            <a:extLst>
              <a:ext uri="{FF2B5EF4-FFF2-40B4-BE49-F238E27FC236}">
                <a16:creationId xmlns:a16="http://schemas.microsoft.com/office/drawing/2014/main" id="{B4E3A8A3-25B4-4682-9ACF-DE61EB534370}"/>
              </a:ext>
            </a:extLst>
          </p:cNvPr>
          <p:cNvSpPr/>
          <p:nvPr/>
        </p:nvSpPr>
        <p:spPr>
          <a:xfrm rot="10800000">
            <a:off x="2572096" y="4300807"/>
            <a:ext cx="1017680" cy="485166"/>
          </a:xfrm>
          <a:prstGeom prst="rightArrow">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3" name="Flecha derecha 17">
            <a:extLst>
              <a:ext uri="{FF2B5EF4-FFF2-40B4-BE49-F238E27FC236}">
                <a16:creationId xmlns:a16="http://schemas.microsoft.com/office/drawing/2014/main" id="{474BDA62-D6D7-463A-BE84-3FEACDC4EE4A}"/>
              </a:ext>
            </a:extLst>
          </p:cNvPr>
          <p:cNvSpPr/>
          <p:nvPr/>
        </p:nvSpPr>
        <p:spPr>
          <a:xfrm>
            <a:off x="2708089" y="1274238"/>
            <a:ext cx="1017680" cy="485166"/>
          </a:xfrm>
          <a:prstGeom prst="rightArrow">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24" name="Conector recto de flecha 23">
            <a:extLst>
              <a:ext uri="{FF2B5EF4-FFF2-40B4-BE49-F238E27FC236}">
                <a16:creationId xmlns:a16="http://schemas.microsoft.com/office/drawing/2014/main" id="{42129DFA-60DD-484D-BFA3-EF6965E6DF32}"/>
              </a:ext>
            </a:extLst>
          </p:cNvPr>
          <p:cNvCxnSpPr>
            <a:stCxn id="19" idx="0"/>
            <a:endCxn id="13" idx="2"/>
          </p:cNvCxnSpPr>
          <p:nvPr/>
        </p:nvCxnSpPr>
        <p:spPr>
          <a:xfrm flipV="1">
            <a:off x="5104097" y="2184537"/>
            <a:ext cx="4952" cy="3957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Conector recto de flecha 24">
            <a:extLst>
              <a:ext uri="{FF2B5EF4-FFF2-40B4-BE49-F238E27FC236}">
                <a16:creationId xmlns:a16="http://schemas.microsoft.com/office/drawing/2014/main" id="{9C6F23D9-4D18-4A4E-8C14-89A5678606A7}"/>
              </a:ext>
            </a:extLst>
          </p:cNvPr>
          <p:cNvCxnSpPr>
            <a:stCxn id="19" idx="3"/>
            <a:endCxn id="16" idx="1"/>
          </p:cNvCxnSpPr>
          <p:nvPr/>
        </p:nvCxnSpPr>
        <p:spPr>
          <a:xfrm>
            <a:off x="5979470" y="3094198"/>
            <a:ext cx="53513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F2FB5CF4-0DE3-4882-AF99-9DC1A7E4D20E}"/>
              </a:ext>
            </a:extLst>
          </p:cNvPr>
          <p:cNvCxnSpPr>
            <a:stCxn id="19" idx="2"/>
            <a:endCxn id="18" idx="0"/>
          </p:cNvCxnSpPr>
          <p:nvPr/>
        </p:nvCxnSpPr>
        <p:spPr>
          <a:xfrm>
            <a:off x="5104097" y="3608069"/>
            <a:ext cx="8837" cy="4111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378973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Programa de mantenimiento</a:t>
            </a:r>
          </a:p>
        </p:txBody>
      </p:sp>
      <p:sp>
        <p:nvSpPr>
          <p:cNvPr id="3" name="Text Box 4">
            <a:extLst>
              <a:ext uri="{FF2B5EF4-FFF2-40B4-BE49-F238E27FC236}">
                <a16:creationId xmlns:a16="http://schemas.microsoft.com/office/drawing/2014/main" id="{86685B4B-EAC3-4F17-9320-B1B693C5B6BE}"/>
              </a:ext>
            </a:extLst>
          </p:cNvPr>
          <p:cNvSpPr txBox="1">
            <a:spLocks noChangeArrowheads="1"/>
          </p:cNvSpPr>
          <p:nvPr/>
        </p:nvSpPr>
        <p:spPr bwMode="auto">
          <a:xfrm>
            <a:off x="0" y="781134"/>
            <a:ext cx="4166119" cy="954107"/>
          </a:xfrm>
          <a:prstGeom prst="rect">
            <a:avLst/>
          </a:prstGeom>
          <a:noFill/>
          <a:ln w="9525">
            <a:noFill/>
            <a:miter lim="800000"/>
            <a:headEnd/>
            <a:tailEnd/>
          </a:ln>
        </p:spPr>
        <p:txBody>
          <a:bodyPr wrap="square">
            <a:spAutoFit/>
          </a:bodyPr>
          <a:lstStyle/>
          <a:p>
            <a:pPr algn="ctr"/>
            <a:r>
              <a:rPr lang="es-MX" sz="2800" b="1" dirty="0">
                <a:solidFill>
                  <a:srgbClr val="0094C8"/>
                </a:solidFill>
              </a:rPr>
              <a:t>5. Elaborar Procedimiento de Mantenimiento</a:t>
            </a:r>
            <a:endParaRPr lang="es-ES" sz="2800" b="1" dirty="0">
              <a:solidFill>
                <a:srgbClr val="0094C8"/>
              </a:solidFill>
            </a:endParaRPr>
          </a:p>
        </p:txBody>
      </p:sp>
      <p:sp>
        <p:nvSpPr>
          <p:cNvPr id="4" name="Text Box 7">
            <a:extLst>
              <a:ext uri="{FF2B5EF4-FFF2-40B4-BE49-F238E27FC236}">
                <a16:creationId xmlns:a16="http://schemas.microsoft.com/office/drawing/2014/main" id="{6EB4CFD4-FB4E-4B73-8193-BCE75EF7ADC2}"/>
              </a:ext>
            </a:extLst>
          </p:cNvPr>
          <p:cNvSpPr txBox="1">
            <a:spLocks noChangeArrowheads="1"/>
          </p:cNvSpPr>
          <p:nvPr/>
        </p:nvSpPr>
        <p:spPr bwMode="auto">
          <a:xfrm>
            <a:off x="204734" y="1734101"/>
            <a:ext cx="4054116" cy="2062103"/>
          </a:xfrm>
          <a:prstGeom prst="rect">
            <a:avLst/>
          </a:prstGeom>
          <a:noFill/>
          <a:ln w="9525">
            <a:noFill/>
            <a:miter lim="800000"/>
            <a:headEnd/>
            <a:tailEnd/>
          </a:ln>
        </p:spPr>
        <p:txBody>
          <a:bodyPr wrap="square">
            <a:spAutoFit/>
          </a:bodyPr>
          <a:lstStyle/>
          <a:p>
            <a:pPr algn="just"/>
            <a:r>
              <a:rPr lang="es-ES" sz="1600" dirty="0"/>
              <a:t>Procedimiento para el mantenimiento preventivo, incluyendo los procesos indicados en esta presentación: elaboración de listado, clasificación, programación, etc.</a:t>
            </a:r>
          </a:p>
          <a:p>
            <a:pPr algn="just"/>
            <a:endParaRPr lang="es-MX" sz="1600" dirty="0"/>
          </a:p>
          <a:p>
            <a:pPr algn="just"/>
            <a:r>
              <a:rPr lang="es-MX" sz="1600" dirty="0"/>
              <a:t>En los casos que se requiera se elaborarán los procedimientos de cómo realizar un mantenimiento específico</a:t>
            </a:r>
            <a:endParaRPr lang="es-ES" sz="1600" dirty="0"/>
          </a:p>
        </p:txBody>
      </p:sp>
      <p:sp>
        <p:nvSpPr>
          <p:cNvPr id="6" name="Text Box 4">
            <a:extLst>
              <a:ext uri="{FF2B5EF4-FFF2-40B4-BE49-F238E27FC236}">
                <a16:creationId xmlns:a16="http://schemas.microsoft.com/office/drawing/2014/main" id="{27413437-67DA-4E13-86A5-634043207BDE}"/>
              </a:ext>
            </a:extLst>
          </p:cNvPr>
          <p:cNvSpPr txBox="1">
            <a:spLocks noChangeArrowheads="1"/>
          </p:cNvSpPr>
          <p:nvPr/>
        </p:nvSpPr>
        <p:spPr bwMode="auto">
          <a:xfrm>
            <a:off x="4572000" y="781134"/>
            <a:ext cx="4434856" cy="523220"/>
          </a:xfrm>
          <a:prstGeom prst="rect">
            <a:avLst/>
          </a:prstGeom>
          <a:noFill/>
          <a:ln w="9525">
            <a:noFill/>
            <a:miter lim="800000"/>
            <a:headEnd/>
            <a:tailEnd/>
          </a:ln>
        </p:spPr>
        <p:txBody>
          <a:bodyPr wrap="square">
            <a:spAutoFit/>
          </a:bodyPr>
          <a:lstStyle/>
          <a:p>
            <a:pPr algn="ctr"/>
            <a:r>
              <a:rPr lang="es-MX" sz="2800" b="1" dirty="0">
                <a:solidFill>
                  <a:srgbClr val="0094C8"/>
                </a:solidFill>
              </a:rPr>
              <a:t>6. Realizar Mantenimientos</a:t>
            </a:r>
            <a:endParaRPr lang="es-ES" sz="2800" b="1" dirty="0">
              <a:solidFill>
                <a:srgbClr val="0094C8"/>
              </a:solidFill>
            </a:endParaRPr>
          </a:p>
        </p:txBody>
      </p:sp>
      <p:sp>
        <p:nvSpPr>
          <p:cNvPr id="7" name="Text Box 7">
            <a:extLst>
              <a:ext uri="{FF2B5EF4-FFF2-40B4-BE49-F238E27FC236}">
                <a16:creationId xmlns:a16="http://schemas.microsoft.com/office/drawing/2014/main" id="{C9FA080A-EF23-4B0F-A5AB-9F3910D762D4}"/>
              </a:ext>
            </a:extLst>
          </p:cNvPr>
          <p:cNvSpPr txBox="1">
            <a:spLocks noChangeArrowheads="1"/>
          </p:cNvSpPr>
          <p:nvPr/>
        </p:nvSpPr>
        <p:spPr bwMode="auto">
          <a:xfrm>
            <a:off x="4463584" y="1735241"/>
            <a:ext cx="4367266" cy="1815882"/>
          </a:xfrm>
          <a:prstGeom prst="rect">
            <a:avLst/>
          </a:prstGeom>
          <a:noFill/>
          <a:ln w="9525">
            <a:noFill/>
            <a:miter lim="800000"/>
            <a:headEnd/>
            <a:tailEnd/>
          </a:ln>
        </p:spPr>
        <p:txBody>
          <a:bodyPr wrap="square">
            <a:spAutoFit/>
          </a:bodyPr>
          <a:lstStyle/>
          <a:p>
            <a:pPr algn="just"/>
            <a:r>
              <a:rPr lang="es-ES" sz="1600" dirty="0"/>
              <a:t>En la programación se indica los mantenimientos, fechas y responsables.</a:t>
            </a:r>
          </a:p>
          <a:p>
            <a:pPr algn="just"/>
            <a:r>
              <a:rPr lang="es-MX" sz="1600" dirty="0"/>
              <a:t>En esta etapa se realizan las actividades planeadas. En caso de ser necesario se reprograman.</a:t>
            </a:r>
          </a:p>
          <a:p>
            <a:pPr algn="just"/>
            <a:r>
              <a:rPr lang="es-MX" sz="1600" dirty="0"/>
              <a:t>Los mantenimientos correctivos no se programan o se programan en el corto plazo.</a:t>
            </a:r>
            <a:endParaRPr lang="es-ES" sz="1600" dirty="0"/>
          </a:p>
        </p:txBody>
      </p:sp>
      <p:pic>
        <p:nvPicPr>
          <p:cNvPr id="8" name="Imagen 7">
            <a:extLst>
              <a:ext uri="{FF2B5EF4-FFF2-40B4-BE49-F238E27FC236}">
                <a16:creationId xmlns:a16="http://schemas.microsoft.com/office/drawing/2014/main" id="{5017A9C6-F500-4507-88A4-ABAE03F4487F}"/>
              </a:ext>
            </a:extLst>
          </p:cNvPr>
          <p:cNvPicPr>
            <a:picLocks noChangeAspect="1"/>
          </p:cNvPicPr>
          <p:nvPr/>
        </p:nvPicPr>
        <p:blipFill>
          <a:blip r:embed="rId4"/>
          <a:stretch>
            <a:fillRect/>
          </a:stretch>
        </p:blipFill>
        <p:spPr>
          <a:xfrm>
            <a:off x="5852287" y="3551123"/>
            <a:ext cx="2016678" cy="1427536"/>
          </a:xfrm>
          <a:prstGeom prst="rect">
            <a:avLst/>
          </a:prstGeom>
        </p:spPr>
      </p:pic>
    </p:spTree>
    <p:custDataLst>
      <p:tags r:id="rId1"/>
    </p:custDataLst>
    <p:extLst>
      <p:ext uri="{BB962C8B-B14F-4D97-AF65-F5344CB8AC3E}">
        <p14:creationId xmlns:p14="http://schemas.microsoft.com/office/powerpoint/2010/main" val="210040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Programa de mantenimiento</a:t>
            </a:r>
          </a:p>
        </p:txBody>
      </p:sp>
      <p:sp>
        <p:nvSpPr>
          <p:cNvPr id="3" name="Text Box 4">
            <a:extLst>
              <a:ext uri="{FF2B5EF4-FFF2-40B4-BE49-F238E27FC236}">
                <a16:creationId xmlns:a16="http://schemas.microsoft.com/office/drawing/2014/main" id="{9E421D1F-40DF-404C-8B1B-13CD10011039}"/>
              </a:ext>
            </a:extLst>
          </p:cNvPr>
          <p:cNvSpPr txBox="1">
            <a:spLocks noChangeArrowheads="1"/>
          </p:cNvSpPr>
          <p:nvPr/>
        </p:nvSpPr>
        <p:spPr bwMode="auto">
          <a:xfrm>
            <a:off x="1255713" y="1268413"/>
            <a:ext cx="7848600" cy="457200"/>
          </a:xfrm>
          <a:prstGeom prst="rect">
            <a:avLst/>
          </a:prstGeom>
          <a:noFill/>
          <a:ln w="9525">
            <a:noFill/>
            <a:miter lim="800000"/>
            <a:headEnd/>
            <a:tailEnd/>
          </a:ln>
        </p:spPr>
        <p:txBody>
          <a:bodyPr>
            <a:spAutoFit/>
          </a:bodyPr>
          <a:lstStyle/>
          <a:p>
            <a:pPr algn="ctr"/>
            <a:r>
              <a:rPr lang="es-MX" sz="2400" b="1" dirty="0">
                <a:solidFill>
                  <a:schemeClr val="bg1"/>
                </a:solidFill>
              </a:rPr>
              <a:t>Implementar Registros de Mantenimiento</a:t>
            </a:r>
            <a:endParaRPr lang="es-ES" sz="2400" b="1" dirty="0">
              <a:solidFill>
                <a:schemeClr val="bg1"/>
              </a:solidFill>
            </a:endParaRPr>
          </a:p>
        </p:txBody>
      </p:sp>
      <p:sp>
        <p:nvSpPr>
          <p:cNvPr id="4" name="Text Box 7">
            <a:extLst>
              <a:ext uri="{FF2B5EF4-FFF2-40B4-BE49-F238E27FC236}">
                <a16:creationId xmlns:a16="http://schemas.microsoft.com/office/drawing/2014/main" id="{8335A7D7-8993-45E9-A9C7-F6C95508BA78}"/>
              </a:ext>
            </a:extLst>
          </p:cNvPr>
          <p:cNvSpPr txBox="1">
            <a:spLocks noChangeArrowheads="1"/>
          </p:cNvSpPr>
          <p:nvPr/>
        </p:nvSpPr>
        <p:spPr bwMode="auto">
          <a:xfrm>
            <a:off x="112384" y="1556803"/>
            <a:ext cx="4361583" cy="1908215"/>
          </a:xfrm>
          <a:prstGeom prst="rect">
            <a:avLst/>
          </a:prstGeom>
          <a:noFill/>
          <a:ln w="9525">
            <a:noFill/>
            <a:miter lim="800000"/>
            <a:headEnd/>
            <a:tailEnd/>
          </a:ln>
        </p:spPr>
        <p:txBody>
          <a:bodyPr wrap="square">
            <a:spAutoFit/>
          </a:bodyPr>
          <a:lstStyle/>
          <a:p>
            <a:pPr algn="just">
              <a:defRPr/>
            </a:pPr>
            <a:r>
              <a:rPr lang="es-ES" sz="1600" dirty="0"/>
              <a:t>Los registros de los mantenimientos realizados generan información útil para posteriores análisis.</a:t>
            </a:r>
          </a:p>
          <a:p>
            <a:pPr algn="just">
              <a:defRPr/>
            </a:pPr>
            <a:endParaRPr lang="es-ES" sz="1600" dirty="0"/>
          </a:p>
          <a:p>
            <a:pPr marL="342900" indent="-342900" algn="just">
              <a:buFontTx/>
              <a:buChar char="•"/>
              <a:defRPr/>
            </a:pPr>
            <a:r>
              <a:rPr lang="es-MX" sz="1600" dirty="0"/>
              <a:t>Se cumplió con la fecha programada</a:t>
            </a:r>
          </a:p>
          <a:p>
            <a:pPr marL="342900" indent="-342900" algn="just">
              <a:buFontTx/>
              <a:buChar char="•"/>
              <a:defRPr/>
            </a:pPr>
            <a:r>
              <a:rPr lang="es-MX" sz="1600" dirty="0"/>
              <a:t>Responsable del mantenimiento</a:t>
            </a:r>
          </a:p>
          <a:p>
            <a:pPr marL="342900" indent="-342900" algn="just">
              <a:buFontTx/>
              <a:buChar char="•"/>
              <a:defRPr/>
            </a:pPr>
            <a:r>
              <a:rPr lang="es-MX" sz="1600" dirty="0"/>
              <a:t>Observaciones, entre otros.</a:t>
            </a:r>
            <a:endParaRPr lang="es-ES" sz="1600" dirty="0"/>
          </a:p>
          <a:p>
            <a:pPr algn="just">
              <a:defRPr/>
            </a:pPr>
            <a:endParaRPr lang="es-ES" sz="2000" dirty="0"/>
          </a:p>
        </p:txBody>
      </p:sp>
      <p:sp>
        <p:nvSpPr>
          <p:cNvPr id="5" name="Text Box 4">
            <a:extLst>
              <a:ext uri="{FF2B5EF4-FFF2-40B4-BE49-F238E27FC236}">
                <a16:creationId xmlns:a16="http://schemas.microsoft.com/office/drawing/2014/main" id="{47665B47-DDD9-47EA-AA43-1C32AE780106}"/>
              </a:ext>
            </a:extLst>
          </p:cNvPr>
          <p:cNvSpPr txBox="1">
            <a:spLocks noChangeArrowheads="1"/>
          </p:cNvSpPr>
          <p:nvPr/>
        </p:nvSpPr>
        <p:spPr bwMode="auto">
          <a:xfrm>
            <a:off x="112384" y="690162"/>
            <a:ext cx="3916858" cy="954107"/>
          </a:xfrm>
          <a:prstGeom prst="rect">
            <a:avLst/>
          </a:prstGeom>
          <a:noFill/>
          <a:ln w="9525">
            <a:noFill/>
            <a:miter lim="800000"/>
            <a:headEnd/>
            <a:tailEnd/>
          </a:ln>
        </p:spPr>
        <p:txBody>
          <a:bodyPr wrap="square">
            <a:spAutoFit/>
          </a:bodyPr>
          <a:lstStyle/>
          <a:p>
            <a:pPr algn="ctr"/>
            <a:r>
              <a:rPr lang="es-MX" sz="2800" b="1" dirty="0">
                <a:solidFill>
                  <a:srgbClr val="0094C8"/>
                </a:solidFill>
              </a:rPr>
              <a:t>7. Implementar Registros de Mantenimiento</a:t>
            </a:r>
            <a:endParaRPr lang="es-ES" sz="2800" b="1" dirty="0">
              <a:solidFill>
                <a:srgbClr val="0094C8"/>
              </a:solidFill>
            </a:endParaRPr>
          </a:p>
        </p:txBody>
      </p:sp>
      <p:pic>
        <p:nvPicPr>
          <p:cNvPr id="6" name="Imagen 5">
            <a:extLst>
              <a:ext uri="{FF2B5EF4-FFF2-40B4-BE49-F238E27FC236}">
                <a16:creationId xmlns:a16="http://schemas.microsoft.com/office/drawing/2014/main" id="{50F8AE9A-36DC-40A9-93D5-787435C317DB}"/>
              </a:ext>
            </a:extLst>
          </p:cNvPr>
          <p:cNvPicPr>
            <a:picLocks noChangeAspect="1"/>
          </p:cNvPicPr>
          <p:nvPr/>
        </p:nvPicPr>
        <p:blipFill>
          <a:blip r:embed="rId4"/>
          <a:stretch>
            <a:fillRect/>
          </a:stretch>
        </p:blipFill>
        <p:spPr>
          <a:xfrm>
            <a:off x="687658" y="3163670"/>
            <a:ext cx="2708167" cy="2092191"/>
          </a:xfrm>
          <a:prstGeom prst="rect">
            <a:avLst/>
          </a:prstGeom>
        </p:spPr>
      </p:pic>
      <p:sp>
        <p:nvSpPr>
          <p:cNvPr id="7" name="Text Box 4">
            <a:extLst>
              <a:ext uri="{FF2B5EF4-FFF2-40B4-BE49-F238E27FC236}">
                <a16:creationId xmlns:a16="http://schemas.microsoft.com/office/drawing/2014/main" id="{AA109355-58CA-46B4-BD0D-C810535EE774}"/>
              </a:ext>
            </a:extLst>
          </p:cNvPr>
          <p:cNvSpPr txBox="1">
            <a:spLocks noChangeArrowheads="1"/>
          </p:cNvSpPr>
          <p:nvPr/>
        </p:nvSpPr>
        <p:spPr bwMode="auto">
          <a:xfrm>
            <a:off x="4324733" y="689720"/>
            <a:ext cx="4392289" cy="954107"/>
          </a:xfrm>
          <a:prstGeom prst="rect">
            <a:avLst/>
          </a:prstGeom>
          <a:noFill/>
          <a:ln w="9525">
            <a:noFill/>
            <a:miter lim="800000"/>
            <a:headEnd/>
            <a:tailEnd/>
          </a:ln>
        </p:spPr>
        <p:txBody>
          <a:bodyPr wrap="square">
            <a:spAutoFit/>
          </a:bodyPr>
          <a:lstStyle/>
          <a:p>
            <a:pPr algn="ctr"/>
            <a:r>
              <a:rPr lang="es-MX" sz="2800" b="1" dirty="0">
                <a:solidFill>
                  <a:srgbClr val="0094C8"/>
                </a:solidFill>
              </a:rPr>
              <a:t>8. Implementar Indicadores de Mantenimiento</a:t>
            </a:r>
            <a:endParaRPr lang="es-ES" sz="2800" b="1" dirty="0">
              <a:solidFill>
                <a:srgbClr val="0094C8"/>
              </a:solidFill>
            </a:endParaRPr>
          </a:p>
        </p:txBody>
      </p:sp>
      <p:sp>
        <p:nvSpPr>
          <p:cNvPr id="8" name="Text Box 7">
            <a:extLst>
              <a:ext uri="{FF2B5EF4-FFF2-40B4-BE49-F238E27FC236}">
                <a16:creationId xmlns:a16="http://schemas.microsoft.com/office/drawing/2014/main" id="{AB432B57-282F-4D13-A24C-8D6CFEA60293}"/>
              </a:ext>
            </a:extLst>
          </p:cNvPr>
          <p:cNvSpPr txBox="1">
            <a:spLocks noChangeArrowheads="1"/>
          </p:cNvSpPr>
          <p:nvPr/>
        </p:nvSpPr>
        <p:spPr bwMode="auto">
          <a:xfrm>
            <a:off x="4769458" y="1556803"/>
            <a:ext cx="3816350" cy="1077218"/>
          </a:xfrm>
          <a:prstGeom prst="rect">
            <a:avLst/>
          </a:prstGeom>
          <a:noFill/>
          <a:ln w="9525">
            <a:noFill/>
            <a:miter lim="800000"/>
            <a:headEnd/>
            <a:tailEnd/>
          </a:ln>
        </p:spPr>
        <p:txBody>
          <a:bodyPr>
            <a:spAutoFit/>
          </a:bodyPr>
          <a:lstStyle/>
          <a:p>
            <a:r>
              <a:rPr lang="es-ES" sz="1600" dirty="0"/>
              <a:t>El análisis de la frecuencia de mantenimiento y la recurrencia de la falla nos puede dar una idea de la efectividad del mantenimiento.</a:t>
            </a:r>
          </a:p>
        </p:txBody>
      </p:sp>
      <p:sp>
        <p:nvSpPr>
          <p:cNvPr id="10" name="Text Box 8">
            <a:extLst>
              <a:ext uri="{FF2B5EF4-FFF2-40B4-BE49-F238E27FC236}">
                <a16:creationId xmlns:a16="http://schemas.microsoft.com/office/drawing/2014/main" id="{5A6F87DF-2563-49B1-A39B-8E6672827DB3}"/>
              </a:ext>
            </a:extLst>
          </p:cNvPr>
          <p:cNvSpPr txBox="1">
            <a:spLocks noChangeArrowheads="1"/>
          </p:cNvSpPr>
          <p:nvPr/>
        </p:nvSpPr>
        <p:spPr bwMode="auto">
          <a:xfrm>
            <a:off x="4670035" y="2651324"/>
            <a:ext cx="3887787" cy="830997"/>
          </a:xfrm>
          <a:prstGeom prst="rect">
            <a:avLst/>
          </a:prstGeom>
          <a:noFill/>
          <a:ln w="9525">
            <a:noFill/>
            <a:miter lim="800000"/>
            <a:headEnd/>
            <a:tailEnd/>
          </a:ln>
        </p:spPr>
        <p:txBody>
          <a:bodyPr>
            <a:spAutoFit/>
          </a:bodyPr>
          <a:lstStyle/>
          <a:p>
            <a:pPr marL="342900" indent="-342900">
              <a:buFontTx/>
              <a:buChar char="•"/>
            </a:pPr>
            <a:r>
              <a:rPr lang="es-MX" sz="1600" dirty="0"/>
              <a:t>Frecuencia del mantenimiento</a:t>
            </a:r>
          </a:p>
          <a:p>
            <a:pPr marL="342900" indent="-342900">
              <a:buFontTx/>
              <a:buChar char="•"/>
            </a:pPr>
            <a:r>
              <a:rPr lang="es-MX" sz="1600" dirty="0"/>
              <a:t>Duración del mantenimiento</a:t>
            </a:r>
          </a:p>
          <a:p>
            <a:pPr marL="342900" indent="-342900">
              <a:buFontTx/>
              <a:buChar char="•"/>
            </a:pPr>
            <a:r>
              <a:rPr lang="es-MX" sz="1600" dirty="0"/>
              <a:t>Costo del mantenimiento</a:t>
            </a:r>
            <a:endParaRPr lang="es-ES" sz="1600" dirty="0"/>
          </a:p>
        </p:txBody>
      </p:sp>
      <p:pic>
        <p:nvPicPr>
          <p:cNvPr id="11" name="Imagen 10">
            <a:extLst>
              <a:ext uri="{FF2B5EF4-FFF2-40B4-BE49-F238E27FC236}">
                <a16:creationId xmlns:a16="http://schemas.microsoft.com/office/drawing/2014/main" id="{AF0CB761-7961-4468-A777-4FDF43428E56}"/>
              </a:ext>
            </a:extLst>
          </p:cNvPr>
          <p:cNvPicPr>
            <a:picLocks noChangeAspect="1"/>
          </p:cNvPicPr>
          <p:nvPr/>
        </p:nvPicPr>
        <p:blipFill>
          <a:blip r:embed="rId5"/>
          <a:stretch>
            <a:fillRect/>
          </a:stretch>
        </p:blipFill>
        <p:spPr>
          <a:xfrm>
            <a:off x="5020080" y="3559732"/>
            <a:ext cx="2082178" cy="1838242"/>
          </a:xfrm>
          <a:prstGeom prst="rect">
            <a:avLst/>
          </a:prstGeom>
        </p:spPr>
      </p:pic>
    </p:spTree>
    <p:custDataLst>
      <p:tags r:id="rId1"/>
    </p:custDataLst>
    <p:extLst>
      <p:ext uri="{BB962C8B-B14F-4D97-AF65-F5344CB8AC3E}">
        <p14:creationId xmlns:p14="http://schemas.microsoft.com/office/powerpoint/2010/main" val="148168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Programa de mantenimiento</a:t>
            </a:r>
          </a:p>
        </p:txBody>
      </p:sp>
      <p:sp>
        <p:nvSpPr>
          <p:cNvPr id="3" name="Text Box 4">
            <a:extLst>
              <a:ext uri="{FF2B5EF4-FFF2-40B4-BE49-F238E27FC236}">
                <a16:creationId xmlns:a16="http://schemas.microsoft.com/office/drawing/2014/main" id="{D0396C90-12F4-47A8-9258-3CCB79B85E01}"/>
              </a:ext>
            </a:extLst>
          </p:cNvPr>
          <p:cNvSpPr txBox="1">
            <a:spLocks noChangeArrowheads="1"/>
          </p:cNvSpPr>
          <p:nvPr/>
        </p:nvSpPr>
        <p:spPr bwMode="auto">
          <a:xfrm>
            <a:off x="-60712" y="747858"/>
            <a:ext cx="4361112" cy="954107"/>
          </a:xfrm>
          <a:prstGeom prst="rect">
            <a:avLst/>
          </a:prstGeom>
          <a:noFill/>
          <a:ln w="9525">
            <a:noFill/>
            <a:miter lim="800000"/>
            <a:headEnd/>
            <a:tailEnd/>
          </a:ln>
        </p:spPr>
        <p:txBody>
          <a:bodyPr wrap="square">
            <a:spAutoFit/>
          </a:bodyPr>
          <a:lstStyle/>
          <a:p>
            <a:pPr algn="ctr"/>
            <a:r>
              <a:rPr lang="es-MX" sz="2800" b="1" dirty="0">
                <a:solidFill>
                  <a:srgbClr val="0094C8"/>
                </a:solidFill>
              </a:rPr>
              <a:t>9. Analizar Resultados e Implementar Mejoras</a:t>
            </a:r>
            <a:endParaRPr lang="es-ES" sz="2800" b="1" dirty="0">
              <a:solidFill>
                <a:srgbClr val="0094C8"/>
              </a:solidFill>
            </a:endParaRPr>
          </a:p>
        </p:txBody>
      </p:sp>
      <p:sp>
        <p:nvSpPr>
          <p:cNvPr id="4" name="Text Box 7">
            <a:extLst>
              <a:ext uri="{FF2B5EF4-FFF2-40B4-BE49-F238E27FC236}">
                <a16:creationId xmlns:a16="http://schemas.microsoft.com/office/drawing/2014/main" id="{690B05AE-C0AB-4963-BCA5-F17DBF2F24AD}"/>
              </a:ext>
            </a:extLst>
          </p:cNvPr>
          <p:cNvSpPr txBox="1">
            <a:spLocks noChangeArrowheads="1"/>
          </p:cNvSpPr>
          <p:nvPr/>
        </p:nvSpPr>
        <p:spPr bwMode="auto">
          <a:xfrm>
            <a:off x="163407" y="2076260"/>
            <a:ext cx="3960812" cy="2308324"/>
          </a:xfrm>
          <a:prstGeom prst="rect">
            <a:avLst/>
          </a:prstGeom>
          <a:noFill/>
          <a:ln w="9525">
            <a:noFill/>
            <a:miter lim="800000"/>
            <a:headEnd/>
            <a:tailEnd/>
          </a:ln>
        </p:spPr>
        <p:txBody>
          <a:bodyPr>
            <a:spAutoFit/>
          </a:bodyPr>
          <a:lstStyle/>
          <a:p>
            <a:pPr marL="342900" indent="-342900">
              <a:buFontTx/>
              <a:buChar char="•"/>
            </a:pPr>
            <a:r>
              <a:rPr lang="es-ES" dirty="0"/>
              <a:t>No se </a:t>
            </a:r>
            <a:r>
              <a:rPr lang="es-ES" dirty="0" smtClean="0"/>
              <a:t>está </a:t>
            </a:r>
            <a:r>
              <a:rPr lang="es-ES" dirty="0"/>
              <a:t>realizando un correcto </a:t>
            </a:r>
            <a:r>
              <a:rPr lang="es-ES" dirty="0" smtClean="0"/>
              <a:t>mantenimiento.</a:t>
            </a:r>
            <a:endParaRPr lang="es-ES" dirty="0"/>
          </a:p>
          <a:p>
            <a:pPr marL="342900" indent="-342900">
              <a:buFontTx/>
              <a:buChar char="•"/>
            </a:pPr>
            <a:r>
              <a:rPr lang="es-ES" dirty="0"/>
              <a:t>Es necesario cambiar el </a:t>
            </a:r>
            <a:r>
              <a:rPr lang="es-ES" dirty="0" smtClean="0"/>
              <a:t>equipo.</a:t>
            </a:r>
            <a:endParaRPr lang="es-ES" dirty="0"/>
          </a:p>
          <a:p>
            <a:pPr marL="342900" indent="-342900">
              <a:buFontTx/>
              <a:buChar char="•"/>
            </a:pPr>
            <a:r>
              <a:rPr lang="es-ES" dirty="0"/>
              <a:t>Equipos que más fallan o que generan más costos de </a:t>
            </a:r>
            <a:r>
              <a:rPr lang="es-ES" dirty="0" smtClean="0"/>
              <a:t>mantenimiento.</a:t>
            </a:r>
            <a:endParaRPr lang="es-ES" dirty="0"/>
          </a:p>
          <a:p>
            <a:pPr marL="342900" indent="-342900">
              <a:buFontTx/>
              <a:buChar char="•"/>
            </a:pPr>
            <a:r>
              <a:rPr lang="es-MX" dirty="0"/>
              <a:t>Modificar la frecuencia del </a:t>
            </a:r>
            <a:r>
              <a:rPr lang="es-MX" dirty="0" smtClean="0"/>
              <a:t>mantenimiento.</a:t>
            </a:r>
            <a:endParaRPr lang="es-ES" dirty="0"/>
          </a:p>
        </p:txBody>
      </p:sp>
      <p:pic>
        <p:nvPicPr>
          <p:cNvPr id="6" name="Imagen 5">
            <a:extLst>
              <a:ext uri="{FF2B5EF4-FFF2-40B4-BE49-F238E27FC236}">
                <a16:creationId xmlns:a16="http://schemas.microsoft.com/office/drawing/2014/main" id="{765130CA-74D5-4474-AF38-B0C2306BC015}"/>
              </a:ext>
            </a:extLst>
          </p:cNvPr>
          <p:cNvPicPr>
            <a:picLocks noChangeAspect="1"/>
          </p:cNvPicPr>
          <p:nvPr/>
        </p:nvPicPr>
        <p:blipFill>
          <a:blip r:embed="rId4"/>
          <a:stretch>
            <a:fillRect/>
          </a:stretch>
        </p:blipFill>
        <p:spPr>
          <a:xfrm>
            <a:off x="6490087" y="2320570"/>
            <a:ext cx="2466975" cy="1073860"/>
          </a:xfrm>
          <a:prstGeom prst="rect">
            <a:avLst/>
          </a:prstGeom>
        </p:spPr>
      </p:pic>
      <p:pic>
        <p:nvPicPr>
          <p:cNvPr id="7" name="Imagen 6">
            <a:extLst>
              <a:ext uri="{FF2B5EF4-FFF2-40B4-BE49-F238E27FC236}">
                <a16:creationId xmlns:a16="http://schemas.microsoft.com/office/drawing/2014/main" id="{3F1FD537-9562-4325-A77E-954D0A7862D6}"/>
              </a:ext>
            </a:extLst>
          </p:cNvPr>
          <p:cNvPicPr>
            <a:picLocks noChangeAspect="1"/>
          </p:cNvPicPr>
          <p:nvPr/>
        </p:nvPicPr>
        <p:blipFill>
          <a:blip r:embed="rId5"/>
          <a:stretch>
            <a:fillRect/>
          </a:stretch>
        </p:blipFill>
        <p:spPr>
          <a:xfrm>
            <a:off x="4260019" y="2393264"/>
            <a:ext cx="1827260" cy="1368681"/>
          </a:xfrm>
          <a:prstGeom prst="rect">
            <a:avLst/>
          </a:prstGeom>
        </p:spPr>
      </p:pic>
      <p:pic>
        <p:nvPicPr>
          <p:cNvPr id="8" name="Imagen 7">
            <a:extLst>
              <a:ext uri="{FF2B5EF4-FFF2-40B4-BE49-F238E27FC236}">
                <a16:creationId xmlns:a16="http://schemas.microsoft.com/office/drawing/2014/main" id="{24EAAA38-8731-4AB6-B976-1B15F592C68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568031" y="3961436"/>
            <a:ext cx="1503611" cy="1503611"/>
          </a:xfrm>
          <a:prstGeom prst="rect">
            <a:avLst/>
          </a:prstGeom>
        </p:spPr>
      </p:pic>
      <p:pic>
        <p:nvPicPr>
          <p:cNvPr id="10" name="Imagen 9">
            <a:extLst>
              <a:ext uri="{FF2B5EF4-FFF2-40B4-BE49-F238E27FC236}">
                <a16:creationId xmlns:a16="http://schemas.microsoft.com/office/drawing/2014/main" id="{D8965792-8443-41AB-BC37-F7A83E16F302}"/>
              </a:ext>
            </a:extLst>
          </p:cNvPr>
          <p:cNvPicPr>
            <a:picLocks noChangeAspect="1"/>
          </p:cNvPicPr>
          <p:nvPr/>
        </p:nvPicPr>
        <p:blipFill>
          <a:blip r:embed="rId7"/>
          <a:stretch>
            <a:fillRect/>
          </a:stretch>
        </p:blipFill>
        <p:spPr>
          <a:xfrm>
            <a:off x="4572000" y="771335"/>
            <a:ext cx="3495675" cy="1304925"/>
          </a:xfrm>
          <a:prstGeom prst="rect">
            <a:avLst/>
          </a:prstGeom>
        </p:spPr>
      </p:pic>
    </p:spTree>
    <p:custDataLst>
      <p:tags r:id="rId1"/>
    </p:custDataLst>
    <p:extLst>
      <p:ext uri="{BB962C8B-B14F-4D97-AF65-F5344CB8AC3E}">
        <p14:creationId xmlns:p14="http://schemas.microsoft.com/office/powerpoint/2010/main" val="264945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8719748" cy="480131"/>
          </a:xfrm>
          <a:prstGeom prst="rect">
            <a:avLst/>
          </a:prstGeom>
        </p:spPr>
        <p:txBody>
          <a:bodyPr wrap="square">
            <a:spAutoFit/>
          </a:bodyPr>
          <a:lstStyle/>
          <a:p>
            <a:pPr>
              <a:lnSpc>
                <a:spcPct val="90000"/>
              </a:lnSpc>
              <a:spcBef>
                <a:spcPts val="1000"/>
              </a:spcBef>
              <a:defRPr/>
            </a:pPr>
            <a:r>
              <a:rPr lang="es-PE" sz="2800" b="1" dirty="0">
                <a:solidFill>
                  <a:schemeClr val="bg1"/>
                </a:solidFill>
                <a:cs typeface="Calibri"/>
              </a:rPr>
              <a:t>/ Mantenimiento autónomo</a:t>
            </a:r>
          </a:p>
        </p:txBody>
      </p:sp>
    </p:spTree>
    <p:custDataLst>
      <p:tags r:id="rId1"/>
    </p:custDataLst>
    <p:extLst>
      <p:ext uri="{BB962C8B-B14F-4D97-AF65-F5344CB8AC3E}">
        <p14:creationId xmlns:p14="http://schemas.microsoft.com/office/powerpoint/2010/main" val="372523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Mantenimiento autónomo</a:t>
            </a:r>
          </a:p>
        </p:txBody>
      </p:sp>
      <p:sp>
        <p:nvSpPr>
          <p:cNvPr id="3" name="Text Box 7">
            <a:extLst>
              <a:ext uri="{FF2B5EF4-FFF2-40B4-BE49-F238E27FC236}">
                <a16:creationId xmlns:a16="http://schemas.microsoft.com/office/drawing/2014/main" id="{200B29BD-B7BB-4577-8DE0-2F9DAECC65F7}"/>
              </a:ext>
            </a:extLst>
          </p:cNvPr>
          <p:cNvSpPr txBox="1">
            <a:spLocks noChangeArrowheads="1"/>
          </p:cNvSpPr>
          <p:nvPr/>
        </p:nvSpPr>
        <p:spPr bwMode="auto">
          <a:xfrm>
            <a:off x="301816" y="690162"/>
            <a:ext cx="8540368" cy="1077218"/>
          </a:xfrm>
          <a:prstGeom prst="rect">
            <a:avLst/>
          </a:prstGeom>
          <a:noFill/>
          <a:ln w="28575">
            <a:solidFill>
              <a:srgbClr val="FF0000"/>
            </a:solidFill>
            <a:prstDash val="dash"/>
            <a:miter lim="800000"/>
            <a:headEnd/>
            <a:tailEnd/>
          </a:ln>
        </p:spPr>
        <p:txBody>
          <a:bodyPr wrap="square">
            <a:spAutoFit/>
          </a:bodyPr>
          <a:lstStyle/>
          <a:p>
            <a:pPr algn="just"/>
            <a:r>
              <a:rPr lang="es-PE" sz="1600" dirty="0"/>
              <a:t>Las políticas y técnicas del mantenimiento preventivo deben incluir un énfasis en que los empleados acepten la responsabilidad del mantenimiento en equipo; se incluye “observar, revisar, ajustar, limpiar y notificar”. Los empleados pueden predecir las fallas, prevenir las interrupciones y prolongar la vida del equipo.</a:t>
            </a:r>
            <a:endParaRPr lang="es-MX" sz="1600" dirty="0"/>
          </a:p>
        </p:txBody>
      </p:sp>
      <p:sp>
        <p:nvSpPr>
          <p:cNvPr id="4" name="CuadroTexto 3">
            <a:extLst>
              <a:ext uri="{FF2B5EF4-FFF2-40B4-BE49-F238E27FC236}">
                <a16:creationId xmlns:a16="http://schemas.microsoft.com/office/drawing/2014/main" id="{261363CE-3C43-4728-987C-39FA9226433E}"/>
              </a:ext>
            </a:extLst>
          </p:cNvPr>
          <p:cNvSpPr txBox="1"/>
          <p:nvPr/>
        </p:nvSpPr>
        <p:spPr>
          <a:xfrm>
            <a:off x="228352" y="5022304"/>
            <a:ext cx="4003090" cy="369332"/>
          </a:xfrm>
          <a:prstGeom prst="rect">
            <a:avLst/>
          </a:prstGeom>
          <a:noFill/>
        </p:spPr>
        <p:txBody>
          <a:bodyPr wrap="square" rtlCol="0">
            <a:spAutoFit/>
          </a:bodyPr>
          <a:lstStyle/>
          <a:p>
            <a:r>
              <a:rPr lang="es-PE" dirty="0"/>
              <a:t>Aumento de la propiedad del operario</a:t>
            </a:r>
          </a:p>
        </p:txBody>
      </p:sp>
      <p:cxnSp>
        <p:nvCxnSpPr>
          <p:cNvPr id="5" name="Conector recto de flecha 4">
            <a:extLst>
              <a:ext uri="{FF2B5EF4-FFF2-40B4-BE49-F238E27FC236}">
                <a16:creationId xmlns:a16="http://schemas.microsoft.com/office/drawing/2014/main" id="{80DEDD6B-AC73-4A73-9321-A8CFE9A1B533}"/>
              </a:ext>
            </a:extLst>
          </p:cNvPr>
          <p:cNvCxnSpPr/>
          <p:nvPr/>
        </p:nvCxnSpPr>
        <p:spPr>
          <a:xfrm flipH="1">
            <a:off x="1041765" y="5394377"/>
            <a:ext cx="2376264"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CuadroTexto 5">
            <a:extLst>
              <a:ext uri="{FF2B5EF4-FFF2-40B4-BE49-F238E27FC236}">
                <a16:creationId xmlns:a16="http://schemas.microsoft.com/office/drawing/2014/main" id="{E681BB5C-CD9D-4F15-A017-8822541522B0}"/>
              </a:ext>
            </a:extLst>
          </p:cNvPr>
          <p:cNvSpPr txBox="1"/>
          <p:nvPr/>
        </p:nvSpPr>
        <p:spPr>
          <a:xfrm>
            <a:off x="5982440" y="5025045"/>
            <a:ext cx="2850962" cy="369332"/>
          </a:xfrm>
          <a:prstGeom prst="rect">
            <a:avLst/>
          </a:prstGeom>
          <a:noFill/>
        </p:spPr>
        <p:txBody>
          <a:bodyPr wrap="square" rtlCol="0">
            <a:spAutoFit/>
          </a:bodyPr>
          <a:lstStyle/>
          <a:p>
            <a:r>
              <a:rPr lang="es-PE" dirty="0"/>
              <a:t>Aumento de la complejidad</a:t>
            </a:r>
          </a:p>
        </p:txBody>
      </p:sp>
      <p:cxnSp>
        <p:nvCxnSpPr>
          <p:cNvPr id="7" name="Conector recto de flecha 6">
            <a:extLst>
              <a:ext uri="{FF2B5EF4-FFF2-40B4-BE49-F238E27FC236}">
                <a16:creationId xmlns:a16="http://schemas.microsoft.com/office/drawing/2014/main" id="{749B0D27-740D-4A19-B2E1-D04F54F9AAEF}"/>
              </a:ext>
            </a:extLst>
          </p:cNvPr>
          <p:cNvCxnSpPr/>
          <p:nvPr/>
        </p:nvCxnSpPr>
        <p:spPr>
          <a:xfrm>
            <a:off x="6362483" y="5394377"/>
            <a:ext cx="2233822"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CuadroTexto 7">
            <a:extLst>
              <a:ext uri="{FF2B5EF4-FFF2-40B4-BE49-F238E27FC236}">
                <a16:creationId xmlns:a16="http://schemas.microsoft.com/office/drawing/2014/main" id="{5D823B56-BA13-4B87-A4DE-2F626AD4C58C}"/>
              </a:ext>
            </a:extLst>
          </p:cNvPr>
          <p:cNvSpPr txBox="1"/>
          <p:nvPr/>
        </p:nvSpPr>
        <p:spPr>
          <a:xfrm>
            <a:off x="440502" y="1838136"/>
            <a:ext cx="2685234" cy="584775"/>
          </a:xfrm>
          <a:prstGeom prst="rect">
            <a:avLst/>
          </a:prstGeom>
          <a:noFill/>
        </p:spPr>
        <p:txBody>
          <a:bodyPr wrap="square" rtlCol="0">
            <a:spAutoFit/>
          </a:bodyPr>
          <a:lstStyle/>
          <a:p>
            <a:r>
              <a:rPr lang="es-PE" sz="1600" b="1" dirty="0"/>
              <a:t>Operario</a:t>
            </a:r>
          </a:p>
          <a:p>
            <a:r>
              <a:rPr lang="es-PE" sz="1600" b="1" dirty="0"/>
              <a:t>Mantenimiento autónomo</a:t>
            </a:r>
          </a:p>
        </p:txBody>
      </p:sp>
      <p:sp>
        <p:nvSpPr>
          <p:cNvPr id="10" name="CuadroTexto 9">
            <a:extLst>
              <a:ext uri="{FF2B5EF4-FFF2-40B4-BE49-F238E27FC236}">
                <a16:creationId xmlns:a16="http://schemas.microsoft.com/office/drawing/2014/main" id="{98544CEE-84A6-42E1-94AB-61F7639F6418}"/>
              </a:ext>
            </a:extLst>
          </p:cNvPr>
          <p:cNvSpPr txBox="1"/>
          <p:nvPr/>
        </p:nvSpPr>
        <p:spPr>
          <a:xfrm>
            <a:off x="2909712" y="1838136"/>
            <a:ext cx="2685234" cy="584775"/>
          </a:xfrm>
          <a:prstGeom prst="rect">
            <a:avLst/>
          </a:prstGeom>
          <a:noFill/>
        </p:spPr>
        <p:txBody>
          <a:bodyPr wrap="square" rtlCol="0">
            <a:spAutoFit/>
          </a:bodyPr>
          <a:lstStyle/>
          <a:p>
            <a:r>
              <a:rPr lang="es-PE" sz="1600" b="1" dirty="0"/>
              <a:t>Operario</a:t>
            </a:r>
          </a:p>
          <a:p>
            <a:r>
              <a:rPr lang="es-PE" sz="1600" b="1" dirty="0"/>
              <a:t>Mantenimiento autónomo</a:t>
            </a:r>
          </a:p>
        </p:txBody>
      </p:sp>
      <p:sp>
        <p:nvSpPr>
          <p:cNvPr id="11" name="CuadroTexto 10">
            <a:extLst>
              <a:ext uri="{FF2B5EF4-FFF2-40B4-BE49-F238E27FC236}">
                <a16:creationId xmlns:a16="http://schemas.microsoft.com/office/drawing/2014/main" id="{9DB5E334-3586-45E3-9051-49052DEC23E0}"/>
              </a:ext>
            </a:extLst>
          </p:cNvPr>
          <p:cNvSpPr txBox="1"/>
          <p:nvPr/>
        </p:nvSpPr>
        <p:spPr>
          <a:xfrm>
            <a:off x="5300655" y="1855107"/>
            <a:ext cx="1785521" cy="584775"/>
          </a:xfrm>
          <a:prstGeom prst="rect">
            <a:avLst/>
          </a:prstGeom>
          <a:noFill/>
        </p:spPr>
        <p:txBody>
          <a:bodyPr wrap="square" rtlCol="0">
            <a:spAutoFit/>
          </a:bodyPr>
          <a:lstStyle/>
          <a:p>
            <a:r>
              <a:rPr lang="es-PE" sz="1600" b="1" dirty="0"/>
              <a:t>Servicio en campo </a:t>
            </a:r>
          </a:p>
          <a:p>
            <a:r>
              <a:rPr lang="es-PE" sz="1600" b="1" dirty="0"/>
              <a:t>del fabricante</a:t>
            </a:r>
          </a:p>
        </p:txBody>
      </p:sp>
      <p:sp>
        <p:nvSpPr>
          <p:cNvPr id="12" name="CuadroTexto 11">
            <a:extLst>
              <a:ext uri="{FF2B5EF4-FFF2-40B4-BE49-F238E27FC236}">
                <a16:creationId xmlns:a16="http://schemas.microsoft.com/office/drawing/2014/main" id="{68B27D91-57F8-484E-8900-F653739BB13D}"/>
              </a:ext>
            </a:extLst>
          </p:cNvPr>
          <p:cNvSpPr txBox="1"/>
          <p:nvPr/>
        </p:nvSpPr>
        <p:spPr>
          <a:xfrm>
            <a:off x="7009551" y="1851834"/>
            <a:ext cx="1996278" cy="584775"/>
          </a:xfrm>
          <a:prstGeom prst="rect">
            <a:avLst/>
          </a:prstGeom>
          <a:noFill/>
        </p:spPr>
        <p:txBody>
          <a:bodyPr wrap="square" rtlCol="0">
            <a:spAutoFit/>
          </a:bodyPr>
          <a:lstStyle/>
          <a:p>
            <a:r>
              <a:rPr lang="es-PE" sz="1600" b="1" dirty="0"/>
              <a:t>Servicio de almacén (equipo devuelto)</a:t>
            </a:r>
          </a:p>
        </p:txBody>
      </p:sp>
      <p:grpSp>
        <p:nvGrpSpPr>
          <p:cNvPr id="16" name="Grupo 15">
            <a:extLst>
              <a:ext uri="{FF2B5EF4-FFF2-40B4-BE49-F238E27FC236}">
                <a16:creationId xmlns:a16="http://schemas.microsoft.com/office/drawing/2014/main" id="{595DD481-BC17-46C9-B5B5-C63BCE6278B8}"/>
              </a:ext>
            </a:extLst>
          </p:cNvPr>
          <p:cNvGrpSpPr/>
          <p:nvPr/>
        </p:nvGrpSpPr>
        <p:grpSpPr>
          <a:xfrm>
            <a:off x="36693" y="70310"/>
            <a:ext cx="9146706" cy="7252880"/>
            <a:chOff x="373955" y="1472885"/>
            <a:chExt cx="9146706" cy="7252880"/>
          </a:xfrm>
        </p:grpSpPr>
        <p:sp>
          <p:nvSpPr>
            <p:cNvPr id="17" name="Triángulo isósceles 11">
              <a:extLst>
                <a:ext uri="{FF2B5EF4-FFF2-40B4-BE49-F238E27FC236}">
                  <a16:creationId xmlns:a16="http://schemas.microsoft.com/office/drawing/2014/main" id="{685332B0-3243-4075-9329-2AD5619E3C90}"/>
                </a:ext>
              </a:extLst>
            </p:cNvPr>
            <p:cNvSpPr/>
            <p:nvPr/>
          </p:nvSpPr>
          <p:spPr>
            <a:xfrm rot="2661239">
              <a:off x="1659793" y="1472885"/>
              <a:ext cx="7860868" cy="5926194"/>
            </a:xfrm>
            <a:custGeom>
              <a:avLst/>
              <a:gdLst>
                <a:gd name="connsiteX0" fmla="*/ 0 w 4169305"/>
                <a:gd name="connsiteY0" fmla="*/ 2325914 h 2325914"/>
                <a:gd name="connsiteX1" fmla="*/ 2084653 w 4169305"/>
                <a:gd name="connsiteY1" fmla="*/ 0 h 2325914"/>
                <a:gd name="connsiteX2" fmla="*/ 4169305 w 4169305"/>
                <a:gd name="connsiteY2" fmla="*/ 2325914 h 2325914"/>
                <a:gd name="connsiteX3" fmla="*/ 0 w 4169305"/>
                <a:gd name="connsiteY3" fmla="*/ 2325914 h 2325914"/>
                <a:gd name="connsiteX0" fmla="*/ 0 w 8016040"/>
                <a:gd name="connsiteY0" fmla="*/ 6049801 h 6049801"/>
                <a:gd name="connsiteX1" fmla="*/ 5931388 w 8016040"/>
                <a:gd name="connsiteY1" fmla="*/ 0 h 6049801"/>
                <a:gd name="connsiteX2" fmla="*/ 8016040 w 8016040"/>
                <a:gd name="connsiteY2" fmla="*/ 2325914 h 6049801"/>
                <a:gd name="connsiteX3" fmla="*/ 0 w 8016040"/>
                <a:gd name="connsiteY3" fmla="*/ 6049801 h 6049801"/>
                <a:gd name="connsiteX0" fmla="*/ 0 w 7683998"/>
                <a:gd name="connsiteY0" fmla="*/ 6049801 h 6049801"/>
                <a:gd name="connsiteX1" fmla="*/ 5931388 w 7683998"/>
                <a:gd name="connsiteY1" fmla="*/ 0 h 6049801"/>
                <a:gd name="connsiteX2" fmla="*/ 7683998 w 7683998"/>
                <a:gd name="connsiteY2" fmla="*/ 1853605 h 6049801"/>
                <a:gd name="connsiteX3" fmla="*/ 0 w 7683998"/>
                <a:gd name="connsiteY3" fmla="*/ 6049801 h 6049801"/>
                <a:gd name="connsiteX0" fmla="*/ 0 w 7841916"/>
                <a:gd name="connsiteY0" fmla="*/ 5926194 h 5926194"/>
                <a:gd name="connsiteX1" fmla="*/ 6089306 w 7841916"/>
                <a:gd name="connsiteY1" fmla="*/ 0 h 5926194"/>
                <a:gd name="connsiteX2" fmla="*/ 7841916 w 7841916"/>
                <a:gd name="connsiteY2" fmla="*/ 1853605 h 5926194"/>
                <a:gd name="connsiteX3" fmla="*/ 0 w 7841916"/>
                <a:gd name="connsiteY3" fmla="*/ 5926194 h 5926194"/>
                <a:gd name="connsiteX0" fmla="*/ 0 w 7860868"/>
                <a:gd name="connsiteY0" fmla="*/ 5926194 h 5926194"/>
                <a:gd name="connsiteX1" fmla="*/ 6089306 w 7860868"/>
                <a:gd name="connsiteY1" fmla="*/ 0 h 5926194"/>
                <a:gd name="connsiteX2" fmla="*/ 7860868 w 7860868"/>
                <a:gd name="connsiteY2" fmla="*/ 1835076 h 5926194"/>
                <a:gd name="connsiteX3" fmla="*/ 0 w 7860868"/>
                <a:gd name="connsiteY3" fmla="*/ 5926194 h 5926194"/>
              </a:gdLst>
              <a:ahLst/>
              <a:cxnLst>
                <a:cxn ang="0">
                  <a:pos x="connsiteX0" y="connsiteY0"/>
                </a:cxn>
                <a:cxn ang="0">
                  <a:pos x="connsiteX1" y="connsiteY1"/>
                </a:cxn>
                <a:cxn ang="0">
                  <a:pos x="connsiteX2" y="connsiteY2"/>
                </a:cxn>
                <a:cxn ang="0">
                  <a:pos x="connsiteX3" y="connsiteY3"/>
                </a:cxn>
              </a:cxnLst>
              <a:rect l="l" t="t" r="r" b="b"/>
              <a:pathLst>
                <a:path w="7860868" h="5926194">
                  <a:moveTo>
                    <a:pt x="0" y="5926194"/>
                  </a:moveTo>
                  <a:lnTo>
                    <a:pt x="6089306" y="0"/>
                  </a:lnTo>
                  <a:lnTo>
                    <a:pt x="7860868" y="1835076"/>
                  </a:lnTo>
                  <a:lnTo>
                    <a:pt x="0" y="5926194"/>
                  </a:lnTo>
                  <a:close/>
                </a:path>
              </a:pathLst>
            </a:custGeom>
            <a:gradFill flip="none" rotWithShape="1">
              <a:gsLst>
                <a:gs pos="2000">
                  <a:schemeClr val="accent1">
                    <a:lumMod val="40000"/>
                    <a:lumOff val="60000"/>
                  </a:schemeClr>
                </a:gs>
                <a:gs pos="64000">
                  <a:schemeClr val="accent1">
                    <a:lumMod val="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Triángulo isósceles 11">
              <a:extLst>
                <a:ext uri="{FF2B5EF4-FFF2-40B4-BE49-F238E27FC236}">
                  <a16:creationId xmlns:a16="http://schemas.microsoft.com/office/drawing/2014/main" id="{C2F5DB6E-774E-4140-8877-502B10F20DED}"/>
                </a:ext>
              </a:extLst>
            </p:cNvPr>
            <p:cNvSpPr/>
            <p:nvPr/>
          </p:nvSpPr>
          <p:spPr>
            <a:xfrm rot="13490465">
              <a:off x="373955" y="2762089"/>
              <a:ext cx="7860973" cy="5963676"/>
            </a:xfrm>
            <a:custGeom>
              <a:avLst/>
              <a:gdLst>
                <a:gd name="connsiteX0" fmla="*/ 0 w 4169305"/>
                <a:gd name="connsiteY0" fmla="*/ 2325914 h 2325914"/>
                <a:gd name="connsiteX1" fmla="*/ 2084653 w 4169305"/>
                <a:gd name="connsiteY1" fmla="*/ 0 h 2325914"/>
                <a:gd name="connsiteX2" fmla="*/ 4169305 w 4169305"/>
                <a:gd name="connsiteY2" fmla="*/ 2325914 h 2325914"/>
                <a:gd name="connsiteX3" fmla="*/ 0 w 4169305"/>
                <a:gd name="connsiteY3" fmla="*/ 2325914 h 2325914"/>
                <a:gd name="connsiteX0" fmla="*/ 0 w 8016040"/>
                <a:gd name="connsiteY0" fmla="*/ 6049801 h 6049801"/>
                <a:gd name="connsiteX1" fmla="*/ 5931388 w 8016040"/>
                <a:gd name="connsiteY1" fmla="*/ 0 h 6049801"/>
                <a:gd name="connsiteX2" fmla="*/ 8016040 w 8016040"/>
                <a:gd name="connsiteY2" fmla="*/ 2325914 h 6049801"/>
                <a:gd name="connsiteX3" fmla="*/ 0 w 8016040"/>
                <a:gd name="connsiteY3" fmla="*/ 6049801 h 6049801"/>
                <a:gd name="connsiteX0" fmla="*/ 0 w 7683998"/>
                <a:gd name="connsiteY0" fmla="*/ 6049801 h 6049801"/>
                <a:gd name="connsiteX1" fmla="*/ 5931388 w 7683998"/>
                <a:gd name="connsiteY1" fmla="*/ 0 h 6049801"/>
                <a:gd name="connsiteX2" fmla="*/ 7683998 w 7683998"/>
                <a:gd name="connsiteY2" fmla="*/ 1853605 h 6049801"/>
                <a:gd name="connsiteX3" fmla="*/ 0 w 7683998"/>
                <a:gd name="connsiteY3" fmla="*/ 6049801 h 6049801"/>
                <a:gd name="connsiteX0" fmla="*/ 0 w 7841916"/>
                <a:gd name="connsiteY0" fmla="*/ 5926194 h 5926194"/>
                <a:gd name="connsiteX1" fmla="*/ 6089306 w 7841916"/>
                <a:gd name="connsiteY1" fmla="*/ 0 h 5926194"/>
                <a:gd name="connsiteX2" fmla="*/ 7841916 w 7841916"/>
                <a:gd name="connsiteY2" fmla="*/ 1853605 h 5926194"/>
                <a:gd name="connsiteX3" fmla="*/ 0 w 7841916"/>
                <a:gd name="connsiteY3" fmla="*/ 5926194 h 5926194"/>
                <a:gd name="connsiteX0" fmla="*/ 0 w 7860868"/>
                <a:gd name="connsiteY0" fmla="*/ 5926194 h 5926194"/>
                <a:gd name="connsiteX1" fmla="*/ 6089306 w 7860868"/>
                <a:gd name="connsiteY1" fmla="*/ 0 h 5926194"/>
                <a:gd name="connsiteX2" fmla="*/ 7860868 w 7860868"/>
                <a:gd name="connsiteY2" fmla="*/ 1835076 h 5926194"/>
                <a:gd name="connsiteX3" fmla="*/ 0 w 7860868"/>
                <a:gd name="connsiteY3" fmla="*/ 5926194 h 5926194"/>
                <a:gd name="connsiteX0" fmla="*/ 0 w 7860973"/>
                <a:gd name="connsiteY0" fmla="*/ 5963676 h 5963676"/>
                <a:gd name="connsiteX1" fmla="*/ 6089411 w 7860973"/>
                <a:gd name="connsiteY1" fmla="*/ 0 h 5963676"/>
                <a:gd name="connsiteX2" fmla="*/ 7860973 w 7860973"/>
                <a:gd name="connsiteY2" fmla="*/ 1835076 h 5963676"/>
                <a:gd name="connsiteX3" fmla="*/ 0 w 7860973"/>
                <a:gd name="connsiteY3" fmla="*/ 5963676 h 5963676"/>
              </a:gdLst>
              <a:ahLst/>
              <a:cxnLst>
                <a:cxn ang="0">
                  <a:pos x="connsiteX0" y="connsiteY0"/>
                </a:cxn>
                <a:cxn ang="0">
                  <a:pos x="connsiteX1" y="connsiteY1"/>
                </a:cxn>
                <a:cxn ang="0">
                  <a:pos x="connsiteX2" y="connsiteY2"/>
                </a:cxn>
                <a:cxn ang="0">
                  <a:pos x="connsiteX3" y="connsiteY3"/>
                </a:cxn>
              </a:cxnLst>
              <a:rect l="l" t="t" r="r" b="b"/>
              <a:pathLst>
                <a:path w="7860973" h="5963676">
                  <a:moveTo>
                    <a:pt x="0" y="5963676"/>
                  </a:moveTo>
                  <a:lnTo>
                    <a:pt x="6089411" y="0"/>
                  </a:lnTo>
                  <a:lnTo>
                    <a:pt x="7860973" y="1835076"/>
                  </a:lnTo>
                  <a:lnTo>
                    <a:pt x="0" y="5963676"/>
                  </a:lnTo>
                  <a:close/>
                </a:path>
              </a:pathLst>
            </a:custGeom>
            <a:gradFill>
              <a:gsLst>
                <a:gs pos="9000">
                  <a:schemeClr val="accent1">
                    <a:lumMod val="40000"/>
                    <a:lumOff val="60000"/>
                  </a:schemeClr>
                </a:gs>
                <a:gs pos="100000">
                  <a:schemeClr val="accent1">
                    <a:lumMod val="60000"/>
                  </a:schemeClr>
                </a:gs>
              </a:gsLst>
              <a:lin ang="189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CuadroTexto 12">
            <a:extLst>
              <a:ext uri="{FF2B5EF4-FFF2-40B4-BE49-F238E27FC236}">
                <a16:creationId xmlns:a16="http://schemas.microsoft.com/office/drawing/2014/main" id="{AE2006BF-B9AA-49C0-8B67-DDE4D53AE2ED}"/>
              </a:ext>
            </a:extLst>
          </p:cNvPr>
          <p:cNvSpPr txBox="1"/>
          <p:nvPr/>
        </p:nvSpPr>
        <p:spPr>
          <a:xfrm>
            <a:off x="492616" y="3694219"/>
            <a:ext cx="3474563" cy="1200329"/>
          </a:xfrm>
          <a:prstGeom prst="rect">
            <a:avLst/>
          </a:prstGeom>
          <a:noFill/>
        </p:spPr>
        <p:txBody>
          <a:bodyPr wrap="square" rtlCol="0">
            <a:spAutoFit/>
          </a:bodyPr>
          <a:lstStyle/>
          <a:p>
            <a:r>
              <a:rPr lang="es-PE" b="1" dirty="0"/>
              <a:t>El mantenimiento preventivo cuesta menos y es </a:t>
            </a:r>
            <a:r>
              <a:rPr lang="es-PE" b="1" dirty="0" smtClean="0"/>
              <a:t>más </a:t>
            </a:r>
            <a:r>
              <a:rPr lang="es-PE" b="1" dirty="0"/>
              <a:t>rápido a medida que nos desplazamos hacia la izquierda.</a:t>
            </a:r>
          </a:p>
        </p:txBody>
      </p:sp>
      <p:sp>
        <p:nvSpPr>
          <p:cNvPr id="14" name="CuadroTexto 13">
            <a:extLst>
              <a:ext uri="{FF2B5EF4-FFF2-40B4-BE49-F238E27FC236}">
                <a16:creationId xmlns:a16="http://schemas.microsoft.com/office/drawing/2014/main" id="{7C8041A7-A07A-4106-A2B3-74C3A51E0ED9}"/>
              </a:ext>
            </a:extLst>
          </p:cNvPr>
          <p:cNvSpPr txBox="1"/>
          <p:nvPr/>
        </p:nvSpPr>
        <p:spPr>
          <a:xfrm>
            <a:off x="5307340" y="2619591"/>
            <a:ext cx="3474563" cy="1200329"/>
          </a:xfrm>
          <a:prstGeom prst="rect">
            <a:avLst/>
          </a:prstGeom>
          <a:noFill/>
        </p:spPr>
        <p:txBody>
          <a:bodyPr wrap="square" rtlCol="0">
            <a:spAutoFit/>
          </a:bodyPr>
          <a:lstStyle/>
          <a:p>
            <a:r>
              <a:rPr lang="es-PE" b="1" dirty="0"/>
              <a:t>La competencia (habilidades, conocimiento y experiencia) es más alta a medida que nos desplazamos hacia la derecha.</a:t>
            </a:r>
          </a:p>
        </p:txBody>
      </p:sp>
    </p:spTree>
    <p:custDataLst>
      <p:tags r:id="rId1"/>
    </p:custDataLst>
    <p:extLst>
      <p:ext uri="{BB962C8B-B14F-4D97-AF65-F5344CB8AC3E}">
        <p14:creationId xmlns:p14="http://schemas.microsoft.com/office/powerpoint/2010/main" val="5453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3648"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7" name="Rectángulo 10"/>
          <p:cNvSpPr/>
          <p:nvPr/>
        </p:nvSpPr>
        <p:spPr>
          <a:xfrm>
            <a:off x="407875" y="1195507"/>
            <a:ext cx="8548235" cy="2708434"/>
          </a:xfrm>
          <a:prstGeom prst="rect">
            <a:avLst/>
          </a:prstGeom>
        </p:spPr>
        <p:txBody>
          <a:bodyPr wrap="square">
            <a:spAutoFit/>
          </a:bodyPr>
          <a:lstStyle/>
          <a:p>
            <a:r>
              <a:rPr lang="es-PE" sz="1700" dirty="0">
                <a:solidFill>
                  <a:srgbClr val="FFFFFF"/>
                </a:solidFill>
                <a:latin typeface="+mj-lt"/>
                <a:ea typeface="Calibri" panose="020F0502020204030204" pitchFamily="34" charset="0"/>
                <a:cs typeface="Source Sans Pro" panose="020B0604020202020204" charset="0"/>
              </a:rPr>
              <a:t>Los administradores de operaciones se centran en diseñar mejoras y componentes de respaldo para mejorar la confiabilidad. También es posible obtener mejoras en la confiabilidad a través del mantenimiento preventivo y de instalaciones de reparación excelentes.</a:t>
            </a:r>
          </a:p>
          <a:p>
            <a:r>
              <a:rPr lang="es-PE" sz="1700" dirty="0">
                <a:solidFill>
                  <a:srgbClr val="FFFFFF"/>
                </a:solidFill>
                <a:latin typeface="+mj-lt"/>
                <a:ea typeface="Calibri" panose="020F0502020204030204" pitchFamily="34" charset="0"/>
                <a:cs typeface="Source Sans Pro" panose="020B0604020202020204" charset="0"/>
              </a:rPr>
              <a:t> </a:t>
            </a:r>
          </a:p>
          <a:p>
            <a:r>
              <a:rPr lang="es-PE" sz="1700" dirty="0">
                <a:solidFill>
                  <a:srgbClr val="FFFFFF"/>
                </a:solidFill>
                <a:latin typeface="+mj-lt"/>
                <a:ea typeface="Calibri" panose="020F0502020204030204" pitchFamily="34" charset="0"/>
                <a:cs typeface="Source Sans Pro" panose="020B0604020202020204" charset="0"/>
              </a:rPr>
              <a:t>Por último, muchas empresas dan a sus empleados un sentido de “propiedad” sobre sus equipos. Cuando los trabajadores reparan o dan mantenimiento preventivo a sus propias </a:t>
            </a:r>
            <a:r>
              <a:rPr lang="es-PE" sz="1700" dirty="0" smtClean="0">
                <a:solidFill>
                  <a:srgbClr val="FFFFFF"/>
                </a:solidFill>
                <a:latin typeface="+mj-lt"/>
                <a:ea typeface="Calibri" panose="020F0502020204030204" pitchFamily="34" charset="0"/>
                <a:cs typeface="Source Sans Pro" panose="020B0604020202020204" charset="0"/>
              </a:rPr>
              <a:t>máquinas, </a:t>
            </a:r>
            <a:r>
              <a:rPr lang="es-PE" sz="1700" dirty="0">
                <a:solidFill>
                  <a:srgbClr val="FFFFFF"/>
                </a:solidFill>
                <a:latin typeface="+mj-lt"/>
                <a:ea typeface="Calibri" panose="020F0502020204030204" pitchFamily="34" charset="0"/>
                <a:cs typeface="Source Sans Pro" panose="020B0604020202020204" charset="0"/>
              </a:rPr>
              <a:t>las fallas son menos frecuentes. Los trabajadores con autoridad y bien capacitados aseguran sistemas confiables a través del mantenimiento preventivo. A su vez, un equipo bien cuidado y confiable no sólo proporciona una utilización más alta, también mejora la calidad y el funcionamiento de acuerdo con el programa.</a:t>
            </a:r>
          </a:p>
        </p:txBody>
      </p:sp>
      <p:sp>
        <p:nvSpPr>
          <p:cNvPr id="9" name="Rectangle 5"/>
          <p:cNvSpPr/>
          <p:nvPr/>
        </p:nvSpPr>
        <p:spPr>
          <a:xfrm>
            <a:off x="407875" y="320830"/>
            <a:ext cx="7204493" cy="353943"/>
          </a:xfrm>
          <a:prstGeom prst="rect">
            <a:avLst/>
          </a:prstGeom>
        </p:spPr>
        <p:txBody>
          <a:bodyPr wrap="square">
            <a:spAutoFit/>
          </a:bodyPr>
          <a:lstStyle/>
          <a:p>
            <a:r>
              <a:rPr lang="en-US" sz="1700" dirty="0">
                <a:solidFill>
                  <a:schemeClr val="bg1"/>
                </a:solidFill>
              </a:rPr>
              <a:t>/ CONCLUSIONES</a:t>
            </a:r>
          </a:p>
        </p:txBody>
      </p:sp>
    </p:spTree>
    <p:custDataLst>
      <p:tags r:id="rId1"/>
    </p:custDataLst>
    <p:extLst>
      <p:ext uri="{BB962C8B-B14F-4D97-AF65-F5344CB8AC3E}">
        <p14:creationId xmlns:p14="http://schemas.microsoft.com/office/powerpoint/2010/main" val="302003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25"/>
          <p:cNvSpPr txBox="1">
            <a:spLocks/>
          </p:cNvSpPr>
          <p:nvPr/>
        </p:nvSpPr>
        <p:spPr>
          <a:xfrm>
            <a:off x="398994" y="1132442"/>
            <a:ext cx="7881937" cy="1422867"/>
          </a:xfrm>
          <a:prstGeom prst="rect">
            <a:avLst/>
          </a:prstGeom>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PE" sz="1400" dirty="0"/>
              <a:t>Render, B; Heizer, J (2014). “Principios de Administración de Operaciones”. 9na edición. México, D.F. México. Editorial Pearson.</a:t>
            </a:r>
          </a:p>
          <a:p>
            <a:endParaRPr lang="es-PE" sz="1400" dirty="0"/>
          </a:p>
          <a:p>
            <a:r>
              <a:rPr lang="es-PE" sz="1400" dirty="0"/>
              <a:t>Carnero, María del Carmen (2012). “Programas de Mantenimiento Predictivo”. España, Editorial Academia Española.</a:t>
            </a:r>
          </a:p>
          <a:p>
            <a:endParaRPr lang="es-PE" sz="1400" dirty="0"/>
          </a:p>
        </p:txBody>
      </p:sp>
      <p:sp>
        <p:nvSpPr>
          <p:cNvPr id="9"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BIBLIOGRAFÍA</a:t>
            </a:r>
          </a:p>
        </p:txBody>
      </p:sp>
    </p:spTree>
    <p:custDataLst>
      <p:tags r:id="rId1"/>
    </p:custDataLst>
    <p:extLst>
      <p:ext uri="{BB962C8B-B14F-4D97-AF65-F5344CB8AC3E}">
        <p14:creationId xmlns:p14="http://schemas.microsoft.com/office/powerpoint/2010/main" val="148054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7966170" cy="480131"/>
          </a:xfrm>
          <a:prstGeom prst="rect">
            <a:avLst/>
          </a:prstGeom>
        </p:spPr>
        <p:txBody>
          <a:bodyPr wrap="square">
            <a:spAutoFit/>
          </a:bodyPr>
          <a:lstStyle/>
          <a:p>
            <a:pPr>
              <a:lnSpc>
                <a:spcPct val="90000"/>
              </a:lnSpc>
              <a:spcBef>
                <a:spcPts val="1000"/>
              </a:spcBef>
              <a:defRPr/>
            </a:pPr>
            <a:r>
              <a:rPr lang="es-PE" sz="2800" b="1" dirty="0">
                <a:solidFill>
                  <a:schemeClr val="bg1"/>
                </a:solidFill>
                <a:cs typeface="Calibri"/>
              </a:rPr>
              <a:t>/ Importancia estratégica del mantenimiento</a:t>
            </a:r>
          </a:p>
        </p:txBody>
      </p:sp>
    </p:spTree>
    <p:custDataLst>
      <p:tags r:id="rId1"/>
    </p:custDataLst>
    <p:extLst>
      <p:ext uri="{BB962C8B-B14F-4D97-AF65-F5344CB8AC3E}">
        <p14:creationId xmlns:p14="http://schemas.microsoft.com/office/powerpoint/2010/main" val="310943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Importancia estratégica del mantenimiento</a:t>
            </a:r>
          </a:p>
        </p:txBody>
      </p:sp>
      <p:pic>
        <p:nvPicPr>
          <p:cNvPr id="13" name="Imagen 12">
            <a:extLst>
              <a:ext uri="{FF2B5EF4-FFF2-40B4-BE49-F238E27FC236}">
                <a16:creationId xmlns:a16="http://schemas.microsoft.com/office/drawing/2014/main" id="{9CA24DA9-02A8-4D8A-8015-302EDA1CC5C3}"/>
              </a:ext>
            </a:extLst>
          </p:cNvPr>
          <p:cNvPicPr>
            <a:picLocks noChangeAspect="1"/>
          </p:cNvPicPr>
          <p:nvPr/>
        </p:nvPicPr>
        <p:blipFill>
          <a:blip r:embed="rId3"/>
          <a:stretch>
            <a:fillRect/>
          </a:stretch>
        </p:blipFill>
        <p:spPr>
          <a:xfrm>
            <a:off x="3738824" y="2439795"/>
            <a:ext cx="2737863" cy="1533203"/>
          </a:xfrm>
          <a:prstGeom prst="rect">
            <a:avLst/>
          </a:prstGeom>
        </p:spPr>
      </p:pic>
      <p:pic>
        <p:nvPicPr>
          <p:cNvPr id="14" name="Imagen 13">
            <a:extLst>
              <a:ext uri="{FF2B5EF4-FFF2-40B4-BE49-F238E27FC236}">
                <a16:creationId xmlns:a16="http://schemas.microsoft.com/office/drawing/2014/main" id="{472B9BC9-0BAA-4A38-A505-86BBB7C9BBEC}"/>
              </a:ext>
            </a:extLst>
          </p:cNvPr>
          <p:cNvPicPr>
            <a:picLocks noChangeAspect="1"/>
          </p:cNvPicPr>
          <p:nvPr/>
        </p:nvPicPr>
        <p:blipFill>
          <a:blip r:embed="rId4"/>
          <a:stretch>
            <a:fillRect/>
          </a:stretch>
        </p:blipFill>
        <p:spPr>
          <a:xfrm>
            <a:off x="238867" y="858732"/>
            <a:ext cx="1847850" cy="2466975"/>
          </a:xfrm>
          <a:prstGeom prst="rect">
            <a:avLst/>
          </a:prstGeom>
        </p:spPr>
      </p:pic>
      <p:pic>
        <p:nvPicPr>
          <p:cNvPr id="15" name="Imagen 14">
            <a:extLst>
              <a:ext uri="{FF2B5EF4-FFF2-40B4-BE49-F238E27FC236}">
                <a16:creationId xmlns:a16="http://schemas.microsoft.com/office/drawing/2014/main" id="{A28C7E84-C5AE-4077-AE4A-C6375E84FC61}"/>
              </a:ext>
            </a:extLst>
          </p:cNvPr>
          <p:cNvPicPr>
            <a:picLocks noChangeAspect="1"/>
          </p:cNvPicPr>
          <p:nvPr/>
        </p:nvPicPr>
        <p:blipFill>
          <a:blip r:embed="rId5"/>
          <a:stretch>
            <a:fillRect/>
          </a:stretch>
        </p:blipFill>
        <p:spPr>
          <a:xfrm>
            <a:off x="546984" y="3604788"/>
            <a:ext cx="2857500" cy="1600200"/>
          </a:xfrm>
          <a:prstGeom prst="rect">
            <a:avLst/>
          </a:prstGeom>
        </p:spPr>
      </p:pic>
      <p:pic>
        <p:nvPicPr>
          <p:cNvPr id="16" name="Imagen 15">
            <a:extLst>
              <a:ext uri="{FF2B5EF4-FFF2-40B4-BE49-F238E27FC236}">
                <a16:creationId xmlns:a16="http://schemas.microsoft.com/office/drawing/2014/main" id="{9D105161-FE9B-4591-BEFA-B810FD5A7963}"/>
              </a:ext>
            </a:extLst>
          </p:cNvPr>
          <p:cNvPicPr>
            <a:picLocks noChangeAspect="1"/>
          </p:cNvPicPr>
          <p:nvPr/>
        </p:nvPicPr>
        <p:blipFill>
          <a:blip r:embed="rId6"/>
          <a:stretch>
            <a:fillRect/>
          </a:stretch>
        </p:blipFill>
        <p:spPr>
          <a:xfrm>
            <a:off x="6631349" y="2439795"/>
            <a:ext cx="2273784" cy="1399252"/>
          </a:xfrm>
          <a:prstGeom prst="rect">
            <a:avLst/>
          </a:prstGeom>
        </p:spPr>
      </p:pic>
      <p:sp>
        <p:nvSpPr>
          <p:cNvPr id="17" name="Text Box 7">
            <a:extLst>
              <a:ext uri="{FF2B5EF4-FFF2-40B4-BE49-F238E27FC236}">
                <a16:creationId xmlns:a16="http://schemas.microsoft.com/office/drawing/2014/main" id="{0A5F5BCF-D0B2-42BB-A0A9-F59B6AACD114}"/>
              </a:ext>
            </a:extLst>
          </p:cNvPr>
          <p:cNvSpPr txBox="1">
            <a:spLocks noChangeArrowheads="1"/>
          </p:cNvSpPr>
          <p:nvPr/>
        </p:nvSpPr>
        <p:spPr bwMode="auto">
          <a:xfrm>
            <a:off x="2324115" y="856090"/>
            <a:ext cx="5567282" cy="1323439"/>
          </a:xfrm>
          <a:prstGeom prst="rect">
            <a:avLst/>
          </a:prstGeom>
          <a:noFill/>
          <a:ln w="28575">
            <a:solidFill>
              <a:srgbClr val="FF0000"/>
            </a:solidFill>
            <a:prstDash val="dash"/>
            <a:miter lim="800000"/>
            <a:headEnd/>
            <a:tailEnd/>
          </a:ln>
        </p:spPr>
        <p:txBody>
          <a:bodyPr wrap="square">
            <a:spAutoFit/>
          </a:bodyPr>
          <a:lstStyle/>
          <a:p>
            <a:pPr algn="just"/>
            <a:r>
              <a:rPr lang="es-PE" sz="2000" b="1" dirty="0"/>
              <a:t>Estas empresas, al igual que casi todas, saben que un mal mantenimiento puede ser preocupante e inconveniente, generar altos costos</a:t>
            </a:r>
            <a:r>
              <a:rPr lang="es-PE" sz="2000" b="1" dirty="0" smtClean="0"/>
              <a:t>, provocar </a:t>
            </a:r>
            <a:r>
              <a:rPr lang="es-PE" sz="2000" b="1" dirty="0"/>
              <a:t>accidentes e incluso perdida de vidas humanas.</a:t>
            </a:r>
            <a:endParaRPr lang="es-MX" sz="2000" b="1" dirty="0"/>
          </a:p>
        </p:txBody>
      </p:sp>
    </p:spTree>
    <p:extLst>
      <p:ext uri="{BB962C8B-B14F-4D97-AF65-F5344CB8AC3E}">
        <p14:creationId xmlns:p14="http://schemas.microsoft.com/office/powerpoint/2010/main" val="421743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Importancia estratégica del mantenimiento</a:t>
            </a:r>
          </a:p>
        </p:txBody>
      </p:sp>
      <p:sp>
        <p:nvSpPr>
          <p:cNvPr id="18" name="Text Box 7">
            <a:extLst>
              <a:ext uri="{FF2B5EF4-FFF2-40B4-BE49-F238E27FC236}">
                <a16:creationId xmlns:a16="http://schemas.microsoft.com/office/drawing/2014/main" id="{327A1035-FE5D-468A-9EFE-149007BA1334}"/>
              </a:ext>
            </a:extLst>
          </p:cNvPr>
          <p:cNvSpPr txBox="1">
            <a:spLocks noChangeArrowheads="1"/>
          </p:cNvSpPr>
          <p:nvPr/>
        </p:nvSpPr>
        <p:spPr bwMode="auto">
          <a:xfrm>
            <a:off x="184512" y="904272"/>
            <a:ext cx="8774976" cy="369332"/>
          </a:xfrm>
          <a:prstGeom prst="rect">
            <a:avLst/>
          </a:prstGeom>
          <a:noFill/>
          <a:ln w="28575">
            <a:solidFill>
              <a:srgbClr val="FF0000"/>
            </a:solidFill>
            <a:prstDash val="dash"/>
            <a:miter lim="800000"/>
            <a:headEnd/>
            <a:tailEnd/>
          </a:ln>
        </p:spPr>
        <p:txBody>
          <a:bodyPr wrap="square">
            <a:spAutoFit/>
          </a:bodyPr>
          <a:lstStyle/>
          <a:p>
            <a:pPr algn="just"/>
            <a:r>
              <a:rPr lang="es-PE" b="1" dirty="0"/>
              <a:t>El objetivo del mantenimiento y la confiabilidad es mantener la capacidad del </a:t>
            </a:r>
            <a:r>
              <a:rPr lang="es-PE" b="1" dirty="0" smtClean="0"/>
              <a:t>sistema.</a:t>
            </a:r>
            <a:endParaRPr lang="es-MX" b="1" dirty="0"/>
          </a:p>
        </p:txBody>
      </p:sp>
      <p:sp>
        <p:nvSpPr>
          <p:cNvPr id="19" name="Forma libre 11">
            <a:extLst>
              <a:ext uri="{FF2B5EF4-FFF2-40B4-BE49-F238E27FC236}">
                <a16:creationId xmlns:a16="http://schemas.microsoft.com/office/drawing/2014/main" id="{151617F4-CA2E-47EB-A226-C27CFDF57826}"/>
              </a:ext>
            </a:extLst>
          </p:cNvPr>
          <p:cNvSpPr/>
          <p:nvPr/>
        </p:nvSpPr>
        <p:spPr>
          <a:xfrm>
            <a:off x="1008112" y="1503122"/>
            <a:ext cx="6808129" cy="1419323"/>
          </a:xfrm>
          <a:custGeom>
            <a:avLst/>
            <a:gdLst>
              <a:gd name="connsiteX0" fmla="*/ 0 w 7986987"/>
              <a:gd name="connsiteY0" fmla="*/ 201674 h 2016744"/>
              <a:gd name="connsiteX1" fmla="*/ 201674 w 7986987"/>
              <a:gd name="connsiteY1" fmla="*/ 0 h 2016744"/>
              <a:gd name="connsiteX2" fmla="*/ 7785313 w 7986987"/>
              <a:gd name="connsiteY2" fmla="*/ 0 h 2016744"/>
              <a:gd name="connsiteX3" fmla="*/ 7986987 w 7986987"/>
              <a:gd name="connsiteY3" fmla="*/ 201674 h 2016744"/>
              <a:gd name="connsiteX4" fmla="*/ 7986987 w 7986987"/>
              <a:gd name="connsiteY4" fmla="*/ 1815070 h 2016744"/>
              <a:gd name="connsiteX5" fmla="*/ 7785313 w 7986987"/>
              <a:gd name="connsiteY5" fmla="*/ 2016744 h 2016744"/>
              <a:gd name="connsiteX6" fmla="*/ 201674 w 7986987"/>
              <a:gd name="connsiteY6" fmla="*/ 2016744 h 2016744"/>
              <a:gd name="connsiteX7" fmla="*/ 0 w 7986987"/>
              <a:gd name="connsiteY7" fmla="*/ 1815070 h 2016744"/>
              <a:gd name="connsiteX8" fmla="*/ 0 w 7986987"/>
              <a:gd name="connsiteY8" fmla="*/ 201674 h 2016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86987" h="2016744">
                <a:moveTo>
                  <a:pt x="0" y="201674"/>
                </a:moveTo>
                <a:cubicBezTo>
                  <a:pt x="0" y="90293"/>
                  <a:pt x="90293" y="0"/>
                  <a:pt x="201674" y="0"/>
                </a:cubicBezTo>
                <a:lnTo>
                  <a:pt x="7785313" y="0"/>
                </a:lnTo>
                <a:cubicBezTo>
                  <a:pt x="7896694" y="0"/>
                  <a:pt x="7986987" y="90293"/>
                  <a:pt x="7986987" y="201674"/>
                </a:cubicBezTo>
                <a:lnTo>
                  <a:pt x="7986987" y="1815070"/>
                </a:lnTo>
                <a:cubicBezTo>
                  <a:pt x="7986987" y="1926451"/>
                  <a:pt x="7896694" y="2016744"/>
                  <a:pt x="7785313" y="2016744"/>
                </a:cubicBezTo>
                <a:lnTo>
                  <a:pt x="201674" y="2016744"/>
                </a:lnTo>
                <a:cubicBezTo>
                  <a:pt x="90293" y="2016744"/>
                  <a:pt x="0" y="1926451"/>
                  <a:pt x="0" y="1815070"/>
                </a:cubicBezTo>
                <a:lnTo>
                  <a:pt x="0" y="201674"/>
                </a:lnTo>
                <a:close/>
              </a:path>
            </a:pathLst>
          </a:custGeom>
          <a:solidFill>
            <a:schemeClr val="bg1"/>
          </a:solidFill>
          <a:ln>
            <a:solidFill>
              <a:srgbClr val="FFFF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4798" tIns="184798" rIns="184798" bIns="184798" numCol="1" spcCol="1270" anchor="ctr" anchorCtr="0">
            <a:noAutofit/>
          </a:bodyPr>
          <a:lstStyle/>
          <a:p>
            <a:pPr lvl="0" algn="just" defTabSz="1466850">
              <a:lnSpc>
                <a:spcPct val="90000"/>
              </a:lnSpc>
              <a:spcBef>
                <a:spcPct val="0"/>
              </a:spcBef>
              <a:spcAft>
                <a:spcPct val="35000"/>
              </a:spcAft>
            </a:pPr>
            <a:r>
              <a:rPr lang="es-PE" sz="2800" kern="1200" dirty="0">
                <a:solidFill>
                  <a:schemeClr val="tx1"/>
                </a:solidFill>
              </a:rPr>
              <a:t>Los sistemas deben diseñarse y mantenerse óptimos para lograr el desempeño y los estándares de calidad esperados.</a:t>
            </a:r>
          </a:p>
        </p:txBody>
      </p:sp>
      <p:sp>
        <p:nvSpPr>
          <p:cNvPr id="20" name="Forma libre 12">
            <a:extLst>
              <a:ext uri="{FF2B5EF4-FFF2-40B4-BE49-F238E27FC236}">
                <a16:creationId xmlns:a16="http://schemas.microsoft.com/office/drawing/2014/main" id="{38EF8015-F949-4CCD-9DE4-BB30EFAB2C5D}"/>
              </a:ext>
            </a:extLst>
          </p:cNvPr>
          <p:cNvSpPr/>
          <p:nvPr/>
        </p:nvSpPr>
        <p:spPr>
          <a:xfrm>
            <a:off x="1008112" y="3136555"/>
            <a:ext cx="3188107" cy="2016744"/>
          </a:xfrm>
          <a:custGeom>
            <a:avLst/>
            <a:gdLst>
              <a:gd name="connsiteX0" fmla="*/ 0 w 3832527"/>
              <a:gd name="connsiteY0" fmla="*/ 201674 h 2016744"/>
              <a:gd name="connsiteX1" fmla="*/ 201674 w 3832527"/>
              <a:gd name="connsiteY1" fmla="*/ 0 h 2016744"/>
              <a:gd name="connsiteX2" fmla="*/ 3630853 w 3832527"/>
              <a:gd name="connsiteY2" fmla="*/ 0 h 2016744"/>
              <a:gd name="connsiteX3" fmla="*/ 3832527 w 3832527"/>
              <a:gd name="connsiteY3" fmla="*/ 201674 h 2016744"/>
              <a:gd name="connsiteX4" fmla="*/ 3832527 w 3832527"/>
              <a:gd name="connsiteY4" fmla="*/ 1815070 h 2016744"/>
              <a:gd name="connsiteX5" fmla="*/ 3630853 w 3832527"/>
              <a:gd name="connsiteY5" fmla="*/ 2016744 h 2016744"/>
              <a:gd name="connsiteX6" fmla="*/ 201674 w 3832527"/>
              <a:gd name="connsiteY6" fmla="*/ 2016744 h 2016744"/>
              <a:gd name="connsiteX7" fmla="*/ 0 w 3832527"/>
              <a:gd name="connsiteY7" fmla="*/ 1815070 h 2016744"/>
              <a:gd name="connsiteX8" fmla="*/ 0 w 3832527"/>
              <a:gd name="connsiteY8" fmla="*/ 201674 h 2016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2527" h="2016744">
                <a:moveTo>
                  <a:pt x="0" y="201674"/>
                </a:moveTo>
                <a:cubicBezTo>
                  <a:pt x="0" y="90293"/>
                  <a:pt x="90293" y="0"/>
                  <a:pt x="201674" y="0"/>
                </a:cubicBezTo>
                <a:lnTo>
                  <a:pt x="3630853" y="0"/>
                </a:lnTo>
                <a:cubicBezTo>
                  <a:pt x="3742234" y="0"/>
                  <a:pt x="3832527" y="90293"/>
                  <a:pt x="3832527" y="201674"/>
                </a:cubicBezTo>
                <a:lnTo>
                  <a:pt x="3832527" y="1815070"/>
                </a:lnTo>
                <a:cubicBezTo>
                  <a:pt x="3832527" y="1926451"/>
                  <a:pt x="3742234" y="2016744"/>
                  <a:pt x="3630853" y="2016744"/>
                </a:cubicBezTo>
                <a:lnTo>
                  <a:pt x="201674" y="2016744"/>
                </a:lnTo>
                <a:cubicBezTo>
                  <a:pt x="90293" y="2016744"/>
                  <a:pt x="0" y="1926451"/>
                  <a:pt x="0" y="1815070"/>
                </a:cubicBezTo>
                <a:lnTo>
                  <a:pt x="0" y="201674"/>
                </a:lnTo>
                <a:close/>
              </a:path>
            </a:pathLst>
          </a:cu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5268" tIns="135268" rIns="135268" bIns="135268" numCol="1" spcCol="1270" anchor="ctr" anchorCtr="0">
            <a:noAutofit/>
          </a:bodyPr>
          <a:lstStyle/>
          <a:p>
            <a:pPr lvl="0" algn="ctr" defTabSz="889000">
              <a:lnSpc>
                <a:spcPct val="90000"/>
              </a:lnSpc>
              <a:spcBef>
                <a:spcPct val="0"/>
              </a:spcBef>
              <a:spcAft>
                <a:spcPct val="35000"/>
              </a:spcAft>
            </a:pPr>
            <a:r>
              <a:rPr lang="es-PE" sz="2000" b="1" u="sng" kern="1200" dirty="0">
                <a:solidFill>
                  <a:schemeClr val="tx1"/>
                </a:solidFill>
              </a:rPr>
              <a:t>Mantenimiento:</a:t>
            </a:r>
          </a:p>
          <a:p>
            <a:pPr lvl="0" algn="ctr" defTabSz="889000">
              <a:lnSpc>
                <a:spcPct val="90000"/>
              </a:lnSpc>
              <a:spcBef>
                <a:spcPct val="0"/>
              </a:spcBef>
              <a:spcAft>
                <a:spcPct val="35000"/>
              </a:spcAft>
            </a:pPr>
            <a:endParaRPr lang="es-PE" sz="2000" b="1" u="sng" kern="1200" dirty="0">
              <a:solidFill>
                <a:schemeClr val="tx1"/>
              </a:solidFill>
            </a:endParaRPr>
          </a:p>
          <a:p>
            <a:pPr lvl="0" algn="ctr" defTabSz="889000">
              <a:lnSpc>
                <a:spcPct val="90000"/>
              </a:lnSpc>
              <a:spcBef>
                <a:spcPct val="0"/>
              </a:spcBef>
              <a:spcAft>
                <a:spcPct val="35000"/>
              </a:spcAft>
            </a:pPr>
            <a:r>
              <a:rPr lang="es-PE" sz="1800" kern="1200" dirty="0">
                <a:solidFill>
                  <a:schemeClr val="tx1"/>
                </a:solidFill>
              </a:rPr>
              <a:t>Son las actividades involucradas en la conservación en buen estado del equipo de un </a:t>
            </a:r>
            <a:r>
              <a:rPr lang="es-PE" sz="1800" kern="1200" dirty="0" smtClean="0">
                <a:solidFill>
                  <a:schemeClr val="tx1"/>
                </a:solidFill>
              </a:rPr>
              <a:t>sistema.</a:t>
            </a:r>
            <a:endParaRPr lang="es-PE" sz="1800" kern="1200" dirty="0">
              <a:solidFill>
                <a:schemeClr val="tx1"/>
              </a:solidFill>
            </a:endParaRPr>
          </a:p>
        </p:txBody>
      </p:sp>
      <p:sp>
        <p:nvSpPr>
          <p:cNvPr id="21" name="Forma libre 13">
            <a:extLst>
              <a:ext uri="{FF2B5EF4-FFF2-40B4-BE49-F238E27FC236}">
                <a16:creationId xmlns:a16="http://schemas.microsoft.com/office/drawing/2014/main" id="{7FDDEA2A-4B83-40DE-AF14-7DEC68DE2414}"/>
              </a:ext>
            </a:extLst>
          </p:cNvPr>
          <p:cNvSpPr/>
          <p:nvPr/>
        </p:nvSpPr>
        <p:spPr>
          <a:xfrm>
            <a:off x="4491694" y="3136555"/>
            <a:ext cx="3324548" cy="2016744"/>
          </a:xfrm>
          <a:custGeom>
            <a:avLst/>
            <a:gdLst>
              <a:gd name="connsiteX0" fmla="*/ 0 w 3832527"/>
              <a:gd name="connsiteY0" fmla="*/ 201674 h 2016744"/>
              <a:gd name="connsiteX1" fmla="*/ 201674 w 3832527"/>
              <a:gd name="connsiteY1" fmla="*/ 0 h 2016744"/>
              <a:gd name="connsiteX2" fmla="*/ 3630853 w 3832527"/>
              <a:gd name="connsiteY2" fmla="*/ 0 h 2016744"/>
              <a:gd name="connsiteX3" fmla="*/ 3832527 w 3832527"/>
              <a:gd name="connsiteY3" fmla="*/ 201674 h 2016744"/>
              <a:gd name="connsiteX4" fmla="*/ 3832527 w 3832527"/>
              <a:gd name="connsiteY4" fmla="*/ 1815070 h 2016744"/>
              <a:gd name="connsiteX5" fmla="*/ 3630853 w 3832527"/>
              <a:gd name="connsiteY5" fmla="*/ 2016744 h 2016744"/>
              <a:gd name="connsiteX6" fmla="*/ 201674 w 3832527"/>
              <a:gd name="connsiteY6" fmla="*/ 2016744 h 2016744"/>
              <a:gd name="connsiteX7" fmla="*/ 0 w 3832527"/>
              <a:gd name="connsiteY7" fmla="*/ 1815070 h 2016744"/>
              <a:gd name="connsiteX8" fmla="*/ 0 w 3832527"/>
              <a:gd name="connsiteY8" fmla="*/ 201674 h 2016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2527" h="2016744">
                <a:moveTo>
                  <a:pt x="0" y="201674"/>
                </a:moveTo>
                <a:cubicBezTo>
                  <a:pt x="0" y="90293"/>
                  <a:pt x="90293" y="0"/>
                  <a:pt x="201674" y="0"/>
                </a:cubicBezTo>
                <a:lnTo>
                  <a:pt x="3630853" y="0"/>
                </a:lnTo>
                <a:cubicBezTo>
                  <a:pt x="3742234" y="0"/>
                  <a:pt x="3832527" y="90293"/>
                  <a:pt x="3832527" y="201674"/>
                </a:cubicBezTo>
                <a:lnTo>
                  <a:pt x="3832527" y="1815070"/>
                </a:lnTo>
                <a:cubicBezTo>
                  <a:pt x="3832527" y="1926451"/>
                  <a:pt x="3742234" y="2016744"/>
                  <a:pt x="3630853" y="2016744"/>
                </a:cubicBezTo>
                <a:lnTo>
                  <a:pt x="201674" y="2016744"/>
                </a:lnTo>
                <a:cubicBezTo>
                  <a:pt x="90293" y="2016744"/>
                  <a:pt x="0" y="1926451"/>
                  <a:pt x="0" y="1815070"/>
                </a:cubicBezTo>
                <a:lnTo>
                  <a:pt x="0" y="201674"/>
                </a:lnTo>
                <a:close/>
              </a:path>
            </a:pathLst>
          </a:cu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5268" tIns="135268" rIns="135268" bIns="135268" numCol="1" spcCol="1270" anchor="ctr" anchorCtr="0">
            <a:noAutofit/>
          </a:bodyPr>
          <a:lstStyle/>
          <a:p>
            <a:pPr lvl="0" algn="ctr" defTabSz="889000">
              <a:lnSpc>
                <a:spcPct val="90000"/>
              </a:lnSpc>
              <a:spcBef>
                <a:spcPct val="0"/>
              </a:spcBef>
              <a:spcAft>
                <a:spcPct val="35000"/>
              </a:spcAft>
            </a:pPr>
            <a:r>
              <a:rPr lang="es-PE" sz="2000" b="1" u="sng" kern="1200" dirty="0">
                <a:solidFill>
                  <a:schemeClr val="tx1"/>
                </a:solidFill>
              </a:rPr>
              <a:t>Confiabilidad: </a:t>
            </a:r>
          </a:p>
          <a:p>
            <a:pPr lvl="0" algn="ctr" defTabSz="889000">
              <a:lnSpc>
                <a:spcPct val="90000"/>
              </a:lnSpc>
              <a:spcBef>
                <a:spcPct val="0"/>
              </a:spcBef>
              <a:spcAft>
                <a:spcPct val="35000"/>
              </a:spcAft>
            </a:pPr>
            <a:r>
              <a:rPr lang="es-PE" sz="1800" kern="1200" dirty="0" smtClean="0">
                <a:solidFill>
                  <a:schemeClr val="tx1"/>
                </a:solidFill>
              </a:rPr>
              <a:t>Es </a:t>
            </a:r>
            <a:r>
              <a:rPr lang="es-PE" sz="1800" kern="1200" dirty="0">
                <a:solidFill>
                  <a:schemeClr val="tx1"/>
                </a:solidFill>
              </a:rPr>
              <a:t>la probabilidad de que un producto, o las partes de una maquina, funcionen de manera correcta durante el tiempo especificado y condiciones </a:t>
            </a:r>
            <a:r>
              <a:rPr lang="es-PE" sz="1800" kern="1200" dirty="0" smtClean="0">
                <a:solidFill>
                  <a:schemeClr val="tx1"/>
                </a:solidFill>
              </a:rPr>
              <a:t>establecidas.</a:t>
            </a:r>
            <a:endParaRPr lang="es-PE" sz="1800" kern="1200" dirty="0">
              <a:solidFill>
                <a:schemeClr val="tx1"/>
              </a:solidFill>
            </a:endParaRPr>
          </a:p>
        </p:txBody>
      </p:sp>
      <p:sp>
        <p:nvSpPr>
          <p:cNvPr id="22" name="Botón de acción: Película 14">
            <a:hlinkClick r:id="rId3" highlightClick="1"/>
            <a:extLst>
              <a:ext uri="{FF2B5EF4-FFF2-40B4-BE49-F238E27FC236}">
                <a16:creationId xmlns:a16="http://schemas.microsoft.com/office/drawing/2014/main" id="{C3653C93-08FD-4F72-9978-814BDE22D9EA}"/>
              </a:ext>
            </a:extLst>
          </p:cNvPr>
          <p:cNvSpPr/>
          <p:nvPr/>
        </p:nvSpPr>
        <p:spPr>
          <a:xfrm>
            <a:off x="68287" y="4290078"/>
            <a:ext cx="792088" cy="432048"/>
          </a:xfrm>
          <a:prstGeom prst="actionButtonMovi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4296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424252" y="3703125"/>
            <a:ext cx="7966170" cy="480131"/>
          </a:xfrm>
          <a:prstGeom prst="rect">
            <a:avLst/>
          </a:prstGeom>
        </p:spPr>
        <p:txBody>
          <a:bodyPr wrap="square">
            <a:spAutoFit/>
          </a:bodyPr>
          <a:lstStyle/>
          <a:p>
            <a:pPr>
              <a:lnSpc>
                <a:spcPct val="90000"/>
              </a:lnSpc>
              <a:spcBef>
                <a:spcPts val="1000"/>
              </a:spcBef>
              <a:defRPr/>
            </a:pPr>
            <a:r>
              <a:rPr lang="es-PE" sz="2800" b="1" dirty="0">
                <a:solidFill>
                  <a:schemeClr val="bg1"/>
                </a:solidFill>
                <a:cs typeface="Calibri"/>
              </a:rPr>
              <a:t>/ Medición de la confiabilidad</a:t>
            </a:r>
          </a:p>
        </p:txBody>
      </p:sp>
    </p:spTree>
    <p:custDataLst>
      <p:tags r:id="rId1"/>
    </p:custDataLst>
    <p:extLst>
      <p:ext uri="{BB962C8B-B14F-4D97-AF65-F5344CB8AC3E}">
        <p14:creationId xmlns:p14="http://schemas.microsoft.com/office/powerpoint/2010/main" val="377711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Medición</a:t>
            </a:r>
            <a:r>
              <a:rPr lang="en-US" dirty="0">
                <a:solidFill>
                  <a:srgbClr val="438AD7"/>
                </a:solidFill>
              </a:rPr>
              <a:t> de la </a:t>
            </a:r>
            <a:r>
              <a:rPr lang="es-PE" dirty="0">
                <a:solidFill>
                  <a:srgbClr val="438AD7"/>
                </a:solidFill>
              </a:rPr>
              <a:t>confiabilidad</a:t>
            </a:r>
          </a:p>
        </p:txBody>
      </p:sp>
      <p:sp>
        <p:nvSpPr>
          <p:cNvPr id="4" name="Text Box 7">
            <a:extLst>
              <a:ext uri="{FF2B5EF4-FFF2-40B4-BE49-F238E27FC236}">
                <a16:creationId xmlns:a16="http://schemas.microsoft.com/office/drawing/2014/main" id="{CA93A213-5112-46CF-8812-521A4CBD8BAA}"/>
              </a:ext>
            </a:extLst>
          </p:cNvPr>
          <p:cNvSpPr txBox="1">
            <a:spLocks noChangeArrowheads="1"/>
          </p:cNvSpPr>
          <p:nvPr/>
        </p:nvSpPr>
        <p:spPr bwMode="auto">
          <a:xfrm>
            <a:off x="96644" y="4917603"/>
            <a:ext cx="9001000" cy="338554"/>
          </a:xfrm>
          <a:prstGeom prst="rect">
            <a:avLst/>
          </a:prstGeom>
          <a:noFill/>
          <a:ln w="28575">
            <a:solidFill>
              <a:srgbClr val="FF0000"/>
            </a:solidFill>
            <a:prstDash val="dash"/>
            <a:miter lim="800000"/>
            <a:headEnd/>
            <a:tailEnd/>
          </a:ln>
        </p:spPr>
        <p:txBody>
          <a:bodyPr wrap="square">
            <a:spAutoFit/>
          </a:bodyPr>
          <a:lstStyle/>
          <a:p>
            <a:pPr algn="just"/>
            <a:r>
              <a:rPr lang="es-PE" sz="1600" b="1" dirty="0"/>
              <a:t>Por ejemplo, una confiabilidad de 0.9 significa que la unidad funcionara debidamente el 90% del tiempo.</a:t>
            </a:r>
            <a:endParaRPr lang="es-MX" sz="1600" b="1" dirty="0"/>
          </a:p>
        </p:txBody>
      </p:sp>
      <p:sp>
        <p:nvSpPr>
          <p:cNvPr id="7" name="Forma libre 13">
            <a:extLst>
              <a:ext uri="{FF2B5EF4-FFF2-40B4-BE49-F238E27FC236}">
                <a16:creationId xmlns:a16="http://schemas.microsoft.com/office/drawing/2014/main" id="{A65D267F-ACBA-4C2C-9ECD-0AF07D2E6764}"/>
              </a:ext>
            </a:extLst>
          </p:cNvPr>
          <p:cNvSpPr/>
          <p:nvPr/>
        </p:nvSpPr>
        <p:spPr>
          <a:xfrm>
            <a:off x="309587" y="822193"/>
            <a:ext cx="4385076" cy="1606540"/>
          </a:xfrm>
          <a:custGeom>
            <a:avLst/>
            <a:gdLst>
              <a:gd name="connsiteX0" fmla="*/ 0 w 3832527"/>
              <a:gd name="connsiteY0" fmla="*/ 201674 h 2016744"/>
              <a:gd name="connsiteX1" fmla="*/ 201674 w 3832527"/>
              <a:gd name="connsiteY1" fmla="*/ 0 h 2016744"/>
              <a:gd name="connsiteX2" fmla="*/ 3630853 w 3832527"/>
              <a:gd name="connsiteY2" fmla="*/ 0 h 2016744"/>
              <a:gd name="connsiteX3" fmla="*/ 3832527 w 3832527"/>
              <a:gd name="connsiteY3" fmla="*/ 201674 h 2016744"/>
              <a:gd name="connsiteX4" fmla="*/ 3832527 w 3832527"/>
              <a:gd name="connsiteY4" fmla="*/ 1815070 h 2016744"/>
              <a:gd name="connsiteX5" fmla="*/ 3630853 w 3832527"/>
              <a:gd name="connsiteY5" fmla="*/ 2016744 h 2016744"/>
              <a:gd name="connsiteX6" fmla="*/ 201674 w 3832527"/>
              <a:gd name="connsiteY6" fmla="*/ 2016744 h 2016744"/>
              <a:gd name="connsiteX7" fmla="*/ 0 w 3832527"/>
              <a:gd name="connsiteY7" fmla="*/ 1815070 h 2016744"/>
              <a:gd name="connsiteX8" fmla="*/ 0 w 3832527"/>
              <a:gd name="connsiteY8" fmla="*/ 201674 h 2016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2527" h="2016744">
                <a:moveTo>
                  <a:pt x="0" y="201674"/>
                </a:moveTo>
                <a:cubicBezTo>
                  <a:pt x="0" y="90293"/>
                  <a:pt x="90293" y="0"/>
                  <a:pt x="201674" y="0"/>
                </a:cubicBezTo>
                <a:lnTo>
                  <a:pt x="3630853" y="0"/>
                </a:lnTo>
                <a:cubicBezTo>
                  <a:pt x="3742234" y="0"/>
                  <a:pt x="3832527" y="90293"/>
                  <a:pt x="3832527" y="201674"/>
                </a:cubicBezTo>
                <a:lnTo>
                  <a:pt x="3832527" y="1815070"/>
                </a:lnTo>
                <a:cubicBezTo>
                  <a:pt x="3832527" y="1926451"/>
                  <a:pt x="3742234" y="2016744"/>
                  <a:pt x="3630853" y="2016744"/>
                </a:cubicBezTo>
                <a:lnTo>
                  <a:pt x="201674" y="2016744"/>
                </a:lnTo>
                <a:cubicBezTo>
                  <a:pt x="90293" y="2016744"/>
                  <a:pt x="0" y="1926451"/>
                  <a:pt x="0" y="1815070"/>
                </a:cubicBezTo>
                <a:lnTo>
                  <a:pt x="0" y="201674"/>
                </a:lnTo>
                <a:close/>
              </a:path>
            </a:pathLst>
          </a:custGeom>
        </p:spPr>
        <p:style>
          <a:lnRef idx="2">
            <a:schemeClr val="accent5"/>
          </a:lnRef>
          <a:fillRef idx="1">
            <a:schemeClr val="lt1"/>
          </a:fillRef>
          <a:effectRef idx="0">
            <a:schemeClr val="accent5"/>
          </a:effectRef>
          <a:fontRef idx="minor">
            <a:schemeClr val="dk1"/>
          </a:fontRef>
        </p:style>
        <p:txBody>
          <a:bodyPr spcFirstLastPara="0" vert="horz" wrap="square" lIns="135268" tIns="135268" rIns="135268" bIns="135268" numCol="1" spcCol="1270" anchor="ctr" anchorCtr="0">
            <a:noAutofit/>
          </a:bodyPr>
          <a:lstStyle/>
          <a:p>
            <a:pPr lvl="0" algn="ctr" defTabSz="889000">
              <a:lnSpc>
                <a:spcPct val="90000"/>
              </a:lnSpc>
              <a:spcBef>
                <a:spcPct val="0"/>
              </a:spcBef>
              <a:spcAft>
                <a:spcPct val="35000"/>
              </a:spcAft>
            </a:pPr>
            <a:r>
              <a:rPr lang="es-PE" dirty="0">
                <a:solidFill>
                  <a:schemeClr val="tx1"/>
                </a:solidFill>
              </a:rPr>
              <a:t>Los sistemas están integrados por una serie de componentes individuales interrelacionados, </a:t>
            </a:r>
            <a:r>
              <a:rPr lang="es-PE" dirty="0" smtClean="0">
                <a:solidFill>
                  <a:schemeClr val="tx1"/>
                </a:solidFill>
              </a:rPr>
              <a:t>y cada </a:t>
            </a:r>
            <a:r>
              <a:rPr lang="es-PE" dirty="0">
                <a:solidFill>
                  <a:schemeClr val="tx1"/>
                </a:solidFill>
              </a:rPr>
              <a:t>uno de los cuales realiza un trabajo específico. Si algún componente falla, por la razón que sea, el sistema en su totalidad puede fallar.</a:t>
            </a:r>
            <a:endParaRPr lang="es-PE" sz="1800" kern="1200" dirty="0">
              <a:solidFill>
                <a:schemeClr val="tx1"/>
              </a:solidFill>
            </a:endParaRPr>
          </a:p>
        </p:txBody>
      </p:sp>
      <p:sp>
        <p:nvSpPr>
          <p:cNvPr id="8" name="CuadroTexto 7">
            <a:extLst>
              <a:ext uri="{FF2B5EF4-FFF2-40B4-BE49-F238E27FC236}">
                <a16:creationId xmlns:a16="http://schemas.microsoft.com/office/drawing/2014/main" id="{068F7576-3264-4A61-80A0-2E290E9BCEF1}"/>
              </a:ext>
            </a:extLst>
          </p:cNvPr>
          <p:cNvSpPr txBox="1"/>
          <p:nvPr/>
        </p:nvSpPr>
        <p:spPr>
          <a:xfrm>
            <a:off x="5962799" y="4384975"/>
            <a:ext cx="2121225" cy="369332"/>
          </a:xfrm>
          <a:prstGeom prst="rect">
            <a:avLst/>
          </a:prstGeom>
          <a:noFill/>
        </p:spPr>
        <p:txBody>
          <a:bodyPr wrap="square" rtlCol="0">
            <a:spAutoFit/>
          </a:bodyPr>
          <a:lstStyle/>
          <a:p>
            <a:r>
              <a:rPr lang="es-PE" dirty="0"/>
              <a:t>N = 11 componentes</a:t>
            </a:r>
          </a:p>
        </p:txBody>
      </p:sp>
      <p:pic>
        <p:nvPicPr>
          <p:cNvPr id="9" name="Imagen 8">
            <a:extLst>
              <a:ext uri="{FF2B5EF4-FFF2-40B4-BE49-F238E27FC236}">
                <a16:creationId xmlns:a16="http://schemas.microsoft.com/office/drawing/2014/main" id="{43790700-A59A-4477-81B9-78C6E290840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61780" y="2450076"/>
            <a:ext cx="2282983" cy="1897729"/>
          </a:xfrm>
          <a:prstGeom prst="rect">
            <a:avLst/>
          </a:prstGeom>
        </p:spPr>
      </p:pic>
      <p:pic>
        <p:nvPicPr>
          <p:cNvPr id="10" name="Imagen 9">
            <a:extLst>
              <a:ext uri="{FF2B5EF4-FFF2-40B4-BE49-F238E27FC236}">
                <a16:creationId xmlns:a16="http://schemas.microsoft.com/office/drawing/2014/main" id="{7373328E-67AD-4C40-AFD2-06A90D5E133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89795" y="882728"/>
            <a:ext cx="2454968" cy="1374782"/>
          </a:xfrm>
          <a:prstGeom prst="rect">
            <a:avLst/>
          </a:prstGeom>
        </p:spPr>
      </p:pic>
      <p:sp>
        <p:nvSpPr>
          <p:cNvPr id="11" name="CuadroTexto 10">
            <a:extLst>
              <a:ext uri="{FF2B5EF4-FFF2-40B4-BE49-F238E27FC236}">
                <a16:creationId xmlns:a16="http://schemas.microsoft.com/office/drawing/2014/main" id="{AC3AB203-3628-476A-8396-D72D67F8E90C}"/>
              </a:ext>
            </a:extLst>
          </p:cNvPr>
          <p:cNvSpPr txBox="1"/>
          <p:nvPr/>
        </p:nvSpPr>
        <p:spPr>
          <a:xfrm>
            <a:off x="244897" y="2587382"/>
            <a:ext cx="4233836" cy="2031325"/>
          </a:xfrm>
          <a:prstGeom prst="rect">
            <a:avLst/>
          </a:prstGeom>
          <a:noFill/>
          <a:ln>
            <a:solidFill>
              <a:srgbClr val="FF0000"/>
            </a:solidFill>
          </a:ln>
        </p:spPr>
        <p:txBody>
          <a:bodyPr wrap="square" rtlCol="0">
            <a:spAutoFit/>
          </a:bodyPr>
          <a:lstStyle/>
          <a:p>
            <a:r>
              <a:rPr lang="es-PE" b="1" u="sng" dirty="0"/>
              <a:t>Medición de la confiabilidad de un sistema</a:t>
            </a:r>
          </a:p>
          <a:p>
            <a:endParaRPr lang="es-PE" dirty="0"/>
          </a:p>
          <a:p>
            <a:r>
              <a:rPr lang="es-PE" i="1" dirty="0"/>
              <a:t>R</a:t>
            </a:r>
            <a:r>
              <a:rPr lang="es-PE" baseline="-25000" dirty="0"/>
              <a:t>S </a:t>
            </a:r>
            <a:r>
              <a:rPr lang="es-PE" dirty="0"/>
              <a:t>= </a:t>
            </a:r>
            <a:r>
              <a:rPr lang="es-PE" i="1" dirty="0"/>
              <a:t>R</a:t>
            </a:r>
            <a:r>
              <a:rPr lang="es-PE" baseline="-25000" dirty="0"/>
              <a:t>1</a:t>
            </a:r>
            <a:r>
              <a:rPr lang="es-PE" dirty="0"/>
              <a:t> X </a:t>
            </a:r>
            <a:r>
              <a:rPr lang="es-PE" i="1" dirty="0"/>
              <a:t>R</a:t>
            </a:r>
            <a:r>
              <a:rPr lang="es-PE" baseline="-25000" dirty="0"/>
              <a:t>2</a:t>
            </a:r>
            <a:r>
              <a:rPr lang="es-PE" dirty="0"/>
              <a:t> X </a:t>
            </a:r>
            <a:r>
              <a:rPr lang="es-PE" i="1" dirty="0"/>
              <a:t>R</a:t>
            </a:r>
            <a:r>
              <a:rPr lang="es-PE" baseline="-25000" dirty="0"/>
              <a:t>3</a:t>
            </a:r>
            <a:r>
              <a:rPr lang="es-PE" dirty="0"/>
              <a:t> X </a:t>
            </a:r>
            <a:r>
              <a:rPr lang="es-PE" i="1" dirty="0"/>
              <a:t>R</a:t>
            </a:r>
            <a:r>
              <a:rPr lang="es-PE" baseline="-25000" dirty="0"/>
              <a:t>4</a:t>
            </a:r>
            <a:r>
              <a:rPr lang="es-PE" dirty="0"/>
              <a:t> X… </a:t>
            </a:r>
            <a:r>
              <a:rPr lang="es-PE" i="1" dirty="0"/>
              <a:t>R</a:t>
            </a:r>
            <a:r>
              <a:rPr lang="es-PE" baseline="-25000" dirty="0"/>
              <a:t>n   </a:t>
            </a:r>
            <a:endParaRPr lang="es-PE" dirty="0"/>
          </a:p>
          <a:p>
            <a:endParaRPr lang="es-PE" dirty="0"/>
          </a:p>
          <a:p>
            <a:r>
              <a:rPr lang="es-PE" dirty="0"/>
              <a:t>R</a:t>
            </a:r>
            <a:r>
              <a:rPr lang="es-PE" baseline="-25000" dirty="0"/>
              <a:t>1 </a:t>
            </a:r>
            <a:r>
              <a:rPr lang="es-PE" dirty="0"/>
              <a:t>= confiabilidad del componente 1</a:t>
            </a:r>
          </a:p>
          <a:p>
            <a:r>
              <a:rPr lang="es-PE" dirty="0"/>
              <a:t>R</a:t>
            </a:r>
            <a:r>
              <a:rPr lang="es-PE" i="1" baseline="-25000" dirty="0"/>
              <a:t>s</a:t>
            </a:r>
            <a:r>
              <a:rPr lang="es-PE" dirty="0"/>
              <a:t> = confiabilidad del sistema</a:t>
            </a:r>
          </a:p>
          <a:p>
            <a:r>
              <a:rPr lang="es-PE" baseline="-25000" dirty="0"/>
              <a:t>n</a:t>
            </a:r>
            <a:r>
              <a:rPr lang="es-PE" dirty="0"/>
              <a:t>   = numero de componentes</a:t>
            </a:r>
            <a:endParaRPr lang="es-PE" baseline="-25000" dirty="0"/>
          </a:p>
        </p:txBody>
      </p:sp>
      <p:sp>
        <p:nvSpPr>
          <p:cNvPr id="12" name="CuadroTexto 11">
            <a:extLst>
              <a:ext uri="{FF2B5EF4-FFF2-40B4-BE49-F238E27FC236}">
                <a16:creationId xmlns:a16="http://schemas.microsoft.com/office/drawing/2014/main" id="{1552194E-757A-4C27-8CF1-B1AEA8561A98}"/>
              </a:ext>
            </a:extLst>
          </p:cNvPr>
          <p:cNvSpPr txBox="1"/>
          <p:nvPr/>
        </p:nvSpPr>
        <p:spPr>
          <a:xfrm>
            <a:off x="96644" y="4615808"/>
            <a:ext cx="2068725" cy="276999"/>
          </a:xfrm>
          <a:prstGeom prst="rect">
            <a:avLst/>
          </a:prstGeom>
          <a:noFill/>
        </p:spPr>
        <p:txBody>
          <a:bodyPr wrap="square" rtlCol="0">
            <a:spAutoFit/>
          </a:bodyPr>
          <a:lstStyle/>
          <a:p>
            <a:r>
              <a:rPr lang="es-PE" sz="1200" dirty="0"/>
              <a:t>Confiabilidad = Reliance (ingl.)</a:t>
            </a:r>
          </a:p>
        </p:txBody>
      </p:sp>
    </p:spTree>
    <p:extLst>
      <p:ext uri="{BB962C8B-B14F-4D97-AF65-F5344CB8AC3E}">
        <p14:creationId xmlns:p14="http://schemas.microsoft.com/office/powerpoint/2010/main" val="106166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Medición</a:t>
            </a:r>
            <a:r>
              <a:rPr lang="en-US" dirty="0">
                <a:solidFill>
                  <a:srgbClr val="438AD7"/>
                </a:solidFill>
              </a:rPr>
              <a:t> de la </a:t>
            </a:r>
            <a:r>
              <a:rPr lang="es-PE" dirty="0">
                <a:solidFill>
                  <a:srgbClr val="438AD7"/>
                </a:solidFill>
              </a:rPr>
              <a:t>confiabilidad</a:t>
            </a:r>
          </a:p>
        </p:txBody>
      </p:sp>
      <p:sp>
        <p:nvSpPr>
          <p:cNvPr id="3" name="CuadroTexto 2">
            <a:extLst>
              <a:ext uri="{FF2B5EF4-FFF2-40B4-BE49-F238E27FC236}">
                <a16:creationId xmlns:a16="http://schemas.microsoft.com/office/drawing/2014/main" id="{C369C6CD-EF3B-4A5C-AED6-312003009A3C}"/>
              </a:ext>
            </a:extLst>
          </p:cNvPr>
          <p:cNvSpPr txBox="1"/>
          <p:nvPr/>
        </p:nvSpPr>
        <p:spPr>
          <a:xfrm>
            <a:off x="1472000" y="3996284"/>
            <a:ext cx="6264696" cy="923330"/>
          </a:xfrm>
          <a:prstGeom prst="rect">
            <a:avLst/>
          </a:prstGeom>
          <a:noFill/>
        </p:spPr>
        <p:txBody>
          <a:bodyPr wrap="square" rtlCol="0">
            <a:spAutoFit/>
          </a:bodyPr>
          <a:lstStyle/>
          <a:p>
            <a:r>
              <a:rPr lang="es-PE" b="1" u="sng" dirty="0"/>
              <a:t>Medición de la confiabilidad de un sistema</a:t>
            </a:r>
          </a:p>
          <a:p>
            <a:endParaRPr lang="es-PE" dirty="0"/>
          </a:p>
          <a:p>
            <a:r>
              <a:rPr lang="es-PE" i="1" dirty="0"/>
              <a:t>R</a:t>
            </a:r>
            <a:r>
              <a:rPr lang="es-PE" baseline="-25000" dirty="0"/>
              <a:t>S </a:t>
            </a:r>
            <a:r>
              <a:rPr lang="es-PE" dirty="0"/>
              <a:t>= </a:t>
            </a:r>
            <a:r>
              <a:rPr lang="es-PE" i="1" dirty="0"/>
              <a:t>R</a:t>
            </a:r>
            <a:r>
              <a:rPr lang="es-PE" baseline="-25000" dirty="0"/>
              <a:t>1</a:t>
            </a:r>
            <a:r>
              <a:rPr lang="es-PE" dirty="0"/>
              <a:t> X </a:t>
            </a:r>
            <a:r>
              <a:rPr lang="es-PE" i="1" dirty="0"/>
              <a:t>R</a:t>
            </a:r>
            <a:r>
              <a:rPr lang="es-PE" baseline="-25000" dirty="0"/>
              <a:t>2</a:t>
            </a:r>
            <a:r>
              <a:rPr lang="es-PE" dirty="0"/>
              <a:t> X </a:t>
            </a:r>
            <a:r>
              <a:rPr lang="es-PE" i="1" dirty="0"/>
              <a:t>R</a:t>
            </a:r>
            <a:r>
              <a:rPr lang="es-PE" baseline="-25000" dirty="0"/>
              <a:t>3</a:t>
            </a:r>
            <a:r>
              <a:rPr lang="es-PE" dirty="0"/>
              <a:t> = (0.97)(0.95)(0.99) = 0.912% = 91.2%</a:t>
            </a:r>
          </a:p>
        </p:txBody>
      </p:sp>
      <p:sp>
        <p:nvSpPr>
          <p:cNvPr id="4" name="CuadroTexto 3">
            <a:extLst>
              <a:ext uri="{FF2B5EF4-FFF2-40B4-BE49-F238E27FC236}">
                <a16:creationId xmlns:a16="http://schemas.microsoft.com/office/drawing/2014/main" id="{2AF93D5E-818D-49D9-8E79-B52D1A214F29}"/>
              </a:ext>
            </a:extLst>
          </p:cNvPr>
          <p:cNvSpPr txBox="1"/>
          <p:nvPr/>
        </p:nvSpPr>
        <p:spPr>
          <a:xfrm>
            <a:off x="139852" y="827932"/>
            <a:ext cx="8928992" cy="1711366"/>
          </a:xfrm>
          <a:prstGeom prst="rect">
            <a:avLst/>
          </a:prstGeom>
          <a:noFill/>
        </p:spPr>
        <p:txBody>
          <a:bodyPr wrap="square" rtlCol="0">
            <a:spAutoFit/>
          </a:bodyPr>
          <a:lstStyle/>
          <a:p>
            <a:pPr>
              <a:lnSpc>
                <a:spcPct val="150000"/>
              </a:lnSpc>
            </a:pPr>
            <a:r>
              <a:rPr lang="es-PE" b="1" dirty="0"/>
              <a:t>La Juguera Factory prepara jugos utilizando licuadoras  de alto desempeño. Son licuadoras con 3 componentes principalmente: Jarra o vaso, cuchilla multiusos y el motor. Con confiabilidades de 0.97, 0.95 y 0.99, Juguera Factory quiere determinar la confiabilidad del sistema (licuadora).</a:t>
            </a:r>
          </a:p>
        </p:txBody>
      </p:sp>
      <p:graphicFrame>
        <p:nvGraphicFramePr>
          <p:cNvPr id="6" name="Diagrama 5">
            <a:extLst>
              <a:ext uri="{FF2B5EF4-FFF2-40B4-BE49-F238E27FC236}">
                <a16:creationId xmlns:a16="http://schemas.microsoft.com/office/drawing/2014/main" id="{0D982BD9-11B7-45E7-A26B-0B3009248EF3}"/>
              </a:ext>
            </a:extLst>
          </p:cNvPr>
          <p:cNvGraphicFramePr/>
          <p:nvPr>
            <p:extLst>
              <p:ext uri="{D42A27DB-BD31-4B8C-83A1-F6EECF244321}">
                <p14:modId xmlns:p14="http://schemas.microsoft.com/office/powerpoint/2010/main" val="2765586315"/>
              </p:ext>
            </p:extLst>
          </p:nvPr>
        </p:nvGraphicFramePr>
        <p:xfrm>
          <a:off x="1289242" y="2274388"/>
          <a:ext cx="6051410" cy="16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162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69332"/>
          </a:xfrm>
          <a:prstGeom prst="rect">
            <a:avLst/>
          </a:prstGeom>
        </p:spPr>
        <p:txBody>
          <a:bodyPr wrap="square">
            <a:spAutoFit/>
          </a:bodyPr>
          <a:lstStyle/>
          <a:p>
            <a:r>
              <a:rPr lang="en-US" dirty="0">
                <a:solidFill>
                  <a:srgbClr val="438AD7"/>
                </a:solidFill>
              </a:rPr>
              <a:t>/ </a:t>
            </a:r>
            <a:r>
              <a:rPr lang="es-PE" dirty="0">
                <a:solidFill>
                  <a:srgbClr val="438AD7"/>
                </a:solidFill>
              </a:rPr>
              <a:t>Medición</a:t>
            </a:r>
            <a:r>
              <a:rPr lang="en-US" dirty="0">
                <a:solidFill>
                  <a:srgbClr val="438AD7"/>
                </a:solidFill>
              </a:rPr>
              <a:t> de la </a:t>
            </a:r>
            <a:r>
              <a:rPr lang="es-PE" dirty="0">
                <a:solidFill>
                  <a:srgbClr val="438AD7"/>
                </a:solidFill>
              </a:rPr>
              <a:t>confiabilidad</a:t>
            </a:r>
          </a:p>
        </p:txBody>
      </p:sp>
      <p:sp>
        <p:nvSpPr>
          <p:cNvPr id="3" name="CuadroTexto 2">
            <a:extLst>
              <a:ext uri="{FF2B5EF4-FFF2-40B4-BE49-F238E27FC236}">
                <a16:creationId xmlns:a16="http://schemas.microsoft.com/office/drawing/2014/main" id="{DC9C09B2-D2A8-41A8-9DDD-74651AEAF6EC}"/>
              </a:ext>
            </a:extLst>
          </p:cNvPr>
          <p:cNvSpPr txBox="1"/>
          <p:nvPr/>
        </p:nvSpPr>
        <p:spPr>
          <a:xfrm>
            <a:off x="107504" y="690162"/>
            <a:ext cx="8159674" cy="1162113"/>
          </a:xfrm>
          <a:prstGeom prst="rect">
            <a:avLst/>
          </a:prstGeom>
          <a:noFill/>
        </p:spPr>
        <p:txBody>
          <a:bodyPr wrap="square" rtlCol="0">
            <a:spAutoFit/>
          </a:bodyPr>
          <a:lstStyle/>
          <a:p>
            <a:pPr>
              <a:lnSpc>
                <a:spcPct val="150000"/>
              </a:lnSpc>
            </a:pPr>
            <a:r>
              <a:rPr lang="es-PE" sz="1600" dirty="0"/>
              <a:t>La unidad básica para medir la confiabilidad es la </a:t>
            </a:r>
            <a:r>
              <a:rPr lang="es-PE" sz="1600" b="1" dirty="0"/>
              <a:t>tasa de falla del producto (TF)</a:t>
            </a:r>
            <a:r>
              <a:rPr lang="es-PE" sz="1600" dirty="0"/>
              <a:t>. </a:t>
            </a:r>
          </a:p>
          <a:p>
            <a:pPr>
              <a:lnSpc>
                <a:spcPct val="150000"/>
              </a:lnSpc>
            </a:pPr>
            <a:r>
              <a:rPr lang="es-PE" sz="1600" dirty="0"/>
              <a:t>La tasa de falla mide el porcentaje de fallas entre el número total de productos probados, TF(%), o el número de fallas ocurridas durante cierto periodo, TF(N): </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C079F1BB-7430-43D8-85B3-81FAB4B0119C}"/>
                  </a:ext>
                </a:extLst>
              </p:cNvPr>
              <p:cNvSpPr txBox="1"/>
              <p:nvPr/>
            </p:nvSpPr>
            <p:spPr>
              <a:xfrm>
                <a:off x="353479" y="1971701"/>
                <a:ext cx="5124673" cy="573234"/>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0" i="1" smtClean="0">
                          <a:latin typeface="Cambria Math" panose="02040503050406030204" pitchFamily="18" charset="0"/>
                        </a:rPr>
                        <m:t>𝑇𝐹</m:t>
                      </m:r>
                      <m:r>
                        <a:rPr lang="es-PE" b="0" i="1" smtClean="0">
                          <a:latin typeface="Cambria Math" panose="02040503050406030204" pitchFamily="18" charset="0"/>
                        </a:rPr>
                        <m:t> </m:t>
                      </m:r>
                      <m:d>
                        <m:dPr>
                          <m:ctrlPr>
                            <a:rPr lang="es-PE" b="0" i="1" smtClean="0">
                              <a:latin typeface="Cambria Math" panose="02040503050406030204" pitchFamily="18" charset="0"/>
                            </a:rPr>
                          </m:ctrlPr>
                        </m:dPr>
                        <m:e>
                          <m:r>
                            <a:rPr lang="es-PE" b="0" i="1" smtClean="0">
                              <a:latin typeface="Cambria Math" panose="02040503050406030204" pitchFamily="18" charset="0"/>
                            </a:rPr>
                            <m:t>%</m:t>
                          </m:r>
                        </m:e>
                      </m:d>
                      <m:r>
                        <a:rPr lang="es-PE" b="0" i="1" smtClean="0">
                          <a:latin typeface="Cambria Math" panose="02040503050406030204" pitchFamily="18" charset="0"/>
                        </a:rPr>
                        <m:t>=</m:t>
                      </m:r>
                      <m:f>
                        <m:fPr>
                          <m:ctrlPr>
                            <a:rPr lang="es-PE" b="0" i="1" smtClean="0">
                              <a:latin typeface="Cambria Math" panose="02040503050406030204" pitchFamily="18" charset="0"/>
                            </a:rPr>
                          </m:ctrlPr>
                        </m:fPr>
                        <m:num>
                          <m:r>
                            <a:rPr lang="es-PE" i="1">
                              <a:latin typeface="Cambria Math" panose="02040503050406030204" pitchFamily="18" charset="0"/>
                            </a:rPr>
                            <m:t>𝑁</m:t>
                          </m:r>
                          <m:r>
                            <a:rPr lang="es-PE" b="0" i="1" smtClean="0">
                              <a:latin typeface="Cambria Math" panose="02040503050406030204" pitchFamily="18" charset="0"/>
                            </a:rPr>
                            <m:t>ú</m:t>
                          </m:r>
                          <m:r>
                            <a:rPr lang="es-PE" i="1">
                              <a:latin typeface="Cambria Math" panose="02040503050406030204" pitchFamily="18" charset="0"/>
                            </a:rPr>
                            <m:t>𝑚𝑒𝑟𝑜</m:t>
                          </m:r>
                          <m:r>
                            <a:rPr lang="es-PE" i="1">
                              <a:latin typeface="Cambria Math" panose="02040503050406030204" pitchFamily="18" charset="0"/>
                            </a:rPr>
                            <m:t> </m:t>
                          </m:r>
                          <m:r>
                            <a:rPr lang="es-PE" i="1">
                              <a:latin typeface="Cambria Math" panose="02040503050406030204" pitchFamily="18" charset="0"/>
                            </a:rPr>
                            <m:t>𝑑𝑒</m:t>
                          </m:r>
                          <m:r>
                            <a:rPr lang="es-PE" i="1">
                              <a:latin typeface="Cambria Math" panose="02040503050406030204" pitchFamily="18" charset="0"/>
                            </a:rPr>
                            <m:t> </m:t>
                          </m:r>
                          <m:r>
                            <a:rPr lang="es-PE" i="1">
                              <a:latin typeface="Cambria Math" panose="02040503050406030204" pitchFamily="18" charset="0"/>
                            </a:rPr>
                            <m:t>𝑓𝑎𝑙𝑙𝑎𝑠</m:t>
                          </m:r>
                        </m:num>
                        <m:den>
                          <m:r>
                            <a:rPr lang="es-PE" b="0" i="1" smtClean="0">
                              <a:latin typeface="Cambria Math" panose="02040503050406030204" pitchFamily="18" charset="0"/>
                            </a:rPr>
                            <m:t>𝑁</m:t>
                          </m:r>
                          <m:r>
                            <a:rPr lang="es-PE" b="0" i="1" smtClean="0">
                              <a:latin typeface="Cambria Math" panose="02040503050406030204" pitchFamily="18" charset="0"/>
                            </a:rPr>
                            <m:t>ú</m:t>
                          </m:r>
                          <m:r>
                            <a:rPr lang="es-PE" b="0" i="1" smtClean="0">
                              <a:latin typeface="Cambria Math" panose="02040503050406030204" pitchFamily="18" charset="0"/>
                            </a:rPr>
                            <m:t>𝑚𝑒𝑟𝑜</m:t>
                          </m:r>
                          <m:r>
                            <a:rPr lang="es-PE" b="0" i="1" smtClean="0">
                              <a:latin typeface="Cambria Math" panose="02040503050406030204" pitchFamily="18" charset="0"/>
                            </a:rPr>
                            <m:t> </m:t>
                          </m:r>
                          <m:r>
                            <a:rPr lang="es-PE" b="0" i="1" smtClean="0">
                              <a:latin typeface="Cambria Math" panose="02040503050406030204" pitchFamily="18" charset="0"/>
                            </a:rPr>
                            <m:t>𝑑𝑒</m:t>
                          </m:r>
                          <m:r>
                            <a:rPr lang="es-PE" b="0" i="1" smtClean="0">
                              <a:latin typeface="Cambria Math" panose="02040503050406030204" pitchFamily="18" charset="0"/>
                            </a:rPr>
                            <m:t> </m:t>
                          </m:r>
                          <m:r>
                            <a:rPr lang="es-PE" b="0" i="1" smtClean="0">
                              <a:latin typeface="Cambria Math" panose="02040503050406030204" pitchFamily="18" charset="0"/>
                            </a:rPr>
                            <m:t>𝑢𝑛𝑖𝑑𝑎𝑑𝑒𝑠</m:t>
                          </m:r>
                          <m:r>
                            <a:rPr lang="es-PE" b="0" i="1" smtClean="0">
                              <a:latin typeface="Cambria Math" panose="02040503050406030204" pitchFamily="18" charset="0"/>
                            </a:rPr>
                            <m:t> </m:t>
                          </m:r>
                          <m:r>
                            <a:rPr lang="es-PE" b="0" i="1" smtClean="0">
                              <a:latin typeface="Cambria Math" panose="02040503050406030204" pitchFamily="18" charset="0"/>
                            </a:rPr>
                            <m:t>𝑝𝑟𝑜𝑏𝑎𝑑𝑎𝑠</m:t>
                          </m:r>
                        </m:den>
                      </m:f>
                      <m:r>
                        <a:rPr lang="es-PE" b="0" i="1" smtClean="0">
                          <a:latin typeface="Cambria Math" panose="02040503050406030204" pitchFamily="18" charset="0"/>
                        </a:rPr>
                        <m:t>𝑋</m:t>
                      </m:r>
                      <m:r>
                        <a:rPr lang="es-PE" b="0" i="1" smtClean="0">
                          <a:latin typeface="Cambria Math" panose="02040503050406030204" pitchFamily="18" charset="0"/>
                        </a:rPr>
                        <m:t> 100%</m:t>
                      </m:r>
                    </m:oMath>
                  </m:oMathPara>
                </a14:m>
                <a:endParaRPr lang="es-PE" dirty="0"/>
              </a:p>
            </p:txBody>
          </p:sp>
        </mc:Choice>
        <mc:Fallback xmlns="">
          <p:sp>
            <p:nvSpPr>
              <p:cNvPr id="4" name="CuadroTexto 3">
                <a:extLst>
                  <a:ext uri="{FF2B5EF4-FFF2-40B4-BE49-F238E27FC236}">
                    <a16:creationId xmlns:a16="http://schemas.microsoft.com/office/drawing/2014/main" id="{C079F1BB-7430-43D8-85B3-81FAB4B0119C}"/>
                  </a:ext>
                </a:extLst>
              </p:cNvPr>
              <p:cNvSpPr txBox="1">
                <a:spLocks noRot="1" noChangeAspect="1" noMove="1" noResize="1" noEditPoints="1" noAdjustHandles="1" noChangeArrowheads="1" noChangeShapeType="1" noTextEdit="1"/>
              </p:cNvSpPr>
              <p:nvPr/>
            </p:nvSpPr>
            <p:spPr>
              <a:xfrm>
                <a:off x="353479" y="1971701"/>
                <a:ext cx="5124673" cy="573234"/>
              </a:xfrm>
              <a:prstGeom prst="rect">
                <a:avLst/>
              </a:prstGeom>
              <a:blipFill>
                <a:blip r:embed="rId3"/>
                <a:stretch>
                  <a:fillRect/>
                </a:stretch>
              </a:blipFill>
              <a:ln>
                <a:solidFill>
                  <a:srgbClr val="FF0000"/>
                </a:solidFill>
              </a:ln>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C7D8A21-70C1-4F8E-AAE1-64C1BB4AB106}"/>
                  </a:ext>
                </a:extLst>
              </p:cNvPr>
              <p:cNvSpPr txBox="1"/>
              <p:nvPr/>
            </p:nvSpPr>
            <p:spPr>
              <a:xfrm>
                <a:off x="353479" y="2834495"/>
                <a:ext cx="6070444" cy="573234"/>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0" i="1" smtClean="0">
                          <a:latin typeface="Cambria Math" panose="02040503050406030204" pitchFamily="18" charset="0"/>
                        </a:rPr>
                        <m:t>𝑇𝐹</m:t>
                      </m:r>
                      <m:r>
                        <a:rPr lang="es-PE" b="0" i="1" smtClean="0">
                          <a:latin typeface="Cambria Math" panose="02040503050406030204" pitchFamily="18" charset="0"/>
                        </a:rPr>
                        <m:t> </m:t>
                      </m:r>
                      <m:d>
                        <m:dPr>
                          <m:ctrlPr>
                            <a:rPr lang="es-PE" b="0" i="1" smtClean="0">
                              <a:latin typeface="Cambria Math" panose="02040503050406030204" pitchFamily="18" charset="0"/>
                            </a:rPr>
                          </m:ctrlPr>
                        </m:dPr>
                        <m:e>
                          <m:r>
                            <a:rPr lang="es-PE" b="0" i="1" smtClean="0">
                              <a:latin typeface="Cambria Math" panose="02040503050406030204" pitchFamily="18" charset="0"/>
                            </a:rPr>
                            <m:t>𝑁</m:t>
                          </m:r>
                        </m:e>
                      </m:d>
                      <m:r>
                        <a:rPr lang="es-PE" b="0" i="1" smtClean="0">
                          <a:latin typeface="Cambria Math" panose="02040503050406030204" pitchFamily="18" charset="0"/>
                        </a:rPr>
                        <m:t>=</m:t>
                      </m:r>
                      <m:f>
                        <m:fPr>
                          <m:ctrlPr>
                            <a:rPr lang="es-PE" b="0" i="1" smtClean="0">
                              <a:latin typeface="Cambria Math" panose="02040503050406030204" pitchFamily="18" charset="0"/>
                            </a:rPr>
                          </m:ctrlPr>
                        </m:fPr>
                        <m:num>
                          <m:r>
                            <a:rPr lang="es-PE" i="1">
                              <a:latin typeface="Cambria Math" panose="02040503050406030204" pitchFamily="18" charset="0"/>
                            </a:rPr>
                            <m:t>𝑁</m:t>
                          </m:r>
                          <m:r>
                            <a:rPr lang="es-PE" b="0" i="1" smtClean="0">
                              <a:latin typeface="Cambria Math" panose="02040503050406030204" pitchFamily="18" charset="0"/>
                            </a:rPr>
                            <m:t>ú</m:t>
                          </m:r>
                          <m:r>
                            <a:rPr lang="es-PE" i="1">
                              <a:latin typeface="Cambria Math" panose="02040503050406030204" pitchFamily="18" charset="0"/>
                            </a:rPr>
                            <m:t>𝑚𝑒𝑟𝑜</m:t>
                          </m:r>
                          <m:r>
                            <a:rPr lang="es-PE" i="1">
                              <a:latin typeface="Cambria Math" panose="02040503050406030204" pitchFamily="18" charset="0"/>
                            </a:rPr>
                            <m:t> </m:t>
                          </m:r>
                          <m:r>
                            <a:rPr lang="es-PE" i="1">
                              <a:latin typeface="Cambria Math" panose="02040503050406030204" pitchFamily="18" charset="0"/>
                            </a:rPr>
                            <m:t>𝑑𝑒</m:t>
                          </m:r>
                          <m:r>
                            <a:rPr lang="es-PE" i="1">
                              <a:latin typeface="Cambria Math" panose="02040503050406030204" pitchFamily="18" charset="0"/>
                            </a:rPr>
                            <m:t> </m:t>
                          </m:r>
                          <m:r>
                            <a:rPr lang="es-PE" i="1">
                              <a:latin typeface="Cambria Math" panose="02040503050406030204" pitchFamily="18" charset="0"/>
                            </a:rPr>
                            <m:t>𝑓𝑎𝑙𝑙𝑎𝑠</m:t>
                          </m:r>
                        </m:num>
                        <m:den>
                          <m:r>
                            <a:rPr lang="es-PE" b="0" i="1" smtClean="0">
                              <a:latin typeface="Cambria Math" panose="02040503050406030204" pitchFamily="18" charset="0"/>
                            </a:rPr>
                            <m:t>𝑁</m:t>
                          </m:r>
                          <m:r>
                            <a:rPr lang="es-PE" b="0" i="1" smtClean="0">
                              <a:latin typeface="Cambria Math" panose="02040503050406030204" pitchFamily="18" charset="0"/>
                            </a:rPr>
                            <m:t>ú</m:t>
                          </m:r>
                          <m:r>
                            <a:rPr lang="es-PE" b="0" i="1" smtClean="0">
                              <a:latin typeface="Cambria Math" panose="02040503050406030204" pitchFamily="18" charset="0"/>
                            </a:rPr>
                            <m:t>𝑚𝑒𝑟𝑜</m:t>
                          </m:r>
                          <m:r>
                            <a:rPr lang="es-PE" b="0" i="1" smtClean="0">
                              <a:latin typeface="Cambria Math" panose="02040503050406030204" pitchFamily="18" charset="0"/>
                            </a:rPr>
                            <m:t> </m:t>
                          </m:r>
                          <m:r>
                            <a:rPr lang="es-PE" b="0" i="1" smtClean="0">
                              <a:latin typeface="Cambria Math" panose="02040503050406030204" pitchFamily="18" charset="0"/>
                            </a:rPr>
                            <m:t>𝑑𝑒</m:t>
                          </m:r>
                          <m:r>
                            <a:rPr lang="es-PE" b="0" i="1" smtClean="0">
                              <a:latin typeface="Cambria Math" panose="02040503050406030204" pitchFamily="18" charset="0"/>
                            </a:rPr>
                            <m:t> </m:t>
                          </m:r>
                          <m:r>
                            <a:rPr lang="es-PE" b="0" i="1" smtClean="0">
                              <a:latin typeface="Cambria Math" panose="02040503050406030204" pitchFamily="18" charset="0"/>
                            </a:rPr>
                            <m:t>h𝑜𝑟𝑎𝑠</m:t>
                          </m:r>
                          <m:r>
                            <a:rPr lang="es-PE" b="0" i="1" smtClean="0">
                              <a:latin typeface="Cambria Math" panose="02040503050406030204" pitchFamily="18" charset="0"/>
                            </a:rPr>
                            <m:t> </m:t>
                          </m:r>
                          <m:r>
                            <a:rPr lang="es-PE" b="0" i="1" smtClean="0">
                              <a:latin typeface="Cambria Math" panose="02040503050406030204" pitchFamily="18" charset="0"/>
                            </a:rPr>
                            <m:t>𝑢𝑛𝑖𝑑𝑎𝑑</m:t>
                          </m:r>
                          <m:r>
                            <a:rPr lang="es-PE" b="0" i="1" smtClean="0">
                              <a:latin typeface="Cambria Math" panose="02040503050406030204" pitchFamily="18" charset="0"/>
                            </a:rPr>
                            <m:t> </m:t>
                          </m:r>
                          <m:r>
                            <a:rPr lang="es-PE" b="0" i="1" smtClean="0">
                              <a:latin typeface="Cambria Math" panose="02040503050406030204" pitchFamily="18" charset="0"/>
                            </a:rPr>
                            <m:t>𝑑𝑒</m:t>
                          </m:r>
                          <m:r>
                            <a:rPr lang="es-PE" b="0" i="1" smtClean="0">
                              <a:latin typeface="Cambria Math" panose="02040503050406030204" pitchFamily="18" charset="0"/>
                            </a:rPr>
                            <m:t> </m:t>
                          </m:r>
                          <m:r>
                            <a:rPr lang="es-PE" b="0" i="1" smtClean="0">
                              <a:latin typeface="Cambria Math" panose="02040503050406030204" pitchFamily="18" charset="0"/>
                            </a:rPr>
                            <m:t>𝑡𝑖𝑒𝑚𝑝𝑜</m:t>
                          </m:r>
                          <m:r>
                            <a:rPr lang="es-PE" b="0" i="1" smtClean="0">
                              <a:latin typeface="Cambria Math" panose="02040503050406030204" pitchFamily="18" charset="0"/>
                            </a:rPr>
                            <m:t> </m:t>
                          </m:r>
                          <m:r>
                            <a:rPr lang="es-PE" b="0" i="1" smtClean="0">
                              <a:latin typeface="Cambria Math" panose="02040503050406030204" pitchFamily="18" charset="0"/>
                            </a:rPr>
                            <m:t>𝑑𝑒</m:t>
                          </m:r>
                          <m:r>
                            <a:rPr lang="es-PE" b="0" i="1" smtClean="0">
                              <a:latin typeface="Cambria Math" panose="02040503050406030204" pitchFamily="18" charset="0"/>
                            </a:rPr>
                            <m:t> </m:t>
                          </m:r>
                          <m:r>
                            <a:rPr lang="es-PE" b="0" i="1" smtClean="0">
                              <a:latin typeface="Cambria Math" panose="02040503050406030204" pitchFamily="18" charset="0"/>
                            </a:rPr>
                            <m:t>𝑜𝑝𝑒𝑟𝑎𝑐𝑖</m:t>
                          </m:r>
                          <m:r>
                            <a:rPr lang="es-PE" b="0" i="1" smtClean="0">
                              <a:latin typeface="Cambria Math" panose="02040503050406030204" pitchFamily="18" charset="0"/>
                            </a:rPr>
                            <m:t>ó</m:t>
                          </m:r>
                          <m:r>
                            <a:rPr lang="es-PE" b="0" i="1" smtClean="0">
                              <a:latin typeface="Cambria Math" panose="02040503050406030204" pitchFamily="18" charset="0"/>
                            </a:rPr>
                            <m:t>𝑛</m:t>
                          </m:r>
                        </m:den>
                      </m:f>
                    </m:oMath>
                  </m:oMathPara>
                </a14:m>
                <a:endParaRPr lang="es-PE" dirty="0"/>
              </a:p>
            </p:txBody>
          </p:sp>
        </mc:Choice>
        <mc:Fallback xmlns="">
          <p:sp>
            <p:nvSpPr>
              <p:cNvPr id="6" name="CuadroTexto 5">
                <a:extLst>
                  <a:ext uri="{FF2B5EF4-FFF2-40B4-BE49-F238E27FC236}">
                    <a16:creationId xmlns:a16="http://schemas.microsoft.com/office/drawing/2014/main" id="{DC7D8A21-70C1-4F8E-AAE1-64C1BB4AB106}"/>
                  </a:ext>
                </a:extLst>
              </p:cNvPr>
              <p:cNvSpPr txBox="1">
                <a:spLocks noRot="1" noChangeAspect="1" noMove="1" noResize="1" noEditPoints="1" noAdjustHandles="1" noChangeArrowheads="1" noChangeShapeType="1" noTextEdit="1"/>
              </p:cNvSpPr>
              <p:nvPr/>
            </p:nvSpPr>
            <p:spPr>
              <a:xfrm>
                <a:off x="353479" y="2834495"/>
                <a:ext cx="6070444" cy="573234"/>
              </a:xfrm>
              <a:prstGeom prst="rect">
                <a:avLst/>
              </a:prstGeom>
              <a:blipFill>
                <a:blip r:embed="rId4"/>
                <a:stretch>
                  <a:fillRect/>
                </a:stretch>
              </a:blipFill>
              <a:ln>
                <a:solidFill>
                  <a:srgbClr val="FF0000"/>
                </a:solidFill>
              </a:ln>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230ACA2-4659-42C8-A404-B392C207FD29}"/>
                  </a:ext>
                </a:extLst>
              </p:cNvPr>
              <p:cNvSpPr txBox="1"/>
              <p:nvPr/>
            </p:nvSpPr>
            <p:spPr>
              <a:xfrm>
                <a:off x="1227339" y="4527993"/>
                <a:ext cx="1688476" cy="559640"/>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PE" b="0" i="1" smtClean="0">
                          <a:latin typeface="Cambria Math" panose="02040503050406030204" pitchFamily="18" charset="0"/>
                        </a:rPr>
                        <m:t>𝑇𝑀𝐸𝐹</m:t>
                      </m:r>
                      <m:r>
                        <a:rPr lang="es-PE" b="0" i="1" smtClean="0">
                          <a:latin typeface="Cambria Math" panose="02040503050406030204" pitchFamily="18" charset="0"/>
                        </a:rPr>
                        <m:t>=</m:t>
                      </m:r>
                      <m:f>
                        <m:fPr>
                          <m:ctrlPr>
                            <a:rPr lang="es-PE" b="0" i="1" smtClean="0">
                              <a:latin typeface="Cambria Math" panose="02040503050406030204" pitchFamily="18" charset="0"/>
                            </a:rPr>
                          </m:ctrlPr>
                        </m:fPr>
                        <m:num>
                          <m:r>
                            <a:rPr lang="es-PE" b="0" i="1" smtClean="0">
                              <a:latin typeface="Cambria Math" panose="02040503050406030204" pitchFamily="18" charset="0"/>
                            </a:rPr>
                            <m:t>1</m:t>
                          </m:r>
                        </m:num>
                        <m:den>
                          <m:r>
                            <a:rPr lang="es-PE" i="1">
                              <a:latin typeface="Cambria Math" panose="02040503050406030204" pitchFamily="18" charset="0"/>
                            </a:rPr>
                            <m:t>𝑇𝐹</m:t>
                          </m:r>
                          <m:r>
                            <a:rPr lang="es-PE" i="1">
                              <a:latin typeface="Cambria Math" panose="02040503050406030204" pitchFamily="18" charset="0"/>
                            </a:rPr>
                            <m:t> </m:t>
                          </m:r>
                          <m:d>
                            <m:dPr>
                              <m:ctrlPr>
                                <a:rPr lang="es-PE" i="1">
                                  <a:latin typeface="Cambria Math" panose="02040503050406030204" pitchFamily="18" charset="0"/>
                                </a:rPr>
                              </m:ctrlPr>
                            </m:dPr>
                            <m:e>
                              <m:r>
                                <a:rPr lang="es-PE" i="1">
                                  <a:latin typeface="Cambria Math" panose="02040503050406030204" pitchFamily="18" charset="0"/>
                                </a:rPr>
                                <m:t>𝑁</m:t>
                              </m:r>
                            </m:e>
                          </m:d>
                        </m:den>
                      </m:f>
                    </m:oMath>
                  </m:oMathPara>
                </a14:m>
                <a:endParaRPr lang="es-PE" dirty="0"/>
              </a:p>
            </p:txBody>
          </p:sp>
        </mc:Choice>
        <mc:Fallback xmlns="">
          <p:sp>
            <p:nvSpPr>
              <p:cNvPr id="7" name="CuadroTexto 6">
                <a:extLst>
                  <a:ext uri="{FF2B5EF4-FFF2-40B4-BE49-F238E27FC236}">
                    <a16:creationId xmlns:a16="http://schemas.microsoft.com/office/drawing/2014/main" id="{2230ACA2-4659-42C8-A404-B392C207FD29}"/>
                  </a:ext>
                </a:extLst>
              </p:cNvPr>
              <p:cNvSpPr txBox="1">
                <a:spLocks noRot="1" noChangeAspect="1" noMove="1" noResize="1" noEditPoints="1" noAdjustHandles="1" noChangeArrowheads="1" noChangeShapeType="1" noTextEdit="1"/>
              </p:cNvSpPr>
              <p:nvPr/>
            </p:nvSpPr>
            <p:spPr>
              <a:xfrm>
                <a:off x="1227339" y="4527993"/>
                <a:ext cx="1688476" cy="559640"/>
              </a:xfrm>
              <a:prstGeom prst="rect">
                <a:avLst/>
              </a:prstGeom>
              <a:blipFill>
                <a:blip r:embed="rId5"/>
                <a:stretch>
                  <a:fillRect/>
                </a:stretch>
              </a:blipFill>
              <a:ln>
                <a:solidFill>
                  <a:srgbClr val="FF0000"/>
                </a:solidFill>
              </a:ln>
            </p:spPr>
            <p:txBody>
              <a:bodyPr/>
              <a:lstStyle/>
              <a:p>
                <a:r>
                  <a:rPr lang="es-ES">
                    <a:noFill/>
                  </a:rPr>
                  <a:t> </a:t>
                </a:r>
              </a:p>
            </p:txBody>
          </p:sp>
        </mc:Fallback>
      </mc:AlternateContent>
      <p:sp>
        <p:nvSpPr>
          <p:cNvPr id="8" name="Rectángulo 7">
            <a:extLst>
              <a:ext uri="{FF2B5EF4-FFF2-40B4-BE49-F238E27FC236}">
                <a16:creationId xmlns:a16="http://schemas.microsoft.com/office/drawing/2014/main" id="{D27522F4-7FC0-400E-BABB-D6599C76CC32}"/>
              </a:ext>
            </a:extLst>
          </p:cNvPr>
          <p:cNvSpPr/>
          <p:nvPr/>
        </p:nvSpPr>
        <p:spPr>
          <a:xfrm>
            <a:off x="107504" y="3697289"/>
            <a:ext cx="8928992" cy="830997"/>
          </a:xfrm>
          <a:prstGeom prst="rect">
            <a:avLst/>
          </a:prstGeom>
        </p:spPr>
        <p:txBody>
          <a:bodyPr wrap="square">
            <a:spAutoFit/>
          </a:bodyPr>
          <a:lstStyle/>
          <a:p>
            <a:r>
              <a:rPr lang="es-PE" sz="1600" b="1" dirty="0"/>
              <a:t>Tiempo medio entre fallas (TMEF):</a:t>
            </a:r>
          </a:p>
          <a:p>
            <a:r>
              <a:rPr lang="es-PE" sz="1600" b="1" dirty="0"/>
              <a:t>Tiempo esperado entre una reparación y la siguiente falla de un componente, maquina, proceso o producto.</a:t>
            </a:r>
            <a:endParaRPr lang="es-PE" sz="1600" dirty="0"/>
          </a:p>
        </p:txBody>
      </p:sp>
    </p:spTree>
    <p:extLst>
      <p:ext uri="{BB962C8B-B14F-4D97-AF65-F5344CB8AC3E}">
        <p14:creationId xmlns:p14="http://schemas.microsoft.com/office/powerpoint/2010/main" val="30228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OFFICE THEME" val="Yge96mEv"/>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4981</TotalTime>
  <Words>1877</Words>
  <Application>Microsoft Office PowerPoint</Application>
  <PresentationFormat>Presentación en pantalla (16:10)</PresentationFormat>
  <Paragraphs>289</Paragraphs>
  <Slides>26</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Cambria Math</vt:lpstr>
      <vt:lpstr>Source Sans Pro</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ISIL</dc:creator>
  <cp:lastModifiedBy>Diego Santamaria Saldaña</cp:lastModifiedBy>
  <cp:revision>426</cp:revision>
  <cp:lastPrinted>2018-01-16T21:42:59Z</cp:lastPrinted>
  <dcterms:created xsi:type="dcterms:W3CDTF">2016-10-06T14:52:02Z</dcterms:created>
  <dcterms:modified xsi:type="dcterms:W3CDTF">2020-09-22T15:00:53Z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