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0" roundtripDataSignature="AMtx7mjWnpr28bmFUD9+H+DtGKd9KnJS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5"/>
          <p:cNvGrpSpPr/>
          <p:nvPr/>
        </p:nvGrpSpPr>
        <p:grpSpPr>
          <a:xfrm>
            <a:off x="944054" y="5369051"/>
            <a:ext cx="7804380" cy="215444"/>
            <a:chOff x="944054" y="5369051"/>
            <a:chExt cx="7804380" cy="215444"/>
          </a:xfrm>
        </p:grpSpPr>
        <p:sp>
          <p:nvSpPr>
            <p:cNvPr id="11" name="Google Shape;11;p25"/>
            <p:cNvSpPr txBox="1"/>
            <p:nvPr/>
          </p:nvSpPr>
          <p:spPr>
            <a:xfrm>
              <a:off x="944054" y="5369051"/>
              <a:ext cx="184858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15</a:t>
              </a:r>
              <a:endParaRPr sz="800">
                <a:solidFill>
                  <a:srgbClr val="7F7F7F"/>
                </a:solidFill>
                <a:latin typeface="Calibri"/>
                <a:ea typeface="Calibri"/>
                <a:cs typeface="Calibri"/>
                <a:sym typeface="Calibri"/>
              </a:endParaRPr>
            </a:p>
          </p:txBody>
        </p:sp>
        <p:sp>
          <p:nvSpPr>
            <p:cNvPr id="12" name="Google Shape;12;p25"/>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5"/>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www.muniate.gob.pe/ate/files/defensa_civil/formatos/PLAN_CONTIGENCIA_G2.do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15</a:t>
            </a:r>
            <a:endParaRPr/>
          </a:p>
        </p:txBody>
      </p:sp>
      <p:sp>
        <p:nvSpPr>
          <p:cNvPr id="29" name="Google Shape;29;p1"/>
          <p:cNvSpPr txBox="1"/>
          <p:nvPr/>
        </p:nvSpPr>
        <p:spPr>
          <a:xfrm>
            <a:off x="3159592" y="1674447"/>
            <a:ext cx="4596087"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Seguridad y Salud en el Trabajo</a:t>
            </a:r>
            <a:endParaRPr/>
          </a:p>
        </p:txBody>
      </p:sp>
      <p:sp>
        <p:nvSpPr>
          <p:cNvPr id="30" name="Google Shape;30;p1"/>
          <p:cNvSpPr txBox="1"/>
          <p:nvPr/>
        </p:nvSpPr>
        <p:spPr>
          <a:xfrm>
            <a:off x="2169269" y="2746482"/>
            <a:ext cx="6437626" cy="156966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Estándar internacional ISO 45001.</a:t>
            </a:r>
            <a:endParaRPr sz="1600">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Identificación de Peligros y Riesgos.</a:t>
            </a:r>
            <a:endParaRPr sz="1600">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Métodos de identificación de peligros y medidas de control de riesgos.</a:t>
            </a:r>
            <a:endParaRPr sz="1600">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Identificación de emergencias, preparación, prevención y planes de contingencia..</a:t>
            </a:r>
            <a:endParaRPr sz="1600">
              <a:solidFill>
                <a:srgbClr val="FFFFFF"/>
              </a:solidFill>
              <a:latin typeface="Calibri"/>
              <a:ea typeface="Calibri"/>
              <a:cs typeface="Calibri"/>
              <a:sym typeface="Calibri"/>
            </a:endParaRPr>
          </a:p>
        </p:txBody>
      </p:sp>
      <p:cxnSp>
        <p:nvCxnSpPr>
          <p:cNvPr id="31" name="Google Shape;31;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Peligros y Riesgos</a:t>
            </a:r>
            <a:endParaRPr/>
          </a:p>
        </p:txBody>
      </p:sp>
      <p:sp>
        <p:nvSpPr>
          <p:cNvPr id="173" name="Google Shape;173;p10"/>
          <p:cNvSpPr txBox="1"/>
          <p:nvPr/>
        </p:nvSpPr>
        <p:spPr>
          <a:xfrm>
            <a:off x="164936" y="1089836"/>
            <a:ext cx="8728543" cy="923330"/>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Evaluación del Riesgo (Índice del Riesgo Ocupacional: IRO) se realiza a través de la determinación de 2 elementos: la probabilidad de su ocurrencia IP (Índice de Probabilidad) y la severidad de las consecuencias IS (Índice de Severidad).</a:t>
            </a:r>
            <a:endParaRPr b="1" sz="1800">
              <a:solidFill>
                <a:schemeClr val="dk1"/>
              </a:solidFill>
              <a:latin typeface="Calibri"/>
              <a:ea typeface="Calibri"/>
              <a:cs typeface="Calibri"/>
              <a:sym typeface="Calibri"/>
            </a:endParaRPr>
          </a:p>
        </p:txBody>
      </p:sp>
      <p:sp>
        <p:nvSpPr>
          <p:cNvPr id="174" name="Google Shape;174;p10"/>
          <p:cNvSpPr txBox="1"/>
          <p:nvPr/>
        </p:nvSpPr>
        <p:spPr>
          <a:xfrm>
            <a:off x="164936" y="2365263"/>
            <a:ext cx="8728500" cy="1200600"/>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Donde el IP (Índice de probabilidad) se basa en el </a:t>
            </a:r>
            <a:r>
              <a:rPr b="1" lang="es-PE" sz="1800">
                <a:solidFill>
                  <a:schemeClr val="dk1"/>
                </a:solidFill>
                <a:latin typeface="Calibri"/>
                <a:ea typeface="Calibri"/>
                <a:cs typeface="Calibri"/>
                <a:sym typeface="Calibri"/>
              </a:rPr>
              <a:t>número</a:t>
            </a:r>
            <a:r>
              <a:rPr b="1" lang="es-PE" sz="1800">
                <a:solidFill>
                  <a:schemeClr val="dk1"/>
                </a:solidFill>
                <a:latin typeface="Calibri"/>
                <a:ea typeface="Calibri"/>
                <a:cs typeface="Calibri"/>
                <a:sym typeface="Calibri"/>
              </a:rPr>
              <a:t> de personas expuestas  IE (Índice de Expuestos), frecuencia de la exposición al peligro IF (Índice de Frecuencia), métodos de control existentes y su eficacia IM (Índice de Método) y la eficacia de la capacitación IC (Índice de Capacitación).</a:t>
            </a:r>
            <a:endParaRPr b="1" sz="1800">
              <a:solidFill>
                <a:schemeClr val="dk1"/>
              </a:solidFill>
              <a:latin typeface="Calibri"/>
              <a:ea typeface="Calibri"/>
              <a:cs typeface="Calibri"/>
              <a:sym typeface="Calibri"/>
            </a:endParaRPr>
          </a:p>
        </p:txBody>
      </p:sp>
      <p:sp>
        <p:nvSpPr>
          <p:cNvPr id="175" name="Google Shape;175;p10"/>
          <p:cNvSpPr txBox="1"/>
          <p:nvPr/>
        </p:nvSpPr>
        <p:spPr>
          <a:xfrm>
            <a:off x="3002009" y="3641824"/>
            <a:ext cx="2016224" cy="369332"/>
          </a:xfrm>
          <a:prstGeom prst="rect">
            <a:avLst/>
          </a:prstGeom>
          <a:solidFill>
            <a:schemeClr val="lt1"/>
          </a:solidFill>
          <a:ln cap="flat" cmpd="sng" w="381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IP = IE + IF + IM + IC</a:t>
            </a:r>
            <a:endParaRPr/>
          </a:p>
        </p:txBody>
      </p:sp>
      <p:sp>
        <p:nvSpPr>
          <p:cNvPr id="176" name="Google Shape;176;p10"/>
          <p:cNvSpPr txBox="1"/>
          <p:nvPr/>
        </p:nvSpPr>
        <p:spPr>
          <a:xfrm>
            <a:off x="2659971" y="4567856"/>
            <a:ext cx="2700300" cy="369332"/>
          </a:xfrm>
          <a:prstGeom prst="rect">
            <a:avLst/>
          </a:prstGeom>
          <a:solidFill>
            <a:schemeClr val="lt1"/>
          </a:solidFill>
          <a:ln cap="flat" cmpd="sng" w="381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IRO = (IE + IF + IM + IC) x 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p:nvPr/>
        </p:nvSpPr>
        <p:spPr>
          <a:xfrm>
            <a:off x="407875" y="320830"/>
            <a:ext cx="83723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Peligros y Riesgos - Criterios de evaluación de riesgos ocupacionales</a:t>
            </a:r>
            <a:endParaRPr/>
          </a:p>
          <a:p>
            <a:pPr indent="0" lvl="0" marL="0" marR="0" rtl="0" algn="l">
              <a:spcBef>
                <a:spcPts val="0"/>
              </a:spcBef>
              <a:spcAft>
                <a:spcPts val="0"/>
              </a:spcAft>
              <a:buNone/>
            </a:pPr>
            <a:r>
              <a:t/>
            </a:r>
            <a:endParaRPr sz="1800">
              <a:solidFill>
                <a:srgbClr val="438AD7"/>
              </a:solidFill>
              <a:latin typeface="Calibri"/>
              <a:ea typeface="Calibri"/>
              <a:cs typeface="Calibri"/>
              <a:sym typeface="Calibri"/>
            </a:endParaRPr>
          </a:p>
        </p:txBody>
      </p:sp>
      <p:pic>
        <p:nvPicPr>
          <p:cNvPr id="183" name="Google Shape;183;p11"/>
          <p:cNvPicPr preferRelativeResize="0"/>
          <p:nvPr/>
        </p:nvPicPr>
        <p:blipFill rotWithShape="1">
          <a:blip r:embed="rId3">
            <a:alphaModFix/>
          </a:blip>
          <a:srcRect b="0" l="0" r="0" t="0"/>
          <a:stretch/>
        </p:blipFill>
        <p:spPr>
          <a:xfrm>
            <a:off x="322428" y="710442"/>
            <a:ext cx="6851510" cy="5004558"/>
          </a:xfrm>
          <a:prstGeom prst="rect">
            <a:avLst/>
          </a:prstGeom>
          <a:noFill/>
          <a:ln>
            <a:noFill/>
          </a:ln>
        </p:spPr>
      </p:pic>
      <p:sp>
        <p:nvSpPr>
          <p:cNvPr id="184" name="Google Shape;184;p11"/>
          <p:cNvSpPr txBox="1"/>
          <p:nvPr/>
        </p:nvSpPr>
        <p:spPr>
          <a:xfrm>
            <a:off x="7173938" y="5009601"/>
            <a:ext cx="20405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alibri"/>
                <a:ea typeface="Calibri"/>
                <a:cs typeface="Calibri"/>
                <a:sym typeface="Calibri"/>
              </a:rPr>
              <a:t>Fuente: Administración del riesgo en sistemas integrados de gestión. PUCP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Peligros y Riesgos - Significancia del riesgo</a:t>
            </a:r>
            <a:endParaRPr/>
          </a:p>
        </p:txBody>
      </p:sp>
      <p:pic>
        <p:nvPicPr>
          <p:cNvPr id="191" name="Google Shape;191;p12"/>
          <p:cNvPicPr preferRelativeResize="0"/>
          <p:nvPr/>
        </p:nvPicPr>
        <p:blipFill rotWithShape="1">
          <a:blip r:embed="rId3">
            <a:alphaModFix/>
          </a:blip>
          <a:srcRect b="0" l="0" r="0" t="0"/>
          <a:stretch/>
        </p:blipFill>
        <p:spPr>
          <a:xfrm>
            <a:off x="966935" y="849653"/>
            <a:ext cx="5188059" cy="4544517"/>
          </a:xfrm>
          <a:prstGeom prst="rect">
            <a:avLst/>
          </a:prstGeom>
          <a:noFill/>
          <a:ln>
            <a:noFill/>
          </a:ln>
        </p:spPr>
      </p:pic>
      <p:sp>
        <p:nvSpPr>
          <p:cNvPr id="192" name="Google Shape;192;p12"/>
          <p:cNvSpPr txBox="1"/>
          <p:nvPr/>
        </p:nvSpPr>
        <p:spPr>
          <a:xfrm>
            <a:off x="6714152" y="4588584"/>
            <a:ext cx="20405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900">
                <a:solidFill>
                  <a:schemeClr val="dk1"/>
                </a:solidFill>
                <a:latin typeface="Calibri"/>
                <a:ea typeface="Calibri"/>
                <a:cs typeface="Calibri"/>
                <a:sym typeface="Calibri"/>
              </a:rPr>
              <a:t>Fuente: Administración del riesgo en sistemas integrados de gestión. PUCP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3"/>
          <p:cNvSpPr/>
          <p:nvPr/>
        </p:nvSpPr>
        <p:spPr>
          <a:xfrm>
            <a:off x="424252" y="3703125"/>
            <a:ext cx="8719748"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Métodos de identificación de peligros y medidas de control de riesgos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Métodos de identificación de peligros y medidas de control de riesgos</a:t>
            </a:r>
            <a:endParaRPr/>
          </a:p>
        </p:txBody>
      </p:sp>
      <p:sp>
        <p:nvSpPr>
          <p:cNvPr id="206" name="Google Shape;206;p14"/>
          <p:cNvSpPr txBox="1"/>
          <p:nvPr/>
        </p:nvSpPr>
        <p:spPr>
          <a:xfrm>
            <a:off x="102940" y="740277"/>
            <a:ext cx="3528392" cy="13977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Inspecciones de Seguridad:</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Es una evaluación detallada de las condiciones de trabajo existentes en un momento determinado.</a:t>
            </a:r>
            <a:endParaRPr/>
          </a:p>
        </p:txBody>
      </p:sp>
      <p:pic>
        <p:nvPicPr>
          <p:cNvPr id="207" name="Google Shape;207;p14"/>
          <p:cNvPicPr preferRelativeResize="0"/>
          <p:nvPr/>
        </p:nvPicPr>
        <p:blipFill rotWithShape="1">
          <a:blip r:embed="rId3">
            <a:alphaModFix/>
          </a:blip>
          <a:srcRect b="0" l="0" r="0" t="0"/>
          <a:stretch/>
        </p:blipFill>
        <p:spPr>
          <a:xfrm>
            <a:off x="3365996" y="740277"/>
            <a:ext cx="1143000" cy="1676400"/>
          </a:xfrm>
          <a:prstGeom prst="rect">
            <a:avLst/>
          </a:prstGeom>
          <a:noFill/>
          <a:ln>
            <a:noFill/>
          </a:ln>
        </p:spPr>
      </p:pic>
      <p:sp>
        <p:nvSpPr>
          <p:cNvPr id="208" name="Google Shape;208;p14"/>
          <p:cNvSpPr txBox="1"/>
          <p:nvPr/>
        </p:nvSpPr>
        <p:spPr>
          <a:xfrm>
            <a:off x="4858238" y="2498182"/>
            <a:ext cx="4314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Observaciones planeadas:</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Se desarrolla como sistema eficaz para velar por los comportamientos y las </a:t>
            </a:r>
            <a:r>
              <a:rPr b="1" lang="es-PE">
                <a:solidFill>
                  <a:schemeClr val="dk1"/>
                </a:solidFill>
                <a:latin typeface="Calibri"/>
                <a:ea typeface="Calibri"/>
                <a:cs typeface="Calibri"/>
                <a:sym typeface="Calibri"/>
              </a:rPr>
              <a:t>prácticas</a:t>
            </a:r>
            <a:r>
              <a:rPr b="1" lang="es-PE" sz="1400">
                <a:solidFill>
                  <a:schemeClr val="dk1"/>
                </a:solidFill>
                <a:latin typeface="Calibri"/>
                <a:ea typeface="Calibri"/>
                <a:cs typeface="Calibri"/>
                <a:sym typeface="Calibri"/>
              </a:rPr>
              <a:t> seguras  en los lugares de trabajo.</a:t>
            </a:r>
            <a:endParaRPr/>
          </a:p>
        </p:txBody>
      </p:sp>
      <p:pic>
        <p:nvPicPr>
          <p:cNvPr id="209" name="Google Shape;209;p14"/>
          <p:cNvPicPr preferRelativeResize="0"/>
          <p:nvPr/>
        </p:nvPicPr>
        <p:blipFill rotWithShape="1">
          <a:blip r:embed="rId4">
            <a:alphaModFix/>
          </a:blip>
          <a:srcRect b="0" l="0" r="0" t="0"/>
          <a:stretch/>
        </p:blipFill>
        <p:spPr>
          <a:xfrm>
            <a:off x="6460240" y="1022649"/>
            <a:ext cx="2304256" cy="1290383"/>
          </a:xfrm>
          <a:prstGeom prst="rect">
            <a:avLst/>
          </a:prstGeom>
          <a:noFill/>
          <a:ln>
            <a:noFill/>
          </a:ln>
        </p:spPr>
      </p:pic>
      <p:sp>
        <p:nvSpPr>
          <p:cNvPr id="210" name="Google Shape;210;p14"/>
          <p:cNvSpPr txBox="1"/>
          <p:nvPr/>
        </p:nvSpPr>
        <p:spPr>
          <a:xfrm>
            <a:off x="102940" y="2235847"/>
            <a:ext cx="4742863" cy="13977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Auditorias:</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Es una evaluación sistemática, documentada, periódica, objetiva e independiente que examina la eficacia, efectividad y fiabilidad del SGSST para la prevención de riesgos.</a:t>
            </a:r>
            <a:endParaRPr/>
          </a:p>
        </p:txBody>
      </p:sp>
      <p:pic>
        <p:nvPicPr>
          <p:cNvPr id="211" name="Google Shape;211;p14"/>
          <p:cNvPicPr preferRelativeResize="0"/>
          <p:nvPr/>
        </p:nvPicPr>
        <p:blipFill rotWithShape="1">
          <a:blip r:embed="rId5">
            <a:alphaModFix/>
          </a:blip>
          <a:srcRect b="0" l="0" r="0" t="0"/>
          <a:stretch/>
        </p:blipFill>
        <p:spPr>
          <a:xfrm>
            <a:off x="297554" y="3731417"/>
            <a:ext cx="2347352" cy="1458213"/>
          </a:xfrm>
          <a:prstGeom prst="rect">
            <a:avLst/>
          </a:prstGeom>
          <a:noFill/>
          <a:ln>
            <a:noFill/>
          </a:ln>
        </p:spPr>
      </p:pic>
      <p:sp>
        <p:nvSpPr>
          <p:cNvPr id="212" name="Google Shape;212;p14"/>
          <p:cNvSpPr txBox="1"/>
          <p:nvPr/>
        </p:nvSpPr>
        <p:spPr>
          <a:xfrm>
            <a:off x="3068881" y="4003902"/>
            <a:ext cx="4314940" cy="13977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Investigación de accidentes:</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Una investigación de accidentes aporta nueva información sobre los peligros y riesgos que originaron el accidente y su relación con los peligros del entorno.</a:t>
            </a:r>
            <a:endParaRPr/>
          </a:p>
        </p:txBody>
      </p:sp>
      <p:pic>
        <p:nvPicPr>
          <p:cNvPr id="213" name="Google Shape;213;p14"/>
          <p:cNvPicPr preferRelativeResize="0"/>
          <p:nvPr/>
        </p:nvPicPr>
        <p:blipFill rotWithShape="1">
          <a:blip r:embed="rId6">
            <a:alphaModFix/>
          </a:blip>
          <a:srcRect b="0" l="0" r="0" t="0"/>
          <a:stretch/>
        </p:blipFill>
        <p:spPr>
          <a:xfrm>
            <a:off x="7304565" y="4140721"/>
            <a:ext cx="1726541" cy="11241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Métodos de identificación de peligros y medidas de control de riesgos</a:t>
            </a:r>
            <a:endParaRPr/>
          </a:p>
        </p:txBody>
      </p:sp>
      <p:grpSp>
        <p:nvGrpSpPr>
          <p:cNvPr id="220" name="Google Shape;220;p15"/>
          <p:cNvGrpSpPr/>
          <p:nvPr/>
        </p:nvGrpSpPr>
        <p:grpSpPr>
          <a:xfrm>
            <a:off x="0" y="701824"/>
            <a:ext cx="9163194" cy="4518247"/>
            <a:chOff x="0" y="0"/>
            <a:chExt cx="9163194" cy="4518247"/>
          </a:xfrm>
        </p:grpSpPr>
        <p:sp>
          <p:nvSpPr>
            <p:cNvPr id="221" name="Google Shape;221;p15"/>
            <p:cNvSpPr/>
            <p:nvPr/>
          </p:nvSpPr>
          <p:spPr>
            <a:xfrm>
              <a:off x="3665278" y="0"/>
              <a:ext cx="1832639" cy="903649"/>
            </a:xfrm>
            <a:prstGeom prst="trapezoid">
              <a:avLst>
                <a:gd fmla="val 101402"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txBox="1"/>
            <p:nvPr/>
          </p:nvSpPr>
          <p:spPr>
            <a:xfrm>
              <a:off x="3665278" y="0"/>
              <a:ext cx="1832639" cy="90364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None/>
              </a:pPr>
              <a:r>
                <a:rPr lang="es-PE" sz="2900">
                  <a:solidFill>
                    <a:schemeClr val="lt1"/>
                  </a:solidFill>
                  <a:latin typeface="Calibri"/>
                  <a:ea typeface="Calibri"/>
                  <a:cs typeface="Calibri"/>
                  <a:sym typeface="Calibri"/>
                </a:rPr>
                <a:t>Eliminación</a:t>
              </a:r>
              <a:endParaRPr/>
            </a:p>
          </p:txBody>
        </p:sp>
        <p:sp>
          <p:nvSpPr>
            <p:cNvPr id="223" name="Google Shape;223;p15"/>
            <p:cNvSpPr/>
            <p:nvPr/>
          </p:nvSpPr>
          <p:spPr>
            <a:xfrm>
              <a:off x="2748958" y="903649"/>
              <a:ext cx="3665278" cy="903649"/>
            </a:xfrm>
            <a:prstGeom prst="trapezoid">
              <a:avLst>
                <a:gd fmla="val 101402" name="adj"/>
              </a:avLst>
            </a:prstGeom>
            <a:solidFill>
              <a:srgbClr val="BD754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txBox="1"/>
            <p:nvPr/>
          </p:nvSpPr>
          <p:spPr>
            <a:xfrm>
              <a:off x="3390382" y="903649"/>
              <a:ext cx="2382430" cy="90364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None/>
              </a:pPr>
              <a:r>
                <a:rPr lang="es-PE" sz="2900">
                  <a:solidFill>
                    <a:schemeClr val="lt1"/>
                  </a:solidFill>
                  <a:latin typeface="Calibri"/>
                  <a:ea typeface="Calibri"/>
                  <a:cs typeface="Calibri"/>
                  <a:sym typeface="Calibri"/>
                </a:rPr>
                <a:t>Sustitución</a:t>
              </a:r>
              <a:endParaRPr/>
            </a:p>
          </p:txBody>
        </p:sp>
        <p:sp>
          <p:nvSpPr>
            <p:cNvPr id="225" name="Google Shape;225;p15"/>
            <p:cNvSpPr/>
            <p:nvPr/>
          </p:nvSpPr>
          <p:spPr>
            <a:xfrm>
              <a:off x="1832638" y="1807299"/>
              <a:ext cx="5497917" cy="903649"/>
            </a:xfrm>
            <a:prstGeom prst="trapezoid">
              <a:avLst>
                <a:gd fmla="val 101402" name="adj"/>
              </a:avLst>
            </a:prstGeom>
            <a:solidFill>
              <a:srgbClr val="BB995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txBox="1"/>
            <p:nvPr/>
          </p:nvSpPr>
          <p:spPr>
            <a:xfrm>
              <a:off x="2794774" y="1807299"/>
              <a:ext cx="3573646" cy="90364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None/>
              </a:pPr>
              <a:r>
                <a:rPr lang="es-PE" sz="2900">
                  <a:solidFill>
                    <a:schemeClr val="lt1"/>
                  </a:solidFill>
                  <a:latin typeface="Calibri"/>
                  <a:ea typeface="Calibri"/>
                  <a:cs typeface="Calibri"/>
                  <a:sym typeface="Calibri"/>
                </a:rPr>
                <a:t>Control de ingeniería</a:t>
              </a:r>
              <a:endParaRPr/>
            </a:p>
          </p:txBody>
        </p:sp>
        <p:sp>
          <p:nvSpPr>
            <p:cNvPr id="227" name="Google Shape;227;p15"/>
            <p:cNvSpPr/>
            <p:nvPr/>
          </p:nvSpPr>
          <p:spPr>
            <a:xfrm>
              <a:off x="916319" y="2710948"/>
              <a:ext cx="7330556" cy="903649"/>
            </a:xfrm>
            <a:prstGeom prst="trapezoid">
              <a:avLst>
                <a:gd fmla="val 101402" name="adj"/>
              </a:avLst>
            </a:prstGeom>
            <a:solidFill>
              <a:srgbClr val="BABA5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txBox="1"/>
            <p:nvPr/>
          </p:nvSpPr>
          <p:spPr>
            <a:xfrm>
              <a:off x="2199166" y="2710948"/>
              <a:ext cx="4764861" cy="90364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None/>
              </a:pPr>
              <a:r>
                <a:rPr lang="es-PE" sz="2900">
                  <a:solidFill>
                    <a:schemeClr val="lt1"/>
                  </a:solidFill>
                  <a:latin typeface="Calibri"/>
                  <a:ea typeface="Calibri"/>
                  <a:cs typeface="Calibri"/>
                  <a:sym typeface="Calibri"/>
                </a:rPr>
                <a:t>Control administrativo</a:t>
              </a:r>
              <a:endParaRPr/>
            </a:p>
          </p:txBody>
        </p:sp>
        <p:sp>
          <p:nvSpPr>
            <p:cNvPr id="229" name="Google Shape;229;p15"/>
            <p:cNvSpPr/>
            <p:nvPr/>
          </p:nvSpPr>
          <p:spPr>
            <a:xfrm>
              <a:off x="0" y="3614598"/>
              <a:ext cx="9163194" cy="903649"/>
            </a:xfrm>
            <a:prstGeom prst="trapezoid">
              <a:avLst>
                <a:gd fmla="val 101402" name="adj"/>
              </a:avLst>
            </a:prstGeom>
            <a:solidFill>
              <a:srgbClr val="99B95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txBox="1"/>
            <p:nvPr/>
          </p:nvSpPr>
          <p:spPr>
            <a:xfrm>
              <a:off x="1603559" y="3614598"/>
              <a:ext cx="5956076" cy="90364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None/>
              </a:pPr>
              <a:r>
                <a:rPr lang="es-PE" sz="2900">
                  <a:solidFill>
                    <a:schemeClr val="lt1"/>
                  </a:solidFill>
                  <a:latin typeface="Calibri"/>
                  <a:ea typeface="Calibri"/>
                  <a:cs typeface="Calibri"/>
                  <a:sym typeface="Calibri"/>
                </a:rPr>
                <a:t>Equipo de protección personal (EPP)</a:t>
              </a:r>
              <a:endParaRPr/>
            </a:p>
          </p:txBody>
        </p:sp>
      </p:grpSp>
      <p:sp>
        <p:nvSpPr>
          <p:cNvPr id="231" name="Google Shape;231;p15"/>
          <p:cNvSpPr/>
          <p:nvPr/>
        </p:nvSpPr>
        <p:spPr>
          <a:xfrm>
            <a:off x="6746647" y="1302878"/>
            <a:ext cx="2150397" cy="5078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800" u="sng">
                <a:solidFill>
                  <a:srgbClr val="FF0000"/>
                </a:solidFill>
                <a:latin typeface="Calibri"/>
                <a:ea typeface="Calibri"/>
                <a:cs typeface="Calibri"/>
                <a:sym typeface="Calibri"/>
              </a:rPr>
              <a:t>Jerarquía de control</a:t>
            </a:r>
            <a:endParaRPr/>
          </a:p>
        </p:txBody>
      </p:sp>
      <p:cxnSp>
        <p:nvCxnSpPr>
          <p:cNvPr id="232" name="Google Shape;232;p15"/>
          <p:cNvCxnSpPr/>
          <p:nvPr/>
        </p:nvCxnSpPr>
        <p:spPr>
          <a:xfrm flipH="1">
            <a:off x="705785" y="1398180"/>
            <a:ext cx="2189020" cy="2126552"/>
          </a:xfrm>
          <a:prstGeom prst="straightConnector1">
            <a:avLst/>
          </a:prstGeom>
          <a:noFill/>
          <a:ln cap="flat" cmpd="sng" w="76200">
            <a:solidFill>
              <a:srgbClr val="FF0000"/>
            </a:solidFill>
            <a:prstDash val="solid"/>
            <a:round/>
            <a:headEnd len="sm" w="sm" type="none"/>
            <a:tailEnd len="med" w="med" type="triangle"/>
          </a:ln>
        </p:spPr>
      </p:cxnSp>
      <p:sp>
        <p:nvSpPr>
          <p:cNvPr id="233" name="Google Shape;233;p15"/>
          <p:cNvSpPr txBox="1"/>
          <p:nvPr/>
        </p:nvSpPr>
        <p:spPr>
          <a:xfrm>
            <a:off x="2007717" y="921362"/>
            <a:ext cx="14401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Más efectivo</a:t>
            </a:r>
            <a:endParaRPr/>
          </a:p>
        </p:txBody>
      </p:sp>
      <p:sp>
        <p:nvSpPr>
          <p:cNvPr id="234" name="Google Shape;234;p15"/>
          <p:cNvSpPr txBox="1"/>
          <p:nvPr/>
        </p:nvSpPr>
        <p:spPr>
          <a:xfrm>
            <a:off x="0" y="3447552"/>
            <a:ext cx="174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Menos efectivo</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Métodos de identificación de peligros y medidas de control de riesgos</a:t>
            </a:r>
            <a:endParaRPr/>
          </a:p>
        </p:txBody>
      </p:sp>
      <p:grpSp>
        <p:nvGrpSpPr>
          <p:cNvPr id="241" name="Google Shape;241;p16"/>
          <p:cNvGrpSpPr/>
          <p:nvPr/>
        </p:nvGrpSpPr>
        <p:grpSpPr>
          <a:xfrm>
            <a:off x="507761" y="1666514"/>
            <a:ext cx="8128477" cy="2381970"/>
            <a:chOff x="3813" y="573210"/>
            <a:chExt cx="8128477" cy="2381970"/>
          </a:xfrm>
        </p:grpSpPr>
        <p:sp>
          <p:nvSpPr>
            <p:cNvPr id="242" name="Google Shape;242;p16"/>
            <p:cNvSpPr/>
            <p:nvPr/>
          </p:nvSpPr>
          <p:spPr>
            <a:xfrm>
              <a:off x="3813" y="573210"/>
              <a:ext cx="1461956" cy="435293"/>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txBox="1"/>
            <p:nvPr/>
          </p:nvSpPr>
          <p:spPr>
            <a:xfrm>
              <a:off x="3813" y="573210"/>
              <a:ext cx="1461956" cy="435293"/>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Eliminación</a:t>
              </a:r>
              <a:endParaRPr/>
            </a:p>
          </p:txBody>
        </p:sp>
        <p:sp>
          <p:nvSpPr>
            <p:cNvPr id="244" name="Google Shape;244;p16"/>
            <p:cNvSpPr/>
            <p:nvPr/>
          </p:nvSpPr>
          <p:spPr>
            <a:xfrm>
              <a:off x="3813" y="1008504"/>
              <a:ext cx="1461956" cy="1946676"/>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txBox="1"/>
            <p:nvPr/>
          </p:nvSpPr>
          <p:spPr>
            <a:xfrm>
              <a:off x="3813" y="1008504"/>
              <a:ext cx="1461956" cy="1946676"/>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Consiste en deshacerse del peligro; para ello puede realizarse una modificación del propio diseño</a:t>
              </a:r>
              <a:endParaRPr/>
            </a:p>
          </p:txBody>
        </p:sp>
        <p:sp>
          <p:nvSpPr>
            <p:cNvPr id="246" name="Google Shape;246;p16"/>
            <p:cNvSpPr/>
            <p:nvPr/>
          </p:nvSpPr>
          <p:spPr>
            <a:xfrm>
              <a:off x="1670443" y="573210"/>
              <a:ext cx="1461956" cy="435293"/>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txBox="1"/>
            <p:nvPr/>
          </p:nvSpPr>
          <p:spPr>
            <a:xfrm>
              <a:off x="1670443" y="573210"/>
              <a:ext cx="1461956" cy="435293"/>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Sustitución</a:t>
              </a:r>
              <a:endParaRPr/>
            </a:p>
          </p:txBody>
        </p:sp>
        <p:sp>
          <p:nvSpPr>
            <p:cNvPr id="248" name="Google Shape;248;p16"/>
            <p:cNvSpPr/>
            <p:nvPr/>
          </p:nvSpPr>
          <p:spPr>
            <a:xfrm>
              <a:off x="1670443" y="1008504"/>
              <a:ext cx="1461956" cy="1946676"/>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txBox="1"/>
            <p:nvPr/>
          </p:nvSpPr>
          <p:spPr>
            <a:xfrm>
              <a:off x="1670443" y="1008504"/>
              <a:ext cx="1461956" cy="1946676"/>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Cuando no se elimina el peligro, puede llegar a ser factible el sustituir un material, equipos o procesos por uno de menor riesgo</a:t>
              </a:r>
              <a:endParaRPr/>
            </a:p>
          </p:txBody>
        </p:sp>
        <p:sp>
          <p:nvSpPr>
            <p:cNvPr id="250" name="Google Shape;250;p16"/>
            <p:cNvSpPr/>
            <p:nvPr/>
          </p:nvSpPr>
          <p:spPr>
            <a:xfrm>
              <a:off x="3337073" y="573210"/>
              <a:ext cx="1461956" cy="435293"/>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txBox="1"/>
            <p:nvPr/>
          </p:nvSpPr>
          <p:spPr>
            <a:xfrm>
              <a:off x="3337073" y="573210"/>
              <a:ext cx="1461956" cy="435293"/>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Control de ingeniería</a:t>
              </a:r>
              <a:endParaRPr/>
            </a:p>
          </p:txBody>
        </p:sp>
        <p:sp>
          <p:nvSpPr>
            <p:cNvPr id="252" name="Google Shape;252;p16"/>
            <p:cNvSpPr/>
            <p:nvPr/>
          </p:nvSpPr>
          <p:spPr>
            <a:xfrm>
              <a:off x="3337073" y="1008504"/>
              <a:ext cx="1461956" cy="1946676"/>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txBox="1"/>
            <p:nvPr/>
          </p:nvSpPr>
          <p:spPr>
            <a:xfrm>
              <a:off x="3337073" y="1008504"/>
              <a:ext cx="1461956" cy="1946676"/>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Rediseñar los procesos o equipos de trabajo</a:t>
              </a:r>
              <a:endParaRPr/>
            </a:p>
          </p:txBody>
        </p:sp>
        <p:sp>
          <p:nvSpPr>
            <p:cNvPr id="254" name="Google Shape;254;p16"/>
            <p:cNvSpPr/>
            <p:nvPr/>
          </p:nvSpPr>
          <p:spPr>
            <a:xfrm>
              <a:off x="5003703" y="573210"/>
              <a:ext cx="1461956" cy="435293"/>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txBox="1"/>
            <p:nvPr/>
          </p:nvSpPr>
          <p:spPr>
            <a:xfrm>
              <a:off x="5003703" y="573210"/>
              <a:ext cx="1461956" cy="435293"/>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Control administrativo</a:t>
              </a:r>
              <a:endParaRPr/>
            </a:p>
          </p:txBody>
        </p:sp>
        <p:sp>
          <p:nvSpPr>
            <p:cNvPr id="256" name="Google Shape;256;p16"/>
            <p:cNvSpPr/>
            <p:nvPr/>
          </p:nvSpPr>
          <p:spPr>
            <a:xfrm>
              <a:off x="5003703" y="1008504"/>
              <a:ext cx="1461956" cy="1946676"/>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nvSpPr>
          <p:spPr>
            <a:xfrm>
              <a:off x="5003703" y="1008504"/>
              <a:ext cx="1461956" cy="1946676"/>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Planes operacionales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Respuestas a emergencias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Procedimientos escritos de trabajo y seguridad</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Permisos de trabajo y etiquetado</a:t>
              </a:r>
              <a:endParaRPr/>
            </a:p>
          </p:txBody>
        </p:sp>
        <p:sp>
          <p:nvSpPr>
            <p:cNvPr id="258" name="Google Shape;258;p16"/>
            <p:cNvSpPr/>
            <p:nvPr/>
          </p:nvSpPr>
          <p:spPr>
            <a:xfrm>
              <a:off x="6670334" y="573210"/>
              <a:ext cx="1461956" cy="435293"/>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txBox="1"/>
            <p:nvPr/>
          </p:nvSpPr>
          <p:spPr>
            <a:xfrm>
              <a:off x="6670334" y="573210"/>
              <a:ext cx="1461956" cy="435293"/>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Equipos de protección personal</a:t>
              </a:r>
              <a:endParaRPr/>
            </a:p>
          </p:txBody>
        </p:sp>
        <p:sp>
          <p:nvSpPr>
            <p:cNvPr id="260" name="Google Shape;260;p16"/>
            <p:cNvSpPr/>
            <p:nvPr/>
          </p:nvSpPr>
          <p:spPr>
            <a:xfrm>
              <a:off x="6670334" y="1008504"/>
              <a:ext cx="1461956" cy="1946676"/>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txBox="1"/>
            <p:nvPr/>
          </p:nvSpPr>
          <p:spPr>
            <a:xfrm>
              <a:off x="6670334" y="1008504"/>
              <a:ext cx="1461956" cy="1946676"/>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Anteojos de seguridad</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Protectores auditivos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Arneses y eslingas de seguridad</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Protección respiratoria</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Guantes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Métodos de identificación de peligros y medidas de control de riesgos</a:t>
            </a:r>
            <a:endParaRPr/>
          </a:p>
        </p:txBody>
      </p:sp>
      <p:pic>
        <p:nvPicPr>
          <p:cNvPr id="268" name="Google Shape;268;p17"/>
          <p:cNvPicPr preferRelativeResize="0"/>
          <p:nvPr/>
        </p:nvPicPr>
        <p:blipFill rotWithShape="1">
          <a:blip r:embed="rId3">
            <a:alphaModFix/>
          </a:blip>
          <a:srcRect b="0" l="0" r="0" t="0"/>
          <a:stretch/>
        </p:blipFill>
        <p:spPr>
          <a:xfrm>
            <a:off x="1770905" y="690162"/>
            <a:ext cx="6984776" cy="4536504"/>
          </a:xfrm>
          <a:prstGeom prst="rect">
            <a:avLst/>
          </a:prstGeom>
          <a:noFill/>
          <a:ln cap="flat" cmpd="sng" w="9525">
            <a:solidFill>
              <a:schemeClr val="dk1"/>
            </a:solidFill>
            <a:prstDash val="solid"/>
            <a:round/>
            <a:headEnd len="sm" w="sm" type="none"/>
            <a:tailEnd len="sm" w="sm" type="none"/>
          </a:ln>
        </p:spPr>
      </p:pic>
      <p:sp>
        <p:nvSpPr>
          <p:cNvPr id="269" name="Google Shape;269;p17"/>
          <p:cNvSpPr/>
          <p:nvPr/>
        </p:nvSpPr>
        <p:spPr>
          <a:xfrm>
            <a:off x="276895" y="1864548"/>
            <a:ext cx="1238754" cy="25423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800" u="sng">
                <a:solidFill>
                  <a:srgbClr val="FF0000"/>
                </a:solidFill>
                <a:latin typeface="Calibri"/>
                <a:ea typeface="Calibri"/>
                <a:cs typeface="Calibri"/>
                <a:sym typeface="Calibri"/>
              </a:rPr>
              <a:t>Matriz de referencia de jerarquía de controles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8"/>
          <p:cNvSpPr/>
          <p:nvPr/>
        </p:nvSpPr>
        <p:spPr>
          <a:xfrm>
            <a:off x="424252" y="3703125"/>
            <a:ext cx="8719748" cy="8679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Identificación de emergencias, preparación, prevención y planes de contingencia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p:nvPr/>
        </p:nvSpPr>
        <p:spPr>
          <a:xfrm>
            <a:off x="407875" y="320830"/>
            <a:ext cx="78843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emergencias, preparación, prevención y planes de contingencia </a:t>
            </a:r>
            <a:endParaRPr/>
          </a:p>
        </p:txBody>
      </p:sp>
      <p:sp>
        <p:nvSpPr>
          <p:cNvPr id="283" name="Google Shape;283;p19"/>
          <p:cNvSpPr/>
          <p:nvPr/>
        </p:nvSpPr>
        <p:spPr>
          <a:xfrm>
            <a:off x="6872288" y="6237288"/>
            <a:ext cx="2374900" cy="43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9"/>
          <p:cNvSpPr txBox="1"/>
          <p:nvPr/>
        </p:nvSpPr>
        <p:spPr>
          <a:xfrm>
            <a:off x="174292" y="967161"/>
            <a:ext cx="3528392" cy="13977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Accidente:</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Evento no deseado que origina un daño para las personas, bienes materiales, procesos o el medio ambiente.</a:t>
            </a:r>
            <a:endParaRPr/>
          </a:p>
        </p:txBody>
      </p:sp>
      <p:sp>
        <p:nvSpPr>
          <p:cNvPr id="285" name="Google Shape;285;p19"/>
          <p:cNvSpPr txBox="1"/>
          <p:nvPr/>
        </p:nvSpPr>
        <p:spPr>
          <a:xfrm>
            <a:off x="5441318" y="588642"/>
            <a:ext cx="3728400" cy="2940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Causas inmediatas:</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Son aquellas causas que ocasionan directamente los accidentes e incidentes. Se clasifican en:</a:t>
            </a:r>
            <a:endParaRPr/>
          </a:p>
          <a:p>
            <a:pPr indent="0" lvl="1" marL="457200" marR="0" rtl="0" algn="l">
              <a:lnSpc>
                <a:spcPct val="150000"/>
              </a:lnSpc>
              <a:spcBef>
                <a:spcPts val="0"/>
              </a:spcBef>
              <a:spcAft>
                <a:spcPts val="0"/>
              </a:spcAft>
              <a:buNone/>
            </a:pPr>
            <a:r>
              <a:rPr b="1" i="0" lang="es-PE" sz="1400" u="sng" cap="none" strike="noStrike">
                <a:solidFill>
                  <a:schemeClr val="dk1"/>
                </a:solidFill>
                <a:latin typeface="Calibri"/>
                <a:ea typeface="Calibri"/>
                <a:cs typeface="Calibri"/>
                <a:sym typeface="Calibri"/>
              </a:rPr>
              <a:t>Actos </a:t>
            </a:r>
            <a:r>
              <a:rPr b="1" lang="es-PE" u="sng">
                <a:solidFill>
                  <a:schemeClr val="dk1"/>
                </a:solidFill>
                <a:latin typeface="Calibri"/>
                <a:ea typeface="Calibri"/>
                <a:cs typeface="Calibri"/>
                <a:sym typeface="Calibri"/>
              </a:rPr>
              <a:t>subestándares</a:t>
            </a:r>
            <a:r>
              <a:rPr b="1" i="0" lang="es-PE" sz="1400" u="none" cap="none" strike="noStrike">
                <a:solidFill>
                  <a:schemeClr val="dk1"/>
                </a:solidFill>
                <a:latin typeface="Calibri"/>
                <a:ea typeface="Calibri"/>
                <a:cs typeface="Calibri"/>
                <a:sym typeface="Calibri"/>
              </a:rPr>
              <a:t>: Comportamientos que podrían dar origen a un accidente.</a:t>
            </a:r>
            <a:endParaRPr/>
          </a:p>
          <a:p>
            <a:pPr indent="0" lvl="1" marL="457200" marR="0" rtl="0" algn="l">
              <a:lnSpc>
                <a:spcPct val="150000"/>
              </a:lnSpc>
              <a:spcBef>
                <a:spcPts val="0"/>
              </a:spcBef>
              <a:spcAft>
                <a:spcPts val="0"/>
              </a:spcAft>
              <a:buNone/>
            </a:pPr>
            <a:r>
              <a:rPr b="1" i="0" lang="es-PE" sz="1400" u="sng" cap="none" strike="noStrike">
                <a:solidFill>
                  <a:schemeClr val="dk1"/>
                </a:solidFill>
                <a:latin typeface="Calibri"/>
                <a:ea typeface="Calibri"/>
                <a:cs typeface="Calibri"/>
                <a:sym typeface="Calibri"/>
              </a:rPr>
              <a:t>Condiciones subestándares</a:t>
            </a:r>
            <a:r>
              <a:rPr b="1" i="0" lang="es-PE" sz="1400" u="none" cap="none" strike="noStrike">
                <a:solidFill>
                  <a:schemeClr val="dk1"/>
                </a:solidFill>
                <a:latin typeface="Calibri"/>
                <a:ea typeface="Calibri"/>
                <a:cs typeface="Calibri"/>
                <a:sym typeface="Calibri"/>
              </a:rPr>
              <a:t>: condiciones dentro del ambiente de trabajo que podrían dar origen a un accidente.</a:t>
            </a:r>
            <a:endParaRPr/>
          </a:p>
        </p:txBody>
      </p:sp>
      <p:sp>
        <p:nvSpPr>
          <p:cNvPr id="286" name="Google Shape;286;p19"/>
          <p:cNvSpPr txBox="1"/>
          <p:nvPr/>
        </p:nvSpPr>
        <p:spPr>
          <a:xfrm>
            <a:off x="174292" y="2367842"/>
            <a:ext cx="4536504" cy="17209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Falta de control:</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Son fallas, ausencias o debilidades administrativas en la conducción del empleador o servicio y en la fiscalización de las medidas de protección de la seguridad y salud en el trabajo.</a:t>
            </a:r>
            <a:endParaRPr/>
          </a:p>
        </p:txBody>
      </p:sp>
      <p:pic>
        <p:nvPicPr>
          <p:cNvPr id="287" name="Google Shape;287;p19"/>
          <p:cNvPicPr preferRelativeResize="0"/>
          <p:nvPr/>
        </p:nvPicPr>
        <p:blipFill rotWithShape="1">
          <a:blip r:embed="rId3">
            <a:alphaModFix/>
          </a:blip>
          <a:srcRect b="0" l="0" r="0" t="0"/>
          <a:stretch/>
        </p:blipFill>
        <p:spPr>
          <a:xfrm>
            <a:off x="3702683" y="1272065"/>
            <a:ext cx="1550268" cy="1152338"/>
          </a:xfrm>
          <a:prstGeom prst="rect">
            <a:avLst/>
          </a:prstGeom>
          <a:noFill/>
          <a:ln>
            <a:noFill/>
          </a:ln>
        </p:spPr>
      </p:pic>
      <p:pic>
        <p:nvPicPr>
          <p:cNvPr id="288" name="Google Shape;288;p19"/>
          <p:cNvPicPr preferRelativeResize="0"/>
          <p:nvPr/>
        </p:nvPicPr>
        <p:blipFill rotWithShape="1">
          <a:blip r:embed="rId4">
            <a:alphaModFix/>
          </a:blip>
          <a:srcRect b="0" l="0" r="0" t="0"/>
          <a:stretch/>
        </p:blipFill>
        <p:spPr>
          <a:xfrm>
            <a:off x="1025690" y="3862551"/>
            <a:ext cx="1825596" cy="1367435"/>
          </a:xfrm>
          <a:prstGeom prst="rect">
            <a:avLst/>
          </a:prstGeom>
          <a:noFill/>
          <a:ln>
            <a:noFill/>
          </a:ln>
        </p:spPr>
      </p:pic>
      <p:pic>
        <p:nvPicPr>
          <p:cNvPr id="289" name="Google Shape;289;p19"/>
          <p:cNvPicPr preferRelativeResize="0"/>
          <p:nvPr/>
        </p:nvPicPr>
        <p:blipFill rotWithShape="1">
          <a:blip r:embed="rId5">
            <a:alphaModFix/>
          </a:blip>
          <a:srcRect b="0" l="0" r="0" t="0"/>
          <a:stretch/>
        </p:blipFill>
        <p:spPr>
          <a:xfrm>
            <a:off x="4572000" y="3825084"/>
            <a:ext cx="1875616" cy="1404902"/>
          </a:xfrm>
          <a:prstGeom prst="rect">
            <a:avLst/>
          </a:prstGeom>
          <a:noFill/>
          <a:ln>
            <a:noFill/>
          </a:ln>
        </p:spPr>
      </p:pic>
      <p:pic>
        <p:nvPicPr>
          <p:cNvPr id="290" name="Google Shape;290;p19"/>
          <p:cNvPicPr preferRelativeResize="0"/>
          <p:nvPr/>
        </p:nvPicPr>
        <p:blipFill rotWithShape="1">
          <a:blip r:embed="rId6">
            <a:alphaModFix/>
          </a:blip>
          <a:srcRect b="0" l="0" r="0" t="0"/>
          <a:stretch/>
        </p:blipFill>
        <p:spPr>
          <a:xfrm>
            <a:off x="6948264" y="3825084"/>
            <a:ext cx="1873203" cy="14049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 name="Google Shape;38;p2"/>
          <p:cNvSpPr/>
          <p:nvPr/>
        </p:nvSpPr>
        <p:spPr>
          <a:xfrm>
            <a:off x="424252" y="3703125"/>
            <a:ext cx="7966170" cy="99617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Estándar internacional ISO 45001</a:t>
            </a:r>
            <a:endParaRPr/>
          </a:p>
          <a:p>
            <a:pPr indent="0" lvl="0" marL="0" marR="0" rtl="0" algn="l">
              <a:lnSpc>
                <a:spcPct val="90000"/>
              </a:lnSpc>
              <a:spcBef>
                <a:spcPts val="1000"/>
              </a:spcBef>
              <a:spcAft>
                <a:spcPts val="0"/>
              </a:spcAft>
              <a:buNone/>
            </a:pPr>
            <a:r>
              <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p:nvPr/>
        </p:nvSpPr>
        <p:spPr>
          <a:xfrm>
            <a:off x="407875" y="320830"/>
            <a:ext cx="82997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emergencias, preparación, prevención y planes de contingencia </a:t>
            </a:r>
            <a:endParaRPr/>
          </a:p>
        </p:txBody>
      </p:sp>
      <p:sp>
        <p:nvSpPr>
          <p:cNvPr id="297" name="Google Shape;297;p20"/>
          <p:cNvSpPr/>
          <p:nvPr/>
        </p:nvSpPr>
        <p:spPr>
          <a:xfrm>
            <a:off x="6872288" y="6237288"/>
            <a:ext cx="2374900" cy="43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0"/>
          <p:cNvSpPr txBox="1"/>
          <p:nvPr/>
        </p:nvSpPr>
        <p:spPr>
          <a:xfrm>
            <a:off x="4315141" y="767673"/>
            <a:ext cx="4561098" cy="17543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Emergencia:</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“Evento o suceso grave que surge debido  a factores naturales o como consecuencia de riesgos y procesos peligrosos en el trabajo que no fueron considerados en la gestión de la seguridad y salud en el trabajo”.</a:t>
            </a:r>
            <a:endParaRPr b="1" sz="1400">
              <a:solidFill>
                <a:schemeClr val="dk1"/>
              </a:solidFill>
              <a:latin typeface="Calibri"/>
              <a:ea typeface="Calibri"/>
              <a:cs typeface="Calibri"/>
              <a:sym typeface="Calibri"/>
            </a:endParaRPr>
          </a:p>
        </p:txBody>
      </p:sp>
      <p:sp>
        <p:nvSpPr>
          <p:cNvPr id="299" name="Google Shape;299;p20"/>
          <p:cNvSpPr txBox="1"/>
          <p:nvPr/>
        </p:nvSpPr>
        <p:spPr>
          <a:xfrm>
            <a:off x="174948" y="764761"/>
            <a:ext cx="4392488" cy="462940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s-PE" sz="1600" u="sng">
                <a:solidFill>
                  <a:srgbClr val="FF0000"/>
                </a:solidFill>
                <a:latin typeface="Calibri"/>
                <a:ea typeface="Calibri"/>
                <a:cs typeface="Calibri"/>
                <a:sym typeface="Calibri"/>
              </a:rPr>
              <a:t>Causas básicas:</a:t>
            </a:r>
            <a:endParaRPr/>
          </a:p>
          <a:p>
            <a:pPr indent="0" lvl="0" marL="0" marR="0" rtl="0" algn="l">
              <a:lnSpc>
                <a:spcPct val="150000"/>
              </a:lnSpc>
              <a:spcBef>
                <a:spcPts val="0"/>
              </a:spcBef>
              <a:spcAft>
                <a:spcPts val="0"/>
              </a:spcAft>
              <a:buNone/>
            </a:pPr>
            <a:r>
              <a:rPr b="1" lang="es-PE" sz="1400">
                <a:solidFill>
                  <a:schemeClr val="dk1"/>
                </a:solidFill>
                <a:latin typeface="Calibri"/>
                <a:ea typeface="Calibri"/>
                <a:cs typeface="Calibri"/>
                <a:sym typeface="Calibri"/>
              </a:rPr>
              <a:t>Son las razones por las cuales ocurren actos y condiciones sub estándares:</a:t>
            </a:r>
            <a:endParaRPr/>
          </a:p>
          <a:p>
            <a:pPr indent="0" lvl="1" marL="457200" marR="0" rtl="0" algn="l">
              <a:lnSpc>
                <a:spcPct val="150000"/>
              </a:lnSpc>
              <a:spcBef>
                <a:spcPts val="0"/>
              </a:spcBef>
              <a:spcAft>
                <a:spcPts val="0"/>
              </a:spcAft>
              <a:buNone/>
            </a:pPr>
            <a:r>
              <a:rPr b="1" i="0" lang="es-PE" sz="1400" u="sng" cap="none" strike="noStrike">
                <a:solidFill>
                  <a:schemeClr val="dk1"/>
                </a:solidFill>
                <a:latin typeface="Calibri"/>
                <a:ea typeface="Calibri"/>
                <a:cs typeface="Calibri"/>
                <a:sym typeface="Calibri"/>
              </a:rPr>
              <a:t>Factores personales</a:t>
            </a:r>
            <a:r>
              <a:rPr b="1" i="0" lang="es-PE" sz="1400" u="none" cap="none" strike="noStrike">
                <a:solidFill>
                  <a:schemeClr val="dk1"/>
                </a:solidFill>
                <a:latin typeface="Calibri"/>
                <a:ea typeface="Calibri"/>
                <a:cs typeface="Calibri"/>
                <a:sym typeface="Calibri"/>
              </a:rPr>
              <a:t>: </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Capacidad física o fisiológica inadecuada</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Falta de conocimiento</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Falta de habilidad</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Motivación inadecuada</a:t>
            </a:r>
            <a:endParaRPr/>
          </a:p>
          <a:p>
            <a:pPr indent="0" lvl="1" marL="457200" marR="0" rtl="0" algn="l">
              <a:lnSpc>
                <a:spcPct val="150000"/>
              </a:lnSpc>
              <a:spcBef>
                <a:spcPts val="0"/>
              </a:spcBef>
              <a:spcAft>
                <a:spcPts val="0"/>
              </a:spcAft>
              <a:buNone/>
            </a:pPr>
            <a:r>
              <a:rPr b="1" i="0" lang="es-PE" sz="1400" u="sng" cap="none" strike="noStrike">
                <a:solidFill>
                  <a:schemeClr val="dk1"/>
                </a:solidFill>
                <a:latin typeface="Calibri"/>
                <a:ea typeface="Calibri"/>
                <a:cs typeface="Calibri"/>
                <a:sym typeface="Calibri"/>
              </a:rPr>
              <a:t>Factores de trabajo</a:t>
            </a:r>
            <a:r>
              <a:rPr b="1" i="0" lang="es-PE" sz="1400" u="none" cap="none" strike="noStrike">
                <a:solidFill>
                  <a:schemeClr val="dk1"/>
                </a:solidFill>
                <a:latin typeface="Calibri"/>
                <a:ea typeface="Calibri"/>
                <a:cs typeface="Calibri"/>
                <a:sym typeface="Calibri"/>
              </a:rPr>
              <a:t>:</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Supervisión y liderazgo deficientes</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Ingeniería inadecuada</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Mantenimiento deficiente</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Herramientas y equipos inadecuados</a:t>
            </a:r>
            <a:endParaRPr/>
          </a:p>
          <a:p>
            <a:pPr indent="-285750" lvl="1" marL="742950" marR="0" rtl="0" algn="l">
              <a:lnSpc>
                <a:spcPct val="15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Uso y desgaste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1"/>
          <p:cNvSpPr/>
          <p:nvPr/>
        </p:nvSpPr>
        <p:spPr>
          <a:xfrm>
            <a:off x="407875" y="320830"/>
            <a:ext cx="78718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emergencias, preparación, prevención y planes de contingencia </a:t>
            </a:r>
            <a:endParaRPr/>
          </a:p>
        </p:txBody>
      </p:sp>
      <p:sp>
        <p:nvSpPr>
          <p:cNvPr id="306" name="Google Shape;306;p21"/>
          <p:cNvSpPr txBox="1"/>
          <p:nvPr/>
        </p:nvSpPr>
        <p:spPr>
          <a:xfrm>
            <a:off x="4937772" y="735902"/>
            <a:ext cx="204174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0094C8"/>
                </a:solidFill>
                <a:latin typeface="Calibri"/>
                <a:ea typeface="Calibri"/>
                <a:cs typeface="Calibri"/>
                <a:sym typeface="Calibri"/>
              </a:rPr>
              <a:t>Prevención</a:t>
            </a:r>
            <a:endParaRPr b="1" sz="2000">
              <a:solidFill>
                <a:srgbClr val="0094C8"/>
              </a:solidFill>
              <a:latin typeface="Calibri"/>
              <a:ea typeface="Calibri"/>
              <a:cs typeface="Calibri"/>
              <a:sym typeface="Calibri"/>
            </a:endParaRPr>
          </a:p>
        </p:txBody>
      </p:sp>
      <p:grpSp>
        <p:nvGrpSpPr>
          <p:cNvPr id="307" name="Google Shape;307;p21"/>
          <p:cNvGrpSpPr/>
          <p:nvPr/>
        </p:nvGrpSpPr>
        <p:grpSpPr>
          <a:xfrm>
            <a:off x="4937772" y="1182913"/>
            <a:ext cx="2911212" cy="2374462"/>
            <a:chOff x="0" y="1160"/>
            <a:chExt cx="2911212" cy="2374462"/>
          </a:xfrm>
        </p:grpSpPr>
        <p:cxnSp>
          <p:nvCxnSpPr>
            <p:cNvPr id="308" name="Google Shape;308;p21"/>
            <p:cNvCxnSpPr/>
            <p:nvPr/>
          </p:nvCxnSpPr>
          <p:spPr>
            <a:xfrm>
              <a:off x="0" y="1160"/>
              <a:ext cx="2911212"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09" name="Google Shape;309;p21"/>
            <p:cNvSpPr/>
            <p:nvPr/>
          </p:nvSpPr>
          <p:spPr>
            <a:xfrm>
              <a:off x="0" y="1160"/>
              <a:ext cx="2911212" cy="3957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txBox="1"/>
            <p:nvPr/>
          </p:nvSpPr>
          <p:spPr>
            <a:xfrm>
              <a:off x="0" y="1160"/>
              <a:ext cx="2911212" cy="39574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IPER</a:t>
              </a:r>
              <a:endParaRPr sz="1400">
                <a:solidFill>
                  <a:schemeClr val="dk1"/>
                </a:solidFill>
                <a:latin typeface="Calibri"/>
                <a:ea typeface="Calibri"/>
                <a:cs typeface="Calibri"/>
                <a:sym typeface="Calibri"/>
              </a:endParaRPr>
            </a:p>
          </p:txBody>
        </p:sp>
        <p:cxnSp>
          <p:nvCxnSpPr>
            <p:cNvPr id="311" name="Google Shape;311;p21"/>
            <p:cNvCxnSpPr/>
            <p:nvPr/>
          </p:nvCxnSpPr>
          <p:spPr>
            <a:xfrm>
              <a:off x="0" y="396904"/>
              <a:ext cx="2911212"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12" name="Google Shape;312;p21"/>
            <p:cNvSpPr/>
            <p:nvPr/>
          </p:nvSpPr>
          <p:spPr>
            <a:xfrm>
              <a:off x="0" y="396904"/>
              <a:ext cx="2911212" cy="3957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txBox="1"/>
            <p:nvPr/>
          </p:nvSpPr>
          <p:spPr>
            <a:xfrm>
              <a:off x="0" y="396904"/>
              <a:ext cx="2911212" cy="39574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Procedimientos</a:t>
              </a:r>
              <a:endParaRPr/>
            </a:p>
          </p:txBody>
        </p:sp>
        <p:cxnSp>
          <p:nvCxnSpPr>
            <p:cNvPr id="314" name="Google Shape;314;p21"/>
            <p:cNvCxnSpPr/>
            <p:nvPr/>
          </p:nvCxnSpPr>
          <p:spPr>
            <a:xfrm>
              <a:off x="0" y="792648"/>
              <a:ext cx="2911212"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15" name="Google Shape;315;p21"/>
            <p:cNvSpPr/>
            <p:nvPr/>
          </p:nvSpPr>
          <p:spPr>
            <a:xfrm>
              <a:off x="0" y="792648"/>
              <a:ext cx="2911212" cy="3957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txBox="1"/>
            <p:nvPr/>
          </p:nvSpPr>
          <p:spPr>
            <a:xfrm>
              <a:off x="0" y="792648"/>
              <a:ext cx="2911212" cy="39574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Estándares</a:t>
              </a:r>
              <a:endParaRPr/>
            </a:p>
          </p:txBody>
        </p:sp>
        <p:cxnSp>
          <p:nvCxnSpPr>
            <p:cNvPr id="317" name="Google Shape;317;p21"/>
            <p:cNvCxnSpPr/>
            <p:nvPr/>
          </p:nvCxnSpPr>
          <p:spPr>
            <a:xfrm>
              <a:off x="0" y="1188391"/>
              <a:ext cx="2911212"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18" name="Google Shape;318;p21"/>
            <p:cNvSpPr/>
            <p:nvPr/>
          </p:nvSpPr>
          <p:spPr>
            <a:xfrm>
              <a:off x="0" y="1188391"/>
              <a:ext cx="2911212" cy="3957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txBox="1"/>
            <p:nvPr/>
          </p:nvSpPr>
          <p:spPr>
            <a:xfrm>
              <a:off x="0" y="1188391"/>
              <a:ext cx="2911212" cy="39574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Medidas de ingeniería</a:t>
              </a:r>
              <a:endParaRPr sz="1400">
                <a:solidFill>
                  <a:schemeClr val="dk1"/>
                </a:solidFill>
                <a:latin typeface="Calibri"/>
                <a:ea typeface="Calibri"/>
                <a:cs typeface="Calibri"/>
                <a:sym typeface="Calibri"/>
              </a:endParaRPr>
            </a:p>
          </p:txBody>
        </p:sp>
        <p:cxnSp>
          <p:nvCxnSpPr>
            <p:cNvPr id="320" name="Google Shape;320;p21"/>
            <p:cNvCxnSpPr/>
            <p:nvPr/>
          </p:nvCxnSpPr>
          <p:spPr>
            <a:xfrm>
              <a:off x="0" y="1584135"/>
              <a:ext cx="2911212"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21" name="Google Shape;321;p21"/>
            <p:cNvSpPr/>
            <p:nvPr/>
          </p:nvSpPr>
          <p:spPr>
            <a:xfrm>
              <a:off x="0" y="1584135"/>
              <a:ext cx="2911212" cy="3957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txBox="1"/>
            <p:nvPr/>
          </p:nvSpPr>
          <p:spPr>
            <a:xfrm>
              <a:off x="0" y="1584135"/>
              <a:ext cx="2911212" cy="39574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EPP</a:t>
              </a:r>
              <a:endParaRPr sz="1400">
                <a:solidFill>
                  <a:schemeClr val="dk1"/>
                </a:solidFill>
                <a:latin typeface="Calibri"/>
                <a:ea typeface="Calibri"/>
                <a:cs typeface="Calibri"/>
                <a:sym typeface="Calibri"/>
              </a:endParaRPr>
            </a:p>
          </p:txBody>
        </p:sp>
        <p:cxnSp>
          <p:nvCxnSpPr>
            <p:cNvPr id="323" name="Google Shape;323;p21"/>
            <p:cNvCxnSpPr/>
            <p:nvPr/>
          </p:nvCxnSpPr>
          <p:spPr>
            <a:xfrm>
              <a:off x="0" y="1979879"/>
              <a:ext cx="2911212"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24" name="Google Shape;324;p21"/>
            <p:cNvSpPr/>
            <p:nvPr/>
          </p:nvSpPr>
          <p:spPr>
            <a:xfrm>
              <a:off x="0" y="1979879"/>
              <a:ext cx="2911212" cy="3957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txBox="1"/>
            <p:nvPr/>
          </p:nvSpPr>
          <p:spPr>
            <a:xfrm>
              <a:off x="0" y="1979879"/>
              <a:ext cx="2911212" cy="395743"/>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Legislación</a:t>
              </a:r>
              <a:endParaRPr/>
            </a:p>
          </p:txBody>
        </p:sp>
      </p:grpSp>
      <p:grpSp>
        <p:nvGrpSpPr>
          <p:cNvPr id="326" name="Google Shape;326;p21"/>
          <p:cNvGrpSpPr/>
          <p:nvPr/>
        </p:nvGrpSpPr>
        <p:grpSpPr>
          <a:xfrm>
            <a:off x="206566" y="1183529"/>
            <a:ext cx="4105275" cy="3635512"/>
            <a:chOff x="0" y="1776"/>
            <a:chExt cx="4105275" cy="3635512"/>
          </a:xfrm>
        </p:grpSpPr>
        <p:cxnSp>
          <p:nvCxnSpPr>
            <p:cNvPr id="327" name="Google Shape;327;p21"/>
            <p:cNvCxnSpPr/>
            <p:nvPr/>
          </p:nvCxnSpPr>
          <p:spPr>
            <a:xfrm>
              <a:off x="0" y="1776"/>
              <a:ext cx="4105275"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28" name="Google Shape;328;p21"/>
            <p:cNvSpPr/>
            <p:nvPr/>
          </p:nvSpPr>
          <p:spPr>
            <a:xfrm>
              <a:off x="0" y="1776"/>
              <a:ext cx="4105275" cy="6059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txBox="1"/>
            <p:nvPr/>
          </p:nvSpPr>
          <p:spPr>
            <a:xfrm>
              <a:off x="0" y="1776"/>
              <a:ext cx="4105275" cy="60591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Planes de emergencia</a:t>
              </a:r>
              <a:endParaRPr sz="1400">
                <a:solidFill>
                  <a:schemeClr val="dk1"/>
                </a:solidFill>
                <a:latin typeface="Calibri"/>
                <a:ea typeface="Calibri"/>
                <a:cs typeface="Calibri"/>
                <a:sym typeface="Calibri"/>
              </a:endParaRPr>
            </a:p>
          </p:txBody>
        </p:sp>
        <p:cxnSp>
          <p:nvCxnSpPr>
            <p:cNvPr id="330" name="Google Shape;330;p21"/>
            <p:cNvCxnSpPr/>
            <p:nvPr/>
          </p:nvCxnSpPr>
          <p:spPr>
            <a:xfrm>
              <a:off x="0" y="607695"/>
              <a:ext cx="4105275"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31" name="Google Shape;331;p21"/>
            <p:cNvSpPr/>
            <p:nvPr/>
          </p:nvSpPr>
          <p:spPr>
            <a:xfrm>
              <a:off x="0" y="607695"/>
              <a:ext cx="4105275" cy="6059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txBox="1"/>
            <p:nvPr/>
          </p:nvSpPr>
          <p:spPr>
            <a:xfrm>
              <a:off x="0" y="607695"/>
              <a:ext cx="4105275" cy="60591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Ejecución de simulacros</a:t>
              </a:r>
              <a:endParaRPr sz="1400">
                <a:solidFill>
                  <a:schemeClr val="dk1"/>
                </a:solidFill>
                <a:latin typeface="Calibri"/>
                <a:ea typeface="Calibri"/>
                <a:cs typeface="Calibri"/>
                <a:sym typeface="Calibri"/>
              </a:endParaRPr>
            </a:p>
          </p:txBody>
        </p:sp>
        <p:cxnSp>
          <p:nvCxnSpPr>
            <p:cNvPr id="333" name="Google Shape;333;p21"/>
            <p:cNvCxnSpPr/>
            <p:nvPr/>
          </p:nvCxnSpPr>
          <p:spPr>
            <a:xfrm>
              <a:off x="0" y="1213614"/>
              <a:ext cx="4105275"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34" name="Google Shape;334;p21"/>
            <p:cNvSpPr/>
            <p:nvPr/>
          </p:nvSpPr>
          <p:spPr>
            <a:xfrm>
              <a:off x="0" y="1213614"/>
              <a:ext cx="4105275" cy="6059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nvSpPr>
          <p:spPr>
            <a:xfrm>
              <a:off x="0" y="1213614"/>
              <a:ext cx="4105275" cy="60591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Planificación y coordinación</a:t>
              </a:r>
              <a:endParaRPr sz="1400">
                <a:solidFill>
                  <a:schemeClr val="dk1"/>
                </a:solidFill>
                <a:latin typeface="Calibri"/>
                <a:ea typeface="Calibri"/>
                <a:cs typeface="Calibri"/>
                <a:sym typeface="Calibri"/>
              </a:endParaRPr>
            </a:p>
          </p:txBody>
        </p:sp>
        <p:cxnSp>
          <p:nvCxnSpPr>
            <p:cNvPr id="336" name="Google Shape;336;p21"/>
            <p:cNvCxnSpPr/>
            <p:nvPr/>
          </p:nvCxnSpPr>
          <p:spPr>
            <a:xfrm>
              <a:off x="0" y="1819533"/>
              <a:ext cx="4105275"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37" name="Google Shape;337;p21"/>
            <p:cNvSpPr/>
            <p:nvPr/>
          </p:nvSpPr>
          <p:spPr>
            <a:xfrm>
              <a:off x="0" y="1819533"/>
              <a:ext cx="4105275" cy="6059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txBox="1"/>
            <p:nvPr/>
          </p:nvSpPr>
          <p:spPr>
            <a:xfrm>
              <a:off x="0" y="1819533"/>
              <a:ext cx="4105275" cy="60591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Sistemas de alerta temprana</a:t>
              </a:r>
              <a:endParaRPr sz="1400">
                <a:solidFill>
                  <a:schemeClr val="dk1"/>
                </a:solidFill>
                <a:latin typeface="Calibri"/>
                <a:ea typeface="Calibri"/>
                <a:cs typeface="Calibri"/>
                <a:sym typeface="Calibri"/>
              </a:endParaRPr>
            </a:p>
          </p:txBody>
        </p:sp>
        <p:cxnSp>
          <p:nvCxnSpPr>
            <p:cNvPr id="339" name="Google Shape;339;p21"/>
            <p:cNvCxnSpPr/>
            <p:nvPr/>
          </p:nvCxnSpPr>
          <p:spPr>
            <a:xfrm>
              <a:off x="0" y="2425451"/>
              <a:ext cx="4105275"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40" name="Google Shape;340;p21"/>
            <p:cNvSpPr/>
            <p:nvPr/>
          </p:nvSpPr>
          <p:spPr>
            <a:xfrm>
              <a:off x="0" y="2425451"/>
              <a:ext cx="4105275" cy="6059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txBox="1"/>
            <p:nvPr/>
          </p:nvSpPr>
          <p:spPr>
            <a:xfrm>
              <a:off x="0" y="2425451"/>
              <a:ext cx="4105275" cy="60591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Instalación y funcionamiento de sistemas de comunicación</a:t>
              </a:r>
              <a:endParaRPr sz="1400">
                <a:solidFill>
                  <a:schemeClr val="dk1"/>
                </a:solidFill>
                <a:latin typeface="Calibri"/>
                <a:ea typeface="Calibri"/>
                <a:cs typeface="Calibri"/>
                <a:sym typeface="Calibri"/>
              </a:endParaRPr>
            </a:p>
          </p:txBody>
        </p:sp>
        <p:cxnSp>
          <p:nvCxnSpPr>
            <p:cNvPr id="342" name="Google Shape;342;p21"/>
            <p:cNvCxnSpPr/>
            <p:nvPr/>
          </p:nvCxnSpPr>
          <p:spPr>
            <a:xfrm>
              <a:off x="0" y="3031370"/>
              <a:ext cx="4105275"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343" name="Google Shape;343;p21"/>
            <p:cNvSpPr/>
            <p:nvPr/>
          </p:nvSpPr>
          <p:spPr>
            <a:xfrm>
              <a:off x="0" y="3031370"/>
              <a:ext cx="4105275" cy="6059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txBox="1"/>
            <p:nvPr/>
          </p:nvSpPr>
          <p:spPr>
            <a:xfrm>
              <a:off x="0" y="3031370"/>
              <a:ext cx="4105275" cy="605918"/>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dk1"/>
                  </a:solidFill>
                  <a:latin typeface="Calibri"/>
                  <a:ea typeface="Calibri"/>
                  <a:cs typeface="Calibri"/>
                  <a:sym typeface="Calibri"/>
                </a:rPr>
                <a:t>Capacitación de los usuarios del equipo</a:t>
              </a:r>
              <a:endParaRPr sz="1400">
                <a:solidFill>
                  <a:schemeClr val="dk1"/>
                </a:solidFill>
                <a:latin typeface="Calibri"/>
                <a:ea typeface="Calibri"/>
                <a:cs typeface="Calibri"/>
                <a:sym typeface="Calibri"/>
              </a:endParaRPr>
            </a:p>
          </p:txBody>
        </p:sp>
      </p:grpSp>
      <p:sp>
        <p:nvSpPr>
          <p:cNvPr id="345" name="Google Shape;345;p21"/>
          <p:cNvSpPr txBox="1"/>
          <p:nvPr/>
        </p:nvSpPr>
        <p:spPr>
          <a:xfrm>
            <a:off x="573475" y="736963"/>
            <a:ext cx="204174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2000">
                <a:solidFill>
                  <a:srgbClr val="0094C8"/>
                </a:solidFill>
                <a:latin typeface="Calibri"/>
                <a:ea typeface="Calibri"/>
                <a:cs typeface="Calibri"/>
                <a:sym typeface="Calibri"/>
              </a:rPr>
              <a:t>Preparación</a:t>
            </a:r>
            <a:endParaRPr b="1" sz="2000">
              <a:solidFill>
                <a:srgbClr val="0094C8"/>
              </a:solidFill>
              <a:latin typeface="Calibri"/>
              <a:ea typeface="Calibri"/>
              <a:cs typeface="Calibri"/>
              <a:sym typeface="Calibri"/>
            </a:endParaRPr>
          </a:p>
        </p:txBody>
      </p:sp>
      <p:pic>
        <p:nvPicPr>
          <p:cNvPr id="346" name="Google Shape;346;p21"/>
          <p:cNvPicPr preferRelativeResize="0"/>
          <p:nvPr/>
        </p:nvPicPr>
        <p:blipFill rotWithShape="1">
          <a:blip r:embed="rId3">
            <a:alphaModFix/>
          </a:blip>
          <a:srcRect b="0" l="0" r="0" t="0"/>
          <a:stretch/>
        </p:blipFill>
        <p:spPr>
          <a:xfrm>
            <a:off x="4937772" y="3690643"/>
            <a:ext cx="2362200" cy="1196051"/>
          </a:xfrm>
          <a:prstGeom prst="rect">
            <a:avLst/>
          </a:prstGeom>
          <a:noFill/>
          <a:ln>
            <a:noFill/>
          </a:ln>
        </p:spPr>
      </p:pic>
      <p:pic>
        <p:nvPicPr>
          <p:cNvPr id="347" name="Google Shape;347;p21"/>
          <p:cNvPicPr preferRelativeResize="0"/>
          <p:nvPr/>
        </p:nvPicPr>
        <p:blipFill rotWithShape="1">
          <a:blip r:embed="rId4">
            <a:alphaModFix/>
          </a:blip>
          <a:srcRect b="0" l="0" r="0" t="0"/>
          <a:stretch/>
        </p:blipFill>
        <p:spPr>
          <a:xfrm>
            <a:off x="7584551" y="4247750"/>
            <a:ext cx="1198206" cy="855861"/>
          </a:xfrm>
          <a:prstGeom prst="rect">
            <a:avLst/>
          </a:prstGeom>
          <a:noFill/>
          <a:ln>
            <a:noFill/>
          </a:ln>
        </p:spPr>
      </p:pic>
      <p:pic>
        <p:nvPicPr>
          <p:cNvPr id="348" name="Google Shape;348;p21"/>
          <p:cNvPicPr preferRelativeResize="0"/>
          <p:nvPr/>
        </p:nvPicPr>
        <p:blipFill rotWithShape="1">
          <a:blip r:embed="rId5">
            <a:alphaModFix/>
          </a:blip>
          <a:srcRect b="0" l="0" r="0" t="0"/>
          <a:stretch/>
        </p:blipFill>
        <p:spPr>
          <a:xfrm>
            <a:off x="2615217" y="4542067"/>
            <a:ext cx="1530296" cy="7404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p:nvPr/>
        </p:nvSpPr>
        <p:spPr>
          <a:xfrm>
            <a:off x="407875" y="320830"/>
            <a:ext cx="8184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emergencias, preparación, prevención y planes de contingencia </a:t>
            </a:r>
            <a:endParaRPr/>
          </a:p>
        </p:txBody>
      </p:sp>
      <p:sp>
        <p:nvSpPr>
          <p:cNvPr id="355" name="Google Shape;355;p22"/>
          <p:cNvSpPr txBox="1"/>
          <p:nvPr/>
        </p:nvSpPr>
        <p:spPr>
          <a:xfrm>
            <a:off x="538618" y="1515649"/>
            <a:ext cx="81849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Los planes de contingencia tienen como objetivo: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Identificar los riesgos presentes durante la ejecución de las actividades, realizar acciones de prevención y mitigación para evitar que estos se materialicen, y en caso de presentarse una situación de emergencia, establecer las acciones que deben desarrollar cada uno de los integrantes de la organización para atender de manera adecuada la situación, atender a los afectados y de esta manera reducir el impacto generado debido a dicha situación.</a:t>
            </a:r>
            <a:endParaRPr/>
          </a:p>
        </p:txBody>
      </p:sp>
      <p:sp>
        <p:nvSpPr>
          <p:cNvPr id="356" name="Google Shape;356;p22"/>
          <p:cNvSpPr txBox="1"/>
          <p:nvPr/>
        </p:nvSpPr>
        <p:spPr>
          <a:xfrm>
            <a:off x="234472" y="3970751"/>
            <a:ext cx="87932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Revisemos un modelo de plan de contingencia: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u="sng">
                <a:solidFill>
                  <a:schemeClr val="dk1"/>
                </a:solidFill>
                <a:latin typeface="Calibri"/>
                <a:ea typeface="Calibri"/>
                <a:cs typeface="Calibri"/>
                <a:sym typeface="Calibri"/>
                <a:hlinkClick r:id="rId3">
                  <a:extLst>
                    <a:ext uri="{A12FA001-AC4F-418D-AE19-62706E023703}">
                      <ahyp:hlinkClr val="tx"/>
                    </a:ext>
                  </a:extLst>
                </a:hlinkClick>
              </a:rPr>
              <a:t>http://www.muniate.gob.pe/ate/files/defensa_civil/formatos/PLAN_CONTIGENCIA_G2.doc</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p:nvPr/>
        </p:nvSpPr>
        <p:spPr>
          <a:xfrm>
            <a:off x="13648"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23"/>
          <p:cNvSpPr/>
          <p:nvPr/>
        </p:nvSpPr>
        <p:spPr>
          <a:xfrm>
            <a:off x="407875" y="1195507"/>
            <a:ext cx="8548235" cy="375487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700">
                <a:solidFill>
                  <a:srgbClr val="FFFFFF"/>
                </a:solidFill>
                <a:latin typeface="Calibri"/>
                <a:ea typeface="Calibri"/>
                <a:cs typeface="Calibri"/>
                <a:sym typeface="Calibri"/>
              </a:rPr>
              <a:t>Trabajar siendo consciente de la seguridad nos permite:</a:t>
            </a:r>
            <a:endParaRPr/>
          </a:p>
          <a:p>
            <a:pPr indent="0" lvl="0" marL="0" marR="0" rtl="0" algn="just">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just">
              <a:spcBef>
                <a:spcPts val="0"/>
              </a:spcBef>
              <a:spcAft>
                <a:spcPts val="0"/>
              </a:spcAft>
              <a:buNone/>
            </a:pPr>
            <a:r>
              <a:rPr lang="es-PE" sz="1700">
                <a:solidFill>
                  <a:srgbClr val="FFFFFF"/>
                </a:solidFill>
                <a:latin typeface="Calibri"/>
                <a:ea typeface="Calibri"/>
                <a:cs typeface="Calibri"/>
                <a:sym typeface="Calibri"/>
              </a:rPr>
              <a:t>Reducir la probabilidad de que ocurran accidentes y evitar las pérdidas económicas generadas por los accidentes: días no trabajados, gastos de atención médica, daños en equipos o instalaciones, multas, etc.</a:t>
            </a:r>
            <a:endParaRPr/>
          </a:p>
          <a:p>
            <a:pPr indent="-285750" lvl="0" marL="285750"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accidentes generan una mala imagen para la empresa.</a:t>
            </a:r>
            <a:endParaRPr/>
          </a:p>
          <a:p>
            <a:pPr indent="-285750" lvl="0" marL="285750"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accidentes dañan la moral del personal de la empresa.</a:t>
            </a:r>
            <a:endParaRPr/>
          </a:p>
          <a:p>
            <a:pPr indent="0" lvl="0" marL="0" marR="0" rtl="0" algn="just">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just">
              <a:spcBef>
                <a:spcPts val="0"/>
              </a:spcBef>
              <a:spcAft>
                <a:spcPts val="0"/>
              </a:spcAft>
              <a:buNone/>
            </a:pPr>
            <a:r>
              <a:rPr lang="es-PE" sz="1700">
                <a:solidFill>
                  <a:srgbClr val="FFFFFF"/>
                </a:solidFill>
                <a:latin typeface="Calibri"/>
                <a:ea typeface="Calibri"/>
                <a:cs typeface="Calibri"/>
                <a:sym typeface="Calibri"/>
              </a:rPr>
              <a:t>El reglamento de trabajo tiene por objetivo lograr un entorno de trabajo seguro y saludable, que permite a la organización identificar y controlar sus riesgos de salud y seguridad ocupacional, reduciendo el potencial de accidentes de trabajo y enfermedades profesionales. Toda empresa debe contar con un Sistema de Gestión en Seguridad y Salud en el Trabajo, que parta de una evaluación de los peligros y riesgos relacionados a las actividades directas e indirectas.</a:t>
            </a:r>
            <a:endParaRPr/>
          </a:p>
        </p:txBody>
      </p:sp>
      <p:sp>
        <p:nvSpPr>
          <p:cNvPr id="364" name="Google Shape;364;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nvSpPr>
        <p:spPr>
          <a:xfrm>
            <a:off x="398994" y="1132442"/>
            <a:ext cx="7881937" cy="2913465"/>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dk1"/>
              </a:buClr>
              <a:buSzPts val="1400"/>
              <a:buFont typeface="Arial"/>
              <a:buNone/>
            </a:pPr>
            <a:r>
              <a:rPr b="1" lang="es-PE" sz="1400">
                <a:solidFill>
                  <a:schemeClr val="dk1"/>
                </a:solidFill>
                <a:latin typeface="Calibri"/>
                <a:ea typeface="Calibri"/>
                <a:cs typeface="Calibri"/>
                <a:sym typeface="Calibri"/>
              </a:rPr>
              <a:t>ISO 45001</a:t>
            </a:r>
            <a:endParaRPr/>
          </a:p>
          <a:p>
            <a:pPr indent="0" lvl="0" marL="0" marR="0" rtl="0" algn="just">
              <a:spcBef>
                <a:spcPts val="280"/>
              </a:spcBef>
              <a:spcAft>
                <a:spcPts val="0"/>
              </a:spcAft>
              <a:buClr>
                <a:schemeClr val="dk1"/>
              </a:buClr>
              <a:buSzPts val="1400"/>
              <a:buFont typeface="Arial"/>
              <a:buNone/>
            </a:pPr>
            <a:r>
              <a:rPr b="1" lang="es-PE" sz="1400">
                <a:solidFill>
                  <a:schemeClr val="dk1"/>
                </a:solidFill>
                <a:latin typeface="Calibri"/>
                <a:ea typeface="Calibri"/>
                <a:cs typeface="Calibri"/>
                <a:sym typeface="Calibri"/>
              </a:rPr>
              <a:t>Sistemas de gestión de la seguridad y salud en el trabajo</a:t>
            </a:r>
            <a:endParaRPr/>
          </a:p>
          <a:p>
            <a:pPr indent="0" lvl="0" marL="0" marR="0" rtl="0" algn="just">
              <a:spcBef>
                <a:spcPts val="280"/>
              </a:spcBef>
              <a:spcAft>
                <a:spcPts val="0"/>
              </a:spcAft>
              <a:buClr>
                <a:schemeClr val="dk1"/>
              </a:buClr>
              <a:buSzPts val="1400"/>
              <a:buFont typeface="Arial"/>
              <a:buNone/>
            </a:pPr>
            <a:r>
              <a:rPr b="1" lang="es-PE" sz="1400">
                <a:solidFill>
                  <a:schemeClr val="dk1"/>
                </a:solidFill>
                <a:latin typeface="Calibri"/>
                <a:ea typeface="Calibri"/>
                <a:cs typeface="Calibri"/>
                <a:sym typeface="Calibri"/>
              </a:rPr>
              <a:t>AENOR Ediciones</a:t>
            </a:r>
            <a:endParaRPr/>
          </a:p>
          <a:p>
            <a:pPr indent="-254000" lvl="0" marL="342900" marR="0" rtl="0" algn="just">
              <a:spcBef>
                <a:spcPts val="28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0" lvl="0" marL="0" marR="0" rtl="0" algn="just">
              <a:spcBef>
                <a:spcPts val="280"/>
              </a:spcBef>
              <a:spcAft>
                <a:spcPts val="0"/>
              </a:spcAft>
              <a:buClr>
                <a:schemeClr val="dk1"/>
              </a:buClr>
              <a:buSzPts val="1400"/>
              <a:buFont typeface="Arial"/>
              <a:buNone/>
            </a:pPr>
            <a:r>
              <a:rPr b="1" lang="es-PE" sz="1400">
                <a:solidFill>
                  <a:schemeClr val="dk1"/>
                </a:solidFill>
                <a:latin typeface="Calibri"/>
                <a:ea typeface="Calibri"/>
                <a:cs typeface="Calibri"/>
                <a:sym typeface="Calibri"/>
              </a:rPr>
              <a:t>Administración del riesgo en sistemas integrados de gestión. </a:t>
            </a:r>
            <a:endParaRPr/>
          </a:p>
          <a:p>
            <a:pPr indent="0" lvl="0" marL="0" marR="0" rtl="0" algn="just">
              <a:spcBef>
                <a:spcPts val="280"/>
              </a:spcBef>
              <a:spcAft>
                <a:spcPts val="0"/>
              </a:spcAft>
              <a:buClr>
                <a:schemeClr val="dk1"/>
              </a:buClr>
              <a:buSzPts val="1400"/>
              <a:buFont typeface="Arial"/>
              <a:buNone/>
            </a:pPr>
            <a:r>
              <a:rPr b="1" lang="es-PE" sz="1400">
                <a:solidFill>
                  <a:schemeClr val="dk1"/>
                </a:solidFill>
                <a:latin typeface="Calibri"/>
                <a:ea typeface="Calibri"/>
                <a:cs typeface="Calibri"/>
                <a:sym typeface="Calibri"/>
              </a:rPr>
              <a:t>Diplomado en Gestión de Sistemas Integrados</a:t>
            </a:r>
            <a:endParaRPr/>
          </a:p>
          <a:p>
            <a:pPr indent="0" lvl="0" marL="0" marR="0" rtl="0" algn="just">
              <a:spcBef>
                <a:spcPts val="280"/>
              </a:spcBef>
              <a:spcAft>
                <a:spcPts val="0"/>
              </a:spcAft>
              <a:buClr>
                <a:schemeClr val="dk1"/>
              </a:buClr>
              <a:buSzPts val="1400"/>
              <a:buFont typeface="Arial"/>
              <a:buNone/>
            </a:pPr>
            <a:r>
              <a:rPr b="1" lang="es-PE" sz="1400">
                <a:solidFill>
                  <a:schemeClr val="dk1"/>
                </a:solidFill>
                <a:latin typeface="Calibri"/>
                <a:ea typeface="Calibri"/>
                <a:cs typeface="Calibri"/>
                <a:sym typeface="Calibri"/>
              </a:rPr>
              <a:t>Instituto para la Calidad – PUCP</a:t>
            </a:r>
            <a:endParaRPr/>
          </a:p>
          <a:p>
            <a:pPr indent="0" lvl="0" marL="0" marR="0" rtl="0" algn="just">
              <a:spcBef>
                <a:spcPts val="28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0" lvl="0" marL="0" marR="0" rtl="0" algn="just">
              <a:spcBef>
                <a:spcPts val="28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0" lvl="0" marL="0" marR="0" rtl="0" algn="just">
              <a:spcBef>
                <a:spcPts val="28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254000" lvl="0" marL="342900" marR="0" rtl="0" algn="l">
              <a:spcBef>
                <a:spcPts val="28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
        <p:nvSpPr>
          <p:cNvPr id="370" name="Google Shape;370;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Estándar internacional ISO 45001</a:t>
            </a:r>
            <a:endParaRPr/>
          </a:p>
        </p:txBody>
      </p:sp>
      <p:sp>
        <p:nvSpPr>
          <p:cNvPr id="45" name="Google Shape;45;p3"/>
          <p:cNvSpPr txBox="1"/>
          <p:nvPr/>
        </p:nvSpPr>
        <p:spPr>
          <a:xfrm>
            <a:off x="851770" y="839244"/>
            <a:ext cx="744046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ISO 45001 - Sistemas de gestión de salud ocupacional y seguridad.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 el principal estándar mundial de seguridad y salud ocupacional (SSO).</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Este provee la estructura para incrementar la seguridad, reducir los riesgos ocupacionales y mejorar el bienestar laboral, permitiendo que la organización mejore proactivamente su desempeño de SSO.</a:t>
            </a:r>
            <a:endParaRPr/>
          </a:p>
        </p:txBody>
      </p:sp>
      <p:sp>
        <p:nvSpPr>
          <p:cNvPr id="46" name="Google Shape;46;p3"/>
          <p:cNvSpPr txBox="1"/>
          <p:nvPr/>
        </p:nvSpPr>
        <p:spPr>
          <a:xfrm>
            <a:off x="175229" y="2303502"/>
            <a:ext cx="29185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Beneficios:</a:t>
            </a:r>
            <a:endParaRPr/>
          </a:p>
        </p:txBody>
      </p:sp>
      <p:sp>
        <p:nvSpPr>
          <p:cNvPr id="47" name="Google Shape;47;p3"/>
          <p:cNvSpPr txBox="1"/>
          <p:nvPr/>
        </p:nvSpPr>
        <p:spPr>
          <a:xfrm>
            <a:off x="407875" y="2672834"/>
            <a:ext cx="823468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Reducir incidentes laborales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Reducir los costos por deducibles de seguros.</a:t>
            </a:r>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Crear una cultura de salud y seguridad.</a:t>
            </a:r>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Reforzar el compromiso con el liderazgo para mejorar proactivamente el desempeño en SSO.</a:t>
            </a:r>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Habilidad para cumplir con los requisitos legales y regulatorios.</a:t>
            </a:r>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Mejora en la moral del personal.</a:t>
            </a:r>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Mejorar la reputación.</a:t>
            </a:r>
            <a:endParaRPr/>
          </a:p>
          <a:p>
            <a:pPr indent="-285750" lvl="0" marL="285750" marR="0" rtl="0" algn="l">
              <a:spcBef>
                <a:spcPts val="0"/>
              </a:spcBef>
              <a:spcAft>
                <a:spcPts val="0"/>
              </a:spcAft>
              <a:buClr>
                <a:schemeClr val="dk1"/>
              </a:buClr>
              <a:buSzPts val="1800"/>
              <a:buFont typeface="Calibri"/>
              <a:buChar char="-"/>
            </a:pPr>
            <a:r>
              <a:rPr lang="es-PE" sz="1800">
                <a:solidFill>
                  <a:schemeClr val="dk1"/>
                </a:solidFill>
                <a:latin typeface="Calibri"/>
                <a:ea typeface="Calibri"/>
                <a:cs typeface="Calibri"/>
                <a:sym typeface="Calibri"/>
              </a:rPr>
              <a:t>Reducir el ausentismo y la rotación, aumentando la productividad.</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Estándar internacional ISO 45001</a:t>
            </a:r>
            <a:endParaRPr/>
          </a:p>
        </p:txBody>
      </p:sp>
      <p:grpSp>
        <p:nvGrpSpPr>
          <p:cNvPr id="54" name="Google Shape;54;p4"/>
          <p:cNvGrpSpPr/>
          <p:nvPr/>
        </p:nvGrpSpPr>
        <p:grpSpPr>
          <a:xfrm>
            <a:off x="2357500" y="849418"/>
            <a:ext cx="5884626" cy="4389524"/>
            <a:chOff x="0" y="91237"/>
            <a:chExt cx="5884626" cy="4389524"/>
          </a:xfrm>
        </p:grpSpPr>
        <p:sp>
          <p:nvSpPr>
            <p:cNvPr id="55" name="Google Shape;55;p4"/>
            <p:cNvSpPr/>
            <p:nvPr/>
          </p:nvSpPr>
          <p:spPr>
            <a:xfrm>
              <a:off x="0" y="91237"/>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txBox="1"/>
            <p:nvPr/>
          </p:nvSpPr>
          <p:spPr>
            <a:xfrm>
              <a:off x="17563" y="108800"/>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0. Introducción</a:t>
              </a:r>
              <a:endParaRPr/>
            </a:p>
          </p:txBody>
        </p:sp>
        <p:sp>
          <p:nvSpPr>
            <p:cNvPr id="57" name="Google Shape;57;p4"/>
            <p:cNvSpPr/>
            <p:nvPr/>
          </p:nvSpPr>
          <p:spPr>
            <a:xfrm>
              <a:off x="0" y="494212"/>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nvSpPr>
          <p:spPr>
            <a:xfrm>
              <a:off x="17563" y="511775"/>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1. Objeto y campo de aplicación. Alcance</a:t>
              </a:r>
              <a:endParaRPr/>
            </a:p>
          </p:txBody>
        </p:sp>
        <p:sp>
          <p:nvSpPr>
            <p:cNvPr id="59" name="Google Shape;59;p4"/>
            <p:cNvSpPr/>
            <p:nvPr/>
          </p:nvSpPr>
          <p:spPr>
            <a:xfrm>
              <a:off x="0" y="897187"/>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txBox="1"/>
            <p:nvPr/>
          </p:nvSpPr>
          <p:spPr>
            <a:xfrm>
              <a:off x="17563" y="914750"/>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2. Referencias normativas</a:t>
              </a:r>
              <a:endParaRPr/>
            </a:p>
          </p:txBody>
        </p:sp>
        <p:sp>
          <p:nvSpPr>
            <p:cNvPr id="61" name="Google Shape;61;p4"/>
            <p:cNvSpPr/>
            <p:nvPr/>
          </p:nvSpPr>
          <p:spPr>
            <a:xfrm>
              <a:off x="0" y="1300162"/>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nvSpPr>
          <p:spPr>
            <a:xfrm>
              <a:off x="17563" y="1317725"/>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3. Términos y definiciones</a:t>
              </a:r>
              <a:endParaRPr/>
            </a:p>
          </p:txBody>
        </p:sp>
        <p:sp>
          <p:nvSpPr>
            <p:cNvPr id="63" name="Google Shape;63;p4"/>
            <p:cNvSpPr/>
            <p:nvPr/>
          </p:nvSpPr>
          <p:spPr>
            <a:xfrm>
              <a:off x="0" y="1703137"/>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txBox="1"/>
            <p:nvPr/>
          </p:nvSpPr>
          <p:spPr>
            <a:xfrm>
              <a:off x="17563" y="1720700"/>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4. Contexto de la organización</a:t>
              </a:r>
              <a:endParaRPr/>
            </a:p>
          </p:txBody>
        </p:sp>
        <p:sp>
          <p:nvSpPr>
            <p:cNvPr id="65" name="Google Shape;65;p4"/>
            <p:cNvSpPr/>
            <p:nvPr/>
          </p:nvSpPr>
          <p:spPr>
            <a:xfrm>
              <a:off x="0" y="2106112"/>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txBox="1"/>
            <p:nvPr/>
          </p:nvSpPr>
          <p:spPr>
            <a:xfrm>
              <a:off x="17563" y="2123675"/>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5. Liderazgo y participación de los trabajadores</a:t>
              </a:r>
              <a:endParaRPr/>
            </a:p>
          </p:txBody>
        </p:sp>
        <p:sp>
          <p:nvSpPr>
            <p:cNvPr id="67" name="Google Shape;67;p4"/>
            <p:cNvSpPr/>
            <p:nvPr/>
          </p:nvSpPr>
          <p:spPr>
            <a:xfrm>
              <a:off x="0" y="2509087"/>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txBox="1"/>
            <p:nvPr/>
          </p:nvSpPr>
          <p:spPr>
            <a:xfrm>
              <a:off x="17563" y="2526650"/>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6. Planificación</a:t>
              </a:r>
              <a:endParaRPr/>
            </a:p>
          </p:txBody>
        </p:sp>
        <p:sp>
          <p:nvSpPr>
            <p:cNvPr id="69" name="Google Shape;69;p4"/>
            <p:cNvSpPr/>
            <p:nvPr/>
          </p:nvSpPr>
          <p:spPr>
            <a:xfrm>
              <a:off x="0" y="2912062"/>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txBox="1"/>
            <p:nvPr/>
          </p:nvSpPr>
          <p:spPr>
            <a:xfrm>
              <a:off x="17563" y="2929625"/>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7. Apoyo</a:t>
              </a:r>
              <a:endParaRPr/>
            </a:p>
          </p:txBody>
        </p:sp>
        <p:sp>
          <p:nvSpPr>
            <p:cNvPr id="71" name="Google Shape;71;p4"/>
            <p:cNvSpPr/>
            <p:nvPr/>
          </p:nvSpPr>
          <p:spPr>
            <a:xfrm>
              <a:off x="0" y="3315037"/>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txBox="1"/>
            <p:nvPr/>
          </p:nvSpPr>
          <p:spPr>
            <a:xfrm>
              <a:off x="17563" y="3332600"/>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8. Operación</a:t>
              </a:r>
              <a:endParaRPr/>
            </a:p>
          </p:txBody>
        </p:sp>
        <p:sp>
          <p:nvSpPr>
            <p:cNvPr id="73" name="Google Shape;73;p4"/>
            <p:cNvSpPr/>
            <p:nvPr/>
          </p:nvSpPr>
          <p:spPr>
            <a:xfrm>
              <a:off x="0" y="3718012"/>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txBox="1"/>
            <p:nvPr/>
          </p:nvSpPr>
          <p:spPr>
            <a:xfrm>
              <a:off x="17563" y="3735575"/>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9. Evaluación del desempeño</a:t>
              </a:r>
              <a:endParaRPr/>
            </a:p>
          </p:txBody>
        </p:sp>
        <p:sp>
          <p:nvSpPr>
            <p:cNvPr id="75" name="Google Shape;75;p4"/>
            <p:cNvSpPr/>
            <p:nvPr/>
          </p:nvSpPr>
          <p:spPr>
            <a:xfrm>
              <a:off x="0" y="4120987"/>
              <a:ext cx="5884626" cy="359774"/>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txBox="1"/>
            <p:nvPr/>
          </p:nvSpPr>
          <p:spPr>
            <a:xfrm>
              <a:off x="17563" y="4138550"/>
              <a:ext cx="5849500" cy="324648"/>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None/>
              </a:pPr>
              <a:r>
                <a:rPr lang="es-PE" sz="1500">
                  <a:solidFill>
                    <a:schemeClr val="lt1"/>
                  </a:solidFill>
                  <a:latin typeface="Calibri"/>
                  <a:ea typeface="Calibri"/>
                  <a:cs typeface="Calibri"/>
                  <a:sym typeface="Calibri"/>
                </a:rPr>
                <a:t>10. Mejora continua</a:t>
              </a:r>
              <a:endParaRPr/>
            </a:p>
          </p:txBody>
        </p:sp>
      </p:grpSp>
      <p:sp>
        <p:nvSpPr>
          <p:cNvPr id="77" name="Google Shape;77;p4"/>
          <p:cNvSpPr/>
          <p:nvPr/>
        </p:nvSpPr>
        <p:spPr>
          <a:xfrm>
            <a:off x="1493404" y="890908"/>
            <a:ext cx="432048" cy="1440160"/>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p:nvPr/>
        </p:nvSpPr>
        <p:spPr>
          <a:xfrm>
            <a:off x="1493404" y="2483467"/>
            <a:ext cx="432048" cy="2846713"/>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4"/>
          <p:cNvSpPr txBox="1"/>
          <p:nvPr/>
        </p:nvSpPr>
        <p:spPr>
          <a:xfrm>
            <a:off x="0" y="3583657"/>
            <a:ext cx="1656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Cláusulas</a:t>
            </a:r>
            <a:r>
              <a:rPr lang="es-PE" sz="1800">
                <a:solidFill>
                  <a:schemeClr val="dk1"/>
                </a:solidFill>
                <a:latin typeface="Calibri"/>
                <a:ea typeface="Calibri"/>
                <a:cs typeface="Calibri"/>
                <a:sym typeface="Calibri"/>
              </a:rPr>
              <a:t> con requerimientos</a:t>
            </a:r>
            <a:endParaRPr/>
          </a:p>
        </p:txBody>
      </p:sp>
      <p:sp>
        <p:nvSpPr>
          <p:cNvPr id="80" name="Google Shape;80;p4"/>
          <p:cNvSpPr txBox="1"/>
          <p:nvPr/>
        </p:nvSpPr>
        <p:spPr>
          <a:xfrm>
            <a:off x="0" y="1287041"/>
            <a:ext cx="1656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Cláusulas</a:t>
            </a:r>
            <a:r>
              <a:rPr lang="es-PE" sz="1800">
                <a:solidFill>
                  <a:schemeClr val="dk1"/>
                </a:solidFill>
                <a:latin typeface="Calibri"/>
                <a:ea typeface="Calibri"/>
                <a:cs typeface="Calibri"/>
                <a:sym typeface="Calibri"/>
              </a:rPr>
              <a:t> informativas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Estándar internacional ISO 45001</a:t>
            </a:r>
            <a:endParaRPr/>
          </a:p>
        </p:txBody>
      </p:sp>
      <p:sp>
        <p:nvSpPr>
          <p:cNvPr id="87" name="Google Shape;87;p5"/>
          <p:cNvSpPr txBox="1"/>
          <p:nvPr/>
        </p:nvSpPr>
        <p:spPr>
          <a:xfrm>
            <a:off x="407874" y="1480583"/>
            <a:ext cx="8159929" cy="1477328"/>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La Norma considera que los resultados de seguridad y salud en el trabajo se ven afectados por diversos factores internos y externos (que pueden ser de carácter positivo, negativo o ambos), tales como: las expectativas de los trabajadores, las instalaciones, las contratas, los proveedores, la normativa que afecta a la actividad, etc.</a:t>
            </a:r>
            <a:endParaRPr/>
          </a:p>
        </p:txBody>
      </p:sp>
      <p:grpSp>
        <p:nvGrpSpPr>
          <p:cNvPr id="88" name="Google Shape;88;p5"/>
          <p:cNvGrpSpPr/>
          <p:nvPr/>
        </p:nvGrpSpPr>
        <p:grpSpPr>
          <a:xfrm>
            <a:off x="412466" y="832511"/>
            <a:ext cx="6858000" cy="575639"/>
            <a:chOff x="0" y="37440"/>
            <a:chExt cx="6858000" cy="575639"/>
          </a:xfrm>
        </p:grpSpPr>
        <p:sp>
          <p:nvSpPr>
            <p:cNvPr id="89" name="Google Shape;89;p5"/>
            <p:cNvSpPr/>
            <p:nvPr/>
          </p:nvSpPr>
          <p:spPr>
            <a:xfrm>
              <a:off x="0" y="3744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8100" y="65540"/>
              <a:ext cx="68018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PE" sz="2400">
                  <a:solidFill>
                    <a:schemeClr val="lt1"/>
                  </a:solidFill>
                  <a:latin typeface="Calibri"/>
                  <a:ea typeface="Calibri"/>
                  <a:cs typeface="Calibri"/>
                  <a:sym typeface="Calibri"/>
                </a:rPr>
                <a:t>4. Contexto de la organización</a:t>
              </a:r>
              <a:endParaRPr/>
            </a:p>
          </p:txBody>
        </p:sp>
      </p:grpSp>
      <p:grpSp>
        <p:nvGrpSpPr>
          <p:cNvPr id="91" name="Google Shape;91;p5"/>
          <p:cNvGrpSpPr/>
          <p:nvPr/>
        </p:nvGrpSpPr>
        <p:grpSpPr>
          <a:xfrm>
            <a:off x="412466" y="3424799"/>
            <a:ext cx="6858000" cy="575639"/>
            <a:chOff x="0" y="682200"/>
            <a:chExt cx="6858000" cy="575639"/>
          </a:xfrm>
        </p:grpSpPr>
        <p:sp>
          <p:nvSpPr>
            <p:cNvPr id="92" name="Google Shape;92;p5"/>
            <p:cNvSpPr/>
            <p:nvPr/>
          </p:nvSpPr>
          <p:spPr>
            <a:xfrm>
              <a:off x="0" y="68220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8100" y="710300"/>
              <a:ext cx="68018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PE" sz="2400">
                  <a:solidFill>
                    <a:schemeClr val="lt1"/>
                  </a:solidFill>
                  <a:latin typeface="Calibri"/>
                  <a:ea typeface="Calibri"/>
                  <a:cs typeface="Calibri"/>
                  <a:sym typeface="Calibri"/>
                </a:rPr>
                <a:t>5. Liderazgo y participación de los trabajadores</a:t>
              </a:r>
              <a:endParaRPr sz="2400">
                <a:solidFill>
                  <a:schemeClr val="lt1"/>
                </a:solidFill>
                <a:latin typeface="Calibri"/>
                <a:ea typeface="Calibri"/>
                <a:cs typeface="Calibri"/>
                <a:sym typeface="Calibri"/>
              </a:endParaRPr>
            </a:p>
          </p:txBody>
        </p:sp>
      </p:grpSp>
      <p:sp>
        <p:nvSpPr>
          <p:cNvPr id="94" name="Google Shape;94;p5"/>
          <p:cNvSpPr txBox="1"/>
          <p:nvPr/>
        </p:nvSpPr>
        <p:spPr>
          <a:xfrm>
            <a:off x="407875" y="4072871"/>
            <a:ext cx="8136904" cy="923330"/>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Destaca como aspectos claves el liderazgo de la dirección y la participación de los trabajadores. Los determina como imprescindibles para gestionar de modo adecuado y optimizar los resultados en seguridad y salud.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Estándar internacional ISO 45001</a:t>
            </a:r>
            <a:endParaRPr/>
          </a:p>
        </p:txBody>
      </p:sp>
      <p:grpSp>
        <p:nvGrpSpPr>
          <p:cNvPr id="101" name="Google Shape;101;p6"/>
          <p:cNvGrpSpPr/>
          <p:nvPr/>
        </p:nvGrpSpPr>
        <p:grpSpPr>
          <a:xfrm>
            <a:off x="206735" y="868862"/>
            <a:ext cx="6858000" cy="575639"/>
            <a:chOff x="0" y="682200"/>
            <a:chExt cx="6858000" cy="575639"/>
          </a:xfrm>
        </p:grpSpPr>
        <p:sp>
          <p:nvSpPr>
            <p:cNvPr id="102" name="Google Shape;102;p6"/>
            <p:cNvSpPr/>
            <p:nvPr/>
          </p:nvSpPr>
          <p:spPr>
            <a:xfrm>
              <a:off x="0" y="68220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28100" y="710300"/>
              <a:ext cx="6801800" cy="51943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s-PE" sz="2400">
                  <a:solidFill>
                    <a:schemeClr val="lt1"/>
                  </a:solidFill>
                  <a:latin typeface="Calibri"/>
                  <a:ea typeface="Calibri"/>
                  <a:cs typeface="Calibri"/>
                  <a:sym typeface="Calibri"/>
                </a:rPr>
                <a:t>6. Planificación</a:t>
              </a:r>
              <a:endParaRPr/>
            </a:p>
          </p:txBody>
        </p:sp>
      </p:grpSp>
      <p:sp>
        <p:nvSpPr>
          <p:cNvPr id="104" name="Google Shape;104;p6"/>
          <p:cNvSpPr txBox="1"/>
          <p:nvPr/>
        </p:nvSpPr>
        <p:spPr>
          <a:xfrm>
            <a:off x="206735" y="1568184"/>
            <a:ext cx="8649166" cy="1200329"/>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Comprende las acciones previstas para abordar riesgos y oportunidades. Alcanzarán las relativas a la seguridad y salud, y al propio sistema de gestión.</a:t>
            </a:r>
            <a:endParaRPr/>
          </a:p>
          <a:p>
            <a:pPr indent="0" lvl="0" marL="0" marR="0" rtl="0" algn="just">
              <a:spcBef>
                <a:spcPts val="0"/>
              </a:spcBef>
              <a:spcAft>
                <a:spcPts val="0"/>
              </a:spcAft>
              <a:buNone/>
            </a:pPr>
            <a:r>
              <a:rPr b="1" lang="es-PE" sz="1800">
                <a:solidFill>
                  <a:schemeClr val="dk1"/>
                </a:solidFill>
                <a:latin typeface="Calibri"/>
                <a:ea typeface="Calibri"/>
                <a:cs typeface="Calibri"/>
                <a:sym typeface="Calibri"/>
              </a:rPr>
              <a:t>Asimismo, para la consecución de estas acciones deberán definirse objetivos y medios para lograrlas.</a:t>
            </a:r>
            <a:endParaRPr/>
          </a:p>
        </p:txBody>
      </p:sp>
      <p:sp>
        <p:nvSpPr>
          <p:cNvPr id="105" name="Google Shape;105;p6"/>
          <p:cNvSpPr txBox="1"/>
          <p:nvPr/>
        </p:nvSpPr>
        <p:spPr>
          <a:xfrm>
            <a:off x="234835" y="3769645"/>
            <a:ext cx="8621066" cy="923330"/>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Establece la necesidad de determinar los medios necesarios para conseguir la planificación mediante recursos, competencia, toma de conciencia y comunicación. El resultado de este requerimiento debe estar soportado de forma documental.</a:t>
            </a:r>
            <a:endParaRPr/>
          </a:p>
        </p:txBody>
      </p:sp>
      <p:grpSp>
        <p:nvGrpSpPr>
          <p:cNvPr id="106" name="Google Shape;106;p6"/>
          <p:cNvGrpSpPr/>
          <p:nvPr/>
        </p:nvGrpSpPr>
        <p:grpSpPr>
          <a:xfrm>
            <a:off x="239426" y="3015306"/>
            <a:ext cx="6858000" cy="575639"/>
            <a:chOff x="0" y="37440"/>
            <a:chExt cx="6858000" cy="575639"/>
          </a:xfrm>
        </p:grpSpPr>
        <p:sp>
          <p:nvSpPr>
            <p:cNvPr id="107" name="Google Shape;107;p6"/>
            <p:cNvSpPr/>
            <p:nvPr/>
          </p:nvSpPr>
          <p:spPr>
            <a:xfrm>
              <a:off x="0" y="3744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28100" y="65540"/>
              <a:ext cx="6801800" cy="51943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s-PE" sz="2400">
                  <a:solidFill>
                    <a:schemeClr val="lt1"/>
                  </a:solidFill>
                  <a:latin typeface="Calibri"/>
                  <a:ea typeface="Calibri"/>
                  <a:cs typeface="Calibri"/>
                  <a:sym typeface="Calibri"/>
                </a:rPr>
                <a:t>7. Apoyo</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Estándar internacional ISO 45001</a:t>
            </a:r>
            <a:endParaRPr/>
          </a:p>
        </p:txBody>
      </p:sp>
      <p:sp>
        <p:nvSpPr>
          <p:cNvPr id="115" name="Google Shape;115;p7"/>
          <p:cNvSpPr txBox="1"/>
          <p:nvPr/>
        </p:nvSpPr>
        <p:spPr>
          <a:xfrm>
            <a:off x="407875" y="1425684"/>
            <a:ext cx="8473078" cy="1200329"/>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En función de lo planificado, se ejecutarán las medidas previstas, para lo cual se deberá adoptar una visión proactiva, en la que entre otros, se tendrá en cuenta la gestión del cambio (modificaciones de los procesos, novedades…) y otros factores como el recurso a contratación externa, compras, etc.</a:t>
            </a:r>
            <a:endParaRPr/>
          </a:p>
        </p:txBody>
      </p:sp>
      <p:grpSp>
        <p:nvGrpSpPr>
          <p:cNvPr id="116" name="Google Shape;116;p7"/>
          <p:cNvGrpSpPr/>
          <p:nvPr/>
        </p:nvGrpSpPr>
        <p:grpSpPr>
          <a:xfrm>
            <a:off x="412466" y="696511"/>
            <a:ext cx="6858000" cy="575639"/>
            <a:chOff x="0" y="37440"/>
            <a:chExt cx="6858000" cy="575639"/>
          </a:xfrm>
        </p:grpSpPr>
        <p:sp>
          <p:nvSpPr>
            <p:cNvPr id="117" name="Google Shape;117;p7"/>
            <p:cNvSpPr/>
            <p:nvPr/>
          </p:nvSpPr>
          <p:spPr>
            <a:xfrm>
              <a:off x="0" y="3744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8100" y="65540"/>
              <a:ext cx="6801800" cy="51943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s-PE" sz="2400">
                  <a:solidFill>
                    <a:schemeClr val="lt1"/>
                  </a:solidFill>
                  <a:latin typeface="Calibri"/>
                  <a:ea typeface="Calibri"/>
                  <a:cs typeface="Calibri"/>
                  <a:sym typeface="Calibri"/>
                </a:rPr>
                <a:t>8. Operación</a:t>
              </a:r>
              <a:endParaRPr/>
            </a:p>
          </p:txBody>
        </p:sp>
      </p:grpSp>
      <p:sp>
        <p:nvSpPr>
          <p:cNvPr id="119" name="Google Shape;119;p7"/>
          <p:cNvSpPr txBox="1"/>
          <p:nvPr/>
        </p:nvSpPr>
        <p:spPr>
          <a:xfrm>
            <a:off x="412465" y="3441669"/>
            <a:ext cx="8468487" cy="646331"/>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Verifica la implementación del sistema de gestión de seguridad y salud. Para ello, requiere auditorías internas y la revisión de la dirección, entre otras. </a:t>
            </a:r>
            <a:endParaRPr/>
          </a:p>
        </p:txBody>
      </p:sp>
      <p:grpSp>
        <p:nvGrpSpPr>
          <p:cNvPr id="120" name="Google Shape;120;p7"/>
          <p:cNvGrpSpPr/>
          <p:nvPr/>
        </p:nvGrpSpPr>
        <p:grpSpPr>
          <a:xfrm>
            <a:off x="384366" y="2738932"/>
            <a:ext cx="6858000" cy="575639"/>
            <a:chOff x="0" y="37440"/>
            <a:chExt cx="6858000" cy="575639"/>
          </a:xfrm>
        </p:grpSpPr>
        <p:sp>
          <p:nvSpPr>
            <p:cNvPr id="121" name="Google Shape;121;p7"/>
            <p:cNvSpPr/>
            <p:nvPr/>
          </p:nvSpPr>
          <p:spPr>
            <a:xfrm>
              <a:off x="0" y="3744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28100" y="65540"/>
              <a:ext cx="68018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PE" sz="2400">
                  <a:solidFill>
                    <a:schemeClr val="lt1"/>
                  </a:solidFill>
                  <a:latin typeface="Calibri"/>
                  <a:ea typeface="Calibri"/>
                  <a:cs typeface="Calibri"/>
                  <a:sym typeface="Calibri"/>
                </a:rPr>
                <a:t>9. Evaluación del desempeño</a:t>
              </a:r>
              <a:endParaRPr/>
            </a:p>
          </p:txBody>
        </p:sp>
      </p:grpSp>
      <p:grpSp>
        <p:nvGrpSpPr>
          <p:cNvPr id="123" name="Google Shape;123;p7"/>
          <p:cNvGrpSpPr/>
          <p:nvPr/>
        </p:nvGrpSpPr>
        <p:grpSpPr>
          <a:xfrm>
            <a:off x="412466" y="4230532"/>
            <a:ext cx="6858000" cy="575639"/>
            <a:chOff x="0" y="682200"/>
            <a:chExt cx="6858000" cy="575639"/>
          </a:xfrm>
        </p:grpSpPr>
        <p:sp>
          <p:nvSpPr>
            <p:cNvPr id="124" name="Google Shape;124;p7"/>
            <p:cNvSpPr/>
            <p:nvPr/>
          </p:nvSpPr>
          <p:spPr>
            <a:xfrm>
              <a:off x="0" y="682200"/>
              <a:ext cx="6858000" cy="575639"/>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28100" y="710300"/>
              <a:ext cx="68018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PE" sz="2400">
                  <a:solidFill>
                    <a:schemeClr val="lt1"/>
                  </a:solidFill>
                  <a:latin typeface="Calibri"/>
                  <a:ea typeface="Calibri"/>
                  <a:cs typeface="Calibri"/>
                  <a:sym typeface="Calibri"/>
                </a:rPr>
                <a:t>10. Mejora</a:t>
              </a:r>
              <a:endParaRPr/>
            </a:p>
          </p:txBody>
        </p:sp>
      </p:grpSp>
      <p:sp>
        <p:nvSpPr>
          <p:cNvPr id="126" name="Google Shape;126;p7"/>
          <p:cNvSpPr txBox="1"/>
          <p:nvPr/>
        </p:nvSpPr>
        <p:spPr>
          <a:xfrm>
            <a:off x="407875" y="4903656"/>
            <a:ext cx="8468486" cy="369332"/>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Su consecución es el objetivo final del sistema y el fundamento del ciclo de PDCA.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8"/>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Identificación de Peligros y Riesgos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Identificación de Peligros y Riesgos</a:t>
            </a:r>
            <a:endParaRPr/>
          </a:p>
        </p:txBody>
      </p:sp>
      <p:sp>
        <p:nvSpPr>
          <p:cNvPr id="140" name="Google Shape;140;p9"/>
          <p:cNvSpPr txBox="1"/>
          <p:nvPr/>
        </p:nvSpPr>
        <p:spPr>
          <a:xfrm>
            <a:off x="162596" y="784906"/>
            <a:ext cx="8818807" cy="1754326"/>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800">
                <a:solidFill>
                  <a:schemeClr val="dk1"/>
                </a:solidFill>
                <a:latin typeface="Calibri"/>
                <a:ea typeface="Calibri"/>
                <a:cs typeface="Calibri"/>
                <a:sym typeface="Calibri"/>
              </a:rPr>
              <a:t>Los peligros por si solos no generan accidentes, sino que hay que identificar qué probabilidad existe de que ocurran y qué tan severo es el daño que pueden generar a las personas si llegan a materializarse. La combinación de esta probabilidad y severidad  es definida como  riesgo. Para poder diseñar este sistema, se debe identificar, primero, los peligros y se deben de valorar los riesgos para determinar qué peligros tienen mayores de riesgo y, por lo tanto, son prioritarios de se atendidos.</a:t>
            </a:r>
            <a:endParaRPr b="1" sz="1800">
              <a:solidFill>
                <a:schemeClr val="dk1"/>
              </a:solidFill>
              <a:latin typeface="Calibri"/>
              <a:ea typeface="Calibri"/>
              <a:cs typeface="Calibri"/>
              <a:sym typeface="Calibri"/>
            </a:endParaRPr>
          </a:p>
        </p:txBody>
      </p:sp>
      <p:grpSp>
        <p:nvGrpSpPr>
          <p:cNvPr id="141" name="Google Shape;141;p9"/>
          <p:cNvGrpSpPr/>
          <p:nvPr/>
        </p:nvGrpSpPr>
        <p:grpSpPr>
          <a:xfrm>
            <a:off x="215389" y="3182189"/>
            <a:ext cx="8713220" cy="1372401"/>
            <a:chOff x="2447" y="642957"/>
            <a:chExt cx="8713220" cy="1372401"/>
          </a:xfrm>
        </p:grpSpPr>
        <p:sp>
          <p:nvSpPr>
            <p:cNvPr id="142" name="Google Shape;142;p9"/>
            <p:cNvSpPr/>
            <p:nvPr/>
          </p:nvSpPr>
          <p:spPr>
            <a:xfrm>
              <a:off x="2447" y="642957"/>
              <a:ext cx="1300480" cy="3456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txBox="1"/>
            <p:nvPr/>
          </p:nvSpPr>
          <p:spPr>
            <a:xfrm>
              <a:off x="2447" y="642957"/>
              <a:ext cx="1300480" cy="345600"/>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Mecánicos</a:t>
              </a:r>
              <a:endParaRPr/>
            </a:p>
          </p:txBody>
        </p:sp>
        <p:sp>
          <p:nvSpPr>
            <p:cNvPr id="144" name="Google Shape;144;p9"/>
            <p:cNvSpPr/>
            <p:nvPr/>
          </p:nvSpPr>
          <p:spPr>
            <a:xfrm>
              <a:off x="2447" y="988557"/>
              <a:ext cx="1300480" cy="102680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txBox="1"/>
            <p:nvPr/>
          </p:nvSpPr>
          <p:spPr>
            <a:xfrm>
              <a:off x="2447" y="988557"/>
              <a:ext cx="1300480" cy="1026801"/>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Escaleras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Objetos punzocortantes</a:t>
              </a:r>
              <a:endParaRPr/>
            </a:p>
          </p:txBody>
        </p:sp>
        <p:sp>
          <p:nvSpPr>
            <p:cNvPr id="146" name="Google Shape;146;p9"/>
            <p:cNvSpPr/>
            <p:nvPr/>
          </p:nvSpPr>
          <p:spPr>
            <a:xfrm>
              <a:off x="1484995" y="642957"/>
              <a:ext cx="1300480" cy="3456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txBox="1"/>
            <p:nvPr/>
          </p:nvSpPr>
          <p:spPr>
            <a:xfrm>
              <a:off x="1484995" y="642957"/>
              <a:ext cx="1300480" cy="345600"/>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Eléctricos</a:t>
              </a:r>
              <a:endParaRPr/>
            </a:p>
          </p:txBody>
        </p:sp>
        <p:sp>
          <p:nvSpPr>
            <p:cNvPr id="148" name="Google Shape;148;p9"/>
            <p:cNvSpPr/>
            <p:nvPr/>
          </p:nvSpPr>
          <p:spPr>
            <a:xfrm>
              <a:off x="1484995" y="988557"/>
              <a:ext cx="1300480" cy="102680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txBox="1"/>
            <p:nvPr/>
          </p:nvSpPr>
          <p:spPr>
            <a:xfrm>
              <a:off x="1484995" y="988557"/>
              <a:ext cx="1300480" cy="1026801"/>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Contacto eléctrico</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Electricidad estática</a:t>
              </a:r>
              <a:endParaRPr/>
            </a:p>
          </p:txBody>
        </p:sp>
        <p:sp>
          <p:nvSpPr>
            <p:cNvPr id="150" name="Google Shape;150;p9"/>
            <p:cNvSpPr/>
            <p:nvPr/>
          </p:nvSpPr>
          <p:spPr>
            <a:xfrm>
              <a:off x="2967543" y="642957"/>
              <a:ext cx="1300480" cy="3456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txBox="1"/>
            <p:nvPr/>
          </p:nvSpPr>
          <p:spPr>
            <a:xfrm>
              <a:off x="2967543" y="642957"/>
              <a:ext cx="1300480" cy="345600"/>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Físicos</a:t>
              </a:r>
              <a:endParaRPr/>
            </a:p>
          </p:txBody>
        </p:sp>
        <p:sp>
          <p:nvSpPr>
            <p:cNvPr id="152" name="Google Shape;152;p9"/>
            <p:cNvSpPr/>
            <p:nvPr/>
          </p:nvSpPr>
          <p:spPr>
            <a:xfrm>
              <a:off x="2967543" y="988557"/>
              <a:ext cx="1300480" cy="102680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txBox="1"/>
            <p:nvPr/>
          </p:nvSpPr>
          <p:spPr>
            <a:xfrm>
              <a:off x="2967543" y="988557"/>
              <a:ext cx="1300480" cy="1026801"/>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Alta presión</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Alta temperatura</a:t>
              </a:r>
              <a:endParaRPr/>
            </a:p>
          </p:txBody>
        </p:sp>
        <p:sp>
          <p:nvSpPr>
            <p:cNvPr id="154" name="Google Shape;154;p9"/>
            <p:cNvSpPr/>
            <p:nvPr/>
          </p:nvSpPr>
          <p:spPr>
            <a:xfrm>
              <a:off x="4450091" y="642957"/>
              <a:ext cx="1300480" cy="3456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txBox="1"/>
            <p:nvPr/>
          </p:nvSpPr>
          <p:spPr>
            <a:xfrm>
              <a:off x="4450091" y="642957"/>
              <a:ext cx="1300480" cy="345600"/>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Químicos</a:t>
              </a:r>
              <a:endParaRPr/>
            </a:p>
          </p:txBody>
        </p:sp>
        <p:sp>
          <p:nvSpPr>
            <p:cNvPr id="156" name="Google Shape;156;p9"/>
            <p:cNvSpPr/>
            <p:nvPr/>
          </p:nvSpPr>
          <p:spPr>
            <a:xfrm>
              <a:off x="4450091" y="988557"/>
              <a:ext cx="1300480" cy="102680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txBox="1"/>
            <p:nvPr/>
          </p:nvSpPr>
          <p:spPr>
            <a:xfrm>
              <a:off x="4450091" y="988557"/>
              <a:ext cx="1300480" cy="1026801"/>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Gases, polvo, vapores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Sustancia que pueden dañar los ojos, piel</a:t>
              </a:r>
              <a:endParaRPr/>
            </a:p>
          </p:txBody>
        </p:sp>
        <p:sp>
          <p:nvSpPr>
            <p:cNvPr id="158" name="Google Shape;158;p9"/>
            <p:cNvSpPr/>
            <p:nvPr/>
          </p:nvSpPr>
          <p:spPr>
            <a:xfrm>
              <a:off x="5932639" y="642957"/>
              <a:ext cx="1300480" cy="3456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nvSpPr>
          <p:spPr>
            <a:xfrm>
              <a:off x="5932639" y="642957"/>
              <a:ext cx="1300480" cy="345600"/>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Fuego y explosión</a:t>
              </a:r>
              <a:endParaRPr/>
            </a:p>
          </p:txBody>
        </p:sp>
        <p:sp>
          <p:nvSpPr>
            <p:cNvPr id="160" name="Google Shape;160;p9"/>
            <p:cNvSpPr/>
            <p:nvPr/>
          </p:nvSpPr>
          <p:spPr>
            <a:xfrm>
              <a:off x="5932639" y="988557"/>
              <a:ext cx="1300480" cy="102680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nvSpPr>
          <p:spPr>
            <a:xfrm>
              <a:off x="5932639" y="988557"/>
              <a:ext cx="1300480" cy="1026801"/>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Gases inflamables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Líquidos inflamables</a:t>
              </a:r>
              <a:endParaRPr/>
            </a:p>
          </p:txBody>
        </p:sp>
        <p:sp>
          <p:nvSpPr>
            <p:cNvPr id="162" name="Google Shape;162;p9"/>
            <p:cNvSpPr/>
            <p:nvPr/>
          </p:nvSpPr>
          <p:spPr>
            <a:xfrm>
              <a:off x="7415187" y="642957"/>
              <a:ext cx="1300480" cy="34560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txBox="1"/>
            <p:nvPr/>
          </p:nvSpPr>
          <p:spPr>
            <a:xfrm>
              <a:off x="7415187" y="642957"/>
              <a:ext cx="1300480" cy="345600"/>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Biológicos</a:t>
              </a:r>
              <a:endParaRPr/>
            </a:p>
          </p:txBody>
        </p:sp>
        <p:sp>
          <p:nvSpPr>
            <p:cNvPr id="164" name="Google Shape;164;p9"/>
            <p:cNvSpPr/>
            <p:nvPr/>
          </p:nvSpPr>
          <p:spPr>
            <a:xfrm>
              <a:off x="7415187" y="988557"/>
              <a:ext cx="1300480" cy="102680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txBox="1"/>
            <p:nvPr/>
          </p:nvSpPr>
          <p:spPr>
            <a:xfrm>
              <a:off x="7415187" y="988557"/>
              <a:ext cx="1300480" cy="1026801"/>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Virus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Hongos</a:t>
              </a:r>
              <a:endParaRPr/>
            </a:p>
            <a:p>
              <a:pPr indent="-114300" lvl="1" marL="114300" marR="0" rtl="0" algn="l">
                <a:lnSpc>
                  <a:spcPct val="90000"/>
                </a:lnSpc>
                <a:spcBef>
                  <a:spcPts val="180"/>
                </a:spcBef>
                <a:spcAft>
                  <a:spcPts val="0"/>
                </a:spcAft>
                <a:buClr>
                  <a:schemeClr val="dk1"/>
                </a:buClr>
                <a:buSzPts val="1200"/>
                <a:buFont typeface="Calibri"/>
                <a:buChar char="•"/>
              </a:pPr>
              <a:r>
                <a:rPr b="0" i="0" lang="es-PE" sz="1200" u="none" cap="none" strike="noStrike">
                  <a:solidFill>
                    <a:schemeClr val="dk1"/>
                  </a:solidFill>
                  <a:latin typeface="Calibri"/>
                  <a:ea typeface="Calibri"/>
                  <a:cs typeface="Calibri"/>
                  <a:sym typeface="Calibri"/>
                </a:rPr>
                <a:t>Bacterias</a:t>
              </a:r>
              <a:endParaRPr/>
            </a:p>
          </p:txBody>
        </p:sp>
      </p:grpSp>
      <p:sp>
        <p:nvSpPr>
          <p:cNvPr id="166" name="Google Shape;166;p9"/>
          <p:cNvSpPr txBox="1"/>
          <p:nvPr/>
        </p:nvSpPr>
        <p:spPr>
          <a:xfrm>
            <a:off x="212942" y="2705622"/>
            <a:ext cx="22296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Tipos de peligros: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