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85" r:id="rId2"/>
    <p:sldId id="686" r:id="rId3"/>
    <p:sldId id="669" r:id="rId4"/>
    <p:sldId id="760" r:id="rId5"/>
    <p:sldId id="761" r:id="rId6"/>
    <p:sldId id="762" r:id="rId7"/>
    <p:sldId id="763" r:id="rId8"/>
    <p:sldId id="764" r:id="rId9"/>
    <p:sldId id="765" r:id="rId10"/>
    <p:sldId id="766" r:id="rId11"/>
    <p:sldId id="753" r:id="rId12"/>
  </p:sldIdLst>
  <p:sldSz cx="9144000" cy="5715000" type="screen16x1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1" pos="5465" userDrawn="1">
          <p15:clr>
            <a:srgbClr val="A4A3A4"/>
          </p15:clr>
        </p15:guide>
        <p15:guide id="20" pos="317" userDrawn="1">
          <p15:clr>
            <a:srgbClr val="A4A3A4"/>
          </p15:clr>
        </p15:guide>
        <p15:guide id="21" orient="horz" pos="326" userDrawn="1">
          <p15:clr>
            <a:srgbClr val="A4A3A4"/>
          </p15:clr>
        </p15:guide>
        <p15:guide id="34" orient="horz" pos="3274" userDrawn="1">
          <p15:clr>
            <a:srgbClr val="A4A3A4"/>
          </p15:clr>
        </p15:guide>
        <p15:guide id="35" orient="horz" pos="575" userDrawn="1">
          <p15:clr>
            <a:srgbClr val="A4A3A4"/>
          </p15:clr>
        </p15:guide>
        <p15:guide id="53" pos="5760" userDrawn="1">
          <p15:clr>
            <a:srgbClr val="A4A3A4"/>
          </p15:clr>
        </p15:guide>
        <p15:guide id="57" userDrawn="1">
          <p15:clr>
            <a:srgbClr val="A4A3A4"/>
          </p15:clr>
        </p15:guide>
        <p15:guide id="58" pos="408" userDrawn="1">
          <p15:clr>
            <a:srgbClr val="A4A3A4"/>
          </p15:clr>
        </p15:guide>
        <p15:guide id="62" pos="2903" userDrawn="1">
          <p15:clr>
            <a:srgbClr val="A4A3A4"/>
          </p15:clr>
        </p15:guide>
        <p15:guide id="63" pos="2676" userDrawn="1">
          <p15:clr>
            <a:srgbClr val="A4A3A4"/>
          </p15:clr>
        </p15:guide>
        <p15:guide id="64" orient="horz" pos="1913" userDrawn="1">
          <p15:clr>
            <a:srgbClr val="A4A3A4"/>
          </p15:clr>
        </p15:guide>
        <p15:guide id="65" pos="3107" userDrawn="1">
          <p15:clr>
            <a:srgbClr val="A4A3A4"/>
          </p15:clr>
        </p15:guide>
        <p15:guide id="66" pos="24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a Maria Muñoz Mendo" initials="RMMM" lastIdx="1" clrIdx="0"/>
  <p:cmAuthor id="2" name="IMAC A110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1B86"/>
    <a:srgbClr val="8058A6"/>
    <a:srgbClr val="13ADA0"/>
    <a:srgbClr val="EBCB49"/>
    <a:srgbClr val="9CC606"/>
    <a:srgbClr val="F2D14A"/>
    <a:srgbClr val="E88F23"/>
    <a:srgbClr val="E1E1F0"/>
    <a:srgbClr val="F7E6D4"/>
    <a:srgbClr val="E7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3" autoAdjust="0"/>
    <p:restoredTop sz="89747" autoAdjust="0"/>
  </p:normalViewPr>
  <p:slideViewPr>
    <p:cSldViewPr snapToGrid="0" showGuides="1">
      <p:cViewPr varScale="1">
        <p:scale>
          <a:sx n="122" d="100"/>
          <a:sy n="122" d="100"/>
        </p:scale>
        <p:origin x="1602" y="108"/>
      </p:cViewPr>
      <p:guideLst>
        <p:guide pos="5465"/>
        <p:guide pos="317"/>
        <p:guide orient="horz" pos="326"/>
        <p:guide orient="horz" pos="3274"/>
        <p:guide orient="horz" pos="575"/>
        <p:guide pos="5760"/>
        <p:guide/>
        <p:guide pos="408"/>
        <p:guide pos="2903"/>
        <p:guide pos="2676"/>
        <p:guide orient="horz" pos="1913"/>
        <p:guide pos="3107"/>
        <p:guide pos="24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0" d="100"/>
          <a:sy n="50" d="100"/>
        </p:scale>
        <p:origin x="288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E1C9A-7351-4EA0-826F-2E823840A5C4}" type="datetimeFigureOut">
              <a:rPr lang="es-PE" smtClean="0"/>
              <a:t>7/09/2020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A8E2D-7D7A-460E-9277-8DB9DB5920A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262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F1720-AE80-4069-8D89-2C76E8AFD874}" type="datetimeFigureOut">
              <a:rPr lang="es-PE" smtClean="0"/>
              <a:t>7/09/2020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700CA-E45F-416D-B659-25554F846B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85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1530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8135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9808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6759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882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59429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8709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0195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2271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13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54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19256" cy="9525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24FFEF06-A8BA-4C23-AF3D-225C5D47AD09}" type="datetimeFigureOut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7/09/2020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/>
          <a:lstStyle/>
          <a:p>
            <a:fld id="{81B6DDDD-D3B0-4890-B5F7-3D762AE2A7AD}" type="slidenum">
              <a:rPr lang="es-PE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P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18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13"/>
          <p:cNvGrpSpPr/>
          <p:nvPr userDrawn="1"/>
        </p:nvGrpSpPr>
        <p:grpSpPr>
          <a:xfrm>
            <a:off x="944054" y="5343295"/>
            <a:ext cx="7804380" cy="215444"/>
            <a:chOff x="944054" y="5343295"/>
            <a:chExt cx="7804380" cy="215444"/>
          </a:xfrm>
        </p:grpSpPr>
        <p:sp>
          <p:nvSpPr>
            <p:cNvPr id="7" name="TextBox 7"/>
            <p:cNvSpPr txBox="1"/>
            <p:nvPr userDrawn="1"/>
          </p:nvSpPr>
          <p:spPr>
            <a:xfrm>
              <a:off x="944054" y="5343295"/>
              <a:ext cx="23391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kern="1200" dirty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ANÁLISIS DEL ENTORNO DE NEGOCIOS  </a:t>
              </a:r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Calibri"/>
                  <a:ea typeface="Wingdings"/>
                  <a:cs typeface="Calibri"/>
                  <a:sym typeface="Wingdings"/>
                </a:rPr>
                <a:t></a:t>
              </a:r>
              <a:r>
                <a:rPr lang="en-US" sz="800" kern="1200" dirty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SESIÓN 12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8" name="Rectangle 3"/>
            <p:cNvSpPr/>
            <p:nvPr userDrawn="1"/>
          </p:nvSpPr>
          <p:spPr>
            <a:xfrm>
              <a:off x="7361516" y="5371562"/>
              <a:ext cx="1386918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ES_tradnl" sz="600" dirty="0">
                  <a:solidFill>
                    <a:schemeClr val="bg1">
                      <a:lumMod val="50000"/>
                    </a:schemeClr>
                  </a:solidFill>
                </a:rPr>
                <a:t>© ISIL. Todos los derechos reservados</a:t>
              </a:r>
            </a:p>
          </p:txBody>
        </p:sp>
      </p:grp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5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300" y="5322472"/>
            <a:ext cx="448573" cy="2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3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6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tif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248089" cy="57150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801591" y="1811669"/>
            <a:ext cx="3275871" cy="964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77000"/>
              </a:lnSpc>
            </a:pPr>
            <a:r>
              <a:rPr lang="es-ES" sz="4000" b="1" dirty="0"/>
              <a:t>ESTRATEGIAS SECUNDARIAS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126790" y="1556945"/>
            <a:ext cx="1325661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>
                <a:solidFill>
                  <a:srgbClr val="15BDAD"/>
                </a:solidFill>
              </a:rPr>
              <a:t>12</a:t>
            </a:r>
          </a:p>
        </p:txBody>
      </p:sp>
      <p:cxnSp>
        <p:nvCxnSpPr>
          <p:cNvPr id="5" name="Conector recto 4"/>
          <p:cNvCxnSpPr/>
          <p:nvPr/>
        </p:nvCxnSpPr>
        <p:spPr>
          <a:xfrm flipH="1">
            <a:off x="7147814" y="1683793"/>
            <a:ext cx="3" cy="1023258"/>
          </a:xfrm>
          <a:prstGeom prst="line">
            <a:avLst/>
          </a:prstGeom>
          <a:ln w="28575">
            <a:solidFill>
              <a:srgbClr val="15BD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3828887" y="1387918"/>
            <a:ext cx="2606355" cy="2000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PE" sz="1300" dirty="0">
                <a:cs typeface="Calibri"/>
              </a:rPr>
              <a:t>ANÁLISIS DEL ENTORNO DE NEGOCIOS</a:t>
            </a: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/>
          <a:srcRect t="23217" r="2386"/>
          <a:stretch/>
        </p:blipFill>
        <p:spPr>
          <a:xfrm flipH="1" flipV="1">
            <a:off x="-32084" y="2037708"/>
            <a:ext cx="3513634" cy="367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24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046" t="2199" r="15832" b="2220"/>
          <a:stretch/>
        </p:blipFill>
        <p:spPr>
          <a:xfrm>
            <a:off x="0" y="0"/>
            <a:ext cx="4248150" cy="519747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608513" y="920781"/>
            <a:ext cx="4067175" cy="3988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7325" indent="-187325">
              <a:lnSpc>
                <a:spcPct val="90000"/>
              </a:lnSpc>
              <a:buFont typeface="+mj-lt"/>
              <a:buAutoNum type="alphaLcPeriod" startAt="6"/>
            </a:pPr>
            <a:r>
              <a:rPr lang="es-PE" sz="1600" b="1" dirty="0"/>
              <a:t>Estrategias de publicidad: Tienen que ver con las comunicaciones que realiza la empresa para darse a conocer.</a:t>
            </a:r>
          </a:p>
          <a:p>
            <a:pPr>
              <a:lnSpc>
                <a:spcPct val="90000"/>
              </a:lnSpc>
            </a:pPr>
            <a:endParaRPr lang="es-PE" sz="1600" b="1" dirty="0"/>
          </a:p>
          <a:p>
            <a:pPr marL="363538" indent="-176213">
              <a:lnSpc>
                <a:spcPct val="90000"/>
              </a:lnSpc>
              <a:buFont typeface="Arial" charset="0"/>
              <a:buChar char="•"/>
            </a:pPr>
            <a:r>
              <a:rPr lang="es-PE" sz="1600" b="1" dirty="0"/>
              <a:t>Estrategias ATL: </a:t>
            </a:r>
            <a:r>
              <a:rPr lang="es-PE" sz="1600" dirty="0"/>
              <a:t>Es la difusión del mensaje a través de medios masivos como radio, televisión, diarios, revistas, paneles y vallas.</a:t>
            </a:r>
          </a:p>
          <a:p>
            <a:pPr marL="363538" indent="-176213">
              <a:lnSpc>
                <a:spcPct val="90000"/>
              </a:lnSpc>
              <a:buFont typeface="Arial" charset="0"/>
              <a:buChar char="•"/>
            </a:pPr>
            <a:endParaRPr lang="es-PE" sz="1600" b="1" dirty="0"/>
          </a:p>
          <a:p>
            <a:pPr marL="363538" indent="-176213">
              <a:lnSpc>
                <a:spcPct val="90000"/>
              </a:lnSpc>
              <a:buFont typeface="Arial" charset="0"/>
              <a:buChar char="•"/>
            </a:pPr>
            <a:r>
              <a:rPr lang="es-PE" sz="1600" b="1" dirty="0"/>
              <a:t>Estrategias BTL: </a:t>
            </a:r>
            <a:r>
              <a:rPr lang="es-PE" sz="1600" dirty="0"/>
              <a:t>Son acciones que contactan de manera directa con los clientes potenciales como eventos, degustaciones, activaciones y auspicios.</a:t>
            </a:r>
          </a:p>
          <a:p>
            <a:pPr marL="363538" indent="-176213">
              <a:lnSpc>
                <a:spcPct val="90000"/>
              </a:lnSpc>
              <a:buFont typeface="Arial" charset="0"/>
              <a:buChar char="•"/>
            </a:pPr>
            <a:endParaRPr lang="es-PE" sz="1600" b="1" dirty="0"/>
          </a:p>
          <a:p>
            <a:pPr marL="363538" indent="-176213">
              <a:lnSpc>
                <a:spcPct val="90000"/>
              </a:lnSpc>
              <a:buFont typeface="Arial" charset="0"/>
              <a:buChar char="•"/>
            </a:pPr>
            <a:r>
              <a:rPr lang="es-PE" sz="1600" b="1" dirty="0"/>
              <a:t>Marketing Digital: </a:t>
            </a:r>
            <a:r>
              <a:rPr lang="es-PE" sz="1600" dirty="0"/>
              <a:t>Utiliza internet: Desarrollo de sitios web, perfiles de Facebook, canal de YouTube, mailing, marketing de contenidos, marketing en buscadores. </a:t>
            </a:r>
          </a:p>
        </p:txBody>
      </p:sp>
    </p:spTree>
    <p:extLst>
      <p:ext uri="{BB962C8B-B14F-4D97-AF65-F5344CB8AC3E}">
        <p14:creationId xmlns:p14="http://schemas.microsoft.com/office/powerpoint/2010/main" val="51516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186789" y="711873"/>
            <a:ext cx="1328697" cy="20185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s-ES_tradnl" sz="1600" b="1" dirty="0">
                <a:solidFill>
                  <a:schemeClr val="bg1">
                    <a:lumMod val="50000"/>
                  </a:schemeClr>
                </a:solidFill>
              </a:rPr>
              <a:t>CONCLUSIONES</a:t>
            </a:r>
            <a:endParaRPr lang="es-PE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2579757" y="804862"/>
            <a:ext cx="596475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315" y="517525"/>
            <a:ext cx="590547" cy="59054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02559" y="1393482"/>
            <a:ext cx="7450561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80975">
              <a:buClr>
                <a:srgbClr val="13ADA0"/>
              </a:buClr>
              <a:buSzPct val="125000"/>
              <a:buFont typeface="Arial" panose="020B0604020202020204" pitchFamily="34" charset="0"/>
              <a:buChar char="•"/>
            </a:pPr>
            <a:r>
              <a:rPr lang="es-PE" sz="1600" dirty="0">
                <a:ea typeface="Calibri" panose="020F0502020204030204" pitchFamily="34" charset="0"/>
                <a:cs typeface="Calibri"/>
              </a:rPr>
              <a:t>Las estrategias deben crearse en base a los objetivos: si no se han planteado los objetivos no puede haber estrategias.</a:t>
            </a:r>
          </a:p>
          <a:p>
            <a:pPr marL="180975" indent="-180975">
              <a:buClr>
                <a:srgbClr val="13ADA0"/>
              </a:buClr>
              <a:buSzPct val="125000"/>
              <a:buFont typeface="Arial" panose="020B0604020202020204" pitchFamily="34" charset="0"/>
              <a:buChar char="•"/>
            </a:pPr>
            <a:endParaRPr lang="es-PE" sz="1600" dirty="0">
              <a:ea typeface="Calibri" panose="020F0502020204030204" pitchFamily="34" charset="0"/>
              <a:cs typeface="Calibri"/>
            </a:endParaRPr>
          </a:p>
          <a:p>
            <a:pPr marL="180975" indent="-180975">
              <a:buClr>
                <a:srgbClr val="13ADA0"/>
              </a:buClr>
              <a:buSzPct val="125000"/>
              <a:buFont typeface="Arial" panose="020B0604020202020204" pitchFamily="34" charset="0"/>
              <a:buChar char="•"/>
            </a:pPr>
            <a:r>
              <a:rPr lang="es-PE" sz="1600" dirty="0">
                <a:ea typeface="Calibri" panose="020F0502020204030204" pitchFamily="34" charset="0"/>
                <a:cs typeface="Calibri"/>
              </a:rPr>
              <a:t>Las estrategias son acciones que se realizan para alcanzar los objetivos y pueden ser generales o secundarias. </a:t>
            </a:r>
          </a:p>
          <a:p>
            <a:pPr marL="180975" indent="-180975">
              <a:buClr>
                <a:srgbClr val="13ADA0"/>
              </a:buClr>
              <a:buSzPct val="125000"/>
              <a:buFont typeface="Arial" panose="020B0604020202020204" pitchFamily="34" charset="0"/>
              <a:buChar char="•"/>
            </a:pPr>
            <a:endParaRPr lang="es-PE" sz="1600" dirty="0">
              <a:ea typeface="Calibri" panose="020F0502020204030204" pitchFamily="34" charset="0"/>
              <a:cs typeface="Calibri"/>
            </a:endParaRPr>
          </a:p>
          <a:p>
            <a:pPr marL="180975" indent="-180975">
              <a:buClr>
                <a:srgbClr val="13ADA0"/>
              </a:buClr>
              <a:buSzPct val="125000"/>
              <a:buFont typeface="Arial" panose="020B0604020202020204" pitchFamily="34" charset="0"/>
              <a:buChar char="•"/>
            </a:pPr>
            <a:r>
              <a:rPr lang="es-PE" sz="1600" dirty="0">
                <a:ea typeface="Calibri" panose="020F0502020204030204" pitchFamily="34" charset="0"/>
                <a:cs typeface="Calibri"/>
              </a:rPr>
              <a:t>Los objetivos generales dan lugar a las estrategias generales y en base a los objetivos secundarios nacen las estrategias secundarias.</a:t>
            </a:r>
          </a:p>
        </p:txBody>
      </p:sp>
    </p:spTree>
    <p:extLst>
      <p:ext uri="{BB962C8B-B14F-4D97-AF65-F5344CB8AC3E}">
        <p14:creationId xmlns:p14="http://schemas.microsoft.com/office/powerpoint/2010/main" val="175343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"/>
          <p:cNvSpPr txBox="1"/>
          <p:nvPr/>
        </p:nvSpPr>
        <p:spPr>
          <a:xfrm>
            <a:off x="1199579" y="1393746"/>
            <a:ext cx="7453314" cy="1938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838" indent="-223838">
              <a:buClr>
                <a:srgbClr val="12ADA1"/>
              </a:buClr>
              <a:buSzPct val="125000"/>
              <a:buFont typeface="Arial" charset="0"/>
              <a:buChar char="•"/>
            </a:pPr>
            <a:r>
              <a:rPr lang="es-PE" b="1" dirty="0">
                <a:cs typeface="Calibri"/>
              </a:rPr>
              <a:t>En esta semana </a:t>
            </a:r>
            <a:r>
              <a:rPr lang="es-PE" dirty="0">
                <a:cs typeface="Calibri"/>
              </a:rPr>
              <a:t>seguiremos viendo las estrategias y su relación con los objetivos de la empresa.</a:t>
            </a:r>
          </a:p>
          <a:p>
            <a:pPr marL="223838" indent="-223838">
              <a:buClr>
                <a:srgbClr val="12ADA1"/>
              </a:buClr>
              <a:buSzPct val="125000"/>
              <a:buFont typeface="Arial" charset="0"/>
              <a:buChar char="•"/>
            </a:pPr>
            <a:endParaRPr lang="es-PE" dirty="0">
              <a:cs typeface="Calibri"/>
            </a:endParaRPr>
          </a:p>
          <a:p>
            <a:pPr marL="223838" indent="-223838">
              <a:buClr>
                <a:srgbClr val="12ADA1"/>
              </a:buClr>
              <a:buSzPct val="125000"/>
              <a:buFont typeface="Arial" charset="0"/>
              <a:buChar char="•"/>
            </a:pPr>
            <a:r>
              <a:rPr lang="es-PE" b="1" dirty="0">
                <a:cs typeface="Calibri"/>
              </a:rPr>
              <a:t>Asimismo </a:t>
            </a:r>
            <a:r>
              <a:rPr lang="es-PE" dirty="0">
                <a:cs typeface="Calibri"/>
              </a:rPr>
              <a:t>conoceremos algunos tipos de estrategias secundarias y veremos ejemplos de su aplicación.</a:t>
            </a:r>
          </a:p>
          <a:p>
            <a:pPr marL="223838" indent="-223838">
              <a:buClr>
                <a:srgbClr val="12ADA1"/>
              </a:buClr>
              <a:buSzPct val="125000"/>
              <a:buFont typeface="Arial" charset="0"/>
              <a:buChar char="•"/>
            </a:pPr>
            <a:endParaRPr lang="es-PE" dirty="0">
              <a:cs typeface="Calibri"/>
            </a:endParaRPr>
          </a:p>
          <a:p>
            <a:pPr marL="223838" indent="-223838">
              <a:buClr>
                <a:srgbClr val="12ADA1"/>
              </a:buClr>
              <a:buSzPct val="125000"/>
              <a:buFont typeface="Arial" charset="0"/>
              <a:buChar char="•"/>
            </a:pPr>
            <a:r>
              <a:rPr lang="es-PE" b="1" dirty="0">
                <a:cs typeface="Calibri"/>
              </a:rPr>
              <a:t>Desarrollamos </a:t>
            </a:r>
            <a:r>
              <a:rPr lang="es-PE" dirty="0">
                <a:cs typeface="Calibri"/>
              </a:rPr>
              <a:t>un caso para la aplicación de objetivos y estrategias.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186789" y="711873"/>
            <a:ext cx="932115" cy="20185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s-ES_tradnl" sz="1600" b="1" dirty="0">
                <a:solidFill>
                  <a:schemeClr val="bg1">
                    <a:lumMod val="50000"/>
                  </a:schemeClr>
                </a:solidFill>
              </a:rPr>
              <a:t>OBJETIVOS</a:t>
            </a:r>
            <a:endParaRPr lang="es-PE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>
          <a:xfrm flipH="1">
            <a:off x="2283266" y="804862"/>
            <a:ext cx="626124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316" y="517525"/>
            <a:ext cx="590547" cy="59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7"/>
          <p:cNvSpPr txBox="1"/>
          <p:nvPr/>
        </p:nvSpPr>
        <p:spPr>
          <a:xfrm>
            <a:off x="513871" y="923446"/>
            <a:ext cx="3744911" cy="32008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s-PE" sz="1600" b="1" dirty="0">
                <a:latin typeface="Calibri" panose="020F0502020204030204" pitchFamily="34" charset="0"/>
                <a:cs typeface="Calibri" panose="020F0502020204030204" pitchFamily="34" charset="0"/>
              </a:rPr>
              <a:t>LA ESTRATEGIA</a:t>
            </a:r>
          </a:p>
          <a:p>
            <a:r>
              <a:rPr 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Es un conjunto de acciones planificadas sistemáticamente en el tiempo que se llevan a cabo para lograr un determinado objetivo.</a:t>
            </a:r>
          </a:p>
          <a:p>
            <a:endParaRPr lang="es-PE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4150" indent="-184150">
              <a:buFont typeface="Arial" charset="0"/>
              <a:buChar char="•"/>
            </a:pPr>
            <a:r>
              <a:rPr lang="es-PE" sz="1600" b="1" dirty="0">
                <a:latin typeface="Calibri" panose="020F0502020204030204" pitchFamily="34" charset="0"/>
                <a:cs typeface="Calibri" panose="020F0502020204030204" pitchFamily="34" charset="0"/>
              </a:rPr>
              <a:t>Estrategia General: </a:t>
            </a:r>
            <a:r>
              <a:rPr 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La postura </a:t>
            </a:r>
            <a:br>
              <a:rPr lang="es-PE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competitiva que va a guiar a todas las acciones del plan.</a:t>
            </a:r>
          </a:p>
          <a:p>
            <a:pPr marL="184150" indent="-184150">
              <a:buFont typeface="Arial" charset="0"/>
              <a:buChar char="•"/>
            </a:pPr>
            <a:endParaRPr lang="es-P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84150" indent="-184150">
              <a:buFont typeface="Arial" charset="0"/>
              <a:buChar char="•"/>
            </a:pPr>
            <a:r>
              <a:rPr lang="es-PE" sz="1600" b="1" dirty="0">
                <a:latin typeface="Calibri" panose="020F0502020204030204" pitchFamily="34" charset="0"/>
                <a:cs typeface="Calibri" panose="020F0502020204030204" pitchFamily="34" charset="0"/>
              </a:rPr>
              <a:t>Estrategias Secundarias: </a:t>
            </a:r>
            <a:r>
              <a:rPr 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Ayudan a conseguir el objetivo general y se diseñan en base a las diferentes actividades o áreas de la empresa.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141" r="19330"/>
          <a:stretch/>
        </p:blipFill>
        <p:spPr>
          <a:xfrm>
            <a:off x="4616382" y="517525"/>
            <a:ext cx="4527619" cy="46799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014" y="467753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9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51790"/>
          <a:stretch/>
        </p:blipFill>
        <p:spPr>
          <a:xfrm>
            <a:off x="0" y="382408"/>
            <a:ext cx="411780" cy="135993"/>
          </a:xfrm>
          <a:prstGeom prst="rect">
            <a:avLst/>
          </a:prstGeom>
        </p:spPr>
      </p:pic>
      <p:sp>
        <p:nvSpPr>
          <p:cNvPr id="9" name="Rectangle 5"/>
          <p:cNvSpPr/>
          <p:nvPr/>
        </p:nvSpPr>
        <p:spPr>
          <a:xfrm>
            <a:off x="511153" y="334988"/>
            <a:ext cx="4139977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500" dirty="0">
                <a:solidFill>
                  <a:srgbClr val="15BDAD"/>
                </a:solidFill>
              </a:rPr>
              <a:t>ESTRATEGIAS SECUNDARIAS</a:t>
            </a:r>
          </a:p>
        </p:txBody>
      </p:sp>
      <p:sp>
        <p:nvSpPr>
          <p:cNvPr id="11" name="object 7"/>
          <p:cNvSpPr txBox="1"/>
          <p:nvPr/>
        </p:nvSpPr>
        <p:spPr>
          <a:xfrm>
            <a:off x="503238" y="1805782"/>
            <a:ext cx="3001962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Los objetivos secundarios dan lugar a estrategias secundarias, las cuales pueden también ser de varios tipos y se refieren a las diferentes actividades o áreas de la empresa.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341661" y="1284787"/>
            <a:ext cx="1427490" cy="678873"/>
          </a:xfrm>
          <a:prstGeom prst="rect">
            <a:avLst/>
          </a:prstGeom>
          <a:solidFill>
            <a:srgbClr val="E88F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anose="020F0502020204030204" pitchFamily="34" charset="0"/>
                <a:cs typeface="Calibri" panose="020F0502020204030204" pitchFamily="34" charset="0"/>
              </a:rPr>
              <a:t>OBJETIVO(S)</a:t>
            </a:r>
          </a:p>
          <a:p>
            <a:pPr algn="ctr"/>
            <a:r>
              <a:rPr lang="es-PE" sz="1600" b="1" dirty="0">
                <a:latin typeface="Calibri" panose="020F0502020204030204" pitchFamily="34" charset="0"/>
                <a:cs typeface="Calibri" panose="020F0502020204030204" pitchFamily="34" charset="0"/>
              </a:rPr>
              <a:t>GENERAL(ES)</a:t>
            </a:r>
          </a:p>
        </p:txBody>
      </p:sp>
      <p:sp>
        <p:nvSpPr>
          <p:cNvPr id="8" name="Rectángulo 7"/>
          <p:cNvSpPr/>
          <p:nvPr/>
        </p:nvSpPr>
        <p:spPr>
          <a:xfrm>
            <a:off x="6439183" y="1284787"/>
            <a:ext cx="1427490" cy="678873"/>
          </a:xfrm>
          <a:prstGeom prst="rect">
            <a:avLst/>
          </a:prstGeom>
          <a:solidFill>
            <a:srgbClr val="E88F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anose="020F0502020204030204" pitchFamily="34" charset="0"/>
                <a:cs typeface="Calibri" panose="020F0502020204030204" pitchFamily="34" charset="0"/>
              </a:rPr>
              <a:t>OBJETIVOS</a:t>
            </a:r>
          </a:p>
          <a:p>
            <a:pPr algn="ctr"/>
            <a:r>
              <a:rPr lang="es-PE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SECUNDARIOS</a:t>
            </a:r>
          </a:p>
        </p:txBody>
      </p:sp>
      <p:sp>
        <p:nvSpPr>
          <p:cNvPr id="10" name="Flecha derecha 9"/>
          <p:cNvSpPr/>
          <p:nvPr/>
        </p:nvSpPr>
        <p:spPr>
          <a:xfrm rot="5400000">
            <a:off x="4852253" y="1988767"/>
            <a:ext cx="406307" cy="443345"/>
          </a:xfrm>
          <a:prstGeom prst="rightArrow">
            <a:avLst/>
          </a:prstGeom>
          <a:solidFill>
            <a:srgbClr val="805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Flecha derecha 11"/>
          <p:cNvSpPr/>
          <p:nvPr/>
        </p:nvSpPr>
        <p:spPr>
          <a:xfrm rot="5400000">
            <a:off x="6949775" y="1988767"/>
            <a:ext cx="406307" cy="443345"/>
          </a:xfrm>
          <a:prstGeom prst="rightArrow">
            <a:avLst/>
          </a:prstGeom>
          <a:solidFill>
            <a:srgbClr val="8058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 12"/>
          <p:cNvSpPr/>
          <p:nvPr/>
        </p:nvSpPr>
        <p:spPr>
          <a:xfrm>
            <a:off x="4341661" y="2483174"/>
            <a:ext cx="1427490" cy="678873"/>
          </a:xfrm>
          <a:prstGeom prst="rect">
            <a:avLst/>
          </a:prstGeom>
          <a:solidFill>
            <a:srgbClr val="E88F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anose="020F0502020204030204" pitchFamily="34" charset="0"/>
                <a:cs typeface="Calibri" panose="020F0502020204030204" pitchFamily="34" charset="0"/>
              </a:rPr>
              <a:t>ESTRATEGIAS</a:t>
            </a:r>
          </a:p>
          <a:p>
            <a:pPr algn="ctr"/>
            <a:r>
              <a:rPr lang="es-PE" sz="1600" b="1" dirty="0">
                <a:latin typeface="Calibri" panose="020F0502020204030204" pitchFamily="34" charset="0"/>
                <a:cs typeface="Calibri" panose="020F0502020204030204" pitchFamily="34" charset="0"/>
              </a:rPr>
              <a:t>GENERALES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439183" y="2483174"/>
            <a:ext cx="1427490" cy="678873"/>
          </a:xfrm>
          <a:prstGeom prst="rect">
            <a:avLst/>
          </a:prstGeom>
          <a:solidFill>
            <a:srgbClr val="E88F2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>
                <a:latin typeface="Calibri" panose="020F0502020204030204" pitchFamily="34" charset="0"/>
                <a:cs typeface="Calibri" panose="020F0502020204030204" pitchFamily="34" charset="0"/>
              </a:rPr>
              <a:t>ESTRATEGIAS</a:t>
            </a:r>
          </a:p>
          <a:p>
            <a:pPr algn="ctr"/>
            <a:r>
              <a:rPr lang="es-PE" sz="1600" b="1" dirty="0">
                <a:latin typeface="Calibri" panose="020F0502020204030204" pitchFamily="34" charset="0"/>
                <a:cs typeface="Calibri" panose="020F0502020204030204" pitchFamily="34" charset="0"/>
              </a:rPr>
              <a:t>SECUNDARIAS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4161636" y="3529423"/>
            <a:ext cx="1958870" cy="90794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PE" sz="1200" dirty="0">
                <a:latin typeface="Calibri" panose="020F0502020204030204" pitchFamily="34" charset="0"/>
                <a:cs typeface="Calibri" panose="020F0502020204030204" pitchFamily="34" charset="0"/>
              </a:rPr>
              <a:t>Genéricas de </a:t>
            </a:r>
            <a:r>
              <a:rPr lang="es-PE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Porter</a:t>
            </a:r>
            <a:endParaRPr lang="es-PE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PE" sz="1100" dirty="0">
                <a:latin typeface="Calibri" panose="020F0502020204030204" pitchFamily="34" charset="0"/>
                <a:cs typeface="Calibri" panose="020F0502020204030204" pitchFamily="34" charset="0"/>
              </a:rPr>
              <a:t>Estrategias Competitivas de </a:t>
            </a:r>
            <a:r>
              <a:rPr lang="es-PE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Kotler</a:t>
            </a:r>
            <a:endParaRPr lang="es-PE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PE" sz="1200" dirty="0">
                <a:latin typeface="Calibri" panose="020F0502020204030204" pitchFamily="34" charset="0"/>
                <a:cs typeface="Calibri" panose="020F0502020204030204" pitchFamily="34" charset="0"/>
              </a:rPr>
              <a:t>Estrategias de crecimiento</a:t>
            </a:r>
          </a:p>
          <a:p>
            <a:r>
              <a:rPr lang="es-PE" sz="1200" dirty="0">
                <a:latin typeface="Calibri" panose="020F0502020204030204" pitchFamily="34" charset="0"/>
                <a:cs typeface="Calibri" panose="020F0502020204030204" pitchFamily="34" charset="0"/>
              </a:rPr>
              <a:t>Estrategias de diversificación</a:t>
            </a:r>
          </a:p>
          <a:p>
            <a:r>
              <a:rPr lang="es-PE" sz="1200" dirty="0">
                <a:latin typeface="Calibri" panose="020F0502020204030204" pitchFamily="34" charset="0"/>
                <a:cs typeface="Calibri" panose="020F0502020204030204" pitchFamily="34" charset="0"/>
              </a:rPr>
              <a:t>Estrategias de integración</a:t>
            </a:r>
            <a:endParaRPr lang="es-PE" sz="1200" dirty="0"/>
          </a:p>
        </p:txBody>
      </p:sp>
      <p:sp>
        <p:nvSpPr>
          <p:cNvPr id="17" name="Rectángulo 16"/>
          <p:cNvSpPr/>
          <p:nvPr/>
        </p:nvSpPr>
        <p:spPr>
          <a:xfrm>
            <a:off x="6439183" y="3529423"/>
            <a:ext cx="1655838" cy="110799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s-PE" sz="1200" dirty="0">
                <a:latin typeface="Calibri" panose="020F0502020204030204" pitchFamily="34" charset="0"/>
                <a:cs typeface="Calibri" panose="020F0502020204030204" pitchFamily="34" charset="0"/>
              </a:rPr>
              <a:t>Estrategias de Marca</a:t>
            </a:r>
          </a:p>
          <a:p>
            <a:r>
              <a:rPr lang="es-PE" sz="1200" dirty="0">
                <a:latin typeface="Calibri" panose="020F0502020204030204" pitchFamily="34" charset="0"/>
                <a:cs typeface="Calibri" panose="020F0502020204030204" pitchFamily="34" charset="0"/>
              </a:rPr>
              <a:t>Estrategias de Precio</a:t>
            </a:r>
          </a:p>
          <a:p>
            <a:r>
              <a:rPr lang="es-PE" sz="1200" dirty="0">
                <a:latin typeface="Calibri" panose="020F0502020204030204" pitchFamily="34" charset="0"/>
                <a:cs typeface="Calibri" panose="020F0502020204030204" pitchFamily="34" charset="0"/>
              </a:rPr>
              <a:t>Estrategias de Distribución</a:t>
            </a:r>
          </a:p>
          <a:p>
            <a:r>
              <a:rPr lang="es-PE" sz="1200" dirty="0">
                <a:latin typeface="Calibri" panose="020F0502020204030204" pitchFamily="34" charset="0"/>
                <a:cs typeface="Calibri" panose="020F0502020204030204" pitchFamily="34" charset="0"/>
              </a:rPr>
              <a:t>Estrategias de RRHH</a:t>
            </a:r>
          </a:p>
          <a:p>
            <a:r>
              <a:rPr lang="es-PE" sz="1200" dirty="0">
                <a:latin typeface="Calibri" panose="020F0502020204030204" pitchFamily="34" charset="0"/>
                <a:cs typeface="Calibri" panose="020F0502020204030204" pitchFamily="34" charset="0"/>
              </a:rPr>
              <a:t>Estrategias de ventas</a:t>
            </a:r>
          </a:p>
          <a:p>
            <a:r>
              <a:rPr lang="es-PE" sz="1200" dirty="0">
                <a:latin typeface="Calibri" panose="020F0502020204030204" pitchFamily="34" charset="0"/>
                <a:cs typeface="Calibri" panose="020F0502020204030204" pitchFamily="34" charset="0"/>
              </a:rPr>
              <a:t>Estrategias de Publicidad</a:t>
            </a:r>
            <a:endParaRPr lang="es-PE" sz="1200" dirty="0"/>
          </a:p>
        </p:txBody>
      </p:sp>
      <p:grpSp>
        <p:nvGrpSpPr>
          <p:cNvPr id="18" name="Grupo 17"/>
          <p:cNvGrpSpPr/>
          <p:nvPr/>
        </p:nvGrpSpPr>
        <p:grpSpPr>
          <a:xfrm>
            <a:off x="4032250" y="3162047"/>
            <a:ext cx="2093280" cy="411167"/>
            <a:chOff x="4244970" y="2950007"/>
            <a:chExt cx="2093280" cy="411167"/>
          </a:xfrm>
        </p:grpSpPr>
        <p:cxnSp>
          <p:nvCxnSpPr>
            <p:cNvPr id="19" name="Conector recto 18"/>
            <p:cNvCxnSpPr/>
            <p:nvPr/>
          </p:nvCxnSpPr>
          <p:spPr>
            <a:xfrm>
              <a:off x="4244970" y="3196651"/>
              <a:ext cx="2093280" cy="0"/>
            </a:xfrm>
            <a:prstGeom prst="line">
              <a:avLst/>
            </a:prstGeom>
            <a:ln>
              <a:solidFill>
                <a:srgbClr val="8058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>
            <a:xfrm>
              <a:off x="4255018" y="3196651"/>
              <a:ext cx="0" cy="164523"/>
            </a:xfrm>
            <a:prstGeom prst="line">
              <a:avLst/>
            </a:prstGeom>
            <a:ln>
              <a:solidFill>
                <a:srgbClr val="8058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>
            <a:xfrm>
              <a:off x="6338250" y="3186603"/>
              <a:ext cx="0" cy="164523"/>
            </a:xfrm>
            <a:prstGeom prst="line">
              <a:avLst/>
            </a:prstGeom>
            <a:ln>
              <a:solidFill>
                <a:srgbClr val="8058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>
            <a:xfrm>
              <a:off x="5256962" y="2950007"/>
              <a:ext cx="0" cy="236596"/>
            </a:xfrm>
            <a:prstGeom prst="line">
              <a:avLst/>
            </a:prstGeom>
            <a:ln>
              <a:solidFill>
                <a:srgbClr val="8058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o 22"/>
          <p:cNvGrpSpPr/>
          <p:nvPr/>
        </p:nvGrpSpPr>
        <p:grpSpPr>
          <a:xfrm>
            <a:off x="6298466" y="3162047"/>
            <a:ext cx="1820331" cy="411167"/>
            <a:chOff x="4244970" y="2950007"/>
            <a:chExt cx="2093280" cy="411167"/>
          </a:xfrm>
        </p:grpSpPr>
        <p:cxnSp>
          <p:nvCxnSpPr>
            <p:cNvPr id="24" name="Conector recto 23"/>
            <p:cNvCxnSpPr/>
            <p:nvPr/>
          </p:nvCxnSpPr>
          <p:spPr>
            <a:xfrm>
              <a:off x="4244970" y="3196651"/>
              <a:ext cx="2093280" cy="0"/>
            </a:xfrm>
            <a:prstGeom prst="line">
              <a:avLst/>
            </a:prstGeom>
            <a:ln>
              <a:solidFill>
                <a:srgbClr val="8058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/>
            <p:cNvCxnSpPr/>
            <p:nvPr/>
          </p:nvCxnSpPr>
          <p:spPr>
            <a:xfrm>
              <a:off x="4255018" y="3196651"/>
              <a:ext cx="0" cy="164523"/>
            </a:xfrm>
            <a:prstGeom prst="line">
              <a:avLst/>
            </a:prstGeom>
            <a:ln>
              <a:solidFill>
                <a:srgbClr val="8058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/>
            <p:cNvCxnSpPr/>
            <p:nvPr/>
          </p:nvCxnSpPr>
          <p:spPr>
            <a:xfrm>
              <a:off x="6338250" y="3186603"/>
              <a:ext cx="0" cy="164523"/>
            </a:xfrm>
            <a:prstGeom prst="line">
              <a:avLst/>
            </a:prstGeom>
            <a:ln>
              <a:solidFill>
                <a:srgbClr val="8058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>
              <a:off x="5256962" y="2950007"/>
              <a:ext cx="0" cy="236596"/>
            </a:xfrm>
            <a:prstGeom prst="line">
              <a:avLst/>
            </a:prstGeom>
            <a:ln>
              <a:solidFill>
                <a:srgbClr val="8058A6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745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t="28373" b="21961"/>
          <a:stretch/>
        </p:blipFill>
        <p:spPr>
          <a:xfrm>
            <a:off x="2269556" y="3241963"/>
            <a:ext cx="6727979" cy="184958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51790"/>
          <a:stretch/>
        </p:blipFill>
        <p:spPr>
          <a:xfrm>
            <a:off x="0" y="382408"/>
            <a:ext cx="411780" cy="135993"/>
          </a:xfrm>
          <a:prstGeom prst="rect">
            <a:avLst/>
          </a:prstGeom>
        </p:spPr>
      </p:pic>
      <p:sp>
        <p:nvSpPr>
          <p:cNvPr id="9" name="Rectangle 5"/>
          <p:cNvSpPr/>
          <p:nvPr/>
        </p:nvSpPr>
        <p:spPr>
          <a:xfrm>
            <a:off x="511153" y="334988"/>
            <a:ext cx="4139977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500" dirty="0">
                <a:solidFill>
                  <a:srgbClr val="15BDAD"/>
                </a:solidFill>
              </a:rPr>
              <a:t>ESTRATEGIAS SECUNDARIAS</a:t>
            </a:r>
          </a:p>
        </p:txBody>
      </p:sp>
      <p:sp>
        <p:nvSpPr>
          <p:cNvPr id="11" name="object 7"/>
          <p:cNvSpPr txBox="1"/>
          <p:nvPr/>
        </p:nvSpPr>
        <p:spPr>
          <a:xfrm>
            <a:off x="503238" y="926391"/>
            <a:ext cx="8172450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s-PE" sz="1600" dirty="0">
                <a:latin typeface="Calibri" panose="020F0502020204030204" pitchFamily="34" charset="0"/>
                <a:cs typeface="Calibri" panose="020F0502020204030204" pitchFamily="34" charset="0"/>
              </a:rPr>
              <a:t>Algunas de las estrategias secundarias  de las empresas se dan en función a las distintas actividades que realiza la empresa. Entre las principales tenemos:</a:t>
            </a:r>
          </a:p>
          <a:p>
            <a:endParaRPr lang="es-PE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+mj-lt"/>
              <a:buAutoNum type="alphaLcPeriod"/>
            </a:pPr>
            <a:r>
              <a:rPr lang="es-PE" sz="1600" b="1" dirty="0"/>
              <a:t>Estrategias de marca: Tienen que ver con el manejo de la marca y ayudan a definir su imagen.</a:t>
            </a:r>
          </a:p>
          <a:p>
            <a:pPr marL="404813" indent="-176213">
              <a:buFont typeface="Arial" charset="0"/>
              <a:buChar char="•"/>
            </a:pPr>
            <a:r>
              <a:rPr lang="es-PE" sz="1600" b="1" dirty="0"/>
              <a:t>Extensión de línea: </a:t>
            </a:r>
            <a:r>
              <a:rPr lang="es-PE" sz="1600" dirty="0"/>
              <a:t>Coca Cola lanza nuevas versiones de su gaseosa como Coca Zero o</a:t>
            </a:r>
            <a:br>
              <a:rPr lang="es-PE" sz="1600" dirty="0"/>
            </a:br>
            <a:r>
              <a:rPr lang="es-PE" sz="1600" dirty="0"/>
              <a:t>Coca Light.</a:t>
            </a:r>
          </a:p>
          <a:p>
            <a:pPr marL="404813" indent="-176213">
              <a:buFont typeface="Arial" charset="0"/>
              <a:buChar char="•"/>
            </a:pPr>
            <a:r>
              <a:rPr lang="es-PE" sz="1600" b="1" dirty="0"/>
              <a:t>Extensión de marca: </a:t>
            </a:r>
            <a:r>
              <a:rPr lang="es-PE" sz="1600" dirty="0"/>
              <a:t>Samsung entra a competir en la categoría de tablets.</a:t>
            </a:r>
          </a:p>
          <a:p>
            <a:pPr marL="404813" indent="-176213">
              <a:buFont typeface="Arial" charset="0"/>
              <a:buChar char="•"/>
            </a:pPr>
            <a:r>
              <a:rPr lang="es-PE" sz="1600" b="1" dirty="0" err="1"/>
              <a:t>Submarcas</a:t>
            </a:r>
            <a:r>
              <a:rPr lang="es-PE" sz="1600" b="1" dirty="0"/>
              <a:t>: </a:t>
            </a:r>
            <a:r>
              <a:rPr lang="es-PE" sz="1600" dirty="0"/>
              <a:t>Toyota lanza la marca Lexus para competir en el mercado de autos de lujo.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063" y="3499944"/>
            <a:ext cx="2383513" cy="13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777" t="6030" r="9732" b="8897"/>
          <a:stretch/>
        </p:blipFill>
        <p:spPr>
          <a:xfrm>
            <a:off x="4282691" y="1624430"/>
            <a:ext cx="4513000" cy="303084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51790"/>
          <a:stretch/>
        </p:blipFill>
        <p:spPr>
          <a:xfrm>
            <a:off x="0" y="382408"/>
            <a:ext cx="411780" cy="135993"/>
          </a:xfrm>
          <a:prstGeom prst="rect">
            <a:avLst/>
          </a:prstGeom>
        </p:spPr>
      </p:pic>
      <p:sp>
        <p:nvSpPr>
          <p:cNvPr id="9" name="Rectangle 5"/>
          <p:cNvSpPr/>
          <p:nvPr/>
        </p:nvSpPr>
        <p:spPr>
          <a:xfrm>
            <a:off x="511153" y="334988"/>
            <a:ext cx="4139977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500" dirty="0">
                <a:solidFill>
                  <a:srgbClr val="15BDAD"/>
                </a:solidFill>
              </a:rPr>
              <a:t>ESTRATEGIAS SECUNDARIAS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11153" y="912813"/>
            <a:ext cx="3736997" cy="41857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7325" indent="-187325">
              <a:buFont typeface="+mj-lt"/>
              <a:buAutoNum type="alphaLcPeriod" startAt="2"/>
            </a:pPr>
            <a:r>
              <a:rPr lang="es-PE" sz="1600" b="1" dirty="0"/>
              <a:t>Estrategias de precio: Definen la </a:t>
            </a:r>
            <a:br>
              <a:rPr lang="es-PE" sz="1600" b="1" dirty="0"/>
            </a:br>
            <a:r>
              <a:rPr lang="es-PE" sz="1600" b="1" dirty="0"/>
              <a:t>política de precios de una empresa para </a:t>
            </a:r>
            <a:br>
              <a:rPr lang="es-PE" sz="1600" b="1" dirty="0"/>
            </a:br>
            <a:r>
              <a:rPr lang="es-PE" sz="1600" b="1" dirty="0"/>
              <a:t>sus productos</a:t>
            </a:r>
          </a:p>
          <a:p>
            <a:endParaRPr lang="es-PE" sz="1600" b="1" dirty="0"/>
          </a:p>
          <a:p>
            <a:pPr marL="311150" indent="-176213">
              <a:buFont typeface="Arial" charset="0"/>
              <a:buChar char="•"/>
            </a:pPr>
            <a:r>
              <a:rPr lang="es-PE" sz="1600" b="1" dirty="0"/>
              <a:t>Precios dinámicos: </a:t>
            </a:r>
            <a:r>
              <a:rPr lang="es-PE" sz="1600" dirty="0"/>
              <a:t>Varían según el punto de venta. Por ejemplo un IPhone 6 cuesta más caro en la tienda física de Ripley que en su sitio web.</a:t>
            </a:r>
          </a:p>
          <a:p>
            <a:pPr marL="311150" indent="-176213">
              <a:buFont typeface="Arial" charset="0"/>
              <a:buChar char="•"/>
            </a:pPr>
            <a:endParaRPr lang="es-PE" sz="1600" dirty="0"/>
          </a:p>
          <a:p>
            <a:pPr marL="311150" indent="-176213">
              <a:buFont typeface="Arial" charset="0"/>
              <a:buChar char="•"/>
            </a:pPr>
            <a:r>
              <a:rPr lang="es-PE" sz="1600" b="1" dirty="0"/>
              <a:t>Precios basados en la competencia</a:t>
            </a:r>
            <a:r>
              <a:rPr lang="es-PE" sz="1600" dirty="0"/>
              <a:t>: Los precios se ajustan según los precios de las marcas competidoras. </a:t>
            </a:r>
          </a:p>
          <a:p>
            <a:pPr marL="311150" indent="-176213">
              <a:buFont typeface="Arial" charset="0"/>
              <a:buChar char="•"/>
            </a:pPr>
            <a:endParaRPr lang="es-PE" sz="1600" b="1" dirty="0"/>
          </a:p>
          <a:p>
            <a:pPr marL="311150" indent="-176213">
              <a:buFont typeface="Arial" charset="0"/>
              <a:buChar char="•"/>
            </a:pPr>
            <a:r>
              <a:rPr lang="es-PE" sz="1600" b="1" dirty="0"/>
              <a:t>Precios diferenciados: </a:t>
            </a:r>
            <a:r>
              <a:rPr lang="es-PE" sz="1600" dirty="0"/>
              <a:t>Los precios varían según el volumen de compra, así el que compra mayores cantidades accede a precios menores. 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148052" y="5197475"/>
            <a:ext cx="1691148" cy="517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719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4248150" y="921884"/>
            <a:ext cx="4254719" cy="3939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7325" indent="-187325">
              <a:buFont typeface="+mj-lt"/>
              <a:buAutoNum type="alphaLcPeriod" startAt="3"/>
            </a:pPr>
            <a:r>
              <a:rPr lang="es-PE" sz="1600" b="1" dirty="0"/>
              <a:t>Estrategias de distribución: Definen la manera  como el producto va a llegar al cliente</a:t>
            </a:r>
          </a:p>
          <a:p>
            <a:endParaRPr lang="es-PE" sz="1600" b="1" dirty="0"/>
          </a:p>
          <a:p>
            <a:pPr marL="363538" indent="-176213">
              <a:buFont typeface="Arial" charset="0"/>
              <a:buChar char="•"/>
            </a:pPr>
            <a:r>
              <a:rPr lang="es-PE" sz="1600" b="1" dirty="0"/>
              <a:t>Extensiva: </a:t>
            </a:r>
            <a:r>
              <a:rPr lang="es-PE" sz="1600" dirty="0"/>
              <a:t>Gran cantidad de puntos de venta; se aplica para productos masivos. Por ejemplo: Caramelos Halls se venden en casi todas </a:t>
            </a:r>
            <a:br>
              <a:rPr lang="es-PE" sz="1600" dirty="0"/>
            </a:br>
            <a:r>
              <a:rPr lang="es-PE" sz="1600" dirty="0"/>
              <a:t>las tiendas, ambulantes, bodegas, grifos </a:t>
            </a:r>
            <a:br>
              <a:rPr lang="es-PE" sz="1600" dirty="0"/>
            </a:br>
            <a:r>
              <a:rPr lang="es-PE" sz="1600" dirty="0"/>
              <a:t>y supermercados. </a:t>
            </a:r>
          </a:p>
          <a:p>
            <a:pPr marL="363538" indent="-176213">
              <a:buFont typeface="Arial" charset="0"/>
              <a:buChar char="•"/>
            </a:pPr>
            <a:r>
              <a:rPr lang="es-PE" sz="1600" b="1" dirty="0"/>
              <a:t>Selectiva: </a:t>
            </a:r>
            <a:r>
              <a:rPr lang="es-PE" sz="1600" dirty="0"/>
              <a:t>Se limitan los puntos de venta. Por ejemplo: Red Bull solamente se vende en algunos locales por un tema de imagen. </a:t>
            </a:r>
          </a:p>
          <a:p>
            <a:pPr marL="363538" indent="-176213">
              <a:buFont typeface="Arial" charset="0"/>
              <a:buChar char="•"/>
            </a:pPr>
            <a:r>
              <a:rPr lang="es-PE" sz="1600" b="1" dirty="0"/>
              <a:t>Exclusiva: </a:t>
            </a:r>
            <a:r>
              <a:rPr lang="es-PE" sz="1600" dirty="0"/>
              <a:t>Pocos puntos de venta, por lo general tiendas exclusivas para productos caros. Por ejemplo: Relojes Rolex o Cartier solamente se venden en dos o tres tiendas en la ciudad de Lima.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993" r="30616"/>
          <a:stretch/>
        </p:blipFill>
        <p:spPr>
          <a:xfrm>
            <a:off x="1" y="516367"/>
            <a:ext cx="3816349" cy="468009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700" y="468459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2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51790"/>
          <a:stretch/>
        </p:blipFill>
        <p:spPr>
          <a:xfrm>
            <a:off x="0" y="382408"/>
            <a:ext cx="411780" cy="135993"/>
          </a:xfrm>
          <a:prstGeom prst="rect">
            <a:avLst/>
          </a:prstGeom>
        </p:spPr>
      </p:pic>
      <p:sp>
        <p:nvSpPr>
          <p:cNvPr id="9" name="Rectangle 5"/>
          <p:cNvSpPr/>
          <p:nvPr/>
        </p:nvSpPr>
        <p:spPr>
          <a:xfrm>
            <a:off x="511153" y="334988"/>
            <a:ext cx="4139977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500" dirty="0">
                <a:solidFill>
                  <a:srgbClr val="15BDAD"/>
                </a:solidFill>
              </a:rPr>
              <a:t>ESTRATEGIAS SECUNDARIAS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03238" y="920781"/>
            <a:ext cx="8172450" cy="1969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28600" indent="-228600">
              <a:buFont typeface="+mj-lt"/>
              <a:buAutoNum type="alphaLcPeriod" startAt="4"/>
            </a:pPr>
            <a:r>
              <a:rPr lang="es-PE" sz="1600" b="1" dirty="0"/>
              <a:t>Estrategias de recursos humanos: Relativas a cómo se va dar el manejo del personal en la empresa. </a:t>
            </a:r>
          </a:p>
          <a:p>
            <a:pPr marL="404813" indent="-176213">
              <a:buFont typeface="Arial" charset="0"/>
              <a:buChar char="•"/>
            </a:pPr>
            <a:r>
              <a:rPr lang="es-PE" sz="1600" b="1" dirty="0"/>
              <a:t>Estrategias de afectación: </a:t>
            </a:r>
            <a:r>
              <a:rPr lang="es-PE" sz="1600" dirty="0"/>
              <a:t>Se recluta personal interno o externo para cubrir nuevos puestos. Se les contrata temporalmente o no.</a:t>
            </a:r>
          </a:p>
          <a:p>
            <a:pPr marL="404813" indent="-176213">
              <a:buFont typeface="Arial" charset="0"/>
              <a:buChar char="•"/>
            </a:pPr>
            <a:r>
              <a:rPr lang="es-PE" sz="1600" b="1" dirty="0"/>
              <a:t>Estrategias retributivas: </a:t>
            </a:r>
            <a:r>
              <a:rPr lang="es-PE" sz="1600" dirty="0"/>
              <a:t>Se pagarán sueldos fijos o variables, comisiones, etc.</a:t>
            </a:r>
          </a:p>
          <a:p>
            <a:pPr marL="404813" indent="-176213">
              <a:buFont typeface="Arial" charset="0"/>
              <a:buChar char="•"/>
            </a:pPr>
            <a:r>
              <a:rPr lang="es-PE" sz="1600" b="1" dirty="0"/>
              <a:t>Estrategias de formación: </a:t>
            </a:r>
            <a:r>
              <a:rPr lang="es-PE" sz="1600" dirty="0"/>
              <a:t>Capacitación de empleados.</a:t>
            </a:r>
          </a:p>
          <a:p>
            <a:pPr marL="404813" indent="-176213">
              <a:buFont typeface="Arial" charset="0"/>
              <a:buChar char="•"/>
            </a:pPr>
            <a:r>
              <a:rPr lang="es-PE" sz="1600" b="1" dirty="0"/>
              <a:t>Estrategias de valoración: </a:t>
            </a:r>
            <a:r>
              <a:rPr lang="es-PE" sz="1600" dirty="0"/>
              <a:t>Se va a evaluar al personal según su comportamiento o según </a:t>
            </a:r>
            <a:br>
              <a:rPr lang="es-PE" sz="1600" dirty="0"/>
            </a:br>
            <a:r>
              <a:rPr lang="es-PE" sz="1600" dirty="0"/>
              <a:t>sus resultados.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152" b="33498"/>
          <a:stretch/>
        </p:blipFill>
        <p:spPr>
          <a:xfrm>
            <a:off x="647700" y="3036888"/>
            <a:ext cx="8027988" cy="216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4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51790"/>
          <a:stretch/>
        </p:blipFill>
        <p:spPr>
          <a:xfrm>
            <a:off x="0" y="382408"/>
            <a:ext cx="411780" cy="135993"/>
          </a:xfrm>
          <a:prstGeom prst="rect">
            <a:avLst/>
          </a:prstGeom>
        </p:spPr>
      </p:pic>
      <p:sp>
        <p:nvSpPr>
          <p:cNvPr id="9" name="Rectangle 5"/>
          <p:cNvSpPr/>
          <p:nvPr/>
        </p:nvSpPr>
        <p:spPr>
          <a:xfrm>
            <a:off x="511153" y="334988"/>
            <a:ext cx="4139977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500" dirty="0">
                <a:solidFill>
                  <a:srgbClr val="15BDAD"/>
                </a:solidFill>
              </a:rPr>
              <a:t>ESTRATEGIAS SECUNDARIAS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11154" y="920781"/>
            <a:ext cx="4097360" cy="3693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28600" indent="-228600">
              <a:buFont typeface="+mj-lt"/>
              <a:buAutoNum type="alphaLcPeriod" startAt="5"/>
            </a:pPr>
            <a:r>
              <a:rPr lang="es-PE" sz="1500" b="1" dirty="0"/>
              <a:t>Estrategias de ventas: Ayudan a alcanzar lo objetivos de ventas, en base a la organización </a:t>
            </a:r>
            <a:br>
              <a:rPr lang="es-PE" sz="1500" b="1" dirty="0"/>
            </a:br>
            <a:r>
              <a:rPr lang="es-PE" sz="1500" b="1" dirty="0"/>
              <a:t>de la fuerza de ventas o de los tipos de venta.</a:t>
            </a:r>
          </a:p>
          <a:p>
            <a:endParaRPr lang="es-PE" sz="1500" b="1" dirty="0"/>
          </a:p>
          <a:p>
            <a:pPr marL="404813" indent="-134938">
              <a:buFont typeface="Arial" charset="0"/>
              <a:buChar char="•"/>
            </a:pPr>
            <a:r>
              <a:rPr lang="es-PE" sz="1500" b="1" dirty="0"/>
              <a:t>Venta directa: </a:t>
            </a:r>
            <a:r>
              <a:rPr lang="es-PE" sz="1500" dirty="0"/>
              <a:t>Con la propia fuerza de ventas de la empresa.</a:t>
            </a:r>
          </a:p>
          <a:p>
            <a:pPr marL="404813" indent="-134938">
              <a:buFont typeface="Arial" charset="0"/>
              <a:buChar char="•"/>
            </a:pPr>
            <a:r>
              <a:rPr lang="es-PE" sz="1500" b="1" dirty="0"/>
              <a:t>Venta indirecta: </a:t>
            </a:r>
            <a:r>
              <a:rPr lang="es-PE" sz="1500" dirty="0"/>
              <a:t>A través de intermediarios. </a:t>
            </a:r>
          </a:p>
          <a:p>
            <a:pPr marL="404813" indent="-134938">
              <a:buFont typeface="Arial" charset="0"/>
              <a:buChar char="•"/>
            </a:pPr>
            <a:r>
              <a:rPr lang="es-PE" sz="1500" b="1" dirty="0"/>
              <a:t>Estrategias de venta personal en frío: </a:t>
            </a:r>
            <a:r>
              <a:rPr lang="es-PE" sz="1500" dirty="0"/>
              <a:t>Se envía vendedores a buscar clientes sin una cartera predeterminada, es una estrategia proactiva.</a:t>
            </a:r>
          </a:p>
          <a:p>
            <a:pPr marL="404813" indent="-134938">
              <a:buFont typeface="Arial" charset="0"/>
              <a:buChar char="•"/>
            </a:pPr>
            <a:r>
              <a:rPr lang="es-PE" sz="1500" b="1" dirty="0"/>
              <a:t>Estrategias de venta personal con cartera: </a:t>
            </a:r>
            <a:r>
              <a:rPr lang="es-PE" sz="1500" dirty="0"/>
              <a:t>Los vendedores se contactan con los compradores potenciales de la cartera y solicitan un reunión.</a:t>
            </a:r>
          </a:p>
          <a:p>
            <a:pPr marL="404813" indent="-134938">
              <a:buFont typeface="Arial" charset="0"/>
              <a:buChar char="•"/>
            </a:pPr>
            <a:r>
              <a:rPr lang="es-PE" sz="1500" b="1" dirty="0"/>
              <a:t>Estrategias de premios:</a:t>
            </a:r>
            <a:r>
              <a:rPr lang="es-PE" sz="1500" dirty="0"/>
              <a:t> En base al desempeño de la fuerza de ventas se les premia con bonos, comisiones  u otro tipo de incentivos.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597" t="1209" r="27933" b="1199"/>
          <a:stretch/>
        </p:blipFill>
        <p:spPr>
          <a:xfrm>
            <a:off x="4932364" y="0"/>
            <a:ext cx="421163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4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8"/>
</p:tagLst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7413</TotalTime>
  <Words>878</Words>
  <Application>Microsoft Office PowerPoint</Application>
  <PresentationFormat>Presentación en pantalla (16:10)</PresentationFormat>
  <Paragraphs>92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ISIL</dc:creator>
  <cp:lastModifiedBy>Jerico Sato</cp:lastModifiedBy>
  <cp:revision>741</cp:revision>
  <dcterms:created xsi:type="dcterms:W3CDTF">2016-10-06T14:52:02Z</dcterms:created>
  <dcterms:modified xsi:type="dcterms:W3CDTF">2020-09-07T14:23:44Z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FFC3108C-36C0-416D-AF52-12C34C697CD2</vt:lpwstr>
  </property>
  <property fmtid="{D5CDD505-2E9C-101B-9397-08002B2CF9AE}" pid="3" name="ArticulatePath">
    <vt:lpwstr>plantilla_cursos_presenciales-v3.1.3</vt:lpwstr>
  </property>
</Properties>
</file>