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443">
          <p15:clr>
            <a:srgbClr val="A4A3A4"/>
          </p15:clr>
        </p15:guide>
        <p15:guide id="2" pos="317">
          <p15:clr>
            <a:srgbClr val="A4A3A4"/>
          </p15:clr>
        </p15:guide>
        <p15:guide id="3" orient="horz" pos="394">
          <p15:clr>
            <a:srgbClr val="A4A3A4"/>
          </p15:clr>
        </p15:guide>
        <p15:guide id="4" orient="horz" pos="3274">
          <p15:clr>
            <a:srgbClr val="A4A3A4"/>
          </p15:clr>
        </p15:guide>
        <p15:guide id="5" orient="horz" pos="598">
          <p15:clr>
            <a:srgbClr val="A4A3A4"/>
          </p15:clr>
        </p15:guide>
        <p15:guide id="6" pos="2903">
          <p15:clr>
            <a:srgbClr val="A4A3A4"/>
          </p15:clr>
        </p15:guide>
        <p15:guide id="7" pos="408">
          <p15:clr>
            <a:srgbClr val="A4A3A4"/>
          </p15:clr>
        </p15:guide>
        <p15:guide id="8" pos="3107">
          <p15:clr>
            <a:srgbClr val="A4A3A4"/>
          </p15:clr>
        </p15:guide>
        <p15:guide id="9" pos="5760">
          <p15:clr>
            <a:srgbClr val="A4A3A4"/>
          </p15:clr>
        </p15:guide>
        <p15:guide id="10" orient="horz" pos="326">
          <p15:clr>
            <a:srgbClr val="A4A3A4"/>
          </p15:clr>
        </p15:guide>
        <p15:guide id="11" orient="horz" pos="1097">
          <p15:clr>
            <a:srgbClr val="A4A3A4"/>
          </p15:clr>
        </p15:guide>
        <p15:guide id="12" pos="2653">
          <p15:clr>
            <a:srgbClr val="A4A3A4"/>
          </p15:clr>
        </p15:guide>
        <p15:guide id="13" pos="2404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g4//yL6oGEGZsMn/7TSqbqncmJ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443"/>
        <p:guide pos="317"/>
        <p:guide pos="394" orient="horz"/>
        <p:guide pos="3274" orient="horz"/>
        <p:guide pos="598" orient="horz"/>
        <p:guide pos="2903"/>
        <p:guide pos="408"/>
        <p:guide pos="3107"/>
        <p:guide pos="5760"/>
        <p:guide pos="326" orient="horz"/>
        <p:guide pos="1097" orient="horz"/>
        <p:guide pos="2653"/>
        <p:guide pos="24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1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title"/>
          </p:nvPr>
        </p:nvSpPr>
        <p:spPr>
          <a:xfrm>
            <a:off x="457200" y="228865"/>
            <a:ext cx="8219256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14"/>
          <p:cNvSpPr txBox="1"/>
          <p:nvPr>
            <p:ph idx="1" type="body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2"/>
          <p:cNvGrpSpPr/>
          <p:nvPr/>
        </p:nvGrpSpPr>
        <p:grpSpPr>
          <a:xfrm>
            <a:off x="944054" y="5343295"/>
            <a:ext cx="7804380" cy="215444"/>
            <a:chOff x="944054" y="5343295"/>
            <a:chExt cx="7804380" cy="215444"/>
          </a:xfrm>
        </p:grpSpPr>
        <p:sp>
          <p:nvSpPr>
            <p:cNvPr id="11" name="Google Shape;11;p12"/>
            <p:cNvSpPr txBox="1"/>
            <p:nvPr/>
          </p:nvSpPr>
          <p:spPr>
            <a:xfrm>
              <a:off x="944054" y="5343295"/>
              <a:ext cx="233910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800" u="none" cap="none" strike="noStrik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ANÁLISIS DEL ENTORNO DE NEGOCIOS  •  SESIÓN 15</a:t>
              </a:r>
              <a:endPara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7361516" y="5371562"/>
              <a:ext cx="1386918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6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© ISIL. Todos los derechos reservados</a:t>
              </a:r>
              <a:endParaRPr/>
            </a:p>
          </p:txBody>
        </p:sp>
      </p:grpSp>
      <p:pic>
        <p:nvPicPr>
          <p:cNvPr id="13" name="Google Shape;13;p12"/>
          <p:cNvPicPr preferRelativeResize="0"/>
          <p:nvPr/>
        </p:nvPicPr>
        <p:blipFill rotWithShape="1">
          <a:blip r:embed="rId1">
            <a:alphaModFix amt="20000"/>
          </a:blip>
          <a:srcRect b="0" l="0" r="0" t="0"/>
          <a:stretch/>
        </p:blipFill>
        <p:spPr>
          <a:xfrm>
            <a:off x="495300" y="5322472"/>
            <a:ext cx="448573" cy="25075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248089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"/>
          <p:cNvSpPr txBox="1"/>
          <p:nvPr/>
        </p:nvSpPr>
        <p:spPr>
          <a:xfrm>
            <a:off x="3801591" y="1673440"/>
            <a:ext cx="4887604" cy="1042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DE </a:t>
            </a:r>
            <a:br>
              <a:rPr b="1" lang="es-PE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s-PE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PLANES Y</a:t>
            </a:r>
            <a:br>
              <a:rPr b="1" lang="es-PE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s-PE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</a:t>
            </a:r>
            <a:br>
              <a:rPr b="1" lang="es-PE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s-PE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ACTIVIDADES</a:t>
            </a:r>
            <a:endParaRPr/>
          </a:p>
        </p:txBody>
      </p:sp>
      <p:sp>
        <p:nvSpPr>
          <p:cNvPr id="30" name="Google Shape;30;p1"/>
          <p:cNvSpPr txBox="1"/>
          <p:nvPr/>
        </p:nvSpPr>
        <p:spPr>
          <a:xfrm>
            <a:off x="7056438" y="1556945"/>
            <a:ext cx="132566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8000">
                <a:solidFill>
                  <a:srgbClr val="15BDAD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/>
          </a:p>
        </p:txBody>
      </p:sp>
      <p:cxnSp>
        <p:nvCxnSpPr>
          <p:cNvPr id="31" name="Google Shape;31;p1"/>
          <p:cNvCxnSpPr/>
          <p:nvPr/>
        </p:nvCxnSpPr>
        <p:spPr>
          <a:xfrm flipH="1">
            <a:off x="7077462" y="1683793"/>
            <a:ext cx="3" cy="1023258"/>
          </a:xfrm>
          <a:prstGeom prst="straightConnector1">
            <a:avLst/>
          </a:prstGeom>
          <a:noFill/>
          <a:ln cap="flat" cmpd="sng" w="28575">
            <a:solidFill>
              <a:srgbClr val="15BDA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1"/>
          <p:cNvSpPr/>
          <p:nvPr/>
        </p:nvSpPr>
        <p:spPr>
          <a:xfrm>
            <a:off x="3828887" y="1387918"/>
            <a:ext cx="260635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ANÁLISIS DEL ENTORNO DE NEGOCIOS</a:t>
            </a:r>
            <a:endParaRPr/>
          </a:p>
        </p:txBody>
      </p:sp>
      <p:pic>
        <p:nvPicPr>
          <p:cNvPr id="33" name="Google Shape;33;p1"/>
          <p:cNvPicPr preferRelativeResize="0"/>
          <p:nvPr/>
        </p:nvPicPr>
        <p:blipFill rotWithShape="1">
          <a:blip r:embed="rId4">
            <a:alphaModFix/>
          </a:blip>
          <a:srcRect b="0" l="0" r="2385" t="23217"/>
          <a:stretch/>
        </p:blipFill>
        <p:spPr>
          <a:xfrm rot="10800000">
            <a:off x="-32084" y="2037708"/>
            <a:ext cx="3513634" cy="367327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"/>
          <p:cNvSpPr txBox="1"/>
          <p:nvPr/>
        </p:nvSpPr>
        <p:spPr>
          <a:xfrm>
            <a:off x="3828887" y="3117181"/>
            <a:ext cx="4746316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5738" lvl="0" marL="18573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P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control de la implementación de los planes</a:t>
            </a:r>
            <a:endParaRPr/>
          </a:p>
          <a:p>
            <a:pPr indent="-185738" lvl="0" marL="18573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P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Importancia del control </a:t>
            </a:r>
            <a:endParaRPr/>
          </a:p>
          <a:p>
            <a:pPr indent="-185738" lvl="0" marL="185738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P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Gantt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/>
          <p:cNvSpPr txBox="1"/>
          <p:nvPr/>
        </p:nvSpPr>
        <p:spPr>
          <a:xfrm>
            <a:off x="503238" y="1476643"/>
            <a:ext cx="3005818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5738" lvl="0" marL="1857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Debajo de la zona de las fechas se sombrea o colorea los recuadros en función de las fechas a utilizar.</a:t>
            </a:r>
            <a:endParaRPr/>
          </a:p>
          <a:p>
            <a:pPr indent="-84138" lvl="0" marL="1857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738" lvl="0" marL="1857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ejemplo, si se va a realizar un spot televisivo en los meses de Enero a Noviembre, se colorea los recuadros que corresponden a esos meses.</a:t>
            </a:r>
            <a:endParaRPr/>
          </a:p>
          <a:p>
            <a:pPr indent="-84138" lvl="0" marL="1857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738" lvl="0" marL="1857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Todas las actividades deben estar indicadas en el cronograma.</a:t>
            </a:r>
            <a:endParaRPr/>
          </a:p>
        </p:txBody>
      </p:sp>
      <p:sp>
        <p:nvSpPr>
          <p:cNvPr id="117" name="Google Shape;117;p10"/>
          <p:cNvSpPr/>
          <p:nvPr/>
        </p:nvSpPr>
        <p:spPr>
          <a:xfrm>
            <a:off x="3586706" y="2933646"/>
            <a:ext cx="304800" cy="28687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71B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7442" y="912813"/>
            <a:ext cx="4747211" cy="415889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0"/>
          <p:cNvSpPr/>
          <p:nvPr/>
        </p:nvSpPr>
        <p:spPr>
          <a:xfrm>
            <a:off x="5409852" y="2917825"/>
            <a:ext cx="3076575" cy="279400"/>
          </a:xfrm>
          <a:prstGeom prst="ellipse">
            <a:avLst/>
          </a:prstGeom>
          <a:noFill/>
          <a:ln cap="flat" cmpd="sng" w="38100">
            <a:solidFill>
              <a:srgbClr val="D71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10"/>
          <p:cNvPicPr preferRelativeResize="0"/>
          <p:nvPr/>
        </p:nvPicPr>
        <p:blipFill rotWithShape="1">
          <a:blip r:embed="rId4">
            <a:alphaModFix/>
          </a:blip>
          <a:srcRect b="51790" l="0" r="0" t="0"/>
          <a:stretch/>
        </p:blipFill>
        <p:spPr>
          <a:xfrm>
            <a:off x="0" y="382408"/>
            <a:ext cx="411780" cy="13599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0"/>
          <p:cNvSpPr/>
          <p:nvPr/>
        </p:nvSpPr>
        <p:spPr>
          <a:xfrm>
            <a:off x="511153" y="334988"/>
            <a:ext cx="413997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rgbClr val="15BDAD"/>
                </a:solidFill>
                <a:latin typeface="Calibri"/>
                <a:ea typeface="Calibri"/>
                <a:cs typeface="Calibri"/>
                <a:sym typeface="Calibri"/>
              </a:rPr>
              <a:t>DIAGRAMA DE GANTT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/>
          <p:nvPr/>
        </p:nvSpPr>
        <p:spPr>
          <a:xfrm>
            <a:off x="1186789" y="711873"/>
            <a:ext cx="1328697" cy="201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CONCLUSIONES</a:t>
            </a:r>
            <a:endParaRPr b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7" name="Google Shape;127;p11"/>
          <p:cNvCxnSpPr/>
          <p:nvPr/>
        </p:nvCxnSpPr>
        <p:spPr>
          <a:xfrm rot="10800000">
            <a:off x="2579757" y="804862"/>
            <a:ext cx="5964755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8" name="Google Shape;12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315" y="517525"/>
            <a:ext cx="590547" cy="59054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1"/>
          <p:cNvSpPr txBox="1"/>
          <p:nvPr/>
        </p:nvSpPr>
        <p:spPr>
          <a:xfrm>
            <a:off x="1202559" y="1393482"/>
            <a:ext cx="7450561" cy="98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0975" lvl="0" marL="180975" marR="0" rtl="0" algn="l">
              <a:spcBef>
                <a:spcPts val="0"/>
              </a:spcBef>
              <a:spcAft>
                <a:spcPts val="0"/>
              </a:spcAft>
              <a:buClr>
                <a:srgbClr val="13ADA0"/>
              </a:buClr>
              <a:buSzPts val="2000"/>
              <a:buFont typeface="Arial"/>
              <a:buChar char="•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cronograma de actividades permite tener un control del plan a través del seguimiento de las actividades planificadas en base a las estrategias.</a:t>
            </a:r>
            <a:endParaRPr/>
          </a:p>
          <a:p>
            <a:pPr indent="-53975" lvl="0" marL="180975" marR="0" rtl="0" algn="l">
              <a:spcBef>
                <a:spcPts val="0"/>
              </a:spcBef>
              <a:spcAft>
                <a:spcPts val="0"/>
              </a:spcAft>
              <a:buClr>
                <a:srgbClr val="13ADA0"/>
              </a:buClr>
              <a:buSzPts val="20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975" lvl="0" marL="180975" marR="0" rtl="0" algn="l">
              <a:spcBef>
                <a:spcPts val="0"/>
              </a:spcBef>
              <a:spcAft>
                <a:spcPts val="0"/>
              </a:spcAft>
              <a:buClr>
                <a:srgbClr val="13ADA0"/>
              </a:buClr>
              <a:buSzPts val="2000"/>
              <a:buFont typeface="Arial"/>
              <a:buChar char="•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una herramienta esencial para todas las empresas.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/>
        </p:nvSpPr>
        <p:spPr>
          <a:xfrm>
            <a:off x="1199579" y="1393746"/>
            <a:ext cx="7453314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5738" lvl="0" marL="185738" marR="0" rtl="0" algn="l">
              <a:spcBef>
                <a:spcPts val="0"/>
              </a:spcBef>
              <a:spcAft>
                <a:spcPts val="0"/>
              </a:spcAft>
              <a:buClr>
                <a:srgbClr val="12ADA1"/>
              </a:buClr>
              <a:buSzPts val="2250"/>
              <a:buFont typeface="Arial"/>
              <a:buChar char="•"/>
            </a:pPr>
            <a:r>
              <a:rPr b="1"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esta semana, </a:t>
            </a: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veremos lo referente al control de las actividades que conforman un plan mediante el uso de un cronograma.</a:t>
            </a:r>
            <a:endParaRPr/>
          </a:p>
          <a:p>
            <a:pPr indent="-42862" lvl="0" marL="185738" marR="0" rtl="0" algn="l">
              <a:spcBef>
                <a:spcPts val="0"/>
              </a:spcBef>
              <a:spcAft>
                <a:spcPts val="0"/>
              </a:spcAft>
              <a:buClr>
                <a:srgbClr val="12ADA1"/>
              </a:buClr>
              <a:buSzPts val="225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738" lvl="0" marL="185738" marR="0" rtl="0" algn="l">
              <a:spcBef>
                <a:spcPts val="0"/>
              </a:spcBef>
              <a:spcAft>
                <a:spcPts val="0"/>
              </a:spcAft>
              <a:buClr>
                <a:srgbClr val="12ADA1"/>
              </a:buClr>
              <a:buSzPts val="2250"/>
              <a:buFont typeface="Arial"/>
              <a:buChar char="•"/>
            </a:pPr>
            <a:r>
              <a:rPr b="1"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Veremos </a:t>
            </a: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cuál es el procedimiento para crear un cronograma mediante el formato de diagrama de Gantt. </a:t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1186789" y="711873"/>
            <a:ext cx="932115" cy="201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Google Shape;41;p2"/>
          <p:cNvCxnSpPr/>
          <p:nvPr/>
        </p:nvCxnSpPr>
        <p:spPr>
          <a:xfrm rot="10800000">
            <a:off x="2283266" y="804862"/>
            <a:ext cx="6261245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2" name="Google Shape;4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316" y="517525"/>
            <a:ext cx="590547" cy="590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/>
          <p:nvPr/>
        </p:nvSpPr>
        <p:spPr>
          <a:xfrm>
            <a:off x="0" y="0"/>
            <a:ext cx="9144000" cy="5714999"/>
          </a:xfrm>
          <a:prstGeom prst="rect">
            <a:avLst/>
          </a:prstGeom>
          <a:solidFill>
            <a:srgbClr val="15BDA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" name="Google Shape;48;p3"/>
          <p:cNvCxnSpPr/>
          <p:nvPr/>
        </p:nvCxnSpPr>
        <p:spPr>
          <a:xfrm>
            <a:off x="1258009" y="4511082"/>
            <a:ext cx="7242047" cy="0"/>
          </a:xfrm>
          <a:prstGeom prst="straightConnector1">
            <a:avLst/>
          </a:prstGeom>
          <a:noFill/>
          <a:ln cap="flat" cmpd="sng" w="28575">
            <a:solidFill>
              <a:srgbClr val="0B655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9" name="Google Shape;49;p3"/>
          <p:cNvPicPr preferRelativeResize="0"/>
          <p:nvPr/>
        </p:nvPicPr>
        <p:blipFill rotWithShape="1">
          <a:blip r:embed="rId3">
            <a:alphaModFix/>
          </a:blip>
          <a:srcRect b="2865" l="50092" r="0" t="-1"/>
          <a:stretch/>
        </p:blipFill>
        <p:spPr>
          <a:xfrm>
            <a:off x="513688" y="3617175"/>
            <a:ext cx="573391" cy="893907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3"/>
          <p:cNvSpPr/>
          <p:nvPr/>
        </p:nvSpPr>
        <p:spPr>
          <a:xfrm>
            <a:off x="1258009" y="3673982"/>
            <a:ext cx="7518438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 CONTROL DE LA </a:t>
            </a:r>
            <a:br>
              <a:rPr lang="es-PE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s-PE" sz="4000">
                <a:solidFill>
                  <a:srgbClr val="09534C"/>
                </a:solidFill>
                <a:latin typeface="Calibri"/>
                <a:ea typeface="Calibri"/>
                <a:cs typeface="Calibri"/>
                <a:sym typeface="Calibri"/>
              </a:rPr>
              <a:t>IMPLEMENTACIÓN DE LOS PLANES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4"/>
          <p:cNvPicPr preferRelativeResize="0"/>
          <p:nvPr/>
        </p:nvPicPr>
        <p:blipFill rotWithShape="1">
          <a:blip r:embed="rId3">
            <a:alphaModFix/>
          </a:blip>
          <a:srcRect b="649" l="36551" r="25387" t="1"/>
          <a:stretch/>
        </p:blipFill>
        <p:spPr>
          <a:xfrm flipH="1">
            <a:off x="4932362" y="-25052"/>
            <a:ext cx="4211637" cy="574944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4"/>
          <p:cNvSpPr txBox="1"/>
          <p:nvPr/>
        </p:nvSpPr>
        <p:spPr>
          <a:xfrm>
            <a:off x="515765" y="1547466"/>
            <a:ext cx="4092748" cy="32008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DE LA IMPLEMENTACIÓN DE </a:t>
            </a:r>
            <a:b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PLANES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control es un proceso permanente que comienza desde el momento en que se definen  </a:t>
            </a:r>
            <a:b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objetivos.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738" lvl="0" marL="1857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medir la desviación entre lo previsto y lo que se está realizando, para analizar </a:t>
            </a:r>
            <a:b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causas, determinar las medidas necesarias e integrarlas en el plan.</a:t>
            </a:r>
            <a:endParaRPr/>
          </a:p>
          <a:p>
            <a:pPr indent="-84138" lvl="0" marL="1857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738" lvl="0" marL="1857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realiza mediante un cronograma, que suele expresarse a través de un Diagrama de Gantt. </a:t>
            </a: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494527" y="331345"/>
            <a:ext cx="720449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rgbClr val="15BDAD"/>
                </a:solidFill>
                <a:latin typeface="Calibri"/>
                <a:ea typeface="Calibri"/>
                <a:cs typeface="Calibri"/>
                <a:sym typeface="Calibri"/>
              </a:rPr>
              <a:t>EL CONTROL DE LA IMPLEMENTACIÓN DE LOS PLANES</a:t>
            </a:r>
            <a:endParaRPr/>
          </a:p>
        </p:txBody>
      </p:sp>
      <p:pic>
        <p:nvPicPr>
          <p:cNvPr id="59" name="Google Shape;59;p4"/>
          <p:cNvPicPr preferRelativeResize="0"/>
          <p:nvPr/>
        </p:nvPicPr>
        <p:blipFill rotWithShape="1">
          <a:blip r:embed="rId4">
            <a:alphaModFix/>
          </a:blip>
          <a:srcRect b="51790" l="0" r="0" t="0"/>
          <a:stretch/>
        </p:blipFill>
        <p:spPr>
          <a:xfrm>
            <a:off x="-25619" y="362265"/>
            <a:ext cx="470119" cy="155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/>
          <p:nvPr/>
        </p:nvSpPr>
        <p:spPr>
          <a:xfrm>
            <a:off x="0" y="0"/>
            <a:ext cx="9144000" cy="5714999"/>
          </a:xfrm>
          <a:prstGeom prst="rect">
            <a:avLst/>
          </a:prstGeom>
          <a:solidFill>
            <a:srgbClr val="15BDA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65;p5"/>
          <p:cNvCxnSpPr/>
          <p:nvPr/>
        </p:nvCxnSpPr>
        <p:spPr>
          <a:xfrm>
            <a:off x="1258009" y="4511082"/>
            <a:ext cx="2963262" cy="0"/>
          </a:xfrm>
          <a:prstGeom prst="straightConnector1">
            <a:avLst/>
          </a:prstGeom>
          <a:noFill/>
          <a:ln cap="flat" cmpd="sng" w="28575">
            <a:solidFill>
              <a:srgbClr val="0B655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6" name="Google Shape;66;p5"/>
          <p:cNvPicPr preferRelativeResize="0"/>
          <p:nvPr/>
        </p:nvPicPr>
        <p:blipFill rotWithShape="1">
          <a:blip r:embed="rId3">
            <a:alphaModFix/>
          </a:blip>
          <a:srcRect b="2865" l="50092" r="0" t="-1"/>
          <a:stretch/>
        </p:blipFill>
        <p:spPr>
          <a:xfrm>
            <a:off x="513688" y="3617175"/>
            <a:ext cx="573391" cy="89390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5"/>
          <p:cNvSpPr/>
          <p:nvPr/>
        </p:nvSpPr>
        <p:spPr>
          <a:xfrm>
            <a:off x="1258009" y="3673982"/>
            <a:ext cx="7518438" cy="889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IMPORTANCIA </a:t>
            </a:r>
            <a:br>
              <a:rPr lang="es-PE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s-PE" sz="4000">
                <a:solidFill>
                  <a:srgbClr val="09534C"/>
                </a:solidFill>
                <a:latin typeface="Calibri"/>
                <a:ea typeface="Calibri"/>
                <a:cs typeface="Calibri"/>
                <a:sym typeface="Calibri"/>
              </a:rPr>
              <a:t>DEL CONTROL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"/>
          <p:cNvSpPr txBox="1"/>
          <p:nvPr/>
        </p:nvSpPr>
        <p:spPr>
          <a:xfrm>
            <a:off x="4195482" y="1551075"/>
            <a:ext cx="4445282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IMPORTANCIA DEL CONTROL DE UN PLAN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Efectuar el control y seguimiento de las actividades de un plan es primordial para cualquier organización o empresa, ya que permite conocer hasta qué punto se está cumpliendo con el desarrollo de las acciones planeadas y programadas.</a:t>
            </a:r>
            <a:endParaRPr/>
          </a:p>
        </p:txBody>
      </p:sp>
      <p:pic>
        <p:nvPicPr>
          <p:cNvPr id="74" name="Google Shape;74;p6"/>
          <p:cNvPicPr preferRelativeResize="0"/>
          <p:nvPr/>
        </p:nvPicPr>
        <p:blipFill rotWithShape="1">
          <a:blip r:embed="rId3">
            <a:alphaModFix/>
          </a:blip>
          <a:srcRect b="0" l="49466" r="14974" t="0"/>
          <a:stretch/>
        </p:blipFill>
        <p:spPr>
          <a:xfrm flipH="1">
            <a:off x="-1" y="517525"/>
            <a:ext cx="3824235" cy="46889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" name="Google Shape;75;p6"/>
          <p:cNvGrpSpPr/>
          <p:nvPr/>
        </p:nvGrpSpPr>
        <p:grpSpPr>
          <a:xfrm>
            <a:off x="3437218" y="454895"/>
            <a:ext cx="758263" cy="758263"/>
            <a:chOff x="5103317" y="454895"/>
            <a:chExt cx="758263" cy="758263"/>
          </a:xfrm>
        </p:grpSpPr>
        <p:grpSp>
          <p:nvGrpSpPr>
            <p:cNvPr id="76" name="Google Shape;76;p6"/>
            <p:cNvGrpSpPr/>
            <p:nvPr/>
          </p:nvGrpSpPr>
          <p:grpSpPr>
            <a:xfrm>
              <a:off x="5103317" y="454895"/>
              <a:ext cx="758263" cy="758263"/>
              <a:chOff x="4306706" y="470579"/>
              <a:chExt cx="758263" cy="758263"/>
            </a:xfrm>
          </p:grpSpPr>
          <p:sp>
            <p:nvSpPr>
              <p:cNvPr id="77" name="Google Shape;77;p6"/>
              <p:cNvSpPr/>
              <p:nvPr/>
            </p:nvSpPr>
            <p:spPr>
              <a:xfrm>
                <a:off x="4306706" y="470579"/>
                <a:ext cx="758263" cy="758263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6"/>
              <p:cNvSpPr/>
              <p:nvPr/>
            </p:nvSpPr>
            <p:spPr>
              <a:xfrm>
                <a:off x="4359346" y="523219"/>
                <a:ext cx="652982" cy="652982"/>
              </a:xfrm>
              <a:prstGeom prst="ellipse">
                <a:avLst/>
              </a:prstGeom>
              <a:solidFill>
                <a:srgbClr val="EA8F1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79" name="Google Shape;79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286518" y="610727"/>
              <a:ext cx="423433" cy="4216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"/>
          <p:cNvSpPr/>
          <p:nvPr/>
        </p:nvSpPr>
        <p:spPr>
          <a:xfrm>
            <a:off x="0" y="0"/>
            <a:ext cx="9144000" cy="5714999"/>
          </a:xfrm>
          <a:prstGeom prst="rect">
            <a:avLst/>
          </a:prstGeom>
          <a:solidFill>
            <a:srgbClr val="15BDA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" name="Google Shape;85;p7"/>
          <p:cNvCxnSpPr/>
          <p:nvPr/>
        </p:nvCxnSpPr>
        <p:spPr>
          <a:xfrm>
            <a:off x="1258009" y="4511082"/>
            <a:ext cx="2377366" cy="0"/>
          </a:xfrm>
          <a:prstGeom prst="straightConnector1">
            <a:avLst/>
          </a:prstGeom>
          <a:noFill/>
          <a:ln cap="flat" cmpd="sng" w="28575">
            <a:solidFill>
              <a:srgbClr val="0B655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6" name="Google Shape;86;p7"/>
          <p:cNvPicPr preferRelativeResize="0"/>
          <p:nvPr/>
        </p:nvPicPr>
        <p:blipFill rotWithShape="1">
          <a:blip r:embed="rId3">
            <a:alphaModFix/>
          </a:blip>
          <a:srcRect b="2865" l="50092" r="0" t="-1"/>
          <a:stretch/>
        </p:blipFill>
        <p:spPr>
          <a:xfrm>
            <a:off x="513688" y="3617175"/>
            <a:ext cx="573391" cy="89390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7"/>
          <p:cNvSpPr/>
          <p:nvPr/>
        </p:nvSpPr>
        <p:spPr>
          <a:xfrm>
            <a:off x="1258009" y="3673982"/>
            <a:ext cx="7518438" cy="889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</a:t>
            </a:r>
            <a:br>
              <a:rPr lang="es-PE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s-PE" sz="4000">
                <a:solidFill>
                  <a:srgbClr val="09534C"/>
                </a:solidFill>
                <a:latin typeface="Calibri"/>
                <a:ea typeface="Calibri"/>
                <a:cs typeface="Calibri"/>
                <a:sym typeface="Calibri"/>
              </a:rPr>
              <a:t>DE GANTT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8"/>
          <p:cNvPicPr preferRelativeResize="0"/>
          <p:nvPr/>
        </p:nvPicPr>
        <p:blipFill rotWithShape="1">
          <a:blip r:embed="rId3">
            <a:alphaModFix/>
          </a:blip>
          <a:srcRect b="0" l="23899" r="33720" t="0"/>
          <a:stretch/>
        </p:blipFill>
        <p:spPr>
          <a:xfrm>
            <a:off x="4932363" y="0"/>
            <a:ext cx="4844154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8"/>
          <p:cNvSpPr txBox="1"/>
          <p:nvPr/>
        </p:nvSpPr>
        <p:spPr>
          <a:xfrm>
            <a:off x="512204" y="959835"/>
            <a:ext cx="40962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GANTT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diagrama de Gantt es una útil herramienta, cuyo objetivo es mostrar la planificación de las tareas necesarias para la realización de un proyecto en un periodo de tiempo.</a:t>
            </a:r>
            <a:endParaRPr/>
          </a:p>
          <a:p>
            <a:pPr indent="-84138" lvl="0" marL="1857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738" lvl="0" marL="1857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una herramienta muy utilizada, porque permite realizar una representación gráfica del progreso del proyecto y  también ayuda a la comunicación y entendimiento 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las  personas involucradas en un proyecto.</a:t>
            </a:r>
            <a:endParaRPr/>
          </a:p>
          <a:p>
            <a:pPr indent="-84138" lvl="0" marL="1857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738" lvl="0" marL="1857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las diapositivas siguientes se muestra el procedimiento para la creación del diagrama.</a:t>
            </a:r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494527" y="331345"/>
            <a:ext cx="720449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rgbClr val="15BDAD"/>
                </a:solidFill>
                <a:latin typeface="Calibri"/>
                <a:ea typeface="Calibri"/>
                <a:cs typeface="Calibri"/>
                <a:sym typeface="Calibri"/>
              </a:rPr>
              <a:t>DIAGRAMA DE GANTT</a:t>
            </a:r>
            <a:endParaRPr/>
          </a:p>
        </p:txBody>
      </p:sp>
      <p:pic>
        <p:nvPicPr>
          <p:cNvPr id="96" name="Google Shape;96;p8"/>
          <p:cNvPicPr preferRelativeResize="0"/>
          <p:nvPr/>
        </p:nvPicPr>
        <p:blipFill rotWithShape="1">
          <a:blip r:embed="rId4">
            <a:alphaModFix/>
          </a:blip>
          <a:srcRect b="51790" l="0" r="0" t="0"/>
          <a:stretch/>
        </p:blipFill>
        <p:spPr>
          <a:xfrm>
            <a:off x="-25619" y="362265"/>
            <a:ext cx="470119" cy="155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/>
          <p:nvPr/>
        </p:nvSpPr>
        <p:spPr>
          <a:xfrm>
            <a:off x="503239" y="1550163"/>
            <a:ext cx="2499938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PROCEDIMIENTO</a:t>
            </a:r>
            <a:endParaRPr/>
          </a:p>
          <a:p>
            <a:pPr indent="-185738" lvl="0" marL="1857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 ejemplo: </a:t>
            </a: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el gráfico se muestra un cronograma (Gantt) de actividades de un Plan de Marketing.</a:t>
            </a:r>
            <a:endParaRPr/>
          </a:p>
          <a:p>
            <a:pPr indent="-84138" lvl="0" marL="1857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5738" lvl="0" marL="18573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el lado izquierdo se colocan las actividades a realizar agrupadas por categorías.</a:t>
            </a:r>
            <a:endParaRPr/>
          </a:p>
        </p:txBody>
      </p:sp>
      <p:pic>
        <p:nvPicPr>
          <p:cNvPr id="103" name="Google Shape;10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35375" y="1648004"/>
            <a:ext cx="4843753" cy="356554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9"/>
          <p:cNvSpPr/>
          <p:nvPr/>
        </p:nvSpPr>
        <p:spPr>
          <a:xfrm>
            <a:off x="3481941" y="1497613"/>
            <a:ext cx="1498829" cy="3788591"/>
          </a:xfrm>
          <a:prstGeom prst="ellipse">
            <a:avLst/>
          </a:prstGeom>
          <a:noFill/>
          <a:ln cap="flat" cmpd="sng" w="38100">
            <a:solidFill>
              <a:srgbClr val="D71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9"/>
          <p:cNvSpPr txBox="1"/>
          <p:nvPr/>
        </p:nvSpPr>
        <p:spPr>
          <a:xfrm>
            <a:off x="4446494" y="777874"/>
            <a:ext cx="422919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el lado superior derecho se coloca lo relativo a las fechas, puede ser días, semanas o meses. </a:t>
            </a:r>
            <a:endParaRPr/>
          </a:p>
        </p:txBody>
      </p:sp>
      <p:sp>
        <p:nvSpPr>
          <p:cNvPr id="106" name="Google Shape;106;p9"/>
          <p:cNvSpPr/>
          <p:nvPr/>
        </p:nvSpPr>
        <p:spPr>
          <a:xfrm>
            <a:off x="3003176" y="3248472"/>
            <a:ext cx="304800" cy="28687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71B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9"/>
          <p:cNvSpPr/>
          <p:nvPr/>
        </p:nvSpPr>
        <p:spPr>
          <a:xfrm rot="5400000">
            <a:off x="6451554" y="1250546"/>
            <a:ext cx="219072" cy="286871"/>
          </a:xfrm>
          <a:prstGeom prst="rightArrow">
            <a:avLst>
              <a:gd fmla="val 50001" name="adj1"/>
              <a:gd fmla="val 61093" name="adj2"/>
            </a:avLst>
          </a:prstGeom>
          <a:solidFill>
            <a:srgbClr val="D71B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4950664" y="1554792"/>
            <a:ext cx="3725023" cy="283266"/>
          </a:xfrm>
          <a:prstGeom prst="ellipse">
            <a:avLst/>
          </a:prstGeom>
          <a:noFill/>
          <a:ln cap="flat" cmpd="sng" w="38100">
            <a:solidFill>
              <a:srgbClr val="D71B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9"/>
          <p:cNvPicPr preferRelativeResize="0"/>
          <p:nvPr/>
        </p:nvPicPr>
        <p:blipFill rotWithShape="1">
          <a:blip r:embed="rId4">
            <a:alphaModFix/>
          </a:blip>
          <a:srcRect b="51790" l="0" r="0" t="0"/>
          <a:stretch/>
        </p:blipFill>
        <p:spPr>
          <a:xfrm>
            <a:off x="0" y="382408"/>
            <a:ext cx="411780" cy="13599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9"/>
          <p:cNvSpPr/>
          <p:nvPr/>
        </p:nvSpPr>
        <p:spPr>
          <a:xfrm>
            <a:off x="511153" y="334988"/>
            <a:ext cx="413997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rgbClr val="15BDAD"/>
                </a:solidFill>
                <a:latin typeface="Calibri"/>
                <a:ea typeface="Calibri"/>
                <a:cs typeface="Calibri"/>
                <a:sym typeface="Calibri"/>
              </a:rPr>
              <a:t>DIAGRAMA DE GANTT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2016-10-06T14:52:02Z</dcterms:created>
  <dc:creator>ISIL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FFC3108C-36C0-416D-AF52-12C34C697CD2</vt:lpwstr>
  </property>
  <property fmtid="{D5CDD505-2E9C-101B-9397-08002B2CF9AE}" pid="3" name="ArticulatePath">
    <vt:lpwstr>plantilla_cursos_presenciales-v3.1.3</vt:lpwstr>
  </property>
</Properties>
</file>