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pos="317">
          <p15:clr>
            <a:srgbClr val="A4A3A4"/>
          </p15:clr>
        </p15:guide>
        <p15:guide id="3" orient="horz" pos="3274">
          <p15:clr>
            <a:srgbClr val="A4A3A4"/>
          </p15:clr>
        </p15:guide>
        <p15:guide id="4" orient="horz" pos="326">
          <p15:clr>
            <a:srgbClr val="A4A3A4"/>
          </p15:clr>
        </p15:guide>
        <p15:guide id="5" orient="horz" pos="3600">
          <p15:clr>
            <a:srgbClr val="A4A3A4"/>
          </p15:clr>
        </p15:guide>
        <p15:guide id="6" pos="2699">
          <p15:clr>
            <a:srgbClr val="A4A3A4"/>
          </p15:clr>
        </p15:guide>
        <p15:guide id="7" pos="5329">
          <p15:clr>
            <a:srgbClr val="A4A3A4"/>
          </p15:clr>
        </p15:guide>
        <p15:guide id="8" pos="431">
          <p15:clr>
            <a:srgbClr val="A4A3A4"/>
          </p15:clr>
        </p15:guide>
        <p15:guide id="9" orient="horz" pos="1052">
          <p15:clr>
            <a:srgbClr val="A4A3A4"/>
          </p15:clr>
        </p15:guide>
        <p15:guide id="10" pos="2925">
          <p15:clr>
            <a:srgbClr val="A4A3A4"/>
          </p15:clr>
        </p15:guide>
        <p15:guide id="11" pos="1043">
          <p15:clr>
            <a:srgbClr val="A4A3A4"/>
          </p15:clr>
        </p15:guide>
        <p15:guide id="12" pos="4717">
          <p15:clr>
            <a:srgbClr val="A4A3A4"/>
          </p15:clr>
        </p15:guide>
      </p15:sldGuideLst>
    </p:ext>
    <p:ext uri="GoogleSlidesCustomDataVersion2">
      <go:slidesCustomData xmlns:go="http://customooxmlschemas.google.com/" r:id="rId31" roundtripDataSignature="AMtx7mh459B0w1vaMvMrRnc6X1XcbRK+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17"/>
        <p:guide pos="3274" orient="horz"/>
        <p:guide pos="326" orient="horz"/>
        <p:guide pos="3600" orient="horz"/>
        <p:guide pos="2699"/>
        <p:guide pos="5329"/>
        <p:guide pos="431"/>
        <p:guide pos="1052" orient="horz"/>
        <p:guide pos="2925"/>
        <p:guide pos="1043"/>
        <p:guide pos="471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p:nvPr>
            <p:ph idx="2" type="sldImg"/>
          </p:nvPr>
        </p:nvSpPr>
        <p:spPr>
          <a:xfrm>
            <a:off x="420688" y="744538"/>
            <a:ext cx="59563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p:nvPr>
            <p:ph idx="2" type="sldImg"/>
          </p:nvPr>
        </p:nvSpPr>
        <p:spPr>
          <a:xfrm>
            <a:off x="420688" y="744538"/>
            <a:ext cx="5956300"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28"/>
          <p:cNvSpPr txBox="1"/>
          <p:nvPr>
            <p:ph type="title"/>
          </p:nvPr>
        </p:nvSpPr>
        <p:spPr>
          <a:xfrm>
            <a:off x="457200" y="228865"/>
            <a:ext cx="8219256" cy="9525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8"/>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8"/>
          <p:cNvSpPr txBox="1"/>
          <p:nvPr>
            <p:ph idx="10" type="dt"/>
          </p:nvPr>
        </p:nvSpPr>
        <p:spPr>
          <a:xfrm>
            <a:off x="457200" y="5296959"/>
            <a:ext cx="2133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8"/>
          <p:cNvSpPr txBox="1"/>
          <p:nvPr>
            <p:ph idx="11" type="ftr"/>
          </p:nvPr>
        </p:nvSpPr>
        <p:spPr>
          <a:xfrm>
            <a:off x="3124200" y="5296959"/>
            <a:ext cx="2895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8"/>
          <p:cNvSpPr txBox="1"/>
          <p:nvPr>
            <p:ph idx="12" type="sldNum"/>
          </p:nvPr>
        </p:nvSpPr>
        <p:spPr>
          <a:xfrm>
            <a:off x="6553200" y="5296959"/>
            <a:ext cx="2133600" cy="30427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888888"/>
                </a:solidFill>
                <a:latin typeface="Calibri"/>
                <a:ea typeface="Calibri"/>
                <a:cs typeface="Calibri"/>
                <a:sym typeface="Calibri"/>
              </a:defRPr>
            </a:lvl1pPr>
            <a:lvl2pPr indent="0" lvl="1" marL="0" marR="0" rtl="0" algn="l">
              <a:spcBef>
                <a:spcPts val="0"/>
              </a:spcBef>
              <a:buNone/>
              <a:defRPr sz="1800">
                <a:solidFill>
                  <a:srgbClr val="888888"/>
                </a:solidFill>
                <a:latin typeface="Calibri"/>
                <a:ea typeface="Calibri"/>
                <a:cs typeface="Calibri"/>
                <a:sym typeface="Calibri"/>
              </a:defRPr>
            </a:lvl2pPr>
            <a:lvl3pPr indent="0" lvl="2" marL="0" marR="0" rtl="0" algn="l">
              <a:spcBef>
                <a:spcPts val="0"/>
              </a:spcBef>
              <a:buNone/>
              <a:defRPr sz="1800">
                <a:solidFill>
                  <a:srgbClr val="888888"/>
                </a:solidFill>
                <a:latin typeface="Calibri"/>
                <a:ea typeface="Calibri"/>
                <a:cs typeface="Calibri"/>
                <a:sym typeface="Calibri"/>
              </a:defRPr>
            </a:lvl3pPr>
            <a:lvl4pPr indent="0" lvl="3" marL="0" marR="0" rtl="0" algn="l">
              <a:spcBef>
                <a:spcPts val="0"/>
              </a:spcBef>
              <a:buNone/>
              <a:defRPr sz="1800">
                <a:solidFill>
                  <a:srgbClr val="888888"/>
                </a:solidFill>
                <a:latin typeface="Calibri"/>
                <a:ea typeface="Calibri"/>
                <a:cs typeface="Calibri"/>
                <a:sym typeface="Calibri"/>
              </a:defRPr>
            </a:lvl4pPr>
            <a:lvl5pPr indent="0" lvl="4" marL="0" marR="0" rtl="0" algn="l">
              <a:spcBef>
                <a:spcPts val="0"/>
              </a:spcBef>
              <a:buNone/>
              <a:defRPr sz="1800">
                <a:solidFill>
                  <a:srgbClr val="888888"/>
                </a:solidFill>
                <a:latin typeface="Calibri"/>
                <a:ea typeface="Calibri"/>
                <a:cs typeface="Calibri"/>
                <a:sym typeface="Calibri"/>
              </a:defRPr>
            </a:lvl5pPr>
            <a:lvl6pPr indent="0" lvl="5" marL="0" marR="0" rtl="0" algn="l">
              <a:spcBef>
                <a:spcPts val="0"/>
              </a:spcBef>
              <a:buNone/>
              <a:defRPr sz="1800">
                <a:solidFill>
                  <a:srgbClr val="888888"/>
                </a:solidFill>
                <a:latin typeface="Calibri"/>
                <a:ea typeface="Calibri"/>
                <a:cs typeface="Calibri"/>
                <a:sym typeface="Calibri"/>
              </a:defRPr>
            </a:lvl6pPr>
            <a:lvl7pPr indent="0" lvl="6" marL="0" marR="0" rtl="0" algn="l">
              <a:spcBef>
                <a:spcPts val="0"/>
              </a:spcBef>
              <a:buNone/>
              <a:defRPr sz="1800">
                <a:solidFill>
                  <a:srgbClr val="888888"/>
                </a:solidFill>
                <a:latin typeface="Calibri"/>
                <a:ea typeface="Calibri"/>
                <a:cs typeface="Calibri"/>
                <a:sym typeface="Calibri"/>
              </a:defRPr>
            </a:lvl7pPr>
            <a:lvl8pPr indent="0" lvl="7" marL="0" marR="0" rtl="0" algn="l">
              <a:spcBef>
                <a:spcPts val="0"/>
              </a:spcBef>
              <a:buNone/>
              <a:defRPr sz="1800">
                <a:solidFill>
                  <a:srgbClr val="888888"/>
                </a:solidFill>
                <a:latin typeface="Calibri"/>
                <a:ea typeface="Calibri"/>
                <a:cs typeface="Calibri"/>
                <a:sym typeface="Calibri"/>
              </a:defRPr>
            </a:lvl8pPr>
            <a:lvl9pPr indent="0" lvl="8" marL="0" marR="0" rtl="0" algn="l">
              <a:spcBef>
                <a:spcPts val="0"/>
              </a:spcBef>
              <a:buNone/>
              <a:defRPr sz="18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6"/>
          <p:cNvGrpSpPr/>
          <p:nvPr/>
        </p:nvGrpSpPr>
        <p:grpSpPr>
          <a:xfrm>
            <a:off x="944054" y="5343295"/>
            <a:ext cx="7804380" cy="215444"/>
            <a:chOff x="944054" y="5343295"/>
            <a:chExt cx="7804380" cy="215444"/>
          </a:xfrm>
        </p:grpSpPr>
        <p:sp>
          <p:nvSpPr>
            <p:cNvPr id="11" name="Google Shape;11;p26"/>
            <p:cNvSpPr txBox="1"/>
            <p:nvPr/>
          </p:nvSpPr>
          <p:spPr>
            <a:xfrm>
              <a:off x="944054" y="5343295"/>
              <a:ext cx="2390398"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800" u="none" cap="none" strike="noStrike">
                  <a:solidFill>
                    <a:srgbClr val="7F7F7F"/>
                  </a:solidFill>
                  <a:latin typeface="Calibri"/>
                  <a:ea typeface="Calibri"/>
                  <a:cs typeface="Calibri"/>
                  <a:sym typeface="Calibri"/>
                </a:rPr>
                <a:t>ANÁLISIS DEL ENTORNO DE NEGOCIOS  •  SESIÓN 03</a:t>
              </a:r>
              <a:endParaRPr sz="800">
                <a:solidFill>
                  <a:srgbClr val="7F7F7F"/>
                </a:solidFill>
                <a:latin typeface="Calibri"/>
                <a:ea typeface="Calibri"/>
                <a:cs typeface="Calibri"/>
                <a:sym typeface="Calibri"/>
              </a:endParaRPr>
            </a:p>
          </p:txBody>
        </p:sp>
        <p:sp>
          <p:nvSpPr>
            <p:cNvPr id="12" name="Google Shape;12;p26"/>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600">
                  <a:solidFill>
                    <a:srgbClr val="7F7F7F"/>
                  </a:solidFill>
                  <a:latin typeface="Calibri"/>
                  <a:ea typeface="Calibri"/>
                  <a:cs typeface="Calibri"/>
                  <a:sym typeface="Calibri"/>
                </a:rPr>
                <a:t>© ISIL. Todos los derechos reservados</a:t>
              </a:r>
              <a:endParaRPr/>
            </a:p>
          </p:txBody>
        </p:sp>
      </p:grpSp>
      <p:pic>
        <p:nvPicPr>
          <p:cNvPr id="13" name="Google Shape;13;p26"/>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36.png"/><Relationship Id="rId5" Type="http://schemas.openxmlformats.org/officeDocument/2006/relationships/image" Target="../media/image28.jpg"/><Relationship Id="rId6" Type="http://schemas.openxmlformats.org/officeDocument/2006/relationships/image" Target="../media/image33.gif"/><Relationship Id="rId7" Type="http://schemas.openxmlformats.org/officeDocument/2006/relationships/image" Target="../media/image25.gif"/><Relationship Id="rId8" Type="http://schemas.openxmlformats.org/officeDocument/2006/relationships/image" Target="../media/image2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54.jpg"/><Relationship Id="rId5" Type="http://schemas.openxmlformats.org/officeDocument/2006/relationships/image" Target="../media/image3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32.jpg"/><Relationship Id="rId5" Type="http://schemas.openxmlformats.org/officeDocument/2006/relationships/image" Target="../media/image34.jpg"/><Relationship Id="rId6" Type="http://schemas.openxmlformats.org/officeDocument/2006/relationships/image" Target="../media/image47.jpg"/><Relationship Id="rId7" Type="http://schemas.openxmlformats.org/officeDocument/2006/relationships/image" Target="../media/image4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52.gif"/><Relationship Id="rId5"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31.png"/><Relationship Id="rId5"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3.jpg"/><Relationship Id="rId4" Type="http://schemas.openxmlformats.org/officeDocument/2006/relationships/image" Target="../media/image4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8.jpg"/><Relationship Id="rId4" Type="http://schemas.openxmlformats.org/officeDocument/2006/relationships/image" Target="../media/image19.png"/><Relationship Id="rId5" Type="http://schemas.openxmlformats.org/officeDocument/2006/relationships/image" Target="../media/image39.png"/><Relationship Id="rId6" Type="http://schemas.openxmlformats.org/officeDocument/2006/relationships/image" Target="../media/image4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9.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6.jpg"/><Relationship Id="rId4" Type="http://schemas.openxmlformats.org/officeDocument/2006/relationships/image" Target="../media/image42.jpg"/><Relationship Id="rId5" Type="http://schemas.openxmlformats.org/officeDocument/2006/relationships/image" Target="../media/image51.jpg"/><Relationship Id="rId6"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1.jpg"/><Relationship Id="rId4" Type="http://schemas.openxmlformats.org/officeDocument/2006/relationships/image" Target="../media/image53.jpg"/><Relationship Id="rId5" Type="http://schemas.openxmlformats.org/officeDocument/2006/relationships/image" Target="../media/image55.jpg"/><Relationship Id="rId6" Type="http://schemas.openxmlformats.org/officeDocument/2006/relationships/image" Target="../media/image56.jpg"/><Relationship Id="rId7"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1.jpg"/><Relationship Id="rId4" Type="http://schemas.openxmlformats.org/officeDocument/2006/relationships/image" Target="../media/image13.jpg"/><Relationship Id="rId5" Type="http://schemas.openxmlformats.org/officeDocument/2006/relationships/image" Target="../media/image38.jpg"/><Relationship Id="rId6"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jpg"/><Relationship Id="rId9" Type="http://schemas.openxmlformats.org/officeDocument/2006/relationships/image" Target="../media/image16.png"/><Relationship Id="rId5" Type="http://schemas.openxmlformats.org/officeDocument/2006/relationships/image" Target="../media/image2.jpg"/><Relationship Id="rId6" Type="http://schemas.openxmlformats.org/officeDocument/2006/relationships/image" Target="../media/image23.jpg"/><Relationship Id="rId7" Type="http://schemas.openxmlformats.org/officeDocument/2006/relationships/image" Target="../media/image11.jpg"/><Relationship Id="rId8"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jpg"/><Relationship Id="rId9" Type="http://schemas.openxmlformats.org/officeDocument/2006/relationships/image" Target="../media/image16.png"/><Relationship Id="rId5" Type="http://schemas.openxmlformats.org/officeDocument/2006/relationships/image" Target="../media/image2.jpg"/><Relationship Id="rId6" Type="http://schemas.openxmlformats.org/officeDocument/2006/relationships/image" Target="../media/image23.jpg"/><Relationship Id="rId7" Type="http://schemas.openxmlformats.org/officeDocument/2006/relationships/image" Target="../media/image11.jp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37.jpg"/><Relationship Id="rId5" Type="http://schemas.openxmlformats.org/officeDocument/2006/relationships/image" Target="../media/image16.png"/><Relationship Id="rId6" Type="http://schemas.openxmlformats.org/officeDocument/2006/relationships/image" Target="../media/image30.jpg"/><Relationship Id="rId7" Type="http://schemas.openxmlformats.org/officeDocument/2006/relationships/image" Target="../media/image24.jpg"/><Relationship Id="rId8"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8" name="Google Shape;28;p1"/>
          <p:cNvPicPr preferRelativeResize="0"/>
          <p:nvPr/>
        </p:nvPicPr>
        <p:blipFill rotWithShape="1">
          <a:blip r:embed="rId3">
            <a:alphaModFix/>
          </a:blip>
          <a:srcRect b="0" l="0" r="0" t="0"/>
          <a:stretch/>
        </p:blipFill>
        <p:spPr>
          <a:xfrm>
            <a:off x="-32084" y="0"/>
            <a:ext cx="3307883" cy="5715000"/>
          </a:xfrm>
          <a:prstGeom prst="rect">
            <a:avLst/>
          </a:prstGeom>
          <a:noFill/>
          <a:ln>
            <a:noFill/>
          </a:ln>
        </p:spPr>
      </p:pic>
      <p:sp>
        <p:nvSpPr>
          <p:cNvPr id="29" name="Google Shape;29;p1"/>
          <p:cNvSpPr txBox="1"/>
          <p:nvPr/>
        </p:nvSpPr>
        <p:spPr>
          <a:xfrm>
            <a:off x="3810059" y="3117181"/>
            <a:ext cx="5014349" cy="775597"/>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¿Qué es el planeamiento estratégico?</a:t>
            </a:r>
            <a:endParaRPr/>
          </a:p>
          <a:p>
            <a:pPr indent="-177800" lvl="0" marL="177800" marR="0" rtl="0" algn="l">
              <a:lnSpc>
                <a:spcPct val="120000"/>
              </a:lnSpc>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Visión – Misión</a:t>
            </a:r>
            <a:endParaRPr sz="1400">
              <a:solidFill>
                <a:schemeClr val="dk1"/>
              </a:solidFill>
              <a:latin typeface="Calibri"/>
              <a:ea typeface="Calibri"/>
              <a:cs typeface="Calibri"/>
              <a:sym typeface="Calibri"/>
            </a:endParaRPr>
          </a:p>
          <a:p>
            <a:pPr indent="-177800" lvl="0" marL="177800" marR="0" rtl="0" algn="l">
              <a:lnSpc>
                <a:spcPct val="120000"/>
              </a:lnSpc>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Análisis del entorno</a:t>
            </a:r>
            <a:endParaRPr sz="1400">
              <a:solidFill>
                <a:schemeClr val="dk1"/>
              </a:solidFill>
              <a:latin typeface="Calibri"/>
              <a:ea typeface="Calibri"/>
              <a:cs typeface="Calibri"/>
              <a:sym typeface="Calibri"/>
            </a:endParaRPr>
          </a:p>
        </p:txBody>
      </p:sp>
      <p:sp>
        <p:nvSpPr>
          <p:cNvPr id="30" name="Google Shape;30;p1"/>
          <p:cNvSpPr txBox="1"/>
          <p:nvPr/>
        </p:nvSpPr>
        <p:spPr>
          <a:xfrm>
            <a:off x="3788084" y="1715775"/>
            <a:ext cx="4887604" cy="1013226"/>
          </a:xfrm>
          <a:prstGeom prst="rect">
            <a:avLst/>
          </a:prstGeom>
          <a:noFill/>
          <a:ln>
            <a:noFill/>
          </a:ln>
        </p:spPr>
        <p:txBody>
          <a:bodyPr anchorCtr="0" anchor="t" bIns="0" lIns="0" spcFirstLastPara="1" rIns="0" wrap="square" tIns="0">
            <a:spAutoFit/>
          </a:bodyPr>
          <a:lstStyle/>
          <a:p>
            <a:pPr indent="0" lvl="0" marL="0" marR="0" rtl="0" algn="l">
              <a:lnSpc>
                <a:spcPct val="77000"/>
              </a:lnSpc>
              <a:spcBef>
                <a:spcPts val="0"/>
              </a:spcBef>
              <a:spcAft>
                <a:spcPts val="0"/>
              </a:spcAft>
              <a:buNone/>
            </a:pPr>
            <a:r>
              <a:rPr b="1" lang="es-ES" sz="4200">
                <a:solidFill>
                  <a:schemeClr val="dk1"/>
                </a:solidFill>
                <a:latin typeface="Calibri"/>
                <a:ea typeface="Calibri"/>
                <a:cs typeface="Calibri"/>
                <a:sym typeface="Calibri"/>
              </a:rPr>
              <a:t>PLANEAMIENTO</a:t>
            </a:r>
            <a:endParaRPr/>
          </a:p>
          <a:p>
            <a:pPr indent="0" lvl="0" marL="0" marR="0" rtl="0" algn="l">
              <a:lnSpc>
                <a:spcPct val="77000"/>
              </a:lnSpc>
              <a:spcBef>
                <a:spcPts val="0"/>
              </a:spcBef>
              <a:spcAft>
                <a:spcPts val="0"/>
              </a:spcAft>
              <a:buNone/>
            </a:pPr>
            <a:r>
              <a:rPr b="1" lang="es-ES" sz="4200">
                <a:solidFill>
                  <a:schemeClr val="dk1"/>
                </a:solidFill>
                <a:latin typeface="Calibri"/>
                <a:ea typeface="Calibri"/>
                <a:cs typeface="Calibri"/>
                <a:sym typeface="Calibri"/>
              </a:rPr>
              <a:t>ESTRATÉGICO</a:t>
            </a:r>
            <a:endParaRPr/>
          </a:p>
        </p:txBody>
      </p:sp>
      <p:sp>
        <p:nvSpPr>
          <p:cNvPr id="31" name="Google Shape;31;p1"/>
          <p:cNvSpPr txBox="1"/>
          <p:nvPr/>
        </p:nvSpPr>
        <p:spPr>
          <a:xfrm>
            <a:off x="7488238" y="1556945"/>
            <a:ext cx="1325661"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8000">
                <a:solidFill>
                  <a:srgbClr val="15BDAD"/>
                </a:solidFill>
                <a:latin typeface="Calibri"/>
                <a:ea typeface="Calibri"/>
                <a:cs typeface="Calibri"/>
                <a:sym typeface="Calibri"/>
              </a:rPr>
              <a:t>03</a:t>
            </a:r>
            <a:endParaRPr/>
          </a:p>
        </p:txBody>
      </p:sp>
      <p:cxnSp>
        <p:nvCxnSpPr>
          <p:cNvPr id="32" name="Google Shape;32;p1"/>
          <p:cNvCxnSpPr/>
          <p:nvPr/>
        </p:nvCxnSpPr>
        <p:spPr>
          <a:xfrm flipH="1">
            <a:off x="7509262" y="1683793"/>
            <a:ext cx="3" cy="1023258"/>
          </a:xfrm>
          <a:prstGeom prst="straightConnector1">
            <a:avLst/>
          </a:prstGeom>
          <a:noFill/>
          <a:ln cap="flat" cmpd="sng" w="28575">
            <a:solidFill>
              <a:srgbClr val="15BDAD"/>
            </a:solidFill>
            <a:prstDash val="solid"/>
            <a:round/>
            <a:headEnd len="sm" w="sm" type="none"/>
            <a:tailEnd len="sm" w="sm" type="none"/>
          </a:ln>
        </p:spPr>
      </p:cxnSp>
      <p:pic>
        <p:nvPicPr>
          <p:cNvPr id="33" name="Google Shape;33;p1"/>
          <p:cNvPicPr preferRelativeResize="0"/>
          <p:nvPr/>
        </p:nvPicPr>
        <p:blipFill rotWithShape="1">
          <a:blip r:embed="rId4">
            <a:alphaModFix/>
          </a:blip>
          <a:srcRect b="0" l="0" r="2385" t="23217"/>
          <a:stretch/>
        </p:blipFill>
        <p:spPr>
          <a:xfrm rot="10800000">
            <a:off x="-32084" y="2037708"/>
            <a:ext cx="3513634" cy="3673279"/>
          </a:xfrm>
          <a:prstGeom prst="rect">
            <a:avLst/>
          </a:prstGeom>
          <a:noFill/>
          <a:ln>
            <a:noFill/>
          </a:ln>
        </p:spPr>
      </p:pic>
      <p:sp>
        <p:nvSpPr>
          <p:cNvPr id="34" name="Google Shape;34;p1"/>
          <p:cNvSpPr/>
          <p:nvPr/>
        </p:nvSpPr>
        <p:spPr>
          <a:xfrm>
            <a:off x="3816350" y="1387918"/>
            <a:ext cx="2606355"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300">
                <a:solidFill>
                  <a:schemeClr val="dk1"/>
                </a:solidFill>
                <a:latin typeface="Calibri"/>
                <a:ea typeface="Calibri"/>
                <a:cs typeface="Calibri"/>
                <a:sym typeface="Calibri"/>
              </a:rPr>
              <a:t>ANÁLISIS DEL ENTORNO DE NEGOCIOS</a:t>
            </a:r>
            <a:endParaRPr sz="1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p:nvPr/>
        </p:nvSpPr>
        <p:spPr>
          <a:xfrm>
            <a:off x="1662541" y="1584347"/>
            <a:ext cx="5825698" cy="892492"/>
          </a:xfrm>
          <a:prstGeom prst="rect">
            <a:avLst/>
          </a:prstGeom>
          <a:solidFill>
            <a:srgbClr val="E88F23"/>
          </a:solidFill>
          <a:ln>
            <a:noFill/>
          </a:ln>
        </p:spPr>
        <p:txBody>
          <a:bodyPr anchorCtr="0" anchor="ctr" bIns="45700" lIns="91425" spcFirstLastPara="1" rIns="91425" wrap="square" tIns="45700">
            <a:noAutofit/>
          </a:bodyPr>
          <a:lstStyle/>
          <a:p>
            <a:pPr indent="0" lvl="0" marL="44450" marR="0" rtl="0" algn="l">
              <a:spcBef>
                <a:spcPts val="0"/>
              </a:spcBef>
              <a:spcAft>
                <a:spcPts val="0"/>
              </a:spcAft>
              <a:buNone/>
            </a:pPr>
            <a:r>
              <a:rPr lang="es-ES" sz="1600">
                <a:solidFill>
                  <a:schemeClr val="lt1"/>
                </a:solidFill>
                <a:latin typeface="Calibri"/>
                <a:ea typeface="Calibri"/>
                <a:cs typeface="Calibri"/>
                <a:sym typeface="Calibri"/>
              </a:rPr>
              <a:t>Ser una de las 20 mejores empresas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multinacionales del mundo para el 2020”.</a:t>
            </a:r>
            <a:endParaRPr/>
          </a:p>
        </p:txBody>
      </p:sp>
      <p:sp>
        <p:nvSpPr>
          <p:cNvPr id="183" name="Google Shape;183;p10"/>
          <p:cNvSpPr/>
          <p:nvPr/>
        </p:nvSpPr>
        <p:spPr>
          <a:xfrm>
            <a:off x="5464277" y="1635261"/>
            <a:ext cx="1949441" cy="7595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p10"/>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185" name="Google Shape;185;p10"/>
          <p:cNvSpPr/>
          <p:nvPr/>
        </p:nvSpPr>
        <p:spPr>
          <a:xfrm>
            <a:off x="3409974" y="920632"/>
            <a:ext cx="2324052"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ES" sz="1600">
                <a:solidFill>
                  <a:schemeClr val="dk1"/>
                </a:solidFill>
                <a:latin typeface="Calibri"/>
                <a:ea typeface="Calibri"/>
                <a:cs typeface="Calibri"/>
                <a:sym typeface="Calibri"/>
              </a:rPr>
              <a:t>EJEMPLO DE VISIONES</a:t>
            </a:r>
            <a:endParaRPr/>
          </a:p>
        </p:txBody>
      </p:sp>
      <p:sp>
        <p:nvSpPr>
          <p:cNvPr id="186" name="Google Shape;186;p10"/>
          <p:cNvSpPr txBox="1"/>
          <p:nvPr/>
        </p:nvSpPr>
        <p:spPr>
          <a:xfrm>
            <a:off x="1652719" y="1273514"/>
            <a:ext cx="5835519"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AJE GROUP</a:t>
            </a:r>
            <a:endParaRPr b="1" sz="1400">
              <a:solidFill>
                <a:schemeClr val="lt1"/>
              </a:solidFill>
              <a:latin typeface="Calibri"/>
              <a:ea typeface="Calibri"/>
              <a:cs typeface="Calibri"/>
              <a:sym typeface="Calibri"/>
            </a:endParaRPr>
          </a:p>
        </p:txBody>
      </p:sp>
      <p:pic>
        <p:nvPicPr>
          <p:cNvPr descr="http://www.ajegroup.com/images/aje-contacto-proveedores.png" id="187" name="Google Shape;187;p10"/>
          <p:cNvPicPr preferRelativeResize="0"/>
          <p:nvPr/>
        </p:nvPicPr>
        <p:blipFill rotWithShape="1">
          <a:blip r:embed="rId4">
            <a:alphaModFix/>
          </a:blip>
          <a:srcRect b="0" l="0" r="0" t="0"/>
          <a:stretch/>
        </p:blipFill>
        <p:spPr>
          <a:xfrm>
            <a:off x="6415548" y="1670886"/>
            <a:ext cx="839427" cy="721599"/>
          </a:xfrm>
          <a:prstGeom prst="rect">
            <a:avLst/>
          </a:prstGeom>
          <a:noFill/>
          <a:ln>
            <a:noFill/>
          </a:ln>
        </p:spPr>
      </p:pic>
      <p:pic>
        <p:nvPicPr>
          <p:cNvPr descr="http://2.bp.blogspot.com/-sf7VSBFnPmw/TdX_OAGcBhI/AAAAAAAAAHc/pTeSDW-sRwI/s1600/logo_AJE.jpg" id="188" name="Google Shape;188;p10"/>
          <p:cNvPicPr preferRelativeResize="0"/>
          <p:nvPr/>
        </p:nvPicPr>
        <p:blipFill rotWithShape="1">
          <a:blip r:embed="rId5">
            <a:alphaModFix/>
          </a:blip>
          <a:srcRect b="0" l="0" r="0" t="0"/>
          <a:stretch/>
        </p:blipFill>
        <p:spPr>
          <a:xfrm>
            <a:off x="5619936" y="1801446"/>
            <a:ext cx="701151" cy="405929"/>
          </a:xfrm>
          <a:prstGeom prst="rect">
            <a:avLst/>
          </a:prstGeom>
          <a:noFill/>
          <a:ln>
            <a:noFill/>
          </a:ln>
        </p:spPr>
      </p:pic>
      <p:sp>
        <p:nvSpPr>
          <p:cNvPr id="189" name="Google Shape;189;p10"/>
          <p:cNvSpPr txBox="1"/>
          <p:nvPr/>
        </p:nvSpPr>
        <p:spPr>
          <a:xfrm>
            <a:off x="1662541" y="2595075"/>
            <a:ext cx="5825698" cy="260667"/>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KELLOG´S</a:t>
            </a:r>
            <a:endParaRPr b="1" sz="1400">
              <a:solidFill>
                <a:schemeClr val="lt1"/>
              </a:solidFill>
              <a:latin typeface="Calibri"/>
              <a:ea typeface="Calibri"/>
              <a:cs typeface="Calibri"/>
              <a:sym typeface="Calibri"/>
            </a:endParaRPr>
          </a:p>
        </p:txBody>
      </p:sp>
      <p:sp>
        <p:nvSpPr>
          <p:cNvPr id="190" name="Google Shape;190;p10"/>
          <p:cNvSpPr/>
          <p:nvPr/>
        </p:nvSpPr>
        <p:spPr>
          <a:xfrm>
            <a:off x="1662541" y="2896801"/>
            <a:ext cx="5825698" cy="892492"/>
          </a:xfrm>
          <a:prstGeom prst="rect">
            <a:avLst/>
          </a:prstGeom>
          <a:solidFill>
            <a:srgbClr val="13ADA0"/>
          </a:solidFill>
          <a:ln>
            <a:noFill/>
          </a:ln>
        </p:spPr>
        <p:txBody>
          <a:bodyPr anchorCtr="0" anchor="ctr" bIns="45700" lIns="91425" spcFirstLastPara="1" rIns="91425" wrap="square" tIns="45700">
            <a:noAutofit/>
          </a:bodyPr>
          <a:lstStyle/>
          <a:p>
            <a:pPr indent="0" lvl="0" marL="46038" marR="0" rtl="0" algn="l">
              <a:spcBef>
                <a:spcPts val="0"/>
              </a:spcBef>
              <a:spcAft>
                <a:spcPts val="0"/>
              </a:spcAft>
              <a:buNone/>
            </a:pPr>
            <a:r>
              <a:rPr lang="es-ES" sz="1600">
                <a:solidFill>
                  <a:schemeClr val="lt1"/>
                </a:solidFill>
                <a:latin typeface="Calibri"/>
                <a:ea typeface="Calibri"/>
                <a:cs typeface="Calibri"/>
                <a:sym typeface="Calibri"/>
              </a:rPr>
              <a:t>“Tener los cereales de la compañía en el</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 desayuno de cada mesa del mundo”.</a:t>
            </a:r>
            <a:endParaRPr/>
          </a:p>
        </p:txBody>
      </p:sp>
      <p:pic>
        <p:nvPicPr>
          <p:cNvPr descr="http://www.frugallivingnw.com/wp-content/uploads/2011/03/kelloggs-cereal.gif" id="191" name="Google Shape;191;p10"/>
          <p:cNvPicPr preferRelativeResize="0"/>
          <p:nvPr/>
        </p:nvPicPr>
        <p:blipFill rotWithShape="1">
          <a:blip r:embed="rId6">
            <a:alphaModFix/>
          </a:blip>
          <a:srcRect b="-4238" l="-67319" r="0" t="-9579"/>
          <a:stretch/>
        </p:blipFill>
        <p:spPr>
          <a:xfrm>
            <a:off x="5369668" y="2969836"/>
            <a:ext cx="2044050" cy="758758"/>
          </a:xfrm>
          <a:prstGeom prst="rect">
            <a:avLst/>
          </a:prstGeom>
          <a:solidFill>
            <a:schemeClr val="lt1"/>
          </a:solidFill>
          <a:ln>
            <a:noFill/>
          </a:ln>
        </p:spPr>
      </p:pic>
      <p:pic>
        <p:nvPicPr>
          <p:cNvPr descr="http://swotti.starmedia.com/tmp/swotti/cacheA2VSBG9NCW==/imgKellogs2.jpg" id="192" name="Google Shape;192;p10"/>
          <p:cNvPicPr preferRelativeResize="0"/>
          <p:nvPr/>
        </p:nvPicPr>
        <p:blipFill rotWithShape="1">
          <a:blip r:embed="rId7">
            <a:alphaModFix/>
          </a:blip>
          <a:srcRect b="32834" l="0" r="0" t="33582"/>
          <a:stretch/>
        </p:blipFill>
        <p:spPr>
          <a:xfrm>
            <a:off x="5407732" y="3165290"/>
            <a:ext cx="817844" cy="346126"/>
          </a:xfrm>
          <a:prstGeom prst="rect">
            <a:avLst/>
          </a:prstGeom>
          <a:noFill/>
          <a:ln>
            <a:noFill/>
          </a:ln>
        </p:spPr>
      </p:pic>
      <p:sp>
        <p:nvSpPr>
          <p:cNvPr id="193" name="Google Shape;193;p10"/>
          <p:cNvSpPr txBox="1"/>
          <p:nvPr/>
        </p:nvSpPr>
        <p:spPr>
          <a:xfrm>
            <a:off x="1662540" y="3901031"/>
            <a:ext cx="5825698" cy="260667"/>
          </a:xfrm>
          <a:prstGeom prst="rect">
            <a:avLst/>
          </a:prstGeom>
          <a:solidFill>
            <a:srgbClr val="8058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Para que la declaración de la Visión resulte eficaz</a:t>
            </a:r>
            <a:endParaRPr/>
          </a:p>
        </p:txBody>
      </p:sp>
      <p:sp>
        <p:nvSpPr>
          <p:cNvPr id="194" name="Google Shape;194;p10"/>
          <p:cNvSpPr/>
          <p:nvPr/>
        </p:nvSpPr>
        <p:spPr>
          <a:xfrm>
            <a:off x="1662541" y="4222397"/>
            <a:ext cx="5825698" cy="975077"/>
          </a:xfrm>
          <a:prstGeom prst="rect">
            <a:avLst/>
          </a:prstGeom>
          <a:solidFill>
            <a:srgbClr val="8058A6"/>
          </a:solidFill>
          <a:ln>
            <a:noFill/>
          </a:ln>
        </p:spPr>
        <p:txBody>
          <a:bodyPr anchorCtr="0" anchor="ctr" bIns="45700" lIns="91425" spcFirstLastPara="1" rIns="91425" wrap="square" tIns="45700">
            <a:noAutofit/>
          </a:bodyPr>
          <a:lstStyle/>
          <a:p>
            <a:pPr indent="0" lvl="0" marL="46038" marR="0" rtl="0" algn="l">
              <a:spcBef>
                <a:spcPts val="0"/>
              </a:spcBef>
              <a:spcAft>
                <a:spcPts val="0"/>
              </a:spcAft>
              <a:buNone/>
            </a:pPr>
            <a:r>
              <a:rPr lang="es-ES" sz="1600">
                <a:solidFill>
                  <a:schemeClr val="lt1"/>
                </a:solidFill>
                <a:latin typeface="Calibri"/>
                <a:ea typeface="Calibri"/>
                <a:cs typeface="Calibri"/>
                <a:sym typeface="Calibri"/>
              </a:rPr>
              <a:t>Deberá transmitir una imagen general de la aspiración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y generar una respuesta emocional intensa en solo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unas cuantas palabras.</a:t>
            </a:r>
            <a:endParaRPr/>
          </a:p>
        </p:txBody>
      </p:sp>
      <p:pic>
        <p:nvPicPr>
          <p:cNvPr descr="http://grupoliderarte.com/images/persona-pensando.jpg" id="195" name="Google Shape;195;p10"/>
          <p:cNvPicPr preferRelativeResize="0"/>
          <p:nvPr/>
        </p:nvPicPr>
        <p:blipFill rotWithShape="1">
          <a:blip r:embed="rId8">
            <a:alphaModFix/>
          </a:blip>
          <a:srcRect b="0" l="0" r="0" t="0"/>
          <a:stretch/>
        </p:blipFill>
        <p:spPr>
          <a:xfrm flipH="1">
            <a:off x="6625882" y="4297573"/>
            <a:ext cx="787836" cy="829029"/>
          </a:xfrm>
          <a:prstGeom prst="rect">
            <a:avLst/>
          </a:prstGeom>
          <a:noFill/>
          <a:ln>
            <a:noFill/>
          </a:ln>
        </p:spPr>
      </p:pic>
      <p:sp>
        <p:nvSpPr>
          <p:cNvPr id="196" name="Google Shape;196;p10"/>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1"/>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202" name="Google Shape;202;p11"/>
          <p:cNvSpPr/>
          <p:nvPr/>
        </p:nvSpPr>
        <p:spPr>
          <a:xfrm>
            <a:off x="511153" y="924936"/>
            <a:ext cx="4572000" cy="1132618"/>
          </a:xfrm>
          <a:prstGeom prst="rect">
            <a:avLst/>
          </a:prstGeom>
          <a:noFill/>
          <a:ln>
            <a:noFill/>
          </a:ln>
        </p:spPr>
        <p:txBody>
          <a:bodyPr anchorCtr="0" anchor="t" bIns="0" lIns="0" spcFirstLastPara="1" rIns="0" wrap="square" tIns="0">
            <a:spAutoFit/>
          </a:bodyPr>
          <a:lstStyle/>
          <a:p>
            <a:pPr indent="0" lvl="0" marL="0" marR="0" rtl="0" algn="just">
              <a:lnSpc>
                <a:spcPct val="90000"/>
              </a:lnSpc>
              <a:spcBef>
                <a:spcPts val="0"/>
              </a:spcBef>
              <a:spcAft>
                <a:spcPts val="0"/>
              </a:spcAft>
              <a:buNone/>
            </a:pPr>
            <a:r>
              <a:rPr b="1" lang="es-ES" sz="1600">
                <a:solidFill>
                  <a:schemeClr val="dk1"/>
                </a:solidFill>
                <a:latin typeface="Calibri"/>
                <a:ea typeface="Calibri"/>
                <a:cs typeface="Calibri"/>
                <a:sym typeface="Calibri"/>
              </a:rPr>
              <a:t>¿QUÉ DEBE CONTENER LA MISIÓN?</a:t>
            </a:r>
            <a:endParaRPr/>
          </a:p>
          <a:p>
            <a:pPr indent="-180975" lvl="0" marL="180975" marR="0" rtl="0" algn="just">
              <a:lnSpc>
                <a:spcPct val="9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Giro, producto o servicio. </a:t>
            </a:r>
            <a:endParaRPr/>
          </a:p>
          <a:p>
            <a:pPr indent="-180975" lvl="0" marL="180975" marR="0" rtl="0" algn="just">
              <a:lnSpc>
                <a:spcPct val="9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Mercado, clientes.</a:t>
            </a:r>
            <a:endParaRPr/>
          </a:p>
          <a:p>
            <a:pPr indent="-180975" lvl="0" marL="180975" marR="0" rtl="0" algn="just">
              <a:lnSpc>
                <a:spcPct val="9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Lo que queremos alcanzar.</a:t>
            </a:r>
            <a:endParaRPr/>
          </a:p>
          <a:p>
            <a:pPr indent="-180975" lvl="0" marL="180975" marR="0" rtl="0" algn="just">
              <a:lnSpc>
                <a:spcPct val="9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Forma de lograr el liderazgo competitivo.</a:t>
            </a:r>
            <a:endParaRPr/>
          </a:p>
        </p:txBody>
      </p:sp>
      <p:sp>
        <p:nvSpPr>
          <p:cNvPr id="203" name="Google Shape;203;p11"/>
          <p:cNvSpPr txBox="1"/>
          <p:nvPr/>
        </p:nvSpPr>
        <p:spPr>
          <a:xfrm>
            <a:off x="684214" y="2180063"/>
            <a:ext cx="3816350"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AJE GROUP</a:t>
            </a:r>
            <a:endParaRPr b="1" sz="1400">
              <a:solidFill>
                <a:schemeClr val="lt1"/>
              </a:solidFill>
              <a:latin typeface="Calibri"/>
              <a:ea typeface="Calibri"/>
              <a:cs typeface="Calibri"/>
              <a:sym typeface="Calibri"/>
            </a:endParaRPr>
          </a:p>
        </p:txBody>
      </p:sp>
      <p:sp>
        <p:nvSpPr>
          <p:cNvPr id="204" name="Google Shape;204;p11"/>
          <p:cNvSpPr/>
          <p:nvPr/>
        </p:nvSpPr>
        <p:spPr>
          <a:xfrm>
            <a:off x="684214" y="2497139"/>
            <a:ext cx="3816350" cy="2700336"/>
          </a:xfrm>
          <a:prstGeom prst="rect">
            <a:avLst/>
          </a:prstGeom>
          <a:solidFill>
            <a:srgbClr val="FBE9D0"/>
          </a:solidFill>
          <a:ln>
            <a:noFill/>
          </a:ln>
        </p:spPr>
        <p:txBody>
          <a:bodyPr anchorCtr="0" anchor="t" bIns="45700" lIns="91425" spcFirstLastPara="1" rIns="91425" wrap="square" tIns="45700">
            <a:noAutofit/>
          </a:bodyPr>
          <a:lstStyle/>
          <a:p>
            <a:pPr indent="0" lvl="0" marL="9525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95250" marR="0" rtl="0" algn="l">
              <a:spcBef>
                <a:spcPts val="0"/>
              </a:spcBef>
              <a:spcAft>
                <a:spcPts val="0"/>
              </a:spcAft>
              <a:buNone/>
            </a:pPr>
            <a:r>
              <a:rPr lang="es-ES" sz="1400">
                <a:solidFill>
                  <a:schemeClr val="dk1"/>
                </a:solidFill>
                <a:latin typeface="Calibri"/>
                <a:ea typeface="Calibri"/>
                <a:cs typeface="Calibri"/>
                <a:sym typeface="Calibri"/>
              </a:rPr>
              <a:t>“Somos una empresa de alimentos integrada por personas con espíritu de empresa, comprometidas en fijar nuevos estándares </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de excelencia en la satisfacción al cliente y </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en lograr nuevos niveles de éxito competitivo en cada categoría de negocios en que competimos para beneficio de nuestros accionistas, clientes, trabajadores y comunidad”.</a:t>
            </a:r>
            <a:endParaRPr/>
          </a:p>
        </p:txBody>
      </p:sp>
      <p:sp>
        <p:nvSpPr>
          <p:cNvPr id="205" name="Google Shape;205;p11"/>
          <p:cNvSpPr txBox="1"/>
          <p:nvPr/>
        </p:nvSpPr>
        <p:spPr>
          <a:xfrm>
            <a:off x="4643438" y="2180063"/>
            <a:ext cx="3852862" cy="260667"/>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AJE GROUP</a:t>
            </a:r>
            <a:endParaRPr b="1" sz="1400">
              <a:solidFill>
                <a:schemeClr val="lt1"/>
              </a:solidFill>
              <a:latin typeface="Calibri"/>
              <a:ea typeface="Calibri"/>
              <a:cs typeface="Calibri"/>
              <a:sym typeface="Calibri"/>
            </a:endParaRPr>
          </a:p>
        </p:txBody>
      </p:sp>
      <p:sp>
        <p:nvSpPr>
          <p:cNvPr id="206" name="Google Shape;206;p11"/>
          <p:cNvSpPr/>
          <p:nvPr/>
        </p:nvSpPr>
        <p:spPr>
          <a:xfrm>
            <a:off x="4643438" y="2497138"/>
            <a:ext cx="3852862" cy="2700336"/>
          </a:xfrm>
          <a:prstGeom prst="rect">
            <a:avLst/>
          </a:prstGeom>
          <a:solidFill>
            <a:srgbClr val="D0F2EF"/>
          </a:solidFill>
          <a:ln>
            <a:noFill/>
          </a:ln>
        </p:spPr>
        <p:txBody>
          <a:bodyPr anchorCtr="0" anchor="t" bIns="45700" lIns="91425" spcFirstLastPara="1" rIns="91425" wrap="square" tIns="45700">
            <a:noAutofit/>
          </a:bodyPr>
          <a:lstStyle/>
          <a:p>
            <a:pPr indent="0" lvl="0" marL="88900" marR="0" rtl="0" algn="l">
              <a:spcBef>
                <a:spcPts val="0"/>
              </a:spcBef>
              <a:spcAft>
                <a:spcPts val="0"/>
              </a:spcAft>
              <a:buNone/>
            </a:pPr>
            <a:r>
              <a:t/>
            </a:r>
            <a:endParaRPr sz="1500">
              <a:solidFill>
                <a:schemeClr val="dk1"/>
              </a:solidFill>
              <a:latin typeface="Calibri"/>
              <a:ea typeface="Calibri"/>
              <a:cs typeface="Calibri"/>
              <a:sym typeface="Calibri"/>
            </a:endParaRPr>
          </a:p>
          <a:p>
            <a:pPr indent="0" lvl="0" marL="88900" marR="0" rtl="0" algn="l">
              <a:spcBef>
                <a:spcPts val="0"/>
              </a:spcBef>
              <a:spcAft>
                <a:spcPts val="0"/>
              </a:spcAft>
              <a:buNone/>
            </a:pPr>
            <a:r>
              <a:rPr lang="es-ES" sz="1400">
                <a:solidFill>
                  <a:schemeClr val="dk1"/>
                </a:solidFill>
                <a:latin typeface="Calibri"/>
                <a:ea typeface="Calibri"/>
                <a:cs typeface="Calibri"/>
                <a:sym typeface="Calibri"/>
              </a:rPr>
              <a:t>“Producir y comercializar bienes y servicios de óptima calidad dirigidos al sector de bebidas y alimentos, tanto para el mercado local como de exportación. Buscar la satisfacción de las necesidades reales de los consumidores. Generar un proceso continuo de cambio para mantener unidades productivas, modernas, eficientes, competitivas y rentables a nivel mundial. Contribuir al proceso de desarrollo del país”.</a:t>
            </a:r>
            <a:endParaRPr sz="1400">
              <a:solidFill>
                <a:schemeClr val="dk1"/>
              </a:solidFill>
              <a:latin typeface="Calibri"/>
              <a:ea typeface="Calibri"/>
              <a:cs typeface="Calibri"/>
              <a:sym typeface="Calibri"/>
            </a:endParaRPr>
          </a:p>
        </p:txBody>
      </p:sp>
      <p:pic>
        <p:nvPicPr>
          <p:cNvPr descr="http://2.bp.blogspot.com/_ez_IxqsFUX8/S-Ipav0nOcI/AAAAAAAAAIc/tvAKUlt-UM8/s1600/alicorp.jpg" id="207" name="Google Shape;207;p11"/>
          <p:cNvPicPr preferRelativeResize="0"/>
          <p:nvPr/>
        </p:nvPicPr>
        <p:blipFill rotWithShape="1">
          <a:blip r:embed="rId4">
            <a:alphaModFix/>
          </a:blip>
          <a:srcRect b="-2330" l="-4041" r="-3629" t="-8840"/>
          <a:stretch/>
        </p:blipFill>
        <p:spPr>
          <a:xfrm>
            <a:off x="2136490" y="4771349"/>
            <a:ext cx="940402" cy="273019"/>
          </a:xfrm>
          <a:prstGeom prst="rect">
            <a:avLst/>
          </a:prstGeom>
          <a:solidFill>
            <a:schemeClr val="lt1"/>
          </a:solidFill>
          <a:ln>
            <a:noFill/>
          </a:ln>
        </p:spPr>
      </p:pic>
      <p:pic>
        <p:nvPicPr>
          <p:cNvPr descr="http://1.bp.blogspot.com/-89OmKgsgZNE/UKqH0Ax2VjI/AAAAAAAAADY/zX8rgqLnmXg/s1600/Backus.jpg" id="208" name="Google Shape;208;p11"/>
          <p:cNvPicPr preferRelativeResize="0"/>
          <p:nvPr/>
        </p:nvPicPr>
        <p:blipFill rotWithShape="1">
          <a:blip r:embed="rId5">
            <a:alphaModFix/>
          </a:blip>
          <a:srcRect b="0" l="0" r="0" t="0"/>
          <a:stretch/>
        </p:blipFill>
        <p:spPr>
          <a:xfrm>
            <a:off x="6119113" y="4771348"/>
            <a:ext cx="858062" cy="281687"/>
          </a:xfrm>
          <a:prstGeom prst="rect">
            <a:avLst/>
          </a:prstGeom>
          <a:noFill/>
          <a:ln>
            <a:noFill/>
          </a:ln>
        </p:spPr>
      </p:pic>
      <p:sp>
        <p:nvSpPr>
          <p:cNvPr id="209" name="Google Shape;209;p11"/>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2"/>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215" name="Google Shape;215;p12"/>
          <p:cNvSpPr/>
          <p:nvPr/>
        </p:nvSpPr>
        <p:spPr>
          <a:xfrm>
            <a:off x="503238" y="4506312"/>
            <a:ext cx="817245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600">
                <a:solidFill>
                  <a:schemeClr val="dk1"/>
                </a:solidFill>
                <a:latin typeface="Calibri"/>
                <a:ea typeface="Calibri"/>
                <a:cs typeface="Calibri"/>
                <a:sym typeface="Calibri"/>
              </a:rPr>
              <a:t>Brindar la mejor experiencia de ciclismo, ofreciendo equipos y servicios de alta calidad para los amantes de este deporte, dando a conocer al Perú como destino turístico de aventura.</a:t>
            </a:r>
            <a:endParaRPr/>
          </a:p>
        </p:txBody>
      </p:sp>
      <p:sp>
        <p:nvSpPr>
          <p:cNvPr id="216" name="Google Shape;216;p12"/>
          <p:cNvSpPr/>
          <p:nvPr/>
        </p:nvSpPr>
        <p:spPr>
          <a:xfrm rot="5400000">
            <a:off x="4384475" y="530259"/>
            <a:ext cx="375050" cy="7423364"/>
          </a:xfrm>
          <a:prstGeom prst="rightBrace">
            <a:avLst>
              <a:gd fmla="val 49318" name="adj1"/>
              <a:gd fmla="val 50000" name="adj2"/>
            </a:avLst>
          </a:prstGeom>
          <a:noFill/>
          <a:ln cap="flat" cmpd="sng" w="25400">
            <a:solidFill>
              <a:srgbClr val="13AD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050">
              <a:solidFill>
                <a:schemeClr val="lt1"/>
              </a:solidFill>
              <a:latin typeface="Calibri"/>
              <a:ea typeface="Calibri"/>
              <a:cs typeface="Calibri"/>
              <a:sym typeface="Calibri"/>
            </a:endParaRPr>
          </a:p>
        </p:txBody>
      </p:sp>
      <p:sp>
        <p:nvSpPr>
          <p:cNvPr id="217" name="Google Shape;217;p12"/>
          <p:cNvSpPr txBox="1"/>
          <p:nvPr/>
        </p:nvSpPr>
        <p:spPr>
          <a:xfrm>
            <a:off x="1060267" y="3520303"/>
            <a:ext cx="1067957" cy="276999"/>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¿PARA QUÉ?</a:t>
            </a:r>
            <a:endParaRPr/>
          </a:p>
        </p:txBody>
      </p:sp>
      <p:sp>
        <p:nvSpPr>
          <p:cNvPr id="218" name="Google Shape;218;p12"/>
          <p:cNvSpPr txBox="1"/>
          <p:nvPr/>
        </p:nvSpPr>
        <p:spPr>
          <a:xfrm>
            <a:off x="1060269" y="2886190"/>
            <a:ext cx="1059279" cy="276999"/>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¿A QUIÉN?</a:t>
            </a:r>
            <a:endParaRPr/>
          </a:p>
        </p:txBody>
      </p:sp>
      <p:sp>
        <p:nvSpPr>
          <p:cNvPr id="219" name="Google Shape;219;p12"/>
          <p:cNvSpPr txBox="1"/>
          <p:nvPr/>
        </p:nvSpPr>
        <p:spPr>
          <a:xfrm>
            <a:off x="1060268" y="2170665"/>
            <a:ext cx="1059279" cy="276999"/>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¿CÓMO?</a:t>
            </a:r>
            <a:endParaRPr/>
          </a:p>
        </p:txBody>
      </p:sp>
      <p:sp>
        <p:nvSpPr>
          <p:cNvPr id="220" name="Google Shape;220;p12"/>
          <p:cNvSpPr txBox="1"/>
          <p:nvPr/>
        </p:nvSpPr>
        <p:spPr>
          <a:xfrm>
            <a:off x="1060269" y="1417638"/>
            <a:ext cx="1059278" cy="276999"/>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¿QUÉ?</a:t>
            </a:r>
            <a:endParaRPr/>
          </a:p>
        </p:txBody>
      </p:sp>
      <p:sp>
        <p:nvSpPr>
          <p:cNvPr id="221" name="Google Shape;221;p12"/>
          <p:cNvSpPr/>
          <p:nvPr/>
        </p:nvSpPr>
        <p:spPr>
          <a:xfrm rot="10800000">
            <a:off x="2293100" y="1437818"/>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12"/>
          <p:cNvSpPr/>
          <p:nvPr/>
        </p:nvSpPr>
        <p:spPr>
          <a:xfrm rot="10800000">
            <a:off x="2293101" y="2190845"/>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12"/>
          <p:cNvSpPr/>
          <p:nvPr/>
        </p:nvSpPr>
        <p:spPr>
          <a:xfrm rot="10800000">
            <a:off x="2293101" y="2906370"/>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2"/>
          <p:cNvSpPr/>
          <p:nvPr/>
        </p:nvSpPr>
        <p:spPr>
          <a:xfrm rot="10800000">
            <a:off x="2270204" y="3540482"/>
            <a:ext cx="344366" cy="236639"/>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2"/>
          <p:cNvSpPr txBox="1"/>
          <p:nvPr/>
        </p:nvSpPr>
        <p:spPr>
          <a:xfrm>
            <a:off x="2756549" y="3520303"/>
            <a:ext cx="1893488" cy="276999"/>
          </a:xfrm>
          <a:prstGeom prst="rect">
            <a:avLst/>
          </a:prstGeom>
          <a:solidFill>
            <a:srgbClr val="18B0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chemeClr val="lt1"/>
                </a:solidFill>
                <a:latin typeface="Calibri"/>
                <a:ea typeface="Calibri"/>
                <a:cs typeface="Calibri"/>
                <a:sym typeface="Calibri"/>
              </a:rPr>
              <a:t>¿Para qué?</a:t>
            </a:r>
            <a:endParaRPr sz="1200">
              <a:solidFill>
                <a:schemeClr val="lt1"/>
              </a:solidFill>
              <a:latin typeface="Calibri"/>
              <a:ea typeface="Calibri"/>
              <a:cs typeface="Calibri"/>
              <a:sym typeface="Calibri"/>
            </a:endParaRPr>
          </a:p>
        </p:txBody>
      </p:sp>
      <p:sp>
        <p:nvSpPr>
          <p:cNvPr id="226" name="Google Shape;226;p12"/>
          <p:cNvSpPr txBox="1"/>
          <p:nvPr/>
        </p:nvSpPr>
        <p:spPr>
          <a:xfrm>
            <a:off x="2759083" y="2886190"/>
            <a:ext cx="1900917" cy="276999"/>
          </a:xfrm>
          <a:prstGeom prst="rect">
            <a:avLst/>
          </a:prstGeom>
          <a:solidFill>
            <a:srgbClr val="18B0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chemeClr val="lt1"/>
                </a:solidFill>
                <a:latin typeface="Calibri"/>
                <a:ea typeface="Calibri"/>
                <a:cs typeface="Calibri"/>
                <a:sym typeface="Calibri"/>
              </a:rPr>
              <a:t>¿A quién lo ofrece?</a:t>
            </a:r>
            <a:endParaRPr sz="1200">
              <a:solidFill>
                <a:schemeClr val="lt1"/>
              </a:solidFill>
              <a:latin typeface="Calibri"/>
              <a:ea typeface="Calibri"/>
              <a:cs typeface="Calibri"/>
              <a:sym typeface="Calibri"/>
            </a:endParaRPr>
          </a:p>
        </p:txBody>
      </p:sp>
      <p:sp>
        <p:nvSpPr>
          <p:cNvPr id="227" name="Google Shape;227;p12"/>
          <p:cNvSpPr txBox="1"/>
          <p:nvPr/>
        </p:nvSpPr>
        <p:spPr>
          <a:xfrm>
            <a:off x="2759084" y="2170665"/>
            <a:ext cx="1890954" cy="276999"/>
          </a:xfrm>
          <a:prstGeom prst="rect">
            <a:avLst/>
          </a:prstGeom>
          <a:solidFill>
            <a:srgbClr val="18B0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200">
                <a:solidFill>
                  <a:schemeClr val="lt1"/>
                </a:solidFill>
                <a:latin typeface="Calibri"/>
                <a:ea typeface="Calibri"/>
                <a:cs typeface="Calibri"/>
                <a:sym typeface="Calibri"/>
              </a:rPr>
              <a:t>¿Cómo lo logra?</a:t>
            </a:r>
            <a:endParaRPr sz="1200">
              <a:solidFill>
                <a:schemeClr val="lt1"/>
              </a:solidFill>
              <a:latin typeface="Calibri"/>
              <a:ea typeface="Calibri"/>
              <a:cs typeface="Calibri"/>
              <a:sym typeface="Calibri"/>
            </a:endParaRPr>
          </a:p>
        </p:txBody>
      </p:sp>
      <p:sp>
        <p:nvSpPr>
          <p:cNvPr id="228" name="Google Shape;228;p12"/>
          <p:cNvSpPr txBox="1"/>
          <p:nvPr/>
        </p:nvSpPr>
        <p:spPr>
          <a:xfrm>
            <a:off x="2759083" y="1417638"/>
            <a:ext cx="1890954" cy="276999"/>
          </a:xfrm>
          <a:prstGeom prst="rect">
            <a:avLst/>
          </a:prstGeom>
          <a:solidFill>
            <a:srgbClr val="18B0B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¿Qué ofrece la Empresa?</a:t>
            </a:r>
            <a:endParaRPr b="1" sz="1200">
              <a:solidFill>
                <a:schemeClr val="lt1"/>
              </a:solidFill>
              <a:latin typeface="Calibri"/>
              <a:ea typeface="Calibri"/>
              <a:cs typeface="Calibri"/>
              <a:sym typeface="Calibri"/>
            </a:endParaRPr>
          </a:p>
        </p:txBody>
      </p:sp>
      <p:sp>
        <p:nvSpPr>
          <p:cNvPr id="229" name="Google Shape;229;p12"/>
          <p:cNvSpPr/>
          <p:nvPr/>
        </p:nvSpPr>
        <p:spPr>
          <a:xfrm rot="10800000">
            <a:off x="4734448" y="1437819"/>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2"/>
          <p:cNvSpPr/>
          <p:nvPr/>
        </p:nvSpPr>
        <p:spPr>
          <a:xfrm rot="10800000">
            <a:off x="4724485" y="2190845"/>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2"/>
          <p:cNvSpPr/>
          <p:nvPr/>
        </p:nvSpPr>
        <p:spPr>
          <a:xfrm rot="10800000">
            <a:off x="4729468" y="2906370"/>
            <a:ext cx="32147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2"/>
          <p:cNvSpPr/>
          <p:nvPr/>
        </p:nvSpPr>
        <p:spPr>
          <a:xfrm rot="10800000">
            <a:off x="4731799" y="3540483"/>
            <a:ext cx="306841" cy="236638"/>
          </a:xfrm>
          <a:prstGeom prst="lef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2"/>
          <p:cNvSpPr/>
          <p:nvPr/>
        </p:nvSpPr>
        <p:spPr>
          <a:xfrm>
            <a:off x="5165363" y="3420009"/>
            <a:ext cx="2081038" cy="477586"/>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lang="es-ES" sz="1200">
                <a:solidFill>
                  <a:schemeClr val="dk1"/>
                </a:solidFill>
                <a:latin typeface="Calibri"/>
                <a:ea typeface="Calibri"/>
                <a:cs typeface="Calibri"/>
                <a:sym typeface="Calibri"/>
              </a:rPr>
              <a:t>Presentar al Perú como destino turístico de aventura.</a:t>
            </a:r>
            <a:endParaRPr/>
          </a:p>
        </p:txBody>
      </p:sp>
      <p:sp>
        <p:nvSpPr>
          <p:cNvPr id="234" name="Google Shape;234;p12"/>
          <p:cNvSpPr/>
          <p:nvPr/>
        </p:nvSpPr>
        <p:spPr>
          <a:xfrm>
            <a:off x="5165363" y="2814944"/>
            <a:ext cx="2097896" cy="41949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lang="es-ES" sz="1200">
                <a:solidFill>
                  <a:schemeClr val="dk1"/>
                </a:solidFill>
                <a:latin typeface="Calibri"/>
                <a:ea typeface="Calibri"/>
                <a:cs typeface="Calibri"/>
                <a:sym typeface="Calibri"/>
              </a:rPr>
              <a:t>Para los amantes del ciclismo.</a:t>
            </a:r>
            <a:endParaRPr/>
          </a:p>
        </p:txBody>
      </p:sp>
      <p:sp>
        <p:nvSpPr>
          <p:cNvPr id="235" name="Google Shape;235;p12"/>
          <p:cNvSpPr/>
          <p:nvPr/>
        </p:nvSpPr>
        <p:spPr>
          <a:xfrm>
            <a:off x="5165363" y="2073762"/>
            <a:ext cx="1993425" cy="47080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lang="es-ES" sz="1200">
                <a:solidFill>
                  <a:schemeClr val="dk1"/>
                </a:solidFill>
                <a:latin typeface="Calibri"/>
                <a:ea typeface="Calibri"/>
                <a:cs typeface="Calibri"/>
                <a:sym typeface="Calibri"/>
              </a:rPr>
              <a:t>Ofreciendo equipos y servicios de alta calidad.</a:t>
            </a:r>
            <a:endParaRPr/>
          </a:p>
        </p:txBody>
      </p:sp>
      <p:sp>
        <p:nvSpPr>
          <p:cNvPr id="236" name="Google Shape;236;p12"/>
          <p:cNvSpPr/>
          <p:nvPr/>
        </p:nvSpPr>
        <p:spPr>
          <a:xfrm>
            <a:off x="5165363" y="1365251"/>
            <a:ext cx="2263627" cy="381773"/>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lang="es-ES" sz="1200">
                <a:solidFill>
                  <a:schemeClr val="dk1"/>
                </a:solidFill>
                <a:latin typeface="Calibri"/>
                <a:ea typeface="Calibri"/>
                <a:cs typeface="Calibri"/>
                <a:sym typeface="Calibri"/>
              </a:rPr>
              <a:t>La mejor experiencia de ciclismo</a:t>
            </a:r>
            <a:endParaRPr/>
          </a:p>
        </p:txBody>
      </p:sp>
      <p:pic>
        <p:nvPicPr>
          <p:cNvPr id="237" name="Google Shape;237;p12"/>
          <p:cNvPicPr preferRelativeResize="0"/>
          <p:nvPr/>
        </p:nvPicPr>
        <p:blipFill rotWithShape="1">
          <a:blip r:embed="rId4">
            <a:alphaModFix/>
          </a:blip>
          <a:srcRect b="15709" l="3594" r="1862" t="13348"/>
          <a:stretch/>
        </p:blipFill>
        <p:spPr>
          <a:xfrm>
            <a:off x="7488237" y="3411239"/>
            <a:ext cx="672853" cy="495126"/>
          </a:xfrm>
          <a:prstGeom prst="rect">
            <a:avLst/>
          </a:prstGeom>
          <a:noFill/>
          <a:ln>
            <a:noFill/>
          </a:ln>
        </p:spPr>
      </p:pic>
      <p:pic>
        <p:nvPicPr>
          <p:cNvPr id="238" name="Google Shape;238;p12"/>
          <p:cNvPicPr preferRelativeResize="0"/>
          <p:nvPr/>
        </p:nvPicPr>
        <p:blipFill rotWithShape="1">
          <a:blip r:embed="rId5">
            <a:alphaModFix/>
          </a:blip>
          <a:srcRect b="7008" l="23651" r="25820" t="21543"/>
          <a:stretch/>
        </p:blipFill>
        <p:spPr>
          <a:xfrm>
            <a:off x="7478354" y="2742363"/>
            <a:ext cx="682737" cy="543038"/>
          </a:xfrm>
          <a:prstGeom prst="rect">
            <a:avLst/>
          </a:prstGeom>
          <a:noFill/>
          <a:ln>
            <a:noFill/>
          </a:ln>
        </p:spPr>
      </p:pic>
      <p:pic>
        <p:nvPicPr>
          <p:cNvPr id="239" name="Google Shape;239;p12"/>
          <p:cNvPicPr preferRelativeResize="0"/>
          <p:nvPr/>
        </p:nvPicPr>
        <p:blipFill rotWithShape="1">
          <a:blip r:embed="rId6">
            <a:alphaModFix/>
          </a:blip>
          <a:srcRect b="0" l="-1742" r="6616" t="2845"/>
          <a:stretch/>
        </p:blipFill>
        <p:spPr>
          <a:xfrm>
            <a:off x="7438560" y="2027022"/>
            <a:ext cx="709526" cy="543196"/>
          </a:xfrm>
          <a:prstGeom prst="rect">
            <a:avLst/>
          </a:prstGeom>
          <a:noFill/>
          <a:ln>
            <a:noFill/>
          </a:ln>
        </p:spPr>
      </p:pic>
      <p:pic>
        <p:nvPicPr>
          <p:cNvPr id="240" name="Google Shape;240;p12"/>
          <p:cNvPicPr preferRelativeResize="0"/>
          <p:nvPr/>
        </p:nvPicPr>
        <p:blipFill rotWithShape="1">
          <a:blip r:embed="rId7">
            <a:alphaModFix/>
          </a:blip>
          <a:srcRect b="-1235" l="14214" r="13234" t="1236"/>
          <a:stretch/>
        </p:blipFill>
        <p:spPr>
          <a:xfrm>
            <a:off x="7489048" y="1186188"/>
            <a:ext cx="672042" cy="589364"/>
          </a:xfrm>
          <a:prstGeom prst="rect">
            <a:avLst/>
          </a:prstGeom>
          <a:noFill/>
          <a:ln>
            <a:noFill/>
          </a:ln>
        </p:spPr>
      </p:pic>
      <p:sp>
        <p:nvSpPr>
          <p:cNvPr id="241" name="Google Shape;241;p12"/>
          <p:cNvSpPr/>
          <p:nvPr/>
        </p:nvSpPr>
        <p:spPr>
          <a:xfrm>
            <a:off x="3352652" y="921146"/>
            <a:ext cx="2438697"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ES" sz="1600">
                <a:solidFill>
                  <a:schemeClr val="dk1"/>
                </a:solidFill>
                <a:latin typeface="Calibri"/>
                <a:ea typeface="Calibri"/>
                <a:cs typeface="Calibri"/>
                <a:sym typeface="Calibri"/>
              </a:rPr>
              <a:t>REDACTAR UNA MISIÓN</a:t>
            </a:r>
            <a:endParaRPr/>
          </a:p>
        </p:txBody>
      </p:sp>
      <p:sp>
        <p:nvSpPr>
          <p:cNvPr id="242" name="Google Shape;242;p12"/>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3"/>
          <p:cNvSpPr txBox="1"/>
          <p:nvPr/>
        </p:nvSpPr>
        <p:spPr>
          <a:xfrm>
            <a:off x="2384049" y="1353829"/>
            <a:ext cx="4917508" cy="1384995"/>
          </a:xfrm>
          <a:prstGeom prst="rect">
            <a:avLst/>
          </a:prstGeom>
          <a:noFill/>
          <a:ln>
            <a:noFill/>
          </a:ln>
        </p:spPr>
        <p:txBody>
          <a:bodyPr anchorCtr="0" anchor="t" bIns="0" lIns="0" spcFirstLastPara="1" rIns="0" wrap="square" tIns="0">
            <a:spAutoFit/>
          </a:bodyPr>
          <a:lstStyle/>
          <a:p>
            <a:pPr indent="0" lvl="0" marL="0" marR="0" rtl="0" algn="l">
              <a:lnSpc>
                <a:spcPct val="75000"/>
              </a:lnSpc>
              <a:spcBef>
                <a:spcPts val="0"/>
              </a:spcBef>
              <a:spcAft>
                <a:spcPts val="0"/>
              </a:spcAft>
              <a:buNone/>
            </a:pPr>
            <a:r>
              <a:rPr b="1" lang="es-ES" sz="4000">
                <a:solidFill>
                  <a:srgbClr val="595959"/>
                </a:solidFill>
                <a:latin typeface="Calibri"/>
                <a:ea typeface="Calibri"/>
                <a:cs typeface="Calibri"/>
                <a:sym typeface="Calibri"/>
              </a:rPr>
              <a:t>¿ESTÁS DE</a:t>
            </a:r>
            <a:br>
              <a:rPr b="1" lang="es-ES" sz="4000">
                <a:solidFill>
                  <a:srgbClr val="595959"/>
                </a:solidFill>
                <a:latin typeface="Calibri"/>
                <a:ea typeface="Calibri"/>
                <a:cs typeface="Calibri"/>
                <a:sym typeface="Calibri"/>
              </a:rPr>
            </a:br>
            <a:r>
              <a:rPr b="1" lang="es-ES" sz="4000">
                <a:solidFill>
                  <a:srgbClr val="595959"/>
                </a:solidFill>
                <a:latin typeface="Calibri"/>
                <a:ea typeface="Calibri"/>
                <a:cs typeface="Calibri"/>
                <a:sym typeface="Calibri"/>
              </a:rPr>
              <a:t>ACUERDO CON </a:t>
            </a:r>
            <a:br>
              <a:rPr b="1" lang="es-ES" sz="4000">
                <a:solidFill>
                  <a:srgbClr val="595959"/>
                </a:solidFill>
                <a:latin typeface="Calibri"/>
                <a:ea typeface="Calibri"/>
                <a:cs typeface="Calibri"/>
                <a:sym typeface="Calibri"/>
              </a:rPr>
            </a:br>
            <a:r>
              <a:rPr b="1" lang="es-ES" sz="4000">
                <a:solidFill>
                  <a:srgbClr val="595959"/>
                </a:solidFill>
                <a:latin typeface="Calibri"/>
                <a:ea typeface="Calibri"/>
                <a:cs typeface="Calibri"/>
                <a:sym typeface="Calibri"/>
              </a:rPr>
              <a:t>LA VISIÓN Y MISIÓN?</a:t>
            </a:r>
            <a:endParaRPr/>
          </a:p>
        </p:txBody>
      </p:sp>
      <p:cxnSp>
        <p:nvCxnSpPr>
          <p:cNvPr id="249" name="Google Shape;249;p13"/>
          <p:cNvCxnSpPr/>
          <p:nvPr/>
        </p:nvCxnSpPr>
        <p:spPr>
          <a:xfrm>
            <a:off x="2384049" y="3668190"/>
            <a:ext cx="2747514" cy="0"/>
          </a:xfrm>
          <a:prstGeom prst="straightConnector1">
            <a:avLst/>
          </a:prstGeom>
          <a:noFill/>
          <a:ln cap="flat" cmpd="sng" w="76200">
            <a:solidFill>
              <a:srgbClr val="595959"/>
            </a:solidFill>
            <a:prstDash val="solid"/>
            <a:round/>
            <a:headEnd len="sm" w="sm" type="none"/>
            <a:tailEnd len="sm" w="sm" type="none"/>
          </a:ln>
        </p:spPr>
      </p:cxnSp>
      <p:sp>
        <p:nvSpPr>
          <p:cNvPr id="250" name="Google Shape;250;p13"/>
          <p:cNvSpPr/>
          <p:nvPr/>
        </p:nvSpPr>
        <p:spPr>
          <a:xfrm>
            <a:off x="2384049" y="2738824"/>
            <a:ext cx="5971675" cy="1015663"/>
          </a:xfrm>
          <a:prstGeom prst="rect">
            <a:avLst/>
          </a:prstGeom>
          <a:noFill/>
          <a:ln>
            <a:noFill/>
          </a:ln>
        </p:spPr>
        <p:txBody>
          <a:bodyPr anchorCtr="0" anchor="t" bIns="0" lIns="0" spcFirstLastPara="1" rIns="0" wrap="square" tIns="0">
            <a:spAutoFit/>
          </a:bodyPr>
          <a:lstStyle/>
          <a:p>
            <a:pPr indent="0" lvl="0" marL="0" marR="0" rtl="0" algn="l">
              <a:lnSpc>
                <a:spcPct val="75000"/>
              </a:lnSpc>
              <a:spcBef>
                <a:spcPts val="0"/>
              </a:spcBef>
              <a:spcAft>
                <a:spcPts val="0"/>
              </a:spcAft>
              <a:buNone/>
            </a:pPr>
            <a:r>
              <a:rPr b="1" lang="es-ES" sz="8800">
                <a:solidFill>
                  <a:srgbClr val="15BDAD"/>
                </a:solidFill>
                <a:latin typeface="Calibri"/>
                <a:ea typeface="Calibri"/>
                <a:cs typeface="Calibri"/>
                <a:sym typeface="Calibri"/>
              </a:rPr>
              <a:t>¿POR QUÉ?</a:t>
            </a:r>
            <a:endParaRPr b="1" sz="5400">
              <a:solidFill>
                <a:srgbClr val="15BDAD"/>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14"/>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256" name="Google Shape;256;p14"/>
          <p:cNvSpPr txBox="1"/>
          <p:nvPr/>
        </p:nvSpPr>
        <p:spPr>
          <a:xfrm>
            <a:off x="505552" y="924882"/>
            <a:ext cx="3779111" cy="397031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VISIÓN Y MISIÓN DE ROSAMÁS</a:t>
            </a:r>
            <a:endParaRPr b="1" sz="16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500"/>
              <a:buFont typeface="Arial"/>
              <a:buChar char="•"/>
            </a:pPr>
            <a:r>
              <a:rPr b="1" lang="es-ES" sz="1500">
                <a:solidFill>
                  <a:schemeClr val="dk1"/>
                </a:solidFill>
                <a:latin typeface="Calibri"/>
                <a:ea typeface="Calibri"/>
                <a:cs typeface="Calibri"/>
                <a:sym typeface="Calibri"/>
              </a:rPr>
              <a:t>VISIÓN</a:t>
            </a:r>
            <a:endParaRPr/>
          </a:p>
          <a:p>
            <a:pPr indent="0" lvl="0" marL="179388" marR="0" rtl="0" algn="l">
              <a:spcBef>
                <a:spcPts val="0"/>
              </a:spcBef>
              <a:spcAft>
                <a:spcPts val="0"/>
              </a:spcAft>
              <a:buNone/>
            </a:pPr>
            <a:r>
              <a:rPr lang="es-ES" sz="1500">
                <a:solidFill>
                  <a:schemeClr val="dk1"/>
                </a:solidFill>
                <a:latin typeface="Calibri"/>
                <a:ea typeface="Calibri"/>
                <a:cs typeface="Calibri"/>
                <a:sym typeface="Calibri"/>
              </a:rPr>
              <a:t>Ser una empresa dedicada a la comunicación de mensajes a través de diversos presentes, líder en calidad de servicio e innovación, con un personal competitivo y altamente capacitado, con productos y servicios que se adapten a las necesidades del mercado.</a:t>
            </a:r>
            <a:endParaRPr/>
          </a:p>
          <a:p>
            <a:pPr indent="0" lvl="0" marL="0" marR="0" rtl="0" algn="just">
              <a:spcBef>
                <a:spcPts val="0"/>
              </a:spcBef>
              <a:spcAft>
                <a:spcPts val="0"/>
              </a:spcAft>
              <a:buNone/>
            </a:pPr>
            <a:r>
              <a:t/>
            </a:r>
            <a:endParaRPr b="1" sz="1500">
              <a:solidFill>
                <a:schemeClr val="dk1"/>
              </a:solidFill>
              <a:latin typeface="Calibri"/>
              <a:ea typeface="Calibri"/>
              <a:cs typeface="Calibri"/>
              <a:sym typeface="Calibri"/>
            </a:endParaRPr>
          </a:p>
          <a:p>
            <a:pPr indent="-179388" lvl="0" marL="179388" marR="0" rtl="0" algn="just">
              <a:spcBef>
                <a:spcPts val="0"/>
              </a:spcBef>
              <a:spcAft>
                <a:spcPts val="0"/>
              </a:spcAft>
              <a:buClr>
                <a:schemeClr val="dk1"/>
              </a:buClr>
              <a:buSzPts val="1500"/>
              <a:buFont typeface="Arial"/>
              <a:buChar char="•"/>
            </a:pPr>
            <a:r>
              <a:rPr b="1" lang="es-ES" sz="1500">
                <a:solidFill>
                  <a:schemeClr val="dk1"/>
                </a:solidFill>
                <a:latin typeface="Calibri"/>
                <a:ea typeface="Calibri"/>
                <a:cs typeface="Calibri"/>
                <a:sym typeface="Calibri"/>
              </a:rPr>
              <a:t>MISIÓN</a:t>
            </a:r>
            <a:endParaRPr b="1" sz="1500">
              <a:solidFill>
                <a:schemeClr val="dk1"/>
              </a:solidFill>
              <a:latin typeface="Calibri"/>
              <a:ea typeface="Calibri"/>
              <a:cs typeface="Calibri"/>
              <a:sym typeface="Calibri"/>
            </a:endParaRPr>
          </a:p>
          <a:p>
            <a:pPr indent="0" lvl="0" marL="179388" marR="0" rtl="0" algn="l">
              <a:spcBef>
                <a:spcPts val="0"/>
              </a:spcBef>
              <a:spcAft>
                <a:spcPts val="0"/>
              </a:spcAft>
              <a:buNone/>
            </a:pPr>
            <a:r>
              <a:rPr lang="es-ES" sz="1500">
                <a:solidFill>
                  <a:schemeClr val="dk1"/>
                </a:solidFill>
                <a:latin typeface="Calibri"/>
                <a:ea typeface="Calibri"/>
                <a:cs typeface="Calibri"/>
                <a:sym typeface="Calibri"/>
              </a:rPr>
              <a:t>Lograr que se desarrollen relaciones afectivas entre los clientes y las personas que inspiran en ellos sentimientos  de amistad y de amor. Brindar un producto y servicio innovador de calidad garantizada, durante las 24 horas del día, buscando siempre el 100 % de la satisfacción del  cliente.</a:t>
            </a:r>
            <a:endParaRPr/>
          </a:p>
        </p:txBody>
      </p:sp>
      <p:grpSp>
        <p:nvGrpSpPr>
          <p:cNvPr id="257" name="Google Shape;257;p14"/>
          <p:cNvGrpSpPr/>
          <p:nvPr/>
        </p:nvGrpSpPr>
        <p:grpSpPr>
          <a:xfrm>
            <a:off x="4937759" y="3422339"/>
            <a:ext cx="3146961" cy="1123245"/>
            <a:chOff x="5440918" y="3505571"/>
            <a:chExt cx="2880774" cy="1028235"/>
          </a:xfrm>
        </p:grpSpPr>
        <p:sp>
          <p:nvSpPr>
            <p:cNvPr id="258" name="Google Shape;258;p14"/>
            <p:cNvSpPr/>
            <p:nvPr/>
          </p:nvSpPr>
          <p:spPr>
            <a:xfrm>
              <a:off x="6583401" y="3505571"/>
              <a:ext cx="1738291" cy="1028235"/>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1" lang="es-ES" sz="1275">
                  <a:solidFill>
                    <a:schemeClr val="lt1"/>
                  </a:solidFill>
                  <a:latin typeface="Calibri"/>
                  <a:ea typeface="Calibri"/>
                  <a:cs typeface="Calibri"/>
                  <a:sym typeface="Calibri"/>
                </a:rPr>
                <a:t>ROSAMAS.COM</a:t>
              </a:r>
              <a:endParaRPr b="1" i="1" sz="1275">
                <a:solidFill>
                  <a:schemeClr val="lt1"/>
                </a:solidFill>
                <a:latin typeface="Calibri"/>
                <a:ea typeface="Calibri"/>
                <a:cs typeface="Calibri"/>
                <a:sym typeface="Calibri"/>
              </a:endParaRPr>
            </a:p>
          </p:txBody>
        </p:sp>
        <p:pic>
          <p:nvPicPr>
            <p:cNvPr descr="http://dulcegalleta.pe.tripod.com/rosatel.gif" id="259" name="Google Shape;259;p14"/>
            <p:cNvPicPr preferRelativeResize="0"/>
            <p:nvPr/>
          </p:nvPicPr>
          <p:blipFill rotWithShape="1">
            <a:blip r:embed="rId4">
              <a:alphaModFix/>
            </a:blip>
            <a:srcRect b="0" l="0" r="73911" t="0"/>
            <a:stretch/>
          </p:blipFill>
          <p:spPr>
            <a:xfrm>
              <a:off x="5440918" y="3505571"/>
              <a:ext cx="1142483" cy="1028235"/>
            </a:xfrm>
            <a:prstGeom prst="rect">
              <a:avLst/>
            </a:prstGeom>
            <a:noFill/>
            <a:ln>
              <a:noFill/>
            </a:ln>
          </p:spPr>
        </p:pic>
      </p:grpSp>
      <p:pic>
        <p:nvPicPr>
          <p:cNvPr id="260" name="Google Shape;260;p14"/>
          <p:cNvPicPr preferRelativeResize="0"/>
          <p:nvPr/>
        </p:nvPicPr>
        <p:blipFill rotWithShape="1">
          <a:blip r:embed="rId5">
            <a:alphaModFix/>
          </a:blip>
          <a:srcRect b="0" l="0" r="0" t="0"/>
          <a:stretch/>
        </p:blipFill>
        <p:spPr>
          <a:xfrm>
            <a:off x="5580379" y="1130867"/>
            <a:ext cx="1861719" cy="2139997"/>
          </a:xfrm>
          <a:prstGeom prst="rect">
            <a:avLst/>
          </a:prstGeom>
          <a:noFill/>
          <a:ln>
            <a:noFill/>
          </a:ln>
        </p:spPr>
      </p:pic>
      <p:sp>
        <p:nvSpPr>
          <p:cNvPr id="261" name="Google Shape;261;p14"/>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nvSpPr>
        <p:spPr>
          <a:xfrm>
            <a:off x="2384049" y="1353829"/>
            <a:ext cx="4917508" cy="1384995"/>
          </a:xfrm>
          <a:prstGeom prst="rect">
            <a:avLst/>
          </a:prstGeom>
          <a:noFill/>
          <a:ln>
            <a:noFill/>
          </a:ln>
        </p:spPr>
        <p:txBody>
          <a:bodyPr anchorCtr="0" anchor="t" bIns="0" lIns="0" spcFirstLastPara="1" rIns="0" wrap="square" tIns="0">
            <a:spAutoFit/>
          </a:bodyPr>
          <a:lstStyle/>
          <a:p>
            <a:pPr indent="0" lvl="0" marL="0" marR="0" rtl="0" algn="l">
              <a:lnSpc>
                <a:spcPct val="75000"/>
              </a:lnSpc>
              <a:spcBef>
                <a:spcPts val="0"/>
              </a:spcBef>
              <a:spcAft>
                <a:spcPts val="0"/>
              </a:spcAft>
              <a:buNone/>
            </a:pPr>
            <a:r>
              <a:rPr b="1" lang="es-ES" sz="4000">
                <a:solidFill>
                  <a:srgbClr val="595959"/>
                </a:solidFill>
                <a:latin typeface="Calibri"/>
                <a:ea typeface="Calibri"/>
                <a:cs typeface="Calibri"/>
                <a:sym typeface="Calibri"/>
              </a:rPr>
              <a:t>¿ESTÁS DE</a:t>
            </a:r>
            <a:br>
              <a:rPr b="1" lang="es-ES" sz="4000">
                <a:solidFill>
                  <a:srgbClr val="595959"/>
                </a:solidFill>
                <a:latin typeface="Calibri"/>
                <a:ea typeface="Calibri"/>
                <a:cs typeface="Calibri"/>
                <a:sym typeface="Calibri"/>
              </a:rPr>
            </a:br>
            <a:r>
              <a:rPr b="1" lang="es-ES" sz="4000">
                <a:solidFill>
                  <a:srgbClr val="595959"/>
                </a:solidFill>
                <a:latin typeface="Calibri"/>
                <a:ea typeface="Calibri"/>
                <a:cs typeface="Calibri"/>
                <a:sym typeface="Calibri"/>
              </a:rPr>
              <a:t>ACUERDO CON </a:t>
            </a:r>
            <a:br>
              <a:rPr b="1" lang="es-ES" sz="4000">
                <a:solidFill>
                  <a:srgbClr val="595959"/>
                </a:solidFill>
                <a:latin typeface="Calibri"/>
                <a:ea typeface="Calibri"/>
                <a:cs typeface="Calibri"/>
                <a:sym typeface="Calibri"/>
              </a:rPr>
            </a:br>
            <a:r>
              <a:rPr b="1" lang="es-ES" sz="4000">
                <a:solidFill>
                  <a:srgbClr val="595959"/>
                </a:solidFill>
                <a:latin typeface="Calibri"/>
                <a:ea typeface="Calibri"/>
                <a:cs typeface="Calibri"/>
                <a:sym typeface="Calibri"/>
              </a:rPr>
              <a:t>LA VISIÓN Y MISIÓN?</a:t>
            </a:r>
            <a:endParaRPr/>
          </a:p>
        </p:txBody>
      </p:sp>
      <p:cxnSp>
        <p:nvCxnSpPr>
          <p:cNvPr id="268" name="Google Shape;268;p15"/>
          <p:cNvCxnSpPr/>
          <p:nvPr/>
        </p:nvCxnSpPr>
        <p:spPr>
          <a:xfrm>
            <a:off x="2384049" y="3668190"/>
            <a:ext cx="2747514" cy="0"/>
          </a:xfrm>
          <a:prstGeom prst="straightConnector1">
            <a:avLst/>
          </a:prstGeom>
          <a:noFill/>
          <a:ln cap="flat" cmpd="sng" w="76200">
            <a:solidFill>
              <a:srgbClr val="595959"/>
            </a:solidFill>
            <a:prstDash val="solid"/>
            <a:round/>
            <a:headEnd len="sm" w="sm" type="none"/>
            <a:tailEnd len="sm" w="sm" type="none"/>
          </a:ln>
        </p:spPr>
      </p:cxnSp>
      <p:sp>
        <p:nvSpPr>
          <p:cNvPr id="269" name="Google Shape;269;p15"/>
          <p:cNvSpPr/>
          <p:nvPr/>
        </p:nvSpPr>
        <p:spPr>
          <a:xfrm>
            <a:off x="2384049" y="2738824"/>
            <a:ext cx="5761468" cy="1015663"/>
          </a:xfrm>
          <a:prstGeom prst="rect">
            <a:avLst/>
          </a:prstGeom>
          <a:noFill/>
          <a:ln>
            <a:noFill/>
          </a:ln>
        </p:spPr>
        <p:txBody>
          <a:bodyPr anchorCtr="0" anchor="t" bIns="0" lIns="0" spcFirstLastPara="1" rIns="0" wrap="square" tIns="0">
            <a:spAutoFit/>
          </a:bodyPr>
          <a:lstStyle/>
          <a:p>
            <a:pPr indent="0" lvl="0" marL="0" marR="0" rtl="0" algn="l">
              <a:lnSpc>
                <a:spcPct val="75000"/>
              </a:lnSpc>
              <a:spcBef>
                <a:spcPts val="0"/>
              </a:spcBef>
              <a:spcAft>
                <a:spcPts val="0"/>
              </a:spcAft>
              <a:buNone/>
            </a:pPr>
            <a:r>
              <a:rPr b="1" lang="es-ES" sz="8800">
                <a:solidFill>
                  <a:srgbClr val="15BDAD"/>
                </a:solidFill>
                <a:latin typeface="Calibri"/>
                <a:ea typeface="Calibri"/>
                <a:cs typeface="Calibri"/>
                <a:sym typeface="Calibri"/>
              </a:rPr>
              <a:t>¿POR QUÉ?</a:t>
            </a:r>
            <a:endParaRPr b="1" sz="5400">
              <a:solidFill>
                <a:srgbClr val="15BDAD"/>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6"/>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275" name="Google Shape;275;p16"/>
          <p:cNvSpPr txBox="1"/>
          <p:nvPr/>
        </p:nvSpPr>
        <p:spPr>
          <a:xfrm>
            <a:off x="511152" y="1486185"/>
            <a:ext cx="3773511" cy="293926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VISIÓN Y MISIÓN BANCO DE CRÉDITO</a:t>
            </a:r>
            <a:endParaRPr/>
          </a:p>
          <a:p>
            <a:pPr indent="-179388" lvl="0" marL="179388"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VISIÓN</a:t>
            </a:r>
            <a:endParaRPr/>
          </a:p>
          <a:p>
            <a:pPr indent="0" lvl="0" marL="179388" marR="0" rtl="0" algn="l">
              <a:spcBef>
                <a:spcPts val="0"/>
              </a:spcBef>
              <a:spcAft>
                <a:spcPts val="0"/>
              </a:spcAft>
              <a:buNone/>
            </a:pPr>
            <a:r>
              <a:rPr lang="es-ES" sz="1600">
                <a:solidFill>
                  <a:schemeClr val="dk1"/>
                </a:solidFill>
                <a:latin typeface="Calibri"/>
                <a:ea typeface="Calibri"/>
                <a:cs typeface="Calibri"/>
                <a:sym typeface="Calibri"/>
              </a:rPr>
              <a:t>Ser el banco líder en todos los segmentos y productos que ofrecemos.</a:t>
            </a:r>
            <a:endParaRPr/>
          </a:p>
          <a:p>
            <a:pPr indent="0" lvl="0" marL="0" marR="0" rtl="0" algn="just">
              <a:spcBef>
                <a:spcPts val="0"/>
              </a:spcBef>
              <a:spcAft>
                <a:spcPts val="0"/>
              </a:spcAft>
              <a:buNone/>
            </a:pPr>
            <a:r>
              <a:t/>
            </a:r>
            <a:endParaRPr b="1" sz="1600">
              <a:solidFill>
                <a:schemeClr val="dk1"/>
              </a:solidFill>
              <a:latin typeface="Calibri"/>
              <a:ea typeface="Calibri"/>
              <a:cs typeface="Calibri"/>
              <a:sym typeface="Calibri"/>
            </a:endParaRPr>
          </a:p>
          <a:p>
            <a:pPr indent="-179388" lvl="0" marL="179388" marR="0" rtl="0" algn="just">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MISIÓN</a:t>
            </a:r>
            <a:endParaRPr b="1" sz="1600">
              <a:solidFill>
                <a:schemeClr val="dk1"/>
              </a:solidFill>
              <a:latin typeface="Calibri"/>
              <a:ea typeface="Calibri"/>
              <a:cs typeface="Calibri"/>
              <a:sym typeface="Calibri"/>
            </a:endParaRPr>
          </a:p>
          <a:p>
            <a:pPr indent="0" lvl="0" marL="179388" marR="0" rtl="0" algn="l">
              <a:spcBef>
                <a:spcPts val="0"/>
              </a:spcBef>
              <a:spcAft>
                <a:spcPts val="0"/>
              </a:spcAft>
              <a:buNone/>
            </a:pPr>
            <a:r>
              <a:rPr lang="es-ES" sz="1600">
                <a:solidFill>
                  <a:schemeClr val="dk1"/>
                </a:solidFill>
                <a:latin typeface="Calibri"/>
                <a:ea typeface="Calibri"/>
                <a:cs typeface="Calibri"/>
                <a:sym typeface="Calibri"/>
              </a:rPr>
              <a:t>Promover el éxito de nuestros clientes con soluciones financieras adecuadas para sus necesidades, facilitar el desarrollo de nuestros colaboradores, generar valor para nuestros accionistas y apoyar el desarrollo sostenido del país.</a:t>
            </a:r>
            <a:endParaRPr/>
          </a:p>
        </p:txBody>
      </p:sp>
      <p:grpSp>
        <p:nvGrpSpPr>
          <p:cNvPr id="276" name="Google Shape;276;p16"/>
          <p:cNvGrpSpPr/>
          <p:nvPr/>
        </p:nvGrpSpPr>
        <p:grpSpPr>
          <a:xfrm>
            <a:off x="4831409" y="1156653"/>
            <a:ext cx="3628379" cy="3667475"/>
            <a:chOff x="4831409" y="1385253"/>
            <a:chExt cx="3628379" cy="3667475"/>
          </a:xfrm>
        </p:grpSpPr>
        <p:sp>
          <p:nvSpPr>
            <p:cNvPr id="277" name="Google Shape;277;p16"/>
            <p:cNvSpPr/>
            <p:nvPr/>
          </p:nvSpPr>
          <p:spPr>
            <a:xfrm>
              <a:off x="4831409" y="1385253"/>
              <a:ext cx="3628377" cy="680085"/>
            </a:xfrm>
            <a:prstGeom prst="rect">
              <a:avLst/>
            </a:prstGeom>
            <a:solidFill>
              <a:srgbClr val="003E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8" name="Google Shape;278;p16"/>
            <p:cNvPicPr preferRelativeResize="0"/>
            <p:nvPr/>
          </p:nvPicPr>
          <p:blipFill rotWithShape="1">
            <a:blip r:embed="rId4">
              <a:alphaModFix/>
            </a:blip>
            <a:srcRect b="0" l="0" r="0" t="0"/>
            <a:stretch/>
          </p:blipFill>
          <p:spPr>
            <a:xfrm>
              <a:off x="4831411" y="2120128"/>
              <a:ext cx="3628377" cy="2932600"/>
            </a:xfrm>
            <a:prstGeom prst="rect">
              <a:avLst/>
            </a:prstGeom>
            <a:noFill/>
            <a:ln>
              <a:noFill/>
            </a:ln>
          </p:spPr>
        </p:pic>
        <p:pic>
          <p:nvPicPr>
            <p:cNvPr id="279" name="Google Shape;279;p16"/>
            <p:cNvPicPr preferRelativeResize="0"/>
            <p:nvPr/>
          </p:nvPicPr>
          <p:blipFill rotWithShape="1">
            <a:blip r:embed="rId5">
              <a:alphaModFix/>
            </a:blip>
            <a:srcRect b="0" l="0" r="0" t="0"/>
            <a:stretch/>
          </p:blipFill>
          <p:spPr>
            <a:xfrm>
              <a:off x="5885724" y="1391445"/>
              <a:ext cx="1519749" cy="676079"/>
            </a:xfrm>
            <a:prstGeom prst="rect">
              <a:avLst/>
            </a:prstGeom>
            <a:noFill/>
            <a:ln>
              <a:noFill/>
            </a:ln>
          </p:spPr>
        </p:pic>
      </p:grpSp>
      <p:sp>
        <p:nvSpPr>
          <p:cNvPr id="280" name="Google Shape;280;p16"/>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17"/>
          <p:cNvSpPr/>
          <p:nvPr/>
        </p:nvSpPr>
        <p:spPr>
          <a:xfrm>
            <a:off x="1258008" y="3673982"/>
            <a:ext cx="3242555" cy="8894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4000">
                <a:solidFill>
                  <a:schemeClr val="lt1"/>
                </a:solidFill>
                <a:latin typeface="Calibri"/>
                <a:ea typeface="Calibri"/>
                <a:cs typeface="Calibri"/>
                <a:sym typeface="Calibri"/>
              </a:rPr>
              <a:t>ANÁLISIS</a:t>
            </a:r>
            <a:br>
              <a:rPr lang="es-ES" sz="4000">
                <a:solidFill>
                  <a:schemeClr val="lt1"/>
                </a:solidFill>
                <a:latin typeface="Calibri"/>
                <a:ea typeface="Calibri"/>
                <a:cs typeface="Calibri"/>
                <a:sym typeface="Calibri"/>
              </a:rPr>
            </a:br>
            <a:r>
              <a:rPr b="1" lang="es-ES" sz="4000">
                <a:solidFill>
                  <a:srgbClr val="09534C"/>
                </a:solidFill>
                <a:latin typeface="Calibri"/>
                <a:ea typeface="Calibri"/>
                <a:cs typeface="Calibri"/>
                <a:sym typeface="Calibri"/>
              </a:rPr>
              <a:t>DEL ENTORNO</a:t>
            </a:r>
            <a:endParaRPr b="1" sz="4000">
              <a:solidFill>
                <a:srgbClr val="09534C"/>
              </a:solidFill>
              <a:latin typeface="Calibri"/>
              <a:ea typeface="Calibri"/>
              <a:cs typeface="Calibri"/>
              <a:sym typeface="Calibri"/>
            </a:endParaRPr>
          </a:p>
        </p:txBody>
      </p:sp>
      <p:cxnSp>
        <p:nvCxnSpPr>
          <p:cNvPr id="287" name="Google Shape;287;p17"/>
          <p:cNvCxnSpPr/>
          <p:nvPr/>
        </p:nvCxnSpPr>
        <p:spPr>
          <a:xfrm>
            <a:off x="1258009" y="4511082"/>
            <a:ext cx="2981482" cy="0"/>
          </a:xfrm>
          <a:prstGeom prst="straightConnector1">
            <a:avLst/>
          </a:prstGeom>
          <a:noFill/>
          <a:ln cap="flat" cmpd="sng" w="28575">
            <a:solidFill>
              <a:srgbClr val="0B655C"/>
            </a:solidFill>
            <a:prstDash val="solid"/>
            <a:round/>
            <a:headEnd len="sm" w="sm" type="none"/>
            <a:tailEnd len="sm" w="sm" type="none"/>
          </a:ln>
        </p:spPr>
      </p:cxnSp>
      <p:pic>
        <p:nvPicPr>
          <p:cNvPr id="288" name="Google Shape;288;p17"/>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grpSp>
        <p:nvGrpSpPr>
          <p:cNvPr id="293" name="Google Shape;293;p18"/>
          <p:cNvGrpSpPr/>
          <p:nvPr/>
        </p:nvGrpSpPr>
        <p:grpSpPr>
          <a:xfrm>
            <a:off x="1871700" y="1675769"/>
            <a:ext cx="2232248" cy="986255"/>
            <a:chOff x="1871700" y="1929263"/>
            <a:chExt cx="2232248" cy="986255"/>
          </a:xfrm>
        </p:grpSpPr>
        <p:cxnSp>
          <p:nvCxnSpPr>
            <p:cNvPr id="294" name="Google Shape;294;p18"/>
            <p:cNvCxnSpPr/>
            <p:nvPr/>
          </p:nvCxnSpPr>
          <p:spPr>
            <a:xfrm>
              <a:off x="2983873" y="2591668"/>
              <a:ext cx="0" cy="323850"/>
            </a:xfrm>
            <a:prstGeom prst="straightConnector1">
              <a:avLst/>
            </a:prstGeom>
            <a:noFill/>
            <a:ln cap="flat" cmpd="sng" w="28575">
              <a:solidFill>
                <a:srgbClr val="E88F23"/>
              </a:solidFill>
              <a:prstDash val="solid"/>
              <a:round/>
              <a:headEnd len="med" w="med" type="none"/>
              <a:tailEnd len="med" w="med" type="triangle"/>
            </a:ln>
          </p:spPr>
        </p:cxnSp>
        <p:sp>
          <p:nvSpPr>
            <p:cNvPr id="295" name="Google Shape;295;p18"/>
            <p:cNvSpPr txBox="1"/>
            <p:nvPr/>
          </p:nvSpPr>
          <p:spPr>
            <a:xfrm>
              <a:off x="1871700" y="1929263"/>
              <a:ext cx="2232248" cy="779059"/>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75">
                  <a:solidFill>
                    <a:schemeClr val="lt1"/>
                  </a:solidFill>
                  <a:latin typeface="Calibri"/>
                  <a:ea typeface="Calibri"/>
                  <a:cs typeface="Calibri"/>
                  <a:sym typeface="Calibri"/>
                </a:rPr>
                <a:t>AMBIENTE EXTERNO </a:t>
              </a:r>
              <a:endParaRPr/>
            </a:p>
            <a:p>
              <a:pPr indent="0" lvl="0" marL="0" marR="0" rtl="0" algn="ctr">
                <a:spcBef>
                  <a:spcPts val="638"/>
                </a:spcBef>
                <a:spcAft>
                  <a:spcPts val="0"/>
                </a:spcAft>
                <a:buNone/>
              </a:pPr>
              <a:r>
                <a:rPr b="1" lang="es-ES" sz="1275">
                  <a:solidFill>
                    <a:schemeClr val="lt1"/>
                  </a:solidFill>
                  <a:latin typeface="Calibri"/>
                  <a:ea typeface="Calibri"/>
                  <a:cs typeface="Calibri"/>
                  <a:sym typeface="Calibri"/>
                </a:rPr>
                <a:t>(Macroentorno y Microentorno)</a:t>
              </a:r>
              <a:endParaRPr/>
            </a:p>
          </p:txBody>
        </p:sp>
      </p:grpSp>
      <p:pic>
        <p:nvPicPr>
          <p:cNvPr descr="http://1.bp.blogspot.com/_CTMCxU-jS2c/SEpi6Y-bjgI/AAAAAAAABGE/f97ZOSCs1Fw/s320/mundodigital.jpg" id="296" name="Google Shape;296;p18"/>
          <p:cNvPicPr preferRelativeResize="0"/>
          <p:nvPr/>
        </p:nvPicPr>
        <p:blipFill rotWithShape="1">
          <a:blip r:embed="rId3">
            <a:alphaModFix/>
          </a:blip>
          <a:srcRect b="0" l="0" r="0" t="0"/>
          <a:stretch/>
        </p:blipFill>
        <p:spPr>
          <a:xfrm>
            <a:off x="2321703" y="3884714"/>
            <a:ext cx="1393041" cy="1017974"/>
          </a:xfrm>
          <a:prstGeom prst="rect">
            <a:avLst/>
          </a:prstGeom>
          <a:noFill/>
          <a:ln>
            <a:noFill/>
          </a:ln>
        </p:spPr>
      </p:pic>
      <p:pic>
        <p:nvPicPr>
          <p:cNvPr descr="http://altherius.99k.org/materias/sistemasturisticos/unidad1/imagenes/imagen04.jpg" id="297" name="Google Shape;297;p18"/>
          <p:cNvPicPr preferRelativeResize="0"/>
          <p:nvPr/>
        </p:nvPicPr>
        <p:blipFill rotWithShape="1">
          <a:blip r:embed="rId4">
            <a:alphaModFix/>
          </a:blip>
          <a:srcRect b="0" l="0" r="0" t="0"/>
          <a:stretch/>
        </p:blipFill>
        <p:spPr>
          <a:xfrm>
            <a:off x="5536413" y="3884714"/>
            <a:ext cx="1232306" cy="1017992"/>
          </a:xfrm>
          <a:prstGeom prst="rect">
            <a:avLst/>
          </a:prstGeom>
          <a:noFill/>
          <a:ln>
            <a:noFill/>
          </a:ln>
        </p:spPr>
      </p:pic>
      <p:sp>
        <p:nvSpPr>
          <p:cNvPr id="298" name="Google Shape;298;p18"/>
          <p:cNvSpPr/>
          <p:nvPr/>
        </p:nvSpPr>
        <p:spPr>
          <a:xfrm>
            <a:off x="3331821" y="650347"/>
            <a:ext cx="248035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ANÁLISIS DEL ENTORNO</a:t>
            </a:r>
            <a:endParaRPr/>
          </a:p>
        </p:txBody>
      </p:sp>
      <p:grpSp>
        <p:nvGrpSpPr>
          <p:cNvPr id="299" name="Google Shape;299;p18"/>
          <p:cNvGrpSpPr/>
          <p:nvPr/>
        </p:nvGrpSpPr>
        <p:grpSpPr>
          <a:xfrm>
            <a:off x="5017392" y="1675769"/>
            <a:ext cx="2232248" cy="986255"/>
            <a:chOff x="5017392" y="1929263"/>
            <a:chExt cx="2232248" cy="986255"/>
          </a:xfrm>
        </p:grpSpPr>
        <p:cxnSp>
          <p:nvCxnSpPr>
            <p:cNvPr id="300" name="Google Shape;300;p18"/>
            <p:cNvCxnSpPr/>
            <p:nvPr/>
          </p:nvCxnSpPr>
          <p:spPr>
            <a:xfrm>
              <a:off x="6137126" y="2591668"/>
              <a:ext cx="0" cy="323850"/>
            </a:xfrm>
            <a:prstGeom prst="straightConnector1">
              <a:avLst/>
            </a:prstGeom>
            <a:noFill/>
            <a:ln cap="flat" cmpd="sng" w="28575">
              <a:solidFill>
                <a:srgbClr val="E88F23"/>
              </a:solidFill>
              <a:prstDash val="solid"/>
              <a:round/>
              <a:headEnd len="med" w="med" type="none"/>
              <a:tailEnd len="med" w="med" type="triangle"/>
            </a:ln>
          </p:spPr>
        </p:cxnSp>
        <p:sp>
          <p:nvSpPr>
            <p:cNvPr id="301" name="Google Shape;301;p18"/>
            <p:cNvSpPr txBox="1"/>
            <p:nvPr/>
          </p:nvSpPr>
          <p:spPr>
            <a:xfrm>
              <a:off x="5017392" y="1929263"/>
              <a:ext cx="2232248" cy="779059"/>
            </a:xfrm>
            <a:prstGeom prst="rect">
              <a:avLst/>
            </a:prstGeom>
            <a:solidFill>
              <a:srgbClr val="8058A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75">
                  <a:solidFill>
                    <a:schemeClr val="lt1"/>
                  </a:solidFill>
                  <a:latin typeface="Calibri"/>
                  <a:ea typeface="Calibri"/>
                  <a:cs typeface="Calibri"/>
                  <a:sym typeface="Calibri"/>
                </a:rPr>
                <a:t>AMBIENTE INTERNO </a:t>
              </a:r>
              <a:endParaRPr/>
            </a:p>
            <a:p>
              <a:pPr indent="0" lvl="0" marL="0" marR="0" rtl="0" algn="ctr">
                <a:spcBef>
                  <a:spcPts val="638"/>
                </a:spcBef>
                <a:spcAft>
                  <a:spcPts val="0"/>
                </a:spcAft>
                <a:buNone/>
              </a:pPr>
              <a:r>
                <a:rPr b="1" lang="es-ES" sz="1275">
                  <a:solidFill>
                    <a:schemeClr val="lt1"/>
                  </a:solidFill>
                  <a:latin typeface="Calibri"/>
                  <a:ea typeface="Calibri"/>
                  <a:cs typeface="Calibri"/>
                  <a:sym typeface="Calibri"/>
                </a:rPr>
                <a:t>(Macroentorno y Microentorno)</a:t>
              </a:r>
              <a:endParaRPr/>
            </a:p>
          </p:txBody>
        </p:sp>
      </p:grpSp>
      <p:cxnSp>
        <p:nvCxnSpPr>
          <p:cNvPr id="302" name="Google Shape;302;p18"/>
          <p:cNvCxnSpPr/>
          <p:nvPr/>
        </p:nvCxnSpPr>
        <p:spPr>
          <a:xfrm>
            <a:off x="2994433" y="1269161"/>
            <a:ext cx="3131344" cy="0"/>
          </a:xfrm>
          <a:prstGeom prst="straightConnector1">
            <a:avLst/>
          </a:prstGeom>
          <a:noFill/>
          <a:ln cap="flat" cmpd="sng" w="28575">
            <a:solidFill>
              <a:srgbClr val="E88F23"/>
            </a:solidFill>
            <a:prstDash val="solid"/>
            <a:round/>
            <a:headEnd len="med" w="med" type="none"/>
            <a:tailEnd len="med" w="med" type="none"/>
          </a:ln>
        </p:spPr>
      </p:cxnSp>
      <p:cxnSp>
        <p:nvCxnSpPr>
          <p:cNvPr id="303" name="Google Shape;303;p18"/>
          <p:cNvCxnSpPr>
            <a:stCxn id="298" idx="2"/>
          </p:cNvCxnSpPr>
          <p:nvPr/>
        </p:nvCxnSpPr>
        <p:spPr>
          <a:xfrm>
            <a:off x="4572001" y="1019679"/>
            <a:ext cx="0" cy="249600"/>
          </a:xfrm>
          <a:prstGeom prst="straightConnector1">
            <a:avLst/>
          </a:prstGeom>
          <a:noFill/>
          <a:ln cap="flat" cmpd="sng" w="28575">
            <a:solidFill>
              <a:srgbClr val="E88F23"/>
            </a:solidFill>
            <a:prstDash val="solid"/>
            <a:round/>
            <a:headEnd len="med" w="med" type="none"/>
            <a:tailEnd len="med" w="med" type="none"/>
          </a:ln>
        </p:spPr>
      </p:cxnSp>
      <p:grpSp>
        <p:nvGrpSpPr>
          <p:cNvPr id="304" name="Google Shape;304;p18"/>
          <p:cNvGrpSpPr/>
          <p:nvPr/>
        </p:nvGrpSpPr>
        <p:grpSpPr>
          <a:xfrm>
            <a:off x="2992442" y="1269161"/>
            <a:ext cx="3128717" cy="369332"/>
            <a:chOff x="2992442" y="1531627"/>
            <a:chExt cx="3128717" cy="323850"/>
          </a:xfrm>
        </p:grpSpPr>
        <p:cxnSp>
          <p:nvCxnSpPr>
            <p:cNvPr id="305" name="Google Shape;305;p18"/>
            <p:cNvCxnSpPr/>
            <p:nvPr/>
          </p:nvCxnSpPr>
          <p:spPr>
            <a:xfrm>
              <a:off x="2992442" y="1531627"/>
              <a:ext cx="0" cy="323850"/>
            </a:xfrm>
            <a:prstGeom prst="straightConnector1">
              <a:avLst/>
            </a:prstGeom>
            <a:noFill/>
            <a:ln cap="flat" cmpd="sng" w="28575">
              <a:solidFill>
                <a:srgbClr val="E88F23"/>
              </a:solidFill>
              <a:prstDash val="solid"/>
              <a:round/>
              <a:headEnd len="med" w="med" type="none"/>
              <a:tailEnd len="med" w="med" type="triangle"/>
            </a:ln>
          </p:spPr>
        </p:cxnSp>
        <p:cxnSp>
          <p:nvCxnSpPr>
            <p:cNvPr id="306" name="Google Shape;306;p18"/>
            <p:cNvCxnSpPr/>
            <p:nvPr/>
          </p:nvCxnSpPr>
          <p:spPr>
            <a:xfrm>
              <a:off x="6121159" y="1531627"/>
              <a:ext cx="0" cy="323850"/>
            </a:xfrm>
            <a:prstGeom prst="straightConnector1">
              <a:avLst/>
            </a:prstGeom>
            <a:noFill/>
            <a:ln cap="flat" cmpd="sng" w="28575">
              <a:solidFill>
                <a:srgbClr val="E88F23"/>
              </a:solidFill>
              <a:prstDash val="solid"/>
              <a:round/>
              <a:headEnd len="med" w="med" type="none"/>
              <a:tailEnd len="med" w="med" type="triangle"/>
            </a:ln>
          </p:spPr>
        </p:cxnSp>
      </p:grpSp>
      <p:sp>
        <p:nvSpPr>
          <p:cNvPr id="307" name="Google Shape;307;p18"/>
          <p:cNvSpPr txBox="1"/>
          <p:nvPr/>
        </p:nvSpPr>
        <p:spPr>
          <a:xfrm>
            <a:off x="1655676" y="2680412"/>
            <a:ext cx="2592288"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chemeClr val="dk1"/>
                </a:solidFill>
                <a:latin typeface="Calibri"/>
                <a:ea typeface="Calibri"/>
                <a:cs typeface="Calibri"/>
                <a:sym typeface="Calibri"/>
              </a:rPr>
              <a:t>¿Qué podrían </a:t>
            </a:r>
            <a:endParaRPr/>
          </a:p>
          <a:p>
            <a:pPr indent="0" lvl="0" marL="0" marR="0" rtl="0" algn="ctr">
              <a:spcBef>
                <a:spcPts val="0"/>
              </a:spcBef>
              <a:spcAft>
                <a:spcPts val="0"/>
              </a:spcAft>
              <a:buNone/>
            </a:pPr>
            <a:r>
              <a:rPr b="1" lang="es-ES" sz="1400">
                <a:solidFill>
                  <a:schemeClr val="dk1"/>
                </a:solidFill>
                <a:latin typeface="Calibri"/>
                <a:ea typeface="Calibri"/>
                <a:cs typeface="Calibri"/>
                <a:sym typeface="Calibri"/>
              </a:rPr>
              <a:t>ELEGIR HACER?</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400">
                <a:solidFill>
                  <a:srgbClr val="13ADA0"/>
                </a:solidFill>
                <a:latin typeface="Calibri"/>
                <a:ea typeface="Calibri"/>
                <a:cs typeface="Calibri"/>
                <a:sym typeface="Calibri"/>
              </a:rPr>
              <a:t>OPORTUNIDADES</a:t>
            </a:r>
            <a:endParaRPr/>
          </a:p>
          <a:p>
            <a:pPr indent="0" lvl="0" marL="0" marR="0" rtl="0" algn="ctr">
              <a:spcBef>
                <a:spcPts val="0"/>
              </a:spcBef>
              <a:spcAft>
                <a:spcPts val="0"/>
              </a:spcAft>
              <a:buNone/>
            </a:pPr>
            <a:r>
              <a:rPr b="1" lang="es-ES" sz="1400">
                <a:solidFill>
                  <a:srgbClr val="13ADA0"/>
                </a:solidFill>
                <a:latin typeface="Calibri"/>
                <a:ea typeface="Calibri"/>
                <a:cs typeface="Calibri"/>
                <a:sym typeface="Calibri"/>
              </a:rPr>
              <a:t>Y AMENAZAS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8" name="Google Shape;308;p18"/>
          <p:cNvSpPr txBox="1"/>
          <p:nvPr/>
        </p:nvSpPr>
        <p:spPr>
          <a:xfrm>
            <a:off x="4829633" y="2680412"/>
            <a:ext cx="2592288"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chemeClr val="dk1"/>
                </a:solidFill>
                <a:latin typeface="Calibri"/>
                <a:ea typeface="Calibri"/>
                <a:cs typeface="Calibri"/>
                <a:sym typeface="Calibri"/>
              </a:rPr>
              <a:t>¿Qué son CAPACES</a:t>
            </a:r>
            <a:endParaRPr/>
          </a:p>
          <a:p>
            <a:pPr indent="0" lvl="0" marL="0" marR="0" rtl="0" algn="ctr">
              <a:spcBef>
                <a:spcPts val="0"/>
              </a:spcBef>
              <a:spcAft>
                <a:spcPts val="0"/>
              </a:spcAft>
              <a:buNone/>
            </a:pPr>
            <a:r>
              <a:rPr b="1" lang="es-ES" sz="1400">
                <a:solidFill>
                  <a:schemeClr val="dk1"/>
                </a:solidFill>
                <a:latin typeface="Calibri"/>
                <a:ea typeface="Calibri"/>
                <a:cs typeface="Calibri"/>
                <a:sym typeface="Calibri"/>
              </a:rPr>
              <a:t> DE HACER?</a:t>
            </a:r>
            <a:endParaRPr/>
          </a:p>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400">
                <a:solidFill>
                  <a:srgbClr val="8058A6"/>
                </a:solidFill>
                <a:latin typeface="Calibri"/>
                <a:ea typeface="Calibri"/>
                <a:cs typeface="Calibri"/>
                <a:sym typeface="Calibri"/>
              </a:rPr>
              <a:t>FORTALEZAS</a:t>
            </a:r>
            <a:endParaRPr/>
          </a:p>
          <a:p>
            <a:pPr indent="0" lvl="0" marL="0" marR="0" rtl="0" algn="ctr">
              <a:spcBef>
                <a:spcPts val="0"/>
              </a:spcBef>
              <a:spcAft>
                <a:spcPts val="0"/>
              </a:spcAft>
              <a:buNone/>
            </a:pPr>
            <a:r>
              <a:rPr b="1" lang="es-ES" sz="1400">
                <a:solidFill>
                  <a:srgbClr val="8058A6"/>
                </a:solidFill>
                <a:latin typeface="Calibri"/>
                <a:ea typeface="Calibri"/>
                <a:cs typeface="Calibri"/>
                <a:sym typeface="Calibri"/>
              </a:rPr>
              <a:t> Y DEBILIDADES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p:nvPr/>
        </p:nvSpPr>
        <p:spPr>
          <a:xfrm>
            <a:off x="1733061" y="2073516"/>
            <a:ext cx="1624395" cy="1269922"/>
          </a:xfrm>
          <a:prstGeom prst="roundRect">
            <a:avLst>
              <a:gd fmla="val 0" name="adj"/>
            </a:avLst>
          </a:prstGeom>
          <a:noFill/>
          <a:ln>
            <a:noFill/>
          </a:ln>
        </p:spPr>
        <p:txBody>
          <a:bodyPr anchorCtr="0" anchor="t" bIns="0" lIns="0" spcFirstLastPara="1" rIns="0" wrap="square" tIns="0">
            <a:noAutofit/>
          </a:bodyPr>
          <a:lstStyle/>
          <a:p>
            <a:pPr indent="-138113" lvl="0" marL="138113" marR="0" rtl="0" algn="l">
              <a:spcBef>
                <a:spcPts val="0"/>
              </a:spcBef>
              <a:spcAft>
                <a:spcPts val="0"/>
              </a:spcAft>
              <a:buClr>
                <a:schemeClr val="dk1"/>
              </a:buClr>
              <a:buSzPts val="1200"/>
              <a:buFont typeface="Arial"/>
              <a:buChar char="•"/>
            </a:pPr>
            <a:r>
              <a:rPr b="1" lang="es-ES" sz="1200">
                <a:solidFill>
                  <a:schemeClr val="dk1"/>
                </a:solidFill>
                <a:latin typeface="Calibri"/>
                <a:ea typeface="Calibri"/>
                <a:cs typeface="Calibri"/>
                <a:sym typeface="Calibri"/>
              </a:rPr>
              <a:t>Características de la Población</a:t>
            </a:r>
            <a:r>
              <a:rPr lang="es-ES" sz="1200">
                <a:solidFill>
                  <a:schemeClr val="dk1"/>
                </a:solidFill>
                <a:latin typeface="Calibri"/>
                <a:ea typeface="Calibri"/>
                <a:cs typeface="Calibri"/>
                <a:sym typeface="Calibri"/>
              </a:rPr>
              <a:t>: por género, por edad,  por NSE, </a:t>
            </a:r>
            <a:br>
              <a:rPr lang="es-ES" sz="1200">
                <a:solidFill>
                  <a:schemeClr val="dk1"/>
                </a:solidFill>
                <a:latin typeface="Calibri"/>
                <a:ea typeface="Calibri"/>
                <a:cs typeface="Calibri"/>
                <a:sym typeface="Calibri"/>
              </a:rPr>
            </a:br>
            <a:r>
              <a:rPr lang="es-ES" sz="1200">
                <a:solidFill>
                  <a:schemeClr val="dk1"/>
                </a:solidFill>
                <a:latin typeface="Calibri"/>
                <a:ea typeface="Calibri"/>
                <a:cs typeface="Calibri"/>
                <a:sym typeface="Calibri"/>
              </a:rPr>
              <a:t>por ingresos, nivel educativo, tasa de natalidad</a:t>
            </a:r>
            <a:endParaRPr/>
          </a:p>
        </p:txBody>
      </p:sp>
      <p:sp>
        <p:nvSpPr>
          <p:cNvPr id="314" name="Google Shape;314;p19"/>
          <p:cNvSpPr/>
          <p:nvPr/>
        </p:nvSpPr>
        <p:spPr>
          <a:xfrm>
            <a:off x="1733061" y="4085168"/>
            <a:ext cx="1533545" cy="803677"/>
          </a:xfrm>
          <a:prstGeom prst="roundRect">
            <a:avLst>
              <a:gd fmla="val 283" name="adj"/>
            </a:avLst>
          </a:prstGeom>
          <a:noFill/>
          <a:ln>
            <a:noFill/>
          </a:ln>
        </p:spPr>
        <p:txBody>
          <a:bodyPr anchorCtr="0" anchor="t" bIns="0" lIns="0" spcFirstLastPara="1" rIns="0" wrap="square" tIns="0">
            <a:noAutofit/>
          </a:bodyPr>
          <a:lstStyle/>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Descubrimientos tecnológicos</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Inversión en tecnología</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Ciclos de obsolescencia</a:t>
            </a:r>
            <a:endParaRPr/>
          </a:p>
        </p:txBody>
      </p:sp>
      <p:sp>
        <p:nvSpPr>
          <p:cNvPr id="315" name="Google Shape;315;p19"/>
          <p:cNvSpPr txBox="1"/>
          <p:nvPr/>
        </p:nvSpPr>
        <p:spPr>
          <a:xfrm>
            <a:off x="5724525" y="1415065"/>
            <a:ext cx="1607724"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SOCIOCULTURAL</a:t>
            </a:r>
            <a:endParaRPr/>
          </a:p>
        </p:txBody>
      </p:sp>
      <p:sp>
        <p:nvSpPr>
          <p:cNvPr id="316" name="Google Shape;316;p19"/>
          <p:cNvSpPr txBox="1"/>
          <p:nvPr/>
        </p:nvSpPr>
        <p:spPr>
          <a:xfrm>
            <a:off x="1739455" y="1415065"/>
            <a:ext cx="1533545"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DEMOGRÁFICO</a:t>
            </a:r>
            <a:endParaRPr/>
          </a:p>
        </p:txBody>
      </p:sp>
      <p:sp>
        <p:nvSpPr>
          <p:cNvPr id="317" name="Google Shape;317;p19"/>
          <p:cNvSpPr txBox="1"/>
          <p:nvPr/>
        </p:nvSpPr>
        <p:spPr>
          <a:xfrm>
            <a:off x="1739455" y="3430502"/>
            <a:ext cx="1533545"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TECNOLÓGICO</a:t>
            </a:r>
            <a:endParaRPr/>
          </a:p>
        </p:txBody>
      </p:sp>
      <p:sp>
        <p:nvSpPr>
          <p:cNvPr id="318" name="Google Shape;318;p19"/>
          <p:cNvSpPr txBox="1"/>
          <p:nvPr/>
        </p:nvSpPr>
        <p:spPr>
          <a:xfrm>
            <a:off x="3632770" y="3430502"/>
            <a:ext cx="1737934"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POLÍTICO - LEGAL</a:t>
            </a:r>
            <a:endParaRPr/>
          </a:p>
        </p:txBody>
      </p:sp>
      <p:sp>
        <p:nvSpPr>
          <p:cNvPr id="319" name="Google Shape;319;p19"/>
          <p:cNvSpPr txBox="1"/>
          <p:nvPr/>
        </p:nvSpPr>
        <p:spPr>
          <a:xfrm>
            <a:off x="5724525" y="3430502"/>
            <a:ext cx="1606312"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ECOLÓGICO</a:t>
            </a:r>
            <a:endParaRPr/>
          </a:p>
        </p:txBody>
      </p:sp>
      <p:sp>
        <p:nvSpPr>
          <p:cNvPr id="320" name="Google Shape;320;p19"/>
          <p:cNvSpPr txBox="1"/>
          <p:nvPr/>
        </p:nvSpPr>
        <p:spPr>
          <a:xfrm>
            <a:off x="3630422" y="1415065"/>
            <a:ext cx="1740282"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ECONÓMICO</a:t>
            </a:r>
            <a:endParaRPr/>
          </a:p>
        </p:txBody>
      </p:sp>
      <p:sp>
        <p:nvSpPr>
          <p:cNvPr id="321" name="Google Shape;321;p19"/>
          <p:cNvSpPr/>
          <p:nvPr/>
        </p:nvSpPr>
        <p:spPr>
          <a:xfrm>
            <a:off x="5743302" y="2073516"/>
            <a:ext cx="1587536" cy="1039541"/>
          </a:xfrm>
          <a:prstGeom prst="roundRect">
            <a:avLst>
              <a:gd fmla="val 0" name="adj"/>
            </a:avLst>
          </a:prstGeom>
          <a:noFill/>
          <a:ln>
            <a:noFill/>
          </a:ln>
        </p:spPr>
        <p:txBody>
          <a:bodyPr anchorCtr="0" anchor="t" bIns="0" lIns="0" spcFirstLastPara="1" rIns="0" wrap="square" tIns="0">
            <a:noAutofit/>
          </a:bodyPr>
          <a:lstStyle/>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Valores y creencias</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Preferencias</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Estilo de vida</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Cambio de roles</a:t>
            </a:r>
            <a:endParaRPr/>
          </a:p>
        </p:txBody>
      </p:sp>
      <p:sp>
        <p:nvSpPr>
          <p:cNvPr id="322" name="Google Shape;322;p19"/>
          <p:cNvSpPr/>
          <p:nvPr/>
        </p:nvSpPr>
        <p:spPr>
          <a:xfrm>
            <a:off x="3620427" y="4085168"/>
            <a:ext cx="1750278" cy="803678"/>
          </a:xfrm>
          <a:prstGeom prst="roundRect">
            <a:avLst>
              <a:gd fmla="val 0" name="adj"/>
            </a:avLst>
          </a:prstGeom>
          <a:noFill/>
          <a:ln>
            <a:noFill/>
          </a:ln>
        </p:spPr>
        <p:txBody>
          <a:bodyPr anchorCtr="0" anchor="t" bIns="0" lIns="0" spcFirstLastPara="1" rIns="0" wrap="square" tIns="0">
            <a:noAutofit/>
          </a:bodyPr>
          <a:lstStyle/>
          <a:p>
            <a:pPr indent="-130175" lvl="0" marL="180975"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Confianza en el Gobierno</a:t>
            </a:r>
            <a:endParaRPr/>
          </a:p>
          <a:p>
            <a:pPr indent="-130175" lvl="0" marL="180975"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Leyes</a:t>
            </a:r>
            <a:endParaRPr/>
          </a:p>
          <a:p>
            <a:pPr indent="-130175" lvl="0" marL="180975"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Trámites</a:t>
            </a:r>
            <a:endParaRPr/>
          </a:p>
          <a:p>
            <a:pPr indent="-130175" lvl="0" marL="180975"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Impuestos</a:t>
            </a:r>
            <a:endParaRPr/>
          </a:p>
        </p:txBody>
      </p:sp>
      <p:sp>
        <p:nvSpPr>
          <p:cNvPr id="323" name="Google Shape;323;p19"/>
          <p:cNvSpPr/>
          <p:nvPr/>
        </p:nvSpPr>
        <p:spPr>
          <a:xfrm>
            <a:off x="5743301" y="4085168"/>
            <a:ext cx="1726368" cy="803678"/>
          </a:xfrm>
          <a:prstGeom prst="roundRect">
            <a:avLst>
              <a:gd fmla="val 0" name="adj"/>
            </a:avLst>
          </a:prstGeom>
          <a:noFill/>
          <a:ln>
            <a:noFill/>
          </a:ln>
        </p:spPr>
        <p:txBody>
          <a:bodyPr anchorCtr="0" anchor="t" bIns="0" lIns="0" spcFirstLastPara="1" rIns="0" wrap="square" tIns="0">
            <a:noAutofit/>
          </a:bodyPr>
          <a:lstStyle/>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Protección del Medio Ambiente</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Inversiones en Ecología</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Contaminación</a:t>
            </a:r>
            <a:endParaRPr/>
          </a:p>
        </p:txBody>
      </p:sp>
      <p:sp>
        <p:nvSpPr>
          <p:cNvPr id="324" name="Google Shape;324;p19"/>
          <p:cNvSpPr/>
          <p:nvPr/>
        </p:nvSpPr>
        <p:spPr>
          <a:xfrm>
            <a:off x="3650445" y="2073516"/>
            <a:ext cx="1720259" cy="948541"/>
          </a:xfrm>
          <a:prstGeom prst="roundRect">
            <a:avLst>
              <a:gd fmla="val 0" name="adj"/>
            </a:avLst>
          </a:prstGeom>
          <a:noFill/>
          <a:ln>
            <a:noFill/>
          </a:ln>
        </p:spPr>
        <p:txBody>
          <a:bodyPr anchorCtr="0" anchor="t" bIns="0" lIns="0" spcFirstLastPara="1" rIns="0" wrap="square" tIns="0">
            <a:noAutofit/>
          </a:bodyPr>
          <a:lstStyle/>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Crecimiento, Recesión</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Inflación</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Tasa de interés</a:t>
            </a:r>
            <a:endParaRPr/>
          </a:p>
          <a:p>
            <a:pPr indent="-138113" lvl="0" marL="138113" marR="0" rtl="0" algn="l">
              <a:spcBef>
                <a:spcPts val="0"/>
              </a:spcBef>
              <a:spcAft>
                <a:spcPts val="0"/>
              </a:spcAft>
              <a:buClr>
                <a:schemeClr val="dk1"/>
              </a:buClr>
              <a:buSzPts val="1200"/>
              <a:buFont typeface="Arial"/>
              <a:buChar char="•"/>
            </a:pPr>
            <a:r>
              <a:rPr lang="es-ES" sz="1200">
                <a:solidFill>
                  <a:schemeClr val="dk1"/>
                </a:solidFill>
                <a:latin typeface="Calibri"/>
                <a:ea typeface="Calibri"/>
                <a:cs typeface="Calibri"/>
                <a:sym typeface="Calibri"/>
              </a:rPr>
              <a:t>Tipo de cambio.</a:t>
            </a:r>
            <a:endParaRPr/>
          </a:p>
        </p:txBody>
      </p:sp>
      <p:sp>
        <p:nvSpPr>
          <p:cNvPr id="325" name="Google Shape;325;p19"/>
          <p:cNvSpPr txBox="1"/>
          <p:nvPr/>
        </p:nvSpPr>
        <p:spPr>
          <a:xfrm>
            <a:off x="3620426" y="822039"/>
            <a:ext cx="117051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000">
                <a:solidFill>
                  <a:schemeClr val="lt1"/>
                </a:solidFill>
                <a:latin typeface="Calibri"/>
                <a:ea typeface="Calibri"/>
                <a:cs typeface="Calibri"/>
                <a:sym typeface="Calibri"/>
              </a:rPr>
              <a:t>MACRO ENTORNO</a:t>
            </a:r>
            <a:endParaRPr/>
          </a:p>
        </p:txBody>
      </p:sp>
      <p:sp>
        <p:nvSpPr>
          <p:cNvPr id="326" name="Google Shape;326;p19"/>
          <p:cNvSpPr txBox="1"/>
          <p:nvPr/>
        </p:nvSpPr>
        <p:spPr>
          <a:xfrm>
            <a:off x="3654486" y="693586"/>
            <a:ext cx="1740282" cy="307777"/>
          </a:xfrm>
          <a:prstGeom prst="rect">
            <a:avLst/>
          </a:prstGeom>
          <a:solidFill>
            <a:srgbClr val="E88F2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MACROENTORNO</a:t>
            </a:r>
            <a:endParaRPr/>
          </a:p>
        </p:txBody>
      </p:sp>
      <p:sp>
        <p:nvSpPr>
          <p:cNvPr id="327" name="Google Shape;327;p19"/>
          <p:cNvSpPr/>
          <p:nvPr/>
        </p:nvSpPr>
        <p:spPr>
          <a:xfrm>
            <a:off x="2375475" y="167842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19"/>
          <p:cNvSpPr/>
          <p:nvPr/>
        </p:nvSpPr>
        <p:spPr>
          <a:xfrm>
            <a:off x="4376205" y="167842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19"/>
          <p:cNvSpPr/>
          <p:nvPr/>
        </p:nvSpPr>
        <p:spPr>
          <a:xfrm>
            <a:off x="6413417" y="167842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19"/>
          <p:cNvSpPr/>
          <p:nvPr/>
        </p:nvSpPr>
        <p:spPr>
          <a:xfrm>
            <a:off x="2375475" y="3697802"/>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19"/>
          <p:cNvSpPr/>
          <p:nvPr/>
        </p:nvSpPr>
        <p:spPr>
          <a:xfrm>
            <a:off x="4376205" y="3697802"/>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9"/>
          <p:cNvSpPr/>
          <p:nvPr/>
        </p:nvSpPr>
        <p:spPr>
          <a:xfrm>
            <a:off x="6413417" y="3697802"/>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nvSpPr>
        <p:spPr>
          <a:xfrm>
            <a:off x="1199579" y="1393746"/>
            <a:ext cx="7453314" cy="3080202"/>
          </a:xfrm>
          <a:prstGeom prst="rect">
            <a:avLst/>
          </a:prstGeom>
          <a:noFill/>
          <a:ln>
            <a:noFill/>
          </a:ln>
        </p:spPr>
        <p:txBody>
          <a:bodyPr anchorCtr="0" anchor="t" bIns="0" lIns="0" spcFirstLastPara="1" rIns="0" wrap="square" tIns="0">
            <a:spAutoFit/>
          </a:bodyPr>
          <a:lstStyle/>
          <a:p>
            <a:pPr indent="-179388" lvl="0" marL="179388" marR="0" rtl="0" algn="l">
              <a:spcBef>
                <a:spcPts val="0"/>
              </a:spcBef>
              <a:spcAft>
                <a:spcPts val="0"/>
              </a:spcAft>
              <a:buClr>
                <a:srgbClr val="13ADA0"/>
              </a:buClr>
              <a:buSzPts val="1800"/>
              <a:buFont typeface="Arial"/>
              <a:buChar char="•"/>
            </a:pPr>
            <a:r>
              <a:rPr b="1" lang="es-ES" sz="1800">
                <a:solidFill>
                  <a:schemeClr val="dk1"/>
                </a:solidFill>
                <a:latin typeface="Calibri"/>
                <a:ea typeface="Calibri"/>
                <a:cs typeface="Calibri"/>
                <a:sym typeface="Calibri"/>
              </a:rPr>
              <a:t>Conocer</a:t>
            </a:r>
            <a:r>
              <a:rPr lang="es-ES" sz="1800">
                <a:solidFill>
                  <a:schemeClr val="dk1"/>
                </a:solidFill>
                <a:latin typeface="Calibri"/>
                <a:ea typeface="Calibri"/>
                <a:cs typeface="Calibri"/>
                <a:sym typeface="Calibri"/>
              </a:rPr>
              <a:t> el concepto de planeamiento estratégico.</a:t>
            </a:r>
            <a:endParaRPr/>
          </a:p>
          <a:p>
            <a:pPr indent="-65087" lvl="0" marL="179388" marR="0" rtl="0" algn="l">
              <a:spcBef>
                <a:spcPts val="0"/>
              </a:spcBef>
              <a:spcAft>
                <a:spcPts val="0"/>
              </a:spcAft>
              <a:buClr>
                <a:srgbClr val="13ADA0"/>
              </a:buClr>
              <a:buSzPts val="1800"/>
              <a:buFont typeface="Arial"/>
              <a:buNone/>
            </a:pPr>
            <a:r>
              <a:t/>
            </a:r>
            <a:endParaRPr sz="1800">
              <a:solidFill>
                <a:schemeClr val="dk1"/>
              </a:solidFill>
              <a:latin typeface="Calibri"/>
              <a:ea typeface="Calibri"/>
              <a:cs typeface="Calibri"/>
              <a:sym typeface="Calibri"/>
            </a:endParaRPr>
          </a:p>
          <a:p>
            <a:pPr indent="-179388" lvl="0" marL="179388" marR="0" rtl="0" algn="l">
              <a:spcBef>
                <a:spcPts val="0"/>
              </a:spcBef>
              <a:spcAft>
                <a:spcPts val="0"/>
              </a:spcAft>
              <a:buClr>
                <a:srgbClr val="13ADA0"/>
              </a:buClr>
              <a:buSzPts val="1800"/>
              <a:buFont typeface="Arial"/>
              <a:buChar char="•"/>
            </a:pPr>
            <a:r>
              <a:rPr b="1" lang="es-ES" sz="1800">
                <a:solidFill>
                  <a:schemeClr val="dk1"/>
                </a:solidFill>
                <a:latin typeface="Calibri"/>
                <a:ea typeface="Calibri"/>
                <a:cs typeface="Calibri"/>
                <a:sym typeface="Calibri"/>
              </a:rPr>
              <a:t>Conocer </a:t>
            </a:r>
            <a:r>
              <a:rPr lang="es-ES" sz="1800">
                <a:solidFill>
                  <a:schemeClr val="dk1"/>
                </a:solidFill>
                <a:latin typeface="Calibri"/>
                <a:ea typeface="Calibri"/>
                <a:cs typeface="Calibri"/>
                <a:sym typeface="Calibri"/>
              </a:rPr>
              <a:t>sus etapas.</a:t>
            </a:r>
            <a:endParaRPr/>
          </a:p>
          <a:p>
            <a:pPr indent="-65087" lvl="0" marL="179388" marR="0" rtl="0" algn="l">
              <a:spcBef>
                <a:spcPts val="0"/>
              </a:spcBef>
              <a:spcAft>
                <a:spcPts val="0"/>
              </a:spcAft>
              <a:buClr>
                <a:srgbClr val="13ADA0"/>
              </a:buClr>
              <a:buSzPts val="1800"/>
              <a:buFont typeface="Arial"/>
              <a:buNone/>
            </a:pPr>
            <a:r>
              <a:t/>
            </a:r>
            <a:endParaRPr sz="1800">
              <a:solidFill>
                <a:schemeClr val="dk1"/>
              </a:solidFill>
              <a:latin typeface="Calibri"/>
              <a:ea typeface="Calibri"/>
              <a:cs typeface="Calibri"/>
              <a:sym typeface="Calibri"/>
            </a:endParaRPr>
          </a:p>
          <a:p>
            <a:pPr indent="-179388" lvl="0" marL="179388" marR="0" rtl="0" algn="l">
              <a:spcBef>
                <a:spcPts val="0"/>
              </a:spcBef>
              <a:spcAft>
                <a:spcPts val="0"/>
              </a:spcAft>
              <a:buClr>
                <a:srgbClr val="13ADA0"/>
              </a:buClr>
              <a:buSzPts val="1800"/>
              <a:buFont typeface="Arial"/>
              <a:buChar char="•"/>
            </a:pPr>
            <a:r>
              <a:rPr b="1" lang="es-ES" sz="1800">
                <a:solidFill>
                  <a:schemeClr val="dk1"/>
                </a:solidFill>
                <a:latin typeface="Calibri"/>
                <a:ea typeface="Calibri"/>
                <a:cs typeface="Calibri"/>
                <a:sym typeface="Calibri"/>
              </a:rPr>
              <a:t>Conocer</a:t>
            </a:r>
            <a:r>
              <a:rPr lang="es-ES" sz="1800">
                <a:solidFill>
                  <a:schemeClr val="dk1"/>
                </a:solidFill>
                <a:latin typeface="Calibri"/>
                <a:ea typeface="Calibri"/>
                <a:cs typeface="Calibri"/>
                <a:sym typeface="Calibri"/>
              </a:rPr>
              <a:t> y entender la importancia del análisis de los factores que participan en el ambiente externo y en el ambiente interno de una organización por su influencia en el futuro de la empresa.</a:t>
            </a:r>
            <a:endParaRPr/>
          </a:p>
          <a:p>
            <a:pPr indent="-65087" lvl="0" marL="179388" marR="0" rtl="0" algn="l">
              <a:spcBef>
                <a:spcPts val="0"/>
              </a:spcBef>
              <a:spcAft>
                <a:spcPts val="0"/>
              </a:spcAft>
              <a:buClr>
                <a:srgbClr val="13ADA0"/>
              </a:buClr>
              <a:buSzPts val="1800"/>
              <a:buFont typeface="Arial"/>
              <a:buNone/>
            </a:pPr>
            <a:r>
              <a:t/>
            </a:r>
            <a:endParaRPr sz="1800">
              <a:solidFill>
                <a:schemeClr val="dk1"/>
              </a:solidFill>
              <a:latin typeface="Calibri"/>
              <a:ea typeface="Calibri"/>
              <a:cs typeface="Calibri"/>
              <a:sym typeface="Calibri"/>
            </a:endParaRPr>
          </a:p>
          <a:p>
            <a:pPr indent="-179388" lvl="0" marL="179388" marR="0" rtl="0" algn="l">
              <a:spcBef>
                <a:spcPts val="0"/>
              </a:spcBef>
              <a:spcAft>
                <a:spcPts val="0"/>
              </a:spcAft>
              <a:buClr>
                <a:srgbClr val="13ADA0"/>
              </a:buClr>
              <a:buSzPts val="1800"/>
              <a:buFont typeface="Arial"/>
              <a:buChar char="•"/>
            </a:pPr>
            <a:r>
              <a:rPr b="1" lang="es-ES" sz="1800">
                <a:solidFill>
                  <a:schemeClr val="dk1"/>
                </a:solidFill>
                <a:latin typeface="Calibri"/>
                <a:ea typeface="Calibri"/>
                <a:cs typeface="Calibri"/>
                <a:sym typeface="Calibri"/>
              </a:rPr>
              <a:t>Conocer</a:t>
            </a:r>
            <a:r>
              <a:rPr lang="es-ES" sz="1800">
                <a:solidFill>
                  <a:schemeClr val="dk1"/>
                </a:solidFill>
                <a:latin typeface="Calibri"/>
                <a:ea typeface="Calibri"/>
                <a:cs typeface="Calibri"/>
                <a:sym typeface="Calibri"/>
              </a:rPr>
              <a:t> algunas herramientas de análisis que profundizaremos en las siguientes sesiones.</a:t>
            </a:r>
            <a:endParaRPr/>
          </a:p>
          <a:p>
            <a:pPr indent="-52387" lvl="0" marL="179388" marR="0" rtl="0" algn="l">
              <a:lnSpc>
                <a:spcPct val="120000"/>
              </a:lnSpc>
              <a:spcBef>
                <a:spcPts val="0"/>
              </a:spcBef>
              <a:spcAft>
                <a:spcPts val="0"/>
              </a:spcAft>
              <a:buClr>
                <a:srgbClr val="15BDAD"/>
              </a:buClr>
              <a:buSzPts val="1800"/>
              <a:buFont typeface="Arial"/>
              <a:buNone/>
            </a:pPr>
            <a:r>
              <a:t/>
            </a:r>
            <a:endParaRPr sz="1800">
              <a:solidFill>
                <a:srgbClr val="262626"/>
              </a:solidFill>
              <a:latin typeface="Calibri"/>
              <a:ea typeface="Calibri"/>
              <a:cs typeface="Calibri"/>
              <a:sym typeface="Calibri"/>
            </a:endParaRPr>
          </a:p>
        </p:txBody>
      </p:sp>
      <p:sp>
        <p:nvSpPr>
          <p:cNvPr id="40" name="Google Shape;40;p2"/>
          <p:cNvSpPr/>
          <p:nvPr/>
        </p:nvSpPr>
        <p:spPr>
          <a:xfrm>
            <a:off x="1186789" y="711873"/>
            <a:ext cx="932115"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ES" sz="1600">
                <a:solidFill>
                  <a:srgbClr val="7F7F7F"/>
                </a:solidFill>
                <a:latin typeface="Calibri"/>
                <a:ea typeface="Calibri"/>
                <a:cs typeface="Calibri"/>
                <a:sym typeface="Calibri"/>
              </a:rPr>
              <a:t>OBJETIVOS</a:t>
            </a:r>
            <a:endParaRPr b="1" sz="1600">
              <a:solidFill>
                <a:srgbClr val="7F7F7F"/>
              </a:solidFill>
              <a:latin typeface="Calibri"/>
              <a:ea typeface="Calibri"/>
              <a:cs typeface="Calibri"/>
              <a:sym typeface="Calibri"/>
            </a:endParaRPr>
          </a:p>
        </p:txBody>
      </p:sp>
      <p:cxnSp>
        <p:nvCxnSpPr>
          <p:cNvPr id="41" name="Google Shape;41;p2"/>
          <p:cNvCxnSpPr/>
          <p:nvPr/>
        </p:nvCxnSpPr>
        <p:spPr>
          <a:xfrm rot="10800000">
            <a:off x="2283266" y="804862"/>
            <a:ext cx="6261245" cy="0"/>
          </a:xfrm>
          <a:prstGeom prst="straightConnector1">
            <a:avLst/>
          </a:prstGeom>
          <a:noFill/>
          <a:ln cap="flat" cmpd="sng" w="12700">
            <a:solidFill>
              <a:srgbClr val="7F7F7F"/>
            </a:solidFill>
            <a:prstDash val="solid"/>
            <a:round/>
            <a:headEnd len="sm" w="sm" type="none"/>
            <a:tailEnd len="sm" w="sm" type="none"/>
          </a:ln>
        </p:spPr>
      </p:cxnSp>
      <p:pic>
        <p:nvPicPr>
          <p:cNvPr id="42" name="Google Shape;42;p2"/>
          <p:cNvPicPr preferRelativeResize="0"/>
          <p:nvPr/>
        </p:nvPicPr>
        <p:blipFill rotWithShape="1">
          <a:blip r:embed="rId3">
            <a:alphaModFix/>
          </a:blip>
          <a:srcRect b="0" l="0" r="0" t="0"/>
          <a:stretch/>
        </p:blipFill>
        <p:spPr>
          <a:xfrm>
            <a:off x="500316" y="517525"/>
            <a:ext cx="590547" cy="59054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0"/>
          <p:cNvSpPr/>
          <p:nvPr/>
        </p:nvSpPr>
        <p:spPr>
          <a:xfrm>
            <a:off x="1549831" y="1756616"/>
            <a:ext cx="6079134" cy="2605274"/>
          </a:xfrm>
          <a:prstGeom prst="rect">
            <a:avLst/>
          </a:prstGeom>
          <a:solidFill>
            <a:srgbClr val="E7E4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20"/>
          <p:cNvSpPr txBox="1"/>
          <p:nvPr/>
        </p:nvSpPr>
        <p:spPr>
          <a:xfrm>
            <a:off x="5724525" y="1418724"/>
            <a:ext cx="1746092"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SOCIOCULTURAL</a:t>
            </a:r>
            <a:endParaRPr/>
          </a:p>
        </p:txBody>
      </p:sp>
      <p:sp>
        <p:nvSpPr>
          <p:cNvPr id="340" name="Google Shape;340;p20"/>
          <p:cNvSpPr txBox="1"/>
          <p:nvPr/>
        </p:nvSpPr>
        <p:spPr>
          <a:xfrm>
            <a:off x="1747035" y="1418724"/>
            <a:ext cx="1533545"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DEMOGRÁFICO</a:t>
            </a:r>
            <a:endParaRPr/>
          </a:p>
        </p:txBody>
      </p:sp>
      <p:sp>
        <p:nvSpPr>
          <p:cNvPr id="341" name="Google Shape;341;p20"/>
          <p:cNvSpPr txBox="1"/>
          <p:nvPr/>
        </p:nvSpPr>
        <p:spPr>
          <a:xfrm>
            <a:off x="1743055" y="4511930"/>
            <a:ext cx="1533545"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TECNOLÓGICO</a:t>
            </a:r>
            <a:endParaRPr/>
          </a:p>
        </p:txBody>
      </p:sp>
      <p:sp>
        <p:nvSpPr>
          <p:cNvPr id="342" name="Google Shape;342;p20"/>
          <p:cNvSpPr txBox="1"/>
          <p:nvPr/>
        </p:nvSpPr>
        <p:spPr>
          <a:xfrm>
            <a:off x="3635374" y="4511930"/>
            <a:ext cx="1735329"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POLÍTICO - LEGAL</a:t>
            </a:r>
            <a:endParaRPr/>
          </a:p>
        </p:txBody>
      </p:sp>
      <p:sp>
        <p:nvSpPr>
          <p:cNvPr id="343" name="Google Shape;343;p20"/>
          <p:cNvSpPr txBox="1"/>
          <p:nvPr/>
        </p:nvSpPr>
        <p:spPr>
          <a:xfrm>
            <a:off x="5724525" y="4511930"/>
            <a:ext cx="1746092"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ECOLÓGICO</a:t>
            </a:r>
            <a:endParaRPr/>
          </a:p>
        </p:txBody>
      </p:sp>
      <p:sp>
        <p:nvSpPr>
          <p:cNvPr id="344" name="Google Shape;344;p20"/>
          <p:cNvSpPr txBox="1"/>
          <p:nvPr/>
        </p:nvSpPr>
        <p:spPr>
          <a:xfrm>
            <a:off x="3630422" y="1418724"/>
            <a:ext cx="1740282" cy="246221"/>
          </a:xfrm>
          <a:prstGeom prst="rect">
            <a:avLst/>
          </a:prstGeom>
          <a:solidFill>
            <a:srgbClr val="13ADA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000">
                <a:solidFill>
                  <a:schemeClr val="lt1"/>
                </a:solidFill>
                <a:latin typeface="Calibri"/>
                <a:ea typeface="Calibri"/>
                <a:cs typeface="Calibri"/>
                <a:sym typeface="Calibri"/>
              </a:rPr>
              <a:t>ECONÓMICO</a:t>
            </a:r>
            <a:endParaRPr/>
          </a:p>
        </p:txBody>
      </p:sp>
      <p:sp>
        <p:nvSpPr>
          <p:cNvPr id="345" name="Google Shape;345;p20"/>
          <p:cNvSpPr txBox="1"/>
          <p:nvPr/>
        </p:nvSpPr>
        <p:spPr>
          <a:xfrm>
            <a:off x="3620426" y="681320"/>
            <a:ext cx="1170513"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000">
                <a:solidFill>
                  <a:schemeClr val="lt1"/>
                </a:solidFill>
                <a:latin typeface="Calibri"/>
                <a:ea typeface="Calibri"/>
                <a:cs typeface="Calibri"/>
                <a:sym typeface="Calibri"/>
              </a:rPr>
              <a:t>MACRO ENTORNO</a:t>
            </a:r>
            <a:endParaRPr/>
          </a:p>
        </p:txBody>
      </p:sp>
      <p:sp>
        <p:nvSpPr>
          <p:cNvPr id="346" name="Google Shape;346;p20"/>
          <p:cNvSpPr/>
          <p:nvPr/>
        </p:nvSpPr>
        <p:spPr>
          <a:xfrm>
            <a:off x="4376205" y="2464266"/>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 name="Google Shape;347;p20"/>
          <p:cNvSpPr txBox="1"/>
          <p:nvPr/>
        </p:nvSpPr>
        <p:spPr>
          <a:xfrm>
            <a:off x="1747035" y="2892691"/>
            <a:ext cx="1533545" cy="415498"/>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050">
                <a:solidFill>
                  <a:srgbClr val="FFFFFF"/>
                </a:solidFill>
                <a:latin typeface="Calibri"/>
                <a:ea typeface="Calibri"/>
                <a:cs typeface="Calibri"/>
                <a:sym typeface="Calibri"/>
              </a:rPr>
              <a:t>Poder de negociación</a:t>
            </a:r>
            <a:endParaRPr/>
          </a:p>
          <a:p>
            <a:pPr indent="0" lvl="0" marL="0" marR="0" rtl="0" algn="ctr">
              <a:spcBef>
                <a:spcPts val="0"/>
              </a:spcBef>
              <a:spcAft>
                <a:spcPts val="0"/>
              </a:spcAft>
              <a:buNone/>
            </a:pPr>
            <a:r>
              <a:rPr lang="es-ES" sz="1050">
                <a:solidFill>
                  <a:srgbClr val="FFFFFF"/>
                </a:solidFill>
                <a:latin typeface="Calibri"/>
                <a:ea typeface="Calibri"/>
                <a:cs typeface="Calibri"/>
                <a:sym typeface="Calibri"/>
              </a:rPr>
              <a:t> de los proveedores</a:t>
            </a:r>
            <a:endParaRPr/>
          </a:p>
        </p:txBody>
      </p:sp>
      <p:sp>
        <p:nvSpPr>
          <p:cNvPr id="348" name="Google Shape;348;p20"/>
          <p:cNvSpPr txBox="1"/>
          <p:nvPr/>
        </p:nvSpPr>
        <p:spPr>
          <a:xfrm>
            <a:off x="3630422" y="2001995"/>
            <a:ext cx="1740282" cy="415498"/>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050">
                <a:solidFill>
                  <a:srgbClr val="FFFFFF"/>
                </a:solidFill>
                <a:latin typeface="Calibri"/>
                <a:ea typeface="Calibri"/>
                <a:cs typeface="Calibri"/>
                <a:sym typeface="Calibri"/>
              </a:rPr>
              <a:t>Amenaza de </a:t>
            </a:r>
            <a:endParaRPr/>
          </a:p>
          <a:p>
            <a:pPr indent="0" lvl="0" marL="0" marR="0" rtl="0" algn="ctr">
              <a:spcBef>
                <a:spcPts val="0"/>
              </a:spcBef>
              <a:spcAft>
                <a:spcPts val="0"/>
              </a:spcAft>
              <a:buNone/>
            </a:pPr>
            <a:r>
              <a:rPr lang="es-ES" sz="1050">
                <a:solidFill>
                  <a:srgbClr val="FFFFFF"/>
                </a:solidFill>
                <a:latin typeface="Calibri"/>
                <a:ea typeface="Calibri"/>
                <a:cs typeface="Calibri"/>
                <a:sym typeface="Calibri"/>
              </a:rPr>
              <a:t>nuevos competidores</a:t>
            </a:r>
            <a:endParaRPr/>
          </a:p>
        </p:txBody>
      </p:sp>
      <p:sp>
        <p:nvSpPr>
          <p:cNvPr id="349" name="Google Shape;349;p20"/>
          <p:cNvSpPr txBox="1"/>
          <p:nvPr/>
        </p:nvSpPr>
        <p:spPr>
          <a:xfrm>
            <a:off x="3630422" y="2892691"/>
            <a:ext cx="1740282" cy="415498"/>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050">
                <a:solidFill>
                  <a:srgbClr val="FFFFFF"/>
                </a:solidFill>
                <a:latin typeface="Calibri"/>
                <a:ea typeface="Calibri"/>
                <a:cs typeface="Calibri"/>
                <a:sym typeface="Calibri"/>
              </a:rPr>
              <a:t>Rivalidad entre los</a:t>
            </a:r>
            <a:endParaRPr/>
          </a:p>
          <a:p>
            <a:pPr indent="0" lvl="0" marL="0" marR="0" rtl="0" algn="ctr">
              <a:spcBef>
                <a:spcPts val="0"/>
              </a:spcBef>
              <a:spcAft>
                <a:spcPts val="0"/>
              </a:spcAft>
              <a:buNone/>
            </a:pPr>
            <a:r>
              <a:rPr lang="es-ES" sz="1050">
                <a:solidFill>
                  <a:srgbClr val="FFFFFF"/>
                </a:solidFill>
                <a:latin typeface="Calibri"/>
                <a:ea typeface="Calibri"/>
                <a:cs typeface="Calibri"/>
                <a:sym typeface="Calibri"/>
              </a:rPr>
              <a:t>competidores existentes</a:t>
            </a:r>
            <a:endParaRPr sz="1050">
              <a:solidFill>
                <a:srgbClr val="FFFFFF"/>
              </a:solidFill>
              <a:latin typeface="Calibri"/>
              <a:ea typeface="Calibri"/>
              <a:cs typeface="Calibri"/>
              <a:sym typeface="Calibri"/>
            </a:endParaRPr>
          </a:p>
        </p:txBody>
      </p:sp>
      <p:sp>
        <p:nvSpPr>
          <p:cNvPr id="350" name="Google Shape;350;p20"/>
          <p:cNvSpPr txBox="1"/>
          <p:nvPr/>
        </p:nvSpPr>
        <p:spPr>
          <a:xfrm>
            <a:off x="3630422" y="3702037"/>
            <a:ext cx="1740282" cy="415498"/>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050">
                <a:solidFill>
                  <a:srgbClr val="FFFFFF"/>
                </a:solidFill>
                <a:latin typeface="Calibri"/>
                <a:ea typeface="Calibri"/>
                <a:cs typeface="Calibri"/>
                <a:sym typeface="Calibri"/>
              </a:rPr>
              <a:t>Amenaza de </a:t>
            </a:r>
            <a:br>
              <a:rPr lang="es-ES" sz="1050">
                <a:solidFill>
                  <a:srgbClr val="FFFFFF"/>
                </a:solidFill>
                <a:latin typeface="Calibri"/>
                <a:ea typeface="Calibri"/>
                <a:cs typeface="Calibri"/>
                <a:sym typeface="Calibri"/>
              </a:rPr>
            </a:br>
            <a:r>
              <a:rPr lang="es-ES" sz="1050">
                <a:solidFill>
                  <a:srgbClr val="FFFFFF"/>
                </a:solidFill>
                <a:latin typeface="Calibri"/>
                <a:ea typeface="Calibri"/>
                <a:cs typeface="Calibri"/>
                <a:sym typeface="Calibri"/>
              </a:rPr>
              <a:t>productos sustitutos</a:t>
            </a:r>
            <a:endParaRPr/>
          </a:p>
        </p:txBody>
      </p:sp>
      <p:sp>
        <p:nvSpPr>
          <p:cNvPr id="351" name="Google Shape;351;p20"/>
          <p:cNvSpPr txBox="1"/>
          <p:nvPr/>
        </p:nvSpPr>
        <p:spPr>
          <a:xfrm>
            <a:off x="5724525" y="2892691"/>
            <a:ext cx="1740282" cy="415498"/>
          </a:xfrm>
          <a:prstGeom prst="rect">
            <a:avLst/>
          </a:prstGeom>
          <a:solidFill>
            <a:srgbClr val="66539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050">
                <a:solidFill>
                  <a:srgbClr val="FFFFFF"/>
                </a:solidFill>
                <a:latin typeface="Calibri"/>
                <a:ea typeface="Calibri"/>
                <a:cs typeface="Calibri"/>
                <a:sym typeface="Calibri"/>
              </a:rPr>
              <a:t> Poder de negociación de los clientes</a:t>
            </a:r>
            <a:endParaRPr sz="1050">
              <a:solidFill>
                <a:srgbClr val="FFFFFF"/>
              </a:solidFill>
              <a:latin typeface="Calibri"/>
              <a:ea typeface="Calibri"/>
              <a:cs typeface="Calibri"/>
              <a:sym typeface="Calibri"/>
            </a:endParaRPr>
          </a:p>
        </p:txBody>
      </p:sp>
      <p:sp>
        <p:nvSpPr>
          <p:cNvPr id="352" name="Google Shape;352;p20"/>
          <p:cNvSpPr/>
          <p:nvPr/>
        </p:nvSpPr>
        <p:spPr>
          <a:xfrm rot="-5400000">
            <a:off x="3345425" y="295028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20"/>
          <p:cNvSpPr/>
          <p:nvPr/>
        </p:nvSpPr>
        <p:spPr>
          <a:xfrm rot="5400000">
            <a:off x="5389956" y="295028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20"/>
          <p:cNvSpPr/>
          <p:nvPr/>
        </p:nvSpPr>
        <p:spPr>
          <a:xfrm rot="10800000">
            <a:off x="4376205" y="3354689"/>
            <a:ext cx="248716" cy="300302"/>
          </a:xfrm>
          <a:prstGeom prst="down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20"/>
          <p:cNvSpPr txBox="1"/>
          <p:nvPr/>
        </p:nvSpPr>
        <p:spPr>
          <a:xfrm>
            <a:off x="3654486" y="693586"/>
            <a:ext cx="1740282" cy="307777"/>
          </a:xfrm>
          <a:prstGeom prst="rect">
            <a:avLst/>
          </a:prstGeom>
          <a:solidFill>
            <a:srgbClr val="E88F2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MACROENTORNO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1"/>
          <p:cNvPicPr preferRelativeResize="0"/>
          <p:nvPr/>
        </p:nvPicPr>
        <p:blipFill rotWithShape="1">
          <a:blip r:embed="rId3">
            <a:alphaModFix/>
          </a:blip>
          <a:srcRect b="0" l="0" r="0" t="0"/>
          <a:stretch/>
        </p:blipFill>
        <p:spPr>
          <a:xfrm>
            <a:off x="511153" y="3254064"/>
            <a:ext cx="2414927" cy="1616365"/>
          </a:xfrm>
          <a:prstGeom prst="rect">
            <a:avLst/>
          </a:prstGeom>
          <a:noFill/>
          <a:ln>
            <a:noFill/>
          </a:ln>
        </p:spPr>
      </p:pic>
      <p:pic>
        <p:nvPicPr>
          <p:cNvPr id="361" name="Google Shape;361;p21"/>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362" name="Google Shape;362;p21"/>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DEL ENTORNO</a:t>
            </a:r>
            <a:endParaRPr/>
          </a:p>
        </p:txBody>
      </p:sp>
      <p:sp>
        <p:nvSpPr>
          <p:cNvPr id="363" name="Google Shape;363;p21"/>
          <p:cNvSpPr txBox="1"/>
          <p:nvPr/>
        </p:nvSpPr>
        <p:spPr>
          <a:xfrm>
            <a:off x="503238" y="932647"/>
            <a:ext cx="7440612"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Es muy importante conocer la situación interna de una empresa para saber lo que es capaz de hacer. </a:t>
            </a:r>
            <a:endParaRPr sz="1600">
              <a:solidFill>
                <a:schemeClr val="dk1"/>
              </a:solidFill>
              <a:latin typeface="Calibri"/>
              <a:ea typeface="Calibri"/>
              <a:cs typeface="Calibri"/>
              <a:sym typeface="Calibri"/>
            </a:endParaRPr>
          </a:p>
        </p:txBody>
      </p:sp>
      <p:sp>
        <p:nvSpPr>
          <p:cNvPr id="364" name="Google Shape;364;p21"/>
          <p:cNvSpPr/>
          <p:nvPr/>
        </p:nvSpPr>
        <p:spPr>
          <a:xfrm>
            <a:off x="511153" y="1621034"/>
            <a:ext cx="8164535" cy="1425768"/>
          </a:xfrm>
          <a:prstGeom prst="rect">
            <a:avLst/>
          </a:prstGeom>
          <a:solidFill>
            <a:srgbClr val="E7E4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21"/>
          <p:cNvSpPr/>
          <p:nvPr/>
        </p:nvSpPr>
        <p:spPr>
          <a:xfrm>
            <a:off x="579710" y="1954951"/>
            <a:ext cx="210047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600">
                <a:solidFill>
                  <a:srgbClr val="8058A6"/>
                </a:solidFill>
                <a:latin typeface="Calibri"/>
                <a:ea typeface="Calibri"/>
                <a:cs typeface="Calibri"/>
                <a:sym typeface="Calibri"/>
              </a:rPr>
              <a:t>PARA EL DESARROLLO </a:t>
            </a:r>
            <a:br>
              <a:rPr b="1" lang="es-ES" sz="1600">
                <a:solidFill>
                  <a:srgbClr val="8058A6"/>
                </a:solidFill>
                <a:latin typeface="Calibri"/>
                <a:ea typeface="Calibri"/>
                <a:cs typeface="Calibri"/>
                <a:sym typeface="Calibri"/>
              </a:rPr>
            </a:br>
            <a:r>
              <a:rPr b="1" lang="es-ES" sz="1600">
                <a:solidFill>
                  <a:srgbClr val="8058A6"/>
                </a:solidFill>
                <a:latin typeface="Calibri"/>
                <a:ea typeface="Calibri"/>
                <a:cs typeface="Calibri"/>
                <a:sym typeface="Calibri"/>
              </a:rPr>
              <a:t>DEL ANÁLISIS INTERNO EXISTEN</a:t>
            </a:r>
            <a:endParaRPr/>
          </a:p>
        </p:txBody>
      </p:sp>
      <p:sp>
        <p:nvSpPr>
          <p:cNvPr id="366" name="Google Shape;366;p21"/>
          <p:cNvSpPr/>
          <p:nvPr/>
        </p:nvSpPr>
        <p:spPr>
          <a:xfrm>
            <a:off x="2715060" y="2107686"/>
            <a:ext cx="1169902" cy="525527"/>
          </a:xfrm>
          <a:prstGeom prst="rightArrow">
            <a:avLst>
              <a:gd fmla="val 50000" name="adj1"/>
              <a:gd fmla="val 50000" name="adj2"/>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200">
                <a:solidFill>
                  <a:srgbClr val="FFFFFF"/>
                </a:solidFill>
                <a:latin typeface="Calibri"/>
                <a:ea typeface="Calibri"/>
                <a:cs typeface="Calibri"/>
                <a:sym typeface="Calibri"/>
              </a:rPr>
              <a:t>una serie de</a:t>
            </a:r>
            <a:endParaRPr b="1" sz="1200">
              <a:solidFill>
                <a:srgbClr val="FFFFFF"/>
              </a:solidFill>
              <a:latin typeface="Calibri"/>
              <a:ea typeface="Calibri"/>
              <a:cs typeface="Calibri"/>
              <a:sym typeface="Calibri"/>
            </a:endParaRPr>
          </a:p>
        </p:txBody>
      </p:sp>
      <p:sp>
        <p:nvSpPr>
          <p:cNvPr id="367" name="Google Shape;367;p21"/>
          <p:cNvSpPr/>
          <p:nvPr/>
        </p:nvSpPr>
        <p:spPr>
          <a:xfrm>
            <a:off x="4043458" y="2047284"/>
            <a:ext cx="18401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chemeClr val="dk1"/>
                </a:solidFill>
                <a:latin typeface="Calibri"/>
                <a:ea typeface="Calibri"/>
                <a:cs typeface="Calibri"/>
                <a:sym typeface="Calibri"/>
              </a:rPr>
              <a:t>Métodos y modos alternativos y, al mismo tiempo, complementarios. </a:t>
            </a:r>
            <a:endParaRPr/>
          </a:p>
        </p:txBody>
      </p:sp>
      <p:sp>
        <p:nvSpPr>
          <p:cNvPr id="368" name="Google Shape;368;p21"/>
          <p:cNvSpPr/>
          <p:nvPr/>
        </p:nvSpPr>
        <p:spPr>
          <a:xfrm>
            <a:off x="6312288" y="2020033"/>
            <a:ext cx="2265655" cy="700833"/>
          </a:xfrm>
          <a:prstGeom prst="rect">
            <a:avLst/>
          </a:prstGeom>
          <a:noFill/>
          <a:ln>
            <a:noFill/>
          </a:ln>
        </p:spPr>
        <p:txBody>
          <a:bodyPr anchorCtr="0" anchor="t" bIns="0" lIns="0" spcFirstLastPara="1" rIns="0" wrap="square" tIns="0">
            <a:spAutoFit/>
          </a:bodyPr>
          <a:lstStyle/>
          <a:p>
            <a:pPr indent="-138113" lvl="0" marL="138113" marR="0" rtl="0" algn="l">
              <a:lnSpc>
                <a:spcPct val="130000"/>
              </a:lnSpc>
              <a:spcBef>
                <a:spcPts val="0"/>
              </a:spcBef>
              <a:spcAft>
                <a:spcPts val="0"/>
              </a:spcAft>
              <a:buClr>
                <a:schemeClr val="dk1"/>
              </a:buClr>
              <a:buSzPts val="1200"/>
              <a:buFont typeface="Arial"/>
              <a:buChar char="•"/>
            </a:pPr>
            <a:r>
              <a:rPr b="1" lang="es-ES" sz="1200">
                <a:solidFill>
                  <a:schemeClr val="dk1"/>
                </a:solidFill>
                <a:latin typeface="Calibri"/>
                <a:ea typeface="Calibri"/>
                <a:cs typeface="Calibri"/>
                <a:sym typeface="Calibri"/>
              </a:rPr>
              <a:t>Análisis de la cadena de valor</a:t>
            </a:r>
            <a:endParaRPr/>
          </a:p>
          <a:p>
            <a:pPr indent="-138113" lvl="0" marL="138113" marR="0" rtl="0" algn="l">
              <a:lnSpc>
                <a:spcPct val="130000"/>
              </a:lnSpc>
              <a:spcBef>
                <a:spcPts val="0"/>
              </a:spcBef>
              <a:spcAft>
                <a:spcPts val="0"/>
              </a:spcAft>
              <a:buClr>
                <a:schemeClr val="dk1"/>
              </a:buClr>
              <a:buSzPts val="1200"/>
              <a:buFont typeface="Arial"/>
              <a:buChar char="•"/>
            </a:pPr>
            <a:r>
              <a:rPr b="1" lang="es-ES" sz="1200">
                <a:solidFill>
                  <a:schemeClr val="dk1"/>
                </a:solidFill>
                <a:latin typeface="Calibri"/>
                <a:ea typeface="Calibri"/>
                <a:cs typeface="Calibri"/>
                <a:sym typeface="Calibri"/>
              </a:rPr>
              <a:t>Análisis de la ventaja competitiva</a:t>
            </a:r>
            <a:endParaRPr/>
          </a:p>
          <a:p>
            <a:pPr indent="-138113" lvl="0" marL="138113" marR="0" rtl="0" algn="l">
              <a:lnSpc>
                <a:spcPct val="130000"/>
              </a:lnSpc>
              <a:spcBef>
                <a:spcPts val="0"/>
              </a:spcBef>
              <a:spcAft>
                <a:spcPts val="0"/>
              </a:spcAft>
              <a:buClr>
                <a:schemeClr val="dk1"/>
              </a:buClr>
              <a:buSzPts val="1200"/>
              <a:buFont typeface="Arial"/>
              <a:buChar char="•"/>
            </a:pPr>
            <a:r>
              <a:rPr b="1" lang="es-ES" sz="1200">
                <a:solidFill>
                  <a:schemeClr val="dk1"/>
                </a:solidFill>
                <a:latin typeface="Calibri"/>
                <a:ea typeface="Calibri"/>
                <a:cs typeface="Calibri"/>
                <a:sym typeface="Calibri"/>
              </a:rPr>
              <a:t>Análisis de las áreas funcionales.</a:t>
            </a:r>
            <a:endParaRPr/>
          </a:p>
        </p:txBody>
      </p:sp>
      <p:cxnSp>
        <p:nvCxnSpPr>
          <p:cNvPr id="369" name="Google Shape;369;p21"/>
          <p:cNvCxnSpPr/>
          <p:nvPr/>
        </p:nvCxnSpPr>
        <p:spPr>
          <a:xfrm>
            <a:off x="5771875" y="2401631"/>
            <a:ext cx="470974" cy="0"/>
          </a:xfrm>
          <a:prstGeom prst="straightConnector1">
            <a:avLst/>
          </a:prstGeom>
          <a:noFill/>
          <a:ln cap="flat" cmpd="sng" w="25400">
            <a:solidFill>
              <a:srgbClr val="8058A6"/>
            </a:solidFill>
            <a:prstDash val="solid"/>
            <a:round/>
            <a:headEnd len="sm" w="sm" type="none"/>
            <a:tailEnd len="med" w="med" type="triangle"/>
          </a:ln>
        </p:spPr>
      </p:cxnSp>
      <p:cxnSp>
        <p:nvCxnSpPr>
          <p:cNvPr id="370" name="Google Shape;370;p21"/>
          <p:cNvCxnSpPr/>
          <p:nvPr/>
        </p:nvCxnSpPr>
        <p:spPr>
          <a:xfrm flipH="1" rot="10800000">
            <a:off x="5771875" y="2146302"/>
            <a:ext cx="470974" cy="255329"/>
          </a:xfrm>
          <a:prstGeom prst="straightConnector1">
            <a:avLst/>
          </a:prstGeom>
          <a:noFill/>
          <a:ln cap="flat" cmpd="sng" w="25400">
            <a:solidFill>
              <a:srgbClr val="8058A6"/>
            </a:solidFill>
            <a:prstDash val="solid"/>
            <a:round/>
            <a:headEnd len="sm" w="sm" type="none"/>
            <a:tailEnd len="med" w="med" type="triangle"/>
          </a:ln>
        </p:spPr>
      </p:cxnSp>
      <p:cxnSp>
        <p:nvCxnSpPr>
          <p:cNvPr id="371" name="Google Shape;371;p21"/>
          <p:cNvCxnSpPr/>
          <p:nvPr/>
        </p:nvCxnSpPr>
        <p:spPr>
          <a:xfrm>
            <a:off x="5771875" y="2401631"/>
            <a:ext cx="470974" cy="231583"/>
          </a:xfrm>
          <a:prstGeom prst="straightConnector1">
            <a:avLst/>
          </a:prstGeom>
          <a:noFill/>
          <a:ln cap="flat" cmpd="sng" w="25400">
            <a:solidFill>
              <a:srgbClr val="8058A6"/>
            </a:solidFill>
            <a:prstDash val="solid"/>
            <a:round/>
            <a:headEnd len="sm" w="sm" type="none"/>
            <a:tailEnd len="med" w="med" type="triangle"/>
          </a:ln>
        </p:spPr>
      </p:cxnSp>
      <p:pic>
        <p:nvPicPr>
          <p:cNvPr id="372" name="Google Shape;372;p21"/>
          <p:cNvPicPr preferRelativeResize="0"/>
          <p:nvPr/>
        </p:nvPicPr>
        <p:blipFill rotWithShape="1">
          <a:blip r:embed="rId5">
            <a:alphaModFix/>
          </a:blip>
          <a:srcRect b="0" l="0" r="0" t="0"/>
          <a:stretch/>
        </p:blipFill>
        <p:spPr>
          <a:xfrm>
            <a:off x="2996131" y="3254064"/>
            <a:ext cx="3705787" cy="1647017"/>
          </a:xfrm>
          <a:prstGeom prst="rect">
            <a:avLst/>
          </a:prstGeom>
          <a:noFill/>
          <a:ln>
            <a:noFill/>
          </a:ln>
        </p:spPr>
      </p:pic>
      <p:pic>
        <p:nvPicPr>
          <p:cNvPr descr="http://www.cencade.com.mx/imagenes/procesos_funcional2.jpg" id="373" name="Google Shape;373;p21"/>
          <p:cNvPicPr preferRelativeResize="0"/>
          <p:nvPr/>
        </p:nvPicPr>
        <p:blipFill rotWithShape="1">
          <a:blip r:embed="rId6">
            <a:alphaModFix/>
          </a:blip>
          <a:srcRect b="-4686" l="0" r="0" t="0"/>
          <a:stretch/>
        </p:blipFill>
        <p:spPr>
          <a:xfrm>
            <a:off x="6771969" y="3579125"/>
            <a:ext cx="1805973" cy="11840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nvSpPr>
        <p:spPr>
          <a:xfrm>
            <a:off x="511153" y="935580"/>
            <a:ext cx="8164535" cy="138499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500">
                <a:solidFill>
                  <a:schemeClr val="dk1"/>
                </a:solidFill>
                <a:latin typeface="Calibri"/>
                <a:ea typeface="Calibri"/>
                <a:cs typeface="Calibri"/>
                <a:sym typeface="Calibri"/>
              </a:rPr>
              <a:t>CADENA DE VALOR</a:t>
            </a:r>
            <a:endParaRPr/>
          </a:p>
          <a:p>
            <a:pPr indent="0" lvl="0" marL="0" marR="0" rtl="0" algn="l">
              <a:spcBef>
                <a:spcPts val="0"/>
              </a:spcBef>
              <a:spcAft>
                <a:spcPts val="0"/>
              </a:spcAft>
              <a:buNone/>
            </a:pPr>
            <a:r>
              <a:rPr lang="es-ES" sz="1500">
                <a:solidFill>
                  <a:schemeClr val="dk1"/>
                </a:solidFill>
                <a:latin typeface="Calibri"/>
                <a:ea typeface="Calibri"/>
                <a:cs typeface="Calibri"/>
                <a:sym typeface="Calibri"/>
              </a:rPr>
              <a:t>Describe las actividades que realiza una empresa: estas van desde la transformación de las materias primas e insumos hasta que el producto o servicio llega al cliente. En suma, el análisis de la cadena de valor sirve para determinar cuáles son las actividades principales o estratégicas – las que generan valor al cliente – de una organización, sobre las que se debe centrar el desarrollo de la empresa y, por ende, de la ventaja competitiva.</a:t>
            </a:r>
            <a:endParaRPr/>
          </a:p>
        </p:txBody>
      </p:sp>
      <p:pic>
        <p:nvPicPr>
          <p:cNvPr id="379" name="Google Shape;379;p22"/>
          <p:cNvPicPr preferRelativeResize="0"/>
          <p:nvPr/>
        </p:nvPicPr>
        <p:blipFill rotWithShape="1">
          <a:blip r:embed="rId3">
            <a:alphaModFix/>
          </a:blip>
          <a:srcRect b="0" l="0" r="0" t="0"/>
          <a:stretch/>
        </p:blipFill>
        <p:spPr>
          <a:xfrm>
            <a:off x="503237" y="2406303"/>
            <a:ext cx="7956551" cy="2886070"/>
          </a:xfrm>
          <a:prstGeom prst="rect">
            <a:avLst/>
          </a:prstGeom>
          <a:noFill/>
          <a:ln>
            <a:noFill/>
          </a:ln>
        </p:spPr>
      </p:pic>
      <p:sp>
        <p:nvSpPr>
          <p:cNvPr id="380" name="Google Shape;380;p22"/>
          <p:cNvSpPr/>
          <p:nvPr/>
        </p:nvSpPr>
        <p:spPr>
          <a:xfrm>
            <a:off x="511153" y="2906217"/>
            <a:ext cx="1036991"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s-ES" sz="1200">
                <a:solidFill>
                  <a:schemeClr val="lt1"/>
                </a:solidFill>
                <a:latin typeface="Calibri"/>
                <a:ea typeface="Calibri"/>
                <a:cs typeface="Calibri"/>
                <a:sym typeface="Calibri"/>
              </a:rPr>
              <a:t>Actividades </a:t>
            </a:r>
            <a:br>
              <a:rPr lang="es-ES" sz="1200">
                <a:solidFill>
                  <a:schemeClr val="lt1"/>
                </a:solidFill>
                <a:latin typeface="Calibri"/>
                <a:ea typeface="Calibri"/>
                <a:cs typeface="Calibri"/>
                <a:sym typeface="Calibri"/>
              </a:rPr>
            </a:br>
            <a:r>
              <a:rPr lang="es-ES" sz="1200">
                <a:solidFill>
                  <a:schemeClr val="lt1"/>
                </a:solidFill>
                <a:latin typeface="Calibri"/>
                <a:ea typeface="Calibri"/>
                <a:cs typeface="Calibri"/>
                <a:sym typeface="Calibri"/>
              </a:rPr>
              <a:t>de Apoyo</a:t>
            </a:r>
            <a:endParaRPr/>
          </a:p>
        </p:txBody>
      </p:sp>
      <p:sp>
        <p:nvSpPr>
          <p:cNvPr id="381" name="Google Shape;381;p22"/>
          <p:cNvSpPr/>
          <p:nvPr/>
        </p:nvSpPr>
        <p:spPr>
          <a:xfrm>
            <a:off x="511153" y="4354772"/>
            <a:ext cx="1036991" cy="424732"/>
          </a:xfrm>
          <a:prstGeom prst="rect">
            <a:avLst/>
          </a:prstGeom>
          <a:noFill/>
          <a:ln>
            <a:noFill/>
          </a:ln>
        </p:spPr>
        <p:txBody>
          <a:bodyPr anchorCtr="0" anchor="ctr" bIns="45700" lIns="91425" spcFirstLastPara="1" rIns="91425" wrap="square" tIns="45700">
            <a:spAutoFit/>
          </a:bodyPr>
          <a:lstStyle/>
          <a:p>
            <a:pPr indent="0" lvl="0" marL="0" marR="0" rtl="0" algn="ctr">
              <a:lnSpc>
                <a:spcPct val="90000"/>
              </a:lnSpc>
              <a:spcBef>
                <a:spcPts val="0"/>
              </a:spcBef>
              <a:spcAft>
                <a:spcPts val="0"/>
              </a:spcAft>
              <a:buNone/>
            </a:pPr>
            <a:r>
              <a:rPr lang="es-ES" sz="1200">
                <a:solidFill>
                  <a:schemeClr val="lt1"/>
                </a:solidFill>
                <a:latin typeface="Calibri"/>
                <a:ea typeface="Calibri"/>
                <a:cs typeface="Calibri"/>
                <a:sym typeface="Calibri"/>
              </a:rPr>
              <a:t>Actividades </a:t>
            </a:r>
            <a:br>
              <a:rPr lang="es-ES" sz="1200">
                <a:solidFill>
                  <a:schemeClr val="lt1"/>
                </a:solidFill>
                <a:latin typeface="Calibri"/>
                <a:ea typeface="Calibri"/>
                <a:cs typeface="Calibri"/>
                <a:sym typeface="Calibri"/>
              </a:rPr>
            </a:br>
            <a:r>
              <a:rPr lang="es-ES" sz="1200">
                <a:solidFill>
                  <a:schemeClr val="lt1"/>
                </a:solidFill>
                <a:latin typeface="Calibri"/>
                <a:ea typeface="Calibri"/>
                <a:cs typeface="Calibri"/>
                <a:sym typeface="Calibri"/>
              </a:rPr>
              <a:t>primarias</a:t>
            </a:r>
            <a:endParaRPr sz="1200">
              <a:solidFill>
                <a:schemeClr val="lt1"/>
              </a:solidFill>
              <a:latin typeface="Calibri"/>
              <a:ea typeface="Calibri"/>
              <a:cs typeface="Calibri"/>
              <a:sym typeface="Calibri"/>
            </a:endParaRPr>
          </a:p>
        </p:txBody>
      </p:sp>
      <p:sp>
        <p:nvSpPr>
          <p:cNvPr id="382" name="Google Shape;382;p22"/>
          <p:cNvSpPr txBox="1"/>
          <p:nvPr/>
        </p:nvSpPr>
        <p:spPr>
          <a:xfrm>
            <a:off x="1995055" y="4077253"/>
            <a:ext cx="1101675"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LOGÍSTICA</a:t>
            </a:r>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INTERNA</a:t>
            </a:r>
            <a:endParaRPr/>
          </a:p>
          <a:p>
            <a:pPr indent="0" lvl="0" marL="0" marR="0" rtl="0" algn="l">
              <a:spcBef>
                <a:spcPts val="0"/>
              </a:spcBef>
              <a:spcAft>
                <a:spcPts val="0"/>
              </a:spcAft>
              <a:buNone/>
            </a:pPr>
            <a:r>
              <a:rPr lang="es-ES" sz="1000">
                <a:solidFill>
                  <a:schemeClr val="dk1"/>
                </a:solidFill>
                <a:latin typeface="Calibri"/>
                <a:ea typeface="Calibri"/>
                <a:cs typeface="Calibri"/>
                <a:sym typeface="Calibri"/>
              </a:rPr>
              <a:t>Recepción y </a:t>
            </a:r>
            <a:endParaRPr/>
          </a:p>
          <a:p>
            <a:pPr indent="0" lvl="0" marL="0" marR="0" rtl="0" algn="l">
              <a:spcBef>
                <a:spcPts val="0"/>
              </a:spcBef>
              <a:spcAft>
                <a:spcPts val="0"/>
              </a:spcAft>
              <a:buNone/>
            </a:pPr>
            <a:r>
              <a:rPr lang="es-ES" sz="1000">
                <a:solidFill>
                  <a:schemeClr val="dk1"/>
                </a:solidFill>
                <a:latin typeface="Calibri"/>
                <a:ea typeface="Calibri"/>
                <a:cs typeface="Calibri"/>
                <a:sym typeface="Calibri"/>
              </a:rPr>
              <a:t>Almacenamiento.</a:t>
            </a:r>
            <a:endParaRPr/>
          </a:p>
        </p:txBody>
      </p:sp>
      <p:sp>
        <p:nvSpPr>
          <p:cNvPr id="383" name="Google Shape;383;p22"/>
          <p:cNvSpPr txBox="1"/>
          <p:nvPr/>
        </p:nvSpPr>
        <p:spPr>
          <a:xfrm>
            <a:off x="3096731" y="4077253"/>
            <a:ext cx="114816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OPERACIONES</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Transformación del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Producto.</a:t>
            </a:r>
            <a:endParaRPr/>
          </a:p>
        </p:txBody>
      </p:sp>
      <p:sp>
        <p:nvSpPr>
          <p:cNvPr id="384" name="Google Shape;384;p22"/>
          <p:cNvSpPr txBox="1"/>
          <p:nvPr/>
        </p:nvSpPr>
        <p:spPr>
          <a:xfrm>
            <a:off x="4274635" y="4077253"/>
            <a:ext cx="11192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LOGÍSTICA</a:t>
            </a:r>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EXTERNA</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Distribución</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del producto.</a:t>
            </a:r>
            <a:endParaRPr/>
          </a:p>
        </p:txBody>
      </p:sp>
      <p:sp>
        <p:nvSpPr>
          <p:cNvPr id="385" name="Google Shape;385;p22"/>
          <p:cNvSpPr txBox="1"/>
          <p:nvPr/>
        </p:nvSpPr>
        <p:spPr>
          <a:xfrm>
            <a:off x="5416201" y="4077253"/>
            <a:ext cx="11192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MARKETING</a:t>
            </a:r>
            <a:endParaRPr/>
          </a:p>
          <a:p>
            <a:pPr indent="0" lvl="0" marL="0" marR="0" rtl="0" algn="l">
              <a:spcBef>
                <a:spcPts val="0"/>
              </a:spcBef>
              <a:spcAft>
                <a:spcPts val="0"/>
              </a:spcAft>
              <a:buNone/>
            </a:pPr>
            <a:r>
              <a:rPr b="1" lang="es-ES" sz="1200">
                <a:solidFill>
                  <a:schemeClr val="dk1"/>
                </a:solidFill>
                <a:latin typeface="Calibri"/>
                <a:ea typeface="Calibri"/>
                <a:cs typeface="Calibri"/>
                <a:sym typeface="Calibri"/>
              </a:rPr>
              <a:t>Y VENTAS</a:t>
            </a:r>
            <a:endParaRPr sz="1200">
              <a:solidFill>
                <a:schemeClr val="dk1"/>
              </a:solidFill>
              <a:latin typeface="Calibri"/>
              <a:ea typeface="Calibri"/>
              <a:cs typeface="Calibri"/>
              <a:sym typeface="Calibri"/>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Cómo se da </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a conocer.</a:t>
            </a:r>
            <a:endParaRPr/>
          </a:p>
        </p:txBody>
      </p:sp>
      <p:sp>
        <p:nvSpPr>
          <p:cNvPr id="386" name="Google Shape;386;p22"/>
          <p:cNvSpPr txBox="1"/>
          <p:nvPr/>
        </p:nvSpPr>
        <p:spPr>
          <a:xfrm>
            <a:off x="6553625" y="4077253"/>
            <a:ext cx="111926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200">
                <a:solidFill>
                  <a:schemeClr val="dk1"/>
                </a:solidFill>
                <a:latin typeface="Calibri"/>
                <a:ea typeface="Calibri"/>
                <a:cs typeface="Calibri"/>
                <a:sym typeface="Calibri"/>
              </a:rPr>
              <a:t>SERVICIO</a:t>
            </a:r>
            <a:endParaRPr/>
          </a:p>
          <a:p>
            <a:pPr indent="0" lvl="0" marL="0" marR="0" rtl="0" algn="l">
              <a:spcBef>
                <a:spcPts val="0"/>
              </a:spcBef>
              <a:spcAft>
                <a:spcPts val="0"/>
              </a:spcAft>
              <a:buNone/>
            </a:pPr>
            <a:r>
              <a:rPr lang="es-ES" sz="1200">
                <a:solidFill>
                  <a:schemeClr val="dk1"/>
                </a:solidFill>
                <a:latin typeface="Calibri"/>
                <a:ea typeface="Calibri"/>
                <a:cs typeface="Calibri"/>
                <a:sym typeface="Calibri"/>
              </a:rPr>
              <a:t>Realza </a:t>
            </a:r>
            <a:br>
              <a:rPr lang="es-ES" sz="1200">
                <a:solidFill>
                  <a:schemeClr val="dk1"/>
                </a:solidFill>
                <a:latin typeface="Calibri"/>
                <a:ea typeface="Calibri"/>
                <a:cs typeface="Calibri"/>
                <a:sym typeface="Calibri"/>
              </a:rPr>
            </a:br>
            <a:r>
              <a:rPr lang="es-ES" sz="1200">
                <a:solidFill>
                  <a:schemeClr val="dk1"/>
                </a:solidFill>
                <a:latin typeface="Calibri"/>
                <a:ea typeface="Calibri"/>
                <a:cs typeface="Calibri"/>
                <a:sym typeface="Calibri"/>
              </a:rPr>
              <a:t>el valor del producto</a:t>
            </a:r>
            <a:endParaRPr/>
          </a:p>
        </p:txBody>
      </p:sp>
      <p:sp>
        <p:nvSpPr>
          <p:cNvPr id="387" name="Google Shape;387;p22"/>
          <p:cNvSpPr/>
          <p:nvPr/>
        </p:nvSpPr>
        <p:spPr>
          <a:xfrm>
            <a:off x="3752117" y="2472916"/>
            <a:ext cx="206890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Infraestructura de la empresa</a:t>
            </a:r>
            <a:endParaRPr b="1" sz="1200">
              <a:solidFill>
                <a:schemeClr val="dk1"/>
              </a:solidFill>
              <a:latin typeface="Calibri"/>
              <a:ea typeface="Calibri"/>
              <a:cs typeface="Calibri"/>
              <a:sym typeface="Calibri"/>
            </a:endParaRPr>
          </a:p>
        </p:txBody>
      </p:sp>
      <p:sp>
        <p:nvSpPr>
          <p:cNvPr id="388" name="Google Shape;388;p22"/>
          <p:cNvSpPr/>
          <p:nvPr/>
        </p:nvSpPr>
        <p:spPr>
          <a:xfrm>
            <a:off x="3909596" y="2821292"/>
            <a:ext cx="175394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Administración de RRHH</a:t>
            </a:r>
            <a:endParaRPr/>
          </a:p>
        </p:txBody>
      </p:sp>
      <p:sp>
        <p:nvSpPr>
          <p:cNvPr id="389" name="Google Shape;389;p22"/>
          <p:cNvSpPr/>
          <p:nvPr/>
        </p:nvSpPr>
        <p:spPr>
          <a:xfrm>
            <a:off x="3969516" y="3154451"/>
            <a:ext cx="163410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Desarrollo Tecnológico</a:t>
            </a:r>
            <a:endParaRPr/>
          </a:p>
        </p:txBody>
      </p:sp>
      <p:sp>
        <p:nvSpPr>
          <p:cNvPr id="390" name="Google Shape;390;p22"/>
          <p:cNvSpPr/>
          <p:nvPr/>
        </p:nvSpPr>
        <p:spPr>
          <a:xfrm>
            <a:off x="4194867" y="3498771"/>
            <a:ext cx="1183401"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200">
                <a:solidFill>
                  <a:schemeClr val="lt1"/>
                </a:solidFill>
                <a:latin typeface="Calibri"/>
                <a:ea typeface="Calibri"/>
                <a:cs typeface="Calibri"/>
                <a:sym typeface="Calibri"/>
              </a:rPr>
              <a:t>Abastecimiento</a:t>
            </a:r>
            <a:endParaRPr/>
          </a:p>
        </p:txBody>
      </p:sp>
      <p:sp>
        <p:nvSpPr>
          <p:cNvPr id="391" name="Google Shape;391;p22"/>
          <p:cNvSpPr/>
          <p:nvPr/>
        </p:nvSpPr>
        <p:spPr>
          <a:xfrm rot="5400000">
            <a:off x="8088525" y="3794245"/>
            <a:ext cx="899261" cy="275064"/>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200">
                <a:solidFill>
                  <a:schemeClr val="lt1"/>
                </a:solidFill>
                <a:latin typeface="Calibri"/>
                <a:ea typeface="Calibri"/>
                <a:cs typeface="Calibri"/>
                <a:sym typeface="Calibri"/>
              </a:rPr>
              <a:t>MARGEN</a:t>
            </a:r>
            <a:endParaRPr/>
          </a:p>
        </p:txBody>
      </p:sp>
      <p:pic>
        <p:nvPicPr>
          <p:cNvPr id="392" name="Google Shape;392;p22"/>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393" name="Google Shape;393;p22"/>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DEL ENTORNO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3"/>
          <p:cNvSpPr txBox="1"/>
          <p:nvPr/>
        </p:nvSpPr>
        <p:spPr>
          <a:xfrm>
            <a:off x="511153" y="1764527"/>
            <a:ext cx="2891924" cy="196977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VENTAJA COMPETITIVA</a:t>
            </a:r>
            <a:endParaRPr/>
          </a:p>
          <a:p>
            <a:pPr indent="0" lvl="0" marL="0" marR="0" rtl="0" algn="l">
              <a:spcBef>
                <a:spcPts val="0"/>
              </a:spcBef>
              <a:spcAft>
                <a:spcPts val="0"/>
              </a:spcAft>
              <a:buNone/>
            </a:pPr>
            <a:r>
              <a:rPr lang="es-ES" sz="1600">
                <a:solidFill>
                  <a:schemeClr val="dk1"/>
                </a:solidFill>
                <a:latin typeface="Calibri"/>
                <a:ea typeface="Calibri"/>
                <a:cs typeface="Calibri"/>
                <a:sym typeface="Calibri"/>
              </a:rPr>
              <a:t>La ventaja competitiva tiene como base la premisa del valor percibido por el cliente. El producto o servicio debe ser superior, difícil de imitar y duradero; además, debe haber pocas probabilidades de que se sustituya. </a:t>
            </a:r>
            <a:endParaRPr/>
          </a:p>
        </p:txBody>
      </p:sp>
      <p:pic>
        <p:nvPicPr>
          <p:cNvPr id="400" name="Google Shape;400;p23"/>
          <p:cNvPicPr preferRelativeResize="0"/>
          <p:nvPr/>
        </p:nvPicPr>
        <p:blipFill rotWithShape="1">
          <a:blip r:embed="rId3">
            <a:alphaModFix/>
          </a:blip>
          <a:srcRect b="0" l="0" r="0" t="0"/>
          <a:stretch/>
        </p:blipFill>
        <p:spPr>
          <a:xfrm>
            <a:off x="6689568" y="3816342"/>
            <a:ext cx="1986119" cy="1258010"/>
          </a:xfrm>
          <a:prstGeom prst="rect">
            <a:avLst/>
          </a:prstGeom>
          <a:noFill/>
          <a:ln>
            <a:noFill/>
          </a:ln>
        </p:spPr>
      </p:pic>
      <p:sp>
        <p:nvSpPr>
          <p:cNvPr id="401" name="Google Shape;401;p23"/>
          <p:cNvSpPr/>
          <p:nvPr/>
        </p:nvSpPr>
        <p:spPr>
          <a:xfrm>
            <a:off x="3635375" y="3816342"/>
            <a:ext cx="2994025" cy="1258010"/>
          </a:xfrm>
          <a:prstGeom prst="rect">
            <a:avLst/>
          </a:prstGeom>
          <a:solidFill>
            <a:srgbClr val="13ADA0"/>
          </a:solidFill>
          <a:ln>
            <a:noFill/>
          </a:ln>
        </p:spPr>
        <p:txBody>
          <a:bodyPr anchorCtr="0" anchor="ctr" bIns="45700" lIns="91425" spcFirstLastPara="1" rIns="91425" wrap="square" tIns="45700">
            <a:noAutofit/>
          </a:bodyPr>
          <a:lstStyle/>
          <a:p>
            <a:pPr indent="0" lvl="0" marL="49213" marR="0" rtl="0" algn="l">
              <a:spcBef>
                <a:spcPts val="0"/>
              </a:spcBef>
              <a:spcAft>
                <a:spcPts val="0"/>
              </a:spcAft>
              <a:buNone/>
            </a:pPr>
            <a:r>
              <a:rPr lang="es-ES" sz="1600">
                <a:solidFill>
                  <a:schemeClr val="lt1"/>
                </a:solidFill>
                <a:latin typeface="Calibri"/>
                <a:ea typeface="Calibri"/>
                <a:cs typeface="Calibri"/>
                <a:sym typeface="Calibri"/>
              </a:rPr>
              <a:t>El poder de una marca que se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basa en que todas las personas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la relacionan con una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excelente calidad. </a:t>
            </a:r>
            <a:endParaRPr/>
          </a:p>
        </p:txBody>
      </p:sp>
      <p:sp>
        <p:nvSpPr>
          <p:cNvPr id="402" name="Google Shape;402;p23"/>
          <p:cNvSpPr/>
          <p:nvPr/>
        </p:nvSpPr>
        <p:spPr>
          <a:xfrm>
            <a:off x="3635375" y="2380159"/>
            <a:ext cx="2994025" cy="1258010"/>
          </a:xfrm>
          <a:prstGeom prst="rect">
            <a:avLst/>
          </a:prstGeom>
          <a:solidFill>
            <a:srgbClr val="E88F23"/>
          </a:solidFill>
          <a:ln>
            <a:noFill/>
          </a:ln>
        </p:spPr>
        <p:txBody>
          <a:bodyPr anchorCtr="0" anchor="ctr" bIns="45700" lIns="91425" spcFirstLastPara="1" rIns="91425" wrap="square" tIns="45700">
            <a:noAutofit/>
          </a:bodyPr>
          <a:lstStyle/>
          <a:p>
            <a:pPr indent="0" lvl="0" marL="88900" marR="0" rtl="0" algn="l">
              <a:spcBef>
                <a:spcPts val="0"/>
              </a:spcBef>
              <a:spcAft>
                <a:spcPts val="0"/>
              </a:spcAft>
              <a:buNone/>
            </a:pPr>
            <a:r>
              <a:rPr lang="es-ES" sz="1600">
                <a:solidFill>
                  <a:schemeClr val="lt1"/>
                </a:solidFill>
                <a:latin typeface="Calibri"/>
                <a:ea typeface="Calibri"/>
                <a:cs typeface="Calibri"/>
                <a:sym typeface="Calibri"/>
              </a:rPr>
              <a:t>La distribución de una empresa cervecera que le permite estar presente en todos los puntos de</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venta a escala nacional.</a:t>
            </a:r>
            <a:endParaRPr/>
          </a:p>
        </p:txBody>
      </p:sp>
      <p:pic>
        <p:nvPicPr>
          <p:cNvPr id="403" name="Google Shape;403;p23"/>
          <p:cNvPicPr preferRelativeResize="0"/>
          <p:nvPr/>
        </p:nvPicPr>
        <p:blipFill rotWithShape="1">
          <a:blip r:embed="rId4">
            <a:alphaModFix/>
          </a:blip>
          <a:srcRect b="2664" l="0" r="-295" t="0"/>
          <a:stretch/>
        </p:blipFill>
        <p:spPr>
          <a:xfrm>
            <a:off x="6689568" y="2380159"/>
            <a:ext cx="1986120" cy="1258011"/>
          </a:xfrm>
          <a:prstGeom prst="rect">
            <a:avLst/>
          </a:prstGeom>
          <a:noFill/>
          <a:ln>
            <a:noFill/>
          </a:ln>
        </p:spPr>
      </p:pic>
      <p:pic>
        <p:nvPicPr>
          <p:cNvPr id="404" name="Google Shape;404;p23"/>
          <p:cNvPicPr preferRelativeResize="0"/>
          <p:nvPr/>
        </p:nvPicPr>
        <p:blipFill rotWithShape="1">
          <a:blip r:embed="rId5">
            <a:alphaModFix/>
          </a:blip>
          <a:srcRect b="39976" l="31290" r="31290" t="36327"/>
          <a:stretch/>
        </p:blipFill>
        <p:spPr>
          <a:xfrm>
            <a:off x="6689568" y="944285"/>
            <a:ext cx="1986119" cy="1257856"/>
          </a:xfrm>
          <a:prstGeom prst="rect">
            <a:avLst/>
          </a:prstGeom>
          <a:noFill/>
          <a:ln>
            <a:noFill/>
          </a:ln>
        </p:spPr>
      </p:pic>
      <p:sp>
        <p:nvSpPr>
          <p:cNvPr id="405" name="Google Shape;405;p23"/>
          <p:cNvSpPr/>
          <p:nvPr/>
        </p:nvSpPr>
        <p:spPr>
          <a:xfrm>
            <a:off x="3635375" y="944285"/>
            <a:ext cx="2994025" cy="1258010"/>
          </a:xfrm>
          <a:prstGeom prst="rect">
            <a:avLst/>
          </a:prstGeom>
          <a:solidFill>
            <a:srgbClr val="8058A6"/>
          </a:solidFill>
          <a:ln>
            <a:noFill/>
          </a:ln>
        </p:spPr>
        <p:txBody>
          <a:bodyPr anchorCtr="0" anchor="ctr" bIns="45700" lIns="91425" spcFirstLastPara="1" rIns="91425" wrap="square" tIns="45700">
            <a:noAutofit/>
          </a:bodyPr>
          <a:lstStyle/>
          <a:p>
            <a:pPr indent="0" lvl="0" marL="88900" marR="0" rtl="0" algn="l">
              <a:spcBef>
                <a:spcPts val="0"/>
              </a:spcBef>
              <a:spcAft>
                <a:spcPts val="0"/>
              </a:spcAft>
              <a:buNone/>
            </a:pPr>
            <a:r>
              <a:rPr lang="es-ES" sz="1600">
                <a:solidFill>
                  <a:schemeClr val="lt1"/>
                </a:solidFill>
                <a:latin typeface="Calibri"/>
                <a:ea typeface="Calibri"/>
                <a:cs typeface="Calibri"/>
                <a:sym typeface="Calibri"/>
              </a:rPr>
              <a:t>Una fórmula de gaseosa que puede convertirla en única y diferente. </a:t>
            </a:r>
            <a:endParaRPr/>
          </a:p>
        </p:txBody>
      </p:sp>
      <p:pic>
        <p:nvPicPr>
          <p:cNvPr id="406" name="Google Shape;406;p23"/>
          <p:cNvPicPr preferRelativeResize="0"/>
          <p:nvPr/>
        </p:nvPicPr>
        <p:blipFill rotWithShape="1">
          <a:blip r:embed="rId6">
            <a:alphaModFix/>
          </a:blip>
          <a:srcRect b="51790" l="0" r="0" t="0"/>
          <a:stretch/>
        </p:blipFill>
        <p:spPr>
          <a:xfrm>
            <a:off x="-25619" y="362265"/>
            <a:ext cx="470119" cy="155260"/>
          </a:xfrm>
          <a:prstGeom prst="rect">
            <a:avLst/>
          </a:prstGeom>
          <a:noFill/>
          <a:ln>
            <a:noFill/>
          </a:ln>
        </p:spPr>
      </p:pic>
      <p:sp>
        <p:nvSpPr>
          <p:cNvPr id="407" name="Google Shape;407;p23"/>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DEL ENTORNO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4"/>
          <p:cNvSpPr txBox="1"/>
          <p:nvPr/>
        </p:nvSpPr>
        <p:spPr>
          <a:xfrm>
            <a:off x="511153" y="925195"/>
            <a:ext cx="8164535" cy="98488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chemeClr val="dk1"/>
              </a:buClr>
              <a:buSzPts val="1600"/>
              <a:buFont typeface="Calibri"/>
              <a:buNone/>
            </a:pPr>
            <a:r>
              <a:rPr b="1" lang="es-ES" sz="1600">
                <a:solidFill>
                  <a:schemeClr val="dk1"/>
                </a:solidFill>
                <a:latin typeface="Calibri"/>
                <a:ea typeface="Calibri"/>
                <a:cs typeface="Calibri"/>
                <a:sym typeface="Calibri"/>
              </a:rPr>
              <a:t>ÁREAS FUNCIONALES</a:t>
            </a:r>
            <a:endParaRPr/>
          </a:p>
          <a:p>
            <a:pPr indent="0" lvl="0" marL="0" marR="0" rtl="0" algn="l">
              <a:spcBef>
                <a:spcPts val="0"/>
              </a:spcBef>
              <a:spcAft>
                <a:spcPts val="0"/>
              </a:spcAft>
              <a:buClr>
                <a:schemeClr val="dk1"/>
              </a:buClr>
              <a:buSzPts val="1600"/>
              <a:buFont typeface="Calibri"/>
              <a:buNone/>
            </a:pPr>
            <a:r>
              <a:rPr lang="es-ES" sz="1600">
                <a:solidFill>
                  <a:schemeClr val="dk1"/>
                </a:solidFill>
                <a:latin typeface="Calibri"/>
                <a:ea typeface="Calibri"/>
                <a:cs typeface="Calibri"/>
                <a:sym typeface="Calibri"/>
              </a:rPr>
              <a:t>Consiste en analizar la empresa en términos de sus áreas funcionales básicas, es decir, funciones concretas como marketing, finanzas, producción, investigación y desarrollo, calidad de los ejecutivos, características de los recursos humanos, etc. </a:t>
            </a:r>
            <a:endParaRPr/>
          </a:p>
        </p:txBody>
      </p:sp>
      <p:sp>
        <p:nvSpPr>
          <p:cNvPr id="413" name="Google Shape;413;p24"/>
          <p:cNvSpPr txBox="1"/>
          <p:nvPr/>
        </p:nvSpPr>
        <p:spPr>
          <a:xfrm>
            <a:off x="512933" y="2148451"/>
            <a:ext cx="1853039"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MARKETING</a:t>
            </a:r>
            <a:endParaRPr b="1" sz="1400">
              <a:solidFill>
                <a:schemeClr val="lt1"/>
              </a:solidFill>
              <a:latin typeface="Calibri"/>
              <a:ea typeface="Calibri"/>
              <a:cs typeface="Calibri"/>
              <a:sym typeface="Calibri"/>
            </a:endParaRPr>
          </a:p>
        </p:txBody>
      </p:sp>
      <p:sp>
        <p:nvSpPr>
          <p:cNvPr id="414" name="Google Shape;414;p24"/>
          <p:cNvSpPr/>
          <p:nvPr/>
        </p:nvSpPr>
        <p:spPr>
          <a:xfrm>
            <a:off x="530480" y="2466141"/>
            <a:ext cx="1817945" cy="2550280"/>
          </a:xfrm>
          <a:prstGeom prst="rect">
            <a:avLst/>
          </a:prstGeom>
          <a:solidFill>
            <a:srgbClr val="FBE9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dk1"/>
                </a:solidFill>
                <a:latin typeface="Calibri"/>
                <a:ea typeface="Calibri"/>
                <a:cs typeface="Calibri"/>
                <a:sym typeface="Calibri"/>
              </a:rPr>
              <a:t>¿Qué tan bien se realizan las actividades de marketing en la empresa?</a:t>
            </a:r>
            <a:endParaRPr/>
          </a:p>
        </p:txBody>
      </p:sp>
      <p:sp>
        <p:nvSpPr>
          <p:cNvPr id="415" name="Google Shape;415;p24"/>
          <p:cNvSpPr txBox="1"/>
          <p:nvPr/>
        </p:nvSpPr>
        <p:spPr>
          <a:xfrm>
            <a:off x="2597665" y="2148451"/>
            <a:ext cx="1853039"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OPERACIONES</a:t>
            </a:r>
            <a:endParaRPr b="1" sz="1400">
              <a:solidFill>
                <a:schemeClr val="lt1"/>
              </a:solidFill>
              <a:latin typeface="Calibri"/>
              <a:ea typeface="Calibri"/>
              <a:cs typeface="Calibri"/>
              <a:sym typeface="Calibri"/>
            </a:endParaRPr>
          </a:p>
        </p:txBody>
      </p:sp>
      <p:sp>
        <p:nvSpPr>
          <p:cNvPr id="416" name="Google Shape;416;p24"/>
          <p:cNvSpPr/>
          <p:nvPr/>
        </p:nvSpPr>
        <p:spPr>
          <a:xfrm>
            <a:off x="2615212" y="2466141"/>
            <a:ext cx="1817945" cy="2550280"/>
          </a:xfrm>
          <a:prstGeom prst="rect">
            <a:avLst/>
          </a:prstGeom>
          <a:solidFill>
            <a:srgbClr val="FBE9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dk1"/>
                </a:solidFill>
                <a:latin typeface="Calibri"/>
                <a:ea typeface="Calibri"/>
                <a:cs typeface="Calibri"/>
                <a:sym typeface="Calibri"/>
              </a:rPr>
              <a:t>¿Qué labores de producción o del proceso de atención al cliente se realizan de manera eficiente?</a:t>
            </a:r>
            <a:endParaRPr/>
          </a:p>
        </p:txBody>
      </p:sp>
      <p:sp>
        <p:nvSpPr>
          <p:cNvPr id="417" name="Google Shape;417;p24"/>
          <p:cNvSpPr txBox="1"/>
          <p:nvPr/>
        </p:nvSpPr>
        <p:spPr>
          <a:xfrm>
            <a:off x="4722447" y="2148451"/>
            <a:ext cx="1853039"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RECURSOS HUMANOS</a:t>
            </a:r>
            <a:endParaRPr b="1" sz="1400">
              <a:solidFill>
                <a:schemeClr val="lt1"/>
              </a:solidFill>
              <a:latin typeface="Calibri"/>
              <a:ea typeface="Calibri"/>
              <a:cs typeface="Calibri"/>
              <a:sym typeface="Calibri"/>
            </a:endParaRPr>
          </a:p>
        </p:txBody>
      </p:sp>
      <p:sp>
        <p:nvSpPr>
          <p:cNvPr id="418" name="Google Shape;418;p24"/>
          <p:cNvSpPr/>
          <p:nvPr/>
        </p:nvSpPr>
        <p:spPr>
          <a:xfrm>
            <a:off x="4739994" y="2466141"/>
            <a:ext cx="1817945" cy="2550280"/>
          </a:xfrm>
          <a:prstGeom prst="rect">
            <a:avLst/>
          </a:prstGeom>
          <a:solidFill>
            <a:srgbClr val="FBE9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dk1"/>
                </a:solidFill>
                <a:latin typeface="Calibri"/>
                <a:ea typeface="Calibri"/>
                <a:cs typeface="Calibri"/>
                <a:sym typeface="Calibri"/>
              </a:rPr>
              <a:t>¿Qué problemas se presentan en lo que se refiere a los recursos humanos </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de la empresa?</a:t>
            </a:r>
            <a:endParaRPr/>
          </a:p>
        </p:txBody>
      </p:sp>
      <p:sp>
        <p:nvSpPr>
          <p:cNvPr id="419" name="Google Shape;419;p24"/>
          <p:cNvSpPr txBox="1"/>
          <p:nvPr/>
        </p:nvSpPr>
        <p:spPr>
          <a:xfrm>
            <a:off x="6831957" y="2148451"/>
            <a:ext cx="1853039" cy="260667"/>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400">
                <a:solidFill>
                  <a:schemeClr val="lt1"/>
                </a:solidFill>
                <a:latin typeface="Calibri"/>
                <a:ea typeface="Calibri"/>
                <a:cs typeface="Calibri"/>
                <a:sym typeface="Calibri"/>
              </a:rPr>
              <a:t>FINANZAS</a:t>
            </a:r>
            <a:endParaRPr/>
          </a:p>
        </p:txBody>
      </p:sp>
      <p:sp>
        <p:nvSpPr>
          <p:cNvPr id="420" name="Google Shape;420;p24"/>
          <p:cNvSpPr/>
          <p:nvPr/>
        </p:nvSpPr>
        <p:spPr>
          <a:xfrm>
            <a:off x="6857743" y="2466141"/>
            <a:ext cx="1817945" cy="2550280"/>
          </a:xfrm>
          <a:prstGeom prst="rect">
            <a:avLst/>
          </a:prstGeom>
          <a:solidFill>
            <a:srgbClr val="FBE9D0"/>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s-ES" sz="1400">
                <a:solidFill>
                  <a:schemeClr val="dk1"/>
                </a:solidFill>
                <a:latin typeface="Calibri"/>
                <a:ea typeface="Calibri"/>
                <a:cs typeface="Calibri"/>
                <a:sym typeface="Calibri"/>
              </a:rPr>
              <a:t>¿Qué tan bien</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están las capacidades financieras en </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la empresa?</a:t>
            </a:r>
            <a:endParaRPr sz="2000">
              <a:solidFill>
                <a:schemeClr val="dk1"/>
              </a:solidFill>
              <a:latin typeface="Calibri"/>
              <a:ea typeface="Calibri"/>
              <a:cs typeface="Calibri"/>
              <a:sym typeface="Calibri"/>
            </a:endParaRPr>
          </a:p>
        </p:txBody>
      </p:sp>
      <p:pic>
        <p:nvPicPr>
          <p:cNvPr descr="http://www.cash-rapido.info/wp-content/uploads/2011/06/marketing-empresarial.jpg" id="421" name="Google Shape;421;p24"/>
          <p:cNvPicPr preferRelativeResize="0"/>
          <p:nvPr/>
        </p:nvPicPr>
        <p:blipFill rotWithShape="1">
          <a:blip r:embed="rId3">
            <a:alphaModFix/>
          </a:blip>
          <a:srcRect b="0" l="0" r="0" t="0"/>
          <a:stretch/>
        </p:blipFill>
        <p:spPr>
          <a:xfrm>
            <a:off x="623295" y="3792752"/>
            <a:ext cx="1632315" cy="1092953"/>
          </a:xfrm>
          <a:prstGeom prst="rect">
            <a:avLst/>
          </a:prstGeom>
          <a:noFill/>
          <a:ln>
            <a:noFill/>
          </a:ln>
        </p:spPr>
      </p:pic>
      <p:pic>
        <p:nvPicPr>
          <p:cNvPr descr="http://www.epg.usil.edu.pe/imagenes/img_8.jpg" id="422" name="Google Shape;422;p24"/>
          <p:cNvPicPr preferRelativeResize="0"/>
          <p:nvPr/>
        </p:nvPicPr>
        <p:blipFill rotWithShape="1">
          <a:blip r:embed="rId4">
            <a:alphaModFix/>
          </a:blip>
          <a:srcRect b="0" l="0" r="0" t="0"/>
          <a:stretch/>
        </p:blipFill>
        <p:spPr>
          <a:xfrm>
            <a:off x="2708027" y="3792752"/>
            <a:ext cx="1632315" cy="1092954"/>
          </a:xfrm>
          <a:prstGeom prst="rect">
            <a:avLst/>
          </a:prstGeom>
          <a:noFill/>
          <a:ln>
            <a:noFill/>
          </a:ln>
        </p:spPr>
      </p:pic>
      <p:pic>
        <p:nvPicPr>
          <p:cNvPr descr="https://encrypted-tbn1.gstatic.com/images?q=tbn:ANd9GcT4ZRw7fAcqsrpAVQK7M2XLkceduTflAjB_Y380lT4RlWXYO6ht" id="423" name="Google Shape;423;p24"/>
          <p:cNvPicPr preferRelativeResize="0"/>
          <p:nvPr/>
        </p:nvPicPr>
        <p:blipFill rotWithShape="1">
          <a:blip r:embed="rId5">
            <a:alphaModFix/>
          </a:blip>
          <a:srcRect b="0" l="0" r="0" t="0"/>
          <a:stretch/>
        </p:blipFill>
        <p:spPr>
          <a:xfrm>
            <a:off x="4832809" y="3792752"/>
            <a:ext cx="1632315" cy="1092953"/>
          </a:xfrm>
          <a:prstGeom prst="rect">
            <a:avLst/>
          </a:prstGeom>
          <a:noFill/>
          <a:ln>
            <a:noFill/>
          </a:ln>
        </p:spPr>
      </p:pic>
      <p:pic>
        <p:nvPicPr>
          <p:cNvPr descr="http://lideractivo.com.ve/wp-content/uploads/2010/11/blog-sobre-dinero-finanzas-marketing-y-negocios_a7b9020ff_3.jpg" id="424" name="Google Shape;424;p24"/>
          <p:cNvPicPr preferRelativeResize="0"/>
          <p:nvPr/>
        </p:nvPicPr>
        <p:blipFill rotWithShape="1">
          <a:blip r:embed="rId6">
            <a:alphaModFix/>
          </a:blip>
          <a:srcRect b="0" l="0" r="0" t="0"/>
          <a:stretch/>
        </p:blipFill>
        <p:spPr>
          <a:xfrm>
            <a:off x="6942319" y="3792752"/>
            <a:ext cx="1632315" cy="1092953"/>
          </a:xfrm>
          <a:prstGeom prst="rect">
            <a:avLst/>
          </a:prstGeom>
          <a:noFill/>
          <a:ln>
            <a:noFill/>
          </a:ln>
        </p:spPr>
      </p:pic>
      <p:pic>
        <p:nvPicPr>
          <p:cNvPr id="425" name="Google Shape;425;p24"/>
          <p:cNvPicPr preferRelativeResize="0"/>
          <p:nvPr/>
        </p:nvPicPr>
        <p:blipFill rotWithShape="1">
          <a:blip r:embed="rId7">
            <a:alphaModFix/>
          </a:blip>
          <a:srcRect b="51790" l="0" r="0" t="0"/>
          <a:stretch/>
        </p:blipFill>
        <p:spPr>
          <a:xfrm>
            <a:off x="-25619" y="362265"/>
            <a:ext cx="470119" cy="155260"/>
          </a:xfrm>
          <a:prstGeom prst="rect">
            <a:avLst/>
          </a:prstGeom>
          <a:noFill/>
          <a:ln>
            <a:noFill/>
          </a:ln>
        </p:spPr>
      </p:pic>
      <p:sp>
        <p:nvSpPr>
          <p:cNvPr id="426" name="Google Shape;426;p24"/>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DEL ENTORNO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p:nvPr/>
        </p:nvSpPr>
        <p:spPr>
          <a:xfrm>
            <a:off x="1186789" y="711873"/>
            <a:ext cx="1328697"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ES" sz="1600">
                <a:solidFill>
                  <a:srgbClr val="7F7F7F"/>
                </a:solidFill>
                <a:latin typeface="Calibri"/>
                <a:ea typeface="Calibri"/>
                <a:cs typeface="Calibri"/>
                <a:sym typeface="Calibri"/>
              </a:rPr>
              <a:t>CONCLUSIONES</a:t>
            </a:r>
            <a:endParaRPr b="1" sz="1600">
              <a:solidFill>
                <a:srgbClr val="7F7F7F"/>
              </a:solidFill>
              <a:latin typeface="Calibri"/>
              <a:ea typeface="Calibri"/>
              <a:cs typeface="Calibri"/>
              <a:sym typeface="Calibri"/>
            </a:endParaRPr>
          </a:p>
        </p:txBody>
      </p:sp>
      <p:cxnSp>
        <p:nvCxnSpPr>
          <p:cNvPr id="432" name="Google Shape;432;p25"/>
          <p:cNvCxnSpPr/>
          <p:nvPr/>
        </p:nvCxnSpPr>
        <p:spPr>
          <a:xfrm rot="10800000">
            <a:off x="2579757" y="804862"/>
            <a:ext cx="5964755" cy="0"/>
          </a:xfrm>
          <a:prstGeom prst="straightConnector1">
            <a:avLst/>
          </a:prstGeom>
          <a:noFill/>
          <a:ln cap="flat" cmpd="sng" w="12700">
            <a:solidFill>
              <a:srgbClr val="7F7F7F"/>
            </a:solidFill>
            <a:prstDash val="solid"/>
            <a:round/>
            <a:headEnd len="sm" w="sm" type="none"/>
            <a:tailEnd len="sm" w="sm" type="none"/>
          </a:ln>
        </p:spPr>
      </p:cxnSp>
      <p:pic>
        <p:nvPicPr>
          <p:cNvPr id="433" name="Google Shape;433;p25"/>
          <p:cNvPicPr preferRelativeResize="0"/>
          <p:nvPr/>
        </p:nvPicPr>
        <p:blipFill rotWithShape="1">
          <a:blip r:embed="rId3">
            <a:alphaModFix/>
          </a:blip>
          <a:srcRect b="0" l="0" r="0" t="0"/>
          <a:stretch/>
        </p:blipFill>
        <p:spPr>
          <a:xfrm>
            <a:off x="500315" y="517525"/>
            <a:ext cx="590547" cy="590547"/>
          </a:xfrm>
          <a:prstGeom prst="rect">
            <a:avLst/>
          </a:prstGeom>
          <a:noFill/>
          <a:ln>
            <a:noFill/>
          </a:ln>
        </p:spPr>
      </p:pic>
      <p:sp>
        <p:nvSpPr>
          <p:cNvPr id="434" name="Google Shape;434;p25"/>
          <p:cNvSpPr txBox="1"/>
          <p:nvPr/>
        </p:nvSpPr>
        <p:spPr>
          <a:xfrm>
            <a:off x="1261639" y="1435102"/>
            <a:ext cx="7282873" cy="2757678"/>
          </a:xfrm>
          <a:prstGeom prst="rect">
            <a:avLst/>
          </a:prstGeom>
          <a:noFill/>
          <a:ln>
            <a:noFill/>
          </a:ln>
        </p:spPr>
        <p:txBody>
          <a:bodyPr anchorCtr="0" anchor="t" bIns="0" lIns="0" spcFirstLastPara="1" rIns="0" wrap="square" tIns="0">
            <a:spAutoFit/>
          </a:bodyPr>
          <a:lstStyle/>
          <a:p>
            <a:pPr indent="-179388" lvl="0" marL="179388" marR="0" rtl="0" algn="l">
              <a:spcBef>
                <a:spcPts val="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El planeamiento estratégico permite establecer el camino a seguir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en la empresa.</a:t>
            </a:r>
            <a:endParaRPr/>
          </a:p>
          <a:p>
            <a:pPr indent="-52387" lvl="0" marL="179388" marR="0" rtl="0" algn="l">
              <a:spcBef>
                <a:spcPts val="32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179388" lvl="0" marL="179388" marR="0" rtl="0" algn="l">
              <a:spcBef>
                <a:spcPts val="32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La visión y la misión de las organizaciones orientan su desarrollo.</a:t>
            </a:r>
            <a:endParaRPr/>
          </a:p>
          <a:p>
            <a:pPr indent="-52387" lvl="0" marL="179388" marR="0" rtl="0" algn="l">
              <a:spcBef>
                <a:spcPts val="32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179388" lvl="0" marL="179388" marR="0" rtl="0" algn="l">
              <a:spcBef>
                <a:spcPts val="32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El uso correcto y oportuno de las herramientas de análisis empresarial ayudan en la toma de decisiones y elección de estrategias.</a:t>
            </a:r>
            <a:endParaRPr/>
          </a:p>
          <a:p>
            <a:pPr indent="-52387" lvl="0" marL="179388" marR="0" rtl="0" algn="l">
              <a:spcBef>
                <a:spcPts val="32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179388" lvl="0" marL="179388" marR="0" rtl="0" algn="l">
              <a:spcBef>
                <a:spcPts val="32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Los objetivos estratégicos están correctamente alineados con su misión y se ejecutan dentro de plazos y presupuestos previstos.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3"/>
          <p:cNvPicPr preferRelativeResize="0"/>
          <p:nvPr/>
        </p:nvPicPr>
        <p:blipFill rotWithShape="1">
          <a:blip r:embed="rId3">
            <a:alphaModFix/>
          </a:blip>
          <a:srcRect b="0" l="0" r="0" t="0"/>
          <a:stretch/>
        </p:blipFill>
        <p:spPr>
          <a:xfrm>
            <a:off x="4646777" y="517526"/>
            <a:ext cx="4497223" cy="4679950"/>
          </a:xfrm>
          <a:prstGeom prst="rect">
            <a:avLst/>
          </a:prstGeom>
          <a:noFill/>
          <a:ln>
            <a:noFill/>
          </a:ln>
        </p:spPr>
      </p:pic>
      <p:sp>
        <p:nvSpPr>
          <p:cNvPr id="49" name="Google Shape;49;p3"/>
          <p:cNvSpPr txBox="1"/>
          <p:nvPr/>
        </p:nvSpPr>
        <p:spPr>
          <a:xfrm>
            <a:off x="517306" y="925081"/>
            <a:ext cx="3759060" cy="415498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500">
                <a:solidFill>
                  <a:schemeClr val="dk1"/>
                </a:solidFill>
                <a:latin typeface="Calibri"/>
                <a:ea typeface="Calibri"/>
                <a:cs typeface="Calibri"/>
                <a:sym typeface="Calibri"/>
              </a:rPr>
              <a:t>PLANEAMIENTO  ESTRATÉGICO </a:t>
            </a:r>
            <a:endParaRPr/>
          </a:p>
          <a:p>
            <a:pPr indent="-184150" lvl="0" marL="184150"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A nivel empresarial, se refiere al </a:t>
            </a:r>
            <a:br>
              <a:rPr lang="es-ES" sz="1500">
                <a:solidFill>
                  <a:schemeClr val="dk1"/>
                </a:solidFill>
                <a:latin typeface="Calibri"/>
                <a:ea typeface="Calibri"/>
                <a:cs typeface="Calibri"/>
                <a:sym typeface="Calibri"/>
              </a:rPr>
            </a:br>
            <a:r>
              <a:rPr b="1" lang="es-ES" sz="1500">
                <a:solidFill>
                  <a:schemeClr val="dk1"/>
                </a:solidFill>
                <a:latin typeface="Calibri"/>
                <a:ea typeface="Calibri"/>
                <a:cs typeface="Calibri"/>
                <a:sym typeface="Calibri"/>
              </a:rPr>
              <a:t>diseño del plan de acción dentro de </a:t>
            </a:r>
            <a:br>
              <a:rPr b="1" lang="es-ES" sz="1500">
                <a:solidFill>
                  <a:schemeClr val="dk1"/>
                </a:solidFill>
                <a:latin typeface="Calibri"/>
                <a:ea typeface="Calibri"/>
                <a:cs typeface="Calibri"/>
                <a:sym typeface="Calibri"/>
              </a:rPr>
            </a:br>
            <a:r>
              <a:rPr b="1" lang="es-ES" sz="1500">
                <a:solidFill>
                  <a:schemeClr val="dk1"/>
                </a:solidFill>
                <a:latin typeface="Calibri"/>
                <a:ea typeface="Calibri"/>
                <a:cs typeface="Calibri"/>
                <a:sym typeface="Calibri"/>
              </a:rPr>
              <a:t>una empresa para el logro de sus </a:t>
            </a:r>
            <a:br>
              <a:rPr b="1" lang="es-ES" sz="1500">
                <a:solidFill>
                  <a:schemeClr val="dk1"/>
                </a:solidFill>
                <a:latin typeface="Calibri"/>
                <a:ea typeface="Calibri"/>
                <a:cs typeface="Calibri"/>
                <a:sym typeface="Calibri"/>
              </a:rPr>
            </a:br>
            <a:r>
              <a:rPr b="1" lang="es-ES" sz="1500">
                <a:solidFill>
                  <a:schemeClr val="dk1"/>
                </a:solidFill>
                <a:latin typeface="Calibri"/>
                <a:ea typeface="Calibri"/>
                <a:cs typeface="Calibri"/>
                <a:sym typeface="Calibri"/>
              </a:rPr>
              <a:t>metas y objetivos. </a:t>
            </a:r>
            <a:endParaRPr/>
          </a:p>
          <a:p>
            <a:pPr indent="-88900" lvl="0" marL="184150" marR="0" rtl="0" algn="l">
              <a:spcBef>
                <a:spcPts val="0"/>
              </a:spcBef>
              <a:spcAft>
                <a:spcPts val="0"/>
              </a:spcAft>
              <a:buClr>
                <a:schemeClr val="dk1"/>
              </a:buClr>
              <a:buSzPts val="1500"/>
              <a:buFont typeface="Arial"/>
              <a:buNone/>
            </a:pPr>
            <a:r>
              <a:t/>
            </a:r>
            <a:endParaRPr sz="1500" u="sng">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El plan estratégico es un documento oficial en el que los responsables de una organización (empresarial, institucional, </a:t>
            </a:r>
            <a:br>
              <a:rPr lang="es-ES" sz="1500">
                <a:solidFill>
                  <a:schemeClr val="dk1"/>
                </a:solidFill>
                <a:latin typeface="Calibri"/>
                <a:ea typeface="Calibri"/>
                <a:cs typeface="Calibri"/>
                <a:sym typeface="Calibri"/>
              </a:rPr>
            </a:br>
            <a:r>
              <a:rPr lang="es-ES" sz="1500">
                <a:solidFill>
                  <a:schemeClr val="dk1"/>
                </a:solidFill>
                <a:latin typeface="Calibri"/>
                <a:ea typeface="Calibri"/>
                <a:cs typeface="Calibri"/>
                <a:sym typeface="Calibri"/>
              </a:rPr>
              <a:t>no gubernamental...) reflejan cuál será </a:t>
            </a:r>
            <a:br>
              <a:rPr lang="es-ES" sz="1500">
                <a:solidFill>
                  <a:schemeClr val="dk1"/>
                </a:solidFill>
                <a:latin typeface="Calibri"/>
                <a:ea typeface="Calibri"/>
                <a:cs typeface="Calibri"/>
                <a:sym typeface="Calibri"/>
              </a:rPr>
            </a:br>
            <a:r>
              <a:rPr lang="es-ES" sz="1500">
                <a:solidFill>
                  <a:schemeClr val="dk1"/>
                </a:solidFill>
                <a:latin typeface="Calibri"/>
                <a:ea typeface="Calibri"/>
                <a:cs typeface="Calibri"/>
                <a:sym typeface="Calibri"/>
              </a:rPr>
              <a:t>la estrategia a seguir por su empresa en el medio plazo. </a:t>
            </a:r>
            <a:endParaRPr/>
          </a:p>
          <a:p>
            <a:pPr indent="-88900" lvl="0" marL="184150"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Por ello, un plan estratégico se establece generalmente con una vigencia que oscila entre 1 y 5 años. </a:t>
            </a:r>
            <a:endParaRPr/>
          </a:p>
          <a:p>
            <a:pPr indent="-190500" lvl="0" marL="285750"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4150" lvl="0" marL="0" marR="0" rtl="0" algn="l">
              <a:spcBef>
                <a:spcPts val="0"/>
              </a:spcBef>
              <a:spcAft>
                <a:spcPts val="0"/>
              </a:spcAft>
              <a:buNone/>
            </a:pPr>
            <a:r>
              <a:rPr b="1" lang="es-ES" sz="1500">
                <a:solidFill>
                  <a:schemeClr val="dk1"/>
                </a:solidFill>
                <a:latin typeface="Calibri"/>
                <a:ea typeface="Calibri"/>
                <a:cs typeface="Calibri"/>
                <a:sym typeface="Calibri"/>
              </a:rPr>
              <a:t>Es la hoja de ruta.</a:t>
            </a:r>
            <a:endParaRPr/>
          </a:p>
        </p:txBody>
      </p:sp>
      <p:grpSp>
        <p:nvGrpSpPr>
          <p:cNvPr id="50" name="Google Shape;50;p3"/>
          <p:cNvGrpSpPr/>
          <p:nvPr/>
        </p:nvGrpSpPr>
        <p:grpSpPr>
          <a:xfrm>
            <a:off x="4266318" y="460375"/>
            <a:ext cx="762000" cy="760413"/>
            <a:chOff x="4181475" y="460375"/>
            <a:chExt cx="762000" cy="760413"/>
          </a:xfrm>
        </p:grpSpPr>
        <p:grpSp>
          <p:nvGrpSpPr>
            <p:cNvPr id="51" name="Google Shape;51;p3"/>
            <p:cNvGrpSpPr/>
            <p:nvPr/>
          </p:nvGrpSpPr>
          <p:grpSpPr>
            <a:xfrm>
              <a:off x="4181475" y="460375"/>
              <a:ext cx="762000" cy="760413"/>
              <a:chOff x="2634" y="290"/>
              <a:chExt cx="480" cy="479"/>
            </a:xfrm>
          </p:grpSpPr>
          <p:sp>
            <p:nvSpPr>
              <p:cNvPr id="52" name="Google Shape;52;p3"/>
              <p:cNvSpPr/>
              <p:nvPr/>
            </p:nvSpPr>
            <p:spPr>
              <a:xfrm>
                <a:off x="2634" y="292"/>
                <a:ext cx="472" cy="4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3"/>
              <p:cNvSpPr/>
              <p:nvPr/>
            </p:nvSpPr>
            <p:spPr>
              <a:xfrm>
                <a:off x="2634" y="290"/>
                <a:ext cx="480" cy="479"/>
              </a:xfrm>
              <a:custGeom>
                <a:rect b="b" l="l" r="r" t="t"/>
                <a:pathLst>
                  <a:path extrusionOk="0" h="789" w="790">
                    <a:moveTo>
                      <a:pt x="790" y="394"/>
                    </a:moveTo>
                    <a:lnTo>
                      <a:pt x="790" y="394"/>
                    </a:lnTo>
                    <a:cubicBezTo>
                      <a:pt x="790" y="612"/>
                      <a:pt x="613" y="789"/>
                      <a:pt x="395" y="789"/>
                    </a:cubicBezTo>
                    <a:cubicBezTo>
                      <a:pt x="177" y="789"/>
                      <a:pt x="0" y="612"/>
                      <a:pt x="0" y="394"/>
                    </a:cubicBezTo>
                    <a:cubicBezTo>
                      <a:pt x="0" y="176"/>
                      <a:pt x="177" y="0"/>
                      <a:pt x="395" y="0"/>
                    </a:cubicBezTo>
                    <a:cubicBezTo>
                      <a:pt x="613" y="0"/>
                      <a:pt x="790" y="176"/>
                      <a:pt x="790" y="394"/>
                    </a:cubicBezTo>
                    <a:close/>
                  </a:path>
                </a:pathLst>
              </a:custGeom>
              <a:solidFill>
                <a:srgbClr val="FEF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3"/>
              <p:cNvSpPr/>
              <p:nvPr/>
            </p:nvSpPr>
            <p:spPr>
              <a:xfrm>
                <a:off x="2670" y="326"/>
                <a:ext cx="407" cy="407"/>
              </a:xfrm>
              <a:custGeom>
                <a:rect b="b" l="l" r="r" t="t"/>
                <a:pathLst>
                  <a:path extrusionOk="0" h="670" w="670">
                    <a:moveTo>
                      <a:pt x="670" y="335"/>
                    </a:moveTo>
                    <a:lnTo>
                      <a:pt x="670" y="335"/>
                    </a:lnTo>
                    <a:cubicBezTo>
                      <a:pt x="670" y="520"/>
                      <a:pt x="520" y="670"/>
                      <a:pt x="335" y="670"/>
                    </a:cubicBezTo>
                    <a:cubicBezTo>
                      <a:pt x="150" y="670"/>
                      <a:pt x="0" y="520"/>
                      <a:pt x="0" y="335"/>
                    </a:cubicBezTo>
                    <a:cubicBezTo>
                      <a:pt x="0" y="150"/>
                      <a:pt x="150" y="0"/>
                      <a:pt x="335" y="0"/>
                    </a:cubicBezTo>
                    <a:cubicBezTo>
                      <a:pt x="520" y="0"/>
                      <a:pt x="670" y="150"/>
                      <a:pt x="670" y="335"/>
                    </a:cubicBezTo>
                    <a:close/>
                  </a:path>
                </a:pathLst>
              </a:custGeom>
              <a:solidFill>
                <a:srgbClr val="6ECE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55" name="Google Shape;55;p3"/>
            <p:cNvPicPr preferRelativeResize="0"/>
            <p:nvPr/>
          </p:nvPicPr>
          <p:blipFill rotWithShape="1">
            <a:blip r:embed="rId4">
              <a:alphaModFix/>
            </a:blip>
            <a:srcRect b="0" l="0" r="0" t="0"/>
            <a:stretch/>
          </p:blipFill>
          <p:spPr>
            <a:xfrm>
              <a:off x="4361451" y="637191"/>
              <a:ext cx="415318" cy="40546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4"/>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4"/>
          <p:cNvSpPr/>
          <p:nvPr/>
        </p:nvSpPr>
        <p:spPr>
          <a:xfrm>
            <a:off x="1258008" y="3673982"/>
            <a:ext cx="7201779" cy="8894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4000">
                <a:solidFill>
                  <a:schemeClr val="lt1"/>
                </a:solidFill>
                <a:latin typeface="Calibri"/>
                <a:ea typeface="Calibri"/>
                <a:cs typeface="Calibri"/>
                <a:sym typeface="Calibri"/>
              </a:rPr>
              <a:t>¿QUÉ ES EL </a:t>
            </a:r>
            <a:br>
              <a:rPr lang="es-ES" sz="4000">
                <a:solidFill>
                  <a:schemeClr val="lt1"/>
                </a:solidFill>
                <a:latin typeface="Calibri"/>
                <a:ea typeface="Calibri"/>
                <a:cs typeface="Calibri"/>
                <a:sym typeface="Calibri"/>
              </a:rPr>
            </a:br>
            <a:r>
              <a:rPr b="1" lang="es-ES" sz="4000">
                <a:solidFill>
                  <a:srgbClr val="09534C"/>
                </a:solidFill>
                <a:latin typeface="Calibri"/>
                <a:ea typeface="Calibri"/>
                <a:cs typeface="Calibri"/>
                <a:sym typeface="Calibri"/>
              </a:rPr>
              <a:t>PLANEAMIENTO ESTRATÉGICO?</a:t>
            </a:r>
            <a:endParaRPr/>
          </a:p>
        </p:txBody>
      </p:sp>
      <p:cxnSp>
        <p:nvCxnSpPr>
          <p:cNvPr id="63" name="Google Shape;63;p4"/>
          <p:cNvCxnSpPr/>
          <p:nvPr/>
        </p:nvCxnSpPr>
        <p:spPr>
          <a:xfrm>
            <a:off x="1258009" y="4511082"/>
            <a:ext cx="6540270" cy="0"/>
          </a:xfrm>
          <a:prstGeom prst="straightConnector1">
            <a:avLst/>
          </a:prstGeom>
          <a:noFill/>
          <a:ln cap="flat" cmpd="sng" w="28575">
            <a:solidFill>
              <a:srgbClr val="0B655C"/>
            </a:solidFill>
            <a:prstDash val="solid"/>
            <a:round/>
            <a:headEnd len="sm" w="sm" type="none"/>
            <a:tailEnd len="sm" w="sm" type="none"/>
          </a:ln>
        </p:spPr>
      </p:cxnSp>
      <p:pic>
        <p:nvPicPr>
          <p:cNvPr id="64" name="Google Shape;64;p4"/>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5"/>
          <p:cNvPicPr preferRelativeResize="0"/>
          <p:nvPr/>
        </p:nvPicPr>
        <p:blipFill rotWithShape="1">
          <a:blip r:embed="rId3">
            <a:alphaModFix/>
          </a:blip>
          <a:srcRect b="0" l="0" r="0" t="0"/>
          <a:stretch/>
        </p:blipFill>
        <p:spPr>
          <a:xfrm>
            <a:off x="504948" y="3058385"/>
            <a:ext cx="2352394" cy="1056415"/>
          </a:xfrm>
          <a:prstGeom prst="rect">
            <a:avLst/>
          </a:prstGeom>
          <a:noFill/>
          <a:ln>
            <a:noFill/>
          </a:ln>
        </p:spPr>
      </p:pic>
      <p:pic>
        <p:nvPicPr>
          <p:cNvPr id="70" name="Google Shape;70;p5"/>
          <p:cNvPicPr preferRelativeResize="0"/>
          <p:nvPr/>
        </p:nvPicPr>
        <p:blipFill rotWithShape="1">
          <a:blip r:embed="rId4">
            <a:alphaModFix/>
          </a:blip>
          <a:srcRect b="0" l="0" r="0" t="0"/>
          <a:stretch/>
        </p:blipFill>
        <p:spPr>
          <a:xfrm>
            <a:off x="3552083" y="3051265"/>
            <a:ext cx="2277220" cy="1056415"/>
          </a:xfrm>
          <a:prstGeom prst="rect">
            <a:avLst/>
          </a:prstGeom>
          <a:noFill/>
          <a:ln>
            <a:noFill/>
          </a:ln>
        </p:spPr>
      </p:pic>
      <p:pic>
        <p:nvPicPr>
          <p:cNvPr id="71" name="Google Shape;71;p5"/>
          <p:cNvPicPr preferRelativeResize="0"/>
          <p:nvPr/>
        </p:nvPicPr>
        <p:blipFill rotWithShape="1">
          <a:blip r:embed="rId5">
            <a:alphaModFix/>
          </a:blip>
          <a:srcRect b="0" l="0" r="0" t="0"/>
          <a:stretch/>
        </p:blipFill>
        <p:spPr>
          <a:xfrm flipH="1">
            <a:off x="6391669" y="3058385"/>
            <a:ext cx="2284019" cy="1056415"/>
          </a:xfrm>
          <a:prstGeom prst="rect">
            <a:avLst/>
          </a:prstGeom>
          <a:noFill/>
          <a:ln>
            <a:noFill/>
          </a:ln>
        </p:spPr>
      </p:pic>
      <p:pic>
        <p:nvPicPr>
          <p:cNvPr id="72" name="Google Shape;72;p5"/>
          <p:cNvPicPr preferRelativeResize="0"/>
          <p:nvPr/>
        </p:nvPicPr>
        <p:blipFill rotWithShape="1">
          <a:blip r:embed="rId6">
            <a:alphaModFix/>
          </a:blip>
          <a:srcRect b="51790" l="0" r="0" t="0"/>
          <a:stretch/>
        </p:blipFill>
        <p:spPr>
          <a:xfrm>
            <a:off x="-25619" y="362265"/>
            <a:ext cx="470119" cy="155260"/>
          </a:xfrm>
          <a:prstGeom prst="rect">
            <a:avLst/>
          </a:prstGeom>
          <a:noFill/>
          <a:ln>
            <a:noFill/>
          </a:ln>
        </p:spPr>
      </p:pic>
      <p:sp>
        <p:nvSpPr>
          <p:cNvPr id="73" name="Google Shape;73;p5"/>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¿QUÉ ES PLANEAMIENTO ESTRATÉGICO?</a:t>
            </a:r>
            <a:endParaRPr/>
          </a:p>
        </p:txBody>
      </p:sp>
      <p:sp>
        <p:nvSpPr>
          <p:cNvPr id="74" name="Google Shape;74;p5"/>
          <p:cNvSpPr txBox="1"/>
          <p:nvPr/>
        </p:nvSpPr>
        <p:spPr>
          <a:xfrm>
            <a:off x="684213" y="1516664"/>
            <a:ext cx="1429734" cy="584776"/>
          </a:xfrm>
          <a:prstGeom prst="rect">
            <a:avLst/>
          </a:prstGeom>
          <a:solidFill>
            <a:srgbClr val="E88F2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PLAN ESTRATÉGICO</a:t>
            </a:r>
            <a:endParaRPr/>
          </a:p>
        </p:txBody>
      </p:sp>
      <p:sp>
        <p:nvSpPr>
          <p:cNvPr id="75" name="Google Shape;75;p5"/>
          <p:cNvSpPr/>
          <p:nvPr/>
        </p:nvSpPr>
        <p:spPr>
          <a:xfrm>
            <a:off x="2287567" y="1516664"/>
            <a:ext cx="1145895" cy="584776"/>
          </a:xfrm>
          <a:prstGeom prst="rightArrow">
            <a:avLst>
              <a:gd fmla="val 65834" name="adj1"/>
              <a:gd fmla="val 50000" name="adj2"/>
            </a:avLst>
          </a:prstGeom>
          <a:solidFill>
            <a:srgbClr val="13ADA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ES" sz="1600">
                <a:solidFill>
                  <a:schemeClr val="lt1"/>
                </a:solidFill>
                <a:latin typeface="Calibri"/>
                <a:ea typeface="Calibri"/>
                <a:cs typeface="Calibri"/>
                <a:sym typeface="Calibri"/>
              </a:rPr>
              <a:t>PERMITE</a:t>
            </a:r>
            <a:endParaRPr sz="1600">
              <a:solidFill>
                <a:schemeClr val="lt1"/>
              </a:solidFill>
              <a:latin typeface="Calibri"/>
              <a:ea typeface="Calibri"/>
              <a:cs typeface="Calibri"/>
              <a:sym typeface="Calibri"/>
            </a:endParaRPr>
          </a:p>
        </p:txBody>
      </p:sp>
      <p:sp>
        <p:nvSpPr>
          <p:cNvPr id="76" name="Google Shape;76;p5"/>
          <p:cNvSpPr/>
          <p:nvPr/>
        </p:nvSpPr>
        <p:spPr>
          <a:xfrm>
            <a:off x="3533151" y="1439720"/>
            <a:ext cx="1983754" cy="123110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Establecer la dirección que debe tener una organización, así como la correcta utilización de los recursos.</a:t>
            </a:r>
            <a:endParaRPr/>
          </a:p>
        </p:txBody>
      </p:sp>
      <p:sp>
        <p:nvSpPr>
          <p:cNvPr id="77" name="Google Shape;77;p5"/>
          <p:cNvSpPr/>
          <p:nvPr/>
        </p:nvSpPr>
        <p:spPr>
          <a:xfrm>
            <a:off x="5616594" y="1516664"/>
            <a:ext cx="944457" cy="584776"/>
          </a:xfrm>
          <a:prstGeom prst="rightArrow">
            <a:avLst>
              <a:gd fmla="val 65834" name="adj1"/>
              <a:gd fmla="val 50000" name="adj2"/>
            </a:avLst>
          </a:prstGeom>
          <a:solidFill>
            <a:srgbClr val="13ADA0"/>
          </a:solidFill>
          <a:ln>
            <a:noFill/>
          </a:ln>
        </p:spPr>
        <p:txBody>
          <a:bodyPr anchorCtr="0" anchor="ctr" bIns="45700" lIns="91425" spcFirstLastPara="1" rIns="91425" wrap="square" tIns="45700">
            <a:noAutofit/>
          </a:bodyPr>
          <a:lstStyle/>
          <a:p>
            <a:pPr indent="46038" lvl="0" marL="0" marR="0" rtl="0" algn="l">
              <a:spcBef>
                <a:spcPts val="0"/>
              </a:spcBef>
              <a:spcAft>
                <a:spcPts val="0"/>
              </a:spcAft>
              <a:buNone/>
            </a:pPr>
            <a:r>
              <a:rPr b="1" lang="es-ES" sz="1600">
                <a:solidFill>
                  <a:schemeClr val="lt1"/>
                </a:solidFill>
                <a:latin typeface="Calibri"/>
                <a:ea typeface="Calibri"/>
                <a:cs typeface="Calibri"/>
                <a:sym typeface="Calibri"/>
              </a:rPr>
              <a:t>PARA</a:t>
            </a:r>
            <a:endParaRPr sz="1600">
              <a:solidFill>
                <a:schemeClr val="lt1"/>
              </a:solidFill>
              <a:latin typeface="Calibri"/>
              <a:ea typeface="Calibri"/>
              <a:cs typeface="Calibri"/>
              <a:sym typeface="Calibri"/>
            </a:endParaRPr>
          </a:p>
        </p:txBody>
      </p:sp>
      <p:sp>
        <p:nvSpPr>
          <p:cNvPr id="78" name="Google Shape;78;p5"/>
          <p:cNvSpPr/>
          <p:nvPr/>
        </p:nvSpPr>
        <p:spPr>
          <a:xfrm>
            <a:off x="6749299" y="1439720"/>
            <a:ext cx="1839827"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600">
                <a:solidFill>
                  <a:schemeClr val="dk1"/>
                </a:solidFill>
                <a:latin typeface="Calibri"/>
                <a:ea typeface="Calibri"/>
                <a:cs typeface="Calibri"/>
                <a:sym typeface="Calibri"/>
              </a:rPr>
              <a:t>Conseguir sus objetivos de mediano y largo plazo.</a:t>
            </a:r>
            <a:endParaRPr sz="1600">
              <a:solidFill>
                <a:schemeClr val="dk1"/>
              </a:solidFill>
              <a:latin typeface="Calibri"/>
              <a:ea typeface="Calibri"/>
              <a:cs typeface="Calibri"/>
              <a:sym typeface="Calibri"/>
            </a:endParaRPr>
          </a:p>
        </p:txBody>
      </p:sp>
      <p:sp>
        <p:nvSpPr>
          <p:cNvPr id="79" name="Google Shape;79;p5"/>
          <p:cNvSpPr/>
          <p:nvPr/>
        </p:nvSpPr>
        <p:spPr>
          <a:xfrm>
            <a:off x="3136081" y="3474316"/>
            <a:ext cx="269638" cy="210312"/>
          </a:xfrm>
          <a:prstGeom prst="rightArrow">
            <a:avLst>
              <a:gd fmla="val 50000" name="adj1"/>
              <a:gd fmla="val 50000" name="adj2"/>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5"/>
          <p:cNvSpPr/>
          <p:nvPr/>
        </p:nvSpPr>
        <p:spPr>
          <a:xfrm>
            <a:off x="5975667" y="3474316"/>
            <a:ext cx="269638" cy="210312"/>
          </a:xfrm>
          <a:prstGeom prst="rightArrow">
            <a:avLst>
              <a:gd fmla="val 50000" name="adj1"/>
              <a:gd fmla="val 50000" name="adj2"/>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6"/>
          <p:cNvSpPr/>
          <p:nvPr/>
        </p:nvSpPr>
        <p:spPr>
          <a:xfrm>
            <a:off x="1258008" y="3823201"/>
            <a:ext cx="5447591" cy="646331"/>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b="1" lang="es-ES" sz="6000">
                <a:solidFill>
                  <a:srgbClr val="09534C"/>
                </a:solidFill>
                <a:latin typeface="Calibri"/>
                <a:ea typeface="Calibri"/>
                <a:cs typeface="Calibri"/>
                <a:sym typeface="Calibri"/>
              </a:rPr>
              <a:t>VISIÓN – MISIÓN</a:t>
            </a:r>
            <a:endParaRPr b="1" sz="6000">
              <a:solidFill>
                <a:schemeClr val="dk1"/>
              </a:solidFill>
              <a:latin typeface="Calibri"/>
              <a:ea typeface="Calibri"/>
              <a:cs typeface="Calibri"/>
              <a:sym typeface="Calibri"/>
            </a:endParaRPr>
          </a:p>
        </p:txBody>
      </p:sp>
      <p:cxnSp>
        <p:nvCxnSpPr>
          <p:cNvPr id="87" name="Google Shape;87;p6"/>
          <p:cNvCxnSpPr/>
          <p:nvPr/>
        </p:nvCxnSpPr>
        <p:spPr>
          <a:xfrm>
            <a:off x="1258009" y="4511082"/>
            <a:ext cx="5447590" cy="0"/>
          </a:xfrm>
          <a:prstGeom prst="straightConnector1">
            <a:avLst/>
          </a:prstGeom>
          <a:noFill/>
          <a:ln cap="flat" cmpd="sng" w="28575">
            <a:solidFill>
              <a:srgbClr val="08534C"/>
            </a:solidFill>
            <a:prstDash val="solid"/>
            <a:round/>
            <a:headEnd len="sm" w="sm" type="none"/>
            <a:tailEnd len="sm" w="sm" type="none"/>
          </a:ln>
        </p:spPr>
      </p:cxnSp>
      <p:pic>
        <p:nvPicPr>
          <p:cNvPr id="88" name="Google Shape;88;p6"/>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p:nvPr/>
        </p:nvSpPr>
        <p:spPr>
          <a:xfrm>
            <a:off x="505358" y="1862095"/>
            <a:ext cx="4715011" cy="2002675"/>
          </a:xfrm>
          <a:prstGeom prst="ellipse">
            <a:avLst/>
          </a:prstGeom>
          <a:solidFill>
            <a:srgbClr val="E7F5F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4" name="Google Shape;94;p7"/>
          <p:cNvPicPr preferRelativeResize="0"/>
          <p:nvPr/>
        </p:nvPicPr>
        <p:blipFill rotWithShape="1">
          <a:blip r:embed="rId3">
            <a:alphaModFix/>
          </a:blip>
          <a:srcRect b="0" l="0" r="0" t="0"/>
          <a:stretch/>
        </p:blipFill>
        <p:spPr>
          <a:xfrm>
            <a:off x="1768241" y="910571"/>
            <a:ext cx="2250754" cy="4392349"/>
          </a:xfrm>
          <a:prstGeom prst="rect">
            <a:avLst/>
          </a:prstGeom>
          <a:noFill/>
          <a:ln>
            <a:noFill/>
          </a:ln>
        </p:spPr>
      </p:pic>
      <p:sp>
        <p:nvSpPr>
          <p:cNvPr id="95" name="Google Shape;95;p7"/>
          <p:cNvSpPr/>
          <p:nvPr/>
        </p:nvSpPr>
        <p:spPr>
          <a:xfrm>
            <a:off x="2054717" y="2576836"/>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7"/>
          <p:cNvSpPr/>
          <p:nvPr/>
        </p:nvSpPr>
        <p:spPr>
          <a:xfrm>
            <a:off x="2054717" y="3267049"/>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 name="Google Shape;97;p7"/>
          <p:cNvSpPr/>
          <p:nvPr/>
        </p:nvSpPr>
        <p:spPr>
          <a:xfrm>
            <a:off x="2054717" y="1887406"/>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7"/>
          <p:cNvSpPr/>
          <p:nvPr/>
        </p:nvSpPr>
        <p:spPr>
          <a:xfrm>
            <a:off x="2322772" y="1419887"/>
            <a:ext cx="1088128" cy="344811"/>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7"/>
          <p:cNvSpPr/>
          <p:nvPr/>
        </p:nvSpPr>
        <p:spPr>
          <a:xfrm>
            <a:off x="2322772" y="949758"/>
            <a:ext cx="1088128" cy="367578"/>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7"/>
          <p:cNvSpPr txBox="1"/>
          <p:nvPr/>
        </p:nvSpPr>
        <p:spPr>
          <a:xfrm>
            <a:off x="2525373" y="983875"/>
            <a:ext cx="6435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chemeClr val="lt1"/>
                </a:solidFill>
                <a:latin typeface="Calibri"/>
                <a:ea typeface="Calibri"/>
                <a:cs typeface="Calibri"/>
                <a:sym typeface="Calibri"/>
              </a:rPr>
              <a:t>Visión</a:t>
            </a:r>
            <a:endParaRPr/>
          </a:p>
        </p:txBody>
      </p:sp>
      <p:sp>
        <p:nvSpPr>
          <p:cNvPr id="101" name="Google Shape;101;p7"/>
          <p:cNvSpPr txBox="1"/>
          <p:nvPr/>
        </p:nvSpPr>
        <p:spPr>
          <a:xfrm>
            <a:off x="2499994" y="1429229"/>
            <a:ext cx="6942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chemeClr val="lt1"/>
                </a:solidFill>
                <a:latin typeface="Calibri"/>
                <a:ea typeface="Calibri"/>
                <a:cs typeface="Calibri"/>
                <a:sym typeface="Calibri"/>
              </a:rPr>
              <a:t>Misión</a:t>
            </a:r>
            <a:endParaRPr/>
          </a:p>
        </p:txBody>
      </p:sp>
      <p:sp>
        <p:nvSpPr>
          <p:cNvPr id="102" name="Google Shape;102;p7"/>
          <p:cNvSpPr txBox="1"/>
          <p:nvPr/>
        </p:nvSpPr>
        <p:spPr>
          <a:xfrm>
            <a:off x="2328028" y="1945153"/>
            <a:ext cx="1038190"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Análisis del </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entorno</a:t>
            </a:r>
            <a:endParaRPr/>
          </a:p>
        </p:txBody>
      </p:sp>
      <p:sp>
        <p:nvSpPr>
          <p:cNvPr id="103" name="Google Shape;103;p7"/>
          <p:cNvSpPr txBox="1"/>
          <p:nvPr/>
        </p:nvSpPr>
        <p:spPr>
          <a:xfrm>
            <a:off x="2325185" y="2637150"/>
            <a:ext cx="1043876"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Determinar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objetivos</a:t>
            </a:r>
            <a:endParaRPr/>
          </a:p>
        </p:txBody>
      </p:sp>
      <p:sp>
        <p:nvSpPr>
          <p:cNvPr id="104" name="Google Shape;104;p7"/>
          <p:cNvSpPr txBox="1"/>
          <p:nvPr/>
        </p:nvSpPr>
        <p:spPr>
          <a:xfrm>
            <a:off x="2344422" y="3326937"/>
            <a:ext cx="1005403"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Establecer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05" name="Google Shape;105;p7"/>
          <p:cNvSpPr txBox="1"/>
          <p:nvPr/>
        </p:nvSpPr>
        <p:spPr>
          <a:xfrm>
            <a:off x="3588122" y="1064182"/>
            <a:ext cx="1524000" cy="1938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¿Adónde vamos?</a:t>
            </a:r>
            <a:endParaRPr/>
          </a:p>
        </p:txBody>
      </p:sp>
      <p:sp>
        <p:nvSpPr>
          <p:cNvPr id="106" name="Google Shape;106;p7"/>
          <p:cNvSpPr txBox="1"/>
          <p:nvPr/>
        </p:nvSpPr>
        <p:spPr>
          <a:xfrm>
            <a:off x="3588122" y="1444358"/>
            <a:ext cx="1882716"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¿Cómo planeamos hacerlo?</a:t>
            </a:r>
            <a:endParaRPr/>
          </a:p>
        </p:txBody>
      </p:sp>
      <p:sp>
        <p:nvSpPr>
          <p:cNvPr id="107" name="Google Shape;107;p7"/>
          <p:cNvSpPr txBox="1"/>
          <p:nvPr/>
        </p:nvSpPr>
        <p:spPr>
          <a:xfrm>
            <a:off x="4152927" y="2058533"/>
            <a:ext cx="1287866" cy="5816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¿Dónde estamos?</a:t>
            </a:r>
            <a:endParaRPr/>
          </a:p>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¿Cómo estamos?</a:t>
            </a:r>
            <a:endParaRPr/>
          </a:p>
        </p:txBody>
      </p:sp>
      <p:sp>
        <p:nvSpPr>
          <p:cNvPr id="108" name="Google Shape;108;p7"/>
          <p:cNvSpPr txBox="1"/>
          <p:nvPr/>
        </p:nvSpPr>
        <p:spPr>
          <a:xfrm>
            <a:off x="4152927" y="2795118"/>
            <a:ext cx="1242375"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¿Qué queremos?</a:t>
            </a:r>
            <a:endParaRPr/>
          </a:p>
        </p:txBody>
      </p:sp>
      <p:sp>
        <p:nvSpPr>
          <p:cNvPr id="109" name="Google Shape;109;p7"/>
          <p:cNvSpPr txBox="1"/>
          <p:nvPr/>
        </p:nvSpPr>
        <p:spPr>
          <a:xfrm>
            <a:off x="4107606" y="4144922"/>
            <a:ext cx="1696229" cy="1938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400">
                <a:solidFill>
                  <a:schemeClr val="dk1"/>
                </a:solidFill>
                <a:latin typeface="Calibri"/>
                <a:ea typeface="Calibri"/>
                <a:cs typeface="Calibri"/>
                <a:sym typeface="Calibri"/>
              </a:rPr>
              <a:t>¿Cómo lo lograremos?</a:t>
            </a:r>
            <a:endParaRPr/>
          </a:p>
        </p:txBody>
      </p:sp>
      <p:pic>
        <p:nvPicPr>
          <p:cNvPr descr="http://4.bp.blogspot.com/-zk5Ey8s3yYU/Terv6TV2swI/AAAAAAAAA0I/O9BpQIwGaUk/s1600/objetivo+marte+smart.jpg" id="110" name="Google Shape;110;p7"/>
          <p:cNvPicPr preferRelativeResize="0"/>
          <p:nvPr/>
        </p:nvPicPr>
        <p:blipFill rotWithShape="1">
          <a:blip r:embed="rId4">
            <a:alphaModFix/>
          </a:blip>
          <a:srcRect b="0" l="0" r="0" t="0"/>
          <a:stretch/>
        </p:blipFill>
        <p:spPr>
          <a:xfrm>
            <a:off x="1103553" y="2579065"/>
            <a:ext cx="809931" cy="566953"/>
          </a:xfrm>
          <a:prstGeom prst="rect">
            <a:avLst/>
          </a:prstGeom>
          <a:noFill/>
          <a:ln>
            <a:noFill/>
          </a:ln>
        </p:spPr>
      </p:pic>
      <p:pic>
        <p:nvPicPr>
          <p:cNvPr descr="http://center.myt.com.pe/IMAGENES/TITULO-4.jpg" id="111" name="Google Shape;111;p7"/>
          <p:cNvPicPr preferRelativeResize="0"/>
          <p:nvPr/>
        </p:nvPicPr>
        <p:blipFill rotWithShape="1">
          <a:blip r:embed="rId5">
            <a:alphaModFix/>
          </a:blip>
          <a:srcRect b="0" l="0" r="0" t="0"/>
          <a:stretch/>
        </p:blipFill>
        <p:spPr>
          <a:xfrm>
            <a:off x="1104084" y="3957261"/>
            <a:ext cx="809400" cy="569183"/>
          </a:xfrm>
          <a:prstGeom prst="rect">
            <a:avLst/>
          </a:prstGeom>
          <a:noFill/>
          <a:ln>
            <a:noFill/>
          </a:ln>
        </p:spPr>
      </p:pic>
      <p:pic>
        <p:nvPicPr>
          <p:cNvPr descr="http://www.mundo-forex.com/imgs/estrategias.jpg" id="112" name="Google Shape;112;p7"/>
          <p:cNvPicPr preferRelativeResize="0"/>
          <p:nvPr/>
        </p:nvPicPr>
        <p:blipFill rotWithShape="1">
          <a:blip r:embed="rId6">
            <a:alphaModFix/>
          </a:blip>
          <a:srcRect b="0" l="0" r="0" t="0"/>
          <a:stretch/>
        </p:blipFill>
        <p:spPr>
          <a:xfrm>
            <a:off x="1103553" y="3267049"/>
            <a:ext cx="809931" cy="569183"/>
          </a:xfrm>
          <a:prstGeom prst="rect">
            <a:avLst/>
          </a:prstGeom>
          <a:noFill/>
          <a:ln>
            <a:noFill/>
          </a:ln>
        </p:spPr>
      </p:pic>
      <p:pic>
        <p:nvPicPr>
          <p:cNvPr descr="http://www.labvirtual.com/imagenes/entrenamiento/virando.jpg" id="113" name="Google Shape;113;p7"/>
          <p:cNvPicPr preferRelativeResize="0"/>
          <p:nvPr/>
        </p:nvPicPr>
        <p:blipFill rotWithShape="1">
          <a:blip r:embed="rId7">
            <a:alphaModFix/>
          </a:blip>
          <a:srcRect b="0" l="0" r="0" t="0"/>
          <a:stretch/>
        </p:blipFill>
        <p:spPr>
          <a:xfrm>
            <a:off x="1103553" y="4654814"/>
            <a:ext cx="809931" cy="546087"/>
          </a:xfrm>
          <a:prstGeom prst="rect">
            <a:avLst/>
          </a:prstGeom>
          <a:noFill/>
          <a:ln>
            <a:noFill/>
          </a:ln>
        </p:spPr>
      </p:pic>
      <p:sp>
        <p:nvSpPr>
          <p:cNvPr id="114" name="Google Shape;114;p7"/>
          <p:cNvSpPr/>
          <p:nvPr/>
        </p:nvSpPr>
        <p:spPr>
          <a:xfrm>
            <a:off x="1915475" y="946224"/>
            <a:ext cx="364881" cy="371112"/>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5" name="Google Shape;115;p7"/>
          <p:cNvPicPr preferRelativeResize="0"/>
          <p:nvPr/>
        </p:nvPicPr>
        <p:blipFill rotWithShape="1">
          <a:blip r:embed="rId8">
            <a:alphaModFix/>
          </a:blip>
          <a:srcRect b="0" l="0" r="0" t="0"/>
          <a:stretch/>
        </p:blipFill>
        <p:spPr>
          <a:xfrm>
            <a:off x="1973483" y="1002925"/>
            <a:ext cx="249757" cy="266786"/>
          </a:xfrm>
          <a:prstGeom prst="rect">
            <a:avLst/>
          </a:prstGeom>
          <a:noFill/>
          <a:ln>
            <a:noFill/>
          </a:ln>
        </p:spPr>
      </p:pic>
      <p:sp>
        <p:nvSpPr>
          <p:cNvPr id="116" name="Google Shape;116;p7"/>
          <p:cNvSpPr/>
          <p:nvPr/>
        </p:nvSpPr>
        <p:spPr>
          <a:xfrm>
            <a:off x="1915475" y="1419888"/>
            <a:ext cx="364881" cy="34225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 name="Google Shape;117;p7"/>
          <p:cNvPicPr preferRelativeResize="0"/>
          <p:nvPr/>
        </p:nvPicPr>
        <p:blipFill rotWithShape="1">
          <a:blip r:embed="rId9">
            <a:alphaModFix/>
          </a:blip>
          <a:srcRect b="0" l="0" r="0" t="0"/>
          <a:stretch/>
        </p:blipFill>
        <p:spPr>
          <a:xfrm>
            <a:off x="1973483" y="1470522"/>
            <a:ext cx="261065" cy="240983"/>
          </a:xfrm>
          <a:prstGeom prst="rect">
            <a:avLst/>
          </a:prstGeom>
          <a:noFill/>
          <a:ln>
            <a:noFill/>
          </a:ln>
        </p:spPr>
      </p:pic>
      <p:sp>
        <p:nvSpPr>
          <p:cNvPr id="118" name="Google Shape;118;p7"/>
          <p:cNvSpPr/>
          <p:nvPr/>
        </p:nvSpPr>
        <p:spPr>
          <a:xfrm>
            <a:off x="2054717" y="3957262"/>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7"/>
          <p:cNvSpPr txBox="1"/>
          <p:nvPr/>
        </p:nvSpPr>
        <p:spPr>
          <a:xfrm>
            <a:off x="2344422" y="3991220"/>
            <a:ext cx="1005403"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Ejecutar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20" name="Google Shape;120;p7"/>
          <p:cNvSpPr/>
          <p:nvPr/>
        </p:nvSpPr>
        <p:spPr>
          <a:xfrm>
            <a:off x="2054717" y="4641246"/>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7"/>
          <p:cNvSpPr txBox="1"/>
          <p:nvPr/>
        </p:nvSpPr>
        <p:spPr>
          <a:xfrm>
            <a:off x="2098362" y="4678492"/>
            <a:ext cx="1538428" cy="4801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Control de</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22" name="Google Shape;122;p7"/>
          <p:cNvSpPr/>
          <p:nvPr/>
        </p:nvSpPr>
        <p:spPr>
          <a:xfrm>
            <a:off x="6043866" y="1636424"/>
            <a:ext cx="2124976" cy="2433670"/>
          </a:xfrm>
          <a:prstGeom prst="rect">
            <a:avLst/>
          </a:prstGeom>
          <a:solidFill>
            <a:srgbClr val="8058A6"/>
          </a:solidFill>
          <a:ln>
            <a:noFill/>
          </a:ln>
        </p:spPr>
        <p:txBody>
          <a:bodyPr anchorCtr="0" anchor="ctr" bIns="45700" lIns="91425" spcFirstLastPara="1" rIns="91425" wrap="square" tIns="45700">
            <a:noAutofit/>
          </a:bodyPr>
          <a:lstStyle/>
          <a:p>
            <a:pPr indent="0" lvl="0" marL="92075" marR="0" rtl="0" algn="l">
              <a:spcBef>
                <a:spcPts val="0"/>
              </a:spcBef>
              <a:spcAft>
                <a:spcPts val="0"/>
              </a:spcAft>
              <a:buNone/>
            </a:pPr>
            <a:r>
              <a:rPr b="1" lang="es-ES" sz="1600">
                <a:solidFill>
                  <a:schemeClr val="lt1"/>
                </a:solidFill>
                <a:latin typeface="Calibri"/>
                <a:ea typeface="Calibri"/>
                <a:cs typeface="Calibri"/>
                <a:sym typeface="Calibri"/>
              </a:rPr>
              <a:t>HERRAMIENTAS </a:t>
            </a:r>
            <a:br>
              <a:rPr b="1" lang="es-ES" sz="1600">
                <a:solidFill>
                  <a:schemeClr val="lt1"/>
                </a:solidFill>
                <a:latin typeface="Calibri"/>
                <a:ea typeface="Calibri"/>
                <a:cs typeface="Calibri"/>
                <a:sym typeface="Calibri"/>
              </a:rPr>
            </a:br>
            <a:r>
              <a:rPr b="1" lang="es-ES" sz="1600">
                <a:solidFill>
                  <a:schemeClr val="lt1"/>
                </a:solidFill>
                <a:latin typeface="Calibri"/>
                <a:ea typeface="Calibri"/>
                <a:cs typeface="Calibri"/>
                <a:sym typeface="Calibri"/>
              </a:rPr>
              <a:t>DE ANÁLISIS</a:t>
            </a:r>
            <a:endParaRPr/>
          </a:p>
          <a:p>
            <a:pPr indent="-177800" lvl="0" marL="269875"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FODA /Cruzado</a:t>
            </a:r>
            <a:endParaRPr/>
          </a:p>
          <a:p>
            <a:pPr indent="-177800" lvl="0" marL="269875"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Matrices EFE/EFI</a:t>
            </a:r>
            <a:endParaRPr/>
          </a:p>
          <a:p>
            <a:pPr indent="-177800" lvl="0" marL="269875"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Análisis PESTE</a:t>
            </a:r>
            <a:endParaRPr/>
          </a:p>
          <a:p>
            <a:pPr indent="-177800" lvl="0" marL="269875"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Análisis Fuerzas </a:t>
            </a:r>
            <a:br>
              <a:rPr lang="es-ES" sz="1600">
                <a:solidFill>
                  <a:schemeClr val="lt1"/>
                </a:solidFill>
                <a:latin typeface="Calibri"/>
                <a:ea typeface="Calibri"/>
                <a:cs typeface="Calibri"/>
                <a:sym typeface="Calibri"/>
              </a:rPr>
            </a:br>
            <a:r>
              <a:rPr lang="es-ES" sz="1600">
                <a:solidFill>
                  <a:schemeClr val="lt1"/>
                </a:solidFill>
                <a:latin typeface="Calibri"/>
                <a:ea typeface="Calibri"/>
                <a:cs typeface="Calibri"/>
                <a:sym typeface="Calibri"/>
              </a:rPr>
              <a:t>de Porter</a:t>
            </a:r>
            <a:endParaRPr/>
          </a:p>
          <a:p>
            <a:pPr indent="-177800" lvl="0" marL="269875"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Matriz Estratégica</a:t>
            </a:r>
            <a:endParaRPr sz="1600">
              <a:solidFill>
                <a:schemeClr val="lt1"/>
              </a:solidFill>
              <a:latin typeface="Calibri"/>
              <a:ea typeface="Calibri"/>
              <a:cs typeface="Calibri"/>
              <a:sym typeface="Calibri"/>
            </a:endParaRPr>
          </a:p>
        </p:txBody>
      </p:sp>
      <p:sp>
        <p:nvSpPr>
          <p:cNvPr id="123" name="Google Shape;123;p7"/>
          <p:cNvSpPr/>
          <p:nvPr/>
        </p:nvSpPr>
        <p:spPr>
          <a:xfrm rot="10800000">
            <a:off x="5635667" y="2072198"/>
            <a:ext cx="290403" cy="229631"/>
          </a:xfrm>
          <a:prstGeom prst="rightArrow">
            <a:avLst>
              <a:gd fmla="val 50000" name="adj1"/>
              <a:gd fmla="val 50000" name="adj2"/>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7"/>
          <p:cNvSpPr/>
          <p:nvPr/>
        </p:nvSpPr>
        <p:spPr>
          <a:xfrm>
            <a:off x="3443774" y="527125"/>
            <a:ext cx="2256451"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ES" sz="1400">
                <a:solidFill>
                  <a:schemeClr val="dk1"/>
                </a:solidFill>
                <a:latin typeface="Calibri"/>
                <a:ea typeface="Calibri"/>
                <a:cs typeface="Calibri"/>
                <a:sym typeface="Calibri"/>
              </a:rPr>
              <a:t>PLANEAMIENTO ESTRATÉGICO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b="0" l="0" r="0" t="0"/>
          <a:stretch/>
        </p:blipFill>
        <p:spPr>
          <a:xfrm>
            <a:off x="2896505" y="804862"/>
            <a:ext cx="2250889" cy="4392613"/>
          </a:xfrm>
          <a:prstGeom prst="rect">
            <a:avLst/>
          </a:prstGeom>
          <a:noFill/>
          <a:ln>
            <a:noFill/>
          </a:ln>
        </p:spPr>
      </p:pic>
      <p:sp>
        <p:nvSpPr>
          <p:cNvPr id="130" name="Google Shape;130;p8"/>
          <p:cNvSpPr/>
          <p:nvPr/>
        </p:nvSpPr>
        <p:spPr>
          <a:xfrm>
            <a:off x="3190417" y="2466000"/>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8"/>
          <p:cNvSpPr/>
          <p:nvPr/>
        </p:nvSpPr>
        <p:spPr>
          <a:xfrm>
            <a:off x="3190417" y="3156213"/>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8"/>
          <p:cNvSpPr/>
          <p:nvPr/>
        </p:nvSpPr>
        <p:spPr>
          <a:xfrm>
            <a:off x="3190417" y="1776570"/>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8"/>
          <p:cNvSpPr/>
          <p:nvPr/>
        </p:nvSpPr>
        <p:spPr>
          <a:xfrm>
            <a:off x="3458472" y="1309051"/>
            <a:ext cx="1088128" cy="344811"/>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8"/>
          <p:cNvSpPr/>
          <p:nvPr/>
        </p:nvSpPr>
        <p:spPr>
          <a:xfrm>
            <a:off x="3458472" y="838922"/>
            <a:ext cx="1088128" cy="367578"/>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8"/>
          <p:cNvSpPr txBox="1"/>
          <p:nvPr/>
        </p:nvSpPr>
        <p:spPr>
          <a:xfrm>
            <a:off x="3661073" y="873039"/>
            <a:ext cx="6435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chemeClr val="lt1"/>
                </a:solidFill>
                <a:latin typeface="Calibri"/>
                <a:ea typeface="Calibri"/>
                <a:cs typeface="Calibri"/>
                <a:sym typeface="Calibri"/>
              </a:rPr>
              <a:t>Visión</a:t>
            </a:r>
            <a:endParaRPr/>
          </a:p>
        </p:txBody>
      </p:sp>
      <p:sp>
        <p:nvSpPr>
          <p:cNvPr id="136" name="Google Shape;136;p8"/>
          <p:cNvSpPr txBox="1"/>
          <p:nvPr/>
        </p:nvSpPr>
        <p:spPr>
          <a:xfrm>
            <a:off x="3635694" y="1318393"/>
            <a:ext cx="6942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chemeClr val="lt1"/>
                </a:solidFill>
                <a:latin typeface="Calibri"/>
                <a:ea typeface="Calibri"/>
                <a:cs typeface="Calibri"/>
                <a:sym typeface="Calibri"/>
              </a:rPr>
              <a:t>Misión</a:t>
            </a:r>
            <a:endParaRPr/>
          </a:p>
        </p:txBody>
      </p:sp>
      <p:sp>
        <p:nvSpPr>
          <p:cNvPr id="137" name="Google Shape;137;p8"/>
          <p:cNvSpPr txBox="1"/>
          <p:nvPr/>
        </p:nvSpPr>
        <p:spPr>
          <a:xfrm>
            <a:off x="3463728" y="1834317"/>
            <a:ext cx="1038190"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Análisis del </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entorno</a:t>
            </a:r>
            <a:endParaRPr/>
          </a:p>
        </p:txBody>
      </p:sp>
      <p:sp>
        <p:nvSpPr>
          <p:cNvPr id="138" name="Google Shape;138;p8"/>
          <p:cNvSpPr txBox="1"/>
          <p:nvPr/>
        </p:nvSpPr>
        <p:spPr>
          <a:xfrm>
            <a:off x="3460885" y="2526314"/>
            <a:ext cx="1043876"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Determinar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objetivos</a:t>
            </a:r>
            <a:endParaRPr/>
          </a:p>
        </p:txBody>
      </p:sp>
      <p:sp>
        <p:nvSpPr>
          <p:cNvPr id="139" name="Google Shape;139;p8"/>
          <p:cNvSpPr txBox="1"/>
          <p:nvPr/>
        </p:nvSpPr>
        <p:spPr>
          <a:xfrm>
            <a:off x="3480122" y="3216101"/>
            <a:ext cx="1005403"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Establecer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40" name="Google Shape;140;p8"/>
          <p:cNvSpPr txBox="1"/>
          <p:nvPr/>
        </p:nvSpPr>
        <p:spPr>
          <a:xfrm>
            <a:off x="4723822" y="953346"/>
            <a:ext cx="1524000" cy="1656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¿Adónde vamos?</a:t>
            </a:r>
            <a:endParaRPr/>
          </a:p>
        </p:txBody>
      </p:sp>
      <p:sp>
        <p:nvSpPr>
          <p:cNvPr id="141" name="Google Shape;141;p8"/>
          <p:cNvSpPr txBox="1"/>
          <p:nvPr/>
        </p:nvSpPr>
        <p:spPr>
          <a:xfrm>
            <a:off x="4723822" y="1402007"/>
            <a:ext cx="1882716" cy="1661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¿Cómo planeamos hacerlo?</a:t>
            </a:r>
            <a:endParaRPr/>
          </a:p>
        </p:txBody>
      </p:sp>
      <p:sp>
        <p:nvSpPr>
          <p:cNvPr id="142" name="Google Shape;142;p8"/>
          <p:cNvSpPr txBox="1"/>
          <p:nvPr/>
        </p:nvSpPr>
        <p:spPr>
          <a:xfrm>
            <a:off x="5288627" y="1947697"/>
            <a:ext cx="1287866"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¿Dónde estamos?</a:t>
            </a:r>
            <a:endParaRPr/>
          </a:p>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¿Cómo estamos?</a:t>
            </a:r>
            <a:endParaRPr/>
          </a:p>
        </p:txBody>
      </p:sp>
      <p:sp>
        <p:nvSpPr>
          <p:cNvPr id="143" name="Google Shape;143;p8"/>
          <p:cNvSpPr txBox="1"/>
          <p:nvPr/>
        </p:nvSpPr>
        <p:spPr>
          <a:xfrm>
            <a:off x="5288627" y="2684282"/>
            <a:ext cx="1242375" cy="1661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¿Qué queremos?</a:t>
            </a:r>
            <a:endParaRPr/>
          </a:p>
        </p:txBody>
      </p:sp>
      <p:sp>
        <p:nvSpPr>
          <p:cNvPr id="144" name="Google Shape;144;p8"/>
          <p:cNvSpPr txBox="1"/>
          <p:nvPr/>
        </p:nvSpPr>
        <p:spPr>
          <a:xfrm>
            <a:off x="5243306" y="4034086"/>
            <a:ext cx="1696229" cy="1661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ES" sz="1200">
                <a:solidFill>
                  <a:schemeClr val="dk1"/>
                </a:solidFill>
                <a:latin typeface="Calibri"/>
                <a:ea typeface="Calibri"/>
                <a:cs typeface="Calibri"/>
                <a:sym typeface="Calibri"/>
              </a:rPr>
              <a:t>¿Cómo lo lograremos?</a:t>
            </a:r>
            <a:endParaRPr/>
          </a:p>
        </p:txBody>
      </p:sp>
      <p:pic>
        <p:nvPicPr>
          <p:cNvPr descr="http://4.bp.blogspot.com/-zk5Ey8s3yYU/Terv6TV2swI/AAAAAAAAA0I/O9BpQIwGaUk/s1600/objetivo+marte+smart.jpg" id="145" name="Google Shape;145;p8"/>
          <p:cNvPicPr preferRelativeResize="0"/>
          <p:nvPr/>
        </p:nvPicPr>
        <p:blipFill rotWithShape="1">
          <a:blip r:embed="rId4">
            <a:alphaModFix/>
          </a:blip>
          <a:srcRect b="0" l="0" r="0" t="0"/>
          <a:stretch/>
        </p:blipFill>
        <p:spPr>
          <a:xfrm>
            <a:off x="2239253" y="2468229"/>
            <a:ext cx="809931" cy="566953"/>
          </a:xfrm>
          <a:prstGeom prst="rect">
            <a:avLst/>
          </a:prstGeom>
          <a:noFill/>
          <a:ln>
            <a:noFill/>
          </a:ln>
        </p:spPr>
      </p:pic>
      <p:pic>
        <p:nvPicPr>
          <p:cNvPr descr="http://center.myt.com.pe/IMAGENES/TITULO-4.jpg" id="146" name="Google Shape;146;p8"/>
          <p:cNvPicPr preferRelativeResize="0"/>
          <p:nvPr/>
        </p:nvPicPr>
        <p:blipFill rotWithShape="1">
          <a:blip r:embed="rId5">
            <a:alphaModFix/>
          </a:blip>
          <a:srcRect b="0" l="0" r="0" t="0"/>
          <a:stretch/>
        </p:blipFill>
        <p:spPr>
          <a:xfrm>
            <a:off x="2239784" y="3846425"/>
            <a:ext cx="809400" cy="569183"/>
          </a:xfrm>
          <a:prstGeom prst="rect">
            <a:avLst/>
          </a:prstGeom>
          <a:noFill/>
          <a:ln>
            <a:noFill/>
          </a:ln>
        </p:spPr>
      </p:pic>
      <p:pic>
        <p:nvPicPr>
          <p:cNvPr descr="http://www.mundo-forex.com/imgs/estrategias.jpg" id="147" name="Google Shape;147;p8"/>
          <p:cNvPicPr preferRelativeResize="0"/>
          <p:nvPr/>
        </p:nvPicPr>
        <p:blipFill rotWithShape="1">
          <a:blip r:embed="rId6">
            <a:alphaModFix/>
          </a:blip>
          <a:srcRect b="0" l="0" r="0" t="0"/>
          <a:stretch/>
        </p:blipFill>
        <p:spPr>
          <a:xfrm>
            <a:off x="2239253" y="3156213"/>
            <a:ext cx="809931" cy="569183"/>
          </a:xfrm>
          <a:prstGeom prst="rect">
            <a:avLst/>
          </a:prstGeom>
          <a:noFill/>
          <a:ln>
            <a:noFill/>
          </a:ln>
        </p:spPr>
      </p:pic>
      <p:pic>
        <p:nvPicPr>
          <p:cNvPr descr="http://www.labvirtual.com/imagenes/entrenamiento/virando.jpg" id="148" name="Google Shape;148;p8"/>
          <p:cNvPicPr preferRelativeResize="0"/>
          <p:nvPr/>
        </p:nvPicPr>
        <p:blipFill rotWithShape="1">
          <a:blip r:embed="rId7">
            <a:alphaModFix/>
          </a:blip>
          <a:srcRect b="0" l="0" r="0" t="0"/>
          <a:stretch/>
        </p:blipFill>
        <p:spPr>
          <a:xfrm>
            <a:off x="2239253" y="4543978"/>
            <a:ext cx="809931" cy="546087"/>
          </a:xfrm>
          <a:prstGeom prst="rect">
            <a:avLst/>
          </a:prstGeom>
          <a:noFill/>
          <a:ln>
            <a:noFill/>
          </a:ln>
        </p:spPr>
      </p:pic>
      <p:sp>
        <p:nvSpPr>
          <p:cNvPr id="149" name="Google Shape;149;p8"/>
          <p:cNvSpPr txBox="1"/>
          <p:nvPr/>
        </p:nvSpPr>
        <p:spPr>
          <a:xfrm>
            <a:off x="5549126" y="4543979"/>
            <a:ext cx="1583194"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800">
                <a:solidFill>
                  <a:srgbClr val="8058A6"/>
                </a:solidFill>
                <a:latin typeface="Calibri"/>
                <a:ea typeface="Calibri"/>
                <a:cs typeface="Calibri"/>
                <a:sym typeface="Calibri"/>
              </a:rPr>
              <a:t>PLANES OPERATIVOS</a:t>
            </a:r>
            <a:endParaRPr/>
          </a:p>
        </p:txBody>
      </p:sp>
      <p:sp>
        <p:nvSpPr>
          <p:cNvPr id="150" name="Google Shape;150;p8"/>
          <p:cNvSpPr/>
          <p:nvPr/>
        </p:nvSpPr>
        <p:spPr>
          <a:xfrm rot="10800000">
            <a:off x="5101176" y="4566446"/>
            <a:ext cx="374904" cy="201168"/>
          </a:xfrm>
          <a:prstGeom prst="rightArrow">
            <a:avLst>
              <a:gd fmla="val 50000" name="adj1"/>
              <a:gd fmla="val 50000" name="adj2"/>
            </a:avLst>
          </a:prstGeom>
          <a:solidFill>
            <a:srgbClr val="8058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8"/>
          <p:cNvSpPr/>
          <p:nvPr/>
        </p:nvSpPr>
        <p:spPr>
          <a:xfrm>
            <a:off x="3051175" y="835388"/>
            <a:ext cx="364881" cy="371112"/>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2" name="Google Shape;152;p8"/>
          <p:cNvPicPr preferRelativeResize="0"/>
          <p:nvPr/>
        </p:nvPicPr>
        <p:blipFill rotWithShape="1">
          <a:blip r:embed="rId8">
            <a:alphaModFix/>
          </a:blip>
          <a:srcRect b="0" l="0" r="0" t="0"/>
          <a:stretch/>
        </p:blipFill>
        <p:spPr>
          <a:xfrm>
            <a:off x="3109183" y="892089"/>
            <a:ext cx="249757" cy="266786"/>
          </a:xfrm>
          <a:prstGeom prst="rect">
            <a:avLst/>
          </a:prstGeom>
          <a:noFill/>
          <a:ln>
            <a:noFill/>
          </a:ln>
        </p:spPr>
      </p:pic>
      <p:sp>
        <p:nvSpPr>
          <p:cNvPr id="153" name="Google Shape;153;p8"/>
          <p:cNvSpPr/>
          <p:nvPr/>
        </p:nvSpPr>
        <p:spPr>
          <a:xfrm>
            <a:off x="3051175" y="1309052"/>
            <a:ext cx="364881" cy="34225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4" name="Google Shape;154;p8"/>
          <p:cNvPicPr preferRelativeResize="0"/>
          <p:nvPr/>
        </p:nvPicPr>
        <p:blipFill rotWithShape="1">
          <a:blip r:embed="rId9">
            <a:alphaModFix/>
          </a:blip>
          <a:srcRect b="0" l="0" r="0" t="0"/>
          <a:stretch/>
        </p:blipFill>
        <p:spPr>
          <a:xfrm>
            <a:off x="3109183" y="1359686"/>
            <a:ext cx="261065" cy="240983"/>
          </a:xfrm>
          <a:prstGeom prst="rect">
            <a:avLst/>
          </a:prstGeom>
          <a:noFill/>
          <a:ln>
            <a:noFill/>
          </a:ln>
        </p:spPr>
      </p:pic>
      <p:sp>
        <p:nvSpPr>
          <p:cNvPr id="155" name="Google Shape;155;p8"/>
          <p:cNvSpPr/>
          <p:nvPr/>
        </p:nvSpPr>
        <p:spPr>
          <a:xfrm>
            <a:off x="3190417" y="3846426"/>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8"/>
          <p:cNvSpPr txBox="1"/>
          <p:nvPr/>
        </p:nvSpPr>
        <p:spPr>
          <a:xfrm>
            <a:off x="3480122" y="3880384"/>
            <a:ext cx="1005403" cy="48372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Ejecutar</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57" name="Google Shape;157;p8"/>
          <p:cNvSpPr/>
          <p:nvPr/>
        </p:nvSpPr>
        <p:spPr>
          <a:xfrm>
            <a:off x="3190417" y="4530410"/>
            <a:ext cx="1617171" cy="569183"/>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8"/>
          <p:cNvSpPr txBox="1"/>
          <p:nvPr/>
        </p:nvSpPr>
        <p:spPr>
          <a:xfrm>
            <a:off x="3234062" y="4567656"/>
            <a:ext cx="1538428" cy="48013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Control de</a:t>
            </a:r>
            <a:endParaRPr/>
          </a:p>
          <a:p>
            <a:pPr indent="0" lvl="0" marL="0" marR="0" rtl="0" algn="ctr">
              <a:lnSpc>
                <a:spcPct val="90000"/>
              </a:lnSpc>
              <a:spcBef>
                <a:spcPts val="0"/>
              </a:spcBef>
              <a:spcAft>
                <a:spcPts val="0"/>
              </a:spcAft>
              <a:buNone/>
            </a:pPr>
            <a:r>
              <a:rPr b="1" lang="es-ES" sz="1400">
                <a:solidFill>
                  <a:schemeClr val="lt1"/>
                </a:solidFill>
                <a:latin typeface="Calibri"/>
                <a:ea typeface="Calibri"/>
                <a:cs typeface="Calibri"/>
                <a:sym typeface="Calibri"/>
              </a:rPr>
              <a:t>estrategias</a:t>
            </a:r>
            <a:endParaRPr/>
          </a:p>
        </p:txBody>
      </p:sp>
      <p:sp>
        <p:nvSpPr>
          <p:cNvPr id="159" name="Google Shape;159;p8"/>
          <p:cNvSpPr/>
          <p:nvPr/>
        </p:nvSpPr>
        <p:spPr>
          <a:xfrm>
            <a:off x="3443774" y="527125"/>
            <a:ext cx="2256451"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ES" sz="1400">
                <a:solidFill>
                  <a:schemeClr val="dk1"/>
                </a:solidFill>
                <a:latin typeface="Calibri"/>
                <a:ea typeface="Calibri"/>
                <a:cs typeface="Calibri"/>
                <a:sym typeface="Calibri"/>
              </a:rPr>
              <a:t>PLANEAMIENTO ESTRATÉGICO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9"/>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165" name="Google Shape;165;p9"/>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VISIÓN – MISIÓN</a:t>
            </a:r>
            <a:endParaRPr/>
          </a:p>
        </p:txBody>
      </p:sp>
      <p:sp>
        <p:nvSpPr>
          <p:cNvPr id="166" name="Google Shape;166;p9"/>
          <p:cNvSpPr/>
          <p:nvPr/>
        </p:nvSpPr>
        <p:spPr>
          <a:xfrm>
            <a:off x="4812489" y="1417638"/>
            <a:ext cx="3017377" cy="676656"/>
          </a:xfrm>
          <a:prstGeom prst="rect">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         MISIÓN</a:t>
            </a:r>
            <a:endParaRPr/>
          </a:p>
        </p:txBody>
      </p:sp>
      <p:sp>
        <p:nvSpPr>
          <p:cNvPr id="167" name="Google Shape;167;p9"/>
          <p:cNvSpPr/>
          <p:nvPr/>
        </p:nvSpPr>
        <p:spPr>
          <a:xfrm>
            <a:off x="4826614" y="2175384"/>
            <a:ext cx="2990632" cy="2846660"/>
          </a:xfrm>
          <a:prstGeom prst="rect">
            <a:avLst/>
          </a:prstGeom>
          <a:solidFill>
            <a:srgbClr val="13ADA0"/>
          </a:solidFill>
          <a:ln cap="flat" cmpd="sng" w="28575">
            <a:solidFill>
              <a:srgbClr val="13ADA0"/>
            </a:solidFill>
            <a:prstDash val="solid"/>
            <a:round/>
            <a:headEnd len="sm" w="sm" type="none"/>
            <a:tailEnd len="sm" w="sm" type="none"/>
          </a:ln>
        </p:spPr>
        <p:txBody>
          <a:bodyPr anchorCtr="0" anchor="t" bIns="45700" lIns="91425" spcFirstLastPara="1" rIns="91425" wrap="square" tIns="45700">
            <a:noAutofit/>
          </a:bodyPr>
          <a:lstStyle/>
          <a:p>
            <a:pPr indent="0" lvl="0" marL="90487"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90487" marR="0" rtl="0" algn="l">
              <a:spcBef>
                <a:spcPts val="0"/>
              </a:spcBef>
              <a:spcAft>
                <a:spcPts val="0"/>
              </a:spcAft>
              <a:buNone/>
            </a:pPr>
            <a:r>
              <a:rPr b="1" lang="es-ES" sz="1600">
                <a:solidFill>
                  <a:schemeClr val="lt1"/>
                </a:solidFill>
                <a:latin typeface="Calibri"/>
                <a:ea typeface="Calibri"/>
                <a:cs typeface="Calibri"/>
                <a:sym typeface="Calibri"/>
              </a:rPr>
              <a:t>¿Cómo lograrlo?</a:t>
            </a:r>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Definitorio</a:t>
            </a:r>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Temporario</a:t>
            </a:r>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Estructurado</a:t>
            </a:r>
            <a:endParaRPr/>
          </a:p>
        </p:txBody>
      </p:sp>
      <p:sp>
        <p:nvSpPr>
          <p:cNvPr id="168" name="Google Shape;168;p9"/>
          <p:cNvSpPr/>
          <p:nvPr/>
        </p:nvSpPr>
        <p:spPr>
          <a:xfrm>
            <a:off x="1416446" y="2175384"/>
            <a:ext cx="2990632" cy="2846660"/>
          </a:xfrm>
          <a:prstGeom prst="rect">
            <a:avLst/>
          </a:prstGeom>
          <a:solidFill>
            <a:srgbClr val="E88F23"/>
          </a:solidFill>
          <a:ln cap="flat" cmpd="sng" w="28575">
            <a:solidFill>
              <a:srgbClr val="E88F23"/>
            </a:solidFill>
            <a:prstDash val="solid"/>
            <a:round/>
            <a:headEnd len="sm" w="sm" type="none"/>
            <a:tailEnd len="sm" w="sm" type="none"/>
          </a:ln>
        </p:spPr>
        <p:txBody>
          <a:bodyPr anchorCtr="0" anchor="t" bIns="45700" lIns="91425" spcFirstLastPara="1" rIns="91425" wrap="square" tIns="45700">
            <a:noAutofit/>
          </a:bodyPr>
          <a:lstStyle/>
          <a:p>
            <a:pPr indent="0" lvl="0" marL="90487" marR="0" rtl="0" algn="l">
              <a:spcBef>
                <a:spcPts val="0"/>
              </a:spcBef>
              <a:spcAft>
                <a:spcPts val="0"/>
              </a:spcAft>
              <a:buNone/>
            </a:pPr>
            <a:r>
              <a:t/>
            </a:r>
            <a:endParaRPr b="1" sz="1600">
              <a:solidFill>
                <a:schemeClr val="lt1"/>
              </a:solidFill>
              <a:latin typeface="Calibri"/>
              <a:ea typeface="Calibri"/>
              <a:cs typeface="Calibri"/>
              <a:sym typeface="Calibri"/>
            </a:endParaRPr>
          </a:p>
          <a:p>
            <a:pPr indent="0" lvl="0" marL="90487" marR="0" rtl="0" algn="l">
              <a:spcBef>
                <a:spcPts val="0"/>
              </a:spcBef>
              <a:spcAft>
                <a:spcPts val="0"/>
              </a:spcAft>
              <a:buNone/>
            </a:pPr>
            <a:r>
              <a:rPr b="1" lang="es-ES" sz="1600">
                <a:solidFill>
                  <a:schemeClr val="lt1"/>
                </a:solidFill>
                <a:latin typeface="Calibri"/>
                <a:ea typeface="Calibri"/>
                <a:cs typeface="Calibri"/>
                <a:sym typeface="Calibri"/>
              </a:rPr>
              <a:t>El sueño</a:t>
            </a:r>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Inexistente</a:t>
            </a:r>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Atemporario</a:t>
            </a:r>
            <a:endParaRPr sz="1600">
              <a:solidFill>
                <a:schemeClr val="lt1"/>
              </a:solidFill>
              <a:latin typeface="Calibri"/>
              <a:ea typeface="Calibri"/>
              <a:cs typeface="Calibri"/>
              <a:sym typeface="Calibri"/>
            </a:endParaRPr>
          </a:p>
          <a:p>
            <a:pPr indent="-131763" lvl="0" marL="222250" marR="0" rtl="0" algn="l">
              <a:spcBef>
                <a:spcPts val="0"/>
              </a:spcBef>
              <a:spcAft>
                <a:spcPts val="0"/>
              </a:spcAft>
              <a:buClr>
                <a:schemeClr val="lt1"/>
              </a:buClr>
              <a:buSzPts val="1600"/>
              <a:buFont typeface="Arial"/>
              <a:buChar char="•"/>
            </a:pPr>
            <a:r>
              <a:rPr lang="es-ES" sz="1600">
                <a:solidFill>
                  <a:schemeClr val="lt1"/>
                </a:solidFill>
                <a:latin typeface="Calibri"/>
                <a:ea typeface="Calibri"/>
                <a:cs typeface="Calibri"/>
                <a:sym typeface="Calibri"/>
              </a:rPr>
              <a:t>Inspirador</a:t>
            </a:r>
            <a:endParaRPr/>
          </a:p>
        </p:txBody>
      </p:sp>
      <p:sp>
        <p:nvSpPr>
          <p:cNvPr id="169" name="Google Shape;169;p9"/>
          <p:cNvSpPr/>
          <p:nvPr/>
        </p:nvSpPr>
        <p:spPr>
          <a:xfrm>
            <a:off x="1416446" y="1417638"/>
            <a:ext cx="3017377" cy="676656"/>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        VISIÓN</a:t>
            </a:r>
            <a:endParaRPr/>
          </a:p>
        </p:txBody>
      </p:sp>
      <p:pic>
        <p:nvPicPr>
          <p:cNvPr id="170" name="Google Shape;170;p9"/>
          <p:cNvPicPr preferRelativeResize="0"/>
          <p:nvPr/>
        </p:nvPicPr>
        <p:blipFill rotWithShape="1">
          <a:blip r:embed="rId4">
            <a:alphaModFix/>
          </a:blip>
          <a:srcRect b="0" l="0" r="0" t="0"/>
          <a:stretch/>
        </p:blipFill>
        <p:spPr>
          <a:xfrm>
            <a:off x="2280263" y="1521675"/>
            <a:ext cx="438672" cy="468581"/>
          </a:xfrm>
          <a:prstGeom prst="rect">
            <a:avLst/>
          </a:prstGeom>
          <a:noFill/>
          <a:ln>
            <a:noFill/>
          </a:ln>
        </p:spPr>
      </p:pic>
      <p:pic>
        <p:nvPicPr>
          <p:cNvPr id="171" name="Google Shape;171;p9"/>
          <p:cNvPicPr preferRelativeResize="0"/>
          <p:nvPr/>
        </p:nvPicPr>
        <p:blipFill rotWithShape="1">
          <a:blip r:embed="rId5">
            <a:alphaModFix/>
          </a:blip>
          <a:srcRect b="0" l="0" r="0" t="0"/>
          <a:stretch/>
        </p:blipFill>
        <p:spPr>
          <a:xfrm>
            <a:off x="5618754" y="1525239"/>
            <a:ext cx="488941" cy="451330"/>
          </a:xfrm>
          <a:prstGeom prst="rect">
            <a:avLst/>
          </a:prstGeom>
          <a:noFill/>
          <a:ln>
            <a:noFill/>
          </a:ln>
        </p:spPr>
      </p:pic>
      <p:pic>
        <p:nvPicPr>
          <p:cNvPr descr="http://1.bp.blogspot.com/_RMewz_IHXMA/SgICjCDofHI/AAAAAAAAAlQ/Tn7IFeVHF6I/S220/craneo3.JPG" id="172" name="Google Shape;172;p9"/>
          <p:cNvPicPr preferRelativeResize="0"/>
          <p:nvPr/>
        </p:nvPicPr>
        <p:blipFill rotWithShape="1">
          <a:blip r:embed="rId6">
            <a:alphaModFix/>
          </a:blip>
          <a:srcRect b="0" l="0" r="0" t="0"/>
          <a:stretch/>
        </p:blipFill>
        <p:spPr>
          <a:xfrm>
            <a:off x="1601282" y="3729345"/>
            <a:ext cx="1054676" cy="988760"/>
          </a:xfrm>
          <a:prstGeom prst="rect">
            <a:avLst/>
          </a:prstGeom>
          <a:noFill/>
          <a:ln>
            <a:noFill/>
          </a:ln>
        </p:spPr>
      </p:pic>
      <p:pic>
        <p:nvPicPr>
          <p:cNvPr descr="http://2.bp.blogspot.com/-SBPOHhx49s4/ThzgKE65_qI/AAAAAAAAAKA/6BfDiJm8bck/s1600/Vision.jpg" id="173" name="Google Shape;173;p9"/>
          <p:cNvPicPr preferRelativeResize="0"/>
          <p:nvPr/>
        </p:nvPicPr>
        <p:blipFill rotWithShape="1">
          <a:blip r:embed="rId7">
            <a:alphaModFix/>
          </a:blip>
          <a:srcRect b="0" l="0" r="0" t="0"/>
          <a:stretch/>
        </p:blipFill>
        <p:spPr>
          <a:xfrm>
            <a:off x="2726684" y="3729344"/>
            <a:ext cx="1509160" cy="988760"/>
          </a:xfrm>
          <a:prstGeom prst="rect">
            <a:avLst/>
          </a:prstGeom>
          <a:noFill/>
          <a:ln>
            <a:noFill/>
          </a:ln>
        </p:spPr>
      </p:pic>
      <p:pic>
        <p:nvPicPr>
          <p:cNvPr descr="http://www.ecofield.com.ar/images-blog/IMAGES/100209x1.jpg" id="174" name="Google Shape;174;p9"/>
          <p:cNvPicPr preferRelativeResize="0"/>
          <p:nvPr/>
        </p:nvPicPr>
        <p:blipFill rotWithShape="1">
          <a:blip r:embed="rId8">
            <a:alphaModFix/>
          </a:blip>
          <a:srcRect b="0" l="0" r="0" t="0"/>
          <a:stretch/>
        </p:blipFill>
        <p:spPr>
          <a:xfrm>
            <a:off x="4994066" y="3729345"/>
            <a:ext cx="1059386" cy="988760"/>
          </a:xfrm>
          <a:prstGeom prst="rect">
            <a:avLst/>
          </a:prstGeom>
          <a:noFill/>
          <a:ln>
            <a:noFill/>
          </a:ln>
        </p:spPr>
      </p:pic>
      <p:pic>
        <p:nvPicPr>
          <p:cNvPr descr="http://mxigen.com/sites/default/files/images/mision_vision.jpg" id="175" name="Google Shape;175;p9"/>
          <p:cNvPicPr preferRelativeResize="0"/>
          <p:nvPr/>
        </p:nvPicPr>
        <p:blipFill rotWithShape="1">
          <a:blip r:embed="rId9">
            <a:alphaModFix/>
          </a:blip>
          <a:srcRect b="0" l="0" r="0" t="0"/>
          <a:stretch/>
        </p:blipFill>
        <p:spPr>
          <a:xfrm>
            <a:off x="6120748" y="3729344"/>
            <a:ext cx="1516909" cy="988760"/>
          </a:xfrm>
          <a:prstGeom prst="rect">
            <a:avLst/>
          </a:prstGeom>
          <a:noFill/>
          <a:ln>
            <a:noFill/>
          </a:ln>
        </p:spPr>
      </p:pic>
      <p:sp>
        <p:nvSpPr>
          <p:cNvPr id="176" name="Google Shape;176;p9"/>
          <p:cNvSpPr/>
          <p:nvPr/>
        </p:nvSpPr>
        <p:spPr>
          <a:xfrm>
            <a:off x="3283859" y="926566"/>
            <a:ext cx="2576282"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ES" sz="1600">
                <a:solidFill>
                  <a:schemeClr val="dk1"/>
                </a:solidFill>
                <a:latin typeface="Calibri"/>
                <a:ea typeface="Calibri"/>
                <a:cs typeface="Calibri"/>
                <a:sym typeface="Calibri"/>
              </a:rPr>
              <a:t>PLANEAMIENTO ESTRATÉGICO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FFC3108C-36C0-416D-AF52-12C34C697CD2</vt:lpwstr>
  </property>
  <property fmtid="{D5CDD505-2E9C-101B-9397-08002B2CF9AE}" pid="3" name="ArticulatePath">
    <vt:lpwstr>plantilla_cursos_presenciales-v3.1.3</vt:lpwstr>
  </property>
</Properties>
</file>