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715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5465">
          <p15:clr>
            <a:srgbClr val="A4A3A4"/>
          </p15:clr>
        </p15:guide>
        <p15:guide id="2" pos="317">
          <p15:clr>
            <a:srgbClr val="A4A3A4"/>
          </p15:clr>
        </p15:guide>
        <p15:guide id="3" orient="horz" pos="326">
          <p15:clr>
            <a:srgbClr val="A4A3A4"/>
          </p15:clr>
        </p15:guide>
        <p15:guide id="4" orient="horz" pos="3274">
          <p15:clr>
            <a:srgbClr val="A4A3A4"/>
          </p15:clr>
        </p15:guide>
        <p15:guide id="5" orient="horz" pos="575">
          <p15:clr>
            <a:srgbClr val="A4A3A4"/>
          </p15:clr>
        </p15:guide>
        <p15:guide id="6" pos="5329">
          <p15:clr>
            <a:srgbClr val="A4A3A4"/>
          </p15:clr>
        </p15:guide>
        <p15:guide id="7" pos="431">
          <p15:clr>
            <a:srgbClr val="A4A3A4"/>
          </p15:clr>
        </p15:guide>
        <p15:guide id="8" orient="horz" pos="1052">
          <p15:clr>
            <a:srgbClr val="A4A3A4"/>
          </p15:clr>
        </p15:guide>
        <p15:guide id="9" pos="2903">
          <p15:clr>
            <a:srgbClr val="A4A3A4"/>
          </p15:clr>
        </p15:guide>
        <p15:guide id="10" pos="567">
          <p15:clr>
            <a:srgbClr val="A4A3A4"/>
          </p15:clr>
        </p15:guide>
        <p15:guide id="11" orient="horz" pos="417">
          <p15:clr>
            <a:srgbClr val="A4A3A4"/>
          </p15:clr>
        </p15:guide>
        <p15:guide id="12" pos="2767">
          <p15:clr>
            <a:srgbClr val="A4A3A4"/>
          </p15:clr>
        </p15:guide>
        <p15:guide id="13" pos="3243">
          <p15:clr>
            <a:srgbClr val="A4A3A4"/>
          </p15:clr>
        </p15:guide>
        <p15:guide id="14" pos="3107">
          <p15:clr>
            <a:srgbClr val="A4A3A4"/>
          </p15:clr>
        </p15:guide>
        <p15:guide id="15" pos="2585">
          <p15:clr>
            <a:srgbClr val="A4A3A4"/>
          </p15:clr>
        </p15:guide>
        <p15:guide id="16" pos="2676">
          <p15:clr>
            <a:srgbClr val="A4A3A4"/>
          </p15:clr>
        </p15:guide>
        <p15:guide id="17" pos="4944">
          <p15:clr>
            <a:srgbClr val="A4A3A4"/>
          </p15:clr>
        </p15:guide>
      </p15:sldGuideLst>
    </p:ext>
    <p:ext uri="GoogleSlidesCustomDataVersion2">
      <go:slidesCustomData xmlns:go="http://customooxmlschemas.google.com/" r:id="rId29" roundtripDataSignature="AMtx7mgHEH4rtV+0+BO/he3NyOlId8rct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8DB1721-E114-4B63-BE66-79971935CBBE}">
  <a:tblStyle styleId="{E8DB1721-E114-4B63-BE66-79971935CBBE}"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EF3"/>
          </a:solidFill>
        </a:fill>
      </a:tcStyle>
    </a:wholeTbl>
    <a:band1H>
      <a:tcTxStyle/>
      <a:tcStyle>
        <a:fill>
          <a:solidFill>
            <a:srgbClr val="CCDCE6"/>
          </a:solidFill>
        </a:fill>
      </a:tcStyle>
    </a:band1H>
    <a:band2H>
      <a:tcTxStyle/>
    </a:band2H>
    <a:band1V>
      <a:tcTxStyle/>
      <a:tcStyle>
        <a:fill>
          <a:solidFill>
            <a:srgbClr val="CCDCE6"/>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465"/>
        <p:guide pos="317"/>
        <p:guide pos="326" orient="horz"/>
        <p:guide pos="3274" orient="horz"/>
        <p:guide pos="575" orient="horz"/>
        <p:guide pos="5329"/>
        <p:guide pos="431"/>
        <p:guide pos="1052" orient="horz"/>
        <p:guide pos="2903"/>
        <p:guide pos="567"/>
        <p:guide pos="417" orient="horz"/>
        <p:guide pos="2767"/>
        <p:guide pos="3243"/>
        <p:guide pos="3107"/>
        <p:guide pos="2585"/>
        <p:guide pos="2676"/>
        <p:guide pos="4944"/>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customschemas.google.com/relationships/presentationmetadata" Target="meta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P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 name="Shape 22"/>
        <p:cNvGrpSpPr/>
        <p:nvPr/>
      </p:nvGrpSpPr>
      <p:grpSpPr>
        <a:xfrm>
          <a:off x="0" y="0"/>
          <a:ext cx="0" cy="0"/>
          <a:chOff x="0" y="0"/>
          <a:chExt cx="0" cy="0"/>
        </a:xfrm>
      </p:grpSpPr>
      <p:sp>
        <p:nvSpPr>
          <p:cNvPr id="23" name="Google Shape;23;p1: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 name="Google Shape;2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 name="Google Shape;25;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10: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11: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12: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3: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4: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5: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6: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7: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8: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9: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0" name="Google Shape;230;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 name="Google Shape;37;p2: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20: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21: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22: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 name="Google Shape;46;p3: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 name="Google Shape;54;p4: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 name="Google Shape;71;p5: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 name="Google Shape;79;p6: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7: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8: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 name="Google Shape;101;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9: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p:cSld name="Diapositiva de título">
    <p:spTree>
      <p:nvGrpSpPr>
        <p:cNvPr id="14" name="Shape 1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5" name="Shape 15"/>
        <p:cNvGrpSpPr/>
        <p:nvPr/>
      </p:nvGrpSpPr>
      <p:grpSpPr>
        <a:xfrm>
          <a:off x="0" y="0"/>
          <a:ext cx="0" cy="0"/>
          <a:chOff x="0" y="0"/>
          <a:chExt cx="0" cy="0"/>
        </a:xfrm>
      </p:grpSpPr>
      <p:sp>
        <p:nvSpPr>
          <p:cNvPr id="16" name="Google Shape;16;p25"/>
          <p:cNvSpPr txBox="1"/>
          <p:nvPr>
            <p:ph type="title"/>
          </p:nvPr>
        </p:nvSpPr>
        <p:spPr>
          <a:xfrm>
            <a:off x="457200" y="228865"/>
            <a:ext cx="8219256" cy="9525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25"/>
          <p:cNvSpPr txBox="1"/>
          <p:nvPr>
            <p:ph idx="1" type="body"/>
          </p:nvPr>
        </p:nvSpPr>
        <p:spPr>
          <a:xfrm>
            <a:off x="457200" y="1333500"/>
            <a:ext cx="8229600" cy="3771636"/>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8" name="Google Shape;18;p25"/>
          <p:cNvSpPr txBox="1"/>
          <p:nvPr>
            <p:ph idx="10" type="dt"/>
          </p:nvPr>
        </p:nvSpPr>
        <p:spPr>
          <a:xfrm>
            <a:off x="457200" y="5296959"/>
            <a:ext cx="2133600" cy="304271"/>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9" name="Google Shape;19;p25"/>
          <p:cNvSpPr txBox="1"/>
          <p:nvPr>
            <p:ph idx="11" type="ftr"/>
          </p:nvPr>
        </p:nvSpPr>
        <p:spPr>
          <a:xfrm>
            <a:off x="3124200" y="5296959"/>
            <a:ext cx="2895600" cy="304271"/>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 name="Google Shape;20;p25"/>
          <p:cNvSpPr txBox="1"/>
          <p:nvPr>
            <p:ph idx="12" type="sldNum"/>
          </p:nvPr>
        </p:nvSpPr>
        <p:spPr>
          <a:xfrm>
            <a:off x="6553200" y="5296959"/>
            <a:ext cx="2133600" cy="304271"/>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rgbClr val="888888"/>
                </a:solidFill>
                <a:latin typeface="Calibri"/>
                <a:ea typeface="Calibri"/>
                <a:cs typeface="Calibri"/>
                <a:sym typeface="Calibri"/>
              </a:defRPr>
            </a:lvl1pPr>
            <a:lvl2pPr indent="0" lvl="1" marL="0" marR="0" rtl="0" algn="l">
              <a:spcBef>
                <a:spcPts val="0"/>
              </a:spcBef>
              <a:buNone/>
              <a:defRPr sz="1800">
                <a:solidFill>
                  <a:srgbClr val="888888"/>
                </a:solidFill>
                <a:latin typeface="Calibri"/>
                <a:ea typeface="Calibri"/>
                <a:cs typeface="Calibri"/>
                <a:sym typeface="Calibri"/>
              </a:defRPr>
            </a:lvl2pPr>
            <a:lvl3pPr indent="0" lvl="2" marL="0" marR="0" rtl="0" algn="l">
              <a:spcBef>
                <a:spcPts val="0"/>
              </a:spcBef>
              <a:buNone/>
              <a:defRPr sz="1800">
                <a:solidFill>
                  <a:srgbClr val="888888"/>
                </a:solidFill>
                <a:latin typeface="Calibri"/>
                <a:ea typeface="Calibri"/>
                <a:cs typeface="Calibri"/>
                <a:sym typeface="Calibri"/>
              </a:defRPr>
            </a:lvl3pPr>
            <a:lvl4pPr indent="0" lvl="3" marL="0" marR="0" rtl="0" algn="l">
              <a:spcBef>
                <a:spcPts val="0"/>
              </a:spcBef>
              <a:buNone/>
              <a:defRPr sz="1800">
                <a:solidFill>
                  <a:srgbClr val="888888"/>
                </a:solidFill>
                <a:latin typeface="Calibri"/>
                <a:ea typeface="Calibri"/>
                <a:cs typeface="Calibri"/>
                <a:sym typeface="Calibri"/>
              </a:defRPr>
            </a:lvl4pPr>
            <a:lvl5pPr indent="0" lvl="4" marL="0" marR="0" rtl="0" algn="l">
              <a:spcBef>
                <a:spcPts val="0"/>
              </a:spcBef>
              <a:buNone/>
              <a:defRPr sz="1800">
                <a:solidFill>
                  <a:srgbClr val="888888"/>
                </a:solidFill>
                <a:latin typeface="Calibri"/>
                <a:ea typeface="Calibri"/>
                <a:cs typeface="Calibri"/>
                <a:sym typeface="Calibri"/>
              </a:defRPr>
            </a:lvl5pPr>
            <a:lvl6pPr indent="0" lvl="5" marL="0" marR="0" rtl="0" algn="l">
              <a:spcBef>
                <a:spcPts val="0"/>
              </a:spcBef>
              <a:buNone/>
              <a:defRPr sz="1800">
                <a:solidFill>
                  <a:srgbClr val="888888"/>
                </a:solidFill>
                <a:latin typeface="Calibri"/>
                <a:ea typeface="Calibri"/>
                <a:cs typeface="Calibri"/>
                <a:sym typeface="Calibri"/>
              </a:defRPr>
            </a:lvl6pPr>
            <a:lvl7pPr indent="0" lvl="6" marL="0" marR="0" rtl="0" algn="l">
              <a:spcBef>
                <a:spcPts val="0"/>
              </a:spcBef>
              <a:buNone/>
              <a:defRPr sz="1800">
                <a:solidFill>
                  <a:srgbClr val="888888"/>
                </a:solidFill>
                <a:latin typeface="Calibri"/>
                <a:ea typeface="Calibri"/>
                <a:cs typeface="Calibri"/>
                <a:sym typeface="Calibri"/>
              </a:defRPr>
            </a:lvl7pPr>
            <a:lvl8pPr indent="0" lvl="7" marL="0" marR="0" rtl="0" algn="l">
              <a:spcBef>
                <a:spcPts val="0"/>
              </a:spcBef>
              <a:buNone/>
              <a:defRPr sz="1800">
                <a:solidFill>
                  <a:srgbClr val="888888"/>
                </a:solidFill>
                <a:latin typeface="Calibri"/>
                <a:ea typeface="Calibri"/>
                <a:cs typeface="Calibri"/>
                <a:sym typeface="Calibri"/>
              </a:defRPr>
            </a:lvl8pPr>
            <a:lvl9pPr indent="0" lvl="8" marL="0" marR="0" rtl="0" algn="l">
              <a:spcBef>
                <a:spcPts val="0"/>
              </a:spcBef>
              <a:buNone/>
              <a:defRPr sz="1800">
                <a:solidFill>
                  <a:srgbClr val="888888"/>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s-P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1" name="Shape 2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23"/>
          <p:cNvGrpSpPr/>
          <p:nvPr/>
        </p:nvGrpSpPr>
        <p:grpSpPr>
          <a:xfrm>
            <a:off x="944054" y="5343295"/>
            <a:ext cx="7804380" cy="215444"/>
            <a:chOff x="944054" y="5343295"/>
            <a:chExt cx="7804380" cy="215444"/>
          </a:xfrm>
        </p:grpSpPr>
        <p:sp>
          <p:nvSpPr>
            <p:cNvPr id="11" name="Google Shape;11;p23"/>
            <p:cNvSpPr txBox="1"/>
            <p:nvPr/>
          </p:nvSpPr>
          <p:spPr>
            <a:xfrm>
              <a:off x="944054" y="5343295"/>
              <a:ext cx="2339102"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PE" sz="800" u="none" cap="none" strike="noStrike">
                  <a:solidFill>
                    <a:srgbClr val="7F7F7F"/>
                  </a:solidFill>
                  <a:latin typeface="Calibri"/>
                  <a:ea typeface="Calibri"/>
                  <a:cs typeface="Calibri"/>
                  <a:sym typeface="Calibri"/>
                </a:rPr>
                <a:t>ANÁLISIS DEL ENTORNO DE NEGOCIOS  •  SESIÓN 04</a:t>
              </a:r>
              <a:endParaRPr sz="800">
                <a:solidFill>
                  <a:srgbClr val="7F7F7F"/>
                </a:solidFill>
                <a:latin typeface="Calibri"/>
                <a:ea typeface="Calibri"/>
                <a:cs typeface="Calibri"/>
                <a:sym typeface="Calibri"/>
              </a:endParaRPr>
            </a:p>
          </p:txBody>
        </p:sp>
        <p:sp>
          <p:nvSpPr>
            <p:cNvPr id="12" name="Google Shape;12;p23"/>
            <p:cNvSpPr/>
            <p:nvPr/>
          </p:nvSpPr>
          <p:spPr>
            <a:xfrm>
              <a:off x="7361516" y="5371562"/>
              <a:ext cx="1386918" cy="184666"/>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s-PE" sz="600">
                  <a:solidFill>
                    <a:srgbClr val="7F7F7F"/>
                  </a:solidFill>
                  <a:latin typeface="Calibri"/>
                  <a:ea typeface="Calibri"/>
                  <a:cs typeface="Calibri"/>
                  <a:sym typeface="Calibri"/>
                </a:rPr>
                <a:t>© ISIL. Todos los derechos reservados</a:t>
              </a:r>
              <a:endParaRPr/>
            </a:p>
          </p:txBody>
        </p:sp>
      </p:grpSp>
      <p:pic>
        <p:nvPicPr>
          <p:cNvPr id="13" name="Google Shape;13;p23"/>
          <p:cNvPicPr preferRelativeResize="0"/>
          <p:nvPr/>
        </p:nvPicPr>
        <p:blipFill rotWithShape="1">
          <a:blip r:embed="rId1">
            <a:alphaModFix amt="20000"/>
          </a:blip>
          <a:srcRect b="0" l="0" r="0" t="0"/>
          <a:stretch/>
        </p:blipFill>
        <p:spPr>
          <a:xfrm>
            <a:off x="495300" y="5322472"/>
            <a:ext cx="448573" cy="25075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0.jp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0.jpg"/><Relationship Id="rId4" Type="http://schemas.openxmlformats.org/officeDocument/2006/relationships/image" Target="../media/image12.png"/><Relationship Id="rId5"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4.jp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6.jp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9.jpg"/><Relationship Id="rId4" Type="http://schemas.openxmlformats.org/officeDocument/2006/relationships/image" Target="../media/image24.jpg"/><Relationship Id="rId5"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1.jp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8.jp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jp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 name="Shape 26"/>
        <p:cNvGrpSpPr/>
        <p:nvPr/>
      </p:nvGrpSpPr>
      <p:grpSpPr>
        <a:xfrm>
          <a:off x="0" y="0"/>
          <a:ext cx="0" cy="0"/>
          <a:chOff x="0" y="0"/>
          <a:chExt cx="0" cy="0"/>
        </a:xfrm>
      </p:grpSpPr>
      <p:sp>
        <p:nvSpPr>
          <p:cNvPr id="27" name="Google Shape;27;p1"/>
          <p:cNvSpPr/>
          <p:nvPr/>
        </p:nvSpPr>
        <p:spPr>
          <a:xfrm>
            <a:off x="0" y="0"/>
            <a:ext cx="9144000" cy="5715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id="28" name="Google Shape;28;p1"/>
          <p:cNvPicPr preferRelativeResize="0"/>
          <p:nvPr/>
        </p:nvPicPr>
        <p:blipFill rotWithShape="1">
          <a:blip r:embed="rId3">
            <a:alphaModFix/>
          </a:blip>
          <a:srcRect b="0" l="0" r="0" t="0"/>
          <a:stretch/>
        </p:blipFill>
        <p:spPr>
          <a:xfrm>
            <a:off x="0" y="0"/>
            <a:ext cx="3248089" cy="5715000"/>
          </a:xfrm>
          <a:prstGeom prst="rect">
            <a:avLst/>
          </a:prstGeom>
          <a:noFill/>
          <a:ln>
            <a:noFill/>
          </a:ln>
        </p:spPr>
      </p:pic>
      <p:sp>
        <p:nvSpPr>
          <p:cNvPr id="29" name="Google Shape;29;p1"/>
          <p:cNvSpPr txBox="1"/>
          <p:nvPr/>
        </p:nvSpPr>
        <p:spPr>
          <a:xfrm>
            <a:off x="3782291" y="1673440"/>
            <a:ext cx="4852312" cy="1157817"/>
          </a:xfrm>
          <a:prstGeom prst="rect">
            <a:avLst/>
          </a:prstGeom>
          <a:noFill/>
          <a:ln>
            <a:noFill/>
          </a:ln>
        </p:spPr>
        <p:txBody>
          <a:bodyPr anchorCtr="0" anchor="t" bIns="0" lIns="0" spcFirstLastPara="1" rIns="0" wrap="square" tIns="0">
            <a:spAutoFit/>
          </a:bodyPr>
          <a:lstStyle/>
          <a:p>
            <a:pPr indent="0" lvl="0" marL="0" marR="0" rtl="0" algn="l">
              <a:lnSpc>
                <a:spcPct val="77000"/>
              </a:lnSpc>
              <a:spcBef>
                <a:spcPts val="0"/>
              </a:spcBef>
              <a:spcAft>
                <a:spcPts val="0"/>
              </a:spcAft>
              <a:buNone/>
            </a:pPr>
            <a:r>
              <a:rPr b="1" lang="es-PE" sz="4800">
                <a:solidFill>
                  <a:schemeClr val="dk1"/>
                </a:solidFill>
                <a:latin typeface="Calibri"/>
                <a:ea typeface="Calibri"/>
                <a:cs typeface="Calibri"/>
                <a:sym typeface="Calibri"/>
              </a:rPr>
              <a:t>MATRICES</a:t>
            </a:r>
            <a:endParaRPr/>
          </a:p>
          <a:p>
            <a:pPr indent="0" lvl="0" marL="0" marR="0" rtl="0" algn="l">
              <a:lnSpc>
                <a:spcPct val="77000"/>
              </a:lnSpc>
              <a:spcBef>
                <a:spcPts val="0"/>
              </a:spcBef>
              <a:spcAft>
                <a:spcPts val="0"/>
              </a:spcAft>
              <a:buNone/>
            </a:pPr>
            <a:r>
              <a:rPr b="1" lang="es-PE" sz="4800">
                <a:solidFill>
                  <a:schemeClr val="dk1"/>
                </a:solidFill>
                <a:latin typeface="Calibri"/>
                <a:ea typeface="Calibri"/>
                <a:cs typeface="Calibri"/>
                <a:sym typeface="Calibri"/>
              </a:rPr>
              <a:t>EFI-EFE</a:t>
            </a:r>
            <a:endParaRPr/>
          </a:p>
        </p:txBody>
      </p:sp>
      <p:sp>
        <p:nvSpPr>
          <p:cNvPr id="30" name="Google Shape;30;p1"/>
          <p:cNvSpPr txBox="1"/>
          <p:nvPr/>
        </p:nvSpPr>
        <p:spPr>
          <a:xfrm>
            <a:off x="6947483" y="1556945"/>
            <a:ext cx="1325661" cy="132343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PE" sz="8000">
                <a:solidFill>
                  <a:srgbClr val="15BDAD"/>
                </a:solidFill>
                <a:latin typeface="Calibri"/>
                <a:ea typeface="Calibri"/>
                <a:cs typeface="Calibri"/>
                <a:sym typeface="Calibri"/>
              </a:rPr>
              <a:t>04</a:t>
            </a:r>
            <a:endParaRPr/>
          </a:p>
        </p:txBody>
      </p:sp>
      <p:cxnSp>
        <p:nvCxnSpPr>
          <p:cNvPr id="31" name="Google Shape;31;p1"/>
          <p:cNvCxnSpPr/>
          <p:nvPr/>
        </p:nvCxnSpPr>
        <p:spPr>
          <a:xfrm flipH="1">
            <a:off x="6968507" y="1683793"/>
            <a:ext cx="3" cy="1023258"/>
          </a:xfrm>
          <a:prstGeom prst="straightConnector1">
            <a:avLst/>
          </a:prstGeom>
          <a:noFill/>
          <a:ln cap="flat" cmpd="sng" w="28575">
            <a:solidFill>
              <a:srgbClr val="15BDAD"/>
            </a:solidFill>
            <a:prstDash val="solid"/>
            <a:round/>
            <a:headEnd len="sm" w="sm" type="none"/>
            <a:tailEnd len="sm" w="sm" type="none"/>
          </a:ln>
        </p:spPr>
      </p:cxnSp>
      <p:pic>
        <p:nvPicPr>
          <p:cNvPr id="32" name="Google Shape;32;p1"/>
          <p:cNvPicPr preferRelativeResize="0"/>
          <p:nvPr/>
        </p:nvPicPr>
        <p:blipFill rotWithShape="1">
          <a:blip r:embed="rId4">
            <a:alphaModFix/>
          </a:blip>
          <a:srcRect b="0" l="0" r="2385" t="23217"/>
          <a:stretch/>
        </p:blipFill>
        <p:spPr>
          <a:xfrm rot="10800000">
            <a:off x="-32084" y="2037708"/>
            <a:ext cx="3513634" cy="3673279"/>
          </a:xfrm>
          <a:prstGeom prst="rect">
            <a:avLst/>
          </a:prstGeom>
          <a:noFill/>
          <a:ln>
            <a:noFill/>
          </a:ln>
        </p:spPr>
      </p:pic>
      <p:sp>
        <p:nvSpPr>
          <p:cNvPr id="33" name="Google Shape;33;p1"/>
          <p:cNvSpPr/>
          <p:nvPr/>
        </p:nvSpPr>
        <p:spPr>
          <a:xfrm>
            <a:off x="3816350" y="1387918"/>
            <a:ext cx="2809586" cy="20005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s-PE" sz="1300">
                <a:solidFill>
                  <a:schemeClr val="dk1"/>
                </a:solidFill>
                <a:latin typeface="Calibri"/>
                <a:ea typeface="Calibri"/>
                <a:cs typeface="Calibri"/>
                <a:sym typeface="Calibri"/>
              </a:rPr>
              <a:t>ANÁLISIS DEL ENTORNO DE NEGOCIOS</a:t>
            </a:r>
            <a:endParaRPr sz="1300">
              <a:solidFill>
                <a:schemeClr val="dk1"/>
              </a:solidFill>
              <a:latin typeface="Calibri"/>
              <a:ea typeface="Calibri"/>
              <a:cs typeface="Calibri"/>
              <a:sym typeface="Calibri"/>
            </a:endParaRPr>
          </a:p>
        </p:txBody>
      </p:sp>
      <p:sp>
        <p:nvSpPr>
          <p:cNvPr id="34" name="Google Shape;34;p1"/>
          <p:cNvSpPr txBox="1"/>
          <p:nvPr/>
        </p:nvSpPr>
        <p:spPr>
          <a:xfrm>
            <a:off x="3827684" y="3117181"/>
            <a:ext cx="4746316" cy="499817"/>
          </a:xfrm>
          <a:prstGeom prst="rect">
            <a:avLst/>
          </a:prstGeom>
          <a:noFill/>
          <a:ln>
            <a:noFill/>
          </a:ln>
        </p:spPr>
        <p:txBody>
          <a:bodyPr anchorCtr="0" anchor="t" bIns="0" lIns="0" spcFirstLastPara="1" rIns="0" wrap="square" tIns="0">
            <a:spAutoFit/>
          </a:bodyPr>
          <a:lstStyle/>
          <a:p>
            <a:pPr indent="-133350" lvl="0" marL="133350" marR="0" rtl="0" algn="l">
              <a:lnSpc>
                <a:spcPct val="120000"/>
              </a:lnSpc>
              <a:spcBef>
                <a:spcPts val="0"/>
              </a:spcBef>
              <a:spcAft>
                <a:spcPts val="0"/>
              </a:spcAft>
              <a:buClr>
                <a:schemeClr val="dk1"/>
              </a:buClr>
              <a:buSzPts val="1400"/>
              <a:buFont typeface="Arial"/>
              <a:buChar char="•"/>
            </a:pPr>
            <a:r>
              <a:rPr lang="es-PE" sz="1400">
                <a:solidFill>
                  <a:schemeClr val="dk1"/>
                </a:solidFill>
                <a:latin typeface="Calibri"/>
                <a:ea typeface="Calibri"/>
                <a:cs typeface="Calibri"/>
                <a:sym typeface="Calibri"/>
              </a:rPr>
              <a:t>Procedimiento de elaboración de una matriz EFI</a:t>
            </a:r>
            <a:endParaRPr/>
          </a:p>
          <a:p>
            <a:pPr indent="-133350" lvl="0" marL="133350" marR="0" rtl="0" algn="l">
              <a:lnSpc>
                <a:spcPct val="120000"/>
              </a:lnSpc>
              <a:spcBef>
                <a:spcPts val="0"/>
              </a:spcBef>
              <a:spcAft>
                <a:spcPts val="0"/>
              </a:spcAft>
              <a:buClr>
                <a:schemeClr val="dk1"/>
              </a:buClr>
              <a:buSzPts val="1400"/>
              <a:buFont typeface="Arial"/>
              <a:buChar char="•"/>
            </a:pPr>
            <a:r>
              <a:rPr lang="es-PE" sz="1400">
                <a:solidFill>
                  <a:schemeClr val="dk1"/>
                </a:solidFill>
                <a:latin typeface="Calibri"/>
                <a:ea typeface="Calibri"/>
                <a:cs typeface="Calibri"/>
                <a:sym typeface="Calibri"/>
              </a:rPr>
              <a:t>Procedimiento de elaboración de una matriz EFE</a:t>
            </a:r>
            <a:endParaRPr sz="16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0"/>
          <p:cNvSpPr/>
          <p:nvPr/>
        </p:nvSpPr>
        <p:spPr>
          <a:xfrm>
            <a:off x="0" y="0"/>
            <a:ext cx="9144000" cy="5714999"/>
          </a:xfrm>
          <a:prstGeom prst="rect">
            <a:avLst/>
          </a:prstGeom>
          <a:solidFill>
            <a:srgbClr val="15BDA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4" name="Google Shape;134;p10"/>
          <p:cNvSpPr/>
          <p:nvPr/>
        </p:nvSpPr>
        <p:spPr>
          <a:xfrm>
            <a:off x="1258009" y="3673982"/>
            <a:ext cx="7325552" cy="889474"/>
          </a:xfrm>
          <a:prstGeom prst="rect">
            <a:avLst/>
          </a:prstGeom>
          <a:noFill/>
          <a:ln>
            <a:noFill/>
          </a:ln>
        </p:spPr>
        <p:txBody>
          <a:bodyPr anchorCtr="0" anchor="t" bIns="0" lIns="0" spcFirstLastPara="1" rIns="0" wrap="square" tIns="0">
            <a:spAutoFit/>
          </a:bodyPr>
          <a:lstStyle/>
          <a:p>
            <a:pPr indent="0" lvl="0" marL="0" marR="0" rtl="0" algn="l">
              <a:lnSpc>
                <a:spcPct val="70000"/>
              </a:lnSpc>
              <a:spcBef>
                <a:spcPts val="0"/>
              </a:spcBef>
              <a:spcAft>
                <a:spcPts val="0"/>
              </a:spcAft>
              <a:buNone/>
            </a:pPr>
            <a:r>
              <a:rPr lang="es-PE" sz="4000">
                <a:solidFill>
                  <a:schemeClr val="lt1"/>
                </a:solidFill>
                <a:latin typeface="Calibri"/>
                <a:ea typeface="Calibri"/>
                <a:cs typeface="Calibri"/>
                <a:sym typeface="Calibri"/>
              </a:rPr>
              <a:t>LA MATRIZ DE EVALUACIÓN DE </a:t>
            </a:r>
            <a:br>
              <a:rPr lang="es-PE" sz="4000">
                <a:solidFill>
                  <a:schemeClr val="lt1"/>
                </a:solidFill>
                <a:latin typeface="Calibri"/>
                <a:ea typeface="Calibri"/>
                <a:cs typeface="Calibri"/>
                <a:sym typeface="Calibri"/>
              </a:rPr>
            </a:br>
            <a:r>
              <a:rPr b="1" lang="es-PE" sz="4000">
                <a:solidFill>
                  <a:srgbClr val="09534C"/>
                </a:solidFill>
                <a:latin typeface="Calibri"/>
                <a:ea typeface="Calibri"/>
                <a:cs typeface="Calibri"/>
                <a:sym typeface="Calibri"/>
              </a:rPr>
              <a:t>LOS FACTORES EXTERNOS (EFE)</a:t>
            </a:r>
            <a:endParaRPr/>
          </a:p>
        </p:txBody>
      </p:sp>
      <p:cxnSp>
        <p:nvCxnSpPr>
          <p:cNvPr id="135" name="Google Shape;135;p10"/>
          <p:cNvCxnSpPr/>
          <p:nvPr/>
        </p:nvCxnSpPr>
        <p:spPr>
          <a:xfrm>
            <a:off x="1258009" y="4511082"/>
            <a:ext cx="6529139" cy="0"/>
          </a:xfrm>
          <a:prstGeom prst="straightConnector1">
            <a:avLst/>
          </a:prstGeom>
          <a:noFill/>
          <a:ln cap="flat" cmpd="sng" w="28575">
            <a:solidFill>
              <a:srgbClr val="0B655C"/>
            </a:solidFill>
            <a:prstDash val="solid"/>
            <a:round/>
            <a:headEnd len="sm" w="sm" type="none"/>
            <a:tailEnd len="sm" w="sm" type="none"/>
          </a:ln>
        </p:spPr>
      </p:cxnSp>
      <p:pic>
        <p:nvPicPr>
          <p:cNvPr id="136" name="Google Shape;136;p10"/>
          <p:cNvPicPr preferRelativeResize="0"/>
          <p:nvPr/>
        </p:nvPicPr>
        <p:blipFill rotWithShape="1">
          <a:blip r:embed="rId3">
            <a:alphaModFix/>
          </a:blip>
          <a:srcRect b="2865" l="50092" r="0" t="-1"/>
          <a:stretch/>
        </p:blipFill>
        <p:spPr>
          <a:xfrm>
            <a:off x="513688" y="3617175"/>
            <a:ext cx="573391" cy="89390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1"/>
          <p:cNvSpPr txBox="1"/>
          <p:nvPr/>
        </p:nvSpPr>
        <p:spPr>
          <a:xfrm>
            <a:off x="519656" y="926461"/>
            <a:ext cx="7940132" cy="147732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s-PE" sz="1600">
                <a:solidFill>
                  <a:schemeClr val="dk1"/>
                </a:solidFill>
                <a:latin typeface="Calibri"/>
                <a:ea typeface="Calibri"/>
                <a:cs typeface="Calibri"/>
                <a:sym typeface="Calibri"/>
              </a:rPr>
              <a:t>CONCEPTO</a:t>
            </a:r>
            <a:endParaRPr/>
          </a:p>
          <a:p>
            <a:pPr indent="-180975" lvl="0" marL="180975" marR="0" rtl="0" algn="l">
              <a:spcBef>
                <a:spcPts val="0"/>
              </a:spcBef>
              <a:spcAft>
                <a:spcPts val="0"/>
              </a:spcAft>
              <a:buClr>
                <a:schemeClr val="dk1"/>
              </a:buClr>
              <a:buSzPts val="1600"/>
              <a:buFont typeface="Arial"/>
              <a:buChar char="•"/>
            </a:pPr>
            <a:r>
              <a:rPr lang="es-PE" sz="1600">
                <a:solidFill>
                  <a:schemeClr val="dk1"/>
                </a:solidFill>
                <a:latin typeface="Calibri"/>
                <a:ea typeface="Calibri"/>
                <a:cs typeface="Calibri"/>
                <a:sym typeface="Calibri"/>
              </a:rPr>
              <a:t>Este instrumento resume las oportunidades y amenazas del entorno y determina la importancia de cada una de ellas. También mide el grado de respuesta de la empresa a estas.</a:t>
            </a:r>
            <a:endParaRPr/>
          </a:p>
          <a:p>
            <a:pPr indent="-180975" lvl="0" marL="180975" marR="0" rtl="0" algn="l">
              <a:spcBef>
                <a:spcPts val="0"/>
              </a:spcBef>
              <a:spcAft>
                <a:spcPts val="0"/>
              </a:spcAft>
              <a:buClr>
                <a:schemeClr val="dk1"/>
              </a:buClr>
              <a:buSzPts val="1600"/>
              <a:buFont typeface="Arial"/>
              <a:buChar char="•"/>
            </a:pPr>
            <a:r>
              <a:rPr lang="es-PE" sz="1600">
                <a:solidFill>
                  <a:schemeClr val="dk1"/>
                </a:solidFill>
                <a:latin typeface="Calibri"/>
                <a:ea typeface="Calibri"/>
                <a:cs typeface="Calibri"/>
                <a:sym typeface="Calibri"/>
              </a:rPr>
              <a:t>Debe incluir entre 10 y 20 factores clave (oportunidades y amenazas).</a:t>
            </a:r>
            <a:endParaRPr/>
          </a:p>
          <a:p>
            <a:pPr indent="-180975" lvl="0" marL="180975" marR="0" rtl="0" algn="l">
              <a:spcBef>
                <a:spcPts val="0"/>
              </a:spcBef>
              <a:spcAft>
                <a:spcPts val="0"/>
              </a:spcAft>
              <a:buClr>
                <a:schemeClr val="dk1"/>
              </a:buClr>
              <a:buSzPts val="1600"/>
              <a:buFont typeface="Arial"/>
              <a:buChar char="•"/>
            </a:pPr>
            <a:r>
              <a:rPr lang="es-PE" sz="1600">
                <a:solidFill>
                  <a:schemeClr val="dk1"/>
                </a:solidFill>
                <a:latin typeface="Calibri"/>
                <a:ea typeface="Calibri"/>
                <a:cs typeface="Calibri"/>
                <a:sym typeface="Calibri"/>
              </a:rPr>
              <a:t>La cantidad de factores no influye en la escala de los totales ponderados porque los pesos siempre suman 1.0.</a:t>
            </a:r>
            <a:endParaRPr/>
          </a:p>
        </p:txBody>
      </p:sp>
      <p:pic>
        <p:nvPicPr>
          <p:cNvPr id="142" name="Google Shape;142;p11"/>
          <p:cNvPicPr preferRelativeResize="0"/>
          <p:nvPr/>
        </p:nvPicPr>
        <p:blipFill rotWithShape="1">
          <a:blip r:embed="rId3">
            <a:alphaModFix/>
          </a:blip>
          <a:srcRect b="25252" l="0" r="0" t="0"/>
          <a:stretch/>
        </p:blipFill>
        <p:spPr>
          <a:xfrm>
            <a:off x="519656" y="2604588"/>
            <a:ext cx="8156032" cy="2592887"/>
          </a:xfrm>
          <a:prstGeom prst="rect">
            <a:avLst/>
          </a:prstGeom>
          <a:noFill/>
          <a:ln>
            <a:noFill/>
          </a:ln>
        </p:spPr>
      </p:pic>
      <p:pic>
        <p:nvPicPr>
          <p:cNvPr id="143" name="Google Shape;143;p11"/>
          <p:cNvPicPr preferRelativeResize="0"/>
          <p:nvPr/>
        </p:nvPicPr>
        <p:blipFill rotWithShape="1">
          <a:blip r:embed="rId4">
            <a:alphaModFix/>
          </a:blip>
          <a:srcRect b="51790" l="0" r="0" t="0"/>
          <a:stretch/>
        </p:blipFill>
        <p:spPr>
          <a:xfrm>
            <a:off x="-25619" y="362265"/>
            <a:ext cx="470119" cy="155260"/>
          </a:xfrm>
          <a:prstGeom prst="rect">
            <a:avLst/>
          </a:prstGeom>
          <a:noFill/>
          <a:ln>
            <a:noFill/>
          </a:ln>
        </p:spPr>
      </p:pic>
      <p:sp>
        <p:nvSpPr>
          <p:cNvPr id="144" name="Google Shape;144;p11"/>
          <p:cNvSpPr/>
          <p:nvPr/>
        </p:nvSpPr>
        <p:spPr>
          <a:xfrm>
            <a:off x="511153" y="334988"/>
            <a:ext cx="4933683" cy="2308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s-PE" sz="1500">
                <a:solidFill>
                  <a:srgbClr val="15BDAD"/>
                </a:solidFill>
                <a:latin typeface="Calibri"/>
                <a:ea typeface="Calibri"/>
                <a:cs typeface="Calibri"/>
                <a:sym typeface="Calibri"/>
              </a:rPr>
              <a:t>PROCEDIMIENTO DE ELABORACIÓN DE UNA MATRIZ EFE</a:t>
            </a:r>
            <a:endParaRPr sz="1500">
              <a:solidFill>
                <a:srgbClr val="15BDAD"/>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2"/>
          <p:cNvSpPr txBox="1"/>
          <p:nvPr/>
        </p:nvSpPr>
        <p:spPr>
          <a:xfrm>
            <a:off x="900113" y="1432659"/>
            <a:ext cx="7775575" cy="49244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s-PE" sz="1600">
                <a:solidFill>
                  <a:schemeClr val="dk1"/>
                </a:solidFill>
                <a:latin typeface="Calibri"/>
                <a:ea typeface="Calibri"/>
                <a:cs typeface="Calibri"/>
                <a:sym typeface="Calibri"/>
              </a:rPr>
              <a:t>Hacer una lista de factores (oportunidades y amenazas) identificados en el proceso de análisis externo de la empresa.</a:t>
            </a:r>
            <a:endParaRPr sz="1600">
              <a:solidFill>
                <a:schemeClr val="dk1"/>
              </a:solidFill>
              <a:latin typeface="Calibri"/>
              <a:ea typeface="Calibri"/>
              <a:cs typeface="Calibri"/>
              <a:sym typeface="Calibri"/>
            </a:endParaRPr>
          </a:p>
        </p:txBody>
      </p:sp>
      <p:sp>
        <p:nvSpPr>
          <p:cNvPr id="150" name="Google Shape;150;p12"/>
          <p:cNvSpPr/>
          <p:nvPr/>
        </p:nvSpPr>
        <p:spPr>
          <a:xfrm>
            <a:off x="511153" y="1477263"/>
            <a:ext cx="253021" cy="253021"/>
          </a:xfrm>
          <a:prstGeom prst="ellipse">
            <a:avLst/>
          </a:prstGeom>
          <a:solidFill>
            <a:srgbClr val="E88F2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PE" sz="1600">
                <a:solidFill>
                  <a:schemeClr val="lt1"/>
                </a:solidFill>
                <a:latin typeface="Calibri"/>
                <a:ea typeface="Calibri"/>
                <a:cs typeface="Calibri"/>
                <a:sym typeface="Calibri"/>
              </a:rPr>
              <a:t>1</a:t>
            </a:r>
            <a:endParaRPr/>
          </a:p>
        </p:txBody>
      </p:sp>
      <p:sp>
        <p:nvSpPr>
          <p:cNvPr id="151" name="Google Shape;151;p12"/>
          <p:cNvSpPr/>
          <p:nvPr/>
        </p:nvSpPr>
        <p:spPr>
          <a:xfrm>
            <a:off x="511153" y="2247429"/>
            <a:ext cx="253021" cy="253021"/>
          </a:xfrm>
          <a:prstGeom prst="ellipse">
            <a:avLst/>
          </a:prstGeom>
          <a:solidFill>
            <a:srgbClr val="E88F2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PE" sz="1600">
                <a:solidFill>
                  <a:schemeClr val="lt1"/>
                </a:solidFill>
                <a:latin typeface="Calibri"/>
                <a:ea typeface="Calibri"/>
                <a:cs typeface="Calibri"/>
                <a:sym typeface="Calibri"/>
              </a:rPr>
              <a:t>2</a:t>
            </a:r>
            <a:endParaRPr b="1" sz="1600">
              <a:solidFill>
                <a:schemeClr val="lt1"/>
              </a:solidFill>
              <a:latin typeface="Calibri"/>
              <a:ea typeface="Calibri"/>
              <a:cs typeface="Calibri"/>
              <a:sym typeface="Calibri"/>
            </a:endParaRPr>
          </a:p>
        </p:txBody>
      </p:sp>
      <p:sp>
        <p:nvSpPr>
          <p:cNvPr id="152" name="Google Shape;152;p12"/>
          <p:cNvSpPr/>
          <p:nvPr/>
        </p:nvSpPr>
        <p:spPr>
          <a:xfrm>
            <a:off x="511153" y="2951190"/>
            <a:ext cx="253021" cy="253021"/>
          </a:xfrm>
          <a:prstGeom prst="ellipse">
            <a:avLst/>
          </a:prstGeom>
          <a:solidFill>
            <a:srgbClr val="E88F2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PE" sz="1600">
                <a:solidFill>
                  <a:schemeClr val="lt1"/>
                </a:solidFill>
                <a:latin typeface="Calibri"/>
                <a:ea typeface="Calibri"/>
                <a:cs typeface="Calibri"/>
                <a:sym typeface="Calibri"/>
              </a:rPr>
              <a:t>3</a:t>
            </a:r>
            <a:endParaRPr b="1" sz="1600">
              <a:solidFill>
                <a:schemeClr val="lt1"/>
              </a:solidFill>
              <a:latin typeface="Calibri"/>
              <a:ea typeface="Calibri"/>
              <a:cs typeface="Calibri"/>
              <a:sym typeface="Calibri"/>
            </a:endParaRPr>
          </a:p>
        </p:txBody>
      </p:sp>
      <p:sp>
        <p:nvSpPr>
          <p:cNvPr id="153" name="Google Shape;153;p12"/>
          <p:cNvSpPr/>
          <p:nvPr/>
        </p:nvSpPr>
        <p:spPr>
          <a:xfrm>
            <a:off x="511153" y="3895868"/>
            <a:ext cx="253021" cy="253021"/>
          </a:xfrm>
          <a:prstGeom prst="ellipse">
            <a:avLst/>
          </a:prstGeom>
          <a:solidFill>
            <a:srgbClr val="E88F2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PE" sz="1600">
                <a:solidFill>
                  <a:schemeClr val="lt1"/>
                </a:solidFill>
                <a:latin typeface="Calibri"/>
                <a:ea typeface="Calibri"/>
                <a:cs typeface="Calibri"/>
                <a:sym typeface="Calibri"/>
              </a:rPr>
              <a:t>4</a:t>
            </a:r>
            <a:endParaRPr b="1" sz="1600">
              <a:solidFill>
                <a:schemeClr val="lt1"/>
              </a:solidFill>
              <a:latin typeface="Calibri"/>
              <a:ea typeface="Calibri"/>
              <a:cs typeface="Calibri"/>
              <a:sym typeface="Calibri"/>
            </a:endParaRPr>
          </a:p>
        </p:txBody>
      </p:sp>
      <p:sp>
        <p:nvSpPr>
          <p:cNvPr id="154" name="Google Shape;154;p12"/>
          <p:cNvSpPr/>
          <p:nvPr/>
        </p:nvSpPr>
        <p:spPr>
          <a:xfrm>
            <a:off x="511153" y="4410370"/>
            <a:ext cx="253021" cy="253021"/>
          </a:xfrm>
          <a:prstGeom prst="ellipse">
            <a:avLst/>
          </a:prstGeom>
          <a:solidFill>
            <a:srgbClr val="E88F2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PE" sz="1600">
                <a:solidFill>
                  <a:schemeClr val="lt1"/>
                </a:solidFill>
                <a:latin typeface="Calibri"/>
                <a:ea typeface="Calibri"/>
                <a:cs typeface="Calibri"/>
                <a:sym typeface="Calibri"/>
              </a:rPr>
              <a:t>5</a:t>
            </a:r>
            <a:endParaRPr/>
          </a:p>
        </p:txBody>
      </p:sp>
      <p:pic>
        <p:nvPicPr>
          <p:cNvPr id="155" name="Google Shape;155;p12"/>
          <p:cNvPicPr preferRelativeResize="0"/>
          <p:nvPr/>
        </p:nvPicPr>
        <p:blipFill rotWithShape="1">
          <a:blip r:embed="rId3">
            <a:alphaModFix/>
          </a:blip>
          <a:srcRect b="51790" l="0" r="0" t="0"/>
          <a:stretch/>
        </p:blipFill>
        <p:spPr>
          <a:xfrm>
            <a:off x="-25619" y="362265"/>
            <a:ext cx="470119" cy="155260"/>
          </a:xfrm>
          <a:prstGeom prst="rect">
            <a:avLst/>
          </a:prstGeom>
          <a:noFill/>
          <a:ln>
            <a:noFill/>
          </a:ln>
        </p:spPr>
      </p:pic>
      <p:sp>
        <p:nvSpPr>
          <p:cNvPr id="156" name="Google Shape;156;p12"/>
          <p:cNvSpPr/>
          <p:nvPr/>
        </p:nvSpPr>
        <p:spPr>
          <a:xfrm>
            <a:off x="511153" y="334988"/>
            <a:ext cx="4933683" cy="2308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s-PE" sz="1500">
                <a:solidFill>
                  <a:srgbClr val="15BDAD"/>
                </a:solidFill>
                <a:latin typeface="Calibri"/>
                <a:ea typeface="Calibri"/>
                <a:cs typeface="Calibri"/>
                <a:sym typeface="Calibri"/>
              </a:rPr>
              <a:t>PROCEDIMIENTO DE ELABORACIÓN DE UNA MATRIZ EFE</a:t>
            </a:r>
            <a:endParaRPr sz="1500">
              <a:solidFill>
                <a:srgbClr val="15BDAD"/>
              </a:solidFill>
              <a:latin typeface="Calibri"/>
              <a:ea typeface="Calibri"/>
              <a:cs typeface="Calibri"/>
              <a:sym typeface="Calibri"/>
            </a:endParaRPr>
          </a:p>
        </p:txBody>
      </p:sp>
      <p:sp>
        <p:nvSpPr>
          <p:cNvPr id="157" name="Google Shape;157;p12"/>
          <p:cNvSpPr/>
          <p:nvPr/>
        </p:nvSpPr>
        <p:spPr>
          <a:xfrm>
            <a:off x="503238" y="920209"/>
            <a:ext cx="5099642" cy="24622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s-PE" sz="1600">
                <a:solidFill>
                  <a:schemeClr val="dk1"/>
                </a:solidFill>
                <a:latin typeface="Calibri"/>
                <a:ea typeface="Calibri"/>
                <a:cs typeface="Calibri"/>
                <a:sym typeface="Calibri"/>
              </a:rPr>
              <a:t>PROCEDIMIENTO DE ELABORACIÓN DE MATRIZ EFE</a:t>
            </a:r>
            <a:endParaRPr b="1" sz="1600">
              <a:solidFill>
                <a:schemeClr val="dk1"/>
              </a:solidFill>
              <a:latin typeface="Calibri"/>
              <a:ea typeface="Calibri"/>
              <a:cs typeface="Calibri"/>
              <a:sym typeface="Calibri"/>
            </a:endParaRPr>
          </a:p>
        </p:txBody>
      </p:sp>
      <p:cxnSp>
        <p:nvCxnSpPr>
          <p:cNvPr id="158" name="Google Shape;158;p12"/>
          <p:cNvCxnSpPr/>
          <p:nvPr/>
        </p:nvCxnSpPr>
        <p:spPr>
          <a:xfrm>
            <a:off x="900113" y="2062655"/>
            <a:ext cx="7775575" cy="0"/>
          </a:xfrm>
          <a:prstGeom prst="straightConnector1">
            <a:avLst/>
          </a:prstGeom>
          <a:noFill/>
          <a:ln cap="flat" cmpd="sng" w="12700">
            <a:solidFill>
              <a:srgbClr val="BFBFBF"/>
            </a:solidFill>
            <a:prstDash val="solid"/>
            <a:round/>
            <a:headEnd len="sm" w="sm" type="none"/>
            <a:tailEnd len="sm" w="sm" type="none"/>
          </a:ln>
        </p:spPr>
      </p:cxnSp>
      <p:cxnSp>
        <p:nvCxnSpPr>
          <p:cNvPr id="159" name="Google Shape;159;p12"/>
          <p:cNvCxnSpPr/>
          <p:nvPr/>
        </p:nvCxnSpPr>
        <p:spPr>
          <a:xfrm>
            <a:off x="900113" y="2823050"/>
            <a:ext cx="7775575" cy="0"/>
          </a:xfrm>
          <a:prstGeom prst="straightConnector1">
            <a:avLst/>
          </a:prstGeom>
          <a:noFill/>
          <a:ln cap="flat" cmpd="sng" w="12700">
            <a:solidFill>
              <a:srgbClr val="BFBFBF"/>
            </a:solidFill>
            <a:prstDash val="solid"/>
            <a:round/>
            <a:headEnd len="sm" w="sm" type="none"/>
            <a:tailEnd len="sm" w="sm" type="none"/>
          </a:ln>
        </p:spPr>
      </p:cxnSp>
      <p:cxnSp>
        <p:nvCxnSpPr>
          <p:cNvPr id="160" name="Google Shape;160;p12"/>
          <p:cNvCxnSpPr/>
          <p:nvPr/>
        </p:nvCxnSpPr>
        <p:spPr>
          <a:xfrm>
            <a:off x="900113" y="3766326"/>
            <a:ext cx="7775575" cy="0"/>
          </a:xfrm>
          <a:prstGeom prst="straightConnector1">
            <a:avLst/>
          </a:prstGeom>
          <a:noFill/>
          <a:ln cap="flat" cmpd="sng" w="12700">
            <a:solidFill>
              <a:srgbClr val="BFBFBF"/>
            </a:solidFill>
            <a:prstDash val="solid"/>
            <a:round/>
            <a:headEnd len="sm" w="sm" type="none"/>
            <a:tailEnd len="sm" w="sm" type="none"/>
          </a:ln>
        </p:spPr>
      </p:cxnSp>
      <p:cxnSp>
        <p:nvCxnSpPr>
          <p:cNvPr id="161" name="Google Shape;161;p12"/>
          <p:cNvCxnSpPr/>
          <p:nvPr/>
        </p:nvCxnSpPr>
        <p:spPr>
          <a:xfrm>
            <a:off x="900113" y="4295715"/>
            <a:ext cx="7775575" cy="0"/>
          </a:xfrm>
          <a:prstGeom prst="straightConnector1">
            <a:avLst/>
          </a:prstGeom>
          <a:noFill/>
          <a:ln cap="flat" cmpd="sng" w="12700">
            <a:solidFill>
              <a:srgbClr val="BFBFBF"/>
            </a:solidFill>
            <a:prstDash val="solid"/>
            <a:round/>
            <a:headEnd len="sm" w="sm" type="none"/>
            <a:tailEnd len="sm" w="sm" type="none"/>
          </a:ln>
        </p:spPr>
      </p:cxnSp>
      <p:cxnSp>
        <p:nvCxnSpPr>
          <p:cNvPr id="162" name="Google Shape;162;p12"/>
          <p:cNvCxnSpPr/>
          <p:nvPr/>
        </p:nvCxnSpPr>
        <p:spPr>
          <a:xfrm>
            <a:off x="900113" y="4805854"/>
            <a:ext cx="7775575" cy="0"/>
          </a:xfrm>
          <a:prstGeom prst="straightConnector1">
            <a:avLst/>
          </a:prstGeom>
          <a:noFill/>
          <a:ln cap="flat" cmpd="sng" w="12700">
            <a:solidFill>
              <a:srgbClr val="BFBFBF"/>
            </a:solidFill>
            <a:prstDash val="solid"/>
            <a:round/>
            <a:headEnd len="sm" w="sm" type="none"/>
            <a:tailEnd len="sm" w="sm" type="none"/>
          </a:ln>
        </p:spPr>
      </p:cxnSp>
      <p:sp>
        <p:nvSpPr>
          <p:cNvPr id="163" name="Google Shape;163;p12"/>
          <p:cNvSpPr txBox="1"/>
          <p:nvPr/>
        </p:nvSpPr>
        <p:spPr>
          <a:xfrm>
            <a:off x="900113" y="2193352"/>
            <a:ext cx="7775700" cy="4926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s-PE" sz="1600">
                <a:solidFill>
                  <a:schemeClr val="dk1"/>
                </a:solidFill>
                <a:latin typeface="Calibri"/>
                <a:ea typeface="Calibri"/>
                <a:cs typeface="Calibri"/>
                <a:sym typeface="Calibri"/>
              </a:rPr>
              <a:t>Asignar un peso relativo a cada factor desde 0.0 no es importante hasta 1.0 muy importante, y la suma de todos debe dar 1.0.</a:t>
            </a:r>
            <a:endParaRPr sz="1600">
              <a:solidFill>
                <a:schemeClr val="dk1"/>
              </a:solidFill>
              <a:latin typeface="Calibri"/>
              <a:ea typeface="Calibri"/>
              <a:cs typeface="Calibri"/>
              <a:sym typeface="Calibri"/>
            </a:endParaRPr>
          </a:p>
        </p:txBody>
      </p:sp>
      <p:sp>
        <p:nvSpPr>
          <p:cNvPr id="164" name="Google Shape;164;p12"/>
          <p:cNvSpPr txBox="1"/>
          <p:nvPr/>
        </p:nvSpPr>
        <p:spPr>
          <a:xfrm>
            <a:off x="900113" y="2951190"/>
            <a:ext cx="7775575" cy="73866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s-PE" sz="1600">
                <a:solidFill>
                  <a:schemeClr val="dk1"/>
                </a:solidFill>
                <a:latin typeface="Calibri"/>
                <a:ea typeface="Calibri"/>
                <a:cs typeface="Calibri"/>
                <a:sym typeface="Calibri"/>
              </a:rPr>
              <a:t>Asignar calificación de 1 a 4, donde 4 significa que las estrategias presentes de la empresa son muy efectivas para responder al entorno y 1 que las estrategias de la empresa no son efectivas para responder a cada factor.</a:t>
            </a:r>
            <a:endParaRPr/>
          </a:p>
        </p:txBody>
      </p:sp>
      <p:sp>
        <p:nvSpPr>
          <p:cNvPr id="165" name="Google Shape;165;p12"/>
          <p:cNvSpPr txBox="1"/>
          <p:nvPr/>
        </p:nvSpPr>
        <p:spPr>
          <a:xfrm>
            <a:off x="900113" y="3907910"/>
            <a:ext cx="7775575" cy="24622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s-PE" sz="1600">
                <a:solidFill>
                  <a:schemeClr val="dk1"/>
                </a:solidFill>
                <a:latin typeface="Calibri"/>
                <a:ea typeface="Calibri"/>
                <a:cs typeface="Calibri"/>
                <a:sym typeface="Calibri"/>
              </a:rPr>
              <a:t>Multiplicar cada peso del factor por su calificación.</a:t>
            </a:r>
            <a:endParaRPr sz="1600">
              <a:solidFill>
                <a:schemeClr val="dk1"/>
              </a:solidFill>
              <a:latin typeface="Calibri"/>
              <a:ea typeface="Calibri"/>
              <a:cs typeface="Calibri"/>
              <a:sym typeface="Calibri"/>
            </a:endParaRPr>
          </a:p>
        </p:txBody>
      </p:sp>
      <p:sp>
        <p:nvSpPr>
          <p:cNvPr id="166" name="Google Shape;166;p12"/>
          <p:cNvSpPr txBox="1"/>
          <p:nvPr/>
        </p:nvSpPr>
        <p:spPr>
          <a:xfrm>
            <a:off x="900113" y="4427674"/>
            <a:ext cx="7775575" cy="24622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s-PE" sz="1600">
                <a:solidFill>
                  <a:schemeClr val="dk1"/>
                </a:solidFill>
                <a:latin typeface="Calibri"/>
                <a:ea typeface="Calibri"/>
                <a:cs typeface="Calibri"/>
                <a:sym typeface="Calibri"/>
              </a:rPr>
              <a:t>Sumar las calificaciones ponderadas para determinar el peso ponderado de la organización.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500"/>
                                        <p:tgtEl>
                                          <p:spTgt spid="149"/>
                                        </p:tgtEl>
                                      </p:cBhvr>
                                    </p:animEffect>
                                  </p:childTnLst>
                                </p:cTn>
                              </p:par>
                              <p:par>
                                <p:cTn fill="hold" nodeType="with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500"/>
                                        <p:tgtEl>
                                          <p:spTgt spid="1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500"/>
                                        <p:tgtEl>
                                          <p:spTgt spid="158"/>
                                        </p:tgtEl>
                                      </p:cBhvr>
                                    </p:animEffect>
                                  </p:childTnLst>
                                </p:cTn>
                              </p:par>
                              <p:par>
                                <p:cTn fill="hold" nodeType="with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500"/>
                                        <p:tgtEl>
                                          <p:spTgt spid="163"/>
                                        </p:tgtEl>
                                      </p:cBhvr>
                                    </p:animEffect>
                                  </p:childTnLst>
                                </p:cTn>
                              </p:par>
                              <p:par>
                                <p:cTn fill="hold" nodeType="with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500"/>
                                        <p:tgtEl>
                                          <p:spTgt spid="1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500"/>
                                        <p:tgtEl>
                                          <p:spTgt spid="159"/>
                                        </p:tgtEl>
                                      </p:cBhvr>
                                    </p:animEffect>
                                  </p:childTnLst>
                                </p:cTn>
                              </p:par>
                              <p:par>
                                <p:cTn fill="hold" nodeType="with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500"/>
                                        <p:tgtEl>
                                          <p:spTgt spid="164"/>
                                        </p:tgtEl>
                                      </p:cBhvr>
                                    </p:animEffect>
                                  </p:childTnLst>
                                </p:cTn>
                              </p:par>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500"/>
                                        <p:tgtEl>
                                          <p:spTgt spid="1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500"/>
                                        <p:tgtEl>
                                          <p:spTgt spid="160"/>
                                        </p:tgtEl>
                                      </p:cBhvr>
                                    </p:animEffect>
                                  </p:childTnLst>
                                </p:cTn>
                              </p:par>
                              <p:par>
                                <p:cTn fill="hold" nodeType="with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500"/>
                                        <p:tgtEl>
                                          <p:spTgt spid="165"/>
                                        </p:tgtEl>
                                      </p:cBhvr>
                                    </p:animEffect>
                                  </p:childTnLst>
                                </p:cTn>
                              </p:par>
                              <p:par>
                                <p:cTn fill="hold" nodeType="with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500"/>
                                        <p:tgtEl>
                                          <p:spTgt spid="1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500"/>
                                        <p:tgtEl>
                                          <p:spTgt spid="161"/>
                                        </p:tgtEl>
                                      </p:cBhvr>
                                    </p:animEffect>
                                  </p:childTnLst>
                                </p:cTn>
                              </p:par>
                              <p:par>
                                <p:cTn fill="hold" nodeType="with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500"/>
                                        <p:tgtEl>
                                          <p:spTgt spid="166"/>
                                        </p:tgtEl>
                                      </p:cBhvr>
                                    </p:animEffect>
                                  </p:childTnLst>
                                </p:cTn>
                              </p:par>
                              <p:par>
                                <p:cTn fill="hold" nodeType="with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500"/>
                                        <p:tgtEl>
                                          <p:spTgt spid="154"/>
                                        </p:tgtEl>
                                      </p:cBhvr>
                                    </p:animEffect>
                                  </p:childTnLst>
                                </p:cTn>
                              </p:par>
                              <p:par>
                                <p:cTn fill="hold" nodeType="with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500"/>
                                        <p:tgtEl>
                                          <p:spTgt spid="1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3"/>
          <p:cNvSpPr txBox="1"/>
          <p:nvPr/>
        </p:nvSpPr>
        <p:spPr>
          <a:xfrm>
            <a:off x="4521693" y="865107"/>
            <a:ext cx="4075770" cy="440120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s-PE" sz="1600">
                <a:solidFill>
                  <a:schemeClr val="dk1"/>
                </a:solidFill>
                <a:latin typeface="Calibri"/>
                <a:ea typeface="Calibri"/>
                <a:cs typeface="Calibri"/>
                <a:sym typeface="Calibri"/>
              </a:rPr>
              <a:t>RESULTADOS </a:t>
            </a:r>
            <a:endParaRPr/>
          </a:p>
          <a:p>
            <a:pPr indent="-184150" lvl="0" marL="184150" marR="0" rtl="0" algn="l">
              <a:spcBef>
                <a:spcPts val="0"/>
              </a:spcBef>
              <a:spcAft>
                <a:spcPts val="0"/>
              </a:spcAft>
              <a:buClr>
                <a:schemeClr val="dk1"/>
              </a:buClr>
              <a:buSzPts val="1500"/>
              <a:buFont typeface="Arial"/>
              <a:buChar char="•"/>
            </a:pPr>
            <a:r>
              <a:rPr lang="es-PE" sz="1500">
                <a:solidFill>
                  <a:schemeClr val="dk1"/>
                </a:solidFill>
                <a:latin typeface="Calibri"/>
                <a:ea typeface="Calibri"/>
                <a:cs typeface="Calibri"/>
                <a:sym typeface="Calibri"/>
              </a:rPr>
              <a:t>El total ponderado más alto que puede obtener la organización es 4.0 y el total ponderado más bajo posible es 1.0. </a:t>
            </a:r>
            <a:endParaRPr/>
          </a:p>
          <a:p>
            <a:pPr indent="-88900" lvl="0" marL="184150" marR="0" rtl="0" algn="l">
              <a:spcBef>
                <a:spcPts val="0"/>
              </a:spcBef>
              <a:spcAft>
                <a:spcPts val="0"/>
              </a:spcAft>
              <a:buClr>
                <a:schemeClr val="dk1"/>
              </a:buClr>
              <a:buSzPts val="1500"/>
              <a:buFont typeface="Arial"/>
              <a:buNone/>
            </a:pPr>
            <a:r>
              <a:t/>
            </a:r>
            <a:endParaRPr sz="1500">
              <a:solidFill>
                <a:schemeClr val="dk1"/>
              </a:solidFill>
              <a:latin typeface="Calibri"/>
              <a:ea typeface="Calibri"/>
              <a:cs typeface="Calibri"/>
              <a:sym typeface="Calibri"/>
            </a:endParaRPr>
          </a:p>
          <a:p>
            <a:pPr indent="-184150" lvl="0" marL="184150" marR="0" rtl="0" algn="l">
              <a:spcBef>
                <a:spcPts val="0"/>
              </a:spcBef>
              <a:spcAft>
                <a:spcPts val="0"/>
              </a:spcAft>
              <a:buClr>
                <a:schemeClr val="dk1"/>
              </a:buClr>
              <a:buSzPts val="1500"/>
              <a:buFont typeface="Arial"/>
              <a:buChar char="•"/>
            </a:pPr>
            <a:r>
              <a:rPr lang="es-PE" sz="1500">
                <a:solidFill>
                  <a:schemeClr val="dk1"/>
                </a:solidFill>
                <a:latin typeface="Calibri"/>
                <a:ea typeface="Calibri"/>
                <a:cs typeface="Calibri"/>
                <a:sym typeface="Calibri"/>
              </a:rPr>
              <a:t>El valor del promedio ponderado es 2.5. Un promedio ponderado de 4.0 indica que la organización está respondiendo de manera excelente a las oportunidades y amenazas existentes en su industria. </a:t>
            </a:r>
            <a:endParaRPr/>
          </a:p>
          <a:p>
            <a:pPr indent="-88900" lvl="0" marL="184150" marR="0" rtl="0" algn="l">
              <a:spcBef>
                <a:spcPts val="0"/>
              </a:spcBef>
              <a:spcAft>
                <a:spcPts val="0"/>
              </a:spcAft>
              <a:buClr>
                <a:schemeClr val="dk1"/>
              </a:buClr>
              <a:buSzPts val="1500"/>
              <a:buFont typeface="Arial"/>
              <a:buNone/>
            </a:pPr>
            <a:r>
              <a:t/>
            </a:r>
            <a:endParaRPr sz="1500">
              <a:solidFill>
                <a:schemeClr val="dk1"/>
              </a:solidFill>
              <a:latin typeface="Calibri"/>
              <a:ea typeface="Calibri"/>
              <a:cs typeface="Calibri"/>
              <a:sym typeface="Calibri"/>
            </a:endParaRPr>
          </a:p>
          <a:p>
            <a:pPr indent="-184150" lvl="0" marL="184150" marR="0" rtl="0" algn="l">
              <a:spcBef>
                <a:spcPts val="0"/>
              </a:spcBef>
              <a:spcAft>
                <a:spcPts val="0"/>
              </a:spcAft>
              <a:buClr>
                <a:schemeClr val="dk1"/>
              </a:buClr>
              <a:buSzPts val="1500"/>
              <a:buFont typeface="Arial"/>
              <a:buChar char="•"/>
            </a:pPr>
            <a:r>
              <a:rPr lang="es-PE" sz="1500">
                <a:solidFill>
                  <a:schemeClr val="dk1"/>
                </a:solidFill>
                <a:latin typeface="Calibri"/>
                <a:ea typeface="Calibri"/>
                <a:cs typeface="Calibri"/>
                <a:sym typeface="Calibri"/>
              </a:rPr>
              <a:t>Un promedio ponderado de 1.0 muestra que las estrategias de la empresa no están aprovechando las oportunidades, ni evitando las amenazas externas. </a:t>
            </a:r>
            <a:endParaRPr/>
          </a:p>
          <a:p>
            <a:pPr indent="-88900" lvl="0" marL="184150" marR="0" rtl="0" algn="l">
              <a:spcBef>
                <a:spcPts val="0"/>
              </a:spcBef>
              <a:spcAft>
                <a:spcPts val="0"/>
              </a:spcAft>
              <a:buClr>
                <a:schemeClr val="dk1"/>
              </a:buClr>
              <a:buSzPts val="1500"/>
              <a:buFont typeface="Arial"/>
              <a:buNone/>
            </a:pPr>
            <a:r>
              <a:t/>
            </a:r>
            <a:endParaRPr sz="1500">
              <a:solidFill>
                <a:schemeClr val="dk1"/>
              </a:solidFill>
              <a:latin typeface="Calibri"/>
              <a:ea typeface="Calibri"/>
              <a:cs typeface="Calibri"/>
              <a:sym typeface="Calibri"/>
            </a:endParaRPr>
          </a:p>
          <a:p>
            <a:pPr indent="-184150" lvl="0" marL="184150" marR="0" rtl="0" algn="l">
              <a:spcBef>
                <a:spcPts val="0"/>
              </a:spcBef>
              <a:spcAft>
                <a:spcPts val="0"/>
              </a:spcAft>
              <a:buClr>
                <a:schemeClr val="dk1"/>
              </a:buClr>
              <a:buSzPts val="1500"/>
              <a:buFont typeface="Arial"/>
              <a:buChar char="•"/>
            </a:pPr>
            <a:r>
              <a:rPr lang="es-PE" sz="1500">
                <a:solidFill>
                  <a:schemeClr val="dk1"/>
                </a:solidFill>
                <a:latin typeface="Calibri"/>
                <a:ea typeface="Calibri"/>
                <a:cs typeface="Calibri"/>
                <a:sym typeface="Calibri"/>
              </a:rPr>
              <a:t>La empresa debe buscar que el valor del peso ponderado total de las oportunidades sea mayor al peso ponderado total de las amenazas. </a:t>
            </a:r>
            <a:endParaRPr/>
          </a:p>
        </p:txBody>
      </p:sp>
      <p:pic>
        <p:nvPicPr>
          <p:cNvPr id="172" name="Google Shape;172;p13"/>
          <p:cNvPicPr preferRelativeResize="0"/>
          <p:nvPr/>
        </p:nvPicPr>
        <p:blipFill rotWithShape="1">
          <a:blip r:embed="rId3">
            <a:alphaModFix/>
          </a:blip>
          <a:srcRect b="0" l="26972" r="26550" t="0"/>
          <a:stretch/>
        </p:blipFill>
        <p:spPr>
          <a:xfrm>
            <a:off x="-1" y="-94593"/>
            <a:ext cx="4193650" cy="601866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4"/>
          <p:cNvSpPr txBox="1"/>
          <p:nvPr/>
        </p:nvSpPr>
        <p:spPr>
          <a:xfrm>
            <a:off x="900113" y="1319866"/>
            <a:ext cx="2511782" cy="46166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s-PE" sz="1500">
                <a:solidFill>
                  <a:schemeClr val="dk1"/>
                </a:solidFill>
                <a:latin typeface="Calibri"/>
                <a:ea typeface="Calibri"/>
                <a:cs typeface="Calibri"/>
                <a:sym typeface="Calibri"/>
              </a:rPr>
              <a:t>Se colocan las oportunidades y amenazas (Total entre 10 y 20). </a:t>
            </a:r>
            <a:endParaRPr/>
          </a:p>
        </p:txBody>
      </p:sp>
      <p:grpSp>
        <p:nvGrpSpPr>
          <p:cNvPr id="179" name="Google Shape;179;p14"/>
          <p:cNvGrpSpPr/>
          <p:nvPr/>
        </p:nvGrpSpPr>
        <p:grpSpPr>
          <a:xfrm>
            <a:off x="3375941" y="4779056"/>
            <a:ext cx="5144035" cy="276999"/>
            <a:chOff x="3373113" y="1633329"/>
            <a:chExt cx="5144035" cy="276999"/>
          </a:xfrm>
        </p:grpSpPr>
        <p:sp>
          <p:nvSpPr>
            <p:cNvPr id="180" name="Google Shape;180;p14"/>
            <p:cNvSpPr txBox="1"/>
            <p:nvPr/>
          </p:nvSpPr>
          <p:spPr>
            <a:xfrm>
              <a:off x="6384012" y="1633329"/>
              <a:ext cx="458780"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200">
                  <a:solidFill>
                    <a:schemeClr val="lt1"/>
                  </a:solidFill>
                  <a:latin typeface="Calibri"/>
                  <a:ea typeface="Calibri"/>
                  <a:cs typeface="Calibri"/>
                  <a:sym typeface="Calibri"/>
                </a:rPr>
                <a:t>1.00</a:t>
              </a:r>
              <a:endParaRPr/>
            </a:p>
          </p:txBody>
        </p:sp>
        <p:sp>
          <p:nvSpPr>
            <p:cNvPr id="181" name="Google Shape;181;p14"/>
            <p:cNvSpPr txBox="1"/>
            <p:nvPr/>
          </p:nvSpPr>
          <p:spPr>
            <a:xfrm>
              <a:off x="8058368" y="1633329"/>
              <a:ext cx="458780"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200">
                  <a:solidFill>
                    <a:schemeClr val="lt1"/>
                  </a:solidFill>
                  <a:latin typeface="Calibri"/>
                  <a:ea typeface="Calibri"/>
                  <a:cs typeface="Calibri"/>
                  <a:sym typeface="Calibri"/>
                </a:rPr>
                <a:t>2.65</a:t>
              </a:r>
              <a:endParaRPr/>
            </a:p>
          </p:txBody>
        </p:sp>
        <p:sp>
          <p:nvSpPr>
            <p:cNvPr id="182" name="Google Shape;182;p14"/>
            <p:cNvSpPr txBox="1"/>
            <p:nvPr/>
          </p:nvSpPr>
          <p:spPr>
            <a:xfrm>
              <a:off x="3373113" y="1633329"/>
              <a:ext cx="58182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200">
                  <a:solidFill>
                    <a:schemeClr val="lt1"/>
                  </a:solidFill>
                  <a:latin typeface="Calibri"/>
                  <a:ea typeface="Calibri"/>
                  <a:cs typeface="Calibri"/>
                  <a:sym typeface="Calibri"/>
                </a:rPr>
                <a:t>TOTAL</a:t>
              </a:r>
              <a:endParaRPr/>
            </a:p>
          </p:txBody>
        </p:sp>
      </p:grpSp>
      <p:graphicFrame>
        <p:nvGraphicFramePr>
          <p:cNvPr id="183" name="Google Shape;183;p14"/>
          <p:cNvGraphicFramePr/>
          <p:nvPr/>
        </p:nvGraphicFramePr>
        <p:xfrm>
          <a:off x="3575912" y="912813"/>
          <a:ext cx="3000000" cy="3000000"/>
        </p:xfrm>
        <a:graphic>
          <a:graphicData uri="http://schemas.openxmlformats.org/drawingml/2006/table">
            <a:tbl>
              <a:tblPr bandRow="1" firstRow="1">
                <a:noFill/>
                <a:tableStyleId>{E8DB1721-E114-4B63-BE66-79971935CBBE}</a:tableStyleId>
              </a:tblPr>
              <a:tblGrid>
                <a:gridCol w="2655275"/>
                <a:gridCol w="749900"/>
                <a:gridCol w="738550"/>
                <a:gridCol w="956050"/>
              </a:tblGrid>
              <a:tr h="216375">
                <a:tc>
                  <a:txBody>
                    <a:bodyPr/>
                    <a:lstStyle/>
                    <a:p>
                      <a:pPr indent="0" lvl="0" marL="0" marR="0" rtl="0" algn="l">
                        <a:lnSpc>
                          <a:spcPct val="100000"/>
                        </a:lnSpc>
                        <a:spcBef>
                          <a:spcPts val="0"/>
                        </a:spcBef>
                        <a:spcAft>
                          <a:spcPts val="0"/>
                        </a:spcAft>
                        <a:buClr>
                          <a:schemeClr val="lt1"/>
                        </a:buClr>
                        <a:buSzPts val="800"/>
                        <a:buFont typeface="Calibri"/>
                        <a:buNone/>
                      </a:pPr>
                      <a:r>
                        <a:rPr b="1" lang="es-PE" sz="800">
                          <a:solidFill>
                            <a:schemeClr val="lt1"/>
                          </a:solidFill>
                          <a:latin typeface="Calibri"/>
                          <a:ea typeface="Calibri"/>
                          <a:cs typeface="Calibri"/>
                          <a:sym typeface="Calibri"/>
                        </a:rPr>
                        <a:t>FACTORES EXTERNOS</a:t>
                      </a:r>
                      <a:endParaRPr/>
                    </a:p>
                  </a:txBody>
                  <a:tcPr marT="25725" marB="25725" marR="51450" marL="51450" anchor="ctr">
                    <a:solidFill>
                      <a:srgbClr val="8058A6"/>
                    </a:solidFill>
                  </a:tcPr>
                </a:tc>
                <a:tc>
                  <a:txBody>
                    <a:bodyPr/>
                    <a:lstStyle/>
                    <a:p>
                      <a:pPr indent="0" lvl="0" marL="0" marR="0" rtl="0" algn="l">
                        <a:spcBef>
                          <a:spcPts val="0"/>
                        </a:spcBef>
                        <a:spcAft>
                          <a:spcPts val="0"/>
                        </a:spcAft>
                        <a:buNone/>
                      </a:pPr>
                      <a:r>
                        <a:rPr lang="es-PE" sz="800">
                          <a:latin typeface="Calibri"/>
                          <a:ea typeface="Calibri"/>
                          <a:cs typeface="Calibri"/>
                          <a:sym typeface="Calibri"/>
                        </a:rPr>
                        <a:t>Peso</a:t>
                      </a:r>
                      <a:endParaRPr/>
                    </a:p>
                  </a:txBody>
                  <a:tcPr marT="25725" marB="25725" marR="51450" marL="51450" anchor="ctr">
                    <a:solidFill>
                      <a:srgbClr val="8058A6"/>
                    </a:solidFill>
                  </a:tcPr>
                </a:tc>
                <a:tc>
                  <a:txBody>
                    <a:bodyPr/>
                    <a:lstStyle/>
                    <a:p>
                      <a:pPr indent="0" lvl="0" marL="0" marR="0" rtl="0" algn="l">
                        <a:spcBef>
                          <a:spcPts val="0"/>
                        </a:spcBef>
                        <a:spcAft>
                          <a:spcPts val="0"/>
                        </a:spcAft>
                        <a:buNone/>
                      </a:pPr>
                      <a:r>
                        <a:rPr lang="es-PE" sz="800">
                          <a:latin typeface="Calibri"/>
                          <a:ea typeface="Calibri"/>
                          <a:cs typeface="Calibri"/>
                          <a:sym typeface="Calibri"/>
                        </a:rPr>
                        <a:t>Calificación</a:t>
                      </a:r>
                      <a:endParaRPr/>
                    </a:p>
                  </a:txBody>
                  <a:tcPr marT="25725" marB="25725" marR="51450" marL="51450" anchor="ctr">
                    <a:solidFill>
                      <a:srgbClr val="8058A6"/>
                    </a:solidFill>
                  </a:tcPr>
                </a:tc>
                <a:tc>
                  <a:txBody>
                    <a:bodyPr/>
                    <a:lstStyle/>
                    <a:p>
                      <a:pPr indent="0" lvl="0" marL="0" marR="0" rtl="0" algn="l">
                        <a:spcBef>
                          <a:spcPts val="0"/>
                        </a:spcBef>
                        <a:spcAft>
                          <a:spcPts val="0"/>
                        </a:spcAft>
                        <a:buNone/>
                      </a:pPr>
                      <a:r>
                        <a:rPr lang="es-PE" sz="800">
                          <a:latin typeface="Calibri"/>
                          <a:ea typeface="Calibri"/>
                          <a:cs typeface="Calibri"/>
                          <a:sym typeface="Calibri"/>
                        </a:rPr>
                        <a:t>Valor Ponderado</a:t>
                      </a:r>
                      <a:endParaRPr/>
                    </a:p>
                  </a:txBody>
                  <a:tcPr marT="25725" marB="25725" marR="51450" marL="51450" anchor="ctr">
                    <a:solidFill>
                      <a:srgbClr val="8058A6"/>
                    </a:solidFill>
                  </a:tcPr>
                </a:tc>
              </a:tr>
              <a:tr h="216375">
                <a:tc gridSpan="4">
                  <a:txBody>
                    <a:bodyPr/>
                    <a:lstStyle/>
                    <a:p>
                      <a:pPr indent="0" lvl="0" marL="0" marR="0" rtl="0" algn="l">
                        <a:spcBef>
                          <a:spcPts val="0"/>
                        </a:spcBef>
                        <a:spcAft>
                          <a:spcPts val="0"/>
                        </a:spcAft>
                        <a:buNone/>
                      </a:pPr>
                      <a:r>
                        <a:rPr lang="es-PE" sz="800">
                          <a:solidFill>
                            <a:schemeClr val="lt1"/>
                          </a:solidFill>
                          <a:latin typeface="Calibri"/>
                          <a:ea typeface="Calibri"/>
                          <a:cs typeface="Calibri"/>
                          <a:sym typeface="Calibri"/>
                        </a:rPr>
                        <a:t>Oportunidades</a:t>
                      </a:r>
                      <a:endParaRPr sz="800">
                        <a:solidFill>
                          <a:schemeClr val="lt1"/>
                        </a:solidFill>
                      </a:endParaRPr>
                    </a:p>
                  </a:txBody>
                  <a:tcPr marT="25725" marB="25725" marR="51450" marL="51450" anchor="ctr">
                    <a:solidFill>
                      <a:srgbClr val="13ADA0"/>
                    </a:solidFill>
                  </a:tcPr>
                </a:tc>
                <a:tc hMerge="1"/>
                <a:tc hMerge="1"/>
                <a:tc hMerge="1"/>
              </a:tr>
              <a:tr h="216375">
                <a:tc>
                  <a:txBody>
                    <a:bodyPr/>
                    <a:lstStyle/>
                    <a:p>
                      <a:pPr indent="0" lvl="0" marL="0" marR="0" rtl="0" algn="l">
                        <a:spcBef>
                          <a:spcPts val="0"/>
                        </a:spcBef>
                        <a:spcAft>
                          <a:spcPts val="0"/>
                        </a:spcAft>
                        <a:buNone/>
                      </a:pPr>
                      <a:r>
                        <a:rPr lang="es-PE" sz="800">
                          <a:latin typeface="Calibri"/>
                          <a:ea typeface="Calibri"/>
                          <a:cs typeface="Calibri"/>
                          <a:sym typeface="Calibri"/>
                        </a:rPr>
                        <a:t>O1 Tendencia de cuidado de la salud a nivel mundial</a:t>
                      </a:r>
                      <a:endParaRPr/>
                    </a:p>
                  </a:txBody>
                  <a:tcPr marT="25725" marB="25725" marR="51450" marL="51450" anchor="ctr">
                    <a:solidFill>
                      <a:srgbClr val="F2F2F2"/>
                    </a:solidFill>
                  </a:tcPr>
                </a:tc>
                <a:tc>
                  <a:txBody>
                    <a:bodyPr/>
                    <a:lstStyle/>
                    <a:p>
                      <a:pPr indent="0" lvl="0" marL="0" marR="0" rtl="0" algn="ctr">
                        <a:spcBef>
                          <a:spcPts val="0"/>
                        </a:spcBef>
                        <a:spcAft>
                          <a:spcPts val="0"/>
                        </a:spcAft>
                        <a:buNone/>
                      </a:pPr>
                      <a:r>
                        <a:rPr lang="es-PE" sz="800"/>
                        <a:t>0.05</a:t>
                      </a:r>
                      <a:endParaRPr/>
                    </a:p>
                  </a:txBody>
                  <a:tcPr marT="25725" marB="25725" marR="51450" marL="51450" anchor="ctr">
                    <a:solidFill>
                      <a:srgbClr val="F2F2F2"/>
                    </a:solidFill>
                  </a:tcPr>
                </a:tc>
                <a:tc>
                  <a:txBody>
                    <a:bodyPr/>
                    <a:lstStyle/>
                    <a:p>
                      <a:pPr indent="0" lvl="0" marL="0" marR="0" rtl="0" algn="ctr">
                        <a:spcBef>
                          <a:spcPts val="0"/>
                        </a:spcBef>
                        <a:spcAft>
                          <a:spcPts val="0"/>
                        </a:spcAft>
                        <a:buNone/>
                      </a:pPr>
                      <a:r>
                        <a:rPr lang="es-PE" sz="800"/>
                        <a:t>3</a:t>
                      </a:r>
                      <a:endParaRPr/>
                    </a:p>
                  </a:txBody>
                  <a:tcPr marT="25725" marB="25725" marR="51450" marL="51450" anchor="ctr">
                    <a:solidFill>
                      <a:srgbClr val="F2F2F2"/>
                    </a:solidFill>
                  </a:tcPr>
                </a:tc>
                <a:tc>
                  <a:txBody>
                    <a:bodyPr/>
                    <a:lstStyle/>
                    <a:p>
                      <a:pPr indent="0" lvl="0" marL="0" marR="0" rtl="0" algn="ctr">
                        <a:spcBef>
                          <a:spcPts val="0"/>
                        </a:spcBef>
                        <a:spcAft>
                          <a:spcPts val="0"/>
                        </a:spcAft>
                        <a:buNone/>
                      </a:pPr>
                      <a:r>
                        <a:rPr lang="es-PE" sz="800"/>
                        <a:t>0.15</a:t>
                      </a:r>
                      <a:endParaRPr/>
                    </a:p>
                  </a:txBody>
                  <a:tcPr marT="25725" marB="25725" marR="51450" marL="51450" anchor="ctr">
                    <a:solidFill>
                      <a:srgbClr val="F2F2F2"/>
                    </a:solidFill>
                  </a:tcPr>
                </a:tc>
              </a:tr>
              <a:tr h="289025">
                <a:tc>
                  <a:txBody>
                    <a:bodyPr/>
                    <a:lstStyle/>
                    <a:p>
                      <a:pPr indent="0" lvl="0" marL="0" marR="0" rtl="0" algn="l">
                        <a:spcBef>
                          <a:spcPts val="0"/>
                        </a:spcBef>
                        <a:spcAft>
                          <a:spcPts val="0"/>
                        </a:spcAft>
                        <a:buNone/>
                      </a:pPr>
                      <a:r>
                        <a:rPr lang="es-PE" sz="800">
                          <a:latin typeface="Calibri"/>
                          <a:ea typeface="Calibri"/>
                          <a:cs typeface="Calibri"/>
                          <a:sym typeface="Calibri"/>
                        </a:rPr>
                        <a:t>O2 País con geografía apropiada para realizar el cultivo </a:t>
                      </a:r>
                      <a:br>
                        <a:rPr lang="es-PE" sz="800">
                          <a:latin typeface="Calibri"/>
                          <a:ea typeface="Calibri"/>
                          <a:cs typeface="Calibri"/>
                          <a:sym typeface="Calibri"/>
                        </a:rPr>
                      </a:br>
                      <a:r>
                        <a:rPr lang="es-PE" sz="800">
                          <a:latin typeface="Calibri"/>
                          <a:ea typeface="Calibri"/>
                          <a:cs typeface="Calibri"/>
                          <a:sym typeface="Calibri"/>
                        </a:rPr>
                        <a:t>y obtener menores precios</a:t>
                      </a:r>
                      <a:endParaRPr/>
                    </a:p>
                  </a:txBody>
                  <a:tcPr marT="25725" marB="25725" marR="51450" marL="51450" anchor="ctr">
                    <a:solidFill>
                      <a:srgbClr val="F2F2F2"/>
                    </a:solidFill>
                  </a:tcPr>
                </a:tc>
                <a:tc>
                  <a:txBody>
                    <a:bodyPr/>
                    <a:lstStyle/>
                    <a:p>
                      <a:pPr indent="0" lvl="0" marL="0" marR="0" rtl="0" algn="ctr">
                        <a:spcBef>
                          <a:spcPts val="0"/>
                        </a:spcBef>
                        <a:spcAft>
                          <a:spcPts val="0"/>
                        </a:spcAft>
                        <a:buNone/>
                      </a:pPr>
                      <a:r>
                        <a:rPr lang="es-PE" sz="800"/>
                        <a:t>0.05</a:t>
                      </a:r>
                      <a:endParaRPr/>
                    </a:p>
                  </a:txBody>
                  <a:tcPr marT="25725" marB="25725" marR="51450" marL="51450" anchor="ctr">
                    <a:solidFill>
                      <a:srgbClr val="F2F2F2"/>
                    </a:solidFill>
                  </a:tcPr>
                </a:tc>
                <a:tc>
                  <a:txBody>
                    <a:bodyPr/>
                    <a:lstStyle/>
                    <a:p>
                      <a:pPr indent="0" lvl="0" marL="0" marR="0" rtl="0" algn="ctr">
                        <a:spcBef>
                          <a:spcPts val="0"/>
                        </a:spcBef>
                        <a:spcAft>
                          <a:spcPts val="0"/>
                        </a:spcAft>
                        <a:buNone/>
                      </a:pPr>
                      <a:r>
                        <a:rPr lang="es-PE" sz="800"/>
                        <a:t>2</a:t>
                      </a:r>
                      <a:endParaRPr/>
                    </a:p>
                  </a:txBody>
                  <a:tcPr marT="25725" marB="25725" marR="51450" marL="51450" anchor="ctr">
                    <a:solidFill>
                      <a:srgbClr val="F2F2F2"/>
                    </a:solidFill>
                  </a:tcPr>
                </a:tc>
                <a:tc>
                  <a:txBody>
                    <a:bodyPr/>
                    <a:lstStyle/>
                    <a:p>
                      <a:pPr indent="0" lvl="0" marL="0" marR="0" rtl="0" algn="ctr">
                        <a:spcBef>
                          <a:spcPts val="0"/>
                        </a:spcBef>
                        <a:spcAft>
                          <a:spcPts val="0"/>
                        </a:spcAft>
                        <a:buNone/>
                      </a:pPr>
                      <a:r>
                        <a:rPr lang="es-PE" sz="800"/>
                        <a:t>0.10</a:t>
                      </a:r>
                      <a:endParaRPr/>
                    </a:p>
                  </a:txBody>
                  <a:tcPr marT="25725" marB="25725" marR="51450" marL="51450" anchor="ctr">
                    <a:solidFill>
                      <a:srgbClr val="F2F2F2"/>
                    </a:solidFill>
                  </a:tcPr>
                </a:tc>
              </a:tr>
              <a:tr h="216375">
                <a:tc>
                  <a:txBody>
                    <a:bodyPr/>
                    <a:lstStyle/>
                    <a:p>
                      <a:pPr indent="0" lvl="0" marL="0" marR="0" rtl="0" algn="l">
                        <a:spcBef>
                          <a:spcPts val="0"/>
                        </a:spcBef>
                        <a:spcAft>
                          <a:spcPts val="0"/>
                        </a:spcAft>
                        <a:buNone/>
                      </a:pPr>
                      <a:r>
                        <a:rPr lang="es-PE" sz="800">
                          <a:latin typeface="Calibri"/>
                          <a:ea typeface="Calibri"/>
                          <a:cs typeface="Calibri"/>
                          <a:sym typeface="Calibri"/>
                        </a:rPr>
                        <a:t>O3 No tiene competencia</a:t>
                      </a:r>
                      <a:endParaRPr/>
                    </a:p>
                  </a:txBody>
                  <a:tcPr marT="25725" marB="25725" marR="51450" marL="51450" anchor="ctr">
                    <a:solidFill>
                      <a:srgbClr val="F2F2F2"/>
                    </a:solidFill>
                  </a:tcPr>
                </a:tc>
                <a:tc>
                  <a:txBody>
                    <a:bodyPr/>
                    <a:lstStyle/>
                    <a:p>
                      <a:pPr indent="0" lvl="0" marL="0" marR="0" rtl="0" algn="ctr">
                        <a:spcBef>
                          <a:spcPts val="0"/>
                        </a:spcBef>
                        <a:spcAft>
                          <a:spcPts val="0"/>
                        </a:spcAft>
                        <a:buNone/>
                      </a:pPr>
                      <a:r>
                        <a:rPr lang="es-PE" sz="800"/>
                        <a:t>0.10</a:t>
                      </a:r>
                      <a:endParaRPr/>
                    </a:p>
                  </a:txBody>
                  <a:tcPr marT="25725" marB="25725" marR="51450" marL="51450" anchor="ctr">
                    <a:solidFill>
                      <a:srgbClr val="F2F2F2"/>
                    </a:solidFill>
                  </a:tcPr>
                </a:tc>
                <a:tc>
                  <a:txBody>
                    <a:bodyPr/>
                    <a:lstStyle/>
                    <a:p>
                      <a:pPr indent="0" lvl="0" marL="0" marR="0" rtl="0" algn="ctr">
                        <a:spcBef>
                          <a:spcPts val="0"/>
                        </a:spcBef>
                        <a:spcAft>
                          <a:spcPts val="0"/>
                        </a:spcAft>
                        <a:buNone/>
                      </a:pPr>
                      <a:r>
                        <a:rPr lang="es-PE" sz="800"/>
                        <a:t>4</a:t>
                      </a:r>
                      <a:endParaRPr/>
                    </a:p>
                  </a:txBody>
                  <a:tcPr marT="25725" marB="25725" marR="51450" marL="51450" anchor="ctr">
                    <a:solidFill>
                      <a:srgbClr val="F2F2F2"/>
                    </a:solidFill>
                  </a:tcPr>
                </a:tc>
                <a:tc>
                  <a:txBody>
                    <a:bodyPr/>
                    <a:lstStyle/>
                    <a:p>
                      <a:pPr indent="0" lvl="0" marL="0" marR="0" rtl="0" algn="ctr">
                        <a:spcBef>
                          <a:spcPts val="0"/>
                        </a:spcBef>
                        <a:spcAft>
                          <a:spcPts val="0"/>
                        </a:spcAft>
                        <a:buNone/>
                      </a:pPr>
                      <a:r>
                        <a:rPr lang="es-PE" sz="800"/>
                        <a:t>0.40</a:t>
                      </a:r>
                      <a:endParaRPr/>
                    </a:p>
                  </a:txBody>
                  <a:tcPr marT="25725" marB="25725" marR="51450" marL="51450" anchor="ctr">
                    <a:solidFill>
                      <a:srgbClr val="F2F2F2"/>
                    </a:solidFill>
                  </a:tcPr>
                </a:tc>
              </a:tr>
              <a:tr h="216375">
                <a:tc>
                  <a:txBody>
                    <a:bodyPr/>
                    <a:lstStyle/>
                    <a:p>
                      <a:pPr indent="0" lvl="0" marL="0" marR="0" rtl="0" algn="l">
                        <a:spcBef>
                          <a:spcPts val="0"/>
                        </a:spcBef>
                        <a:spcAft>
                          <a:spcPts val="0"/>
                        </a:spcAft>
                        <a:buNone/>
                      </a:pPr>
                      <a:r>
                        <a:rPr lang="es-PE" sz="800">
                          <a:latin typeface="Calibri"/>
                          <a:ea typeface="Calibri"/>
                          <a:cs typeface="Calibri"/>
                          <a:sym typeface="Calibri"/>
                        </a:rPr>
                        <a:t>O4 Incremento demanda de productos orgánicos en el exterior</a:t>
                      </a:r>
                      <a:endParaRPr/>
                    </a:p>
                  </a:txBody>
                  <a:tcPr marT="25725" marB="25725" marR="51450" marL="51450" anchor="ctr">
                    <a:solidFill>
                      <a:srgbClr val="F2F2F2"/>
                    </a:solidFill>
                  </a:tcPr>
                </a:tc>
                <a:tc>
                  <a:txBody>
                    <a:bodyPr/>
                    <a:lstStyle/>
                    <a:p>
                      <a:pPr indent="0" lvl="0" marL="0" marR="0" rtl="0" algn="ctr">
                        <a:spcBef>
                          <a:spcPts val="0"/>
                        </a:spcBef>
                        <a:spcAft>
                          <a:spcPts val="0"/>
                        </a:spcAft>
                        <a:buNone/>
                      </a:pPr>
                      <a:r>
                        <a:rPr lang="es-PE" sz="800"/>
                        <a:t>0.04</a:t>
                      </a:r>
                      <a:endParaRPr/>
                    </a:p>
                  </a:txBody>
                  <a:tcPr marT="25725" marB="25725" marR="51450" marL="51450" anchor="ctr">
                    <a:solidFill>
                      <a:srgbClr val="F2F2F2"/>
                    </a:solidFill>
                  </a:tcPr>
                </a:tc>
                <a:tc>
                  <a:txBody>
                    <a:bodyPr/>
                    <a:lstStyle/>
                    <a:p>
                      <a:pPr indent="0" lvl="0" marL="0" marR="0" rtl="0" algn="ctr">
                        <a:spcBef>
                          <a:spcPts val="0"/>
                        </a:spcBef>
                        <a:spcAft>
                          <a:spcPts val="0"/>
                        </a:spcAft>
                        <a:buNone/>
                      </a:pPr>
                      <a:r>
                        <a:rPr lang="es-PE" sz="800"/>
                        <a:t>1</a:t>
                      </a:r>
                      <a:endParaRPr/>
                    </a:p>
                  </a:txBody>
                  <a:tcPr marT="25725" marB="25725" marR="51450" marL="51450" anchor="ctr">
                    <a:solidFill>
                      <a:srgbClr val="F2F2F2"/>
                    </a:solidFill>
                  </a:tcPr>
                </a:tc>
                <a:tc>
                  <a:txBody>
                    <a:bodyPr/>
                    <a:lstStyle/>
                    <a:p>
                      <a:pPr indent="0" lvl="0" marL="0" marR="0" rtl="0" algn="ctr">
                        <a:spcBef>
                          <a:spcPts val="0"/>
                        </a:spcBef>
                        <a:spcAft>
                          <a:spcPts val="0"/>
                        </a:spcAft>
                        <a:buNone/>
                      </a:pPr>
                      <a:r>
                        <a:rPr lang="es-PE" sz="800"/>
                        <a:t>0.04</a:t>
                      </a:r>
                      <a:endParaRPr/>
                    </a:p>
                  </a:txBody>
                  <a:tcPr marT="25725" marB="25725" marR="51450" marL="51450" anchor="ctr">
                    <a:solidFill>
                      <a:srgbClr val="F2F2F2"/>
                    </a:solidFill>
                  </a:tcPr>
                </a:tc>
              </a:tr>
              <a:tr h="216375">
                <a:tc>
                  <a:txBody>
                    <a:bodyPr/>
                    <a:lstStyle/>
                    <a:p>
                      <a:pPr indent="0" lvl="0" marL="0" marR="0" rtl="0" algn="l">
                        <a:lnSpc>
                          <a:spcPct val="100000"/>
                        </a:lnSpc>
                        <a:spcBef>
                          <a:spcPts val="0"/>
                        </a:spcBef>
                        <a:spcAft>
                          <a:spcPts val="0"/>
                        </a:spcAft>
                        <a:buClr>
                          <a:schemeClr val="dk1"/>
                        </a:buClr>
                        <a:buSzPts val="800"/>
                        <a:buFont typeface="Calibri"/>
                        <a:buNone/>
                      </a:pPr>
                      <a:r>
                        <a:rPr lang="es-PE" sz="800">
                          <a:latin typeface="Calibri"/>
                          <a:ea typeface="Calibri"/>
                          <a:cs typeface="Calibri"/>
                          <a:sym typeface="Calibri"/>
                        </a:rPr>
                        <a:t>O5 Sector de productos orgánicos en constante crecimiento</a:t>
                      </a:r>
                      <a:endParaRPr/>
                    </a:p>
                  </a:txBody>
                  <a:tcPr marT="25725" marB="25725" marR="51450" marL="51450" anchor="ctr">
                    <a:solidFill>
                      <a:srgbClr val="F2F2F2"/>
                    </a:solidFill>
                  </a:tcPr>
                </a:tc>
                <a:tc>
                  <a:txBody>
                    <a:bodyPr/>
                    <a:lstStyle/>
                    <a:p>
                      <a:pPr indent="0" lvl="0" marL="0" marR="0" rtl="0" algn="ctr">
                        <a:spcBef>
                          <a:spcPts val="0"/>
                        </a:spcBef>
                        <a:spcAft>
                          <a:spcPts val="0"/>
                        </a:spcAft>
                        <a:buNone/>
                      </a:pPr>
                      <a:r>
                        <a:rPr lang="es-PE" sz="800"/>
                        <a:t>0.08</a:t>
                      </a:r>
                      <a:endParaRPr/>
                    </a:p>
                  </a:txBody>
                  <a:tcPr marT="25725" marB="25725" marR="51450" marL="51450" anchor="ctr">
                    <a:solidFill>
                      <a:srgbClr val="F2F2F2"/>
                    </a:solidFill>
                  </a:tcPr>
                </a:tc>
                <a:tc>
                  <a:txBody>
                    <a:bodyPr/>
                    <a:lstStyle/>
                    <a:p>
                      <a:pPr indent="0" lvl="0" marL="0" marR="0" rtl="0" algn="ctr">
                        <a:spcBef>
                          <a:spcPts val="0"/>
                        </a:spcBef>
                        <a:spcAft>
                          <a:spcPts val="0"/>
                        </a:spcAft>
                        <a:buNone/>
                      </a:pPr>
                      <a:r>
                        <a:rPr lang="es-PE" sz="800"/>
                        <a:t>3</a:t>
                      </a:r>
                      <a:endParaRPr/>
                    </a:p>
                  </a:txBody>
                  <a:tcPr marT="25725" marB="25725" marR="51450" marL="51450" anchor="ctr">
                    <a:solidFill>
                      <a:srgbClr val="F2F2F2"/>
                    </a:solidFill>
                  </a:tcPr>
                </a:tc>
                <a:tc>
                  <a:txBody>
                    <a:bodyPr/>
                    <a:lstStyle/>
                    <a:p>
                      <a:pPr indent="0" lvl="0" marL="0" marR="0" rtl="0" algn="ctr">
                        <a:spcBef>
                          <a:spcPts val="0"/>
                        </a:spcBef>
                        <a:spcAft>
                          <a:spcPts val="0"/>
                        </a:spcAft>
                        <a:buNone/>
                      </a:pPr>
                      <a:r>
                        <a:rPr lang="es-PE" sz="800"/>
                        <a:t>0.24</a:t>
                      </a:r>
                      <a:endParaRPr/>
                    </a:p>
                  </a:txBody>
                  <a:tcPr marT="25725" marB="25725" marR="51450" marL="51450" anchor="ctr">
                    <a:solidFill>
                      <a:srgbClr val="F2F2F2"/>
                    </a:solidFill>
                  </a:tcPr>
                </a:tc>
              </a:tr>
              <a:tr h="289025">
                <a:tc>
                  <a:txBody>
                    <a:bodyPr/>
                    <a:lstStyle/>
                    <a:p>
                      <a:pPr indent="0" lvl="0" marL="0" marR="0" rtl="0" algn="l">
                        <a:lnSpc>
                          <a:spcPct val="100000"/>
                        </a:lnSpc>
                        <a:spcBef>
                          <a:spcPts val="0"/>
                        </a:spcBef>
                        <a:spcAft>
                          <a:spcPts val="0"/>
                        </a:spcAft>
                        <a:buClr>
                          <a:schemeClr val="dk1"/>
                        </a:buClr>
                        <a:buSzPts val="800"/>
                        <a:buFont typeface="Calibri"/>
                        <a:buNone/>
                      </a:pPr>
                      <a:r>
                        <a:rPr lang="es-PE" sz="800">
                          <a:latin typeface="Calibri"/>
                          <a:ea typeface="Calibri"/>
                          <a:cs typeface="Calibri"/>
                          <a:sym typeface="Calibri"/>
                        </a:rPr>
                        <a:t>O6 Aumento de la tendencia consumidora </a:t>
                      </a:r>
                      <a:br>
                        <a:rPr lang="es-PE" sz="800">
                          <a:latin typeface="Calibri"/>
                          <a:ea typeface="Calibri"/>
                          <a:cs typeface="Calibri"/>
                          <a:sym typeface="Calibri"/>
                        </a:rPr>
                      </a:br>
                      <a:r>
                        <a:rPr lang="es-PE" sz="800">
                          <a:latin typeface="Calibri"/>
                          <a:ea typeface="Calibri"/>
                          <a:cs typeface="Calibri"/>
                          <a:sym typeface="Calibri"/>
                        </a:rPr>
                        <a:t>de productos orgánicos</a:t>
                      </a:r>
                      <a:endParaRPr/>
                    </a:p>
                  </a:txBody>
                  <a:tcPr marT="25725" marB="25725" marR="51450" marL="51450" anchor="ctr">
                    <a:solidFill>
                      <a:srgbClr val="F2F2F2"/>
                    </a:solidFill>
                  </a:tcPr>
                </a:tc>
                <a:tc>
                  <a:txBody>
                    <a:bodyPr/>
                    <a:lstStyle/>
                    <a:p>
                      <a:pPr indent="0" lvl="0" marL="0" marR="0" rtl="0" algn="ctr">
                        <a:spcBef>
                          <a:spcPts val="0"/>
                        </a:spcBef>
                        <a:spcAft>
                          <a:spcPts val="0"/>
                        </a:spcAft>
                        <a:buNone/>
                      </a:pPr>
                      <a:r>
                        <a:rPr lang="es-PE" sz="800"/>
                        <a:t>0.12</a:t>
                      </a:r>
                      <a:endParaRPr/>
                    </a:p>
                  </a:txBody>
                  <a:tcPr marT="25725" marB="25725" marR="51450" marL="51450" anchor="ctr">
                    <a:solidFill>
                      <a:srgbClr val="F2F2F2"/>
                    </a:solidFill>
                  </a:tcPr>
                </a:tc>
                <a:tc>
                  <a:txBody>
                    <a:bodyPr/>
                    <a:lstStyle/>
                    <a:p>
                      <a:pPr indent="0" lvl="0" marL="0" marR="0" rtl="0" algn="ctr">
                        <a:spcBef>
                          <a:spcPts val="0"/>
                        </a:spcBef>
                        <a:spcAft>
                          <a:spcPts val="0"/>
                        </a:spcAft>
                        <a:buNone/>
                      </a:pPr>
                      <a:r>
                        <a:rPr lang="es-PE" sz="800"/>
                        <a:t>3</a:t>
                      </a:r>
                      <a:endParaRPr/>
                    </a:p>
                  </a:txBody>
                  <a:tcPr marT="25725" marB="25725" marR="51450" marL="51450" anchor="ctr">
                    <a:solidFill>
                      <a:srgbClr val="F2F2F2"/>
                    </a:solidFill>
                  </a:tcPr>
                </a:tc>
                <a:tc>
                  <a:txBody>
                    <a:bodyPr/>
                    <a:lstStyle/>
                    <a:p>
                      <a:pPr indent="0" lvl="0" marL="0" marR="0" rtl="0" algn="ctr">
                        <a:spcBef>
                          <a:spcPts val="0"/>
                        </a:spcBef>
                        <a:spcAft>
                          <a:spcPts val="0"/>
                        </a:spcAft>
                        <a:buNone/>
                      </a:pPr>
                      <a:r>
                        <a:rPr lang="es-PE" sz="800"/>
                        <a:t>0.36</a:t>
                      </a:r>
                      <a:endParaRPr/>
                    </a:p>
                  </a:txBody>
                  <a:tcPr marT="25725" marB="25725" marR="51450" marL="51450" anchor="ctr">
                    <a:solidFill>
                      <a:srgbClr val="F2F2F2"/>
                    </a:solidFill>
                  </a:tcPr>
                </a:tc>
              </a:tr>
              <a:tr h="216375">
                <a:tc gridSpan="4">
                  <a:txBody>
                    <a:bodyPr/>
                    <a:lstStyle/>
                    <a:p>
                      <a:pPr indent="0" lvl="0" marL="0" marR="0" rtl="0" algn="l">
                        <a:lnSpc>
                          <a:spcPct val="100000"/>
                        </a:lnSpc>
                        <a:spcBef>
                          <a:spcPts val="0"/>
                        </a:spcBef>
                        <a:spcAft>
                          <a:spcPts val="0"/>
                        </a:spcAft>
                        <a:buClr>
                          <a:schemeClr val="lt1"/>
                        </a:buClr>
                        <a:buSzPts val="800"/>
                        <a:buFont typeface="Calibri"/>
                        <a:buNone/>
                      </a:pPr>
                      <a:r>
                        <a:rPr lang="es-PE" sz="800">
                          <a:solidFill>
                            <a:schemeClr val="lt1"/>
                          </a:solidFill>
                          <a:latin typeface="Calibri"/>
                          <a:ea typeface="Calibri"/>
                          <a:cs typeface="Calibri"/>
                          <a:sym typeface="Calibri"/>
                        </a:rPr>
                        <a:t>Amenazas</a:t>
                      </a:r>
                      <a:endParaRPr/>
                    </a:p>
                  </a:txBody>
                  <a:tcPr marT="25725" marB="25725" marR="51450" marL="51450" anchor="ctr">
                    <a:solidFill>
                      <a:srgbClr val="E88F23"/>
                    </a:solidFill>
                  </a:tcPr>
                </a:tc>
                <a:tc hMerge="1"/>
                <a:tc hMerge="1"/>
                <a:tc hMerge="1"/>
              </a:tr>
              <a:tr h="309150">
                <a:tc>
                  <a:txBody>
                    <a:bodyPr/>
                    <a:lstStyle/>
                    <a:p>
                      <a:pPr indent="0" lvl="0" marL="0" marR="0" rtl="0" algn="l">
                        <a:spcBef>
                          <a:spcPts val="0"/>
                        </a:spcBef>
                        <a:spcAft>
                          <a:spcPts val="0"/>
                        </a:spcAft>
                        <a:buNone/>
                      </a:pPr>
                      <a:r>
                        <a:rPr lang="es-PE" sz="800">
                          <a:latin typeface="Calibri"/>
                          <a:ea typeface="Calibri"/>
                          <a:cs typeface="Calibri"/>
                          <a:sym typeface="Calibri"/>
                        </a:rPr>
                        <a:t>A1. Desastres naturales que paren el sembrío o hagan que</a:t>
                      </a:r>
                      <a:r>
                        <a:rPr lang="es-PE" sz="800">
                          <a:latin typeface="Calibri"/>
                          <a:ea typeface="Calibri"/>
                          <a:cs typeface="Calibri"/>
                          <a:sym typeface="Calibri"/>
                        </a:rPr>
                        <a:t> </a:t>
                      </a:r>
                      <a:r>
                        <a:rPr lang="es-PE" sz="800">
                          <a:latin typeface="Calibri"/>
                          <a:ea typeface="Calibri"/>
                          <a:cs typeface="Calibri"/>
                          <a:sym typeface="Calibri"/>
                        </a:rPr>
                        <a:t>escasee el producto</a:t>
                      </a:r>
                      <a:endParaRPr/>
                    </a:p>
                  </a:txBody>
                  <a:tcPr marT="25725" marB="25725" marR="51450" marL="51450" anchor="ctr">
                    <a:solidFill>
                      <a:srgbClr val="F2F2F2"/>
                    </a:solidFill>
                  </a:tcPr>
                </a:tc>
                <a:tc>
                  <a:txBody>
                    <a:bodyPr/>
                    <a:lstStyle/>
                    <a:p>
                      <a:pPr indent="0" lvl="0" marL="0" marR="0" rtl="0" algn="ctr">
                        <a:spcBef>
                          <a:spcPts val="0"/>
                        </a:spcBef>
                        <a:spcAft>
                          <a:spcPts val="0"/>
                        </a:spcAft>
                        <a:buNone/>
                      </a:pPr>
                      <a:r>
                        <a:rPr lang="es-PE" sz="800"/>
                        <a:t>0.10</a:t>
                      </a:r>
                      <a:endParaRPr/>
                    </a:p>
                  </a:txBody>
                  <a:tcPr marT="25725" marB="25725" marR="51450" marL="51450" anchor="ctr">
                    <a:solidFill>
                      <a:srgbClr val="F2F2F2"/>
                    </a:solidFill>
                  </a:tcPr>
                </a:tc>
                <a:tc>
                  <a:txBody>
                    <a:bodyPr/>
                    <a:lstStyle/>
                    <a:p>
                      <a:pPr indent="0" lvl="0" marL="0" marR="0" rtl="0" algn="ctr">
                        <a:spcBef>
                          <a:spcPts val="0"/>
                        </a:spcBef>
                        <a:spcAft>
                          <a:spcPts val="0"/>
                        </a:spcAft>
                        <a:buNone/>
                      </a:pPr>
                      <a:r>
                        <a:rPr lang="es-PE" sz="800"/>
                        <a:t>2</a:t>
                      </a:r>
                      <a:endParaRPr/>
                    </a:p>
                  </a:txBody>
                  <a:tcPr marT="25725" marB="25725" marR="51450" marL="51450" anchor="ctr">
                    <a:solidFill>
                      <a:srgbClr val="F2F2F2"/>
                    </a:solidFill>
                  </a:tcPr>
                </a:tc>
                <a:tc>
                  <a:txBody>
                    <a:bodyPr/>
                    <a:lstStyle/>
                    <a:p>
                      <a:pPr indent="0" lvl="0" marL="0" marR="0" rtl="0" algn="ctr">
                        <a:spcBef>
                          <a:spcPts val="0"/>
                        </a:spcBef>
                        <a:spcAft>
                          <a:spcPts val="0"/>
                        </a:spcAft>
                        <a:buNone/>
                      </a:pPr>
                      <a:r>
                        <a:rPr lang="es-PE" sz="800"/>
                        <a:t>0.20</a:t>
                      </a:r>
                      <a:endParaRPr/>
                    </a:p>
                  </a:txBody>
                  <a:tcPr marT="25725" marB="25725" marR="51450" marL="51450" anchor="ctr">
                    <a:solidFill>
                      <a:srgbClr val="F2F2F2"/>
                    </a:solidFill>
                  </a:tcPr>
                </a:tc>
              </a:tr>
              <a:tr h="289025">
                <a:tc>
                  <a:txBody>
                    <a:bodyPr/>
                    <a:lstStyle/>
                    <a:p>
                      <a:pPr indent="0" lvl="0" marL="0" marR="0" rtl="0" algn="l">
                        <a:spcBef>
                          <a:spcPts val="0"/>
                        </a:spcBef>
                        <a:spcAft>
                          <a:spcPts val="0"/>
                        </a:spcAft>
                        <a:buNone/>
                      </a:pPr>
                      <a:r>
                        <a:rPr lang="es-PE" sz="800">
                          <a:latin typeface="Calibri"/>
                          <a:ea typeface="Calibri"/>
                          <a:cs typeface="Calibri"/>
                          <a:sym typeface="Calibri"/>
                        </a:rPr>
                        <a:t>A2. Corporación con prestigio incursione con el mismo producto</a:t>
                      </a:r>
                      <a:endParaRPr/>
                    </a:p>
                  </a:txBody>
                  <a:tcPr marT="25725" marB="25725" marR="51450" marL="51450" anchor="ctr">
                    <a:solidFill>
                      <a:srgbClr val="F2F2F2"/>
                    </a:solidFill>
                  </a:tcPr>
                </a:tc>
                <a:tc>
                  <a:txBody>
                    <a:bodyPr/>
                    <a:lstStyle/>
                    <a:p>
                      <a:pPr indent="0" lvl="0" marL="0" marR="0" rtl="0" algn="ctr">
                        <a:spcBef>
                          <a:spcPts val="0"/>
                        </a:spcBef>
                        <a:spcAft>
                          <a:spcPts val="0"/>
                        </a:spcAft>
                        <a:buNone/>
                      </a:pPr>
                      <a:r>
                        <a:rPr lang="es-PE" sz="800"/>
                        <a:t>0.10</a:t>
                      </a:r>
                      <a:endParaRPr/>
                    </a:p>
                  </a:txBody>
                  <a:tcPr marT="25725" marB="25725" marR="51450" marL="51450" anchor="ctr">
                    <a:solidFill>
                      <a:srgbClr val="F2F2F2"/>
                    </a:solidFill>
                  </a:tcPr>
                </a:tc>
                <a:tc>
                  <a:txBody>
                    <a:bodyPr/>
                    <a:lstStyle/>
                    <a:p>
                      <a:pPr indent="0" lvl="0" marL="0" marR="0" rtl="0" algn="ctr">
                        <a:spcBef>
                          <a:spcPts val="0"/>
                        </a:spcBef>
                        <a:spcAft>
                          <a:spcPts val="0"/>
                        </a:spcAft>
                        <a:buNone/>
                      </a:pPr>
                      <a:r>
                        <a:rPr lang="es-PE" sz="800"/>
                        <a:t>3</a:t>
                      </a:r>
                      <a:endParaRPr/>
                    </a:p>
                  </a:txBody>
                  <a:tcPr marT="25725" marB="25725" marR="51450" marL="51450" anchor="ctr">
                    <a:solidFill>
                      <a:srgbClr val="F2F2F2"/>
                    </a:solidFill>
                  </a:tcPr>
                </a:tc>
                <a:tc>
                  <a:txBody>
                    <a:bodyPr/>
                    <a:lstStyle/>
                    <a:p>
                      <a:pPr indent="0" lvl="0" marL="0" marR="0" rtl="0" algn="ctr">
                        <a:spcBef>
                          <a:spcPts val="0"/>
                        </a:spcBef>
                        <a:spcAft>
                          <a:spcPts val="0"/>
                        </a:spcAft>
                        <a:buNone/>
                      </a:pPr>
                      <a:r>
                        <a:rPr lang="es-PE" sz="800"/>
                        <a:t>0.30</a:t>
                      </a:r>
                      <a:endParaRPr/>
                    </a:p>
                  </a:txBody>
                  <a:tcPr marT="25725" marB="25725" marR="51450" marL="51450" anchor="ctr">
                    <a:solidFill>
                      <a:srgbClr val="F2F2F2"/>
                    </a:solidFill>
                  </a:tcPr>
                </a:tc>
              </a:tr>
              <a:tr h="214400">
                <a:tc>
                  <a:txBody>
                    <a:bodyPr/>
                    <a:lstStyle/>
                    <a:p>
                      <a:pPr indent="0" lvl="0" marL="0" marR="0" rtl="0" algn="l">
                        <a:spcBef>
                          <a:spcPts val="0"/>
                        </a:spcBef>
                        <a:spcAft>
                          <a:spcPts val="0"/>
                        </a:spcAft>
                        <a:buNone/>
                      </a:pPr>
                      <a:r>
                        <a:rPr lang="es-PE" sz="800">
                          <a:latin typeface="Calibri"/>
                          <a:ea typeface="Calibri"/>
                          <a:cs typeface="Calibri"/>
                          <a:sym typeface="Calibri"/>
                        </a:rPr>
                        <a:t>A3. Riesgo con los proveedores</a:t>
                      </a:r>
                      <a:endParaRPr/>
                    </a:p>
                  </a:txBody>
                  <a:tcPr marT="25725" marB="25725" marR="51450" marL="51450" anchor="ctr">
                    <a:solidFill>
                      <a:srgbClr val="F2F2F2"/>
                    </a:solidFill>
                  </a:tcPr>
                </a:tc>
                <a:tc>
                  <a:txBody>
                    <a:bodyPr/>
                    <a:lstStyle/>
                    <a:p>
                      <a:pPr indent="0" lvl="0" marL="0" marR="0" rtl="0" algn="ctr">
                        <a:spcBef>
                          <a:spcPts val="0"/>
                        </a:spcBef>
                        <a:spcAft>
                          <a:spcPts val="0"/>
                        </a:spcAft>
                        <a:buNone/>
                      </a:pPr>
                      <a:r>
                        <a:rPr lang="es-PE" sz="800"/>
                        <a:t>0.05</a:t>
                      </a:r>
                      <a:endParaRPr/>
                    </a:p>
                  </a:txBody>
                  <a:tcPr marT="25725" marB="25725" marR="51450" marL="51450" anchor="ctr">
                    <a:solidFill>
                      <a:srgbClr val="F2F2F2"/>
                    </a:solidFill>
                  </a:tcPr>
                </a:tc>
                <a:tc>
                  <a:txBody>
                    <a:bodyPr/>
                    <a:lstStyle/>
                    <a:p>
                      <a:pPr indent="0" lvl="0" marL="0" marR="0" rtl="0" algn="ctr">
                        <a:spcBef>
                          <a:spcPts val="0"/>
                        </a:spcBef>
                        <a:spcAft>
                          <a:spcPts val="0"/>
                        </a:spcAft>
                        <a:buNone/>
                      </a:pPr>
                      <a:r>
                        <a:rPr lang="es-PE" sz="800"/>
                        <a:t>3</a:t>
                      </a:r>
                      <a:endParaRPr/>
                    </a:p>
                  </a:txBody>
                  <a:tcPr marT="25725" marB="25725" marR="51450" marL="51450" anchor="ctr">
                    <a:solidFill>
                      <a:srgbClr val="F2F2F2"/>
                    </a:solidFill>
                  </a:tcPr>
                </a:tc>
                <a:tc>
                  <a:txBody>
                    <a:bodyPr/>
                    <a:lstStyle/>
                    <a:p>
                      <a:pPr indent="0" lvl="0" marL="0" marR="0" rtl="0" algn="ctr">
                        <a:spcBef>
                          <a:spcPts val="0"/>
                        </a:spcBef>
                        <a:spcAft>
                          <a:spcPts val="0"/>
                        </a:spcAft>
                        <a:buNone/>
                      </a:pPr>
                      <a:r>
                        <a:rPr lang="es-PE" sz="800"/>
                        <a:t>0.15</a:t>
                      </a:r>
                      <a:endParaRPr/>
                    </a:p>
                  </a:txBody>
                  <a:tcPr marT="25725" marB="25725" marR="51450" marL="51450" anchor="ctr">
                    <a:solidFill>
                      <a:srgbClr val="F2F2F2"/>
                    </a:solidFill>
                  </a:tcPr>
                </a:tc>
              </a:tr>
              <a:tr h="216375">
                <a:tc>
                  <a:txBody>
                    <a:bodyPr/>
                    <a:lstStyle/>
                    <a:p>
                      <a:pPr indent="0" lvl="0" marL="0" marR="0" rtl="0" algn="l">
                        <a:spcBef>
                          <a:spcPts val="0"/>
                        </a:spcBef>
                        <a:spcAft>
                          <a:spcPts val="0"/>
                        </a:spcAft>
                        <a:buNone/>
                      </a:pPr>
                      <a:r>
                        <a:rPr lang="es-PE" sz="800">
                          <a:latin typeface="Calibri"/>
                          <a:ea typeface="Calibri"/>
                          <a:cs typeface="Calibri"/>
                          <a:sym typeface="Calibri"/>
                        </a:rPr>
                        <a:t>A4 Que el producto pueda ser sustituido por otro</a:t>
                      </a:r>
                      <a:endParaRPr/>
                    </a:p>
                  </a:txBody>
                  <a:tcPr marT="25725" marB="25725" marR="51450" marL="51450" anchor="ctr">
                    <a:solidFill>
                      <a:srgbClr val="F2F2F2"/>
                    </a:solidFill>
                  </a:tcPr>
                </a:tc>
                <a:tc>
                  <a:txBody>
                    <a:bodyPr/>
                    <a:lstStyle/>
                    <a:p>
                      <a:pPr indent="0" lvl="0" marL="0" marR="0" rtl="0" algn="ctr">
                        <a:spcBef>
                          <a:spcPts val="0"/>
                        </a:spcBef>
                        <a:spcAft>
                          <a:spcPts val="0"/>
                        </a:spcAft>
                        <a:buNone/>
                      </a:pPr>
                      <a:r>
                        <a:rPr lang="es-PE" sz="800"/>
                        <a:t>0.08</a:t>
                      </a:r>
                      <a:endParaRPr/>
                    </a:p>
                  </a:txBody>
                  <a:tcPr marT="25725" marB="25725" marR="51450" marL="51450" anchor="ctr">
                    <a:solidFill>
                      <a:srgbClr val="F2F2F2"/>
                    </a:solidFill>
                  </a:tcPr>
                </a:tc>
                <a:tc>
                  <a:txBody>
                    <a:bodyPr/>
                    <a:lstStyle/>
                    <a:p>
                      <a:pPr indent="0" lvl="0" marL="0" marR="0" rtl="0" algn="ctr">
                        <a:spcBef>
                          <a:spcPts val="0"/>
                        </a:spcBef>
                        <a:spcAft>
                          <a:spcPts val="0"/>
                        </a:spcAft>
                        <a:buNone/>
                      </a:pPr>
                      <a:r>
                        <a:rPr lang="es-PE" sz="800"/>
                        <a:t>3</a:t>
                      </a:r>
                      <a:endParaRPr/>
                    </a:p>
                  </a:txBody>
                  <a:tcPr marT="25725" marB="25725" marR="51450" marL="51450" anchor="ctr">
                    <a:solidFill>
                      <a:srgbClr val="F2F2F2"/>
                    </a:solidFill>
                  </a:tcPr>
                </a:tc>
                <a:tc>
                  <a:txBody>
                    <a:bodyPr/>
                    <a:lstStyle/>
                    <a:p>
                      <a:pPr indent="0" lvl="0" marL="0" marR="0" rtl="0" algn="ctr">
                        <a:spcBef>
                          <a:spcPts val="0"/>
                        </a:spcBef>
                        <a:spcAft>
                          <a:spcPts val="0"/>
                        </a:spcAft>
                        <a:buNone/>
                      </a:pPr>
                      <a:r>
                        <a:rPr lang="es-PE" sz="800"/>
                        <a:t>0.24</a:t>
                      </a:r>
                      <a:endParaRPr/>
                    </a:p>
                  </a:txBody>
                  <a:tcPr marT="25725" marB="25725" marR="51450" marL="51450" anchor="ctr">
                    <a:solidFill>
                      <a:srgbClr val="F2F2F2"/>
                    </a:solidFill>
                  </a:tcPr>
                </a:tc>
              </a:tr>
              <a:tr h="309150">
                <a:tc>
                  <a:txBody>
                    <a:bodyPr/>
                    <a:lstStyle/>
                    <a:p>
                      <a:pPr indent="0" lvl="0" marL="0" marR="0" rtl="0" algn="l">
                        <a:spcBef>
                          <a:spcPts val="0"/>
                        </a:spcBef>
                        <a:spcAft>
                          <a:spcPts val="0"/>
                        </a:spcAft>
                        <a:buNone/>
                      </a:pPr>
                      <a:r>
                        <a:rPr lang="es-PE" sz="800">
                          <a:latin typeface="Calibri"/>
                          <a:ea typeface="Calibri"/>
                          <a:cs typeface="Calibri"/>
                          <a:sym typeface="Calibri"/>
                        </a:rPr>
                        <a:t>A5 Precio de costos logísticos se elevan en el mercado</a:t>
                      </a:r>
                      <a:endParaRPr/>
                    </a:p>
                  </a:txBody>
                  <a:tcPr marT="25725" marB="25725" marR="51450" marL="51450" anchor="ctr">
                    <a:solidFill>
                      <a:srgbClr val="F2F2F2"/>
                    </a:solidFill>
                  </a:tcPr>
                </a:tc>
                <a:tc>
                  <a:txBody>
                    <a:bodyPr/>
                    <a:lstStyle/>
                    <a:p>
                      <a:pPr indent="0" lvl="0" marL="0" marR="0" rtl="0" algn="ctr">
                        <a:spcBef>
                          <a:spcPts val="0"/>
                        </a:spcBef>
                        <a:spcAft>
                          <a:spcPts val="0"/>
                        </a:spcAft>
                        <a:buNone/>
                      </a:pPr>
                      <a:r>
                        <a:rPr lang="es-PE" sz="800"/>
                        <a:t>0.05</a:t>
                      </a:r>
                      <a:endParaRPr/>
                    </a:p>
                  </a:txBody>
                  <a:tcPr marT="25725" marB="25725" marR="51450" marL="51450" anchor="ctr">
                    <a:solidFill>
                      <a:srgbClr val="F2F2F2"/>
                    </a:solidFill>
                  </a:tcPr>
                </a:tc>
                <a:tc>
                  <a:txBody>
                    <a:bodyPr/>
                    <a:lstStyle/>
                    <a:p>
                      <a:pPr indent="0" lvl="0" marL="0" marR="0" rtl="0" algn="ctr">
                        <a:spcBef>
                          <a:spcPts val="0"/>
                        </a:spcBef>
                        <a:spcAft>
                          <a:spcPts val="0"/>
                        </a:spcAft>
                        <a:buNone/>
                      </a:pPr>
                      <a:r>
                        <a:rPr lang="es-PE" sz="800"/>
                        <a:t>2</a:t>
                      </a:r>
                      <a:endParaRPr/>
                    </a:p>
                  </a:txBody>
                  <a:tcPr marT="25725" marB="25725" marR="51450" marL="51450" anchor="ctr">
                    <a:solidFill>
                      <a:srgbClr val="F2F2F2"/>
                    </a:solidFill>
                  </a:tcPr>
                </a:tc>
                <a:tc>
                  <a:txBody>
                    <a:bodyPr/>
                    <a:lstStyle/>
                    <a:p>
                      <a:pPr indent="0" lvl="0" marL="0" marR="0" rtl="0" algn="ctr">
                        <a:spcBef>
                          <a:spcPts val="0"/>
                        </a:spcBef>
                        <a:spcAft>
                          <a:spcPts val="0"/>
                        </a:spcAft>
                        <a:buNone/>
                      </a:pPr>
                      <a:r>
                        <a:rPr lang="es-PE" sz="800"/>
                        <a:t>0.10</a:t>
                      </a:r>
                      <a:endParaRPr/>
                    </a:p>
                  </a:txBody>
                  <a:tcPr marT="25725" marB="25725" marR="51450" marL="51450" anchor="ctr">
                    <a:solidFill>
                      <a:srgbClr val="F2F2F2"/>
                    </a:solidFill>
                  </a:tcPr>
                </a:tc>
              </a:tr>
              <a:tr h="221675">
                <a:tc>
                  <a:txBody>
                    <a:bodyPr/>
                    <a:lstStyle/>
                    <a:p>
                      <a:pPr indent="0" lvl="0" marL="0" marR="0" rtl="0" algn="l">
                        <a:lnSpc>
                          <a:spcPct val="100000"/>
                        </a:lnSpc>
                        <a:spcBef>
                          <a:spcPts val="0"/>
                        </a:spcBef>
                        <a:spcAft>
                          <a:spcPts val="0"/>
                        </a:spcAft>
                        <a:buClr>
                          <a:schemeClr val="dk1"/>
                        </a:buClr>
                        <a:buSzPts val="800"/>
                        <a:buFont typeface="Calibri"/>
                        <a:buNone/>
                      </a:pPr>
                      <a:r>
                        <a:rPr lang="es-PE" sz="800">
                          <a:latin typeface="Calibri"/>
                          <a:ea typeface="Calibri"/>
                          <a:cs typeface="Calibri"/>
                          <a:sym typeface="Calibri"/>
                        </a:rPr>
                        <a:t>A6 Presencia de plagas en los sembríos</a:t>
                      </a:r>
                      <a:endParaRPr/>
                    </a:p>
                  </a:txBody>
                  <a:tcPr marT="25725" marB="25725" marR="51450" marL="51450" anchor="ctr">
                    <a:solidFill>
                      <a:srgbClr val="F2F2F2"/>
                    </a:solidFill>
                  </a:tcPr>
                </a:tc>
                <a:tc>
                  <a:txBody>
                    <a:bodyPr/>
                    <a:lstStyle/>
                    <a:p>
                      <a:pPr indent="0" lvl="0" marL="0" marR="0" rtl="0" algn="ctr">
                        <a:spcBef>
                          <a:spcPts val="0"/>
                        </a:spcBef>
                        <a:spcAft>
                          <a:spcPts val="0"/>
                        </a:spcAft>
                        <a:buNone/>
                      </a:pPr>
                      <a:r>
                        <a:rPr lang="es-PE" sz="800"/>
                        <a:t>0.06</a:t>
                      </a:r>
                      <a:endParaRPr/>
                    </a:p>
                  </a:txBody>
                  <a:tcPr marT="25725" marB="25725" marR="51450" marL="51450" anchor="ctr">
                    <a:solidFill>
                      <a:srgbClr val="F2F2F2"/>
                    </a:solidFill>
                  </a:tcPr>
                </a:tc>
                <a:tc>
                  <a:txBody>
                    <a:bodyPr/>
                    <a:lstStyle/>
                    <a:p>
                      <a:pPr indent="0" lvl="0" marL="0" marR="0" rtl="0" algn="ctr">
                        <a:spcBef>
                          <a:spcPts val="0"/>
                        </a:spcBef>
                        <a:spcAft>
                          <a:spcPts val="0"/>
                        </a:spcAft>
                        <a:buNone/>
                      </a:pPr>
                      <a:r>
                        <a:rPr lang="es-PE" sz="800"/>
                        <a:t>2</a:t>
                      </a:r>
                      <a:endParaRPr/>
                    </a:p>
                  </a:txBody>
                  <a:tcPr marT="25725" marB="25725" marR="51450" marL="51450" anchor="ctr">
                    <a:solidFill>
                      <a:srgbClr val="F2F2F2"/>
                    </a:solidFill>
                  </a:tcPr>
                </a:tc>
                <a:tc>
                  <a:txBody>
                    <a:bodyPr/>
                    <a:lstStyle/>
                    <a:p>
                      <a:pPr indent="0" lvl="0" marL="0" marR="0" rtl="0" algn="ctr">
                        <a:spcBef>
                          <a:spcPts val="0"/>
                        </a:spcBef>
                        <a:spcAft>
                          <a:spcPts val="0"/>
                        </a:spcAft>
                        <a:buNone/>
                      </a:pPr>
                      <a:r>
                        <a:rPr lang="es-PE" sz="800"/>
                        <a:t>0.12</a:t>
                      </a:r>
                      <a:endParaRPr/>
                    </a:p>
                  </a:txBody>
                  <a:tcPr marT="25725" marB="25725" marR="51450" marL="51450" anchor="ctr">
                    <a:solidFill>
                      <a:srgbClr val="F2F2F2"/>
                    </a:solidFill>
                  </a:tcPr>
                </a:tc>
              </a:tr>
              <a:tr h="313225">
                <a:tc>
                  <a:txBody>
                    <a:bodyPr/>
                    <a:lstStyle/>
                    <a:p>
                      <a:pPr indent="0" lvl="0" marL="0" marR="0" rtl="0" algn="l">
                        <a:lnSpc>
                          <a:spcPct val="100000"/>
                        </a:lnSpc>
                        <a:spcBef>
                          <a:spcPts val="0"/>
                        </a:spcBef>
                        <a:spcAft>
                          <a:spcPts val="0"/>
                        </a:spcAft>
                        <a:buClr>
                          <a:schemeClr val="dk1"/>
                        </a:buClr>
                        <a:buSzPts val="800"/>
                        <a:buFont typeface="Calibri"/>
                        <a:buNone/>
                      </a:pPr>
                      <a:r>
                        <a:rPr lang="es-PE" sz="800">
                          <a:latin typeface="Calibri"/>
                          <a:ea typeface="Calibri"/>
                          <a:cs typeface="Calibri"/>
                          <a:sym typeface="Calibri"/>
                        </a:rPr>
                        <a:t>A7. Entrada de competencia extranjera y nacional</a:t>
                      </a:r>
                      <a:endParaRPr/>
                    </a:p>
                  </a:txBody>
                  <a:tcPr marT="25725" marB="25725" marR="51450" marL="51450" anchor="ctr">
                    <a:solidFill>
                      <a:srgbClr val="F2F2F2"/>
                    </a:solidFill>
                  </a:tcPr>
                </a:tc>
                <a:tc>
                  <a:txBody>
                    <a:bodyPr/>
                    <a:lstStyle/>
                    <a:p>
                      <a:pPr indent="0" lvl="0" marL="0" marR="0" rtl="0" algn="ctr">
                        <a:spcBef>
                          <a:spcPts val="0"/>
                        </a:spcBef>
                        <a:spcAft>
                          <a:spcPts val="0"/>
                        </a:spcAft>
                        <a:buNone/>
                      </a:pPr>
                      <a:r>
                        <a:rPr lang="es-PE" sz="800"/>
                        <a:t>0.12</a:t>
                      </a:r>
                      <a:endParaRPr/>
                    </a:p>
                  </a:txBody>
                  <a:tcPr marT="25725" marB="25725" marR="51450" marL="51450" anchor="ctr">
                    <a:solidFill>
                      <a:srgbClr val="F2F2F2"/>
                    </a:solidFill>
                  </a:tcPr>
                </a:tc>
                <a:tc>
                  <a:txBody>
                    <a:bodyPr/>
                    <a:lstStyle/>
                    <a:p>
                      <a:pPr indent="0" lvl="0" marL="0" marR="0" rtl="0" algn="ctr">
                        <a:spcBef>
                          <a:spcPts val="0"/>
                        </a:spcBef>
                        <a:spcAft>
                          <a:spcPts val="0"/>
                        </a:spcAft>
                        <a:buNone/>
                      </a:pPr>
                      <a:r>
                        <a:rPr lang="es-PE" sz="800"/>
                        <a:t>2</a:t>
                      </a:r>
                      <a:endParaRPr/>
                    </a:p>
                  </a:txBody>
                  <a:tcPr marT="25725" marB="25725" marR="51450" marL="51450" anchor="ctr">
                    <a:solidFill>
                      <a:srgbClr val="F2F2F2"/>
                    </a:solidFill>
                  </a:tcPr>
                </a:tc>
                <a:tc>
                  <a:txBody>
                    <a:bodyPr/>
                    <a:lstStyle/>
                    <a:p>
                      <a:pPr indent="0" lvl="0" marL="0" marR="0" rtl="0" algn="ctr">
                        <a:spcBef>
                          <a:spcPts val="0"/>
                        </a:spcBef>
                        <a:spcAft>
                          <a:spcPts val="0"/>
                        </a:spcAft>
                        <a:buNone/>
                      </a:pPr>
                      <a:r>
                        <a:rPr lang="es-PE" sz="800"/>
                        <a:t>0.24</a:t>
                      </a:r>
                      <a:endParaRPr/>
                    </a:p>
                  </a:txBody>
                  <a:tcPr marT="25725" marB="25725" marR="51450" marL="51450" anchor="ctr">
                    <a:solidFill>
                      <a:srgbClr val="F2F2F2"/>
                    </a:solidFill>
                  </a:tcPr>
                </a:tc>
              </a:tr>
              <a:tr h="318875">
                <a:tc>
                  <a:txBody>
                    <a:bodyPr/>
                    <a:lstStyle/>
                    <a:p>
                      <a:pPr indent="0" lvl="0" marL="0" marR="0" rtl="0" algn="l">
                        <a:spcBef>
                          <a:spcPts val="0"/>
                        </a:spcBef>
                        <a:spcAft>
                          <a:spcPts val="0"/>
                        </a:spcAft>
                        <a:buNone/>
                      </a:pPr>
                      <a:r>
                        <a:rPr lang="es-PE" sz="800">
                          <a:solidFill>
                            <a:schemeClr val="lt1"/>
                          </a:solidFill>
                        </a:rPr>
                        <a:t>Total</a:t>
                      </a:r>
                      <a:endParaRPr/>
                    </a:p>
                  </a:txBody>
                  <a:tcPr marT="25725" marB="25725" marR="51450" marL="51450" anchor="ctr">
                    <a:solidFill>
                      <a:srgbClr val="8058A6"/>
                    </a:solidFill>
                  </a:tcPr>
                </a:tc>
                <a:tc>
                  <a:txBody>
                    <a:bodyPr/>
                    <a:lstStyle/>
                    <a:p>
                      <a:pPr indent="0" lvl="0" marL="0" marR="0" rtl="0" algn="ctr">
                        <a:spcBef>
                          <a:spcPts val="0"/>
                        </a:spcBef>
                        <a:spcAft>
                          <a:spcPts val="0"/>
                        </a:spcAft>
                        <a:buNone/>
                      </a:pPr>
                      <a:r>
                        <a:rPr lang="es-PE" sz="800">
                          <a:solidFill>
                            <a:schemeClr val="lt1"/>
                          </a:solidFill>
                        </a:rPr>
                        <a:t>1.00</a:t>
                      </a:r>
                      <a:endParaRPr/>
                    </a:p>
                  </a:txBody>
                  <a:tcPr marT="25725" marB="25725" marR="51450" marL="51450" anchor="ctr">
                    <a:solidFill>
                      <a:srgbClr val="8058A6"/>
                    </a:solidFill>
                  </a:tcPr>
                </a:tc>
                <a:tc>
                  <a:txBody>
                    <a:bodyPr/>
                    <a:lstStyle/>
                    <a:p>
                      <a:pPr indent="0" lvl="0" marL="0" marR="0" rtl="0" algn="l">
                        <a:spcBef>
                          <a:spcPts val="0"/>
                        </a:spcBef>
                        <a:spcAft>
                          <a:spcPts val="0"/>
                        </a:spcAft>
                        <a:buNone/>
                      </a:pPr>
                      <a:r>
                        <a:t/>
                      </a:r>
                      <a:endParaRPr sz="1800"/>
                    </a:p>
                  </a:txBody>
                  <a:tcPr marT="25725" marB="25725" marR="51450" marL="51450" anchor="ctr">
                    <a:solidFill>
                      <a:schemeClr val="lt1"/>
                    </a:solidFill>
                  </a:tcPr>
                </a:tc>
                <a:tc>
                  <a:txBody>
                    <a:bodyPr/>
                    <a:lstStyle/>
                    <a:p>
                      <a:pPr indent="0" lvl="0" marL="0" marR="0" rtl="0" algn="ctr">
                        <a:spcBef>
                          <a:spcPts val="0"/>
                        </a:spcBef>
                        <a:spcAft>
                          <a:spcPts val="0"/>
                        </a:spcAft>
                        <a:buNone/>
                      </a:pPr>
                      <a:r>
                        <a:rPr lang="es-PE" sz="800">
                          <a:solidFill>
                            <a:schemeClr val="lt1"/>
                          </a:solidFill>
                        </a:rPr>
                        <a:t>2.64</a:t>
                      </a:r>
                      <a:endParaRPr/>
                    </a:p>
                  </a:txBody>
                  <a:tcPr marT="25725" marB="25725" marR="51450" marL="51450" anchor="ctr">
                    <a:solidFill>
                      <a:srgbClr val="8058A6"/>
                    </a:solidFill>
                  </a:tcPr>
                </a:tc>
              </a:tr>
            </a:tbl>
          </a:graphicData>
        </a:graphic>
      </p:graphicFrame>
      <p:sp>
        <p:nvSpPr>
          <p:cNvPr id="184" name="Google Shape;184;p14"/>
          <p:cNvSpPr/>
          <p:nvPr/>
        </p:nvSpPr>
        <p:spPr>
          <a:xfrm>
            <a:off x="511153" y="1338916"/>
            <a:ext cx="253021" cy="253021"/>
          </a:xfrm>
          <a:prstGeom prst="ellipse">
            <a:avLst/>
          </a:prstGeom>
          <a:solidFill>
            <a:srgbClr val="D71B8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PE" sz="1600">
                <a:solidFill>
                  <a:schemeClr val="lt1"/>
                </a:solidFill>
                <a:latin typeface="Calibri"/>
                <a:ea typeface="Calibri"/>
                <a:cs typeface="Calibri"/>
                <a:sym typeface="Calibri"/>
              </a:rPr>
              <a:t>1</a:t>
            </a:r>
            <a:endParaRPr/>
          </a:p>
        </p:txBody>
      </p:sp>
      <p:cxnSp>
        <p:nvCxnSpPr>
          <p:cNvPr id="185" name="Google Shape;185;p14"/>
          <p:cNvCxnSpPr/>
          <p:nvPr/>
        </p:nvCxnSpPr>
        <p:spPr>
          <a:xfrm>
            <a:off x="900113" y="1857132"/>
            <a:ext cx="2409568" cy="7046"/>
          </a:xfrm>
          <a:prstGeom prst="straightConnector1">
            <a:avLst/>
          </a:prstGeom>
          <a:noFill/>
          <a:ln cap="flat" cmpd="sng" w="12700">
            <a:solidFill>
              <a:srgbClr val="BFBFBF"/>
            </a:solidFill>
            <a:prstDash val="solid"/>
            <a:round/>
            <a:headEnd len="sm" w="sm" type="none"/>
            <a:tailEnd len="sm" w="sm" type="none"/>
          </a:ln>
        </p:spPr>
      </p:cxnSp>
      <p:sp>
        <p:nvSpPr>
          <p:cNvPr id="186" name="Google Shape;186;p14"/>
          <p:cNvSpPr/>
          <p:nvPr/>
        </p:nvSpPr>
        <p:spPr>
          <a:xfrm>
            <a:off x="511153" y="2019273"/>
            <a:ext cx="253021" cy="253021"/>
          </a:xfrm>
          <a:prstGeom prst="ellipse">
            <a:avLst/>
          </a:prstGeom>
          <a:solidFill>
            <a:srgbClr val="D71B8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PE" sz="1600">
                <a:solidFill>
                  <a:schemeClr val="lt1"/>
                </a:solidFill>
                <a:latin typeface="Calibri"/>
                <a:ea typeface="Calibri"/>
                <a:cs typeface="Calibri"/>
                <a:sym typeface="Calibri"/>
              </a:rPr>
              <a:t>2</a:t>
            </a:r>
            <a:endParaRPr/>
          </a:p>
        </p:txBody>
      </p:sp>
      <p:cxnSp>
        <p:nvCxnSpPr>
          <p:cNvPr id="187" name="Google Shape;187;p14"/>
          <p:cNvCxnSpPr/>
          <p:nvPr/>
        </p:nvCxnSpPr>
        <p:spPr>
          <a:xfrm>
            <a:off x="900113" y="2565453"/>
            <a:ext cx="2409568" cy="7046"/>
          </a:xfrm>
          <a:prstGeom prst="straightConnector1">
            <a:avLst/>
          </a:prstGeom>
          <a:noFill/>
          <a:ln cap="flat" cmpd="sng" w="12700">
            <a:solidFill>
              <a:srgbClr val="BFBFBF"/>
            </a:solidFill>
            <a:prstDash val="solid"/>
            <a:round/>
            <a:headEnd len="sm" w="sm" type="none"/>
            <a:tailEnd len="sm" w="sm" type="none"/>
          </a:ln>
        </p:spPr>
      </p:cxnSp>
      <p:sp>
        <p:nvSpPr>
          <p:cNvPr id="188" name="Google Shape;188;p14"/>
          <p:cNvSpPr/>
          <p:nvPr/>
        </p:nvSpPr>
        <p:spPr>
          <a:xfrm>
            <a:off x="511153" y="2699630"/>
            <a:ext cx="253021" cy="253021"/>
          </a:xfrm>
          <a:prstGeom prst="ellipse">
            <a:avLst/>
          </a:prstGeom>
          <a:solidFill>
            <a:srgbClr val="D71B8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PE" sz="1600">
                <a:solidFill>
                  <a:schemeClr val="lt1"/>
                </a:solidFill>
                <a:latin typeface="Calibri"/>
                <a:ea typeface="Calibri"/>
                <a:cs typeface="Calibri"/>
                <a:sym typeface="Calibri"/>
              </a:rPr>
              <a:t>3</a:t>
            </a:r>
            <a:endParaRPr/>
          </a:p>
        </p:txBody>
      </p:sp>
      <p:cxnSp>
        <p:nvCxnSpPr>
          <p:cNvPr id="189" name="Google Shape;189;p14"/>
          <p:cNvCxnSpPr/>
          <p:nvPr/>
        </p:nvCxnSpPr>
        <p:spPr>
          <a:xfrm>
            <a:off x="900113" y="3443070"/>
            <a:ext cx="2409568" cy="7046"/>
          </a:xfrm>
          <a:prstGeom prst="straightConnector1">
            <a:avLst/>
          </a:prstGeom>
          <a:noFill/>
          <a:ln cap="flat" cmpd="sng" w="12700">
            <a:solidFill>
              <a:srgbClr val="BFBFBF"/>
            </a:solidFill>
            <a:prstDash val="solid"/>
            <a:round/>
            <a:headEnd len="sm" w="sm" type="none"/>
            <a:tailEnd len="sm" w="sm" type="none"/>
          </a:ln>
        </p:spPr>
      </p:cxnSp>
      <p:cxnSp>
        <p:nvCxnSpPr>
          <p:cNvPr id="190" name="Google Shape;190;p14"/>
          <p:cNvCxnSpPr/>
          <p:nvPr/>
        </p:nvCxnSpPr>
        <p:spPr>
          <a:xfrm>
            <a:off x="900113" y="4430347"/>
            <a:ext cx="2409568" cy="7046"/>
          </a:xfrm>
          <a:prstGeom prst="straightConnector1">
            <a:avLst/>
          </a:prstGeom>
          <a:noFill/>
          <a:ln cap="flat" cmpd="sng" w="12700">
            <a:solidFill>
              <a:srgbClr val="BFBFBF"/>
            </a:solidFill>
            <a:prstDash val="solid"/>
            <a:round/>
            <a:headEnd len="sm" w="sm" type="none"/>
            <a:tailEnd len="sm" w="sm" type="none"/>
          </a:ln>
        </p:spPr>
      </p:cxnSp>
      <p:sp>
        <p:nvSpPr>
          <p:cNvPr id="191" name="Google Shape;191;p14"/>
          <p:cNvSpPr/>
          <p:nvPr/>
        </p:nvSpPr>
        <p:spPr>
          <a:xfrm>
            <a:off x="511153" y="3635528"/>
            <a:ext cx="253021" cy="253021"/>
          </a:xfrm>
          <a:prstGeom prst="ellipse">
            <a:avLst/>
          </a:prstGeom>
          <a:solidFill>
            <a:srgbClr val="D71B8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PE" sz="1600">
                <a:solidFill>
                  <a:schemeClr val="lt1"/>
                </a:solidFill>
                <a:latin typeface="Calibri"/>
                <a:ea typeface="Calibri"/>
                <a:cs typeface="Calibri"/>
                <a:sym typeface="Calibri"/>
              </a:rPr>
              <a:t>4</a:t>
            </a:r>
            <a:endParaRPr/>
          </a:p>
        </p:txBody>
      </p:sp>
      <p:sp>
        <p:nvSpPr>
          <p:cNvPr id="192" name="Google Shape;192;p14"/>
          <p:cNvSpPr txBox="1"/>
          <p:nvPr/>
        </p:nvSpPr>
        <p:spPr>
          <a:xfrm>
            <a:off x="900112" y="2001174"/>
            <a:ext cx="2609539" cy="46166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s-PE" sz="1500">
                <a:solidFill>
                  <a:schemeClr val="dk1"/>
                </a:solidFill>
                <a:latin typeface="Calibri"/>
                <a:ea typeface="Calibri"/>
                <a:cs typeface="Calibri"/>
                <a:sym typeface="Calibri"/>
              </a:rPr>
              <a:t>Se fija el peso de cada una </a:t>
            </a:r>
            <a:endParaRPr/>
          </a:p>
          <a:p>
            <a:pPr indent="0" lvl="0" marL="0" marR="0" rtl="0" algn="l">
              <a:spcBef>
                <a:spcPts val="0"/>
              </a:spcBef>
              <a:spcAft>
                <a:spcPts val="0"/>
              </a:spcAft>
              <a:buNone/>
            </a:pPr>
            <a:r>
              <a:rPr lang="es-PE" sz="1500">
                <a:solidFill>
                  <a:schemeClr val="dk1"/>
                </a:solidFill>
                <a:latin typeface="Calibri"/>
                <a:ea typeface="Calibri"/>
                <a:cs typeface="Calibri"/>
                <a:sym typeface="Calibri"/>
              </a:rPr>
              <a:t>(No debe sumar más de 1.00).</a:t>
            </a:r>
            <a:endParaRPr/>
          </a:p>
        </p:txBody>
      </p:sp>
      <p:sp>
        <p:nvSpPr>
          <p:cNvPr id="193" name="Google Shape;193;p14"/>
          <p:cNvSpPr txBox="1"/>
          <p:nvPr/>
        </p:nvSpPr>
        <p:spPr>
          <a:xfrm>
            <a:off x="900113" y="2675113"/>
            <a:ext cx="2511782" cy="69249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s-PE" sz="1500">
                <a:solidFill>
                  <a:schemeClr val="dk1"/>
                </a:solidFill>
                <a:latin typeface="Calibri"/>
                <a:ea typeface="Calibri"/>
                <a:cs typeface="Calibri"/>
                <a:sym typeface="Calibri"/>
              </a:rPr>
              <a:t>Se coloca la calificación </a:t>
            </a:r>
            <a:br>
              <a:rPr lang="es-PE" sz="1500">
                <a:solidFill>
                  <a:schemeClr val="dk1"/>
                </a:solidFill>
                <a:latin typeface="Calibri"/>
                <a:ea typeface="Calibri"/>
                <a:cs typeface="Calibri"/>
                <a:sym typeface="Calibri"/>
              </a:rPr>
            </a:br>
            <a:r>
              <a:rPr lang="es-PE" sz="1500">
                <a:solidFill>
                  <a:schemeClr val="dk1"/>
                </a:solidFill>
                <a:latin typeface="Calibri"/>
                <a:ea typeface="Calibri"/>
                <a:cs typeface="Calibri"/>
                <a:sym typeface="Calibri"/>
              </a:rPr>
              <a:t>de acuerdo a  la efectividad de las estrategias realizadas.</a:t>
            </a:r>
            <a:endParaRPr/>
          </a:p>
        </p:txBody>
      </p:sp>
      <p:sp>
        <p:nvSpPr>
          <p:cNvPr id="194" name="Google Shape;194;p14"/>
          <p:cNvSpPr txBox="1"/>
          <p:nvPr/>
        </p:nvSpPr>
        <p:spPr>
          <a:xfrm>
            <a:off x="900113" y="3628190"/>
            <a:ext cx="2511782" cy="69249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s-PE" sz="1500">
                <a:solidFill>
                  <a:schemeClr val="dk1"/>
                </a:solidFill>
                <a:latin typeface="Calibri"/>
                <a:ea typeface="Calibri"/>
                <a:cs typeface="Calibri"/>
                <a:sym typeface="Calibri"/>
              </a:rPr>
              <a:t>Finalmente, multiplicar </a:t>
            </a:r>
            <a:br>
              <a:rPr lang="es-PE" sz="1500">
                <a:solidFill>
                  <a:schemeClr val="dk1"/>
                </a:solidFill>
                <a:latin typeface="Calibri"/>
                <a:ea typeface="Calibri"/>
                <a:cs typeface="Calibri"/>
                <a:sym typeface="Calibri"/>
              </a:rPr>
            </a:br>
            <a:r>
              <a:rPr lang="es-PE" sz="1500">
                <a:solidFill>
                  <a:schemeClr val="dk1"/>
                </a:solidFill>
                <a:latin typeface="Calibri"/>
                <a:ea typeface="Calibri"/>
                <a:cs typeface="Calibri"/>
                <a:sym typeface="Calibri"/>
              </a:rPr>
              <a:t>el peso por la calificación para obtener el valor ponderado.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500"/>
                                        <p:tgtEl>
                                          <p:spTgt spid="178"/>
                                        </p:tgtEl>
                                      </p:cBhvr>
                                    </p:animEffect>
                                  </p:childTnLst>
                                </p:cTn>
                              </p:par>
                              <p:par>
                                <p:cTn fill="hold" nodeType="with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500"/>
                                        <p:tgtEl>
                                          <p:spTgt spid="184"/>
                                        </p:tgtEl>
                                      </p:cBhvr>
                                    </p:animEffect>
                                  </p:childTnLst>
                                </p:cTn>
                              </p:par>
                              <p:par>
                                <p:cTn fill="hold" nodeType="with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500"/>
                                        <p:tgtEl>
                                          <p:spTgt spid="1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500"/>
                                        <p:tgtEl>
                                          <p:spTgt spid="192"/>
                                        </p:tgtEl>
                                      </p:cBhvr>
                                    </p:animEffect>
                                  </p:childTnLst>
                                </p:cTn>
                              </p:par>
                              <p:par>
                                <p:cTn fill="hold" nodeType="with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500"/>
                                        <p:tgtEl>
                                          <p:spTgt spid="186"/>
                                        </p:tgtEl>
                                      </p:cBhvr>
                                    </p:animEffect>
                                  </p:childTnLst>
                                </p:cTn>
                              </p:par>
                              <p:par>
                                <p:cTn fill="hold" nodeType="with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500"/>
                                        <p:tgtEl>
                                          <p:spTgt spid="1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500"/>
                                        <p:tgtEl>
                                          <p:spTgt spid="193"/>
                                        </p:tgtEl>
                                      </p:cBhvr>
                                    </p:animEffect>
                                  </p:childTnLst>
                                </p:cTn>
                              </p:par>
                              <p:par>
                                <p:cTn fill="hold" nodeType="with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500"/>
                                        <p:tgtEl>
                                          <p:spTgt spid="188"/>
                                        </p:tgtEl>
                                      </p:cBhvr>
                                    </p:animEffect>
                                  </p:childTnLst>
                                </p:cTn>
                              </p:par>
                              <p:par>
                                <p:cTn fill="hold" nodeType="with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500"/>
                                        <p:tgtEl>
                                          <p:spTgt spid="1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500"/>
                                        <p:tgtEl>
                                          <p:spTgt spid="194"/>
                                        </p:tgtEl>
                                      </p:cBhvr>
                                    </p:animEffect>
                                  </p:childTnLst>
                                </p:cTn>
                              </p:par>
                              <p:par>
                                <p:cTn fill="hold" nodeType="with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500"/>
                                        <p:tgtEl>
                                          <p:spTgt spid="191"/>
                                        </p:tgtEl>
                                      </p:cBhvr>
                                    </p:animEffect>
                                  </p:childTnLst>
                                </p:cTn>
                              </p:par>
                              <p:par>
                                <p:cTn fill="hold" nodeType="with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500"/>
                                        <p:tgtEl>
                                          <p:spTgt spid="1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descr="http://cdn5.opensky.com/healingtreeproducts/product/bamboo-charcoal-soap-2/images/9012d22/7312cc8/generous/bamboo-charcoal-soap-2.jpg" id="199" name="Google Shape;199;p15"/>
          <p:cNvPicPr preferRelativeResize="0"/>
          <p:nvPr/>
        </p:nvPicPr>
        <p:blipFill rotWithShape="1">
          <a:blip r:embed="rId3">
            <a:alphaModFix/>
          </a:blip>
          <a:srcRect b="15601" l="11679" r="8556" t="15219"/>
          <a:stretch/>
        </p:blipFill>
        <p:spPr>
          <a:xfrm>
            <a:off x="2093321" y="1430323"/>
            <a:ext cx="2520280" cy="1888521"/>
          </a:xfrm>
          <a:prstGeom prst="rect">
            <a:avLst/>
          </a:prstGeom>
          <a:noFill/>
          <a:ln>
            <a:noFill/>
          </a:ln>
        </p:spPr>
      </p:pic>
      <p:sp>
        <p:nvSpPr>
          <p:cNvPr id="200" name="Google Shape;200;p15"/>
          <p:cNvSpPr/>
          <p:nvPr/>
        </p:nvSpPr>
        <p:spPr>
          <a:xfrm>
            <a:off x="1929161" y="3639501"/>
            <a:ext cx="5285678" cy="546410"/>
          </a:xfrm>
          <a:prstGeom prst="rect">
            <a:avLst/>
          </a:prstGeom>
          <a:solidFill>
            <a:srgbClr val="E88F2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PE" sz="1600">
                <a:solidFill>
                  <a:schemeClr val="lt1"/>
                </a:solidFill>
                <a:latin typeface="Calibri"/>
                <a:ea typeface="Calibri"/>
                <a:cs typeface="Calibri"/>
                <a:sym typeface="Calibri"/>
              </a:rPr>
              <a:t>Empresa importadora de jabones de carbón de bambú</a:t>
            </a:r>
            <a:endParaRPr/>
          </a:p>
        </p:txBody>
      </p:sp>
      <p:sp>
        <p:nvSpPr>
          <p:cNvPr id="201" name="Google Shape;201;p15"/>
          <p:cNvSpPr/>
          <p:nvPr/>
        </p:nvSpPr>
        <p:spPr>
          <a:xfrm>
            <a:off x="3353462" y="4427778"/>
            <a:ext cx="2437077"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PE" sz="1800">
                <a:solidFill>
                  <a:schemeClr val="dk1"/>
                </a:solidFill>
                <a:latin typeface="Calibri"/>
                <a:ea typeface="Calibri"/>
                <a:cs typeface="Calibri"/>
                <a:sym typeface="Calibri"/>
              </a:rPr>
              <a:t>MARCA: </a:t>
            </a:r>
            <a:r>
              <a:rPr lang="es-PE" sz="1800">
                <a:solidFill>
                  <a:schemeClr val="dk1"/>
                </a:solidFill>
                <a:latin typeface="Calibri"/>
                <a:ea typeface="Calibri"/>
                <a:cs typeface="Calibri"/>
                <a:sym typeface="Calibri"/>
              </a:rPr>
              <a:t>HEALING TREE</a:t>
            </a:r>
            <a:endParaRPr/>
          </a:p>
        </p:txBody>
      </p:sp>
      <p:pic>
        <p:nvPicPr>
          <p:cNvPr id="202" name="Google Shape;202;p15"/>
          <p:cNvPicPr preferRelativeResize="0"/>
          <p:nvPr/>
        </p:nvPicPr>
        <p:blipFill rotWithShape="1">
          <a:blip r:embed="rId4">
            <a:alphaModFix/>
          </a:blip>
          <a:srcRect b="0" l="0" r="0" t="0"/>
          <a:stretch/>
        </p:blipFill>
        <p:spPr>
          <a:xfrm>
            <a:off x="4908446" y="1463045"/>
            <a:ext cx="1847385" cy="1823077"/>
          </a:xfrm>
          <a:prstGeom prst="rect">
            <a:avLst/>
          </a:prstGeom>
          <a:noFill/>
          <a:ln>
            <a:noFill/>
          </a:ln>
        </p:spPr>
      </p:pic>
      <p:pic>
        <p:nvPicPr>
          <p:cNvPr id="203" name="Google Shape;203;p15"/>
          <p:cNvPicPr preferRelativeResize="0"/>
          <p:nvPr/>
        </p:nvPicPr>
        <p:blipFill rotWithShape="1">
          <a:blip r:embed="rId5">
            <a:alphaModFix/>
          </a:blip>
          <a:srcRect b="51790" l="0" r="0" t="0"/>
          <a:stretch/>
        </p:blipFill>
        <p:spPr>
          <a:xfrm>
            <a:off x="-25619" y="362265"/>
            <a:ext cx="470119" cy="155260"/>
          </a:xfrm>
          <a:prstGeom prst="rect">
            <a:avLst/>
          </a:prstGeom>
          <a:noFill/>
          <a:ln>
            <a:noFill/>
          </a:ln>
        </p:spPr>
      </p:pic>
      <p:sp>
        <p:nvSpPr>
          <p:cNvPr id="204" name="Google Shape;204;p15"/>
          <p:cNvSpPr/>
          <p:nvPr/>
        </p:nvSpPr>
        <p:spPr>
          <a:xfrm>
            <a:off x="511153" y="334988"/>
            <a:ext cx="4933683" cy="2308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s-PE" sz="1500">
                <a:solidFill>
                  <a:srgbClr val="15BDAD"/>
                </a:solidFill>
                <a:latin typeface="Calibri"/>
                <a:ea typeface="Calibri"/>
                <a:cs typeface="Calibri"/>
                <a:sym typeface="Calibri"/>
              </a:rPr>
              <a:t>EJEMPLO</a:t>
            </a:r>
            <a:endParaRPr sz="1500">
              <a:solidFill>
                <a:srgbClr val="15BDAD"/>
              </a:solidFill>
              <a:latin typeface="Calibri"/>
              <a:ea typeface="Calibri"/>
              <a:cs typeface="Calibri"/>
              <a:sym typeface="Calibri"/>
            </a:endParaRPr>
          </a:p>
        </p:txBody>
      </p:sp>
      <p:sp>
        <p:nvSpPr>
          <p:cNvPr id="205" name="Google Shape;205;p15"/>
          <p:cNvSpPr/>
          <p:nvPr/>
        </p:nvSpPr>
        <p:spPr>
          <a:xfrm>
            <a:off x="3299344" y="874961"/>
            <a:ext cx="2545312" cy="24622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s-PE" sz="1600">
                <a:solidFill>
                  <a:schemeClr val="dk1"/>
                </a:solidFill>
                <a:latin typeface="Calibri"/>
                <a:ea typeface="Calibri"/>
                <a:cs typeface="Calibri"/>
                <a:sym typeface="Calibri"/>
              </a:rPr>
              <a:t>EJEMPLO DE MATRIZ EFE Y EFI</a:t>
            </a:r>
            <a:endParaRPr b="1" sz="16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6"/>
          <p:cNvSpPr/>
          <p:nvPr/>
        </p:nvSpPr>
        <p:spPr>
          <a:xfrm>
            <a:off x="508759" y="924873"/>
            <a:ext cx="8164535" cy="295465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s-PE" sz="1600">
                <a:solidFill>
                  <a:schemeClr val="dk1"/>
                </a:solidFill>
                <a:latin typeface="Calibri"/>
                <a:ea typeface="Calibri"/>
                <a:cs typeface="Calibri"/>
                <a:sym typeface="Calibri"/>
              </a:rPr>
              <a:t>DESCRIPCIÓN DEL PRODUCTO </a:t>
            </a:r>
            <a:endParaRPr/>
          </a:p>
          <a:p>
            <a:pPr indent="-177800" lvl="0" marL="177800" marR="0" rtl="0" algn="l">
              <a:spcBef>
                <a:spcPts val="0"/>
              </a:spcBef>
              <a:spcAft>
                <a:spcPts val="0"/>
              </a:spcAft>
              <a:buClr>
                <a:srgbClr val="0C0C0C"/>
              </a:buClr>
              <a:buSzPts val="1600"/>
              <a:buFont typeface="Arial"/>
              <a:buChar char="•"/>
            </a:pPr>
            <a:r>
              <a:rPr b="1" lang="es-PE" sz="1600">
                <a:solidFill>
                  <a:srgbClr val="0C0C0C"/>
                </a:solidFill>
                <a:latin typeface="Calibri"/>
                <a:ea typeface="Calibri"/>
                <a:cs typeface="Calibri"/>
                <a:sym typeface="Calibri"/>
              </a:rPr>
              <a:t>The Healing Tree: </a:t>
            </a:r>
            <a:r>
              <a:rPr lang="es-PE" sz="1600">
                <a:solidFill>
                  <a:srgbClr val="0C0C0C"/>
                </a:solidFill>
                <a:latin typeface="Calibri"/>
                <a:ea typeface="Calibri"/>
                <a:cs typeface="Calibri"/>
                <a:sym typeface="Calibri"/>
              </a:rPr>
              <a:t>Jabón de Carbón de Bambú </a:t>
            </a:r>
            <a:endParaRPr/>
          </a:p>
          <a:p>
            <a:pPr indent="-177800" lvl="0" marL="177800" marR="0" rtl="0" algn="l">
              <a:spcBef>
                <a:spcPts val="0"/>
              </a:spcBef>
              <a:spcAft>
                <a:spcPts val="0"/>
              </a:spcAft>
              <a:buClr>
                <a:srgbClr val="0C0C0C"/>
              </a:buClr>
              <a:buSzPts val="1600"/>
              <a:buFont typeface="Arial"/>
              <a:buChar char="•"/>
            </a:pPr>
            <a:r>
              <a:rPr b="1" lang="es-PE" sz="1600">
                <a:solidFill>
                  <a:srgbClr val="0C0C0C"/>
                </a:solidFill>
                <a:latin typeface="Calibri"/>
                <a:ea typeface="Calibri"/>
                <a:cs typeface="Calibri"/>
                <a:sym typeface="Calibri"/>
              </a:rPr>
              <a:t>Procedencia: </a:t>
            </a:r>
            <a:r>
              <a:rPr lang="es-PE" sz="1600">
                <a:solidFill>
                  <a:srgbClr val="0C0C0C"/>
                </a:solidFill>
                <a:latin typeface="Calibri"/>
                <a:ea typeface="Calibri"/>
                <a:cs typeface="Calibri"/>
                <a:sym typeface="Calibri"/>
              </a:rPr>
              <a:t>Estados Unidos.</a:t>
            </a:r>
            <a:endParaRPr/>
          </a:p>
          <a:p>
            <a:pPr indent="-177800" lvl="0" marL="177800" marR="0" rtl="0" algn="l">
              <a:spcBef>
                <a:spcPts val="0"/>
              </a:spcBef>
              <a:spcAft>
                <a:spcPts val="0"/>
              </a:spcAft>
              <a:buClr>
                <a:srgbClr val="0C0C0C"/>
              </a:buClr>
              <a:buSzPts val="1600"/>
              <a:buFont typeface="Arial"/>
              <a:buChar char="•"/>
            </a:pPr>
            <a:r>
              <a:rPr b="1" lang="es-PE" sz="1600">
                <a:solidFill>
                  <a:srgbClr val="0C0C0C"/>
                </a:solidFill>
                <a:latin typeface="Calibri"/>
                <a:ea typeface="Calibri"/>
                <a:cs typeface="Calibri"/>
                <a:sym typeface="Calibri"/>
              </a:rPr>
              <a:t>Elaborado con: </a:t>
            </a:r>
            <a:r>
              <a:rPr lang="es-PE" sz="1600">
                <a:solidFill>
                  <a:srgbClr val="0C0C0C"/>
                </a:solidFill>
                <a:latin typeface="Calibri"/>
                <a:ea typeface="Calibri"/>
                <a:cs typeface="Calibri"/>
                <a:sym typeface="Calibri"/>
              </a:rPr>
              <a:t>Aceite vegetal, agua, glicerina y carbón de bambú.</a:t>
            </a:r>
            <a:endParaRPr/>
          </a:p>
          <a:p>
            <a:pPr indent="-177800" lvl="0" marL="177800" marR="0" rtl="0" algn="l">
              <a:spcBef>
                <a:spcPts val="0"/>
              </a:spcBef>
              <a:spcAft>
                <a:spcPts val="0"/>
              </a:spcAft>
              <a:buClr>
                <a:srgbClr val="0C0C0C"/>
              </a:buClr>
              <a:buSzPts val="1600"/>
              <a:buFont typeface="Arial"/>
              <a:buChar char="•"/>
            </a:pPr>
            <a:r>
              <a:rPr lang="es-PE" sz="1600">
                <a:solidFill>
                  <a:srgbClr val="0C0C0C"/>
                </a:solidFill>
                <a:latin typeface="Calibri"/>
                <a:ea typeface="Calibri"/>
                <a:cs typeface="Calibri"/>
                <a:sym typeface="Calibri"/>
              </a:rPr>
              <a:t>No tiene químicos nocivos</a:t>
            </a:r>
            <a:endParaRPr/>
          </a:p>
          <a:p>
            <a:pPr indent="-177800" lvl="0" marL="177800" marR="0" rtl="0" algn="l">
              <a:spcBef>
                <a:spcPts val="0"/>
              </a:spcBef>
              <a:spcAft>
                <a:spcPts val="0"/>
              </a:spcAft>
              <a:buClr>
                <a:srgbClr val="0C0C0C"/>
              </a:buClr>
              <a:buSzPts val="1600"/>
              <a:buFont typeface="Arial"/>
              <a:buChar char="•"/>
            </a:pPr>
            <a:r>
              <a:rPr lang="es-PE" sz="1600">
                <a:solidFill>
                  <a:srgbClr val="0C0C0C"/>
                </a:solidFill>
                <a:latin typeface="Calibri"/>
                <a:ea typeface="Calibri"/>
                <a:cs typeface="Calibri"/>
                <a:sym typeface="Calibri"/>
              </a:rPr>
              <a:t>Ideal para personas con problema de piel como: dermatitis, psoriasis, acné y eczema</a:t>
            </a:r>
            <a:endParaRPr/>
          </a:p>
          <a:p>
            <a:pPr indent="-177800" lvl="0" marL="177800" marR="0" rtl="0" algn="l">
              <a:spcBef>
                <a:spcPts val="0"/>
              </a:spcBef>
              <a:spcAft>
                <a:spcPts val="0"/>
              </a:spcAft>
              <a:buClr>
                <a:srgbClr val="0C0C0C"/>
              </a:buClr>
              <a:buSzPts val="1600"/>
              <a:buFont typeface="Arial"/>
              <a:buChar char="•"/>
            </a:pPr>
            <a:r>
              <a:rPr b="1" lang="es-PE" sz="1600">
                <a:solidFill>
                  <a:srgbClr val="0C0C0C"/>
                </a:solidFill>
                <a:latin typeface="Calibri"/>
                <a:ea typeface="Calibri"/>
                <a:cs typeface="Calibri"/>
                <a:sym typeface="Calibri"/>
              </a:rPr>
              <a:t>Es de color negro</a:t>
            </a:r>
            <a:endParaRPr/>
          </a:p>
          <a:p>
            <a:pPr indent="0" lvl="0" marL="0" marR="0" rtl="0" algn="l">
              <a:spcBef>
                <a:spcPts val="0"/>
              </a:spcBef>
              <a:spcAft>
                <a:spcPts val="0"/>
              </a:spcAft>
              <a:buNone/>
            </a:pPr>
            <a:r>
              <a:t/>
            </a:r>
            <a:endParaRPr sz="1600">
              <a:solidFill>
                <a:srgbClr val="0C0C0C"/>
              </a:solidFill>
              <a:latin typeface="Calibri"/>
              <a:ea typeface="Calibri"/>
              <a:cs typeface="Calibri"/>
              <a:sym typeface="Calibri"/>
            </a:endParaRPr>
          </a:p>
          <a:p>
            <a:pPr indent="0" lvl="0" marL="0" marR="0" rtl="0" algn="l">
              <a:spcBef>
                <a:spcPts val="0"/>
              </a:spcBef>
              <a:spcAft>
                <a:spcPts val="0"/>
              </a:spcAft>
              <a:buNone/>
            </a:pPr>
            <a:r>
              <a:rPr b="1" lang="es-PE" sz="1600">
                <a:solidFill>
                  <a:schemeClr val="dk1"/>
                </a:solidFill>
                <a:latin typeface="Calibri"/>
                <a:ea typeface="Calibri"/>
                <a:cs typeface="Calibri"/>
                <a:sym typeface="Calibri"/>
              </a:rPr>
              <a:t>VENTAJA COMPETITIVA</a:t>
            </a:r>
            <a:endParaRPr/>
          </a:p>
          <a:p>
            <a:pPr indent="0" lvl="0" marL="0" marR="0" rtl="0" algn="l">
              <a:spcBef>
                <a:spcPts val="0"/>
              </a:spcBef>
              <a:spcAft>
                <a:spcPts val="0"/>
              </a:spcAft>
              <a:buNone/>
            </a:pPr>
            <a:r>
              <a:rPr lang="es-PE" sz="1600">
                <a:solidFill>
                  <a:schemeClr val="dk1"/>
                </a:solidFill>
                <a:latin typeface="Calibri"/>
                <a:ea typeface="Calibri"/>
                <a:cs typeface="Calibri"/>
                <a:sym typeface="Calibri"/>
              </a:rPr>
              <a:t>Ser el único jabón natural de carbón de bambú hipoalergénico  que limpia la piel de manera profunda y ayuda en la lucha contra las enfermedades de la piel como dermatitis, psoriasis, acné </a:t>
            </a:r>
            <a:br>
              <a:rPr lang="es-PE" sz="1600">
                <a:solidFill>
                  <a:schemeClr val="dk1"/>
                </a:solidFill>
                <a:latin typeface="Calibri"/>
                <a:ea typeface="Calibri"/>
                <a:cs typeface="Calibri"/>
                <a:sym typeface="Calibri"/>
              </a:rPr>
            </a:br>
            <a:r>
              <a:rPr lang="es-PE" sz="1600">
                <a:solidFill>
                  <a:schemeClr val="dk1"/>
                </a:solidFill>
                <a:latin typeface="Calibri"/>
                <a:ea typeface="Calibri"/>
                <a:cs typeface="Calibri"/>
                <a:sym typeface="Calibri"/>
              </a:rPr>
              <a:t>y eczema.</a:t>
            </a:r>
            <a:endParaRPr/>
          </a:p>
        </p:txBody>
      </p:sp>
      <p:pic>
        <p:nvPicPr>
          <p:cNvPr descr="http://www.hogarutil.com/archivos/201309/listado-jardineria-bambu-668x200x80.jpg?1" id="211" name="Google Shape;211;p16"/>
          <p:cNvPicPr preferRelativeResize="0"/>
          <p:nvPr/>
        </p:nvPicPr>
        <p:blipFill rotWithShape="1">
          <a:blip r:embed="rId3">
            <a:alphaModFix/>
          </a:blip>
          <a:srcRect b="2209" l="0" r="0" t="2291"/>
          <a:stretch/>
        </p:blipFill>
        <p:spPr>
          <a:xfrm>
            <a:off x="511151" y="4094327"/>
            <a:ext cx="8164536" cy="1103147"/>
          </a:xfrm>
          <a:prstGeom prst="rect">
            <a:avLst/>
          </a:prstGeom>
          <a:noFill/>
          <a:ln>
            <a:noFill/>
          </a:ln>
        </p:spPr>
      </p:pic>
      <p:pic>
        <p:nvPicPr>
          <p:cNvPr id="212" name="Google Shape;212;p16"/>
          <p:cNvPicPr preferRelativeResize="0"/>
          <p:nvPr/>
        </p:nvPicPr>
        <p:blipFill rotWithShape="1">
          <a:blip r:embed="rId4">
            <a:alphaModFix/>
          </a:blip>
          <a:srcRect b="51790" l="0" r="0" t="0"/>
          <a:stretch/>
        </p:blipFill>
        <p:spPr>
          <a:xfrm>
            <a:off x="-25619" y="362265"/>
            <a:ext cx="470119" cy="155260"/>
          </a:xfrm>
          <a:prstGeom prst="rect">
            <a:avLst/>
          </a:prstGeom>
          <a:noFill/>
          <a:ln>
            <a:noFill/>
          </a:ln>
        </p:spPr>
      </p:pic>
      <p:sp>
        <p:nvSpPr>
          <p:cNvPr id="213" name="Google Shape;213;p16"/>
          <p:cNvSpPr/>
          <p:nvPr/>
        </p:nvSpPr>
        <p:spPr>
          <a:xfrm>
            <a:off x="511153" y="334988"/>
            <a:ext cx="4933683" cy="2308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s-PE" sz="1500">
                <a:solidFill>
                  <a:srgbClr val="15BDAD"/>
                </a:solidFill>
                <a:latin typeface="Calibri"/>
                <a:ea typeface="Calibri"/>
                <a:cs typeface="Calibri"/>
                <a:sym typeface="Calibri"/>
              </a:rPr>
              <a:t>EJEMPLO</a:t>
            </a:r>
            <a:endParaRPr sz="1500">
              <a:solidFill>
                <a:srgbClr val="15BDAD"/>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7"/>
          <p:cNvSpPr/>
          <p:nvPr/>
        </p:nvSpPr>
        <p:spPr>
          <a:xfrm>
            <a:off x="503238" y="926461"/>
            <a:ext cx="8172450" cy="3950312"/>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lang="es-PE" sz="1600">
                <a:solidFill>
                  <a:schemeClr val="dk1"/>
                </a:solidFill>
                <a:latin typeface="Calibri"/>
                <a:ea typeface="Calibri"/>
                <a:cs typeface="Calibri"/>
                <a:sym typeface="Calibri"/>
              </a:rPr>
              <a:t>HEALING TREE</a:t>
            </a:r>
            <a:endParaRPr/>
          </a:p>
          <a:p>
            <a:pPr indent="-177800" lvl="0" marL="177800" marR="0" rtl="0" algn="l">
              <a:lnSpc>
                <a:spcPct val="110000"/>
              </a:lnSpc>
              <a:spcBef>
                <a:spcPts val="0"/>
              </a:spcBef>
              <a:spcAft>
                <a:spcPts val="0"/>
              </a:spcAft>
              <a:buClr>
                <a:schemeClr val="dk1"/>
              </a:buClr>
              <a:buSzPts val="1550"/>
              <a:buFont typeface="Arial"/>
              <a:buChar char="•"/>
            </a:pPr>
            <a:r>
              <a:rPr lang="es-PE" sz="1550">
                <a:solidFill>
                  <a:schemeClr val="dk1"/>
                </a:solidFill>
                <a:latin typeface="Calibri"/>
                <a:ea typeface="Calibri"/>
                <a:cs typeface="Calibri"/>
                <a:sym typeface="Calibri"/>
              </a:rPr>
              <a:t>Esta marca de jabones norteamericana es especial para personas que tienen enfermedades o problemas en la piel. No existe un producto similar en nuestro país y esta marca es la única que lo produce en nuestro continente. Su ingrediente, el carbón de bambú, es poco conocido en el Perú, pero es muy utilizado en Asia. La empresa que lo importa no cuenta con un gran capital, por lo que enfocará su marketing en las redes sociales e internet, aprovechando que internet es una herramienta de bajo costo, y tendrá también una plataforma de venta online; plataformas, que si bien venden más cada año, aún generan desconfianza en algunas personas.</a:t>
            </a:r>
            <a:endParaRPr/>
          </a:p>
          <a:p>
            <a:pPr indent="-79375" lvl="0" marL="177800" marR="0" rtl="0" algn="l">
              <a:lnSpc>
                <a:spcPct val="110000"/>
              </a:lnSpc>
              <a:spcBef>
                <a:spcPts val="0"/>
              </a:spcBef>
              <a:spcAft>
                <a:spcPts val="0"/>
              </a:spcAft>
              <a:buClr>
                <a:schemeClr val="dk1"/>
              </a:buClr>
              <a:buSzPts val="1550"/>
              <a:buFont typeface="Arial"/>
              <a:buNone/>
            </a:pPr>
            <a:r>
              <a:t/>
            </a:r>
            <a:endParaRPr sz="1550">
              <a:solidFill>
                <a:schemeClr val="dk1"/>
              </a:solidFill>
              <a:latin typeface="Calibri"/>
              <a:ea typeface="Calibri"/>
              <a:cs typeface="Calibri"/>
              <a:sym typeface="Calibri"/>
            </a:endParaRPr>
          </a:p>
          <a:p>
            <a:pPr indent="-177800" lvl="0" marL="177800" marR="0" rtl="0" algn="l">
              <a:lnSpc>
                <a:spcPct val="110000"/>
              </a:lnSpc>
              <a:spcBef>
                <a:spcPts val="0"/>
              </a:spcBef>
              <a:spcAft>
                <a:spcPts val="0"/>
              </a:spcAft>
              <a:buClr>
                <a:schemeClr val="dk1"/>
              </a:buClr>
              <a:buSzPts val="1550"/>
              <a:buFont typeface="Arial"/>
              <a:buChar char="•"/>
            </a:pPr>
            <a:r>
              <a:rPr lang="es-PE" sz="1550">
                <a:solidFill>
                  <a:schemeClr val="dk1"/>
                </a:solidFill>
                <a:latin typeface="Calibri"/>
                <a:ea typeface="Calibri"/>
                <a:cs typeface="Calibri"/>
                <a:sym typeface="Calibri"/>
              </a:rPr>
              <a:t>El producto se venderá además en supermercados y tiendas naturistas a un precio que si bien es elevado para el NSE B, no lo es tanto para el  NSE  A y es un precio acorde a la calidad y atributos </a:t>
            </a:r>
            <a:br>
              <a:rPr lang="es-PE" sz="1550">
                <a:solidFill>
                  <a:schemeClr val="dk1"/>
                </a:solidFill>
                <a:latin typeface="Calibri"/>
                <a:ea typeface="Calibri"/>
                <a:cs typeface="Calibri"/>
                <a:sym typeface="Calibri"/>
              </a:rPr>
            </a:br>
            <a:r>
              <a:rPr lang="es-PE" sz="1550">
                <a:solidFill>
                  <a:schemeClr val="dk1"/>
                </a:solidFill>
                <a:latin typeface="Calibri"/>
                <a:ea typeface="Calibri"/>
                <a:cs typeface="Calibri"/>
                <a:sym typeface="Calibri"/>
              </a:rPr>
              <a:t>del producto. </a:t>
            </a:r>
            <a:endParaRPr/>
          </a:p>
          <a:p>
            <a:pPr indent="-79375" lvl="0" marL="177800" marR="0" rtl="0" algn="l">
              <a:lnSpc>
                <a:spcPct val="110000"/>
              </a:lnSpc>
              <a:spcBef>
                <a:spcPts val="0"/>
              </a:spcBef>
              <a:spcAft>
                <a:spcPts val="0"/>
              </a:spcAft>
              <a:buClr>
                <a:schemeClr val="dk1"/>
              </a:buClr>
              <a:buSzPts val="1550"/>
              <a:buFont typeface="Arial"/>
              <a:buNone/>
            </a:pPr>
            <a:r>
              <a:t/>
            </a:r>
            <a:endParaRPr sz="1550">
              <a:solidFill>
                <a:schemeClr val="dk1"/>
              </a:solidFill>
              <a:latin typeface="Calibri"/>
              <a:ea typeface="Calibri"/>
              <a:cs typeface="Calibri"/>
              <a:sym typeface="Calibri"/>
            </a:endParaRPr>
          </a:p>
          <a:p>
            <a:pPr indent="-177800" lvl="0" marL="177800" marR="0" rtl="0" algn="l">
              <a:lnSpc>
                <a:spcPct val="110000"/>
              </a:lnSpc>
              <a:spcBef>
                <a:spcPts val="0"/>
              </a:spcBef>
              <a:spcAft>
                <a:spcPts val="0"/>
              </a:spcAft>
              <a:buClr>
                <a:schemeClr val="dk1"/>
              </a:buClr>
              <a:buSzPts val="1550"/>
              <a:buFont typeface="Arial"/>
              <a:buChar char="•"/>
            </a:pPr>
            <a:r>
              <a:rPr lang="es-PE" sz="1550">
                <a:solidFill>
                  <a:schemeClr val="dk1"/>
                </a:solidFill>
                <a:latin typeface="Calibri"/>
                <a:ea typeface="Calibri"/>
                <a:cs typeface="Calibri"/>
                <a:sym typeface="Calibri"/>
              </a:rPr>
              <a:t>Debido a que cada vez hay mayor exposición a los rayos solares y a la mala alimentación, han aumentando en nuestro país los problemas en la piel.</a:t>
            </a:r>
            <a:endParaRPr/>
          </a:p>
        </p:txBody>
      </p:sp>
      <p:pic>
        <p:nvPicPr>
          <p:cNvPr id="219" name="Google Shape;219;p17"/>
          <p:cNvPicPr preferRelativeResize="0"/>
          <p:nvPr/>
        </p:nvPicPr>
        <p:blipFill rotWithShape="1">
          <a:blip r:embed="rId3">
            <a:alphaModFix/>
          </a:blip>
          <a:srcRect b="51790" l="0" r="0" t="0"/>
          <a:stretch/>
        </p:blipFill>
        <p:spPr>
          <a:xfrm>
            <a:off x="-25619" y="362265"/>
            <a:ext cx="470119" cy="155260"/>
          </a:xfrm>
          <a:prstGeom prst="rect">
            <a:avLst/>
          </a:prstGeom>
          <a:noFill/>
          <a:ln>
            <a:noFill/>
          </a:ln>
        </p:spPr>
      </p:pic>
      <p:sp>
        <p:nvSpPr>
          <p:cNvPr id="220" name="Google Shape;220;p17"/>
          <p:cNvSpPr/>
          <p:nvPr/>
        </p:nvSpPr>
        <p:spPr>
          <a:xfrm>
            <a:off x="511153" y="334988"/>
            <a:ext cx="4933683" cy="2308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s-PE" sz="1500">
                <a:solidFill>
                  <a:srgbClr val="15BDAD"/>
                </a:solidFill>
                <a:latin typeface="Calibri"/>
                <a:ea typeface="Calibri"/>
                <a:cs typeface="Calibri"/>
                <a:sym typeface="Calibri"/>
              </a:rPr>
              <a:t>EJEMPLO</a:t>
            </a:r>
            <a:endParaRPr sz="1500">
              <a:solidFill>
                <a:srgbClr val="15BDAD"/>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8"/>
          <p:cNvSpPr txBox="1"/>
          <p:nvPr/>
        </p:nvSpPr>
        <p:spPr>
          <a:xfrm>
            <a:off x="524801" y="1475231"/>
            <a:ext cx="3709062" cy="347787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s-PE" sz="1600">
                <a:solidFill>
                  <a:schemeClr val="dk1"/>
                </a:solidFill>
                <a:latin typeface="Calibri"/>
                <a:ea typeface="Calibri"/>
                <a:cs typeface="Calibri"/>
                <a:sym typeface="Calibri"/>
              </a:rPr>
              <a:t>HEALING TREE</a:t>
            </a:r>
            <a:endParaRPr/>
          </a:p>
          <a:p>
            <a:pPr indent="0" lvl="0" marL="0" marR="0" rtl="0" algn="l">
              <a:spcBef>
                <a:spcPts val="0"/>
              </a:spcBef>
              <a:spcAft>
                <a:spcPts val="0"/>
              </a:spcAft>
              <a:buNone/>
            </a:pPr>
            <a:r>
              <a:rPr lang="es-PE" sz="1600">
                <a:solidFill>
                  <a:schemeClr val="dk1"/>
                </a:solidFill>
                <a:latin typeface="Calibri"/>
                <a:ea typeface="Calibri"/>
                <a:cs typeface="Calibri"/>
                <a:sym typeface="Calibri"/>
              </a:rPr>
              <a:t>El crecimiento económico del país ha generado que haya mayor ingreso en los NSE más altos, lo cual ha motivado que se gaste más en productos naturales para el cuidado de la salud en los últimos años. Aunque existe actualmente una desaceleración económica, el escenario parece favorable, </a:t>
            </a:r>
            <a:br>
              <a:rPr lang="es-PE" sz="1600">
                <a:solidFill>
                  <a:schemeClr val="dk1"/>
                </a:solidFill>
                <a:latin typeface="Calibri"/>
                <a:ea typeface="Calibri"/>
                <a:cs typeface="Calibri"/>
                <a:sym typeface="Calibri"/>
              </a:rPr>
            </a:br>
            <a:r>
              <a:rPr lang="es-PE" sz="1600">
                <a:solidFill>
                  <a:schemeClr val="dk1"/>
                </a:solidFill>
                <a:latin typeface="Calibri"/>
                <a:ea typeface="Calibri"/>
                <a:cs typeface="Calibri"/>
                <a:sym typeface="Calibri"/>
              </a:rPr>
              <a:t>se podría esperar que empresas que tienen años en el mundo de la cosmética importen jambones similares de Asia; además, con la subida del tipo de cambio y la inflación las ganancias pueden no ser las esperadas para la empresa.</a:t>
            </a:r>
            <a:endParaRPr/>
          </a:p>
        </p:txBody>
      </p:sp>
      <p:pic>
        <p:nvPicPr>
          <p:cNvPr descr="img85.jpg" id="226" name="Google Shape;226;p18"/>
          <p:cNvPicPr preferRelativeResize="0"/>
          <p:nvPr/>
        </p:nvPicPr>
        <p:blipFill rotWithShape="1">
          <a:blip r:embed="rId3">
            <a:alphaModFix/>
          </a:blip>
          <a:srcRect b="0" l="0" r="32404" t="0"/>
          <a:stretch/>
        </p:blipFill>
        <p:spPr>
          <a:xfrm flipH="1">
            <a:off x="4616382" y="517525"/>
            <a:ext cx="4527618" cy="4679950"/>
          </a:xfrm>
          <a:prstGeom prst="rect">
            <a:avLst/>
          </a:prstGeom>
          <a:noFill/>
          <a:ln>
            <a:noFill/>
          </a:ln>
        </p:spPr>
      </p:pic>
      <p:pic>
        <p:nvPicPr>
          <p:cNvPr id="227" name="Google Shape;227;p18"/>
          <p:cNvPicPr preferRelativeResize="0"/>
          <p:nvPr/>
        </p:nvPicPr>
        <p:blipFill rotWithShape="1">
          <a:blip r:embed="rId4">
            <a:alphaModFix/>
          </a:blip>
          <a:srcRect b="0" l="0" r="0" t="0"/>
          <a:stretch/>
        </p:blipFill>
        <p:spPr>
          <a:xfrm>
            <a:off x="4233863" y="462311"/>
            <a:ext cx="749300" cy="749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id="233" name="Google Shape;233;p19"/>
          <p:cNvPicPr preferRelativeResize="0"/>
          <p:nvPr/>
        </p:nvPicPr>
        <p:blipFill rotWithShape="1">
          <a:blip r:embed="rId3">
            <a:alphaModFix/>
          </a:blip>
          <a:srcRect b="0" l="0" r="0" t="0"/>
          <a:stretch/>
        </p:blipFill>
        <p:spPr>
          <a:xfrm>
            <a:off x="511153" y="1196367"/>
            <a:ext cx="8164535" cy="3591107"/>
          </a:xfrm>
          <a:prstGeom prst="rect">
            <a:avLst/>
          </a:prstGeom>
          <a:noFill/>
          <a:ln>
            <a:noFill/>
          </a:ln>
        </p:spPr>
      </p:pic>
      <p:sp>
        <p:nvSpPr>
          <p:cNvPr id="234" name="Google Shape;234;p19"/>
          <p:cNvSpPr/>
          <p:nvPr/>
        </p:nvSpPr>
        <p:spPr>
          <a:xfrm>
            <a:off x="511153" y="609129"/>
            <a:ext cx="8164535" cy="276999"/>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s-PE" sz="1800">
                <a:solidFill>
                  <a:schemeClr val="dk1"/>
                </a:solidFill>
                <a:latin typeface="Calibri"/>
                <a:ea typeface="Calibri"/>
                <a:cs typeface="Calibri"/>
                <a:sym typeface="Calibri"/>
              </a:rPr>
              <a:t>MATRIZ EFI</a:t>
            </a:r>
            <a:endParaRPr/>
          </a:p>
        </p:txBody>
      </p:sp>
      <p:sp>
        <p:nvSpPr>
          <p:cNvPr id="235" name="Google Shape;235;p19"/>
          <p:cNvSpPr txBox="1"/>
          <p:nvPr/>
        </p:nvSpPr>
        <p:spPr>
          <a:xfrm>
            <a:off x="503237" y="1193954"/>
            <a:ext cx="1524199"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200">
                <a:solidFill>
                  <a:schemeClr val="lt1"/>
                </a:solidFill>
                <a:latin typeface="Calibri"/>
                <a:ea typeface="Calibri"/>
                <a:cs typeface="Calibri"/>
                <a:sym typeface="Calibri"/>
              </a:rPr>
              <a:t>FACTORES INTERNOS</a:t>
            </a:r>
            <a:endParaRPr/>
          </a:p>
        </p:txBody>
      </p:sp>
      <p:sp>
        <p:nvSpPr>
          <p:cNvPr id="236" name="Google Shape;236;p19"/>
          <p:cNvSpPr txBox="1"/>
          <p:nvPr/>
        </p:nvSpPr>
        <p:spPr>
          <a:xfrm>
            <a:off x="503237" y="1445029"/>
            <a:ext cx="97975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200">
                <a:solidFill>
                  <a:schemeClr val="lt1"/>
                </a:solidFill>
                <a:latin typeface="Calibri"/>
                <a:ea typeface="Calibri"/>
                <a:cs typeface="Calibri"/>
                <a:sym typeface="Calibri"/>
              </a:rPr>
              <a:t>FORTALEZAS</a:t>
            </a:r>
            <a:endParaRPr/>
          </a:p>
        </p:txBody>
      </p:sp>
      <p:sp>
        <p:nvSpPr>
          <p:cNvPr id="237" name="Google Shape;237;p19"/>
          <p:cNvSpPr txBox="1"/>
          <p:nvPr/>
        </p:nvSpPr>
        <p:spPr>
          <a:xfrm>
            <a:off x="503237" y="1687744"/>
            <a:ext cx="3406204" cy="3196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200">
                <a:solidFill>
                  <a:schemeClr val="dk1"/>
                </a:solidFill>
                <a:latin typeface="Calibri"/>
                <a:ea typeface="Calibri"/>
                <a:cs typeface="Calibri"/>
                <a:sym typeface="Calibri"/>
              </a:rPr>
              <a:t>F1: Producto natural que no existe en el país</a:t>
            </a:r>
            <a:endParaRPr/>
          </a:p>
        </p:txBody>
      </p:sp>
      <p:sp>
        <p:nvSpPr>
          <p:cNvPr id="238" name="Google Shape;238;p19"/>
          <p:cNvSpPr txBox="1"/>
          <p:nvPr/>
        </p:nvSpPr>
        <p:spPr>
          <a:xfrm>
            <a:off x="503237" y="1941451"/>
            <a:ext cx="1866224" cy="3196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200">
                <a:solidFill>
                  <a:schemeClr val="dk1"/>
                </a:solidFill>
                <a:latin typeface="Calibri"/>
                <a:ea typeface="Calibri"/>
                <a:cs typeface="Calibri"/>
                <a:sym typeface="Calibri"/>
              </a:rPr>
              <a:t>F2: Propiedades únicas</a:t>
            </a:r>
            <a:endParaRPr/>
          </a:p>
        </p:txBody>
      </p:sp>
      <p:sp>
        <p:nvSpPr>
          <p:cNvPr id="239" name="Google Shape;239;p19"/>
          <p:cNvSpPr txBox="1"/>
          <p:nvPr/>
        </p:nvSpPr>
        <p:spPr>
          <a:xfrm>
            <a:off x="503237" y="2206149"/>
            <a:ext cx="2299315" cy="3196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200">
                <a:solidFill>
                  <a:schemeClr val="dk1"/>
                </a:solidFill>
                <a:latin typeface="Calibri"/>
                <a:ea typeface="Calibri"/>
                <a:cs typeface="Calibri"/>
                <a:sym typeface="Calibri"/>
              </a:rPr>
              <a:t>F3: Hecho en Estados Unidos</a:t>
            </a:r>
            <a:endParaRPr/>
          </a:p>
        </p:txBody>
      </p:sp>
      <p:sp>
        <p:nvSpPr>
          <p:cNvPr id="240" name="Google Shape;240;p19"/>
          <p:cNvSpPr txBox="1"/>
          <p:nvPr/>
        </p:nvSpPr>
        <p:spPr>
          <a:xfrm>
            <a:off x="503237" y="2474207"/>
            <a:ext cx="1901445" cy="3196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200">
                <a:solidFill>
                  <a:schemeClr val="dk1"/>
                </a:solidFill>
                <a:latin typeface="Calibri"/>
                <a:ea typeface="Calibri"/>
                <a:cs typeface="Calibri"/>
                <a:sym typeface="Calibri"/>
              </a:rPr>
              <a:t>F4: Producto innovador</a:t>
            </a:r>
            <a:endParaRPr/>
          </a:p>
        </p:txBody>
      </p:sp>
      <p:sp>
        <p:nvSpPr>
          <p:cNvPr id="241" name="Google Shape;241;p19"/>
          <p:cNvSpPr txBox="1"/>
          <p:nvPr/>
        </p:nvSpPr>
        <p:spPr>
          <a:xfrm>
            <a:off x="503237" y="2730476"/>
            <a:ext cx="2531510" cy="3196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200">
                <a:solidFill>
                  <a:schemeClr val="dk1"/>
                </a:solidFill>
                <a:latin typeface="Calibri"/>
                <a:ea typeface="Calibri"/>
                <a:cs typeface="Calibri"/>
                <a:sym typeface="Calibri"/>
              </a:rPr>
              <a:t>F5: Venta por internet / Delivery</a:t>
            </a:r>
            <a:endParaRPr sz="1200">
              <a:solidFill>
                <a:schemeClr val="dk1"/>
              </a:solidFill>
              <a:latin typeface="Calibri"/>
              <a:ea typeface="Calibri"/>
              <a:cs typeface="Calibri"/>
              <a:sym typeface="Calibri"/>
            </a:endParaRPr>
          </a:p>
        </p:txBody>
      </p:sp>
      <p:sp>
        <p:nvSpPr>
          <p:cNvPr id="242" name="Google Shape;242;p19"/>
          <p:cNvSpPr txBox="1"/>
          <p:nvPr/>
        </p:nvSpPr>
        <p:spPr>
          <a:xfrm>
            <a:off x="503237" y="2984140"/>
            <a:ext cx="1024511"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200">
                <a:solidFill>
                  <a:schemeClr val="lt1"/>
                </a:solidFill>
                <a:latin typeface="Calibri"/>
                <a:ea typeface="Calibri"/>
                <a:cs typeface="Calibri"/>
                <a:sym typeface="Calibri"/>
              </a:rPr>
              <a:t>DEBILIDADES</a:t>
            </a:r>
            <a:endParaRPr/>
          </a:p>
        </p:txBody>
      </p:sp>
      <p:sp>
        <p:nvSpPr>
          <p:cNvPr id="243" name="Google Shape;243;p19"/>
          <p:cNvSpPr txBox="1"/>
          <p:nvPr/>
        </p:nvSpPr>
        <p:spPr>
          <a:xfrm>
            <a:off x="503237" y="3231127"/>
            <a:ext cx="1432022" cy="3196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200">
                <a:solidFill>
                  <a:schemeClr val="dk1"/>
                </a:solidFill>
                <a:latin typeface="Calibri"/>
                <a:ea typeface="Calibri"/>
                <a:cs typeface="Calibri"/>
                <a:sym typeface="Calibri"/>
              </a:rPr>
              <a:t>D1: Marca nueva</a:t>
            </a:r>
            <a:endParaRPr/>
          </a:p>
        </p:txBody>
      </p:sp>
      <p:sp>
        <p:nvSpPr>
          <p:cNvPr id="244" name="Google Shape;244;p19"/>
          <p:cNvSpPr txBox="1"/>
          <p:nvPr/>
        </p:nvSpPr>
        <p:spPr>
          <a:xfrm>
            <a:off x="503237" y="3459503"/>
            <a:ext cx="3286109" cy="3196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200">
                <a:solidFill>
                  <a:schemeClr val="dk1"/>
                </a:solidFill>
                <a:latin typeface="Calibri"/>
                <a:ea typeface="Calibri"/>
                <a:cs typeface="Calibri"/>
                <a:sym typeface="Calibri"/>
              </a:rPr>
              <a:t>D2: Ingredientes poco conocidos en el país</a:t>
            </a:r>
            <a:endParaRPr/>
          </a:p>
        </p:txBody>
      </p:sp>
      <p:sp>
        <p:nvSpPr>
          <p:cNvPr id="245" name="Google Shape;245;p19"/>
          <p:cNvSpPr txBox="1"/>
          <p:nvPr/>
        </p:nvSpPr>
        <p:spPr>
          <a:xfrm>
            <a:off x="503237" y="3724201"/>
            <a:ext cx="3817763" cy="3196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200">
                <a:solidFill>
                  <a:schemeClr val="dk1"/>
                </a:solidFill>
                <a:latin typeface="Calibri"/>
                <a:ea typeface="Calibri"/>
                <a:cs typeface="Calibri"/>
                <a:sym typeface="Calibri"/>
              </a:rPr>
              <a:t>D3: Poco capital en relación a marcas establecidas</a:t>
            </a:r>
            <a:endParaRPr/>
          </a:p>
        </p:txBody>
      </p:sp>
      <p:sp>
        <p:nvSpPr>
          <p:cNvPr id="246" name="Google Shape;246;p19"/>
          <p:cNvSpPr txBox="1"/>
          <p:nvPr/>
        </p:nvSpPr>
        <p:spPr>
          <a:xfrm>
            <a:off x="503237" y="3982957"/>
            <a:ext cx="3423371" cy="3196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200">
                <a:solidFill>
                  <a:schemeClr val="dk1"/>
                </a:solidFill>
                <a:latin typeface="Calibri"/>
                <a:ea typeface="Calibri"/>
                <a:cs typeface="Calibri"/>
                <a:sym typeface="Calibri"/>
              </a:rPr>
              <a:t>D4: Precio relativamente elevado para NSE B</a:t>
            </a:r>
            <a:endParaRPr/>
          </a:p>
        </p:txBody>
      </p:sp>
      <p:sp>
        <p:nvSpPr>
          <p:cNvPr id="247" name="Google Shape;247;p19"/>
          <p:cNvSpPr txBox="1"/>
          <p:nvPr/>
        </p:nvSpPr>
        <p:spPr>
          <a:xfrm>
            <a:off x="503237" y="4247137"/>
            <a:ext cx="3868080" cy="3196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200">
                <a:solidFill>
                  <a:schemeClr val="dk1"/>
                </a:solidFill>
                <a:latin typeface="Calibri"/>
                <a:ea typeface="Calibri"/>
                <a:cs typeface="Calibri"/>
                <a:sym typeface="Calibri"/>
              </a:rPr>
              <a:t>D5: Fuerte dependencia de la empresa proveedora</a:t>
            </a:r>
            <a:endParaRPr/>
          </a:p>
        </p:txBody>
      </p:sp>
      <p:sp>
        <p:nvSpPr>
          <p:cNvPr id="248" name="Google Shape;248;p19"/>
          <p:cNvSpPr txBox="1"/>
          <p:nvPr/>
        </p:nvSpPr>
        <p:spPr>
          <a:xfrm>
            <a:off x="503237" y="4518367"/>
            <a:ext cx="582275"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200">
                <a:solidFill>
                  <a:schemeClr val="lt1"/>
                </a:solidFill>
                <a:latin typeface="Calibri"/>
                <a:ea typeface="Calibri"/>
                <a:cs typeface="Calibri"/>
                <a:sym typeface="Calibri"/>
              </a:rPr>
              <a:t>TOTAL</a:t>
            </a:r>
            <a:endParaRPr/>
          </a:p>
        </p:txBody>
      </p:sp>
      <p:sp>
        <p:nvSpPr>
          <p:cNvPr id="249" name="Google Shape;249;p19"/>
          <p:cNvSpPr txBox="1"/>
          <p:nvPr/>
        </p:nvSpPr>
        <p:spPr>
          <a:xfrm>
            <a:off x="5814812" y="1193954"/>
            <a:ext cx="1080680"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200">
                <a:solidFill>
                  <a:schemeClr val="lt1"/>
                </a:solidFill>
                <a:latin typeface="Calibri"/>
                <a:ea typeface="Calibri"/>
                <a:cs typeface="Calibri"/>
                <a:sym typeface="Calibri"/>
              </a:rPr>
              <a:t>CALIFICACIÓN</a:t>
            </a:r>
            <a:endParaRPr/>
          </a:p>
        </p:txBody>
      </p:sp>
      <p:sp>
        <p:nvSpPr>
          <p:cNvPr id="250" name="Google Shape;250;p19"/>
          <p:cNvSpPr txBox="1"/>
          <p:nvPr/>
        </p:nvSpPr>
        <p:spPr>
          <a:xfrm>
            <a:off x="4970633" y="1193954"/>
            <a:ext cx="516680"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200">
                <a:solidFill>
                  <a:schemeClr val="lt1"/>
                </a:solidFill>
                <a:latin typeface="Calibri"/>
                <a:ea typeface="Calibri"/>
                <a:cs typeface="Calibri"/>
                <a:sym typeface="Calibri"/>
              </a:rPr>
              <a:t>PESO</a:t>
            </a:r>
            <a:endParaRPr/>
          </a:p>
        </p:txBody>
      </p:sp>
      <p:sp>
        <p:nvSpPr>
          <p:cNvPr id="251" name="Google Shape;251;p19"/>
          <p:cNvSpPr txBox="1"/>
          <p:nvPr/>
        </p:nvSpPr>
        <p:spPr>
          <a:xfrm>
            <a:off x="4991497" y="1687744"/>
            <a:ext cx="529434" cy="3196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200">
                <a:solidFill>
                  <a:schemeClr val="dk1"/>
                </a:solidFill>
                <a:latin typeface="Calibri"/>
                <a:ea typeface="Calibri"/>
                <a:cs typeface="Calibri"/>
                <a:sym typeface="Calibri"/>
              </a:rPr>
              <a:t>0.10</a:t>
            </a:r>
            <a:endParaRPr/>
          </a:p>
        </p:txBody>
      </p:sp>
      <p:sp>
        <p:nvSpPr>
          <p:cNvPr id="252" name="Google Shape;252;p19"/>
          <p:cNvSpPr txBox="1"/>
          <p:nvPr/>
        </p:nvSpPr>
        <p:spPr>
          <a:xfrm>
            <a:off x="4991497" y="1941451"/>
            <a:ext cx="529434" cy="3196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200">
                <a:solidFill>
                  <a:schemeClr val="dk1"/>
                </a:solidFill>
                <a:latin typeface="Calibri"/>
                <a:ea typeface="Calibri"/>
                <a:cs typeface="Calibri"/>
                <a:sym typeface="Calibri"/>
              </a:rPr>
              <a:t>0.17</a:t>
            </a:r>
            <a:endParaRPr/>
          </a:p>
        </p:txBody>
      </p:sp>
      <p:sp>
        <p:nvSpPr>
          <p:cNvPr id="253" name="Google Shape;253;p19"/>
          <p:cNvSpPr txBox="1"/>
          <p:nvPr/>
        </p:nvSpPr>
        <p:spPr>
          <a:xfrm>
            <a:off x="4991497" y="2220500"/>
            <a:ext cx="529434" cy="3196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200">
                <a:solidFill>
                  <a:schemeClr val="dk1"/>
                </a:solidFill>
                <a:latin typeface="Calibri"/>
                <a:ea typeface="Calibri"/>
                <a:cs typeface="Calibri"/>
                <a:sym typeface="Calibri"/>
              </a:rPr>
              <a:t>0.10</a:t>
            </a:r>
            <a:endParaRPr/>
          </a:p>
        </p:txBody>
      </p:sp>
      <p:sp>
        <p:nvSpPr>
          <p:cNvPr id="254" name="Google Shape;254;p19"/>
          <p:cNvSpPr txBox="1"/>
          <p:nvPr/>
        </p:nvSpPr>
        <p:spPr>
          <a:xfrm>
            <a:off x="4991497" y="2467448"/>
            <a:ext cx="529434" cy="3196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200">
                <a:solidFill>
                  <a:schemeClr val="dk1"/>
                </a:solidFill>
                <a:latin typeface="Calibri"/>
                <a:ea typeface="Calibri"/>
                <a:cs typeface="Calibri"/>
                <a:sym typeface="Calibri"/>
              </a:rPr>
              <a:t>0.15</a:t>
            </a:r>
            <a:endParaRPr/>
          </a:p>
        </p:txBody>
      </p:sp>
      <p:sp>
        <p:nvSpPr>
          <p:cNvPr id="255" name="Google Shape;255;p19"/>
          <p:cNvSpPr txBox="1"/>
          <p:nvPr/>
        </p:nvSpPr>
        <p:spPr>
          <a:xfrm>
            <a:off x="4991497" y="2709343"/>
            <a:ext cx="529434" cy="3196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200">
                <a:solidFill>
                  <a:schemeClr val="dk1"/>
                </a:solidFill>
                <a:latin typeface="Calibri"/>
                <a:ea typeface="Calibri"/>
                <a:cs typeface="Calibri"/>
                <a:sym typeface="Calibri"/>
              </a:rPr>
              <a:t>0.10</a:t>
            </a:r>
            <a:endParaRPr/>
          </a:p>
        </p:txBody>
      </p:sp>
      <p:sp>
        <p:nvSpPr>
          <p:cNvPr id="256" name="Google Shape;256;p19"/>
          <p:cNvSpPr txBox="1"/>
          <p:nvPr/>
        </p:nvSpPr>
        <p:spPr>
          <a:xfrm>
            <a:off x="4991497" y="3220911"/>
            <a:ext cx="529434" cy="3196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200">
                <a:solidFill>
                  <a:schemeClr val="dk1"/>
                </a:solidFill>
                <a:latin typeface="Calibri"/>
                <a:ea typeface="Calibri"/>
                <a:cs typeface="Calibri"/>
                <a:sym typeface="Calibri"/>
              </a:rPr>
              <a:t>0.08</a:t>
            </a:r>
            <a:endParaRPr/>
          </a:p>
        </p:txBody>
      </p:sp>
      <p:sp>
        <p:nvSpPr>
          <p:cNvPr id="257" name="Google Shape;257;p19"/>
          <p:cNvSpPr txBox="1"/>
          <p:nvPr/>
        </p:nvSpPr>
        <p:spPr>
          <a:xfrm>
            <a:off x="4991497" y="3476438"/>
            <a:ext cx="529434" cy="3196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200">
                <a:solidFill>
                  <a:schemeClr val="dk1"/>
                </a:solidFill>
                <a:latin typeface="Calibri"/>
                <a:ea typeface="Calibri"/>
                <a:cs typeface="Calibri"/>
                <a:sym typeface="Calibri"/>
              </a:rPr>
              <a:t>0.05</a:t>
            </a:r>
            <a:endParaRPr/>
          </a:p>
        </p:txBody>
      </p:sp>
      <p:sp>
        <p:nvSpPr>
          <p:cNvPr id="258" name="Google Shape;258;p19"/>
          <p:cNvSpPr txBox="1"/>
          <p:nvPr/>
        </p:nvSpPr>
        <p:spPr>
          <a:xfrm>
            <a:off x="4991497" y="3735193"/>
            <a:ext cx="529434" cy="3196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200">
                <a:solidFill>
                  <a:schemeClr val="dk1"/>
                </a:solidFill>
                <a:latin typeface="Calibri"/>
                <a:ea typeface="Calibri"/>
                <a:cs typeface="Calibri"/>
                <a:sym typeface="Calibri"/>
              </a:rPr>
              <a:t>0.10</a:t>
            </a:r>
            <a:endParaRPr/>
          </a:p>
        </p:txBody>
      </p:sp>
      <p:sp>
        <p:nvSpPr>
          <p:cNvPr id="259" name="Google Shape;259;p19"/>
          <p:cNvSpPr txBox="1"/>
          <p:nvPr/>
        </p:nvSpPr>
        <p:spPr>
          <a:xfrm>
            <a:off x="4991497" y="3981546"/>
            <a:ext cx="529434" cy="3196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200">
                <a:solidFill>
                  <a:schemeClr val="dk1"/>
                </a:solidFill>
                <a:latin typeface="Calibri"/>
                <a:ea typeface="Calibri"/>
                <a:cs typeface="Calibri"/>
                <a:sym typeface="Calibri"/>
              </a:rPr>
              <a:t>0.05</a:t>
            </a:r>
            <a:endParaRPr/>
          </a:p>
        </p:txBody>
      </p:sp>
      <p:sp>
        <p:nvSpPr>
          <p:cNvPr id="260" name="Google Shape;260;p19"/>
          <p:cNvSpPr txBox="1"/>
          <p:nvPr/>
        </p:nvSpPr>
        <p:spPr>
          <a:xfrm>
            <a:off x="4991497" y="4247136"/>
            <a:ext cx="529434" cy="3196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200">
                <a:solidFill>
                  <a:schemeClr val="dk1"/>
                </a:solidFill>
                <a:latin typeface="Calibri"/>
                <a:ea typeface="Calibri"/>
                <a:cs typeface="Calibri"/>
                <a:sym typeface="Calibri"/>
              </a:rPr>
              <a:t>0.10</a:t>
            </a:r>
            <a:endParaRPr/>
          </a:p>
        </p:txBody>
      </p:sp>
      <p:sp>
        <p:nvSpPr>
          <p:cNvPr id="261" name="Google Shape;261;p19"/>
          <p:cNvSpPr txBox="1"/>
          <p:nvPr/>
        </p:nvSpPr>
        <p:spPr>
          <a:xfrm>
            <a:off x="5006221" y="4516587"/>
            <a:ext cx="46198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200">
                <a:solidFill>
                  <a:schemeClr val="lt1"/>
                </a:solidFill>
                <a:latin typeface="Calibri"/>
                <a:ea typeface="Calibri"/>
                <a:cs typeface="Calibri"/>
                <a:sym typeface="Calibri"/>
              </a:rPr>
              <a:t>1.00</a:t>
            </a:r>
            <a:endParaRPr/>
          </a:p>
        </p:txBody>
      </p:sp>
      <p:sp>
        <p:nvSpPr>
          <p:cNvPr id="262" name="Google Shape;262;p19"/>
          <p:cNvSpPr txBox="1"/>
          <p:nvPr/>
        </p:nvSpPr>
        <p:spPr>
          <a:xfrm>
            <a:off x="6203277" y="1687744"/>
            <a:ext cx="303750" cy="3196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200">
                <a:solidFill>
                  <a:schemeClr val="dk1"/>
                </a:solidFill>
                <a:latin typeface="Calibri"/>
                <a:ea typeface="Calibri"/>
                <a:cs typeface="Calibri"/>
                <a:sym typeface="Calibri"/>
              </a:rPr>
              <a:t>3</a:t>
            </a:r>
            <a:endParaRPr/>
          </a:p>
        </p:txBody>
      </p:sp>
      <p:sp>
        <p:nvSpPr>
          <p:cNvPr id="263" name="Google Shape;263;p19"/>
          <p:cNvSpPr txBox="1"/>
          <p:nvPr/>
        </p:nvSpPr>
        <p:spPr>
          <a:xfrm>
            <a:off x="7571352" y="1692457"/>
            <a:ext cx="438789" cy="3196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200">
                <a:solidFill>
                  <a:schemeClr val="dk1"/>
                </a:solidFill>
                <a:latin typeface="Calibri"/>
                <a:ea typeface="Calibri"/>
                <a:cs typeface="Calibri"/>
                <a:sym typeface="Calibri"/>
              </a:rPr>
              <a:t>0.3</a:t>
            </a:r>
            <a:endParaRPr/>
          </a:p>
        </p:txBody>
      </p:sp>
      <p:grpSp>
        <p:nvGrpSpPr>
          <p:cNvPr id="264" name="Google Shape;264;p19"/>
          <p:cNvGrpSpPr/>
          <p:nvPr/>
        </p:nvGrpSpPr>
        <p:grpSpPr>
          <a:xfrm>
            <a:off x="6203277" y="1954909"/>
            <a:ext cx="1816379" cy="319658"/>
            <a:chOff x="6101413" y="1767864"/>
            <a:chExt cx="1573981" cy="276999"/>
          </a:xfrm>
        </p:grpSpPr>
        <p:sp>
          <p:nvSpPr>
            <p:cNvPr id="265" name="Google Shape;265;p19"/>
            <p:cNvSpPr txBox="1"/>
            <p:nvPr/>
          </p:nvSpPr>
          <p:spPr>
            <a:xfrm>
              <a:off x="6101413" y="1767864"/>
              <a:ext cx="26321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200">
                  <a:solidFill>
                    <a:schemeClr val="dk1"/>
                  </a:solidFill>
                  <a:latin typeface="Calibri"/>
                  <a:ea typeface="Calibri"/>
                  <a:cs typeface="Calibri"/>
                  <a:sym typeface="Calibri"/>
                </a:rPr>
                <a:t>4</a:t>
              </a:r>
              <a:endParaRPr/>
            </a:p>
          </p:txBody>
        </p:sp>
        <p:sp>
          <p:nvSpPr>
            <p:cNvPr id="266" name="Google Shape;266;p19"/>
            <p:cNvSpPr txBox="1"/>
            <p:nvPr/>
          </p:nvSpPr>
          <p:spPr>
            <a:xfrm>
              <a:off x="7216614" y="1767864"/>
              <a:ext cx="458780"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200">
                  <a:solidFill>
                    <a:schemeClr val="dk1"/>
                  </a:solidFill>
                  <a:latin typeface="Calibri"/>
                  <a:ea typeface="Calibri"/>
                  <a:cs typeface="Calibri"/>
                  <a:sym typeface="Calibri"/>
                </a:rPr>
                <a:t>0.68</a:t>
              </a:r>
              <a:endParaRPr/>
            </a:p>
          </p:txBody>
        </p:sp>
      </p:grpSp>
      <p:grpSp>
        <p:nvGrpSpPr>
          <p:cNvPr id="267" name="Google Shape;267;p19"/>
          <p:cNvGrpSpPr/>
          <p:nvPr/>
        </p:nvGrpSpPr>
        <p:grpSpPr>
          <a:xfrm>
            <a:off x="6203279" y="2206147"/>
            <a:ext cx="1753021" cy="276999"/>
            <a:chOff x="6101413" y="1767864"/>
            <a:chExt cx="1519078" cy="240033"/>
          </a:xfrm>
        </p:grpSpPr>
        <p:sp>
          <p:nvSpPr>
            <p:cNvPr id="268" name="Google Shape;268;p19"/>
            <p:cNvSpPr txBox="1"/>
            <p:nvPr/>
          </p:nvSpPr>
          <p:spPr>
            <a:xfrm>
              <a:off x="6101413" y="1767864"/>
              <a:ext cx="228088" cy="2400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200">
                  <a:solidFill>
                    <a:schemeClr val="dk1"/>
                  </a:solidFill>
                  <a:latin typeface="Calibri"/>
                  <a:ea typeface="Calibri"/>
                  <a:cs typeface="Calibri"/>
                  <a:sym typeface="Calibri"/>
                </a:rPr>
                <a:t>3</a:t>
              </a:r>
              <a:endParaRPr sz="1200">
                <a:solidFill>
                  <a:schemeClr val="dk1"/>
                </a:solidFill>
                <a:latin typeface="Calibri"/>
                <a:ea typeface="Calibri"/>
                <a:cs typeface="Calibri"/>
                <a:sym typeface="Calibri"/>
              </a:endParaRPr>
            </a:p>
          </p:txBody>
        </p:sp>
        <p:sp>
          <p:nvSpPr>
            <p:cNvPr id="269" name="Google Shape;269;p19"/>
            <p:cNvSpPr txBox="1"/>
            <p:nvPr/>
          </p:nvSpPr>
          <p:spPr>
            <a:xfrm>
              <a:off x="7291001" y="1767864"/>
              <a:ext cx="329490" cy="2400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200">
                  <a:solidFill>
                    <a:schemeClr val="dk1"/>
                  </a:solidFill>
                  <a:latin typeface="Calibri"/>
                  <a:ea typeface="Calibri"/>
                  <a:cs typeface="Calibri"/>
                  <a:sym typeface="Calibri"/>
                </a:rPr>
                <a:t>0.3</a:t>
              </a:r>
              <a:endParaRPr/>
            </a:p>
          </p:txBody>
        </p:sp>
      </p:grpSp>
      <p:grpSp>
        <p:nvGrpSpPr>
          <p:cNvPr id="270" name="Google Shape;270;p19"/>
          <p:cNvGrpSpPr/>
          <p:nvPr/>
        </p:nvGrpSpPr>
        <p:grpSpPr>
          <a:xfrm>
            <a:off x="6203277" y="2479292"/>
            <a:ext cx="1802151" cy="319658"/>
            <a:chOff x="6101413" y="1767864"/>
            <a:chExt cx="1561652" cy="276999"/>
          </a:xfrm>
        </p:grpSpPr>
        <p:sp>
          <p:nvSpPr>
            <p:cNvPr id="271" name="Google Shape;271;p19"/>
            <p:cNvSpPr txBox="1"/>
            <p:nvPr/>
          </p:nvSpPr>
          <p:spPr>
            <a:xfrm>
              <a:off x="6101413" y="1767864"/>
              <a:ext cx="26321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200">
                  <a:solidFill>
                    <a:schemeClr val="dk1"/>
                  </a:solidFill>
                  <a:latin typeface="Calibri"/>
                  <a:ea typeface="Calibri"/>
                  <a:cs typeface="Calibri"/>
                  <a:sym typeface="Calibri"/>
                </a:rPr>
                <a:t>4</a:t>
              </a:r>
              <a:endParaRPr/>
            </a:p>
          </p:txBody>
        </p:sp>
        <p:sp>
          <p:nvSpPr>
            <p:cNvPr id="272" name="Google Shape;272;p19"/>
            <p:cNvSpPr txBox="1"/>
            <p:nvPr/>
          </p:nvSpPr>
          <p:spPr>
            <a:xfrm>
              <a:off x="7282833" y="1767864"/>
              <a:ext cx="380232"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200">
                  <a:solidFill>
                    <a:schemeClr val="dk1"/>
                  </a:solidFill>
                  <a:latin typeface="Calibri"/>
                  <a:ea typeface="Calibri"/>
                  <a:cs typeface="Calibri"/>
                  <a:sym typeface="Calibri"/>
                </a:rPr>
                <a:t>0.6</a:t>
              </a:r>
              <a:endParaRPr/>
            </a:p>
          </p:txBody>
        </p:sp>
      </p:grpSp>
      <p:grpSp>
        <p:nvGrpSpPr>
          <p:cNvPr id="273" name="Google Shape;273;p19"/>
          <p:cNvGrpSpPr/>
          <p:nvPr/>
        </p:nvGrpSpPr>
        <p:grpSpPr>
          <a:xfrm>
            <a:off x="6203279" y="2732252"/>
            <a:ext cx="1753021" cy="276999"/>
            <a:chOff x="6101413" y="1767864"/>
            <a:chExt cx="1519078" cy="240033"/>
          </a:xfrm>
        </p:grpSpPr>
        <p:sp>
          <p:nvSpPr>
            <p:cNvPr id="274" name="Google Shape;274;p19"/>
            <p:cNvSpPr txBox="1"/>
            <p:nvPr/>
          </p:nvSpPr>
          <p:spPr>
            <a:xfrm>
              <a:off x="6101413" y="1767864"/>
              <a:ext cx="228088" cy="2400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200">
                  <a:solidFill>
                    <a:schemeClr val="dk1"/>
                  </a:solidFill>
                  <a:latin typeface="Calibri"/>
                  <a:ea typeface="Calibri"/>
                  <a:cs typeface="Calibri"/>
                  <a:sym typeface="Calibri"/>
                </a:rPr>
                <a:t>3</a:t>
              </a:r>
              <a:endParaRPr sz="1200">
                <a:solidFill>
                  <a:schemeClr val="dk1"/>
                </a:solidFill>
                <a:latin typeface="Calibri"/>
                <a:ea typeface="Calibri"/>
                <a:cs typeface="Calibri"/>
                <a:sym typeface="Calibri"/>
              </a:endParaRPr>
            </a:p>
          </p:txBody>
        </p:sp>
        <p:sp>
          <p:nvSpPr>
            <p:cNvPr id="275" name="Google Shape;275;p19"/>
            <p:cNvSpPr txBox="1"/>
            <p:nvPr/>
          </p:nvSpPr>
          <p:spPr>
            <a:xfrm>
              <a:off x="7291001" y="1767864"/>
              <a:ext cx="329490" cy="2400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200">
                  <a:solidFill>
                    <a:schemeClr val="dk1"/>
                  </a:solidFill>
                  <a:latin typeface="Calibri"/>
                  <a:ea typeface="Calibri"/>
                  <a:cs typeface="Calibri"/>
                  <a:sym typeface="Calibri"/>
                </a:rPr>
                <a:t>0.3</a:t>
              </a:r>
              <a:endParaRPr/>
            </a:p>
          </p:txBody>
        </p:sp>
      </p:grpSp>
      <p:grpSp>
        <p:nvGrpSpPr>
          <p:cNvPr id="276" name="Google Shape;276;p19"/>
          <p:cNvGrpSpPr/>
          <p:nvPr/>
        </p:nvGrpSpPr>
        <p:grpSpPr>
          <a:xfrm>
            <a:off x="6203277" y="3227630"/>
            <a:ext cx="1824388" cy="319658"/>
            <a:chOff x="6101413" y="1767864"/>
            <a:chExt cx="1580921" cy="276999"/>
          </a:xfrm>
        </p:grpSpPr>
        <p:sp>
          <p:nvSpPr>
            <p:cNvPr id="277" name="Google Shape;277;p19"/>
            <p:cNvSpPr txBox="1"/>
            <p:nvPr/>
          </p:nvSpPr>
          <p:spPr>
            <a:xfrm>
              <a:off x="6101413" y="1767864"/>
              <a:ext cx="26321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200">
                  <a:solidFill>
                    <a:schemeClr val="dk1"/>
                  </a:solidFill>
                  <a:latin typeface="Calibri"/>
                  <a:ea typeface="Calibri"/>
                  <a:cs typeface="Calibri"/>
                  <a:sym typeface="Calibri"/>
                </a:rPr>
                <a:t>1</a:t>
              </a:r>
              <a:endParaRPr/>
            </a:p>
          </p:txBody>
        </p:sp>
        <p:sp>
          <p:nvSpPr>
            <p:cNvPr id="278" name="Google Shape;278;p19"/>
            <p:cNvSpPr txBox="1"/>
            <p:nvPr/>
          </p:nvSpPr>
          <p:spPr>
            <a:xfrm>
              <a:off x="7223554" y="1767864"/>
              <a:ext cx="458780"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200">
                  <a:solidFill>
                    <a:schemeClr val="dk1"/>
                  </a:solidFill>
                  <a:latin typeface="Calibri"/>
                  <a:ea typeface="Calibri"/>
                  <a:cs typeface="Calibri"/>
                  <a:sym typeface="Calibri"/>
                </a:rPr>
                <a:t>0.08</a:t>
              </a:r>
              <a:endParaRPr/>
            </a:p>
          </p:txBody>
        </p:sp>
      </p:grpSp>
      <p:grpSp>
        <p:nvGrpSpPr>
          <p:cNvPr id="279" name="Google Shape;279;p19"/>
          <p:cNvGrpSpPr/>
          <p:nvPr/>
        </p:nvGrpSpPr>
        <p:grpSpPr>
          <a:xfrm>
            <a:off x="6203276" y="3476437"/>
            <a:ext cx="1753734" cy="276999"/>
            <a:chOff x="6101413" y="1767864"/>
            <a:chExt cx="1519696" cy="240033"/>
          </a:xfrm>
        </p:grpSpPr>
        <p:sp>
          <p:nvSpPr>
            <p:cNvPr id="280" name="Google Shape;280;p19"/>
            <p:cNvSpPr txBox="1"/>
            <p:nvPr/>
          </p:nvSpPr>
          <p:spPr>
            <a:xfrm>
              <a:off x="6101413" y="1767864"/>
              <a:ext cx="228088" cy="2400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200">
                  <a:solidFill>
                    <a:schemeClr val="dk1"/>
                  </a:solidFill>
                  <a:latin typeface="Calibri"/>
                  <a:ea typeface="Calibri"/>
                  <a:cs typeface="Calibri"/>
                  <a:sym typeface="Calibri"/>
                </a:rPr>
                <a:t>2</a:t>
              </a:r>
              <a:endParaRPr sz="1200">
                <a:solidFill>
                  <a:schemeClr val="dk1"/>
                </a:solidFill>
                <a:latin typeface="Calibri"/>
                <a:ea typeface="Calibri"/>
                <a:cs typeface="Calibri"/>
                <a:sym typeface="Calibri"/>
              </a:endParaRPr>
            </a:p>
          </p:txBody>
        </p:sp>
        <p:sp>
          <p:nvSpPr>
            <p:cNvPr id="281" name="Google Shape;281;p19"/>
            <p:cNvSpPr txBox="1"/>
            <p:nvPr/>
          </p:nvSpPr>
          <p:spPr>
            <a:xfrm>
              <a:off x="7223554" y="1767864"/>
              <a:ext cx="397555" cy="2400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200">
                  <a:solidFill>
                    <a:schemeClr val="dk1"/>
                  </a:solidFill>
                  <a:latin typeface="Calibri"/>
                  <a:ea typeface="Calibri"/>
                  <a:cs typeface="Calibri"/>
                  <a:sym typeface="Calibri"/>
                </a:rPr>
                <a:t>0.10</a:t>
              </a:r>
              <a:endParaRPr/>
            </a:p>
          </p:txBody>
        </p:sp>
      </p:grpSp>
      <p:grpSp>
        <p:nvGrpSpPr>
          <p:cNvPr id="282" name="Google Shape;282;p19"/>
          <p:cNvGrpSpPr/>
          <p:nvPr/>
        </p:nvGrpSpPr>
        <p:grpSpPr>
          <a:xfrm>
            <a:off x="6203276" y="3729250"/>
            <a:ext cx="1753734" cy="276999"/>
            <a:chOff x="6101413" y="1767864"/>
            <a:chExt cx="1519696" cy="240033"/>
          </a:xfrm>
        </p:grpSpPr>
        <p:sp>
          <p:nvSpPr>
            <p:cNvPr id="283" name="Google Shape;283;p19"/>
            <p:cNvSpPr txBox="1"/>
            <p:nvPr/>
          </p:nvSpPr>
          <p:spPr>
            <a:xfrm>
              <a:off x="6101413" y="1767864"/>
              <a:ext cx="228088" cy="2400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200">
                  <a:solidFill>
                    <a:schemeClr val="dk1"/>
                  </a:solidFill>
                  <a:latin typeface="Calibri"/>
                  <a:ea typeface="Calibri"/>
                  <a:cs typeface="Calibri"/>
                  <a:sym typeface="Calibri"/>
                </a:rPr>
                <a:t>1</a:t>
              </a:r>
              <a:endParaRPr sz="1200">
                <a:solidFill>
                  <a:schemeClr val="dk1"/>
                </a:solidFill>
                <a:latin typeface="Calibri"/>
                <a:ea typeface="Calibri"/>
                <a:cs typeface="Calibri"/>
                <a:sym typeface="Calibri"/>
              </a:endParaRPr>
            </a:p>
          </p:txBody>
        </p:sp>
        <p:sp>
          <p:nvSpPr>
            <p:cNvPr id="284" name="Google Shape;284;p19"/>
            <p:cNvSpPr txBox="1"/>
            <p:nvPr/>
          </p:nvSpPr>
          <p:spPr>
            <a:xfrm>
              <a:off x="7223554" y="1767864"/>
              <a:ext cx="397555" cy="2400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200">
                  <a:solidFill>
                    <a:schemeClr val="dk1"/>
                  </a:solidFill>
                  <a:latin typeface="Calibri"/>
                  <a:ea typeface="Calibri"/>
                  <a:cs typeface="Calibri"/>
                  <a:sym typeface="Calibri"/>
                </a:rPr>
                <a:t>0.10</a:t>
              </a:r>
              <a:endParaRPr/>
            </a:p>
          </p:txBody>
        </p:sp>
      </p:grpSp>
      <p:grpSp>
        <p:nvGrpSpPr>
          <p:cNvPr id="285" name="Google Shape;285;p19"/>
          <p:cNvGrpSpPr/>
          <p:nvPr/>
        </p:nvGrpSpPr>
        <p:grpSpPr>
          <a:xfrm>
            <a:off x="6203276" y="3981542"/>
            <a:ext cx="1753734" cy="297431"/>
            <a:chOff x="6101413" y="1767864"/>
            <a:chExt cx="1519696" cy="257739"/>
          </a:xfrm>
        </p:grpSpPr>
        <p:sp>
          <p:nvSpPr>
            <p:cNvPr id="286" name="Google Shape;286;p19"/>
            <p:cNvSpPr txBox="1"/>
            <p:nvPr/>
          </p:nvSpPr>
          <p:spPr>
            <a:xfrm>
              <a:off x="6101413" y="1785569"/>
              <a:ext cx="228088" cy="24003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200">
                  <a:solidFill>
                    <a:schemeClr val="dk1"/>
                  </a:solidFill>
                  <a:latin typeface="Calibri"/>
                  <a:ea typeface="Calibri"/>
                  <a:cs typeface="Calibri"/>
                  <a:sym typeface="Calibri"/>
                </a:rPr>
                <a:t>2</a:t>
              </a:r>
              <a:endParaRPr sz="1200">
                <a:solidFill>
                  <a:schemeClr val="dk1"/>
                </a:solidFill>
                <a:latin typeface="Calibri"/>
                <a:ea typeface="Calibri"/>
                <a:cs typeface="Calibri"/>
                <a:sym typeface="Calibri"/>
              </a:endParaRPr>
            </a:p>
          </p:txBody>
        </p:sp>
        <p:sp>
          <p:nvSpPr>
            <p:cNvPr id="287" name="Google Shape;287;p19"/>
            <p:cNvSpPr txBox="1"/>
            <p:nvPr/>
          </p:nvSpPr>
          <p:spPr>
            <a:xfrm>
              <a:off x="7223554" y="1767864"/>
              <a:ext cx="397555" cy="24003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200">
                  <a:solidFill>
                    <a:schemeClr val="dk1"/>
                  </a:solidFill>
                  <a:latin typeface="Calibri"/>
                  <a:ea typeface="Calibri"/>
                  <a:cs typeface="Calibri"/>
                  <a:sym typeface="Calibri"/>
                </a:rPr>
                <a:t>0.10</a:t>
              </a:r>
              <a:endParaRPr/>
            </a:p>
          </p:txBody>
        </p:sp>
      </p:grpSp>
      <p:grpSp>
        <p:nvGrpSpPr>
          <p:cNvPr id="288" name="Google Shape;288;p19"/>
          <p:cNvGrpSpPr/>
          <p:nvPr/>
        </p:nvGrpSpPr>
        <p:grpSpPr>
          <a:xfrm>
            <a:off x="6203276" y="4245349"/>
            <a:ext cx="1753734" cy="276999"/>
            <a:chOff x="6101413" y="1767864"/>
            <a:chExt cx="1519696" cy="240033"/>
          </a:xfrm>
        </p:grpSpPr>
        <p:sp>
          <p:nvSpPr>
            <p:cNvPr id="289" name="Google Shape;289;p19"/>
            <p:cNvSpPr txBox="1"/>
            <p:nvPr/>
          </p:nvSpPr>
          <p:spPr>
            <a:xfrm>
              <a:off x="6101413" y="1767864"/>
              <a:ext cx="228088" cy="2400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200">
                  <a:solidFill>
                    <a:schemeClr val="dk1"/>
                  </a:solidFill>
                  <a:latin typeface="Calibri"/>
                  <a:ea typeface="Calibri"/>
                  <a:cs typeface="Calibri"/>
                  <a:sym typeface="Calibri"/>
                </a:rPr>
                <a:t>1</a:t>
              </a:r>
              <a:endParaRPr sz="1200">
                <a:solidFill>
                  <a:schemeClr val="dk1"/>
                </a:solidFill>
                <a:latin typeface="Calibri"/>
                <a:ea typeface="Calibri"/>
                <a:cs typeface="Calibri"/>
                <a:sym typeface="Calibri"/>
              </a:endParaRPr>
            </a:p>
          </p:txBody>
        </p:sp>
        <p:sp>
          <p:nvSpPr>
            <p:cNvPr id="290" name="Google Shape;290;p19"/>
            <p:cNvSpPr txBox="1"/>
            <p:nvPr/>
          </p:nvSpPr>
          <p:spPr>
            <a:xfrm>
              <a:off x="7223554" y="1767864"/>
              <a:ext cx="397555" cy="2400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200">
                  <a:solidFill>
                    <a:schemeClr val="dk1"/>
                  </a:solidFill>
                  <a:latin typeface="Calibri"/>
                  <a:ea typeface="Calibri"/>
                  <a:cs typeface="Calibri"/>
                  <a:sym typeface="Calibri"/>
                </a:rPr>
                <a:t>0.10</a:t>
              </a:r>
              <a:endParaRPr/>
            </a:p>
          </p:txBody>
        </p:sp>
      </p:grpSp>
      <p:sp>
        <p:nvSpPr>
          <p:cNvPr id="291" name="Google Shape;291;p19"/>
          <p:cNvSpPr/>
          <p:nvPr/>
        </p:nvSpPr>
        <p:spPr>
          <a:xfrm>
            <a:off x="5736447" y="4515916"/>
            <a:ext cx="1262033" cy="56756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2" name="Google Shape;292;p19"/>
          <p:cNvSpPr txBox="1"/>
          <p:nvPr/>
        </p:nvSpPr>
        <p:spPr>
          <a:xfrm>
            <a:off x="7498231" y="4522698"/>
            <a:ext cx="46198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200">
                <a:solidFill>
                  <a:schemeClr val="lt1"/>
                </a:solidFill>
                <a:latin typeface="Calibri"/>
                <a:ea typeface="Calibri"/>
                <a:cs typeface="Calibri"/>
                <a:sym typeface="Calibri"/>
              </a:rPr>
              <a:t>2.66</a:t>
            </a:r>
            <a:endParaRPr/>
          </a:p>
        </p:txBody>
      </p:sp>
      <p:sp>
        <p:nvSpPr>
          <p:cNvPr id="293" name="Google Shape;293;p19"/>
          <p:cNvSpPr txBox="1"/>
          <p:nvPr/>
        </p:nvSpPr>
        <p:spPr>
          <a:xfrm>
            <a:off x="7083633" y="1188279"/>
            <a:ext cx="149143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200">
                <a:solidFill>
                  <a:schemeClr val="lt1"/>
                </a:solidFill>
                <a:latin typeface="Calibri"/>
                <a:ea typeface="Calibri"/>
                <a:cs typeface="Calibri"/>
                <a:sym typeface="Calibri"/>
              </a:rPr>
              <a:t>VALOR PONDERADO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sp>
        <p:nvSpPr>
          <p:cNvPr id="39" name="Google Shape;39;p2"/>
          <p:cNvSpPr/>
          <p:nvPr/>
        </p:nvSpPr>
        <p:spPr>
          <a:xfrm>
            <a:off x="504825" y="520700"/>
            <a:ext cx="584200" cy="584200"/>
          </a:xfrm>
          <a:prstGeom prst="ellipse">
            <a:avLst/>
          </a:prstGeom>
          <a:solidFill>
            <a:srgbClr val="95979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40" name="Google Shape;40;p2"/>
          <p:cNvSpPr/>
          <p:nvPr/>
        </p:nvSpPr>
        <p:spPr>
          <a:xfrm>
            <a:off x="1186789" y="711873"/>
            <a:ext cx="1354282" cy="201850"/>
          </a:xfrm>
          <a:prstGeom prst="rect">
            <a:avLst/>
          </a:prstGeom>
          <a:noFill/>
          <a:ln>
            <a:noFill/>
          </a:ln>
        </p:spPr>
        <p:txBody>
          <a:bodyPr anchorCtr="0" anchor="t" bIns="0" lIns="0" spcFirstLastPara="1" rIns="0" wrap="square" tIns="0">
            <a:spAutoFit/>
          </a:bodyPr>
          <a:lstStyle/>
          <a:p>
            <a:pPr indent="0" lvl="0" marL="0" marR="0" rtl="0" algn="l">
              <a:lnSpc>
                <a:spcPct val="80000"/>
              </a:lnSpc>
              <a:spcBef>
                <a:spcPts val="0"/>
              </a:spcBef>
              <a:spcAft>
                <a:spcPts val="0"/>
              </a:spcAft>
              <a:buNone/>
            </a:pPr>
            <a:r>
              <a:rPr b="1" lang="es-PE" sz="1600">
                <a:solidFill>
                  <a:srgbClr val="7F7F7F"/>
                </a:solidFill>
                <a:latin typeface="Calibri"/>
                <a:ea typeface="Calibri"/>
                <a:cs typeface="Calibri"/>
                <a:sym typeface="Calibri"/>
              </a:rPr>
              <a:t>INTRODUCCIÓN</a:t>
            </a:r>
            <a:endParaRPr/>
          </a:p>
        </p:txBody>
      </p:sp>
      <p:cxnSp>
        <p:nvCxnSpPr>
          <p:cNvPr id="41" name="Google Shape;41;p2"/>
          <p:cNvCxnSpPr/>
          <p:nvPr/>
        </p:nvCxnSpPr>
        <p:spPr>
          <a:xfrm rot="10800000">
            <a:off x="2700338" y="804862"/>
            <a:ext cx="5844174" cy="0"/>
          </a:xfrm>
          <a:prstGeom prst="straightConnector1">
            <a:avLst/>
          </a:prstGeom>
          <a:noFill/>
          <a:ln cap="flat" cmpd="sng" w="12700">
            <a:solidFill>
              <a:srgbClr val="7F7F7F"/>
            </a:solidFill>
            <a:prstDash val="solid"/>
            <a:round/>
            <a:headEnd len="sm" w="sm" type="none"/>
            <a:tailEnd len="sm" w="sm" type="none"/>
          </a:ln>
        </p:spPr>
      </p:cxnSp>
      <p:pic>
        <p:nvPicPr>
          <p:cNvPr id="42" name="Google Shape;42;p2"/>
          <p:cNvPicPr preferRelativeResize="0"/>
          <p:nvPr/>
        </p:nvPicPr>
        <p:blipFill rotWithShape="1">
          <a:blip r:embed="rId3">
            <a:alphaModFix/>
          </a:blip>
          <a:srcRect b="0" l="0" r="0" t="0"/>
          <a:stretch/>
        </p:blipFill>
        <p:spPr>
          <a:xfrm>
            <a:off x="598446" y="638175"/>
            <a:ext cx="338179" cy="347896"/>
          </a:xfrm>
          <a:prstGeom prst="rect">
            <a:avLst/>
          </a:prstGeom>
          <a:noFill/>
          <a:ln>
            <a:noFill/>
          </a:ln>
        </p:spPr>
      </p:pic>
      <p:sp>
        <p:nvSpPr>
          <p:cNvPr id="43" name="Google Shape;43;p2"/>
          <p:cNvSpPr txBox="1"/>
          <p:nvPr/>
        </p:nvSpPr>
        <p:spPr>
          <a:xfrm>
            <a:off x="1186789" y="1381125"/>
            <a:ext cx="7272999" cy="1938992"/>
          </a:xfrm>
          <a:prstGeom prst="rect">
            <a:avLst/>
          </a:prstGeom>
          <a:noFill/>
          <a:ln>
            <a:noFill/>
          </a:ln>
        </p:spPr>
        <p:txBody>
          <a:bodyPr anchorCtr="0" anchor="t" bIns="0" lIns="0" spcFirstLastPara="1" rIns="0" wrap="square" tIns="0">
            <a:spAutoFit/>
          </a:bodyPr>
          <a:lstStyle/>
          <a:p>
            <a:pPr indent="-168275" lvl="0" marL="180975" marR="0" rtl="0" algn="l">
              <a:spcBef>
                <a:spcPts val="0"/>
              </a:spcBef>
              <a:spcAft>
                <a:spcPts val="0"/>
              </a:spcAft>
              <a:buClr>
                <a:srgbClr val="13ADA0"/>
              </a:buClr>
              <a:buSzPts val="1800"/>
              <a:buFont typeface="Arial"/>
              <a:buChar char="•"/>
            </a:pPr>
            <a:r>
              <a:rPr b="1" lang="es-PE" sz="1800">
                <a:solidFill>
                  <a:schemeClr val="dk1"/>
                </a:solidFill>
                <a:latin typeface="Calibri"/>
                <a:ea typeface="Calibri"/>
                <a:cs typeface="Calibri"/>
                <a:sym typeface="Calibri"/>
              </a:rPr>
              <a:t>Veremos</a:t>
            </a:r>
            <a:r>
              <a:rPr lang="es-PE" sz="1800">
                <a:solidFill>
                  <a:schemeClr val="dk1"/>
                </a:solidFill>
                <a:latin typeface="Calibri"/>
                <a:ea typeface="Calibri"/>
                <a:cs typeface="Calibri"/>
                <a:sym typeface="Calibri"/>
              </a:rPr>
              <a:t> la Matriz EFI que permite realizar un análisis cuantitativo del factor interno de la empresa.</a:t>
            </a:r>
            <a:endParaRPr/>
          </a:p>
          <a:p>
            <a:pPr indent="-53975" lvl="0" marL="180975" marR="0" rtl="0" algn="l">
              <a:spcBef>
                <a:spcPts val="0"/>
              </a:spcBef>
              <a:spcAft>
                <a:spcPts val="0"/>
              </a:spcAft>
              <a:buClr>
                <a:srgbClr val="13ADA0"/>
              </a:buClr>
              <a:buSzPts val="1800"/>
              <a:buFont typeface="Arial"/>
              <a:buNone/>
            </a:pPr>
            <a:r>
              <a:t/>
            </a:r>
            <a:endParaRPr sz="1800">
              <a:solidFill>
                <a:schemeClr val="dk1"/>
              </a:solidFill>
              <a:latin typeface="Calibri"/>
              <a:ea typeface="Calibri"/>
              <a:cs typeface="Calibri"/>
              <a:sym typeface="Calibri"/>
            </a:endParaRPr>
          </a:p>
          <a:p>
            <a:pPr indent="-168275" lvl="0" marL="180975" marR="0" rtl="0" algn="l">
              <a:spcBef>
                <a:spcPts val="0"/>
              </a:spcBef>
              <a:spcAft>
                <a:spcPts val="0"/>
              </a:spcAft>
              <a:buClr>
                <a:srgbClr val="13ADA0"/>
              </a:buClr>
              <a:buSzPts val="1800"/>
              <a:buFont typeface="Arial"/>
              <a:buChar char="•"/>
            </a:pPr>
            <a:r>
              <a:rPr b="1" lang="es-PE" sz="1800">
                <a:solidFill>
                  <a:schemeClr val="dk1"/>
                </a:solidFill>
                <a:latin typeface="Calibri"/>
                <a:ea typeface="Calibri"/>
                <a:cs typeface="Calibri"/>
                <a:sym typeface="Calibri"/>
              </a:rPr>
              <a:t>También veremos </a:t>
            </a:r>
            <a:r>
              <a:rPr lang="es-PE" sz="1800">
                <a:solidFill>
                  <a:schemeClr val="dk1"/>
                </a:solidFill>
                <a:latin typeface="Calibri"/>
                <a:ea typeface="Calibri"/>
                <a:cs typeface="Calibri"/>
                <a:sym typeface="Calibri"/>
              </a:rPr>
              <a:t>la Matriz EFE que analiza de manera cuantitativa el factor externo de la empresa. </a:t>
            </a:r>
            <a:endParaRPr/>
          </a:p>
          <a:p>
            <a:pPr indent="-53975" lvl="0" marL="180975" marR="0" rtl="0" algn="l">
              <a:spcBef>
                <a:spcPts val="0"/>
              </a:spcBef>
              <a:spcAft>
                <a:spcPts val="0"/>
              </a:spcAft>
              <a:buClr>
                <a:srgbClr val="13ADA0"/>
              </a:buClr>
              <a:buSzPts val="1800"/>
              <a:buFont typeface="Arial"/>
              <a:buNone/>
            </a:pPr>
            <a:r>
              <a:t/>
            </a:r>
            <a:endParaRPr sz="1800">
              <a:solidFill>
                <a:schemeClr val="dk1"/>
              </a:solidFill>
              <a:latin typeface="Calibri"/>
              <a:ea typeface="Calibri"/>
              <a:cs typeface="Calibri"/>
              <a:sym typeface="Calibri"/>
            </a:endParaRPr>
          </a:p>
          <a:p>
            <a:pPr indent="-168275" lvl="0" marL="180975" marR="0" rtl="0" algn="l">
              <a:spcBef>
                <a:spcPts val="0"/>
              </a:spcBef>
              <a:spcAft>
                <a:spcPts val="0"/>
              </a:spcAft>
              <a:buClr>
                <a:srgbClr val="13ADA0"/>
              </a:buClr>
              <a:buSzPts val="1800"/>
              <a:buFont typeface="Arial"/>
              <a:buChar char="•"/>
            </a:pPr>
            <a:r>
              <a:rPr b="1" lang="es-PE" sz="1800">
                <a:solidFill>
                  <a:schemeClr val="dk1"/>
                </a:solidFill>
                <a:latin typeface="Calibri"/>
                <a:ea typeface="Calibri"/>
                <a:cs typeface="Calibri"/>
                <a:sym typeface="Calibri"/>
              </a:rPr>
              <a:t>Desarrollaremos</a:t>
            </a:r>
            <a:r>
              <a:rPr lang="es-PE" sz="1800">
                <a:solidFill>
                  <a:schemeClr val="dk1"/>
                </a:solidFill>
                <a:latin typeface="Calibri"/>
                <a:ea typeface="Calibri"/>
                <a:cs typeface="Calibri"/>
                <a:sym typeface="Calibri"/>
              </a:rPr>
              <a:t> en base a la información de un caso, la Matriz EFE y EFI.</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graphicFrame>
        <p:nvGraphicFramePr>
          <p:cNvPr id="298" name="Google Shape;298;p20"/>
          <p:cNvGraphicFramePr/>
          <p:nvPr/>
        </p:nvGraphicFramePr>
        <p:xfrm>
          <a:off x="503238" y="1120841"/>
          <a:ext cx="3000000" cy="3000000"/>
        </p:xfrm>
        <a:graphic>
          <a:graphicData uri="http://schemas.openxmlformats.org/drawingml/2006/table">
            <a:tbl>
              <a:tblPr bandRow="1" firstRow="1">
                <a:noFill/>
                <a:tableStyleId>{E8DB1721-E114-4B63-BE66-79971935CBBE}</a:tableStyleId>
              </a:tblPr>
              <a:tblGrid>
                <a:gridCol w="4251000"/>
                <a:gridCol w="1200550"/>
                <a:gridCol w="1182400"/>
                <a:gridCol w="1530575"/>
              </a:tblGrid>
              <a:tr h="221075">
                <a:tc>
                  <a:txBody>
                    <a:bodyPr/>
                    <a:lstStyle/>
                    <a:p>
                      <a:pPr indent="0" lvl="0" marL="0" marR="0" rtl="0" algn="l">
                        <a:spcBef>
                          <a:spcPts val="0"/>
                        </a:spcBef>
                        <a:spcAft>
                          <a:spcPts val="0"/>
                        </a:spcAft>
                        <a:buNone/>
                      </a:pPr>
                      <a:r>
                        <a:rPr b="1" lang="es-PE" sz="1200">
                          <a:solidFill>
                            <a:schemeClr val="lt1"/>
                          </a:solidFill>
                          <a:latin typeface="Calibri"/>
                          <a:ea typeface="Calibri"/>
                          <a:cs typeface="Calibri"/>
                          <a:sym typeface="Calibri"/>
                        </a:rPr>
                        <a:t>FACTORES EXTERNOS</a:t>
                      </a:r>
                      <a:endParaRPr/>
                    </a:p>
                  </a:txBody>
                  <a:tcPr marT="25725" marB="25725" marR="51450" marL="51450" anchor="ctr">
                    <a:solidFill>
                      <a:srgbClr val="8058A6"/>
                    </a:solidFill>
                  </a:tcPr>
                </a:tc>
                <a:tc>
                  <a:txBody>
                    <a:bodyPr/>
                    <a:lstStyle/>
                    <a:p>
                      <a:pPr indent="0" lvl="0" marL="0" marR="0" rtl="0" algn="ctr">
                        <a:spcBef>
                          <a:spcPts val="0"/>
                        </a:spcBef>
                        <a:spcAft>
                          <a:spcPts val="0"/>
                        </a:spcAft>
                        <a:buNone/>
                      </a:pPr>
                      <a:r>
                        <a:rPr lang="es-PE" sz="1200">
                          <a:latin typeface="Calibri"/>
                          <a:ea typeface="Calibri"/>
                          <a:cs typeface="Calibri"/>
                          <a:sym typeface="Calibri"/>
                        </a:rPr>
                        <a:t>PESO</a:t>
                      </a:r>
                      <a:endParaRPr/>
                    </a:p>
                  </a:txBody>
                  <a:tcPr marT="25725" marB="25725" marR="51450" marL="51450" anchor="ctr">
                    <a:solidFill>
                      <a:srgbClr val="8058A6"/>
                    </a:solidFill>
                  </a:tcPr>
                </a:tc>
                <a:tc>
                  <a:txBody>
                    <a:bodyPr/>
                    <a:lstStyle/>
                    <a:p>
                      <a:pPr indent="0" lvl="0" marL="0" marR="0" rtl="0" algn="ctr">
                        <a:spcBef>
                          <a:spcPts val="0"/>
                        </a:spcBef>
                        <a:spcAft>
                          <a:spcPts val="0"/>
                        </a:spcAft>
                        <a:buNone/>
                      </a:pPr>
                      <a:r>
                        <a:rPr lang="es-PE" sz="1200">
                          <a:latin typeface="Calibri"/>
                          <a:ea typeface="Calibri"/>
                          <a:cs typeface="Calibri"/>
                          <a:sym typeface="Calibri"/>
                        </a:rPr>
                        <a:t>CALIFICACIÓN</a:t>
                      </a:r>
                      <a:endParaRPr/>
                    </a:p>
                  </a:txBody>
                  <a:tcPr marT="25725" marB="25725" marR="51450" marL="51450" anchor="ctr">
                    <a:solidFill>
                      <a:srgbClr val="8058A6"/>
                    </a:solidFill>
                  </a:tcPr>
                </a:tc>
                <a:tc>
                  <a:txBody>
                    <a:bodyPr/>
                    <a:lstStyle/>
                    <a:p>
                      <a:pPr indent="0" lvl="0" marL="0" marR="0" rtl="0" algn="ctr">
                        <a:spcBef>
                          <a:spcPts val="0"/>
                        </a:spcBef>
                        <a:spcAft>
                          <a:spcPts val="0"/>
                        </a:spcAft>
                        <a:buNone/>
                      </a:pPr>
                      <a:r>
                        <a:rPr lang="es-PE" sz="1200">
                          <a:latin typeface="Calibri"/>
                          <a:ea typeface="Calibri"/>
                          <a:cs typeface="Calibri"/>
                          <a:sym typeface="Calibri"/>
                        </a:rPr>
                        <a:t>VALOR PONDERADO</a:t>
                      </a:r>
                      <a:endParaRPr/>
                    </a:p>
                  </a:txBody>
                  <a:tcPr marT="25725" marB="25725" marR="51450" marL="51450" anchor="ctr">
                    <a:solidFill>
                      <a:srgbClr val="8058A6"/>
                    </a:solidFill>
                  </a:tcPr>
                </a:tc>
              </a:tr>
              <a:tr h="221075">
                <a:tc gridSpan="4">
                  <a:txBody>
                    <a:bodyPr/>
                    <a:lstStyle/>
                    <a:p>
                      <a:pPr indent="0" lvl="0" marL="0" marR="0" rtl="0" algn="l">
                        <a:spcBef>
                          <a:spcPts val="0"/>
                        </a:spcBef>
                        <a:spcAft>
                          <a:spcPts val="0"/>
                        </a:spcAft>
                        <a:buNone/>
                      </a:pPr>
                      <a:r>
                        <a:rPr b="1" lang="es-PE" sz="1200">
                          <a:solidFill>
                            <a:schemeClr val="lt1"/>
                          </a:solidFill>
                          <a:latin typeface="Calibri"/>
                          <a:ea typeface="Calibri"/>
                          <a:cs typeface="Calibri"/>
                          <a:sym typeface="Calibri"/>
                        </a:rPr>
                        <a:t>OPORTUNIDADES</a:t>
                      </a:r>
                      <a:endParaRPr b="1" sz="1200">
                        <a:solidFill>
                          <a:schemeClr val="lt1"/>
                        </a:solidFill>
                      </a:endParaRPr>
                    </a:p>
                  </a:txBody>
                  <a:tcPr marT="25725" marB="25725" marR="51450" marL="51450" anchor="ctr">
                    <a:solidFill>
                      <a:srgbClr val="13ADA0"/>
                    </a:solidFill>
                  </a:tcPr>
                </a:tc>
                <a:tc hMerge="1"/>
                <a:tc hMerge="1"/>
                <a:tc hMerge="1"/>
              </a:tr>
              <a:tr h="221075">
                <a:tc>
                  <a:txBody>
                    <a:bodyPr/>
                    <a:lstStyle/>
                    <a:p>
                      <a:pPr indent="0" lvl="0" marL="0" marR="0" rtl="0" algn="l">
                        <a:spcBef>
                          <a:spcPts val="0"/>
                        </a:spcBef>
                        <a:spcAft>
                          <a:spcPts val="0"/>
                        </a:spcAft>
                        <a:buNone/>
                      </a:pPr>
                      <a:r>
                        <a:rPr lang="es-PE" sz="1200">
                          <a:latin typeface="Calibri"/>
                          <a:ea typeface="Calibri"/>
                          <a:cs typeface="Calibri"/>
                          <a:sym typeface="Calibri"/>
                        </a:rPr>
                        <a:t>O1: Crecimiento económico del país</a:t>
                      </a:r>
                      <a:endParaRPr/>
                    </a:p>
                  </a:txBody>
                  <a:tcPr marT="25725" marB="25725" marR="51450" marL="51450" anchor="ctr">
                    <a:solidFill>
                      <a:srgbClr val="F2F2F2"/>
                    </a:solidFill>
                  </a:tcPr>
                </a:tc>
                <a:tc>
                  <a:txBody>
                    <a:bodyPr/>
                    <a:lstStyle/>
                    <a:p>
                      <a:pPr indent="0" lvl="0" marL="0" marR="0" rtl="0" algn="ctr">
                        <a:spcBef>
                          <a:spcPts val="0"/>
                        </a:spcBef>
                        <a:spcAft>
                          <a:spcPts val="0"/>
                        </a:spcAft>
                        <a:buNone/>
                      </a:pPr>
                      <a:r>
                        <a:rPr lang="es-PE" sz="1200"/>
                        <a:t>0.08</a:t>
                      </a:r>
                      <a:endParaRPr/>
                    </a:p>
                  </a:txBody>
                  <a:tcPr marT="25725" marB="25725" marR="51450" marL="51450" anchor="ctr">
                    <a:solidFill>
                      <a:srgbClr val="F2F2F2"/>
                    </a:solidFill>
                  </a:tcPr>
                </a:tc>
                <a:tc>
                  <a:txBody>
                    <a:bodyPr/>
                    <a:lstStyle/>
                    <a:p>
                      <a:pPr indent="0" lvl="0" marL="0" marR="0" rtl="0" algn="ctr">
                        <a:spcBef>
                          <a:spcPts val="0"/>
                        </a:spcBef>
                        <a:spcAft>
                          <a:spcPts val="0"/>
                        </a:spcAft>
                        <a:buNone/>
                      </a:pPr>
                      <a:r>
                        <a:rPr lang="es-PE" sz="1200"/>
                        <a:t>3</a:t>
                      </a:r>
                      <a:endParaRPr/>
                    </a:p>
                  </a:txBody>
                  <a:tcPr marT="25725" marB="25725" marR="51450" marL="51450" anchor="ctr">
                    <a:solidFill>
                      <a:srgbClr val="F2F2F2"/>
                    </a:solidFill>
                  </a:tcPr>
                </a:tc>
                <a:tc>
                  <a:txBody>
                    <a:bodyPr/>
                    <a:lstStyle/>
                    <a:p>
                      <a:pPr indent="0" lvl="0" marL="0" marR="0" rtl="0" algn="ctr">
                        <a:spcBef>
                          <a:spcPts val="0"/>
                        </a:spcBef>
                        <a:spcAft>
                          <a:spcPts val="0"/>
                        </a:spcAft>
                        <a:buNone/>
                      </a:pPr>
                      <a:r>
                        <a:rPr lang="es-PE" sz="1200"/>
                        <a:t>0.24</a:t>
                      </a:r>
                      <a:endParaRPr/>
                    </a:p>
                  </a:txBody>
                  <a:tcPr marT="25725" marB="25725" marR="51450" marL="51450" anchor="ctr">
                    <a:solidFill>
                      <a:srgbClr val="F2F2F2"/>
                    </a:solidFill>
                  </a:tcPr>
                </a:tc>
              </a:tr>
              <a:tr h="289100">
                <a:tc>
                  <a:txBody>
                    <a:bodyPr/>
                    <a:lstStyle/>
                    <a:p>
                      <a:pPr indent="0" lvl="0" marL="0" marR="0" rtl="0" algn="l">
                        <a:spcBef>
                          <a:spcPts val="0"/>
                        </a:spcBef>
                        <a:spcAft>
                          <a:spcPts val="0"/>
                        </a:spcAft>
                        <a:buNone/>
                      </a:pPr>
                      <a:r>
                        <a:rPr lang="es-PE" sz="1200">
                          <a:latin typeface="Calibri"/>
                          <a:ea typeface="Calibri"/>
                          <a:cs typeface="Calibri"/>
                          <a:sym typeface="Calibri"/>
                        </a:rPr>
                        <a:t>O2: Aumento ingresos NSE A y B</a:t>
                      </a:r>
                      <a:endParaRPr/>
                    </a:p>
                  </a:txBody>
                  <a:tcPr marT="25725" marB="25725" marR="51450" marL="51450" anchor="ctr">
                    <a:solidFill>
                      <a:srgbClr val="F2F2F2"/>
                    </a:solidFill>
                  </a:tcPr>
                </a:tc>
                <a:tc>
                  <a:txBody>
                    <a:bodyPr/>
                    <a:lstStyle/>
                    <a:p>
                      <a:pPr indent="0" lvl="0" marL="0" marR="0" rtl="0" algn="ctr">
                        <a:spcBef>
                          <a:spcPts val="0"/>
                        </a:spcBef>
                        <a:spcAft>
                          <a:spcPts val="0"/>
                        </a:spcAft>
                        <a:buNone/>
                      </a:pPr>
                      <a:r>
                        <a:rPr lang="es-PE" sz="1200"/>
                        <a:t>0.08</a:t>
                      </a:r>
                      <a:endParaRPr/>
                    </a:p>
                  </a:txBody>
                  <a:tcPr marT="25725" marB="25725" marR="51450" marL="51450" anchor="ctr">
                    <a:solidFill>
                      <a:srgbClr val="F2F2F2"/>
                    </a:solidFill>
                  </a:tcPr>
                </a:tc>
                <a:tc>
                  <a:txBody>
                    <a:bodyPr/>
                    <a:lstStyle/>
                    <a:p>
                      <a:pPr indent="0" lvl="0" marL="0" marR="0" rtl="0" algn="ctr">
                        <a:spcBef>
                          <a:spcPts val="0"/>
                        </a:spcBef>
                        <a:spcAft>
                          <a:spcPts val="0"/>
                        </a:spcAft>
                        <a:buNone/>
                      </a:pPr>
                      <a:r>
                        <a:rPr lang="es-PE" sz="1200"/>
                        <a:t>3</a:t>
                      </a:r>
                      <a:endParaRPr/>
                    </a:p>
                  </a:txBody>
                  <a:tcPr marT="25725" marB="25725" marR="51450" marL="51450" anchor="ctr">
                    <a:solidFill>
                      <a:srgbClr val="F2F2F2"/>
                    </a:solidFill>
                  </a:tcPr>
                </a:tc>
                <a:tc>
                  <a:txBody>
                    <a:bodyPr/>
                    <a:lstStyle/>
                    <a:p>
                      <a:pPr indent="0" lvl="0" marL="0" marR="0" rtl="0" algn="ctr">
                        <a:spcBef>
                          <a:spcPts val="0"/>
                        </a:spcBef>
                        <a:spcAft>
                          <a:spcPts val="0"/>
                        </a:spcAft>
                        <a:buNone/>
                      </a:pPr>
                      <a:r>
                        <a:rPr lang="es-PE" sz="1200"/>
                        <a:t>0.24</a:t>
                      </a:r>
                      <a:endParaRPr/>
                    </a:p>
                  </a:txBody>
                  <a:tcPr marT="25725" marB="25725" marR="51450" marL="51450" anchor="ctr">
                    <a:solidFill>
                      <a:srgbClr val="F2F2F2"/>
                    </a:solidFill>
                  </a:tcPr>
                </a:tc>
              </a:tr>
              <a:tr h="221075">
                <a:tc>
                  <a:txBody>
                    <a:bodyPr/>
                    <a:lstStyle/>
                    <a:p>
                      <a:pPr indent="0" lvl="0" marL="0" marR="0" rtl="0" algn="l">
                        <a:spcBef>
                          <a:spcPts val="0"/>
                        </a:spcBef>
                        <a:spcAft>
                          <a:spcPts val="0"/>
                        </a:spcAft>
                        <a:buNone/>
                      </a:pPr>
                      <a:r>
                        <a:rPr lang="es-PE" sz="1200">
                          <a:latin typeface="Calibri"/>
                          <a:ea typeface="Calibri"/>
                          <a:cs typeface="Calibri"/>
                          <a:sym typeface="Calibri"/>
                        </a:rPr>
                        <a:t>O3: Crecimiento, moda, cuidado personal con</a:t>
                      </a:r>
                      <a:r>
                        <a:rPr lang="es-PE" sz="1200">
                          <a:latin typeface="Calibri"/>
                          <a:ea typeface="Calibri"/>
                          <a:cs typeface="Calibri"/>
                          <a:sym typeface="Calibri"/>
                        </a:rPr>
                        <a:t> </a:t>
                      </a:r>
                      <a:r>
                        <a:rPr lang="es-PE" sz="1200">
                          <a:latin typeface="Calibri"/>
                          <a:ea typeface="Calibri"/>
                          <a:cs typeface="Calibri"/>
                          <a:sym typeface="Calibri"/>
                        </a:rPr>
                        <a:t>productos naturales</a:t>
                      </a:r>
                      <a:endParaRPr/>
                    </a:p>
                  </a:txBody>
                  <a:tcPr marT="25725" marB="25725" marR="51450" marL="51450" anchor="ctr">
                    <a:solidFill>
                      <a:srgbClr val="F2F2F2"/>
                    </a:solidFill>
                  </a:tcPr>
                </a:tc>
                <a:tc>
                  <a:txBody>
                    <a:bodyPr/>
                    <a:lstStyle/>
                    <a:p>
                      <a:pPr indent="0" lvl="0" marL="0" marR="0" rtl="0" algn="ctr">
                        <a:spcBef>
                          <a:spcPts val="0"/>
                        </a:spcBef>
                        <a:spcAft>
                          <a:spcPts val="0"/>
                        </a:spcAft>
                        <a:buNone/>
                      </a:pPr>
                      <a:r>
                        <a:rPr lang="es-PE" sz="1200"/>
                        <a:t>0.10</a:t>
                      </a:r>
                      <a:endParaRPr/>
                    </a:p>
                  </a:txBody>
                  <a:tcPr marT="25725" marB="25725" marR="51450" marL="51450" anchor="ctr">
                    <a:solidFill>
                      <a:srgbClr val="F2F2F2"/>
                    </a:solidFill>
                  </a:tcPr>
                </a:tc>
                <a:tc>
                  <a:txBody>
                    <a:bodyPr/>
                    <a:lstStyle/>
                    <a:p>
                      <a:pPr indent="0" lvl="0" marL="0" marR="0" rtl="0" algn="ctr">
                        <a:spcBef>
                          <a:spcPts val="0"/>
                        </a:spcBef>
                        <a:spcAft>
                          <a:spcPts val="0"/>
                        </a:spcAft>
                        <a:buNone/>
                      </a:pPr>
                      <a:r>
                        <a:rPr lang="es-PE" sz="1200"/>
                        <a:t>4</a:t>
                      </a:r>
                      <a:endParaRPr/>
                    </a:p>
                  </a:txBody>
                  <a:tcPr marT="25725" marB="25725" marR="51450" marL="51450" anchor="ctr">
                    <a:solidFill>
                      <a:srgbClr val="F2F2F2"/>
                    </a:solidFill>
                  </a:tcPr>
                </a:tc>
                <a:tc>
                  <a:txBody>
                    <a:bodyPr/>
                    <a:lstStyle/>
                    <a:p>
                      <a:pPr indent="0" lvl="0" marL="0" marR="0" rtl="0" algn="ctr">
                        <a:spcBef>
                          <a:spcPts val="0"/>
                        </a:spcBef>
                        <a:spcAft>
                          <a:spcPts val="0"/>
                        </a:spcAft>
                        <a:buNone/>
                      </a:pPr>
                      <a:r>
                        <a:rPr lang="es-PE" sz="1200"/>
                        <a:t>0.4</a:t>
                      </a:r>
                      <a:endParaRPr/>
                    </a:p>
                  </a:txBody>
                  <a:tcPr marT="25725" marB="25725" marR="51450" marL="51450" anchor="ctr">
                    <a:solidFill>
                      <a:srgbClr val="F2F2F2"/>
                    </a:solidFill>
                  </a:tcPr>
                </a:tc>
              </a:tr>
              <a:tr h="221075">
                <a:tc>
                  <a:txBody>
                    <a:bodyPr/>
                    <a:lstStyle/>
                    <a:p>
                      <a:pPr indent="0" lvl="0" marL="0" marR="0" rtl="0" algn="l">
                        <a:spcBef>
                          <a:spcPts val="0"/>
                        </a:spcBef>
                        <a:spcAft>
                          <a:spcPts val="0"/>
                        </a:spcAft>
                        <a:buNone/>
                      </a:pPr>
                      <a:r>
                        <a:rPr lang="es-PE" sz="1200">
                          <a:latin typeface="Calibri"/>
                          <a:ea typeface="Calibri"/>
                          <a:cs typeface="Calibri"/>
                          <a:sym typeface="Calibri"/>
                        </a:rPr>
                        <a:t>O4: Crecimiento ventas por internet</a:t>
                      </a:r>
                      <a:endParaRPr/>
                    </a:p>
                  </a:txBody>
                  <a:tcPr marT="25725" marB="25725" marR="51450" marL="51450" anchor="ctr">
                    <a:solidFill>
                      <a:srgbClr val="F2F2F2"/>
                    </a:solidFill>
                  </a:tcPr>
                </a:tc>
                <a:tc>
                  <a:txBody>
                    <a:bodyPr/>
                    <a:lstStyle/>
                    <a:p>
                      <a:pPr indent="0" lvl="0" marL="0" marR="0" rtl="0" algn="ctr">
                        <a:spcBef>
                          <a:spcPts val="0"/>
                        </a:spcBef>
                        <a:spcAft>
                          <a:spcPts val="0"/>
                        </a:spcAft>
                        <a:buNone/>
                      </a:pPr>
                      <a:r>
                        <a:rPr lang="es-PE" sz="1200"/>
                        <a:t>0.05</a:t>
                      </a:r>
                      <a:endParaRPr/>
                    </a:p>
                  </a:txBody>
                  <a:tcPr marT="25725" marB="25725" marR="51450" marL="51450" anchor="ctr">
                    <a:solidFill>
                      <a:srgbClr val="F2F2F2"/>
                    </a:solidFill>
                  </a:tcPr>
                </a:tc>
                <a:tc>
                  <a:txBody>
                    <a:bodyPr/>
                    <a:lstStyle/>
                    <a:p>
                      <a:pPr indent="0" lvl="0" marL="0" marR="0" rtl="0" algn="ctr">
                        <a:spcBef>
                          <a:spcPts val="0"/>
                        </a:spcBef>
                        <a:spcAft>
                          <a:spcPts val="0"/>
                        </a:spcAft>
                        <a:buNone/>
                      </a:pPr>
                      <a:r>
                        <a:rPr lang="es-PE" sz="1200"/>
                        <a:t>4</a:t>
                      </a:r>
                      <a:endParaRPr/>
                    </a:p>
                  </a:txBody>
                  <a:tcPr marT="25725" marB="25725" marR="51450" marL="51450" anchor="ctr">
                    <a:solidFill>
                      <a:srgbClr val="F2F2F2"/>
                    </a:solidFill>
                  </a:tcPr>
                </a:tc>
                <a:tc>
                  <a:txBody>
                    <a:bodyPr/>
                    <a:lstStyle/>
                    <a:p>
                      <a:pPr indent="0" lvl="0" marL="0" marR="0" rtl="0" algn="ctr">
                        <a:spcBef>
                          <a:spcPts val="0"/>
                        </a:spcBef>
                        <a:spcAft>
                          <a:spcPts val="0"/>
                        </a:spcAft>
                        <a:buNone/>
                      </a:pPr>
                      <a:r>
                        <a:rPr lang="es-PE" sz="1200"/>
                        <a:t>0.2</a:t>
                      </a:r>
                      <a:endParaRPr/>
                    </a:p>
                  </a:txBody>
                  <a:tcPr marT="25725" marB="25725" marR="51450" marL="51450" anchor="ctr">
                    <a:solidFill>
                      <a:srgbClr val="F2F2F2"/>
                    </a:solidFill>
                  </a:tcPr>
                </a:tc>
              </a:tr>
              <a:tr h="221075">
                <a:tc>
                  <a:txBody>
                    <a:bodyPr/>
                    <a:lstStyle/>
                    <a:p>
                      <a:pPr indent="0" lvl="0" marL="0" marR="0" rtl="0" algn="l">
                        <a:spcBef>
                          <a:spcPts val="0"/>
                        </a:spcBef>
                        <a:spcAft>
                          <a:spcPts val="0"/>
                        </a:spcAft>
                        <a:buNone/>
                      </a:pPr>
                      <a:r>
                        <a:rPr lang="es-PE" sz="1200">
                          <a:latin typeface="Calibri"/>
                          <a:ea typeface="Calibri"/>
                          <a:cs typeface="Calibri"/>
                          <a:sym typeface="Calibri"/>
                        </a:rPr>
                        <a:t>O5: Aumento enfermedades piel</a:t>
                      </a:r>
                      <a:endParaRPr/>
                    </a:p>
                  </a:txBody>
                  <a:tcPr marT="25725" marB="25725" marR="51450" marL="51450" anchor="ctr">
                    <a:solidFill>
                      <a:srgbClr val="F2F2F2"/>
                    </a:solidFill>
                  </a:tcPr>
                </a:tc>
                <a:tc>
                  <a:txBody>
                    <a:bodyPr/>
                    <a:lstStyle/>
                    <a:p>
                      <a:pPr indent="0" lvl="0" marL="0" marR="0" rtl="0" algn="ctr">
                        <a:spcBef>
                          <a:spcPts val="0"/>
                        </a:spcBef>
                        <a:spcAft>
                          <a:spcPts val="0"/>
                        </a:spcAft>
                        <a:buNone/>
                      </a:pPr>
                      <a:r>
                        <a:rPr lang="es-PE" sz="1200"/>
                        <a:t>0.15</a:t>
                      </a:r>
                      <a:endParaRPr/>
                    </a:p>
                  </a:txBody>
                  <a:tcPr marT="25725" marB="25725" marR="51450" marL="51450" anchor="ctr">
                    <a:solidFill>
                      <a:srgbClr val="F2F2F2"/>
                    </a:solidFill>
                  </a:tcPr>
                </a:tc>
                <a:tc>
                  <a:txBody>
                    <a:bodyPr/>
                    <a:lstStyle/>
                    <a:p>
                      <a:pPr indent="0" lvl="0" marL="0" marR="0" rtl="0" algn="ctr">
                        <a:spcBef>
                          <a:spcPts val="0"/>
                        </a:spcBef>
                        <a:spcAft>
                          <a:spcPts val="0"/>
                        </a:spcAft>
                        <a:buNone/>
                      </a:pPr>
                      <a:r>
                        <a:rPr lang="es-PE" sz="1200"/>
                        <a:t>4</a:t>
                      </a:r>
                      <a:endParaRPr/>
                    </a:p>
                  </a:txBody>
                  <a:tcPr marT="25725" marB="25725" marR="51450" marL="51450" anchor="ctr">
                    <a:solidFill>
                      <a:srgbClr val="F2F2F2"/>
                    </a:solidFill>
                  </a:tcPr>
                </a:tc>
                <a:tc>
                  <a:txBody>
                    <a:bodyPr/>
                    <a:lstStyle/>
                    <a:p>
                      <a:pPr indent="0" lvl="0" marL="0" marR="0" rtl="0" algn="ctr">
                        <a:spcBef>
                          <a:spcPts val="0"/>
                        </a:spcBef>
                        <a:spcAft>
                          <a:spcPts val="0"/>
                        </a:spcAft>
                        <a:buNone/>
                      </a:pPr>
                      <a:r>
                        <a:rPr lang="es-PE" sz="1200"/>
                        <a:t>0.6</a:t>
                      </a:r>
                      <a:endParaRPr/>
                    </a:p>
                  </a:txBody>
                  <a:tcPr marT="25725" marB="25725" marR="51450" marL="51450" anchor="ctr">
                    <a:solidFill>
                      <a:srgbClr val="F2F2F2"/>
                    </a:solidFill>
                  </a:tcPr>
                </a:tc>
              </a:tr>
              <a:tr h="289100">
                <a:tc>
                  <a:txBody>
                    <a:bodyPr/>
                    <a:lstStyle/>
                    <a:p>
                      <a:pPr indent="0" lvl="0" marL="0" marR="0" rtl="0" algn="l">
                        <a:spcBef>
                          <a:spcPts val="0"/>
                        </a:spcBef>
                        <a:spcAft>
                          <a:spcPts val="0"/>
                        </a:spcAft>
                        <a:buNone/>
                      </a:pPr>
                      <a:r>
                        <a:rPr lang="es-PE" sz="1200">
                          <a:latin typeface="Calibri"/>
                          <a:ea typeface="Calibri"/>
                          <a:cs typeface="Calibri"/>
                          <a:sym typeface="Calibri"/>
                        </a:rPr>
                        <a:t>O6: Aumento del consumo de productos naturales</a:t>
                      </a:r>
                      <a:endParaRPr/>
                    </a:p>
                  </a:txBody>
                  <a:tcPr marT="25725" marB="25725" marR="51450" marL="51450" anchor="ctr">
                    <a:solidFill>
                      <a:srgbClr val="F2F2F2"/>
                    </a:solidFill>
                  </a:tcPr>
                </a:tc>
                <a:tc>
                  <a:txBody>
                    <a:bodyPr/>
                    <a:lstStyle/>
                    <a:p>
                      <a:pPr indent="0" lvl="0" marL="0" marR="0" rtl="0" algn="ctr">
                        <a:spcBef>
                          <a:spcPts val="0"/>
                        </a:spcBef>
                        <a:spcAft>
                          <a:spcPts val="0"/>
                        </a:spcAft>
                        <a:buNone/>
                      </a:pPr>
                      <a:r>
                        <a:rPr lang="es-PE" sz="1200"/>
                        <a:t>0.10</a:t>
                      </a:r>
                      <a:endParaRPr/>
                    </a:p>
                  </a:txBody>
                  <a:tcPr marT="25725" marB="25725" marR="51450" marL="51450" anchor="ctr">
                    <a:solidFill>
                      <a:srgbClr val="F2F2F2"/>
                    </a:solidFill>
                  </a:tcPr>
                </a:tc>
                <a:tc>
                  <a:txBody>
                    <a:bodyPr/>
                    <a:lstStyle/>
                    <a:p>
                      <a:pPr indent="0" lvl="0" marL="0" marR="0" rtl="0" algn="ctr">
                        <a:spcBef>
                          <a:spcPts val="0"/>
                        </a:spcBef>
                        <a:spcAft>
                          <a:spcPts val="0"/>
                        </a:spcAft>
                        <a:buNone/>
                      </a:pPr>
                      <a:r>
                        <a:rPr lang="es-PE" sz="1200"/>
                        <a:t>4</a:t>
                      </a:r>
                      <a:endParaRPr/>
                    </a:p>
                  </a:txBody>
                  <a:tcPr marT="25725" marB="25725" marR="51450" marL="51450" anchor="ctr">
                    <a:solidFill>
                      <a:srgbClr val="F2F2F2"/>
                    </a:solidFill>
                  </a:tcPr>
                </a:tc>
                <a:tc>
                  <a:txBody>
                    <a:bodyPr/>
                    <a:lstStyle/>
                    <a:p>
                      <a:pPr indent="0" lvl="0" marL="0" marR="0" rtl="0" algn="ctr">
                        <a:spcBef>
                          <a:spcPts val="0"/>
                        </a:spcBef>
                        <a:spcAft>
                          <a:spcPts val="0"/>
                        </a:spcAft>
                        <a:buNone/>
                      </a:pPr>
                      <a:r>
                        <a:rPr lang="es-PE" sz="1200"/>
                        <a:t>0.4</a:t>
                      </a:r>
                      <a:endParaRPr/>
                    </a:p>
                  </a:txBody>
                  <a:tcPr marT="25725" marB="25725" marR="51450" marL="51450" anchor="ctr">
                    <a:solidFill>
                      <a:srgbClr val="F2F2F2"/>
                    </a:solidFill>
                  </a:tcPr>
                </a:tc>
              </a:tr>
              <a:tr h="221075">
                <a:tc gridSpan="4">
                  <a:txBody>
                    <a:bodyPr/>
                    <a:lstStyle/>
                    <a:p>
                      <a:pPr indent="0" lvl="0" marL="0" marR="0" rtl="0" algn="l">
                        <a:lnSpc>
                          <a:spcPct val="100000"/>
                        </a:lnSpc>
                        <a:spcBef>
                          <a:spcPts val="0"/>
                        </a:spcBef>
                        <a:spcAft>
                          <a:spcPts val="0"/>
                        </a:spcAft>
                        <a:buClr>
                          <a:schemeClr val="lt1"/>
                        </a:buClr>
                        <a:buSzPts val="1200"/>
                        <a:buFont typeface="Calibri"/>
                        <a:buNone/>
                      </a:pPr>
                      <a:r>
                        <a:rPr b="1" lang="es-PE" sz="1200">
                          <a:solidFill>
                            <a:schemeClr val="lt1"/>
                          </a:solidFill>
                          <a:latin typeface="Calibri"/>
                          <a:ea typeface="Calibri"/>
                          <a:cs typeface="Calibri"/>
                          <a:sym typeface="Calibri"/>
                        </a:rPr>
                        <a:t>AMENAZAS</a:t>
                      </a:r>
                      <a:endParaRPr/>
                    </a:p>
                  </a:txBody>
                  <a:tcPr marT="25725" marB="25725" marR="51450" marL="51450" anchor="ctr">
                    <a:solidFill>
                      <a:srgbClr val="E88F23"/>
                    </a:solidFill>
                  </a:tcPr>
                </a:tc>
                <a:tc hMerge="1"/>
                <a:tc hMerge="1"/>
                <a:tc hMerge="1"/>
              </a:tr>
              <a:tr h="315850">
                <a:tc>
                  <a:txBody>
                    <a:bodyPr/>
                    <a:lstStyle/>
                    <a:p>
                      <a:pPr indent="0" lvl="0" marL="0" marR="0" rtl="0" algn="l">
                        <a:spcBef>
                          <a:spcPts val="0"/>
                        </a:spcBef>
                        <a:spcAft>
                          <a:spcPts val="0"/>
                        </a:spcAft>
                        <a:buNone/>
                      </a:pPr>
                      <a:r>
                        <a:rPr lang="es-PE" sz="1200">
                          <a:latin typeface="Calibri"/>
                          <a:ea typeface="Calibri"/>
                          <a:cs typeface="Calibri"/>
                          <a:sym typeface="Calibri"/>
                        </a:rPr>
                        <a:t>A1: Desaceleración económica</a:t>
                      </a:r>
                      <a:endParaRPr/>
                    </a:p>
                  </a:txBody>
                  <a:tcPr marT="25725" marB="25725" marR="51450" marL="51450" anchor="ctr">
                    <a:solidFill>
                      <a:srgbClr val="F2F2F2"/>
                    </a:solidFill>
                  </a:tcPr>
                </a:tc>
                <a:tc>
                  <a:txBody>
                    <a:bodyPr/>
                    <a:lstStyle/>
                    <a:p>
                      <a:pPr indent="0" lvl="0" marL="0" marR="0" rtl="0" algn="ctr">
                        <a:spcBef>
                          <a:spcPts val="0"/>
                        </a:spcBef>
                        <a:spcAft>
                          <a:spcPts val="0"/>
                        </a:spcAft>
                        <a:buNone/>
                      </a:pPr>
                      <a:r>
                        <a:rPr lang="es-PE" sz="1200"/>
                        <a:t>0.04</a:t>
                      </a:r>
                      <a:endParaRPr/>
                    </a:p>
                  </a:txBody>
                  <a:tcPr marT="25725" marB="25725" marR="51450" marL="51450" anchor="ctr">
                    <a:solidFill>
                      <a:srgbClr val="F2F2F2"/>
                    </a:solidFill>
                  </a:tcPr>
                </a:tc>
                <a:tc>
                  <a:txBody>
                    <a:bodyPr/>
                    <a:lstStyle/>
                    <a:p>
                      <a:pPr indent="0" lvl="0" marL="0" marR="0" rtl="0" algn="ctr">
                        <a:spcBef>
                          <a:spcPts val="0"/>
                        </a:spcBef>
                        <a:spcAft>
                          <a:spcPts val="0"/>
                        </a:spcAft>
                        <a:buNone/>
                      </a:pPr>
                      <a:r>
                        <a:rPr lang="es-PE" sz="1200"/>
                        <a:t>1</a:t>
                      </a:r>
                      <a:endParaRPr/>
                    </a:p>
                  </a:txBody>
                  <a:tcPr marT="25725" marB="25725" marR="51450" marL="51450" anchor="ctr">
                    <a:solidFill>
                      <a:srgbClr val="F2F2F2"/>
                    </a:solidFill>
                  </a:tcPr>
                </a:tc>
                <a:tc>
                  <a:txBody>
                    <a:bodyPr/>
                    <a:lstStyle/>
                    <a:p>
                      <a:pPr indent="0" lvl="0" marL="0" marR="0" rtl="0" algn="ctr">
                        <a:spcBef>
                          <a:spcPts val="0"/>
                        </a:spcBef>
                        <a:spcAft>
                          <a:spcPts val="0"/>
                        </a:spcAft>
                        <a:buNone/>
                      </a:pPr>
                      <a:r>
                        <a:rPr lang="es-PE" sz="1200"/>
                        <a:t>0.04</a:t>
                      </a:r>
                      <a:endParaRPr/>
                    </a:p>
                  </a:txBody>
                  <a:tcPr marT="25725" marB="25725" marR="51450" marL="51450" anchor="ctr">
                    <a:solidFill>
                      <a:srgbClr val="F2F2F2"/>
                    </a:solidFill>
                  </a:tcPr>
                </a:tc>
              </a:tr>
              <a:tr h="289100">
                <a:tc>
                  <a:txBody>
                    <a:bodyPr/>
                    <a:lstStyle/>
                    <a:p>
                      <a:pPr indent="0" lvl="0" marL="0" marR="0" rtl="0" algn="l">
                        <a:spcBef>
                          <a:spcPts val="0"/>
                        </a:spcBef>
                        <a:spcAft>
                          <a:spcPts val="0"/>
                        </a:spcAft>
                        <a:buNone/>
                      </a:pPr>
                      <a:r>
                        <a:rPr lang="es-PE" sz="1200">
                          <a:latin typeface="Calibri"/>
                          <a:ea typeface="Calibri"/>
                          <a:cs typeface="Calibri"/>
                          <a:sym typeface="Calibri"/>
                        </a:rPr>
                        <a:t>A2: Ingreso de nuevos competidores</a:t>
                      </a:r>
                      <a:endParaRPr/>
                    </a:p>
                  </a:txBody>
                  <a:tcPr marT="25725" marB="25725" marR="51450" marL="51450" anchor="ctr">
                    <a:solidFill>
                      <a:srgbClr val="F2F2F2"/>
                    </a:solidFill>
                  </a:tcPr>
                </a:tc>
                <a:tc>
                  <a:txBody>
                    <a:bodyPr/>
                    <a:lstStyle/>
                    <a:p>
                      <a:pPr indent="0" lvl="0" marL="0" marR="0" rtl="0" algn="ctr">
                        <a:spcBef>
                          <a:spcPts val="0"/>
                        </a:spcBef>
                        <a:spcAft>
                          <a:spcPts val="0"/>
                        </a:spcAft>
                        <a:buNone/>
                      </a:pPr>
                      <a:r>
                        <a:rPr lang="es-PE" sz="1200"/>
                        <a:t>0.15</a:t>
                      </a:r>
                      <a:endParaRPr/>
                    </a:p>
                  </a:txBody>
                  <a:tcPr marT="25725" marB="25725" marR="51450" marL="51450" anchor="ctr">
                    <a:solidFill>
                      <a:srgbClr val="F2F2F2"/>
                    </a:solidFill>
                  </a:tcPr>
                </a:tc>
                <a:tc>
                  <a:txBody>
                    <a:bodyPr/>
                    <a:lstStyle/>
                    <a:p>
                      <a:pPr indent="0" lvl="0" marL="0" marR="0" rtl="0" algn="ctr">
                        <a:spcBef>
                          <a:spcPts val="0"/>
                        </a:spcBef>
                        <a:spcAft>
                          <a:spcPts val="0"/>
                        </a:spcAft>
                        <a:buNone/>
                      </a:pPr>
                      <a:r>
                        <a:rPr lang="es-PE" sz="1200"/>
                        <a:t>3</a:t>
                      </a:r>
                      <a:endParaRPr/>
                    </a:p>
                  </a:txBody>
                  <a:tcPr marT="25725" marB="25725" marR="51450" marL="51450" anchor="ctr">
                    <a:solidFill>
                      <a:srgbClr val="F2F2F2"/>
                    </a:solidFill>
                  </a:tcPr>
                </a:tc>
                <a:tc>
                  <a:txBody>
                    <a:bodyPr/>
                    <a:lstStyle/>
                    <a:p>
                      <a:pPr indent="0" lvl="0" marL="0" marR="0" rtl="0" algn="ctr">
                        <a:spcBef>
                          <a:spcPts val="0"/>
                        </a:spcBef>
                        <a:spcAft>
                          <a:spcPts val="0"/>
                        </a:spcAft>
                        <a:buNone/>
                      </a:pPr>
                      <a:r>
                        <a:rPr lang="es-PE" sz="1200"/>
                        <a:t>0.45</a:t>
                      </a:r>
                      <a:endParaRPr/>
                    </a:p>
                  </a:txBody>
                  <a:tcPr marT="25725" marB="25725" marR="51450" marL="51450" anchor="ctr">
                    <a:solidFill>
                      <a:srgbClr val="F2F2F2"/>
                    </a:solidFill>
                  </a:tcPr>
                </a:tc>
              </a:tr>
              <a:tr h="219050">
                <a:tc>
                  <a:txBody>
                    <a:bodyPr/>
                    <a:lstStyle/>
                    <a:p>
                      <a:pPr indent="0" lvl="0" marL="0" marR="0" rtl="0" algn="l">
                        <a:spcBef>
                          <a:spcPts val="0"/>
                        </a:spcBef>
                        <a:spcAft>
                          <a:spcPts val="0"/>
                        </a:spcAft>
                        <a:buNone/>
                      </a:pPr>
                      <a:r>
                        <a:rPr lang="es-PE" sz="1200">
                          <a:latin typeface="Calibri"/>
                          <a:ea typeface="Calibri"/>
                          <a:cs typeface="Calibri"/>
                          <a:sym typeface="Calibri"/>
                        </a:rPr>
                        <a:t>A3: Aumento de la inflación</a:t>
                      </a:r>
                      <a:endParaRPr/>
                    </a:p>
                  </a:txBody>
                  <a:tcPr marT="25725" marB="25725" marR="51450" marL="51450" anchor="ctr">
                    <a:solidFill>
                      <a:srgbClr val="F2F2F2"/>
                    </a:solidFill>
                  </a:tcPr>
                </a:tc>
                <a:tc>
                  <a:txBody>
                    <a:bodyPr/>
                    <a:lstStyle/>
                    <a:p>
                      <a:pPr indent="0" lvl="0" marL="0" marR="0" rtl="0" algn="ctr">
                        <a:spcBef>
                          <a:spcPts val="0"/>
                        </a:spcBef>
                        <a:spcAft>
                          <a:spcPts val="0"/>
                        </a:spcAft>
                        <a:buNone/>
                      </a:pPr>
                      <a:r>
                        <a:rPr lang="es-PE" sz="1200"/>
                        <a:t>0.04</a:t>
                      </a:r>
                      <a:endParaRPr/>
                    </a:p>
                  </a:txBody>
                  <a:tcPr marT="25725" marB="25725" marR="51450" marL="51450" anchor="ctr">
                    <a:solidFill>
                      <a:srgbClr val="F2F2F2"/>
                    </a:solidFill>
                  </a:tcPr>
                </a:tc>
                <a:tc>
                  <a:txBody>
                    <a:bodyPr/>
                    <a:lstStyle/>
                    <a:p>
                      <a:pPr indent="0" lvl="0" marL="0" marR="0" rtl="0" algn="ctr">
                        <a:spcBef>
                          <a:spcPts val="0"/>
                        </a:spcBef>
                        <a:spcAft>
                          <a:spcPts val="0"/>
                        </a:spcAft>
                        <a:buNone/>
                      </a:pPr>
                      <a:r>
                        <a:rPr lang="es-PE" sz="1200"/>
                        <a:t>1</a:t>
                      </a:r>
                      <a:endParaRPr/>
                    </a:p>
                  </a:txBody>
                  <a:tcPr marT="25725" marB="25725" marR="51450" marL="51450" anchor="ctr">
                    <a:solidFill>
                      <a:srgbClr val="F2F2F2"/>
                    </a:solidFill>
                  </a:tcPr>
                </a:tc>
                <a:tc>
                  <a:txBody>
                    <a:bodyPr/>
                    <a:lstStyle/>
                    <a:p>
                      <a:pPr indent="0" lvl="0" marL="0" marR="0" rtl="0" algn="ctr">
                        <a:spcBef>
                          <a:spcPts val="0"/>
                        </a:spcBef>
                        <a:spcAft>
                          <a:spcPts val="0"/>
                        </a:spcAft>
                        <a:buNone/>
                      </a:pPr>
                      <a:r>
                        <a:rPr lang="es-PE" sz="1200"/>
                        <a:t>0.04</a:t>
                      </a:r>
                      <a:endParaRPr/>
                    </a:p>
                  </a:txBody>
                  <a:tcPr marT="25725" marB="25725" marR="51450" marL="51450" anchor="ctr">
                    <a:solidFill>
                      <a:srgbClr val="F2F2F2"/>
                    </a:solidFill>
                  </a:tcPr>
                </a:tc>
              </a:tr>
              <a:tr h="221075">
                <a:tc>
                  <a:txBody>
                    <a:bodyPr/>
                    <a:lstStyle/>
                    <a:p>
                      <a:pPr indent="0" lvl="0" marL="0" marR="0" rtl="0" algn="l">
                        <a:spcBef>
                          <a:spcPts val="0"/>
                        </a:spcBef>
                        <a:spcAft>
                          <a:spcPts val="0"/>
                        </a:spcAft>
                        <a:buNone/>
                      </a:pPr>
                      <a:r>
                        <a:rPr lang="es-PE" sz="1200">
                          <a:latin typeface="Calibri"/>
                          <a:ea typeface="Calibri"/>
                          <a:cs typeface="Calibri"/>
                          <a:sym typeface="Calibri"/>
                        </a:rPr>
                        <a:t>A4: Otras marcas reconocidas copien producto</a:t>
                      </a:r>
                      <a:endParaRPr/>
                    </a:p>
                  </a:txBody>
                  <a:tcPr marT="25725" marB="25725" marR="51450" marL="51450" anchor="ctr">
                    <a:solidFill>
                      <a:srgbClr val="F2F2F2"/>
                    </a:solidFill>
                  </a:tcPr>
                </a:tc>
                <a:tc>
                  <a:txBody>
                    <a:bodyPr/>
                    <a:lstStyle/>
                    <a:p>
                      <a:pPr indent="0" lvl="0" marL="0" marR="0" rtl="0" algn="ctr">
                        <a:spcBef>
                          <a:spcPts val="0"/>
                        </a:spcBef>
                        <a:spcAft>
                          <a:spcPts val="0"/>
                        </a:spcAft>
                        <a:buNone/>
                      </a:pPr>
                      <a:r>
                        <a:rPr lang="es-PE" sz="1200"/>
                        <a:t>0.10</a:t>
                      </a:r>
                      <a:endParaRPr/>
                    </a:p>
                  </a:txBody>
                  <a:tcPr marT="25725" marB="25725" marR="51450" marL="51450" anchor="ctr">
                    <a:solidFill>
                      <a:srgbClr val="F2F2F2"/>
                    </a:solidFill>
                  </a:tcPr>
                </a:tc>
                <a:tc>
                  <a:txBody>
                    <a:bodyPr/>
                    <a:lstStyle/>
                    <a:p>
                      <a:pPr indent="0" lvl="0" marL="0" marR="0" rtl="0" algn="ctr">
                        <a:spcBef>
                          <a:spcPts val="0"/>
                        </a:spcBef>
                        <a:spcAft>
                          <a:spcPts val="0"/>
                        </a:spcAft>
                        <a:buNone/>
                      </a:pPr>
                      <a:r>
                        <a:rPr lang="es-PE" sz="1200"/>
                        <a:t>4</a:t>
                      </a:r>
                      <a:endParaRPr/>
                    </a:p>
                  </a:txBody>
                  <a:tcPr marT="25725" marB="25725" marR="51450" marL="51450" anchor="ctr">
                    <a:solidFill>
                      <a:srgbClr val="F2F2F2"/>
                    </a:solidFill>
                  </a:tcPr>
                </a:tc>
                <a:tc>
                  <a:txBody>
                    <a:bodyPr/>
                    <a:lstStyle/>
                    <a:p>
                      <a:pPr indent="0" lvl="0" marL="0" marR="0" rtl="0" algn="ctr">
                        <a:spcBef>
                          <a:spcPts val="0"/>
                        </a:spcBef>
                        <a:spcAft>
                          <a:spcPts val="0"/>
                        </a:spcAft>
                        <a:buNone/>
                      </a:pPr>
                      <a:r>
                        <a:rPr lang="es-PE" sz="1200"/>
                        <a:t>0.4</a:t>
                      </a:r>
                      <a:endParaRPr/>
                    </a:p>
                  </a:txBody>
                  <a:tcPr marT="25725" marB="25725" marR="51450" marL="51450" anchor="ctr">
                    <a:solidFill>
                      <a:srgbClr val="F2F2F2"/>
                    </a:solidFill>
                  </a:tcPr>
                </a:tc>
              </a:tr>
              <a:tr h="315850">
                <a:tc>
                  <a:txBody>
                    <a:bodyPr/>
                    <a:lstStyle/>
                    <a:p>
                      <a:pPr indent="0" lvl="0" marL="0" marR="0" rtl="0" algn="l">
                        <a:spcBef>
                          <a:spcPts val="0"/>
                        </a:spcBef>
                        <a:spcAft>
                          <a:spcPts val="0"/>
                        </a:spcAft>
                        <a:buNone/>
                      </a:pPr>
                      <a:r>
                        <a:rPr lang="es-PE" sz="1200">
                          <a:latin typeface="Calibri"/>
                          <a:ea typeface="Calibri"/>
                          <a:cs typeface="Calibri"/>
                          <a:sym typeface="Calibri"/>
                        </a:rPr>
                        <a:t>A5: Aumento del tipo de cambio</a:t>
                      </a:r>
                      <a:endParaRPr/>
                    </a:p>
                  </a:txBody>
                  <a:tcPr marT="25725" marB="25725" marR="51450" marL="51450" anchor="ctr">
                    <a:solidFill>
                      <a:srgbClr val="F2F2F2"/>
                    </a:solidFill>
                  </a:tcPr>
                </a:tc>
                <a:tc>
                  <a:txBody>
                    <a:bodyPr/>
                    <a:lstStyle/>
                    <a:p>
                      <a:pPr indent="0" lvl="0" marL="0" marR="0" rtl="0" algn="ctr">
                        <a:spcBef>
                          <a:spcPts val="0"/>
                        </a:spcBef>
                        <a:spcAft>
                          <a:spcPts val="0"/>
                        </a:spcAft>
                        <a:buNone/>
                      </a:pPr>
                      <a:r>
                        <a:rPr lang="es-PE" sz="1200"/>
                        <a:t>0.07</a:t>
                      </a:r>
                      <a:endParaRPr/>
                    </a:p>
                  </a:txBody>
                  <a:tcPr marT="25725" marB="25725" marR="51450" marL="51450" anchor="ctr">
                    <a:solidFill>
                      <a:srgbClr val="F2F2F2"/>
                    </a:solidFill>
                  </a:tcPr>
                </a:tc>
                <a:tc>
                  <a:txBody>
                    <a:bodyPr/>
                    <a:lstStyle/>
                    <a:p>
                      <a:pPr indent="0" lvl="0" marL="0" marR="0" rtl="0" algn="ctr">
                        <a:spcBef>
                          <a:spcPts val="0"/>
                        </a:spcBef>
                        <a:spcAft>
                          <a:spcPts val="0"/>
                        </a:spcAft>
                        <a:buNone/>
                      </a:pPr>
                      <a:r>
                        <a:rPr lang="es-PE" sz="1200"/>
                        <a:t>1</a:t>
                      </a:r>
                      <a:endParaRPr/>
                    </a:p>
                  </a:txBody>
                  <a:tcPr marT="25725" marB="25725" marR="51450" marL="51450" anchor="ctr">
                    <a:solidFill>
                      <a:srgbClr val="F2F2F2"/>
                    </a:solidFill>
                  </a:tcPr>
                </a:tc>
                <a:tc>
                  <a:txBody>
                    <a:bodyPr/>
                    <a:lstStyle/>
                    <a:p>
                      <a:pPr indent="0" lvl="0" marL="0" marR="0" rtl="0" algn="ctr">
                        <a:spcBef>
                          <a:spcPts val="0"/>
                        </a:spcBef>
                        <a:spcAft>
                          <a:spcPts val="0"/>
                        </a:spcAft>
                        <a:buNone/>
                      </a:pPr>
                      <a:r>
                        <a:rPr lang="es-PE" sz="1200"/>
                        <a:t>0.07</a:t>
                      </a:r>
                      <a:endParaRPr/>
                    </a:p>
                  </a:txBody>
                  <a:tcPr marT="25725" marB="25725" marR="51450" marL="51450" anchor="ctr">
                    <a:solidFill>
                      <a:srgbClr val="F2F2F2"/>
                    </a:solidFill>
                  </a:tcPr>
                </a:tc>
              </a:tr>
              <a:tr h="226475">
                <a:tc>
                  <a:txBody>
                    <a:bodyPr/>
                    <a:lstStyle/>
                    <a:p>
                      <a:pPr indent="0" lvl="0" marL="0" marR="0" rtl="0" algn="l">
                        <a:spcBef>
                          <a:spcPts val="0"/>
                        </a:spcBef>
                        <a:spcAft>
                          <a:spcPts val="0"/>
                        </a:spcAft>
                        <a:buNone/>
                      </a:pPr>
                      <a:r>
                        <a:rPr lang="es-PE" sz="1200">
                          <a:latin typeface="Calibri"/>
                          <a:ea typeface="Calibri"/>
                          <a:cs typeface="Calibri"/>
                          <a:sym typeface="Calibri"/>
                        </a:rPr>
                        <a:t>A6: Desconfianza compras online</a:t>
                      </a:r>
                      <a:endParaRPr/>
                    </a:p>
                  </a:txBody>
                  <a:tcPr marT="25725" marB="25725" marR="51450" marL="51450" anchor="ctr">
                    <a:solidFill>
                      <a:srgbClr val="F2F2F2"/>
                    </a:solidFill>
                  </a:tcPr>
                </a:tc>
                <a:tc>
                  <a:txBody>
                    <a:bodyPr/>
                    <a:lstStyle/>
                    <a:p>
                      <a:pPr indent="0" lvl="0" marL="0" marR="0" rtl="0" algn="ctr">
                        <a:spcBef>
                          <a:spcPts val="0"/>
                        </a:spcBef>
                        <a:spcAft>
                          <a:spcPts val="0"/>
                        </a:spcAft>
                        <a:buNone/>
                      </a:pPr>
                      <a:r>
                        <a:rPr lang="es-PE" sz="1200"/>
                        <a:t>0.04</a:t>
                      </a:r>
                      <a:endParaRPr/>
                    </a:p>
                  </a:txBody>
                  <a:tcPr marT="25725" marB="25725" marR="51450" marL="51450" anchor="ctr">
                    <a:solidFill>
                      <a:srgbClr val="F2F2F2"/>
                    </a:solidFill>
                  </a:tcPr>
                </a:tc>
                <a:tc>
                  <a:txBody>
                    <a:bodyPr/>
                    <a:lstStyle/>
                    <a:p>
                      <a:pPr indent="0" lvl="0" marL="0" marR="0" rtl="0" algn="ctr">
                        <a:spcBef>
                          <a:spcPts val="0"/>
                        </a:spcBef>
                        <a:spcAft>
                          <a:spcPts val="0"/>
                        </a:spcAft>
                        <a:buNone/>
                      </a:pPr>
                      <a:r>
                        <a:rPr lang="es-PE" sz="1200"/>
                        <a:t>2</a:t>
                      </a:r>
                      <a:endParaRPr/>
                    </a:p>
                  </a:txBody>
                  <a:tcPr marT="25725" marB="25725" marR="51450" marL="51450" anchor="ctr">
                    <a:solidFill>
                      <a:srgbClr val="F2F2F2"/>
                    </a:solidFill>
                  </a:tcPr>
                </a:tc>
                <a:tc>
                  <a:txBody>
                    <a:bodyPr/>
                    <a:lstStyle/>
                    <a:p>
                      <a:pPr indent="0" lvl="0" marL="0" marR="0" rtl="0" algn="ctr">
                        <a:spcBef>
                          <a:spcPts val="0"/>
                        </a:spcBef>
                        <a:spcAft>
                          <a:spcPts val="0"/>
                        </a:spcAft>
                        <a:buNone/>
                      </a:pPr>
                      <a:r>
                        <a:rPr lang="es-PE" sz="1200"/>
                        <a:t>0.08</a:t>
                      </a:r>
                      <a:endParaRPr/>
                    </a:p>
                  </a:txBody>
                  <a:tcPr marT="25725" marB="25725" marR="51450" marL="51450" anchor="ctr">
                    <a:solidFill>
                      <a:srgbClr val="F2F2F2"/>
                    </a:solidFill>
                  </a:tcPr>
                </a:tc>
              </a:tr>
              <a:tr h="226475">
                <a:tc>
                  <a:txBody>
                    <a:bodyPr/>
                    <a:lstStyle/>
                    <a:p>
                      <a:pPr indent="0" lvl="0" marL="0" marR="0" rtl="0" algn="l">
                        <a:spcBef>
                          <a:spcPts val="0"/>
                        </a:spcBef>
                        <a:spcAft>
                          <a:spcPts val="0"/>
                        </a:spcAft>
                        <a:buNone/>
                      </a:pPr>
                      <a:r>
                        <a:rPr b="1" lang="es-PE" sz="1200">
                          <a:solidFill>
                            <a:schemeClr val="lt1"/>
                          </a:solidFill>
                          <a:latin typeface="Calibri"/>
                          <a:ea typeface="Calibri"/>
                          <a:cs typeface="Calibri"/>
                          <a:sym typeface="Calibri"/>
                        </a:rPr>
                        <a:t>TOTAL</a:t>
                      </a:r>
                      <a:endParaRPr/>
                    </a:p>
                  </a:txBody>
                  <a:tcPr marT="25725" marB="25725" marR="51450" marL="51450" anchor="ctr">
                    <a:solidFill>
                      <a:srgbClr val="8058A6"/>
                    </a:solidFill>
                  </a:tcPr>
                </a:tc>
                <a:tc>
                  <a:txBody>
                    <a:bodyPr/>
                    <a:lstStyle/>
                    <a:p>
                      <a:pPr indent="0" lvl="0" marL="0" marR="0" rtl="0" algn="ctr">
                        <a:spcBef>
                          <a:spcPts val="0"/>
                        </a:spcBef>
                        <a:spcAft>
                          <a:spcPts val="0"/>
                        </a:spcAft>
                        <a:buNone/>
                      </a:pPr>
                      <a:r>
                        <a:rPr b="1" lang="es-PE" sz="1200">
                          <a:solidFill>
                            <a:schemeClr val="lt1"/>
                          </a:solidFill>
                        </a:rPr>
                        <a:t>1.00</a:t>
                      </a:r>
                      <a:endParaRPr/>
                    </a:p>
                  </a:txBody>
                  <a:tcPr marT="25725" marB="25725" marR="51450" marL="51450" anchor="ctr">
                    <a:solidFill>
                      <a:srgbClr val="8058A6"/>
                    </a:solidFill>
                  </a:tcPr>
                </a:tc>
                <a:tc>
                  <a:txBody>
                    <a:bodyPr/>
                    <a:lstStyle/>
                    <a:p>
                      <a:pPr indent="0" lvl="0" marL="0" marR="0" rtl="0" algn="ctr">
                        <a:spcBef>
                          <a:spcPts val="0"/>
                        </a:spcBef>
                        <a:spcAft>
                          <a:spcPts val="0"/>
                        </a:spcAft>
                        <a:buNone/>
                      </a:pPr>
                      <a:r>
                        <a:t/>
                      </a:r>
                      <a:endParaRPr sz="1200"/>
                    </a:p>
                  </a:txBody>
                  <a:tcPr marT="25725" marB="25725" marR="51450" marL="51450" anchor="ctr">
                    <a:solidFill>
                      <a:schemeClr val="lt1"/>
                    </a:solidFill>
                  </a:tcPr>
                </a:tc>
                <a:tc>
                  <a:txBody>
                    <a:bodyPr/>
                    <a:lstStyle/>
                    <a:p>
                      <a:pPr indent="0" lvl="0" marL="0" marR="0" rtl="0" algn="ctr">
                        <a:spcBef>
                          <a:spcPts val="0"/>
                        </a:spcBef>
                        <a:spcAft>
                          <a:spcPts val="0"/>
                        </a:spcAft>
                        <a:buNone/>
                      </a:pPr>
                      <a:r>
                        <a:rPr b="1" lang="es-PE" sz="1200">
                          <a:solidFill>
                            <a:schemeClr val="lt1"/>
                          </a:solidFill>
                        </a:rPr>
                        <a:t>3.16</a:t>
                      </a:r>
                      <a:endParaRPr/>
                    </a:p>
                  </a:txBody>
                  <a:tcPr marT="25725" marB="25725" marR="51450" marL="51450" anchor="ctr">
                    <a:solidFill>
                      <a:srgbClr val="8058A6"/>
                    </a:solidFill>
                  </a:tcPr>
                </a:tc>
              </a:tr>
            </a:tbl>
          </a:graphicData>
        </a:graphic>
      </p:graphicFrame>
      <p:sp>
        <p:nvSpPr>
          <p:cNvPr id="299" name="Google Shape;299;p20"/>
          <p:cNvSpPr/>
          <p:nvPr/>
        </p:nvSpPr>
        <p:spPr>
          <a:xfrm>
            <a:off x="511153" y="609129"/>
            <a:ext cx="8164535" cy="276999"/>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s-PE" sz="1800">
                <a:solidFill>
                  <a:schemeClr val="dk1"/>
                </a:solidFill>
                <a:latin typeface="Calibri"/>
                <a:ea typeface="Calibri"/>
                <a:cs typeface="Calibri"/>
                <a:sym typeface="Calibri"/>
              </a:rPr>
              <a:t>MATRIZ EFE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1"/>
          <p:cNvSpPr txBox="1"/>
          <p:nvPr/>
        </p:nvSpPr>
        <p:spPr>
          <a:xfrm>
            <a:off x="503238" y="1017750"/>
            <a:ext cx="3714840" cy="418576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s-PE" sz="1600">
                <a:solidFill>
                  <a:schemeClr val="dk1"/>
                </a:solidFill>
                <a:latin typeface="Calibri"/>
                <a:ea typeface="Calibri"/>
                <a:cs typeface="Calibri"/>
                <a:sym typeface="Calibri"/>
              </a:rPr>
              <a:t>RESULTADOS</a:t>
            </a:r>
            <a:endParaRPr/>
          </a:p>
          <a:p>
            <a:pPr indent="0" lvl="0" marL="0" marR="0" rtl="0" algn="l">
              <a:spcBef>
                <a:spcPts val="0"/>
              </a:spcBef>
              <a:spcAft>
                <a:spcPts val="0"/>
              </a:spcAft>
              <a:buNone/>
            </a:pPr>
            <a:r>
              <a:rPr b="1" lang="es-PE" sz="1600">
                <a:solidFill>
                  <a:schemeClr val="dk1"/>
                </a:solidFill>
                <a:latin typeface="Calibri"/>
                <a:ea typeface="Calibri"/>
                <a:cs typeface="Calibri"/>
                <a:sym typeface="Calibri"/>
              </a:rPr>
              <a:t>A. Matriz EFI</a:t>
            </a:r>
            <a:endParaRPr sz="1600">
              <a:solidFill>
                <a:schemeClr val="dk1"/>
              </a:solidFill>
              <a:latin typeface="Calibri"/>
              <a:ea typeface="Calibri"/>
              <a:cs typeface="Calibri"/>
              <a:sym typeface="Calibri"/>
            </a:endParaRPr>
          </a:p>
          <a:p>
            <a:pPr indent="-177800" lvl="0" marL="355600" marR="0" rtl="0" algn="l">
              <a:spcBef>
                <a:spcPts val="0"/>
              </a:spcBef>
              <a:spcAft>
                <a:spcPts val="0"/>
              </a:spcAft>
              <a:buClr>
                <a:schemeClr val="dk1"/>
              </a:buClr>
              <a:buSzPts val="1600"/>
              <a:buFont typeface="Arial"/>
              <a:buChar char="•"/>
            </a:pPr>
            <a:r>
              <a:rPr lang="es-PE" sz="1600">
                <a:solidFill>
                  <a:schemeClr val="dk1"/>
                </a:solidFill>
                <a:latin typeface="Calibri"/>
                <a:ea typeface="Calibri"/>
                <a:cs typeface="Calibri"/>
                <a:sym typeface="Calibri"/>
              </a:rPr>
              <a:t>El valor ponderado de 2.66 está apenas por encima del promedio de 2.5. La situación interna no es débil pero podría ser mejor.</a:t>
            </a:r>
            <a:endParaRPr/>
          </a:p>
          <a:p>
            <a:pPr indent="-177800" lvl="0" marL="355600" marR="0" rtl="0" algn="l">
              <a:spcBef>
                <a:spcPts val="0"/>
              </a:spcBef>
              <a:spcAft>
                <a:spcPts val="0"/>
              </a:spcAft>
              <a:buClr>
                <a:schemeClr val="dk1"/>
              </a:buClr>
              <a:buSzPts val="1600"/>
              <a:buFont typeface="Arial"/>
              <a:buChar char="•"/>
            </a:pPr>
            <a:r>
              <a:rPr lang="es-PE" sz="1600">
                <a:solidFill>
                  <a:schemeClr val="dk1"/>
                </a:solidFill>
                <a:latin typeface="Calibri"/>
                <a:ea typeface="Calibri"/>
                <a:cs typeface="Calibri"/>
                <a:sym typeface="Calibri"/>
              </a:rPr>
              <a:t>La situación interna de la empresa es apenas favorable.</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101600" lvl="0" marL="0" marR="0" rtl="0" algn="l">
              <a:spcBef>
                <a:spcPts val="0"/>
              </a:spcBef>
              <a:spcAft>
                <a:spcPts val="0"/>
              </a:spcAft>
              <a:buClr>
                <a:schemeClr val="dk1"/>
              </a:buClr>
              <a:buSzPts val="1600"/>
              <a:buFont typeface="Calibri"/>
              <a:buAutoNum type="alphaUcPeriod" startAt="2"/>
            </a:pPr>
            <a:r>
              <a:rPr b="1" lang="es-PE" sz="1600">
                <a:solidFill>
                  <a:schemeClr val="dk1"/>
                </a:solidFill>
                <a:latin typeface="Calibri"/>
                <a:ea typeface="Calibri"/>
                <a:cs typeface="Calibri"/>
                <a:sym typeface="Calibri"/>
              </a:rPr>
              <a:t> Matriz EFE</a:t>
            </a:r>
            <a:endParaRPr sz="1600">
              <a:solidFill>
                <a:schemeClr val="dk1"/>
              </a:solidFill>
              <a:latin typeface="Calibri"/>
              <a:ea typeface="Calibri"/>
              <a:cs typeface="Calibri"/>
              <a:sym typeface="Calibri"/>
            </a:endParaRPr>
          </a:p>
          <a:p>
            <a:pPr indent="-180975" lvl="0" marL="358775" marR="0" rtl="0" algn="l">
              <a:spcBef>
                <a:spcPts val="0"/>
              </a:spcBef>
              <a:spcAft>
                <a:spcPts val="0"/>
              </a:spcAft>
              <a:buClr>
                <a:schemeClr val="dk1"/>
              </a:buClr>
              <a:buSzPts val="1600"/>
              <a:buFont typeface="Arial"/>
              <a:buChar char="•"/>
            </a:pPr>
            <a:r>
              <a:rPr lang="es-PE" sz="1600">
                <a:solidFill>
                  <a:schemeClr val="dk1"/>
                </a:solidFill>
                <a:latin typeface="Calibri"/>
                <a:ea typeface="Calibri"/>
                <a:cs typeface="Calibri"/>
                <a:sym typeface="Calibri"/>
              </a:rPr>
              <a:t>La empresa está capitalizando las oportunidades del entorno  y controlando las amenazas, ya que el valor ponderado de 3.16 está muy por encima del 2.5 que es el promedio.</a:t>
            </a:r>
            <a:endParaRPr/>
          </a:p>
          <a:p>
            <a:pPr indent="-180975" lvl="0" marL="358775" marR="0" rtl="0" algn="l">
              <a:spcBef>
                <a:spcPts val="0"/>
              </a:spcBef>
              <a:spcAft>
                <a:spcPts val="0"/>
              </a:spcAft>
              <a:buClr>
                <a:schemeClr val="dk1"/>
              </a:buClr>
              <a:buSzPts val="1600"/>
              <a:buFont typeface="Arial"/>
              <a:buChar char="•"/>
            </a:pPr>
            <a:r>
              <a:rPr lang="es-PE" sz="1600">
                <a:solidFill>
                  <a:schemeClr val="dk1"/>
                </a:solidFill>
                <a:latin typeface="Calibri"/>
                <a:ea typeface="Calibri"/>
                <a:cs typeface="Calibri"/>
                <a:sym typeface="Calibri"/>
              </a:rPr>
              <a:t>El medio ambiente externo se muestra favorable a la organización.</a:t>
            </a:r>
            <a:endParaRPr/>
          </a:p>
        </p:txBody>
      </p:sp>
      <p:pic>
        <p:nvPicPr>
          <p:cNvPr id="305" name="Google Shape;305;p21"/>
          <p:cNvPicPr preferRelativeResize="0"/>
          <p:nvPr/>
        </p:nvPicPr>
        <p:blipFill rotWithShape="1">
          <a:blip r:embed="rId3">
            <a:alphaModFix/>
          </a:blip>
          <a:srcRect b="0" l="19217" r="16252" t="0"/>
          <a:stretch/>
        </p:blipFill>
        <p:spPr>
          <a:xfrm>
            <a:off x="4616383" y="517525"/>
            <a:ext cx="4527618" cy="4679950"/>
          </a:xfrm>
          <a:prstGeom prst="rect">
            <a:avLst/>
          </a:prstGeom>
          <a:noFill/>
          <a:ln>
            <a:noFill/>
          </a:ln>
        </p:spPr>
      </p:pic>
      <p:pic>
        <p:nvPicPr>
          <p:cNvPr id="306" name="Google Shape;306;p21"/>
          <p:cNvPicPr preferRelativeResize="0"/>
          <p:nvPr/>
        </p:nvPicPr>
        <p:blipFill rotWithShape="1">
          <a:blip r:embed="rId4">
            <a:alphaModFix/>
          </a:blip>
          <a:srcRect b="11917" l="562" r="46553" t="6357"/>
          <a:stretch/>
        </p:blipFill>
        <p:spPr>
          <a:xfrm>
            <a:off x="4616382" y="527050"/>
            <a:ext cx="4527618" cy="4670592"/>
          </a:xfrm>
          <a:prstGeom prst="rect">
            <a:avLst/>
          </a:prstGeom>
          <a:noFill/>
          <a:ln>
            <a:noFill/>
          </a:ln>
        </p:spPr>
      </p:pic>
      <p:pic>
        <p:nvPicPr>
          <p:cNvPr id="307" name="Google Shape;307;p21"/>
          <p:cNvPicPr preferRelativeResize="0"/>
          <p:nvPr/>
        </p:nvPicPr>
        <p:blipFill rotWithShape="1">
          <a:blip r:embed="rId5">
            <a:alphaModFix/>
          </a:blip>
          <a:srcRect b="0" l="0" r="0" t="0"/>
          <a:stretch/>
        </p:blipFill>
        <p:spPr>
          <a:xfrm>
            <a:off x="4233863" y="454146"/>
            <a:ext cx="749300" cy="7493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22"/>
          <p:cNvSpPr/>
          <p:nvPr/>
        </p:nvSpPr>
        <p:spPr>
          <a:xfrm>
            <a:off x="1186789" y="711873"/>
            <a:ext cx="1328697" cy="201850"/>
          </a:xfrm>
          <a:prstGeom prst="rect">
            <a:avLst/>
          </a:prstGeom>
          <a:noFill/>
          <a:ln>
            <a:noFill/>
          </a:ln>
        </p:spPr>
        <p:txBody>
          <a:bodyPr anchorCtr="0" anchor="t" bIns="0" lIns="0" spcFirstLastPara="1" rIns="0" wrap="square" tIns="0">
            <a:spAutoFit/>
          </a:bodyPr>
          <a:lstStyle/>
          <a:p>
            <a:pPr indent="0" lvl="0" marL="0" marR="0" rtl="0" algn="l">
              <a:lnSpc>
                <a:spcPct val="80000"/>
              </a:lnSpc>
              <a:spcBef>
                <a:spcPts val="0"/>
              </a:spcBef>
              <a:spcAft>
                <a:spcPts val="0"/>
              </a:spcAft>
              <a:buNone/>
            </a:pPr>
            <a:r>
              <a:rPr b="1" lang="es-PE" sz="1600">
                <a:solidFill>
                  <a:srgbClr val="7F7F7F"/>
                </a:solidFill>
                <a:latin typeface="Calibri"/>
                <a:ea typeface="Calibri"/>
                <a:cs typeface="Calibri"/>
                <a:sym typeface="Calibri"/>
              </a:rPr>
              <a:t>CONCLUSIONES</a:t>
            </a:r>
            <a:endParaRPr b="1" sz="1600">
              <a:solidFill>
                <a:srgbClr val="7F7F7F"/>
              </a:solidFill>
              <a:latin typeface="Calibri"/>
              <a:ea typeface="Calibri"/>
              <a:cs typeface="Calibri"/>
              <a:sym typeface="Calibri"/>
            </a:endParaRPr>
          </a:p>
        </p:txBody>
      </p:sp>
      <p:cxnSp>
        <p:nvCxnSpPr>
          <p:cNvPr id="313" name="Google Shape;313;p22"/>
          <p:cNvCxnSpPr/>
          <p:nvPr/>
        </p:nvCxnSpPr>
        <p:spPr>
          <a:xfrm rot="10800000">
            <a:off x="2579757" y="804862"/>
            <a:ext cx="5964755" cy="0"/>
          </a:xfrm>
          <a:prstGeom prst="straightConnector1">
            <a:avLst/>
          </a:prstGeom>
          <a:noFill/>
          <a:ln cap="flat" cmpd="sng" w="12700">
            <a:solidFill>
              <a:srgbClr val="7F7F7F"/>
            </a:solidFill>
            <a:prstDash val="solid"/>
            <a:round/>
            <a:headEnd len="sm" w="sm" type="none"/>
            <a:tailEnd len="sm" w="sm" type="none"/>
          </a:ln>
        </p:spPr>
      </p:cxnSp>
      <p:pic>
        <p:nvPicPr>
          <p:cNvPr id="314" name="Google Shape;314;p22"/>
          <p:cNvPicPr preferRelativeResize="0"/>
          <p:nvPr/>
        </p:nvPicPr>
        <p:blipFill rotWithShape="1">
          <a:blip r:embed="rId3">
            <a:alphaModFix/>
          </a:blip>
          <a:srcRect b="0" l="0" r="0" t="0"/>
          <a:stretch/>
        </p:blipFill>
        <p:spPr>
          <a:xfrm>
            <a:off x="500315" y="517525"/>
            <a:ext cx="590547" cy="590547"/>
          </a:xfrm>
          <a:prstGeom prst="rect">
            <a:avLst/>
          </a:prstGeom>
          <a:noFill/>
          <a:ln>
            <a:noFill/>
          </a:ln>
        </p:spPr>
      </p:pic>
      <p:sp>
        <p:nvSpPr>
          <p:cNvPr id="315" name="Google Shape;315;p22"/>
          <p:cNvSpPr txBox="1"/>
          <p:nvPr/>
        </p:nvSpPr>
        <p:spPr>
          <a:xfrm>
            <a:off x="1207378" y="1394773"/>
            <a:ext cx="7198149" cy="1969770"/>
          </a:xfrm>
          <a:prstGeom prst="rect">
            <a:avLst/>
          </a:prstGeom>
          <a:noFill/>
          <a:ln>
            <a:noFill/>
          </a:ln>
        </p:spPr>
        <p:txBody>
          <a:bodyPr anchorCtr="0" anchor="t" bIns="0" lIns="0" spcFirstLastPara="1" rIns="0" wrap="square" tIns="0">
            <a:spAutoFit/>
          </a:bodyPr>
          <a:lstStyle/>
          <a:p>
            <a:pPr indent="-266700" lvl="0" marL="266700" marR="0" rtl="0" algn="l">
              <a:spcBef>
                <a:spcPts val="0"/>
              </a:spcBef>
              <a:spcAft>
                <a:spcPts val="0"/>
              </a:spcAft>
              <a:buClr>
                <a:srgbClr val="13ADA0"/>
              </a:buClr>
              <a:buSzPts val="2000"/>
              <a:buFont typeface="Arial"/>
              <a:buChar char="•"/>
            </a:pPr>
            <a:r>
              <a:rPr lang="es-PE" sz="1600">
                <a:solidFill>
                  <a:schemeClr val="dk1"/>
                </a:solidFill>
                <a:latin typeface="Calibri"/>
                <a:ea typeface="Calibri"/>
                <a:cs typeface="Calibri"/>
                <a:sym typeface="Calibri"/>
              </a:rPr>
              <a:t>La utilización de la Matriz EFE y EFI le permite a la empresa tener un análisis cuantitativo de cómo es su situación interna y  su relación con el entorno.</a:t>
            </a:r>
            <a:endParaRPr/>
          </a:p>
          <a:p>
            <a:pPr indent="-139700" lvl="0" marL="266700" marR="0" rtl="0" algn="l">
              <a:spcBef>
                <a:spcPts val="0"/>
              </a:spcBef>
              <a:spcAft>
                <a:spcPts val="0"/>
              </a:spcAft>
              <a:buClr>
                <a:srgbClr val="13ADA0"/>
              </a:buClr>
              <a:buSzPts val="2000"/>
              <a:buFont typeface="Arial"/>
              <a:buNone/>
            </a:pPr>
            <a:r>
              <a:t/>
            </a:r>
            <a:endParaRPr sz="1600">
              <a:solidFill>
                <a:schemeClr val="dk1"/>
              </a:solidFill>
              <a:latin typeface="Calibri"/>
              <a:ea typeface="Calibri"/>
              <a:cs typeface="Calibri"/>
              <a:sym typeface="Calibri"/>
            </a:endParaRPr>
          </a:p>
          <a:p>
            <a:pPr indent="-266700" lvl="0" marL="266700" marR="0" rtl="0" algn="l">
              <a:spcBef>
                <a:spcPts val="0"/>
              </a:spcBef>
              <a:spcAft>
                <a:spcPts val="0"/>
              </a:spcAft>
              <a:buClr>
                <a:srgbClr val="13ADA0"/>
              </a:buClr>
              <a:buSzPts val="2000"/>
              <a:buFont typeface="Arial"/>
              <a:buChar char="•"/>
            </a:pPr>
            <a:r>
              <a:rPr lang="es-PE" sz="1600">
                <a:solidFill>
                  <a:schemeClr val="dk1"/>
                </a:solidFill>
                <a:latin typeface="Calibri"/>
                <a:ea typeface="Calibri"/>
                <a:cs typeface="Calibri"/>
                <a:sym typeface="Calibri"/>
              </a:rPr>
              <a:t>La Matriz EFI nos permite conocer si las fortalezas de la empresa son mayores que sus debilidades.</a:t>
            </a:r>
            <a:endParaRPr/>
          </a:p>
          <a:p>
            <a:pPr indent="-139700" lvl="0" marL="266700" marR="0" rtl="0" algn="l">
              <a:spcBef>
                <a:spcPts val="0"/>
              </a:spcBef>
              <a:spcAft>
                <a:spcPts val="0"/>
              </a:spcAft>
              <a:buClr>
                <a:srgbClr val="13ADA0"/>
              </a:buClr>
              <a:buSzPts val="2000"/>
              <a:buFont typeface="Arial"/>
              <a:buNone/>
            </a:pPr>
            <a:r>
              <a:t/>
            </a:r>
            <a:endParaRPr sz="1600">
              <a:solidFill>
                <a:schemeClr val="dk1"/>
              </a:solidFill>
              <a:latin typeface="Calibri"/>
              <a:ea typeface="Calibri"/>
              <a:cs typeface="Calibri"/>
              <a:sym typeface="Calibri"/>
            </a:endParaRPr>
          </a:p>
          <a:p>
            <a:pPr indent="-266700" lvl="0" marL="266700" marR="0" rtl="0" algn="l">
              <a:spcBef>
                <a:spcPts val="0"/>
              </a:spcBef>
              <a:spcAft>
                <a:spcPts val="0"/>
              </a:spcAft>
              <a:buClr>
                <a:srgbClr val="13ADA0"/>
              </a:buClr>
              <a:buSzPts val="2000"/>
              <a:buFont typeface="Arial"/>
              <a:buChar char="•"/>
            </a:pPr>
            <a:r>
              <a:rPr lang="es-PE" sz="1600">
                <a:solidFill>
                  <a:schemeClr val="dk1"/>
                </a:solidFill>
                <a:latin typeface="Calibri"/>
                <a:ea typeface="Calibri"/>
                <a:cs typeface="Calibri"/>
                <a:sym typeface="Calibri"/>
              </a:rPr>
              <a:t>La Matriz EFE nos permite conocer si la empresa está aprovechando las oportunidades del entorno y minimizando las amenazas.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sp>
        <p:nvSpPr>
          <p:cNvPr id="48" name="Google Shape;48;p3"/>
          <p:cNvSpPr/>
          <p:nvPr/>
        </p:nvSpPr>
        <p:spPr>
          <a:xfrm>
            <a:off x="0" y="0"/>
            <a:ext cx="9144000" cy="5714999"/>
          </a:xfrm>
          <a:prstGeom prst="rect">
            <a:avLst/>
          </a:prstGeom>
          <a:solidFill>
            <a:srgbClr val="15BDA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 name="Google Shape;49;p3"/>
          <p:cNvSpPr/>
          <p:nvPr/>
        </p:nvSpPr>
        <p:spPr>
          <a:xfrm>
            <a:off x="1258008" y="3673981"/>
            <a:ext cx="7201780" cy="861774"/>
          </a:xfrm>
          <a:prstGeom prst="rect">
            <a:avLst/>
          </a:prstGeom>
          <a:noFill/>
          <a:ln>
            <a:noFill/>
          </a:ln>
        </p:spPr>
        <p:txBody>
          <a:bodyPr anchorCtr="0" anchor="t" bIns="0" lIns="0" spcFirstLastPara="1" rIns="0" wrap="square" tIns="0">
            <a:spAutoFit/>
          </a:bodyPr>
          <a:lstStyle/>
          <a:p>
            <a:pPr indent="0" lvl="0" marL="0" marR="0" rtl="0" algn="l">
              <a:lnSpc>
                <a:spcPct val="70000"/>
              </a:lnSpc>
              <a:spcBef>
                <a:spcPts val="0"/>
              </a:spcBef>
              <a:spcAft>
                <a:spcPts val="0"/>
              </a:spcAft>
              <a:buNone/>
            </a:pPr>
            <a:r>
              <a:rPr lang="es-PE" sz="4000">
                <a:solidFill>
                  <a:schemeClr val="lt1"/>
                </a:solidFill>
                <a:latin typeface="Calibri"/>
                <a:ea typeface="Calibri"/>
                <a:cs typeface="Calibri"/>
                <a:sym typeface="Calibri"/>
              </a:rPr>
              <a:t>LA MATRIZ DE EVALUACIÓN</a:t>
            </a:r>
            <a:br>
              <a:rPr lang="es-PE" sz="4000">
                <a:solidFill>
                  <a:schemeClr val="lt1"/>
                </a:solidFill>
                <a:latin typeface="Calibri"/>
                <a:ea typeface="Calibri"/>
                <a:cs typeface="Calibri"/>
                <a:sym typeface="Calibri"/>
              </a:rPr>
            </a:br>
            <a:r>
              <a:rPr b="1" lang="es-PE" sz="4000">
                <a:solidFill>
                  <a:srgbClr val="09534C"/>
                </a:solidFill>
                <a:latin typeface="Calibri"/>
                <a:ea typeface="Calibri"/>
                <a:cs typeface="Calibri"/>
                <a:sym typeface="Calibri"/>
              </a:rPr>
              <a:t>DE LOS FACTORES INTERNOS (EFI)</a:t>
            </a:r>
            <a:endParaRPr b="1" sz="4000">
              <a:solidFill>
                <a:srgbClr val="09534C"/>
              </a:solidFill>
              <a:latin typeface="Calibri"/>
              <a:ea typeface="Calibri"/>
              <a:cs typeface="Calibri"/>
              <a:sym typeface="Calibri"/>
            </a:endParaRPr>
          </a:p>
        </p:txBody>
      </p:sp>
      <p:cxnSp>
        <p:nvCxnSpPr>
          <p:cNvPr id="50" name="Google Shape;50;p3"/>
          <p:cNvCxnSpPr/>
          <p:nvPr/>
        </p:nvCxnSpPr>
        <p:spPr>
          <a:xfrm>
            <a:off x="1258009" y="4511082"/>
            <a:ext cx="7060081" cy="0"/>
          </a:xfrm>
          <a:prstGeom prst="straightConnector1">
            <a:avLst/>
          </a:prstGeom>
          <a:noFill/>
          <a:ln cap="flat" cmpd="sng" w="28575">
            <a:solidFill>
              <a:srgbClr val="0B655C"/>
            </a:solidFill>
            <a:prstDash val="solid"/>
            <a:round/>
            <a:headEnd len="sm" w="sm" type="none"/>
            <a:tailEnd len="sm" w="sm" type="none"/>
          </a:ln>
        </p:spPr>
      </p:cxnSp>
      <p:pic>
        <p:nvPicPr>
          <p:cNvPr id="51" name="Google Shape;51;p3"/>
          <p:cNvPicPr preferRelativeResize="0"/>
          <p:nvPr/>
        </p:nvPicPr>
        <p:blipFill rotWithShape="1">
          <a:blip r:embed="rId3">
            <a:alphaModFix/>
          </a:blip>
          <a:srcRect b="2865" l="50092" r="0" t="-1"/>
          <a:stretch/>
        </p:blipFill>
        <p:spPr>
          <a:xfrm>
            <a:off x="513688" y="3617175"/>
            <a:ext cx="573391" cy="89390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4"/>
          <p:cNvSpPr txBox="1"/>
          <p:nvPr/>
        </p:nvSpPr>
        <p:spPr>
          <a:xfrm>
            <a:off x="503238" y="1478571"/>
            <a:ext cx="4105275" cy="24622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s-PE" sz="1600">
                <a:solidFill>
                  <a:schemeClr val="dk1"/>
                </a:solidFill>
                <a:latin typeface="Calibri"/>
                <a:ea typeface="Calibri"/>
                <a:cs typeface="Calibri"/>
                <a:sym typeface="Calibri"/>
              </a:rPr>
              <a:t>CONCEPTO Y CARACTERÍSTICAS</a:t>
            </a:r>
            <a:endParaRPr/>
          </a:p>
        </p:txBody>
      </p:sp>
      <p:sp>
        <p:nvSpPr>
          <p:cNvPr id="57" name="Google Shape;57;p4"/>
          <p:cNvSpPr/>
          <p:nvPr/>
        </p:nvSpPr>
        <p:spPr>
          <a:xfrm>
            <a:off x="503238" y="1980335"/>
            <a:ext cx="253021" cy="253021"/>
          </a:xfrm>
          <a:prstGeom prst="ellipse">
            <a:avLst/>
          </a:prstGeom>
          <a:solidFill>
            <a:srgbClr val="D71B8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PE" sz="1600">
                <a:solidFill>
                  <a:schemeClr val="lt1"/>
                </a:solidFill>
                <a:latin typeface="Calibri"/>
                <a:ea typeface="Calibri"/>
                <a:cs typeface="Calibri"/>
                <a:sym typeface="Calibri"/>
              </a:rPr>
              <a:t>1</a:t>
            </a:r>
            <a:endParaRPr/>
          </a:p>
        </p:txBody>
      </p:sp>
      <p:sp>
        <p:nvSpPr>
          <p:cNvPr id="58" name="Google Shape;58;p4"/>
          <p:cNvSpPr/>
          <p:nvPr/>
        </p:nvSpPr>
        <p:spPr>
          <a:xfrm>
            <a:off x="503238" y="2938843"/>
            <a:ext cx="253021" cy="253021"/>
          </a:xfrm>
          <a:prstGeom prst="ellipse">
            <a:avLst/>
          </a:prstGeom>
          <a:solidFill>
            <a:srgbClr val="D71B8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PE" sz="1600">
                <a:solidFill>
                  <a:schemeClr val="lt1"/>
                </a:solidFill>
                <a:latin typeface="Calibri"/>
                <a:ea typeface="Calibri"/>
                <a:cs typeface="Calibri"/>
                <a:sym typeface="Calibri"/>
              </a:rPr>
              <a:t>2</a:t>
            </a:r>
            <a:endParaRPr/>
          </a:p>
        </p:txBody>
      </p:sp>
      <p:sp>
        <p:nvSpPr>
          <p:cNvPr id="59" name="Google Shape;59;p4"/>
          <p:cNvSpPr/>
          <p:nvPr/>
        </p:nvSpPr>
        <p:spPr>
          <a:xfrm>
            <a:off x="503238" y="3671348"/>
            <a:ext cx="253021" cy="253021"/>
          </a:xfrm>
          <a:prstGeom prst="ellipse">
            <a:avLst/>
          </a:prstGeom>
          <a:solidFill>
            <a:srgbClr val="D71B8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PE" sz="1600">
                <a:solidFill>
                  <a:schemeClr val="lt1"/>
                </a:solidFill>
                <a:latin typeface="Calibri"/>
                <a:ea typeface="Calibri"/>
                <a:cs typeface="Calibri"/>
                <a:sym typeface="Calibri"/>
              </a:rPr>
              <a:t>3</a:t>
            </a:r>
            <a:endParaRPr/>
          </a:p>
        </p:txBody>
      </p:sp>
      <p:pic>
        <p:nvPicPr>
          <p:cNvPr id="60" name="Google Shape;60;p4"/>
          <p:cNvPicPr preferRelativeResize="0"/>
          <p:nvPr/>
        </p:nvPicPr>
        <p:blipFill rotWithShape="1">
          <a:blip r:embed="rId3">
            <a:alphaModFix/>
          </a:blip>
          <a:srcRect b="870" l="5811" r="52827" t="0"/>
          <a:stretch/>
        </p:blipFill>
        <p:spPr>
          <a:xfrm>
            <a:off x="4936557" y="0"/>
            <a:ext cx="4233201" cy="5715000"/>
          </a:xfrm>
          <a:prstGeom prst="rect">
            <a:avLst/>
          </a:prstGeom>
          <a:noFill/>
          <a:ln>
            <a:noFill/>
          </a:ln>
        </p:spPr>
      </p:pic>
      <p:cxnSp>
        <p:nvCxnSpPr>
          <p:cNvPr id="61" name="Google Shape;61;p4"/>
          <p:cNvCxnSpPr/>
          <p:nvPr/>
        </p:nvCxnSpPr>
        <p:spPr>
          <a:xfrm flipH="1" rot="10800000">
            <a:off x="900113" y="2795013"/>
            <a:ext cx="3708400" cy="16517"/>
          </a:xfrm>
          <a:prstGeom prst="straightConnector1">
            <a:avLst/>
          </a:prstGeom>
          <a:noFill/>
          <a:ln cap="flat" cmpd="sng" w="12700">
            <a:solidFill>
              <a:srgbClr val="BFBFBF"/>
            </a:solidFill>
            <a:prstDash val="solid"/>
            <a:round/>
            <a:headEnd len="sm" w="sm" type="none"/>
            <a:tailEnd len="sm" w="sm" type="none"/>
          </a:ln>
        </p:spPr>
      </p:cxnSp>
      <p:cxnSp>
        <p:nvCxnSpPr>
          <p:cNvPr id="62" name="Google Shape;62;p4"/>
          <p:cNvCxnSpPr/>
          <p:nvPr/>
        </p:nvCxnSpPr>
        <p:spPr>
          <a:xfrm flipH="1" rot="10800000">
            <a:off x="900113" y="3549755"/>
            <a:ext cx="3708400" cy="16518"/>
          </a:xfrm>
          <a:prstGeom prst="straightConnector1">
            <a:avLst/>
          </a:prstGeom>
          <a:noFill/>
          <a:ln cap="flat" cmpd="sng" w="12700">
            <a:solidFill>
              <a:srgbClr val="BFBFBF"/>
            </a:solidFill>
            <a:prstDash val="solid"/>
            <a:round/>
            <a:headEnd len="sm" w="sm" type="none"/>
            <a:tailEnd len="sm" w="sm" type="none"/>
          </a:ln>
        </p:spPr>
      </p:cxnSp>
      <p:cxnSp>
        <p:nvCxnSpPr>
          <p:cNvPr id="63" name="Google Shape;63;p4"/>
          <p:cNvCxnSpPr/>
          <p:nvPr/>
        </p:nvCxnSpPr>
        <p:spPr>
          <a:xfrm flipH="1" rot="10800000">
            <a:off x="900113" y="4540485"/>
            <a:ext cx="3708400" cy="16518"/>
          </a:xfrm>
          <a:prstGeom prst="straightConnector1">
            <a:avLst/>
          </a:prstGeom>
          <a:noFill/>
          <a:ln cap="flat" cmpd="sng" w="12700">
            <a:solidFill>
              <a:srgbClr val="BFBFBF"/>
            </a:solidFill>
            <a:prstDash val="solid"/>
            <a:round/>
            <a:headEnd len="sm" w="sm" type="none"/>
            <a:tailEnd len="sm" w="sm" type="none"/>
          </a:ln>
        </p:spPr>
      </p:cxnSp>
      <p:sp>
        <p:nvSpPr>
          <p:cNvPr id="64" name="Google Shape;64;p4"/>
          <p:cNvSpPr txBox="1"/>
          <p:nvPr/>
        </p:nvSpPr>
        <p:spPr>
          <a:xfrm>
            <a:off x="869423" y="1957957"/>
            <a:ext cx="3829578" cy="738664"/>
          </a:xfrm>
          <a:prstGeom prst="rect">
            <a:avLst/>
          </a:prstGeom>
          <a:noFill/>
          <a:ln>
            <a:noFill/>
          </a:ln>
        </p:spPr>
        <p:txBody>
          <a:bodyPr anchorCtr="0" anchor="t" bIns="0" lIns="0" spcFirstLastPara="1" rIns="0" wrap="square" tIns="0">
            <a:spAutoFit/>
          </a:bodyPr>
          <a:lstStyle/>
          <a:p>
            <a:pPr indent="0" lvl="0" marL="7938" marR="0" rtl="0" algn="l">
              <a:spcBef>
                <a:spcPts val="0"/>
              </a:spcBef>
              <a:spcAft>
                <a:spcPts val="0"/>
              </a:spcAft>
              <a:buNone/>
            </a:pPr>
            <a:r>
              <a:rPr lang="es-PE" sz="1600">
                <a:solidFill>
                  <a:schemeClr val="dk1"/>
                </a:solidFill>
                <a:latin typeface="Calibri"/>
                <a:ea typeface="Calibri"/>
                <a:cs typeface="Calibri"/>
                <a:sym typeface="Calibri"/>
              </a:rPr>
              <a:t>Este instrumento resume las fortalezas y debilidades de una empresa y determina la importancia de cada uno de ellas. </a:t>
            </a:r>
            <a:endParaRPr/>
          </a:p>
        </p:txBody>
      </p:sp>
      <p:sp>
        <p:nvSpPr>
          <p:cNvPr id="65" name="Google Shape;65;p4"/>
          <p:cNvSpPr txBox="1"/>
          <p:nvPr/>
        </p:nvSpPr>
        <p:spPr>
          <a:xfrm>
            <a:off x="869423" y="2938867"/>
            <a:ext cx="3829578" cy="492443"/>
          </a:xfrm>
          <a:prstGeom prst="rect">
            <a:avLst/>
          </a:prstGeom>
          <a:noFill/>
          <a:ln>
            <a:noFill/>
          </a:ln>
        </p:spPr>
        <p:txBody>
          <a:bodyPr anchorCtr="0" anchor="t" bIns="0" lIns="0" spcFirstLastPara="1" rIns="0" wrap="square" tIns="0">
            <a:spAutoFit/>
          </a:bodyPr>
          <a:lstStyle/>
          <a:p>
            <a:pPr indent="0" lvl="0" marL="7938" marR="0" rtl="0" algn="l">
              <a:spcBef>
                <a:spcPts val="0"/>
              </a:spcBef>
              <a:spcAft>
                <a:spcPts val="0"/>
              </a:spcAft>
              <a:buNone/>
            </a:pPr>
            <a:r>
              <a:rPr lang="es-PE" sz="1600">
                <a:solidFill>
                  <a:schemeClr val="dk1"/>
                </a:solidFill>
                <a:latin typeface="Calibri"/>
                <a:ea typeface="Calibri"/>
                <a:cs typeface="Calibri"/>
                <a:sym typeface="Calibri"/>
              </a:rPr>
              <a:t>Debe incluir entre 10 y 20 factores clave (fortalezas y debilidades)</a:t>
            </a:r>
            <a:endParaRPr/>
          </a:p>
        </p:txBody>
      </p:sp>
      <p:sp>
        <p:nvSpPr>
          <p:cNvPr id="66" name="Google Shape;66;p4"/>
          <p:cNvSpPr txBox="1"/>
          <p:nvPr/>
        </p:nvSpPr>
        <p:spPr>
          <a:xfrm>
            <a:off x="878419" y="3694306"/>
            <a:ext cx="3608914" cy="738664"/>
          </a:xfrm>
          <a:prstGeom prst="rect">
            <a:avLst/>
          </a:prstGeom>
          <a:noFill/>
          <a:ln>
            <a:noFill/>
          </a:ln>
        </p:spPr>
        <p:txBody>
          <a:bodyPr anchorCtr="0" anchor="t" bIns="0" lIns="0" spcFirstLastPara="1" rIns="0" wrap="square" tIns="0">
            <a:spAutoFit/>
          </a:bodyPr>
          <a:lstStyle/>
          <a:p>
            <a:pPr indent="0" lvl="0" marL="7938" marR="0" rtl="0" algn="l">
              <a:spcBef>
                <a:spcPts val="0"/>
              </a:spcBef>
              <a:spcAft>
                <a:spcPts val="0"/>
              </a:spcAft>
              <a:buNone/>
            </a:pPr>
            <a:r>
              <a:rPr lang="es-PE" sz="1600">
                <a:solidFill>
                  <a:schemeClr val="dk1"/>
                </a:solidFill>
                <a:latin typeface="Calibri"/>
                <a:ea typeface="Calibri"/>
                <a:cs typeface="Calibri"/>
                <a:sym typeface="Calibri"/>
              </a:rPr>
              <a:t>La cantidad de factores no influye en la escala de los totales ponderados porque los pesos siempre suman 1.0.</a:t>
            </a:r>
            <a:endParaRPr/>
          </a:p>
        </p:txBody>
      </p:sp>
      <p:pic>
        <p:nvPicPr>
          <p:cNvPr id="67" name="Google Shape;67;p4"/>
          <p:cNvPicPr preferRelativeResize="0"/>
          <p:nvPr/>
        </p:nvPicPr>
        <p:blipFill rotWithShape="1">
          <a:blip r:embed="rId4">
            <a:alphaModFix/>
          </a:blip>
          <a:srcRect b="51790" l="0" r="0" t="0"/>
          <a:stretch/>
        </p:blipFill>
        <p:spPr>
          <a:xfrm>
            <a:off x="-25619" y="362265"/>
            <a:ext cx="470119" cy="155260"/>
          </a:xfrm>
          <a:prstGeom prst="rect">
            <a:avLst/>
          </a:prstGeom>
          <a:noFill/>
          <a:ln>
            <a:noFill/>
          </a:ln>
        </p:spPr>
      </p:pic>
      <p:sp>
        <p:nvSpPr>
          <p:cNvPr id="68" name="Google Shape;68;p4"/>
          <p:cNvSpPr/>
          <p:nvPr/>
        </p:nvSpPr>
        <p:spPr>
          <a:xfrm>
            <a:off x="511153" y="334988"/>
            <a:ext cx="4933683" cy="2308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s-PE" sz="1500">
                <a:solidFill>
                  <a:srgbClr val="15BDAD"/>
                </a:solidFill>
                <a:latin typeface="Calibri"/>
                <a:ea typeface="Calibri"/>
                <a:cs typeface="Calibri"/>
                <a:sym typeface="Calibri"/>
              </a:rPr>
              <a:t>PROCEDIMIENTO DE ELABORACIÓN DE UNA MATRIZ EFI</a:t>
            </a:r>
            <a:endParaRPr sz="1500">
              <a:solidFill>
                <a:srgbClr val="15BDAD"/>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4"/>
                                        </p:tgtEl>
                                        <p:attrNameLst>
                                          <p:attrName>style.visibility</p:attrName>
                                        </p:attrNameLst>
                                      </p:cBhvr>
                                      <p:to>
                                        <p:strVal val="visible"/>
                                      </p:to>
                                    </p:set>
                                    <p:animEffect filter="fade" transition="in">
                                      <p:cBhvr>
                                        <p:cTn dur="500"/>
                                        <p:tgtEl>
                                          <p:spTgt spid="64"/>
                                        </p:tgtEl>
                                      </p:cBhvr>
                                    </p:animEffect>
                                  </p:childTnLst>
                                </p:cTn>
                              </p:par>
                              <p:par>
                                <p:cTn fill="hold" nodeType="withEffect" presetClass="entr" presetID="10" presetSubtype="0">
                                  <p:stCondLst>
                                    <p:cond delay="0"/>
                                  </p:stCondLst>
                                  <p:childTnLst>
                                    <p:set>
                                      <p:cBhvr>
                                        <p:cTn dur="1" fill="hold">
                                          <p:stCondLst>
                                            <p:cond delay="0"/>
                                          </p:stCondLst>
                                        </p:cTn>
                                        <p:tgtEl>
                                          <p:spTgt spid="57"/>
                                        </p:tgtEl>
                                        <p:attrNameLst>
                                          <p:attrName>style.visibility</p:attrName>
                                        </p:attrNameLst>
                                      </p:cBhvr>
                                      <p:to>
                                        <p:strVal val="visible"/>
                                      </p:to>
                                    </p:set>
                                    <p:animEffect filter="fade" transition="in">
                                      <p:cBhvr>
                                        <p:cTn dur="500"/>
                                        <p:tgtEl>
                                          <p:spTgt spid="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gtEl>
                                        <p:attrNameLst>
                                          <p:attrName>style.visibility</p:attrName>
                                        </p:attrNameLst>
                                      </p:cBhvr>
                                      <p:to>
                                        <p:strVal val="visible"/>
                                      </p:to>
                                    </p:set>
                                    <p:animEffect filter="fade" transition="in">
                                      <p:cBhvr>
                                        <p:cTn dur="500"/>
                                        <p:tgtEl>
                                          <p:spTgt spid="61"/>
                                        </p:tgtEl>
                                      </p:cBhvr>
                                    </p:animEffect>
                                  </p:childTnLst>
                                </p:cTn>
                              </p:par>
                              <p:par>
                                <p:cTn fill="hold" nodeType="withEffect" presetClass="entr" presetID="10" presetSubtype="0">
                                  <p:stCondLst>
                                    <p:cond delay="0"/>
                                  </p:stCondLst>
                                  <p:childTnLst>
                                    <p:set>
                                      <p:cBhvr>
                                        <p:cTn dur="1" fill="hold">
                                          <p:stCondLst>
                                            <p:cond delay="0"/>
                                          </p:stCondLst>
                                        </p:cTn>
                                        <p:tgtEl>
                                          <p:spTgt spid="65"/>
                                        </p:tgtEl>
                                        <p:attrNameLst>
                                          <p:attrName>style.visibility</p:attrName>
                                        </p:attrNameLst>
                                      </p:cBhvr>
                                      <p:to>
                                        <p:strVal val="visible"/>
                                      </p:to>
                                    </p:set>
                                    <p:animEffect filter="fade" transition="in">
                                      <p:cBhvr>
                                        <p:cTn dur="500"/>
                                        <p:tgtEl>
                                          <p:spTgt spid="65"/>
                                        </p:tgtEl>
                                      </p:cBhvr>
                                    </p:animEffect>
                                  </p:childTnLst>
                                </p:cTn>
                              </p:par>
                              <p:par>
                                <p:cTn fill="hold" nodeType="withEffect" presetClass="entr" presetID="10" presetSubtype="0">
                                  <p:stCondLst>
                                    <p:cond delay="0"/>
                                  </p:stCondLst>
                                  <p:childTnLst>
                                    <p:set>
                                      <p:cBhvr>
                                        <p:cTn dur="1" fill="hold">
                                          <p:stCondLst>
                                            <p:cond delay="0"/>
                                          </p:stCondLst>
                                        </p:cTn>
                                        <p:tgtEl>
                                          <p:spTgt spid="58"/>
                                        </p:tgtEl>
                                        <p:attrNameLst>
                                          <p:attrName>style.visibility</p:attrName>
                                        </p:attrNameLst>
                                      </p:cBhvr>
                                      <p:to>
                                        <p:strVal val="visible"/>
                                      </p:to>
                                    </p:set>
                                    <p:animEffect filter="fade" transition="in">
                                      <p:cBhvr>
                                        <p:cTn dur="500"/>
                                        <p:tgtEl>
                                          <p:spTgt spid="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
                                        </p:tgtEl>
                                        <p:attrNameLst>
                                          <p:attrName>style.visibility</p:attrName>
                                        </p:attrNameLst>
                                      </p:cBhvr>
                                      <p:to>
                                        <p:strVal val="visible"/>
                                      </p:to>
                                    </p:set>
                                    <p:animEffect filter="fade" transition="in">
                                      <p:cBhvr>
                                        <p:cTn dur="500"/>
                                        <p:tgtEl>
                                          <p:spTgt spid="62"/>
                                        </p:tgtEl>
                                      </p:cBhvr>
                                    </p:animEffect>
                                  </p:childTnLst>
                                </p:cTn>
                              </p:par>
                              <p:par>
                                <p:cTn fill="hold" nodeType="withEffect" presetClass="entr" presetID="10" presetSubtype="0">
                                  <p:stCondLst>
                                    <p:cond delay="0"/>
                                  </p:stCondLst>
                                  <p:childTnLst>
                                    <p:set>
                                      <p:cBhvr>
                                        <p:cTn dur="1" fill="hold">
                                          <p:stCondLst>
                                            <p:cond delay="0"/>
                                          </p:stCondLst>
                                        </p:cTn>
                                        <p:tgtEl>
                                          <p:spTgt spid="66"/>
                                        </p:tgtEl>
                                        <p:attrNameLst>
                                          <p:attrName>style.visibility</p:attrName>
                                        </p:attrNameLst>
                                      </p:cBhvr>
                                      <p:to>
                                        <p:strVal val="visible"/>
                                      </p:to>
                                    </p:set>
                                    <p:animEffect filter="fade" transition="in">
                                      <p:cBhvr>
                                        <p:cTn dur="500"/>
                                        <p:tgtEl>
                                          <p:spTgt spid="66"/>
                                        </p:tgtEl>
                                      </p:cBhvr>
                                    </p:animEffect>
                                  </p:childTnLst>
                                </p:cTn>
                              </p:par>
                              <p:par>
                                <p:cTn fill="hold" nodeType="withEffect" presetClass="entr" presetID="10" presetSubtype="0">
                                  <p:stCondLst>
                                    <p:cond delay="0"/>
                                  </p:stCondLst>
                                  <p:childTnLst>
                                    <p:set>
                                      <p:cBhvr>
                                        <p:cTn dur="1" fill="hold">
                                          <p:stCondLst>
                                            <p:cond delay="0"/>
                                          </p:stCondLst>
                                        </p:cTn>
                                        <p:tgtEl>
                                          <p:spTgt spid="59"/>
                                        </p:tgtEl>
                                        <p:attrNameLst>
                                          <p:attrName>style.visibility</p:attrName>
                                        </p:attrNameLst>
                                      </p:cBhvr>
                                      <p:to>
                                        <p:strVal val="visible"/>
                                      </p:to>
                                    </p:set>
                                    <p:animEffect filter="fade" transition="in">
                                      <p:cBhvr>
                                        <p:cTn dur="500"/>
                                        <p:tgtEl>
                                          <p:spTgt spid="59"/>
                                        </p:tgtEl>
                                      </p:cBhvr>
                                    </p:animEffect>
                                  </p:childTnLst>
                                </p:cTn>
                              </p:par>
                              <p:par>
                                <p:cTn fill="hold" nodeType="withEffect" presetClass="entr" presetID="10" presetSubtype="0">
                                  <p:stCondLst>
                                    <p:cond delay="0"/>
                                  </p:stCondLst>
                                  <p:childTnLst>
                                    <p:set>
                                      <p:cBhvr>
                                        <p:cTn dur="1" fill="hold">
                                          <p:stCondLst>
                                            <p:cond delay="0"/>
                                          </p:stCondLst>
                                        </p:cTn>
                                        <p:tgtEl>
                                          <p:spTgt spid="63"/>
                                        </p:tgtEl>
                                        <p:attrNameLst>
                                          <p:attrName>style.visibility</p:attrName>
                                        </p:attrNameLst>
                                      </p:cBhvr>
                                      <p:to>
                                        <p:strVal val="visible"/>
                                      </p:to>
                                    </p:set>
                                    <p:animEffect filter="fade" transition="in">
                                      <p:cBhvr>
                                        <p:cTn dur="500"/>
                                        <p:tgtEl>
                                          <p:spTgt spid="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5"/>
          <p:cNvSpPr txBox="1"/>
          <p:nvPr/>
        </p:nvSpPr>
        <p:spPr>
          <a:xfrm>
            <a:off x="511154" y="855712"/>
            <a:ext cx="4097360" cy="4390433"/>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1" lang="es-PE" sz="1600">
                <a:solidFill>
                  <a:schemeClr val="dk1"/>
                </a:solidFill>
                <a:latin typeface="Calibri"/>
                <a:ea typeface="Calibri"/>
                <a:cs typeface="Calibri"/>
                <a:sym typeface="Calibri"/>
              </a:rPr>
              <a:t>PROCEDIMIENTO DE ELABORACIÓN </a:t>
            </a:r>
            <a:br>
              <a:rPr b="1" lang="es-PE" sz="1600">
                <a:solidFill>
                  <a:schemeClr val="dk1"/>
                </a:solidFill>
                <a:latin typeface="Calibri"/>
                <a:ea typeface="Calibri"/>
                <a:cs typeface="Calibri"/>
                <a:sym typeface="Calibri"/>
              </a:rPr>
            </a:br>
            <a:r>
              <a:rPr b="1" lang="es-PE" sz="1600">
                <a:solidFill>
                  <a:schemeClr val="dk1"/>
                </a:solidFill>
                <a:latin typeface="Calibri"/>
                <a:ea typeface="Calibri"/>
                <a:cs typeface="Calibri"/>
                <a:sym typeface="Calibri"/>
              </a:rPr>
              <a:t>DE MATRIZ EFI </a:t>
            </a:r>
            <a:endParaRPr/>
          </a:p>
          <a:p>
            <a:pPr indent="-180975" lvl="0" marL="180975" marR="0" rtl="0" algn="l">
              <a:lnSpc>
                <a:spcPct val="90000"/>
              </a:lnSpc>
              <a:spcBef>
                <a:spcPts val="0"/>
              </a:spcBef>
              <a:spcAft>
                <a:spcPts val="0"/>
              </a:spcAft>
              <a:buClr>
                <a:schemeClr val="dk1"/>
              </a:buClr>
              <a:buSzPts val="1500"/>
              <a:buFont typeface="Arial"/>
              <a:buChar char="•"/>
            </a:pPr>
            <a:r>
              <a:rPr lang="es-PE" sz="1500">
                <a:solidFill>
                  <a:schemeClr val="dk1"/>
                </a:solidFill>
                <a:latin typeface="Calibri"/>
                <a:ea typeface="Calibri"/>
                <a:cs typeface="Calibri"/>
                <a:sym typeface="Calibri"/>
              </a:rPr>
              <a:t>Hacer una lista de factores (fortalezas y debilidades) identificados en el proceso de análisis interno de la empresa.</a:t>
            </a:r>
            <a:endParaRPr/>
          </a:p>
          <a:p>
            <a:pPr indent="-85725" lvl="0" marL="180975" marR="0" rtl="0" algn="l">
              <a:lnSpc>
                <a:spcPct val="90000"/>
              </a:lnSpc>
              <a:spcBef>
                <a:spcPts val="0"/>
              </a:spcBef>
              <a:spcAft>
                <a:spcPts val="0"/>
              </a:spcAft>
              <a:buClr>
                <a:schemeClr val="dk1"/>
              </a:buClr>
              <a:buSzPts val="1500"/>
              <a:buFont typeface="Arial"/>
              <a:buNone/>
            </a:pPr>
            <a:r>
              <a:t/>
            </a:r>
            <a:endParaRPr sz="1500">
              <a:solidFill>
                <a:schemeClr val="dk1"/>
              </a:solidFill>
              <a:latin typeface="Calibri"/>
              <a:ea typeface="Calibri"/>
              <a:cs typeface="Calibri"/>
              <a:sym typeface="Calibri"/>
            </a:endParaRPr>
          </a:p>
          <a:p>
            <a:pPr indent="-180975" lvl="0" marL="180975" marR="0" rtl="0" algn="l">
              <a:lnSpc>
                <a:spcPct val="90000"/>
              </a:lnSpc>
              <a:spcBef>
                <a:spcPts val="0"/>
              </a:spcBef>
              <a:spcAft>
                <a:spcPts val="0"/>
              </a:spcAft>
              <a:buClr>
                <a:schemeClr val="dk1"/>
              </a:buClr>
              <a:buSzPts val="1500"/>
              <a:buFont typeface="Arial"/>
              <a:buChar char="•"/>
            </a:pPr>
            <a:r>
              <a:rPr lang="es-PE" sz="1500">
                <a:solidFill>
                  <a:schemeClr val="dk1"/>
                </a:solidFill>
                <a:latin typeface="Calibri"/>
                <a:ea typeface="Calibri"/>
                <a:cs typeface="Calibri"/>
                <a:sym typeface="Calibri"/>
              </a:rPr>
              <a:t>Asignar un peso a cada factor entre 0.0 (no es importante) a 1.0 (absolutamente importante) y la suma de todos debe dar 1.0. El peso adjudicado a un factor dado indica la importancia relativa </a:t>
            </a:r>
            <a:br>
              <a:rPr lang="es-PE" sz="1500">
                <a:solidFill>
                  <a:schemeClr val="dk1"/>
                </a:solidFill>
                <a:latin typeface="Calibri"/>
                <a:ea typeface="Calibri"/>
                <a:cs typeface="Calibri"/>
                <a:sym typeface="Calibri"/>
              </a:rPr>
            </a:br>
            <a:r>
              <a:rPr lang="es-PE" sz="1500">
                <a:solidFill>
                  <a:schemeClr val="dk1"/>
                </a:solidFill>
                <a:latin typeface="Calibri"/>
                <a:ea typeface="Calibri"/>
                <a:cs typeface="Calibri"/>
                <a:sym typeface="Calibri"/>
              </a:rPr>
              <a:t>del mismo para alcanzar el éxito en la industria </a:t>
            </a:r>
            <a:br>
              <a:rPr lang="es-PE" sz="1500">
                <a:solidFill>
                  <a:schemeClr val="dk1"/>
                </a:solidFill>
                <a:latin typeface="Calibri"/>
                <a:ea typeface="Calibri"/>
                <a:cs typeface="Calibri"/>
                <a:sym typeface="Calibri"/>
              </a:rPr>
            </a:br>
            <a:r>
              <a:rPr lang="es-PE" sz="1500">
                <a:solidFill>
                  <a:schemeClr val="dk1"/>
                </a:solidFill>
                <a:latin typeface="Calibri"/>
                <a:ea typeface="Calibri"/>
                <a:cs typeface="Calibri"/>
                <a:sym typeface="Calibri"/>
              </a:rPr>
              <a:t>de la empresa.</a:t>
            </a:r>
            <a:endParaRPr/>
          </a:p>
          <a:p>
            <a:pPr indent="-85725" lvl="0" marL="180975" marR="0" rtl="0" algn="l">
              <a:lnSpc>
                <a:spcPct val="90000"/>
              </a:lnSpc>
              <a:spcBef>
                <a:spcPts val="0"/>
              </a:spcBef>
              <a:spcAft>
                <a:spcPts val="0"/>
              </a:spcAft>
              <a:buClr>
                <a:schemeClr val="dk1"/>
              </a:buClr>
              <a:buSzPts val="1500"/>
              <a:buFont typeface="Arial"/>
              <a:buNone/>
            </a:pPr>
            <a:r>
              <a:t/>
            </a:r>
            <a:endParaRPr sz="1500">
              <a:solidFill>
                <a:schemeClr val="dk1"/>
              </a:solidFill>
              <a:latin typeface="Calibri"/>
              <a:ea typeface="Calibri"/>
              <a:cs typeface="Calibri"/>
              <a:sym typeface="Calibri"/>
            </a:endParaRPr>
          </a:p>
          <a:p>
            <a:pPr indent="-180975" lvl="0" marL="180975" marR="0" rtl="0" algn="l">
              <a:lnSpc>
                <a:spcPct val="90000"/>
              </a:lnSpc>
              <a:spcBef>
                <a:spcPts val="0"/>
              </a:spcBef>
              <a:spcAft>
                <a:spcPts val="0"/>
              </a:spcAft>
              <a:buClr>
                <a:schemeClr val="dk1"/>
              </a:buClr>
              <a:buSzPts val="1500"/>
              <a:buFont typeface="Arial"/>
              <a:buChar char="•"/>
            </a:pPr>
            <a:r>
              <a:rPr lang="es-PE" sz="1500">
                <a:solidFill>
                  <a:schemeClr val="dk1"/>
                </a:solidFill>
                <a:latin typeface="Calibri"/>
                <a:ea typeface="Calibri"/>
                <a:cs typeface="Calibri"/>
                <a:sym typeface="Calibri"/>
              </a:rPr>
              <a:t>Asignar calificación de 1 a 4, donde 1 (debilidad mayor), 2 (debilidad menor), 3 (fortaleza menor)  y 4 (fortaleza mayor).</a:t>
            </a:r>
            <a:endParaRPr/>
          </a:p>
          <a:p>
            <a:pPr indent="-85725" lvl="0" marL="180975" marR="0" rtl="0" algn="l">
              <a:lnSpc>
                <a:spcPct val="90000"/>
              </a:lnSpc>
              <a:spcBef>
                <a:spcPts val="0"/>
              </a:spcBef>
              <a:spcAft>
                <a:spcPts val="0"/>
              </a:spcAft>
              <a:buClr>
                <a:schemeClr val="dk1"/>
              </a:buClr>
              <a:buSzPts val="1500"/>
              <a:buFont typeface="Arial"/>
              <a:buNone/>
            </a:pPr>
            <a:r>
              <a:t/>
            </a:r>
            <a:endParaRPr sz="1500">
              <a:solidFill>
                <a:schemeClr val="dk1"/>
              </a:solidFill>
              <a:latin typeface="Calibri"/>
              <a:ea typeface="Calibri"/>
              <a:cs typeface="Calibri"/>
              <a:sym typeface="Calibri"/>
            </a:endParaRPr>
          </a:p>
          <a:p>
            <a:pPr indent="-180975" lvl="0" marL="180975" marR="0" rtl="0" algn="l">
              <a:lnSpc>
                <a:spcPct val="90000"/>
              </a:lnSpc>
              <a:spcBef>
                <a:spcPts val="0"/>
              </a:spcBef>
              <a:spcAft>
                <a:spcPts val="0"/>
              </a:spcAft>
              <a:buClr>
                <a:schemeClr val="dk1"/>
              </a:buClr>
              <a:buSzPts val="1500"/>
              <a:buFont typeface="Arial"/>
              <a:buChar char="•"/>
            </a:pPr>
            <a:r>
              <a:rPr lang="es-PE" sz="1500">
                <a:solidFill>
                  <a:schemeClr val="dk1"/>
                </a:solidFill>
                <a:latin typeface="Calibri"/>
                <a:ea typeface="Calibri"/>
                <a:cs typeface="Calibri"/>
                <a:sym typeface="Calibri"/>
              </a:rPr>
              <a:t>Multiplicar cada peso del factor por su calificación.</a:t>
            </a:r>
            <a:endParaRPr/>
          </a:p>
          <a:p>
            <a:pPr indent="-85725" lvl="0" marL="180975" marR="0" rtl="0" algn="l">
              <a:lnSpc>
                <a:spcPct val="90000"/>
              </a:lnSpc>
              <a:spcBef>
                <a:spcPts val="0"/>
              </a:spcBef>
              <a:spcAft>
                <a:spcPts val="0"/>
              </a:spcAft>
              <a:buClr>
                <a:schemeClr val="dk1"/>
              </a:buClr>
              <a:buSzPts val="1500"/>
              <a:buFont typeface="Arial"/>
              <a:buNone/>
            </a:pPr>
            <a:r>
              <a:t/>
            </a:r>
            <a:endParaRPr sz="1500">
              <a:solidFill>
                <a:schemeClr val="dk1"/>
              </a:solidFill>
              <a:latin typeface="Calibri"/>
              <a:ea typeface="Calibri"/>
              <a:cs typeface="Calibri"/>
              <a:sym typeface="Calibri"/>
            </a:endParaRPr>
          </a:p>
          <a:p>
            <a:pPr indent="-180975" lvl="0" marL="180975" marR="0" rtl="0" algn="l">
              <a:lnSpc>
                <a:spcPct val="90000"/>
              </a:lnSpc>
              <a:spcBef>
                <a:spcPts val="0"/>
              </a:spcBef>
              <a:spcAft>
                <a:spcPts val="0"/>
              </a:spcAft>
              <a:buClr>
                <a:schemeClr val="dk1"/>
              </a:buClr>
              <a:buSzPts val="1500"/>
              <a:buFont typeface="Arial"/>
              <a:buChar char="•"/>
            </a:pPr>
            <a:r>
              <a:rPr lang="es-PE" sz="1500">
                <a:solidFill>
                  <a:schemeClr val="dk1"/>
                </a:solidFill>
                <a:latin typeface="Calibri"/>
                <a:ea typeface="Calibri"/>
                <a:cs typeface="Calibri"/>
                <a:sym typeface="Calibri"/>
              </a:rPr>
              <a:t>Sumar las calificaciones ponderadas para determinar el peso ponderado de la organización.</a:t>
            </a:r>
            <a:endParaRPr/>
          </a:p>
        </p:txBody>
      </p:sp>
      <p:pic>
        <p:nvPicPr>
          <p:cNvPr id="74" name="Google Shape;74;p5"/>
          <p:cNvPicPr preferRelativeResize="0"/>
          <p:nvPr/>
        </p:nvPicPr>
        <p:blipFill rotWithShape="1">
          <a:blip r:embed="rId3">
            <a:alphaModFix/>
          </a:blip>
          <a:srcRect b="-263" l="27956" r="24177" t="2802"/>
          <a:stretch/>
        </p:blipFill>
        <p:spPr>
          <a:xfrm>
            <a:off x="4942873" y="-27296"/>
            <a:ext cx="4230806" cy="5818496"/>
          </a:xfrm>
          <a:prstGeom prst="rect">
            <a:avLst/>
          </a:prstGeom>
          <a:noFill/>
          <a:ln>
            <a:noFill/>
          </a:ln>
        </p:spPr>
      </p:pic>
      <p:pic>
        <p:nvPicPr>
          <p:cNvPr id="75" name="Google Shape;75;p5"/>
          <p:cNvPicPr preferRelativeResize="0"/>
          <p:nvPr/>
        </p:nvPicPr>
        <p:blipFill rotWithShape="1">
          <a:blip r:embed="rId4">
            <a:alphaModFix/>
          </a:blip>
          <a:srcRect b="51790" l="0" r="0" t="0"/>
          <a:stretch/>
        </p:blipFill>
        <p:spPr>
          <a:xfrm>
            <a:off x="-25619" y="362265"/>
            <a:ext cx="470119" cy="155260"/>
          </a:xfrm>
          <a:prstGeom prst="rect">
            <a:avLst/>
          </a:prstGeom>
          <a:noFill/>
          <a:ln>
            <a:noFill/>
          </a:ln>
        </p:spPr>
      </p:pic>
      <p:sp>
        <p:nvSpPr>
          <p:cNvPr id="76" name="Google Shape;76;p5"/>
          <p:cNvSpPr/>
          <p:nvPr/>
        </p:nvSpPr>
        <p:spPr>
          <a:xfrm>
            <a:off x="511153" y="334988"/>
            <a:ext cx="4933683" cy="2308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s-PE" sz="1500">
                <a:solidFill>
                  <a:srgbClr val="15BDAD"/>
                </a:solidFill>
                <a:latin typeface="Calibri"/>
                <a:ea typeface="Calibri"/>
                <a:cs typeface="Calibri"/>
                <a:sym typeface="Calibri"/>
              </a:rPr>
              <a:t>PROCEDIMIENTO DE ELABORACIÓN DE UNA MATRIZ EFI</a:t>
            </a:r>
            <a:endParaRPr sz="1500">
              <a:solidFill>
                <a:srgbClr val="15BDAD"/>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6"/>
          <p:cNvSpPr txBox="1"/>
          <p:nvPr/>
        </p:nvSpPr>
        <p:spPr>
          <a:xfrm>
            <a:off x="4103689" y="1381125"/>
            <a:ext cx="4572000" cy="369331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s-PE" sz="1600">
                <a:solidFill>
                  <a:schemeClr val="dk1"/>
                </a:solidFill>
                <a:latin typeface="Calibri"/>
                <a:ea typeface="Calibri"/>
                <a:cs typeface="Calibri"/>
                <a:sym typeface="Calibri"/>
              </a:rPr>
              <a:t>EL PRODUCTO</a:t>
            </a:r>
            <a:endParaRPr/>
          </a:p>
          <a:p>
            <a:pPr indent="-180975" lvl="0" marL="180975" marR="0" rtl="0" algn="l">
              <a:spcBef>
                <a:spcPts val="0"/>
              </a:spcBef>
              <a:spcAft>
                <a:spcPts val="0"/>
              </a:spcAft>
              <a:buClr>
                <a:schemeClr val="dk1"/>
              </a:buClr>
              <a:buSzPts val="1600"/>
              <a:buFont typeface="Arial"/>
              <a:buChar char="•"/>
            </a:pPr>
            <a:r>
              <a:rPr lang="es-PE" sz="1600">
                <a:solidFill>
                  <a:schemeClr val="dk1"/>
                </a:solidFill>
                <a:latin typeface="Calibri"/>
                <a:ea typeface="Calibri"/>
                <a:cs typeface="Calibri"/>
                <a:sym typeface="Calibri"/>
              </a:rPr>
              <a:t>Las galletas Freschia están fabricadas en base a </a:t>
            </a:r>
            <a:br>
              <a:rPr lang="es-PE" sz="1600">
                <a:solidFill>
                  <a:schemeClr val="dk1"/>
                </a:solidFill>
                <a:latin typeface="Calibri"/>
                <a:ea typeface="Calibri"/>
                <a:cs typeface="Calibri"/>
                <a:sym typeface="Calibri"/>
              </a:rPr>
            </a:br>
            <a:r>
              <a:rPr lang="es-PE" sz="1600">
                <a:solidFill>
                  <a:schemeClr val="dk1"/>
                </a:solidFill>
                <a:latin typeface="Calibri"/>
                <a:ea typeface="Calibri"/>
                <a:cs typeface="Calibri"/>
                <a:sym typeface="Calibri"/>
              </a:rPr>
              <a:t>trigo y chía orgánicos. Las galletas serán vendidas </a:t>
            </a:r>
            <a:br>
              <a:rPr lang="es-PE" sz="1600">
                <a:solidFill>
                  <a:schemeClr val="dk1"/>
                </a:solidFill>
                <a:latin typeface="Calibri"/>
                <a:ea typeface="Calibri"/>
                <a:cs typeface="Calibri"/>
                <a:sym typeface="Calibri"/>
              </a:rPr>
            </a:br>
            <a:r>
              <a:rPr lang="es-PE" sz="1600">
                <a:solidFill>
                  <a:schemeClr val="dk1"/>
                </a:solidFill>
                <a:latin typeface="Calibri"/>
                <a:ea typeface="Calibri"/>
                <a:cs typeface="Calibri"/>
                <a:sym typeface="Calibri"/>
              </a:rPr>
              <a:t>en supermercados y tiendas orgánicas. </a:t>
            </a:r>
            <a:br>
              <a:rPr lang="es-PE" sz="1600">
                <a:solidFill>
                  <a:schemeClr val="dk1"/>
                </a:solidFill>
                <a:latin typeface="Calibri"/>
                <a:ea typeface="Calibri"/>
                <a:cs typeface="Calibri"/>
                <a:sym typeface="Calibri"/>
              </a:rPr>
            </a:br>
            <a:r>
              <a:rPr lang="es-PE" sz="1600">
                <a:solidFill>
                  <a:schemeClr val="dk1"/>
                </a:solidFill>
                <a:latin typeface="Calibri"/>
                <a:ea typeface="Calibri"/>
                <a:cs typeface="Calibri"/>
                <a:sym typeface="Calibri"/>
              </a:rPr>
              <a:t>Su empaque es también de alta calidad. No existen productos similares en el mercado, solamente </a:t>
            </a:r>
            <a:br>
              <a:rPr lang="es-PE" sz="1600">
                <a:solidFill>
                  <a:schemeClr val="dk1"/>
                </a:solidFill>
                <a:latin typeface="Calibri"/>
                <a:ea typeface="Calibri"/>
                <a:cs typeface="Calibri"/>
                <a:sym typeface="Calibri"/>
              </a:rPr>
            </a:br>
            <a:r>
              <a:rPr lang="es-PE" sz="1600">
                <a:solidFill>
                  <a:schemeClr val="dk1"/>
                </a:solidFill>
                <a:latin typeface="Calibri"/>
                <a:ea typeface="Calibri"/>
                <a:cs typeface="Calibri"/>
                <a:sym typeface="Calibri"/>
              </a:rPr>
              <a:t>hay galletas u otros productos hechos en base a </a:t>
            </a:r>
            <a:br>
              <a:rPr lang="es-PE" sz="1600">
                <a:solidFill>
                  <a:schemeClr val="dk1"/>
                </a:solidFill>
                <a:latin typeface="Calibri"/>
                <a:ea typeface="Calibri"/>
                <a:cs typeface="Calibri"/>
                <a:sym typeface="Calibri"/>
              </a:rPr>
            </a:br>
            <a:r>
              <a:rPr lang="es-PE" sz="1600">
                <a:solidFill>
                  <a:schemeClr val="dk1"/>
                </a:solidFill>
                <a:latin typeface="Calibri"/>
                <a:ea typeface="Calibri"/>
                <a:cs typeface="Calibri"/>
                <a:sym typeface="Calibri"/>
              </a:rPr>
              <a:t>chía pero no son orgánicos ni tienen la calidad </a:t>
            </a:r>
            <a:br>
              <a:rPr lang="es-PE" sz="1600">
                <a:solidFill>
                  <a:schemeClr val="dk1"/>
                </a:solidFill>
                <a:latin typeface="Calibri"/>
                <a:ea typeface="Calibri"/>
                <a:cs typeface="Calibri"/>
                <a:sym typeface="Calibri"/>
              </a:rPr>
            </a:br>
            <a:r>
              <a:rPr lang="es-PE" sz="1600">
                <a:solidFill>
                  <a:schemeClr val="dk1"/>
                </a:solidFill>
                <a:latin typeface="Calibri"/>
                <a:ea typeface="Calibri"/>
                <a:cs typeface="Calibri"/>
                <a:sym typeface="Calibri"/>
              </a:rPr>
              <a:t>de Freschia.</a:t>
            </a:r>
            <a:endParaRPr/>
          </a:p>
          <a:p>
            <a:pPr indent="-79375" lvl="0" marL="180975" marR="0" rtl="0" algn="l">
              <a:spcBef>
                <a:spcPts val="0"/>
              </a:spcBef>
              <a:spcAft>
                <a:spcPts val="0"/>
              </a:spcAft>
              <a:buClr>
                <a:schemeClr val="dk1"/>
              </a:buClr>
              <a:buSzPts val="1600"/>
              <a:buFont typeface="Arial"/>
              <a:buNone/>
            </a:pPr>
            <a:r>
              <a:t/>
            </a:r>
            <a:endParaRPr sz="1600">
              <a:solidFill>
                <a:schemeClr val="dk1"/>
              </a:solidFill>
              <a:latin typeface="Calibri"/>
              <a:ea typeface="Calibri"/>
              <a:cs typeface="Calibri"/>
              <a:sym typeface="Calibri"/>
            </a:endParaRPr>
          </a:p>
          <a:p>
            <a:pPr indent="-180975" lvl="0" marL="180975" marR="0" rtl="0" algn="l">
              <a:spcBef>
                <a:spcPts val="0"/>
              </a:spcBef>
              <a:spcAft>
                <a:spcPts val="0"/>
              </a:spcAft>
              <a:buClr>
                <a:schemeClr val="dk1"/>
              </a:buClr>
              <a:buSzPts val="1600"/>
              <a:buFont typeface="Arial"/>
              <a:buChar char="•"/>
            </a:pPr>
            <a:r>
              <a:rPr lang="es-PE" sz="1600">
                <a:solidFill>
                  <a:schemeClr val="dk1"/>
                </a:solidFill>
                <a:latin typeface="Calibri"/>
                <a:ea typeface="Calibri"/>
                <a:cs typeface="Calibri"/>
                <a:sym typeface="Calibri"/>
              </a:rPr>
              <a:t>Los principales ingredientes de la galleta se </a:t>
            </a:r>
            <a:br>
              <a:rPr lang="es-PE" sz="1600">
                <a:solidFill>
                  <a:schemeClr val="dk1"/>
                </a:solidFill>
                <a:latin typeface="Calibri"/>
                <a:ea typeface="Calibri"/>
                <a:cs typeface="Calibri"/>
                <a:sym typeface="Calibri"/>
              </a:rPr>
            </a:br>
            <a:r>
              <a:rPr lang="es-PE" sz="1600">
                <a:solidFill>
                  <a:schemeClr val="dk1"/>
                </a:solidFill>
                <a:latin typeface="Calibri"/>
                <a:ea typeface="Calibri"/>
                <a:cs typeface="Calibri"/>
                <a:sym typeface="Calibri"/>
              </a:rPr>
              <a:t>compran a cuatro  pequeñas cooperativas agrícolas. Los demás insumos, como el envase, se compran a una de las muchas empresas que existen en el mercado local. </a:t>
            </a:r>
            <a:endParaRPr/>
          </a:p>
        </p:txBody>
      </p:sp>
      <p:pic>
        <p:nvPicPr>
          <p:cNvPr descr="http://4.bp.blogspot.com/-tQoq9RCC8oY/Vm2Wv5e_XRI/AAAAAAAABgI/7zV_YvCFp1w/s1600/galletas%2Bde%2Bavena.jpg" id="82" name="Google Shape;82;p6"/>
          <p:cNvPicPr preferRelativeResize="0"/>
          <p:nvPr/>
        </p:nvPicPr>
        <p:blipFill rotWithShape="1">
          <a:blip r:embed="rId3">
            <a:alphaModFix/>
          </a:blip>
          <a:srcRect b="0" l="13987" r="11283" t="0"/>
          <a:stretch/>
        </p:blipFill>
        <p:spPr>
          <a:xfrm>
            <a:off x="0" y="521596"/>
            <a:ext cx="3816350" cy="4675879"/>
          </a:xfrm>
          <a:prstGeom prst="rect">
            <a:avLst/>
          </a:prstGeom>
          <a:noFill/>
          <a:ln>
            <a:noFill/>
          </a:ln>
        </p:spPr>
      </p:pic>
      <p:grpSp>
        <p:nvGrpSpPr>
          <p:cNvPr id="83" name="Google Shape;83;p6"/>
          <p:cNvGrpSpPr/>
          <p:nvPr/>
        </p:nvGrpSpPr>
        <p:grpSpPr>
          <a:xfrm>
            <a:off x="3481549" y="460375"/>
            <a:ext cx="762000" cy="762000"/>
            <a:chOff x="4043363" y="460375"/>
            <a:chExt cx="762000" cy="762000"/>
          </a:xfrm>
        </p:grpSpPr>
        <p:sp>
          <p:nvSpPr>
            <p:cNvPr id="84" name="Google Shape;84;p6"/>
            <p:cNvSpPr/>
            <p:nvPr/>
          </p:nvSpPr>
          <p:spPr>
            <a:xfrm>
              <a:off x="4043363" y="460375"/>
              <a:ext cx="762000" cy="762000"/>
            </a:xfrm>
            <a:custGeom>
              <a:rect b="b" l="l" r="r" t="t"/>
              <a:pathLst>
                <a:path extrusionOk="0" h="790" w="790">
                  <a:moveTo>
                    <a:pt x="790" y="394"/>
                  </a:moveTo>
                  <a:lnTo>
                    <a:pt x="790" y="394"/>
                  </a:lnTo>
                  <a:cubicBezTo>
                    <a:pt x="790" y="612"/>
                    <a:pt x="613" y="790"/>
                    <a:pt x="395" y="790"/>
                  </a:cubicBezTo>
                  <a:cubicBezTo>
                    <a:pt x="177" y="790"/>
                    <a:pt x="0" y="612"/>
                    <a:pt x="0" y="394"/>
                  </a:cubicBezTo>
                  <a:cubicBezTo>
                    <a:pt x="0" y="176"/>
                    <a:pt x="177" y="0"/>
                    <a:pt x="395" y="0"/>
                  </a:cubicBezTo>
                  <a:cubicBezTo>
                    <a:pt x="613" y="0"/>
                    <a:pt x="790" y="176"/>
                    <a:pt x="790" y="394"/>
                  </a:cubicBezTo>
                  <a:close/>
                </a:path>
              </a:pathLst>
            </a:custGeom>
            <a:solidFill>
              <a:srgbClr val="FEFE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6"/>
            <p:cNvSpPr/>
            <p:nvPr/>
          </p:nvSpPr>
          <p:spPr>
            <a:xfrm>
              <a:off x="4100513" y="517525"/>
              <a:ext cx="646113" cy="646113"/>
            </a:xfrm>
            <a:custGeom>
              <a:rect b="b" l="l" r="r" t="t"/>
              <a:pathLst>
                <a:path extrusionOk="0" h="670" w="670">
                  <a:moveTo>
                    <a:pt x="670" y="335"/>
                  </a:moveTo>
                  <a:lnTo>
                    <a:pt x="670" y="335"/>
                  </a:lnTo>
                  <a:cubicBezTo>
                    <a:pt x="670" y="520"/>
                    <a:pt x="520" y="670"/>
                    <a:pt x="335" y="670"/>
                  </a:cubicBezTo>
                  <a:cubicBezTo>
                    <a:pt x="150" y="670"/>
                    <a:pt x="0" y="520"/>
                    <a:pt x="0" y="335"/>
                  </a:cubicBezTo>
                  <a:cubicBezTo>
                    <a:pt x="0" y="150"/>
                    <a:pt x="150" y="0"/>
                    <a:pt x="335" y="0"/>
                  </a:cubicBezTo>
                  <a:cubicBezTo>
                    <a:pt x="520" y="0"/>
                    <a:pt x="670" y="150"/>
                    <a:pt x="670" y="335"/>
                  </a:cubicBezTo>
                  <a:close/>
                </a:path>
              </a:pathLst>
            </a:custGeom>
            <a:solidFill>
              <a:srgbClr val="D70C8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86" name="Google Shape;86;p6"/>
            <p:cNvPicPr preferRelativeResize="0"/>
            <p:nvPr/>
          </p:nvPicPr>
          <p:blipFill rotWithShape="1">
            <a:blip r:embed="rId4">
              <a:alphaModFix/>
            </a:blip>
            <a:srcRect b="0" l="0" r="0" t="0"/>
            <a:stretch/>
          </p:blipFill>
          <p:spPr>
            <a:xfrm>
              <a:off x="4267462" y="682116"/>
              <a:ext cx="325739" cy="340594"/>
            </a:xfrm>
            <a:prstGeom prst="rect">
              <a:avLst/>
            </a:prstGeom>
            <a:noFill/>
            <a:ln>
              <a:noFill/>
            </a:ln>
          </p:spPr>
        </p:pic>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7"/>
          <p:cNvSpPr txBox="1"/>
          <p:nvPr/>
        </p:nvSpPr>
        <p:spPr>
          <a:xfrm>
            <a:off x="4103688" y="1391635"/>
            <a:ext cx="4572002" cy="1723549"/>
          </a:xfrm>
          <a:prstGeom prst="rect">
            <a:avLst/>
          </a:prstGeom>
          <a:noFill/>
          <a:ln>
            <a:noFill/>
          </a:ln>
        </p:spPr>
        <p:txBody>
          <a:bodyPr anchorCtr="0" anchor="t" bIns="0" lIns="0" spcFirstLastPara="1" rIns="0" wrap="square" tIns="0">
            <a:spAutoFit/>
          </a:bodyPr>
          <a:lstStyle/>
          <a:p>
            <a:pPr indent="-177800" lvl="0" marL="177800" marR="0" rtl="0" algn="l">
              <a:spcBef>
                <a:spcPts val="0"/>
              </a:spcBef>
              <a:spcAft>
                <a:spcPts val="0"/>
              </a:spcAft>
              <a:buClr>
                <a:schemeClr val="dk1"/>
              </a:buClr>
              <a:buSzPts val="1600"/>
              <a:buFont typeface="Arial"/>
              <a:buChar char="•"/>
            </a:pPr>
            <a:r>
              <a:rPr lang="es-PE" sz="1600">
                <a:solidFill>
                  <a:schemeClr val="dk1"/>
                </a:solidFill>
                <a:latin typeface="Calibri"/>
                <a:ea typeface="Calibri"/>
                <a:cs typeface="Calibri"/>
                <a:sym typeface="Calibri"/>
              </a:rPr>
              <a:t>Este producto fue pensado debido a que en la actualidad existe un gran número de personas que están abocados al cuidado de su salud y al consumo de productos orgánicos. Estos grupos crecen año a año, además de que la chía es el ingrediente principal y es el producto de moda </a:t>
            </a:r>
            <a:br>
              <a:rPr lang="es-PE" sz="1600">
                <a:solidFill>
                  <a:schemeClr val="dk1"/>
                </a:solidFill>
                <a:latin typeface="Calibri"/>
                <a:ea typeface="Calibri"/>
                <a:cs typeface="Calibri"/>
                <a:sym typeface="Calibri"/>
              </a:rPr>
            </a:br>
            <a:r>
              <a:rPr lang="es-PE" sz="1600">
                <a:solidFill>
                  <a:schemeClr val="dk1"/>
                </a:solidFill>
                <a:latin typeface="Calibri"/>
                <a:ea typeface="Calibri"/>
                <a:cs typeface="Calibri"/>
                <a:sym typeface="Calibri"/>
              </a:rPr>
              <a:t>en lo que se refiere a alimentación saludable. </a:t>
            </a:r>
            <a:endParaRPr/>
          </a:p>
        </p:txBody>
      </p:sp>
      <p:sp>
        <p:nvSpPr>
          <p:cNvPr id="92" name="Google Shape;92;p7"/>
          <p:cNvSpPr/>
          <p:nvPr/>
        </p:nvSpPr>
        <p:spPr>
          <a:xfrm>
            <a:off x="4043363" y="460375"/>
            <a:ext cx="762000" cy="762000"/>
          </a:xfrm>
          <a:custGeom>
            <a:rect b="b" l="l" r="r" t="t"/>
            <a:pathLst>
              <a:path extrusionOk="0" h="790" w="790">
                <a:moveTo>
                  <a:pt x="790" y="394"/>
                </a:moveTo>
                <a:lnTo>
                  <a:pt x="790" y="394"/>
                </a:lnTo>
                <a:cubicBezTo>
                  <a:pt x="790" y="612"/>
                  <a:pt x="613" y="790"/>
                  <a:pt x="395" y="790"/>
                </a:cubicBezTo>
                <a:cubicBezTo>
                  <a:pt x="177" y="790"/>
                  <a:pt x="0" y="612"/>
                  <a:pt x="0" y="394"/>
                </a:cubicBezTo>
                <a:cubicBezTo>
                  <a:pt x="0" y="176"/>
                  <a:pt x="177" y="0"/>
                  <a:pt x="395" y="0"/>
                </a:cubicBezTo>
                <a:cubicBezTo>
                  <a:pt x="613" y="0"/>
                  <a:pt x="790" y="176"/>
                  <a:pt x="790" y="394"/>
                </a:cubicBezTo>
                <a:close/>
              </a:path>
            </a:pathLst>
          </a:custGeom>
          <a:solidFill>
            <a:srgbClr val="FEFE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93" name="Google Shape;93;p7"/>
          <p:cNvPicPr preferRelativeResize="0"/>
          <p:nvPr/>
        </p:nvPicPr>
        <p:blipFill rotWithShape="1">
          <a:blip r:embed="rId3">
            <a:alphaModFix/>
          </a:blip>
          <a:srcRect b="0" l="0" r="0" t="0"/>
          <a:stretch/>
        </p:blipFill>
        <p:spPr>
          <a:xfrm>
            <a:off x="4267462" y="682116"/>
            <a:ext cx="325739" cy="340594"/>
          </a:xfrm>
          <a:prstGeom prst="rect">
            <a:avLst/>
          </a:prstGeom>
          <a:noFill/>
          <a:ln>
            <a:noFill/>
          </a:ln>
        </p:spPr>
      </p:pic>
      <p:pic>
        <p:nvPicPr>
          <p:cNvPr descr="http://4.bp.blogspot.com/-tQoq9RCC8oY/Vm2Wv5e_XRI/AAAAAAAABgI/7zV_YvCFp1w/s1600/galletas%2Bde%2Bavena.jpg" id="94" name="Google Shape;94;p7"/>
          <p:cNvPicPr preferRelativeResize="0"/>
          <p:nvPr/>
        </p:nvPicPr>
        <p:blipFill rotWithShape="1">
          <a:blip r:embed="rId4">
            <a:alphaModFix/>
          </a:blip>
          <a:srcRect b="0" l="13987" r="11283" t="0"/>
          <a:stretch/>
        </p:blipFill>
        <p:spPr>
          <a:xfrm>
            <a:off x="0" y="521596"/>
            <a:ext cx="3816350" cy="4675879"/>
          </a:xfrm>
          <a:prstGeom prst="rect">
            <a:avLst/>
          </a:prstGeom>
          <a:noFill/>
          <a:ln>
            <a:noFill/>
          </a:ln>
        </p:spPr>
      </p:pic>
      <p:grpSp>
        <p:nvGrpSpPr>
          <p:cNvPr id="95" name="Google Shape;95;p7"/>
          <p:cNvGrpSpPr/>
          <p:nvPr/>
        </p:nvGrpSpPr>
        <p:grpSpPr>
          <a:xfrm>
            <a:off x="3481549" y="460375"/>
            <a:ext cx="762000" cy="762000"/>
            <a:chOff x="4043363" y="460375"/>
            <a:chExt cx="762000" cy="762000"/>
          </a:xfrm>
        </p:grpSpPr>
        <p:sp>
          <p:nvSpPr>
            <p:cNvPr id="96" name="Google Shape;96;p7"/>
            <p:cNvSpPr/>
            <p:nvPr/>
          </p:nvSpPr>
          <p:spPr>
            <a:xfrm>
              <a:off x="4043363" y="460375"/>
              <a:ext cx="762000" cy="762000"/>
            </a:xfrm>
            <a:custGeom>
              <a:rect b="b" l="l" r="r" t="t"/>
              <a:pathLst>
                <a:path extrusionOk="0" h="790" w="790">
                  <a:moveTo>
                    <a:pt x="790" y="394"/>
                  </a:moveTo>
                  <a:lnTo>
                    <a:pt x="790" y="394"/>
                  </a:lnTo>
                  <a:cubicBezTo>
                    <a:pt x="790" y="612"/>
                    <a:pt x="613" y="790"/>
                    <a:pt x="395" y="790"/>
                  </a:cubicBezTo>
                  <a:cubicBezTo>
                    <a:pt x="177" y="790"/>
                    <a:pt x="0" y="612"/>
                    <a:pt x="0" y="394"/>
                  </a:cubicBezTo>
                  <a:cubicBezTo>
                    <a:pt x="0" y="176"/>
                    <a:pt x="177" y="0"/>
                    <a:pt x="395" y="0"/>
                  </a:cubicBezTo>
                  <a:cubicBezTo>
                    <a:pt x="613" y="0"/>
                    <a:pt x="790" y="176"/>
                    <a:pt x="790" y="394"/>
                  </a:cubicBezTo>
                  <a:close/>
                </a:path>
              </a:pathLst>
            </a:custGeom>
            <a:solidFill>
              <a:srgbClr val="FEFEF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 name="Google Shape;97;p7"/>
            <p:cNvSpPr/>
            <p:nvPr/>
          </p:nvSpPr>
          <p:spPr>
            <a:xfrm>
              <a:off x="4100513" y="517525"/>
              <a:ext cx="646113" cy="646113"/>
            </a:xfrm>
            <a:custGeom>
              <a:rect b="b" l="l" r="r" t="t"/>
              <a:pathLst>
                <a:path extrusionOk="0" h="670" w="670">
                  <a:moveTo>
                    <a:pt x="670" y="335"/>
                  </a:moveTo>
                  <a:lnTo>
                    <a:pt x="670" y="335"/>
                  </a:lnTo>
                  <a:cubicBezTo>
                    <a:pt x="670" y="520"/>
                    <a:pt x="520" y="670"/>
                    <a:pt x="335" y="670"/>
                  </a:cubicBezTo>
                  <a:cubicBezTo>
                    <a:pt x="150" y="670"/>
                    <a:pt x="0" y="520"/>
                    <a:pt x="0" y="335"/>
                  </a:cubicBezTo>
                  <a:cubicBezTo>
                    <a:pt x="0" y="150"/>
                    <a:pt x="150" y="0"/>
                    <a:pt x="335" y="0"/>
                  </a:cubicBezTo>
                  <a:cubicBezTo>
                    <a:pt x="520" y="0"/>
                    <a:pt x="670" y="150"/>
                    <a:pt x="670" y="335"/>
                  </a:cubicBezTo>
                  <a:close/>
                </a:path>
              </a:pathLst>
            </a:custGeom>
            <a:solidFill>
              <a:srgbClr val="D70C8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98" name="Google Shape;98;p7"/>
            <p:cNvPicPr preferRelativeResize="0"/>
            <p:nvPr/>
          </p:nvPicPr>
          <p:blipFill rotWithShape="1">
            <a:blip r:embed="rId3">
              <a:alphaModFix/>
            </a:blip>
            <a:srcRect b="0" l="0" r="0" t="0"/>
            <a:stretch/>
          </p:blipFill>
          <p:spPr>
            <a:xfrm>
              <a:off x="4267462" y="682116"/>
              <a:ext cx="325739" cy="340594"/>
            </a:xfrm>
            <a:prstGeom prst="rect">
              <a:avLst/>
            </a:prstGeom>
            <a:noFill/>
            <a:ln>
              <a:noFill/>
            </a:ln>
          </p:spPr>
        </p:pic>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grpSp>
        <p:nvGrpSpPr>
          <p:cNvPr id="104" name="Google Shape;104;p8"/>
          <p:cNvGrpSpPr/>
          <p:nvPr/>
        </p:nvGrpSpPr>
        <p:grpSpPr>
          <a:xfrm>
            <a:off x="3375941" y="4779056"/>
            <a:ext cx="5144035" cy="276999"/>
            <a:chOff x="3373113" y="1633329"/>
            <a:chExt cx="5144035" cy="276999"/>
          </a:xfrm>
        </p:grpSpPr>
        <p:sp>
          <p:nvSpPr>
            <p:cNvPr id="105" name="Google Shape;105;p8"/>
            <p:cNvSpPr txBox="1"/>
            <p:nvPr/>
          </p:nvSpPr>
          <p:spPr>
            <a:xfrm>
              <a:off x="6384012" y="1633329"/>
              <a:ext cx="458780"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200">
                  <a:solidFill>
                    <a:schemeClr val="lt1"/>
                  </a:solidFill>
                  <a:latin typeface="Calibri"/>
                  <a:ea typeface="Calibri"/>
                  <a:cs typeface="Calibri"/>
                  <a:sym typeface="Calibri"/>
                </a:rPr>
                <a:t>1.00</a:t>
              </a:r>
              <a:endParaRPr/>
            </a:p>
          </p:txBody>
        </p:sp>
        <p:sp>
          <p:nvSpPr>
            <p:cNvPr id="106" name="Google Shape;106;p8"/>
            <p:cNvSpPr txBox="1"/>
            <p:nvPr/>
          </p:nvSpPr>
          <p:spPr>
            <a:xfrm>
              <a:off x="8058368" y="1633329"/>
              <a:ext cx="458780"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200">
                  <a:solidFill>
                    <a:schemeClr val="lt1"/>
                  </a:solidFill>
                  <a:latin typeface="Calibri"/>
                  <a:ea typeface="Calibri"/>
                  <a:cs typeface="Calibri"/>
                  <a:sym typeface="Calibri"/>
                </a:rPr>
                <a:t>2.65</a:t>
              </a:r>
              <a:endParaRPr/>
            </a:p>
          </p:txBody>
        </p:sp>
        <p:sp>
          <p:nvSpPr>
            <p:cNvPr id="107" name="Google Shape;107;p8"/>
            <p:cNvSpPr txBox="1"/>
            <p:nvPr/>
          </p:nvSpPr>
          <p:spPr>
            <a:xfrm>
              <a:off x="3373113" y="1633329"/>
              <a:ext cx="581826"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200">
                  <a:solidFill>
                    <a:schemeClr val="lt1"/>
                  </a:solidFill>
                  <a:latin typeface="Calibri"/>
                  <a:ea typeface="Calibri"/>
                  <a:cs typeface="Calibri"/>
                  <a:sym typeface="Calibri"/>
                </a:rPr>
                <a:t>TOTAL</a:t>
              </a:r>
              <a:endParaRPr/>
            </a:p>
          </p:txBody>
        </p:sp>
      </p:grpSp>
      <p:graphicFrame>
        <p:nvGraphicFramePr>
          <p:cNvPr id="108" name="Google Shape;108;p8"/>
          <p:cNvGraphicFramePr/>
          <p:nvPr/>
        </p:nvGraphicFramePr>
        <p:xfrm>
          <a:off x="3575912" y="912813"/>
          <a:ext cx="3000000" cy="3000000"/>
        </p:xfrm>
        <a:graphic>
          <a:graphicData uri="http://schemas.openxmlformats.org/drawingml/2006/table">
            <a:tbl>
              <a:tblPr bandRow="1" firstRow="1">
                <a:noFill/>
                <a:tableStyleId>{E8DB1721-E114-4B63-BE66-79971935CBBE}</a:tableStyleId>
              </a:tblPr>
              <a:tblGrid>
                <a:gridCol w="2665125"/>
                <a:gridCol w="435775"/>
                <a:gridCol w="871525"/>
                <a:gridCol w="1146250"/>
              </a:tblGrid>
              <a:tr h="285150">
                <a:tc>
                  <a:txBody>
                    <a:bodyPr/>
                    <a:lstStyle/>
                    <a:p>
                      <a:pPr indent="0" lvl="0" marL="0" marR="0" rtl="0" algn="l">
                        <a:lnSpc>
                          <a:spcPct val="100000"/>
                        </a:lnSpc>
                        <a:spcBef>
                          <a:spcPts val="0"/>
                        </a:spcBef>
                        <a:spcAft>
                          <a:spcPts val="0"/>
                        </a:spcAft>
                        <a:buClr>
                          <a:schemeClr val="lt1"/>
                        </a:buClr>
                        <a:buSzPts val="1100"/>
                        <a:buFont typeface="Calibri"/>
                        <a:buNone/>
                      </a:pPr>
                      <a:r>
                        <a:rPr b="1" lang="es-PE" sz="1100" u="none" cap="none" strike="noStrike">
                          <a:solidFill>
                            <a:schemeClr val="lt1"/>
                          </a:solidFill>
                          <a:latin typeface="Calibri"/>
                          <a:ea typeface="Calibri"/>
                          <a:cs typeface="Calibri"/>
                          <a:sym typeface="Calibri"/>
                        </a:rPr>
                        <a:t>FACTORES INTERNOS</a:t>
                      </a:r>
                      <a:endParaRPr/>
                    </a:p>
                  </a:txBody>
                  <a:tcPr marT="33175" marB="33175" marR="66350" marL="66350" anchor="ctr">
                    <a:solidFill>
                      <a:srgbClr val="8058A6"/>
                    </a:solidFill>
                  </a:tcPr>
                </a:tc>
                <a:tc>
                  <a:txBody>
                    <a:bodyPr/>
                    <a:lstStyle/>
                    <a:p>
                      <a:pPr indent="0" lvl="0" marL="0" marR="0" rtl="0" algn="l">
                        <a:spcBef>
                          <a:spcPts val="0"/>
                        </a:spcBef>
                        <a:spcAft>
                          <a:spcPts val="0"/>
                        </a:spcAft>
                        <a:buNone/>
                      </a:pPr>
                      <a:r>
                        <a:rPr lang="es-PE" sz="1100" u="none" cap="none" strike="noStrike">
                          <a:latin typeface="Calibri"/>
                          <a:ea typeface="Calibri"/>
                          <a:cs typeface="Calibri"/>
                          <a:sym typeface="Calibri"/>
                        </a:rPr>
                        <a:t>Peso</a:t>
                      </a:r>
                      <a:endParaRPr/>
                    </a:p>
                  </a:txBody>
                  <a:tcPr marT="33175" marB="33175" marR="66350" marL="66350" anchor="ctr">
                    <a:solidFill>
                      <a:srgbClr val="8058A6"/>
                    </a:solidFill>
                  </a:tcPr>
                </a:tc>
                <a:tc>
                  <a:txBody>
                    <a:bodyPr/>
                    <a:lstStyle/>
                    <a:p>
                      <a:pPr indent="0" lvl="0" marL="0" marR="0" rtl="0" algn="l">
                        <a:spcBef>
                          <a:spcPts val="0"/>
                        </a:spcBef>
                        <a:spcAft>
                          <a:spcPts val="0"/>
                        </a:spcAft>
                        <a:buNone/>
                      </a:pPr>
                      <a:r>
                        <a:rPr lang="es-PE" sz="1100" u="none" cap="none" strike="noStrike">
                          <a:latin typeface="Calibri"/>
                          <a:ea typeface="Calibri"/>
                          <a:cs typeface="Calibri"/>
                          <a:sym typeface="Calibri"/>
                        </a:rPr>
                        <a:t>Calificación</a:t>
                      </a:r>
                      <a:endParaRPr/>
                    </a:p>
                  </a:txBody>
                  <a:tcPr marT="33175" marB="33175" marR="66350" marL="66350" anchor="ctr">
                    <a:solidFill>
                      <a:srgbClr val="8058A6"/>
                    </a:solidFill>
                  </a:tcPr>
                </a:tc>
                <a:tc>
                  <a:txBody>
                    <a:bodyPr/>
                    <a:lstStyle/>
                    <a:p>
                      <a:pPr indent="0" lvl="0" marL="0" marR="0" rtl="0" algn="l">
                        <a:spcBef>
                          <a:spcPts val="0"/>
                        </a:spcBef>
                        <a:spcAft>
                          <a:spcPts val="0"/>
                        </a:spcAft>
                        <a:buNone/>
                      </a:pPr>
                      <a:r>
                        <a:rPr lang="es-PE" sz="1100" u="none" cap="none" strike="noStrike">
                          <a:latin typeface="Calibri"/>
                          <a:ea typeface="Calibri"/>
                          <a:cs typeface="Calibri"/>
                          <a:sym typeface="Calibri"/>
                        </a:rPr>
                        <a:t>Valor Ponderado</a:t>
                      </a:r>
                      <a:endParaRPr/>
                    </a:p>
                  </a:txBody>
                  <a:tcPr marT="33175" marB="33175" marR="66350" marL="66350" anchor="ctr">
                    <a:solidFill>
                      <a:srgbClr val="8058A6"/>
                    </a:solidFill>
                  </a:tcPr>
                </a:tc>
              </a:tr>
              <a:tr h="285150">
                <a:tc gridSpan="4">
                  <a:txBody>
                    <a:bodyPr/>
                    <a:lstStyle/>
                    <a:p>
                      <a:pPr indent="0" lvl="0" marL="0" marR="0" rtl="0" algn="l">
                        <a:spcBef>
                          <a:spcPts val="0"/>
                        </a:spcBef>
                        <a:spcAft>
                          <a:spcPts val="0"/>
                        </a:spcAft>
                        <a:buNone/>
                      </a:pPr>
                      <a:r>
                        <a:rPr lang="es-PE" sz="1200" u="none" cap="none" strike="noStrike">
                          <a:solidFill>
                            <a:schemeClr val="lt1"/>
                          </a:solidFill>
                          <a:latin typeface="Calibri"/>
                          <a:ea typeface="Calibri"/>
                          <a:cs typeface="Calibri"/>
                          <a:sym typeface="Calibri"/>
                        </a:rPr>
                        <a:t>Fortalezas</a:t>
                      </a:r>
                      <a:endParaRPr sz="1200">
                        <a:solidFill>
                          <a:schemeClr val="lt1"/>
                        </a:solidFill>
                      </a:endParaRPr>
                    </a:p>
                  </a:txBody>
                  <a:tcPr marT="33175" marB="33175" marR="66350" marL="66350" anchor="ctr">
                    <a:solidFill>
                      <a:srgbClr val="13ADA0"/>
                    </a:solidFill>
                  </a:tcPr>
                </a:tc>
                <a:tc hMerge="1"/>
                <a:tc hMerge="1"/>
                <a:tc hMerge="1"/>
              </a:tr>
              <a:tr h="285150">
                <a:tc>
                  <a:txBody>
                    <a:bodyPr/>
                    <a:lstStyle/>
                    <a:p>
                      <a:pPr indent="0" lvl="0" marL="0" marR="0" rtl="0" algn="l">
                        <a:lnSpc>
                          <a:spcPct val="100000"/>
                        </a:lnSpc>
                        <a:spcBef>
                          <a:spcPts val="0"/>
                        </a:spcBef>
                        <a:spcAft>
                          <a:spcPts val="0"/>
                        </a:spcAft>
                        <a:buClr>
                          <a:schemeClr val="dk2"/>
                        </a:buClr>
                        <a:buSzPts val="1100"/>
                        <a:buFont typeface="Calibri"/>
                        <a:buNone/>
                      </a:pPr>
                      <a:r>
                        <a:rPr lang="es-PE" sz="1100">
                          <a:solidFill>
                            <a:schemeClr val="dk2"/>
                          </a:solidFill>
                          <a:latin typeface="Calibri"/>
                          <a:ea typeface="Calibri"/>
                          <a:cs typeface="Calibri"/>
                          <a:sym typeface="Calibri"/>
                        </a:rPr>
                        <a:t>F1: Alto margen de ganancias</a:t>
                      </a:r>
                      <a:endParaRPr/>
                    </a:p>
                  </a:txBody>
                  <a:tcPr marT="33175" marB="33175" marR="66350" marL="66350" anchor="ctr">
                    <a:solidFill>
                      <a:srgbClr val="F2F2F2"/>
                    </a:solidFill>
                  </a:tcPr>
                </a:tc>
                <a:tc>
                  <a:txBody>
                    <a:bodyPr/>
                    <a:lstStyle/>
                    <a:p>
                      <a:pPr indent="0" lvl="0" marL="0" marR="0" rtl="0" algn="ctr">
                        <a:spcBef>
                          <a:spcPts val="0"/>
                        </a:spcBef>
                        <a:spcAft>
                          <a:spcPts val="0"/>
                        </a:spcAft>
                        <a:buNone/>
                      </a:pPr>
                      <a:r>
                        <a:rPr lang="es-PE" sz="1100"/>
                        <a:t>0.15</a:t>
                      </a:r>
                      <a:endParaRPr/>
                    </a:p>
                  </a:txBody>
                  <a:tcPr marT="33175" marB="33175" marR="66350" marL="66350" anchor="ctr">
                    <a:solidFill>
                      <a:srgbClr val="F2F2F2"/>
                    </a:solidFill>
                  </a:tcPr>
                </a:tc>
                <a:tc>
                  <a:txBody>
                    <a:bodyPr/>
                    <a:lstStyle/>
                    <a:p>
                      <a:pPr indent="0" lvl="0" marL="0" marR="0" rtl="0" algn="ctr">
                        <a:spcBef>
                          <a:spcPts val="0"/>
                        </a:spcBef>
                        <a:spcAft>
                          <a:spcPts val="0"/>
                        </a:spcAft>
                        <a:buNone/>
                      </a:pPr>
                      <a:r>
                        <a:rPr lang="es-PE" sz="1100"/>
                        <a:t>4</a:t>
                      </a:r>
                      <a:endParaRPr/>
                    </a:p>
                  </a:txBody>
                  <a:tcPr marT="33175" marB="33175" marR="66350" marL="66350" anchor="ctr">
                    <a:solidFill>
                      <a:srgbClr val="F2F2F2"/>
                    </a:solidFill>
                  </a:tcPr>
                </a:tc>
                <a:tc>
                  <a:txBody>
                    <a:bodyPr/>
                    <a:lstStyle/>
                    <a:p>
                      <a:pPr indent="0" lvl="0" marL="0" marR="0" rtl="0" algn="ctr">
                        <a:spcBef>
                          <a:spcPts val="0"/>
                        </a:spcBef>
                        <a:spcAft>
                          <a:spcPts val="0"/>
                        </a:spcAft>
                        <a:buNone/>
                      </a:pPr>
                      <a:r>
                        <a:rPr lang="es-PE" sz="1100"/>
                        <a:t>0.60</a:t>
                      </a:r>
                      <a:endParaRPr/>
                    </a:p>
                  </a:txBody>
                  <a:tcPr marT="33175" marB="33175" marR="66350" marL="66350" anchor="ctr">
                    <a:solidFill>
                      <a:srgbClr val="F2F2F2"/>
                    </a:solidFill>
                  </a:tcPr>
                </a:tc>
              </a:tr>
              <a:tr h="285150">
                <a:tc>
                  <a:txBody>
                    <a:bodyPr/>
                    <a:lstStyle/>
                    <a:p>
                      <a:pPr indent="0" lvl="0" marL="0" marR="0" rtl="0" algn="l">
                        <a:lnSpc>
                          <a:spcPct val="100000"/>
                        </a:lnSpc>
                        <a:spcBef>
                          <a:spcPts val="0"/>
                        </a:spcBef>
                        <a:spcAft>
                          <a:spcPts val="0"/>
                        </a:spcAft>
                        <a:buClr>
                          <a:schemeClr val="dk2"/>
                        </a:buClr>
                        <a:buSzPts val="1100"/>
                        <a:buFont typeface="Calibri"/>
                        <a:buNone/>
                      </a:pPr>
                      <a:r>
                        <a:rPr lang="es-PE" sz="1100">
                          <a:solidFill>
                            <a:schemeClr val="dk2"/>
                          </a:solidFill>
                          <a:latin typeface="Calibri"/>
                          <a:ea typeface="Calibri"/>
                          <a:cs typeface="Calibri"/>
                          <a:sym typeface="Calibri"/>
                        </a:rPr>
                        <a:t>F2: Alto nivel de propiedades nutricionales</a:t>
                      </a:r>
                      <a:endParaRPr/>
                    </a:p>
                  </a:txBody>
                  <a:tcPr marT="33175" marB="33175" marR="66350" marL="66350" anchor="ctr">
                    <a:solidFill>
                      <a:srgbClr val="F2F2F2"/>
                    </a:solidFill>
                  </a:tcPr>
                </a:tc>
                <a:tc>
                  <a:txBody>
                    <a:bodyPr/>
                    <a:lstStyle/>
                    <a:p>
                      <a:pPr indent="0" lvl="0" marL="0" marR="0" rtl="0" algn="ctr">
                        <a:spcBef>
                          <a:spcPts val="0"/>
                        </a:spcBef>
                        <a:spcAft>
                          <a:spcPts val="0"/>
                        </a:spcAft>
                        <a:buNone/>
                      </a:pPr>
                      <a:r>
                        <a:rPr lang="es-PE" sz="1100"/>
                        <a:t>0.10</a:t>
                      </a:r>
                      <a:endParaRPr/>
                    </a:p>
                  </a:txBody>
                  <a:tcPr marT="33175" marB="33175" marR="66350" marL="66350" anchor="ctr">
                    <a:solidFill>
                      <a:srgbClr val="F2F2F2"/>
                    </a:solidFill>
                  </a:tcPr>
                </a:tc>
                <a:tc>
                  <a:txBody>
                    <a:bodyPr/>
                    <a:lstStyle/>
                    <a:p>
                      <a:pPr indent="0" lvl="0" marL="0" marR="0" rtl="0" algn="ctr">
                        <a:spcBef>
                          <a:spcPts val="0"/>
                        </a:spcBef>
                        <a:spcAft>
                          <a:spcPts val="0"/>
                        </a:spcAft>
                        <a:buNone/>
                      </a:pPr>
                      <a:r>
                        <a:rPr lang="es-PE" sz="1100"/>
                        <a:t>3</a:t>
                      </a:r>
                      <a:endParaRPr/>
                    </a:p>
                  </a:txBody>
                  <a:tcPr marT="33175" marB="33175" marR="66350" marL="66350" anchor="ctr">
                    <a:solidFill>
                      <a:srgbClr val="F2F2F2"/>
                    </a:solidFill>
                  </a:tcPr>
                </a:tc>
                <a:tc>
                  <a:txBody>
                    <a:bodyPr/>
                    <a:lstStyle/>
                    <a:p>
                      <a:pPr indent="0" lvl="0" marL="0" marR="0" rtl="0" algn="ctr">
                        <a:spcBef>
                          <a:spcPts val="0"/>
                        </a:spcBef>
                        <a:spcAft>
                          <a:spcPts val="0"/>
                        </a:spcAft>
                        <a:buNone/>
                      </a:pPr>
                      <a:r>
                        <a:rPr lang="es-PE" sz="1100"/>
                        <a:t>0.30</a:t>
                      </a:r>
                      <a:endParaRPr/>
                    </a:p>
                  </a:txBody>
                  <a:tcPr marT="33175" marB="33175" marR="66350" marL="66350" anchor="ctr">
                    <a:solidFill>
                      <a:srgbClr val="F2F2F2"/>
                    </a:solidFill>
                  </a:tcPr>
                </a:tc>
              </a:tr>
              <a:tr h="285150">
                <a:tc>
                  <a:txBody>
                    <a:bodyPr/>
                    <a:lstStyle/>
                    <a:p>
                      <a:pPr indent="0" lvl="0" marL="0" marR="0" rtl="0" algn="l">
                        <a:lnSpc>
                          <a:spcPct val="100000"/>
                        </a:lnSpc>
                        <a:spcBef>
                          <a:spcPts val="0"/>
                        </a:spcBef>
                        <a:spcAft>
                          <a:spcPts val="0"/>
                        </a:spcAft>
                        <a:buClr>
                          <a:schemeClr val="dk2"/>
                        </a:buClr>
                        <a:buSzPts val="1100"/>
                        <a:buFont typeface="Calibri"/>
                        <a:buNone/>
                      </a:pPr>
                      <a:r>
                        <a:rPr lang="es-PE" sz="1100">
                          <a:solidFill>
                            <a:schemeClr val="dk2"/>
                          </a:solidFill>
                          <a:latin typeface="Calibri"/>
                          <a:ea typeface="Calibri"/>
                          <a:cs typeface="Calibri"/>
                          <a:sym typeface="Calibri"/>
                        </a:rPr>
                        <a:t>F3: Producto orgánico libre de pesticidas</a:t>
                      </a:r>
                      <a:endParaRPr/>
                    </a:p>
                  </a:txBody>
                  <a:tcPr marT="33175" marB="33175" marR="66350" marL="66350" anchor="ctr">
                    <a:solidFill>
                      <a:srgbClr val="F2F2F2"/>
                    </a:solidFill>
                  </a:tcPr>
                </a:tc>
                <a:tc>
                  <a:txBody>
                    <a:bodyPr/>
                    <a:lstStyle/>
                    <a:p>
                      <a:pPr indent="0" lvl="0" marL="0" marR="0" rtl="0" algn="ctr">
                        <a:spcBef>
                          <a:spcPts val="0"/>
                        </a:spcBef>
                        <a:spcAft>
                          <a:spcPts val="0"/>
                        </a:spcAft>
                        <a:buNone/>
                      </a:pPr>
                      <a:r>
                        <a:rPr lang="es-PE" sz="1100"/>
                        <a:t>0.10</a:t>
                      </a:r>
                      <a:endParaRPr/>
                    </a:p>
                  </a:txBody>
                  <a:tcPr marT="33175" marB="33175" marR="66350" marL="66350" anchor="ctr">
                    <a:solidFill>
                      <a:srgbClr val="F2F2F2"/>
                    </a:solidFill>
                  </a:tcPr>
                </a:tc>
                <a:tc>
                  <a:txBody>
                    <a:bodyPr/>
                    <a:lstStyle/>
                    <a:p>
                      <a:pPr indent="0" lvl="0" marL="0" marR="0" rtl="0" algn="ctr">
                        <a:spcBef>
                          <a:spcPts val="0"/>
                        </a:spcBef>
                        <a:spcAft>
                          <a:spcPts val="0"/>
                        </a:spcAft>
                        <a:buNone/>
                      </a:pPr>
                      <a:r>
                        <a:rPr lang="es-PE" sz="1100"/>
                        <a:t>3</a:t>
                      </a:r>
                      <a:endParaRPr/>
                    </a:p>
                  </a:txBody>
                  <a:tcPr marT="33175" marB="33175" marR="66350" marL="66350" anchor="ctr">
                    <a:solidFill>
                      <a:srgbClr val="F2F2F2"/>
                    </a:solidFill>
                  </a:tcPr>
                </a:tc>
                <a:tc>
                  <a:txBody>
                    <a:bodyPr/>
                    <a:lstStyle/>
                    <a:p>
                      <a:pPr indent="0" lvl="0" marL="0" marR="0" rtl="0" algn="ctr">
                        <a:spcBef>
                          <a:spcPts val="0"/>
                        </a:spcBef>
                        <a:spcAft>
                          <a:spcPts val="0"/>
                        </a:spcAft>
                        <a:buNone/>
                      </a:pPr>
                      <a:r>
                        <a:rPr lang="es-PE" sz="1100"/>
                        <a:t>0.30</a:t>
                      </a:r>
                      <a:endParaRPr/>
                    </a:p>
                  </a:txBody>
                  <a:tcPr marT="33175" marB="33175" marR="66350" marL="66350" anchor="ctr">
                    <a:solidFill>
                      <a:srgbClr val="F2F2F2"/>
                    </a:solidFill>
                  </a:tcPr>
                </a:tc>
              </a:tr>
              <a:tr h="285150">
                <a:tc>
                  <a:txBody>
                    <a:bodyPr/>
                    <a:lstStyle/>
                    <a:p>
                      <a:pPr indent="0" lvl="0" marL="0" marR="0" rtl="0" algn="l">
                        <a:lnSpc>
                          <a:spcPct val="100000"/>
                        </a:lnSpc>
                        <a:spcBef>
                          <a:spcPts val="0"/>
                        </a:spcBef>
                        <a:spcAft>
                          <a:spcPts val="0"/>
                        </a:spcAft>
                        <a:buClr>
                          <a:schemeClr val="dk2"/>
                        </a:buClr>
                        <a:buSzPts val="1100"/>
                        <a:buFont typeface="Calibri"/>
                        <a:buNone/>
                      </a:pPr>
                      <a:r>
                        <a:rPr lang="es-PE" sz="1100">
                          <a:solidFill>
                            <a:schemeClr val="dk2"/>
                          </a:solidFill>
                          <a:latin typeface="Calibri"/>
                          <a:ea typeface="Calibri"/>
                          <a:cs typeface="Calibri"/>
                          <a:sym typeface="Calibri"/>
                        </a:rPr>
                        <a:t>F4: Producto no existente en el mercado</a:t>
                      </a:r>
                      <a:endParaRPr/>
                    </a:p>
                  </a:txBody>
                  <a:tcPr marT="33175" marB="33175" marR="66350" marL="66350" anchor="ctr">
                    <a:solidFill>
                      <a:srgbClr val="F2F2F2"/>
                    </a:solidFill>
                  </a:tcPr>
                </a:tc>
                <a:tc>
                  <a:txBody>
                    <a:bodyPr/>
                    <a:lstStyle/>
                    <a:p>
                      <a:pPr indent="0" lvl="0" marL="0" marR="0" rtl="0" algn="ctr">
                        <a:spcBef>
                          <a:spcPts val="0"/>
                        </a:spcBef>
                        <a:spcAft>
                          <a:spcPts val="0"/>
                        </a:spcAft>
                        <a:buNone/>
                      </a:pPr>
                      <a:r>
                        <a:rPr lang="es-PE" sz="1100"/>
                        <a:t>0.20</a:t>
                      </a:r>
                      <a:endParaRPr/>
                    </a:p>
                  </a:txBody>
                  <a:tcPr marT="33175" marB="33175" marR="66350" marL="66350" anchor="ctr">
                    <a:solidFill>
                      <a:srgbClr val="F2F2F2"/>
                    </a:solidFill>
                  </a:tcPr>
                </a:tc>
                <a:tc>
                  <a:txBody>
                    <a:bodyPr/>
                    <a:lstStyle/>
                    <a:p>
                      <a:pPr indent="0" lvl="0" marL="0" marR="0" rtl="0" algn="ctr">
                        <a:spcBef>
                          <a:spcPts val="0"/>
                        </a:spcBef>
                        <a:spcAft>
                          <a:spcPts val="0"/>
                        </a:spcAft>
                        <a:buNone/>
                      </a:pPr>
                      <a:r>
                        <a:rPr lang="es-PE" sz="1100"/>
                        <a:t>4</a:t>
                      </a:r>
                      <a:endParaRPr/>
                    </a:p>
                  </a:txBody>
                  <a:tcPr marT="33175" marB="33175" marR="66350" marL="66350" anchor="ctr">
                    <a:solidFill>
                      <a:srgbClr val="F2F2F2"/>
                    </a:solidFill>
                  </a:tcPr>
                </a:tc>
                <a:tc>
                  <a:txBody>
                    <a:bodyPr/>
                    <a:lstStyle/>
                    <a:p>
                      <a:pPr indent="0" lvl="0" marL="0" marR="0" rtl="0" algn="ctr">
                        <a:spcBef>
                          <a:spcPts val="0"/>
                        </a:spcBef>
                        <a:spcAft>
                          <a:spcPts val="0"/>
                        </a:spcAft>
                        <a:buNone/>
                      </a:pPr>
                      <a:r>
                        <a:rPr lang="es-PE" sz="1100"/>
                        <a:t>0.80</a:t>
                      </a:r>
                      <a:endParaRPr/>
                    </a:p>
                  </a:txBody>
                  <a:tcPr marT="33175" marB="33175" marR="66350" marL="66350" anchor="ctr">
                    <a:solidFill>
                      <a:srgbClr val="F2F2F2"/>
                    </a:solidFill>
                  </a:tcPr>
                </a:tc>
              </a:tr>
              <a:tr h="285150">
                <a:tc gridSpan="4">
                  <a:txBody>
                    <a:bodyPr/>
                    <a:lstStyle/>
                    <a:p>
                      <a:pPr indent="0" lvl="0" marL="0" marR="0" rtl="0" algn="l">
                        <a:lnSpc>
                          <a:spcPct val="100000"/>
                        </a:lnSpc>
                        <a:spcBef>
                          <a:spcPts val="0"/>
                        </a:spcBef>
                        <a:spcAft>
                          <a:spcPts val="0"/>
                        </a:spcAft>
                        <a:buClr>
                          <a:schemeClr val="lt1"/>
                        </a:buClr>
                        <a:buSzPts val="1200"/>
                        <a:buFont typeface="Calibri"/>
                        <a:buNone/>
                      </a:pPr>
                      <a:r>
                        <a:rPr lang="es-PE" sz="1200">
                          <a:solidFill>
                            <a:schemeClr val="lt1"/>
                          </a:solidFill>
                          <a:latin typeface="Calibri"/>
                          <a:ea typeface="Calibri"/>
                          <a:cs typeface="Calibri"/>
                          <a:sym typeface="Calibri"/>
                        </a:rPr>
                        <a:t>Debilidades</a:t>
                      </a:r>
                      <a:endParaRPr/>
                    </a:p>
                  </a:txBody>
                  <a:tcPr marT="33175" marB="33175" marR="66350" marL="66350" anchor="ctr">
                    <a:solidFill>
                      <a:srgbClr val="E88F23"/>
                    </a:solidFill>
                  </a:tcPr>
                </a:tc>
                <a:tc hMerge="1"/>
                <a:tc hMerge="1"/>
                <a:tc hMerge="1"/>
              </a:tr>
              <a:tr h="407400">
                <a:tc>
                  <a:txBody>
                    <a:bodyPr/>
                    <a:lstStyle/>
                    <a:p>
                      <a:pPr indent="0" lvl="0" marL="0" marR="0" rtl="0" algn="l">
                        <a:lnSpc>
                          <a:spcPct val="100000"/>
                        </a:lnSpc>
                        <a:spcBef>
                          <a:spcPts val="0"/>
                        </a:spcBef>
                        <a:spcAft>
                          <a:spcPts val="0"/>
                        </a:spcAft>
                        <a:buClr>
                          <a:schemeClr val="dk2"/>
                        </a:buClr>
                        <a:buSzPts val="1100"/>
                        <a:buFont typeface="Calibri"/>
                        <a:buNone/>
                      </a:pPr>
                      <a:r>
                        <a:rPr lang="es-PE" sz="1100">
                          <a:solidFill>
                            <a:schemeClr val="dk2"/>
                          </a:solidFill>
                          <a:latin typeface="Calibri"/>
                          <a:ea typeface="Calibri"/>
                          <a:cs typeface="Calibri"/>
                          <a:sym typeface="Calibri"/>
                        </a:rPr>
                        <a:t>D1: Los costos de transporte interno elevan el costo del producto</a:t>
                      </a:r>
                      <a:endParaRPr/>
                    </a:p>
                  </a:txBody>
                  <a:tcPr marT="33175" marB="33175" marR="66350" marL="66350" anchor="ctr">
                    <a:solidFill>
                      <a:srgbClr val="F2F2F2"/>
                    </a:solidFill>
                  </a:tcPr>
                </a:tc>
                <a:tc>
                  <a:txBody>
                    <a:bodyPr/>
                    <a:lstStyle/>
                    <a:p>
                      <a:pPr indent="0" lvl="0" marL="0" marR="0" rtl="0" algn="ctr">
                        <a:spcBef>
                          <a:spcPts val="0"/>
                        </a:spcBef>
                        <a:spcAft>
                          <a:spcPts val="0"/>
                        </a:spcAft>
                        <a:buNone/>
                      </a:pPr>
                      <a:r>
                        <a:rPr lang="es-PE" sz="1100"/>
                        <a:t>0.10</a:t>
                      </a:r>
                      <a:endParaRPr/>
                    </a:p>
                  </a:txBody>
                  <a:tcPr marT="33175" marB="33175" marR="66350" marL="66350" anchor="ctr">
                    <a:solidFill>
                      <a:srgbClr val="F2F2F2"/>
                    </a:solidFill>
                  </a:tcPr>
                </a:tc>
                <a:tc>
                  <a:txBody>
                    <a:bodyPr/>
                    <a:lstStyle/>
                    <a:p>
                      <a:pPr indent="0" lvl="0" marL="0" marR="0" rtl="0" algn="ctr">
                        <a:spcBef>
                          <a:spcPts val="0"/>
                        </a:spcBef>
                        <a:spcAft>
                          <a:spcPts val="0"/>
                        </a:spcAft>
                        <a:buNone/>
                      </a:pPr>
                      <a:r>
                        <a:rPr lang="es-PE" sz="1100"/>
                        <a:t>1</a:t>
                      </a:r>
                      <a:endParaRPr/>
                    </a:p>
                  </a:txBody>
                  <a:tcPr marT="33175" marB="33175" marR="66350" marL="66350" anchor="ctr">
                    <a:solidFill>
                      <a:srgbClr val="F2F2F2"/>
                    </a:solidFill>
                  </a:tcPr>
                </a:tc>
                <a:tc>
                  <a:txBody>
                    <a:bodyPr/>
                    <a:lstStyle/>
                    <a:p>
                      <a:pPr indent="0" lvl="0" marL="0" marR="0" rtl="0" algn="ctr">
                        <a:spcBef>
                          <a:spcPts val="0"/>
                        </a:spcBef>
                        <a:spcAft>
                          <a:spcPts val="0"/>
                        </a:spcAft>
                        <a:buNone/>
                      </a:pPr>
                      <a:r>
                        <a:rPr lang="es-PE" sz="1100"/>
                        <a:t>0.10</a:t>
                      </a:r>
                      <a:endParaRPr/>
                    </a:p>
                  </a:txBody>
                  <a:tcPr marT="33175" marB="33175" marR="66350" marL="66350" anchor="ctr">
                    <a:solidFill>
                      <a:srgbClr val="F2F2F2"/>
                    </a:solidFill>
                  </a:tcPr>
                </a:tc>
              </a:tr>
              <a:tr h="285150">
                <a:tc>
                  <a:txBody>
                    <a:bodyPr/>
                    <a:lstStyle/>
                    <a:p>
                      <a:pPr indent="0" lvl="0" marL="0" marR="0" rtl="0" algn="l">
                        <a:lnSpc>
                          <a:spcPct val="100000"/>
                        </a:lnSpc>
                        <a:spcBef>
                          <a:spcPts val="0"/>
                        </a:spcBef>
                        <a:spcAft>
                          <a:spcPts val="0"/>
                        </a:spcAft>
                        <a:buClr>
                          <a:schemeClr val="dk2"/>
                        </a:buClr>
                        <a:buSzPts val="1100"/>
                        <a:buFont typeface="Calibri"/>
                        <a:buNone/>
                      </a:pPr>
                      <a:r>
                        <a:rPr lang="es-PE" sz="1100">
                          <a:solidFill>
                            <a:schemeClr val="dk2"/>
                          </a:solidFill>
                          <a:latin typeface="Calibri"/>
                          <a:ea typeface="Calibri"/>
                          <a:cs typeface="Calibri"/>
                          <a:sym typeface="Calibri"/>
                        </a:rPr>
                        <a:t>D2: Producto no muy conocido (Chía)</a:t>
                      </a:r>
                      <a:endParaRPr/>
                    </a:p>
                  </a:txBody>
                  <a:tcPr marT="33175" marB="33175" marR="66350" marL="66350" anchor="ctr">
                    <a:solidFill>
                      <a:srgbClr val="F2F2F2"/>
                    </a:solidFill>
                  </a:tcPr>
                </a:tc>
                <a:tc>
                  <a:txBody>
                    <a:bodyPr/>
                    <a:lstStyle/>
                    <a:p>
                      <a:pPr indent="0" lvl="0" marL="0" marR="0" rtl="0" algn="ctr">
                        <a:spcBef>
                          <a:spcPts val="0"/>
                        </a:spcBef>
                        <a:spcAft>
                          <a:spcPts val="0"/>
                        </a:spcAft>
                        <a:buNone/>
                      </a:pPr>
                      <a:r>
                        <a:rPr lang="es-PE" sz="1100"/>
                        <a:t>0.05</a:t>
                      </a:r>
                      <a:endParaRPr/>
                    </a:p>
                  </a:txBody>
                  <a:tcPr marT="33175" marB="33175" marR="66350" marL="66350" anchor="ctr">
                    <a:solidFill>
                      <a:srgbClr val="F2F2F2"/>
                    </a:solidFill>
                  </a:tcPr>
                </a:tc>
                <a:tc>
                  <a:txBody>
                    <a:bodyPr/>
                    <a:lstStyle/>
                    <a:p>
                      <a:pPr indent="0" lvl="0" marL="0" marR="0" rtl="0" algn="ctr">
                        <a:spcBef>
                          <a:spcPts val="0"/>
                        </a:spcBef>
                        <a:spcAft>
                          <a:spcPts val="0"/>
                        </a:spcAft>
                        <a:buNone/>
                      </a:pPr>
                      <a:r>
                        <a:rPr lang="es-PE" sz="1100"/>
                        <a:t>2</a:t>
                      </a:r>
                      <a:endParaRPr/>
                    </a:p>
                  </a:txBody>
                  <a:tcPr marT="33175" marB="33175" marR="66350" marL="66350" anchor="ctr">
                    <a:solidFill>
                      <a:srgbClr val="F2F2F2"/>
                    </a:solidFill>
                  </a:tcPr>
                </a:tc>
                <a:tc>
                  <a:txBody>
                    <a:bodyPr/>
                    <a:lstStyle/>
                    <a:p>
                      <a:pPr indent="0" lvl="0" marL="0" marR="0" rtl="0" algn="ctr">
                        <a:spcBef>
                          <a:spcPts val="0"/>
                        </a:spcBef>
                        <a:spcAft>
                          <a:spcPts val="0"/>
                        </a:spcAft>
                        <a:buNone/>
                      </a:pPr>
                      <a:r>
                        <a:rPr lang="es-PE" sz="1100"/>
                        <a:t>0.05</a:t>
                      </a:r>
                      <a:endParaRPr/>
                    </a:p>
                  </a:txBody>
                  <a:tcPr marT="33175" marB="33175" marR="66350" marL="66350" anchor="ctr">
                    <a:solidFill>
                      <a:srgbClr val="F2F2F2"/>
                    </a:solidFill>
                  </a:tcPr>
                </a:tc>
              </a:tr>
              <a:tr h="407400">
                <a:tc>
                  <a:txBody>
                    <a:bodyPr/>
                    <a:lstStyle/>
                    <a:p>
                      <a:pPr indent="0" lvl="0" marL="0" marR="0" rtl="0" algn="l">
                        <a:lnSpc>
                          <a:spcPct val="100000"/>
                        </a:lnSpc>
                        <a:spcBef>
                          <a:spcPts val="0"/>
                        </a:spcBef>
                        <a:spcAft>
                          <a:spcPts val="0"/>
                        </a:spcAft>
                        <a:buClr>
                          <a:schemeClr val="dk2"/>
                        </a:buClr>
                        <a:buSzPts val="1100"/>
                        <a:buFont typeface="Calibri"/>
                        <a:buNone/>
                      </a:pPr>
                      <a:r>
                        <a:rPr lang="es-PE" sz="1100">
                          <a:solidFill>
                            <a:schemeClr val="dk2"/>
                          </a:solidFill>
                          <a:latin typeface="Calibri"/>
                          <a:ea typeface="Calibri"/>
                          <a:cs typeface="Calibri"/>
                          <a:sym typeface="Calibri"/>
                        </a:rPr>
                        <a:t>D3: La producción de chía y fresa es por temporadas</a:t>
                      </a:r>
                      <a:endParaRPr/>
                    </a:p>
                  </a:txBody>
                  <a:tcPr marT="33175" marB="33175" marR="66350" marL="66350" anchor="ctr">
                    <a:solidFill>
                      <a:srgbClr val="F2F2F2"/>
                    </a:solidFill>
                  </a:tcPr>
                </a:tc>
                <a:tc>
                  <a:txBody>
                    <a:bodyPr/>
                    <a:lstStyle/>
                    <a:p>
                      <a:pPr indent="0" lvl="0" marL="0" marR="0" rtl="0" algn="ctr">
                        <a:spcBef>
                          <a:spcPts val="0"/>
                        </a:spcBef>
                        <a:spcAft>
                          <a:spcPts val="0"/>
                        </a:spcAft>
                        <a:buNone/>
                      </a:pPr>
                      <a:r>
                        <a:rPr lang="es-PE" sz="1100"/>
                        <a:t>0.10</a:t>
                      </a:r>
                      <a:endParaRPr/>
                    </a:p>
                  </a:txBody>
                  <a:tcPr marT="33175" marB="33175" marR="66350" marL="66350" anchor="ctr">
                    <a:solidFill>
                      <a:srgbClr val="F2F2F2"/>
                    </a:solidFill>
                  </a:tcPr>
                </a:tc>
                <a:tc>
                  <a:txBody>
                    <a:bodyPr/>
                    <a:lstStyle/>
                    <a:p>
                      <a:pPr indent="0" lvl="0" marL="0" marR="0" rtl="0" algn="ctr">
                        <a:spcBef>
                          <a:spcPts val="0"/>
                        </a:spcBef>
                        <a:spcAft>
                          <a:spcPts val="0"/>
                        </a:spcAft>
                        <a:buNone/>
                      </a:pPr>
                      <a:r>
                        <a:rPr lang="es-PE" sz="1100"/>
                        <a:t>1</a:t>
                      </a:r>
                      <a:endParaRPr/>
                    </a:p>
                  </a:txBody>
                  <a:tcPr marT="33175" marB="33175" marR="66350" marL="66350" anchor="ctr">
                    <a:solidFill>
                      <a:srgbClr val="F2F2F2"/>
                    </a:solidFill>
                  </a:tcPr>
                </a:tc>
                <a:tc>
                  <a:txBody>
                    <a:bodyPr/>
                    <a:lstStyle/>
                    <a:p>
                      <a:pPr indent="0" lvl="0" marL="0" marR="0" rtl="0" algn="ctr">
                        <a:spcBef>
                          <a:spcPts val="0"/>
                        </a:spcBef>
                        <a:spcAft>
                          <a:spcPts val="0"/>
                        </a:spcAft>
                        <a:buNone/>
                      </a:pPr>
                      <a:r>
                        <a:rPr lang="es-PE" sz="1100"/>
                        <a:t>0.10</a:t>
                      </a:r>
                      <a:endParaRPr/>
                    </a:p>
                  </a:txBody>
                  <a:tcPr marT="33175" marB="33175" marR="66350" marL="66350" anchor="ctr">
                    <a:solidFill>
                      <a:srgbClr val="F2F2F2"/>
                    </a:solidFill>
                  </a:tcPr>
                </a:tc>
              </a:tr>
              <a:tr h="285150">
                <a:tc>
                  <a:txBody>
                    <a:bodyPr/>
                    <a:lstStyle/>
                    <a:p>
                      <a:pPr indent="0" lvl="0" marL="0" marR="0" rtl="0" algn="l">
                        <a:lnSpc>
                          <a:spcPct val="100000"/>
                        </a:lnSpc>
                        <a:spcBef>
                          <a:spcPts val="0"/>
                        </a:spcBef>
                        <a:spcAft>
                          <a:spcPts val="0"/>
                        </a:spcAft>
                        <a:buClr>
                          <a:schemeClr val="dk2"/>
                        </a:buClr>
                        <a:buSzPts val="1100"/>
                        <a:buFont typeface="Calibri"/>
                        <a:buNone/>
                      </a:pPr>
                      <a:r>
                        <a:rPr lang="es-PE" sz="1100">
                          <a:solidFill>
                            <a:schemeClr val="dk2"/>
                          </a:solidFill>
                          <a:latin typeface="Calibri"/>
                          <a:ea typeface="Calibri"/>
                          <a:cs typeface="Calibri"/>
                          <a:sym typeface="Calibri"/>
                        </a:rPr>
                        <a:t>D4: Producción a pequeña escala</a:t>
                      </a:r>
                      <a:endParaRPr/>
                    </a:p>
                  </a:txBody>
                  <a:tcPr marT="33175" marB="33175" marR="66350" marL="66350" anchor="ctr">
                    <a:solidFill>
                      <a:srgbClr val="F2F2F2"/>
                    </a:solidFill>
                  </a:tcPr>
                </a:tc>
                <a:tc>
                  <a:txBody>
                    <a:bodyPr/>
                    <a:lstStyle/>
                    <a:p>
                      <a:pPr indent="0" lvl="0" marL="0" marR="0" rtl="0" algn="ctr">
                        <a:spcBef>
                          <a:spcPts val="0"/>
                        </a:spcBef>
                        <a:spcAft>
                          <a:spcPts val="0"/>
                        </a:spcAft>
                        <a:buNone/>
                      </a:pPr>
                      <a:r>
                        <a:rPr lang="es-PE" sz="1100"/>
                        <a:t>0.10</a:t>
                      </a:r>
                      <a:endParaRPr/>
                    </a:p>
                  </a:txBody>
                  <a:tcPr marT="33175" marB="33175" marR="66350" marL="66350" anchor="ctr">
                    <a:solidFill>
                      <a:srgbClr val="F2F2F2"/>
                    </a:solidFill>
                  </a:tcPr>
                </a:tc>
                <a:tc>
                  <a:txBody>
                    <a:bodyPr/>
                    <a:lstStyle/>
                    <a:p>
                      <a:pPr indent="0" lvl="0" marL="0" marR="0" rtl="0" algn="ctr">
                        <a:spcBef>
                          <a:spcPts val="0"/>
                        </a:spcBef>
                        <a:spcAft>
                          <a:spcPts val="0"/>
                        </a:spcAft>
                        <a:buNone/>
                      </a:pPr>
                      <a:r>
                        <a:rPr lang="es-PE" sz="1100"/>
                        <a:t>1</a:t>
                      </a:r>
                      <a:endParaRPr/>
                    </a:p>
                  </a:txBody>
                  <a:tcPr marT="33175" marB="33175" marR="66350" marL="66350" anchor="ctr">
                    <a:solidFill>
                      <a:srgbClr val="F2F2F2"/>
                    </a:solidFill>
                  </a:tcPr>
                </a:tc>
                <a:tc>
                  <a:txBody>
                    <a:bodyPr/>
                    <a:lstStyle/>
                    <a:p>
                      <a:pPr indent="0" lvl="0" marL="0" marR="0" rtl="0" algn="ctr">
                        <a:spcBef>
                          <a:spcPts val="0"/>
                        </a:spcBef>
                        <a:spcAft>
                          <a:spcPts val="0"/>
                        </a:spcAft>
                        <a:buNone/>
                      </a:pPr>
                      <a:r>
                        <a:rPr lang="es-PE" sz="1100"/>
                        <a:t>0.10</a:t>
                      </a:r>
                      <a:endParaRPr/>
                    </a:p>
                  </a:txBody>
                  <a:tcPr marT="33175" marB="33175" marR="66350" marL="66350" anchor="ctr">
                    <a:solidFill>
                      <a:srgbClr val="F2F2F2"/>
                    </a:solidFill>
                  </a:tcPr>
                </a:tc>
              </a:tr>
              <a:tr h="407400">
                <a:tc>
                  <a:txBody>
                    <a:bodyPr/>
                    <a:lstStyle/>
                    <a:p>
                      <a:pPr indent="0" lvl="0" marL="0" marR="0" rtl="0" algn="l">
                        <a:lnSpc>
                          <a:spcPct val="100000"/>
                        </a:lnSpc>
                        <a:spcBef>
                          <a:spcPts val="0"/>
                        </a:spcBef>
                        <a:spcAft>
                          <a:spcPts val="0"/>
                        </a:spcAft>
                        <a:buClr>
                          <a:schemeClr val="dk2"/>
                        </a:buClr>
                        <a:buSzPts val="1100"/>
                        <a:buFont typeface="Calibri"/>
                        <a:buNone/>
                      </a:pPr>
                      <a:r>
                        <a:rPr lang="es-PE" sz="1100">
                          <a:solidFill>
                            <a:schemeClr val="dk2"/>
                          </a:solidFill>
                          <a:latin typeface="Calibri"/>
                          <a:ea typeface="Calibri"/>
                          <a:cs typeface="Calibri"/>
                          <a:sym typeface="Calibri"/>
                        </a:rPr>
                        <a:t>D5: Para consumirlo tiene que consumirlo </a:t>
                      </a:r>
                      <a:br>
                        <a:rPr lang="es-PE" sz="1100">
                          <a:solidFill>
                            <a:schemeClr val="dk2"/>
                          </a:solidFill>
                          <a:latin typeface="Calibri"/>
                          <a:ea typeface="Calibri"/>
                          <a:cs typeface="Calibri"/>
                          <a:sym typeface="Calibri"/>
                        </a:rPr>
                      </a:br>
                      <a:r>
                        <a:rPr lang="es-PE" sz="1100">
                          <a:solidFill>
                            <a:schemeClr val="dk2"/>
                          </a:solidFill>
                          <a:latin typeface="Calibri"/>
                          <a:ea typeface="Calibri"/>
                          <a:cs typeface="Calibri"/>
                          <a:sym typeface="Calibri"/>
                        </a:rPr>
                        <a:t>con algún producto adicional</a:t>
                      </a:r>
                      <a:endParaRPr/>
                    </a:p>
                  </a:txBody>
                  <a:tcPr marT="33175" marB="33175" marR="66350" marL="66350" anchor="ctr">
                    <a:solidFill>
                      <a:srgbClr val="F2F2F2"/>
                    </a:solidFill>
                  </a:tcPr>
                </a:tc>
                <a:tc>
                  <a:txBody>
                    <a:bodyPr/>
                    <a:lstStyle/>
                    <a:p>
                      <a:pPr indent="0" lvl="0" marL="0" marR="0" rtl="0" algn="ctr">
                        <a:spcBef>
                          <a:spcPts val="0"/>
                        </a:spcBef>
                        <a:spcAft>
                          <a:spcPts val="0"/>
                        </a:spcAft>
                        <a:buNone/>
                      </a:pPr>
                      <a:r>
                        <a:rPr lang="es-PE" sz="1100"/>
                        <a:t>0.10</a:t>
                      </a:r>
                      <a:endParaRPr/>
                    </a:p>
                  </a:txBody>
                  <a:tcPr marT="33175" marB="33175" marR="66350" marL="66350" anchor="ctr">
                    <a:solidFill>
                      <a:srgbClr val="F2F2F2"/>
                    </a:solidFill>
                  </a:tcPr>
                </a:tc>
                <a:tc>
                  <a:txBody>
                    <a:bodyPr/>
                    <a:lstStyle/>
                    <a:p>
                      <a:pPr indent="0" lvl="0" marL="0" marR="0" rtl="0" algn="ctr">
                        <a:spcBef>
                          <a:spcPts val="0"/>
                        </a:spcBef>
                        <a:spcAft>
                          <a:spcPts val="0"/>
                        </a:spcAft>
                        <a:buNone/>
                      </a:pPr>
                      <a:r>
                        <a:rPr lang="es-PE" sz="1100"/>
                        <a:t>1</a:t>
                      </a:r>
                      <a:endParaRPr/>
                    </a:p>
                  </a:txBody>
                  <a:tcPr marT="33175" marB="33175" marR="66350" marL="66350" anchor="ctr">
                    <a:solidFill>
                      <a:srgbClr val="F2F2F2"/>
                    </a:solidFill>
                  </a:tcPr>
                </a:tc>
                <a:tc>
                  <a:txBody>
                    <a:bodyPr/>
                    <a:lstStyle/>
                    <a:p>
                      <a:pPr indent="0" lvl="0" marL="0" marR="0" rtl="0" algn="ctr">
                        <a:spcBef>
                          <a:spcPts val="0"/>
                        </a:spcBef>
                        <a:spcAft>
                          <a:spcPts val="0"/>
                        </a:spcAft>
                        <a:buNone/>
                      </a:pPr>
                      <a:r>
                        <a:rPr lang="es-PE" sz="1100"/>
                        <a:t>0.10</a:t>
                      </a:r>
                      <a:endParaRPr/>
                    </a:p>
                  </a:txBody>
                  <a:tcPr marT="33175" marB="33175" marR="66350" marL="66350" anchor="ctr">
                    <a:solidFill>
                      <a:srgbClr val="F2F2F2"/>
                    </a:solidFill>
                  </a:tcPr>
                </a:tc>
              </a:tr>
              <a:tr h="285150">
                <a:tc>
                  <a:txBody>
                    <a:bodyPr/>
                    <a:lstStyle/>
                    <a:p>
                      <a:pPr indent="0" lvl="0" marL="0" marR="0" rtl="0" algn="l">
                        <a:spcBef>
                          <a:spcPts val="0"/>
                        </a:spcBef>
                        <a:spcAft>
                          <a:spcPts val="0"/>
                        </a:spcAft>
                        <a:buNone/>
                      </a:pPr>
                      <a:r>
                        <a:rPr lang="es-PE" sz="1100">
                          <a:solidFill>
                            <a:schemeClr val="lt1"/>
                          </a:solidFill>
                        </a:rPr>
                        <a:t>Total</a:t>
                      </a:r>
                      <a:endParaRPr/>
                    </a:p>
                  </a:txBody>
                  <a:tcPr marT="33175" marB="33175" marR="66350" marL="66350" anchor="ctr">
                    <a:solidFill>
                      <a:srgbClr val="8058A6"/>
                    </a:solidFill>
                  </a:tcPr>
                </a:tc>
                <a:tc>
                  <a:txBody>
                    <a:bodyPr/>
                    <a:lstStyle/>
                    <a:p>
                      <a:pPr indent="0" lvl="0" marL="0" marR="0" rtl="0" algn="ctr">
                        <a:spcBef>
                          <a:spcPts val="0"/>
                        </a:spcBef>
                        <a:spcAft>
                          <a:spcPts val="0"/>
                        </a:spcAft>
                        <a:buNone/>
                      </a:pPr>
                      <a:r>
                        <a:rPr lang="es-PE" sz="1100">
                          <a:solidFill>
                            <a:schemeClr val="lt1"/>
                          </a:solidFill>
                        </a:rPr>
                        <a:t>1.00</a:t>
                      </a:r>
                      <a:endParaRPr/>
                    </a:p>
                  </a:txBody>
                  <a:tcPr marT="33175" marB="33175" marR="66350" marL="66350" anchor="ctr">
                    <a:solidFill>
                      <a:srgbClr val="8058A6"/>
                    </a:solidFill>
                  </a:tcPr>
                </a:tc>
                <a:tc>
                  <a:txBody>
                    <a:bodyPr/>
                    <a:lstStyle/>
                    <a:p>
                      <a:pPr indent="0" lvl="0" marL="0" marR="0" rtl="0" algn="ctr">
                        <a:spcBef>
                          <a:spcPts val="0"/>
                        </a:spcBef>
                        <a:spcAft>
                          <a:spcPts val="0"/>
                        </a:spcAft>
                        <a:buNone/>
                      </a:pPr>
                      <a:r>
                        <a:t/>
                      </a:r>
                      <a:endParaRPr sz="1100"/>
                    </a:p>
                  </a:txBody>
                  <a:tcPr marT="33175" marB="33175" marR="66350" marL="66350" anchor="ctr">
                    <a:solidFill>
                      <a:schemeClr val="lt1"/>
                    </a:solidFill>
                  </a:tcPr>
                </a:tc>
                <a:tc>
                  <a:txBody>
                    <a:bodyPr/>
                    <a:lstStyle/>
                    <a:p>
                      <a:pPr indent="0" lvl="0" marL="0" marR="0" rtl="0" algn="ctr">
                        <a:spcBef>
                          <a:spcPts val="0"/>
                        </a:spcBef>
                        <a:spcAft>
                          <a:spcPts val="0"/>
                        </a:spcAft>
                        <a:buNone/>
                      </a:pPr>
                      <a:r>
                        <a:rPr lang="es-PE" sz="1100">
                          <a:solidFill>
                            <a:schemeClr val="lt1"/>
                          </a:solidFill>
                        </a:rPr>
                        <a:t>2.45</a:t>
                      </a:r>
                      <a:endParaRPr/>
                    </a:p>
                  </a:txBody>
                  <a:tcPr marT="33175" marB="33175" marR="66350" marL="66350" anchor="ctr">
                    <a:solidFill>
                      <a:srgbClr val="8058A6"/>
                    </a:solidFill>
                  </a:tcPr>
                </a:tc>
              </a:tr>
            </a:tbl>
          </a:graphicData>
        </a:graphic>
      </p:graphicFrame>
      <p:sp>
        <p:nvSpPr>
          <p:cNvPr id="109" name="Google Shape;109;p8"/>
          <p:cNvSpPr/>
          <p:nvPr/>
        </p:nvSpPr>
        <p:spPr>
          <a:xfrm>
            <a:off x="511153" y="1319866"/>
            <a:ext cx="253021" cy="253021"/>
          </a:xfrm>
          <a:prstGeom prst="ellipse">
            <a:avLst/>
          </a:prstGeom>
          <a:solidFill>
            <a:srgbClr val="D71B8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PE" sz="1600">
                <a:solidFill>
                  <a:schemeClr val="lt1"/>
                </a:solidFill>
                <a:latin typeface="Calibri"/>
                <a:ea typeface="Calibri"/>
                <a:cs typeface="Calibri"/>
                <a:sym typeface="Calibri"/>
              </a:rPr>
              <a:t>1</a:t>
            </a:r>
            <a:endParaRPr/>
          </a:p>
        </p:txBody>
      </p:sp>
      <p:cxnSp>
        <p:nvCxnSpPr>
          <p:cNvPr id="110" name="Google Shape;110;p8"/>
          <p:cNvCxnSpPr/>
          <p:nvPr/>
        </p:nvCxnSpPr>
        <p:spPr>
          <a:xfrm>
            <a:off x="887286" y="1857132"/>
            <a:ext cx="2409568" cy="7046"/>
          </a:xfrm>
          <a:prstGeom prst="straightConnector1">
            <a:avLst/>
          </a:prstGeom>
          <a:noFill/>
          <a:ln cap="flat" cmpd="sng" w="12700">
            <a:solidFill>
              <a:srgbClr val="BFBFBF"/>
            </a:solidFill>
            <a:prstDash val="solid"/>
            <a:round/>
            <a:headEnd len="sm" w="sm" type="none"/>
            <a:tailEnd len="sm" w="sm" type="none"/>
          </a:ln>
        </p:spPr>
      </p:cxnSp>
      <p:sp>
        <p:nvSpPr>
          <p:cNvPr id="111" name="Google Shape;111;p8"/>
          <p:cNvSpPr/>
          <p:nvPr/>
        </p:nvSpPr>
        <p:spPr>
          <a:xfrm>
            <a:off x="511153" y="2038323"/>
            <a:ext cx="253021" cy="253021"/>
          </a:xfrm>
          <a:prstGeom prst="ellipse">
            <a:avLst/>
          </a:prstGeom>
          <a:solidFill>
            <a:srgbClr val="D71B8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PE" sz="1600">
                <a:solidFill>
                  <a:schemeClr val="lt1"/>
                </a:solidFill>
                <a:latin typeface="Calibri"/>
                <a:ea typeface="Calibri"/>
                <a:cs typeface="Calibri"/>
                <a:sym typeface="Calibri"/>
              </a:rPr>
              <a:t>2</a:t>
            </a:r>
            <a:endParaRPr/>
          </a:p>
        </p:txBody>
      </p:sp>
      <p:cxnSp>
        <p:nvCxnSpPr>
          <p:cNvPr id="112" name="Google Shape;112;p8"/>
          <p:cNvCxnSpPr/>
          <p:nvPr/>
        </p:nvCxnSpPr>
        <p:spPr>
          <a:xfrm>
            <a:off x="895474" y="2797184"/>
            <a:ext cx="2409568" cy="7046"/>
          </a:xfrm>
          <a:prstGeom prst="straightConnector1">
            <a:avLst/>
          </a:prstGeom>
          <a:noFill/>
          <a:ln cap="flat" cmpd="sng" w="12700">
            <a:solidFill>
              <a:srgbClr val="BFBFBF"/>
            </a:solidFill>
            <a:prstDash val="solid"/>
            <a:round/>
            <a:headEnd len="sm" w="sm" type="none"/>
            <a:tailEnd len="sm" w="sm" type="none"/>
          </a:ln>
        </p:spPr>
      </p:cxnSp>
      <p:sp>
        <p:nvSpPr>
          <p:cNvPr id="113" name="Google Shape;113;p8"/>
          <p:cNvSpPr/>
          <p:nvPr/>
        </p:nvSpPr>
        <p:spPr>
          <a:xfrm>
            <a:off x="511153" y="2935693"/>
            <a:ext cx="253021" cy="253021"/>
          </a:xfrm>
          <a:prstGeom prst="ellipse">
            <a:avLst/>
          </a:prstGeom>
          <a:solidFill>
            <a:srgbClr val="D71B8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PE" sz="1600">
                <a:solidFill>
                  <a:schemeClr val="lt1"/>
                </a:solidFill>
                <a:latin typeface="Calibri"/>
                <a:ea typeface="Calibri"/>
                <a:cs typeface="Calibri"/>
                <a:sym typeface="Calibri"/>
              </a:rPr>
              <a:t>3</a:t>
            </a:r>
            <a:endParaRPr/>
          </a:p>
        </p:txBody>
      </p:sp>
      <p:cxnSp>
        <p:nvCxnSpPr>
          <p:cNvPr id="114" name="Google Shape;114;p8"/>
          <p:cNvCxnSpPr/>
          <p:nvPr/>
        </p:nvCxnSpPr>
        <p:spPr>
          <a:xfrm>
            <a:off x="895474" y="3711563"/>
            <a:ext cx="2409568" cy="7046"/>
          </a:xfrm>
          <a:prstGeom prst="straightConnector1">
            <a:avLst/>
          </a:prstGeom>
          <a:noFill/>
          <a:ln cap="flat" cmpd="sng" w="12700">
            <a:solidFill>
              <a:srgbClr val="BFBFBF"/>
            </a:solidFill>
            <a:prstDash val="solid"/>
            <a:round/>
            <a:headEnd len="sm" w="sm" type="none"/>
            <a:tailEnd len="sm" w="sm" type="none"/>
          </a:ln>
        </p:spPr>
      </p:cxnSp>
      <p:cxnSp>
        <p:nvCxnSpPr>
          <p:cNvPr id="115" name="Google Shape;115;p8"/>
          <p:cNvCxnSpPr/>
          <p:nvPr/>
        </p:nvCxnSpPr>
        <p:spPr>
          <a:xfrm>
            <a:off x="895474" y="4662078"/>
            <a:ext cx="2409568" cy="7046"/>
          </a:xfrm>
          <a:prstGeom prst="straightConnector1">
            <a:avLst/>
          </a:prstGeom>
          <a:noFill/>
          <a:ln cap="flat" cmpd="sng" w="12700">
            <a:solidFill>
              <a:srgbClr val="BFBFBF"/>
            </a:solidFill>
            <a:prstDash val="solid"/>
            <a:round/>
            <a:headEnd len="sm" w="sm" type="none"/>
            <a:tailEnd len="sm" w="sm" type="none"/>
          </a:ln>
        </p:spPr>
      </p:cxnSp>
      <p:sp>
        <p:nvSpPr>
          <p:cNvPr id="116" name="Google Shape;116;p8"/>
          <p:cNvSpPr/>
          <p:nvPr/>
        </p:nvSpPr>
        <p:spPr>
          <a:xfrm>
            <a:off x="511153" y="3858257"/>
            <a:ext cx="253021" cy="253021"/>
          </a:xfrm>
          <a:prstGeom prst="ellipse">
            <a:avLst/>
          </a:prstGeom>
          <a:solidFill>
            <a:srgbClr val="D71B8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PE" sz="1600">
                <a:solidFill>
                  <a:schemeClr val="lt1"/>
                </a:solidFill>
                <a:latin typeface="Calibri"/>
                <a:ea typeface="Calibri"/>
                <a:cs typeface="Calibri"/>
                <a:sym typeface="Calibri"/>
              </a:rPr>
              <a:t>4</a:t>
            </a:r>
            <a:endParaRPr/>
          </a:p>
        </p:txBody>
      </p:sp>
      <p:sp>
        <p:nvSpPr>
          <p:cNvPr id="117" name="Google Shape;117;p8"/>
          <p:cNvSpPr txBox="1"/>
          <p:nvPr/>
        </p:nvSpPr>
        <p:spPr>
          <a:xfrm>
            <a:off x="897703" y="3858257"/>
            <a:ext cx="2401380" cy="69249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s-PE" sz="1500">
                <a:solidFill>
                  <a:schemeClr val="dk1"/>
                </a:solidFill>
                <a:latin typeface="Calibri"/>
                <a:ea typeface="Calibri"/>
                <a:cs typeface="Calibri"/>
                <a:sym typeface="Calibri"/>
              </a:rPr>
              <a:t>Finalmente, multiplicar el peso por la calificación para obtener el valor ponderado. </a:t>
            </a:r>
            <a:endParaRPr/>
          </a:p>
        </p:txBody>
      </p:sp>
      <p:sp>
        <p:nvSpPr>
          <p:cNvPr id="118" name="Google Shape;118;p8"/>
          <p:cNvSpPr/>
          <p:nvPr/>
        </p:nvSpPr>
        <p:spPr>
          <a:xfrm>
            <a:off x="897703" y="1319866"/>
            <a:ext cx="2509553" cy="461665"/>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s-PE" sz="1500">
                <a:solidFill>
                  <a:schemeClr val="dk1"/>
                </a:solidFill>
                <a:latin typeface="Calibri"/>
                <a:ea typeface="Calibri"/>
                <a:cs typeface="Calibri"/>
                <a:sym typeface="Calibri"/>
              </a:rPr>
              <a:t>Se colocan las fortalezas y debilidades (Entre 10 a 20).</a:t>
            </a:r>
            <a:endParaRPr/>
          </a:p>
        </p:txBody>
      </p:sp>
      <p:sp>
        <p:nvSpPr>
          <p:cNvPr id="119" name="Google Shape;119;p8"/>
          <p:cNvSpPr/>
          <p:nvPr/>
        </p:nvSpPr>
        <p:spPr>
          <a:xfrm>
            <a:off x="897703" y="2029198"/>
            <a:ext cx="2399151" cy="69249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s-PE" sz="1500">
                <a:solidFill>
                  <a:schemeClr val="dk1"/>
                </a:solidFill>
                <a:latin typeface="Calibri"/>
                <a:ea typeface="Calibri"/>
                <a:cs typeface="Calibri"/>
                <a:sym typeface="Calibri"/>
              </a:rPr>
              <a:t>Se determina el peso de </a:t>
            </a:r>
            <a:endParaRPr/>
          </a:p>
          <a:p>
            <a:pPr indent="0" lvl="0" marL="0" marR="0" rtl="0" algn="l">
              <a:spcBef>
                <a:spcPts val="0"/>
              </a:spcBef>
              <a:spcAft>
                <a:spcPts val="0"/>
              </a:spcAft>
              <a:buNone/>
            </a:pPr>
            <a:r>
              <a:rPr lang="es-PE" sz="1500">
                <a:solidFill>
                  <a:schemeClr val="dk1"/>
                </a:solidFill>
                <a:latin typeface="Calibri"/>
                <a:ea typeface="Calibri"/>
                <a:cs typeface="Calibri"/>
                <a:sym typeface="Calibri"/>
              </a:rPr>
              <a:t>cada una. (No debe sumar </a:t>
            </a:r>
            <a:br>
              <a:rPr lang="es-PE" sz="1500">
                <a:solidFill>
                  <a:schemeClr val="dk1"/>
                </a:solidFill>
                <a:latin typeface="Calibri"/>
                <a:ea typeface="Calibri"/>
                <a:cs typeface="Calibri"/>
                <a:sym typeface="Calibri"/>
              </a:rPr>
            </a:br>
            <a:r>
              <a:rPr lang="es-PE" sz="1500">
                <a:solidFill>
                  <a:schemeClr val="dk1"/>
                </a:solidFill>
                <a:latin typeface="Calibri"/>
                <a:ea typeface="Calibri"/>
                <a:cs typeface="Calibri"/>
                <a:sym typeface="Calibri"/>
              </a:rPr>
              <a:t>más de 1.00) </a:t>
            </a:r>
            <a:endParaRPr/>
          </a:p>
        </p:txBody>
      </p:sp>
      <p:sp>
        <p:nvSpPr>
          <p:cNvPr id="120" name="Google Shape;120;p8"/>
          <p:cNvSpPr/>
          <p:nvPr/>
        </p:nvSpPr>
        <p:spPr>
          <a:xfrm>
            <a:off x="897703" y="2944529"/>
            <a:ext cx="2407339" cy="69249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s-PE" sz="1500">
                <a:solidFill>
                  <a:schemeClr val="dk1"/>
                </a:solidFill>
                <a:latin typeface="Calibri"/>
                <a:ea typeface="Calibri"/>
                <a:cs typeface="Calibri"/>
                <a:sym typeface="Calibri"/>
              </a:rPr>
              <a:t>Se coloca la calificación de acuerdo a la magnitud de la fuerza o la debilidad.</a:t>
            </a:r>
            <a:endParaRPr/>
          </a:p>
        </p:txBody>
      </p:sp>
      <p:pic>
        <p:nvPicPr>
          <p:cNvPr id="121" name="Google Shape;121;p8"/>
          <p:cNvPicPr preferRelativeResize="0"/>
          <p:nvPr/>
        </p:nvPicPr>
        <p:blipFill rotWithShape="1">
          <a:blip r:embed="rId3">
            <a:alphaModFix/>
          </a:blip>
          <a:srcRect b="51790" l="0" r="0" t="0"/>
          <a:stretch/>
        </p:blipFill>
        <p:spPr>
          <a:xfrm>
            <a:off x="-25619" y="362265"/>
            <a:ext cx="470119" cy="155260"/>
          </a:xfrm>
          <a:prstGeom prst="rect">
            <a:avLst/>
          </a:prstGeom>
          <a:noFill/>
          <a:ln>
            <a:noFill/>
          </a:ln>
        </p:spPr>
      </p:pic>
      <p:sp>
        <p:nvSpPr>
          <p:cNvPr id="122" name="Google Shape;122;p8"/>
          <p:cNvSpPr/>
          <p:nvPr/>
        </p:nvSpPr>
        <p:spPr>
          <a:xfrm>
            <a:off x="511153" y="334988"/>
            <a:ext cx="4933683" cy="2308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s-PE" sz="1500">
                <a:solidFill>
                  <a:srgbClr val="15BDAD"/>
                </a:solidFill>
                <a:latin typeface="Calibri"/>
                <a:ea typeface="Calibri"/>
                <a:cs typeface="Calibri"/>
                <a:sym typeface="Calibri"/>
              </a:rPr>
              <a:t>PROCEDIMIENTO DE ELABORACIÓN DE UNA MATRIZ EFI</a:t>
            </a:r>
            <a:endParaRPr sz="1500">
              <a:solidFill>
                <a:srgbClr val="15BDAD"/>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500"/>
                                        <p:tgtEl>
                                          <p:spTgt spid="118"/>
                                        </p:tgtEl>
                                      </p:cBhvr>
                                    </p:animEffect>
                                  </p:childTnLst>
                                </p:cTn>
                              </p:par>
                              <p:par>
                                <p:cTn fill="hold" nodeType="with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500"/>
                                        <p:tgtEl>
                                          <p:spTgt spid="109"/>
                                        </p:tgtEl>
                                      </p:cBhvr>
                                    </p:animEffect>
                                  </p:childTnLst>
                                </p:cTn>
                              </p:par>
                              <p:par>
                                <p:cTn fill="hold" nodeType="with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500"/>
                                        <p:tgtEl>
                                          <p:spTgt spid="1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500"/>
                                        <p:tgtEl>
                                          <p:spTgt spid="111"/>
                                        </p:tgtEl>
                                      </p:cBhvr>
                                    </p:animEffect>
                                  </p:childTnLst>
                                </p:cTn>
                              </p:par>
                              <p:par>
                                <p:cTn fill="hold" nodeType="with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500"/>
                                        <p:tgtEl>
                                          <p:spTgt spid="119"/>
                                        </p:tgtEl>
                                      </p:cBhvr>
                                    </p:animEffect>
                                  </p:childTnLst>
                                </p:cTn>
                              </p:par>
                              <p:par>
                                <p:cTn fill="hold" nodeType="with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500"/>
                                        <p:tgtEl>
                                          <p:spTgt spid="1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500"/>
                                        <p:tgtEl>
                                          <p:spTgt spid="120"/>
                                        </p:tgtEl>
                                      </p:cBhvr>
                                    </p:animEffect>
                                  </p:childTnLst>
                                </p:cTn>
                              </p:par>
                              <p:par>
                                <p:cTn fill="hold" nodeType="with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500"/>
                                        <p:tgtEl>
                                          <p:spTgt spid="113"/>
                                        </p:tgtEl>
                                      </p:cBhvr>
                                    </p:animEffect>
                                  </p:childTnLst>
                                </p:cTn>
                              </p:par>
                              <p:par>
                                <p:cTn fill="hold" nodeType="with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500"/>
                                        <p:tgtEl>
                                          <p:spTgt spid="1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500"/>
                                        <p:tgtEl>
                                          <p:spTgt spid="117"/>
                                        </p:tgtEl>
                                      </p:cBhvr>
                                    </p:animEffect>
                                  </p:childTnLst>
                                </p:cTn>
                              </p:par>
                              <p:par>
                                <p:cTn fill="hold" nodeType="with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500"/>
                                        <p:tgtEl>
                                          <p:spTgt spid="116"/>
                                        </p:tgtEl>
                                      </p:cBhvr>
                                    </p:animEffect>
                                  </p:childTnLst>
                                </p:cTn>
                              </p:par>
                              <p:par>
                                <p:cTn fill="hold" nodeType="with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500"/>
                                        <p:tgtEl>
                                          <p:spTgt spid="1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9"/>
          <p:cNvSpPr txBox="1"/>
          <p:nvPr/>
        </p:nvSpPr>
        <p:spPr>
          <a:xfrm>
            <a:off x="503240" y="1010592"/>
            <a:ext cx="4105274" cy="415498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s-PE" sz="1500">
                <a:solidFill>
                  <a:schemeClr val="dk1"/>
                </a:solidFill>
                <a:latin typeface="Calibri"/>
                <a:ea typeface="Calibri"/>
                <a:cs typeface="Calibri"/>
                <a:sym typeface="Calibri"/>
              </a:rPr>
              <a:t>RESULTADOS </a:t>
            </a:r>
            <a:endParaRPr/>
          </a:p>
          <a:p>
            <a:pPr indent="-180975" lvl="0" marL="180975" marR="0" rtl="0" algn="l">
              <a:spcBef>
                <a:spcPts val="0"/>
              </a:spcBef>
              <a:spcAft>
                <a:spcPts val="0"/>
              </a:spcAft>
              <a:buClr>
                <a:schemeClr val="dk1"/>
              </a:buClr>
              <a:buSzPts val="1500"/>
              <a:buFont typeface="Arial"/>
              <a:buChar char="•"/>
            </a:pPr>
            <a:r>
              <a:rPr lang="es-PE" sz="1500">
                <a:solidFill>
                  <a:schemeClr val="dk1"/>
                </a:solidFill>
                <a:latin typeface="Calibri"/>
                <a:ea typeface="Calibri"/>
                <a:cs typeface="Calibri"/>
                <a:sym typeface="Calibri"/>
              </a:rPr>
              <a:t>El total ponderado más alto que puede obtener la organización es 4.0 y el más bajo posible es 1.0. </a:t>
            </a:r>
            <a:endParaRPr/>
          </a:p>
          <a:p>
            <a:pPr indent="-85725" lvl="0" marL="180975" marR="0" rtl="0" algn="l">
              <a:spcBef>
                <a:spcPts val="0"/>
              </a:spcBef>
              <a:spcAft>
                <a:spcPts val="0"/>
              </a:spcAft>
              <a:buClr>
                <a:schemeClr val="dk1"/>
              </a:buClr>
              <a:buSzPts val="1500"/>
              <a:buFont typeface="Arial"/>
              <a:buNone/>
            </a:pPr>
            <a:r>
              <a:t/>
            </a:r>
            <a:endParaRPr sz="1500">
              <a:solidFill>
                <a:schemeClr val="dk1"/>
              </a:solidFill>
              <a:latin typeface="Calibri"/>
              <a:ea typeface="Calibri"/>
              <a:cs typeface="Calibri"/>
              <a:sym typeface="Calibri"/>
            </a:endParaRPr>
          </a:p>
          <a:p>
            <a:pPr indent="-180975" lvl="0" marL="180975" marR="0" rtl="0" algn="l">
              <a:spcBef>
                <a:spcPts val="0"/>
              </a:spcBef>
              <a:spcAft>
                <a:spcPts val="0"/>
              </a:spcAft>
              <a:buClr>
                <a:schemeClr val="dk1"/>
              </a:buClr>
              <a:buSzPts val="1500"/>
              <a:buFont typeface="Arial"/>
              <a:buChar char="•"/>
            </a:pPr>
            <a:r>
              <a:rPr lang="es-PE" sz="1500">
                <a:solidFill>
                  <a:schemeClr val="dk1"/>
                </a:solidFill>
                <a:latin typeface="Calibri"/>
                <a:ea typeface="Calibri"/>
                <a:cs typeface="Calibri"/>
                <a:sym typeface="Calibri"/>
              </a:rPr>
              <a:t>Los totales ponderados muy por debajo de 2.5 caracterizan a las organizaciones que son débiles en lo interno, mientras que las calificaciones </a:t>
            </a:r>
            <a:br>
              <a:rPr lang="es-PE" sz="1500">
                <a:solidFill>
                  <a:schemeClr val="dk1"/>
                </a:solidFill>
                <a:latin typeface="Calibri"/>
                <a:ea typeface="Calibri"/>
                <a:cs typeface="Calibri"/>
                <a:sym typeface="Calibri"/>
              </a:rPr>
            </a:br>
            <a:r>
              <a:rPr lang="es-PE" sz="1500">
                <a:solidFill>
                  <a:schemeClr val="dk1"/>
                </a:solidFill>
                <a:latin typeface="Calibri"/>
                <a:ea typeface="Calibri"/>
                <a:cs typeface="Calibri"/>
                <a:sym typeface="Calibri"/>
              </a:rPr>
              <a:t>muy por arriba de 2.5 indican una posición </a:t>
            </a:r>
            <a:br>
              <a:rPr lang="es-PE" sz="1500">
                <a:solidFill>
                  <a:schemeClr val="dk1"/>
                </a:solidFill>
                <a:latin typeface="Calibri"/>
                <a:ea typeface="Calibri"/>
                <a:cs typeface="Calibri"/>
                <a:sym typeface="Calibri"/>
              </a:rPr>
            </a:br>
            <a:r>
              <a:rPr lang="es-PE" sz="1500">
                <a:solidFill>
                  <a:schemeClr val="dk1"/>
                </a:solidFill>
                <a:latin typeface="Calibri"/>
                <a:ea typeface="Calibri"/>
                <a:cs typeface="Calibri"/>
                <a:sym typeface="Calibri"/>
              </a:rPr>
              <a:t>interna fuerte. </a:t>
            </a:r>
            <a:endParaRPr/>
          </a:p>
          <a:p>
            <a:pPr indent="-85725" lvl="0" marL="180975" marR="0" rtl="0" algn="l">
              <a:spcBef>
                <a:spcPts val="0"/>
              </a:spcBef>
              <a:spcAft>
                <a:spcPts val="0"/>
              </a:spcAft>
              <a:buClr>
                <a:schemeClr val="dk1"/>
              </a:buClr>
              <a:buSzPts val="1500"/>
              <a:buFont typeface="Arial"/>
              <a:buNone/>
            </a:pPr>
            <a:r>
              <a:t/>
            </a:r>
            <a:endParaRPr sz="1500">
              <a:solidFill>
                <a:schemeClr val="dk1"/>
              </a:solidFill>
              <a:latin typeface="Calibri"/>
              <a:ea typeface="Calibri"/>
              <a:cs typeface="Calibri"/>
              <a:sym typeface="Calibri"/>
            </a:endParaRPr>
          </a:p>
          <a:p>
            <a:pPr indent="-180975" lvl="0" marL="180975" marR="0" rtl="0" algn="l">
              <a:spcBef>
                <a:spcPts val="0"/>
              </a:spcBef>
              <a:spcAft>
                <a:spcPts val="0"/>
              </a:spcAft>
              <a:buClr>
                <a:schemeClr val="dk1"/>
              </a:buClr>
              <a:buSzPts val="1500"/>
              <a:buFont typeface="Arial"/>
              <a:buChar char="•"/>
            </a:pPr>
            <a:r>
              <a:rPr lang="es-PE" sz="1500">
                <a:solidFill>
                  <a:schemeClr val="dk1"/>
                </a:solidFill>
                <a:latin typeface="Calibri"/>
                <a:ea typeface="Calibri"/>
                <a:cs typeface="Calibri"/>
                <a:sym typeface="Calibri"/>
              </a:rPr>
              <a:t>Se debe comparar el peso ponderado total de las fortalezas contra el de las debilidades, determinando si las fuerzas internas de la organización son favorables o desfavorables.</a:t>
            </a:r>
            <a:endParaRPr/>
          </a:p>
          <a:p>
            <a:pPr indent="-85725" lvl="0" marL="180975" marR="0" rtl="0" algn="l">
              <a:spcBef>
                <a:spcPts val="0"/>
              </a:spcBef>
              <a:spcAft>
                <a:spcPts val="0"/>
              </a:spcAft>
              <a:buClr>
                <a:schemeClr val="dk1"/>
              </a:buClr>
              <a:buSzPts val="1500"/>
              <a:buFont typeface="Arial"/>
              <a:buNone/>
            </a:pPr>
            <a:r>
              <a:t/>
            </a:r>
            <a:endParaRPr sz="1500">
              <a:solidFill>
                <a:schemeClr val="dk1"/>
              </a:solidFill>
              <a:latin typeface="Calibri"/>
              <a:ea typeface="Calibri"/>
              <a:cs typeface="Calibri"/>
              <a:sym typeface="Calibri"/>
            </a:endParaRPr>
          </a:p>
          <a:p>
            <a:pPr indent="-180975" lvl="0" marL="180975" marR="0" rtl="0" algn="l">
              <a:spcBef>
                <a:spcPts val="0"/>
              </a:spcBef>
              <a:spcAft>
                <a:spcPts val="0"/>
              </a:spcAft>
              <a:buClr>
                <a:schemeClr val="dk1"/>
              </a:buClr>
              <a:buSzPts val="1500"/>
              <a:buFont typeface="Arial"/>
              <a:buChar char="•"/>
            </a:pPr>
            <a:r>
              <a:rPr lang="es-PE" sz="1500">
                <a:solidFill>
                  <a:schemeClr val="dk1"/>
                </a:solidFill>
                <a:latin typeface="Calibri"/>
                <a:ea typeface="Calibri"/>
                <a:cs typeface="Calibri"/>
                <a:sym typeface="Calibri"/>
              </a:rPr>
              <a:t>La empresa debe buscar que el valor del peso ponderado total de las fortalezas sea mayor al peso ponderado total de las debilidades. </a:t>
            </a:r>
            <a:endParaRPr/>
          </a:p>
        </p:txBody>
      </p:sp>
      <p:pic>
        <p:nvPicPr>
          <p:cNvPr id="128" name="Google Shape;128;p9"/>
          <p:cNvPicPr preferRelativeResize="0"/>
          <p:nvPr/>
        </p:nvPicPr>
        <p:blipFill rotWithShape="1">
          <a:blip r:embed="rId3">
            <a:alphaModFix/>
          </a:blip>
          <a:srcRect b="0" l="28325" r="11613" t="0"/>
          <a:stretch/>
        </p:blipFill>
        <p:spPr>
          <a:xfrm>
            <a:off x="4935254" y="1"/>
            <a:ext cx="4208745" cy="5715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Blue Green">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2016-10-06T14:52:02Z</dcterms:created>
  <dc:creator>ISIL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FFC3108C-36C0-416D-AF52-12C34C697CD2</vt:lpwstr>
  </property>
  <property fmtid="{D5CDD505-2E9C-101B-9397-08002B2CF9AE}" pid="3" name="ArticulatePath">
    <vt:lpwstr>plantilla_cursos_presenciales-v3.1.3</vt:lpwstr>
  </property>
</Properties>
</file>