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715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443">
          <p15:clr>
            <a:srgbClr val="A4A3A4"/>
          </p15:clr>
        </p15:guide>
        <p15:guide id="2" pos="317">
          <p15:clr>
            <a:srgbClr val="A4A3A4"/>
          </p15:clr>
        </p15:guide>
        <p15:guide id="3" orient="horz" pos="326">
          <p15:clr>
            <a:srgbClr val="A4A3A4"/>
          </p15:clr>
        </p15:guide>
        <p15:guide id="4" orient="horz" pos="3274">
          <p15:clr>
            <a:srgbClr val="A4A3A4"/>
          </p15:clr>
        </p15:guide>
        <p15:guide id="5" orient="horz" pos="575">
          <p15:clr>
            <a:srgbClr val="A4A3A4"/>
          </p15:clr>
        </p15:guide>
        <p15:guide id="6" pos="5352">
          <p15:clr>
            <a:srgbClr val="A4A3A4"/>
          </p15:clr>
        </p15:guide>
        <p15:guide id="7" pos="431">
          <p15:clr>
            <a:srgbClr val="A4A3A4"/>
          </p15:clr>
        </p15:guide>
        <p15:guide id="8" orient="horz" pos="1052">
          <p15:clr>
            <a:srgbClr val="A4A3A4"/>
          </p15:clr>
        </p15:guide>
        <p15:guide id="9" pos="3107">
          <p15:clr>
            <a:srgbClr val="A4A3A4"/>
          </p15:clr>
        </p15:guide>
        <p15:guide id="10" pos="2404">
          <p15:clr>
            <a:srgbClr val="A4A3A4"/>
          </p15:clr>
        </p15:guide>
        <p15:guide id="11" orient="horz" pos="426">
          <p15:clr>
            <a:srgbClr val="A4A3A4"/>
          </p15:clr>
        </p15:guide>
        <p15:guide id="12" pos="748">
          <p15:clr>
            <a:srgbClr val="A4A3A4"/>
          </p15:clr>
        </p15:guide>
        <p15:guide id="13" pos="2676">
          <p15:clr>
            <a:srgbClr val="A4A3A4"/>
          </p15:clr>
        </p15:guide>
        <p15:guide id="14" pos="2903">
          <p15:clr>
            <a:srgbClr val="A4A3A4"/>
          </p15:clr>
        </p15:guide>
      </p15:sldGuideLst>
    </p:ext>
    <p:ext uri="GoogleSlidesCustomDataVersion2">
      <go:slidesCustomData xmlns:go="http://customooxmlschemas.google.com/" r:id="rId24" roundtripDataSignature="AMtx7mgcTp9eiRFKKblhc3loaq0Y8wfy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443"/>
        <p:guide pos="317"/>
        <p:guide pos="326" orient="horz"/>
        <p:guide pos="3274" orient="horz"/>
        <p:guide pos="575" orient="horz"/>
        <p:guide pos="5352"/>
        <p:guide pos="431"/>
        <p:guide pos="1052" orient="horz"/>
        <p:guide pos="3107"/>
        <p:guide pos="2404"/>
        <p:guide pos="426" orient="horz"/>
        <p:guide pos="748"/>
        <p:guide pos="2676"/>
        <p:guide pos="2903"/>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 name="Shape 17"/>
        <p:cNvGrpSpPr/>
        <p:nvPr/>
      </p:nvGrpSpPr>
      <p:grpSpPr>
        <a:xfrm>
          <a:off x="0" y="0"/>
          <a:ext cx="0" cy="0"/>
          <a:chOff x="0" y="0"/>
          <a:chExt cx="0" cy="0"/>
        </a:xfrm>
      </p:grpSpPr>
      <p:sp>
        <p:nvSpPr>
          <p:cNvPr id="18" name="Google Shape;18;p1: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 name="Google Shape;1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 name="Google Shape;20;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0: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None/>
            </a:pPr>
            <a:r>
              <a:rPr i="1" lang="es-ES" sz="1200">
                <a:latin typeface="Calibri"/>
                <a:ea typeface="Calibri"/>
                <a:cs typeface="Calibri"/>
                <a:sym typeface="Calibri"/>
              </a:rPr>
              <a:t>Por ejemplo: Una marca que desea vender sus productos alimenticios en supermercados Wong se dará cuenta que esta cadena de supermercados tiene un alto poder negociador debido a que posee una gran cantidad de tiendas y prestigio. La marca nueva al ser poco conocida necesita de esos puntos de venta por lo que tiene que aceptar las condiciones que se le impongan.</a:t>
            </a:r>
            <a:endParaRPr sz="1200">
              <a:latin typeface="Calibri"/>
              <a:ea typeface="Calibri"/>
              <a:cs typeface="Calibri"/>
              <a:sym typeface="Calibri"/>
            </a:endParaRPr>
          </a:p>
          <a:p>
            <a:pPr indent="0" lvl="0" marL="0" rtl="0" algn="l">
              <a:spcBef>
                <a:spcPts val="0"/>
              </a:spcBef>
              <a:spcAft>
                <a:spcPts val="0"/>
              </a:spcAft>
              <a:buNone/>
            </a:pPr>
            <a:r>
              <a:t/>
            </a:r>
            <a:endParaRPr/>
          </a:p>
        </p:txBody>
      </p:sp>
      <p:sp>
        <p:nvSpPr>
          <p:cNvPr id="128" name="Google Shape;128;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11: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2: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3: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4: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5: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6: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7: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8: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 name="Google Shape;32;p2: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 name="Google Shape;41;p3: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4: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 name="Google Shape;4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 name="Google Shape;50;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5: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 name="Google Shape;7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i="1" lang="es-ES" sz="1200">
                <a:latin typeface="Calibri"/>
                <a:ea typeface="Calibri"/>
                <a:cs typeface="Calibri"/>
                <a:sym typeface="Calibri"/>
              </a:rPr>
              <a:t>Por ejemplo: La rivalidad en el sector de grandes almacenes para el NSE A y B es alta, debido a que hay mucha competencia entre Saga y Ripley. Esto se puede evidenciar en el hecho de que ambas empresas tienen gran cantidad de locales los cuales están uno al frente del otro y en que ambas empresas gastan mucho en publicidad y promoción.</a:t>
            </a:r>
            <a:endParaRPr/>
          </a:p>
          <a:p>
            <a:pPr indent="0" lvl="0" marL="0" rtl="0" algn="l">
              <a:spcBef>
                <a:spcPts val="0"/>
              </a:spcBef>
              <a:spcAft>
                <a:spcPts val="0"/>
              </a:spcAft>
              <a:buNone/>
            </a:pPr>
            <a:r>
              <a:t/>
            </a:r>
            <a:endParaRPr/>
          </a:p>
        </p:txBody>
      </p:sp>
      <p:sp>
        <p:nvSpPr>
          <p:cNvPr id="76" name="Google Shape;7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6: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 name="Google Shape;8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i="1" lang="es-ES" sz="1200">
                <a:latin typeface="Calibri"/>
                <a:ea typeface="Calibri"/>
                <a:cs typeface="Calibri"/>
                <a:sym typeface="Calibri"/>
              </a:rPr>
              <a:t>Por ejemplo: La amenaza de entrada de nuevos competidores en el sector de grandes almacenes para el NSE A y B es baja, debido a que cualquiera que desee ingresar a competir debe contar con una gran cantidad de locales para igualar o superar a Saga y Ripley. Además deberá hacer un fuerte inversión en publicidad y promoción , sumemos a esto que los NSE A y B en nuestro país no son muy grandes y no están creciendo demasiado.</a:t>
            </a:r>
            <a:endParaRPr/>
          </a:p>
          <a:p>
            <a:pPr indent="0" lvl="0" marL="0" rtl="0" algn="l">
              <a:spcBef>
                <a:spcPts val="0"/>
              </a:spcBef>
              <a:spcAft>
                <a:spcPts val="0"/>
              </a:spcAft>
              <a:buNone/>
            </a:pPr>
            <a:r>
              <a:t/>
            </a:r>
            <a:endParaRPr/>
          </a:p>
        </p:txBody>
      </p:sp>
      <p:sp>
        <p:nvSpPr>
          <p:cNvPr id="85" name="Google Shape;85;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7: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8: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i="1" lang="es-ES" sz="1200">
                <a:latin typeface="Calibri"/>
                <a:ea typeface="Calibri"/>
                <a:cs typeface="Calibri"/>
                <a:sym typeface="Calibri"/>
              </a:rPr>
              <a:t>Por ejemplo: Si el precio de la cerveza aumenta en un 20% las personas tenderían a comprar productos que lo sustituyen pero que no compiten con las cervezas de manera directa como son el whisky , el ron o el vodka. </a:t>
            </a:r>
            <a:endParaRPr i="1" sz="1200">
              <a:latin typeface="Calibri"/>
              <a:ea typeface="Calibri"/>
              <a:cs typeface="Calibri"/>
              <a:sym typeface="Calibri"/>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9" name="Google Shape;109;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9: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i="1" lang="es-ES" sz="1200">
                <a:latin typeface="Calibri"/>
                <a:ea typeface="Calibri"/>
                <a:cs typeface="Calibri"/>
                <a:sym typeface="Calibri"/>
              </a:rPr>
              <a:t>Por ejemplo: Microsoft tiene un  poder negociador alto sobre las empresas que fabrican computadoras debido a que no existe otro sistema operativo de la calidad y con las prestaciones de Windows.</a:t>
            </a:r>
            <a:endParaRPr sz="1100">
              <a:latin typeface="Calibri"/>
              <a:ea typeface="Calibri"/>
              <a:cs typeface="Calibri"/>
              <a:sym typeface="Calibri"/>
            </a:endParaRPr>
          </a:p>
          <a:p>
            <a:pPr indent="0" lvl="0" marL="0" rtl="0" algn="l">
              <a:spcBef>
                <a:spcPts val="0"/>
              </a:spcBef>
              <a:spcAft>
                <a:spcPts val="0"/>
              </a:spcAft>
              <a:buNone/>
            </a:pPr>
            <a:r>
              <a:t/>
            </a:r>
            <a:endParaRPr/>
          </a:p>
        </p:txBody>
      </p:sp>
      <p:sp>
        <p:nvSpPr>
          <p:cNvPr id="119" name="Google Shape;119;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14" name="Shape 1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15" name="Shape 1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6" name="Shape 1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9"/>
          <p:cNvGrpSpPr/>
          <p:nvPr/>
        </p:nvGrpSpPr>
        <p:grpSpPr>
          <a:xfrm>
            <a:off x="944054" y="5343295"/>
            <a:ext cx="7804380" cy="215444"/>
            <a:chOff x="944054" y="5343295"/>
            <a:chExt cx="7804380" cy="215444"/>
          </a:xfrm>
        </p:grpSpPr>
        <p:sp>
          <p:nvSpPr>
            <p:cNvPr id="11" name="Google Shape;11;p19"/>
            <p:cNvSpPr txBox="1"/>
            <p:nvPr/>
          </p:nvSpPr>
          <p:spPr>
            <a:xfrm>
              <a:off x="944054" y="5343295"/>
              <a:ext cx="2339102"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800" u="none" cap="none" strike="noStrike">
                  <a:solidFill>
                    <a:srgbClr val="7F7F7F"/>
                  </a:solidFill>
                  <a:latin typeface="Calibri"/>
                  <a:ea typeface="Calibri"/>
                  <a:cs typeface="Calibri"/>
                  <a:sym typeface="Calibri"/>
                </a:rPr>
                <a:t>ANÁLISIS DEL ENTORNO DE NEGOCIOS  •  SESIÓN 06</a:t>
              </a:r>
              <a:endParaRPr sz="800">
                <a:solidFill>
                  <a:srgbClr val="7F7F7F"/>
                </a:solidFill>
                <a:latin typeface="Calibri"/>
                <a:ea typeface="Calibri"/>
                <a:cs typeface="Calibri"/>
                <a:sym typeface="Calibri"/>
              </a:endParaRPr>
            </a:p>
          </p:txBody>
        </p:sp>
        <p:sp>
          <p:nvSpPr>
            <p:cNvPr id="12" name="Google Shape;12;p19"/>
            <p:cNvSpPr/>
            <p:nvPr/>
          </p:nvSpPr>
          <p:spPr>
            <a:xfrm>
              <a:off x="7361516" y="5371562"/>
              <a:ext cx="1386918" cy="18466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ES" sz="600">
                  <a:solidFill>
                    <a:srgbClr val="7F7F7F"/>
                  </a:solidFill>
                  <a:latin typeface="Calibri"/>
                  <a:ea typeface="Calibri"/>
                  <a:cs typeface="Calibri"/>
                  <a:sym typeface="Calibri"/>
                </a:rPr>
                <a:t>© ISIL. Todos los derechos reservados</a:t>
              </a:r>
              <a:endParaRPr/>
            </a:p>
          </p:txBody>
        </p:sp>
      </p:grpSp>
      <p:pic>
        <p:nvPicPr>
          <p:cNvPr id="13" name="Google Shape;13;p19"/>
          <p:cNvPicPr preferRelativeResize="0"/>
          <p:nvPr/>
        </p:nvPicPr>
        <p:blipFill rotWithShape="1">
          <a:blip r:embed="rId1">
            <a:alphaModFix amt="20000"/>
          </a:blip>
          <a:srcRect b="0" l="0" r="0" t="0"/>
          <a:stretch/>
        </p:blipFill>
        <p:spPr>
          <a:xfrm>
            <a:off x="495300" y="5322472"/>
            <a:ext cx="448573" cy="25075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jp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jp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3.jp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4.jp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5.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jp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1.jp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 name="Shape 21"/>
        <p:cNvGrpSpPr/>
        <p:nvPr/>
      </p:nvGrpSpPr>
      <p:grpSpPr>
        <a:xfrm>
          <a:off x="0" y="0"/>
          <a:ext cx="0" cy="0"/>
          <a:chOff x="0" y="0"/>
          <a:chExt cx="0" cy="0"/>
        </a:xfrm>
      </p:grpSpPr>
      <p:sp>
        <p:nvSpPr>
          <p:cNvPr id="22" name="Google Shape;22;p1"/>
          <p:cNvSpPr/>
          <p:nvPr/>
        </p:nvSpPr>
        <p:spPr>
          <a:xfrm>
            <a:off x="0" y="0"/>
            <a:ext cx="9144000" cy="5715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id="23" name="Google Shape;23;p1"/>
          <p:cNvPicPr preferRelativeResize="0"/>
          <p:nvPr/>
        </p:nvPicPr>
        <p:blipFill rotWithShape="1">
          <a:blip r:embed="rId3">
            <a:alphaModFix/>
          </a:blip>
          <a:srcRect b="0" l="0" r="0" t="0"/>
          <a:stretch/>
        </p:blipFill>
        <p:spPr>
          <a:xfrm>
            <a:off x="0" y="0"/>
            <a:ext cx="3248089" cy="5715000"/>
          </a:xfrm>
          <a:prstGeom prst="rect">
            <a:avLst/>
          </a:prstGeom>
          <a:noFill/>
          <a:ln>
            <a:noFill/>
          </a:ln>
        </p:spPr>
      </p:pic>
      <p:sp>
        <p:nvSpPr>
          <p:cNvPr id="24" name="Google Shape;24;p1"/>
          <p:cNvSpPr txBox="1"/>
          <p:nvPr/>
        </p:nvSpPr>
        <p:spPr>
          <a:xfrm>
            <a:off x="7425174" y="1556945"/>
            <a:ext cx="1325661"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8000">
                <a:solidFill>
                  <a:srgbClr val="15BDAD"/>
                </a:solidFill>
                <a:latin typeface="Calibri"/>
                <a:ea typeface="Calibri"/>
                <a:cs typeface="Calibri"/>
                <a:sym typeface="Calibri"/>
              </a:rPr>
              <a:t>06</a:t>
            </a:r>
            <a:endParaRPr/>
          </a:p>
        </p:txBody>
      </p:sp>
      <p:cxnSp>
        <p:nvCxnSpPr>
          <p:cNvPr id="25" name="Google Shape;25;p1"/>
          <p:cNvCxnSpPr/>
          <p:nvPr/>
        </p:nvCxnSpPr>
        <p:spPr>
          <a:xfrm flipH="1">
            <a:off x="7446198" y="1683793"/>
            <a:ext cx="3" cy="1023258"/>
          </a:xfrm>
          <a:prstGeom prst="straightConnector1">
            <a:avLst/>
          </a:prstGeom>
          <a:noFill/>
          <a:ln cap="flat" cmpd="sng" w="28575">
            <a:solidFill>
              <a:srgbClr val="15BDAD"/>
            </a:solidFill>
            <a:prstDash val="solid"/>
            <a:round/>
            <a:headEnd len="sm" w="sm" type="none"/>
            <a:tailEnd len="sm" w="sm" type="none"/>
          </a:ln>
        </p:spPr>
      </p:cxnSp>
      <p:pic>
        <p:nvPicPr>
          <p:cNvPr id="26" name="Google Shape;26;p1"/>
          <p:cNvPicPr preferRelativeResize="0"/>
          <p:nvPr/>
        </p:nvPicPr>
        <p:blipFill rotWithShape="1">
          <a:blip r:embed="rId4">
            <a:alphaModFix/>
          </a:blip>
          <a:srcRect b="0" l="0" r="2385" t="23217"/>
          <a:stretch/>
        </p:blipFill>
        <p:spPr>
          <a:xfrm rot="10800000">
            <a:off x="-32084" y="2037708"/>
            <a:ext cx="3513634" cy="3673279"/>
          </a:xfrm>
          <a:prstGeom prst="rect">
            <a:avLst/>
          </a:prstGeom>
          <a:noFill/>
          <a:ln>
            <a:noFill/>
          </a:ln>
        </p:spPr>
      </p:pic>
      <p:sp>
        <p:nvSpPr>
          <p:cNvPr id="27" name="Google Shape;27;p1"/>
          <p:cNvSpPr/>
          <p:nvPr/>
        </p:nvSpPr>
        <p:spPr>
          <a:xfrm>
            <a:off x="3827684" y="1387918"/>
            <a:ext cx="2606355" cy="20005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ES" sz="1300">
                <a:solidFill>
                  <a:schemeClr val="dk1"/>
                </a:solidFill>
                <a:latin typeface="Calibri"/>
                <a:ea typeface="Calibri"/>
                <a:cs typeface="Calibri"/>
                <a:sym typeface="Calibri"/>
              </a:rPr>
              <a:t>ANÁLISIS DEL ENTORNO DE NEGOCIOS</a:t>
            </a:r>
            <a:endParaRPr sz="1300">
              <a:solidFill>
                <a:schemeClr val="dk1"/>
              </a:solidFill>
              <a:latin typeface="Calibri"/>
              <a:ea typeface="Calibri"/>
              <a:cs typeface="Calibri"/>
              <a:sym typeface="Calibri"/>
            </a:endParaRPr>
          </a:p>
        </p:txBody>
      </p:sp>
      <p:sp>
        <p:nvSpPr>
          <p:cNvPr id="28" name="Google Shape;28;p1"/>
          <p:cNvSpPr txBox="1"/>
          <p:nvPr/>
        </p:nvSpPr>
        <p:spPr>
          <a:xfrm>
            <a:off x="3827684" y="1858306"/>
            <a:ext cx="3638539" cy="868443"/>
          </a:xfrm>
          <a:prstGeom prst="rect">
            <a:avLst/>
          </a:prstGeom>
          <a:noFill/>
          <a:ln>
            <a:noFill/>
          </a:ln>
        </p:spPr>
        <p:txBody>
          <a:bodyPr anchorCtr="0" anchor="t" bIns="0" lIns="0" spcFirstLastPara="1" rIns="0" wrap="square" tIns="0">
            <a:spAutoFit/>
          </a:bodyPr>
          <a:lstStyle/>
          <a:p>
            <a:pPr indent="0" lvl="0" marL="0" marR="0" rtl="0" algn="l">
              <a:lnSpc>
                <a:spcPct val="77000"/>
              </a:lnSpc>
              <a:spcBef>
                <a:spcPts val="0"/>
              </a:spcBef>
              <a:spcAft>
                <a:spcPts val="0"/>
              </a:spcAft>
              <a:buNone/>
            </a:pPr>
            <a:r>
              <a:rPr b="1" lang="es-ES" sz="3600">
                <a:solidFill>
                  <a:schemeClr val="dk1"/>
                </a:solidFill>
                <a:latin typeface="Calibri"/>
                <a:ea typeface="Calibri"/>
                <a:cs typeface="Calibri"/>
                <a:sym typeface="Calibri"/>
              </a:rPr>
              <a:t>ANÁLISIS FUERZAS DE PORTER</a:t>
            </a:r>
            <a:endParaRPr/>
          </a:p>
        </p:txBody>
      </p:sp>
      <p:sp>
        <p:nvSpPr>
          <p:cNvPr id="29" name="Google Shape;29;p1"/>
          <p:cNvSpPr txBox="1"/>
          <p:nvPr/>
        </p:nvSpPr>
        <p:spPr>
          <a:xfrm>
            <a:off x="3827684" y="3150433"/>
            <a:ext cx="4746316" cy="499817"/>
          </a:xfrm>
          <a:prstGeom prst="rect">
            <a:avLst/>
          </a:prstGeom>
          <a:noFill/>
          <a:ln>
            <a:noFill/>
          </a:ln>
        </p:spPr>
        <p:txBody>
          <a:bodyPr anchorCtr="0" anchor="t" bIns="0" lIns="0" spcFirstLastPara="1" rIns="0" wrap="square" tIns="0">
            <a:spAutoFit/>
          </a:bodyPr>
          <a:lstStyle/>
          <a:p>
            <a:pPr indent="-133350" lvl="0" marL="133350" marR="0" rtl="0" algn="l">
              <a:lnSpc>
                <a:spcPct val="120000"/>
              </a:lnSpc>
              <a:spcBef>
                <a:spcPts val="0"/>
              </a:spcBef>
              <a:spcAft>
                <a:spcPts val="0"/>
              </a:spcAft>
              <a:buClr>
                <a:schemeClr val="dk1"/>
              </a:buClr>
              <a:buSzPts val="1400"/>
              <a:buFont typeface="Arial"/>
              <a:buChar char="•"/>
            </a:pPr>
            <a:r>
              <a:rPr lang="es-ES" sz="1400">
                <a:solidFill>
                  <a:schemeClr val="dk1"/>
                </a:solidFill>
                <a:latin typeface="Calibri"/>
                <a:ea typeface="Calibri"/>
                <a:cs typeface="Calibri"/>
                <a:sym typeface="Calibri"/>
              </a:rPr>
              <a:t>Análisis de las cinco fuerzas de Porter</a:t>
            </a:r>
            <a:endParaRPr sz="1400">
              <a:solidFill>
                <a:schemeClr val="dk1"/>
              </a:solidFill>
              <a:latin typeface="Calibri"/>
              <a:ea typeface="Calibri"/>
              <a:cs typeface="Calibri"/>
              <a:sym typeface="Calibri"/>
            </a:endParaRPr>
          </a:p>
          <a:p>
            <a:pPr indent="-133350" lvl="0" marL="133350" marR="0" rtl="0" algn="l">
              <a:lnSpc>
                <a:spcPct val="120000"/>
              </a:lnSpc>
              <a:spcBef>
                <a:spcPts val="0"/>
              </a:spcBef>
              <a:spcAft>
                <a:spcPts val="0"/>
              </a:spcAft>
              <a:buClr>
                <a:schemeClr val="dk1"/>
              </a:buClr>
              <a:buSzPts val="1400"/>
              <a:buFont typeface="Arial"/>
              <a:buChar char="•"/>
            </a:pPr>
            <a:r>
              <a:rPr lang="es-ES" sz="1400">
                <a:solidFill>
                  <a:schemeClr val="dk1"/>
                </a:solidFill>
                <a:latin typeface="Calibri"/>
                <a:ea typeface="Calibri"/>
                <a:cs typeface="Calibri"/>
                <a:sym typeface="Calibri"/>
              </a:rPr>
              <a:t>Ejemplo de análisis de las fuerzas de Porter</a:t>
            </a:r>
            <a:endParaRPr sz="16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0"/>
          <p:cNvSpPr/>
          <p:nvPr/>
        </p:nvSpPr>
        <p:spPr>
          <a:xfrm>
            <a:off x="4248150" y="912813"/>
            <a:ext cx="4392613" cy="417037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s-ES" sz="1600">
                <a:solidFill>
                  <a:schemeClr val="dk1"/>
                </a:solidFill>
                <a:latin typeface="Calibri"/>
                <a:ea typeface="Calibri"/>
                <a:cs typeface="Calibri"/>
                <a:sym typeface="Calibri"/>
              </a:rPr>
              <a:t>E. PODER DE NEGOCIACIÓN DE LOS CLIENTES</a:t>
            </a:r>
            <a:endParaRPr b="1" sz="1500">
              <a:solidFill>
                <a:schemeClr val="dk1"/>
              </a:solidFill>
              <a:latin typeface="Calibri"/>
              <a:ea typeface="Calibri"/>
              <a:cs typeface="Calibri"/>
              <a:sym typeface="Calibri"/>
            </a:endParaRPr>
          </a:p>
          <a:p>
            <a:pPr indent="-179388" lvl="0" marL="179388" marR="0" rtl="0" algn="l">
              <a:spcBef>
                <a:spcPts val="0"/>
              </a:spcBef>
              <a:spcAft>
                <a:spcPts val="0"/>
              </a:spcAft>
              <a:buClr>
                <a:schemeClr val="dk1"/>
              </a:buClr>
              <a:buSzPts val="1500"/>
              <a:buFont typeface="Arial"/>
              <a:buChar char="•"/>
            </a:pPr>
            <a:r>
              <a:rPr lang="es-ES" sz="1500">
                <a:solidFill>
                  <a:schemeClr val="dk1"/>
                </a:solidFill>
                <a:latin typeface="Calibri"/>
                <a:ea typeface="Calibri"/>
                <a:cs typeface="Calibri"/>
                <a:sym typeface="Calibri"/>
              </a:rPr>
              <a:t>Hace referencia a la capacidad de los clientes de cambiar las condiciones comerciales dependiendo </a:t>
            </a:r>
            <a:br>
              <a:rPr lang="es-ES" sz="1500">
                <a:solidFill>
                  <a:schemeClr val="dk1"/>
                </a:solidFill>
                <a:latin typeface="Calibri"/>
                <a:ea typeface="Calibri"/>
                <a:cs typeface="Calibri"/>
                <a:sym typeface="Calibri"/>
              </a:rPr>
            </a:br>
            <a:r>
              <a:rPr lang="es-ES" sz="1500">
                <a:solidFill>
                  <a:schemeClr val="dk1"/>
                </a:solidFill>
                <a:latin typeface="Calibri"/>
                <a:ea typeface="Calibri"/>
                <a:cs typeface="Calibri"/>
                <a:sym typeface="Calibri"/>
              </a:rPr>
              <a:t>de si los clientes están organizados, de los volúmenes de compra o de si el producto que se les vende </a:t>
            </a:r>
            <a:br>
              <a:rPr lang="es-ES" sz="1500">
                <a:solidFill>
                  <a:schemeClr val="dk1"/>
                </a:solidFill>
                <a:latin typeface="Calibri"/>
                <a:ea typeface="Calibri"/>
                <a:cs typeface="Calibri"/>
                <a:sym typeface="Calibri"/>
              </a:rPr>
            </a:br>
            <a:r>
              <a:rPr lang="es-ES" sz="1500">
                <a:solidFill>
                  <a:schemeClr val="dk1"/>
                </a:solidFill>
                <a:latin typeface="Calibri"/>
                <a:ea typeface="Calibri"/>
                <a:cs typeface="Calibri"/>
                <a:sym typeface="Calibri"/>
              </a:rPr>
              <a:t>tiene sustitutos.</a:t>
            </a:r>
            <a:endParaRPr/>
          </a:p>
          <a:p>
            <a:pPr indent="-84138" lvl="0" marL="179388" marR="0" rtl="0" algn="l">
              <a:spcBef>
                <a:spcPts val="0"/>
              </a:spcBef>
              <a:spcAft>
                <a:spcPts val="0"/>
              </a:spcAft>
              <a:buClr>
                <a:schemeClr val="dk1"/>
              </a:buClr>
              <a:buSzPts val="1500"/>
              <a:buFont typeface="Arial"/>
              <a:buNone/>
            </a:pPr>
            <a:r>
              <a:t/>
            </a:r>
            <a:endParaRPr sz="1500">
              <a:solidFill>
                <a:schemeClr val="dk1"/>
              </a:solidFill>
              <a:latin typeface="Calibri"/>
              <a:ea typeface="Calibri"/>
              <a:cs typeface="Calibri"/>
              <a:sym typeface="Calibri"/>
            </a:endParaRPr>
          </a:p>
          <a:p>
            <a:pPr indent="-179388" lvl="0" marL="179388" marR="0" rtl="0" algn="l">
              <a:spcBef>
                <a:spcPts val="0"/>
              </a:spcBef>
              <a:spcAft>
                <a:spcPts val="0"/>
              </a:spcAft>
              <a:buClr>
                <a:schemeClr val="dk1"/>
              </a:buClr>
              <a:buSzPts val="1500"/>
              <a:buFont typeface="Arial"/>
              <a:buChar char="•"/>
            </a:pPr>
            <a:r>
              <a:rPr lang="es-ES" sz="1500">
                <a:solidFill>
                  <a:schemeClr val="dk1"/>
                </a:solidFill>
                <a:latin typeface="Calibri"/>
                <a:ea typeface="Calibri"/>
                <a:cs typeface="Calibri"/>
                <a:sym typeface="Calibri"/>
              </a:rPr>
              <a:t>Si el producto que la empresa vende no es muy diferenciado de los de la competencia en calidad y precios, esto permitirá que los clientes tengan más alternativas y, por ende, mayor poder. </a:t>
            </a:r>
            <a:endParaRPr/>
          </a:p>
          <a:p>
            <a:pPr indent="-84138" lvl="0" marL="179388" marR="0" rtl="0" algn="l">
              <a:spcBef>
                <a:spcPts val="0"/>
              </a:spcBef>
              <a:spcAft>
                <a:spcPts val="0"/>
              </a:spcAft>
              <a:buClr>
                <a:schemeClr val="dk1"/>
              </a:buClr>
              <a:buSzPts val="1500"/>
              <a:buFont typeface="Arial"/>
              <a:buNone/>
            </a:pPr>
            <a:r>
              <a:t/>
            </a:r>
            <a:endParaRPr sz="1500">
              <a:solidFill>
                <a:schemeClr val="dk1"/>
              </a:solidFill>
              <a:latin typeface="Calibri"/>
              <a:ea typeface="Calibri"/>
              <a:cs typeface="Calibri"/>
              <a:sym typeface="Calibri"/>
            </a:endParaRPr>
          </a:p>
          <a:p>
            <a:pPr indent="-179388" lvl="0" marL="179388" marR="0" rtl="0" algn="l">
              <a:spcBef>
                <a:spcPts val="0"/>
              </a:spcBef>
              <a:spcAft>
                <a:spcPts val="0"/>
              </a:spcAft>
              <a:buClr>
                <a:schemeClr val="dk1"/>
              </a:buClr>
              <a:buSzPts val="1500"/>
              <a:buFont typeface="Arial"/>
              <a:buChar char="•"/>
            </a:pPr>
            <a:r>
              <a:rPr lang="es-ES" sz="1500">
                <a:solidFill>
                  <a:schemeClr val="dk1"/>
                </a:solidFill>
                <a:latin typeface="Calibri"/>
                <a:ea typeface="Calibri"/>
                <a:cs typeface="Calibri"/>
                <a:sym typeface="Calibri"/>
              </a:rPr>
              <a:t>El poder negociador de los clientes aumenta cuando estos compran mayor cantidad a la empresa y, con esto, mayores serán sus exigencias en materia de reducción de precios, de mayor calidad, de mejores servicios y, por consiguiente, la empresa verá reducidos sus márgenes de utilidad. </a:t>
            </a:r>
            <a:endParaRPr/>
          </a:p>
        </p:txBody>
      </p:sp>
      <p:pic>
        <p:nvPicPr>
          <p:cNvPr id="131" name="Google Shape;131;p10"/>
          <p:cNvPicPr preferRelativeResize="0"/>
          <p:nvPr/>
        </p:nvPicPr>
        <p:blipFill rotWithShape="1">
          <a:blip r:embed="rId3">
            <a:alphaModFix/>
          </a:blip>
          <a:srcRect b="0" l="0" r="11865" t="0"/>
          <a:stretch/>
        </p:blipFill>
        <p:spPr>
          <a:xfrm>
            <a:off x="1" y="517525"/>
            <a:ext cx="3818086" cy="4664960"/>
          </a:xfrm>
          <a:prstGeom prst="rect">
            <a:avLst/>
          </a:prstGeom>
          <a:noFill/>
          <a:ln>
            <a:noFill/>
          </a:ln>
        </p:spPr>
      </p:pic>
      <p:pic>
        <p:nvPicPr>
          <p:cNvPr id="132" name="Google Shape;132;p10"/>
          <p:cNvPicPr preferRelativeResize="0"/>
          <p:nvPr/>
        </p:nvPicPr>
        <p:blipFill rotWithShape="1">
          <a:blip r:embed="rId4">
            <a:alphaModFix/>
          </a:blip>
          <a:srcRect b="0" l="0" r="0" t="0"/>
          <a:stretch/>
        </p:blipFill>
        <p:spPr>
          <a:xfrm>
            <a:off x="3443437" y="461188"/>
            <a:ext cx="749300" cy="749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11"/>
          <p:cNvPicPr preferRelativeResize="0"/>
          <p:nvPr/>
        </p:nvPicPr>
        <p:blipFill rotWithShape="1">
          <a:blip r:embed="rId3">
            <a:alphaModFix/>
          </a:blip>
          <a:srcRect b="1099" l="26493" r="9387" t="847"/>
          <a:stretch/>
        </p:blipFill>
        <p:spPr>
          <a:xfrm>
            <a:off x="4608513" y="517525"/>
            <a:ext cx="4535488" cy="4679949"/>
          </a:xfrm>
          <a:prstGeom prst="rect">
            <a:avLst/>
          </a:prstGeom>
          <a:noFill/>
          <a:ln>
            <a:noFill/>
          </a:ln>
        </p:spPr>
      </p:pic>
      <p:sp>
        <p:nvSpPr>
          <p:cNvPr id="138" name="Google Shape;138;p11"/>
          <p:cNvSpPr/>
          <p:nvPr/>
        </p:nvSpPr>
        <p:spPr>
          <a:xfrm>
            <a:off x="511154" y="1478079"/>
            <a:ext cx="3393190" cy="24622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s-ES" sz="1600">
                <a:solidFill>
                  <a:schemeClr val="dk1"/>
                </a:solidFill>
                <a:latin typeface="Calibri"/>
                <a:ea typeface="Calibri"/>
                <a:cs typeface="Calibri"/>
                <a:sym typeface="Calibri"/>
              </a:rPr>
              <a:t>METODOLOGÍA</a:t>
            </a:r>
            <a:endParaRPr/>
          </a:p>
        </p:txBody>
      </p:sp>
      <p:sp>
        <p:nvSpPr>
          <p:cNvPr id="139" name="Google Shape;139;p11"/>
          <p:cNvSpPr txBox="1"/>
          <p:nvPr/>
        </p:nvSpPr>
        <p:spPr>
          <a:xfrm>
            <a:off x="838633" y="1921189"/>
            <a:ext cx="3409517" cy="270843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ES" sz="1600">
                <a:solidFill>
                  <a:schemeClr val="dk2"/>
                </a:solidFill>
                <a:latin typeface="Calibri"/>
                <a:ea typeface="Calibri"/>
                <a:cs typeface="Calibri"/>
                <a:sym typeface="Calibri"/>
              </a:rPr>
              <a:t>Se debe identificar a los clientes, proveedores, competidores, sustitutos y posibles ingresantes de la industria. </a:t>
            </a:r>
            <a:endParaRPr/>
          </a:p>
          <a:p>
            <a:pPr indent="0" lvl="0" marL="0" marR="0" rtl="0" algn="l">
              <a:spcBef>
                <a:spcPts val="0"/>
              </a:spcBef>
              <a:spcAft>
                <a:spcPts val="0"/>
              </a:spcAft>
              <a:buNone/>
            </a:pPr>
            <a:r>
              <a:t/>
            </a:r>
            <a:endParaRPr sz="1600">
              <a:solidFill>
                <a:schemeClr val="dk2"/>
              </a:solidFill>
              <a:latin typeface="Calibri"/>
              <a:ea typeface="Calibri"/>
              <a:cs typeface="Calibri"/>
              <a:sym typeface="Calibri"/>
            </a:endParaRPr>
          </a:p>
          <a:p>
            <a:pPr indent="0" lvl="0" marL="0" marR="0" rtl="0" algn="l">
              <a:spcBef>
                <a:spcPts val="0"/>
              </a:spcBef>
              <a:spcAft>
                <a:spcPts val="0"/>
              </a:spcAft>
              <a:buNone/>
            </a:pPr>
            <a:r>
              <a:rPr lang="es-ES" sz="1600">
                <a:solidFill>
                  <a:schemeClr val="dk2"/>
                </a:solidFill>
                <a:latin typeface="Calibri"/>
                <a:ea typeface="Calibri"/>
                <a:cs typeface="Calibri"/>
                <a:sym typeface="Calibri"/>
              </a:rPr>
              <a:t>Luego se debe indicar el grado de intensidad con que se da cada fuerza: alta, media o baja.</a:t>
            </a:r>
            <a:endParaRPr/>
          </a:p>
          <a:p>
            <a:pPr indent="0" lvl="0" marL="0" marR="0" rtl="0" algn="l">
              <a:spcBef>
                <a:spcPts val="0"/>
              </a:spcBef>
              <a:spcAft>
                <a:spcPts val="0"/>
              </a:spcAft>
              <a:buNone/>
            </a:pPr>
            <a:r>
              <a:t/>
            </a:r>
            <a:endParaRPr sz="1600">
              <a:solidFill>
                <a:schemeClr val="dk2"/>
              </a:solidFill>
              <a:latin typeface="Calibri"/>
              <a:ea typeface="Calibri"/>
              <a:cs typeface="Calibri"/>
              <a:sym typeface="Calibri"/>
            </a:endParaRPr>
          </a:p>
          <a:p>
            <a:pPr indent="0" lvl="0" marL="0" marR="0" rtl="0" algn="l">
              <a:spcBef>
                <a:spcPts val="0"/>
              </a:spcBef>
              <a:spcAft>
                <a:spcPts val="0"/>
              </a:spcAft>
              <a:buNone/>
            </a:pPr>
            <a:r>
              <a:rPr lang="es-ES" sz="1600">
                <a:solidFill>
                  <a:schemeClr val="dk2"/>
                </a:solidFill>
                <a:latin typeface="Calibri"/>
                <a:ea typeface="Calibri"/>
                <a:cs typeface="Calibri"/>
                <a:sym typeface="Calibri"/>
              </a:rPr>
              <a:t>Para finalizar se debe argumentar la elección de la intensidad de cada una de las fuerzas.</a:t>
            </a:r>
            <a:endParaRPr/>
          </a:p>
        </p:txBody>
      </p:sp>
      <p:sp>
        <p:nvSpPr>
          <p:cNvPr id="140" name="Google Shape;140;p11"/>
          <p:cNvSpPr/>
          <p:nvPr/>
        </p:nvSpPr>
        <p:spPr>
          <a:xfrm>
            <a:off x="511153" y="1931505"/>
            <a:ext cx="253021" cy="253021"/>
          </a:xfrm>
          <a:prstGeom prst="ellipse">
            <a:avLst/>
          </a:prstGeom>
          <a:solidFill>
            <a:srgbClr val="13AD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600">
                <a:solidFill>
                  <a:schemeClr val="lt1"/>
                </a:solidFill>
                <a:latin typeface="Calibri"/>
                <a:ea typeface="Calibri"/>
                <a:cs typeface="Calibri"/>
                <a:sym typeface="Calibri"/>
              </a:rPr>
              <a:t>1</a:t>
            </a:r>
            <a:endParaRPr/>
          </a:p>
        </p:txBody>
      </p:sp>
      <p:cxnSp>
        <p:nvCxnSpPr>
          <p:cNvPr id="141" name="Google Shape;141;p11"/>
          <p:cNvCxnSpPr/>
          <p:nvPr/>
        </p:nvCxnSpPr>
        <p:spPr>
          <a:xfrm flipH="1" rot="10800000">
            <a:off x="764174" y="2791044"/>
            <a:ext cx="3483976" cy="1"/>
          </a:xfrm>
          <a:prstGeom prst="straightConnector1">
            <a:avLst/>
          </a:prstGeom>
          <a:noFill/>
          <a:ln cap="flat" cmpd="sng" w="12700">
            <a:solidFill>
              <a:srgbClr val="BFBFBF"/>
            </a:solidFill>
            <a:prstDash val="solid"/>
            <a:round/>
            <a:headEnd len="sm" w="sm" type="none"/>
            <a:tailEnd len="sm" w="sm" type="none"/>
          </a:ln>
        </p:spPr>
      </p:cxnSp>
      <p:sp>
        <p:nvSpPr>
          <p:cNvPr id="142" name="Google Shape;142;p11"/>
          <p:cNvSpPr/>
          <p:nvPr/>
        </p:nvSpPr>
        <p:spPr>
          <a:xfrm>
            <a:off x="511153" y="2902623"/>
            <a:ext cx="253021" cy="253021"/>
          </a:xfrm>
          <a:prstGeom prst="ellipse">
            <a:avLst/>
          </a:prstGeom>
          <a:solidFill>
            <a:srgbClr val="13AD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600">
                <a:solidFill>
                  <a:schemeClr val="lt1"/>
                </a:solidFill>
                <a:latin typeface="Calibri"/>
                <a:ea typeface="Calibri"/>
                <a:cs typeface="Calibri"/>
                <a:sym typeface="Calibri"/>
              </a:rPr>
              <a:t>2</a:t>
            </a:r>
            <a:endParaRPr b="1" sz="1600">
              <a:solidFill>
                <a:schemeClr val="lt1"/>
              </a:solidFill>
              <a:latin typeface="Calibri"/>
              <a:ea typeface="Calibri"/>
              <a:cs typeface="Calibri"/>
              <a:sym typeface="Calibri"/>
            </a:endParaRPr>
          </a:p>
        </p:txBody>
      </p:sp>
      <p:sp>
        <p:nvSpPr>
          <p:cNvPr id="143" name="Google Shape;143;p11"/>
          <p:cNvSpPr/>
          <p:nvPr/>
        </p:nvSpPr>
        <p:spPr>
          <a:xfrm>
            <a:off x="511153" y="3873741"/>
            <a:ext cx="253021" cy="253021"/>
          </a:xfrm>
          <a:prstGeom prst="ellipse">
            <a:avLst/>
          </a:prstGeom>
          <a:solidFill>
            <a:srgbClr val="13AD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600">
                <a:solidFill>
                  <a:schemeClr val="lt1"/>
                </a:solidFill>
                <a:latin typeface="Calibri"/>
                <a:ea typeface="Calibri"/>
                <a:cs typeface="Calibri"/>
                <a:sym typeface="Calibri"/>
              </a:rPr>
              <a:t>3</a:t>
            </a:r>
            <a:endParaRPr b="1" sz="1600">
              <a:solidFill>
                <a:schemeClr val="lt1"/>
              </a:solidFill>
              <a:latin typeface="Calibri"/>
              <a:ea typeface="Calibri"/>
              <a:cs typeface="Calibri"/>
              <a:sym typeface="Calibri"/>
            </a:endParaRPr>
          </a:p>
        </p:txBody>
      </p:sp>
      <p:cxnSp>
        <p:nvCxnSpPr>
          <p:cNvPr id="144" name="Google Shape;144;p11"/>
          <p:cNvCxnSpPr/>
          <p:nvPr/>
        </p:nvCxnSpPr>
        <p:spPr>
          <a:xfrm flipH="1" rot="10800000">
            <a:off x="764174" y="3764570"/>
            <a:ext cx="3483976" cy="1"/>
          </a:xfrm>
          <a:prstGeom prst="straightConnector1">
            <a:avLst/>
          </a:prstGeom>
          <a:noFill/>
          <a:ln cap="flat" cmpd="sng" w="12700">
            <a:solidFill>
              <a:srgbClr val="BFBFBF"/>
            </a:solidFill>
            <a:prstDash val="solid"/>
            <a:round/>
            <a:headEnd len="sm" w="sm" type="none"/>
            <a:tailEnd len="sm" w="sm" type="none"/>
          </a:ln>
        </p:spPr>
      </p:cxnSp>
      <p:cxnSp>
        <p:nvCxnSpPr>
          <p:cNvPr id="145" name="Google Shape;145;p11"/>
          <p:cNvCxnSpPr/>
          <p:nvPr/>
        </p:nvCxnSpPr>
        <p:spPr>
          <a:xfrm flipH="1" rot="10800000">
            <a:off x="764174" y="4730304"/>
            <a:ext cx="3483976" cy="1"/>
          </a:xfrm>
          <a:prstGeom prst="straightConnector1">
            <a:avLst/>
          </a:prstGeom>
          <a:noFill/>
          <a:ln cap="flat" cmpd="sng" w="12700">
            <a:solidFill>
              <a:srgbClr val="BFBFBF"/>
            </a:solidFill>
            <a:prstDash val="solid"/>
            <a:round/>
            <a:headEnd len="sm" w="sm" type="none"/>
            <a:tailEnd len="sm" w="sm" type="none"/>
          </a:ln>
        </p:spPr>
      </p:cxnSp>
      <p:pic>
        <p:nvPicPr>
          <p:cNvPr id="146" name="Google Shape;146;p11"/>
          <p:cNvPicPr preferRelativeResize="0"/>
          <p:nvPr/>
        </p:nvPicPr>
        <p:blipFill rotWithShape="1">
          <a:blip r:embed="rId4">
            <a:alphaModFix/>
          </a:blip>
          <a:srcRect b="0" l="0" r="0" t="0"/>
          <a:stretch/>
        </p:blipFill>
        <p:spPr>
          <a:xfrm>
            <a:off x="4248150" y="477029"/>
            <a:ext cx="749300" cy="749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500"/>
                                        <p:tgtEl>
                                          <p:spTgt spid="139"/>
                                        </p:tgtEl>
                                      </p:cBhvr>
                                    </p:animEffect>
                                  </p:childTnLst>
                                </p:cTn>
                              </p:par>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500"/>
                                        <p:tgtEl>
                                          <p:spTgt spid="140"/>
                                        </p:tgtEl>
                                      </p:cBhvr>
                                    </p:animEffect>
                                  </p:childTnLst>
                                </p:cTn>
                              </p:par>
                              <p:par>
                                <p:cTn fill="hold" nodeType="with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500"/>
                                        <p:tgtEl>
                                          <p:spTgt spid="141"/>
                                        </p:tgtEl>
                                      </p:cBhvr>
                                    </p:animEffect>
                                  </p:childTnLst>
                                </p:cTn>
                              </p:par>
                              <p:par>
                                <p:cTn fill="hold" nodeType="with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500"/>
                                        <p:tgtEl>
                                          <p:spTgt spid="142"/>
                                        </p:tgtEl>
                                      </p:cBhvr>
                                    </p:animEffect>
                                  </p:childTnLst>
                                </p:cTn>
                              </p:par>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500"/>
                                        <p:tgtEl>
                                          <p:spTgt spid="143"/>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500"/>
                                        <p:tgtEl>
                                          <p:spTgt spid="144"/>
                                        </p:tgtEl>
                                      </p:cBhvr>
                                    </p:animEffect>
                                  </p:childTnLst>
                                </p:cTn>
                              </p:par>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500"/>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2"/>
          <p:cNvSpPr/>
          <p:nvPr/>
        </p:nvSpPr>
        <p:spPr>
          <a:xfrm>
            <a:off x="0" y="1"/>
            <a:ext cx="9144000" cy="5723312"/>
          </a:xfrm>
          <a:prstGeom prst="rect">
            <a:avLst/>
          </a:prstGeom>
          <a:solidFill>
            <a:srgbClr val="15BDA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2" name="Google Shape;152;p12"/>
          <p:cNvSpPr/>
          <p:nvPr/>
        </p:nvSpPr>
        <p:spPr>
          <a:xfrm>
            <a:off x="1258008" y="3673982"/>
            <a:ext cx="5959221" cy="861774"/>
          </a:xfrm>
          <a:prstGeom prst="rect">
            <a:avLst/>
          </a:prstGeom>
          <a:noFill/>
          <a:ln>
            <a:noFill/>
          </a:ln>
        </p:spPr>
        <p:txBody>
          <a:bodyPr anchorCtr="0" anchor="t" bIns="0" lIns="0" spcFirstLastPara="1" rIns="0" wrap="square" tIns="0">
            <a:spAutoFit/>
          </a:bodyPr>
          <a:lstStyle/>
          <a:p>
            <a:pPr indent="0" lvl="0" marL="0" marR="0" rtl="0" algn="l">
              <a:lnSpc>
                <a:spcPct val="70000"/>
              </a:lnSpc>
              <a:spcBef>
                <a:spcPts val="0"/>
              </a:spcBef>
              <a:spcAft>
                <a:spcPts val="0"/>
              </a:spcAft>
              <a:buNone/>
            </a:pPr>
            <a:r>
              <a:rPr lang="es-ES" sz="4000">
                <a:solidFill>
                  <a:schemeClr val="lt1"/>
                </a:solidFill>
                <a:latin typeface="Calibri"/>
                <a:ea typeface="Calibri"/>
                <a:cs typeface="Calibri"/>
                <a:sym typeface="Calibri"/>
              </a:rPr>
              <a:t>EJEMPLO DE ANÁLISIS DE</a:t>
            </a:r>
            <a:br>
              <a:rPr lang="es-ES" sz="4000">
                <a:solidFill>
                  <a:schemeClr val="lt1"/>
                </a:solidFill>
                <a:latin typeface="Calibri"/>
                <a:ea typeface="Calibri"/>
                <a:cs typeface="Calibri"/>
                <a:sym typeface="Calibri"/>
              </a:rPr>
            </a:br>
            <a:r>
              <a:rPr b="1" lang="es-ES" sz="4000">
                <a:solidFill>
                  <a:srgbClr val="09534C"/>
                </a:solidFill>
                <a:latin typeface="Calibri"/>
                <a:ea typeface="Calibri"/>
                <a:cs typeface="Calibri"/>
                <a:sym typeface="Calibri"/>
              </a:rPr>
              <a:t>LAS FUERZAS DE PORTER</a:t>
            </a:r>
            <a:endParaRPr/>
          </a:p>
        </p:txBody>
      </p:sp>
      <p:cxnSp>
        <p:nvCxnSpPr>
          <p:cNvPr id="153" name="Google Shape;153;p12"/>
          <p:cNvCxnSpPr/>
          <p:nvPr/>
        </p:nvCxnSpPr>
        <p:spPr>
          <a:xfrm>
            <a:off x="1258009" y="4511082"/>
            <a:ext cx="5316962" cy="0"/>
          </a:xfrm>
          <a:prstGeom prst="straightConnector1">
            <a:avLst/>
          </a:prstGeom>
          <a:noFill/>
          <a:ln cap="flat" cmpd="sng" w="28575">
            <a:solidFill>
              <a:srgbClr val="0B655C"/>
            </a:solidFill>
            <a:prstDash val="solid"/>
            <a:round/>
            <a:headEnd len="sm" w="sm" type="none"/>
            <a:tailEnd len="sm" w="sm" type="none"/>
          </a:ln>
        </p:spPr>
      </p:cxnSp>
      <p:pic>
        <p:nvPicPr>
          <p:cNvPr id="154" name="Google Shape;154;p12"/>
          <p:cNvPicPr preferRelativeResize="0"/>
          <p:nvPr/>
        </p:nvPicPr>
        <p:blipFill rotWithShape="1">
          <a:blip r:embed="rId3">
            <a:alphaModFix/>
          </a:blip>
          <a:srcRect b="2865" l="50092" r="0" t="-1"/>
          <a:stretch/>
        </p:blipFill>
        <p:spPr>
          <a:xfrm>
            <a:off x="513688" y="3617175"/>
            <a:ext cx="573391" cy="89390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3"/>
          <p:cNvSpPr txBox="1"/>
          <p:nvPr/>
        </p:nvSpPr>
        <p:spPr>
          <a:xfrm>
            <a:off x="1527586" y="2106139"/>
            <a:ext cx="6874136" cy="110799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ES" sz="2400">
                <a:solidFill>
                  <a:schemeClr val="dk1"/>
                </a:solidFill>
                <a:latin typeface="Calibri"/>
                <a:ea typeface="Calibri"/>
                <a:cs typeface="Calibri"/>
                <a:sym typeface="Calibri"/>
              </a:rPr>
              <a:t>EJEMPLO DE ANÁLISIS DE LAS FUERZAS DE PORTER: </a:t>
            </a:r>
            <a:endParaRPr/>
          </a:p>
          <a:p>
            <a:pPr indent="0" lvl="0" marL="0" marR="0" rtl="0" algn="l">
              <a:spcBef>
                <a:spcPts val="0"/>
              </a:spcBef>
              <a:spcAft>
                <a:spcPts val="0"/>
              </a:spcAft>
              <a:buNone/>
            </a:pPr>
            <a:r>
              <a:rPr b="1" lang="es-ES" sz="2400">
                <a:solidFill>
                  <a:schemeClr val="dk1"/>
                </a:solidFill>
                <a:latin typeface="Calibri"/>
                <a:ea typeface="Calibri"/>
                <a:cs typeface="Calibri"/>
                <a:sym typeface="Calibri"/>
              </a:rPr>
              <a:t>EMPRESA PRODUCTORA DE GALLETAS ORGÁNICAS CON CHÍA  </a:t>
            </a:r>
            <a:endParaRPr/>
          </a:p>
        </p:txBody>
      </p:sp>
      <p:pic>
        <p:nvPicPr>
          <p:cNvPr id="160" name="Google Shape;160;p13"/>
          <p:cNvPicPr preferRelativeResize="0"/>
          <p:nvPr/>
        </p:nvPicPr>
        <p:blipFill rotWithShape="1">
          <a:blip r:embed="rId3">
            <a:alphaModFix/>
          </a:blip>
          <a:srcRect b="0" l="52113" r="0" t="0"/>
          <a:stretch/>
        </p:blipFill>
        <p:spPr>
          <a:xfrm>
            <a:off x="503238" y="2106139"/>
            <a:ext cx="777837" cy="108256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5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4"/>
          <p:cNvSpPr txBox="1"/>
          <p:nvPr/>
        </p:nvSpPr>
        <p:spPr>
          <a:xfrm>
            <a:off x="517753" y="756696"/>
            <a:ext cx="4090760" cy="452431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s-ES" sz="1400">
                <a:solidFill>
                  <a:schemeClr val="dk1"/>
                </a:solidFill>
                <a:latin typeface="Calibri"/>
                <a:ea typeface="Calibri"/>
                <a:cs typeface="Calibri"/>
                <a:sym typeface="Calibri"/>
              </a:rPr>
              <a:t>EL PRODUCTO</a:t>
            </a:r>
            <a:endParaRPr/>
          </a:p>
          <a:p>
            <a:pPr indent="-179388" lvl="0" marL="179388" marR="0" rtl="0" algn="l">
              <a:spcBef>
                <a:spcPts val="0"/>
              </a:spcBef>
              <a:spcAft>
                <a:spcPts val="0"/>
              </a:spcAft>
              <a:buClr>
                <a:schemeClr val="dk1"/>
              </a:buClr>
              <a:buSzPts val="1400"/>
              <a:buFont typeface="Arial"/>
              <a:buChar char="•"/>
            </a:pPr>
            <a:r>
              <a:rPr lang="es-ES" sz="1400">
                <a:solidFill>
                  <a:schemeClr val="dk1"/>
                </a:solidFill>
                <a:latin typeface="Calibri"/>
                <a:ea typeface="Calibri"/>
                <a:cs typeface="Calibri"/>
                <a:sym typeface="Calibri"/>
              </a:rPr>
              <a:t>Las galletas Freschia están fabricadas en base a trigo </a:t>
            </a:r>
            <a:br>
              <a:rPr lang="es-ES" sz="1400">
                <a:solidFill>
                  <a:schemeClr val="dk1"/>
                </a:solidFill>
                <a:latin typeface="Calibri"/>
                <a:ea typeface="Calibri"/>
                <a:cs typeface="Calibri"/>
                <a:sym typeface="Calibri"/>
              </a:rPr>
            </a:br>
            <a:r>
              <a:rPr lang="es-ES" sz="1400">
                <a:solidFill>
                  <a:schemeClr val="dk1"/>
                </a:solidFill>
                <a:latin typeface="Calibri"/>
                <a:ea typeface="Calibri"/>
                <a:cs typeface="Calibri"/>
                <a:sym typeface="Calibri"/>
              </a:rPr>
              <a:t>y chía orgánicos. Las galletas serán vendidas en supermercados. Su empaque es también de alta calidad. No existen productos similares en el mercado. Solamente hay galletas u otros productos hechos en base a chía pero no son orgánicos, ni tienen la calidad de Freschia.</a:t>
            </a:r>
            <a:endParaRPr/>
          </a:p>
          <a:p>
            <a:pPr indent="-90488" lvl="0" marL="179388" marR="0" rtl="0" algn="l">
              <a:spcBef>
                <a:spcPts val="0"/>
              </a:spcBef>
              <a:spcAft>
                <a:spcPts val="0"/>
              </a:spcAft>
              <a:buClr>
                <a:schemeClr val="dk1"/>
              </a:buClr>
              <a:buSzPts val="1400"/>
              <a:buFont typeface="Arial"/>
              <a:buNone/>
            </a:pPr>
            <a:r>
              <a:t/>
            </a:r>
            <a:endParaRPr sz="1400">
              <a:solidFill>
                <a:schemeClr val="dk1"/>
              </a:solidFill>
              <a:latin typeface="Calibri"/>
              <a:ea typeface="Calibri"/>
              <a:cs typeface="Calibri"/>
              <a:sym typeface="Calibri"/>
            </a:endParaRPr>
          </a:p>
          <a:p>
            <a:pPr indent="-179388" lvl="0" marL="179388" marR="0" rtl="0" algn="l">
              <a:spcBef>
                <a:spcPts val="0"/>
              </a:spcBef>
              <a:spcAft>
                <a:spcPts val="0"/>
              </a:spcAft>
              <a:buClr>
                <a:schemeClr val="dk1"/>
              </a:buClr>
              <a:buSzPts val="1400"/>
              <a:buFont typeface="Arial"/>
              <a:buChar char="•"/>
            </a:pPr>
            <a:r>
              <a:rPr lang="es-ES" sz="1400">
                <a:solidFill>
                  <a:schemeClr val="dk1"/>
                </a:solidFill>
                <a:latin typeface="Calibri"/>
                <a:ea typeface="Calibri"/>
                <a:cs typeface="Calibri"/>
                <a:sym typeface="Calibri"/>
              </a:rPr>
              <a:t>Los principales ingredientes de la galleta se compran a cuatro  pequeñas cooperativas agrícolas. Los demás insumos, como el envase, se compran a una de las muchas empresas que existen en el mercado local. </a:t>
            </a:r>
            <a:endParaRPr/>
          </a:p>
          <a:p>
            <a:pPr indent="-90488" lvl="0" marL="179388" marR="0" rtl="0" algn="l">
              <a:spcBef>
                <a:spcPts val="0"/>
              </a:spcBef>
              <a:spcAft>
                <a:spcPts val="0"/>
              </a:spcAft>
              <a:buClr>
                <a:schemeClr val="dk1"/>
              </a:buClr>
              <a:buSzPts val="1400"/>
              <a:buFont typeface="Arial"/>
              <a:buNone/>
            </a:pPr>
            <a:r>
              <a:t/>
            </a:r>
            <a:endParaRPr sz="1400">
              <a:solidFill>
                <a:schemeClr val="dk1"/>
              </a:solidFill>
              <a:latin typeface="Calibri"/>
              <a:ea typeface="Calibri"/>
              <a:cs typeface="Calibri"/>
              <a:sym typeface="Calibri"/>
            </a:endParaRPr>
          </a:p>
          <a:p>
            <a:pPr indent="-179388" lvl="0" marL="179388" marR="0" rtl="0" algn="l">
              <a:spcBef>
                <a:spcPts val="0"/>
              </a:spcBef>
              <a:spcAft>
                <a:spcPts val="0"/>
              </a:spcAft>
              <a:buClr>
                <a:schemeClr val="dk1"/>
              </a:buClr>
              <a:buSzPts val="1400"/>
              <a:buFont typeface="Arial"/>
              <a:buChar char="•"/>
            </a:pPr>
            <a:r>
              <a:rPr lang="es-ES" sz="1400">
                <a:solidFill>
                  <a:schemeClr val="dk1"/>
                </a:solidFill>
                <a:latin typeface="Calibri"/>
                <a:ea typeface="Calibri"/>
                <a:cs typeface="Calibri"/>
                <a:sym typeface="Calibri"/>
              </a:rPr>
              <a:t>Este producto fue pensado debido a que en la actualidad existe un gran número de personas que están abocados al cuidado de su salud y al consumo de productos orgánicos. Estos grupos crecen año a año. Además, la chía, que es el ingrediente principal, es el producto de moda en lo que se refiere a alimentación saludable. </a:t>
            </a:r>
            <a:endParaRPr/>
          </a:p>
        </p:txBody>
      </p:sp>
      <p:pic>
        <p:nvPicPr>
          <p:cNvPr id="166" name="Google Shape;166;p14"/>
          <p:cNvPicPr preferRelativeResize="0"/>
          <p:nvPr/>
        </p:nvPicPr>
        <p:blipFill rotWithShape="1">
          <a:blip r:embed="rId3">
            <a:alphaModFix/>
          </a:blip>
          <a:srcRect b="1" l="9597" r="4189" t="-74"/>
          <a:stretch/>
        </p:blipFill>
        <p:spPr>
          <a:xfrm>
            <a:off x="4936557" y="-43862"/>
            <a:ext cx="4207443" cy="5758862"/>
          </a:xfrm>
          <a:prstGeom prst="rect">
            <a:avLst/>
          </a:prstGeom>
          <a:noFill/>
          <a:ln>
            <a:noFill/>
          </a:ln>
        </p:spPr>
      </p:pic>
      <p:pic>
        <p:nvPicPr>
          <p:cNvPr id="167" name="Google Shape;167;p14"/>
          <p:cNvPicPr preferRelativeResize="0"/>
          <p:nvPr/>
        </p:nvPicPr>
        <p:blipFill rotWithShape="1">
          <a:blip r:embed="rId4">
            <a:alphaModFix/>
          </a:blip>
          <a:srcRect b="51790" l="0" r="0" t="0"/>
          <a:stretch/>
        </p:blipFill>
        <p:spPr>
          <a:xfrm>
            <a:off x="-25619" y="362265"/>
            <a:ext cx="470119" cy="155260"/>
          </a:xfrm>
          <a:prstGeom prst="rect">
            <a:avLst/>
          </a:prstGeom>
          <a:noFill/>
          <a:ln>
            <a:noFill/>
          </a:ln>
        </p:spPr>
      </p:pic>
      <p:sp>
        <p:nvSpPr>
          <p:cNvPr id="168" name="Google Shape;168;p14"/>
          <p:cNvSpPr/>
          <p:nvPr/>
        </p:nvSpPr>
        <p:spPr>
          <a:xfrm>
            <a:off x="511153" y="379518"/>
            <a:ext cx="7204493" cy="183384"/>
          </a:xfrm>
          <a:prstGeom prst="rect">
            <a:avLst/>
          </a:prstGeom>
          <a:noFill/>
          <a:ln>
            <a:noFill/>
          </a:ln>
        </p:spPr>
        <p:txBody>
          <a:bodyPr anchorCtr="0" anchor="t" bIns="0" lIns="0" spcFirstLastPara="1" rIns="0" wrap="square" tIns="0">
            <a:spAutoFit/>
          </a:bodyPr>
          <a:lstStyle/>
          <a:p>
            <a:pPr indent="0" lvl="0" marL="0" marR="0" rtl="0" algn="l">
              <a:lnSpc>
                <a:spcPct val="70000"/>
              </a:lnSpc>
              <a:spcBef>
                <a:spcPts val="0"/>
              </a:spcBef>
              <a:spcAft>
                <a:spcPts val="0"/>
              </a:spcAft>
              <a:buNone/>
            </a:pPr>
            <a:r>
              <a:rPr lang="es-ES" sz="1600">
                <a:solidFill>
                  <a:srgbClr val="15BDAD"/>
                </a:solidFill>
                <a:latin typeface="Calibri"/>
                <a:ea typeface="Calibri"/>
                <a:cs typeface="Calibri"/>
                <a:sym typeface="Calibri"/>
              </a:rPr>
              <a:t>EJEMPLO DE ANÁLISIS DE LAS FUERZAS DE PORTER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5"/>
          <p:cNvSpPr txBox="1"/>
          <p:nvPr/>
        </p:nvSpPr>
        <p:spPr>
          <a:xfrm>
            <a:off x="4248150" y="927105"/>
            <a:ext cx="4392614" cy="418576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s-ES" sz="1600">
                <a:solidFill>
                  <a:schemeClr val="dk1"/>
                </a:solidFill>
                <a:latin typeface="Calibri"/>
                <a:ea typeface="Calibri"/>
                <a:cs typeface="Calibri"/>
                <a:sym typeface="Calibri"/>
              </a:rPr>
              <a:t>EL PRODUCTO</a:t>
            </a:r>
            <a:endParaRPr b="1" sz="1600">
              <a:solidFill>
                <a:schemeClr val="dk1"/>
              </a:solidFill>
              <a:latin typeface="Calibri"/>
              <a:ea typeface="Calibri"/>
              <a:cs typeface="Calibri"/>
              <a:sym typeface="Calibri"/>
            </a:endParaRPr>
          </a:p>
          <a:p>
            <a:pPr indent="-184150" lvl="0" marL="184150" marR="0" rtl="0" algn="l">
              <a:spcBef>
                <a:spcPts val="0"/>
              </a:spcBef>
              <a:spcAft>
                <a:spcPts val="0"/>
              </a:spcAft>
              <a:buClr>
                <a:schemeClr val="dk1"/>
              </a:buClr>
              <a:buSzPts val="1600"/>
              <a:buFont typeface="Calibri"/>
              <a:buAutoNum type="alphaLcPeriod"/>
            </a:pPr>
            <a:r>
              <a:rPr b="1" lang="es-ES" sz="1600">
                <a:solidFill>
                  <a:schemeClr val="dk1"/>
                </a:solidFill>
                <a:latin typeface="Calibri"/>
                <a:ea typeface="Calibri"/>
                <a:cs typeface="Calibri"/>
                <a:sym typeface="Calibri"/>
              </a:rPr>
              <a:t>RIVALIDAD DEL SECTOR:</a:t>
            </a:r>
            <a:endParaRPr/>
          </a:p>
          <a:p>
            <a:pPr indent="-180975" lvl="0" marL="361950" marR="0" rtl="0" algn="l">
              <a:spcBef>
                <a:spcPts val="0"/>
              </a:spcBef>
              <a:spcAft>
                <a:spcPts val="0"/>
              </a:spcAft>
              <a:buClr>
                <a:schemeClr val="dk1"/>
              </a:buClr>
              <a:buSzPts val="1600"/>
              <a:buFont typeface="Arial"/>
              <a:buChar char="•"/>
            </a:pPr>
            <a:r>
              <a:rPr b="1" lang="es-ES" sz="1600">
                <a:solidFill>
                  <a:schemeClr val="dk1"/>
                </a:solidFill>
                <a:latin typeface="Calibri"/>
                <a:ea typeface="Calibri"/>
                <a:cs typeface="Calibri"/>
                <a:sym typeface="Calibri"/>
              </a:rPr>
              <a:t>Competidores: </a:t>
            </a:r>
            <a:r>
              <a:rPr lang="es-ES" sz="1600">
                <a:solidFill>
                  <a:schemeClr val="dk1"/>
                </a:solidFill>
                <a:latin typeface="Calibri"/>
                <a:ea typeface="Calibri"/>
                <a:cs typeface="Calibri"/>
                <a:sym typeface="Calibri"/>
              </a:rPr>
              <a:t>Galletas artesanales producidas en pequeña escala</a:t>
            </a:r>
            <a:endParaRPr/>
          </a:p>
          <a:p>
            <a:pPr indent="-180975" lvl="0" marL="361950" marR="0" rtl="0" algn="l">
              <a:spcBef>
                <a:spcPts val="0"/>
              </a:spcBef>
              <a:spcAft>
                <a:spcPts val="0"/>
              </a:spcAft>
              <a:buClr>
                <a:schemeClr val="dk1"/>
              </a:buClr>
              <a:buSzPts val="1600"/>
              <a:buFont typeface="Arial"/>
              <a:buChar char="•"/>
            </a:pPr>
            <a:r>
              <a:rPr b="1" lang="es-ES" sz="1600">
                <a:solidFill>
                  <a:schemeClr val="dk1"/>
                </a:solidFill>
                <a:latin typeface="Calibri"/>
                <a:ea typeface="Calibri"/>
                <a:cs typeface="Calibri"/>
                <a:sym typeface="Calibri"/>
              </a:rPr>
              <a:t>Intensidad: </a:t>
            </a:r>
            <a:r>
              <a:rPr lang="es-ES" sz="1600">
                <a:solidFill>
                  <a:schemeClr val="dk1"/>
                </a:solidFill>
                <a:latin typeface="Calibri"/>
                <a:ea typeface="Calibri"/>
                <a:cs typeface="Calibri"/>
                <a:sym typeface="Calibri"/>
              </a:rPr>
              <a:t>Baja </a:t>
            </a:r>
            <a:endParaRPr/>
          </a:p>
          <a:p>
            <a:pPr indent="-180975" lvl="0" marL="361950" marR="0" rtl="0" algn="l">
              <a:spcBef>
                <a:spcPts val="0"/>
              </a:spcBef>
              <a:spcAft>
                <a:spcPts val="0"/>
              </a:spcAft>
              <a:buClr>
                <a:schemeClr val="dk1"/>
              </a:buClr>
              <a:buSzPts val="1600"/>
              <a:buFont typeface="Arial"/>
              <a:buChar char="•"/>
            </a:pPr>
            <a:r>
              <a:rPr b="1" lang="es-ES" sz="1600">
                <a:solidFill>
                  <a:schemeClr val="dk1"/>
                </a:solidFill>
                <a:latin typeface="Calibri"/>
                <a:ea typeface="Calibri"/>
                <a:cs typeface="Calibri"/>
                <a:sym typeface="Calibri"/>
              </a:rPr>
              <a:t>Argumentación: </a:t>
            </a:r>
            <a:r>
              <a:rPr lang="es-ES" sz="1600">
                <a:solidFill>
                  <a:schemeClr val="dk1"/>
                </a:solidFill>
                <a:latin typeface="Calibri"/>
                <a:ea typeface="Calibri"/>
                <a:cs typeface="Calibri"/>
                <a:sym typeface="Calibri"/>
              </a:rPr>
              <a:t>Esta fuerza es media debido </a:t>
            </a:r>
            <a:br>
              <a:rPr lang="es-ES" sz="1600">
                <a:solidFill>
                  <a:schemeClr val="dk1"/>
                </a:solidFill>
                <a:latin typeface="Calibri"/>
                <a:ea typeface="Calibri"/>
                <a:cs typeface="Calibri"/>
                <a:sym typeface="Calibri"/>
              </a:rPr>
            </a:br>
            <a:r>
              <a:rPr lang="es-ES" sz="1600">
                <a:solidFill>
                  <a:schemeClr val="dk1"/>
                </a:solidFill>
                <a:latin typeface="Calibri"/>
                <a:ea typeface="Calibri"/>
                <a:cs typeface="Calibri"/>
                <a:sym typeface="Calibri"/>
              </a:rPr>
              <a:t>a que no existen muchas marcas ofreciendo galletas orgánicas con chía.</a:t>
            </a:r>
            <a:endParaRPr/>
          </a:p>
          <a:p>
            <a:pPr indent="0" lvl="0" marL="0" marR="0" rtl="0" algn="l">
              <a:spcBef>
                <a:spcPts val="0"/>
              </a:spcBef>
              <a:spcAft>
                <a:spcPts val="0"/>
              </a:spcAft>
              <a:buNone/>
            </a:pPr>
            <a:r>
              <a:t/>
            </a:r>
            <a:endParaRPr b="1" sz="1600">
              <a:solidFill>
                <a:schemeClr val="dk1"/>
              </a:solidFill>
              <a:latin typeface="Calibri"/>
              <a:ea typeface="Calibri"/>
              <a:cs typeface="Calibri"/>
              <a:sym typeface="Calibri"/>
            </a:endParaRPr>
          </a:p>
          <a:p>
            <a:pPr indent="-184150" lvl="0" marL="184150" marR="0" rtl="0" algn="l">
              <a:spcBef>
                <a:spcPts val="0"/>
              </a:spcBef>
              <a:spcAft>
                <a:spcPts val="0"/>
              </a:spcAft>
              <a:buClr>
                <a:schemeClr val="dk1"/>
              </a:buClr>
              <a:buSzPts val="1600"/>
              <a:buFont typeface="Calibri"/>
              <a:buAutoNum type="alphaLcPeriod" startAt="2"/>
            </a:pPr>
            <a:r>
              <a:rPr b="1" lang="es-ES" sz="1600">
                <a:solidFill>
                  <a:schemeClr val="dk1"/>
                </a:solidFill>
                <a:latin typeface="Calibri"/>
                <a:ea typeface="Calibri"/>
                <a:cs typeface="Calibri"/>
                <a:sym typeface="Calibri"/>
              </a:rPr>
              <a:t>PODER NEGOCIADOR DE PROVEEDORES:</a:t>
            </a:r>
            <a:endParaRPr/>
          </a:p>
          <a:p>
            <a:pPr indent="-180975" lvl="0" marL="361950" marR="0" rtl="0" algn="l">
              <a:spcBef>
                <a:spcPts val="0"/>
              </a:spcBef>
              <a:spcAft>
                <a:spcPts val="0"/>
              </a:spcAft>
              <a:buClr>
                <a:schemeClr val="dk1"/>
              </a:buClr>
              <a:buSzPts val="1600"/>
              <a:buFont typeface="Arial"/>
              <a:buChar char="•"/>
            </a:pPr>
            <a:r>
              <a:rPr b="1" lang="es-ES" sz="1600">
                <a:solidFill>
                  <a:schemeClr val="dk1"/>
                </a:solidFill>
                <a:latin typeface="Calibri"/>
                <a:ea typeface="Calibri"/>
                <a:cs typeface="Calibri"/>
                <a:sym typeface="Calibri"/>
              </a:rPr>
              <a:t>Proveedores: </a:t>
            </a:r>
            <a:r>
              <a:rPr lang="es-ES" sz="1600">
                <a:solidFill>
                  <a:schemeClr val="dk1"/>
                </a:solidFill>
                <a:latin typeface="Calibri"/>
                <a:ea typeface="Calibri"/>
                <a:cs typeface="Calibri"/>
                <a:sym typeface="Calibri"/>
              </a:rPr>
              <a:t>Comunidades Agrícolas</a:t>
            </a:r>
            <a:endParaRPr/>
          </a:p>
          <a:p>
            <a:pPr indent="-180975" lvl="0" marL="361950" marR="0" rtl="0" algn="l">
              <a:spcBef>
                <a:spcPts val="0"/>
              </a:spcBef>
              <a:spcAft>
                <a:spcPts val="0"/>
              </a:spcAft>
              <a:buClr>
                <a:schemeClr val="dk1"/>
              </a:buClr>
              <a:buSzPts val="1600"/>
              <a:buFont typeface="Arial"/>
              <a:buChar char="•"/>
            </a:pPr>
            <a:r>
              <a:rPr b="1" lang="es-ES" sz="1600">
                <a:solidFill>
                  <a:schemeClr val="dk1"/>
                </a:solidFill>
                <a:latin typeface="Calibri"/>
                <a:ea typeface="Calibri"/>
                <a:cs typeface="Calibri"/>
                <a:sym typeface="Calibri"/>
              </a:rPr>
              <a:t>Intensidad: </a:t>
            </a:r>
            <a:r>
              <a:rPr lang="es-ES" sz="1600">
                <a:solidFill>
                  <a:schemeClr val="dk1"/>
                </a:solidFill>
                <a:latin typeface="Calibri"/>
                <a:ea typeface="Calibri"/>
                <a:cs typeface="Calibri"/>
                <a:sym typeface="Calibri"/>
              </a:rPr>
              <a:t>Baja </a:t>
            </a:r>
            <a:endParaRPr/>
          </a:p>
          <a:p>
            <a:pPr indent="-180975" lvl="0" marL="361950" marR="0" rtl="0" algn="l">
              <a:spcBef>
                <a:spcPts val="0"/>
              </a:spcBef>
              <a:spcAft>
                <a:spcPts val="0"/>
              </a:spcAft>
              <a:buClr>
                <a:schemeClr val="dk1"/>
              </a:buClr>
              <a:buSzPts val="1600"/>
              <a:buFont typeface="Arial"/>
              <a:buChar char="•"/>
            </a:pPr>
            <a:r>
              <a:rPr b="1" lang="es-ES" sz="1600">
                <a:solidFill>
                  <a:schemeClr val="dk1"/>
                </a:solidFill>
                <a:latin typeface="Calibri"/>
                <a:ea typeface="Calibri"/>
                <a:cs typeface="Calibri"/>
                <a:sym typeface="Calibri"/>
              </a:rPr>
              <a:t>Argumentación: </a:t>
            </a:r>
            <a:r>
              <a:rPr lang="es-ES" sz="1600">
                <a:solidFill>
                  <a:schemeClr val="dk1"/>
                </a:solidFill>
                <a:latin typeface="Calibri"/>
                <a:ea typeface="Calibri"/>
                <a:cs typeface="Calibri"/>
                <a:sym typeface="Calibri"/>
              </a:rPr>
              <a:t>Esta fuerza es baja debido a que en la actualidad existe una sobreoferta </a:t>
            </a:r>
            <a:br>
              <a:rPr lang="es-ES" sz="1600">
                <a:solidFill>
                  <a:schemeClr val="dk1"/>
                </a:solidFill>
                <a:latin typeface="Calibri"/>
                <a:ea typeface="Calibri"/>
                <a:cs typeface="Calibri"/>
                <a:sym typeface="Calibri"/>
              </a:rPr>
            </a:br>
            <a:r>
              <a:rPr lang="es-ES" sz="1600">
                <a:solidFill>
                  <a:schemeClr val="dk1"/>
                </a:solidFill>
                <a:latin typeface="Calibri"/>
                <a:ea typeface="Calibri"/>
                <a:cs typeface="Calibri"/>
                <a:sym typeface="Calibri"/>
              </a:rPr>
              <a:t>de chía lo cual ha reducido los precios y, además, existen gran cantidad de proveedores que venden calidades similares.</a:t>
            </a:r>
            <a:endParaRPr/>
          </a:p>
        </p:txBody>
      </p:sp>
      <p:pic>
        <p:nvPicPr>
          <p:cNvPr descr="Resultado de imagen para darse la mano" id="175" name="Google Shape;175;p15"/>
          <p:cNvPicPr preferRelativeResize="0"/>
          <p:nvPr/>
        </p:nvPicPr>
        <p:blipFill rotWithShape="1">
          <a:blip r:embed="rId3">
            <a:alphaModFix/>
          </a:blip>
          <a:srcRect b="-1" l="8818" r="1345" t="-1"/>
          <a:stretch/>
        </p:blipFill>
        <p:spPr>
          <a:xfrm>
            <a:off x="0" y="522514"/>
            <a:ext cx="3816350" cy="4674961"/>
          </a:xfrm>
          <a:prstGeom prst="rect">
            <a:avLst/>
          </a:prstGeom>
          <a:noFill/>
          <a:ln>
            <a:noFill/>
          </a:ln>
        </p:spPr>
      </p:pic>
      <p:pic>
        <p:nvPicPr>
          <p:cNvPr id="176" name="Google Shape;176;p15"/>
          <p:cNvPicPr preferRelativeResize="0"/>
          <p:nvPr/>
        </p:nvPicPr>
        <p:blipFill rotWithShape="1">
          <a:blip r:embed="rId4">
            <a:alphaModFix/>
          </a:blip>
          <a:srcRect b="0" l="0" r="0" t="0"/>
          <a:stretch/>
        </p:blipFill>
        <p:spPr>
          <a:xfrm>
            <a:off x="3441700" y="451536"/>
            <a:ext cx="749300" cy="749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6"/>
          <p:cNvSpPr txBox="1"/>
          <p:nvPr/>
        </p:nvSpPr>
        <p:spPr>
          <a:xfrm>
            <a:off x="511153" y="1474108"/>
            <a:ext cx="4097360" cy="2462213"/>
          </a:xfrm>
          <a:prstGeom prst="rect">
            <a:avLst/>
          </a:prstGeom>
          <a:noFill/>
          <a:ln>
            <a:noFill/>
          </a:ln>
        </p:spPr>
        <p:txBody>
          <a:bodyPr anchorCtr="0" anchor="t" bIns="0" lIns="0" spcFirstLastPara="1" rIns="0" wrap="square" tIns="0">
            <a:spAutoFit/>
          </a:bodyPr>
          <a:lstStyle/>
          <a:p>
            <a:pPr indent="-184150" lvl="0" marL="184150" marR="0" rtl="0" algn="l">
              <a:spcBef>
                <a:spcPts val="0"/>
              </a:spcBef>
              <a:spcAft>
                <a:spcPts val="0"/>
              </a:spcAft>
              <a:buClr>
                <a:schemeClr val="dk1"/>
              </a:buClr>
              <a:buSzPts val="1600"/>
              <a:buFont typeface="Calibri"/>
              <a:buAutoNum type="alphaLcPeriod" startAt="3"/>
            </a:pPr>
            <a:r>
              <a:rPr b="1" lang="es-ES" sz="1600">
                <a:solidFill>
                  <a:schemeClr val="dk1"/>
                </a:solidFill>
                <a:latin typeface="Calibri"/>
                <a:ea typeface="Calibri"/>
                <a:cs typeface="Calibri"/>
                <a:sym typeface="Calibri"/>
              </a:rPr>
              <a:t>PODER NEGOCIADOR DE CLIENTES:</a:t>
            </a:r>
            <a:endParaRPr/>
          </a:p>
          <a:p>
            <a:pPr indent="-180975" lvl="0" marL="361950" marR="0" rtl="0" algn="l">
              <a:spcBef>
                <a:spcPts val="0"/>
              </a:spcBef>
              <a:spcAft>
                <a:spcPts val="0"/>
              </a:spcAft>
              <a:buClr>
                <a:schemeClr val="dk1"/>
              </a:buClr>
              <a:buSzPts val="1600"/>
              <a:buFont typeface="Arial"/>
              <a:buChar char="•"/>
            </a:pPr>
            <a:r>
              <a:rPr b="1" lang="es-ES" sz="1600">
                <a:solidFill>
                  <a:schemeClr val="dk1"/>
                </a:solidFill>
                <a:latin typeface="Calibri"/>
                <a:ea typeface="Calibri"/>
                <a:cs typeface="Calibri"/>
                <a:sym typeface="Calibri"/>
              </a:rPr>
              <a:t>Clientes: </a:t>
            </a:r>
            <a:r>
              <a:rPr lang="es-ES" sz="1600">
                <a:solidFill>
                  <a:schemeClr val="dk1"/>
                </a:solidFill>
                <a:latin typeface="Calibri"/>
                <a:ea typeface="Calibri"/>
                <a:cs typeface="Calibri"/>
                <a:sym typeface="Calibri"/>
              </a:rPr>
              <a:t>Supermercados</a:t>
            </a:r>
            <a:endParaRPr/>
          </a:p>
          <a:p>
            <a:pPr indent="-180975" lvl="0" marL="361950" marR="0" rtl="0" algn="l">
              <a:spcBef>
                <a:spcPts val="0"/>
              </a:spcBef>
              <a:spcAft>
                <a:spcPts val="0"/>
              </a:spcAft>
              <a:buClr>
                <a:schemeClr val="dk1"/>
              </a:buClr>
              <a:buSzPts val="1600"/>
              <a:buFont typeface="Arial"/>
              <a:buChar char="•"/>
            </a:pPr>
            <a:r>
              <a:rPr b="1" lang="es-ES" sz="1600">
                <a:solidFill>
                  <a:schemeClr val="dk1"/>
                </a:solidFill>
                <a:latin typeface="Calibri"/>
                <a:ea typeface="Calibri"/>
                <a:cs typeface="Calibri"/>
                <a:sym typeface="Calibri"/>
              </a:rPr>
              <a:t>Intensidad: </a:t>
            </a:r>
            <a:r>
              <a:rPr lang="es-ES" sz="1600">
                <a:solidFill>
                  <a:schemeClr val="dk1"/>
                </a:solidFill>
                <a:latin typeface="Calibri"/>
                <a:ea typeface="Calibri"/>
                <a:cs typeface="Calibri"/>
                <a:sym typeface="Calibri"/>
              </a:rPr>
              <a:t>Alta</a:t>
            </a:r>
            <a:endParaRPr/>
          </a:p>
          <a:p>
            <a:pPr indent="-180975" lvl="0" marL="361950" marR="0" rtl="0" algn="l">
              <a:spcBef>
                <a:spcPts val="0"/>
              </a:spcBef>
              <a:spcAft>
                <a:spcPts val="0"/>
              </a:spcAft>
              <a:buClr>
                <a:schemeClr val="dk1"/>
              </a:buClr>
              <a:buSzPts val="1600"/>
              <a:buFont typeface="Arial"/>
              <a:buChar char="•"/>
            </a:pPr>
            <a:r>
              <a:rPr b="1" lang="es-ES" sz="1600">
                <a:solidFill>
                  <a:schemeClr val="dk1"/>
                </a:solidFill>
                <a:latin typeface="Calibri"/>
                <a:ea typeface="Calibri"/>
                <a:cs typeface="Calibri"/>
                <a:sym typeface="Calibri"/>
              </a:rPr>
              <a:t>Argumentación: </a:t>
            </a:r>
            <a:r>
              <a:rPr lang="es-ES" sz="1600">
                <a:solidFill>
                  <a:schemeClr val="dk1"/>
                </a:solidFill>
                <a:latin typeface="Calibri"/>
                <a:ea typeface="Calibri"/>
                <a:cs typeface="Calibri"/>
                <a:sym typeface="Calibri"/>
              </a:rPr>
              <a:t>Es alta debido a que el producto se vende solamente en supermercados (la empresa necesita estos puntos de venta ) y estos al tener varios locales y cantidad de productos imponen sus términos como pueden ser: reducción de precios y largos plazos de pago. </a:t>
            </a:r>
            <a:endParaRPr/>
          </a:p>
        </p:txBody>
      </p:sp>
      <p:pic>
        <p:nvPicPr>
          <p:cNvPr id="183" name="Google Shape;183;p16"/>
          <p:cNvPicPr preferRelativeResize="0"/>
          <p:nvPr/>
        </p:nvPicPr>
        <p:blipFill rotWithShape="1">
          <a:blip r:embed="rId3">
            <a:alphaModFix/>
          </a:blip>
          <a:srcRect b="-253" l="0" r="0" t="0"/>
          <a:stretch/>
        </p:blipFill>
        <p:spPr>
          <a:xfrm>
            <a:off x="4932363" y="-1"/>
            <a:ext cx="4226151" cy="5733143"/>
          </a:xfrm>
          <a:prstGeom prst="rect">
            <a:avLst/>
          </a:prstGeom>
          <a:noFill/>
          <a:ln>
            <a:noFill/>
          </a:ln>
        </p:spPr>
      </p:pic>
      <p:pic>
        <p:nvPicPr>
          <p:cNvPr id="184" name="Google Shape;184;p16"/>
          <p:cNvPicPr preferRelativeResize="0"/>
          <p:nvPr/>
        </p:nvPicPr>
        <p:blipFill rotWithShape="1">
          <a:blip r:embed="rId4">
            <a:alphaModFix/>
          </a:blip>
          <a:srcRect b="51790" l="0" r="0" t="0"/>
          <a:stretch/>
        </p:blipFill>
        <p:spPr>
          <a:xfrm>
            <a:off x="-25619" y="362265"/>
            <a:ext cx="470119" cy="155260"/>
          </a:xfrm>
          <a:prstGeom prst="rect">
            <a:avLst/>
          </a:prstGeom>
          <a:noFill/>
          <a:ln>
            <a:noFill/>
          </a:ln>
        </p:spPr>
      </p:pic>
      <p:sp>
        <p:nvSpPr>
          <p:cNvPr id="185" name="Google Shape;185;p16"/>
          <p:cNvSpPr/>
          <p:nvPr/>
        </p:nvSpPr>
        <p:spPr>
          <a:xfrm>
            <a:off x="511153" y="379518"/>
            <a:ext cx="7204493" cy="183384"/>
          </a:xfrm>
          <a:prstGeom prst="rect">
            <a:avLst/>
          </a:prstGeom>
          <a:noFill/>
          <a:ln>
            <a:noFill/>
          </a:ln>
        </p:spPr>
        <p:txBody>
          <a:bodyPr anchorCtr="0" anchor="t" bIns="0" lIns="0" spcFirstLastPara="1" rIns="0" wrap="square" tIns="0">
            <a:spAutoFit/>
          </a:bodyPr>
          <a:lstStyle/>
          <a:p>
            <a:pPr indent="0" lvl="0" marL="0" marR="0" rtl="0" algn="l">
              <a:lnSpc>
                <a:spcPct val="70000"/>
              </a:lnSpc>
              <a:spcBef>
                <a:spcPts val="0"/>
              </a:spcBef>
              <a:spcAft>
                <a:spcPts val="0"/>
              </a:spcAft>
              <a:buNone/>
            </a:pPr>
            <a:r>
              <a:rPr lang="es-ES" sz="1600">
                <a:solidFill>
                  <a:srgbClr val="15BDAD"/>
                </a:solidFill>
                <a:latin typeface="Calibri"/>
                <a:ea typeface="Calibri"/>
                <a:cs typeface="Calibri"/>
                <a:sym typeface="Calibri"/>
              </a:rPr>
              <a:t>EJEMPLO DE ANÁLISIS DE LAS FUERZAS DE PORTER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7"/>
          <p:cNvSpPr txBox="1"/>
          <p:nvPr/>
        </p:nvSpPr>
        <p:spPr>
          <a:xfrm>
            <a:off x="4248150" y="927417"/>
            <a:ext cx="4392613" cy="4081117"/>
          </a:xfrm>
          <a:prstGeom prst="rect">
            <a:avLst/>
          </a:prstGeom>
          <a:noFill/>
          <a:ln>
            <a:noFill/>
          </a:ln>
        </p:spPr>
        <p:txBody>
          <a:bodyPr anchorCtr="0" anchor="t" bIns="45700" lIns="91425" spcFirstLastPara="1" rIns="91425" wrap="square" tIns="45700">
            <a:spAutoFit/>
          </a:bodyPr>
          <a:lstStyle/>
          <a:p>
            <a:pPr indent="-223838" lvl="0" marL="223838" marR="0" rtl="0" algn="l">
              <a:lnSpc>
                <a:spcPct val="90000"/>
              </a:lnSpc>
              <a:spcBef>
                <a:spcPts val="0"/>
              </a:spcBef>
              <a:spcAft>
                <a:spcPts val="0"/>
              </a:spcAft>
              <a:buClr>
                <a:schemeClr val="dk1"/>
              </a:buClr>
              <a:buSzPts val="1600"/>
              <a:buFont typeface="Calibri"/>
              <a:buAutoNum type="alphaLcPeriod" startAt="4"/>
            </a:pPr>
            <a:r>
              <a:rPr b="1" lang="es-ES" sz="1600">
                <a:solidFill>
                  <a:schemeClr val="dk1"/>
                </a:solidFill>
                <a:latin typeface="Calibri"/>
                <a:ea typeface="Calibri"/>
                <a:cs typeface="Calibri"/>
                <a:sym typeface="Calibri"/>
              </a:rPr>
              <a:t>AMENAZA DE NUEVOS COMPETIDORES:</a:t>
            </a:r>
            <a:endParaRPr/>
          </a:p>
          <a:p>
            <a:pPr indent="-180975" lvl="0" marL="404813" marR="0" rtl="0" algn="l">
              <a:lnSpc>
                <a:spcPct val="90000"/>
              </a:lnSpc>
              <a:spcBef>
                <a:spcPts val="0"/>
              </a:spcBef>
              <a:spcAft>
                <a:spcPts val="0"/>
              </a:spcAft>
              <a:buClr>
                <a:schemeClr val="dk1"/>
              </a:buClr>
              <a:buSzPts val="1600"/>
              <a:buFont typeface="Arial"/>
              <a:buChar char="•"/>
            </a:pPr>
            <a:r>
              <a:rPr b="1" lang="es-ES" sz="1600">
                <a:solidFill>
                  <a:schemeClr val="dk1"/>
                </a:solidFill>
                <a:latin typeface="Calibri"/>
                <a:ea typeface="Calibri"/>
                <a:cs typeface="Calibri"/>
                <a:sym typeface="Calibri"/>
              </a:rPr>
              <a:t>Nuevos competidores: </a:t>
            </a:r>
            <a:r>
              <a:rPr lang="es-ES" sz="1600">
                <a:solidFill>
                  <a:schemeClr val="dk1"/>
                </a:solidFill>
                <a:latin typeface="Calibri"/>
                <a:ea typeface="Calibri"/>
                <a:cs typeface="Calibri"/>
                <a:sym typeface="Calibri"/>
              </a:rPr>
              <a:t>Marcas ya establecidas y reconocidas en el mercado.</a:t>
            </a:r>
            <a:endParaRPr/>
          </a:p>
          <a:p>
            <a:pPr indent="-180975" lvl="0" marL="404813" marR="0" rtl="0" algn="l">
              <a:lnSpc>
                <a:spcPct val="90000"/>
              </a:lnSpc>
              <a:spcBef>
                <a:spcPts val="0"/>
              </a:spcBef>
              <a:spcAft>
                <a:spcPts val="0"/>
              </a:spcAft>
              <a:buClr>
                <a:schemeClr val="dk1"/>
              </a:buClr>
              <a:buSzPts val="1600"/>
              <a:buFont typeface="Arial"/>
              <a:buChar char="•"/>
            </a:pPr>
            <a:r>
              <a:rPr b="1" lang="es-ES" sz="1600">
                <a:solidFill>
                  <a:schemeClr val="dk1"/>
                </a:solidFill>
                <a:latin typeface="Calibri"/>
                <a:ea typeface="Calibri"/>
                <a:cs typeface="Calibri"/>
                <a:sym typeface="Calibri"/>
              </a:rPr>
              <a:t>Intensidad: </a:t>
            </a:r>
            <a:r>
              <a:rPr lang="es-ES" sz="1600">
                <a:solidFill>
                  <a:schemeClr val="dk1"/>
                </a:solidFill>
                <a:latin typeface="Calibri"/>
                <a:ea typeface="Calibri"/>
                <a:cs typeface="Calibri"/>
                <a:sym typeface="Calibri"/>
              </a:rPr>
              <a:t>Alta </a:t>
            </a:r>
            <a:endParaRPr/>
          </a:p>
          <a:p>
            <a:pPr indent="-180975" lvl="0" marL="404813" marR="0" rtl="0" algn="l">
              <a:lnSpc>
                <a:spcPct val="90000"/>
              </a:lnSpc>
              <a:spcBef>
                <a:spcPts val="0"/>
              </a:spcBef>
              <a:spcAft>
                <a:spcPts val="0"/>
              </a:spcAft>
              <a:buClr>
                <a:schemeClr val="dk1"/>
              </a:buClr>
              <a:buSzPts val="1600"/>
              <a:buFont typeface="Arial"/>
              <a:buChar char="•"/>
            </a:pPr>
            <a:r>
              <a:rPr b="1" lang="es-ES" sz="1600">
                <a:solidFill>
                  <a:schemeClr val="dk1"/>
                </a:solidFill>
                <a:latin typeface="Calibri"/>
                <a:ea typeface="Calibri"/>
                <a:cs typeface="Calibri"/>
                <a:sym typeface="Calibri"/>
              </a:rPr>
              <a:t>Argumentación: </a:t>
            </a:r>
            <a:r>
              <a:rPr lang="es-ES" sz="1600">
                <a:solidFill>
                  <a:schemeClr val="dk1"/>
                </a:solidFill>
                <a:latin typeface="Calibri"/>
                <a:ea typeface="Calibri"/>
                <a:cs typeface="Calibri"/>
                <a:sym typeface="Calibri"/>
              </a:rPr>
              <a:t>Es alta debido a que hay pocas barreras de entrada. Es probable que marcas de galletas reconocidas en el mercado extiendan sus líneas de producto y compitan en esta categoría.</a:t>
            </a:r>
            <a:endParaRPr/>
          </a:p>
          <a:p>
            <a:pPr indent="0" lvl="0" marL="0" marR="0" rtl="0" algn="l">
              <a:lnSpc>
                <a:spcPct val="90000"/>
              </a:lnSpc>
              <a:spcBef>
                <a:spcPts val="0"/>
              </a:spcBef>
              <a:spcAft>
                <a:spcPts val="0"/>
              </a:spcAft>
              <a:buNone/>
            </a:pPr>
            <a:r>
              <a:t/>
            </a:r>
            <a:endParaRPr b="1" sz="1600">
              <a:solidFill>
                <a:schemeClr val="dk1"/>
              </a:solidFill>
              <a:latin typeface="Calibri"/>
              <a:ea typeface="Calibri"/>
              <a:cs typeface="Calibri"/>
              <a:sym typeface="Calibri"/>
            </a:endParaRPr>
          </a:p>
          <a:p>
            <a:pPr indent="-223838" lvl="0" marL="223838" marR="0" rtl="0" algn="l">
              <a:lnSpc>
                <a:spcPct val="90000"/>
              </a:lnSpc>
              <a:spcBef>
                <a:spcPts val="0"/>
              </a:spcBef>
              <a:spcAft>
                <a:spcPts val="0"/>
              </a:spcAft>
              <a:buClr>
                <a:schemeClr val="dk1"/>
              </a:buClr>
              <a:buSzPts val="1600"/>
              <a:buFont typeface="Calibri"/>
              <a:buAutoNum type="alphaLcPeriod" startAt="5"/>
            </a:pPr>
            <a:r>
              <a:rPr b="1" lang="es-ES" sz="1600">
                <a:solidFill>
                  <a:schemeClr val="dk1"/>
                </a:solidFill>
                <a:latin typeface="Calibri"/>
                <a:ea typeface="Calibri"/>
                <a:cs typeface="Calibri"/>
                <a:sym typeface="Calibri"/>
              </a:rPr>
              <a:t>AMENAZA DE PRODUCTOS SUSTITUTOS:</a:t>
            </a:r>
            <a:endParaRPr/>
          </a:p>
          <a:p>
            <a:pPr indent="-176213" lvl="0" marL="400050" marR="0" rtl="0" algn="l">
              <a:lnSpc>
                <a:spcPct val="90000"/>
              </a:lnSpc>
              <a:spcBef>
                <a:spcPts val="0"/>
              </a:spcBef>
              <a:spcAft>
                <a:spcPts val="0"/>
              </a:spcAft>
              <a:buClr>
                <a:schemeClr val="dk1"/>
              </a:buClr>
              <a:buSzPts val="1600"/>
              <a:buFont typeface="Arial"/>
              <a:buChar char="•"/>
            </a:pPr>
            <a:r>
              <a:rPr b="1" lang="es-ES" sz="1600">
                <a:solidFill>
                  <a:schemeClr val="dk1"/>
                </a:solidFill>
                <a:latin typeface="Calibri"/>
                <a:ea typeface="Calibri"/>
                <a:cs typeface="Calibri"/>
                <a:sym typeface="Calibri"/>
              </a:rPr>
              <a:t>Sustitutos: </a:t>
            </a:r>
            <a:r>
              <a:rPr lang="es-ES" sz="1600">
                <a:solidFill>
                  <a:schemeClr val="dk1"/>
                </a:solidFill>
                <a:latin typeface="Calibri"/>
                <a:ea typeface="Calibri"/>
                <a:cs typeface="Calibri"/>
                <a:sym typeface="Calibri"/>
              </a:rPr>
              <a:t>Todos los productos que </a:t>
            </a:r>
            <a:br>
              <a:rPr lang="es-ES" sz="1600">
                <a:solidFill>
                  <a:schemeClr val="dk1"/>
                </a:solidFill>
                <a:latin typeface="Calibri"/>
                <a:ea typeface="Calibri"/>
                <a:cs typeface="Calibri"/>
                <a:sym typeface="Calibri"/>
              </a:rPr>
            </a:br>
            <a:r>
              <a:rPr lang="es-ES" sz="1600">
                <a:solidFill>
                  <a:schemeClr val="dk1"/>
                </a:solidFill>
                <a:latin typeface="Calibri"/>
                <a:ea typeface="Calibri"/>
                <a:cs typeface="Calibri"/>
                <a:sym typeface="Calibri"/>
              </a:rPr>
              <a:t>contengan chía</a:t>
            </a:r>
            <a:endParaRPr/>
          </a:p>
          <a:p>
            <a:pPr indent="-176213" lvl="0" marL="400050" marR="0" rtl="0" algn="l">
              <a:lnSpc>
                <a:spcPct val="90000"/>
              </a:lnSpc>
              <a:spcBef>
                <a:spcPts val="0"/>
              </a:spcBef>
              <a:spcAft>
                <a:spcPts val="0"/>
              </a:spcAft>
              <a:buClr>
                <a:schemeClr val="dk1"/>
              </a:buClr>
              <a:buSzPts val="1600"/>
              <a:buFont typeface="Arial"/>
              <a:buChar char="•"/>
            </a:pPr>
            <a:r>
              <a:rPr b="1" lang="es-ES" sz="1600">
                <a:solidFill>
                  <a:schemeClr val="dk1"/>
                </a:solidFill>
                <a:latin typeface="Calibri"/>
                <a:ea typeface="Calibri"/>
                <a:cs typeface="Calibri"/>
                <a:sym typeface="Calibri"/>
              </a:rPr>
              <a:t>Intensidad: </a:t>
            </a:r>
            <a:r>
              <a:rPr lang="es-ES" sz="1600">
                <a:solidFill>
                  <a:schemeClr val="dk1"/>
                </a:solidFill>
                <a:latin typeface="Calibri"/>
                <a:ea typeface="Calibri"/>
                <a:cs typeface="Calibri"/>
                <a:sym typeface="Calibri"/>
              </a:rPr>
              <a:t>Alta</a:t>
            </a:r>
            <a:endParaRPr/>
          </a:p>
          <a:p>
            <a:pPr indent="-176213" lvl="0" marL="400050" marR="0" rtl="0" algn="l">
              <a:lnSpc>
                <a:spcPct val="90000"/>
              </a:lnSpc>
              <a:spcBef>
                <a:spcPts val="0"/>
              </a:spcBef>
              <a:spcAft>
                <a:spcPts val="0"/>
              </a:spcAft>
              <a:buClr>
                <a:schemeClr val="dk1"/>
              </a:buClr>
              <a:buSzPts val="1600"/>
              <a:buFont typeface="Arial"/>
              <a:buChar char="•"/>
            </a:pPr>
            <a:r>
              <a:rPr b="1" lang="es-ES" sz="1600">
                <a:solidFill>
                  <a:schemeClr val="dk1"/>
                </a:solidFill>
                <a:latin typeface="Calibri"/>
                <a:ea typeface="Calibri"/>
                <a:cs typeface="Calibri"/>
                <a:sym typeface="Calibri"/>
              </a:rPr>
              <a:t>Argumentación: </a:t>
            </a:r>
            <a:r>
              <a:rPr lang="es-ES" sz="1600">
                <a:solidFill>
                  <a:schemeClr val="dk1"/>
                </a:solidFill>
                <a:latin typeface="Calibri"/>
                <a:ea typeface="Calibri"/>
                <a:cs typeface="Calibri"/>
                <a:sym typeface="Calibri"/>
              </a:rPr>
              <a:t>Es alta debido a que existen muchos  productos elaborados en base a la chía, los cuales presentan las mismas propiedades y beneficios.</a:t>
            </a:r>
            <a:endParaRPr/>
          </a:p>
        </p:txBody>
      </p:sp>
      <p:pic>
        <p:nvPicPr>
          <p:cNvPr id="191" name="Google Shape;191;p17"/>
          <p:cNvPicPr preferRelativeResize="0"/>
          <p:nvPr/>
        </p:nvPicPr>
        <p:blipFill rotWithShape="1">
          <a:blip r:embed="rId3">
            <a:alphaModFix/>
          </a:blip>
          <a:srcRect b="8093" l="0" r="10164" t="0"/>
          <a:stretch/>
        </p:blipFill>
        <p:spPr>
          <a:xfrm>
            <a:off x="-1" y="-1"/>
            <a:ext cx="3816352" cy="57150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8"/>
          <p:cNvSpPr/>
          <p:nvPr/>
        </p:nvSpPr>
        <p:spPr>
          <a:xfrm>
            <a:off x="1186789" y="711873"/>
            <a:ext cx="1328697" cy="20185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None/>
            </a:pPr>
            <a:r>
              <a:rPr b="1" lang="es-ES" sz="1600">
                <a:solidFill>
                  <a:srgbClr val="7F7F7F"/>
                </a:solidFill>
                <a:latin typeface="Calibri"/>
                <a:ea typeface="Calibri"/>
                <a:cs typeface="Calibri"/>
                <a:sym typeface="Calibri"/>
              </a:rPr>
              <a:t>CONCLUSIONES</a:t>
            </a:r>
            <a:endParaRPr b="1" sz="1600">
              <a:solidFill>
                <a:srgbClr val="7F7F7F"/>
              </a:solidFill>
              <a:latin typeface="Calibri"/>
              <a:ea typeface="Calibri"/>
              <a:cs typeface="Calibri"/>
              <a:sym typeface="Calibri"/>
            </a:endParaRPr>
          </a:p>
        </p:txBody>
      </p:sp>
      <p:cxnSp>
        <p:nvCxnSpPr>
          <p:cNvPr id="197" name="Google Shape;197;p18"/>
          <p:cNvCxnSpPr/>
          <p:nvPr/>
        </p:nvCxnSpPr>
        <p:spPr>
          <a:xfrm rot="10800000">
            <a:off x="2579757" y="804862"/>
            <a:ext cx="5964755" cy="0"/>
          </a:xfrm>
          <a:prstGeom prst="straightConnector1">
            <a:avLst/>
          </a:prstGeom>
          <a:noFill/>
          <a:ln cap="flat" cmpd="sng" w="12700">
            <a:solidFill>
              <a:srgbClr val="7F7F7F"/>
            </a:solidFill>
            <a:prstDash val="solid"/>
            <a:round/>
            <a:headEnd len="sm" w="sm" type="none"/>
            <a:tailEnd len="sm" w="sm" type="none"/>
          </a:ln>
        </p:spPr>
      </p:cxnSp>
      <p:pic>
        <p:nvPicPr>
          <p:cNvPr id="198" name="Google Shape;198;p18"/>
          <p:cNvPicPr preferRelativeResize="0"/>
          <p:nvPr/>
        </p:nvPicPr>
        <p:blipFill rotWithShape="1">
          <a:blip r:embed="rId3">
            <a:alphaModFix/>
          </a:blip>
          <a:srcRect b="0" l="0" r="0" t="0"/>
          <a:stretch/>
        </p:blipFill>
        <p:spPr>
          <a:xfrm>
            <a:off x="500315" y="517525"/>
            <a:ext cx="590547" cy="590547"/>
          </a:xfrm>
          <a:prstGeom prst="rect">
            <a:avLst/>
          </a:prstGeom>
          <a:noFill/>
          <a:ln>
            <a:noFill/>
          </a:ln>
        </p:spPr>
      </p:pic>
      <p:sp>
        <p:nvSpPr>
          <p:cNvPr id="199" name="Google Shape;199;p18"/>
          <p:cNvSpPr txBox="1"/>
          <p:nvPr/>
        </p:nvSpPr>
        <p:spPr>
          <a:xfrm>
            <a:off x="1225338" y="1248824"/>
            <a:ext cx="7198149" cy="1231106"/>
          </a:xfrm>
          <a:prstGeom prst="rect">
            <a:avLst/>
          </a:prstGeom>
          <a:noFill/>
          <a:ln>
            <a:noFill/>
          </a:ln>
        </p:spPr>
        <p:txBody>
          <a:bodyPr anchorCtr="0" anchor="t" bIns="0" lIns="0" spcFirstLastPara="1" rIns="0" wrap="square" tIns="0">
            <a:spAutoFit/>
          </a:bodyPr>
          <a:lstStyle/>
          <a:p>
            <a:pPr indent="-176213" lvl="0" marL="176213" marR="0" rtl="0" algn="l">
              <a:spcBef>
                <a:spcPts val="0"/>
              </a:spcBef>
              <a:spcAft>
                <a:spcPts val="0"/>
              </a:spcAft>
              <a:buClr>
                <a:srgbClr val="13ADA0"/>
              </a:buClr>
              <a:buSzPts val="2000"/>
              <a:buFont typeface="Arial"/>
              <a:buChar char="•"/>
            </a:pPr>
            <a:r>
              <a:rPr lang="es-ES" sz="1600">
                <a:solidFill>
                  <a:schemeClr val="dk1"/>
                </a:solidFill>
                <a:latin typeface="Calibri"/>
                <a:ea typeface="Calibri"/>
                <a:cs typeface="Calibri"/>
                <a:sym typeface="Calibri"/>
              </a:rPr>
              <a:t>El análisis de las Fuerzas de Porter permite analizar el microentorno o entorno específico para evaluar el nivel de competencia.</a:t>
            </a:r>
            <a:endParaRPr/>
          </a:p>
          <a:p>
            <a:pPr indent="-49212" lvl="0" marL="176213" marR="0" rtl="0" algn="l">
              <a:spcBef>
                <a:spcPts val="0"/>
              </a:spcBef>
              <a:spcAft>
                <a:spcPts val="0"/>
              </a:spcAft>
              <a:buClr>
                <a:srgbClr val="13ADA0"/>
              </a:buClr>
              <a:buSzPts val="2000"/>
              <a:buFont typeface="Arial"/>
              <a:buNone/>
            </a:pPr>
            <a:r>
              <a:t/>
            </a:r>
            <a:endParaRPr sz="1600">
              <a:solidFill>
                <a:schemeClr val="dk1"/>
              </a:solidFill>
              <a:latin typeface="Calibri"/>
              <a:ea typeface="Calibri"/>
              <a:cs typeface="Calibri"/>
              <a:sym typeface="Calibri"/>
            </a:endParaRPr>
          </a:p>
          <a:p>
            <a:pPr indent="-176213" lvl="0" marL="176213" marR="0" rtl="0" algn="l">
              <a:spcBef>
                <a:spcPts val="0"/>
              </a:spcBef>
              <a:spcAft>
                <a:spcPts val="0"/>
              </a:spcAft>
              <a:buClr>
                <a:srgbClr val="13ADA0"/>
              </a:buClr>
              <a:buSzPts val="2000"/>
              <a:buFont typeface="Arial"/>
              <a:buChar char="•"/>
            </a:pPr>
            <a:r>
              <a:rPr lang="es-ES" sz="1600">
                <a:solidFill>
                  <a:schemeClr val="dk1"/>
                </a:solidFill>
                <a:latin typeface="Calibri"/>
                <a:ea typeface="Calibri"/>
                <a:cs typeface="Calibri"/>
                <a:sym typeface="Calibri"/>
              </a:rPr>
              <a:t>En base a este análisis la empresa debe diseñar estrategias que le permitan hacer frente a las oportunidades y amenazas detectadas.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 name="Shape 33"/>
        <p:cNvGrpSpPr/>
        <p:nvPr/>
      </p:nvGrpSpPr>
      <p:grpSpPr>
        <a:xfrm>
          <a:off x="0" y="0"/>
          <a:ext cx="0" cy="0"/>
          <a:chOff x="0" y="0"/>
          <a:chExt cx="0" cy="0"/>
        </a:xfrm>
      </p:grpSpPr>
      <p:sp>
        <p:nvSpPr>
          <p:cNvPr id="34" name="Google Shape;34;p2"/>
          <p:cNvSpPr txBox="1"/>
          <p:nvPr/>
        </p:nvSpPr>
        <p:spPr>
          <a:xfrm>
            <a:off x="1201303" y="1391589"/>
            <a:ext cx="7488899" cy="2492990"/>
          </a:xfrm>
          <a:prstGeom prst="rect">
            <a:avLst/>
          </a:prstGeom>
          <a:noFill/>
          <a:ln>
            <a:noFill/>
          </a:ln>
        </p:spPr>
        <p:txBody>
          <a:bodyPr anchorCtr="0" anchor="t" bIns="0" lIns="0" spcFirstLastPara="1" rIns="0" wrap="square" tIns="0">
            <a:spAutoFit/>
          </a:bodyPr>
          <a:lstStyle/>
          <a:p>
            <a:pPr indent="-214313" lvl="0" marL="227013" marR="0" rtl="0" algn="l">
              <a:lnSpc>
                <a:spcPct val="100000"/>
              </a:lnSpc>
              <a:spcBef>
                <a:spcPts val="0"/>
              </a:spcBef>
              <a:spcAft>
                <a:spcPts val="0"/>
              </a:spcAft>
              <a:buClr>
                <a:srgbClr val="13ADA0"/>
              </a:buClr>
              <a:buSzPts val="2250"/>
              <a:buFont typeface="Arial"/>
              <a:buChar char="•"/>
            </a:pPr>
            <a:r>
              <a:rPr b="1" lang="es-ES" sz="1800">
                <a:solidFill>
                  <a:schemeClr val="dk1"/>
                </a:solidFill>
                <a:latin typeface="Calibri"/>
                <a:ea typeface="Calibri"/>
                <a:cs typeface="Calibri"/>
                <a:sym typeface="Calibri"/>
              </a:rPr>
              <a:t>En esta semana </a:t>
            </a:r>
            <a:r>
              <a:rPr lang="es-ES" sz="1800">
                <a:solidFill>
                  <a:schemeClr val="dk1"/>
                </a:solidFill>
                <a:latin typeface="Calibri"/>
                <a:ea typeface="Calibri"/>
                <a:cs typeface="Calibri"/>
                <a:sym typeface="Calibri"/>
              </a:rPr>
              <a:t>veremos cómo se analiza el microentorno a través del uso </a:t>
            </a:r>
            <a:br>
              <a:rPr lang="es-ES" sz="1800">
                <a:solidFill>
                  <a:schemeClr val="dk1"/>
                </a:solidFill>
                <a:latin typeface="Calibri"/>
                <a:ea typeface="Calibri"/>
                <a:cs typeface="Calibri"/>
                <a:sym typeface="Calibri"/>
              </a:rPr>
            </a:br>
            <a:r>
              <a:rPr lang="es-ES" sz="1800">
                <a:solidFill>
                  <a:schemeClr val="dk1"/>
                </a:solidFill>
                <a:latin typeface="Calibri"/>
                <a:ea typeface="Calibri"/>
                <a:cs typeface="Calibri"/>
                <a:sym typeface="Calibri"/>
              </a:rPr>
              <a:t>de las Cinco Fuerzas de Porter.</a:t>
            </a:r>
            <a:endParaRPr/>
          </a:p>
          <a:p>
            <a:pPr indent="-71438" lvl="0" marL="227013" marR="0" rtl="0" algn="l">
              <a:lnSpc>
                <a:spcPct val="100000"/>
              </a:lnSpc>
              <a:spcBef>
                <a:spcPts val="0"/>
              </a:spcBef>
              <a:spcAft>
                <a:spcPts val="0"/>
              </a:spcAft>
              <a:buClr>
                <a:srgbClr val="13ADA0"/>
              </a:buClr>
              <a:buSzPts val="2250"/>
              <a:buFont typeface="Arial"/>
              <a:buNone/>
            </a:pPr>
            <a:r>
              <a:t/>
            </a:r>
            <a:endParaRPr sz="1800">
              <a:solidFill>
                <a:schemeClr val="dk1"/>
              </a:solidFill>
              <a:latin typeface="Calibri"/>
              <a:ea typeface="Calibri"/>
              <a:cs typeface="Calibri"/>
              <a:sym typeface="Calibri"/>
            </a:endParaRPr>
          </a:p>
          <a:p>
            <a:pPr indent="-214313" lvl="0" marL="227013" marR="0" rtl="0" algn="l">
              <a:lnSpc>
                <a:spcPct val="100000"/>
              </a:lnSpc>
              <a:spcBef>
                <a:spcPts val="0"/>
              </a:spcBef>
              <a:spcAft>
                <a:spcPts val="0"/>
              </a:spcAft>
              <a:buClr>
                <a:srgbClr val="13ADA0"/>
              </a:buClr>
              <a:buSzPts val="2250"/>
              <a:buFont typeface="Arial"/>
              <a:buChar char="•"/>
            </a:pPr>
            <a:r>
              <a:rPr b="1" lang="es-ES" sz="1800">
                <a:solidFill>
                  <a:schemeClr val="dk1"/>
                </a:solidFill>
                <a:latin typeface="Calibri"/>
                <a:ea typeface="Calibri"/>
                <a:cs typeface="Calibri"/>
                <a:sym typeface="Calibri"/>
              </a:rPr>
              <a:t>Utilizaremos</a:t>
            </a:r>
            <a:r>
              <a:rPr lang="es-ES" sz="1800">
                <a:solidFill>
                  <a:schemeClr val="dk1"/>
                </a:solidFill>
                <a:latin typeface="Calibri"/>
                <a:ea typeface="Calibri"/>
                <a:cs typeface="Calibri"/>
                <a:sym typeface="Calibri"/>
              </a:rPr>
              <a:t> el análisis de las Cinco Fuerzas para determinar el nivel </a:t>
            </a:r>
            <a:br>
              <a:rPr lang="es-ES" sz="1800">
                <a:solidFill>
                  <a:schemeClr val="dk1"/>
                </a:solidFill>
                <a:latin typeface="Calibri"/>
                <a:ea typeface="Calibri"/>
                <a:cs typeface="Calibri"/>
                <a:sym typeface="Calibri"/>
              </a:rPr>
            </a:br>
            <a:r>
              <a:rPr lang="es-ES" sz="1800">
                <a:solidFill>
                  <a:schemeClr val="dk1"/>
                </a:solidFill>
                <a:latin typeface="Calibri"/>
                <a:ea typeface="Calibri"/>
                <a:cs typeface="Calibri"/>
                <a:sym typeface="Calibri"/>
              </a:rPr>
              <a:t>de competencia de una industria (entorno específico). </a:t>
            </a:r>
            <a:endParaRPr/>
          </a:p>
          <a:p>
            <a:pPr indent="-71438" lvl="0" marL="227013" marR="0" rtl="0" algn="l">
              <a:lnSpc>
                <a:spcPct val="100000"/>
              </a:lnSpc>
              <a:spcBef>
                <a:spcPts val="0"/>
              </a:spcBef>
              <a:spcAft>
                <a:spcPts val="0"/>
              </a:spcAft>
              <a:buClr>
                <a:srgbClr val="13ADA0"/>
              </a:buClr>
              <a:buSzPts val="2250"/>
              <a:buFont typeface="Arial"/>
              <a:buNone/>
            </a:pPr>
            <a:r>
              <a:t/>
            </a:r>
            <a:endParaRPr sz="1800">
              <a:solidFill>
                <a:schemeClr val="dk1"/>
              </a:solidFill>
              <a:latin typeface="Calibri"/>
              <a:ea typeface="Calibri"/>
              <a:cs typeface="Calibri"/>
              <a:sym typeface="Calibri"/>
            </a:endParaRPr>
          </a:p>
          <a:p>
            <a:pPr indent="-214313" lvl="0" marL="227013" marR="0" rtl="0" algn="l">
              <a:lnSpc>
                <a:spcPct val="100000"/>
              </a:lnSpc>
              <a:spcBef>
                <a:spcPts val="0"/>
              </a:spcBef>
              <a:spcAft>
                <a:spcPts val="0"/>
              </a:spcAft>
              <a:buClr>
                <a:srgbClr val="13ADA0"/>
              </a:buClr>
              <a:buSzPts val="2250"/>
              <a:buFont typeface="Arial"/>
              <a:buChar char="•"/>
            </a:pPr>
            <a:r>
              <a:rPr b="1" lang="es-ES" sz="1800">
                <a:solidFill>
                  <a:schemeClr val="dk1"/>
                </a:solidFill>
                <a:latin typeface="Calibri"/>
                <a:ea typeface="Calibri"/>
                <a:cs typeface="Calibri"/>
                <a:sym typeface="Calibri"/>
              </a:rPr>
              <a:t>Desarrollaremos </a:t>
            </a:r>
            <a:r>
              <a:rPr lang="es-ES" sz="1800">
                <a:solidFill>
                  <a:schemeClr val="dk1"/>
                </a:solidFill>
                <a:latin typeface="Calibri"/>
                <a:ea typeface="Calibri"/>
                <a:cs typeface="Calibri"/>
                <a:sym typeface="Calibri"/>
              </a:rPr>
              <a:t>un caso en el que se  aplicará el análisis de las Fuerzas de Porter para  identificar la intensidad con que se da cada fuerza y fundamentar en base a lo expuesto en el caso. </a:t>
            </a:r>
            <a:endParaRPr/>
          </a:p>
        </p:txBody>
      </p:sp>
      <p:sp>
        <p:nvSpPr>
          <p:cNvPr id="35" name="Google Shape;35;p2"/>
          <p:cNvSpPr/>
          <p:nvPr/>
        </p:nvSpPr>
        <p:spPr>
          <a:xfrm>
            <a:off x="504825" y="520700"/>
            <a:ext cx="584200" cy="584200"/>
          </a:xfrm>
          <a:prstGeom prst="ellipse">
            <a:avLst/>
          </a:prstGeom>
          <a:solidFill>
            <a:srgbClr val="95979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6" name="Google Shape;36;p2"/>
          <p:cNvSpPr/>
          <p:nvPr/>
        </p:nvSpPr>
        <p:spPr>
          <a:xfrm>
            <a:off x="1186789" y="711873"/>
            <a:ext cx="1354282" cy="20185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None/>
            </a:pPr>
            <a:r>
              <a:rPr b="1" lang="es-ES" sz="1600">
                <a:solidFill>
                  <a:srgbClr val="7F7F7F"/>
                </a:solidFill>
                <a:latin typeface="Calibri"/>
                <a:ea typeface="Calibri"/>
                <a:cs typeface="Calibri"/>
                <a:sym typeface="Calibri"/>
              </a:rPr>
              <a:t>INTRODUCCIÓN</a:t>
            </a:r>
            <a:endParaRPr/>
          </a:p>
        </p:txBody>
      </p:sp>
      <p:cxnSp>
        <p:nvCxnSpPr>
          <p:cNvPr id="37" name="Google Shape;37;p2"/>
          <p:cNvCxnSpPr/>
          <p:nvPr/>
        </p:nvCxnSpPr>
        <p:spPr>
          <a:xfrm rot="10800000">
            <a:off x="2700338" y="804862"/>
            <a:ext cx="5844174" cy="0"/>
          </a:xfrm>
          <a:prstGeom prst="straightConnector1">
            <a:avLst/>
          </a:prstGeom>
          <a:noFill/>
          <a:ln cap="flat" cmpd="sng" w="12700">
            <a:solidFill>
              <a:srgbClr val="7F7F7F"/>
            </a:solidFill>
            <a:prstDash val="solid"/>
            <a:round/>
            <a:headEnd len="sm" w="sm" type="none"/>
            <a:tailEnd len="sm" w="sm" type="none"/>
          </a:ln>
        </p:spPr>
      </p:cxnSp>
      <p:pic>
        <p:nvPicPr>
          <p:cNvPr id="38" name="Google Shape;38;p2"/>
          <p:cNvPicPr preferRelativeResize="0"/>
          <p:nvPr/>
        </p:nvPicPr>
        <p:blipFill rotWithShape="1">
          <a:blip r:embed="rId3">
            <a:alphaModFix/>
          </a:blip>
          <a:srcRect b="0" l="0" r="0" t="0"/>
          <a:stretch/>
        </p:blipFill>
        <p:spPr>
          <a:xfrm>
            <a:off x="598446" y="638175"/>
            <a:ext cx="338179" cy="34789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3"/>
          <p:cNvSpPr/>
          <p:nvPr/>
        </p:nvSpPr>
        <p:spPr>
          <a:xfrm>
            <a:off x="0" y="0"/>
            <a:ext cx="9144000" cy="5714999"/>
          </a:xfrm>
          <a:prstGeom prst="rect">
            <a:avLst/>
          </a:prstGeom>
          <a:solidFill>
            <a:srgbClr val="15BDA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 name="Google Shape;44;p3"/>
          <p:cNvSpPr/>
          <p:nvPr/>
        </p:nvSpPr>
        <p:spPr>
          <a:xfrm>
            <a:off x="1258008" y="3673982"/>
            <a:ext cx="5055705" cy="889474"/>
          </a:xfrm>
          <a:prstGeom prst="rect">
            <a:avLst/>
          </a:prstGeom>
          <a:noFill/>
          <a:ln>
            <a:noFill/>
          </a:ln>
        </p:spPr>
        <p:txBody>
          <a:bodyPr anchorCtr="0" anchor="t" bIns="0" lIns="0" spcFirstLastPara="1" rIns="0" wrap="square" tIns="0">
            <a:spAutoFit/>
          </a:bodyPr>
          <a:lstStyle/>
          <a:p>
            <a:pPr indent="0" lvl="0" marL="0" marR="0" rtl="0" algn="l">
              <a:lnSpc>
                <a:spcPct val="70000"/>
              </a:lnSpc>
              <a:spcBef>
                <a:spcPts val="0"/>
              </a:spcBef>
              <a:spcAft>
                <a:spcPts val="0"/>
              </a:spcAft>
              <a:buNone/>
            </a:pPr>
            <a:r>
              <a:rPr lang="es-ES" sz="4000">
                <a:solidFill>
                  <a:schemeClr val="lt1"/>
                </a:solidFill>
                <a:latin typeface="Calibri"/>
                <a:ea typeface="Calibri"/>
                <a:cs typeface="Calibri"/>
                <a:sym typeface="Calibri"/>
              </a:rPr>
              <a:t>ANÁLISIS DE LAS CINCO</a:t>
            </a:r>
            <a:br>
              <a:rPr lang="es-ES" sz="4000">
                <a:solidFill>
                  <a:schemeClr val="lt1"/>
                </a:solidFill>
                <a:latin typeface="Calibri"/>
                <a:ea typeface="Calibri"/>
                <a:cs typeface="Calibri"/>
                <a:sym typeface="Calibri"/>
              </a:rPr>
            </a:br>
            <a:r>
              <a:rPr b="1" lang="es-ES" sz="4000">
                <a:solidFill>
                  <a:srgbClr val="09534C"/>
                </a:solidFill>
                <a:latin typeface="Calibri"/>
                <a:ea typeface="Calibri"/>
                <a:cs typeface="Calibri"/>
                <a:sym typeface="Calibri"/>
              </a:rPr>
              <a:t>FUERZAS DE PORTER</a:t>
            </a:r>
            <a:endParaRPr/>
          </a:p>
        </p:txBody>
      </p:sp>
      <p:cxnSp>
        <p:nvCxnSpPr>
          <p:cNvPr id="45" name="Google Shape;45;p3"/>
          <p:cNvCxnSpPr/>
          <p:nvPr/>
        </p:nvCxnSpPr>
        <p:spPr>
          <a:xfrm>
            <a:off x="1258009" y="4511082"/>
            <a:ext cx="4848877" cy="0"/>
          </a:xfrm>
          <a:prstGeom prst="straightConnector1">
            <a:avLst/>
          </a:prstGeom>
          <a:noFill/>
          <a:ln cap="flat" cmpd="sng" w="28575">
            <a:solidFill>
              <a:srgbClr val="0B655C"/>
            </a:solidFill>
            <a:prstDash val="solid"/>
            <a:round/>
            <a:headEnd len="sm" w="sm" type="none"/>
            <a:tailEnd len="sm" w="sm" type="none"/>
          </a:ln>
        </p:spPr>
      </p:cxnSp>
      <p:pic>
        <p:nvPicPr>
          <p:cNvPr id="46" name="Google Shape;46;p3"/>
          <p:cNvPicPr preferRelativeResize="0"/>
          <p:nvPr/>
        </p:nvPicPr>
        <p:blipFill rotWithShape="1">
          <a:blip r:embed="rId3">
            <a:alphaModFix/>
          </a:blip>
          <a:srcRect b="2865" l="50092" r="0" t="-1"/>
          <a:stretch/>
        </p:blipFill>
        <p:spPr>
          <a:xfrm>
            <a:off x="513688" y="3617175"/>
            <a:ext cx="573391" cy="89390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pic>
        <p:nvPicPr>
          <p:cNvPr id="52" name="Google Shape;52;p4"/>
          <p:cNvPicPr preferRelativeResize="0"/>
          <p:nvPr/>
        </p:nvPicPr>
        <p:blipFill rotWithShape="1">
          <a:blip r:embed="rId3">
            <a:alphaModFix/>
          </a:blip>
          <a:srcRect b="51790" l="0" r="0" t="0"/>
          <a:stretch/>
        </p:blipFill>
        <p:spPr>
          <a:xfrm>
            <a:off x="-25619" y="362265"/>
            <a:ext cx="470119" cy="155260"/>
          </a:xfrm>
          <a:prstGeom prst="rect">
            <a:avLst/>
          </a:prstGeom>
          <a:noFill/>
          <a:ln>
            <a:noFill/>
          </a:ln>
        </p:spPr>
      </p:pic>
      <p:sp>
        <p:nvSpPr>
          <p:cNvPr id="53" name="Google Shape;53;p4"/>
          <p:cNvSpPr/>
          <p:nvPr/>
        </p:nvSpPr>
        <p:spPr>
          <a:xfrm>
            <a:off x="511153" y="331345"/>
            <a:ext cx="7204493" cy="2308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ES" sz="1500">
                <a:solidFill>
                  <a:srgbClr val="15BDAD"/>
                </a:solidFill>
                <a:latin typeface="Calibri"/>
                <a:ea typeface="Calibri"/>
                <a:cs typeface="Calibri"/>
                <a:sym typeface="Calibri"/>
              </a:rPr>
              <a:t>ANÁLISIS DE LAS CINCO FUERZAS DE PORTER</a:t>
            </a:r>
            <a:endParaRPr/>
          </a:p>
        </p:txBody>
      </p:sp>
      <p:sp>
        <p:nvSpPr>
          <p:cNvPr id="54" name="Google Shape;54;p4"/>
          <p:cNvSpPr txBox="1"/>
          <p:nvPr/>
        </p:nvSpPr>
        <p:spPr>
          <a:xfrm>
            <a:off x="526142" y="1674154"/>
            <a:ext cx="4140600" cy="29553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ES" sz="1600">
                <a:solidFill>
                  <a:schemeClr val="dk2"/>
                </a:solidFill>
                <a:latin typeface="Calibri"/>
                <a:ea typeface="Calibri"/>
                <a:cs typeface="Calibri"/>
                <a:sym typeface="Calibri"/>
              </a:rPr>
              <a:t>Es una herramienta, que permite analizar una industria o sector (</a:t>
            </a:r>
            <a:r>
              <a:rPr lang="es-ES" sz="1600">
                <a:solidFill>
                  <a:schemeClr val="dk2"/>
                </a:solidFill>
                <a:latin typeface="Calibri"/>
                <a:ea typeface="Calibri"/>
                <a:cs typeface="Calibri"/>
                <a:sym typeface="Calibri"/>
              </a:rPr>
              <a:t>microentorno</a:t>
            </a:r>
            <a:r>
              <a:rPr lang="es-ES" sz="1600">
                <a:solidFill>
                  <a:schemeClr val="dk2"/>
                </a:solidFill>
                <a:latin typeface="Calibri"/>
                <a:ea typeface="Calibri"/>
                <a:cs typeface="Calibri"/>
                <a:sym typeface="Calibri"/>
              </a:rPr>
              <a:t> o entorno específico), a través de la identificación y análisis de cinco fuerzas en ella para determinar el grado de competencia.</a:t>
            </a:r>
            <a:endParaRPr/>
          </a:p>
          <a:p>
            <a:pPr indent="0" lvl="0" marL="0" marR="0" rtl="0" algn="l">
              <a:spcBef>
                <a:spcPts val="0"/>
              </a:spcBef>
              <a:spcAft>
                <a:spcPts val="0"/>
              </a:spcAft>
              <a:buNone/>
            </a:pPr>
            <a:r>
              <a:t/>
            </a:r>
            <a:endParaRPr sz="1600">
              <a:solidFill>
                <a:schemeClr val="dk2"/>
              </a:solidFill>
              <a:latin typeface="Calibri"/>
              <a:ea typeface="Calibri"/>
              <a:cs typeface="Calibri"/>
              <a:sym typeface="Calibri"/>
            </a:endParaRPr>
          </a:p>
          <a:p>
            <a:pPr indent="0" lvl="0" marL="0" marR="0" rtl="0" algn="l">
              <a:spcBef>
                <a:spcPts val="0"/>
              </a:spcBef>
              <a:spcAft>
                <a:spcPts val="0"/>
              </a:spcAft>
              <a:buNone/>
            </a:pPr>
            <a:r>
              <a:rPr lang="es-ES" sz="1600">
                <a:solidFill>
                  <a:schemeClr val="dk2"/>
                </a:solidFill>
                <a:latin typeface="Calibri"/>
                <a:ea typeface="Calibri"/>
                <a:cs typeface="Calibri"/>
                <a:sym typeface="Calibri"/>
              </a:rPr>
              <a:t>Las fuerzas son :</a:t>
            </a:r>
            <a:endParaRPr/>
          </a:p>
          <a:p>
            <a:pPr indent="-273050" lvl="0" marL="273050" marR="0" rtl="0" algn="l">
              <a:spcBef>
                <a:spcPts val="0"/>
              </a:spcBef>
              <a:spcAft>
                <a:spcPts val="0"/>
              </a:spcAft>
              <a:buClr>
                <a:schemeClr val="dk2"/>
              </a:buClr>
              <a:buSzPts val="1600"/>
              <a:buFont typeface="Calibri"/>
              <a:buAutoNum type="alphaLcPeriod"/>
            </a:pPr>
            <a:r>
              <a:rPr lang="es-ES" sz="1600">
                <a:solidFill>
                  <a:schemeClr val="dk2"/>
                </a:solidFill>
                <a:latin typeface="Calibri"/>
                <a:ea typeface="Calibri"/>
                <a:cs typeface="Calibri"/>
                <a:sym typeface="Calibri"/>
              </a:rPr>
              <a:t>Rivalidad entre competidores</a:t>
            </a:r>
            <a:endParaRPr/>
          </a:p>
          <a:p>
            <a:pPr indent="-273050" lvl="0" marL="273050" marR="0" rtl="0" algn="l">
              <a:spcBef>
                <a:spcPts val="0"/>
              </a:spcBef>
              <a:spcAft>
                <a:spcPts val="0"/>
              </a:spcAft>
              <a:buClr>
                <a:schemeClr val="dk2"/>
              </a:buClr>
              <a:buSzPts val="1600"/>
              <a:buFont typeface="Calibri"/>
              <a:buAutoNum type="alphaLcPeriod"/>
            </a:pPr>
            <a:r>
              <a:rPr lang="es-ES" sz="1600">
                <a:solidFill>
                  <a:schemeClr val="dk2"/>
                </a:solidFill>
                <a:latin typeface="Calibri"/>
                <a:ea typeface="Calibri"/>
                <a:cs typeface="Calibri"/>
                <a:sym typeface="Calibri"/>
              </a:rPr>
              <a:t>Amenaza de entrada de nuevos competidores</a:t>
            </a:r>
            <a:endParaRPr/>
          </a:p>
          <a:p>
            <a:pPr indent="-273050" lvl="0" marL="273050" marR="0" rtl="0" algn="l">
              <a:spcBef>
                <a:spcPts val="0"/>
              </a:spcBef>
              <a:spcAft>
                <a:spcPts val="0"/>
              </a:spcAft>
              <a:buClr>
                <a:schemeClr val="dk2"/>
              </a:buClr>
              <a:buSzPts val="1600"/>
              <a:buFont typeface="Calibri"/>
              <a:buAutoNum type="alphaLcPeriod"/>
            </a:pPr>
            <a:r>
              <a:rPr lang="es-ES" sz="1600">
                <a:solidFill>
                  <a:schemeClr val="dk2"/>
                </a:solidFill>
                <a:latin typeface="Calibri"/>
                <a:ea typeface="Calibri"/>
                <a:cs typeface="Calibri"/>
                <a:sym typeface="Calibri"/>
              </a:rPr>
              <a:t>Amenaza de ingreso de productos sustitutos</a:t>
            </a:r>
            <a:endParaRPr/>
          </a:p>
          <a:p>
            <a:pPr indent="-273050" lvl="0" marL="273050" marR="0" rtl="0" algn="l">
              <a:spcBef>
                <a:spcPts val="0"/>
              </a:spcBef>
              <a:spcAft>
                <a:spcPts val="0"/>
              </a:spcAft>
              <a:buClr>
                <a:schemeClr val="dk2"/>
              </a:buClr>
              <a:buSzPts val="1600"/>
              <a:buFont typeface="Calibri"/>
              <a:buAutoNum type="alphaLcPeriod"/>
            </a:pPr>
            <a:r>
              <a:rPr lang="es-ES" sz="1600">
                <a:solidFill>
                  <a:schemeClr val="dk2"/>
                </a:solidFill>
                <a:latin typeface="Calibri"/>
                <a:ea typeface="Calibri"/>
                <a:cs typeface="Calibri"/>
                <a:sym typeface="Calibri"/>
              </a:rPr>
              <a:t>Poder de negociación de los proveedores</a:t>
            </a:r>
            <a:endParaRPr/>
          </a:p>
          <a:p>
            <a:pPr indent="-273050" lvl="0" marL="273050" marR="0" rtl="0" algn="l">
              <a:spcBef>
                <a:spcPts val="0"/>
              </a:spcBef>
              <a:spcAft>
                <a:spcPts val="0"/>
              </a:spcAft>
              <a:buClr>
                <a:schemeClr val="dk2"/>
              </a:buClr>
              <a:buSzPts val="1600"/>
              <a:buFont typeface="Calibri"/>
              <a:buAutoNum type="alphaLcPeriod"/>
            </a:pPr>
            <a:r>
              <a:rPr lang="es-ES" sz="1600">
                <a:solidFill>
                  <a:schemeClr val="dk2"/>
                </a:solidFill>
                <a:latin typeface="Calibri"/>
                <a:ea typeface="Calibri"/>
                <a:cs typeface="Calibri"/>
                <a:sym typeface="Calibri"/>
              </a:rPr>
              <a:t>Poder de negociación de los clientes</a:t>
            </a:r>
            <a:endParaRPr/>
          </a:p>
        </p:txBody>
      </p:sp>
      <p:grpSp>
        <p:nvGrpSpPr>
          <p:cNvPr id="55" name="Google Shape;55;p4"/>
          <p:cNvGrpSpPr/>
          <p:nvPr/>
        </p:nvGrpSpPr>
        <p:grpSpPr>
          <a:xfrm>
            <a:off x="4785975" y="949737"/>
            <a:ext cx="3897890" cy="3756209"/>
            <a:chOff x="889384" y="1465"/>
            <a:chExt cx="3897890" cy="3756209"/>
          </a:xfrm>
        </p:grpSpPr>
        <p:sp>
          <p:nvSpPr>
            <p:cNvPr id="56" name="Google Shape;56;p4"/>
            <p:cNvSpPr/>
            <p:nvPr/>
          </p:nvSpPr>
          <p:spPr>
            <a:xfrm>
              <a:off x="1280345" y="466912"/>
              <a:ext cx="3115969" cy="3115969"/>
            </a:xfrm>
            <a:prstGeom prst="blockArc">
              <a:avLst>
                <a:gd fmla="val 11880000" name="adj1"/>
                <a:gd fmla="val 16200000" name="adj2"/>
                <a:gd fmla="val 4636" name="adj3"/>
              </a:avLst>
            </a:prstGeom>
            <a:solidFill>
              <a:srgbClr val="9CC60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a:off x="1280345" y="466912"/>
              <a:ext cx="3115969" cy="3115969"/>
            </a:xfrm>
            <a:prstGeom prst="blockArc">
              <a:avLst>
                <a:gd fmla="val 7560000" name="adj1"/>
                <a:gd fmla="val 11880000" name="adj2"/>
                <a:gd fmla="val 4636" name="adj3"/>
              </a:avLst>
            </a:prstGeom>
            <a:solidFill>
              <a:srgbClr val="F2D1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1280345" y="466912"/>
              <a:ext cx="3115969" cy="3115969"/>
            </a:xfrm>
            <a:prstGeom prst="blockArc">
              <a:avLst>
                <a:gd fmla="val 3240000" name="adj1"/>
                <a:gd fmla="val 7560000" name="adj2"/>
                <a:gd fmla="val 4636" name="adj3"/>
              </a:avLst>
            </a:prstGeom>
            <a:solidFill>
              <a:srgbClr val="E88F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1280345" y="466912"/>
              <a:ext cx="3115969" cy="3115969"/>
            </a:xfrm>
            <a:prstGeom prst="blockArc">
              <a:avLst>
                <a:gd fmla="val 20520000" name="adj1"/>
                <a:gd fmla="val 3240000" name="adj2"/>
                <a:gd fmla="val 4636" name="adj3"/>
              </a:avLst>
            </a:prstGeom>
            <a:solidFill>
              <a:srgbClr val="8058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a:off x="1280345" y="466912"/>
              <a:ext cx="3115969" cy="3115969"/>
            </a:xfrm>
            <a:prstGeom prst="blockArc">
              <a:avLst>
                <a:gd fmla="val 16200000" name="adj1"/>
                <a:gd fmla="val 20520000" name="adj2"/>
                <a:gd fmla="val 4636" name="adj3"/>
              </a:avLst>
            </a:prstGeom>
            <a:solidFill>
              <a:srgbClr val="D71B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a:off x="2121817" y="1308384"/>
              <a:ext cx="1433024" cy="1433024"/>
            </a:xfrm>
            <a:prstGeom prst="ellipse">
              <a:avLst/>
            </a:prstGeom>
            <a:solidFill>
              <a:srgbClr val="13ADA0"/>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txBox="1"/>
            <p:nvPr/>
          </p:nvSpPr>
          <p:spPr>
            <a:xfrm>
              <a:off x="2331679" y="1518246"/>
              <a:ext cx="1013300" cy="1013300"/>
            </a:xfrm>
            <a:prstGeom prst="rect">
              <a:avLst/>
            </a:prstGeom>
            <a:noFill/>
            <a:ln>
              <a:noFill/>
            </a:ln>
          </p:spPr>
          <p:txBody>
            <a:bodyPr anchorCtr="0" anchor="ctr" bIns="40625" lIns="40625" spcFirstLastPara="1" rIns="40625" wrap="square" tIns="40625">
              <a:noAutofit/>
            </a:bodyPr>
            <a:lstStyle/>
            <a:p>
              <a:pPr indent="0" lvl="0" marL="0" marR="0" rtl="0" algn="ctr">
                <a:lnSpc>
                  <a:spcPct val="90000"/>
                </a:lnSpc>
                <a:spcBef>
                  <a:spcPts val="0"/>
                </a:spcBef>
                <a:spcAft>
                  <a:spcPts val="0"/>
                </a:spcAft>
                <a:buClr>
                  <a:schemeClr val="lt1"/>
                </a:buClr>
                <a:buSzPts val="3200"/>
                <a:buFont typeface="Calibri"/>
                <a:buNone/>
              </a:pPr>
              <a:r>
                <a:rPr b="1" lang="es-ES" sz="3200">
                  <a:solidFill>
                    <a:schemeClr val="lt1"/>
                  </a:solidFill>
                  <a:latin typeface="Calibri"/>
                  <a:ea typeface="Calibri"/>
                  <a:cs typeface="Calibri"/>
                  <a:sym typeface="Calibri"/>
                </a:rPr>
                <a:t>5</a:t>
              </a:r>
              <a:endParaRPr/>
            </a:p>
            <a:p>
              <a:pPr indent="0" lvl="0" marL="0" marR="0" rtl="0" algn="ctr">
                <a:lnSpc>
                  <a:spcPct val="90000"/>
                </a:lnSpc>
                <a:spcBef>
                  <a:spcPts val="0"/>
                </a:spcBef>
                <a:spcAft>
                  <a:spcPts val="0"/>
                </a:spcAft>
                <a:buClr>
                  <a:schemeClr val="lt1"/>
                </a:buClr>
                <a:buSzPts val="1400"/>
                <a:buFont typeface="Calibri"/>
                <a:buNone/>
              </a:pPr>
              <a:r>
                <a:rPr b="1" lang="es-ES" sz="1400">
                  <a:solidFill>
                    <a:schemeClr val="lt1"/>
                  </a:solidFill>
                  <a:latin typeface="Calibri"/>
                  <a:ea typeface="Calibri"/>
                  <a:cs typeface="Calibri"/>
                  <a:sym typeface="Calibri"/>
                </a:rPr>
                <a:t>FUERZAS DE PORTER</a:t>
              </a:r>
              <a:endParaRPr/>
            </a:p>
          </p:txBody>
        </p:sp>
        <p:sp>
          <p:nvSpPr>
            <p:cNvPr id="63" name="Google Shape;63;p4"/>
            <p:cNvSpPr/>
            <p:nvPr/>
          </p:nvSpPr>
          <p:spPr>
            <a:xfrm>
              <a:off x="2336771" y="1465"/>
              <a:ext cx="1003116" cy="1003116"/>
            </a:xfrm>
            <a:prstGeom prst="ellipse">
              <a:avLst/>
            </a:prstGeom>
            <a:solidFill>
              <a:srgbClr val="D71B8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txBox="1"/>
            <p:nvPr/>
          </p:nvSpPr>
          <p:spPr>
            <a:xfrm>
              <a:off x="2483674" y="148368"/>
              <a:ext cx="709310" cy="709310"/>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chemeClr val="lt1"/>
                </a:buClr>
                <a:buSzPts val="900"/>
                <a:buFont typeface="Calibri"/>
                <a:buNone/>
              </a:pPr>
              <a:r>
                <a:rPr b="1" lang="es-ES" sz="900">
                  <a:solidFill>
                    <a:schemeClr val="lt1"/>
                  </a:solidFill>
                  <a:latin typeface="Calibri"/>
                  <a:ea typeface="Calibri"/>
                  <a:cs typeface="Calibri"/>
                  <a:sym typeface="Calibri"/>
                </a:rPr>
                <a:t>Amenaza de entrada de nuevos competidores</a:t>
              </a:r>
              <a:endParaRPr sz="900">
                <a:solidFill>
                  <a:schemeClr val="lt1"/>
                </a:solidFill>
                <a:latin typeface="Calibri"/>
                <a:ea typeface="Calibri"/>
                <a:cs typeface="Calibri"/>
                <a:sym typeface="Calibri"/>
              </a:endParaRPr>
            </a:p>
          </p:txBody>
        </p:sp>
        <p:sp>
          <p:nvSpPr>
            <p:cNvPr id="65" name="Google Shape;65;p4"/>
            <p:cNvSpPr/>
            <p:nvPr/>
          </p:nvSpPr>
          <p:spPr>
            <a:xfrm>
              <a:off x="3784158" y="1053053"/>
              <a:ext cx="1003116" cy="1003116"/>
            </a:xfrm>
            <a:prstGeom prst="ellipse">
              <a:avLst/>
            </a:prstGeom>
            <a:solidFill>
              <a:srgbClr val="8058A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txBox="1"/>
            <p:nvPr/>
          </p:nvSpPr>
          <p:spPr>
            <a:xfrm>
              <a:off x="3931061" y="1199956"/>
              <a:ext cx="709310" cy="709310"/>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chemeClr val="lt1"/>
                </a:buClr>
                <a:buSzPts val="900"/>
                <a:buFont typeface="Calibri"/>
                <a:buNone/>
              </a:pPr>
              <a:r>
                <a:rPr b="1" lang="es-ES" sz="900">
                  <a:solidFill>
                    <a:schemeClr val="lt1"/>
                  </a:solidFill>
                  <a:latin typeface="Calibri"/>
                  <a:ea typeface="Calibri"/>
                  <a:cs typeface="Calibri"/>
                  <a:sym typeface="Calibri"/>
                </a:rPr>
                <a:t>La rivalidad entre los competidores</a:t>
              </a:r>
              <a:endParaRPr sz="900">
                <a:solidFill>
                  <a:schemeClr val="lt1"/>
                </a:solidFill>
                <a:latin typeface="Calibri"/>
                <a:ea typeface="Calibri"/>
                <a:cs typeface="Calibri"/>
                <a:sym typeface="Calibri"/>
              </a:endParaRPr>
            </a:p>
          </p:txBody>
        </p:sp>
        <p:sp>
          <p:nvSpPr>
            <p:cNvPr id="67" name="Google Shape;67;p4"/>
            <p:cNvSpPr/>
            <p:nvPr/>
          </p:nvSpPr>
          <p:spPr>
            <a:xfrm>
              <a:off x="3231305" y="2754558"/>
              <a:ext cx="1003116" cy="1003116"/>
            </a:xfrm>
            <a:prstGeom prst="ellipse">
              <a:avLst/>
            </a:prstGeom>
            <a:solidFill>
              <a:srgbClr val="E88F2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txBox="1"/>
            <p:nvPr/>
          </p:nvSpPr>
          <p:spPr>
            <a:xfrm>
              <a:off x="3378208" y="2901461"/>
              <a:ext cx="709310" cy="709310"/>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chemeClr val="lt1"/>
                </a:buClr>
                <a:buSzPts val="900"/>
                <a:buFont typeface="Calibri"/>
                <a:buNone/>
              </a:pPr>
              <a:r>
                <a:rPr b="1" lang="es-ES" sz="900">
                  <a:solidFill>
                    <a:schemeClr val="lt1"/>
                  </a:solidFill>
                  <a:latin typeface="Calibri"/>
                  <a:ea typeface="Calibri"/>
                  <a:cs typeface="Calibri"/>
                  <a:sym typeface="Calibri"/>
                </a:rPr>
                <a:t>Poder de negociación </a:t>
              </a:r>
              <a:br>
                <a:rPr b="1" lang="es-ES" sz="900">
                  <a:solidFill>
                    <a:schemeClr val="lt1"/>
                  </a:solidFill>
                  <a:latin typeface="Calibri"/>
                  <a:ea typeface="Calibri"/>
                  <a:cs typeface="Calibri"/>
                  <a:sym typeface="Calibri"/>
                </a:rPr>
              </a:br>
              <a:r>
                <a:rPr b="1" lang="es-ES" sz="900">
                  <a:solidFill>
                    <a:schemeClr val="lt1"/>
                  </a:solidFill>
                  <a:latin typeface="Calibri"/>
                  <a:ea typeface="Calibri"/>
                  <a:cs typeface="Calibri"/>
                  <a:sym typeface="Calibri"/>
                </a:rPr>
                <a:t>de los </a:t>
              </a:r>
              <a:br>
                <a:rPr b="1" lang="es-ES" sz="900">
                  <a:solidFill>
                    <a:schemeClr val="lt1"/>
                  </a:solidFill>
                  <a:latin typeface="Calibri"/>
                  <a:ea typeface="Calibri"/>
                  <a:cs typeface="Calibri"/>
                  <a:sym typeface="Calibri"/>
                </a:rPr>
              </a:br>
              <a:r>
                <a:rPr b="1" lang="es-ES" sz="900">
                  <a:solidFill>
                    <a:schemeClr val="lt1"/>
                  </a:solidFill>
                  <a:latin typeface="Calibri"/>
                  <a:ea typeface="Calibri"/>
                  <a:cs typeface="Calibri"/>
                  <a:sym typeface="Calibri"/>
                </a:rPr>
                <a:t>proveedores</a:t>
              </a:r>
              <a:endParaRPr sz="900">
                <a:solidFill>
                  <a:schemeClr val="lt1"/>
                </a:solidFill>
                <a:latin typeface="Calibri"/>
                <a:ea typeface="Calibri"/>
                <a:cs typeface="Calibri"/>
                <a:sym typeface="Calibri"/>
              </a:endParaRPr>
            </a:p>
          </p:txBody>
        </p:sp>
        <p:sp>
          <p:nvSpPr>
            <p:cNvPr id="69" name="Google Shape;69;p4"/>
            <p:cNvSpPr/>
            <p:nvPr/>
          </p:nvSpPr>
          <p:spPr>
            <a:xfrm>
              <a:off x="1442237" y="2754558"/>
              <a:ext cx="1003116" cy="1003116"/>
            </a:xfrm>
            <a:prstGeom prst="ellipse">
              <a:avLst/>
            </a:prstGeom>
            <a:solidFill>
              <a:srgbClr val="EBCB49"/>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txBox="1"/>
            <p:nvPr/>
          </p:nvSpPr>
          <p:spPr>
            <a:xfrm>
              <a:off x="1589140" y="2901461"/>
              <a:ext cx="709310" cy="709310"/>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chemeClr val="lt1"/>
                </a:buClr>
                <a:buSzPts val="900"/>
                <a:buFont typeface="Calibri"/>
                <a:buNone/>
              </a:pPr>
              <a:r>
                <a:rPr b="1" lang="es-ES" sz="900">
                  <a:solidFill>
                    <a:schemeClr val="lt1"/>
                  </a:solidFill>
                  <a:latin typeface="Calibri"/>
                  <a:ea typeface="Calibri"/>
                  <a:cs typeface="Calibri"/>
                  <a:sym typeface="Calibri"/>
                </a:rPr>
                <a:t>Poder de negociación </a:t>
              </a:r>
              <a:br>
                <a:rPr b="1" lang="es-ES" sz="900">
                  <a:solidFill>
                    <a:schemeClr val="lt1"/>
                  </a:solidFill>
                  <a:latin typeface="Calibri"/>
                  <a:ea typeface="Calibri"/>
                  <a:cs typeface="Calibri"/>
                  <a:sym typeface="Calibri"/>
                </a:rPr>
              </a:br>
              <a:r>
                <a:rPr b="1" lang="es-ES" sz="900">
                  <a:solidFill>
                    <a:schemeClr val="lt1"/>
                  </a:solidFill>
                  <a:latin typeface="Calibri"/>
                  <a:ea typeface="Calibri"/>
                  <a:cs typeface="Calibri"/>
                  <a:sym typeface="Calibri"/>
                </a:rPr>
                <a:t>de los compradores</a:t>
              </a:r>
              <a:endParaRPr sz="900">
                <a:solidFill>
                  <a:schemeClr val="lt1"/>
                </a:solidFill>
                <a:latin typeface="Calibri"/>
                <a:ea typeface="Calibri"/>
                <a:cs typeface="Calibri"/>
                <a:sym typeface="Calibri"/>
              </a:endParaRPr>
            </a:p>
          </p:txBody>
        </p:sp>
        <p:sp>
          <p:nvSpPr>
            <p:cNvPr id="71" name="Google Shape;71;p4"/>
            <p:cNvSpPr/>
            <p:nvPr/>
          </p:nvSpPr>
          <p:spPr>
            <a:xfrm>
              <a:off x="889384" y="1053053"/>
              <a:ext cx="1003116" cy="1003116"/>
            </a:xfrm>
            <a:prstGeom prst="ellipse">
              <a:avLst/>
            </a:prstGeom>
            <a:solidFill>
              <a:srgbClr val="9CC606"/>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txBox="1"/>
            <p:nvPr/>
          </p:nvSpPr>
          <p:spPr>
            <a:xfrm>
              <a:off x="1036287" y="1199956"/>
              <a:ext cx="709310" cy="709310"/>
            </a:xfrm>
            <a:prstGeom prst="rect">
              <a:avLst/>
            </a:prstGeom>
            <a:noFill/>
            <a:ln>
              <a:noFill/>
            </a:ln>
          </p:spPr>
          <p:txBody>
            <a:bodyPr anchorCtr="0" anchor="ctr" bIns="11425" lIns="11425" spcFirstLastPara="1" rIns="11425" wrap="square" tIns="11425">
              <a:noAutofit/>
            </a:bodyPr>
            <a:lstStyle/>
            <a:p>
              <a:pPr indent="0" lvl="0" marL="0" marR="0" rtl="0" algn="ctr">
                <a:lnSpc>
                  <a:spcPct val="90000"/>
                </a:lnSpc>
                <a:spcBef>
                  <a:spcPts val="0"/>
                </a:spcBef>
                <a:spcAft>
                  <a:spcPts val="0"/>
                </a:spcAft>
                <a:buClr>
                  <a:schemeClr val="lt1"/>
                </a:buClr>
                <a:buSzPts val="900"/>
                <a:buFont typeface="Calibri"/>
                <a:buNone/>
              </a:pPr>
              <a:r>
                <a:rPr b="1" lang="es-ES" sz="900">
                  <a:solidFill>
                    <a:schemeClr val="lt1"/>
                  </a:solidFill>
                  <a:latin typeface="Calibri"/>
                  <a:ea typeface="Calibri"/>
                  <a:cs typeface="Calibri"/>
                  <a:sym typeface="Calibri"/>
                </a:rPr>
                <a:t>Amenaza </a:t>
              </a:r>
              <a:br>
                <a:rPr b="1" lang="es-ES" sz="900">
                  <a:solidFill>
                    <a:schemeClr val="lt1"/>
                  </a:solidFill>
                  <a:latin typeface="Calibri"/>
                  <a:ea typeface="Calibri"/>
                  <a:cs typeface="Calibri"/>
                  <a:sym typeface="Calibri"/>
                </a:rPr>
              </a:br>
              <a:r>
                <a:rPr b="1" lang="es-ES" sz="900">
                  <a:solidFill>
                    <a:schemeClr val="lt1"/>
                  </a:solidFill>
                  <a:latin typeface="Calibri"/>
                  <a:ea typeface="Calibri"/>
                  <a:cs typeface="Calibri"/>
                  <a:sym typeface="Calibri"/>
                </a:rPr>
                <a:t>de ingreso </a:t>
              </a:r>
              <a:br>
                <a:rPr b="1" lang="es-ES" sz="900">
                  <a:solidFill>
                    <a:schemeClr val="lt1"/>
                  </a:solidFill>
                  <a:latin typeface="Calibri"/>
                  <a:ea typeface="Calibri"/>
                  <a:cs typeface="Calibri"/>
                  <a:sym typeface="Calibri"/>
                </a:rPr>
              </a:br>
              <a:r>
                <a:rPr b="1" lang="es-ES" sz="900">
                  <a:solidFill>
                    <a:schemeClr val="lt1"/>
                  </a:solidFill>
                  <a:latin typeface="Calibri"/>
                  <a:ea typeface="Calibri"/>
                  <a:cs typeface="Calibri"/>
                  <a:sym typeface="Calibri"/>
                </a:rPr>
                <a:t>de bienes sustitutos</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5"/>
          <p:cNvPicPr preferRelativeResize="0"/>
          <p:nvPr/>
        </p:nvPicPr>
        <p:blipFill rotWithShape="1">
          <a:blip r:embed="rId3">
            <a:alphaModFix/>
          </a:blip>
          <a:srcRect b="51790" l="0" r="0" t="0"/>
          <a:stretch/>
        </p:blipFill>
        <p:spPr>
          <a:xfrm>
            <a:off x="-25619" y="362265"/>
            <a:ext cx="470119" cy="155260"/>
          </a:xfrm>
          <a:prstGeom prst="rect">
            <a:avLst/>
          </a:prstGeom>
          <a:noFill/>
          <a:ln>
            <a:noFill/>
          </a:ln>
        </p:spPr>
      </p:pic>
      <p:sp>
        <p:nvSpPr>
          <p:cNvPr id="79" name="Google Shape;79;p5"/>
          <p:cNvSpPr/>
          <p:nvPr/>
        </p:nvSpPr>
        <p:spPr>
          <a:xfrm>
            <a:off x="511153" y="331345"/>
            <a:ext cx="7204493" cy="2308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ES" sz="1500">
                <a:solidFill>
                  <a:srgbClr val="15BDAD"/>
                </a:solidFill>
                <a:latin typeface="Calibri"/>
                <a:ea typeface="Calibri"/>
                <a:cs typeface="Calibri"/>
                <a:sym typeface="Calibri"/>
              </a:rPr>
              <a:t>ANÁLISIS DE LAS CINCO FUERZAS DE PORTER</a:t>
            </a:r>
            <a:endParaRPr/>
          </a:p>
        </p:txBody>
      </p:sp>
      <p:sp>
        <p:nvSpPr>
          <p:cNvPr id="80" name="Google Shape;80;p5"/>
          <p:cNvSpPr/>
          <p:nvPr/>
        </p:nvSpPr>
        <p:spPr>
          <a:xfrm>
            <a:off x="511154" y="1471825"/>
            <a:ext cx="3776034" cy="34470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s-ES" sz="1600">
                <a:solidFill>
                  <a:schemeClr val="dk1"/>
                </a:solidFill>
                <a:latin typeface="Calibri"/>
                <a:ea typeface="Calibri"/>
                <a:cs typeface="Calibri"/>
                <a:sym typeface="Calibri"/>
              </a:rPr>
              <a:t>A. LA RIVALIDAD ENTRE LOS COMPETIDORES</a:t>
            </a:r>
            <a:endParaRPr/>
          </a:p>
          <a:p>
            <a:pPr indent="-179388" lvl="0" marL="179388" marR="0" rtl="0" algn="l">
              <a:spcBef>
                <a:spcPts val="0"/>
              </a:spcBef>
              <a:spcAft>
                <a:spcPts val="0"/>
              </a:spcAft>
              <a:buClr>
                <a:schemeClr val="dk2"/>
              </a:buClr>
              <a:buSzPts val="1600"/>
              <a:buFont typeface="Arial"/>
              <a:buChar char="•"/>
            </a:pPr>
            <a:r>
              <a:rPr lang="es-ES" sz="1600">
                <a:solidFill>
                  <a:schemeClr val="dk2"/>
                </a:solidFill>
                <a:latin typeface="Calibri"/>
                <a:ea typeface="Calibri"/>
                <a:cs typeface="Calibri"/>
                <a:sym typeface="Calibri"/>
              </a:rPr>
              <a:t>Se refiere a qué tan intensa es la rivalidad entre las empresas que compiten directamente en una misma industria, ofreciendo el mismo tipo de producto.</a:t>
            </a:r>
            <a:endParaRPr/>
          </a:p>
          <a:p>
            <a:pPr indent="-77788" lvl="0" marL="179388" marR="0" rtl="0" algn="l">
              <a:spcBef>
                <a:spcPts val="0"/>
              </a:spcBef>
              <a:spcAft>
                <a:spcPts val="0"/>
              </a:spcAft>
              <a:buClr>
                <a:schemeClr val="dk1"/>
              </a:buClr>
              <a:buSzPts val="1600"/>
              <a:buFont typeface="Arial"/>
              <a:buNone/>
            </a:pPr>
            <a:r>
              <a:t/>
            </a:r>
            <a:endParaRPr sz="1600">
              <a:solidFill>
                <a:schemeClr val="dk2"/>
              </a:solidFill>
              <a:latin typeface="Calibri"/>
              <a:ea typeface="Calibri"/>
              <a:cs typeface="Calibri"/>
              <a:sym typeface="Calibri"/>
            </a:endParaRPr>
          </a:p>
          <a:p>
            <a:pPr indent="-179388" lvl="0" marL="179388" marR="0" rtl="0" algn="l">
              <a:spcBef>
                <a:spcPts val="0"/>
              </a:spcBef>
              <a:spcAft>
                <a:spcPts val="0"/>
              </a:spcAft>
              <a:buClr>
                <a:schemeClr val="dk2"/>
              </a:buClr>
              <a:buSzPts val="1600"/>
              <a:buFont typeface="Arial"/>
              <a:buChar char="•"/>
            </a:pPr>
            <a:r>
              <a:rPr lang="es-ES" sz="1600">
                <a:solidFill>
                  <a:schemeClr val="dk2"/>
                </a:solidFill>
                <a:latin typeface="Calibri"/>
                <a:ea typeface="Calibri"/>
                <a:cs typeface="Calibri"/>
                <a:sym typeface="Calibri"/>
              </a:rPr>
              <a:t>Una fuerte rivalidad entre competidores se da cuando existe una gran cantidad de estrategias destinadas a superar a los demás, como por ejemplo:  inversión en infraestructura y locales, guerras de precios, campañas publicitarias agresivas, promociones y constante lanzamiento de nuevos productos.</a:t>
            </a:r>
            <a:endParaRPr/>
          </a:p>
        </p:txBody>
      </p:sp>
      <p:pic>
        <p:nvPicPr>
          <p:cNvPr descr="C:\Users\peru\Pictures\Coca vs Pepsi.jpg" id="81" name="Google Shape;81;p5"/>
          <p:cNvPicPr preferRelativeResize="0"/>
          <p:nvPr/>
        </p:nvPicPr>
        <p:blipFill rotWithShape="1">
          <a:blip r:embed="rId4">
            <a:alphaModFix/>
          </a:blip>
          <a:srcRect b="0" l="0" r="0" t="0"/>
          <a:stretch/>
        </p:blipFill>
        <p:spPr>
          <a:xfrm>
            <a:off x="4733901" y="1450053"/>
            <a:ext cx="3962243" cy="297204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6"/>
          <p:cNvSpPr/>
          <p:nvPr/>
        </p:nvSpPr>
        <p:spPr>
          <a:xfrm>
            <a:off x="4248150" y="1482906"/>
            <a:ext cx="4392613" cy="34470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s-ES" sz="1600">
                <a:solidFill>
                  <a:schemeClr val="dk1"/>
                </a:solidFill>
                <a:latin typeface="Calibri"/>
                <a:ea typeface="Calibri"/>
                <a:cs typeface="Calibri"/>
                <a:sym typeface="Calibri"/>
              </a:rPr>
              <a:t>B. AMENAZA DE ENTRADA DE NUEVOS COMPETIDORES</a:t>
            </a:r>
            <a:endParaRPr/>
          </a:p>
          <a:p>
            <a:pPr indent="-179388" lvl="0" marL="179388" marR="0" rtl="0" algn="l">
              <a:spcBef>
                <a:spcPts val="0"/>
              </a:spcBef>
              <a:spcAft>
                <a:spcPts val="0"/>
              </a:spcAft>
              <a:buClr>
                <a:schemeClr val="dk2"/>
              </a:buClr>
              <a:buSzPts val="1600"/>
              <a:buFont typeface="Arial"/>
              <a:buChar char="•"/>
            </a:pPr>
            <a:r>
              <a:rPr lang="es-ES" sz="1600">
                <a:solidFill>
                  <a:schemeClr val="dk2"/>
                </a:solidFill>
                <a:latin typeface="Calibri"/>
                <a:ea typeface="Calibri"/>
                <a:cs typeface="Calibri"/>
                <a:sym typeface="Calibri"/>
              </a:rPr>
              <a:t>Se refiere a la probabilidad de que ingresen a la industria empresas que producen o venden el mismo tipo de producto.</a:t>
            </a:r>
            <a:endParaRPr/>
          </a:p>
          <a:p>
            <a:pPr indent="-77788" lvl="0" marL="179388" marR="0" rtl="0" algn="l">
              <a:spcBef>
                <a:spcPts val="0"/>
              </a:spcBef>
              <a:spcAft>
                <a:spcPts val="0"/>
              </a:spcAft>
              <a:buClr>
                <a:schemeClr val="dk1"/>
              </a:buClr>
              <a:buSzPts val="1600"/>
              <a:buFont typeface="Arial"/>
              <a:buNone/>
            </a:pPr>
            <a:r>
              <a:t/>
            </a:r>
            <a:endParaRPr sz="1600">
              <a:solidFill>
                <a:schemeClr val="dk2"/>
              </a:solidFill>
              <a:latin typeface="Calibri"/>
              <a:ea typeface="Calibri"/>
              <a:cs typeface="Calibri"/>
              <a:sym typeface="Calibri"/>
            </a:endParaRPr>
          </a:p>
          <a:p>
            <a:pPr indent="-179388" lvl="0" marL="179388" marR="0" rtl="0" algn="l">
              <a:spcBef>
                <a:spcPts val="0"/>
              </a:spcBef>
              <a:spcAft>
                <a:spcPts val="0"/>
              </a:spcAft>
              <a:buClr>
                <a:schemeClr val="dk2"/>
              </a:buClr>
              <a:buSzPts val="1600"/>
              <a:buFont typeface="Arial"/>
              <a:buChar char="•"/>
            </a:pPr>
            <a:r>
              <a:rPr lang="es-ES" sz="1600">
                <a:solidFill>
                  <a:schemeClr val="dk2"/>
                </a:solidFill>
                <a:latin typeface="Calibri"/>
                <a:ea typeface="Calibri"/>
                <a:cs typeface="Calibri"/>
                <a:sym typeface="Calibri"/>
              </a:rPr>
              <a:t>Si las empresas pueden ingresar con facilidad </a:t>
            </a:r>
            <a:br>
              <a:rPr lang="es-ES" sz="1600">
                <a:solidFill>
                  <a:schemeClr val="dk2"/>
                </a:solidFill>
                <a:latin typeface="Calibri"/>
                <a:ea typeface="Calibri"/>
                <a:cs typeface="Calibri"/>
                <a:sym typeface="Calibri"/>
              </a:rPr>
            </a:br>
            <a:r>
              <a:rPr lang="es-ES" sz="1600">
                <a:solidFill>
                  <a:schemeClr val="dk2"/>
                </a:solidFill>
                <a:latin typeface="Calibri"/>
                <a:ea typeface="Calibri"/>
                <a:cs typeface="Calibri"/>
                <a:sym typeface="Calibri"/>
              </a:rPr>
              <a:t>a una industria, la intensidad de la </a:t>
            </a:r>
            <a:br>
              <a:rPr lang="es-ES" sz="1600">
                <a:solidFill>
                  <a:schemeClr val="dk2"/>
                </a:solidFill>
                <a:latin typeface="Calibri"/>
                <a:ea typeface="Calibri"/>
                <a:cs typeface="Calibri"/>
                <a:sym typeface="Calibri"/>
              </a:rPr>
            </a:br>
            <a:r>
              <a:rPr lang="es-ES" sz="1600">
                <a:solidFill>
                  <a:schemeClr val="dk2"/>
                </a:solidFill>
                <a:latin typeface="Calibri"/>
                <a:ea typeface="Calibri"/>
                <a:cs typeface="Calibri"/>
                <a:sym typeface="Calibri"/>
              </a:rPr>
              <a:t>competencia aumentará.</a:t>
            </a:r>
            <a:endParaRPr/>
          </a:p>
          <a:p>
            <a:pPr indent="-77788" lvl="0" marL="179388" marR="0" rtl="0" algn="l">
              <a:spcBef>
                <a:spcPts val="0"/>
              </a:spcBef>
              <a:spcAft>
                <a:spcPts val="0"/>
              </a:spcAft>
              <a:buClr>
                <a:schemeClr val="dk1"/>
              </a:buClr>
              <a:buSzPts val="1600"/>
              <a:buFont typeface="Arial"/>
              <a:buNone/>
            </a:pPr>
            <a:r>
              <a:t/>
            </a:r>
            <a:endParaRPr sz="1600">
              <a:solidFill>
                <a:schemeClr val="dk2"/>
              </a:solidFill>
              <a:latin typeface="Calibri"/>
              <a:ea typeface="Calibri"/>
              <a:cs typeface="Calibri"/>
              <a:sym typeface="Calibri"/>
            </a:endParaRPr>
          </a:p>
          <a:p>
            <a:pPr indent="-179388" lvl="0" marL="179388" marR="0" rtl="0" algn="l">
              <a:spcBef>
                <a:spcPts val="0"/>
              </a:spcBef>
              <a:spcAft>
                <a:spcPts val="0"/>
              </a:spcAft>
              <a:buClr>
                <a:schemeClr val="dk2"/>
              </a:buClr>
              <a:buSzPts val="1600"/>
              <a:buFont typeface="Arial"/>
              <a:buChar char="•"/>
            </a:pPr>
            <a:r>
              <a:rPr lang="es-ES" sz="1600">
                <a:solidFill>
                  <a:schemeClr val="dk2"/>
                </a:solidFill>
                <a:latin typeface="Calibri"/>
                <a:ea typeface="Calibri"/>
                <a:cs typeface="Calibri"/>
                <a:sym typeface="Calibri"/>
              </a:rPr>
              <a:t>Antes de ingresar, las empresas deben evaluar la existencia de barreras de entrada (es cualquier obstáculo que la empresa debe superar para entrar a competir).</a:t>
            </a:r>
            <a:endParaRPr/>
          </a:p>
        </p:txBody>
      </p:sp>
      <p:pic>
        <p:nvPicPr>
          <p:cNvPr id="88" name="Google Shape;88;p6"/>
          <p:cNvPicPr preferRelativeResize="0"/>
          <p:nvPr/>
        </p:nvPicPr>
        <p:blipFill rotWithShape="1">
          <a:blip r:embed="rId3">
            <a:alphaModFix/>
          </a:blip>
          <a:srcRect b="0" l="-333" r="19343" t="0"/>
          <a:stretch/>
        </p:blipFill>
        <p:spPr>
          <a:xfrm>
            <a:off x="-29028" y="517525"/>
            <a:ext cx="3854580" cy="4679950"/>
          </a:xfrm>
          <a:prstGeom prst="rect">
            <a:avLst/>
          </a:prstGeom>
          <a:noFill/>
          <a:ln>
            <a:noFill/>
          </a:ln>
        </p:spPr>
      </p:pic>
      <p:grpSp>
        <p:nvGrpSpPr>
          <p:cNvPr id="89" name="Google Shape;89;p6"/>
          <p:cNvGrpSpPr/>
          <p:nvPr/>
        </p:nvGrpSpPr>
        <p:grpSpPr>
          <a:xfrm>
            <a:off x="3446420" y="464521"/>
            <a:ext cx="758263" cy="758263"/>
            <a:chOff x="4372256" y="464521"/>
            <a:chExt cx="758263" cy="758263"/>
          </a:xfrm>
        </p:grpSpPr>
        <p:grpSp>
          <p:nvGrpSpPr>
            <p:cNvPr id="90" name="Google Shape;90;p6"/>
            <p:cNvGrpSpPr/>
            <p:nvPr/>
          </p:nvGrpSpPr>
          <p:grpSpPr>
            <a:xfrm>
              <a:off x="4372256" y="464521"/>
              <a:ext cx="758263" cy="758263"/>
              <a:chOff x="4306706" y="470579"/>
              <a:chExt cx="758263" cy="758263"/>
            </a:xfrm>
          </p:grpSpPr>
          <p:sp>
            <p:nvSpPr>
              <p:cNvPr id="91" name="Google Shape;91;p6"/>
              <p:cNvSpPr/>
              <p:nvPr/>
            </p:nvSpPr>
            <p:spPr>
              <a:xfrm>
                <a:off x="4306706" y="470579"/>
                <a:ext cx="758263" cy="75826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 name="Google Shape;92;p6"/>
              <p:cNvSpPr/>
              <p:nvPr/>
            </p:nvSpPr>
            <p:spPr>
              <a:xfrm>
                <a:off x="4359346" y="523219"/>
                <a:ext cx="652982" cy="652982"/>
              </a:xfrm>
              <a:prstGeom prst="ellipse">
                <a:avLst/>
              </a:prstGeom>
              <a:solidFill>
                <a:srgbClr val="D71B8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id="93" name="Google Shape;93;p6"/>
            <p:cNvPicPr preferRelativeResize="0"/>
            <p:nvPr/>
          </p:nvPicPr>
          <p:blipFill rotWithShape="1">
            <a:blip r:embed="rId4">
              <a:alphaModFix/>
            </a:blip>
            <a:srcRect b="0" l="0" r="0" t="0"/>
            <a:stretch/>
          </p:blipFill>
          <p:spPr>
            <a:xfrm>
              <a:off x="4560016" y="655617"/>
              <a:ext cx="396448" cy="369589"/>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7"/>
          <p:cNvPicPr preferRelativeResize="0"/>
          <p:nvPr/>
        </p:nvPicPr>
        <p:blipFill rotWithShape="1">
          <a:blip r:embed="rId3">
            <a:alphaModFix/>
          </a:blip>
          <a:srcRect b="1924" l="29978" r="25883" t="1234"/>
          <a:stretch/>
        </p:blipFill>
        <p:spPr>
          <a:xfrm>
            <a:off x="-1" y="517525"/>
            <a:ext cx="3816351" cy="4679950"/>
          </a:xfrm>
          <a:prstGeom prst="rect">
            <a:avLst/>
          </a:prstGeom>
          <a:noFill/>
          <a:ln>
            <a:noFill/>
          </a:ln>
        </p:spPr>
      </p:pic>
      <p:sp>
        <p:nvSpPr>
          <p:cNvPr id="100" name="Google Shape;100;p7"/>
          <p:cNvSpPr/>
          <p:nvPr/>
        </p:nvSpPr>
        <p:spPr>
          <a:xfrm>
            <a:off x="4248150" y="1488621"/>
            <a:ext cx="4392613" cy="241296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s-ES" sz="1600">
                <a:solidFill>
                  <a:schemeClr val="dk1"/>
                </a:solidFill>
                <a:latin typeface="Calibri"/>
                <a:ea typeface="Calibri"/>
                <a:cs typeface="Calibri"/>
                <a:sym typeface="Calibri"/>
              </a:rPr>
              <a:t>ALGUNAS BARRERAS DE ENTRADA SON:</a:t>
            </a:r>
            <a:endParaRPr sz="1600">
              <a:solidFill>
                <a:schemeClr val="dk1"/>
              </a:solidFill>
              <a:latin typeface="Calibri"/>
              <a:ea typeface="Calibri"/>
              <a:cs typeface="Calibri"/>
              <a:sym typeface="Calibri"/>
            </a:endParaRPr>
          </a:p>
          <a:p>
            <a:pPr indent="-179388" lvl="0" marL="179388" marR="0" rtl="0" algn="l">
              <a:lnSpc>
                <a:spcPct val="110000"/>
              </a:lnSpc>
              <a:spcBef>
                <a:spcPts val="0"/>
              </a:spcBef>
              <a:spcAft>
                <a:spcPts val="0"/>
              </a:spcAft>
              <a:buClr>
                <a:schemeClr val="dk1"/>
              </a:buClr>
              <a:buSzPts val="1600"/>
              <a:buFont typeface="Arial"/>
              <a:buChar char="•"/>
            </a:pPr>
            <a:r>
              <a:rPr lang="es-ES" sz="1600">
                <a:solidFill>
                  <a:schemeClr val="dk1"/>
                </a:solidFill>
                <a:latin typeface="Calibri"/>
                <a:ea typeface="Calibri"/>
                <a:cs typeface="Calibri"/>
                <a:sym typeface="Calibri"/>
              </a:rPr>
              <a:t>Fuerte lealtad del consumidor hacia </a:t>
            </a:r>
            <a:br>
              <a:rPr lang="es-ES" sz="1600">
                <a:solidFill>
                  <a:schemeClr val="dk1"/>
                </a:solidFill>
                <a:latin typeface="Calibri"/>
                <a:ea typeface="Calibri"/>
                <a:cs typeface="Calibri"/>
                <a:sym typeface="Calibri"/>
              </a:rPr>
            </a:br>
            <a:r>
              <a:rPr lang="es-ES" sz="1600">
                <a:solidFill>
                  <a:schemeClr val="dk1"/>
                </a:solidFill>
                <a:latin typeface="Calibri"/>
                <a:ea typeface="Calibri"/>
                <a:cs typeface="Calibri"/>
                <a:sym typeface="Calibri"/>
              </a:rPr>
              <a:t>determinadas marcas</a:t>
            </a:r>
            <a:endParaRPr/>
          </a:p>
          <a:p>
            <a:pPr indent="-179388" lvl="0" marL="179388" marR="0" rtl="0" algn="l">
              <a:lnSpc>
                <a:spcPct val="110000"/>
              </a:lnSpc>
              <a:spcBef>
                <a:spcPts val="0"/>
              </a:spcBef>
              <a:spcAft>
                <a:spcPts val="0"/>
              </a:spcAft>
              <a:buClr>
                <a:schemeClr val="dk1"/>
              </a:buClr>
              <a:buSzPts val="1600"/>
              <a:buFont typeface="Arial"/>
              <a:buChar char="•"/>
            </a:pPr>
            <a:r>
              <a:rPr lang="es-ES" sz="1600">
                <a:solidFill>
                  <a:schemeClr val="dk1"/>
                </a:solidFill>
                <a:latin typeface="Calibri"/>
                <a:ea typeface="Calibri"/>
                <a:cs typeface="Calibri"/>
                <a:sym typeface="Calibri"/>
              </a:rPr>
              <a:t>Necesidad de invertir mucho capital</a:t>
            </a:r>
            <a:endParaRPr/>
          </a:p>
          <a:p>
            <a:pPr indent="-179388" lvl="0" marL="179388" marR="0" rtl="0" algn="l">
              <a:lnSpc>
                <a:spcPct val="110000"/>
              </a:lnSpc>
              <a:spcBef>
                <a:spcPts val="0"/>
              </a:spcBef>
              <a:spcAft>
                <a:spcPts val="0"/>
              </a:spcAft>
              <a:buClr>
                <a:schemeClr val="dk1"/>
              </a:buClr>
              <a:buSzPts val="1600"/>
              <a:buFont typeface="Arial"/>
              <a:buChar char="•"/>
            </a:pPr>
            <a:r>
              <a:rPr lang="es-ES" sz="1600">
                <a:solidFill>
                  <a:schemeClr val="dk1"/>
                </a:solidFill>
                <a:latin typeface="Calibri"/>
                <a:ea typeface="Calibri"/>
                <a:cs typeface="Calibri"/>
                <a:sym typeface="Calibri"/>
              </a:rPr>
              <a:t>Falta de canales adecuados de distribución</a:t>
            </a:r>
            <a:endParaRPr/>
          </a:p>
          <a:p>
            <a:pPr indent="-179388" lvl="0" marL="179388" marR="0" rtl="0" algn="l">
              <a:lnSpc>
                <a:spcPct val="110000"/>
              </a:lnSpc>
              <a:spcBef>
                <a:spcPts val="0"/>
              </a:spcBef>
              <a:spcAft>
                <a:spcPts val="0"/>
              </a:spcAft>
              <a:buClr>
                <a:schemeClr val="dk1"/>
              </a:buClr>
              <a:buSzPts val="1600"/>
              <a:buFont typeface="Arial"/>
              <a:buChar char="•"/>
            </a:pPr>
            <a:r>
              <a:rPr lang="es-ES" sz="1600">
                <a:solidFill>
                  <a:schemeClr val="dk1"/>
                </a:solidFill>
                <a:latin typeface="Calibri"/>
                <a:ea typeface="Calibri"/>
                <a:cs typeface="Calibri"/>
                <a:sym typeface="Calibri"/>
              </a:rPr>
              <a:t>Existencia de un mercado saturado</a:t>
            </a:r>
            <a:endParaRPr/>
          </a:p>
          <a:p>
            <a:pPr indent="-179388" lvl="0" marL="179388" marR="0" rtl="0" algn="l">
              <a:lnSpc>
                <a:spcPct val="110000"/>
              </a:lnSpc>
              <a:spcBef>
                <a:spcPts val="0"/>
              </a:spcBef>
              <a:spcAft>
                <a:spcPts val="0"/>
              </a:spcAft>
              <a:buClr>
                <a:schemeClr val="dk1"/>
              </a:buClr>
              <a:buSzPts val="1600"/>
              <a:buFont typeface="Arial"/>
              <a:buChar char="•"/>
            </a:pPr>
            <a:r>
              <a:rPr lang="es-ES" sz="1600">
                <a:solidFill>
                  <a:schemeClr val="dk1"/>
                </a:solidFill>
                <a:latin typeface="Calibri"/>
                <a:ea typeface="Calibri"/>
                <a:cs typeface="Calibri"/>
                <a:sym typeface="Calibri"/>
              </a:rPr>
              <a:t>Altos costos</a:t>
            </a:r>
            <a:endParaRPr/>
          </a:p>
          <a:p>
            <a:pPr indent="-179388" lvl="0" marL="179388" marR="0" rtl="0" algn="l">
              <a:lnSpc>
                <a:spcPct val="110000"/>
              </a:lnSpc>
              <a:spcBef>
                <a:spcPts val="0"/>
              </a:spcBef>
              <a:spcAft>
                <a:spcPts val="0"/>
              </a:spcAft>
              <a:buClr>
                <a:schemeClr val="dk1"/>
              </a:buClr>
              <a:buSzPts val="1600"/>
              <a:buFont typeface="Arial"/>
              <a:buChar char="•"/>
            </a:pPr>
            <a:r>
              <a:rPr lang="es-ES" sz="1600">
                <a:solidFill>
                  <a:schemeClr val="dk1"/>
                </a:solidFill>
                <a:latin typeface="Calibri"/>
                <a:ea typeface="Calibri"/>
                <a:cs typeface="Calibri"/>
                <a:sym typeface="Calibri"/>
              </a:rPr>
              <a:t>Barreras legales</a:t>
            </a:r>
            <a:endParaRPr/>
          </a:p>
          <a:p>
            <a:pPr indent="-179388" lvl="0" marL="179388" marR="0" rtl="0" algn="l">
              <a:lnSpc>
                <a:spcPct val="110000"/>
              </a:lnSpc>
              <a:spcBef>
                <a:spcPts val="0"/>
              </a:spcBef>
              <a:spcAft>
                <a:spcPts val="0"/>
              </a:spcAft>
              <a:buClr>
                <a:schemeClr val="dk1"/>
              </a:buClr>
              <a:buSzPts val="1600"/>
              <a:buFont typeface="Arial"/>
              <a:buChar char="•"/>
            </a:pPr>
            <a:r>
              <a:rPr lang="es-ES" sz="1600">
                <a:solidFill>
                  <a:schemeClr val="dk1"/>
                </a:solidFill>
                <a:latin typeface="Calibri"/>
                <a:ea typeface="Calibri"/>
                <a:cs typeface="Calibri"/>
                <a:sym typeface="Calibri"/>
              </a:rPr>
              <a:t>Competidores con productos muy superiores </a:t>
            </a:r>
            <a:endParaRPr/>
          </a:p>
        </p:txBody>
      </p:sp>
      <p:grpSp>
        <p:nvGrpSpPr>
          <p:cNvPr id="101" name="Google Shape;101;p7"/>
          <p:cNvGrpSpPr/>
          <p:nvPr/>
        </p:nvGrpSpPr>
        <p:grpSpPr>
          <a:xfrm>
            <a:off x="3451961" y="457881"/>
            <a:ext cx="758263" cy="758263"/>
            <a:chOff x="4507660" y="457881"/>
            <a:chExt cx="758263" cy="758263"/>
          </a:xfrm>
        </p:grpSpPr>
        <p:grpSp>
          <p:nvGrpSpPr>
            <p:cNvPr id="102" name="Google Shape;102;p7"/>
            <p:cNvGrpSpPr/>
            <p:nvPr/>
          </p:nvGrpSpPr>
          <p:grpSpPr>
            <a:xfrm>
              <a:off x="4507660" y="457881"/>
              <a:ext cx="758263" cy="758263"/>
              <a:chOff x="4306706" y="470579"/>
              <a:chExt cx="758263" cy="758263"/>
            </a:xfrm>
          </p:grpSpPr>
          <p:sp>
            <p:nvSpPr>
              <p:cNvPr id="103" name="Google Shape;103;p7"/>
              <p:cNvSpPr/>
              <p:nvPr/>
            </p:nvSpPr>
            <p:spPr>
              <a:xfrm>
                <a:off x="4306706" y="470579"/>
                <a:ext cx="758263" cy="75826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 name="Google Shape;104;p7"/>
              <p:cNvSpPr/>
              <p:nvPr/>
            </p:nvSpPr>
            <p:spPr>
              <a:xfrm>
                <a:off x="4359346" y="523219"/>
                <a:ext cx="652982" cy="652982"/>
              </a:xfrm>
              <a:prstGeom prst="ellipse">
                <a:avLst/>
              </a:prstGeom>
              <a:solidFill>
                <a:srgbClr val="15BDA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id="105" name="Google Shape;105;p7"/>
            <p:cNvPicPr preferRelativeResize="0"/>
            <p:nvPr/>
          </p:nvPicPr>
          <p:blipFill rotWithShape="1">
            <a:blip r:embed="rId4">
              <a:alphaModFix/>
            </a:blip>
            <a:srcRect b="0" l="0" r="0" t="0"/>
            <a:stretch/>
          </p:blipFill>
          <p:spPr>
            <a:xfrm>
              <a:off x="4709728" y="656837"/>
              <a:ext cx="354126" cy="370276"/>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8"/>
          <p:cNvSpPr/>
          <p:nvPr/>
        </p:nvSpPr>
        <p:spPr>
          <a:xfrm>
            <a:off x="511154" y="1472289"/>
            <a:ext cx="4097359" cy="295465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s-ES" sz="1600">
                <a:solidFill>
                  <a:schemeClr val="dk1"/>
                </a:solidFill>
                <a:latin typeface="Calibri"/>
                <a:ea typeface="Calibri"/>
                <a:cs typeface="Calibri"/>
                <a:sym typeface="Calibri"/>
              </a:rPr>
              <a:t>C. AMENAZA DE INGRESO DE PRODUCTOS SUSTITUTOS</a:t>
            </a:r>
            <a:endParaRPr/>
          </a:p>
          <a:p>
            <a:pPr indent="-179388" lvl="0" marL="179388" marR="0" rtl="0" algn="l">
              <a:spcBef>
                <a:spcPts val="0"/>
              </a:spcBef>
              <a:spcAft>
                <a:spcPts val="0"/>
              </a:spcAft>
              <a:buClr>
                <a:schemeClr val="dk1"/>
              </a:buClr>
              <a:buSzPts val="1600"/>
              <a:buFont typeface="Arial"/>
              <a:buChar char="•"/>
            </a:pPr>
            <a:r>
              <a:rPr lang="es-ES" sz="1600">
                <a:solidFill>
                  <a:schemeClr val="dk1"/>
                </a:solidFill>
                <a:latin typeface="Calibri"/>
                <a:ea typeface="Calibri"/>
                <a:cs typeface="Calibri"/>
                <a:sym typeface="Calibri"/>
              </a:rPr>
              <a:t>Productos sustitutos son aquellos que cubren </a:t>
            </a:r>
            <a:br>
              <a:rPr lang="es-ES" sz="1600">
                <a:solidFill>
                  <a:schemeClr val="dk1"/>
                </a:solidFill>
                <a:latin typeface="Calibri"/>
                <a:ea typeface="Calibri"/>
                <a:cs typeface="Calibri"/>
                <a:sym typeface="Calibri"/>
              </a:rPr>
            </a:br>
            <a:r>
              <a:rPr lang="es-ES" sz="1600">
                <a:solidFill>
                  <a:schemeClr val="dk1"/>
                </a:solidFill>
                <a:latin typeface="Calibri"/>
                <a:ea typeface="Calibri"/>
                <a:cs typeface="Calibri"/>
                <a:sym typeface="Calibri"/>
              </a:rPr>
              <a:t>la misma necesidad pero con los que no se compite directamente. </a:t>
            </a:r>
            <a:endParaRPr/>
          </a:p>
          <a:p>
            <a:pPr indent="-77788" lvl="0" marL="179388" marR="0" rtl="0" algn="l">
              <a:spcBef>
                <a:spcPts val="0"/>
              </a:spcBef>
              <a:spcAft>
                <a:spcPts val="0"/>
              </a:spcAft>
              <a:buClr>
                <a:schemeClr val="dk1"/>
              </a:buClr>
              <a:buSzPts val="1600"/>
              <a:buFont typeface="Arial"/>
              <a:buNone/>
            </a:pPr>
            <a:r>
              <a:t/>
            </a:r>
            <a:endParaRPr sz="1600">
              <a:solidFill>
                <a:schemeClr val="dk1"/>
              </a:solidFill>
              <a:latin typeface="Calibri"/>
              <a:ea typeface="Calibri"/>
              <a:cs typeface="Calibri"/>
              <a:sym typeface="Calibri"/>
            </a:endParaRPr>
          </a:p>
          <a:p>
            <a:pPr indent="-179388" lvl="0" marL="179388" marR="0" rtl="0" algn="l">
              <a:spcBef>
                <a:spcPts val="0"/>
              </a:spcBef>
              <a:spcAft>
                <a:spcPts val="0"/>
              </a:spcAft>
              <a:buClr>
                <a:schemeClr val="dk1"/>
              </a:buClr>
              <a:buSzPts val="1600"/>
              <a:buFont typeface="Arial"/>
              <a:buChar char="•"/>
            </a:pPr>
            <a:r>
              <a:rPr lang="es-ES" sz="1600">
                <a:solidFill>
                  <a:schemeClr val="dk1"/>
                </a:solidFill>
                <a:latin typeface="Calibri"/>
                <a:ea typeface="Calibri"/>
                <a:cs typeface="Calibri"/>
                <a:sym typeface="Calibri"/>
              </a:rPr>
              <a:t>Un mercado no es atractivo si existen productos sustitutos reales o potenciales. </a:t>
            </a:r>
            <a:endParaRPr/>
          </a:p>
          <a:p>
            <a:pPr indent="-77788" lvl="0" marL="179388" marR="0" rtl="0" algn="l">
              <a:spcBef>
                <a:spcPts val="0"/>
              </a:spcBef>
              <a:spcAft>
                <a:spcPts val="0"/>
              </a:spcAft>
              <a:buClr>
                <a:schemeClr val="dk1"/>
              </a:buClr>
              <a:buSzPts val="1600"/>
              <a:buFont typeface="Arial"/>
              <a:buNone/>
            </a:pPr>
            <a:r>
              <a:t/>
            </a:r>
            <a:endParaRPr sz="1600">
              <a:solidFill>
                <a:schemeClr val="dk1"/>
              </a:solidFill>
              <a:latin typeface="Calibri"/>
              <a:ea typeface="Calibri"/>
              <a:cs typeface="Calibri"/>
              <a:sym typeface="Calibri"/>
            </a:endParaRPr>
          </a:p>
          <a:p>
            <a:pPr indent="-179388" lvl="0" marL="179388" marR="0" rtl="0" algn="l">
              <a:spcBef>
                <a:spcPts val="0"/>
              </a:spcBef>
              <a:spcAft>
                <a:spcPts val="0"/>
              </a:spcAft>
              <a:buClr>
                <a:schemeClr val="dk1"/>
              </a:buClr>
              <a:buSzPts val="1600"/>
              <a:buFont typeface="Arial"/>
              <a:buChar char="•"/>
            </a:pPr>
            <a:r>
              <a:rPr lang="es-ES" sz="1600">
                <a:solidFill>
                  <a:schemeClr val="dk1"/>
                </a:solidFill>
                <a:latin typeface="Calibri"/>
                <a:ea typeface="Calibri"/>
                <a:cs typeface="Calibri"/>
                <a:sym typeface="Calibri"/>
              </a:rPr>
              <a:t>La situación se complica si los sustitutos están más avanzados tecnológicamente o  se venden a precios más bajos.</a:t>
            </a:r>
            <a:endParaRPr/>
          </a:p>
        </p:txBody>
      </p:sp>
      <p:pic>
        <p:nvPicPr>
          <p:cNvPr id="112" name="Google Shape;112;p8"/>
          <p:cNvPicPr preferRelativeResize="0"/>
          <p:nvPr/>
        </p:nvPicPr>
        <p:blipFill rotWithShape="1">
          <a:blip r:embed="rId3">
            <a:alphaModFix/>
          </a:blip>
          <a:srcRect b="0" l="0" r="0" t="0"/>
          <a:stretch/>
        </p:blipFill>
        <p:spPr>
          <a:xfrm>
            <a:off x="6894481" y="859081"/>
            <a:ext cx="1378661" cy="4596971"/>
          </a:xfrm>
          <a:prstGeom prst="rect">
            <a:avLst/>
          </a:prstGeom>
          <a:noFill/>
          <a:ln>
            <a:noFill/>
          </a:ln>
        </p:spPr>
      </p:pic>
      <p:pic>
        <p:nvPicPr>
          <p:cNvPr id="113" name="Google Shape;113;p8"/>
          <p:cNvPicPr preferRelativeResize="0"/>
          <p:nvPr/>
        </p:nvPicPr>
        <p:blipFill rotWithShape="1">
          <a:blip r:embed="rId4">
            <a:alphaModFix/>
          </a:blip>
          <a:srcRect b="0" l="0" r="0" t="0"/>
          <a:stretch/>
        </p:blipFill>
        <p:spPr>
          <a:xfrm>
            <a:off x="5477883" y="912813"/>
            <a:ext cx="1075318" cy="4246126"/>
          </a:xfrm>
          <a:prstGeom prst="rect">
            <a:avLst/>
          </a:prstGeom>
          <a:noFill/>
          <a:ln>
            <a:noFill/>
          </a:ln>
        </p:spPr>
      </p:pic>
      <p:pic>
        <p:nvPicPr>
          <p:cNvPr id="114" name="Google Shape;114;p8"/>
          <p:cNvPicPr preferRelativeResize="0"/>
          <p:nvPr/>
        </p:nvPicPr>
        <p:blipFill rotWithShape="1">
          <a:blip r:embed="rId5">
            <a:alphaModFix/>
          </a:blip>
          <a:srcRect b="51790" l="0" r="0" t="0"/>
          <a:stretch/>
        </p:blipFill>
        <p:spPr>
          <a:xfrm>
            <a:off x="-25619" y="362265"/>
            <a:ext cx="470119" cy="155260"/>
          </a:xfrm>
          <a:prstGeom prst="rect">
            <a:avLst/>
          </a:prstGeom>
          <a:noFill/>
          <a:ln>
            <a:noFill/>
          </a:ln>
        </p:spPr>
      </p:pic>
      <p:sp>
        <p:nvSpPr>
          <p:cNvPr id="115" name="Google Shape;115;p8"/>
          <p:cNvSpPr/>
          <p:nvPr/>
        </p:nvSpPr>
        <p:spPr>
          <a:xfrm>
            <a:off x="511153" y="331345"/>
            <a:ext cx="7204493" cy="2308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ES" sz="1500">
                <a:solidFill>
                  <a:srgbClr val="15BDAD"/>
                </a:solidFill>
                <a:latin typeface="Calibri"/>
                <a:ea typeface="Calibri"/>
                <a:cs typeface="Calibri"/>
                <a:sym typeface="Calibri"/>
              </a:rPr>
              <a:t>ANÁLISIS DE LAS CINCO FUERZAS DE PORTER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9"/>
          <p:cNvSpPr/>
          <p:nvPr/>
        </p:nvSpPr>
        <p:spPr>
          <a:xfrm>
            <a:off x="507342" y="912813"/>
            <a:ext cx="4101171" cy="392415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s-ES" sz="1500">
                <a:solidFill>
                  <a:schemeClr val="dk1"/>
                </a:solidFill>
                <a:latin typeface="Calibri"/>
                <a:ea typeface="Calibri"/>
                <a:cs typeface="Calibri"/>
                <a:sym typeface="Calibri"/>
              </a:rPr>
              <a:t>D. PODER DE NEGOCIACIÓN DE LOS PROVEEDORES</a:t>
            </a:r>
            <a:endParaRPr/>
          </a:p>
          <a:p>
            <a:pPr indent="-179388" lvl="0" marL="179388" marR="0" rtl="0" algn="l">
              <a:spcBef>
                <a:spcPts val="0"/>
              </a:spcBef>
              <a:spcAft>
                <a:spcPts val="0"/>
              </a:spcAft>
              <a:buClr>
                <a:schemeClr val="dk2"/>
              </a:buClr>
              <a:buSzPts val="1500"/>
              <a:buFont typeface="Arial"/>
              <a:buChar char="•"/>
            </a:pPr>
            <a:r>
              <a:rPr lang="es-ES" sz="1500">
                <a:solidFill>
                  <a:schemeClr val="dk2"/>
                </a:solidFill>
                <a:latin typeface="Calibri"/>
                <a:ea typeface="Calibri"/>
                <a:cs typeface="Calibri"/>
                <a:sym typeface="Calibri"/>
              </a:rPr>
              <a:t>El poder negociador hace referencia a la capacidad de poder cambiar las condiciones comerciales (precios, cantidades, plazos de pago, etc.)</a:t>
            </a:r>
            <a:endParaRPr/>
          </a:p>
          <a:p>
            <a:pPr indent="-84138" lvl="0" marL="179388" marR="0" rtl="0" algn="l">
              <a:spcBef>
                <a:spcPts val="0"/>
              </a:spcBef>
              <a:spcAft>
                <a:spcPts val="0"/>
              </a:spcAft>
              <a:buClr>
                <a:schemeClr val="dk1"/>
              </a:buClr>
              <a:buSzPts val="1500"/>
              <a:buFont typeface="Arial"/>
              <a:buNone/>
            </a:pPr>
            <a:r>
              <a:t/>
            </a:r>
            <a:endParaRPr sz="1500">
              <a:solidFill>
                <a:schemeClr val="dk2"/>
              </a:solidFill>
              <a:latin typeface="Calibri"/>
              <a:ea typeface="Calibri"/>
              <a:cs typeface="Calibri"/>
              <a:sym typeface="Calibri"/>
            </a:endParaRPr>
          </a:p>
          <a:p>
            <a:pPr indent="-179388" lvl="0" marL="179388" marR="0" rtl="0" algn="l">
              <a:spcBef>
                <a:spcPts val="0"/>
              </a:spcBef>
              <a:spcAft>
                <a:spcPts val="0"/>
              </a:spcAft>
              <a:buClr>
                <a:schemeClr val="dk2"/>
              </a:buClr>
              <a:buSzPts val="1500"/>
              <a:buFont typeface="Arial"/>
              <a:buChar char="•"/>
            </a:pPr>
            <a:r>
              <a:rPr lang="es-ES" sz="1500">
                <a:solidFill>
                  <a:schemeClr val="dk2"/>
                </a:solidFill>
                <a:latin typeface="Calibri"/>
                <a:ea typeface="Calibri"/>
                <a:cs typeface="Calibri"/>
                <a:sym typeface="Calibri"/>
              </a:rPr>
              <a:t>Un mercado o segmento del mercado no será atractivo cuando los proveedores sean pocos, estén organizados o tengan fuertes recursos que les permitan imponer sus condiciones.</a:t>
            </a:r>
            <a:endParaRPr/>
          </a:p>
          <a:p>
            <a:pPr indent="-84138" lvl="0" marL="179388" marR="0" rtl="0" algn="l">
              <a:spcBef>
                <a:spcPts val="0"/>
              </a:spcBef>
              <a:spcAft>
                <a:spcPts val="0"/>
              </a:spcAft>
              <a:buClr>
                <a:schemeClr val="dk1"/>
              </a:buClr>
              <a:buSzPts val="1500"/>
              <a:buFont typeface="Arial"/>
              <a:buNone/>
            </a:pPr>
            <a:r>
              <a:t/>
            </a:r>
            <a:endParaRPr sz="1500">
              <a:solidFill>
                <a:schemeClr val="dk2"/>
              </a:solidFill>
              <a:latin typeface="Calibri"/>
              <a:ea typeface="Calibri"/>
              <a:cs typeface="Calibri"/>
              <a:sym typeface="Calibri"/>
            </a:endParaRPr>
          </a:p>
          <a:p>
            <a:pPr indent="-179388" lvl="0" marL="179388" marR="0" rtl="0" algn="l">
              <a:spcBef>
                <a:spcPts val="0"/>
              </a:spcBef>
              <a:spcAft>
                <a:spcPts val="0"/>
              </a:spcAft>
              <a:buClr>
                <a:schemeClr val="dk2"/>
              </a:buClr>
              <a:buSzPts val="1500"/>
              <a:buFont typeface="Arial"/>
              <a:buChar char="•"/>
            </a:pPr>
            <a:r>
              <a:rPr lang="es-ES" sz="1500">
                <a:solidFill>
                  <a:schemeClr val="dk2"/>
                </a:solidFill>
                <a:latin typeface="Calibri"/>
                <a:ea typeface="Calibri"/>
                <a:cs typeface="Calibri"/>
                <a:sym typeface="Calibri"/>
              </a:rPr>
              <a:t>La situación se complica aún más si los insumos que suministran son claves para la empresa, no tienen sustitutos o si son pocas las empresas que los proveen. </a:t>
            </a:r>
            <a:endParaRPr/>
          </a:p>
          <a:p>
            <a:pPr indent="-84138" lvl="0" marL="179388" marR="0" rtl="0" algn="l">
              <a:spcBef>
                <a:spcPts val="0"/>
              </a:spcBef>
              <a:spcAft>
                <a:spcPts val="0"/>
              </a:spcAft>
              <a:buClr>
                <a:schemeClr val="dk1"/>
              </a:buClr>
              <a:buSzPts val="1500"/>
              <a:buFont typeface="Arial"/>
              <a:buNone/>
            </a:pPr>
            <a:r>
              <a:t/>
            </a:r>
            <a:endParaRPr sz="1500">
              <a:solidFill>
                <a:schemeClr val="dk2"/>
              </a:solidFill>
              <a:latin typeface="Calibri"/>
              <a:ea typeface="Calibri"/>
              <a:cs typeface="Calibri"/>
              <a:sym typeface="Calibri"/>
            </a:endParaRPr>
          </a:p>
          <a:p>
            <a:pPr indent="-179388" lvl="0" marL="179388" marR="0" rtl="0" algn="l">
              <a:spcBef>
                <a:spcPts val="0"/>
              </a:spcBef>
              <a:spcAft>
                <a:spcPts val="0"/>
              </a:spcAft>
              <a:buClr>
                <a:schemeClr val="dk2"/>
              </a:buClr>
              <a:buSzPts val="1500"/>
              <a:buFont typeface="Arial"/>
              <a:buChar char="•"/>
            </a:pPr>
            <a:r>
              <a:rPr lang="es-ES" sz="1500">
                <a:solidFill>
                  <a:schemeClr val="dk2"/>
                </a:solidFill>
                <a:latin typeface="Calibri"/>
                <a:ea typeface="Calibri"/>
                <a:cs typeface="Calibri"/>
                <a:sym typeface="Calibri"/>
              </a:rPr>
              <a:t>A menor cantidad de proveedores de un insumo, mayor poder negociador tendrán. </a:t>
            </a:r>
            <a:endParaRPr/>
          </a:p>
        </p:txBody>
      </p:sp>
      <p:pic>
        <p:nvPicPr>
          <p:cNvPr id="122" name="Google Shape;122;p9"/>
          <p:cNvPicPr preferRelativeResize="0"/>
          <p:nvPr/>
        </p:nvPicPr>
        <p:blipFill rotWithShape="1">
          <a:blip r:embed="rId3">
            <a:alphaModFix/>
          </a:blip>
          <a:srcRect b="0" l="0" r="0" t="0"/>
          <a:stretch/>
        </p:blipFill>
        <p:spPr>
          <a:xfrm>
            <a:off x="4936490" y="0"/>
            <a:ext cx="4263140" cy="5715000"/>
          </a:xfrm>
          <a:prstGeom prst="rect">
            <a:avLst/>
          </a:prstGeom>
          <a:noFill/>
          <a:ln>
            <a:noFill/>
          </a:ln>
        </p:spPr>
      </p:pic>
      <p:pic>
        <p:nvPicPr>
          <p:cNvPr id="123" name="Google Shape;123;p9"/>
          <p:cNvPicPr preferRelativeResize="0"/>
          <p:nvPr/>
        </p:nvPicPr>
        <p:blipFill rotWithShape="1">
          <a:blip r:embed="rId4">
            <a:alphaModFix/>
          </a:blip>
          <a:srcRect b="51790" l="0" r="0" t="0"/>
          <a:stretch/>
        </p:blipFill>
        <p:spPr>
          <a:xfrm>
            <a:off x="-25619" y="362265"/>
            <a:ext cx="470119" cy="155260"/>
          </a:xfrm>
          <a:prstGeom prst="rect">
            <a:avLst/>
          </a:prstGeom>
          <a:noFill/>
          <a:ln>
            <a:noFill/>
          </a:ln>
        </p:spPr>
      </p:pic>
      <p:sp>
        <p:nvSpPr>
          <p:cNvPr id="124" name="Google Shape;124;p9"/>
          <p:cNvSpPr/>
          <p:nvPr/>
        </p:nvSpPr>
        <p:spPr>
          <a:xfrm>
            <a:off x="511153" y="331345"/>
            <a:ext cx="7204493" cy="2308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ES" sz="1500">
                <a:solidFill>
                  <a:srgbClr val="15BDAD"/>
                </a:solidFill>
                <a:latin typeface="Calibri"/>
                <a:ea typeface="Calibri"/>
                <a:cs typeface="Calibri"/>
                <a:sym typeface="Calibri"/>
              </a:rPr>
              <a:t>ANÁLISIS DE LAS CINCO FUERZAS DE PORTER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2016-10-06T14:52:02Z</dcterms:created>
  <dc:creator>ISIL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FFC3108C-36C0-416D-AF52-12C34C697CD2</vt:lpwstr>
  </property>
  <property fmtid="{D5CDD505-2E9C-101B-9397-08002B2CF9AE}" pid="3" name="ArticulatePath">
    <vt:lpwstr>plantilla_cursos_presenciales-v3.1.3</vt:lpwstr>
  </property>
</Properties>
</file>