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43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326">
          <p15:clr>
            <a:srgbClr val="A4A3A4"/>
          </p15:clr>
        </p15:guide>
        <p15:guide id="4" orient="horz" pos="3274">
          <p15:clr>
            <a:srgbClr val="A4A3A4"/>
          </p15:clr>
        </p15:guide>
        <p15:guide id="5" orient="horz" pos="575">
          <p15:clr>
            <a:srgbClr val="A4A3A4"/>
          </p15:clr>
        </p15:guide>
        <p15:guide id="6" pos="2676">
          <p15:clr>
            <a:srgbClr val="A4A3A4"/>
          </p15:clr>
        </p15:guide>
        <p15:guide id="7" pos="431">
          <p15:clr>
            <a:srgbClr val="A4A3A4"/>
          </p15:clr>
        </p15:guide>
        <p15:guide id="8" orient="horz" pos="417">
          <p15:clr>
            <a:srgbClr val="A4A3A4"/>
          </p15:clr>
        </p15:guide>
        <p15:guide id="9" orient="horz" pos="1052">
          <p15:clr>
            <a:srgbClr val="A4A3A4"/>
          </p15:clr>
        </p15:guide>
        <p15:guide id="10" pos="2903">
          <p15:clr>
            <a:srgbClr val="A4A3A4"/>
          </p15:clr>
        </p15:guide>
        <p15:guide id="11" pos="2404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iRdOqpl2MfIYZGHREgOdZPFUo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221727-1474-4A5D-8911-1213E8315588}">
  <a:tblStyle styleId="{FB221727-1474-4A5D-8911-1213E831558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3"/>
          </a:solidFill>
        </a:fill>
      </a:tcStyle>
    </a:wholeTbl>
    <a:band1H>
      <a:tcTxStyle/>
      <a:tcStyle>
        <a:fill>
          <a:solidFill>
            <a:srgbClr val="CCDCE6"/>
          </a:solidFill>
        </a:fill>
      </a:tcStyle>
    </a:band1H>
    <a:band2H>
      <a:tcTxStyle/>
    </a:band2H>
    <a:band1V>
      <a:tcTxStyle/>
      <a:tcStyle>
        <a:fill>
          <a:solidFill>
            <a:srgbClr val="CCDC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43"/>
        <p:guide pos="317"/>
        <p:guide pos="326" orient="horz"/>
        <p:guide pos="3274" orient="horz"/>
        <p:guide pos="575" orient="horz"/>
        <p:guide pos="2676"/>
        <p:guide pos="431"/>
        <p:guide pos="417" orient="horz"/>
        <p:guide pos="1052" orient="horz"/>
        <p:guide pos="2903"/>
        <p:guide pos="24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Otros ejemplos: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Segmento del mercado contraído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Tendencias desfavorables en el mercado</a:t>
            </a:r>
            <a:endParaRPr/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Competencia consolidada en el mercado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1"/>
                </a:solidFill>
              </a:rPr>
              <a:t>5. Se suele trabajar en el ámbito académico con cinco alternativas por cada celda (F,D,O y A) y por lo menos dos estrategias en cada celda de cruces.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>
                <a:solidFill>
                  <a:schemeClr val="dk1"/>
                </a:solidFill>
              </a:rPr>
              <a:t>5. Se suele trabajar en el ámbito académico con cinco alternativas por cada celda (F,D,O y A) y por lo menos dos estrategias en cada celda de cruces.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Proviene de las siglas en inglés SWOT: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/>
              <a:t>Strengths</a:t>
            </a:r>
            <a:r>
              <a:rPr lang="es-ES" sz="1200"/>
              <a:t>, </a:t>
            </a:r>
            <a:r>
              <a:rPr i="1" lang="es-ES" sz="1200"/>
              <a:t>Weaknesses</a:t>
            </a:r>
            <a:r>
              <a:rPr lang="es-ES" sz="1200"/>
              <a:t>, </a:t>
            </a:r>
            <a:r>
              <a:rPr i="1" lang="es-ES" sz="1200"/>
              <a:t>Opportunities</a:t>
            </a:r>
            <a:r>
              <a:rPr lang="es-ES" sz="1200"/>
              <a:t> and </a:t>
            </a:r>
            <a:r>
              <a:rPr i="1" lang="es-ES" sz="1200"/>
              <a:t>Threats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Otros ejemplo: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Equipamiento de última generación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Experiencia de los recursos humanos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Características especiales del producto que se oferta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Clientes altamente  fidelizados</a:t>
            </a:r>
            <a:endParaRPr/>
          </a:p>
        </p:txBody>
      </p:sp>
      <p:sp>
        <p:nvSpPr>
          <p:cNvPr id="71" name="Google Shape;7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Otros ejemplos: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Capital de trabajo mal utilizado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Deficientes habilidades gerenciales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Poca capacidad de acceso a créditos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Falta de motivación de los recursos humanos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Producto o servicio sin características diferenciadoras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Altos costos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Otros ejemplos: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 sz="1200"/>
              <a:t>Regulación a favor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Necesidad del producto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Inexistencia de competencia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Fuerte poder adquisitivo del segmento meta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944054" y="5343295"/>
            <a:ext cx="7804380" cy="215444"/>
            <a:chOff x="944054" y="5343295"/>
            <a:chExt cx="7804380" cy="215444"/>
          </a:xfrm>
        </p:grpSpPr>
        <p:sp>
          <p:nvSpPr>
            <p:cNvPr id="11" name="Google Shape;11;p31"/>
            <p:cNvSpPr txBox="1"/>
            <p:nvPr/>
          </p:nvSpPr>
          <p:spPr>
            <a:xfrm>
              <a:off x="944054" y="5343295"/>
              <a:ext cx="233910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ANÁLISIS DEL ENTORNO DE NEGOCIOS  •  SESIÓN 07</a:t>
              </a:r>
              <a:endPara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1"/>
            <p:cNvSpPr/>
            <p:nvPr/>
          </p:nvSpPr>
          <p:spPr>
            <a:xfrm>
              <a:off x="7361516" y="5371562"/>
              <a:ext cx="1386918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ISIL. Todos los derechos reservados</a:t>
              </a:r>
              <a:endParaRPr/>
            </a:p>
          </p:txBody>
        </p:sp>
      </p:grpSp>
      <p:pic>
        <p:nvPicPr>
          <p:cNvPr id="13" name="Google Shape;13;p31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2472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0.png"/><Relationship Id="rId5" Type="http://schemas.openxmlformats.org/officeDocument/2006/relationships/hyperlink" Target="http://www.youtube.com/watch?v=dWDmqb-W6sA" TargetMode="External"/><Relationship Id="rId6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Relationship Id="rId4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jpg"/><Relationship Id="rId4" Type="http://schemas.openxmlformats.org/officeDocument/2006/relationships/image" Target="../media/image13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2.jp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jp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jpg"/><Relationship Id="rId4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3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2.jpg"/><Relationship Id="rId5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3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3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jp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248089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/>
          <p:nvPr/>
        </p:nvSpPr>
        <p:spPr>
          <a:xfrm>
            <a:off x="3818404" y="3109924"/>
            <a:ext cx="4746316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33350" lvl="0" marL="133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/>
          </a:p>
          <a:p>
            <a:pPr indent="-133350" lvl="0" marL="133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FODA cruzada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3816349" y="1717718"/>
            <a:ext cx="4818253" cy="782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/>
          </a:p>
          <a:p>
            <a:pPr indent="0" lvl="0" marL="0" marR="0" rtl="0" algn="l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MATRIZ </a:t>
            </a:r>
            <a:endParaRPr/>
          </a:p>
          <a:p>
            <a:pPr indent="0" lvl="0" marL="0" marR="0" rtl="0" algn="l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FODA CRUZADA</a:t>
            </a:r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6947483" y="1440130"/>
            <a:ext cx="132566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80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07</a:t>
            </a:r>
            <a:endParaRPr/>
          </a:p>
        </p:txBody>
      </p:sp>
      <p:cxnSp>
        <p:nvCxnSpPr>
          <p:cNvPr id="27" name="Google Shape;27;p1"/>
          <p:cNvCxnSpPr/>
          <p:nvPr/>
        </p:nvCxnSpPr>
        <p:spPr>
          <a:xfrm>
            <a:off x="6968507" y="1709271"/>
            <a:ext cx="0" cy="724364"/>
          </a:xfrm>
          <a:prstGeom prst="straightConnector1">
            <a:avLst/>
          </a:prstGeom>
          <a:noFill/>
          <a:ln cap="flat" cmpd="sng" w="28575">
            <a:solidFill>
              <a:srgbClr val="15BDA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 b="0" l="0" r="2385" t="23217"/>
          <a:stretch/>
        </p:blipFill>
        <p:spPr>
          <a:xfrm rot="10800000">
            <a:off x="-32084" y="2037708"/>
            <a:ext cx="3513634" cy="36732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/>
          <p:nvPr/>
        </p:nvSpPr>
        <p:spPr>
          <a:xfrm>
            <a:off x="3816349" y="1387918"/>
            <a:ext cx="264276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DEL ENTORNO DE NEGOCIOS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/>
        </p:nvSpPr>
        <p:spPr>
          <a:xfrm>
            <a:off x="503238" y="1481749"/>
            <a:ext cx="2944835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AMENAZAS</a:t>
            </a:r>
            <a:endParaRPr/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Regulación desfavorable</a:t>
            </a:r>
            <a:endParaRPr/>
          </a:p>
          <a:p>
            <a:pPr indent="-762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Cambios en la legislación</a:t>
            </a:r>
            <a:endParaRPr/>
          </a:p>
          <a:p>
            <a:pPr indent="-762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 muy agresiva</a:t>
            </a:r>
            <a:endParaRPr/>
          </a:p>
          <a:p>
            <a:pPr indent="-762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 precio de insumos</a:t>
            </a: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16771" r="994" t="0"/>
          <a:stretch/>
        </p:blipFill>
        <p:spPr>
          <a:xfrm>
            <a:off x="4614002" y="517525"/>
            <a:ext cx="4529998" cy="467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0"/>
          <p:cNvGrpSpPr/>
          <p:nvPr/>
        </p:nvGrpSpPr>
        <p:grpSpPr>
          <a:xfrm>
            <a:off x="4226651" y="460375"/>
            <a:ext cx="762000" cy="760413"/>
            <a:chOff x="3271838" y="460375"/>
            <a:chExt cx="762000" cy="760413"/>
          </a:xfrm>
        </p:grpSpPr>
        <p:sp>
          <p:nvSpPr>
            <p:cNvPr id="119" name="Google Shape;119;p10"/>
            <p:cNvSpPr/>
            <p:nvPr/>
          </p:nvSpPr>
          <p:spPr>
            <a:xfrm>
              <a:off x="3271838" y="460375"/>
              <a:ext cx="762000" cy="760413"/>
            </a:xfrm>
            <a:custGeom>
              <a:rect b="b" l="l" r="r" t="t"/>
              <a:pathLst>
                <a:path extrusionOk="0" h="789" w="790">
                  <a:moveTo>
                    <a:pt x="790" y="394"/>
                  </a:moveTo>
                  <a:lnTo>
                    <a:pt x="790" y="394"/>
                  </a:lnTo>
                  <a:cubicBezTo>
                    <a:pt x="790" y="612"/>
                    <a:pt x="613" y="789"/>
                    <a:pt x="395" y="789"/>
                  </a:cubicBezTo>
                  <a:cubicBezTo>
                    <a:pt x="177" y="789"/>
                    <a:pt x="0" y="612"/>
                    <a:pt x="0" y="394"/>
                  </a:cubicBezTo>
                  <a:cubicBezTo>
                    <a:pt x="0" y="176"/>
                    <a:pt x="177" y="0"/>
                    <a:pt x="395" y="0"/>
                  </a:cubicBezTo>
                  <a:cubicBezTo>
                    <a:pt x="613" y="0"/>
                    <a:pt x="790" y="176"/>
                    <a:pt x="790" y="39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328988" y="517525"/>
              <a:ext cx="646113" cy="646113"/>
            </a:xfrm>
            <a:custGeom>
              <a:rect b="b" l="l" r="r" t="t"/>
              <a:pathLst>
                <a:path extrusionOk="0" h="670" w="670">
                  <a:moveTo>
                    <a:pt x="670" y="335"/>
                  </a:moveTo>
                  <a:lnTo>
                    <a:pt x="670" y="335"/>
                  </a:lnTo>
                  <a:cubicBezTo>
                    <a:pt x="670" y="520"/>
                    <a:pt x="520" y="670"/>
                    <a:pt x="335" y="670"/>
                  </a:cubicBezTo>
                  <a:cubicBezTo>
                    <a:pt x="150" y="670"/>
                    <a:pt x="0" y="520"/>
                    <a:pt x="0" y="335"/>
                  </a:cubicBezTo>
                  <a:cubicBezTo>
                    <a:pt x="0" y="150"/>
                    <a:pt x="150" y="0"/>
                    <a:pt x="335" y="0"/>
                  </a:cubicBezTo>
                  <a:cubicBezTo>
                    <a:pt x="520" y="0"/>
                    <a:pt x="670" y="150"/>
                    <a:pt x="670" y="335"/>
                  </a:cubicBezTo>
                  <a:close/>
                </a:path>
              </a:pathLst>
            </a:custGeom>
            <a:solidFill>
              <a:srgbClr val="E7831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556001" y="925513"/>
              <a:ext cx="15875" cy="17463"/>
            </a:xfrm>
            <a:custGeom>
              <a:rect b="b" l="l" r="r" t="t"/>
              <a:pathLst>
                <a:path extrusionOk="0" h="18" w="17">
                  <a:moveTo>
                    <a:pt x="8" y="18"/>
                  </a:moveTo>
                  <a:lnTo>
                    <a:pt x="8" y="18"/>
                  </a:lnTo>
                  <a:cubicBezTo>
                    <a:pt x="8" y="18"/>
                    <a:pt x="7" y="18"/>
                    <a:pt x="7" y="18"/>
                  </a:cubicBezTo>
                  <a:cubicBezTo>
                    <a:pt x="6" y="18"/>
                    <a:pt x="6" y="18"/>
                    <a:pt x="5" y="18"/>
                  </a:cubicBezTo>
                  <a:cubicBezTo>
                    <a:pt x="5" y="17"/>
                    <a:pt x="4" y="17"/>
                    <a:pt x="4" y="17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5"/>
                    <a:pt x="1" y="15"/>
                    <a:pt x="1" y="14"/>
                  </a:cubicBezTo>
                  <a:cubicBezTo>
                    <a:pt x="1" y="14"/>
                    <a:pt x="1" y="13"/>
                    <a:pt x="0" y="13"/>
                  </a:cubicBezTo>
                  <a:cubicBezTo>
                    <a:pt x="0" y="12"/>
                    <a:pt x="0" y="12"/>
                    <a:pt x="0" y="11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1" y="4"/>
                    <a:pt x="2" y="4"/>
                    <a:pt x="2" y="3"/>
                  </a:cubicBezTo>
                  <a:cubicBezTo>
                    <a:pt x="4" y="1"/>
                    <a:pt x="7" y="0"/>
                    <a:pt x="10" y="1"/>
                  </a:cubicBezTo>
                  <a:cubicBezTo>
                    <a:pt x="11" y="1"/>
                    <a:pt x="11" y="1"/>
                    <a:pt x="12" y="1"/>
                  </a:cubicBezTo>
                  <a:cubicBezTo>
                    <a:pt x="12" y="2"/>
                    <a:pt x="13" y="2"/>
                    <a:pt x="13" y="2"/>
                  </a:cubicBezTo>
                  <a:cubicBezTo>
                    <a:pt x="14" y="2"/>
                    <a:pt x="14" y="3"/>
                    <a:pt x="15" y="3"/>
                  </a:cubicBezTo>
                  <a:cubicBezTo>
                    <a:pt x="15" y="4"/>
                    <a:pt x="15" y="4"/>
                    <a:pt x="16" y="5"/>
                  </a:cubicBezTo>
                  <a:cubicBezTo>
                    <a:pt x="16" y="5"/>
                    <a:pt x="16" y="6"/>
                    <a:pt x="17" y="6"/>
                  </a:cubicBezTo>
                  <a:cubicBezTo>
                    <a:pt x="17" y="7"/>
                    <a:pt x="17" y="7"/>
                    <a:pt x="17" y="8"/>
                  </a:cubicBezTo>
                  <a:cubicBezTo>
                    <a:pt x="17" y="8"/>
                    <a:pt x="17" y="9"/>
                    <a:pt x="17" y="9"/>
                  </a:cubicBezTo>
                  <a:cubicBezTo>
                    <a:pt x="17" y="10"/>
                    <a:pt x="17" y="11"/>
                    <a:pt x="17" y="11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6" y="13"/>
                    <a:pt x="16" y="14"/>
                    <a:pt x="16" y="14"/>
                  </a:cubicBezTo>
                  <a:cubicBezTo>
                    <a:pt x="15" y="15"/>
                    <a:pt x="15" y="15"/>
                    <a:pt x="15" y="16"/>
                  </a:cubicBezTo>
                  <a:cubicBezTo>
                    <a:pt x="14" y="16"/>
                    <a:pt x="14" y="16"/>
                    <a:pt x="13" y="17"/>
                  </a:cubicBezTo>
                  <a:cubicBezTo>
                    <a:pt x="13" y="17"/>
                    <a:pt x="12" y="17"/>
                    <a:pt x="12" y="18"/>
                  </a:cubicBezTo>
                  <a:cubicBezTo>
                    <a:pt x="11" y="18"/>
                    <a:pt x="11" y="18"/>
                    <a:pt x="10" y="18"/>
                  </a:cubicBezTo>
                  <a:cubicBezTo>
                    <a:pt x="10" y="18"/>
                    <a:pt x="9" y="18"/>
                    <a:pt x="8" y="18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468688" y="623888"/>
              <a:ext cx="368300" cy="433388"/>
            </a:xfrm>
            <a:custGeom>
              <a:rect b="b" l="l" r="r" t="t"/>
              <a:pathLst>
                <a:path extrusionOk="0" h="450" w="382">
                  <a:moveTo>
                    <a:pt x="300" y="174"/>
                  </a:moveTo>
                  <a:lnTo>
                    <a:pt x="300" y="174"/>
                  </a:lnTo>
                  <a:lnTo>
                    <a:pt x="300" y="256"/>
                  </a:lnTo>
                  <a:lnTo>
                    <a:pt x="288" y="256"/>
                  </a:lnTo>
                  <a:lnTo>
                    <a:pt x="288" y="174"/>
                  </a:lnTo>
                  <a:cubicBezTo>
                    <a:pt x="290" y="175"/>
                    <a:pt x="293" y="175"/>
                    <a:pt x="295" y="175"/>
                  </a:cubicBezTo>
                  <a:cubicBezTo>
                    <a:pt x="297" y="175"/>
                    <a:pt x="298" y="175"/>
                    <a:pt x="300" y="174"/>
                  </a:cubicBezTo>
                  <a:close/>
                  <a:moveTo>
                    <a:pt x="53" y="394"/>
                  </a:moveTo>
                  <a:lnTo>
                    <a:pt x="53" y="394"/>
                  </a:lnTo>
                  <a:lnTo>
                    <a:pt x="18" y="394"/>
                  </a:lnTo>
                  <a:lnTo>
                    <a:pt x="18" y="323"/>
                  </a:lnTo>
                  <a:lnTo>
                    <a:pt x="53" y="323"/>
                  </a:lnTo>
                  <a:lnTo>
                    <a:pt x="53" y="394"/>
                  </a:lnTo>
                  <a:close/>
                  <a:moveTo>
                    <a:pt x="381" y="76"/>
                  </a:moveTo>
                  <a:lnTo>
                    <a:pt x="381" y="76"/>
                  </a:lnTo>
                  <a:cubicBezTo>
                    <a:pt x="376" y="33"/>
                    <a:pt x="339" y="0"/>
                    <a:pt x="295" y="0"/>
                  </a:cubicBezTo>
                  <a:cubicBezTo>
                    <a:pt x="246" y="0"/>
                    <a:pt x="207" y="39"/>
                    <a:pt x="207" y="87"/>
                  </a:cubicBezTo>
                  <a:cubicBezTo>
                    <a:pt x="207" y="127"/>
                    <a:pt x="234" y="161"/>
                    <a:pt x="271" y="171"/>
                  </a:cubicBezTo>
                  <a:lnTo>
                    <a:pt x="271" y="222"/>
                  </a:lnTo>
                  <a:cubicBezTo>
                    <a:pt x="265" y="213"/>
                    <a:pt x="255" y="208"/>
                    <a:pt x="243" y="208"/>
                  </a:cubicBezTo>
                  <a:cubicBezTo>
                    <a:pt x="216" y="208"/>
                    <a:pt x="207" y="230"/>
                    <a:pt x="207" y="240"/>
                  </a:cubicBezTo>
                  <a:cubicBezTo>
                    <a:pt x="207" y="240"/>
                    <a:pt x="207" y="240"/>
                    <a:pt x="207" y="240"/>
                  </a:cubicBezTo>
                  <a:cubicBezTo>
                    <a:pt x="208" y="249"/>
                    <a:pt x="206" y="263"/>
                    <a:pt x="202" y="268"/>
                  </a:cubicBezTo>
                  <a:cubicBezTo>
                    <a:pt x="201" y="269"/>
                    <a:pt x="200" y="269"/>
                    <a:pt x="199" y="269"/>
                  </a:cubicBezTo>
                  <a:cubicBezTo>
                    <a:pt x="171" y="269"/>
                    <a:pt x="161" y="295"/>
                    <a:pt x="158" y="315"/>
                  </a:cubicBezTo>
                  <a:lnTo>
                    <a:pt x="136" y="315"/>
                  </a:lnTo>
                  <a:cubicBezTo>
                    <a:pt x="131" y="315"/>
                    <a:pt x="127" y="319"/>
                    <a:pt x="127" y="323"/>
                  </a:cubicBezTo>
                  <a:cubicBezTo>
                    <a:pt x="127" y="328"/>
                    <a:pt x="131" y="332"/>
                    <a:pt x="136" y="332"/>
                  </a:cubicBezTo>
                  <a:lnTo>
                    <a:pt x="167" y="332"/>
                  </a:lnTo>
                  <a:cubicBezTo>
                    <a:pt x="171" y="332"/>
                    <a:pt x="175" y="328"/>
                    <a:pt x="175" y="324"/>
                  </a:cubicBezTo>
                  <a:cubicBezTo>
                    <a:pt x="175" y="323"/>
                    <a:pt x="175" y="313"/>
                    <a:pt x="179" y="303"/>
                  </a:cubicBezTo>
                  <a:cubicBezTo>
                    <a:pt x="184" y="289"/>
                    <a:pt x="193" y="287"/>
                    <a:pt x="199" y="287"/>
                  </a:cubicBezTo>
                  <a:cubicBezTo>
                    <a:pt x="205" y="287"/>
                    <a:pt x="210" y="285"/>
                    <a:pt x="215" y="280"/>
                  </a:cubicBezTo>
                  <a:cubicBezTo>
                    <a:pt x="226" y="268"/>
                    <a:pt x="225" y="244"/>
                    <a:pt x="225" y="240"/>
                  </a:cubicBezTo>
                  <a:cubicBezTo>
                    <a:pt x="225" y="238"/>
                    <a:pt x="227" y="225"/>
                    <a:pt x="243" y="225"/>
                  </a:cubicBezTo>
                  <a:cubicBezTo>
                    <a:pt x="249" y="225"/>
                    <a:pt x="261" y="225"/>
                    <a:pt x="261" y="256"/>
                  </a:cubicBezTo>
                  <a:lnTo>
                    <a:pt x="261" y="265"/>
                  </a:lnTo>
                  <a:cubicBezTo>
                    <a:pt x="261" y="267"/>
                    <a:pt x="262" y="269"/>
                    <a:pt x="263" y="271"/>
                  </a:cubicBezTo>
                  <a:cubicBezTo>
                    <a:pt x="265" y="273"/>
                    <a:pt x="267" y="274"/>
                    <a:pt x="270" y="274"/>
                  </a:cubicBezTo>
                  <a:lnTo>
                    <a:pt x="332" y="274"/>
                  </a:lnTo>
                  <a:cubicBezTo>
                    <a:pt x="339" y="274"/>
                    <a:pt x="345" y="280"/>
                    <a:pt x="345" y="287"/>
                  </a:cubicBezTo>
                  <a:cubicBezTo>
                    <a:pt x="344" y="294"/>
                    <a:pt x="339" y="300"/>
                    <a:pt x="332" y="300"/>
                  </a:cubicBezTo>
                  <a:lnTo>
                    <a:pt x="318" y="300"/>
                  </a:lnTo>
                  <a:cubicBezTo>
                    <a:pt x="313" y="300"/>
                    <a:pt x="309" y="304"/>
                    <a:pt x="309" y="309"/>
                  </a:cubicBezTo>
                  <a:cubicBezTo>
                    <a:pt x="309" y="314"/>
                    <a:pt x="313" y="318"/>
                    <a:pt x="318" y="318"/>
                  </a:cubicBezTo>
                  <a:lnTo>
                    <a:pt x="334" y="318"/>
                  </a:lnTo>
                  <a:cubicBezTo>
                    <a:pt x="341" y="318"/>
                    <a:pt x="346" y="324"/>
                    <a:pt x="346" y="331"/>
                  </a:cubicBezTo>
                  <a:cubicBezTo>
                    <a:pt x="346" y="338"/>
                    <a:pt x="341" y="344"/>
                    <a:pt x="334" y="345"/>
                  </a:cubicBezTo>
                  <a:lnTo>
                    <a:pt x="318" y="345"/>
                  </a:lnTo>
                  <a:cubicBezTo>
                    <a:pt x="313" y="345"/>
                    <a:pt x="309" y="348"/>
                    <a:pt x="309" y="353"/>
                  </a:cubicBezTo>
                  <a:cubicBezTo>
                    <a:pt x="309" y="358"/>
                    <a:pt x="313" y="362"/>
                    <a:pt x="318" y="362"/>
                  </a:cubicBezTo>
                  <a:lnTo>
                    <a:pt x="335" y="362"/>
                  </a:lnTo>
                  <a:cubicBezTo>
                    <a:pt x="341" y="363"/>
                    <a:pt x="346" y="369"/>
                    <a:pt x="346" y="375"/>
                  </a:cubicBezTo>
                  <a:cubicBezTo>
                    <a:pt x="346" y="379"/>
                    <a:pt x="345" y="382"/>
                    <a:pt x="343" y="385"/>
                  </a:cubicBezTo>
                  <a:cubicBezTo>
                    <a:pt x="340" y="387"/>
                    <a:pt x="338" y="388"/>
                    <a:pt x="334" y="389"/>
                  </a:cubicBezTo>
                  <a:lnTo>
                    <a:pt x="318" y="389"/>
                  </a:lnTo>
                  <a:cubicBezTo>
                    <a:pt x="313" y="389"/>
                    <a:pt x="309" y="393"/>
                    <a:pt x="309" y="397"/>
                  </a:cubicBezTo>
                  <a:cubicBezTo>
                    <a:pt x="309" y="402"/>
                    <a:pt x="313" y="406"/>
                    <a:pt x="318" y="406"/>
                  </a:cubicBezTo>
                  <a:lnTo>
                    <a:pt x="322" y="406"/>
                  </a:lnTo>
                  <a:cubicBezTo>
                    <a:pt x="322" y="406"/>
                    <a:pt x="322" y="406"/>
                    <a:pt x="322" y="406"/>
                  </a:cubicBezTo>
                  <a:cubicBezTo>
                    <a:pt x="329" y="407"/>
                    <a:pt x="335" y="413"/>
                    <a:pt x="334" y="420"/>
                  </a:cubicBezTo>
                  <a:cubicBezTo>
                    <a:pt x="334" y="427"/>
                    <a:pt x="329" y="432"/>
                    <a:pt x="322" y="433"/>
                  </a:cubicBezTo>
                  <a:cubicBezTo>
                    <a:pt x="318" y="433"/>
                    <a:pt x="262" y="433"/>
                    <a:pt x="233" y="433"/>
                  </a:cubicBezTo>
                  <a:cubicBezTo>
                    <a:pt x="185" y="433"/>
                    <a:pt x="175" y="393"/>
                    <a:pt x="175" y="392"/>
                  </a:cubicBezTo>
                  <a:cubicBezTo>
                    <a:pt x="174" y="388"/>
                    <a:pt x="171" y="385"/>
                    <a:pt x="167" y="385"/>
                  </a:cubicBezTo>
                  <a:lnTo>
                    <a:pt x="71" y="385"/>
                  </a:lnTo>
                  <a:lnTo>
                    <a:pt x="71" y="314"/>
                  </a:lnTo>
                  <a:cubicBezTo>
                    <a:pt x="71" y="309"/>
                    <a:pt x="67" y="305"/>
                    <a:pt x="62" y="305"/>
                  </a:cubicBezTo>
                  <a:lnTo>
                    <a:pt x="9" y="305"/>
                  </a:lnTo>
                  <a:cubicBezTo>
                    <a:pt x="4" y="305"/>
                    <a:pt x="0" y="309"/>
                    <a:pt x="0" y="314"/>
                  </a:cubicBezTo>
                  <a:lnTo>
                    <a:pt x="0" y="403"/>
                  </a:lnTo>
                  <a:cubicBezTo>
                    <a:pt x="0" y="408"/>
                    <a:pt x="4" y="412"/>
                    <a:pt x="9" y="412"/>
                  </a:cubicBezTo>
                  <a:lnTo>
                    <a:pt x="62" y="412"/>
                  </a:lnTo>
                  <a:cubicBezTo>
                    <a:pt x="67" y="412"/>
                    <a:pt x="71" y="408"/>
                    <a:pt x="71" y="403"/>
                  </a:cubicBezTo>
                  <a:lnTo>
                    <a:pt x="71" y="403"/>
                  </a:lnTo>
                  <a:lnTo>
                    <a:pt x="160" y="403"/>
                  </a:lnTo>
                  <a:cubicBezTo>
                    <a:pt x="162" y="408"/>
                    <a:pt x="166" y="416"/>
                    <a:pt x="172" y="423"/>
                  </a:cubicBezTo>
                  <a:cubicBezTo>
                    <a:pt x="182" y="436"/>
                    <a:pt x="201" y="450"/>
                    <a:pt x="233" y="450"/>
                  </a:cubicBezTo>
                  <a:cubicBezTo>
                    <a:pt x="322" y="450"/>
                    <a:pt x="322" y="450"/>
                    <a:pt x="322" y="450"/>
                  </a:cubicBezTo>
                  <a:cubicBezTo>
                    <a:pt x="339" y="450"/>
                    <a:pt x="352" y="436"/>
                    <a:pt x="352" y="420"/>
                  </a:cubicBezTo>
                  <a:cubicBezTo>
                    <a:pt x="352" y="414"/>
                    <a:pt x="350" y="408"/>
                    <a:pt x="347" y="403"/>
                  </a:cubicBezTo>
                  <a:cubicBezTo>
                    <a:pt x="350" y="401"/>
                    <a:pt x="353" y="400"/>
                    <a:pt x="355" y="397"/>
                  </a:cubicBezTo>
                  <a:cubicBezTo>
                    <a:pt x="361" y="391"/>
                    <a:pt x="364" y="384"/>
                    <a:pt x="364" y="375"/>
                  </a:cubicBezTo>
                  <a:cubicBezTo>
                    <a:pt x="364" y="367"/>
                    <a:pt x="361" y="359"/>
                    <a:pt x="355" y="353"/>
                  </a:cubicBezTo>
                  <a:cubicBezTo>
                    <a:pt x="361" y="348"/>
                    <a:pt x="364" y="340"/>
                    <a:pt x="364" y="331"/>
                  </a:cubicBezTo>
                  <a:cubicBezTo>
                    <a:pt x="364" y="322"/>
                    <a:pt x="360" y="314"/>
                    <a:pt x="354" y="308"/>
                  </a:cubicBezTo>
                  <a:cubicBezTo>
                    <a:pt x="359" y="303"/>
                    <a:pt x="362" y="296"/>
                    <a:pt x="362" y="288"/>
                  </a:cubicBezTo>
                  <a:cubicBezTo>
                    <a:pt x="363" y="271"/>
                    <a:pt x="349" y="257"/>
                    <a:pt x="333" y="256"/>
                  </a:cubicBezTo>
                  <a:cubicBezTo>
                    <a:pt x="332" y="256"/>
                    <a:pt x="332" y="256"/>
                    <a:pt x="332" y="256"/>
                  </a:cubicBezTo>
                  <a:lnTo>
                    <a:pt x="318" y="256"/>
                  </a:lnTo>
                  <a:lnTo>
                    <a:pt x="318" y="172"/>
                  </a:lnTo>
                  <a:cubicBezTo>
                    <a:pt x="332" y="168"/>
                    <a:pt x="346" y="160"/>
                    <a:pt x="357" y="149"/>
                  </a:cubicBezTo>
                  <a:cubicBezTo>
                    <a:pt x="360" y="145"/>
                    <a:pt x="360" y="140"/>
                    <a:pt x="357" y="136"/>
                  </a:cubicBezTo>
                  <a:cubicBezTo>
                    <a:pt x="353" y="133"/>
                    <a:pt x="348" y="133"/>
                    <a:pt x="344" y="136"/>
                  </a:cubicBezTo>
                  <a:cubicBezTo>
                    <a:pt x="331" y="150"/>
                    <a:pt x="313" y="157"/>
                    <a:pt x="295" y="157"/>
                  </a:cubicBezTo>
                  <a:cubicBezTo>
                    <a:pt x="256" y="157"/>
                    <a:pt x="225" y="126"/>
                    <a:pt x="225" y="87"/>
                  </a:cubicBezTo>
                  <a:cubicBezTo>
                    <a:pt x="225" y="49"/>
                    <a:pt x="256" y="17"/>
                    <a:pt x="295" y="17"/>
                  </a:cubicBezTo>
                  <a:cubicBezTo>
                    <a:pt x="330" y="17"/>
                    <a:pt x="360" y="44"/>
                    <a:pt x="364" y="78"/>
                  </a:cubicBezTo>
                  <a:cubicBezTo>
                    <a:pt x="365" y="83"/>
                    <a:pt x="369" y="87"/>
                    <a:pt x="374" y="86"/>
                  </a:cubicBezTo>
                  <a:cubicBezTo>
                    <a:pt x="379" y="86"/>
                    <a:pt x="382" y="81"/>
                    <a:pt x="381" y="76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3719513" y="676275"/>
              <a:ext cx="65088" cy="63500"/>
            </a:xfrm>
            <a:custGeom>
              <a:rect b="b" l="l" r="r" t="t"/>
              <a:pathLst>
                <a:path extrusionOk="0" h="66" w="67">
                  <a:moveTo>
                    <a:pt x="64" y="3"/>
                  </a:moveTo>
                  <a:lnTo>
                    <a:pt x="64" y="3"/>
                  </a:lnTo>
                  <a:cubicBezTo>
                    <a:pt x="60" y="0"/>
                    <a:pt x="55" y="0"/>
                    <a:pt x="51" y="3"/>
                  </a:cubicBezTo>
                  <a:lnTo>
                    <a:pt x="34" y="21"/>
                  </a:lnTo>
                  <a:lnTo>
                    <a:pt x="16" y="3"/>
                  </a:lnTo>
                  <a:cubicBezTo>
                    <a:pt x="13" y="0"/>
                    <a:pt x="7" y="0"/>
                    <a:pt x="4" y="3"/>
                  </a:cubicBezTo>
                  <a:cubicBezTo>
                    <a:pt x="0" y="7"/>
                    <a:pt x="0" y="12"/>
                    <a:pt x="4" y="16"/>
                  </a:cubicBezTo>
                  <a:lnTo>
                    <a:pt x="21" y="33"/>
                  </a:lnTo>
                  <a:lnTo>
                    <a:pt x="4" y="51"/>
                  </a:lnTo>
                  <a:cubicBezTo>
                    <a:pt x="0" y="54"/>
                    <a:pt x="0" y="60"/>
                    <a:pt x="4" y="63"/>
                  </a:cubicBezTo>
                  <a:cubicBezTo>
                    <a:pt x="5" y="65"/>
                    <a:pt x="8" y="66"/>
                    <a:pt x="10" y="66"/>
                  </a:cubicBezTo>
                  <a:cubicBezTo>
                    <a:pt x="12" y="66"/>
                    <a:pt x="14" y="65"/>
                    <a:pt x="16" y="63"/>
                  </a:cubicBezTo>
                  <a:lnTo>
                    <a:pt x="34" y="46"/>
                  </a:lnTo>
                  <a:lnTo>
                    <a:pt x="51" y="63"/>
                  </a:lnTo>
                  <a:cubicBezTo>
                    <a:pt x="53" y="65"/>
                    <a:pt x="55" y="66"/>
                    <a:pt x="57" y="66"/>
                  </a:cubicBezTo>
                  <a:cubicBezTo>
                    <a:pt x="60" y="66"/>
                    <a:pt x="62" y="65"/>
                    <a:pt x="64" y="63"/>
                  </a:cubicBezTo>
                  <a:cubicBezTo>
                    <a:pt x="67" y="60"/>
                    <a:pt x="67" y="54"/>
                    <a:pt x="64" y="51"/>
                  </a:cubicBezTo>
                  <a:lnTo>
                    <a:pt x="46" y="33"/>
                  </a:lnTo>
                  <a:lnTo>
                    <a:pt x="64" y="16"/>
                  </a:lnTo>
                  <a:cubicBezTo>
                    <a:pt x="67" y="12"/>
                    <a:pt x="67" y="7"/>
                    <a:pt x="64" y="3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3540126" y="623888"/>
              <a:ext cx="101600" cy="234950"/>
            </a:xfrm>
            <a:custGeom>
              <a:rect b="b" l="l" r="r" t="t"/>
              <a:pathLst>
                <a:path extrusionOk="0" h="244" w="104">
                  <a:moveTo>
                    <a:pt x="29" y="175"/>
                  </a:moveTo>
                  <a:lnTo>
                    <a:pt x="29" y="175"/>
                  </a:lnTo>
                  <a:cubicBezTo>
                    <a:pt x="34" y="175"/>
                    <a:pt x="37" y="171"/>
                    <a:pt x="37" y="166"/>
                  </a:cubicBezTo>
                  <a:lnTo>
                    <a:pt x="37" y="17"/>
                  </a:lnTo>
                  <a:lnTo>
                    <a:pt x="67" y="17"/>
                  </a:lnTo>
                  <a:lnTo>
                    <a:pt x="67" y="157"/>
                  </a:lnTo>
                  <a:lnTo>
                    <a:pt x="60" y="157"/>
                  </a:lnTo>
                  <a:cubicBezTo>
                    <a:pt x="55" y="157"/>
                    <a:pt x="51" y="161"/>
                    <a:pt x="51" y="166"/>
                  </a:cubicBezTo>
                  <a:cubicBezTo>
                    <a:pt x="51" y="171"/>
                    <a:pt x="55" y="175"/>
                    <a:pt x="60" y="175"/>
                  </a:cubicBezTo>
                  <a:lnTo>
                    <a:pt x="79" y="175"/>
                  </a:lnTo>
                  <a:lnTo>
                    <a:pt x="52" y="218"/>
                  </a:lnTo>
                  <a:lnTo>
                    <a:pt x="25" y="175"/>
                  </a:lnTo>
                  <a:lnTo>
                    <a:pt x="29" y="175"/>
                  </a:lnTo>
                  <a:close/>
                  <a:moveTo>
                    <a:pt x="45" y="239"/>
                  </a:moveTo>
                  <a:lnTo>
                    <a:pt x="45" y="239"/>
                  </a:lnTo>
                  <a:cubicBezTo>
                    <a:pt x="46" y="242"/>
                    <a:pt x="49" y="244"/>
                    <a:pt x="52" y="244"/>
                  </a:cubicBezTo>
                  <a:cubicBezTo>
                    <a:pt x="55" y="244"/>
                    <a:pt x="58" y="242"/>
                    <a:pt x="60" y="239"/>
                  </a:cubicBezTo>
                  <a:lnTo>
                    <a:pt x="102" y="170"/>
                  </a:lnTo>
                  <a:cubicBezTo>
                    <a:pt x="104" y="168"/>
                    <a:pt x="104" y="164"/>
                    <a:pt x="103" y="161"/>
                  </a:cubicBezTo>
                  <a:cubicBezTo>
                    <a:pt x="101" y="159"/>
                    <a:pt x="98" y="157"/>
                    <a:pt x="95" y="157"/>
                  </a:cubicBezTo>
                  <a:lnTo>
                    <a:pt x="85" y="157"/>
                  </a:lnTo>
                  <a:lnTo>
                    <a:pt x="85" y="8"/>
                  </a:lnTo>
                  <a:cubicBezTo>
                    <a:pt x="85" y="4"/>
                    <a:pt x="81" y="0"/>
                    <a:pt x="76" y="0"/>
                  </a:cubicBezTo>
                  <a:lnTo>
                    <a:pt x="29" y="0"/>
                  </a:lnTo>
                  <a:cubicBezTo>
                    <a:pt x="24" y="0"/>
                    <a:pt x="20" y="4"/>
                    <a:pt x="20" y="8"/>
                  </a:cubicBezTo>
                  <a:lnTo>
                    <a:pt x="20" y="157"/>
                  </a:lnTo>
                  <a:lnTo>
                    <a:pt x="10" y="157"/>
                  </a:lnTo>
                  <a:cubicBezTo>
                    <a:pt x="6" y="157"/>
                    <a:pt x="4" y="159"/>
                    <a:pt x="2" y="161"/>
                  </a:cubicBezTo>
                  <a:cubicBezTo>
                    <a:pt x="0" y="164"/>
                    <a:pt x="0" y="168"/>
                    <a:pt x="2" y="170"/>
                  </a:cubicBezTo>
                  <a:lnTo>
                    <a:pt x="45" y="23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/>
        </p:nvSpPr>
        <p:spPr>
          <a:xfrm>
            <a:off x="1217486" y="4692532"/>
            <a:ext cx="4012059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Observe el video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/>
          </a:p>
        </p:txBody>
      </p:sp>
      <p:pic>
        <p:nvPicPr>
          <p:cNvPr id="130" name="Google Shape;1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0244" y="4771888"/>
            <a:ext cx="372797" cy="21062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1"/>
          <p:cNvSpPr txBox="1"/>
          <p:nvPr/>
        </p:nvSpPr>
        <p:spPr>
          <a:xfrm>
            <a:off x="7629085" y="4771888"/>
            <a:ext cx="493463" cy="1692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ISIL </a:t>
            </a:r>
            <a:r>
              <a:rPr b="1" lang="es-ES"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1" sz="11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511154" y="334988"/>
            <a:ext cx="1945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VIDEO</a:t>
            </a:r>
            <a:endParaRPr/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4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/>
          <p:nvPr/>
        </p:nvSpPr>
        <p:spPr>
          <a:xfrm>
            <a:off x="1121449" y="4982500"/>
            <a:ext cx="388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https://www.youtube.com/watch?v=dWDmqb-W6sA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y aprenderemos sobre el Analisis FODA. ¿Quieres aprender más? Haz clic en: https://blog.conducetuempresa.com/2013/01/como-elaborar-el-analisis-foda-dafo.html&#10;&#10;¡Síguenos en nuestras redes sociales y entérate novedades!&#10;Facebook: https://www.facebook.com/ConduceEmpresa/&#10;Twitter: https://twitter.com/ConduceEmpresa&#10;Linkedin: https://www.linkedin.com/company/conduce-tu-empresa/&#10;Instagram: https://www.instagram.com/conduce_tu_empresa/&#10;Youtube: https://www.youtube.com/user/ConducetuEmpresa1&#10;&#10;LEE MÁS ARTÍCULOS EN: https://blog.conducetuempresa.com&#10;PAGINA WEB: https://www.conducetuempresa.com/&#10;&#10;#ConduceTuEmpresa #PlanDeNegocios #FODA" id="135" name="Google Shape;135;p11" title="¿Cómo realizar un Análisis FODA? | Estructura, Estrategias y Proceso de elaboración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6225" y="662006"/>
            <a:ext cx="6704600" cy="377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/>
          <p:nvPr/>
        </p:nvSpPr>
        <p:spPr>
          <a:xfrm>
            <a:off x="511154" y="334988"/>
            <a:ext cx="19458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ACTIVIDAD</a:t>
            </a:r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503238" y="1479657"/>
            <a:ext cx="2983715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RESPONDA</a:t>
            </a:r>
            <a:endParaRPr/>
          </a:p>
          <a:p>
            <a:pPr indent="-174625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son las fortalezas?</a:t>
            </a:r>
            <a:endParaRPr/>
          </a:p>
          <a:p>
            <a:pPr indent="-73025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son las debilidades?</a:t>
            </a:r>
            <a:endParaRPr/>
          </a:p>
          <a:p>
            <a:pPr indent="-73025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son las amenazas?</a:t>
            </a:r>
            <a:endParaRPr/>
          </a:p>
          <a:p>
            <a:pPr indent="-73025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825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son las oportunidades</a:t>
            </a:r>
            <a:r>
              <a:rPr lang="es-ES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 b="71" l="0" r="8138" t="-14941"/>
          <a:stretch/>
        </p:blipFill>
        <p:spPr>
          <a:xfrm>
            <a:off x="4895851" y="1"/>
            <a:ext cx="4248150" cy="571148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2"/>
          <p:cNvSpPr/>
          <p:nvPr/>
        </p:nvSpPr>
        <p:spPr>
          <a:xfrm>
            <a:off x="4895851" y="-266700"/>
            <a:ext cx="4248150" cy="1057275"/>
          </a:xfrm>
          <a:prstGeom prst="rect">
            <a:avLst/>
          </a:prstGeom>
          <a:solidFill>
            <a:srgbClr val="7DD3F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 rotWithShape="1">
          <a:blip r:embed="rId4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/>
          <p:nvPr/>
        </p:nvSpPr>
        <p:spPr>
          <a:xfrm>
            <a:off x="507768" y="1474034"/>
            <a:ext cx="1945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876135" y="1849818"/>
            <a:ext cx="3426924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 realizar el análisis interno e identificar fortalezas y debilidades. Luego enumerarlas y colocarlas en el cuadro.</a:t>
            </a:r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507768" y="1880836"/>
            <a:ext cx="253021" cy="253021"/>
          </a:xfrm>
          <a:prstGeom prst="ellipse">
            <a:avLst/>
          </a:prstGeom>
          <a:solidFill>
            <a:srgbClr val="D71B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876135" y="2841155"/>
            <a:ext cx="3426924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Luego se debe realizar el análisis 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externo e identificar oportunidades y amenazas. Luego enumerarlas y colocarlas en el cuadro.</a:t>
            </a:r>
            <a:endParaRPr/>
          </a:p>
        </p:txBody>
      </p:sp>
      <p:sp>
        <p:nvSpPr>
          <p:cNvPr id="154" name="Google Shape;154;p13"/>
          <p:cNvSpPr/>
          <p:nvPr/>
        </p:nvSpPr>
        <p:spPr>
          <a:xfrm>
            <a:off x="507768" y="2872173"/>
            <a:ext cx="253021" cy="253021"/>
          </a:xfrm>
          <a:prstGeom prst="ellipse">
            <a:avLst/>
          </a:prstGeom>
          <a:solidFill>
            <a:srgbClr val="D71B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descr="IMG147.jpg" id="155" name="Google Shape;155;p13"/>
          <p:cNvPicPr preferRelativeResize="0"/>
          <p:nvPr/>
        </p:nvPicPr>
        <p:blipFill rotWithShape="1">
          <a:blip r:embed="rId3">
            <a:alphaModFix/>
          </a:blip>
          <a:srcRect b="10090" l="1171" r="0" t="0"/>
          <a:stretch/>
        </p:blipFill>
        <p:spPr>
          <a:xfrm>
            <a:off x="4608513" y="518401"/>
            <a:ext cx="4535488" cy="467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0587" y="462625"/>
            <a:ext cx="749300" cy="74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3"/>
          <p:cNvCxnSpPr/>
          <p:nvPr/>
        </p:nvCxnSpPr>
        <p:spPr>
          <a:xfrm flipH="1" rot="10800000">
            <a:off x="503238" y="1720255"/>
            <a:ext cx="3799821" cy="15194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3"/>
          <p:cNvCxnSpPr/>
          <p:nvPr/>
        </p:nvCxnSpPr>
        <p:spPr>
          <a:xfrm flipH="1" rot="10800000">
            <a:off x="503238" y="2665970"/>
            <a:ext cx="3799821" cy="15194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3"/>
          <p:cNvCxnSpPr/>
          <p:nvPr/>
        </p:nvCxnSpPr>
        <p:spPr>
          <a:xfrm flipH="1" rot="10800000">
            <a:off x="503238" y="3956151"/>
            <a:ext cx="3799821" cy="15194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p13"/>
          <p:cNvPicPr preferRelativeResize="0"/>
          <p:nvPr/>
        </p:nvPicPr>
        <p:blipFill rotWithShape="1">
          <a:blip r:embed="rId5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503238" y="324479"/>
            <a:ext cx="72044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cdn5.opensky.com/healingtreeproducts/product/bamboo-charcoal-soap-2/images/9012d22/7312cc8/generous/bamboo-charcoal-soap-2.jpg"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8197" y="1592236"/>
            <a:ext cx="2293804" cy="171881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/>
          <p:nvPr/>
        </p:nvSpPr>
        <p:spPr>
          <a:xfrm>
            <a:off x="2926080" y="3631709"/>
            <a:ext cx="3151164" cy="546410"/>
          </a:xfrm>
          <a:prstGeom prst="rect">
            <a:avLst/>
          </a:prstGeom>
          <a:solidFill>
            <a:srgbClr val="E88F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Empresa importadora de jabones de carbón de bambú</a:t>
            </a:r>
            <a:endParaRPr/>
          </a:p>
        </p:txBody>
      </p:sp>
      <p:sp>
        <p:nvSpPr>
          <p:cNvPr id="168" name="Google Shape;168;p14"/>
          <p:cNvSpPr/>
          <p:nvPr/>
        </p:nvSpPr>
        <p:spPr>
          <a:xfrm>
            <a:off x="3283124" y="4419986"/>
            <a:ext cx="24370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MARCA: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HEALING TREE</a:t>
            </a:r>
            <a:endParaRPr/>
          </a:p>
        </p:txBody>
      </p:sp>
      <p:pic>
        <p:nvPicPr>
          <p:cNvPr id="169" name="Google Shape;16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66846" y="1455253"/>
            <a:ext cx="1847385" cy="182307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/>
          <p:nvPr/>
        </p:nvSpPr>
        <p:spPr>
          <a:xfrm>
            <a:off x="3415273" y="928936"/>
            <a:ext cx="212878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ANÁLISIS FODA</a:t>
            </a:r>
            <a:endParaRPr/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5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503238" y="324479"/>
            <a:ext cx="72044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/>
          <p:nvPr/>
        </p:nvSpPr>
        <p:spPr>
          <a:xfrm>
            <a:off x="525220" y="926881"/>
            <a:ext cx="8115543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PRODUCTO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Arial"/>
              <a:buChar char="•"/>
            </a:pPr>
            <a:r>
              <a:rPr lang="es-ES"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The Healing Tree: Jabón de Carbón de Bambú 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Arial"/>
              <a:buChar char="•"/>
            </a:pPr>
            <a:r>
              <a:rPr lang="es-ES"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Procedencia: Estados Unidos.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Arial"/>
              <a:buChar char="•"/>
            </a:pPr>
            <a:r>
              <a:rPr lang="es-ES"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Elaborado con: Aceite vegetal, agua, glicerina y carbón de bambú.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Arial"/>
              <a:buChar char="•"/>
            </a:pPr>
            <a:r>
              <a:rPr lang="es-ES"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No tiene químicos nocivos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Arial"/>
              <a:buChar char="•"/>
            </a:pPr>
            <a:r>
              <a:rPr lang="es-ES"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Ideal para personas con problema de piel como: dermatitis, psoriasis, acné y eczema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Arial"/>
              <a:buChar char="•"/>
            </a:pPr>
            <a:r>
              <a:rPr lang="es-ES" sz="150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Es de color negro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 COMPETITIVA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 el único jabón natural de carbón de bambú hipoalergénico que limpia la piel de manera profunda y ayuda en la lucha contra las enfermedades de la piel como dermatitis, psoriasis, acné </a:t>
            </a:r>
            <a:b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eczema.</a:t>
            </a:r>
            <a:endParaRPr/>
          </a:p>
        </p:txBody>
      </p:sp>
      <p:pic>
        <p:nvPicPr>
          <p:cNvPr descr="http://www.hogarutil.com/archivos/201309/listado-jardineria-bambu-668x200x80.jpg?1"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151" y="4070036"/>
            <a:ext cx="8164536" cy="1106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 rotWithShape="1">
          <a:blip r:embed="rId4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/>
          <p:nvPr/>
        </p:nvSpPr>
        <p:spPr>
          <a:xfrm>
            <a:off x="503238" y="324479"/>
            <a:ext cx="72044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268" y="1957388"/>
            <a:ext cx="1027848" cy="10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 txBox="1"/>
          <p:nvPr/>
        </p:nvSpPr>
        <p:spPr>
          <a:xfrm>
            <a:off x="3851275" y="1525588"/>
            <a:ext cx="4645026" cy="2976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marca es especial para personas que tienen enfermedades o problemas en la piel. 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existe un producto similar en nuestro país.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marca es la única que lo produce en nuestro continente. 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ingrediente carbón de bambú es poco conocido en el Perú, pero es muy utilizado en Asia. 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empresa que lo importa no cuenta con un gran capital.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 de marketing: en redes sociales e internet.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 por internet aún genera desconfianza en 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personas.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producto se venderá además en supermercados y </a:t>
            </a:r>
            <a:b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tiendas naturistas.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940736" y="3187739"/>
            <a:ext cx="2296913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HEALING TREE</a:t>
            </a:r>
            <a:endParaRPr/>
          </a:p>
        </p:txBody>
      </p:sp>
      <p:cxnSp>
        <p:nvCxnSpPr>
          <p:cNvPr id="190" name="Google Shape;190;p16"/>
          <p:cNvCxnSpPr/>
          <p:nvPr/>
        </p:nvCxnSpPr>
        <p:spPr>
          <a:xfrm>
            <a:off x="3660505" y="1525588"/>
            <a:ext cx="0" cy="2807261"/>
          </a:xfrm>
          <a:prstGeom prst="straightConnector1">
            <a:avLst/>
          </a:prstGeom>
          <a:noFill/>
          <a:ln cap="flat" cmpd="sng" w="19050">
            <a:solidFill>
              <a:srgbClr val="9CC60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1" name="Google Shape;191;p16"/>
          <p:cNvPicPr preferRelativeResize="0"/>
          <p:nvPr/>
        </p:nvPicPr>
        <p:blipFill rotWithShape="1">
          <a:blip r:embed="rId4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/>
          <p:nvPr/>
        </p:nvSpPr>
        <p:spPr>
          <a:xfrm>
            <a:off x="503238" y="324479"/>
            <a:ext cx="72044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/>
        </p:nvSpPr>
        <p:spPr>
          <a:xfrm>
            <a:off x="3901856" y="1708468"/>
            <a:ext cx="4752975" cy="2497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 es elevado para el NSE B, no lo es tanto para el NSE A.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 acorde a la calidad y atributos del producto. 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 aumentando en nuestro país los problemas en la piel.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Crecimiento económico del país = Mayor ingreso en los NSE más altos.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 una desaceleración económica aunque el escenario parece favorable.</a:t>
            </a:r>
            <a:endParaRPr/>
          </a:p>
          <a:p>
            <a:pPr indent="-177800" lvl="0" marL="177800" marR="0" rtl="0" algn="l">
              <a:spcBef>
                <a:spcPts val="280"/>
              </a:spcBef>
              <a:spcAft>
                <a:spcPts val="0"/>
              </a:spcAft>
              <a:buClr>
                <a:srgbClr val="9CC606"/>
              </a:buClr>
              <a:buSzPts val="1400"/>
              <a:buFont typeface="Arial"/>
              <a:buChar char="•"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Subida del tipo de cambio y la inflación, las ganancias pueden no ser las esperadas para la empresa.</a:t>
            </a:r>
            <a:endParaRPr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5268" y="1957388"/>
            <a:ext cx="1027848" cy="101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/>
          <p:nvPr/>
        </p:nvSpPr>
        <p:spPr>
          <a:xfrm>
            <a:off x="940736" y="3187739"/>
            <a:ext cx="2296913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HEALING TREE</a:t>
            </a:r>
            <a:endParaRPr/>
          </a:p>
        </p:txBody>
      </p:sp>
      <p:cxnSp>
        <p:nvCxnSpPr>
          <p:cNvPr id="201" name="Google Shape;201;p17"/>
          <p:cNvCxnSpPr/>
          <p:nvPr/>
        </p:nvCxnSpPr>
        <p:spPr>
          <a:xfrm>
            <a:off x="3660505" y="1708468"/>
            <a:ext cx="0" cy="2328960"/>
          </a:xfrm>
          <a:prstGeom prst="straightConnector1">
            <a:avLst/>
          </a:prstGeom>
          <a:noFill/>
          <a:ln cap="flat" cmpd="sng" w="19050">
            <a:solidFill>
              <a:srgbClr val="9CC60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p17"/>
          <p:cNvPicPr preferRelativeResize="0"/>
          <p:nvPr/>
        </p:nvPicPr>
        <p:blipFill rotWithShape="1">
          <a:blip r:embed="rId4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/>
          <p:nvPr/>
        </p:nvSpPr>
        <p:spPr>
          <a:xfrm>
            <a:off x="503238" y="324479"/>
            <a:ext cx="72044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/>
        </p:nvSpPr>
        <p:spPr>
          <a:xfrm>
            <a:off x="511153" y="922644"/>
            <a:ext cx="6745886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identificados los elementos se colocan dentro del cuadro y se enumeran. </a:t>
            </a:r>
            <a:endParaRPr/>
          </a:p>
        </p:txBody>
      </p:sp>
      <p:graphicFrame>
        <p:nvGraphicFramePr>
          <p:cNvPr id="209" name="Google Shape;209;p18"/>
          <p:cNvGraphicFramePr/>
          <p:nvPr/>
        </p:nvGraphicFramePr>
        <p:xfrm>
          <a:off x="995095" y="1439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{FB221727-1474-4A5D-8911-1213E8315588}</a:tableStyleId>
              </a:tblPr>
              <a:tblGrid>
                <a:gridCol w="3576900"/>
                <a:gridCol w="3576900"/>
              </a:tblGrid>
              <a:tr h="3300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es-E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 FODA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58A6"/>
                    </a:solidFill>
                  </a:tcPr>
                </a:tc>
                <a:tc hMerge="1"/>
              </a:tr>
              <a:tr h="3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FORTALEZAS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DEBILIDADES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F23"/>
                    </a:solidFill>
                  </a:tcPr>
                </a:tc>
              </a:tr>
              <a:tr h="1207250">
                <a:tc>
                  <a:txBody>
                    <a:bodyPr/>
                    <a:lstStyle/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F1:</a:t>
                      </a: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 natural que no existe en el país.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Propiedades únicas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F3: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Hecho en Estados Unidos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F4: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 Innovador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F5: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Venta por Internet / Delivery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D1:</a:t>
                      </a: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Marca nueva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Ingredientes poco conocidos en el país.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Poco capital en relación a marcas establecidas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D4: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Precio relativamente elevado para NSE B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D5: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Fuerte dependencia de la empresa proveedora</a:t>
                      </a:r>
                      <a:endParaRPr sz="12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6D4"/>
                    </a:solidFill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OPORTUNIDADES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AMENAZAS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F23"/>
                    </a:solidFill>
                  </a:tcPr>
                </a:tc>
              </a:tr>
              <a:tr h="1544850">
                <a:tc>
                  <a:txBody>
                    <a:bodyPr/>
                    <a:lstStyle/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O1: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Crecimiento económico del país.</a:t>
                      </a:r>
                      <a:endParaRPr/>
                    </a:p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O2: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Aumento de ingresos NSE A y B.</a:t>
                      </a:r>
                      <a:endParaRPr/>
                    </a:p>
                    <a:p>
                      <a:pPr indent="-274638" lvl="0" marL="360363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O3: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Crecimiento moda cuidado personal con productos naturales.</a:t>
                      </a:r>
                      <a:endParaRPr/>
                    </a:p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O4: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Crecimiento ventas por internet</a:t>
                      </a:r>
                      <a:endParaRPr/>
                    </a:p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O5: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Aumento de enfermedades de la piel</a:t>
                      </a:r>
                      <a:endParaRPr/>
                    </a:p>
                    <a:p>
                      <a:pPr indent="0" lvl="0" marL="857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O6: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Aumento del consumo de productos naturales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F5FD"/>
                    </a:solidFill>
                  </a:tcPr>
                </a:tc>
                <a:tc>
                  <a:txBody>
                    <a:bodyPr/>
                    <a:lstStyle/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Desaceleración económica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Ingreso de nuevos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competidores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A3: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Aumento de la inflación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A4: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Otras marcas reconocidas copien producto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A5: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Aumento del tipo de cambio</a:t>
                      </a:r>
                      <a:endParaRPr/>
                    </a:p>
                    <a:p>
                      <a:pPr indent="8572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A6: </a:t>
                      </a:r>
                      <a:r>
                        <a:rPr lang="es-E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Desconfianza en compras online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E6D4"/>
                    </a:solidFill>
                  </a:tcPr>
                </a:tc>
              </a:tr>
            </a:tbl>
          </a:graphicData>
        </a:graphic>
      </p:graphicFrame>
      <p:pic>
        <p:nvPicPr>
          <p:cNvPr id="210" name="Google Shape;210;p18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/>
          <p:nvPr/>
        </p:nvSpPr>
        <p:spPr>
          <a:xfrm>
            <a:off x="503238" y="324479"/>
            <a:ext cx="72044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/>
        </p:nvSpPr>
        <p:spPr>
          <a:xfrm>
            <a:off x="0" y="0"/>
            <a:ext cx="9144000" cy="5714999"/>
          </a:xfrm>
          <a:prstGeom prst="rect">
            <a:avLst/>
          </a:prstGeom>
          <a:solidFill>
            <a:srgbClr val="15BD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1258009" y="3673982"/>
            <a:ext cx="4396004" cy="889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MATRIZ FODA</a:t>
            </a:r>
            <a:br>
              <a:rPr lang="es-E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ES" sz="4000">
                <a:solidFill>
                  <a:srgbClr val="09534C"/>
                </a:solidFill>
                <a:latin typeface="Calibri"/>
                <a:ea typeface="Calibri"/>
                <a:cs typeface="Calibri"/>
                <a:sym typeface="Calibri"/>
              </a:rPr>
              <a:t>CRUZADA</a:t>
            </a:r>
            <a:endParaRPr/>
          </a:p>
        </p:txBody>
      </p:sp>
      <p:cxnSp>
        <p:nvCxnSpPr>
          <p:cNvPr id="218" name="Google Shape;218;p19"/>
          <p:cNvCxnSpPr/>
          <p:nvPr/>
        </p:nvCxnSpPr>
        <p:spPr>
          <a:xfrm>
            <a:off x="1258009" y="4511082"/>
            <a:ext cx="3011774" cy="0"/>
          </a:xfrm>
          <a:prstGeom prst="straightConnector1">
            <a:avLst/>
          </a:prstGeom>
          <a:noFill/>
          <a:ln cap="flat" cmpd="sng" w="28575">
            <a:solidFill>
              <a:srgbClr val="0B655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19"/>
          <p:cNvPicPr preferRelativeResize="0"/>
          <p:nvPr/>
        </p:nvPicPr>
        <p:blipFill rotWithShape="1">
          <a:blip r:embed="rId3">
            <a:alphaModFix/>
          </a:blip>
          <a:srcRect b="2865" l="50092" r="0" t="-1"/>
          <a:stretch/>
        </p:blipFill>
        <p:spPr>
          <a:xfrm>
            <a:off x="513688" y="3617175"/>
            <a:ext cx="573391" cy="893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0" y="0"/>
            <a:ext cx="9144000" cy="5714999"/>
          </a:xfrm>
          <a:prstGeom prst="rect">
            <a:avLst/>
          </a:prstGeom>
          <a:solidFill>
            <a:srgbClr val="15BD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258009" y="3823201"/>
            <a:ext cx="49057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6000">
                <a:solidFill>
                  <a:srgbClr val="09534C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2"/>
          <p:cNvCxnSpPr/>
          <p:nvPr/>
        </p:nvCxnSpPr>
        <p:spPr>
          <a:xfrm>
            <a:off x="1258009" y="4511082"/>
            <a:ext cx="4905724" cy="0"/>
          </a:xfrm>
          <a:prstGeom prst="straightConnector1">
            <a:avLst/>
          </a:prstGeom>
          <a:noFill/>
          <a:ln cap="flat" cmpd="sng" w="28575">
            <a:solidFill>
              <a:srgbClr val="08534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" name="Google Shape;37;p2"/>
          <p:cNvPicPr preferRelativeResize="0"/>
          <p:nvPr/>
        </p:nvPicPr>
        <p:blipFill rotWithShape="1">
          <a:blip r:embed="rId3">
            <a:alphaModFix/>
          </a:blip>
          <a:srcRect b="2865" l="50092" r="0" t="-1"/>
          <a:stretch/>
        </p:blipFill>
        <p:spPr>
          <a:xfrm>
            <a:off x="513688" y="3617175"/>
            <a:ext cx="573391" cy="893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/>
        </p:nvSpPr>
        <p:spPr>
          <a:xfrm>
            <a:off x="4906360" y="1760507"/>
            <a:ext cx="3744913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MATRIZ FODA CRUZADA</a:t>
            </a:r>
            <a:endParaRPr/>
          </a:p>
          <a:p>
            <a:pPr indent="-187325" lvl="0" marL="187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elabora luego de analizar las principales variables internas y externas a través del Análisis </a:t>
            </a: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FODA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85725" lvl="0" marL="187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7325" lvl="0" marL="187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matriz se desarrollan estrategias en base a cruces de los factores internos con los externos.</a:t>
            </a:r>
            <a:endParaRPr/>
          </a:p>
        </p:txBody>
      </p:sp>
      <p:pic>
        <p:nvPicPr>
          <p:cNvPr descr="img70.jpg"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12504" t="0"/>
          <a:stretch/>
        </p:blipFill>
        <p:spPr>
          <a:xfrm>
            <a:off x="1" y="532469"/>
            <a:ext cx="4535488" cy="4665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7060" y="479848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/>
          <p:nvPr/>
        </p:nvSpPr>
        <p:spPr>
          <a:xfrm>
            <a:off x="511153" y="334988"/>
            <a:ext cx="29345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MATRIZ FODA CRUZADA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1"/>
          <p:cNvSpPr txBox="1"/>
          <p:nvPr/>
        </p:nvSpPr>
        <p:spPr>
          <a:xfrm>
            <a:off x="511153" y="926881"/>
            <a:ext cx="3736997" cy="42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ESTRATEGIAS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Cruzando fortalezas y debilidades con  oportunidades y amenazas, se plantean 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cuatro líneas generales de actuación: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 ofensiva: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Maximizar las fortalezas para maximizar las oportunidades. </a:t>
            </a:r>
            <a:endParaRPr/>
          </a:p>
          <a:p>
            <a:pPr indent="-841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 defensiva: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Maximizar fortalezas para minimizar amenazas. </a:t>
            </a:r>
            <a:endParaRPr/>
          </a:p>
          <a:p>
            <a:pPr indent="-841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 adaptativa: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Minimizar debilidades maximizando oportunidades.</a:t>
            </a:r>
            <a:endParaRPr/>
          </a:p>
          <a:p>
            <a:pPr indent="-841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Estrategia de supervivencia: 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Minimizar debilidades y así minimizar las amenazas. </a:t>
            </a:r>
            <a:endParaRPr/>
          </a:p>
        </p:txBody>
      </p:sp>
      <p:pic>
        <p:nvPicPr>
          <p:cNvPr descr="img74.jpg" id="235" name="Google Shape;235;p21"/>
          <p:cNvPicPr preferRelativeResize="0"/>
          <p:nvPr/>
        </p:nvPicPr>
        <p:blipFill rotWithShape="1">
          <a:blip r:embed="rId4">
            <a:alphaModFix/>
          </a:blip>
          <a:srcRect b="11162" l="1685" r="4017" t="0"/>
          <a:stretch/>
        </p:blipFill>
        <p:spPr>
          <a:xfrm>
            <a:off x="4616383" y="518400"/>
            <a:ext cx="4527618" cy="46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3327" y="463701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/>
        </p:nvSpPr>
        <p:spPr>
          <a:xfrm>
            <a:off x="5269407" y="1905009"/>
            <a:ext cx="3455988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una matriz de nueve celdas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Colocar en un lado superior de la matriz los factores internos (fortalezas y debilidades) y en el lado izquierdo de la matriz los factores externos (oportunidades y amenazas).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Hacer una lista de las fortalezas, debilidades, oportunidades y amenazas (enumerarlas).</a:t>
            </a:r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 b="3148" l="0" r="0" t="0"/>
          <a:stretch/>
        </p:blipFill>
        <p:spPr>
          <a:xfrm>
            <a:off x="7870" y="523004"/>
            <a:ext cx="4527618" cy="467447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/>
          <p:nvPr/>
        </p:nvSpPr>
        <p:spPr>
          <a:xfrm>
            <a:off x="4906360" y="1905009"/>
            <a:ext cx="253021" cy="253021"/>
          </a:xfrm>
          <a:prstGeom prst="ellipse">
            <a:avLst/>
          </a:prstGeom>
          <a:solidFill>
            <a:srgbClr val="13AD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4906360" y="2416623"/>
            <a:ext cx="253021" cy="253021"/>
          </a:xfrm>
          <a:prstGeom prst="ellipse">
            <a:avLst/>
          </a:prstGeom>
          <a:solidFill>
            <a:srgbClr val="13AD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46" name="Google Shape;246;p22"/>
          <p:cNvGrpSpPr/>
          <p:nvPr/>
        </p:nvGrpSpPr>
        <p:grpSpPr>
          <a:xfrm>
            <a:off x="5261031" y="2244734"/>
            <a:ext cx="3379732" cy="2424981"/>
            <a:chOff x="5190467" y="2104144"/>
            <a:chExt cx="3492500" cy="2424981"/>
          </a:xfrm>
        </p:grpSpPr>
        <p:cxnSp>
          <p:nvCxnSpPr>
            <p:cNvPr id="247" name="Google Shape;247;p22"/>
            <p:cNvCxnSpPr/>
            <p:nvPr/>
          </p:nvCxnSpPr>
          <p:spPr>
            <a:xfrm>
              <a:off x="5190467" y="2104144"/>
              <a:ext cx="34925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22"/>
            <p:cNvCxnSpPr/>
            <p:nvPr/>
          </p:nvCxnSpPr>
          <p:spPr>
            <a:xfrm>
              <a:off x="5190467" y="3633757"/>
              <a:ext cx="34925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22"/>
            <p:cNvCxnSpPr/>
            <p:nvPr/>
          </p:nvCxnSpPr>
          <p:spPr>
            <a:xfrm>
              <a:off x="5190467" y="4529125"/>
              <a:ext cx="3492500" cy="0"/>
            </a:xfrm>
            <a:prstGeom prst="straightConnector1">
              <a:avLst/>
            </a:prstGeom>
            <a:noFill/>
            <a:ln cap="flat" cmpd="sng" w="1270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0" name="Google Shape;250;p22"/>
          <p:cNvSpPr/>
          <p:nvPr/>
        </p:nvSpPr>
        <p:spPr>
          <a:xfrm>
            <a:off x="4906360" y="3860844"/>
            <a:ext cx="253021" cy="253021"/>
          </a:xfrm>
          <a:prstGeom prst="ellipse">
            <a:avLst/>
          </a:prstGeom>
          <a:solidFill>
            <a:srgbClr val="13AD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251" name="Google Shape;25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7060" y="481082"/>
            <a:ext cx="74930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/>
          <p:nvPr/>
        </p:nvSpPr>
        <p:spPr>
          <a:xfrm>
            <a:off x="4906360" y="1472164"/>
            <a:ext cx="1945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"/>
          <p:cNvSpPr txBox="1"/>
          <p:nvPr/>
        </p:nvSpPr>
        <p:spPr>
          <a:xfrm>
            <a:off x="5242855" y="1764424"/>
            <a:ext cx="3455988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los cruces de factores internos y externos  para crear estrategias en las celdas     (FO –  FA – DO – DA )  </a:t>
            </a:r>
            <a:endParaRPr/>
          </a:p>
          <a:p>
            <a:pPr indent="-179387" lvl="1" marL="5349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 : Fortalezas con oportunidades</a:t>
            </a:r>
            <a:endParaRPr/>
          </a:p>
          <a:p>
            <a:pPr indent="-179387" lvl="1" marL="5349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 : Fortalezas con amenazas</a:t>
            </a:r>
            <a:endParaRPr/>
          </a:p>
          <a:p>
            <a:pPr indent="-179387" lvl="1" marL="5349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: Debilidades con oportunidades</a:t>
            </a:r>
            <a:endParaRPr/>
          </a:p>
          <a:p>
            <a:pPr indent="-179387" lvl="1" marL="5349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s-E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: Debilidades con amenazas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existe un límite predeterminado de alternativas que se pueden colocar en cada celda de los factores internos, externos y estrategias. </a:t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4895850" y="1764755"/>
            <a:ext cx="253021" cy="253021"/>
          </a:xfrm>
          <a:prstGeom prst="ellipse">
            <a:avLst/>
          </a:prstGeom>
          <a:solidFill>
            <a:srgbClr val="13AD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260" name="Google Shape;260;p23"/>
          <p:cNvCxnSpPr/>
          <p:nvPr/>
        </p:nvCxnSpPr>
        <p:spPr>
          <a:xfrm>
            <a:off x="5222385" y="3844546"/>
            <a:ext cx="3418378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23"/>
          <p:cNvSpPr/>
          <p:nvPr/>
        </p:nvSpPr>
        <p:spPr>
          <a:xfrm>
            <a:off x="4895850" y="3972517"/>
            <a:ext cx="253021" cy="253021"/>
          </a:xfrm>
          <a:prstGeom prst="ellipse">
            <a:avLst/>
          </a:prstGeom>
          <a:solidFill>
            <a:srgbClr val="13AD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262" name="Google Shape;262;p23"/>
          <p:cNvCxnSpPr/>
          <p:nvPr/>
        </p:nvCxnSpPr>
        <p:spPr>
          <a:xfrm>
            <a:off x="5236453" y="5049708"/>
            <a:ext cx="340431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3" name="Google Shape;263;p23"/>
          <p:cNvPicPr preferRelativeResize="0"/>
          <p:nvPr/>
        </p:nvPicPr>
        <p:blipFill rotWithShape="1">
          <a:blip r:embed="rId3">
            <a:alphaModFix/>
          </a:blip>
          <a:srcRect b="3148" l="0" r="0" t="0"/>
          <a:stretch/>
        </p:blipFill>
        <p:spPr>
          <a:xfrm>
            <a:off x="7870" y="523004"/>
            <a:ext cx="4527618" cy="4674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7060" y="481082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4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4"/>
          <p:cNvSpPr txBox="1"/>
          <p:nvPr/>
        </p:nvSpPr>
        <p:spPr>
          <a:xfrm>
            <a:off x="503237" y="1477328"/>
            <a:ext cx="2952751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identifican los elementos y se colocan dentro de la matriz enumerándolos.</a:t>
            </a: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511153" y="334988"/>
            <a:ext cx="29345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MATRIZ FODA CRUZADA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9542" y="382408"/>
            <a:ext cx="4841031" cy="4989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5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9" name="Google Shape;279;p25"/>
          <p:cNvGraphicFramePr/>
          <p:nvPr/>
        </p:nvGraphicFramePr>
        <p:xfrm>
          <a:off x="4132964" y="8048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{FB221727-1474-4A5D-8911-1213E8315588}</a:tableStyleId>
              </a:tblPr>
              <a:tblGrid>
                <a:gridCol w="1489375"/>
                <a:gridCol w="1475350"/>
                <a:gridCol w="1578000"/>
              </a:tblGrid>
              <a:tr h="1339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FORTALEZAS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F2.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F3.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DEBILIDADES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D1.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D2.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D3.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F23"/>
                    </a:solidFill>
                  </a:tcPr>
                </a:tc>
              </a:tr>
              <a:tr h="1450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OPORTUNIDADES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O1.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O2.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O3.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D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Estrategia</a:t>
                      </a: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Uso de fortalezas para aprovechar oportunidades</a:t>
                      </a:r>
                      <a:endParaRPr/>
                    </a:p>
                  </a:txBody>
                  <a:tcPr marT="45725" marB="45725" marR="91450" marL="914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F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Estrategia DO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Vencer debilidades</a:t>
                      </a:r>
                      <a:r>
                        <a:rPr b="0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aprovechando oportunidades</a:t>
                      </a:r>
                      <a:endParaRPr b="0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FE1"/>
                    </a:solidFill>
                  </a:tcPr>
                </a:tc>
              </a:tr>
              <a:tr h="1368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AMENAZAS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A1.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A2.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4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A3.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8F2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Estrategia FA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Uso de </a:t>
                      </a:r>
                      <a:br>
                        <a:rPr b="0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0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fortalezas</a:t>
                      </a:r>
                      <a:r>
                        <a:rPr b="0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para evitar amenazas</a:t>
                      </a:r>
                      <a:endParaRPr b="0" sz="1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FE1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Estrategia DA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Reducir</a:t>
                      </a:r>
                      <a:r>
                        <a:rPr b="0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lang="es-E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debilidades a un mínimo y evitar amenazas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3DFE1">
                        <a:alpha val="49803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80" name="Google Shape;280;p25"/>
          <p:cNvSpPr txBox="1"/>
          <p:nvPr/>
        </p:nvSpPr>
        <p:spPr>
          <a:xfrm>
            <a:off x="503238" y="2649981"/>
            <a:ext cx="3132138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Después de haber colocado y enumerado los  elementos, se procede a analizar cuáles pueden cruzarse para generar estrategias de acuerdo a los criterios indicados.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511153" y="4029470"/>
            <a:ext cx="3124222" cy="45835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88F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5"/>
          <p:cNvSpPr/>
          <p:nvPr/>
        </p:nvSpPr>
        <p:spPr>
          <a:xfrm>
            <a:off x="5627668" y="2122098"/>
            <a:ext cx="3013095" cy="2840962"/>
          </a:xfrm>
          <a:prstGeom prst="rect">
            <a:avLst/>
          </a:prstGeom>
          <a:noFill/>
          <a:ln cap="flat" cmpd="sng" w="57150">
            <a:solidFill>
              <a:srgbClr val="D71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511153" y="334988"/>
            <a:ext cx="29345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MATRIZ FODA CRUZADA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6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dn5.opensky.com/healingtreeproducts/product/bamboo-charcoal-soap-2/images/9012d22/7312cc8/generous/bamboo-charcoal-soap-2.jpg" id="289" name="Google Shape;28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2710" y="1180793"/>
            <a:ext cx="2520280" cy="188852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6"/>
          <p:cNvSpPr/>
          <p:nvPr/>
        </p:nvSpPr>
        <p:spPr>
          <a:xfrm>
            <a:off x="2849346" y="3389971"/>
            <a:ext cx="3804084" cy="546410"/>
          </a:xfrm>
          <a:prstGeom prst="rect">
            <a:avLst/>
          </a:prstGeom>
          <a:solidFill>
            <a:srgbClr val="E88F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Empresa importadora de jabones de carbón de bambú</a:t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3532850" y="4178248"/>
            <a:ext cx="24370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MARCA: 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HEALING TREE</a:t>
            </a: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7835" y="1213515"/>
            <a:ext cx="1847385" cy="1823077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6"/>
          <p:cNvSpPr/>
          <p:nvPr/>
        </p:nvSpPr>
        <p:spPr>
          <a:xfrm>
            <a:off x="511153" y="334988"/>
            <a:ext cx="29345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MATRIZ FODA CRUZADA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01" y="1556723"/>
            <a:ext cx="8196487" cy="337454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/>
          <p:nvPr/>
        </p:nvSpPr>
        <p:spPr>
          <a:xfrm>
            <a:off x="511154" y="934434"/>
            <a:ext cx="816453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colocan las fortalezas, debilidades, oportunidades y amenazas que se hallaron en el Análisis FODA</a:t>
            </a:r>
            <a:endParaRPr/>
          </a:p>
        </p:txBody>
      </p:sp>
      <p:sp>
        <p:nvSpPr>
          <p:cNvPr id="301" name="Google Shape;301;p27"/>
          <p:cNvSpPr txBox="1"/>
          <p:nvPr/>
        </p:nvSpPr>
        <p:spPr>
          <a:xfrm>
            <a:off x="3508625" y="1519812"/>
            <a:ext cx="2393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FORTALEZAS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 txBox="1"/>
          <p:nvPr/>
        </p:nvSpPr>
        <p:spPr>
          <a:xfrm>
            <a:off x="5902503" y="1519812"/>
            <a:ext cx="27731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DEBILIDADES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7"/>
          <p:cNvSpPr txBox="1"/>
          <p:nvPr/>
        </p:nvSpPr>
        <p:spPr>
          <a:xfrm>
            <a:off x="3522391" y="1833722"/>
            <a:ext cx="2380112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7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 natural que no existe en el país.</a:t>
            </a:r>
            <a:endParaRPr/>
          </a:p>
          <a:p>
            <a:pPr indent="47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Propiedades únicas</a:t>
            </a:r>
            <a:endParaRPr/>
          </a:p>
          <a:p>
            <a:pPr indent="47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F3: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Hecho en Estados Unidos</a:t>
            </a:r>
            <a:endParaRPr/>
          </a:p>
          <a:p>
            <a:pPr indent="47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F4: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 Innovador</a:t>
            </a:r>
            <a:endParaRPr/>
          </a:p>
          <a:p>
            <a:pPr indent="47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 por Internet / Delivery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7"/>
          <p:cNvSpPr txBox="1"/>
          <p:nvPr/>
        </p:nvSpPr>
        <p:spPr>
          <a:xfrm>
            <a:off x="5902503" y="1868346"/>
            <a:ext cx="2726110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85725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 nueva</a:t>
            </a:r>
            <a:endParaRPr/>
          </a:p>
          <a:p>
            <a:pPr indent="85725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Ingredientes poco conocidos en el país.</a:t>
            </a:r>
            <a:endParaRPr/>
          </a:p>
          <a:p>
            <a:pPr indent="-180975" lvl="0" marL="266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Poco capital en relación a marcas establecidas</a:t>
            </a:r>
            <a:endParaRPr/>
          </a:p>
          <a:p>
            <a:pPr indent="85725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D4: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 relativamente elevado para NSE B</a:t>
            </a:r>
            <a:endParaRPr/>
          </a:p>
          <a:p>
            <a:pPr indent="-180975" lvl="0" marL="266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D5: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Fuerte dependencia de la empresa proveedora</a:t>
            </a:r>
            <a:endParaRPr/>
          </a:p>
        </p:txBody>
      </p:sp>
      <p:sp>
        <p:nvSpPr>
          <p:cNvPr id="305" name="Google Shape;305;p27"/>
          <p:cNvSpPr txBox="1"/>
          <p:nvPr/>
        </p:nvSpPr>
        <p:spPr>
          <a:xfrm>
            <a:off x="684213" y="2930402"/>
            <a:ext cx="2702560" cy="872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O1: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Crecimiento económico del país.</a:t>
            </a:r>
            <a:endParaRPr/>
          </a:p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O2: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 ingresos NSE A y B.</a:t>
            </a:r>
            <a:endParaRPr/>
          </a:p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Crecimiento moda cuidado personal </a:t>
            </a:r>
            <a:b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productos naturales.</a:t>
            </a:r>
            <a:endParaRPr/>
          </a:p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O4: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Crecimiento ventas por internet</a:t>
            </a:r>
            <a:endParaRPr/>
          </a:p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O5: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 enfermedades de la piel</a:t>
            </a:r>
            <a:endParaRPr/>
          </a:p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O6: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del consumo de productos naturales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7"/>
          <p:cNvSpPr txBox="1"/>
          <p:nvPr/>
        </p:nvSpPr>
        <p:spPr>
          <a:xfrm>
            <a:off x="511154" y="2653403"/>
            <a:ext cx="29974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OPORTUNIDADES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511154" y="3765923"/>
            <a:ext cx="29974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AMENAZAS</a:t>
            </a:r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671626" y="4079833"/>
            <a:ext cx="2676525" cy="747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Desaceleración económica</a:t>
            </a:r>
            <a:endParaRPr/>
          </a:p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 de nuevos competidores</a:t>
            </a:r>
            <a:endParaRPr/>
          </a:p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 la inflación</a:t>
            </a:r>
            <a:endParaRPr/>
          </a:p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marcas reconocidas copien producto</a:t>
            </a:r>
            <a:endParaRPr/>
          </a:p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del tipo de cambio</a:t>
            </a:r>
            <a:endParaRPr/>
          </a:p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Desconfianza en compras online</a:t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511153" y="334988"/>
            <a:ext cx="29345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MATRIZ FODA CRUZADA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01" y="1562554"/>
            <a:ext cx="8196487" cy="337454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/>
          <p:nvPr/>
        </p:nvSpPr>
        <p:spPr>
          <a:xfrm>
            <a:off x="511154" y="934901"/>
            <a:ext cx="816453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colocan las fortalezas, debilidades, oportunidades y amenazas que se hallaron en el Análisis FODA</a:t>
            </a:r>
            <a:endParaRPr/>
          </a:p>
        </p:txBody>
      </p:sp>
      <p:sp>
        <p:nvSpPr>
          <p:cNvPr id="317" name="Google Shape;317;p28"/>
          <p:cNvSpPr txBox="1"/>
          <p:nvPr/>
        </p:nvSpPr>
        <p:spPr>
          <a:xfrm>
            <a:off x="3508625" y="1525643"/>
            <a:ext cx="2393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FORTALEZAS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5902503" y="1525643"/>
            <a:ext cx="277318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DEBILIDADES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3522391" y="1839553"/>
            <a:ext cx="2380112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7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 natural que no existe en el país.</a:t>
            </a:r>
            <a:endParaRPr/>
          </a:p>
          <a:p>
            <a:pPr indent="47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Propiedades únicas</a:t>
            </a:r>
            <a:endParaRPr/>
          </a:p>
          <a:p>
            <a:pPr indent="47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F3: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Hecho en Estados Unidos</a:t>
            </a:r>
            <a:endParaRPr/>
          </a:p>
          <a:p>
            <a:pPr indent="47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F4: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 Innovador</a:t>
            </a:r>
            <a:endParaRPr/>
          </a:p>
          <a:p>
            <a:pPr indent="476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 por Internet / Delivery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5902503" y="1874177"/>
            <a:ext cx="2726110" cy="715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85725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 nueva</a:t>
            </a:r>
            <a:endParaRPr/>
          </a:p>
          <a:p>
            <a:pPr indent="85725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Ingredientes poco conocidos en el país.</a:t>
            </a:r>
            <a:endParaRPr/>
          </a:p>
          <a:p>
            <a:pPr indent="-180975" lvl="0" marL="266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D3: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Poco capital en relación a marcas establecidas</a:t>
            </a:r>
            <a:endParaRPr/>
          </a:p>
          <a:p>
            <a:pPr indent="85725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D4: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Precio relativamente elevado para NSE B</a:t>
            </a:r>
            <a:endParaRPr/>
          </a:p>
          <a:p>
            <a:pPr indent="-180975" lvl="0" marL="266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D5: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Fuerte dependencia de la empresa proveedora</a:t>
            </a:r>
            <a:endParaRPr/>
          </a:p>
        </p:txBody>
      </p:sp>
      <p:sp>
        <p:nvSpPr>
          <p:cNvPr id="321" name="Google Shape;321;p28"/>
          <p:cNvSpPr txBox="1"/>
          <p:nvPr/>
        </p:nvSpPr>
        <p:spPr>
          <a:xfrm>
            <a:off x="684213" y="2936233"/>
            <a:ext cx="2702560" cy="872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O1: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Crecimiento económico del país.</a:t>
            </a:r>
            <a:endParaRPr/>
          </a:p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O2: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 ingresos NSE A y B.</a:t>
            </a:r>
            <a:endParaRPr/>
          </a:p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Crecimiento moda cuidado personal </a:t>
            </a:r>
            <a:b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productos naturales.</a:t>
            </a:r>
            <a:endParaRPr/>
          </a:p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O4: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Crecimiento ventas por internet</a:t>
            </a:r>
            <a:endParaRPr/>
          </a:p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O5: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 enfermedades de la piel</a:t>
            </a:r>
            <a:endParaRPr/>
          </a:p>
          <a:p>
            <a:pPr indent="0" lvl="0" marL="47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O6: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del consumo de productos naturales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8"/>
          <p:cNvSpPr txBox="1"/>
          <p:nvPr/>
        </p:nvSpPr>
        <p:spPr>
          <a:xfrm>
            <a:off x="511154" y="2659234"/>
            <a:ext cx="29974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OPORTUNIDADES</a:t>
            </a:r>
            <a:endParaRPr/>
          </a:p>
        </p:txBody>
      </p:sp>
      <p:sp>
        <p:nvSpPr>
          <p:cNvPr id="323" name="Google Shape;323;p28"/>
          <p:cNvSpPr txBox="1"/>
          <p:nvPr/>
        </p:nvSpPr>
        <p:spPr>
          <a:xfrm>
            <a:off x="511154" y="3771754"/>
            <a:ext cx="29974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AMENAZAS</a:t>
            </a:r>
            <a:endParaRPr/>
          </a:p>
        </p:txBody>
      </p:sp>
      <p:sp>
        <p:nvSpPr>
          <p:cNvPr id="324" name="Google Shape;324;p28"/>
          <p:cNvSpPr txBox="1"/>
          <p:nvPr/>
        </p:nvSpPr>
        <p:spPr>
          <a:xfrm>
            <a:off x="671626" y="4085664"/>
            <a:ext cx="2676525" cy="747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Desaceleración económica</a:t>
            </a:r>
            <a:endParaRPr/>
          </a:p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Ingreso de nuevos competidores</a:t>
            </a:r>
            <a:endParaRPr/>
          </a:p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 la inflación</a:t>
            </a:r>
            <a:endParaRPr/>
          </a:p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Otras marcas reconocidas copien producto</a:t>
            </a:r>
            <a:endParaRPr/>
          </a:p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del tipo de cambio</a:t>
            </a:r>
            <a:endParaRPr/>
          </a:p>
          <a:p>
            <a:pPr indent="4763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A6: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Desconfianza en compras online</a:t>
            </a:r>
            <a:endParaRPr/>
          </a:p>
        </p:txBody>
      </p:sp>
      <p:sp>
        <p:nvSpPr>
          <p:cNvPr id="325" name="Google Shape;325;p28"/>
          <p:cNvSpPr txBox="1"/>
          <p:nvPr/>
        </p:nvSpPr>
        <p:spPr>
          <a:xfrm>
            <a:off x="3896528" y="2659234"/>
            <a:ext cx="16318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8"/>
          <p:cNvSpPr txBox="1"/>
          <p:nvPr/>
        </p:nvSpPr>
        <p:spPr>
          <a:xfrm>
            <a:off x="3896528" y="3766242"/>
            <a:ext cx="16318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</a:t>
            </a:r>
            <a:endParaRPr/>
          </a:p>
        </p:txBody>
      </p:sp>
      <p:sp>
        <p:nvSpPr>
          <p:cNvPr id="327" name="Google Shape;327;p28"/>
          <p:cNvSpPr txBox="1"/>
          <p:nvPr/>
        </p:nvSpPr>
        <p:spPr>
          <a:xfrm>
            <a:off x="6473176" y="2659234"/>
            <a:ext cx="16318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/>
          </a:p>
        </p:txBody>
      </p:sp>
      <p:sp>
        <p:nvSpPr>
          <p:cNvPr id="328" name="Google Shape;328;p28"/>
          <p:cNvSpPr txBox="1"/>
          <p:nvPr/>
        </p:nvSpPr>
        <p:spPr>
          <a:xfrm>
            <a:off x="6473176" y="3766242"/>
            <a:ext cx="16318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</a:t>
            </a:r>
            <a:endParaRPr/>
          </a:p>
        </p:txBody>
      </p:sp>
      <p:sp>
        <p:nvSpPr>
          <p:cNvPr id="329" name="Google Shape;329;p28"/>
          <p:cNvSpPr txBox="1"/>
          <p:nvPr/>
        </p:nvSpPr>
        <p:spPr>
          <a:xfrm>
            <a:off x="3609974" y="3143488"/>
            <a:ext cx="2202616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 – F2 – O1: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distribución extensiva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F3 – O6: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Publicidad explotando procedencia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 –O5: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 en clínicas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8"/>
          <p:cNvSpPr txBox="1"/>
          <p:nvPr/>
        </p:nvSpPr>
        <p:spPr>
          <a:xfrm>
            <a:off x="6035792" y="2932431"/>
            <a:ext cx="25928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– O1: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Promoción por volumen de ventas </a:t>
            </a:r>
            <a:b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internet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 – O4: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Enfatizar ventas delivery para menores precios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D2 – O5: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Campaña marketing de contenidos para aumentar conocimiento sobre el producto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8"/>
          <p:cNvSpPr txBox="1"/>
          <p:nvPr/>
        </p:nvSpPr>
        <p:spPr>
          <a:xfrm>
            <a:off x="3635375" y="4043241"/>
            <a:ext cx="2177215" cy="872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 – F3 –A2: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Marketing masivo para posicionar marca.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F5 - A3 - A5: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Promoción por volumen de ventas en internet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F2 – F4 –A4: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Posicionamos como la marca </a:t>
            </a:r>
            <a:b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jabones con propiedades únicas a través </a:t>
            </a:r>
            <a:b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internet</a:t>
            </a:r>
            <a:endParaRPr/>
          </a:p>
        </p:txBody>
      </p:sp>
      <p:sp>
        <p:nvSpPr>
          <p:cNvPr id="332" name="Google Shape;332;p28"/>
          <p:cNvSpPr txBox="1"/>
          <p:nvPr/>
        </p:nvSpPr>
        <p:spPr>
          <a:xfrm>
            <a:off x="6035792" y="4191669"/>
            <a:ext cx="250337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D5 / A2: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Buscar otro proveedor y crear una </a:t>
            </a:r>
            <a:b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marca propia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D1 – A6: </a:t>
            </a:r>
            <a:r>
              <a:rPr lang="es-E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Campaña de garantía de devolución 100 % para compras online en caso de problemas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8"/>
          <p:cNvSpPr/>
          <p:nvPr/>
        </p:nvSpPr>
        <p:spPr>
          <a:xfrm>
            <a:off x="511153" y="334988"/>
            <a:ext cx="29345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MATRIZ FODA CRUZADA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9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29"/>
          <p:cNvPicPr preferRelativeResize="0"/>
          <p:nvPr/>
        </p:nvPicPr>
        <p:blipFill rotWithShape="1">
          <a:blip r:embed="rId4">
            <a:alphaModFix/>
          </a:blip>
          <a:srcRect b="9335" l="4593" r="6087" t="21437"/>
          <a:stretch/>
        </p:blipFill>
        <p:spPr>
          <a:xfrm>
            <a:off x="2156791" y="1928191"/>
            <a:ext cx="4750905" cy="2445026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9"/>
          <p:cNvSpPr/>
          <p:nvPr/>
        </p:nvSpPr>
        <p:spPr>
          <a:xfrm>
            <a:off x="511153" y="334988"/>
            <a:ext cx="29345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MATRIZ FODA CRUZADA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3708687" y="922752"/>
            <a:ext cx="17266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CHOCOLATE DELICIA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/>
        </p:nvSpPr>
        <p:spPr>
          <a:xfrm>
            <a:off x="511153" y="1472093"/>
            <a:ext cx="3736997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CONCEPTO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 Análisis FODA es una 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 que permite el  estudio de la situación de una empresa, persona o un proyecto, analizando sus situación interna (Debilidades y Fortalezas) y su situación externa (Amenazas y Oportunidades). </a:t>
            </a:r>
            <a:endParaRPr/>
          </a:p>
        </p:txBody>
      </p:sp>
      <p:pic>
        <p:nvPicPr>
          <p:cNvPr id="44" name="Google Shape;44;p3"/>
          <p:cNvPicPr preferRelativeResize="0"/>
          <p:nvPr/>
        </p:nvPicPr>
        <p:blipFill rotWithShape="1">
          <a:blip r:embed="rId3">
            <a:alphaModFix/>
          </a:blip>
          <a:srcRect b="0" l="0" r="13463" t="0"/>
          <a:stretch/>
        </p:blipFill>
        <p:spPr>
          <a:xfrm>
            <a:off x="4606857" y="517524"/>
            <a:ext cx="4537143" cy="4679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3"/>
          <p:cNvGrpSpPr/>
          <p:nvPr/>
        </p:nvGrpSpPr>
        <p:grpSpPr>
          <a:xfrm>
            <a:off x="4227725" y="462243"/>
            <a:ext cx="758263" cy="758263"/>
            <a:chOff x="3521806" y="462243"/>
            <a:chExt cx="758263" cy="758263"/>
          </a:xfrm>
        </p:grpSpPr>
        <p:grpSp>
          <p:nvGrpSpPr>
            <p:cNvPr id="46" name="Google Shape;46;p3"/>
            <p:cNvGrpSpPr/>
            <p:nvPr/>
          </p:nvGrpSpPr>
          <p:grpSpPr>
            <a:xfrm>
              <a:off x="3521806" y="462243"/>
              <a:ext cx="758263" cy="758263"/>
              <a:chOff x="4306706" y="470579"/>
              <a:chExt cx="758263" cy="758263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4306706" y="470579"/>
                <a:ext cx="758263" cy="75826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4359346" y="523219"/>
                <a:ext cx="652982" cy="652982"/>
              </a:xfrm>
              <a:prstGeom prst="ellipse">
                <a:avLst/>
              </a:prstGeom>
              <a:solidFill>
                <a:srgbClr val="805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9" name="Google Shape;4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28800" y="673300"/>
              <a:ext cx="328907" cy="3361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/>
          <p:nvPr/>
        </p:nvSpPr>
        <p:spPr>
          <a:xfrm>
            <a:off x="1186789" y="711873"/>
            <a:ext cx="1328697" cy="2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30"/>
          <p:cNvCxnSpPr/>
          <p:nvPr/>
        </p:nvCxnSpPr>
        <p:spPr>
          <a:xfrm rot="10800000">
            <a:off x="2579757" y="804862"/>
            <a:ext cx="5964755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9" name="Google Shape;34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15" y="517525"/>
            <a:ext cx="590547" cy="59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0"/>
          <p:cNvSpPr txBox="1"/>
          <p:nvPr/>
        </p:nvSpPr>
        <p:spPr>
          <a:xfrm>
            <a:off x="1186789" y="1391735"/>
            <a:ext cx="719814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del Análisis FODA es obtener conclusiones sobre la forma en que el objeto de estudio será capaz de afrontar los cambios en el entorno (oportunidades y amenazas) a partir de sus fortalezas y debilidades internas.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Tanto las fortalezas como las debilidades son internas, por lo que es posible actuar directamente sobre ellas. 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oportunidades y las amenazas son externas, por lo cual se  tiene poca influencia sobre ellas.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Matriz FODA Cruzada permite diseñar estrategias o líneas de acción en base a la realidad de la empresa y a su entorno.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herramienta es básica para el desarrollo de la planificación estratégica de 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empresa.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/>
        </p:nvSpPr>
        <p:spPr>
          <a:xfrm>
            <a:off x="4895850" y="1476592"/>
            <a:ext cx="3744913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IMPORTANCIA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herramienta utilizada en la etapa del planeamiento estratégico.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conocer la situación real y planear una estrategia de futuro. 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obtener un diagnóstico que permite tomar decisiones.</a:t>
            </a:r>
            <a:endParaRPr/>
          </a:p>
        </p:txBody>
      </p:sp>
      <p:pic>
        <p:nvPicPr>
          <p:cNvPr id="55" name="Google Shape;55;p4"/>
          <p:cNvPicPr preferRelativeResize="0"/>
          <p:nvPr/>
        </p:nvPicPr>
        <p:blipFill rotWithShape="1">
          <a:blip r:embed="rId3">
            <a:alphaModFix/>
          </a:blip>
          <a:srcRect b="-1" l="4624" r="0" t="-1"/>
          <a:stretch/>
        </p:blipFill>
        <p:spPr>
          <a:xfrm>
            <a:off x="0" y="517524"/>
            <a:ext cx="4554606" cy="469128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"/>
          <p:cNvSpPr/>
          <p:nvPr/>
        </p:nvSpPr>
        <p:spPr>
          <a:xfrm>
            <a:off x="4354513" y="471488"/>
            <a:ext cx="7493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" name="Google Shape;57;p4"/>
          <p:cNvGrpSpPr/>
          <p:nvPr/>
        </p:nvGrpSpPr>
        <p:grpSpPr>
          <a:xfrm>
            <a:off x="4154488" y="468313"/>
            <a:ext cx="762000" cy="762000"/>
            <a:chOff x="4354513" y="468313"/>
            <a:chExt cx="762000" cy="762000"/>
          </a:xfrm>
        </p:grpSpPr>
        <p:sp>
          <p:nvSpPr>
            <p:cNvPr id="58" name="Google Shape;58;p4"/>
            <p:cNvSpPr/>
            <p:nvPr/>
          </p:nvSpPr>
          <p:spPr>
            <a:xfrm>
              <a:off x="4354513" y="468313"/>
              <a:ext cx="762000" cy="762000"/>
            </a:xfrm>
            <a:custGeom>
              <a:rect b="b" l="l" r="r" t="t"/>
              <a:pathLst>
                <a:path extrusionOk="0" h="790" w="790">
                  <a:moveTo>
                    <a:pt x="790" y="394"/>
                  </a:moveTo>
                  <a:lnTo>
                    <a:pt x="790" y="394"/>
                  </a:lnTo>
                  <a:cubicBezTo>
                    <a:pt x="790" y="612"/>
                    <a:pt x="613" y="790"/>
                    <a:pt x="395" y="790"/>
                  </a:cubicBezTo>
                  <a:cubicBezTo>
                    <a:pt x="177" y="790"/>
                    <a:pt x="0" y="612"/>
                    <a:pt x="0" y="394"/>
                  </a:cubicBezTo>
                  <a:cubicBezTo>
                    <a:pt x="0" y="176"/>
                    <a:pt x="177" y="0"/>
                    <a:pt x="395" y="0"/>
                  </a:cubicBezTo>
                  <a:cubicBezTo>
                    <a:pt x="613" y="0"/>
                    <a:pt x="790" y="176"/>
                    <a:pt x="790" y="39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4411663" y="525463"/>
              <a:ext cx="646113" cy="646113"/>
            </a:xfrm>
            <a:custGeom>
              <a:rect b="b" l="l" r="r" t="t"/>
              <a:pathLst>
                <a:path extrusionOk="0" h="670" w="670">
                  <a:moveTo>
                    <a:pt x="670" y="335"/>
                  </a:moveTo>
                  <a:lnTo>
                    <a:pt x="670" y="335"/>
                  </a:lnTo>
                  <a:cubicBezTo>
                    <a:pt x="670" y="520"/>
                    <a:pt x="520" y="670"/>
                    <a:pt x="335" y="670"/>
                  </a:cubicBezTo>
                  <a:cubicBezTo>
                    <a:pt x="150" y="670"/>
                    <a:pt x="0" y="520"/>
                    <a:pt x="0" y="335"/>
                  </a:cubicBezTo>
                  <a:cubicBezTo>
                    <a:pt x="0" y="150"/>
                    <a:pt x="150" y="0"/>
                    <a:pt x="335" y="0"/>
                  </a:cubicBezTo>
                  <a:cubicBezTo>
                    <a:pt x="520" y="0"/>
                    <a:pt x="670" y="150"/>
                    <a:pt x="670" y="335"/>
                  </a:cubicBezTo>
                  <a:close/>
                </a:path>
              </a:pathLst>
            </a:custGeom>
            <a:solidFill>
              <a:srgbClr val="8FCF2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32332" y="739492"/>
              <a:ext cx="407174" cy="251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/>
          <p:nvPr/>
        </p:nvSpPr>
        <p:spPr>
          <a:xfrm>
            <a:off x="503237" y="922340"/>
            <a:ext cx="8124825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 ANÁLISIS FODA ESTÁ COMPUESTO POR DOS TIPOS DE ANÁLISIS: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Análisis interno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Detectar los factores clave que han condicionado el desempeño pasado de la empresa 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la identificación de las fortalezas y debilidades que presenta la organización en su funcionamiento.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Fortalezas: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Las capacidades especiales con que cuenta la empresa,  que le permiten tener una posición privilegiada frente a  los competidores y también son las actividades que se desarrollan positivamente, etc.</a:t>
            </a:r>
            <a:endParaRPr/>
          </a:p>
          <a:p>
            <a:pPr indent="-73025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3603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Debilidades: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Los factores que provocan que la empresa esté en una posición desfavorable frente a los competidores. Actividades que no se desarrollan de manera positiva.</a:t>
            </a:r>
            <a:endParaRPr b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/>
          <p:nvPr/>
        </p:nvSpPr>
        <p:spPr>
          <a:xfrm>
            <a:off x="503238" y="324479"/>
            <a:ext cx="72044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/>
        </p:nvSpPr>
        <p:spPr>
          <a:xfrm>
            <a:off x="511153" y="1475024"/>
            <a:ext cx="3736997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FORTALEZA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Buen ambiente laboral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Proactividad en la gestión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Conocimiento del mercado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Grandes recursos financieros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Buena calidad del producto final</a:t>
            </a:r>
            <a:endParaRPr/>
          </a:p>
        </p:txBody>
      </p:sp>
      <p:pic>
        <p:nvPicPr>
          <p:cNvPr id="74" name="Google Shape;74;p6"/>
          <p:cNvPicPr preferRelativeResize="0"/>
          <p:nvPr/>
        </p:nvPicPr>
        <p:blipFill rotWithShape="1">
          <a:blip r:embed="rId3">
            <a:alphaModFix/>
          </a:blip>
          <a:srcRect b="-1" l="0" r="13758" t="-1"/>
          <a:stretch/>
        </p:blipFill>
        <p:spPr>
          <a:xfrm>
            <a:off x="4616383" y="513374"/>
            <a:ext cx="4527618" cy="4679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6"/>
          <p:cNvGrpSpPr/>
          <p:nvPr/>
        </p:nvGrpSpPr>
        <p:grpSpPr>
          <a:xfrm>
            <a:off x="4229100" y="439895"/>
            <a:ext cx="758263" cy="758263"/>
            <a:chOff x="3557660" y="439895"/>
            <a:chExt cx="758263" cy="758263"/>
          </a:xfrm>
        </p:grpSpPr>
        <p:grpSp>
          <p:nvGrpSpPr>
            <p:cNvPr id="76" name="Google Shape;76;p6"/>
            <p:cNvGrpSpPr/>
            <p:nvPr/>
          </p:nvGrpSpPr>
          <p:grpSpPr>
            <a:xfrm>
              <a:off x="3557660" y="439895"/>
              <a:ext cx="758263" cy="758263"/>
              <a:chOff x="4306706" y="470579"/>
              <a:chExt cx="758263" cy="758263"/>
            </a:xfrm>
          </p:grpSpPr>
          <p:sp>
            <p:nvSpPr>
              <p:cNvPr id="77" name="Google Shape;77;p6"/>
              <p:cNvSpPr/>
              <p:nvPr/>
            </p:nvSpPr>
            <p:spPr>
              <a:xfrm>
                <a:off x="4306706" y="470579"/>
                <a:ext cx="758263" cy="75826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6"/>
              <p:cNvSpPr/>
              <p:nvPr/>
            </p:nvSpPr>
            <p:spPr>
              <a:xfrm>
                <a:off x="4359346" y="523219"/>
                <a:ext cx="652982" cy="652982"/>
              </a:xfrm>
              <a:prstGeom prst="ellipse">
                <a:avLst/>
              </a:prstGeom>
              <a:solidFill>
                <a:srgbClr val="D71B8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79" name="Google Shape;7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31665" y="684110"/>
              <a:ext cx="439748" cy="2838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/>
        </p:nvSpPr>
        <p:spPr>
          <a:xfrm>
            <a:off x="503239" y="1480038"/>
            <a:ext cx="2989262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 DE DEBILIDADES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Salarios bajos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Equipamiento viejo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capacitación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con la calidad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Mala situación financiera</a:t>
            </a:r>
            <a:endParaRPr/>
          </a:p>
        </p:txBody>
      </p:sp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274" l="5497" r="8213" t="-274"/>
          <a:stretch/>
        </p:blipFill>
        <p:spPr>
          <a:xfrm>
            <a:off x="4608512" y="517524"/>
            <a:ext cx="4535487" cy="46744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7"/>
          <p:cNvGrpSpPr/>
          <p:nvPr/>
        </p:nvGrpSpPr>
        <p:grpSpPr>
          <a:xfrm>
            <a:off x="4219854" y="477681"/>
            <a:ext cx="758263" cy="758263"/>
            <a:chOff x="3508656" y="477681"/>
            <a:chExt cx="758263" cy="758263"/>
          </a:xfrm>
        </p:grpSpPr>
        <p:grpSp>
          <p:nvGrpSpPr>
            <p:cNvPr id="88" name="Google Shape;88;p7"/>
            <p:cNvGrpSpPr/>
            <p:nvPr/>
          </p:nvGrpSpPr>
          <p:grpSpPr>
            <a:xfrm>
              <a:off x="3508656" y="477681"/>
              <a:ext cx="758263" cy="758263"/>
              <a:chOff x="4306706" y="470579"/>
              <a:chExt cx="758263" cy="758263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4306706" y="470579"/>
                <a:ext cx="758263" cy="75826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4359346" y="523219"/>
                <a:ext cx="652982" cy="652982"/>
              </a:xfrm>
              <a:prstGeom prst="ellipse">
                <a:avLst/>
              </a:prstGeom>
              <a:solidFill>
                <a:srgbClr val="8058A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91" name="Google Shape;91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02946" y="715143"/>
              <a:ext cx="375724" cy="347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511153" y="921439"/>
            <a:ext cx="7948635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 ANÁLISIS FODA ESTÁ COMPUESTO POR DOS TIPOS DE ANÁLISIS: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Análisis Externo</a:t>
            </a:r>
            <a:endParaRPr/>
          </a:p>
          <a:p>
            <a:pPr indent="0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Identificación de factores ajenos a la empresa que condicionan su desempeño tanto en sus aspectos positivos (oportunidades) como negativos (amenazas).</a:t>
            </a:r>
            <a:endParaRPr/>
          </a:p>
          <a:p>
            <a:pPr indent="-138113" lvl="0" marL="317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112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Oportunidades: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Son aquellos factores que resultan positivos, favorables, explotables, que 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deben descubrir en el entorno en el que actúa la empresa y que permiten obtener 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 competitivas.</a:t>
            </a:r>
            <a:endParaRPr/>
          </a:p>
          <a:p>
            <a:pPr indent="-36512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112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Amenazas:</a:t>
            </a: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Situaciones que provienen del entorno y que pueden llegar a atentar contra 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empresa. </a:t>
            </a:r>
            <a:endParaRPr/>
          </a:p>
        </p:txBody>
      </p:sp>
      <p:pic>
        <p:nvPicPr>
          <p:cNvPr id="97" name="Google Shape;97;p8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8"/>
          <p:cNvSpPr/>
          <p:nvPr/>
        </p:nvSpPr>
        <p:spPr>
          <a:xfrm>
            <a:off x="503238" y="324479"/>
            <a:ext cx="72044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ANÁLISIS FODA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/>
        </p:nvSpPr>
        <p:spPr>
          <a:xfrm>
            <a:off x="4907173" y="1479063"/>
            <a:ext cx="3733590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OPORTUNIDADES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Crecimiento del mercado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Crecimiento económico del país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Tendencias o modas favorables en </a:t>
            </a:r>
            <a:b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mercado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 débil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Mercado mal atendido</a:t>
            </a:r>
            <a:endParaRPr/>
          </a:p>
        </p:txBody>
      </p:sp>
      <p:pic>
        <p:nvPicPr>
          <p:cNvPr descr="img70.jpg"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14085" r="0" t="0"/>
          <a:stretch/>
        </p:blipFill>
        <p:spPr>
          <a:xfrm>
            <a:off x="0" y="517525"/>
            <a:ext cx="4608513" cy="4679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9"/>
          <p:cNvGrpSpPr/>
          <p:nvPr/>
        </p:nvGrpSpPr>
        <p:grpSpPr>
          <a:xfrm>
            <a:off x="4166162" y="459667"/>
            <a:ext cx="758263" cy="758263"/>
            <a:chOff x="4966262" y="459667"/>
            <a:chExt cx="758263" cy="758263"/>
          </a:xfrm>
        </p:grpSpPr>
        <p:grpSp>
          <p:nvGrpSpPr>
            <p:cNvPr id="107" name="Google Shape;107;p9"/>
            <p:cNvGrpSpPr/>
            <p:nvPr/>
          </p:nvGrpSpPr>
          <p:grpSpPr>
            <a:xfrm>
              <a:off x="4966262" y="459667"/>
              <a:ext cx="758263" cy="758263"/>
              <a:chOff x="4306706" y="470579"/>
              <a:chExt cx="758263" cy="758263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4306706" y="470579"/>
                <a:ext cx="758263" cy="75826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4359346" y="523219"/>
                <a:ext cx="652982" cy="652982"/>
              </a:xfrm>
              <a:prstGeom prst="ellipse">
                <a:avLst/>
              </a:prstGeom>
              <a:solidFill>
                <a:srgbClr val="EA8F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10" name="Google Shape;11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62112" y="661988"/>
              <a:ext cx="392489" cy="37303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2016-10-06T14:52:02Z</dcterms:created>
  <dc:creator>ISIL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FFC3108C-36C0-416D-AF52-12C34C697CD2</vt:lpwstr>
  </property>
  <property fmtid="{D5CDD505-2E9C-101B-9397-08002B2CF9AE}" pid="3" name="ArticulatePath">
    <vt:lpwstr>plantilla_cursos_presenciales-v3.1.3</vt:lpwstr>
  </property>
</Properties>
</file>