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17">
          <p15:clr>
            <a:srgbClr val="A4A3A4"/>
          </p15:clr>
        </p15:guide>
        <p15:guide id="2" orient="horz" pos="326">
          <p15:clr>
            <a:srgbClr val="A4A3A4"/>
          </p15:clr>
        </p15:guide>
        <p15:guide id="3" orient="horz" pos="3274">
          <p15:clr>
            <a:srgbClr val="A4A3A4"/>
          </p15:clr>
        </p15:guide>
        <p15:guide id="4" orient="horz" pos="575">
          <p15:clr>
            <a:srgbClr val="A4A3A4"/>
          </p15:clr>
        </p15:guide>
        <p15:guide id="5" orient="horz" pos="417">
          <p15:clr>
            <a:srgbClr val="A4A3A4"/>
          </p15:clr>
        </p15:guide>
        <p15:guide id="6" pos="3311">
          <p15:clr>
            <a:srgbClr val="A4A3A4"/>
          </p15:clr>
        </p15:guide>
        <p15:guide id="7" pos="2404">
          <p15:clr>
            <a:srgbClr val="A4A3A4"/>
          </p15:clr>
        </p15:guide>
        <p15:guide id="8" pos="2903">
          <p15:clr>
            <a:srgbClr val="A4A3A4"/>
          </p15:clr>
        </p15:guide>
        <p15:guide id="9" pos="3492">
          <p15:clr>
            <a:srgbClr val="A4A3A4"/>
          </p15:clr>
        </p15:guide>
        <p15:guide id="10" orient="horz" pos="1074">
          <p15:clr>
            <a:srgbClr val="A4A3A4"/>
          </p15:clr>
        </p15:guide>
        <p15:guide id="11" pos="748">
          <p15:clr>
            <a:srgbClr val="A4A3A4"/>
          </p15:clr>
        </p15:guide>
        <p15:guide id="12" pos="2676">
          <p15:clr>
            <a:srgbClr val="A4A3A4"/>
          </p15:clr>
        </p15:guide>
        <p15:guide id="13" pos="3107">
          <p15:clr>
            <a:srgbClr val="A4A3A4"/>
          </p15:clr>
        </p15:guide>
        <p15:guide id="14" pos="5443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h4aWQJGwgNhrFTlD5qWH7vzGDV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7"/>
        <p:guide pos="326" orient="horz"/>
        <p:guide pos="3274" orient="horz"/>
        <p:guide pos="575" orient="horz"/>
        <p:guide pos="417" orient="horz"/>
        <p:guide pos="3311"/>
        <p:guide pos="2404"/>
        <p:guide pos="2903"/>
        <p:guide pos="3492"/>
        <p:guide pos="1074" orient="horz"/>
        <p:guide pos="748"/>
        <p:guide pos="2676"/>
        <p:guide pos="3107"/>
        <p:guide pos="544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6"/>
          <p:cNvSpPr txBox="1"/>
          <p:nvPr>
            <p:ph type="title"/>
          </p:nvPr>
        </p:nvSpPr>
        <p:spPr>
          <a:xfrm>
            <a:off x="457200" y="228865"/>
            <a:ext cx="8219256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6"/>
          <p:cNvSpPr txBox="1"/>
          <p:nvPr>
            <p:ph idx="1" type="body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6"/>
          <p:cNvSpPr txBox="1"/>
          <p:nvPr>
            <p:ph idx="10" type="dt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36"/>
          <p:cNvSpPr txBox="1"/>
          <p:nvPr>
            <p:ph idx="11" type="ftr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36"/>
          <p:cNvSpPr txBox="1"/>
          <p:nvPr>
            <p:ph idx="12" type="sldNum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4"/>
          <p:cNvGrpSpPr/>
          <p:nvPr/>
        </p:nvGrpSpPr>
        <p:grpSpPr>
          <a:xfrm>
            <a:off x="944054" y="5343295"/>
            <a:ext cx="7804380" cy="215444"/>
            <a:chOff x="944054" y="5343295"/>
            <a:chExt cx="7804380" cy="215444"/>
          </a:xfrm>
        </p:grpSpPr>
        <p:sp>
          <p:nvSpPr>
            <p:cNvPr id="11" name="Google Shape;11;p34"/>
            <p:cNvSpPr txBox="1"/>
            <p:nvPr/>
          </p:nvSpPr>
          <p:spPr>
            <a:xfrm>
              <a:off x="944054" y="5343295"/>
              <a:ext cx="2339102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ANÁLISIS DEL ENTORNO DE NEGOCIOS  •  SESIÓN 09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34"/>
            <p:cNvSpPr/>
            <p:nvPr/>
          </p:nvSpPr>
          <p:spPr>
            <a:xfrm>
              <a:off x="7204422" y="5371562"/>
              <a:ext cx="1544012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2019 ISIL. Todos los derechos reservados</a:t>
              </a:r>
              <a:endParaRPr/>
            </a:p>
          </p:txBody>
        </p:sp>
      </p:grpSp>
      <p:pic>
        <p:nvPicPr>
          <p:cNvPr id="13" name="Google Shape;13;p34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2472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jpg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jpg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7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hyperlink" Target="http://www.bcrp.gob.pe/" TargetMode="External"/><Relationship Id="rId9" Type="http://schemas.openxmlformats.org/officeDocument/2006/relationships/image" Target="../media/image31.jpg"/><Relationship Id="rId5" Type="http://schemas.openxmlformats.org/officeDocument/2006/relationships/hyperlink" Target="http://gestion.pe/" TargetMode="External"/><Relationship Id="rId6" Type="http://schemas.openxmlformats.org/officeDocument/2006/relationships/hyperlink" Target="http://www.inei.gob.pe/" TargetMode="External"/><Relationship Id="rId7" Type="http://schemas.openxmlformats.org/officeDocument/2006/relationships/hyperlink" Target="http://www.ipe.org.pe/" TargetMode="External"/><Relationship Id="rId8" Type="http://schemas.openxmlformats.org/officeDocument/2006/relationships/hyperlink" Target="http://elcomercio.pe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Relationship Id="rId4" Type="http://schemas.openxmlformats.org/officeDocument/2006/relationships/hyperlink" Target="http://peru21.pe/economia/inflacion-cierra-ano-2014-322-2208089" TargetMode="External"/><Relationship Id="rId5" Type="http://schemas.openxmlformats.org/officeDocument/2006/relationships/hyperlink" Target="http://www.bcrp.gob.pe/docs/Publicaciones/Memoria/2014/memoria-bcrp-2014-1.pdf" TargetMode="External"/><Relationship Id="rId6" Type="http://schemas.openxmlformats.org/officeDocument/2006/relationships/image" Target="../media/image3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hyperlink" Target="http://www.elcomercio.com/tendencias/consumo-chia-moda-exceso-peligro.html" TargetMode="External"/><Relationship Id="rId5" Type="http://schemas.openxmlformats.org/officeDocument/2006/relationships/hyperlink" Target="http://www.datum.com.pe/pdf/HAS.pdf" TargetMode="External"/><Relationship Id="rId6" Type="http://schemas.openxmlformats.org/officeDocument/2006/relationships/image" Target="../media/image3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Relationship Id="rId4" Type="http://schemas.openxmlformats.org/officeDocument/2006/relationships/hyperlink" Target="http://archivo.larepublica.pe/07-02-2015/sobreproduccion-detiene-el-boom-del-cultivo-de-la-chia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Relationship Id="rId4" Type="http://schemas.openxmlformats.org/officeDocument/2006/relationships/hyperlink" Target="http://www.americaeconomia.com/negocios-industrias/buscan-expandir-la-produccion-de-chia-en-el-peru" TargetMode="External"/><Relationship Id="rId5" Type="http://schemas.openxmlformats.org/officeDocument/2006/relationships/hyperlink" Target="http://www.la-razon.com/index.php?_url=/suplementos/financiero/Feria-alimentaria-Peru-productos-originales-financiero_0_1935406560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7.png"/><Relationship Id="rId4" Type="http://schemas.openxmlformats.org/officeDocument/2006/relationships/image" Target="../media/image3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1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248089" cy="571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"/>
          <p:cNvSpPr txBox="1"/>
          <p:nvPr/>
        </p:nvSpPr>
        <p:spPr>
          <a:xfrm>
            <a:off x="3821171" y="3117181"/>
            <a:ext cx="4746316" cy="4998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33350" lvl="0" marL="133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producto</a:t>
            </a:r>
            <a:endParaRPr/>
          </a:p>
          <a:p>
            <a:pPr indent="-133350" lvl="0" marL="13335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sp>
        <p:nvSpPr>
          <p:cNvPr id="30" name="Google Shape;30;p1"/>
          <p:cNvSpPr txBox="1"/>
          <p:nvPr/>
        </p:nvSpPr>
        <p:spPr>
          <a:xfrm>
            <a:off x="3801591" y="1673440"/>
            <a:ext cx="4887604" cy="10132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EMPRESARIAL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7056438" y="1556945"/>
            <a:ext cx="13256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09</a:t>
            </a:r>
            <a:endParaRPr/>
          </a:p>
        </p:txBody>
      </p:sp>
      <p:cxnSp>
        <p:nvCxnSpPr>
          <p:cNvPr id="32" name="Google Shape;32;p1"/>
          <p:cNvCxnSpPr/>
          <p:nvPr/>
        </p:nvCxnSpPr>
        <p:spPr>
          <a:xfrm flipH="1">
            <a:off x="7077462" y="1683793"/>
            <a:ext cx="3" cy="1023258"/>
          </a:xfrm>
          <a:prstGeom prst="straightConnector1">
            <a:avLst/>
          </a:prstGeom>
          <a:noFill/>
          <a:ln cap="flat" cmpd="sng" w="28575">
            <a:solidFill>
              <a:srgbClr val="15BDA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" name="Google Shape;33;p1"/>
          <p:cNvSpPr/>
          <p:nvPr/>
        </p:nvSpPr>
        <p:spPr>
          <a:xfrm>
            <a:off x="3821171" y="1387918"/>
            <a:ext cx="260635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DEL ENTORNO DE NEGOCIOS</a:t>
            </a: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4">
            <a:alphaModFix/>
          </a:blip>
          <a:srcRect b="0" l="0" r="2385" t="23217"/>
          <a:stretch/>
        </p:blipFill>
        <p:spPr>
          <a:xfrm rot="10800000">
            <a:off x="-32084" y="2037708"/>
            <a:ext cx="3513634" cy="36732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/>
          <p:nvPr/>
        </p:nvSpPr>
        <p:spPr>
          <a:xfrm>
            <a:off x="4248150" y="1492272"/>
            <a:ext cx="40322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ETAPAS DEL DIAGNÓSTICO EMPRESARIAL</a:t>
            </a:r>
            <a:endParaRPr/>
          </a:p>
        </p:txBody>
      </p:sp>
      <p:sp>
        <p:nvSpPr>
          <p:cNvPr id="122" name="Google Shape;122;p10"/>
          <p:cNvSpPr/>
          <p:nvPr/>
        </p:nvSpPr>
        <p:spPr>
          <a:xfrm>
            <a:off x="4610707" y="1956568"/>
            <a:ext cx="403005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DE INFORMACIÓN EN BASE 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</a:t>
            </a:r>
            <a:endParaRPr/>
          </a:p>
        </p:txBody>
      </p:sp>
      <p:sp>
        <p:nvSpPr>
          <p:cNvPr id="123" name="Google Shape;123;p10"/>
          <p:cNvSpPr/>
          <p:nvPr/>
        </p:nvSpPr>
        <p:spPr>
          <a:xfrm>
            <a:off x="4248150" y="1987586"/>
            <a:ext cx="253021" cy="253021"/>
          </a:xfrm>
          <a:prstGeom prst="ellipse">
            <a:avLst/>
          </a:prstGeom>
          <a:solidFill>
            <a:srgbClr val="8058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124" name="Google Shape;124;p10"/>
          <p:cNvSpPr/>
          <p:nvPr/>
        </p:nvSpPr>
        <p:spPr>
          <a:xfrm>
            <a:off x="4248150" y="2639992"/>
            <a:ext cx="253021" cy="253021"/>
          </a:xfrm>
          <a:prstGeom prst="ellipse">
            <a:avLst/>
          </a:prstGeom>
          <a:solidFill>
            <a:srgbClr val="8058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125" name="Google Shape;125;p10"/>
          <p:cNvSpPr/>
          <p:nvPr/>
        </p:nvSpPr>
        <p:spPr>
          <a:xfrm>
            <a:off x="4248150" y="3154939"/>
            <a:ext cx="253021" cy="253021"/>
          </a:xfrm>
          <a:prstGeom prst="ellipse">
            <a:avLst/>
          </a:prstGeom>
          <a:solidFill>
            <a:srgbClr val="8058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126" name="Google Shape;126;p10"/>
          <p:cNvSpPr/>
          <p:nvPr/>
        </p:nvSpPr>
        <p:spPr>
          <a:xfrm>
            <a:off x="4610707" y="3127976"/>
            <a:ext cx="286653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E INTERPRETACIÓN DE LA INFORMACIÓN</a:t>
            </a:r>
            <a:endParaRPr/>
          </a:p>
        </p:txBody>
      </p:sp>
      <p:sp>
        <p:nvSpPr>
          <p:cNvPr id="127" name="Google Shape;127;p10"/>
          <p:cNvSpPr/>
          <p:nvPr/>
        </p:nvSpPr>
        <p:spPr>
          <a:xfrm>
            <a:off x="4610707" y="2642248"/>
            <a:ext cx="31409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ORGANIZACIÓN DE LA INFORMACIÓN</a:t>
            </a:r>
            <a:endParaRPr/>
          </a:p>
        </p:txBody>
      </p:sp>
      <p:cxnSp>
        <p:nvCxnSpPr>
          <p:cNvPr id="128" name="Google Shape;128;p10"/>
          <p:cNvCxnSpPr/>
          <p:nvPr/>
        </p:nvCxnSpPr>
        <p:spPr>
          <a:xfrm>
            <a:off x="4610707" y="2530013"/>
            <a:ext cx="4030056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" name="Google Shape;129;p10"/>
          <p:cNvCxnSpPr/>
          <p:nvPr/>
        </p:nvCxnSpPr>
        <p:spPr>
          <a:xfrm>
            <a:off x="4610707" y="3024057"/>
            <a:ext cx="4030056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" name="Google Shape;130;p10"/>
          <p:cNvCxnSpPr/>
          <p:nvPr/>
        </p:nvCxnSpPr>
        <p:spPr>
          <a:xfrm>
            <a:off x="4610707" y="3689869"/>
            <a:ext cx="4030056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1" name="Google Shape;131;p10"/>
          <p:cNvPicPr preferRelativeResize="0"/>
          <p:nvPr/>
        </p:nvPicPr>
        <p:blipFill rotWithShape="1">
          <a:blip r:embed="rId3">
            <a:alphaModFix/>
          </a:blip>
          <a:srcRect b="0" l="0" r="39917" t="0"/>
          <a:stretch/>
        </p:blipFill>
        <p:spPr>
          <a:xfrm>
            <a:off x="2072" y="518771"/>
            <a:ext cx="3814278" cy="4678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465514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"/>
          <p:cNvSpPr/>
          <p:nvPr/>
        </p:nvSpPr>
        <p:spPr>
          <a:xfrm>
            <a:off x="4258310" y="922973"/>
            <a:ext cx="4392613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PUNTO DE PARTIDA DEL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DEL DIAGNÓSTICO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Elaboración  de objetivos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punto de partida de un diagnóstico sobre el entorno empresarial es fijar los objetivos que se desean alcanzar con el análisis.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 pueden ser: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la posición de la empresa en el mercado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el marco competitivo en el que se desenvuelve la empresa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Detectar oportunidades y amenazas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las fuerzas del macroentorno que tienen mayor influencia sobre la empresa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 las fuerzas del microentorno que tienen mayor influencia sobre la empresa, etc.</a:t>
            </a:r>
            <a:endParaRPr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3">
            <a:alphaModFix/>
          </a:blip>
          <a:srcRect b="0" l="27408" r="21132" t="0"/>
          <a:stretch/>
        </p:blipFill>
        <p:spPr>
          <a:xfrm>
            <a:off x="-12130" y="517524"/>
            <a:ext cx="3828480" cy="46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46196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2"/>
          <p:cNvPicPr preferRelativeResize="0"/>
          <p:nvPr/>
        </p:nvPicPr>
        <p:blipFill rotWithShape="1">
          <a:blip r:embed="rId3">
            <a:alphaModFix/>
          </a:blip>
          <a:srcRect b="0" l="15002" r="0" t="0"/>
          <a:stretch/>
        </p:blipFill>
        <p:spPr>
          <a:xfrm>
            <a:off x="4616382" y="517525"/>
            <a:ext cx="4527618" cy="46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863" y="464462"/>
            <a:ext cx="7493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2"/>
          <p:cNvSpPr/>
          <p:nvPr/>
        </p:nvSpPr>
        <p:spPr>
          <a:xfrm>
            <a:off x="507551" y="1517164"/>
            <a:ext cx="374059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HERRAMIENTAS DE ANÁLISIS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llevar a cabo el análisis del micro y macroentorno de la empresa se deben utilizar las siguientes herramientas.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las Fuerzas de Porter: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analizar el microentorno.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PESTE: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analizar el macroentorno.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/>
          <p:nvPr/>
        </p:nvSpPr>
        <p:spPr>
          <a:xfrm>
            <a:off x="517094" y="927695"/>
            <a:ext cx="3744912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DE INFORMACIÓN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poder elaborar el análisis del entorno 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requiere el diagnóstico, se debe levantar información de fuentes confiables. 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Algunas de estas fuentes son las siguientes: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Memoria anual de la empresa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Libros contables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especializados de entidades gubernamentales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Reportes especializados de entidades privadas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Sitios web de entidades gubernamentales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Sitios web de revistas especializadas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Sitios web de periódicos reconocidos nacionales o internacionales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Tesis universitarias, etc.</a:t>
            </a:r>
            <a:endParaRPr/>
          </a:p>
        </p:txBody>
      </p:sp>
      <p:pic>
        <p:nvPicPr>
          <p:cNvPr id="155" name="Google Shape;155;p13"/>
          <p:cNvPicPr preferRelativeResize="0"/>
          <p:nvPr/>
        </p:nvPicPr>
        <p:blipFill rotWithShape="1">
          <a:blip r:embed="rId3">
            <a:alphaModFix/>
          </a:blip>
          <a:srcRect b="0" l="0" r="3087" t="0"/>
          <a:stretch/>
        </p:blipFill>
        <p:spPr>
          <a:xfrm>
            <a:off x="4608513" y="526317"/>
            <a:ext cx="4535487" cy="467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2862" y="464462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4"/>
          <p:cNvPicPr preferRelativeResize="0"/>
          <p:nvPr/>
        </p:nvPicPr>
        <p:blipFill rotWithShape="1">
          <a:blip r:embed="rId3">
            <a:alphaModFix/>
          </a:blip>
          <a:srcRect b="3183" l="47083" r="12063" t="0"/>
          <a:stretch/>
        </p:blipFill>
        <p:spPr>
          <a:xfrm>
            <a:off x="4608513" y="517525"/>
            <a:ext cx="4535487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4"/>
          <p:cNvSpPr txBox="1"/>
          <p:nvPr/>
        </p:nvSpPr>
        <p:spPr>
          <a:xfrm>
            <a:off x="503238" y="1510880"/>
            <a:ext cx="3744912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 LA INFORMACIÓN OBTENIDA</a:t>
            </a:r>
            <a:endParaRPr/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del análisis de la información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obtener conclusiones relevantes de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distintas fuentes de información.</a:t>
            </a:r>
            <a:endParaRPr/>
          </a:p>
          <a:p>
            <a:pPr indent="-635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análisis empieza con la recopilación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información y lectura de textos.</a:t>
            </a:r>
            <a:endParaRPr/>
          </a:p>
          <a:p>
            <a:pPr indent="-635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 vez que se ha levantado la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 de las fuentes utilizadas, se debe interpretar en base a los conceptos vistos con anterioridad en el curso y utilizando el pensamiento crítico.</a:t>
            </a:r>
            <a:endParaRPr/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3356" y="464462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/>
          <p:nvPr/>
        </p:nvSpPr>
        <p:spPr>
          <a:xfrm>
            <a:off x="507949" y="1517746"/>
            <a:ext cx="4091420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LAS FUENTES DEL ANÁLISIS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deben validar las fuentes a utilizar, porque es importante que la información sea confiable y actualizada para que los resultados obtenidos puedan ser utilizados adecuadamente en la toma de decisiones.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análisis de estas características genera confianza y da mayor credibilidad.</a:t>
            </a:r>
            <a:endParaRPr/>
          </a:p>
        </p:txBody>
      </p:sp>
      <p:pic>
        <p:nvPicPr>
          <p:cNvPr id="171" name="Google Shape;171;p15"/>
          <p:cNvPicPr preferRelativeResize="0"/>
          <p:nvPr/>
        </p:nvPicPr>
        <p:blipFill rotWithShape="1">
          <a:blip r:embed="rId3">
            <a:alphaModFix/>
          </a:blip>
          <a:srcRect b="0" l="0" r="3053" t="0"/>
          <a:stretch/>
        </p:blipFill>
        <p:spPr>
          <a:xfrm>
            <a:off x="4936557" y="0"/>
            <a:ext cx="4207443" cy="5721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5"/>
          <p:cNvPicPr preferRelativeResize="0"/>
          <p:nvPr/>
        </p:nvPicPr>
        <p:blipFill rotWithShape="1">
          <a:blip r:embed="rId4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5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GESTIÓN DE PRODUCTO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6"/>
          <p:cNvPicPr preferRelativeResize="0"/>
          <p:nvPr/>
        </p:nvPicPr>
        <p:blipFill rotWithShape="1">
          <a:blip r:embed="rId3">
            <a:alphaModFix/>
          </a:blip>
          <a:srcRect b="4539" l="36104" r="12910" t="1675"/>
          <a:stretch/>
        </p:blipFill>
        <p:spPr>
          <a:xfrm flipH="1">
            <a:off x="0" y="517525"/>
            <a:ext cx="3816350" cy="4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700" y="465138"/>
            <a:ext cx="749300" cy="74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/>
          <p:nvPr/>
        </p:nvSpPr>
        <p:spPr>
          <a:xfrm>
            <a:off x="4248150" y="1154994"/>
            <a:ext cx="4392613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presentar los resultados del análisis se debe utilizar la argumentación.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argumentación es el mecanismo que relaciona datos, siguiendo las reglas del pensamiento crítico.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la argumentación es legitimar la información nueva que se esta proporcionando por medio de datos empíricos, razonamientos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pruebas.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resultados del análisis deben relacionar la información que se obtuvo en base a la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asociación de ideas, datos, bibliografía y al pensamiento crítico.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"/>
          <p:cNvSpPr txBox="1"/>
          <p:nvPr/>
        </p:nvSpPr>
        <p:spPr>
          <a:xfrm>
            <a:off x="503239" y="1144498"/>
            <a:ext cx="3744912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 DEL ANÁLISIS</a:t>
            </a:r>
            <a:endParaRPr/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conclusiones del análisis deben ser transmitidas en un lenguaje sencillo, directo y sin ambigüedades.</a:t>
            </a:r>
            <a:endParaRPr/>
          </a:p>
          <a:p>
            <a:pPr indent="-635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Deben presentarse en  un orden lógico que evite la formación de dudas o críticas.</a:t>
            </a:r>
            <a:endParaRPr/>
          </a:p>
          <a:p>
            <a:pPr indent="-635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ser possible, debe utilizarse material de soporte como cuadros o gráficos que ayuden a ilustrar sus resultados o entender con mayor facilidad por qué se ha llegado a una determinada conclusión.</a:t>
            </a:r>
            <a:endParaRPr/>
          </a:p>
        </p:txBody>
      </p:sp>
      <p:pic>
        <p:nvPicPr>
          <p:cNvPr id="188" name="Google Shape;1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513" y="517525"/>
            <a:ext cx="4535488" cy="4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3356" y="464462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8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8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GESTIÓN DE PRODUCTO</a:t>
            </a:r>
            <a:endParaRPr/>
          </a:p>
        </p:txBody>
      </p:sp>
      <p:sp>
        <p:nvSpPr>
          <p:cNvPr id="197" name="Google Shape;197;p18"/>
          <p:cNvSpPr txBox="1"/>
          <p:nvPr/>
        </p:nvSpPr>
        <p:spPr>
          <a:xfrm>
            <a:off x="503238" y="2062560"/>
            <a:ext cx="37449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58A6"/>
                </a:solidFill>
                <a:latin typeface="Calibri"/>
                <a:ea typeface="Calibri"/>
                <a:cs typeface="Calibri"/>
                <a:sym typeface="Calibri"/>
              </a:rPr>
              <a:t>EJEMPLO DE REALIZACIÓN DEL DIAGNÓSTICO DEL ENTORNO EMPRESARIAL 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EMPRESA PRODUCTORA DE GALLETAS ORGÁNICAS CON CHÍA  </a:t>
            </a: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248150" y="517525"/>
            <a:ext cx="4253895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4" name="Google Shape;204;p19"/>
          <p:cNvCxnSpPr/>
          <p:nvPr/>
        </p:nvCxnSpPr>
        <p:spPr>
          <a:xfrm>
            <a:off x="1258009" y="4511082"/>
            <a:ext cx="3529891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5" name="Google Shape;205;p19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9"/>
          <p:cNvSpPr/>
          <p:nvPr/>
        </p:nvSpPr>
        <p:spPr>
          <a:xfrm>
            <a:off x="1220430" y="3935936"/>
            <a:ext cx="5655857" cy="6878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/>
        </p:nvSpPr>
        <p:spPr>
          <a:xfrm>
            <a:off x="1199579" y="1359456"/>
            <a:ext cx="7235761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esta semana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veremos el diagnóstico empresarial, su importancia y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  tipos.</a:t>
            </a:r>
            <a:endParaRPr/>
          </a:p>
          <a:p>
            <a:pPr indent="-80963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Conoceremos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el análisis del entorno forma parte de los diagnósticos empresariales y la importancia de su aporte. </a:t>
            </a:r>
            <a:endParaRPr/>
          </a:p>
          <a:p>
            <a:pPr indent="-80963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Veremos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cómo debe realizarse un diagnóstico del entorno empresarial.</a:t>
            </a:r>
            <a:endParaRPr/>
          </a:p>
          <a:p>
            <a:pPr indent="-80963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3838" lvl="0" marL="223838" marR="0" rtl="0" algn="l">
              <a:spcBef>
                <a:spcPts val="0"/>
              </a:spcBef>
              <a:spcAft>
                <a:spcPts val="0"/>
              </a:spcAft>
              <a:buClr>
                <a:srgbClr val="12ADA1"/>
              </a:buClr>
              <a:buSzPts val="2250"/>
              <a:buFont typeface="Arial"/>
              <a:buChar char="•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Conoceremos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secuencia de pasos que deben llevarse a cabo para realizar un diagnóstico que sirva como base para la toma de decisiones.</a:t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1186789" y="711873"/>
            <a:ext cx="932115" cy="2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OBJETIVOS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2"/>
          <p:cNvCxnSpPr/>
          <p:nvPr/>
        </p:nvCxnSpPr>
        <p:spPr>
          <a:xfrm rot="10800000">
            <a:off x="2283266" y="804862"/>
            <a:ext cx="6261245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" name="Google Shape;4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16" y="517525"/>
            <a:ext cx="590547" cy="590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/>
        </p:nvSpPr>
        <p:spPr>
          <a:xfrm>
            <a:off x="4248150" y="1507173"/>
            <a:ext cx="4392613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PRODUCTO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galletas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Freschia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están fabricadas en base a trigo y chía orgánicos. Estas galletas son de la más alta calidad y están pensadas para los niveles socioeconómicos más elevados de la ciudad de Lima y tendrán un precio alto, pero que es acorde con la imagen de exclusividad que desean proyectar. 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galletas serán vendidas en supermercados y tiendas orgánicas. Su empaque es también de alta calidad. No existen productos similares en el mercado. Solamente hay galletas u otros productos hechos en base a chía pero no son orgánicos ni tienen la calidad de Freschia.</a:t>
            </a:r>
            <a:endParaRPr/>
          </a:p>
        </p:txBody>
      </p:sp>
      <p:pic>
        <p:nvPicPr>
          <p:cNvPr id="213" name="Google Shape;213;p20"/>
          <p:cNvPicPr preferRelativeResize="0"/>
          <p:nvPr/>
        </p:nvPicPr>
        <p:blipFill rotWithShape="1">
          <a:blip r:embed="rId3">
            <a:alphaModFix/>
          </a:blip>
          <a:srcRect b="8566" l="2578" r="2763" t="13963"/>
          <a:stretch/>
        </p:blipFill>
        <p:spPr>
          <a:xfrm>
            <a:off x="0" y="517524"/>
            <a:ext cx="3816350" cy="4679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39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21"/>
          <p:cNvPicPr preferRelativeResize="0"/>
          <p:nvPr/>
        </p:nvPicPr>
        <p:blipFill rotWithShape="1">
          <a:blip r:embed="rId3">
            <a:alphaModFix/>
          </a:blip>
          <a:srcRect b="8566" l="2578" r="2763" t="13963"/>
          <a:stretch/>
        </p:blipFill>
        <p:spPr>
          <a:xfrm>
            <a:off x="0" y="517524"/>
            <a:ext cx="3816350" cy="4679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1"/>
          <p:cNvSpPr/>
          <p:nvPr/>
        </p:nvSpPr>
        <p:spPr>
          <a:xfrm>
            <a:off x="4253315" y="1344613"/>
            <a:ext cx="4387448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principales ingredientes de la galleta se compran a cuatro pequeñas cooperativas agrícolas. Los demás insumos, como el envase,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compran a una de las muchas empresas que existen en el mercado local. 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 producto fue pensado debido a que en la actualidad existe un gran número de personas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están abocadas al cuidado de su salud y al consumo de productos orgánicos. Estos grupos crecen año a año. Además, la chía, el ingrediente principal, es el producto de moda en lo que se refiere a alimentación saludable. </a:t>
            </a:r>
            <a:endParaRPr/>
          </a:p>
        </p:txBody>
      </p:sp>
      <p:pic>
        <p:nvPicPr>
          <p:cNvPr id="222" name="Google Shape;2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39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2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 txBox="1"/>
          <p:nvPr/>
        </p:nvSpPr>
        <p:spPr>
          <a:xfrm>
            <a:off x="516886" y="912813"/>
            <a:ext cx="4091627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PARA DESARROLLAR 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DIAGNÓSTICO</a:t>
            </a:r>
            <a:endParaRPr/>
          </a:p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primer lugar hay que determinar qué es lo que se alcanzará con el diagnóstico a realizar. Por ejemplo:</a:t>
            </a:r>
            <a:endParaRPr/>
          </a:p>
          <a:p>
            <a:pPr indent="-762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3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si el macroentorno es favorable para las galletas Freschia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9388" lvl="0" marL="35718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Determinar si el microentorno es favorable para las galletas Freschia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35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2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las herramientas:  Análisis de las Fuerzas de Porter y Análisis PESTE</a:t>
            </a:r>
            <a:endParaRPr/>
          </a:p>
          <a:p>
            <a:pPr indent="-762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2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Recurrir a fuentes confiables de información:</a:t>
            </a:r>
            <a:endParaRPr/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http://www.bcrp.gob.pe/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http://gestion.pe/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http://www.inei.gob.pe/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http://www.ipe.org.pe/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17780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http://elcomercio.pe/</a:t>
            </a:r>
            <a:endParaRPr sz="12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2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9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/>
          <p:nvPr/>
        </p:nvSpPr>
        <p:spPr>
          <a:xfrm>
            <a:off x="516886" y="1344613"/>
            <a:ext cx="4091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4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Analizar la información y argumentar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Análisis del Macroentorno - PESTE: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POLÍTICO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Estabilidad política para el país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Favorable para  la empresa porque brinda garantías a los empresarios de que no habrá golpes de estado, ni se alterará el sistema político.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240" name="Google Shape;240;p23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4"/>
          <p:cNvSpPr txBox="1"/>
          <p:nvPr/>
        </p:nvSpPr>
        <p:spPr>
          <a:xfrm>
            <a:off x="516886" y="929817"/>
            <a:ext cx="4091628" cy="4555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ECONÓMICO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de la inflación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Desfavorable porque se incrementan los precios de los insumos y también los precios de los productos que la empresa vende.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http://peru21.pe/economia/inflacion-cierra-ano-2014-322-2208089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economía peruana está creciendo menos que en años anteriores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Desfavorable porque habrá menos dinero en la economía, por lo que las personas gastarán menos.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http://www.bcrp.gob.pe/docs/Publicaciones/Memoria/2014/memoria-bcrp-2014-1.pdf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4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 sz="1500">
              <a:solidFill>
                <a:srgbClr val="15BD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24"/>
          <p:cNvPicPr preferRelativeResize="0"/>
          <p:nvPr/>
        </p:nvPicPr>
        <p:blipFill rotWithShape="1">
          <a:blip r:embed="rId6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25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5"/>
          <p:cNvSpPr txBox="1"/>
          <p:nvPr/>
        </p:nvSpPr>
        <p:spPr>
          <a:xfrm>
            <a:off x="516886" y="929817"/>
            <a:ext cx="4091628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SOCIAL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Consumo de chía está de moda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Favorable para la empresa debido a que vende productos que tienen a la chía como componente principal, lo cual puede ayudar a aumentar sus ventas.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http://www.elcomercio.com/tendencias/consumo-chia-moda-exceso-peligro.html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Peruanos se preocupan por seguir una dieta saludable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Favorable para la empresa porque vende galletas saludables y que brindan beneficios para la salud.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http://www.datum.com.pe/pdf/HAS.pdf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258" name="Google Shape;258;p25"/>
          <p:cNvPicPr preferRelativeResize="0"/>
          <p:nvPr/>
        </p:nvPicPr>
        <p:blipFill rotWithShape="1">
          <a:blip r:embed="rId6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6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6"/>
          <p:cNvSpPr txBox="1"/>
          <p:nvPr/>
        </p:nvSpPr>
        <p:spPr>
          <a:xfrm>
            <a:off x="507742" y="922402"/>
            <a:ext cx="4091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TECNOLÓGICO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 presencia de supermercados en el Perú.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favorable para la empresa debido a que este canal va a ser el principal medio para la venta del producto, tanto en Lima como en provincias. Una mayor cantidad de supermercados permitirá una mayor cobertura del mercado.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6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267" name="Google Shape;267;p26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27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7"/>
          <p:cNvSpPr txBox="1"/>
          <p:nvPr/>
        </p:nvSpPr>
        <p:spPr>
          <a:xfrm>
            <a:off x="503238" y="922402"/>
            <a:ext cx="4105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ECOLÓGICO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actualmente una sobreoferta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chía.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 favorable para la empresa debido a que ante la abundancia de este insumo sus precios de venta bajarán, lo que le permitirá a la empresa reducir costos.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276" name="Google Shape;276;p27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28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8"/>
          <p:cNvSpPr txBox="1"/>
          <p:nvPr/>
        </p:nvSpPr>
        <p:spPr>
          <a:xfrm>
            <a:off x="516886" y="926461"/>
            <a:ext cx="8172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PROCEDIMIENTO PARA DESARROLLAR EL DIAGNÓSTICO</a:t>
            </a:r>
            <a:endParaRPr/>
          </a:p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lphaUcPeriod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Análisis del Microentorno – Fuerzas de Porter:</a:t>
            </a:r>
            <a:endParaRPr/>
          </a:p>
          <a:p>
            <a:pPr indent="-1238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NEGOCIADOR DE PROVEEDORES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Sobreproducción de chía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 fuerza es baja debido a que en la actualidad existe una sobreoferta de chía, lo cual ha reducido la capacidad negociadora de los proveedores debido a que todas las empresas que venden chía están bajando sus precios.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http://archivo.larepublica.pe/07-02-2015/sobreproduccion-detiene-el-boom-del-cultivo-de-la-chia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NEGOCIADOR DE CLIENTES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Supermercados concentran las ventas para NSE A y B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fuerza es alta porque el product, al ser nuevo en el mercado y al dirigirse a los NSE A y B, necesita de los supermercados.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 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8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9"/>
          <p:cNvSpPr txBox="1"/>
          <p:nvPr/>
        </p:nvSpPr>
        <p:spPr>
          <a:xfrm>
            <a:off x="516886" y="1511485"/>
            <a:ext cx="37314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RIVALIDAD DEL SECTOR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Diferentes productos con chía se venden en Lima 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fuerza es  baja porque no existen en el mercado galletas orgánicas hechas con chía. Solamente hay galletas con chía que se venden a un precio menor, pero al no ser orgánicas no son competidores directos.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8513" y="1511485"/>
            <a:ext cx="4267231" cy="284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"/>
          <p:cNvSpPr/>
          <p:nvPr/>
        </p:nvSpPr>
        <p:spPr>
          <a:xfrm>
            <a:off x="0" y="0"/>
            <a:ext cx="9144000" cy="5714999"/>
          </a:xfrm>
          <a:prstGeom prst="rect">
            <a:avLst/>
          </a:prstGeom>
          <a:solidFill>
            <a:srgbClr val="15BDA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1258008" y="3673982"/>
            <a:ext cx="5055705" cy="8894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GESTIÓN DE </a:t>
            </a:r>
            <a:br>
              <a:rPr lang="en-US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4000">
                <a:solidFill>
                  <a:srgbClr val="09534C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cxnSp>
        <p:nvCxnSpPr>
          <p:cNvPr id="49" name="Google Shape;49;p3"/>
          <p:cNvCxnSpPr/>
          <p:nvPr/>
        </p:nvCxnSpPr>
        <p:spPr>
          <a:xfrm>
            <a:off x="1258009" y="4511082"/>
            <a:ext cx="2558341" cy="0"/>
          </a:xfrm>
          <a:prstGeom prst="straightConnector1">
            <a:avLst/>
          </a:prstGeom>
          <a:noFill/>
          <a:ln cap="flat" cmpd="sng" w="28575">
            <a:solidFill>
              <a:srgbClr val="0B655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0" name="Google Shape;50;p3"/>
          <p:cNvPicPr preferRelativeResize="0"/>
          <p:nvPr/>
        </p:nvPicPr>
        <p:blipFill rotWithShape="1">
          <a:blip r:embed="rId3">
            <a:alphaModFix/>
          </a:blip>
          <a:srcRect b="2865" l="50092" r="0" t="-1"/>
          <a:stretch/>
        </p:blipFill>
        <p:spPr>
          <a:xfrm>
            <a:off x="513688" y="3617175"/>
            <a:ext cx="573391" cy="8939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0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0"/>
          <p:cNvSpPr txBox="1"/>
          <p:nvPr/>
        </p:nvSpPr>
        <p:spPr>
          <a:xfrm>
            <a:off x="503238" y="926461"/>
            <a:ext cx="8172450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AMENAZA DE NUEVOS COMPETIDORES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 consumo de chía en el Perú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fuerza es alta debido a que si las ventas de los productos con chía están aumentando, marcas reconocidas por el mercado querrán parte de estas ventas y se lanzarán al mercado con nuevos productos.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información: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http://www.americaeconomia.com/negocios-industrias/buscan-expandir-la-produccion-de-chia-en-el-peru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AMENAZA DE PRODUCTOS SUSTITUTOS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Noticia: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 gran cantidad de productos elaborados a base de chía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Argumentación: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fuerza es alta debido a que hay gran cantidad de productos elaborados  a base de chía como jugos, cereales o semillas envasadas. Todos estos productos ofrecen los beneficios y atributos de la chía.</a:t>
            </a:r>
            <a:endParaRPr/>
          </a:p>
          <a:p>
            <a:pPr indent="-1778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Validación de la información :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http://www.la-razon.com/index.php?_url=/suplementos/financiero/Feria-alimentaria-Peru-productos-originales financiero_0_1935406560.html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1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1"/>
          <p:cNvSpPr txBox="1"/>
          <p:nvPr/>
        </p:nvSpPr>
        <p:spPr>
          <a:xfrm>
            <a:off x="516886" y="926461"/>
            <a:ext cx="4091628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25425" lvl="0" marL="2254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 startAt="5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 DEL DIAGNÓSTICO</a:t>
            </a:r>
            <a:endParaRPr/>
          </a:p>
          <a:p>
            <a:pPr indent="-76200" lvl="0" marL="177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MACROENTORNO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Después de haber analizado el macroentorno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la empresa, se concluye que este es favorable debido a que, si bien la economía no está creciendo al ritmo que lo hacía en años anteriores, los NSE más altos que son a los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cuales se dirige el producto mantienen un ingreso elevado y se ven poco afectados por la inflación. Dado que el producto forma parte de lo que se considera productos naturales y el consumo de esta categoría  continúa en aumento debido 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tendencia del cuidado de la salud, se puede esperar buena acogida. Así mismo, la chía es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ingrediente de moda y su consumo es cada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vez mayor.</a:t>
            </a:r>
            <a:endParaRPr/>
          </a:p>
        </p:txBody>
      </p:sp>
      <p:sp>
        <p:nvSpPr>
          <p:cNvPr id="307" name="Google Shape;307;p31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308" name="Google Shape;308;p31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p32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32"/>
          <p:cNvSpPr txBox="1"/>
          <p:nvPr/>
        </p:nvSpPr>
        <p:spPr>
          <a:xfrm>
            <a:off x="516886" y="926461"/>
            <a:ext cx="4091628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MICROENTORNO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lo que se refiere al microentorno de la empresa se concluye que este es favorable debido a que los proveedores no poseen un alto poder negociador y son abundantes en el mercado. A nivel de clientes los supermercados sí tienen un alto poder negociador, por lo que impondrán sus condiciones debido a que la marca es nueva. La rivalidad del sector es baja debido a que existen pocos competidores directos y los sustitutos existentes no son en su mayoría orgánicos. La amenaza de nuevos ingresos es alta pero no en el corto plazo, lo que le debe permitir a la empresa posicionarse en el mercado.</a:t>
            </a:r>
            <a:endParaRPr/>
          </a:p>
        </p:txBody>
      </p:sp>
      <p:sp>
        <p:nvSpPr>
          <p:cNvPr id="316" name="Google Shape;316;p32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PRODUCTO</a:t>
            </a:r>
            <a:endParaRPr/>
          </a:p>
        </p:txBody>
      </p:sp>
      <p:pic>
        <p:nvPicPr>
          <p:cNvPr id="317" name="Google Shape;317;p32"/>
          <p:cNvPicPr preferRelativeResize="0"/>
          <p:nvPr/>
        </p:nvPicPr>
        <p:blipFill rotWithShape="1">
          <a:blip r:embed="rId4">
            <a:alphaModFix/>
          </a:blip>
          <a:srcRect b="0" l="0" r="50845" t="0"/>
          <a:stretch/>
        </p:blipFill>
        <p:spPr>
          <a:xfrm>
            <a:off x="4932363" y="0"/>
            <a:ext cx="4211638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/>
          <p:nvPr/>
        </p:nvSpPr>
        <p:spPr>
          <a:xfrm>
            <a:off x="1186789" y="711873"/>
            <a:ext cx="1328697" cy="201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endParaRPr b="1" sz="16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3" name="Google Shape;323;p33"/>
          <p:cNvCxnSpPr/>
          <p:nvPr/>
        </p:nvCxnSpPr>
        <p:spPr>
          <a:xfrm rot="10800000">
            <a:off x="2579757" y="804862"/>
            <a:ext cx="5964755" cy="0"/>
          </a:xfrm>
          <a:prstGeom prst="straightConnector1">
            <a:avLst/>
          </a:prstGeom>
          <a:noFill/>
          <a:ln cap="flat" cmpd="sng" w="1270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24" name="Google Shape;32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0315" y="517525"/>
            <a:ext cx="590547" cy="59054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33"/>
          <p:cNvSpPr txBox="1"/>
          <p:nvPr/>
        </p:nvSpPr>
        <p:spPr>
          <a:xfrm>
            <a:off x="1202559" y="1358261"/>
            <a:ext cx="74505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diagnóstico empresarial es importante en la etapa de planeación porque le permite a la empresa conocer su situación interna y externa.</a:t>
            </a:r>
            <a:endParaRPr/>
          </a:p>
          <a:p>
            <a:pPr indent="-53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diagnósticos empresariales se deben realizar de manera sistemática debido a que el entorno es cambiante.</a:t>
            </a:r>
            <a:endParaRPr/>
          </a:p>
          <a:p>
            <a:pPr indent="-53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información que proviene del diagnóstico debe servir para la elaboración de  estrategias en base a la información obtenida.</a:t>
            </a:r>
            <a:endParaRPr/>
          </a:p>
          <a:p>
            <a:pPr indent="-53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diagnóstico del entorno empresarial debe arrojar conclusiones en base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 análisis de la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información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recabada.</a:t>
            </a:r>
            <a:endParaRPr/>
          </a:p>
          <a:p>
            <a:pPr indent="-53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80975" lvl="0" marL="180975" marR="0" rtl="0" algn="l">
              <a:spcBef>
                <a:spcPts val="0"/>
              </a:spcBef>
              <a:spcAft>
                <a:spcPts val="0"/>
              </a:spcAft>
              <a:buClr>
                <a:srgbClr val="13ADA0"/>
              </a:buClr>
              <a:buSzPts val="20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análisis debe estar basado en la identificación e interpretación de la información en base al pensamiento crítico. Así mismo debe estar validado por fuentes reconocidas.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/>
          <p:nvPr/>
        </p:nvSpPr>
        <p:spPr>
          <a:xfrm>
            <a:off x="503238" y="1520228"/>
            <a:ext cx="374491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EMPRESARIAL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diagnóstico?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palabra diagnóstico proviene del griego "Diagnosis", que significa "Conocimiento".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los resultados  (reflejo de una situación) que se arrojan luego de un estudio, evaluación o análisis sobre determinado ámbito u objeto. </a:t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2318" l="21060" r="16523" t="1072"/>
          <a:stretch/>
        </p:blipFill>
        <p:spPr>
          <a:xfrm>
            <a:off x="4608513" y="517525"/>
            <a:ext cx="4535487" cy="46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863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 rotWithShape="1">
          <a:blip r:embed="rId3">
            <a:alphaModFix/>
          </a:blip>
          <a:srcRect b="1" l="17129" r="18972" t="1099"/>
          <a:stretch/>
        </p:blipFill>
        <p:spPr>
          <a:xfrm>
            <a:off x="4608513" y="517525"/>
            <a:ext cx="4535487" cy="4679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/>
        </p:nvSpPr>
        <p:spPr>
          <a:xfrm>
            <a:off x="503238" y="1511673"/>
            <a:ext cx="3744912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ES UN DIAGNÓSTICO EMPRESARIAL?</a:t>
            </a:r>
            <a:b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las actividades tendientes a conocer el estado actual de una empresa y los obstáculos que le impiden obtener los resultados deseados.</a:t>
            </a:r>
            <a:endParaRPr/>
          </a:p>
        </p:txBody>
      </p:sp>
      <p:pic>
        <p:nvPicPr>
          <p:cNvPr id="66" name="Google Shape;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863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6"/>
          <p:cNvPicPr preferRelativeResize="0"/>
          <p:nvPr/>
        </p:nvPicPr>
        <p:blipFill rotWithShape="1">
          <a:blip r:embed="rId3">
            <a:alphaModFix/>
          </a:blip>
          <a:srcRect b="4299" l="39812" r="1" t="2646"/>
          <a:stretch/>
        </p:blipFill>
        <p:spPr>
          <a:xfrm>
            <a:off x="4608513" y="517525"/>
            <a:ext cx="4535487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6"/>
          <p:cNvSpPr txBox="1"/>
          <p:nvPr/>
        </p:nvSpPr>
        <p:spPr>
          <a:xfrm>
            <a:off x="503239" y="1344613"/>
            <a:ext cx="3744911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UTILIDAD DEL DIAGNÓSTICO EMPRESARIAL </a:t>
            </a:r>
            <a:endParaRPr/>
          </a:p>
          <a:p>
            <a:pPr indent="-1666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 diagnóstico empresarial detecta las causas de las principales problemáticas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las organizaciones, lo cual brinda la posibilidad de  enfocar los esfuerzos </a:t>
            </a:r>
            <a:b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futuros en implementar las medidas correctivas (estrategias) más efectivas, evitando el desperdicio de recursos.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6688" lvl="0" marL="17938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análisis del entorno es clave en el diagnóstico empresarial porque le permite conocer si su entorno micro y macro son favorables o no.</a:t>
            </a:r>
            <a:endParaRPr/>
          </a:p>
        </p:txBody>
      </p:sp>
      <p:pic>
        <p:nvPicPr>
          <p:cNvPr id="74" name="Google Shape;7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33863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/>
          <p:nvPr/>
        </p:nvSpPr>
        <p:spPr>
          <a:xfrm>
            <a:off x="503239" y="1246477"/>
            <a:ext cx="442912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EMPRESARIAL 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71B86"/>
                </a:solidFill>
                <a:latin typeface="Calibri"/>
                <a:ea typeface="Calibri"/>
                <a:cs typeface="Calibri"/>
                <a:sym typeface="Calibri"/>
              </a:rPr>
              <a:t>VENTAJAS DEL DIAGNÓSTICO EMPRESARIAL SON:</a:t>
            </a:r>
            <a:endParaRPr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GESTIÓN DE PRODUCTO</a:t>
            </a: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71715" y="1932201"/>
            <a:ext cx="384433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Brinda una visión amplia de la situación empresarial.</a:t>
            </a:r>
            <a:endParaRPr/>
          </a:p>
        </p:txBody>
      </p:sp>
      <p:sp>
        <p:nvSpPr>
          <p:cNvPr id="84" name="Google Shape;84;p7"/>
          <p:cNvSpPr/>
          <p:nvPr/>
        </p:nvSpPr>
        <p:spPr>
          <a:xfrm>
            <a:off x="500770" y="1916084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85" name="Google Shape;85;p7"/>
          <p:cNvSpPr/>
          <p:nvPr/>
        </p:nvSpPr>
        <p:spPr>
          <a:xfrm>
            <a:off x="500770" y="2427180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500770" y="3034529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871715" y="3068307"/>
            <a:ext cx="373679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Facilita el diseño de soluciones para que las empresas enfoquen sus esfuerzos en implementar estrategias de mejora.</a:t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71715" y="2433731"/>
            <a:ext cx="373679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Detecta áreas de oportunidad de forma eficaz 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oportuna.</a:t>
            </a:r>
            <a:endParaRPr/>
          </a:p>
        </p:txBody>
      </p:sp>
      <p:sp>
        <p:nvSpPr>
          <p:cNvPr id="89" name="Google Shape;89;p7"/>
          <p:cNvSpPr/>
          <p:nvPr/>
        </p:nvSpPr>
        <p:spPr>
          <a:xfrm>
            <a:off x="871715" y="3927822"/>
            <a:ext cx="2336024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Evita el desperdicio de recursos.</a:t>
            </a:r>
            <a:endParaRPr/>
          </a:p>
        </p:txBody>
      </p:sp>
      <p:sp>
        <p:nvSpPr>
          <p:cNvPr id="90" name="Google Shape;90;p7"/>
          <p:cNvSpPr/>
          <p:nvPr/>
        </p:nvSpPr>
        <p:spPr>
          <a:xfrm>
            <a:off x="500770" y="3894044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871717" y="4349178"/>
            <a:ext cx="373679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Permite prever problemas futuros, detectando las vulnerabilidades en la organización.</a:t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>
            <a:off x="500770" y="4330390"/>
            <a:ext cx="253021" cy="253021"/>
          </a:xfrm>
          <a:prstGeom prst="ellipse">
            <a:avLst/>
          </a:prstGeom>
          <a:solidFill>
            <a:srgbClr val="D71B8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93" name="Google Shape;93;p7"/>
          <p:cNvCxnSpPr/>
          <p:nvPr/>
        </p:nvCxnSpPr>
        <p:spPr>
          <a:xfrm>
            <a:off x="873743" y="2323292"/>
            <a:ext cx="3798465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7"/>
          <p:cNvCxnSpPr/>
          <p:nvPr/>
        </p:nvCxnSpPr>
        <p:spPr>
          <a:xfrm>
            <a:off x="863006" y="2950068"/>
            <a:ext cx="38092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7"/>
          <p:cNvCxnSpPr/>
          <p:nvPr/>
        </p:nvCxnSpPr>
        <p:spPr>
          <a:xfrm>
            <a:off x="863006" y="3788462"/>
            <a:ext cx="38092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7"/>
          <p:cNvCxnSpPr/>
          <p:nvPr/>
        </p:nvCxnSpPr>
        <p:spPr>
          <a:xfrm>
            <a:off x="863006" y="4218150"/>
            <a:ext cx="3809202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7"/>
          <p:cNvCxnSpPr/>
          <p:nvPr/>
        </p:nvCxnSpPr>
        <p:spPr>
          <a:xfrm>
            <a:off x="876168" y="4834875"/>
            <a:ext cx="3796040" cy="0"/>
          </a:xfrm>
          <a:prstGeom prst="straightConnector1">
            <a:avLst/>
          </a:prstGeom>
          <a:noFill/>
          <a:ln cap="flat" cmpd="sng" w="12700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3943" l="2951" r="49627" t="10431"/>
          <a:stretch/>
        </p:blipFill>
        <p:spPr>
          <a:xfrm flipH="1">
            <a:off x="5256213" y="517525"/>
            <a:ext cx="3887788" cy="467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/>
        </p:nvSpPr>
        <p:spPr>
          <a:xfrm>
            <a:off x="4219375" y="1188916"/>
            <a:ext cx="4456313" cy="39241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PAUTAS PARA UN DIAGNÓSTICO EMPRESARIAL EFICAZ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que tener en cuenta:</a:t>
            </a:r>
            <a:endParaRPr/>
          </a:p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Evaluación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Claridad en relación a qué aspectos se deben evaluar en relación a la situación de la empresa y de su entorno.</a:t>
            </a:r>
            <a:endParaRPr/>
          </a:p>
          <a:p>
            <a:pPr indent="-7937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Visión detallada: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Recoger toda la información posible acerca de los aspectos  que se está interesado en estudiar mediante el uso de herramientas que permiten conocer de primera mano la situación actual.</a:t>
            </a:r>
            <a:endParaRPr/>
          </a:p>
          <a:p>
            <a:pPr indent="-7937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Cálculos: 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Cuantificación y calificación de los </a:t>
            </a:r>
            <a:b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aspectos estudiados.</a:t>
            </a:r>
            <a:endParaRPr/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Conclusiones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Análisis y estudio de toda la información que se ha recogido.</a:t>
            </a:r>
            <a:endParaRPr/>
          </a:p>
        </p:txBody>
      </p:sp>
      <p:pic>
        <p:nvPicPr>
          <p:cNvPr id="105" name="Google Shape;10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26317"/>
            <a:ext cx="3816350" cy="467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1939" y="465513"/>
            <a:ext cx="749300" cy="74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9"/>
          <p:cNvPicPr preferRelativeResize="0"/>
          <p:nvPr/>
        </p:nvPicPr>
        <p:blipFill rotWithShape="1">
          <a:blip r:embed="rId3">
            <a:alphaModFix/>
          </a:blip>
          <a:srcRect b="51790" l="0" r="0" t="0"/>
          <a:stretch/>
        </p:blipFill>
        <p:spPr>
          <a:xfrm>
            <a:off x="0" y="382408"/>
            <a:ext cx="411780" cy="13599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9"/>
          <p:cNvSpPr/>
          <p:nvPr/>
        </p:nvSpPr>
        <p:spPr>
          <a:xfrm>
            <a:off x="511154" y="334988"/>
            <a:ext cx="3216784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5BDAD"/>
                </a:solidFill>
                <a:latin typeface="Calibri"/>
                <a:ea typeface="Calibri"/>
                <a:cs typeface="Calibri"/>
                <a:sym typeface="Calibri"/>
              </a:rPr>
              <a:t>GESTIÓN DE PRODUCTO</a:t>
            </a:r>
            <a:endParaRPr/>
          </a:p>
        </p:txBody>
      </p:sp>
      <p:sp>
        <p:nvSpPr>
          <p:cNvPr id="114" name="Google Shape;114;p9"/>
          <p:cNvSpPr txBox="1"/>
          <p:nvPr/>
        </p:nvSpPr>
        <p:spPr>
          <a:xfrm>
            <a:off x="503238" y="912813"/>
            <a:ext cx="8172450" cy="1551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DIAGNÓSTICO EMPRESARIAL</a:t>
            </a:r>
            <a:endParaRPr/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Diagnósticos integrales: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Son principalmente conocidos por la gran cantidad de variables empresariales a las que se puede aplicar. </a:t>
            </a:r>
            <a:endParaRPr/>
          </a:p>
          <a:p>
            <a:pPr indent="-730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4625" lvl="0" marL="1746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Diagnósticos específicos: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centran en procesos más concretos, es decir, estudia diferentes aspectos del mercado, estados financieros o procesos de gestión, y cualquier otro relacionado con la producción y consumo.</a:t>
            </a:r>
            <a:endParaRPr/>
          </a:p>
        </p:txBody>
      </p:sp>
      <p:pic>
        <p:nvPicPr>
          <p:cNvPr id="115" name="Google Shape;1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 rot="10800000">
            <a:off x="503238" y="2678111"/>
            <a:ext cx="8137525" cy="251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FFC3108C-36C0-416D-AF52-12C34C697CD2</vt:lpwstr>
  </property>
  <property fmtid="{D5CDD505-2E9C-101B-9397-08002B2CF9AE}" pid="3" name="ArticulatePath">
    <vt:lpwstr>plantilla_cursos_presenciales-v3.1.3</vt:lpwstr>
  </property>
</Properties>
</file>