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715000" cx="9144000"/>
  <p:notesSz cx="6858000" cy="9144000"/>
  <p:embeddedFontLst>
    <p:embeddedFont>
      <p:font typeface="Noto Sans Symbols"/>
      <p:regular r:id="rId28"/>
      <p:bold r:id="rId29"/>
    </p:embeddedFont>
    <p:embeddedFont>
      <p:font typeface="Cambria Math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97">
          <p15:clr>
            <a:srgbClr val="A4A3A4"/>
          </p15:clr>
        </p15:guide>
        <p15:guide id="2" pos="317">
          <p15:clr>
            <a:srgbClr val="A4A3A4"/>
          </p15:clr>
        </p15:guide>
        <p15:guide id="3" pos="2993">
          <p15:clr>
            <a:srgbClr val="A4A3A4"/>
          </p15:clr>
        </p15:guide>
        <p15:guide id="4" pos="5465">
          <p15:clr>
            <a:srgbClr val="A4A3A4"/>
          </p15:clr>
        </p15:guide>
        <p15:guide id="5" orient="horz" pos="326">
          <p15:clr>
            <a:srgbClr val="A4A3A4"/>
          </p15:clr>
        </p15:guide>
        <p15:guide id="6" orient="horz" pos="575">
          <p15:clr>
            <a:srgbClr val="A4A3A4"/>
          </p15:clr>
        </p15:guide>
        <p15:guide id="7" orient="horz" pos="24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hhwp4iZVutacwMPsT503BOJPZO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97" orient="horz"/>
        <p:guide pos="317"/>
        <p:guide pos="2993"/>
        <p:guide pos="5465"/>
        <p:guide pos="326" orient="horz"/>
        <p:guide pos="575" orient="horz"/>
        <p:guide pos="24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otoSansSymbols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otoSansSymbol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CambriaMath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" name="Google Shape;29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E" sz="109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9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1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E" sz="109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9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p1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1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E" sz="109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9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p1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p2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" name="Google Shape;48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E" sz="109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9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E" sz="109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9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y objetos" showMasterSp="0">
  <p:cSld name="1_Título y objetos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2"/>
          <p:cNvSpPr/>
          <p:nvPr/>
        </p:nvSpPr>
        <p:spPr>
          <a:xfrm>
            <a:off x="7204422" y="5371562"/>
            <a:ext cx="154401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ISIL. Todos los derechos reservados</a:t>
            </a:r>
            <a:endParaRPr/>
          </a:p>
        </p:txBody>
      </p:sp>
      <p:sp>
        <p:nvSpPr>
          <p:cNvPr id="12" name="Google Shape;12;p42"/>
          <p:cNvSpPr txBox="1"/>
          <p:nvPr/>
        </p:nvSpPr>
        <p:spPr>
          <a:xfrm>
            <a:off x="876300" y="5343295"/>
            <a:ext cx="322716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GESTIÓN DE PROCESOS, SIMULACIÓN Y MEJORA CONTINUA</a:t>
            </a:r>
            <a:r>
              <a:rPr b="0" i="0" lang="es-P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s-P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•  SESIÓN 01</a:t>
            </a:r>
            <a:endParaRPr b="0" i="0" sz="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42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506316" y="5349405"/>
            <a:ext cx="369984" cy="206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/>
          <p:nvPr/>
        </p:nvSpPr>
        <p:spPr>
          <a:xfrm>
            <a:off x="7242895" y="5371563"/>
            <a:ext cx="1505540" cy="194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667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© ISIL. Todos los derechos reservados</a:t>
            </a:r>
            <a:endParaRPr/>
          </a:p>
        </p:txBody>
      </p:sp>
      <p:pic>
        <p:nvPicPr>
          <p:cNvPr id="7" name="Google Shape;7;p21"/>
          <p:cNvPicPr preferRelativeResize="0"/>
          <p:nvPr/>
        </p:nvPicPr>
        <p:blipFill rotWithShape="1">
          <a:blip r:embed="rId1">
            <a:alphaModFix amt="20000"/>
          </a:blip>
          <a:srcRect b="0" l="0" r="0" t="0"/>
          <a:stretch/>
        </p:blipFill>
        <p:spPr>
          <a:xfrm>
            <a:off x="506317" y="5349409"/>
            <a:ext cx="369984" cy="2068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1"/>
          <p:cNvSpPr txBox="1"/>
          <p:nvPr/>
        </p:nvSpPr>
        <p:spPr>
          <a:xfrm>
            <a:off x="876301" y="5343295"/>
            <a:ext cx="276870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DESARROLLO DE APLICACIONES EMPRESARIALES I •  SESIÓN 01</a:t>
            </a:r>
            <a:endParaRPr b="0" i="0" sz="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4"/>
          <p:cNvSpPr/>
          <p:nvPr/>
        </p:nvSpPr>
        <p:spPr>
          <a:xfrm>
            <a:off x="182881" y="5120641"/>
            <a:ext cx="4304965" cy="4620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4"/>
          <p:cNvSpPr/>
          <p:nvPr/>
        </p:nvSpPr>
        <p:spPr>
          <a:xfrm>
            <a:off x="503240" y="2177571"/>
            <a:ext cx="273262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CONECTIVIDAD DE </a:t>
            </a:r>
            <a:r>
              <a:rPr b="1" i="0" lang="es-PE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BASES DE DATOS CON JAVA</a:t>
            </a:r>
            <a:endParaRPr/>
          </a:p>
        </p:txBody>
      </p:sp>
      <p:sp>
        <p:nvSpPr>
          <p:cNvPr id="33" name="Google Shape;33;p34"/>
          <p:cNvSpPr txBox="1"/>
          <p:nvPr/>
        </p:nvSpPr>
        <p:spPr>
          <a:xfrm>
            <a:off x="743902" y="1819387"/>
            <a:ext cx="14576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2000" u="none" cap="none" strike="noStrike">
                <a:solidFill>
                  <a:srgbClr val="6950AB"/>
                </a:solidFill>
                <a:latin typeface="Calibri"/>
                <a:ea typeface="Calibri"/>
                <a:cs typeface="Calibri"/>
                <a:sym typeface="Calibri"/>
              </a:rPr>
              <a:t>SESIÓN 01</a:t>
            </a:r>
            <a:endParaRPr/>
          </a:p>
        </p:txBody>
      </p:sp>
      <p:pic>
        <p:nvPicPr>
          <p:cNvPr id="34" name="Google Shape;3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464" y="1883412"/>
            <a:ext cx="166865" cy="17045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4"/>
          <p:cNvSpPr txBox="1"/>
          <p:nvPr/>
        </p:nvSpPr>
        <p:spPr>
          <a:xfrm>
            <a:off x="503243" y="808694"/>
            <a:ext cx="3104743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900" u="none" cap="none" strike="noStrike">
                <a:solidFill>
                  <a:srgbClr val="6C6D6C"/>
                </a:solidFill>
                <a:latin typeface="Calibri"/>
                <a:ea typeface="Calibri"/>
                <a:cs typeface="Calibri"/>
                <a:sym typeface="Calibri"/>
              </a:rPr>
              <a:t>DESARROLLO DE APLICACIONES EMPRESARIALES I</a:t>
            </a:r>
            <a:endParaRPr b="1" i="0" sz="900" u="none" cap="none" strike="noStrike">
              <a:solidFill>
                <a:srgbClr val="6C6D6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8087" y="0"/>
            <a:ext cx="5395913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/>
          <p:nvPr/>
        </p:nvSpPr>
        <p:spPr>
          <a:xfrm>
            <a:off x="503237" y="376836"/>
            <a:ext cx="6226425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ARQUITECTURA JDBC: DRIVERS, CONFIGURACIONES Y COMPONENTES</a:t>
            </a:r>
            <a:endParaRPr/>
          </a:p>
        </p:txBody>
      </p:sp>
      <p:sp>
        <p:nvSpPr>
          <p:cNvPr id="177" name="Google Shape;177;p9"/>
          <p:cNvSpPr txBox="1"/>
          <p:nvPr/>
        </p:nvSpPr>
        <p:spPr>
          <a:xfrm>
            <a:off x="506796" y="918372"/>
            <a:ext cx="8169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LA API JDBC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el método 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forName ( 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9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método </a:t>
            </a:r>
            <a:r>
              <a:rPr b="1" i="0" lang="es-PE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forName ( ) </a:t>
            </a: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la clase 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java . lang . Class</a:t>
            </a:r>
            <a:endParaRPr/>
          </a:p>
          <a:p>
            <a:pPr indent="-793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809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método 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forName ( ) </a:t>
            </a: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carga el driver JDBC driver y </a:t>
            </a:r>
            <a:b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 el driver con el Driver Manager.</a:t>
            </a:r>
            <a:endParaRPr/>
          </a:p>
          <a:p>
            <a:pPr indent="-1809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forma de usar el método es: </a:t>
            </a:r>
            <a:b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PE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Class.forName("sun . jdbc . Odbc . JdbcOdbcDriver” ) 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/>
          <p:nvPr/>
        </p:nvSpPr>
        <p:spPr>
          <a:xfrm>
            <a:off x="503238" y="1633538"/>
            <a:ext cx="8172450" cy="36004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503237" y="376836"/>
            <a:ext cx="6226425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ARQUITECTURA JDBC: DRIVERS, CONFIGURACIONES Y COMPONENTES</a:t>
            </a:r>
            <a:endParaRPr/>
          </a:p>
        </p:txBody>
      </p:sp>
      <p:sp>
        <p:nvSpPr>
          <p:cNvPr id="184" name="Google Shape;184;p10"/>
          <p:cNvSpPr txBox="1"/>
          <p:nvPr/>
        </p:nvSpPr>
        <p:spPr>
          <a:xfrm>
            <a:off x="506796" y="918372"/>
            <a:ext cx="8168892" cy="5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CARGANDO DRIVERS</a:t>
            </a:r>
            <a:endParaRPr/>
          </a:p>
          <a:p>
            <a:pPr indent="-180975" lvl="0" marL="1809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cargar el driver JDBC se usa:</a:t>
            </a:r>
            <a:endParaRPr b="0" i="0" sz="16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85" name="Google Shape;185;p10"/>
          <p:cNvSpPr/>
          <p:nvPr/>
        </p:nvSpPr>
        <p:spPr>
          <a:xfrm>
            <a:off x="2053027" y="2049344"/>
            <a:ext cx="5396722" cy="2802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5961" l="24530" r="24811" t="37133"/>
          <a:stretch/>
        </p:blipFill>
        <p:spPr>
          <a:xfrm>
            <a:off x="2303844" y="2497662"/>
            <a:ext cx="4815132" cy="1973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503237" y="376836"/>
            <a:ext cx="6226425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ARQUITECTURA JDBC: DRIVERS, CONFIGURACIONES Y COMPONENTES</a:t>
            </a:r>
            <a:endParaRPr/>
          </a:p>
        </p:txBody>
      </p:sp>
      <p:sp>
        <p:nvSpPr>
          <p:cNvPr id="192" name="Google Shape;192;p11"/>
          <p:cNvSpPr txBox="1"/>
          <p:nvPr/>
        </p:nvSpPr>
        <p:spPr>
          <a:xfrm>
            <a:off x="506796" y="918372"/>
            <a:ext cx="8168892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DATA BASE CONECTIVITY</a:t>
            </a:r>
            <a:endParaRPr/>
          </a:p>
          <a:p>
            <a:pPr indent="-180975" lvl="0" marL="1809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P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conjunto de clases e interfaces que permiten la ejecución de sentencias SQL contra una base de datos.</a:t>
            </a:r>
            <a:endParaRPr/>
          </a:p>
          <a:p>
            <a:pPr indent="-1809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P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paquete que contiene la API es </a:t>
            </a:r>
            <a:r>
              <a:rPr b="1" i="0" lang="es-P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java.sql</a:t>
            </a:r>
            <a:r>
              <a:rPr b="0" i="0" lang="es-P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(JSE) y </a:t>
            </a:r>
            <a:r>
              <a:rPr b="1" i="0" lang="es-P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javax.sql</a:t>
            </a:r>
            <a:r>
              <a:rPr b="0" i="0" lang="es-P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(JEE) </a:t>
            </a:r>
            <a:endParaRPr/>
          </a:p>
        </p:txBody>
      </p:sp>
      <p:sp>
        <p:nvSpPr>
          <p:cNvPr id="193" name="Google Shape;193;p11"/>
          <p:cNvSpPr/>
          <p:nvPr/>
        </p:nvSpPr>
        <p:spPr>
          <a:xfrm>
            <a:off x="2660260" y="1946599"/>
            <a:ext cx="4182255" cy="132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11"/>
          <p:cNvCxnSpPr/>
          <p:nvPr/>
        </p:nvCxnSpPr>
        <p:spPr>
          <a:xfrm>
            <a:off x="4756622" y="2148994"/>
            <a:ext cx="0" cy="2376576"/>
          </a:xfrm>
          <a:prstGeom prst="straightConnector1">
            <a:avLst/>
          </a:prstGeom>
          <a:noFill/>
          <a:ln cap="flat" cmpd="sng" w="12700">
            <a:solidFill>
              <a:srgbClr val="8087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11"/>
          <p:cNvCxnSpPr/>
          <p:nvPr/>
        </p:nvCxnSpPr>
        <p:spPr>
          <a:xfrm flipH="1">
            <a:off x="3234271" y="3589796"/>
            <a:ext cx="1599950" cy="309639"/>
          </a:xfrm>
          <a:prstGeom prst="straightConnector1">
            <a:avLst/>
          </a:prstGeom>
          <a:noFill/>
          <a:ln cap="flat" cmpd="sng" w="12700">
            <a:solidFill>
              <a:srgbClr val="8087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11"/>
          <p:cNvCxnSpPr/>
          <p:nvPr/>
        </p:nvCxnSpPr>
        <p:spPr>
          <a:xfrm>
            <a:off x="4679024" y="3589796"/>
            <a:ext cx="1599950" cy="309639"/>
          </a:xfrm>
          <a:prstGeom prst="straightConnector1">
            <a:avLst/>
          </a:prstGeom>
          <a:noFill/>
          <a:ln cap="flat" cmpd="sng" w="12700">
            <a:solidFill>
              <a:srgbClr val="8087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11"/>
          <p:cNvCxnSpPr/>
          <p:nvPr/>
        </p:nvCxnSpPr>
        <p:spPr>
          <a:xfrm rot="10800000">
            <a:off x="3234271" y="2622184"/>
            <a:ext cx="1599950" cy="343499"/>
          </a:xfrm>
          <a:prstGeom prst="straightConnector1">
            <a:avLst/>
          </a:prstGeom>
          <a:noFill/>
          <a:ln cap="flat" cmpd="sng" w="12700">
            <a:solidFill>
              <a:srgbClr val="8087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11"/>
          <p:cNvCxnSpPr/>
          <p:nvPr/>
        </p:nvCxnSpPr>
        <p:spPr>
          <a:xfrm flipH="1" rot="10800000">
            <a:off x="4679024" y="2622184"/>
            <a:ext cx="1599950" cy="343499"/>
          </a:xfrm>
          <a:prstGeom prst="straightConnector1">
            <a:avLst/>
          </a:prstGeom>
          <a:noFill/>
          <a:ln cap="flat" cmpd="sng" w="12700">
            <a:solidFill>
              <a:srgbClr val="8087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11"/>
          <p:cNvCxnSpPr/>
          <p:nvPr/>
        </p:nvCxnSpPr>
        <p:spPr>
          <a:xfrm>
            <a:off x="6100768" y="2158404"/>
            <a:ext cx="0" cy="412308"/>
          </a:xfrm>
          <a:prstGeom prst="straightConnector1">
            <a:avLst/>
          </a:prstGeom>
          <a:noFill/>
          <a:ln cap="flat" cmpd="sng" w="12700">
            <a:solidFill>
              <a:srgbClr val="8087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11"/>
          <p:cNvCxnSpPr/>
          <p:nvPr/>
        </p:nvCxnSpPr>
        <p:spPr>
          <a:xfrm>
            <a:off x="6100768" y="4008091"/>
            <a:ext cx="0" cy="272424"/>
          </a:xfrm>
          <a:prstGeom prst="straightConnector1">
            <a:avLst/>
          </a:prstGeom>
          <a:noFill/>
          <a:ln cap="flat" cmpd="sng" w="12700">
            <a:solidFill>
              <a:srgbClr val="8087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11"/>
          <p:cNvSpPr/>
          <p:nvPr/>
        </p:nvSpPr>
        <p:spPr>
          <a:xfrm>
            <a:off x="5580673" y="2855846"/>
            <a:ext cx="1040190" cy="251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 </a:t>
            </a:r>
            <a:endParaRPr/>
          </a:p>
        </p:txBody>
      </p:sp>
      <p:cxnSp>
        <p:nvCxnSpPr>
          <p:cNvPr id="202" name="Google Shape;202;p11"/>
          <p:cNvCxnSpPr/>
          <p:nvPr/>
        </p:nvCxnSpPr>
        <p:spPr>
          <a:xfrm>
            <a:off x="3446543" y="2177757"/>
            <a:ext cx="0" cy="412308"/>
          </a:xfrm>
          <a:prstGeom prst="straightConnector1">
            <a:avLst/>
          </a:prstGeom>
          <a:noFill/>
          <a:ln cap="flat" cmpd="sng" w="12700">
            <a:solidFill>
              <a:srgbClr val="8087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11"/>
          <p:cNvCxnSpPr/>
          <p:nvPr/>
        </p:nvCxnSpPr>
        <p:spPr>
          <a:xfrm>
            <a:off x="3446543" y="3867080"/>
            <a:ext cx="0" cy="412308"/>
          </a:xfrm>
          <a:prstGeom prst="straightConnector1">
            <a:avLst/>
          </a:prstGeom>
          <a:noFill/>
          <a:ln cap="flat" cmpd="sng" w="12700">
            <a:solidFill>
              <a:srgbClr val="8087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11"/>
          <p:cNvSpPr/>
          <p:nvPr/>
        </p:nvSpPr>
        <p:spPr>
          <a:xfrm>
            <a:off x="2968984" y="2023436"/>
            <a:ext cx="926722" cy="276524"/>
          </a:xfrm>
          <a:prstGeom prst="roundRect">
            <a:avLst>
              <a:gd fmla="val 16667" name="adj"/>
            </a:avLst>
          </a:prstGeom>
          <a:solidFill>
            <a:srgbClr val="FE78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ResultSet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1"/>
          <p:cNvSpPr/>
          <p:nvPr/>
        </p:nvSpPr>
        <p:spPr>
          <a:xfrm>
            <a:off x="4292917" y="2023436"/>
            <a:ext cx="926722" cy="276524"/>
          </a:xfrm>
          <a:prstGeom prst="roundRect">
            <a:avLst>
              <a:gd fmla="val 16667" name="adj"/>
            </a:avLst>
          </a:prstGeom>
          <a:solidFill>
            <a:srgbClr val="FE78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ResultSet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1"/>
          <p:cNvSpPr/>
          <p:nvPr/>
        </p:nvSpPr>
        <p:spPr>
          <a:xfrm>
            <a:off x="5651877" y="2023436"/>
            <a:ext cx="926722" cy="276524"/>
          </a:xfrm>
          <a:prstGeom prst="roundRect">
            <a:avLst>
              <a:gd fmla="val 16667" name="adj"/>
            </a:avLst>
          </a:prstGeom>
          <a:solidFill>
            <a:srgbClr val="FE78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ResultSet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1"/>
          <p:cNvSpPr/>
          <p:nvPr/>
        </p:nvSpPr>
        <p:spPr>
          <a:xfrm>
            <a:off x="2968984" y="2440124"/>
            <a:ext cx="926722" cy="276524"/>
          </a:xfrm>
          <a:prstGeom prst="roundRect">
            <a:avLst>
              <a:gd fmla="val 16667" name="adj"/>
            </a:avLst>
          </a:prstGeom>
          <a:solidFill>
            <a:srgbClr val="FE78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/>
          </a:p>
        </p:txBody>
      </p:sp>
      <p:sp>
        <p:nvSpPr>
          <p:cNvPr id="208" name="Google Shape;208;p11"/>
          <p:cNvSpPr/>
          <p:nvPr/>
        </p:nvSpPr>
        <p:spPr>
          <a:xfrm>
            <a:off x="4146560" y="2440124"/>
            <a:ext cx="1247759" cy="276524"/>
          </a:xfrm>
          <a:prstGeom prst="roundRect">
            <a:avLst>
              <a:gd fmla="val 16667" name="adj"/>
            </a:avLst>
          </a:prstGeom>
          <a:solidFill>
            <a:srgbClr val="FE78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PreparedStatement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1"/>
          <p:cNvSpPr/>
          <p:nvPr/>
        </p:nvSpPr>
        <p:spPr>
          <a:xfrm>
            <a:off x="5503818" y="2440124"/>
            <a:ext cx="1193899" cy="276524"/>
          </a:xfrm>
          <a:prstGeom prst="roundRect">
            <a:avLst>
              <a:gd fmla="val 16667" name="adj"/>
            </a:avLst>
          </a:prstGeom>
          <a:solidFill>
            <a:srgbClr val="FE78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CallableStatement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1"/>
          <p:cNvSpPr/>
          <p:nvPr/>
        </p:nvSpPr>
        <p:spPr>
          <a:xfrm>
            <a:off x="4243358" y="2914687"/>
            <a:ext cx="1033359" cy="276524"/>
          </a:xfrm>
          <a:prstGeom prst="roundRect">
            <a:avLst>
              <a:gd fmla="val 16667" name="adj"/>
            </a:avLst>
          </a:prstGeom>
          <a:solidFill>
            <a:srgbClr val="FE78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</p:txBody>
      </p:sp>
      <p:sp>
        <p:nvSpPr>
          <p:cNvPr id="211" name="Google Shape;211;p11"/>
          <p:cNvSpPr/>
          <p:nvPr/>
        </p:nvSpPr>
        <p:spPr>
          <a:xfrm>
            <a:off x="4243358" y="3342951"/>
            <a:ext cx="1033359" cy="276524"/>
          </a:xfrm>
          <a:prstGeom prst="roundRect">
            <a:avLst>
              <a:gd fmla="val 16667" name="adj"/>
            </a:avLst>
          </a:prstGeom>
          <a:solidFill>
            <a:srgbClr val="FE78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Driver Manager</a:t>
            </a:r>
            <a:endParaRPr/>
          </a:p>
        </p:txBody>
      </p:sp>
      <p:sp>
        <p:nvSpPr>
          <p:cNvPr id="212" name="Google Shape;212;p11"/>
          <p:cNvSpPr/>
          <p:nvPr/>
        </p:nvSpPr>
        <p:spPr>
          <a:xfrm>
            <a:off x="2968984" y="3819627"/>
            <a:ext cx="926722" cy="276524"/>
          </a:xfrm>
          <a:prstGeom prst="roundRect">
            <a:avLst>
              <a:gd fmla="val 16667" name="adj"/>
            </a:avLst>
          </a:prstGeom>
          <a:solidFill>
            <a:srgbClr val="FE78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Oracle Driver</a:t>
            </a:r>
            <a:endParaRPr/>
          </a:p>
        </p:txBody>
      </p:sp>
      <p:sp>
        <p:nvSpPr>
          <p:cNvPr id="213" name="Google Shape;213;p11"/>
          <p:cNvSpPr/>
          <p:nvPr/>
        </p:nvSpPr>
        <p:spPr>
          <a:xfrm>
            <a:off x="4146560" y="3736489"/>
            <a:ext cx="1247759" cy="276524"/>
          </a:xfrm>
          <a:prstGeom prst="roundRect">
            <a:avLst>
              <a:gd fmla="val 16667" name="adj"/>
            </a:avLst>
          </a:prstGeom>
          <a:solidFill>
            <a:srgbClr val="FE78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JDBC-ODBC Driver</a:t>
            </a:r>
            <a:endParaRPr/>
          </a:p>
        </p:txBody>
      </p:sp>
      <p:sp>
        <p:nvSpPr>
          <p:cNvPr id="214" name="Google Shape;214;p11"/>
          <p:cNvSpPr/>
          <p:nvPr/>
        </p:nvSpPr>
        <p:spPr>
          <a:xfrm>
            <a:off x="5637079" y="3819627"/>
            <a:ext cx="926722" cy="276524"/>
          </a:xfrm>
          <a:prstGeom prst="roundRect">
            <a:avLst>
              <a:gd fmla="val 16667" name="adj"/>
            </a:avLst>
          </a:prstGeom>
          <a:solidFill>
            <a:srgbClr val="FE78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Sybase Driver</a:t>
            </a:r>
            <a:endParaRPr/>
          </a:p>
        </p:txBody>
      </p:sp>
      <p:sp>
        <p:nvSpPr>
          <p:cNvPr id="215" name="Google Shape;215;p11"/>
          <p:cNvSpPr/>
          <p:nvPr/>
        </p:nvSpPr>
        <p:spPr>
          <a:xfrm>
            <a:off x="4146560" y="4106879"/>
            <a:ext cx="1247759" cy="276524"/>
          </a:xfrm>
          <a:prstGeom prst="roundRect">
            <a:avLst>
              <a:gd fmla="val 16667" name="adj"/>
            </a:avLst>
          </a:prstGeom>
          <a:solidFill>
            <a:srgbClr val="FE78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ODBC Driver</a:t>
            </a:r>
            <a:endParaRPr/>
          </a:p>
        </p:txBody>
      </p:sp>
      <p:grpSp>
        <p:nvGrpSpPr>
          <p:cNvPr id="216" name="Google Shape;216;p11"/>
          <p:cNvGrpSpPr/>
          <p:nvPr/>
        </p:nvGrpSpPr>
        <p:grpSpPr>
          <a:xfrm>
            <a:off x="3173568" y="4269710"/>
            <a:ext cx="537085" cy="660484"/>
            <a:chOff x="7400865" y="2072101"/>
            <a:chExt cx="537085" cy="660484"/>
          </a:xfrm>
        </p:grpSpPr>
        <p:pic>
          <p:nvPicPr>
            <p:cNvPr id="217" name="Google Shape;217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00865" y="2072101"/>
              <a:ext cx="537085" cy="6604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11"/>
            <p:cNvSpPr/>
            <p:nvPr/>
          </p:nvSpPr>
          <p:spPr>
            <a:xfrm>
              <a:off x="7443814" y="2274865"/>
              <a:ext cx="451185" cy="254955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Oracle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Database </a:t>
              </a:r>
              <a:endParaRPr/>
            </a:p>
          </p:txBody>
        </p:sp>
      </p:grpSp>
      <p:grpSp>
        <p:nvGrpSpPr>
          <p:cNvPr id="219" name="Google Shape;219;p11"/>
          <p:cNvGrpSpPr/>
          <p:nvPr/>
        </p:nvGrpSpPr>
        <p:grpSpPr>
          <a:xfrm>
            <a:off x="4487294" y="4512779"/>
            <a:ext cx="537085" cy="660484"/>
            <a:chOff x="7400865" y="2072101"/>
            <a:chExt cx="537085" cy="660484"/>
          </a:xfrm>
        </p:grpSpPr>
        <p:pic>
          <p:nvPicPr>
            <p:cNvPr id="220" name="Google Shape;220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00865" y="2072101"/>
              <a:ext cx="537085" cy="6604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11"/>
            <p:cNvSpPr/>
            <p:nvPr/>
          </p:nvSpPr>
          <p:spPr>
            <a:xfrm>
              <a:off x="7443814" y="2274865"/>
              <a:ext cx="451185" cy="254955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ODBC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Database </a:t>
              </a:r>
              <a:endParaRPr/>
            </a:p>
          </p:txBody>
        </p:sp>
      </p:grpSp>
      <p:grpSp>
        <p:nvGrpSpPr>
          <p:cNvPr id="222" name="Google Shape;222;p11"/>
          <p:cNvGrpSpPr/>
          <p:nvPr/>
        </p:nvGrpSpPr>
        <p:grpSpPr>
          <a:xfrm>
            <a:off x="5830226" y="4279388"/>
            <a:ext cx="537085" cy="660484"/>
            <a:chOff x="7400865" y="2072101"/>
            <a:chExt cx="537085" cy="660484"/>
          </a:xfrm>
        </p:grpSpPr>
        <p:pic>
          <p:nvPicPr>
            <p:cNvPr id="223" name="Google Shape;223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00865" y="2072101"/>
              <a:ext cx="537085" cy="6604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11"/>
            <p:cNvSpPr/>
            <p:nvPr/>
          </p:nvSpPr>
          <p:spPr>
            <a:xfrm>
              <a:off x="7443814" y="2274865"/>
              <a:ext cx="451185" cy="254955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Sybase</a:t>
              </a:r>
              <a:endPara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Database 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/>
          <p:nvPr/>
        </p:nvSpPr>
        <p:spPr>
          <a:xfrm>
            <a:off x="503238" y="2169622"/>
            <a:ext cx="8172450" cy="30643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"/>
          <p:cNvSpPr/>
          <p:nvPr/>
        </p:nvSpPr>
        <p:spPr>
          <a:xfrm>
            <a:off x="1502685" y="2352501"/>
            <a:ext cx="6138631" cy="26751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6867" l="23123" r="35116" t="42289"/>
          <a:stretch/>
        </p:blipFill>
        <p:spPr>
          <a:xfrm>
            <a:off x="2347662" y="2503994"/>
            <a:ext cx="4448676" cy="2447362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2"/>
          <p:cNvSpPr/>
          <p:nvPr/>
        </p:nvSpPr>
        <p:spPr>
          <a:xfrm>
            <a:off x="503237" y="376836"/>
            <a:ext cx="6226425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ARQUITECTURA JDBC: DRIVERS, CONFIGURACIONES Y COMPONENTES</a:t>
            </a:r>
            <a:endParaRPr/>
          </a:p>
        </p:txBody>
      </p:sp>
      <p:sp>
        <p:nvSpPr>
          <p:cNvPr id="233" name="Google Shape;233;p12"/>
          <p:cNvSpPr txBox="1"/>
          <p:nvPr/>
        </p:nvSpPr>
        <p:spPr>
          <a:xfrm>
            <a:off x="506796" y="918372"/>
            <a:ext cx="8168892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 MANAGER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clase DriverManager usa el método </a:t>
            </a: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getConnection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establecer la conexión a la BD, este devuelve un objeto </a:t>
            </a: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contiene la conexión activa a la base de datos. Una alternativa a DriverManager es usar </a:t>
            </a: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DataSource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paquete </a:t>
            </a: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javax.sql.DataSource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/>
          <p:nvPr/>
        </p:nvSpPr>
        <p:spPr>
          <a:xfrm>
            <a:off x="503237" y="376836"/>
            <a:ext cx="6226425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ARQUITECTURA JDBC: DRIVERS, CONFIGURACIONES Y COMPONENTES</a:t>
            </a:r>
            <a:endParaRPr/>
          </a:p>
        </p:txBody>
      </p:sp>
      <p:sp>
        <p:nvSpPr>
          <p:cNvPr id="239" name="Google Shape;239;p13"/>
          <p:cNvSpPr txBox="1"/>
          <p:nvPr/>
        </p:nvSpPr>
        <p:spPr>
          <a:xfrm>
            <a:off x="506796" y="918372"/>
            <a:ext cx="81690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LA API JDBC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Creando y ejecutando sentencias JDBC</a:t>
            </a:r>
            <a:endParaRPr/>
          </a:p>
          <a:p>
            <a:pPr indent="-182563" lvl="0" marL="182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objeto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Connection </a:t>
            </a: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provee el método 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createStatement ( ) </a:t>
            </a: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crea el objeto 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statement</a:t>
            </a:r>
            <a:endParaRPr/>
          </a:p>
          <a:p>
            <a:pPr indent="-80963" lvl="0" marL="182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82563" lvl="0" marL="182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 ejecutar </a:t>
            </a: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sentencias</a:t>
            </a: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SQL estáticas </a:t>
            </a: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</a:t>
            </a: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enviar solicitudes a bases de datos para recibir resultados</a:t>
            </a:r>
            <a:endParaRPr/>
          </a:p>
          <a:p>
            <a:pPr indent="-80963" lvl="0" marL="182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563" lvl="0" marL="182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interfase 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Statement </a:t>
            </a: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contiene los siguientes métodos para enviar sentencias SQL estáticas a una base de datos:</a:t>
            </a:r>
            <a:endParaRPr/>
          </a:p>
          <a:p>
            <a:pPr indent="-173037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ResultSet executeQuery (String str)</a:t>
            </a:r>
            <a:endParaRPr/>
          </a:p>
          <a:p>
            <a:pPr indent="-173037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int executeUpdate (String str)</a:t>
            </a:r>
            <a:endParaRPr/>
          </a:p>
          <a:p>
            <a:pPr indent="-173037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boolean execute (String str)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"/>
          <p:cNvSpPr/>
          <p:nvPr/>
        </p:nvSpPr>
        <p:spPr>
          <a:xfrm>
            <a:off x="503237" y="376836"/>
            <a:ext cx="6226425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ARQUITECTURA JDBC: DRIVERS, CONFIGURACIONES Y COMPONENTES</a:t>
            </a:r>
            <a:endParaRPr/>
          </a:p>
        </p:txBody>
      </p:sp>
      <p:sp>
        <p:nvSpPr>
          <p:cNvPr id="245" name="Google Shape;245;p14"/>
          <p:cNvSpPr txBox="1"/>
          <p:nvPr/>
        </p:nvSpPr>
        <p:spPr>
          <a:xfrm>
            <a:off x="506796" y="918372"/>
            <a:ext cx="81690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LA API JDBC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operaciones que usted puede realizar usando una aplicación JAVA son: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563" lvl="0" marL="182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 de tablas</a:t>
            </a:r>
            <a:endParaRPr/>
          </a:p>
          <a:p>
            <a:pPr indent="-182563" lvl="0" marL="182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Inserción de registros a una tabla</a:t>
            </a:r>
            <a:endParaRPr/>
          </a:p>
          <a:p>
            <a:pPr indent="-182563" lvl="0" marL="182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Actualización de registros de una tabla</a:t>
            </a:r>
            <a:endParaRPr/>
          </a:p>
          <a:p>
            <a:pPr indent="-182563" lvl="0" marL="182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Eliminar registros de una tabla</a:t>
            </a:r>
            <a:endParaRPr/>
          </a:p>
          <a:p>
            <a:pPr indent="-182563" lvl="0" marL="182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una tabla</a:t>
            </a:r>
            <a:endParaRPr/>
          </a:p>
          <a:p>
            <a:pPr indent="-182563" lvl="0" marL="182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Alterar y eliminar tablas.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8"/>
          <p:cNvSpPr txBox="1"/>
          <p:nvPr/>
        </p:nvSpPr>
        <p:spPr>
          <a:xfrm>
            <a:off x="1008063" y="3169972"/>
            <a:ext cx="5993558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RESUMEN</a:t>
            </a:r>
            <a:endParaRPr/>
          </a:p>
        </p:txBody>
      </p:sp>
      <p:pic>
        <p:nvPicPr>
          <p:cNvPr id="253" name="Google Shape;25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3" y="2869612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"/>
          <p:cNvSpPr/>
          <p:nvPr/>
        </p:nvSpPr>
        <p:spPr>
          <a:xfrm>
            <a:off x="503237" y="376836"/>
            <a:ext cx="6226425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RESUMEN</a:t>
            </a:r>
            <a:endParaRPr/>
          </a:p>
        </p:txBody>
      </p:sp>
      <p:grpSp>
        <p:nvGrpSpPr>
          <p:cNvPr id="259" name="Google Shape;259;p16"/>
          <p:cNvGrpSpPr/>
          <p:nvPr/>
        </p:nvGrpSpPr>
        <p:grpSpPr>
          <a:xfrm>
            <a:off x="1127066" y="1170662"/>
            <a:ext cx="6927076" cy="3787177"/>
            <a:chOff x="1127066" y="1095845"/>
            <a:chExt cx="6927076" cy="3787177"/>
          </a:xfrm>
        </p:grpSpPr>
        <p:sp>
          <p:nvSpPr>
            <p:cNvPr id="260" name="Google Shape;260;p16"/>
            <p:cNvSpPr/>
            <p:nvPr/>
          </p:nvSpPr>
          <p:spPr>
            <a:xfrm>
              <a:off x="6671655" y="1854872"/>
              <a:ext cx="1382487" cy="1426028"/>
            </a:xfrm>
            <a:prstGeom prst="roundRect">
              <a:avLst>
                <a:gd fmla="val 11255" name="adj"/>
              </a:avLst>
            </a:prstGeom>
            <a:solidFill>
              <a:srgbClr val="7150A0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Servidor de Base de Datos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1" name="Google Shape;261;p16"/>
            <p:cNvGrpSpPr/>
            <p:nvPr/>
          </p:nvGrpSpPr>
          <p:grpSpPr>
            <a:xfrm>
              <a:off x="2700604" y="2011030"/>
              <a:ext cx="3780000" cy="1113712"/>
              <a:chOff x="2682000" y="2053227"/>
              <a:chExt cx="3780000" cy="1113712"/>
            </a:xfrm>
          </p:grpSpPr>
          <p:sp>
            <p:nvSpPr>
              <p:cNvPr id="262" name="Google Shape;262;p16"/>
              <p:cNvSpPr/>
              <p:nvPr/>
            </p:nvSpPr>
            <p:spPr>
              <a:xfrm>
                <a:off x="2682000" y="2053227"/>
                <a:ext cx="3780000" cy="5400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00B2C2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PE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Solicitud de servicio (Instrucción en SQL)</a:t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6"/>
              <p:cNvSpPr/>
              <p:nvPr/>
            </p:nvSpPr>
            <p:spPr>
              <a:xfrm>
                <a:off x="2682000" y="2626939"/>
                <a:ext cx="3780000" cy="540000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rgbClr val="00B2C2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PE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Respuesta</a:t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4" name="Google Shape;264;p16"/>
            <p:cNvSpPr txBox="1"/>
            <p:nvPr/>
          </p:nvSpPr>
          <p:spPr>
            <a:xfrm>
              <a:off x="1127066" y="3374917"/>
              <a:ext cx="1018933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Objetos Java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6"/>
            <p:cNvSpPr txBox="1"/>
            <p:nvPr/>
          </p:nvSpPr>
          <p:spPr>
            <a:xfrm>
              <a:off x="6671655" y="3374917"/>
              <a:ext cx="1366752" cy="1508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Oracle DB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MS SQL Server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MS Access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DB2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Informix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Sybase DB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…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6"/>
            <p:cNvSpPr txBox="1"/>
            <p:nvPr/>
          </p:nvSpPr>
          <p:spPr>
            <a:xfrm>
              <a:off x="3153564" y="1095845"/>
              <a:ext cx="2836873" cy="729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Componente JDBC que se encarga de la transformación de objetos Java en datos para el motor de base de datos y su  respectivo transporte.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1127066" y="1854872"/>
              <a:ext cx="1382487" cy="1426028"/>
            </a:xfrm>
            <a:prstGeom prst="roundRect">
              <a:avLst>
                <a:gd fmla="val 11255" name="adj"/>
              </a:avLst>
            </a:prstGeom>
            <a:solidFill>
              <a:srgbClr val="7150A0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Aplicación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Java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"/>
          <p:cNvSpPr/>
          <p:nvPr/>
        </p:nvSpPr>
        <p:spPr>
          <a:xfrm>
            <a:off x="503238" y="912813"/>
            <a:ext cx="8172450" cy="43211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17"/>
          <p:cNvPicPr preferRelativeResize="0"/>
          <p:nvPr/>
        </p:nvPicPr>
        <p:blipFill rotWithShape="1">
          <a:blip r:embed="rId3">
            <a:alphaModFix/>
          </a:blip>
          <a:srcRect b="38022" l="1686" r="73759" t="33904"/>
          <a:stretch/>
        </p:blipFill>
        <p:spPr>
          <a:xfrm>
            <a:off x="2111904" y="1329259"/>
            <a:ext cx="5278968" cy="3395142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7"/>
          <p:cNvSpPr/>
          <p:nvPr/>
        </p:nvSpPr>
        <p:spPr>
          <a:xfrm>
            <a:off x="503237" y="376836"/>
            <a:ext cx="6226425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RESUMEN</a:t>
            </a:r>
            <a:endParaRPr/>
          </a:p>
        </p:txBody>
      </p:sp>
      <p:sp>
        <p:nvSpPr>
          <p:cNvPr id="275" name="Google Shape;275;p17"/>
          <p:cNvSpPr/>
          <p:nvPr/>
        </p:nvSpPr>
        <p:spPr>
          <a:xfrm>
            <a:off x="1288473" y="912813"/>
            <a:ext cx="656705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1008063" y="3169972"/>
            <a:ext cx="5151668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BASE DE DATOS CON JAVA</a:t>
            </a:r>
            <a:br>
              <a:rPr b="0" i="0" lang="es-PE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PE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(TAREA)</a:t>
            </a:r>
            <a:endParaRPr/>
          </a:p>
        </p:txBody>
      </p:sp>
      <p:pic>
        <p:nvPicPr>
          <p:cNvPr id="283" name="Google Shape;28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3" y="2869612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/>
          <p:nvPr/>
        </p:nvSpPr>
        <p:spPr>
          <a:xfrm>
            <a:off x="0" y="1"/>
            <a:ext cx="9144000" cy="5715000"/>
          </a:xfrm>
          <a:prstGeom prst="rect">
            <a:avLst/>
          </a:prstGeom>
          <a:solidFill>
            <a:srgbClr val="DFA1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5"/>
          <p:cNvSpPr txBox="1"/>
          <p:nvPr/>
        </p:nvSpPr>
        <p:spPr>
          <a:xfrm>
            <a:off x="2519363" y="2540738"/>
            <a:ext cx="4581728" cy="812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LA SESIÓN</a:t>
            </a:r>
            <a:endParaRPr/>
          </a:p>
        </p:txBody>
      </p:sp>
      <p:pic>
        <p:nvPicPr>
          <p:cNvPr id="43" name="Google Shape;4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8619" y="2194222"/>
            <a:ext cx="202176" cy="208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427" y="946968"/>
            <a:ext cx="2073162" cy="3900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"/>
          <p:cNvSpPr/>
          <p:nvPr/>
        </p:nvSpPr>
        <p:spPr>
          <a:xfrm>
            <a:off x="683568" y="481236"/>
            <a:ext cx="909992" cy="193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400" u="none" cap="none" strike="noStrike">
                <a:solidFill>
                  <a:srgbClr val="00B1C3"/>
                </a:solidFill>
                <a:latin typeface="Calibri"/>
                <a:ea typeface="Calibri"/>
                <a:cs typeface="Calibri"/>
                <a:sym typeface="Calibri"/>
              </a:rPr>
              <a:t>TAREA</a:t>
            </a:r>
            <a:endParaRPr b="1" i="0" sz="1600" u="none" cap="none" strike="noStrike">
              <a:solidFill>
                <a:srgbClr val="00B1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Google Shape;289;p19"/>
          <p:cNvGrpSpPr/>
          <p:nvPr/>
        </p:nvGrpSpPr>
        <p:grpSpPr>
          <a:xfrm>
            <a:off x="514858" y="499074"/>
            <a:ext cx="131794" cy="132296"/>
            <a:chOff x="511902" y="912279"/>
            <a:chExt cx="281320" cy="282391"/>
          </a:xfrm>
        </p:grpSpPr>
        <p:sp>
          <p:nvSpPr>
            <p:cNvPr id="290" name="Google Shape;290;p19"/>
            <p:cNvSpPr/>
            <p:nvPr/>
          </p:nvSpPr>
          <p:spPr>
            <a:xfrm rot="5400000">
              <a:off x="511366" y="912814"/>
              <a:ext cx="282391" cy="281320"/>
            </a:xfrm>
            <a:prstGeom prst="ellipse">
              <a:avLst/>
            </a:prstGeom>
            <a:solidFill>
              <a:srgbClr val="00B1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9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1" name="Google Shape;291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578093" y="979007"/>
              <a:ext cx="148937" cy="1489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p19"/>
          <p:cNvSpPr/>
          <p:nvPr/>
        </p:nvSpPr>
        <p:spPr>
          <a:xfrm>
            <a:off x="503238" y="912813"/>
            <a:ext cx="8172450" cy="4321175"/>
          </a:xfrm>
          <a:prstGeom prst="rect">
            <a:avLst/>
          </a:prstGeom>
          <a:solidFill>
            <a:srgbClr val="D1EFF4">
              <a:alpha val="4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9"/>
          <p:cNvSpPr/>
          <p:nvPr/>
        </p:nvSpPr>
        <p:spPr>
          <a:xfrm>
            <a:off x="684213" y="1245204"/>
            <a:ext cx="7535555" cy="7325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P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endParaRPr/>
          </a:p>
          <a:p>
            <a:pPr indent="-184150" lvl="0" marL="184150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P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Reforzar los conceptos de desarrollo de aplicaciones usando JDBC.</a:t>
            </a:r>
            <a:endParaRPr/>
          </a:p>
          <a:p>
            <a:pPr indent="-184150" lvl="0" marL="184150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P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una  consulta  a la base de datos MySQL usando JDBC.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"/>
          <p:cNvSpPr/>
          <p:nvPr/>
        </p:nvSpPr>
        <p:spPr>
          <a:xfrm>
            <a:off x="683568" y="481236"/>
            <a:ext cx="909992" cy="193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400" u="none" cap="none" strike="noStrike">
                <a:solidFill>
                  <a:srgbClr val="00B1C3"/>
                </a:solidFill>
                <a:latin typeface="Calibri"/>
                <a:ea typeface="Calibri"/>
                <a:cs typeface="Calibri"/>
                <a:sym typeface="Calibri"/>
              </a:rPr>
              <a:t>TAREA</a:t>
            </a:r>
            <a:endParaRPr b="1" i="0" sz="1600" u="none" cap="none" strike="noStrike">
              <a:solidFill>
                <a:srgbClr val="00B1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9" name="Google Shape;299;p20"/>
          <p:cNvGrpSpPr/>
          <p:nvPr/>
        </p:nvGrpSpPr>
        <p:grpSpPr>
          <a:xfrm>
            <a:off x="514858" y="499074"/>
            <a:ext cx="131794" cy="132296"/>
            <a:chOff x="511902" y="912279"/>
            <a:chExt cx="281320" cy="282391"/>
          </a:xfrm>
        </p:grpSpPr>
        <p:sp>
          <p:nvSpPr>
            <p:cNvPr id="300" name="Google Shape;300;p20"/>
            <p:cNvSpPr/>
            <p:nvPr/>
          </p:nvSpPr>
          <p:spPr>
            <a:xfrm rot="5400000">
              <a:off x="511366" y="912814"/>
              <a:ext cx="282391" cy="281320"/>
            </a:xfrm>
            <a:prstGeom prst="ellipse">
              <a:avLst/>
            </a:prstGeom>
            <a:solidFill>
              <a:srgbClr val="00B1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9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1" name="Google Shape;301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578093" y="979007"/>
              <a:ext cx="148937" cy="1489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2" name="Google Shape;302;p20"/>
          <p:cNvSpPr/>
          <p:nvPr/>
        </p:nvSpPr>
        <p:spPr>
          <a:xfrm>
            <a:off x="503238" y="912813"/>
            <a:ext cx="8172450" cy="4321175"/>
          </a:xfrm>
          <a:prstGeom prst="rect">
            <a:avLst/>
          </a:prstGeom>
          <a:solidFill>
            <a:srgbClr val="D1EFF4">
              <a:alpha val="4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684213" y="1245204"/>
            <a:ext cx="75355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4150" lvl="0" marL="184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P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el código necesario para hacer una consulta a la tabla Curso de la base de Datos Escuela.</a:t>
            </a:r>
            <a:endParaRPr/>
          </a:p>
          <a:p>
            <a:pPr indent="-184150" lvl="0" marL="184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P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Genero el código necesario </a:t>
            </a:r>
            <a:r>
              <a:rPr lang="es-P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</a:t>
            </a:r>
            <a:r>
              <a:rPr b="0" i="0" lang="es-P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poder insertar un registro a la tabla Curso.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199" y="2666298"/>
            <a:ext cx="1295601" cy="386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/>
          <p:nvPr/>
        </p:nvSpPr>
        <p:spPr>
          <a:xfrm>
            <a:off x="6918960" y="5364480"/>
            <a:ext cx="2133600" cy="2244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6"/>
          <p:cNvSpPr/>
          <p:nvPr/>
        </p:nvSpPr>
        <p:spPr>
          <a:xfrm>
            <a:off x="8133347" y="163629"/>
            <a:ext cx="808522" cy="7547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6"/>
          <p:cNvSpPr/>
          <p:nvPr/>
        </p:nvSpPr>
        <p:spPr>
          <a:xfrm>
            <a:off x="301556" y="5321030"/>
            <a:ext cx="8453337" cy="291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36"/>
          <p:cNvPicPr preferRelativeResize="0"/>
          <p:nvPr/>
        </p:nvPicPr>
        <p:blipFill rotWithShape="1">
          <a:blip r:embed="rId3">
            <a:alphaModFix amt="42000"/>
          </a:blip>
          <a:srcRect b="0" l="0" r="0" t="0"/>
          <a:stretch/>
        </p:blipFill>
        <p:spPr>
          <a:xfrm>
            <a:off x="6986660" y="3050921"/>
            <a:ext cx="1689027" cy="218306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36"/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OBJETIVOS </a:t>
            </a:r>
            <a:endParaRPr/>
          </a:p>
        </p:txBody>
      </p:sp>
      <p:sp>
        <p:nvSpPr>
          <p:cNvPr id="55" name="Google Shape;55;p36"/>
          <p:cNvSpPr txBox="1"/>
          <p:nvPr/>
        </p:nvSpPr>
        <p:spPr>
          <a:xfrm>
            <a:off x="1525291" y="1179621"/>
            <a:ext cx="45467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Interfase de Usuario de la aplicación JAVA</a:t>
            </a:r>
            <a:endParaRPr/>
          </a:p>
        </p:txBody>
      </p:sp>
      <p:grpSp>
        <p:nvGrpSpPr>
          <p:cNvPr id="56" name="Google Shape;56;p36"/>
          <p:cNvGrpSpPr/>
          <p:nvPr/>
        </p:nvGrpSpPr>
        <p:grpSpPr>
          <a:xfrm>
            <a:off x="1088152" y="2443988"/>
            <a:ext cx="3907140" cy="985107"/>
            <a:chOff x="1085442" y="4529615"/>
            <a:chExt cx="3907140" cy="985107"/>
          </a:xfrm>
        </p:grpSpPr>
        <p:cxnSp>
          <p:nvCxnSpPr>
            <p:cNvPr id="57" name="Google Shape;57;p36"/>
            <p:cNvCxnSpPr/>
            <p:nvPr/>
          </p:nvCxnSpPr>
          <p:spPr>
            <a:xfrm rot="10800000">
              <a:off x="3341748" y="4949694"/>
              <a:ext cx="1650834" cy="0"/>
            </a:xfrm>
            <a:prstGeom prst="straightConnector1">
              <a:avLst/>
            </a:prstGeom>
            <a:noFill/>
            <a:ln cap="flat" cmpd="sng" w="19050">
              <a:solidFill>
                <a:srgbClr val="808799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58" name="Google Shape;58;p36"/>
            <p:cNvSpPr/>
            <p:nvPr/>
          </p:nvSpPr>
          <p:spPr>
            <a:xfrm>
              <a:off x="1085442" y="4529615"/>
              <a:ext cx="2264184" cy="985107"/>
            </a:xfrm>
            <a:prstGeom prst="roundRect">
              <a:avLst>
                <a:gd fmla="val 9433" name="adj"/>
              </a:avLst>
            </a:prstGeom>
            <a:solidFill>
              <a:srgbClr val="0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PE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Sistema de Reserva de Asientos</a:t>
              </a:r>
              <a:endParaRPr/>
            </a:p>
          </p:txBody>
        </p:sp>
        <p:sp>
          <p:nvSpPr>
            <p:cNvPr id="59" name="Google Shape;59;p36"/>
            <p:cNvSpPr txBox="1"/>
            <p:nvPr/>
          </p:nvSpPr>
          <p:spPr>
            <a:xfrm>
              <a:off x="1458204" y="4854169"/>
              <a:ext cx="537882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PE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</a:t>
              </a:r>
              <a:endParaRPr/>
            </a:p>
          </p:txBody>
        </p:sp>
        <p:sp>
          <p:nvSpPr>
            <p:cNvPr id="60" name="Google Shape;60;p36"/>
            <p:cNvSpPr txBox="1"/>
            <p:nvPr/>
          </p:nvSpPr>
          <p:spPr>
            <a:xfrm>
              <a:off x="1458218" y="5123102"/>
              <a:ext cx="687000" cy="1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PE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Dirección</a:t>
              </a:r>
              <a:endParaRPr/>
            </a:p>
          </p:txBody>
        </p:sp>
        <p:sp>
          <p:nvSpPr>
            <p:cNvPr id="61" name="Google Shape;61;p36"/>
            <p:cNvSpPr/>
            <p:nvPr/>
          </p:nvSpPr>
          <p:spPr>
            <a:xfrm>
              <a:off x="2372840" y="4833154"/>
              <a:ext cx="687073" cy="202331"/>
            </a:xfrm>
            <a:prstGeom prst="roundRect">
              <a:avLst>
                <a:gd fmla="val 943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6"/>
            <p:cNvSpPr/>
            <p:nvPr/>
          </p:nvSpPr>
          <p:spPr>
            <a:xfrm>
              <a:off x="2372840" y="5116689"/>
              <a:ext cx="687073" cy="202331"/>
            </a:xfrm>
            <a:prstGeom prst="roundRect">
              <a:avLst>
                <a:gd fmla="val 943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" name="Google Shape;63;p36"/>
            <p:cNvCxnSpPr/>
            <p:nvPr/>
          </p:nvCxnSpPr>
          <p:spPr>
            <a:xfrm>
              <a:off x="3349626" y="5124308"/>
              <a:ext cx="1642956" cy="0"/>
            </a:xfrm>
            <a:prstGeom prst="straightConnector1">
              <a:avLst/>
            </a:prstGeom>
            <a:noFill/>
            <a:ln cap="flat" cmpd="sng" w="19050">
              <a:solidFill>
                <a:srgbClr val="808799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64" name="Google Shape;64;p36"/>
            <p:cNvSpPr/>
            <p:nvPr/>
          </p:nvSpPr>
          <p:spPr>
            <a:xfrm>
              <a:off x="3638135" y="4822914"/>
              <a:ext cx="1065937" cy="425141"/>
            </a:xfrm>
            <a:prstGeom prst="roundRect">
              <a:avLst>
                <a:gd fmla="val 16667" name="adj"/>
              </a:avLst>
            </a:prstGeom>
            <a:solidFill>
              <a:srgbClr val="00B2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PE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API JDBC</a:t>
              </a:r>
              <a:endParaRPr/>
            </a:p>
          </p:txBody>
        </p:sp>
      </p:grpSp>
      <p:pic>
        <p:nvPicPr>
          <p:cNvPr id="65" name="Google Shape;6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4170" y="1770744"/>
            <a:ext cx="1518463" cy="235237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6"/>
          <p:cNvSpPr txBox="1"/>
          <p:nvPr/>
        </p:nvSpPr>
        <p:spPr>
          <a:xfrm>
            <a:off x="5254032" y="2475096"/>
            <a:ext cx="1133340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 de Aerolínea</a:t>
            </a:r>
            <a:endParaRPr/>
          </a:p>
        </p:txBody>
      </p:sp>
      <p:sp>
        <p:nvSpPr>
          <p:cNvPr id="67" name="Google Shape;67;p36"/>
          <p:cNvSpPr/>
          <p:nvPr/>
        </p:nvSpPr>
        <p:spPr>
          <a:xfrm>
            <a:off x="5343421" y="2840701"/>
            <a:ext cx="894578" cy="175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36"/>
          <p:cNvGrpSpPr/>
          <p:nvPr/>
        </p:nvGrpSpPr>
        <p:grpSpPr>
          <a:xfrm>
            <a:off x="5343421" y="2737238"/>
            <a:ext cx="954562" cy="1304681"/>
            <a:chOff x="7028063" y="6914924"/>
            <a:chExt cx="954562" cy="1304681"/>
          </a:xfrm>
        </p:grpSpPr>
        <p:sp>
          <p:nvSpPr>
            <p:cNvPr id="69" name="Google Shape;69;p36"/>
            <p:cNvSpPr/>
            <p:nvPr/>
          </p:nvSpPr>
          <p:spPr>
            <a:xfrm rot="-5400000">
              <a:off x="7030202" y="7182441"/>
              <a:ext cx="957329" cy="947515"/>
            </a:xfrm>
            <a:prstGeom prst="roundRect">
              <a:avLst>
                <a:gd fmla="val 5692" name="adj"/>
              </a:avLst>
            </a:prstGeom>
            <a:solidFill>
              <a:srgbClr val="0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</a:t>
              </a:r>
              <a:endParaRPr/>
            </a:p>
          </p:txBody>
        </p:sp>
        <p:sp>
          <p:nvSpPr>
            <p:cNvPr id="70" name="Google Shape;70;p36"/>
            <p:cNvSpPr/>
            <p:nvPr/>
          </p:nvSpPr>
          <p:spPr>
            <a:xfrm>
              <a:off x="7028063" y="6914924"/>
              <a:ext cx="954562" cy="238822"/>
            </a:xfrm>
            <a:prstGeom prst="roundRect">
              <a:avLst>
                <a:gd fmla="val 16667" name="adj"/>
              </a:avLst>
            </a:prstGeom>
            <a:solidFill>
              <a:srgbClr val="00B2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PE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Pasajero</a:t>
              </a:r>
              <a:endParaRPr/>
            </a:p>
          </p:txBody>
        </p:sp>
        <p:cxnSp>
          <p:nvCxnSpPr>
            <p:cNvPr id="71" name="Google Shape;71;p36"/>
            <p:cNvCxnSpPr/>
            <p:nvPr/>
          </p:nvCxnSpPr>
          <p:spPr>
            <a:xfrm>
              <a:off x="7286501" y="7175873"/>
              <a:ext cx="0" cy="996749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2" name="Google Shape;72;p36"/>
            <p:cNvSpPr txBox="1"/>
            <p:nvPr/>
          </p:nvSpPr>
          <p:spPr>
            <a:xfrm rot="-5400000">
              <a:off x="7296961" y="7525204"/>
              <a:ext cx="8807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Asientos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Reservados</a:t>
              </a:r>
              <a:endParaRPr/>
            </a:p>
          </p:txBody>
        </p:sp>
        <p:sp>
          <p:nvSpPr>
            <p:cNvPr id="73" name="Google Shape;73;p36"/>
            <p:cNvSpPr txBox="1"/>
            <p:nvPr/>
          </p:nvSpPr>
          <p:spPr>
            <a:xfrm rot="-5400000">
              <a:off x="6963811" y="7609842"/>
              <a:ext cx="880767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Dirección</a:t>
              </a:r>
              <a:endParaRPr/>
            </a:p>
          </p:txBody>
        </p:sp>
        <p:cxnSp>
          <p:nvCxnSpPr>
            <p:cNvPr id="74" name="Google Shape;74;p36"/>
            <p:cNvCxnSpPr/>
            <p:nvPr/>
          </p:nvCxnSpPr>
          <p:spPr>
            <a:xfrm>
              <a:off x="7546999" y="7175873"/>
              <a:ext cx="0" cy="104373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7"/>
          <p:cNvSpPr txBox="1"/>
          <p:nvPr/>
        </p:nvSpPr>
        <p:spPr>
          <a:xfrm>
            <a:off x="1008062" y="3169972"/>
            <a:ext cx="7744051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GESTIÓN DE ARQUITECTURA JDBC: DRIVERS, </a:t>
            </a:r>
            <a:r>
              <a:rPr b="1" i="0" lang="es-PE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CONFIGURACIONES Y COMPONENTES.</a:t>
            </a:r>
            <a:endParaRPr/>
          </a:p>
        </p:txBody>
      </p:sp>
      <p:pic>
        <p:nvPicPr>
          <p:cNvPr id="82" name="Google Shape;8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3" y="2869612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503237" y="376836"/>
            <a:ext cx="6226425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ARQUITECTURA JDBC: DRIVERS, CONFIGURACIONES Y COMPONENTES</a:t>
            </a:r>
            <a:endParaRPr/>
          </a:p>
        </p:txBody>
      </p:sp>
      <p:sp>
        <p:nvSpPr>
          <p:cNvPr id="88" name="Google Shape;88;p4"/>
          <p:cNvSpPr txBox="1"/>
          <p:nvPr/>
        </p:nvSpPr>
        <p:spPr>
          <a:xfrm>
            <a:off x="506796" y="918372"/>
            <a:ext cx="7770930" cy="15542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CONECTIVIDAD DE BASE DE DATOS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Arquitectura JDBC :</a:t>
            </a:r>
            <a:endParaRPr/>
          </a:p>
          <a:p>
            <a:pPr indent="-1809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Provee el mecanismo para traducir sentencias Java en sentencias SQL.</a:t>
            </a:r>
            <a:endParaRPr/>
          </a:p>
          <a:p>
            <a:pPr indent="-1809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Puede ser clasificada en 2 capas:</a:t>
            </a:r>
            <a:endParaRPr/>
          </a:p>
          <a:p>
            <a:pPr indent="-180975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Capa de aplicación JDBC.</a:t>
            </a:r>
            <a:endParaRPr/>
          </a:p>
          <a:p>
            <a:pPr indent="-180975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Capa de driver JDBC</a:t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2091129" y="2653258"/>
            <a:ext cx="4961744" cy="2580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4"/>
          <p:cNvCxnSpPr/>
          <p:nvPr/>
        </p:nvCxnSpPr>
        <p:spPr>
          <a:xfrm>
            <a:off x="4670755" y="2732585"/>
            <a:ext cx="0" cy="2432567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91" name="Google Shape;91;p4"/>
          <p:cNvSpPr txBox="1"/>
          <p:nvPr/>
        </p:nvSpPr>
        <p:spPr>
          <a:xfrm>
            <a:off x="2551359" y="2778817"/>
            <a:ext cx="1521885" cy="169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1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JDBC Application Layer</a:t>
            </a:r>
            <a:endParaRPr b="1" i="0" sz="11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5185181" y="2778817"/>
            <a:ext cx="1521885" cy="169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1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JDBC Driver Layer</a:t>
            </a:r>
            <a:endParaRPr/>
          </a:p>
        </p:txBody>
      </p:sp>
      <p:cxnSp>
        <p:nvCxnSpPr>
          <p:cNvPr id="93" name="Google Shape;93;p4"/>
          <p:cNvCxnSpPr/>
          <p:nvPr/>
        </p:nvCxnSpPr>
        <p:spPr>
          <a:xfrm flipH="1">
            <a:off x="4720518" y="3198544"/>
            <a:ext cx="7741" cy="1722474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4"/>
          <p:cNvCxnSpPr/>
          <p:nvPr/>
        </p:nvCxnSpPr>
        <p:spPr>
          <a:xfrm flipH="1">
            <a:off x="4721758" y="3198544"/>
            <a:ext cx="376328" cy="1557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95" name="Google Shape;95;p4"/>
          <p:cNvCxnSpPr/>
          <p:nvPr/>
        </p:nvCxnSpPr>
        <p:spPr>
          <a:xfrm flipH="1">
            <a:off x="4721758" y="4921018"/>
            <a:ext cx="376328" cy="1557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96" name="Google Shape;96;p4"/>
          <p:cNvCxnSpPr/>
          <p:nvPr/>
        </p:nvCxnSpPr>
        <p:spPr>
          <a:xfrm>
            <a:off x="4769651" y="3447061"/>
            <a:ext cx="357093" cy="2519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dash"/>
            <a:round/>
            <a:headEnd len="med" w="med" type="triangle"/>
            <a:tailEnd len="sm" w="sm" type="none"/>
          </a:ln>
        </p:spPr>
      </p:cxnSp>
      <p:cxnSp>
        <p:nvCxnSpPr>
          <p:cNvPr id="97" name="Google Shape;97;p4"/>
          <p:cNvCxnSpPr/>
          <p:nvPr/>
        </p:nvCxnSpPr>
        <p:spPr>
          <a:xfrm>
            <a:off x="4769651" y="4143414"/>
            <a:ext cx="357093" cy="2519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dash"/>
            <a:round/>
            <a:headEnd len="med" w="med" type="triangle"/>
            <a:tailEnd len="sm" w="sm" type="none"/>
          </a:ln>
        </p:spPr>
      </p:cxnSp>
      <p:cxnSp>
        <p:nvCxnSpPr>
          <p:cNvPr id="98" name="Google Shape;98;p4"/>
          <p:cNvCxnSpPr/>
          <p:nvPr/>
        </p:nvCxnSpPr>
        <p:spPr>
          <a:xfrm>
            <a:off x="4769651" y="4672486"/>
            <a:ext cx="357093" cy="2519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dash"/>
            <a:round/>
            <a:headEnd len="med" w="med" type="triangle"/>
            <a:tailEnd len="sm" w="sm" type="none"/>
          </a:ln>
        </p:spPr>
      </p:cxnSp>
      <p:cxnSp>
        <p:nvCxnSpPr>
          <p:cNvPr id="99" name="Google Shape;99;p4"/>
          <p:cNvCxnSpPr/>
          <p:nvPr/>
        </p:nvCxnSpPr>
        <p:spPr>
          <a:xfrm>
            <a:off x="5958768" y="3443977"/>
            <a:ext cx="401353" cy="0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dash"/>
            <a:round/>
            <a:headEnd len="med" w="med" type="triangle"/>
            <a:tailEnd len="sm" w="sm" type="none"/>
          </a:ln>
        </p:spPr>
      </p:cxnSp>
      <p:cxnSp>
        <p:nvCxnSpPr>
          <p:cNvPr id="100" name="Google Shape;100;p4"/>
          <p:cNvCxnSpPr/>
          <p:nvPr/>
        </p:nvCxnSpPr>
        <p:spPr>
          <a:xfrm>
            <a:off x="5972461" y="4913764"/>
            <a:ext cx="387660" cy="0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dash"/>
            <a:round/>
            <a:headEnd len="med" w="med" type="triangle"/>
            <a:tailEnd len="sm" w="sm" type="none"/>
          </a:ln>
        </p:spPr>
      </p:cxnSp>
      <p:cxnSp>
        <p:nvCxnSpPr>
          <p:cNvPr id="101" name="Google Shape;101;p4"/>
          <p:cNvCxnSpPr/>
          <p:nvPr/>
        </p:nvCxnSpPr>
        <p:spPr>
          <a:xfrm rot="10800000">
            <a:off x="5885121" y="3193986"/>
            <a:ext cx="467607" cy="0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02" name="Google Shape;102;p4"/>
          <p:cNvCxnSpPr/>
          <p:nvPr/>
        </p:nvCxnSpPr>
        <p:spPr>
          <a:xfrm rot="10800000">
            <a:off x="5843060" y="3932191"/>
            <a:ext cx="509668" cy="0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03" name="Google Shape;103;p4"/>
          <p:cNvCxnSpPr/>
          <p:nvPr/>
        </p:nvCxnSpPr>
        <p:spPr>
          <a:xfrm flipH="1">
            <a:off x="5885121" y="4665837"/>
            <a:ext cx="467607" cy="6649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grpSp>
        <p:nvGrpSpPr>
          <p:cNvPr id="104" name="Google Shape;104;p4"/>
          <p:cNvGrpSpPr/>
          <p:nvPr/>
        </p:nvGrpSpPr>
        <p:grpSpPr>
          <a:xfrm>
            <a:off x="6387338" y="2938807"/>
            <a:ext cx="537085" cy="660484"/>
            <a:chOff x="7400865" y="2072101"/>
            <a:chExt cx="537085" cy="660484"/>
          </a:xfrm>
        </p:grpSpPr>
        <p:pic>
          <p:nvPicPr>
            <p:cNvPr id="105" name="Google Shape;10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00865" y="2072101"/>
              <a:ext cx="537085" cy="6604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4"/>
            <p:cNvSpPr/>
            <p:nvPr/>
          </p:nvSpPr>
          <p:spPr>
            <a:xfrm>
              <a:off x="7443814" y="2345166"/>
              <a:ext cx="451185" cy="254955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PE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Oracle </a:t>
              </a:r>
              <a:endParaRPr/>
            </a:p>
          </p:txBody>
        </p:sp>
      </p:grpSp>
      <p:grpSp>
        <p:nvGrpSpPr>
          <p:cNvPr id="107" name="Google Shape;107;p4"/>
          <p:cNvGrpSpPr/>
          <p:nvPr/>
        </p:nvGrpSpPr>
        <p:grpSpPr>
          <a:xfrm>
            <a:off x="6382614" y="3724270"/>
            <a:ext cx="603413" cy="660484"/>
            <a:chOff x="7400865" y="2763218"/>
            <a:chExt cx="603413" cy="660484"/>
          </a:xfrm>
        </p:grpSpPr>
        <p:pic>
          <p:nvPicPr>
            <p:cNvPr id="108" name="Google Shape;108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00865" y="2763218"/>
              <a:ext cx="537085" cy="6604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4"/>
            <p:cNvSpPr/>
            <p:nvPr/>
          </p:nvSpPr>
          <p:spPr>
            <a:xfrm>
              <a:off x="7553093" y="2976967"/>
              <a:ext cx="451185" cy="254955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PE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SQL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PE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Server</a:t>
              </a:r>
              <a:endParaRPr/>
            </a:p>
          </p:txBody>
        </p:sp>
      </p:grpSp>
      <p:grpSp>
        <p:nvGrpSpPr>
          <p:cNvPr id="110" name="Google Shape;110;p4"/>
          <p:cNvGrpSpPr/>
          <p:nvPr/>
        </p:nvGrpSpPr>
        <p:grpSpPr>
          <a:xfrm>
            <a:off x="6387338" y="4448649"/>
            <a:ext cx="537085" cy="660484"/>
            <a:chOff x="7400865" y="3629772"/>
            <a:chExt cx="537085" cy="660484"/>
          </a:xfrm>
        </p:grpSpPr>
        <p:pic>
          <p:nvPicPr>
            <p:cNvPr id="111" name="Google Shape;111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00865" y="3629772"/>
              <a:ext cx="537085" cy="6604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4"/>
            <p:cNvSpPr/>
            <p:nvPr/>
          </p:nvSpPr>
          <p:spPr>
            <a:xfrm>
              <a:off x="7462604" y="3909817"/>
              <a:ext cx="451185" cy="254955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PE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Sybase </a:t>
              </a:r>
              <a:endParaRPr/>
            </a:p>
          </p:txBody>
        </p:sp>
      </p:grpSp>
      <p:sp>
        <p:nvSpPr>
          <p:cNvPr id="113" name="Google Shape;113;p4"/>
          <p:cNvSpPr/>
          <p:nvPr/>
        </p:nvSpPr>
        <p:spPr>
          <a:xfrm>
            <a:off x="5099326" y="3065910"/>
            <a:ext cx="859442" cy="477192"/>
          </a:xfrm>
          <a:prstGeom prst="roundRect">
            <a:avLst>
              <a:gd fmla="val 16667" name="adj"/>
            </a:avLst>
          </a:prstGeom>
          <a:solidFill>
            <a:srgbClr val="FE78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Driver</a:t>
            </a:r>
            <a:endParaRPr/>
          </a:p>
        </p:txBody>
      </p:sp>
      <p:sp>
        <p:nvSpPr>
          <p:cNvPr id="114" name="Google Shape;114;p4"/>
          <p:cNvSpPr/>
          <p:nvPr/>
        </p:nvSpPr>
        <p:spPr>
          <a:xfrm>
            <a:off x="5099326" y="3754883"/>
            <a:ext cx="865311" cy="477192"/>
          </a:xfrm>
          <a:prstGeom prst="roundRect">
            <a:avLst>
              <a:gd fmla="val 16667" name="adj"/>
            </a:avLst>
          </a:prstGeom>
          <a:solidFill>
            <a:srgbClr val="FE78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Driver</a:t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5099326" y="4537380"/>
            <a:ext cx="873135" cy="477192"/>
          </a:xfrm>
          <a:prstGeom prst="roundRect">
            <a:avLst>
              <a:gd fmla="val 16667" name="adj"/>
            </a:avLst>
          </a:prstGeom>
          <a:solidFill>
            <a:srgbClr val="FE78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Driver</a:t>
            </a:r>
            <a:endParaRPr/>
          </a:p>
        </p:txBody>
      </p:sp>
      <p:cxnSp>
        <p:nvCxnSpPr>
          <p:cNvPr id="116" name="Google Shape;116;p4"/>
          <p:cNvCxnSpPr/>
          <p:nvPr/>
        </p:nvCxnSpPr>
        <p:spPr>
          <a:xfrm>
            <a:off x="5965813" y="4143414"/>
            <a:ext cx="394308" cy="0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dash"/>
            <a:round/>
            <a:headEnd len="med" w="med" type="triangle"/>
            <a:tailEnd len="sm" w="sm" type="none"/>
          </a:ln>
        </p:spPr>
      </p:cxnSp>
      <p:cxnSp>
        <p:nvCxnSpPr>
          <p:cNvPr id="117" name="Google Shape;117;p4"/>
          <p:cNvCxnSpPr/>
          <p:nvPr/>
        </p:nvCxnSpPr>
        <p:spPr>
          <a:xfrm>
            <a:off x="3096632" y="4147759"/>
            <a:ext cx="401353" cy="0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dash"/>
            <a:round/>
            <a:headEnd len="med" w="med" type="triangle"/>
            <a:tailEnd len="sm" w="sm" type="none"/>
          </a:ln>
        </p:spPr>
      </p:cxnSp>
      <p:cxnSp>
        <p:nvCxnSpPr>
          <p:cNvPr id="118" name="Google Shape;118;p4"/>
          <p:cNvCxnSpPr/>
          <p:nvPr/>
        </p:nvCxnSpPr>
        <p:spPr>
          <a:xfrm rot="10800000">
            <a:off x="2971800" y="3958430"/>
            <a:ext cx="467607" cy="0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19" name="Google Shape;119;p4"/>
          <p:cNvSpPr/>
          <p:nvPr/>
        </p:nvSpPr>
        <p:spPr>
          <a:xfrm>
            <a:off x="2176858" y="3768724"/>
            <a:ext cx="926722" cy="496445"/>
          </a:xfrm>
          <a:prstGeom prst="roundRect">
            <a:avLst>
              <a:gd fmla="val 16667" name="adj"/>
            </a:avLst>
          </a:prstGeom>
          <a:solidFill>
            <a:srgbClr val="FE78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 Application</a:t>
            </a:r>
            <a:endParaRPr/>
          </a:p>
        </p:txBody>
      </p:sp>
      <p:cxnSp>
        <p:nvCxnSpPr>
          <p:cNvPr id="120" name="Google Shape;120;p4"/>
          <p:cNvCxnSpPr/>
          <p:nvPr/>
        </p:nvCxnSpPr>
        <p:spPr>
          <a:xfrm rot="10800000">
            <a:off x="4263656" y="3932191"/>
            <a:ext cx="813165" cy="0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21" name="Google Shape;121;p4"/>
          <p:cNvSpPr/>
          <p:nvPr/>
        </p:nvSpPr>
        <p:spPr>
          <a:xfrm>
            <a:off x="3445278" y="3768724"/>
            <a:ext cx="926722" cy="496445"/>
          </a:xfrm>
          <a:prstGeom prst="roundRect">
            <a:avLst>
              <a:gd fmla="val 16667" name="adj"/>
            </a:avLst>
          </a:prstGeom>
          <a:solidFill>
            <a:srgbClr val="FE78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JDBC API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/>
        </p:nvSpPr>
        <p:spPr>
          <a:xfrm>
            <a:off x="506796" y="918372"/>
            <a:ext cx="7770930" cy="5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CONECTIVIDAD DE BASE DE DATOS</a:t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975" lvl="0" marL="1809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Driver puente JDBC-ODBC</a:t>
            </a: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503237" y="376836"/>
            <a:ext cx="6226425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ARQUITECTURA JDBC: DRIVERS, CONFIGURACIONES Y COMPONENTES</a:t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3234128" y="1633538"/>
            <a:ext cx="3024265" cy="36004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3710736" y="3072034"/>
            <a:ext cx="7740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9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9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5270532" y="3141284"/>
            <a:ext cx="446692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9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Result </a:t>
            </a: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3371840" y="3500716"/>
            <a:ext cx="166276" cy="197428"/>
          </a:xfrm>
          <a:prstGeom prst="rect">
            <a:avLst/>
          </a:prstGeom>
          <a:solidFill>
            <a:srgbClr val="FFED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4a</a:t>
            </a:r>
            <a:endParaRPr/>
          </a:p>
        </p:txBody>
      </p:sp>
      <p:cxnSp>
        <p:nvCxnSpPr>
          <p:cNvPr id="132" name="Google Shape;132;p5"/>
          <p:cNvCxnSpPr/>
          <p:nvPr/>
        </p:nvCxnSpPr>
        <p:spPr>
          <a:xfrm rot="10800000">
            <a:off x="4542020" y="2857500"/>
            <a:ext cx="0" cy="565175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grpSp>
        <p:nvGrpSpPr>
          <p:cNvPr id="133" name="Google Shape;133;p5"/>
          <p:cNvGrpSpPr/>
          <p:nvPr/>
        </p:nvGrpSpPr>
        <p:grpSpPr>
          <a:xfrm>
            <a:off x="4349732" y="4398996"/>
            <a:ext cx="792582" cy="723191"/>
            <a:chOff x="4253142" y="4435032"/>
            <a:chExt cx="792582" cy="723191"/>
          </a:xfrm>
        </p:grpSpPr>
        <p:pic>
          <p:nvPicPr>
            <p:cNvPr id="134" name="Google Shape;13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53142" y="4435032"/>
              <a:ext cx="792582" cy="7231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5"/>
            <p:cNvSpPr/>
            <p:nvPr/>
          </p:nvSpPr>
          <p:spPr>
            <a:xfrm>
              <a:off x="4392261" y="4754584"/>
              <a:ext cx="521417" cy="254955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PE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Database</a:t>
              </a:r>
              <a:endParaRPr b="1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5"/>
          <p:cNvSpPr/>
          <p:nvPr/>
        </p:nvSpPr>
        <p:spPr>
          <a:xfrm>
            <a:off x="4306539" y="3422939"/>
            <a:ext cx="926722" cy="496445"/>
          </a:xfrm>
          <a:prstGeom prst="roundRect">
            <a:avLst>
              <a:gd fmla="val 16667" name="adj"/>
            </a:avLst>
          </a:prstGeom>
          <a:solidFill>
            <a:srgbClr val="FE78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ODBC Driver</a:t>
            </a:r>
            <a:endParaRPr/>
          </a:p>
        </p:txBody>
      </p:sp>
      <p:cxnSp>
        <p:nvCxnSpPr>
          <p:cNvPr id="137" name="Google Shape;137;p5"/>
          <p:cNvCxnSpPr/>
          <p:nvPr/>
        </p:nvCxnSpPr>
        <p:spPr>
          <a:xfrm>
            <a:off x="4983576" y="2923083"/>
            <a:ext cx="0" cy="499591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38" name="Google Shape;138;p5"/>
          <p:cNvCxnSpPr/>
          <p:nvPr/>
        </p:nvCxnSpPr>
        <p:spPr>
          <a:xfrm rot="10800000">
            <a:off x="4542020" y="3917094"/>
            <a:ext cx="0" cy="506798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39" name="Google Shape;139;p5"/>
          <p:cNvCxnSpPr/>
          <p:nvPr/>
        </p:nvCxnSpPr>
        <p:spPr>
          <a:xfrm>
            <a:off x="4983576" y="3909651"/>
            <a:ext cx="0" cy="518954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grpSp>
        <p:nvGrpSpPr>
          <p:cNvPr id="140" name="Google Shape;140;p5"/>
          <p:cNvGrpSpPr/>
          <p:nvPr/>
        </p:nvGrpSpPr>
        <p:grpSpPr>
          <a:xfrm>
            <a:off x="3688126" y="1813385"/>
            <a:ext cx="2176777" cy="1113398"/>
            <a:chOff x="6041362" y="2723084"/>
            <a:chExt cx="2176777" cy="1113398"/>
          </a:xfrm>
        </p:grpSpPr>
        <p:sp>
          <p:nvSpPr>
            <p:cNvPr id="141" name="Google Shape;141;p5"/>
            <p:cNvSpPr/>
            <p:nvPr/>
          </p:nvSpPr>
          <p:spPr>
            <a:xfrm>
              <a:off x="6041362" y="2723084"/>
              <a:ext cx="2176777" cy="1113398"/>
            </a:xfrm>
            <a:prstGeom prst="roundRect">
              <a:avLst>
                <a:gd fmla="val 9935" name="adj"/>
              </a:avLst>
            </a:prstGeom>
            <a:solidFill>
              <a:srgbClr val="FE78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PE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Java Application</a:t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6147194" y="3372534"/>
              <a:ext cx="1947495" cy="296141"/>
            </a:xfrm>
            <a:prstGeom prst="roundRect">
              <a:avLst>
                <a:gd fmla="val 16667" name="adj"/>
              </a:avLst>
            </a:prstGeom>
            <a:solidFill>
              <a:srgbClr val="8087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PE" sz="1092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 1 JDBC-ODBC Bridge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/>
        </p:nvSpPr>
        <p:spPr>
          <a:xfrm>
            <a:off x="506796" y="918372"/>
            <a:ext cx="7770930" cy="5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CONECTIVIDAD DE BASE DE DATOS</a:t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975" lvl="0" marL="1809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Driver Nativo Protocol Pure-Java</a:t>
            </a:r>
            <a:endParaRPr/>
          </a:p>
        </p:txBody>
      </p:sp>
      <p:sp>
        <p:nvSpPr>
          <p:cNvPr id="148" name="Google Shape;148;p6"/>
          <p:cNvSpPr/>
          <p:nvPr/>
        </p:nvSpPr>
        <p:spPr>
          <a:xfrm>
            <a:off x="503237" y="376836"/>
            <a:ext cx="6226425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ARQUITECTURA JDBC: DRIVERS, CONFIGURACIONES Y COMPONENTES</a:t>
            </a:r>
            <a:endParaRPr/>
          </a:p>
        </p:txBody>
      </p:sp>
      <p:sp>
        <p:nvSpPr>
          <p:cNvPr id="149" name="Google Shape;149;p6"/>
          <p:cNvSpPr/>
          <p:nvPr/>
        </p:nvSpPr>
        <p:spPr>
          <a:xfrm>
            <a:off x="3413515" y="1633538"/>
            <a:ext cx="2675745" cy="36004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3710736" y="3072034"/>
            <a:ext cx="7740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9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9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5270532" y="3141284"/>
            <a:ext cx="446692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9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Result </a:t>
            </a:r>
            <a:endParaRPr/>
          </a:p>
        </p:txBody>
      </p:sp>
      <p:cxnSp>
        <p:nvCxnSpPr>
          <p:cNvPr id="152" name="Google Shape;152;p6"/>
          <p:cNvCxnSpPr/>
          <p:nvPr/>
        </p:nvCxnSpPr>
        <p:spPr>
          <a:xfrm rot="10800000">
            <a:off x="4542020" y="2857501"/>
            <a:ext cx="0" cy="1332836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grpSp>
        <p:nvGrpSpPr>
          <p:cNvPr id="153" name="Google Shape;153;p6"/>
          <p:cNvGrpSpPr/>
          <p:nvPr/>
        </p:nvGrpSpPr>
        <p:grpSpPr>
          <a:xfrm>
            <a:off x="4249713" y="4182947"/>
            <a:ext cx="1053601" cy="961358"/>
            <a:chOff x="4253142" y="4435032"/>
            <a:chExt cx="792582" cy="723191"/>
          </a:xfrm>
        </p:grpSpPr>
        <p:pic>
          <p:nvPicPr>
            <p:cNvPr id="154" name="Google Shape;154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53142" y="4435032"/>
              <a:ext cx="792582" cy="7231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6"/>
            <p:cNvSpPr/>
            <p:nvPr/>
          </p:nvSpPr>
          <p:spPr>
            <a:xfrm>
              <a:off x="4392261" y="4754584"/>
              <a:ext cx="521417" cy="254955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PE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Database</a:t>
              </a:r>
              <a:endParaRPr b="1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6" name="Google Shape;156;p6"/>
          <p:cNvCxnSpPr/>
          <p:nvPr/>
        </p:nvCxnSpPr>
        <p:spPr>
          <a:xfrm>
            <a:off x="4983576" y="2923083"/>
            <a:ext cx="0" cy="1267254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grpSp>
        <p:nvGrpSpPr>
          <p:cNvPr id="157" name="Google Shape;157;p6"/>
          <p:cNvGrpSpPr/>
          <p:nvPr/>
        </p:nvGrpSpPr>
        <p:grpSpPr>
          <a:xfrm>
            <a:off x="3688126" y="1813385"/>
            <a:ext cx="2176777" cy="1113398"/>
            <a:chOff x="6041362" y="2723084"/>
            <a:chExt cx="2176777" cy="1113398"/>
          </a:xfrm>
        </p:grpSpPr>
        <p:sp>
          <p:nvSpPr>
            <p:cNvPr id="158" name="Google Shape;158;p6"/>
            <p:cNvSpPr/>
            <p:nvPr/>
          </p:nvSpPr>
          <p:spPr>
            <a:xfrm>
              <a:off x="6041362" y="2723084"/>
              <a:ext cx="2176777" cy="1113398"/>
            </a:xfrm>
            <a:prstGeom prst="roundRect">
              <a:avLst>
                <a:gd fmla="val 9935" name="adj"/>
              </a:avLst>
            </a:prstGeom>
            <a:solidFill>
              <a:srgbClr val="FE78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PE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Java Application</a:t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6147194" y="3372534"/>
              <a:ext cx="1947495" cy="296141"/>
            </a:xfrm>
            <a:prstGeom prst="roundRect">
              <a:avLst>
                <a:gd fmla="val 16667" name="adj"/>
              </a:avLst>
            </a:prstGeom>
            <a:solidFill>
              <a:srgbClr val="8087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PE" sz="1092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 4 JDBC Driver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/>
          <p:nvPr/>
        </p:nvSpPr>
        <p:spPr>
          <a:xfrm>
            <a:off x="503237" y="376836"/>
            <a:ext cx="6226425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ARQUITECTURA JDBC: DRIVERS, CONFIGURACIONES Y COMPONENTES</a:t>
            </a:r>
            <a:endParaRPr/>
          </a:p>
        </p:txBody>
      </p:sp>
      <p:sp>
        <p:nvSpPr>
          <p:cNvPr id="165" name="Google Shape;165;p7"/>
          <p:cNvSpPr txBox="1"/>
          <p:nvPr/>
        </p:nvSpPr>
        <p:spPr>
          <a:xfrm>
            <a:off x="506796" y="918372"/>
            <a:ext cx="7770930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DRIVERS JDBC</a:t>
            </a:r>
            <a:endParaRPr/>
          </a:p>
          <a:p>
            <a:pPr indent="-182563" lvl="0" marL="1825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2C2"/>
              </a:buClr>
              <a:buSzPts val="1600"/>
              <a:buFont typeface="Arial"/>
              <a:buChar char="•"/>
            </a:pPr>
            <a:r>
              <a:rPr b="1" i="0" lang="es-PE" sz="1600" u="none" cap="none" strike="noStrike">
                <a:solidFill>
                  <a:srgbClr val="00B2C2"/>
                </a:solidFill>
                <a:latin typeface="Calibri"/>
                <a:ea typeface="Calibri"/>
                <a:cs typeface="Calibri"/>
                <a:sym typeface="Calibri"/>
              </a:rPr>
              <a:t>Genérico de ODBC - </a:t>
            </a: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sundbc.odbc.JdbcOdbcDriver</a:t>
            </a:r>
            <a:endParaRPr/>
          </a:p>
          <a:p>
            <a:pPr indent="-182563" lvl="0" marL="182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C2"/>
              </a:buClr>
              <a:buSzPts val="1600"/>
              <a:buFont typeface="Arial"/>
              <a:buChar char="•"/>
            </a:pPr>
            <a:r>
              <a:rPr b="1" i="0" lang="es-PE" sz="1600" u="none" cap="none" strike="noStrike">
                <a:solidFill>
                  <a:srgbClr val="00B2C2"/>
                </a:solidFill>
                <a:latin typeface="Calibri"/>
                <a:ea typeface="Calibri"/>
                <a:cs typeface="Calibri"/>
                <a:sym typeface="Calibri"/>
              </a:rPr>
              <a:t>MySQL - </a:t>
            </a: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com.mysql.jdbc.Driver</a:t>
            </a:r>
            <a:endParaRPr/>
          </a:p>
          <a:p>
            <a:pPr indent="-182563" lvl="0" marL="182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C2"/>
              </a:buClr>
              <a:buSzPts val="1600"/>
              <a:buFont typeface="Arial"/>
              <a:buChar char="•"/>
            </a:pPr>
            <a:r>
              <a:rPr b="1" i="0" lang="es-PE" sz="1600" u="none" cap="none" strike="noStrike">
                <a:solidFill>
                  <a:srgbClr val="00B2C2"/>
                </a:solidFill>
                <a:latin typeface="Calibri"/>
                <a:ea typeface="Calibri"/>
                <a:cs typeface="Calibri"/>
                <a:sym typeface="Calibri"/>
              </a:rPr>
              <a:t>Oracle - </a:t>
            </a: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oracle.jdbc.driver.OracleDriver</a:t>
            </a:r>
            <a:endParaRPr/>
          </a:p>
          <a:p>
            <a:pPr indent="-182563" lvl="0" marL="182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C2"/>
              </a:buClr>
              <a:buSzPts val="1600"/>
              <a:buFont typeface="Arial"/>
              <a:buChar char="•"/>
            </a:pPr>
            <a:r>
              <a:rPr b="1" i="0" lang="es-PE" sz="1600" u="none" cap="none" strike="noStrike">
                <a:solidFill>
                  <a:srgbClr val="00B2C2"/>
                </a:solidFill>
                <a:latin typeface="Calibri"/>
                <a:ea typeface="Calibri"/>
                <a:cs typeface="Calibri"/>
                <a:sym typeface="Calibri"/>
              </a:rPr>
              <a:t>SQLServer - </a:t>
            </a: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com.microsoft.jdbc.sqlserver.SOLServerDriver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/>
          <p:nvPr/>
        </p:nvSpPr>
        <p:spPr>
          <a:xfrm>
            <a:off x="503237" y="376836"/>
            <a:ext cx="6226425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ARQUITECTURA JDBC: DRIVERS, CONFIGURACIONES Y COMPONENTES</a:t>
            </a:r>
            <a:endParaRPr/>
          </a:p>
        </p:txBody>
      </p:sp>
      <p:sp>
        <p:nvSpPr>
          <p:cNvPr id="171" name="Google Shape;171;p8"/>
          <p:cNvSpPr txBox="1"/>
          <p:nvPr/>
        </p:nvSpPr>
        <p:spPr>
          <a:xfrm>
            <a:off x="506796" y="918372"/>
            <a:ext cx="8169000" cy="3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LA API JDBC</a:t>
            </a:r>
            <a:endParaRPr/>
          </a:p>
          <a:p>
            <a:pPr indent="-180975" lvl="0" marL="1809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clases e interfaces de la API JDBC 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están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los paquetes 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java . sql 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javax . sql </a:t>
            </a:r>
            <a:r>
              <a:rPr b="0" i="0" lang="es-PE" sz="16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.</a:t>
            </a:r>
            <a:endParaRPr/>
          </a:p>
          <a:p>
            <a:pPr indent="-793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1809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clases </a:t>
            </a: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usadas son::</a:t>
            </a:r>
            <a:endParaRPr/>
          </a:p>
          <a:p>
            <a:pPr indent="-180975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 DriverManager: 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carga el driver para la base de datos.</a:t>
            </a:r>
            <a:endParaRPr/>
          </a:p>
          <a:p>
            <a:pPr indent="-180975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Driver: 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 un driver de base de datos. Todas las clases del driver JDBC deben implementar la interface 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Driver.</a:t>
            </a:r>
            <a:endParaRPr/>
          </a:p>
          <a:p>
            <a:pPr indent="-180975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Connection: 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da la capacidad para establecer una conexión entre la aplicación y la base de datos.</a:t>
            </a:r>
            <a:endParaRPr/>
          </a:p>
          <a:p>
            <a:pPr indent="-180975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Statement: 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da la 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ejecutar sentencias SQL.</a:t>
            </a:r>
            <a:endParaRPr/>
          </a:p>
          <a:p>
            <a:pPr indent="-180975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ResultSet: 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 la información 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extraída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base de datos.</a:t>
            </a:r>
            <a:endParaRPr/>
          </a:p>
          <a:p>
            <a:pPr indent="-180975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 SQLException: 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Provee la 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las excepciones que sucedan durante la interacción con la base de datos..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2016-06-03T13:37:43Z</dcterms:created>
  <dc:creator>Sergio Matsukawa Maeda</dc:creator>
</cp:coreProperties>
</file>