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715000" cx="9144000"/>
  <p:notesSz cx="6858000" cy="9144000"/>
  <p:embeddedFontLst>
    <p:embeddedFont>
      <p:font typeface="Cambria Mat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5">
          <p15:clr>
            <a:srgbClr val="A4A3A4"/>
          </p15:clr>
        </p15:guide>
        <p15:guide id="2" pos="317">
          <p15:clr>
            <a:srgbClr val="A4A3A4"/>
          </p15:clr>
        </p15:guide>
        <p15:guide id="3" pos="2767">
          <p15:clr>
            <a:srgbClr val="A4A3A4"/>
          </p15:clr>
        </p15:guide>
        <p15:guide id="4" pos="2993">
          <p15:clr>
            <a:srgbClr val="A4A3A4"/>
          </p15:clr>
        </p15:guide>
        <p15:guide id="5" pos="5465">
          <p15:clr>
            <a:srgbClr val="A4A3A4"/>
          </p15:clr>
        </p15:guide>
        <p15:guide id="6" orient="horz" pos="326">
          <p15:clr>
            <a:srgbClr val="A4A3A4"/>
          </p15:clr>
        </p15:guide>
        <p15:guide id="7" orient="horz" pos="3297">
          <p15:clr>
            <a:srgbClr val="A4A3A4"/>
          </p15:clr>
        </p15:guide>
        <p15:guide id="8" pos="4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rJX19+fwwE/SPTjwSUWf3XYvh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5" orient="horz"/>
        <p:guide pos="317"/>
        <p:guide pos="2767"/>
        <p:guide pos="2993"/>
        <p:guide pos="5465"/>
        <p:guide pos="326" orient="horz"/>
        <p:guide pos="3297" orient="horz"/>
        <p:guide pos="4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mbriaMath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 showMasterSp="0">
  <p:cSld name="1_Título y objeto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sp>
        <p:nvSpPr>
          <p:cNvPr id="12" name="Google Shape;12;p38"/>
          <p:cNvSpPr txBox="1"/>
          <p:nvPr/>
        </p:nvSpPr>
        <p:spPr>
          <a:xfrm>
            <a:off x="876300" y="5343295"/>
            <a:ext cx="32271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PROCESOS, SIMULACIÓN Y MEJORA CONTINUA</a:t>
            </a: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•  SESIÓN 01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7242895" y="5371563"/>
            <a:ext cx="1505540" cy="1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ISIL. Todos los derechos reservados</a:t>
            </a:r>
            <a:endParaRPr/>
          </a:p>
        </p:txBody>
      </p:sp>
      <p:pic>
        <p:nvPicPr>
          <p:cNvPr id="7" name="Google Shape;7;p17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7" y="5349409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7"/>
          <p:cNvSpPr txBox="1"/>
          <p:nvPr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 •  SESIÓN 02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0"/>
          <p:cNvSpPr/>
          <p:nvPr/>
        </p:nvSpPr>
        <p:spPr>
          <a:xfrm>
            <a:off x="503240" y="2177571"/>
            <a:ext cx="28760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BASES </a:t>
            </a:r>
            <a:b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 CON COMPONENTES JAVA</a:t>
            </a:r>
            <a:endParaRPr/>
          </a:p>
        </p:txBody>
      </p:sp>
      <p:sp>
        <p:nvSpPr>
          <p:cNvPr id="33" name="Google Shape;33;p30"/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6950AB"/>
                </a:solidFill>
                <a:latin typeface="Calibri"/>
                <a:ea typeface="Calibri"/>
                <a:cs typeface="Calibri"/>
                <a:sym typeface="Calibri"/>
              </a:rPr>
              <a:t>SESIÓN 02</a:t>
            </a:r>
            <a:endParaRPr/>
          </a:p>
        </p:txBody>
      </p:sp>
      <p:pic>
        <p:nvPicPr>
          <p:cNvPr id="34" name="Google Shape;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4" y="1883412"/>
            <a:ext cx="166865" cy="17045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0"/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6C6D6C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</a:t>
            </a:r>
            <a:endParaRPr b="1" i="0" sz="900" u="none" cap="none" strike="noStrike">
              <a:solidFill>
                <a:srgbClr val="6C6D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87" y="0"/>
            <a:ext cx="539591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639" l="27309" r="25791" t="28770"/>
          <a:stretch/>
        </p:blipFill>
        <p:spPr>
          <a:xfrm>
            <a:off x="2084968" y="1618552"/>
            <a:ext cx="4974063" cy="337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506796" y="918372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ACTUALIZACIONES CON PREPAREDSTATEMENT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854" l="22622" r="21564" t="27772"/>
          <a:stretch/>
        </p:blipFill>
        <p:spPr>
          <a:xfrm>
            <a:off x="1564545" y="1718782"/>
            <a:ext cx="6014910" cy="32356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0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137" name="Google Shape;137;p10"/>
          <p:cNvSpPr txBox="1"/>
          <p:nvPr/>
        </p:nvSpPr>
        <p:spPr>
          <a:xfrm>
            <a:off x="506796" y="918372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STATEMENTS VS PREPARED STATEMENTS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278" l="22138" r="21074" t="38318"/>
          <a:stretch/>
        </p:blipFill>
        <p:spPr>
          <a:xfrm>
            <a:off x="1204622" y="2170705"/>
            <a:ext cx="6734756" cy="136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506796" y="918372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TOMAR EN CUENTA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1204622" y="1792882"/>
            <a:ext cx="29917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¿Funcionará? 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1204622" y="3707607"/>
            <a:ext cx="672282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No, un </a:t>
            </a:r>
            <a:r>
              <a:rPr b="1" i="0" lang="es-PE" sz="1600" u="none" cap="none" strike="noStrike">
                <a:solidFill>
                  <a:srgbClr val="EE4539"/>
                </a:solidFill>
                <a:latin typeface="Calibri"/>
                <a:ea typeface="Calibri"/>
                <a:cs typeface="Calibri"/>
                <a:sym typeface="Calibri"/>
              </a:rPr>
              <a:t>‘?’</a:t>
            </a: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solo puede ser usado para representar valores de campos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4"/>
          <p:cNvSpPr txBox="1"/>
          <p:nvPr/>
        </p:nvSpPr>
        <p:spPr>
          <a:xfrm>
            <a:off x="1008063" y="3169972"/>
            <a:ext cx="5993558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grpSp>
        <p:nvGrpSpPr>
          <p:cNvPr id="161" name="Google Shape;161;p13"/>
          <p:cNvGrpSpPr/>
          <p:nvPr/>
        </p:nvGrpSpPr>
        <p:grpSpPr>
          <a:xfrm>
            <a:off x="1127066" y="1598212"/>
            <a:ext cx="6927076" cy="3359627"/>
            <a:chOff x="1127066" y="1523395"/>
            <a:chExt cx="6927076" cy="3359627"/>
          </a:xfrm>
        </p:grpSpPr>
        <p:sp>
          <p:nvSpPr>
            <p:cNvPr id="162" name="Google Shape;162;p13"/>
            <p:cNvSpPr/>
            <p:nvPr/>
          </p:nvSpPr>
          <p:spPr>
            <a:xfrm>
              <a:off x="6671655" y="1854872"/>
              <a:ext cx="1382487" cy="1426028"/>
            </a:xfrm>
            <a:prstGeom prst="roundRect">
              <a:avLst>
                <a:gd fmla="val 11255" name="adj"/>
              </a:avLst>
            </a:prstGeom>
            <a:solidFill>
              <a:srgbClr val="7150A0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Servidor de Base de Datos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3"/>
            <p:cNvGrpSpPr/>
            <p:nvPr/>
          </p:nvGrpSpPr>
          <p:grpSpPr>
            <a:xfrm>
              <a:off x="2700604" y="2011030"/>
              <a:ext cx="3780000" cy="1113712"/>
              <a:chOff x="2682000" y="2053227"/>
              <a:chExt cx="3780000" cy="1113712"/>
            </a:xfrm>
          </p:grpSpPr>
          <p:sp>
            <p:nvSpPr>
              <p:cNvPr id="164" name="Google Shape;164;p13"/>
              <p:cNvSpPr/>
              <p:nvPr/>
            </p:nvSpPr>
            <p:spPr>
              <a:xfrm>
                <a:off x="2682000" y="2053227"/>
                <a:ext cx="3780000" cy="5400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B2C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PE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Solicitud de servicio (Instrucción en SQL)</a:t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2682000" y="2626939"/>
                <a:ext cx="3780000" cy="5400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00B2C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PE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Respuesta</a:t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" name="Google Shape;166;p13"/>
            <p:cNvSpPr txBox="1"/>
            <p:nvPr/>
          </p:nvSpPr>
          <p:spPr>
            <a:xfrm>
              <a:off x="1127066" y="3374917"/>
              <a:ext cx="10189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Objetos Java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6671655" y="3374917"/>
              <a:ext cx="1366752" cy="1508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Oracle DB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SQL Server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MS Access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DB2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Informix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Sybase DB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</a:t>
              </a:r>
              <a:endParaRPr/>
            </a:p>
          </p:txBody>
        </p:sp>
        <p:sp>
          <p:nvSpPr>
            <p:cNvPr id="168" name="Google Shape;168;p13"/>
            <p:cNvSpPr txBox="1"/>
            <p:nvPr/>
          </p:nvSpPr>
          <p:spPr>
            <a:xfrm>
              <a:off x="3153564" y="1523395"/>
              <a:ext cx="2836873" cy="484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400" u="none" cap="none" strike="noStrike">
                  <a:solidFill>
                    <a:srgbClr val="EE4539"/>
                  </a:solidFill>
                  <a:latin typeface="Calibri"/>
                  <a:ea typeface="Calibri"/>
                  <a:cs typeface="Calibri"/>
                  <a:sym typeface="Calibri"/>
                </a:rPr>
                <a:t>Las solicitudes pueden ser usando Statement o PreparedStatement</a:t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127066" y="1854872"/>
              <a:ext cx="1382487" cy="1426028"/>
            </a:xfrm>
            <a:prstGeom prst="roundRect">
              <a:avLst>
                <a:gd fmla="val 11255" name="adj"/>
              </a:avLst>
            </a:prstGeom>
            <a:solidFill>
              <a:srgbClr val="7150A0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CON JAVA</a:t>
            </a:r>
            <a:b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(TAREA)</a:t>
            </a:r>
            <a:endParaRPr/>
          </a:p>
        </p:txBody>
      </p:sp>
      <p:pic>
        <p:nvPicPr>
          <p:cNvPr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5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184" name="Google Shape;184;p15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15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684213" y="1245204"/>
            <a:ext cx="7535555" cy="732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  <a:p>
            <a:pPr indent="-184150" lvl="0" marL="1841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las diferencias entre usar Statement y PreparedStatement.</a:t>
            </a:r>
            <a:endParaRPr/>
          </a:p>
          <a:p>
            <a:pPr indent="-184150" lvl="0" marL="1841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mantenimientos con PreparedStatement.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194" name="Google Shape;194;p16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16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684213" y="1245204"/>
            <a:ext cx="7535555" cy="15111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184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que permita ingresar al sistema usando usuario y password de una tabla de base de datos  con: </a:t>
            </a:r>
            <a:endParaRPr/>
          </a:p>
          <a:p>
            <a:pPr indent="-180975" lvl="0" marL="361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  <a:p>
            <a:pPr indent="-180975" lvl="0" marL="3619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PreparedStatement</a:t>
            </a:r>
            <a:endParaRPr/>
          </a:p>
          <a:p>
            <a:pPr indent="-95250" lvl="0" marL="1841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841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Desarrolle una aplicación que permita hacer el mantenimiento de una tabla de base de datos usando Stored Procedures.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/>
          </a:p>
        </p:txBody>
      </p:sp>
      <p:pic>
        <p:nvPicPr>
          <p:cNvPr id="43" name="Google Shape;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27" y="946968"/>
            <a:ext cx="2073162" cy="390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2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2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32"/>
          <p:cNvPicPr preferRelativeResize="0"/>
          <p:nvPr/>
        </p:nvPicPr>
        <p:blipFill rotWithShape="1">
          <a:blip r:embed="rId3">
            <a:alphaModFix amt="42000"/>
          </a:blip>
          <a:srcRect b="0" l="0" r="0" t="0"/>
          <a:stretch/>
        </p:blipFill>
        <p:spPr>
          <a:xfrm>
            <a:off x="6986660" y="3050921"/>
            <a:ext cx="1689027" cy="218306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2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/>
          </a:p>
        </p:txBody>
      </p:sp>
      <p:sp>
        <p:nvSpPr>
          <p:cNvPr id="55" name="Google Shape;55;p32"/>
          <p:cNvSpPr txBox="1"/>
          <p:nvPr/>
        </p:nvSpPr>
        <p:spPr>
          <a:xfrm>
            <a:off x="1525291" y="1179621"/>
            <a:ext cx="45467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Interfase de Usuario de la aplicación JAVA</a:t>
            </a:r>
            <a:endParaRPr/>
          </a:p>
        </p:txBody>
      </p:sp>
      <p:grpSp>
        <p:nvGrpSpPr>
          <p:cNvPr id="56" name="Google Shape;56;p32"/>
          <p:cNvGrpSpPr/>
          <p:nvPr/>
        </p:nvGrpSpPr>
        <p:grpSpPr>
          <a:xfrm>
            <a:off x="1088152" y="2443988"/>
            <a:ext cx="3936018" cy="985107"/>
            <a:chOff x="1085442" y="4529615"/>
            <a:chExt cx="3936018" cy="985107"/>
          </a:xfrm>
        </p:grpSpPr>
        <p:cxnSp>
          <p:nvCxnSpPr>
            <p:cNvPr id="57" name="Google Shape;57;p32"/>
            <p:cNvCxnSpPr/>
            <p:nvPr/>
          </p:nvCxnSpPr>
          <p:spPr>
            <a:xfrm rot="10800000">
              <a:off x="3341748" y="4949694"/>
              <a:ext cx="1650834" cy="0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8" name="Google Shape;58;p32"/>
            <p:cNvSpPr/>
            <p:nvPr/>
          </p:nvSpPr>
          <p:spPr>
            <a:xfrm>
              <a:off x="1085442" y="4529615"/>
              <a:ext cx="2264184" cy="985107"/>
            </a:xfrm>
            <a:prstGeom prst="roundRect">
              <a:avLst>
                <a:gd fmla="val 9433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Reserva de Asientos</a:t>
              </a:r>
              <a:endParaRPr/>
            </a:p>
          </p:txBody>
        </p:sp>
        <p:sp>
          <p:nvSpPr>
            <p:cNvPr id="59" name="Google Shape;59;p32"/>
            <p:cNvSpPr txBox="1"/>
            <p:nvPr/>
          </p:nvSpPr>
          <p:spPr>
            <a:xfrm>
              <a:off x="1458204" y="4854169"/>
              <a:ext cx="537882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endParaRPr/>
            </a:p>
          </p:txBody>
        </p:sp>
        <p:sp>
          <p:nvSpPr>
            <p:cNvPr id="60" name="Google Shape;60;p32"/>
            <p:cNvSpPr txBox="1"/>
            <p:nvPr/>
          </p:nvSpPr>
          <p:spPr>
            <a:xfrm>
              <a:off x="1458218" y="5123102"/>
              <a:ext cx="6870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Dirección</a:t>
              </a:r>
              <a:endParaRPr/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2372840" y="4833154"/>
              <a:ext cx="687073" cy="202331"/>
            </a:xfrm>
            <a:prstGeom prst="roundRect">
              <a:avLst>
                <a:gd fmla="val 94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2372840" y="5116689"/>
              <a:ext cx="687073" cy="202331"/>
            </a:xfrm>
            <a:prstGeom prst="roundRect">
              <a:avLst>
                <a:gd fmla="val 94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" name="Google Shape;63;p32"/>
            <p:cNvCxnSpPr/>
            <p:nvPr/>
          </p:nvCxnSpPr>
          <p:spPr>
            <a:xfrm>
              <a:off x="3349626" y="5124308"/>
              <a:ext cx="1671834" cy="12240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4" name="Google Shape;64;p32"/>
            <p:cNvSpPr/>
            <p:nvPr/>
          </p:nvSpPr>
          <p:spPr>
            <a:xfrm>
              <a:off x="3638135" y="4822914"/>
              <a:ext cx="1065937" cy="425141"/>
            </a:xfrm>
            <a:prstGeom prst="roundRect">
              <a:avLst>
                <a:gd fmla="val 16667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 JDBC</a:t>
              </a:r>
              <a:endParaRPr/>
            </a:p>
          </p:txBody>
        </p:sp>
      </p:grpSp>
      <p:pic>
        <p:nvPicPr>
          <p:cNvPr id="65" name="Google Shape;6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170" y="1770744"/>
            <a:ext cx="1518463" cy="23523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2"/>
          <p:cNvSpPr txBox="1"/>
          <p:nvPr/>
        </p:nvSpPr>
        <p:spPr>
          <a:xfrm>
            <a:off x="5254032" y="2482902"/>
            <a:ext cx="11333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BD de Aerolínea</a:t>
            </a:r>
            <a:endParaRPr/>
          </a:p>
        </p:txBody>
      </p:sp>
      <p:sp>
        <p:nvSpPr>
          <p:cNvPr id="67" name="Google Shape;67;p32"/>
          <p:cNvSpPr/>
          <p:nvPr/>
        </p:nvSpPr>
        <p:spPr>
          <a:xfrm>
            <a:off x="5343421" y="2840701"/>
            <a:ext cx="894578" cy="17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2"/>
          <p:cNvGrpSpPr/>
          <p:nvPr/>
        </p:nvGrpSpPr>
        <p:grpSpPr>
          <a:xfrm>
            <a:off x="5343421" y="2737238"/>
            <a:ext cx="954562" cy="1304681"/>
            <a:chOff x="7028063" y="6914924"/>
            <a:chExt cx="954562" cy="1304681"/>
          </a:xfrm>
        </p:grpSpPr>
        <p:sp>
          <p:nvSpPr>
            <p:cNvPr id="69" name="Google Shape;69;p32"/>
            <p:cNvSpPr/>
            <p:nvPr/>
          </p:nvSpPr>
          <p:spPr>
            <a:xfrm rot="-5400000">
              <a:off x="7030202" y="7182441"/>
              <a:ext cx="957329" cy="947515"/>
            </a:xfrm>
            <a:prstGeom prst="roundRect">
              <a:avLst>
                <a:gd fmla="val 5692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endParaRPr/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7028063" y="6914924"/>
              <a:ext cx="954562" cy="238822"/>
            </a:xfrm>
            <a:prstGeom prst="roundRect">
              <a:avLst>
                <a:gd fmla="val 16667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Pasajero</a:t>
              </a:r>
              <a:endParaRPr/>
            </a:p>
          </p:txBody>
        </p:sp>
        <p:cxnSp>
          <p:nvCxnSpPr>
            <p:cNvPr id="71" name="Google Shape;71;p32"/>
            <p:cNvCxnSpPr/>
            <p:nvPr/>
          </p:nvCxnSpPr>
          <p:spPr>
            <a:xfrm>
              <a:off x="7286501" y="7175873"/>
              <a:ext cx="0" cy="996749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" name="Google Shape;72;p32"/>
            <p:cNvSpPr txBox="1"/>
            <p:nvPr/>
          </p:nvSpPr>
          <p:spPr>
            <a:xfrm rot="-5400000">
              <a:off x="7296961" y="7525204"/>
              <a:ext cx="8807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Asientos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Reservados</a:t>
              </a:r>
              <a:endParaRPr/>
            </a:p>
          </p:txBody>
        </p:sp>
        <p:sp>
          <p:nvSpPr>
            <p:cNvPr id="73" name="Google Shape;73;p32"/>
            <p:cNvSpPr txBox="1"/>
            <p:nvPr/>
          </p:nvSpPr>
          <p:spPr>
            <a:xfrm rot="-5400000">
              <a:off x="6963811" y="7609842"/>
              <a:ext cx="880767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Dirección</a:t>
              </a:r>
              <a:endParaRPr/>
            </a:p>
          </p:txBody>
        </p:sp>
        <p:cxnSp>
          <p:nvCxnSpPr>
            <p:cNvPr id="74" name="Google Shape;74;p32"/>
            <p:cNvCxnSpPr/>
            <p:nvPr/>
          </p:nvCxnSpPr>
          <p:spPr>
            <a:xfrm>
              <a:off x="7546999" y="7175873"/>
              <a:ext cx="0" cy="10437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32"/>
          <p:cNvSpPr txBox="1"/>
          <p:nvPr/>
        </p:nvSpPr>
        <p:spPr>
          <a:xfrm>
            <a:off x="3658350" y="3332374"/>
            <a:ext cx="113334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rgbClr val="EE453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s-PE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rgbClr val="EE4539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s-PE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rgbClr val="EE4539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i="0" lang="es-PE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pdate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200" u="none" cap="none" strike="noStrike">
                <a:solidFill>
                  <a:srgbClr val="EE453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0" lang="es-PE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elete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3"/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BASES DE DATOS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 COMPONENTES JAVA</a:t>
            </a:r>
            <a:endParaRPr/>
          </a:p>
        </p:txBody>
      </p:sp>
      <p:pic>
        <p:nvPicPr>
          <p:cNvPr id="83" name="Google Shape;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506796" y="918372"/>
            <a:ext cx="7770930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INTERACCIÓN CON BASE DE DATOS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Usamos objetos </a:t>
            </a:r>
            <a:r>
              <a:rPr b="0" i="0" lang="es-PE" sz="1600" u="none" cap="none" strike="noStrike">
                <a:solidFill>
                  <a:srgbClr val="EE4539"/>
                </a:solidFill>
                <a:latin typeface="Cambria Math"/>
                <a:ea typeface="Cambria Math"/>
                <a:cs typeface="Cambria Math"/>
                <a:sym typeface="Cambria Math"/>
              </a:rPr>
              <a:t>Statement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 la base de datos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Mantenimientos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 la base de datos</a:t>
            </a:r>
            <a:endParaRPr/>
          </a:p>
          <a:p>
            <a:pPr indent="-793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Usaremos: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mbria Math"/>
                <a:ea typeface="Cambria Math"/>
                <a:cs typeface="Cambria Math"/>
                <a:sym typeface="Cambria Math"/>
              </a:rPr>
              <a:t>Statement, PreparedStatement, CallableStatement</a:t>
            </a:r>
            <a:endParaRPr/>
          </a:p>
          <a:p>
            <a:pPr indent="-793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A2CE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Para crearlas necesitamos de una Connection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062" l="26670" r="29040" t="27248"/>
          <a:stretch/>
        </p:blipFill>
        <p:spPr>
          <a:xfrm>
            <a:off x="1774866" y="1741063"/>
            <a:ext cx="5594268" cy="22515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506796" y="918372"/>
            <a:ext cx="77709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CON STATEMENT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684213" y="4304185"/>
            <a:ext cx="668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método </a:t>
            </a:r>
            <a:r>
              <a:rPr b="0" i="0" lang="es-PE" sz="1600" u="none" cap="none" strike="noStrike">
                <a:solidFill>
                  <a:srgbClr val="2A2CE9"/>
                </a:solidFill>
                <a:latin typeface="Cambria Math"/>
                <a:ea typeface="Cambria Math"/>
                <a:cs typeface="Cambria Math"/>
                <a:sym typeface="Cambria Math"/>
              </a:rPr>
              <a:t>executeQuery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retorna un objeto </a:t>
            </a:r>
            <a:r>
              <a:rPr b="0" i="0" lang="es-PE" sz="1600" u="none" cap="none" strike="noStrike">
                <a:solidFill>
                  <a:srgbClr val="EE4539"/>
                </a:solidFill>
                <a:latin typeface="Cambria Math"/>
                <a:ea typeface="Cambria Math"/>
                <a:cs typeface="Cambria Math"/>
                <a:sym typeface="Cambria Math"/>
              </a:rPr>
              <a:t>ResultSet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representa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el resultado de la consulta.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105" name="Google Shape;105;p6"/>
          <p:cNvSpPr txBox="1"/>
          <p:nvPr/>
        </p:nvSpPr>
        <p:spPr>
          <a:xfrm>
            <a:off x="506796" y="918372"/>
            <a:ext cx="77709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MANTENIMIENTOS DE BASES DE DATOS CON STATEMENT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625032" y="4146192"/>
            <a:ext cx="805065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mbria Math"/>
                <a:ea typeface="Cambria Math"/>
                <a:cs typeface="Cambria Math"/>
                <a:sym typeface="Cambria Math"/>
              </a:rPr>
              <a:t>executeUpdate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se usa para manipular bases de datos: insert, delete, update, create table, etc.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mbria Math"/>
                <a:ea typeface="Cambria Math"/>
                <a:cs typeface="Cambria Math"/>
                <a:sym typeface="Cambria Math"/>
              </a:rPr>
              <a:t>executeUpdate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retorna el número de filas afectadas con la sentencia</a:t>
            </a:r>
            <a:endParaRPr/>
          </a:p>
        </p:txBody>
      </p:sp>
      <p:pic>
        <p:nvPicPr>
          <p:cNvPr id="107" name="Google Shape;10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082" l="28643" r="27006" t="27145"/>
          <a:stretch/>
        </p:blipFill>
        <p:spPr>
          <a:xfrm>
            <a:off x="1781670" y="1657269"/>
            <a:ext cx="5580659" cy="2248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506796" y="918372"/>
            <a:ext cx="8168892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PREPAREDSTATEMENT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Prepared Statements usada para consultas usadas varias veces.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Son interpretadas(compiladas) por el motor de base de datos una sola vez.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valor de las columnas puede ser seteado </a:t>
            </a:r>
            <a:r>
              <a:rPr b="1" i="0" lang="es-PE" sz="1600" u="none" cap="none" strike="noStrike">
                <a:solidFill>
                  <a:srgbClr val="EE4539"/>
                </a:solidFill>
                <a:latin typeface="Calibri"/>
                <a:ea typeface="Calibri"/>
                <a:cs typeface="Calibri"/>
                <a:sym typeface="Calibri"/>
              </a:rPr>
              <a:t>después de la compilación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 lugar de los valores , use '</a:t>
            </a:r>
            <a:r>
              <a:rPr b="1" i="0" lang="es-PE" sz="1600" u="none" cap="none" strike="noStrike">
                <a:solidFill>
                  <a:srgbClr val="EE453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b="0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5375" l="28304" r="27471" t="27813"/>
          <a:stretch/>
        </p:blipFill>
        <p:spPr>
          <a:xfrm>
            <a:off x="2219873" y="1602355"/>
            <a:ext cx="4704254" cy="3399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/>
          <p:nvPr/>
        </p:nvSpPr>
        <p:spPr>
          <a:xfrm>
            <a:off x="503237" y="376836"/>
            <a:ext cx="5173993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BASES DE DATOS CON COMPONENTES JAVA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506796" y="918372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CONSULTAS CON PREPAREDSTATEMENT</a:t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2016-06-03T13:37:43Z</dcterms:created>
  <dc:creator>Sergio Matsukawa Maeda</dc:creator>
</cp:coreProperties>
</file>