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715000" cx="9144000"/>
  <p:notesSz cx="6858000" cy="9144000"/>
  <p:embeddedFontLst>
    <p:embeddedFont>
      <p:font typeface="Cambria Math"/>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297">
          <p15:clr>
            <a:srgbClr val="A4A3A4"/>
          </p15:clr>
        </p15:guide>
        <p15:guide id="2" pos="2880">
          <p15:clr>
            <a:srgbClr val="A4A3A4"/>
          </p15:clr>
        </p15:guide>
        <p15:guide id="3" pos="2767">
          <p15:clr>
            <a:srgbClr val="A4A3A4"/>
          </p15:clr>
        </p15:guide>
        <p15:guide id="4" pos="2993">
          <p15:clr>
            <a:srgbClr val="A4A3A4"/>
          </p15:clr>
        </p15:guide>
        <p15:guide id="5" pos="317">
          <p15:clr>
            <a:srgbClr val="A4A3A4"/>
          </p15:clr>
        </p15:guide>
        <p15:guide id="6" pos="5465">
          <p15:clr>
            <a:srgbClr val="A4A3A4"/>
          </p15:clr>
        </p15:guide>
        <p15:guide id="7" orient="horz" pos="326">
          <p15:clr>
            <a:srgbClr val="A4A3A4"/>
          </p15:clr>
        </p15:guide>
        <p15:guide id="8" orient="horz" pos="575">
          <p15:clr>
            <a:srgbClr val="A4A3A4"/>
          </p15:clr>
        </p15:guide>
        <p15:guide id="9" pos="3878">
          <p15:clr>
            <a:srgbClr val="A4A3A4"/>
          </p15:clr>
        </p15:guide>
        <p15:guide id="10" pos="4218">
          <p15:clr>
            <a:srgbClr val="A4A3A4"/>
          </p15:clr>
        </p15:guide>
        <p15:guide id="11" orient="horz" pos="1233">
          <p15:clr>
            <a:srgbClr val="A4A3A4"/>
          </p15:clr>
        </p15:guide>
        <p15:guide id="12" orient="horz" pos="2140">
          <p15:clr>
            <a:srgbClr val="A4A3A4"/>
          </p15:clr>
        </p15:guide>
        <p15:guide id="13" pos="2925">
          <p15:clr>
            <a:srgbClr val="A4A3A4"/>
          </p15:clr>
        </p15:guide>
        <p15:guide id="14" pos="2358">
          <p15:clr>
            <a:srgbClr val="A4A3A4"/>
          </p15:clr>
        </p15:guide>
        <p15:guide id="15" pos="1020">
          <p15:clr>
            <a:srgbClr val="A4A3A4"/>
          </p15:clr>
        </p15:guide>
      </p15:sldGuideLst>
    </p:ext>
    <p:ext uri="http://customooxmlschemas.google.com/">
      <go:slidesCustomData xmlns:go="http://customooxmlschemas.google.com/" r:id="rId25" roundtripDataSignature="AMtx7mj0XknU1kjYKuLX2LDjmxbrSROl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297" orient="horz"/>
        <p:guide pos="2880"/>
        <p:guide pos="2767"/>
        <p:guide pos="2993"/>
        <p:guide pos="317"/>
        <p:guide pos="5465"/>
        <p:guide pos="326" orient="horz"/>
        <p:guide pos="575" orient="horz"/>
        <p:guide pos="3878"/>
        <p:guide pos="4218"/>
        <p:guide pos="1233" orient="horz"/>
        <p:guide pos="2140" orient="horz"/>
        <p:guide pos="2925"/>
        <p:guide pos="2358"/>
        <p:guide pos="102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CambriaMath-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30: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 name="Google Shape;3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34" name="Google Shape;34;p30:notes"/>
          <p:cNvSpPr txBox="1"/>
          <p:nvPr>
            <p:ph idx="12" type="sldNum"/>
          </p:nvPr>
        </p:nvSpPr>
        <p:spPr>
          <a:xfrm>
            <a:off x="3884613" y="8685213"/>
            <a:ext cx="2971800" cy="4587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s-PE" sz="1092" u="none" cap="none" strike="noStrike">
                <a:solidFill>
                  <a:srgbClr val="000000"/>
                </a:solidFill>
                <a:latin typeface="Arial"/>
                <a:ea typeface="Arial"/>
                <a:cs typeface="Arial"/>
                <a:sym typeface="Arial"/>
              </a:rPr>
              <a:t>‹#›</a:t>
            </a:fld>
            <a:endParaRPr b="0" i="0" sz="1092"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p9: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p10: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p11: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34: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230" name="Google Shape;230;p34: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s-PE" sz="1092" u="none" cap="none" strike="noStrike">
                <a:solidFill>
                  <a:srgbClr val="000000"/>
                </a:solidFill>
                <a:latin typeface="Arial"/>
                <a:ea typeface="Arial"/>
                <a:cs typeface="Arial"/>
                <a:sym typeface="Arial"/>
              </a:rPr>
              <a:t>‹#›</a:t>
            </a:fld>
            <a:endParaRPr b="0" i="0" sz="1092"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p13: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5: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251" name="Google Shape;251;p35: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s-PE" sz="1092" u="none" cap="none" strike="noStrike">
                <a:solidFill>
                  <a:srgbClr val="000000"/>
                </a:solidFill>
                <a:latin typeface="Arial"/>
                <a:ea typeface="Arial"/>
                <a:cs typeface="Arial"/>
                <a:sym typeface="Arial"/>
              </a:rPr>
              <a:t>‹#›</a:t>
            </a:fld>
            <a:endParaRPr b="0" i="0" sz="1092"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8" name="Google Shape;258;p36: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p37: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8: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1: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32: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53" name="Google Shape;53;p32: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s-PE" sz="1092" u="none" cap="none" strike="noStrike">
                <a:solidFill>
                  <a:srgbClr val="000000"/>
                </a:solidFill>
                <a:latin typeface="Arial"/>
                <a:ea typeface="Arial"/>
                <a:cs typeface="Arial"/>
                <a:sym typeface="Arial"/>
              </a:rPr>
              <a:t>‹#›</a:t>
            </a:fld>
            <a:endParaRPr b="0" i="0" sz="1092"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3: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69" name="Google Shape;69;p33: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s-PE" sz="1092" u="none" cap="none" strike="noStrike">
                <a:solidFill>
                  <a:srgbClr val="000000"/>
                </a:solidFill>
                <a:latin typeface="Arial"/>
                <a:ea typeface="Arial"/>
                <a:cs typeface="Arial"/>
                <a:sym typeface="Arial"/>
              </a:rPr>
              <a:t>‹#›</a:t>
            </a:fld>
            <a:endParaRPr b="0" i="0" sz="1092"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6" name="Google Shape;76;p4: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5: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6: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7: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p8: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9" name="Shape 9"/>
        <p:cNvGrpSpPr/>
        <p:nvPr/>
      </p:nvGrpSpPr>
      <p:grpSpPr>
        <a:xfrm>
          <a:off x="0" y="0"/>
          <a:ext cx="0" cy="0"/>
          <a:chOff x="0" y="0"/>
          <a:chExt cx="0" cy="0"/>
        </a:xfrm>
      </p:grpSpPr>
    </p:spTree>
  </p:cSld>
  <p:clrMapOvr>
    <a:masterClrMapping/>
  </p:clrMapOvr>
  <p:extLst>
    <p:ext uri="{DCECCB84-F9BA-43D5-87BE-67443E8EF086}">
      <p15:sldGuideLst>
        <p15:guide id="1" orient="horz" pos="1800">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1" name="Shape 2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22" name="Shape 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23" name="Shape 2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24" name="Shape 24"/>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25" name="Shape 25"/>
        <p:cNvGrpSpPr/>
        <p:nvPr/>
      </p:nvGrpSpPr>
      <p:grpSpPr>
        <a:xfrm>
          <a:off x="0" y="0"/>
          <a:ext cx="0" cy="0"/>
          <a:chOff x="0" y="0"/>
          <a:chExt cx="0" cy="0"/>
        </a:xfrm>
      </p:grpSpPr>
      <p:sp>
        <p:nvSpPr>
          <p:cNvPr id="26" name="Google Shape;26;p29"/>
          <p:cNvSpPr txBox="1"/>
          <p:nvPr>
            <p:ph type="title"/>
          </p:nvPr>
        </p:nvSpPr>
        <p:spPr>
          <a:xfrm rot="5400000">
            <a:off x="5107914" y="1740033"/>
            <a:ext cx="4843198" cy="19716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35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35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35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35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35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35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35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350" u="none" cap="none" strike="noStrike">
                <a:solidFill>
                  <a:srgbClr val="000000"/>
                </a:solidFill>
                <a:latin typeface="Arial"/>
                <a:ea typeface="Arial"/>
                <a:cs typeface="Arial"/>
                <a:sym typeface="Arial"/>
              </a:defRPr>
            </a:lvl9pPr>
          </a:lstStyle>
          <a:p/>
        </p:txBody>
      </p:sp>
      <p:sp>
        <p:nvSpPr>
          <p:cNvPr id="27" name="Google Shape;27;p29"/>
          <p:cNvSpPr txBox="1"/>
          <p:nvPr>
            <p:ph idx="1" type="body"/>
          </p:nvPr>
        </p:nvSpPr>
        <p:spPr>
          <a:xfrm rot="5400000">
            <a:off x="1107414" y="-174493"/>
            <a:ext cx="4843198" cy="5800725"/>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750"/>
              </a:spcBef>
              <a:spcAft>
                <a:spcPts val="0"/>
              </a:spcAft>
              <a:buClr>
                <a:schemeClr val="dk1"/>
              </a:buClr>
              <a:buSzPts val="2800"/>
              <a:buFont typeface="Arial"/>
              <a:buChar char="•"/>
              <a:defRPr b="0" i="0" sz="2100" u="none" cap="none" strike="noStrike">
                <a:solidFill>
                  <a:schemeClr val="dk1"/>
                </a:solidFill>
                <a:latin typeface="Calibri"/>
                <a:ea typeface="Calibri"/>
                <a:cs typeface="Calibri"/>
                <a:sym typeface="Calibri"/>
              </a:defRPr>
            </a:lvl1pPr>
            <a:lvl2pPr indent="-381000" lvl="1" marL="914400" marR="0" rtl="0" algn="l">
              <a:lnSpc>
                <a:spcPct val="90000"/>
              </a:lnSpc>
              <a:spcBef>
                <a:spcPts val="375"/>
              </a:spcBef>
              <a:spcAft>
                <a:spcPts val="0"/>
              </a:spcAft>
              <a:buClr>
                <a:schemeClr val="dk1"/>
              </a:buClr>
              <a:buSzPts val="2400"/>
              <a:buFont typeface="Arial"/>
              <a:buChar char="•"/>
              <a:defRPr b="0" i="0" sz="1800" u="none" cap="none" strike="noStrike">
                <a:solidFill>
                  <a:schemeClr val="dk1"/>
                </a:solidFill>
                <a:latin typeface="Calibri"/>
                <a:ea typeface="Calibri"/>
                <a:cs typeface="Calibri"/>
                <a:sym typeface="Calibri"/>
              </a:defRPr>
            </a:lvl2pPr>
            <a:lvl3pPr indent="-355600" lvl="2" marL="1371600" marR="0" rtl="0" algn="l">
              <a:lnSpc>
                <a:spcPct val="90000"/>
              </a:lnSpc>
              <a:spcBef>
                <a:spcPts val="375"/>
              </a:spcBef>
              <a:spcAft>
                <a:spcPts val="0"/>
              </a:spcAft>
              <a:buClr>
                <a:schemeClr val="dk1"/>
              </a:buClr>
              <a:buSzPts val="2000"/>
              <a:buFont typeface="Arial"/>
              <a:buChar char="•"/>
              <a:defRPr b="0" i="0" sz="1500" u="none" cap="none" strike="noStrike">
                <a:solidFill>
                  <a:schemeClr val="dk1"/>
                </a:solidFill>
                <a:latin typeface="Calibri"/>
                <a:ea typeface="Calibri"/>
                <a:cs typeface="Calibri"/>
                <a:sym typeface="Calibri"/>
              </a:defRPr>
            </a:lvl3pPr>
            <a:lvl4pPr indent="-342900" lvl="3" marL="1828800" marR="0" rtl="0" algn="l">
              <a:lnSpc>
                <a:spcPct val="90000"/>
              </a:lnSpc>
              <a:spcBef>
                <a:spcPts val="375"/>
              </a:spcBef>
              <a:spcAft>
                <a:spcPts val="0"/>
              </a:spcAft>
              <a:buClr>
                <a:schemeClr val="dk1"/>
              </a:buClr>
              <a:buSzPts val="1800"/>
              <a:buFont typeface="Arial"/>
              <a:buChar char="•"/>
              <a:defRPr b="0" i="0" sz="1350" u="none" cap="none" strike="noStrike">
                <a:solidFill>
                  <a:schemeClr val="dk1"/>
                </a:solidFill>
                <a:latin typeface="Calibri"/>
                <a:ea typeface="Calibri"/>
                <a:cs typeface="Calibri"/>
                <a:sym typeface="Calibri"/>
              </a:defRPr>
            </a:lvl4pPr>
            <a:lvl5pPr indent="-342900" lvl="4" marL="2286000" marR="0" rtl="0" algn="l">
              <a:lnSpc>
                <a:spcPct val="90000"/>
              </a:lnSpc>
              <a:spcBef>
                <a:spcPts val="375"/>
              </a:spcBef>
              <a:spcAft>
                <a:spcPts val="0"/>
              </a:spcAft>
              <a:buClr>
                <a:schemeClr val="dk1"/>
              </a:buClr>
              <a:buSzPts val="1800"/>
              <a:buFont typeface="Arial"/>
              <a:buChar char="•"/>
              <a:defRPr b="0" i="0" sz="1350" u="none" cap="none" strike="noStrike">
                <a:solidFill>
                  <a:schemeClr val="dk1"/>
                </a:solidFill>
                <a:latin typeface="Calibri"/>
                <a:ea typeface="Calibri"/>
                <a:cs typeface="Calibri"/>
                <a:sym typeface="Calibri"/>
              </a:defRPr>
            </a:lvl5pPr>
            <a:lvl6pPr indent="-342900" lvl="5" marL="2743200" marR="0" rtl="0" algn="l">
              <a:lnSpc>
                <a:spcPct val="90000"/>
              </a:lnSpc>
              <a:spcBef>
                <a:spcPts val="375"/>
              </a:spcBef>
              <a:spcAft>
                <a:spcPts val="0"/>
              </a:spcAft>
              <a:buClr>
                <a:schemeClr val="dk1"/>
              </a:buClr>
              <a:buSzPts val="1800"/>
              <a:buFont typeface="Arial"/>
              <a:buChar char="•"/>
              <a:defRPr b="0" i="0" sz="1350" u="none" cap="none" strike="noStrike">
                <a:solidFill>
                  <a:schemeClr val="dk1"/>
                </a:solidFill>
                <a:latin typeface="Calibri"/>
                <a:ea typeface="Calibri"/>
                <a:cs typeface="Calibri"/>
                <a:sym typeface="Calibri"/>
              </a:defRPr>
            </a:lvl6pPr>
            <a:lvl7pPr indent="-342900" lvl="6" marL="3200400" marR="0" rtl="0" algn="l">
              <a:lnSpc>
                <a:spcPct val="90000"/>
              </a:lnSpc>
              <a:spcBef>
                <a:spcPts val="375"/>
              </a:spcBef>
              <a:spcAft>
                <a:spcPts val="0"/>
              </a:spcAft>
              <a:buClr>
                <a:schemeClr val="dk1"/>
              </a:buClr>
              <a:buSzPts val="1800"/>
              <a:buFont typeface="Arial"/>
              <a:buChar char="•"/>
              <a:defRPr b="0" i="0" sz="1350" u="none" cap="none" strike="noStrike">
                <a:solidFill>
                  <a:schemeClr val="dk1"/>
                </a:solidFill>
                <a:latin typeface="Calibri"/>
                <a:ea typeface="Calibri"/>
                <a:cs typeface="Calibri"/>
                <a:sym typeface="Calibri"/>
              </a:defRPr>
            </a:lvl7pPr>
            <a:lvl8pPr indent="-342900" lvl="7" marL="3657600" marR="0" rtl="0" algn="l">
              <a:lnSpc>
                <a:spcPct val="90000"/>
              </a:lnSpc>
              <a:spcBef>
                <a:spcPts val="375"/>
              </a:spcBef>
              <a:spcAft>
                <a:spcPts val="0"/>
              </a:spcAft>
              <a:buClr>
                <a:schemeClr val="dk1"/>
              </a:buClr>
              <a:buSzPts val="1800"/>
              <a:buFont typeface="Arial"/>
              <a:buChar char="•"/>
              <a:defRPr b="0" i="0" sz="1350" u="none" cap="none" strike="noStrike">
                <a:solidFill>
                  <a:schemeClr val="dk1"/>
                </a:solidFill>
                <a:latin typeface="Calibri"/>
                <a:ea typeface="Calibri"/>
                <a:cs typeface="Calibri"/>
                <a:sym typeface="Calibri"/>
              </a:defRPr>
            </a:lvl8pPr>
            <a:lvl9pPr indent="-342900" lvl="8" marL="4114800" marR="0" rtl="0" algn="l">
              <a:lnSpc>
                <a:spcPct val="90000"/>
              </a:lnSpc>
              <a:spcBef>
                <a:spcPts val="375"/>
              </a:spcBef>
              <a:spcAft>
                <a:spcPts val="0"/>
              </a:spcAft>
              <a:buClr>
                <a:schemeClr val="dk1"/>
              </a:buClr>
              <a:buSzPts val="1800"/>
              <a:buFont typeface="Arial"/>
              <a:buChar char="•"/>
              <a:defRPr b="0" i="0" sz="1350" u="none" cap="none" strike="noStrike">
                <a:solidFill>
                  <a:schemeClr val="dk1"/>
                </a:solidFill>
                <a:latin typeface="Calibri"/>
                <a:ea typeface="Calibri"/>
                <a:cs typeface="Calibri"/>
                <a:sym typeface="Calibri"/>
              </a:defRPr>
            </a:lvl9pPr>
          </a:lstStyle>
          <a:p/>
        </p:txBody>
      </p:sp>
      <p:sp>
        <p:nvSpPr>
          <p:cNvPr id="28" name="Google Shape;28;p29"/>
          <p:cNvSpPr txBox="1"/>
          <p:nvPr>
            <p:ph idx="10" type="dt"/>
          </p:nvPr>
        </p:nvSpPr>
        <p:spPr>
          <a:xfrm>
            <a:off x="628650" y="5296959"/>
            <a:ext cx="2057400" cy="304271"/>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9pPr>
          </a:lstStyle>
          <a:p/>
        </p:txBody>
      </p:sp>
      <p:sp>
        <p:nvSpPr>
          <p:cNvPr id="29" name="Google Shape;29;p29"/>
          <p:cNvSpPr txBox="1"/>
          <p:nvPr>
            <p:ph idx="11" type="ftr"/>
          </p:nvPr>
        </p:nvSpPr>
        <p:spPr>
          <a:xfrm>
            <a:off x="3028950" y="5296959"/>
            <a:ext cx="3086100" cy="304271"/>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9pPr>
          </a:lstStyle>
          <a:p/>
        </p:txBody>
      </p:sp>
      <p:sp>
        <p:nvSpPr>
          <p:cNvPr id="30" name="Google Shape;30;p29"/>
          <p:cNvSpPr txBox="1"/>
          <p:nvPr>
            <p:ph idx="12" type="sldNum"/>
          </p:nvPr>
        </p:nvSpPr>
        <p:spPr>
          <a:xfrm>
            <a:off x="6457950" y="5296959"/>
            <a:ext cx="2057400" cy="304271"/>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350"/>
              <a:buFont typeface="Arial"/>
              <a:buNone/>
              <a:defRPr b="0" i="0" sz="135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350"/>
              <a:buFont typeface="Arial"/>
              <a:buNone/>
              <a:defRPr b="0" i="0" sz="135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350"/>
              <a:buFont typeface="Arial"/>
              <a:buNone/>
              <a:defRPr b="0" i="0" sz="135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350"/>
              <a:buFont typeface="Arial"/>
              <a:buNone/>
              <a:defRPr b="0" i="0" sz="135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350"/>
              <a:buFont typeface="Arial"/>
              <a:buNone/>
              <a:defRPr b="0" i="0" sz="135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350"/>
              <a:buFont typeface="Arial"/>
              <a:buNone/>
              <a:defRPr b="0" i="0" sz="135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350"/>
              <a:buFont typeface="Arial"/>
              <a:buNone/>
              <a:defRPr b="0" i="0" sz="135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350"/>
              <a:buFont typeface="Arial"/>
              <a:buNone/>
              <a:defRPr b="0" i="0" sz="135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350"/>
              <a:buFont typeface="Arial"/>
              <a:buNone/>
              <a:defRPr b="0" i="0" sz="135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ítulo y objetos" showMasterSp="0">
  <p:cSld name="1_Título y objetos">
    <p:spTree>
      <p:nvGrpSpPr>
        <p:cNvPr id="10" name="Shape 10"/>
        <p:cNvGrpSpPr/>
        <p:nvPr/>
      </p:nvGrpSpPr>
      <p:grpSpPr>
        <a:xfrm>
          <a:off x="0" y="0"/>
          <a:ext cx="0" cy="0"/>
          <a:chOff x="0" y="0"/>
          <a:chExt cx="0" cy="0"/>
        </a:xfrm>
      </p:grpSpPr>
      <p:sp>
        <p:nvSpPr>
          <p:cNvPr id="11" name="Google Shape;11;p40"/>
          <p:cNvSpPr/>
          <p:nvPr/>
        </p:nvSpPr>
        <p:spPr>
          <a:xfrm>
            <a:off x="7204422" y="5371562"/>
            <a:ext cx="1544012" cy="18466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s-PE" sz="600" u="none" cap="none" strike="noStrike">
                <a:solidFill>
                  <a:srgbClr val="7F7F7F"/>
                </a:solidFill>
                <a:latin typeface="Arial"/>
                <a:ea typeface="Arial"/>
                <a:cs typeface="Arial"/>
                <a:sym typeface="Arial"/>
              </a:rPr>
              <a:t>© ISIL. Todos los derechos reservados</a:t>
            </a:r>
            <a:endParaRPr/>
          </a:p>
        </p:txBody>
      </p:sp>
      <p:sp>
        <p:nvSpPr>
          <p:cNvPr id="12" name="Google Shape;12;p40"/>
          <p:cNvSpPr txBox="1"/>
          <p:nvPr/>
        </p:nvSpPr>
        <p:spPr>
          <a:xfrm>
            <a:off x="876300" y="5343295"/>
            <a:ext cx="3227165"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PE" sz="800" u="none" cap="none" strike="noStrike">
                <a:solidFill>
                  <a:srgbClr val="7F7F7F"/>
                </a:solidFill>
                <a:latin typeface="Calibri"/>
                <a:ea typeface="Calibri"/>
                <a:cs typeface="Calibri"/>
                <a:sym typeface="Calibri"/>
              </a:rPr>
              <a:t>GESTIÓN DE PROCESOS, SIMULACIÓN Y MEJORA CONTINUA</a:t>
            </a:r>
            <a:r>
              <a:rPr b="0" i="0" lang="es-PE" sz="800" u="none" cap="none" strike="noStrike">
                <a:solidFill>
                  <a:srgbClr val="7F7F7F"/>
                </a:solidFill>
                <a:latin typeface="Calibri"/>
                <a:ea typeface="Calibri"/>
                <a:cs typeface="Calibri"/>
                <a:sym typeface="Calibri"/>
              </a:rPr>
              <a:t>  </a:t>
            </a:r>
            <a:r>
              <a:rPr b="0" i="0" lang="es-PE" sz="800" u="none" cap="none" strike="noStrike">
                <a:solidFill>
                  <a:srgbClr val="7F7F7F"/>
                </a:solidFill>
                <a:latin typeface="Calibri"/>
                <a:ea typeface="Calibri"/>
                <a:cs typeface="Calibri"/>
                <a:sym typeface="Calibri"/>
              </a:rPr>
              <a:t>•  SESIÓN 01</a:t>
            </a:r>
            <a:endParaRPr b="0" i="0" sz="800" u="none" cap="none" strike="noStrike">
              <a:solidFill>
                <a:srgbClr val="7F7F7F"/>
              </a:solidFill>
              <a:latin typeface="Calibri"/>
              <a:ea typeface="Calibri"/>
              <a:cs typeface="Calibri"/>
              <a:sym typeface="Calibri"/>
            </a:endParaRPr>
          </a:p>
        </p:txBody>
      </p:sp>
      <p:pic>
        <p:nvPicPr>
          <p:cNvPr id="13" name="Google Shape;13;p40"/>
          <p:cNvPicPr preferRelativeResize="0"/>
          <p:nvPr/>
        </p:nvPicPr>
        <p:blipFill rotWithShape="1">
          <a:blip r:embed="rId2">
            <a:alphaModFix amt="20000"/>
          </a:blip>
          <a:srcRect b="0" l="0" r="0" t="0"/>
          <a:stretch/>
        </p:blipFill>
        <p:spPr>
          <a:xfrm>
            <a:off x="506316" y="5349405"/>
            <a:ext cx="369984" cy="20682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4" name="Shape 1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apositiva de título">
  <p:cSld name="1_Diapositiva de título">
    <p:spTree>
      <p:nvGrpSpPr>
        <p:cNvPr id="15" name="Shape 1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6" name="Shape 1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8" name="Shape 1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9" name="Shape 1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20" name="Shape 2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7"/>
          <p:cNvSpPr/>
          <p:nvPr/>
        </p:nvSpPr>
        <p:spPr>
          <a:xfrm>
            <a:off x="7242895" y="5371563"/>
            <a:ext cx="1505540" cy="19499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s-PE" sz="667" u="none" cap="none" strike="noStrike">
                <a:solidFill>
                  <a:srgbClr val="7F7F7F"/>
                </a:solidFill>
                <a:latin typeface="Calibri"/>
                <a:ea typeface="Calibri"/>
                <a:cs typeface="Calibri"/>
                <a:sym typeface="Calibri"/>
              </a:rPr>
              <a:t>© ISIL. Todos los derechos reservados</a:t>
            </a:r>
            <a:endParaRPr/>
          </a:p>
        </p:txBody>
      </p:sp>
      <p:pic>
        <p:nvPicPr>
          <p:cNvPr id="7" name="Google Shape;7;p17"/>
          <p:cNvPicPr preferRelativeResize="0"/>
          <p:nvPr/>
        </p:nvPicPr>
        <p:blipFill rotWithShape="1">
          <a:blip r:embed="rId1">
            <a:alphaModFix amt="20000"/>
          </a:blip>
          <a:srcRect b="0" l="0" r="0" t="0"/>
          <a:stretch/>
        </p:blipFill>
        <p:spPr>
          <a:xfrm>
            <a:off x="506317" y="5349409"/>
            <a:ext cx="369984" cy="206823"/>
          </a:xfrm>
          <a:prstGeom prst="rect">
            <a:avLst/>
          </a:prstGeom>
          <a:noFill/>
          <a:ln>
            <a:noFill/>
          </a:ln>
        </p:spPr>
      </p:pic>
      <p:sp>
        <p:nvSpPr>
          <p:cNvPr id="8" name="Google Shape;8;p17"/>
          <p:cNvSpPr txBox="1"/>
          <p:nvPr/>
        </p:nvSpPr>
        <p:spPr>
          <a:xfrm>
            <a:off x="876301" y="5343295"/>
            <a:ext cx="2768707"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PE" sz="800" u="none" cap="none" strike="noStrike">
                <a:solidFill>
                  <a:srgbClr val="7F7F7F"/>
                </a:solidFill>
                <a:latin typeface="Calibri"/>
                <a:ea typeface="Calibri"/>
                <a:cs typeface="Calibri"/>
                <a:sym typeface="Calibri"/>
              </a:rPr>
              <a:t>DESARROLLO DE APLICACIONES EMPRESARIALES I •  SESIÓN 03</a:t>
            </a:r>
            <a:endParaRPr b="0" i="0" sz="800" u="none" cap="none" strike="noStrike">
              <a:solidFill>
                <a:srgbClr val="7F7F7F"/>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30"/>
          <p:cNvSpPr/>
          <p:nvPr/>
        </p:nvSpPr>
        <p:spPr>
          <a:xfrm>
            <a:off x="182881" y="5120641"/>
            <a:ext cx="4304965" cy="46201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92" u="none" cap="none" strike="noStrike">
              <a:solidFill>
                <a:schemeClr val="lt1"/>
              </a:solidFill>
              <a:latin typeface="Arial"/>
              <a:ea typeface="Arial"/>
              <a:cs typeface="Arial"/>
              <a:sym typeface="Arial"/>
            </a:endParaRPr>
          </a:p>
        </p:txBody>
      </p:sp>
      <p:sp>
        <p:nvSpPr>
          <p:cNvPr id="37" name="Google Shape;37;p30"/>
          <p:cNvSpPr/>
          <p:nvPr/>
        </p:nvSpPr>
        <p:spPr>
          <a:xfrm>
            <a:off x="503240" y="2177571"/>
            <a:ext cx="3034719" cy="132959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PE" sz="2400" u="none" cap="none" strike="noStrike">
                <a:solidFill>
                  <a:srgbClr val="000000"/>
                </a:solidFill>
                <a:latin typeface="Arial"/>
                <a:ea typeface="Arial"/>
                <a:cs typeface="Arial"/>
                <a:sym typeface="Arial"/>
              </a:rPr>
              <a:t>EFICIENCIA DE APLICACIONES</a:t>
            </a:r>
            <a:r>
              <a:rPr b="1" i="0" lang="es-PE" sz="2400" u="none" cap="none" strike="noStrike">
                <a:solidFill>
                  <a:srgbClr val="000000"/>
                </a:solidFill>
                <a:latin typeface="Arial"/>
                <a:ea typeface="Arial"/>
                <a:cs typeface="Arial"/>
                <a:sym typeface="Arial"/>
              </a:rPr>
              <a:t> JAVA Y PATRONES DE DESARROLLO</a:t>
            </a:r>
            <a:endParaRPr/>
          </a:p>
        </p:txBody>
      </p:sp>
      <p:sp>
        <p:nvSpPr>
          <p:cNvPr id="38" name="Google Shape;38;p30"/>
          <p:cNvSpPr txBox="1"/>
          <p:nvPr/>
        </p:nvSpPr>
        <p:spPr>
          <a:xfrm>
            <a:off x="743902" y="1819387"/>
            <a:ext cx="1457648" cy="30777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PE" sz="2000" u="none" cap="none" strike="noStrike">
                <a:solidFill>
                  <a:srgbClr val="6950AB"/>
                </a:solidFill>
                <a:latin typeface="Calibri"/>
                <a:ea typeface="Calibri"/>
                <a:cs typeface="Calibri"/>
                <a:sym typeface="Calibri"/>
              </a:rPr>
              <a:t>SESIÓN 03</a:t>
            </a:r>
            <a:endParaRPr/>
          </a:p>
        </p:txBody>
      </p:sp>
      <p:pic>
        <p:nvPicPr>
          <p:cNvPr id="39" name="Google Shape;39;p30"/>
          <p:cNvPicPr preferRelativeResize="0"/>
          <p:nvPr/>
        </p:nvPicPr>
        <p:blipFill rotWithShape="1">
          <a:blip r:embed="rId3">
            <a:alphaModFix/>
          </a:blip>
          <a:srcRect b="0" l="0" r="0" t="0"/>
          <a:stretch/>
        </p:blipFill>
        <p:spPr>
          <a:xfrm>
            <a:off x="507464" y="1883412"/>
            <a:ext cx="166865" cy="170453"/>
          </a:xfrm>
          <a:prstGeom prst="rect">
            <a:avLst/>
          </a:prstGeom>
          <a:noFill/>
          <a:ln>
            <a:noFill/>
          </a:ln>
        </p:spPr>
      </p:pic>
      <p:sp>
        <p:nvSpPr>
          <p:cNvPr id="40" name="Google Shape;40;p30"/>
          <p:cNvSpPr txBox="1"/>
          <p:nvPr/>
        </p:nvSpPr>
        <p:spPr>
          <a:xfrm>
            <a:off x="503243" y="808694"/>
            <a:ext cx="3104743" cy="13849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PE" sz="900" u="none" cap="none" strike="noStrike">
                <a:solidFill>
                  <a:srgbClr val="6C6D6C"/>
                </a:solidFill>
                <a:latin typeface="Calibri"/>
                <a:ea typeface="Calibri"/>
                <a:cs typeface="Calibri"/>
                <a:sym typeface="Calibri"/>
              </a:rPr>
              <a:t>DESARROLLO DE APLICACIONES EMPRESARIALES I</a:t>
            </a:r>
            <a:endParaRPr b="1" i="0" sz="900" u="none" cap="none" strike="noStrike">
              <a:solidFill>
                <a:srgbClr val="6C6D6C"/>
              </a:solidFill>
              <a:latin typeface="Calibri"/>
              <a:ea typeface="Calibri"/>
              <a:cs typeface="Calibri"/>
              <a:sym typeface="Calibri"/>
            </a:endParaRPr>
          </a:p>
        </p:txBody>
      </p:sp>
      <p:pic>
        <p:nvPicPr>
          <p:cNvPr id="41" name="Google Shape;41;p30"/>
          <p:cNvPicPr preferRelativeResize="0"/>
          <p:nvPr/>
        </p:nvPicPr>
        <p:blipFill rotWithShape="1">
          <a:blip r:embed="rId4">
            <a:alphaModFix/>
          </a:blip>
          <a:srcRect b="0" l="0" r="0" t="0"/>
          <a:stretch/>
        </p:blipFill>
        <p:spPr>
          <a:xfrm>
            <a:off x="3748087" y="0"/>
            <a:ext cx="5395913" cy="5715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9"/>
          <p:cNvSpPr/>
          <p:nvPr/>
        </p:nvSpPr>
        <p:spPr>
          <a:xfrm>
            <a:off x="503237" y="376836"/>
            <a:ext cx="6226425"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i="0" lang="es-PE" sz="1000" u="none" cap="none" strike="noStrike">
                <a:solidFill>
                  <a:srgbClr val="7F7F7F"/>
                </a:solidFill>
                <a:latin typeface="Calibri"/>
                <a:ea typeface="Calibri"/>
                <a:cs typeface="Calibri"/>
                <a:sym typeface="Calibri"/>
              </a:rPr>
              <a:t>+ </a:t>
            </a:r>
            <a:r>
              <a:rPr b="0" i="0" lang="es-PE" sz="1000" u="none" cap="none" strike="noStrike">
                <a:solidFill>
                  <a:srgbClr val="A5A5A5"/>
                </a:solidFill>
                <a:latin typeface="Calibri"/>
                <a:ea typeface="Calibri"/>
                <a:cs typeface="Calibri"/>
                <a:sym typeface="Calibri"/>
              </a:rPr>
              <a:t>EFICIENCIA DE APLICACIONES JAVA Y PATRONES DE DESARROLLO</a:t>
            </a:r>
            <a:endParaRPr/>
          </a:p>
        </p:txBody>
      </p:sp>
      <p:sp>
        <p:nvSpPr>
          <p:cNvPr id="193" name="Google Shape;193;p9"/>
          <p:cNvSpPr txBox="1"/>
          <p:nvPr/>
        </p:nvSpPr>
        <p:spPr>
          <a:xfrm>
            <a:off x="506796" y="918372"/>
            <a:ext cx="8168892" cy="204671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PE" sz="1600" u="none" cap="none" strike="noStrike">
                <a:solidFill>
                  <a:srgbClr val="262626"/>
                </a:solidFill>
                <a:latin typeface="Calibri"/>
                <a:ea typeface="Calibri"/>
                <a:cs typeface="Calibri"/>
                <a:sym typeface="Calibri"/>
              </a:rPr>
              <a:t>PATRÓN SINGLETON</a:t>
            </a:r>
            <a:endParaRPr/>
          </a:p>
          <a:p>
            <a:pPr indent="-180975" lvl="0" marL="180975" marR="0" rtl="0" algn="l">
              <a:lnSpc>
                <a:spcPct val="100000"/>
              </a:lnSpc>
              <a:spcBef>
                <a:spcPts val="60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Está diseñado para restringir la creación de objetos pertenecientes a una misma clase. Tiene la finalidad de garantizar que una clase sólo tenga una instancia y proporciona un punto de acceso global y único en la aplicación.</a:t>
            </a:r>
            <a:endParaRPr/>
          </a:p>
          <a:p>
            <a:pPr indent="-79375" lvl="0" marL="180975"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180975" lvl="0" marL="180975"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Se implementa creando en nuestra clase un método que crea una instancia del objeto sólo si todavía no existe alguna. Para asegurar que la clase no puede ser instanciada nuevamente se regula el alcance del constructor a protegido o privado.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0"/>
          <p:cNvSpPr/>
          <p:nvPr/>
        </p:nvSpPr>
        <p:spPr>
          <a:xfrm>
            <a:off x="503237" y="376836"/>
            <a:ext cx="6226425"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i="0" lang="es-PE" sz="1000" u="none" cap="none" strike="noStrike">
                <a:solidFill>
                  <a:srgbClr val="7F7F7F"/>
                </a:solidFill>
                <a:latin typeface="Calibri"/>
                <a:ea typeface="Calibri"/>
                <a:cs typeface="Calibri"/>
                <a:sym typeface="Calibri"/>
              </a:rPr>
              <a:t>+ </a:t>
            </a:r>
            <a:r>
              <a:rPr b="0" i="0" lang="es-PE" sz="1000" u="none" cap="none" strike="noStrike">
                <a:solidFill>
                  <a:srgbClr val="A5A5A5"/>
                </a:solidFill>
                <a:latin typeface="Calibri"/>
                <a:ea typeface="Calibri"/>
                <a:cs typeface="Calibri"/>
                <a:sym typeface="Calibri"/>
              </a:rPr>
              <a:t>EFICIENCIA DE APLICACIONES JAVA Y PATRONES DE DESARROLLO</a:t>
            </a:r>
            <a:endParaRPr/>
          </a:p>
        </p:txBody>
      </p:sp>
      <p:sp>
        <p:nvSpPr>
          <p:cNvPr id="199" name="Google Shape;199;p10"/>
          <p:cNvSpPr txBox="1"/>
          <p:nvPr/>
        </p:nvSpPr>
        <p:spPr>
          <a:xfrm>
            <a:off x="506796" y="918372"/>
            <a:ext cx="8168892" cy="204671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PE" sz="1600" u="none" cap="none" strike="noStrike">
                <a:solidFill>
                  <a:srgbClr val="262626"/>
                </a:solidFill>
                <a:latin typeface="Calibri"/>
                <a:ea typeface="Calibri"/>
                <a:cs typeface="Calibri"/>
                <a:sym typeface="Calibri"/>
              </a:rPr>
              <a:t>PATRÓN TRANSFER OBJECT (DTO) </a:t>
            </a:r>
            <a:endParaRPr/>
          </a:p>
          <a:p>
            <a:pPr indent="-180975" lvl="0" marL="180975" marR="0" rtl="0" algn="l">
              <a:lnSpc>
                <a:spcPct val="100000"/>
              </a:lnSpc>
              <a:spcBef>
                <a:spcPts val="60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Es un patrón de diseño usado para transferir datos entre las diferentes capas de una aplicación o subsistemas. Los DTO, frecuentemente son usados con el patrón DAO y los BO (Business Objects) y forman parte de la definición de la arquitectura de una  aplicación. </a:t>
            </a:r>
            <a:endParaRPr/>
          </a:p>
          <a:p>
            <a:pPr indent="-79375" lvl="0" marL="180975"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180975" lvl="0" marL="180975"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Los DTOs, son objetos que no realizan cálculos o procesos de negocio complejos, son sólo objetos que contienen atributos privados, constructores y métodos de escritura y lectura (getters/setters).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1"/>
          <p:cNvSpPr/>
          <p:nvPr/>
        </p:nvSpPr>
        <p:spPr>
          <a:xfrm>
            <a:off x="503237" y="376836"/>
            <a:ext cx="6226425"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i="0" lang="es-PE" sz="1000" u="none" cap="none" strike="noStrike">
                <a:solidFill>
                  <a:srgbClr val="7F7F7F"/>
                </a:solidFill>
                <a:latin typeface="Calibri"/>
                <a:ea typeface="Calibri"/>
                <a:cs typeface="Calibri"/>
                <a:sym typeface="Calibri"/>
              </a:rPr>
              <a:t>+ </a:t>
            </a:r>
            <a:r>
              <a:rPr b="0" i="0" lang="es-PE" sz="1000" u="none" cap="none" strike="noStrike">
                <a:solidFill>
                  <a:srgbClr val="A5A5A5"/>
                </a:solidFill>
                <a:latin typeface="Calibri"/>
                <a:ea typeface="Calibri"/>
                <a:cs typeface="Calibri"/>
                <a:sym typeface="Calibri"/>
              </a:rPr>
              <a:t>EFICIENCIA DE APLICACIONES JAVA Y PATRONES DE DESARROLLO</a:t>
            </a:r>
            <a:endParaRPr/>
          </a:p>
        </p:txBody>
      </p:sp>
      <p:sp>
        <p:nvSpPr>
          <p:cNvPr id="205" name="Google Shape;205;p11"/>
          <p:cNvSpPr txBox="1"/>
          <p:nvPr/>
        </p:nvSpPr>
        <p:spPr>
          <a:xfrm>
            <a:off x="506796" y="918372"/>
            <a:ext cx="8168892" cy="24622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PE" sz="1600" u="none" cap="none" strike="noStrike">
                <a:solidFill>
                  <a:srgbClr val="262626"/>
                </a:solidFill>
                <a:latin typeface="Calibri"/>
                <a:ea typeface="Calibri"/>
                <a:cs typeface="Calibri"/>
                <a:sym typeface="Calibri"/>
              </a:rPr>
              <a:t>INTEGRACIÓN DE PATRONES</a:t>
            </a:r>
            <a:endParaRPr/>
          </a:p>
        </p:txBody>
      </p:sp>
      <p:cxnSp>
        <p:nvCxnSpPr>
          <p:cNvPr id="206" name="Google Shape;206;p11"/>
          <p:cNvCxnSpPr/>
          <p:nvPr/>
        </p:nvCxnSpPr>
        <p:spPr>
          <a:xfrm>
            <a:off x="4590595" y="2513370"/>
            <a:ext cx="0" cy="1072668"/>
          </a:xfrm>
          <a:prstGeom prst="straightConnector1">
            <a:avLst/>
          </a:prstGeom>
          <a:noFill/>
          <a:ln cap="flat" cmpd="sng" w="19050">
            <a:solidFill>
              <a:srgbClr val="808799"/>
            </a:solidFill>
            <a:prstDash val="dash"/>
            <a:round/>
            <a:headEnd len="sm" w="sm" type="none"/>
            <a:tailEnd len="med" w="med" type="triangle"/>
          </a:ln>
        </p:spPr>
      </p:cxnSp>
      <p:cxnSp>
        <p:nvCxnSpPr>
          <p:cNvPr id="207" name="Google Shape;207;p11"/>
          <p:cNvCxnSpPr/>
          <p:nvPr/>
        </p:nvCxnSpPr>
        <p:spPr>
          <a:xfrm>
            <a:off x="2027583" y="2425148"/>
            <a:ext cx="2244960" cy="1160890"/>
          </a:xfrm>
          <a:prstGeom prst="straightConnector1">
            <a:avLst/>
          </a:prstGeom>
          <a:noFill/>
          <a:ln cap="flat" cmpd="sng" w="19050">
            <a:solidFill>
              <a:srgbClr val="808799"/>
            </a:solidFill>
            <a:prstDash val="dash"/>
            <a:round/>
            <a:headEnd len="sm" w="sm" type="none"/>
            <a:tailEnd len="med" w="med" type="triangle"/>
          </a:ln>
        </p:spPr>
      </p:cxnSp>
      <p:cxnSp>
        <p:nvCxnSpPr>
          <p:cNvPr id="208" name="Google Shape;208;p11"/>
          <p:cNvCxnSpPr/>
          <p:nvPr/>
        </p:nvCxnSpPr>
        <p:spPr>
          <a:xfrm rot="10800000">
            <a:off x="2456984" y="2302281"/>
            <a:ext cx="4588807" cy="0"/>
          </a:xfrm>
          <a:prstGeom prst="straightConnector1">
            <a:avLst/>
          </a:prstGeom>
          <a:noFill/>
          <a:ln cap="flat" cmpd="sng" w="12700">
            <a:solidFill>
              <a:srgbClr val="4038C6"/>
            </a:solidFill>
            <a:prstDash val="solid"/>
            <a:round/>
            <a:headEnd len="sm" w="sm" type="none"/>
            <a:tailEnd len="med" w="med" type="triangle"/>
          </a:ln>
        </p:spPr>
      </p:cxnSp>
      <p:sp>
        <p:nvSpPr>
          <p:cNvPr id="209" name="Google Shape;209;p11"/>
          <p:cNvSpPr/>
          <p:nvPr/>
        </p:nvSpPr>
        <p:spPr>
          <a:xfrm>
            <a:off x="3005063" y="2115672"/>
            <a:ext cx="435947" cy="12772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i="0" lang="es-PE" sz="1200" u="none" cap="none" strike="noStrike">
                <a:solidFill>
                  <a:srgbClr val="4038C6"/>
                </a:solidFill>
                <a:latin typeface="Calibri"/>
                <a:ea typeface="Calibri"/>
                <a:cs typeface="Calibri"/>
                <a:sym typeface="Calibri"/>
              </a:rPr>
              <a:t>uses</a:t>
            </a:r>
            <a:endParaRPr/>
          </a:p>
        </p:txBody>
      </p:sp>
      <p:sp>
        <p:nvSpPr>
          <p:cNvPr id="210" name="Google Shape;210;p11"/>
          <p:cNvSpPr/>
          <p:nvPr/>
        </p:nvSpPr>
        <p:spPr>
          <a:xfrm>
            <a:off x="5370438" y="2115672"/>
            <a:ext cx="954162" cy="12772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i="0" lang="es-PE" sz="1200" u="none" cap="none" strike="noStrike">
                <a:solidFill>
                  <a:srgbClr val="4038C6"/>
                </a:solidFill>
                <a:latin typeface="Calibri"/>
                <a:ea typeface="Calibri"/>
                <a:cs typeface="Calibri"/>
                <a:sym typeface="Calibri"/>
              </a:rPr>
              <a:t>encapsulates</a:t>
            </a:r>
            <a:endParaRPr/>
          </a:p>
        </p:txBody>
      </p:sp>
      <p:sp>
        <p:nvSpPr>
          <p:cNvPr id="211" name="Google Shape;211;p11"/>
          <p:cNvSpPr/>
          <p:nvPr/>
        </p:nvSpPr>
        <p:spPr>
          <a:xfrm>
            <a:off x="4572000" y="3045947"/>
            <a:ext cx="954162" cy="12772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i="0" lang="es-PE" sz="1200" u="none" cap="none" strike="noStrike">
                <a:solidFill>
                  <a:schemeClr val="dk1"/>
                </a:solidFill>
                <a:latin typeface="Calibri"/>
                <a:ea typeface="Calibri"/>
                <a:cs typeface="Calibri"/>
                <a:sym typeface="Calibri"/>
              </a:rPr>
              <a:t>creates/uses</a:t>
            </a:r>
            <a:endParaRPr/>
          </a:p>
        </p:txBody>
      </p:sp>
      <p:sp>
        <p:nvSpPr>
          <p:cNvPr id="212" name="Google Shape;212;p11"/>
          <p:cNvSpPr/>
          <p:nvPr/>
        </p:nvSpPr>
        <p:spPr>
          <a:xfrm>
            <a:off x="3197279" y="2922122"/>
            <a:ext cx="1314450" cy="12772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i="0" lang="es-PE" sz="1200" u="none" cap="none" strike="noStrike">
                <a:solidFill>
                  <a:schemeClr val="dk1"/>
                </a:solidFill>
                <a:latin typeface="Calibri"/>
                <a:ea typeface="Calibri"/>
                <a:cs typeface="Calibri"/>
                <a:sym typeface="Calibri"/>
              </a:rPr>
              <a:t>obtains/modifies</a:t>
            </a:r>
            <a:endParaRPr b="1" i="0" sz="1200" u="none" cap="none" strike="noStrike">
              <a:solidFill>
                <a:schemeClr val="dk1"/>
              </a:solidFill>
              <a:latin typeface="Calibri"/>
              <a:ea typeface="Calibri"/>
              <a:cs typeface="Calibri"/>
              <a:sym typeface="Calibri"/>
            </a:endParaRPr>
          </a:p>
        </p:txBody>
      </p:sp>
      <p:sp>
        <p:nvSpPr>
          <p:cNvPr id="213" name="Google Shape;213;p11"/>
          <p:cNvSpPr/>
          <p:nvPr/>
        </p:nvSpPr>
        <p:spPr>
          <a:xfrm>
            <a:off x="1619250" y="1955319"/>
            <a:ext cx="1179633" cy="693923"/>
          </a:xfrm>
          <a:prstGeom prst="roundRect">
            <a:avLst>
              <a:gd fmla="val 16667" name="adj"/>
            </a:avLst>
          </a:prstGeom>
          <a:solidFill>
            <a:srgbClr val="FE7828"/>
          </a:solidFill>
          <a:ln>
            <a:noFill/>
          </a:ln>
        </p:spPr>
        <p:txBody>
          <a:bodyPr anchorCtr="0" anchor="t" bIns="45700" lIns="0" spcFirstLastPara="1" rIns="0" wrap="square" tIns="0">
            <a:noAutofit/>
          </a:bodyPr>
          <a:lstStyle/>
          <a:p>
            <a:pPr indent="0" lvl="0" marL="0" marR="0" rtl="0" algn="ctr">
              <a:lnSpc>
                <a:spcPct val="100000"/>
              </a:lnSpc>
              <a:spcBef>
                <a:spcPts val="0"/>
              </a:spcBef>
              <a:spcAft>
                <a:spcPts val="0"/>
              </a:spcAft>
              <a:buNone/>
            </a:pPr>
            <a:r>
              <a:rPr b="1" i="0" lang="es-PE" sz="1100" u="none" cap="none" strike="noStrike">
                <a:solidFill>
                  <a:schemeClr val="lt1"/>
                </a:solidFill>
                <a:latin typeface="Calibri"/>
                <a:ea typeface="Calibri"/>
                <a:cs typeface="Calibri"/>
                <a:sym typeface="Calibri"/>
              </a:rPr>
              <a:t>BusinessObject</a:t>
            </a:r>
            <a:endParaRPr b="1" i="0" sz="1100" u="none" cap="none" strike="noStrike">
              <a:solidFill>
                <a:schemeClr val="lt1"/>
              </a:solidFill>
              <a:latin typeface="Calibri"/>
              <a:ea typeface="Calibri"/>
              <a:cs typeface="Calibri"/>
              <a:sym typeface="Calibri"/>
            </a:endParaRPr>
          </a:p>
        </p:txBody>
      </p:sp>
      <p:cxnSp>
        <p:nvCxnSpPr>
          <p:cNvPr id="214" name="Google Shape;214;p11"/>
          <p:cNvCxnSpPr/>
          <p:nvPr/>
        </p:nvCxnSpPr>
        <p:spPr>
          <a:xfrm>
            <a:off x="1619249" y="2209086"/>
            <a:ext cx="1179634" cy="0"/>
          </a:xfrm>
          <a:prstGeom prst="straightConnector1">
            <a:avLst/>
          </a:prstGeom>
          <a:noFill/>
          <a:ln cap="flat" cmpd="sng" w="9525">
            <a:solidFill>
              <a:schemeClr val="lt1"/>
            </a:solidFill>
            <a:prstDash val="solid"/>
            <a:round/>
            <a:headEnd len="sm" w="sm" type="none"/>
            <a:tailEnd len="sm" w="sm" type="none"/>
          </a:ln>
        </p:spPr>
      </p:cxnSp>
      <p:cxnSp>
        <p:nvCxnSpPr>
          <p:cNvPr id="215" name="Google Shape;215;p11"/>
          <p:cNvCxnSpPr/>
          <p:nvPr/>
        </p:nvCxnSpPr>
        <p:spPr>
          <a:xfrm>
            <a:off x="1619249" y="2351493"/>
            <a:ext cx="1179634" cy="0"/>
          </a:xfrm>
          <a:prstGeom prst="straightConnector1">
            <a:avLst/>
          </a:prstGeom>
          <a:noFill/>
          <a:ln cap="flat" cmpd="sng" w="9525">
            <a:solidFill>
              <a:schemeClr val="lt1"/>
            </a:solidFill>
            <a:prstDash val="solid"/>
            <a:round/>
            <a:headEnd len="sm" w="sm" type="none"/>
            <a:tailEnd len="sm" w="sm" type="none"/>
          </a:ln>
        </p:spPr>
      </p:cxnSp>
      <p:sp>
        <p:nvSpPr>
          <p:cNvPr id="216" name="Google Shape;216;p11"/>
          <p:cNvSpPr/>
          <p:nvPr/>
        </p:nvSpPr>
        <p:spPr>
          <a:xfrm>
            <a:off x="3740358" y="1955319"/>
            <a:ext cx="1179633" cy="693923"/>
          </a:xfrm>
          <a:prstGeom prst="roundRect">
            <a:avLst>
              <a:gd fmla="val 16667" name="adj"/>
            </a:avLst>
          </a:prstGeom>
          <a:solidFill>
            <a:srgbClr val="FE7828"/>
          </a:solidFill>
          <a:ln>
            <a:noFill/>
          </a:ln>
        </p:spPr>
        <p:txBody>
          <a:bodyPr anchorCtr="0" anchor="t" bIns="45700" lIns="0" spcFirstLastPara="1" rIns="0" wrap="square" tIns="0">
            <a:noAutofit/>
          </a:bodyPr>
          <a:lstStyle/>
          <a:p>
            <a:pPr indent="0" lvl="0" marL="0" marR="0" rtl="0" algn="ctr">
              <a:lnSpc>
                <a:spcPct val="100000"/>
              </a:lnSpc>
              <a:spcBef>
                <a:spcPts val="0"/>
              </a:spcBef>
              <a:spcAft>
                <a:spcPts val="0"/>
              </a:spcAft>
              <a:buNone/>
            </a:pPr>
            <a:r>
              <a:rPr b="1" i="0" lang="es-PE" sz="1100" u="none" cap="none" strike="noStrike">
                <a:solidFill>
                  <a:schemeClr val="lt1"/>
                </a:solidFill>
                <a:latin typeface="Calibri"/>
                <a:ea typeface="Calibri"/>
                <a:cs typeface="Calibri"/>
                <a:sym typeface="Calibri"/>
              </a:rPr>
              <a:t>DataAccessObject</a:t>
            </a:r>
            <a:endParaRPr b="1" i="0" sz="1100" u="none" cap="none" strike="noStrike">
              <a:solidFill>
                <a:schemeClr val="lt1"/>
              </a:solidFill>
              <a:latin typeface="Calibri"/>
              <a:ea typeface="Calibri"/>
              <a:cs typeface="Calibri"/>
              <a:sym typeface="Calibri"/>
            </a:endParaRPr>
          </a:p>
        </p:txBody>
      </p:sp>
      <p:cxnSp>
        <p:nvCxnSpPr>
          <p:cNvPr id="217" name="Google Shape;217;p11"/>
          <p:cNvCxnSpPr/>
          <p:nvPr/>
        </p:nvCxnSpPr>
        <p:spPr>
          <a:xfrm>
            <a:off x="3740357" y="2209086"/>
            <a:ext cx="1179634" cy="0"/>
          </a:xfrm>
          <a:prstGeom prst="straightConnector1">
            <a:avLst/>
          </a:prstGeom>
          <a:noFill/>
          <a:ln cap="flat" cmpd="sng" w="9525">
            <a:solidFill>
              <a:schemeClr val="lt1"/>
            </a:solidFill>
            <a:prstDash val="solid"/>
            <a:round/>
            <a:headEnd len="sm" w="sm" type="none"/>
            <a:tailEnd len="sm" w="sm" type="none"/>
          </a:ln>
        </p:spPr>
      </p:cxnSp>
      <p:cxnSp>
        <p:nvCxnSpPr>
          <p:cNvPr id="218" name="Google Shape;218;p11"/>
          <p:cNvCxnSpPr/>
          <p:nvPr/>
        </p:nvCxnSpPr>
        <p:spPr>
          <a:xfrm>
            <a:off x="3740357" y="2351493"/>
            <a:ext cx="1179634" cy="0"/>
          </a:xfrm>
          <a:prstGeom prst="straightConnector1">
            <a:avLst/>
          </a:prstGeom>
          <a:noFill/>
          <a:ln cap="flat" cmpd="sng" w="9525">
            <a:solidFill>
              <a:schemeClr val="lt1"/>
            </a:solidFill>
            <a:prstDash val="solid"/>
            <a:round/>
            <a:headEnd len="sm" w="sm" type="none"/>
            <a:tailEnd len="sm" w="sm" type="none"/>
          </a:ln>
        </p:spPr>
      </p:cxnSp>
      <p:grpSp>
        <p:nvGrpSpPr>
          <p:cNvPr id="219" name="Google Shape;219;p11"/>
          <p:cNvGrpSpPr/>
          <p:nvPr/>
        </p:nvGrpSpPr>
        <p:grpSpPr>
          <a:xfrm>
            <a:off x="6696075" y="1955319"/>
            <a:ext cx="1049000" cy="693923"/>
            <a:chOff x="7682770" y="1955319"/>
            <a:chExt cx="1049000" cy="693923"/>
          </a:xfrm>
        </p:grpSpPr>
        <p:sp>
          <p:nvSpPr>
            <p:cNvPr id="220" name="Google Shape;220;p11"/>
            <p:cNvSpPr/>
            <p:nvPr/>
          </p:nvSpPr>
          <p:spPr>
            <a:xfrm>
              <a:off x="7682771" y="1955319"/>
              <a:ext cx="992917" cy="693923"/>
            </a:xfrm>
            <a:prstGeom prst="roundRect">
              <a:avLst>
                <a:gd fmla="val 16667" name="adj"/>
              </a:avLst>
            </a:prstGeom>
            <a:solidFill>
              <a:srgbClr val="FE7828"/>
            </a:solidFill>
            <a:ln>
              <a:noFill/>
            </a:ln>
          </p:spPr>
          <p:txBody>
            <a:bodyPr anchorCtr="0" anchor="t" bIns="45700" lIns="0" spcFirstLastPara="1" rIns="0" wrap="square" tIns="0">
              <a:noAutofit/>
            </a:bodyPr>
            <a:lstStyle/>
            <a:p>
              <a:pPr indent="0" lvl="0" marL="0" marR="0" rtl="0" algn="ctr">
                <a:lnSpc>
                  <a:spcPct val="100000"/>
                </a:lnSpc>
                <a:spcBef>
                  <a:spcPts val="0"/>
                </a:spcBef>
                <a:spcAft>
                  <a:spcPts val="0"/>
                </a:spcAft>
                <a:buNone/>
              </a:pPr>
              <a:r>
                <a:rPr b="1" i="0" lang="es-PE" sz="1100" u="none" cap="none" strike="noStrike">
                  <a:solidFill>
                    <a:schemeClr val="lt1"/>
                  </a:solidFill>
                  <a:latin typeface="Calibri"/>
                  <a:ea typeface="Calibri"/>
                  <a:cs typeface="Calibri"/>
                  <a:sym typeface="Calibri"/>
                </a:rPr>
                <a:t>DataSource</a:t>
              </a:r>
              <a:endParaRPr b="1" i="0" sz="1100" u="none" cap="none" strike="noStrike">
                <a:solidFill>
                  <a:schemeClr val="lt1"/>
                </a:solidFill>
                <a:latin typeface="Calibri"/>
                <a:ea typeface="Calibri"/>
                <a:cs typeface="Calibri"/>
                <a:sym typeface="Calibri"/>
              </a:endParaRPr>
            </a:p>
          </p:txBody>
        </p:sp>
        <p:cxnSp>
          <p:nvCxnSpPr>
            <p:cNvPr id="221" name="Google Shape;221;p11"/>
            <p:cNvCxnSpPr/>
            <p:nvPr/>
          </p:nvCxnSpPr>
          <p:spPr>
            <a:xfrm>
              <a:off x="7682770" y="2209086"/>
              <a:ext cx="992918" cy="0"/>
            </a:xfrm>
            <a:prstGeom prst="straightConnector1">
              <a:avLst/>
            </a:prstGeom>
            <a:noFill/>
            <a:ln cap="flat" cmpd="sng" w="9525">
              <a:solidFill>
                <a:schemeClr val="lt1"/>
              </a:solidFill>
              <a:prstDash val="solid"/>
              <a:round/>
              <a:headEnd len="sm" w="sm" type="none"/>
              <a:tailEnd len="sm" w="sm" type="none"/>
            </a:ln>
          </p:spPr>
        </p:cxnSp>
        <p:cxnSp>
          <p:nvCxnSpPr>
            <p:cNvPr id="222" name="Google Shape;222;p11"/>
            <p:cNvCxnSpPr/>
            <p:nvPr/>
          </p:nvCxnSpPr>
          <p:spPr>
            <a:xfrm>
              <a:off x="7682770" y="2351493"/>
              <a:ext cx="1049000" cy="0"/>
            </a:xfrm>
            <a:prstGeom prst="straightConnector1">
              <a:avLst/>
            </a:prstGeom>
            <a:noFill/>
            <a:ln cap="flat" cmpd="sng" w="9525">
              <a:solidFill>
                <a:schemeClr val="lt1"/>
              </a:solidFill>
              <a:prstDash val="solid"/>
              <a:round/>
              <a:headEnd len="sm" w="sm" type="none"/>
              <a:tailEnd len="sm" w="sm" type="none"/>
            </a:ln>
          </p:spPr>
        </p:cxnSp>
      </p:grpSp>
      <p:grpSp>
        <p:nvGrpSpPr>
          <p:cNvPr id="223" name="Google Shape;223;p11"/>
          <p:cNvGrpSpPr/>
          <p:nvPr/>
        </p:nvGrpSpPr>
        <p:grpSpPr>
          <a:xfrm>
            <a:off x="3972705" y="3608141"/>
            <a:ext cx="1179634" cy="693923"/>
            <a:chOff x="3972705" y="4361241"/>
            <a:chExt cx="1179634" cy="693923"/>
          </a:xfrm>
        </p:grpSpPr>
        <p:sp>
          <p:nvSpPr>
            <p:cNvPr id="224" name="Google Shape;224;p11"/>
            <p:cNvSpPr/>
            <p:nvPr/>
          </p:nvSpPr>
          <p:spPr>
            <a:xfrm>
              <a:off x="3972706" y="4361241"/>
              <a:ext cx="1179633" cy="693923"/>
            </a:xfrm>
            <a:prstGeom prst="roundRect">
              <a:avLst>
                <a:gd fmla="val 16667" name="adj"/>
              </a:avLst>
            </a:prstGeom>
            <a:solidFill>
              <a:srgbClr val="FE7828"/>
            </a:solidFill>
            <a:ln>
              <a:noFill/>
            </a:ln>
          </p:spPr>
          <p:txBody>
            <a:bodyPr anchorCtr="0" anchor="t" bIns="45700" lIns="0" spcFirstLastPara="1" rIns="0" wrap="square" tIns="0">
              <a:noAutofit/>
            </a:bodyPr>
            <a:lstStyle/>
            <a:p>
              <a:pPr indent="0" lvl="0" marL="0" marR="0" rtl="0" algn="ctr">
                <a:lnSpc>
                  <a:spcPct val="100000"/>
                </a:lnSpc>
                <a:spcBef>
                  <a:spcPts val="0"/>
                </a:spcBef>
                <a:spcAft>
                  <a:spcPts val="0"/>
                </a:spcAft>
                <a:buNone/>
              </a:pPr>
              <a:r>
                <a:rPr b="1" i="0" lang="es-PE" sz="1100" u="none" cap="none" strike="noStrike">
                  <a:solidFill>
                    <a:schemeClr val="lt1"/>
                  </a:solidFill>
                  <a:latin typeface="Calibri"/>
                  <a:ea typeface="Calibri"/>
                  <a:cs typeface="Calibri"/>
                  <a:sym typeface="Calibri"/>
                </a:rPr>
                <a:t>TransferObject</a:t>
              </a:r>
              <a:endParaRPr b="1" i="0" sz="1100" u="none" cap="none" strike="noStrike">
                <a:solidFill>
                  <a:schemeClr val="lt1"/>
                </a:solidFill>
                <a:latin typeface="Calibri"/>
                <a:ea typeface="Calibri"/>
                <a:cs typeface="Calibri"/>
                <a:sym typeface="Calibri"/>
              </a:endParaRPr>
            </a:p>
          </p:txBody>
        </p:sp>
        <p:cxnSp>
          <p:nvCxnSpPr>
            <p:cNvPr id="225" name="Google Shape;225;p11"/>
            <p:cNvCxnSpPr/>
            <p:nvPr/>
          </p:nvCxnSpPr>
          <p:spPr>
            <a:xfrm>
              <a:off x="3972705" y="4615008"/>
              <a:ext cx="1179634" cy="0"/>
            </a:xfrm>
            <a:prstGeom prst="straightConnector1">
              <a:avLst/>
            </a:prstGeom>
            <a:noFill/>
            <a:ln cap="flat" cmpd="sng" w="9525">
              <a:solidFill>
                <a:schemeClr val="lt1"/>
              </a:solidFill>
              <a:prstDash val="solid"/>
              <a:round/>
              <a:headEnd len="sm" w="sm" type="none"/>
              <a:tailEnd len="sm" w="sm" type="none"/>
            </a:ln>
          </p:spPr>
        </p:cxnSp>
        <p:cxnSp>
          <p:nvCxnSpPr>
            <p:cNvPr id="226" name="Google Shape;226;p11"/>
            <p:cNvCxnSpPr/>
            <p:nvPr/>
          </p:nvCxnSpPr>
          <p:spPr>
            <a:xfrm>
              <a:off x="3972705" y="4757415"/>
              <a:ext cx="1179634" cy="0"/>
            </a:xfrm>
            <a:prstGeom prst="straightConnector1">
              <a:avLst/>
            </a:prstGeom>
            <a:noFill/>
            <a:ln cap="flat" cmpd="sng" w="9525">
              <a:solidFill>
                <a:schemeClr val="lt1"/>
              </a:solidFill>
              <a:prstDash val="solid"/>
              <a:round/>
              <a:headEnd len="sm" w="sm" type="none"/>
              <a:tailEnd len="sm" w="sm" type="none"/>
            </a:ln>
          </p:spPr>
        </p:cxnSp>
      </p:gr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p:nvPr/>
        </p:nvSpPr>
        <p:spPr>
          <a:xfrm>
            <a:off x="0" y="0"/>
            <a:ext cx="9144000" cy="5715000"/>
          </a:xfrm>
          <a:prstGeom prst="rect">
            <a:avLst/>
          </a:prstGeom>
          <a:solidFill>
            <a:srgbClr val="8087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92" u="none" cap="none" strike="noStrike">
              <a:solidFill>
                <a:schemeClr val="lt1"/>
              </a:solidFill>
              <a:latin typeface="Arial"/>
              <a:ea typeface="Arial"/>
              <a:cs typeface="Arial"/>
              <a:sym typeface="Arial"/>
            </a:endParaRPr>
          </a:p>
        </p:txBody>
      </p:sp>
      <p:sp>
        <p:nvSpPr>
          <p:cNvPr id="233" name="Google Shape;233;p34"/>
          <p:cNvSpPr txBox="1"/>
          <p:nvPr/>
        </p:nvSpPr>
        <p:spPr>
          <a:xfrm>
            <a:off x="1008063" y="3169972"/>
            <a:ext cx="5993558" cy="3877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1" i="0" lang="es-PE" sz="2800" u="none" cap="none" strike="noStrike">
                <a:solidFill>
                  <a:schemeClr val="lt1"/>
                </a:solidFill>
                <a:latin typeface="Arial"/>
                <a:ea typeface="Arial"/>
                <a:cs typeface="Arial"/>
                <a:sym typeface="Arial"/>
              </a:rPr>
              <a:t>RESUMEN</a:t>
            </a:r>
            <a:endParaRPr/>
          </a:p>
        </p:txBody>
      </p:sp>
      <p:pic>
        <p:nvPicPr>
          <p:cNvPr id="234" name="Google Shape;234;p34"/>
          <p:cNvPicPr preferRelativeResize="0"/>
          <p:nvPr/>
        </p:nvPicPr>
        <p:blipFill rotWithShape="1">
          <a:blip r:embed="rId3">
            <a:alphaModFix/>
          </a:blip>
          <a:srcRect b="0" l="0" r="0" t="0"/>
          <a:stretch/>
        </p:blipFill>
        <p:spPr>
          <a:xfrm>
            <a:off x="1008063" y="2869612"/>
            <a:ext cx="195423" cy="20125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grpSp>
        <p:nvGrpSpPr>
          <p:cNvPr id="239" name="Google Shape;239;p13"/>
          <p:cNvGrpSpPr/>
          <p:nvPr/>
        </p:nvGrpSpPr>
        <p:grpSpPr>
          <a:xfrm>
            <a:off x="1127066" y="1929689"/>
            <a:ext cx="6927076" cy="3028150"/>
            <a:chOff x="1127066" y="1854872"/>
            <a:chExt cx="6927076" cy="3028150"/>
          </a:xfrm>
        </p:grpSpPr>
        <p:sp>
          <p:nvSpPr>
            <p:cNvPr id="240" name="Google Shape;240;p13"/>
            <p:cNvSpPr/>
            <p:nvPr/>
          </p:nvSpPr>
          <p:spPr>
            <a:xfrm>
              <a:off x="6671655" y="1854872"/>
              <a:ext cx="1382487" cy="1426028"/>
            </a:xfrm>
            <a:prstGeom prst="roundRect">
              <a:avLst>
                <a:gd fmla="val 11255" name="adj"/>
              </a:avLst>
            </a:prstGeom>
            <a:solidFill>
              <a:srgbClr val="7150A0"/>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rPr b="0" i="0" lang="es-PE" sz="1400" u="none" cap="none" strike="noStrike">
                  <a:solidFill>
                    <a:schemeClr val="lt1"/>
                  </a:solidFill>
                  <a:latin typeface="Calibri"/>
                  <a:ea typeface="Calibri"/>
                  <a:cs typeface="Calibri"/>
                  <a:sym typeface="Calibri"/>
                </a:rPr>
                <a:t>Servidor de Base de Datos</a:t>
              </a:r>
              <a:endParaRPr/>
            </a:p>
          </p:txBody>
        </p:sp>
        <p:grpSp>
          <p:nvGrpSpPr>
            <p:cNvPr id="241" name="Google Shape;241;p13"/>
            <p:cNvGrpSpPr/>
            <p:nvPr/>
          </p:nvGrpSpPr>
          <p:grpSpPr>
            <a:xfrm>
              <a:off x="2700604" y="2011030"/>
              <a:ext cx="3780000" cy="1113712"/>
              <a:chOff x="2682000" y="2053227"/>
              <a:chExt cx="3780000" cy="1113712"/>
            </a:xfrm>
          </p:grpSpPr>
          <p:sp>
            <p:nvSpPr>
              <p:cNvPr id="242" name="Google Shape;242;p13"/>
              <p:cNvSpPr/>
              <p:nvPr/>
            </p:nvSpPr>
            <p:spPr>
              <a:xfrm>
                <a:off x="2682000" y="2053227"/>
                <a:ext cx="3780000" cy="540000"/>
              </a:xfrm>
              <a:prstGeom prst="rightArrow">
                <a:avLst>
                  <a:gd fmla="val 50000" name="adj1"/>
                  <a:gd fmla="val 50000" name="adj2"/>
                </a:avLst>
              </a:prstGeom>
              <a:solidFill>
                <a:srgbClr val="00B2C2"/>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rPr b="0" i="0" lang="es-PE" sz="1400" u="none" cap="none" strike="noStrike">
                    <a:solidFill>
                      <a:schemeClr val="lt1"/>
                    </a:solidFill>
                    <a:latin typeface="Calibri"/>
                    <a:ea typeface="Calibri"/>
                    <a:cs typeface="Calibri"/>
                    <a:sym typeface="Calibri"/>
                  </a:rPr>
                  <a:t>Solicitud de servicio (Instrucción en SQL)</a:t>
                </a:r>
                <a:endParaRPr/>
              </a:p>
            </p:txBody>
          </p:sp>
          <p:sp>
            <p:nvSpPr>
              <p:cNvPr id="243" name="Google Shape;243;p13"/>
              <p:cNvSpPr/>
              <p:nvPr/>
            </p:nvSpPr>
            <p:spPr>
              <a:xfrm>
                <a:off x="2682000" y="2626939"/>
                <a:ext cx="3780000" cy="540000"/>
              </a:xfrm>
              <a:prstGeom prst="leftArrow">
                <a:avLst>
                  <a:gd fmla="val 50000" name="adj1"/>
                  <a:gd fmla="val 50000" name="adj2"/>
                </a:avLst>
              </a:prstGeom>
              <a:solidFill>
                <a:srgbClr val="00B2C2"/>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rPr b="0" i="0" lang="es-PE" sz="1400" u="none" cap="none" strike="noStrike">
                    <a:solidFill>
                      <a:schemeClr val="lt1"/>
                    </a:solidFill>
                    <a:latin typeface="Calibri"/>
                    <a:ea typeface="Calibri"/>
                    <a:cs typeface="Calibri"/>
                    <a:sym typeface="Calibri"/>
                  </a:rPr>
                  <a:t>Respuesta</a:t>
                </a:r>
                <a:endParaRPr b="0" i="0" sz="1400" u="none" cap="none" strike="noStrike">
                  <a:solidFill>
                    <a:schemeClr val="lt1"/>
                  </a:solidFill>
                  <a:latin typeface="Calibri"/>
                  <a:ea typeface="Calibri"/>
                  <a:cs typeface="Calibri"/>
                  <a:sym typeface="Calibri"/>
                </a:endParaRPr>
              </a:p>
            </p:txBody>
          </p:sp>
        </p:grpSp>
        <p:sp>
          <p:nvSpPr>
            <p:cNvPr id="244" name="Google Shape;244;p13"/>
            <p:cNvSpPr txBox="1"/>
            <p:nvPr/>
          </p:nvSpPr>
          <p:spPr>
            <a:xfrm>
              <a:off x="1127066" y="3374917"/>
              <a:ext cx="1369644" cy="107721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PE" sz="1400" u="none" cap="none" strike="noStrike">
                  <a:solidFill>
                    <a:schemeClr val="dk1"/>
                  </a:solidFill>
                  <a:latin typeface="Calibri"/>
                  <a:ea typeface="Calibri"/>
                  <a:cs typeface="Calibri"/>
                  <a:sym typeface="Calibri"/>
                </a:rPr>
                <a:t>Objetos Java</a:t>
              </a:r>
              <a:endParaRPr/>
            </a:p>
            <a:p>
              <a:pPr indent="0" lvl="0" marL="0" marR="0" rtl="0" algn="l">
                <a:lnSpc>
                  <a:spcPct val="100000"/>
                </a:lnSpc>
                <a:spcBef>
                  <a:spcPts val="0"/>
                </a:spcBef>
                <a:spcAft>
                  <a:spcPts val="0"/>
                </a:spcAft>
                <a:buNone/>
              </a:pPr>
              <a:r>
                <a:rPr b="1" i="0" lang="es-PE" sz="1400" u="none" cap="none" strike="noStrike">
                  <a:solidFill>
                    <a:srgbClr val="EE4539"/>
                  </a:solidFill>
                  <a:latin typeface="Calibri"/>
                  <a:ea typeface="Calibri"/>
                  <a:cs typeface="Calibri"/>
                  <a:sym typeface="Calibri"/>
                </a:rPr>
                <a:t>Uso de patrones para la optimización de aplicaciones Java.</a:t>
              </a:r>
              <a:endParaRPr/>
            </a:p>
          </p:txBody>
        </p:sp>
        <p:sp>
          <p:nvSpPr>
            <p:cNvPr id="245" name="Google Shape;245;p13"/>
            <p:cNvSpPr txBox="1"/>
            <p:nvPr/>
          </p:nvSpPr>
          <p:spPr>
            <a:xfrm>
              <a:off x="6671655" y="3374917"/>
              <a:ext cx="1366752" cy="150810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PE" sz="1400" u="none" cap="none" strike="noStrike">
                  <a:solidFill>
                    <a:schemeClr val="dk1"/>
                  </a:solidFill>
                  <a:latin typeface="Calibri"/>
                  <a:ea typeface="Calibri"/>
                  <a:cs typeface="Calibri"/>
                  <a:sym typeface="Calibri"/>
                </a:rPr>
                <a:t>Oracle DB</a:t>
              </a:r>
              <a:endParaRPr/>
            </a:p>
            <a:p>
              <a:pPr indent="0" lvl="0" marL="0" marR="0" rtl="0" algn="l">
                <a:lnSpc>
                  <a:spcPct val="100000"/>
                </a:lnSpc>
                <a:spcBef>
                  <a:spcPts val="0"/>
                </a:spcBef>
                <a:spcAft>
                  <a:spcPts val="0"/>
                </a:spcAft>
                <a:buNone/>
              </a:pPr>
              <a:r>
                <a:rPr b="0" i="0" lang="es-PE" sz="1400" u="none" cap="none" strike="noStrike">
                  <a:solidFill>
                    <a:schemeClr val="dk1"/>
                  </a:solidFill>
                  <a:latin typeface="Calibri"/>
                  <a:ea typeface="Calibri"/>
                  <a:cs typeface="Calibri"/>
                  <a:sym typeface="Calibri"/>
                </a:rPr>
                <a:t>MS SQL Server</a:t>
              </a:r>
              <a:endParaRPr/>
            </a:p>
            <a:p>
              <a:pPr indent="0" lvl="0" marL="0" marR="0" rtl="0" algn="l">
                <a:lnSpc>
                  <a:spcPct val="100000"/>
                </a:lnSpc>
                <a:spcBef>
                  <a:spcPts val="0"/>
                </a:spcBef>
                <a:spcAft>
                  <a:spcPts val="0"/>
                </a:spcAft>
                <a:buNone/>
              </a:pPr>
              <a:r>
                <a:rPr b="0" i="0" lang="es-PE" sz="1400" u="none" cap="none" strike="noStrike">
                  <a:solidFill>
                    <a:schemeClr val="dk1"/>
                  </a:solidFill>
                  <a:latin typeface="Calibri"/>
                  <a:ea typeface="Calibri"/>
                  <a:cs typeface="Calibri"/>
                  <a:sym typeface="Calibri"/>
                </a:rPr>
                <a:t>MS Access</a:t>
              </a:r>
              <a:endParaRPr/>
            </a:p>
            <a:p>
              <a:pPr indent="0" lvl="0" marL="0" marR="0" rtl="0" algn="l">
                <a:lnSpc>
                  <a:spcPct val="100000"/>
                </a:lnSpc>
                <a:spcBef>
                  <a:spcPts val="0"/>
                </a:spcBef>
                <a:spcAft>
                  <a:spcPts val="0"/>
                </a:spcAft>
                <a:buNone/>
              </a:pPr>
              <a:r>
                <a:rPr b="0" i="0" lang="es-PE" sz="1400" u="none" cap="none" strike="noStrike">
                  <a:solidFill>
                    <a:schemeClr val="dk1"/>
                  </a:solidFill>
                  <a:latin typeface="Calibri"/>
                  <a:ea typeface="Calibri"/>
                  <a:cs typeface="Calibri"/>
                  <a:sym typeface="Calibri"/>
                </a:rPr>
                <a:t>DB2</a:t>
              </a:r>
              <a:endParaRPr/>
            </a:p>
            <a:p>
              <a:pPr indent="0" lvl="0" marL="0" marR="0" rtl="0" algn="l">
                <a:lnSpc>
                  <a:spcPct val="100000"/>
                </a:lnSpc>
                <a:spcBef>
                  <a:spcPts val="0"/>
                </a:spcBef>
                <a:spcAft>
                  <a:spcPts val="0"/>
                </a:spcAft>
                <a:buNone/>
              </a:pPr>
              <a:r>
                <a:rPr b="0" i="0" lang="es-PE" sz="1400" u="none" cap="none" strike="noStrike">
                  <a:solidFill>
                    <a:schemeClr val="dk1"/>
                  </a:solidFill>
                  <a:latin typeface="Calibri"/>
                  <a:ea typeface="Calibri"/>
                  <a:cs typeface="Calibri"/>
                  <a:sym typeface="Calibri"/>
                </a:rPr>
                <a:t>Informix</a:t>
              </a:r>
              <a:endParaRPr/>
            </a:p>
            <a:p>
              <a:pPr indent="0" lvl="0" marL="0" marR="0" rtl="0" algn="l">
                <a:lnSpc>
                  <a:spcPct val="100000"/>
                </a:lnSpc>
                <a:spcBef>
                  <a:spcPts val="0"/>
                </a:spcBef>
                <a:spcAft>
                  <a:spcPts val="0"/>
                </a:spcAft>
                <a:buNone/>
              </a:pPr>
              <a:r>
                <a:rPr b="0" i="0" lang="es-PE" sz="1400" u="none" cap="none" strike="noStrike">
                  <a:solidFill>
                    <a:schemeClr val="dk1"/>
                  </a:solidFill>
                  <a:latin typeface="Calibri"/>
                  <a:ea typeface="Calibri"/>
                  <a:cs typeface="Calibri"/>
                  <a:sym typeface="Calibri"/>
                </a:rPr>
                <a:t>Sybase DB</a:t>
              </a:r>
              <a:endParaRPr/>
            </a:p>
            <a:p>
              <a:pPr indent="0" lvl="0" marL="0" marR="0" rtl="0" algn="l">
                <a:lnSpc>
                  <a:spcPct val="100000"/>
                </a:lnSpc>
                <a:spcBef>
                  <a:spcPts val="0"/>
                </a:spcBef>
                <a:spcAft>
                  <a:spcPts val="0"/>
                </a:spcAft>
                <a:buNone/>
              </a:pPr>
              <a:r>
                <a:rPr b="0" i="0" lang="es-PE" sz="1400" u="none" cap="none" strike="noStrike">
                  <a:solidFill>
                    <a:schemeClr val="dk1"/>
                  </a:solidFill>
                  <a:latin typeface="Calibri"/>
                  <a:ea typeface="Calibri"/>
                  <a:cs typeface="Calibri"/>
                  <a:sym typeface="Calibri"/>
                </a:rPr>
                <a:t>…</a:t>
              </a:r>
              <a:endParaRPr/>
            </a:p>
          </p:txBody>
        </p:sp>
        <p:sp>
          <p:nvSpPr>
            <p:cNvPr id="246" name="Google Shape;246;p13"/>
            <p:cNvSpPr/>
            <p:nvPr/>
          </p:nvSpPr>
          <p:spPr>
            <a:xfrm>
              <a:off x="1127066" y="1854872"/>
              <a:ext cx="1382487" cy="1426028"/>
            </a:xfrm>
            <a:prstGeom prst="roundRect">
              <a:avLst>
                <a:gd fmla="val 11255" name="adj"/>
              </a:avLst>
            </a:prstGeom>
            <a:solidFill>
              <a:srgbClr val="7150A0"/>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rPr b="0" i="0" lang="es-PE" sz="1400" u="none" cap="none" strike="noStrike">
                  <a:solidFill>
                    <a:schemeClr val="lt1"/>
                  </a:solidFill>
                  <a:latin typeface="Calibri"/>
                  <a:ea typeface="Calibri"/>
                  <a:cs typeface="Calibri"/>
                  <a:sym typeface="Calibri"/>
                </a:rPr>
                <a:t>Aplicación</a:t>
              </a:r>
              <a:endParaRPr/>
            </a:p>
            <a:p>
              <a:pPr indent="0" lvl="0" marL="0" marR="0" rtl="0" algn="ctr">
                <a:lnSpc>
                  <a:spcPct val="100000"/>
                </a:lnSpc>
                <a:spcBef>
                  <a:spcPts val="0"/>
                </a:spcBef>
                <a:spcAft>
                  <a:spcPts val="0"/>
                </a:spcAft>
                <a:buNone/>
              </a:pPr>
              <a:r>
                <a:rPr b="0" i="0" lang="es-PE" sz="1400" u="none" cap="none" strike="noStrike">
                  <a:solidFill>
                    <a:schemeClr val="lt1"/>
                  </a:solidFill>
                  <a:latin typeface="Calibri"/>
                  <a:ea typeface="Calibri"/>
                  <a:cs typeface="Calibri"/>
                  <a:sym typeface="Calibri"/>
                </a:rPr>
                <a:t>Java</a:t>
              </a:r>
              <a:endParaRPr/>
            </a:p>
          </p:txBody>
        </p:sp>
      </p:grpSp>
      <p:sp>
        <p:nvSpPr>
          <p:cNvPr id="247" name="Google Shape;247;p13"/>
          <p:cNvSpPr/>
          <p:nvPr/>
        </p:nvSpPr>
        <p:spPr>
          <a:xfrm>
            <a:off x="503237" y="376836"/>
            <a:ext cx="6226425"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i="0" lang="es-PE" sz="1000" u="none" cap="none" strike="noStrike">
                <a:solidFill>
                  <a:srgbClr val="7F7F7F"/>
                </a:solidFill>
                <a:latin typeface="Calibri"/>
                <a:ea typeface="Calibri"/>
                <a:cs typeface="Calibri"/>
                <a:sym typeface="Calibri"/>
              </a:rPr>
              <a:t>+ </a:t>
            </a:r>
            <a:r>
              <a:rPr b="0" i="0" lang="es-PE" sz="1000" u="none" cap="none" strike="noStrike">
                <a:solidFill>
                  <a:srgbClr val="A5A5A5"/>
                </a:solidFill>
                <a:latin typeface="Calibri"/>
                <a:ea typeface="Calibri"/>
                <a:cs typeface="Calibri"/>
                <a:sym typeface="Calibri"/>
              </a:rPr>
              <a:t>RESUMEN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5"/>
          <p:cNvSpPr/>
          <p:nvPr/>
        </p:nvSpPr>
        <p:spPr>
          <a:xfrm>
            <a:off x="0" y="0"/>
            <a:ext cx="9144000" cy="5715000"/>
          </a:xfrm>
          <a:prstGeom prst="rect">
            <a:avLst/>
          </a:prstGeom>
          <a:solidFill>
            <a:srgbClr val="8087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92" u="none" cap="none" strike="noStrike">
              <a:solidFill>
                <a:schemeClr val="lt1"/>
              </a:solidFill>
              <a:latin typeface="Arial"/>
              <a:ea typeface="Arial"/>
              <a:cs typeface="Arial"/>
              <a:sym typeface="Arial"/>
            </a:endParaRPr>
          </a:p>
        </p:txBody>
      </p:sp>
      <p:sp>
        <p:nvSpPr>
          <p:cNvPr id="254" name="Google Shape;254;p35"/>
          <p:cNvSpPr txBox="1"/>
          <p:nvPr/>
        </p:nvSpPr>
        <p:spPr>
          <a:xfrm>
            <a:off x="1008063" y="3169972"/>
            <a:ext cx="5993558" cy="775597"/>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PE" sz="2800" u="none" cap="none" strike="noStrike">
                <a:solidFill>
                  <a:schemeClr val="lt1"/>
                </a:solidFill>
                <a:latin typeface="Arial"/>
                <a:ea typeface="Arial"/>
                <a:cs typeface="Arial"/>
                <a:sym typeface="Arial"/>
              </a:rPr>
              <a:t>BASE DE DATOS CON JAVA</a:t>
            </a:r>
            <a:br>
              <a:rPr b="0" i="0" lang="es-PE" sz="2800" u="none" cap="none" strike="noStrike">
                <a:solidFill>
                  <a:schemeClr val="lt1"/>
                </a:solidFill>
                <a:latin typeface="Arial"/>
                <a:ea typeface="Arial"/>
                <a:cs typeface="Arial"/>
                <a:sym typeface="Arial"/>
              </a:rPr>
            </a:br>
            <a:r>
              <a:rPr b="1" i="0" lang="es-PE" sz="2800" u="none" cap="none" strike="noStrike">
                <a:solidFill>
                  <a:schemeClr val="lt1"/>
                </a:solidFill>
                <a:latin typeface="Arial"/>
                <a:ea typeface="Arial"/>
                <a:cs typeface="Arial"/>
                <a:sym typeface="Arial"/>
              </a:rPr>
              <a:t>(TAREA)</a:t>
            </a:r>
            <a:endParaRPr/>
          </a:p>
        </p:txBody>
      </p:sp>
      <p:pic>
        <p:nvPicPr>
          <p:cNvPr id="255" name="Google Shape;255;p35"/>
          <p:cNvPicPr preferRelativeResize="0"/>
          <p:nvPr/>
        </p:nvPicPr>
        <p:blipFill rotWithShape="1">
          <a:blip r:embed="rId3">
            <a:alphaModFix/>
          </a:blip>
          <a:srcRect b="0" l="0" r="0" t="0"/>
          <a:stretch/>
        </p:blipFill>
        <p:spPr>
          <a:xfrm>
            <a:off x="1008063" y="2869612"/>
            <a:ext cx="195423" cy="20125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6"/>
          <p:cNvSpPr/>
          <p:nvPr/>
        </p:nvSpPr>
        <p:spPr>
          <a:xfrm>
            <a:off x="683568" y="481236"/>
            <a:ext cx="909992" cy="19389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1" i="0" lang="es-PE" sz="1400" u="none" cap="none" strike="noStrike">
                <a:solidFill>
                  <a:srgbClr val="00B1C3"/>
                </a:solidFill>
                <a:latin typeface="Calibri"/>
                <a:ea typeface="Calibri"/>
                <a:cs typeface="Calibri"/>
                <a:sym typeface="Calibri"/>
              </a:rPr>
              <a:t>TAREA</a:t>
            </a:r>
            <a:endParaRPr b="1" i="0" sz="1600" u="none" cap="none" strike="noStrike">
              <a:solidFill>
                <a:srgbClr val="00B1C3"/>
              </a:solidFill>
              <a:latin typeface="Calibri"/>
              <a:ea typeface="Calibri"/>
              <a:cs typeface="Calibri"/>
              <a:sym typeface="Calibri"/>
            </a:endParaRPr>
          </a:p>
        </p:txBody>
      </p:sp>
      <p:grpSp>
        <p:nvGrpSpPr>
          <p:cNvPr id="261" name="Google Shape;261;p36"/>
          <p:cNvGrpSpPr/>
          <p:nvPr/>
        </p:nvGrpSpPr>
        <p:grpSpPr>
          <a:xfrm>
            <a:off x="514858" y="499074"/>
            <a:ext cx="131794" cy="132296"/>
            <a:chOff x="511902" y="912279"/>
            <a:chExt cx="281320" cy="282391"/>
          </a:xfrm>
        </p:grpSpPr>
        <p:sp>
          <p:nvSpPr>
            <p:cNvPr id="262" name="Google Shape;262;p36"/>
            <p:cNvSpPr/>
            <p:nvPr/>
          </p:nvSpPr>
          <p:spPr>
            <a:xfrm rot="5400000">
              <a:off x="511366" y="912814"/>
              <a:ext cx="282391" cy="281320"/>
            </a:xfrm>
            <a:prstGeom prst="ellipse">
              <a:avLst/>
            </a:prstGeom>
            <a:solidFill>
              <a:srgbClr val="00B1C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92" u="none" cap="none" strike="noStrike">
                <a:solidFill>
                  <a:schemeClr val="lt1"/>
                </a:solidFill>
                <a:latin typeface="Arial"/>
                <a:ea typeface="Arial"/>
                <a:cs typeface="Arial"/>
                <a:sym typeface="Arial"/>
              </a:endParaRPr>
            </a:p>
          </p:txBody>
        </p:sp>
        <p:pic>
          <p:nvPicPr>
            <p:cNvPr id="263" name="Google Shape;263;p36"/>
            <p:cNvPicPr preferRelativeResize="0"/>
            <p:nvPr/>
          </p:nvPicPr>
          <p:blipFill rotWithShape="1">
            <a:blip r:embed="rId3">
              <a:alphaModFix/>
            </a:blip>
            <a:srcRect b="0" l="0" r="0" t="0"/>
            <a:stretch/>
          </p:blipFill>
          <p:spPr>
            <a:xfrm rot="5400000">
              <a:off x="578093" y="979007"/>
              <a:ext cx="148937" cy="148937"/>
            </a:xfrm>
            <a:prstGeom prst="rect">
              <a:avLst/>
            </a:prstGeom>
            <a:noFill/>
            <a:ln>
              <a:noFill/>
            </a:ln>
          </p:spPr>
        </p:pic>
      </p:grpSp>
      <p:sp>
        <p:nvSpPr>
          <p:cNvPr id="264" name="Google Shape;264;p36"/>
          <p:cNvSpPr/>
          <p:nvPr/>
        </p:nvSpPr>
        <p:spPr>
          <a:xfrm>
            <a:off x="503238" y="912813"/>
            <a:ext cx="8172450" cy="4321175"/>
          </a:xfrm>
          <a:prstGeom prst="rect">
            <a:avLst/>
          </a:prstGeom>
          <a:solidFill>
            <a:srgbClr val="D1EFF4">
              <a:alpha val="40784"/>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92" u="none" cap="none" strike="noStrike">
              <a:solidFill>
                <a:schemeClr val="lt1"/>
              </a:solidFill>
              <a:latin typeface="Arial"/>
              <a:ea typeface="Arial"/>
              <a:cs typeface="Arial"/>
              <a:sym typeface="Arial"/>
            </a:endParaRPr>
          </a:p>
        </p:txBody>
      </p:sp>
      <p:sp>
        <p:nvSpPr>
          <p:cNvPr id="265" name="Google Shape;265;p36"/>
          <p:cNvSpPr/>
          <p:nvPr/>
        </p:nvSpPr>
        <p:spPr>
          <a:xfrm>
            <a:off x="684213" y="1245204"/>
            <a:ext cx="7535555" cy="463204"/>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1400"/>
              <a:buFont typeface="Arial"/>
              <a:buNone/>
            </a:pPr>
            <a:r>
              <a:rPr b="1" i="0" lang="es-PE" sz="1400" u="none" cap="none" strike="noStrike">
                <a:solidFill>
                  <a:schemeClr val="dk1"/>
                </a:solidFill>
                <a:latin typeface="Calibri"/>
                <a:ea typeface="Calibri"/>
                <a:cs typeface="Calibri"/>
                <a:sym typeface="Calibri"/>
              </a:rPr>
              <a:t>OBJETIVO</a:t>
            </a:r>
            <a:endParaRPr/>
          </a:p>
          <a:p>
            <a:pPr indent="0" lvl="0" marL="0" marR="0" rtl="0" algn="l">
              <a:lnSpc>
                <a:spcPct val="90000"/>
              </a:lnSpc>
              <a:spcBef>
                <a:spcPts val="490"/>
              </a:spcBef>
              <a:spcAft>
                <a:spcPts val="0"/>
              </a:spcAft>
              <a:buNone/>
            </a:pPr>
            <a:r>
              <a:rPr b="0" i="0" lang="es-PE" sz="1400" u="none" cap="none" strike="noStrike">
                <a:solidFill>
                  <a:schemeClr val="dk1"/>
                </a:solidFill>
                <a:latin typeface="Calibri"/>
                <a:ea typeface="Calibri"/>
                <a:cs typeface="Calibri"/>
                <a:sym typeface="Calibri"/>
              </a:rPr>
              <a:t>Reconocer el uso de patrones para desarrollar aplicaciones Java.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7"/>
          <p:cNvSpPr/>
          <p:nvPr/>
        </p:nvSpPr>
        <p:spPr>
          <a:xfrm>
            <a:off x="683568" y="481236"/>
            <a:ext cx="909992" cy="19389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1" i="0" lang="es-PE" sz="1400" u="none" cap="none" strike="noStrike">
                <a:solidFill>
                  <a:srgbClr val="00B1C3"/>
                </a:solidFill>
                <a:latin typeface="Calibri"/>
                <a:ea typeface="Calibri"/>
                <a:cs typeface="Calibri"/>
                <a:sym typeface="Calibri"/>
              </a:rPr>
              <a:t>TAREA</a:t>
            </a:r>
            <a:endParaRPr b="1" i="0" sz="1600" u="none" cap="none" strike="noStrike">
              <a:solidFill>
                <a:srgbClr val="00B1C3"/>
              </a:solidFill>
              <a:latin typeface="Calibri"/>
              <a:ea typeface="Calibri"/>
              <a:cs typeface="Calibri"/>
              <a:sym typeface="Calibri"/>
            </a:endParaRPr>
          </a:p>
        </p:txBody>
      </p:sp>
      <p:grpSp>
        <p:nvGrpSpPr>
          <p:cNvPr id="271" name="Google Shape;271;p37"/>
          <p:cNvGrpSpPr/>
          <p:nvPr/>
        </p:nvGrpSpPr>
        <p:grpSpPr>
          <a:xfrm>
            <a:off x="514858" y="499074"/>
            <a:ext cx="131794" cy="132296"/>
            <a:chOff x="511902" y="912279"/>
            <a:chExt cx="281320" cy="282391"/>
          </a:xfrm>
        </p:grpSpPr>
        <p:sp>
          <p:nvSpPr>
            <p:cNvPr id="272" name="Google Shape;272;p37"/>
            <p:cNvSpPr/>
            <p:nvPr/>
          </p:nvSpPr>
          <p:spPr>
            <a:xfrm rot="5400000">
              <a:off x="511366" y="912814"/>
              <a:ext cx="282391" cy="281320"/>
            </a:xfrm>
            <a:prstGeom prst="ellipse">
              <a:avLst/>
            </a:prstGeom>
            <a:solidFill>
              <a:srgbClr val="00B1C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92" u="none" cap="none" strike="noStrike">
                <a:solidFill>
                  <a:schemeClr val="lt1"/>
                </a:solidFill>
                <a:latin typeface="Arial"/>
                <a:ea typeface="Arial"/>
                <a:cs typeface="Arial"/>
                <a:sym typeface="Arial"/>
              </a:endParaRPr>
            </a:p>
          </p:txBody>
        </p:sp>
        <p:pic>
          <p:nvPicPr>
            <p:cNvPr id="273" name="Google Shape;273;p37"/>
            <p:cNvPicPr preferRelativeResize="0"/>
            <p:nvPr/>
          </p:nvPicPr>
          <p:blipFill rotWithShape="1">
            <a:blip r:embed="rId3">
              <a:alphaModFix/>
            </a:blip>
            <a:srcRect b="0" l="0" r="0" t="0"/>
            <a:stretch/>
          </p:blipFill>
          <p:spPr>
            <a:xfrm rot="5400000">
              <a:off x="578093" y="979007"/>
              <a:ext cx="148937" cy="148937"/>
            </a:xfrm>
            <a:prstGeom prst="rect">
              <a:avLst/>
            </a:prstGeom>
            <a:noFill/>
            <a:ln>
              <a:noFill/>
            </a:ln>
          </p:spPr>
        </p:pic>
      </p:grpSp>
      <p:sp>
        <p:nvSpPr>
          <p:cNvPr id="274" name="Google Shape;274;p37"/>
          <p:cNvSpPr/>
          <p:nvPr/>
        </p:nvSpPr>
        <p:spPr>
          <a:xfrm>
            <a:off x="503238" y="912813"/>
            <a:ext cx="8172450" cy="4321175"/>
          </a:xfrm>
          <a:prstGeom prst="rect">
            <a:avLst/>
          </a:prstGeom>
          <a:solidFill>
            <a:srgbClr val="D1EFF4">
              <a:alpha val="40784"/>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92" u="none" cap="none" strike="noStrike">
              <a:solidFill>
                <a:schemeClr val="lt1"/>
              </a:solidFill>
              <a:latin typeface="Arial"/>
              <a:ea typeface="Arial"/>
              <a:cs typeface="Arial"/>
              <a:sym typeface="Arial"/>
            </a:endParaRPr>
          </a:p>
        </p:txBody>
      </p:sp>
      <p:sp>
        <p:nvSpPr>
          <p:cNvPr id="275" name="Google Shape;275;p37"/>
          <p:cNvSpPr/>
          <p:nvPr/>
        </p:nvSpPr>
        <p:spPr>
          <a:xfrm>
            <a:off x="684213" y="1245204"/>
            <a:ext cx="7535555" cy="107721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PE" sz="1400" u="none" cap="none" strike="noStrike">
                <a:solidFill>
                  <a:schemeClr val="dk1"/>
                </a:solidFill>
                <a:latin typeface="Calibri"/>
                <a:ea typeface="Calibri"/>
                <a:cs typeface="Calibri"/>
                <a:sym typeface="Calibri"/>
              </a:rPr>
              <a:t>Desarrollar una aplicación que permita ingresar al sistema usando usuario y password de una tabla de base de datos  usando patrones para usar cualquier a de los componentes: </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184150" lvl="0" marL="184150" marR="0" rtl="0" algn="l">
              <a:lnSpc>
                <a:spcPct val="100000"/>
              </a:lnSpc>
              <a:spcBef>
                <a:spcPts val="0"/>
              </a:spcBef>
              <a:spcAft>
                <a:spcPts val="0"/>
              </a:spcAft>
              <a:buClr>
                <a:srgbClr val="000000"/>
              </a:buClr>
              <a:buSzPts val="1400"/>
              <a:buFont typeface="Arial"/>
              <a:buChar char="•"/>
            </a:pPr>
            <a:r>
              <a:rPr b="0" i="0" lang="es-PE" sz="1400" u="none" cap="none" strike="noStrike">
                <a:solidFill>
                  <a:schemeClr val="dk1"/>
                </a:solidFill>
                <a:latin typeface="Calibri"/>
                <a:ea typeface="Calibri"/>
                <a:cs typeface="Calibri"/>
                <a:sym typeface="Calibri"/>
              </a:rPr>
              <a:t>Statement</a:t>
            </a:r>
            <a:endParaRPr/>
          </a:p>
          <a:p>
            <a:pPr indent="-184150" lvl="0" marL="184150" marR="0" rtl="0" algn="l">
              <a:lnSpc>
                <a:spcPct val="100000"/>
              </a:lnSpc>
              <a:spcBef>
                <a:spcPts val="0"/>
              </a:spcBef>
              <a:spcAft>
                <a:spcPts val="0"/>
              </a:spcAft>
              <a:buClr>
                <a:srgbClr val="000000"/>
              </a:buClr>
              <a:buSzPts val="1400"/>
              <a:buFont typeface="Arial"/>
              <a:buChar char="•"/>
            </a:pPr>
            <a:r>
              <a:rPr b="0" i="0" lang="es-PE" sz="1400" u="none" cap="none" strike="noStrike">
                <a:solidFill>
                  <a:schemeClr val="dk1"/>
                </a:solidFill>
                <a:latin typeface="Calibri"/>
                <a:ea typeface="Calibri"/>
                <a:cs typeface="Calibri"/>
                <a:sym typeface="Calibri"/>
              </a:rPr>
              <a:t>PreparedStatement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8"/>
          <p:cNvSpPr/>
          <p:nvPr/>
        </p:nvSpPr>
        <p:spPr>
          <a:xfrm>
            <a:off x="0" y="0"/>
            <a:ext cx="9144000" cy="5715000"/>
          </a:xfrm>
          <a:prstGeom prst="rect">
            <a:avLst/>
          </a:prstGeom>
          <a:solidFill>
            <a:srgbClr val="8087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92" u="none" cap="none" strike="noStrike">
              <a:solidFill>
                <a:schemeClr val="lt1"/>
              </a:solidFill>
              <a:latin typeface="Arial"/>
              <a:ea typeface="Arial"/>
              <a:cs typeface="Arial"/>
              <a:sym typeface="Arial"/>
            </a:endParaRPr>
          </a:p>
        </p:txBody>
      </p:sp>
      <p:pic>
        <p:nvPicPr>
          <p:cNvPr id="281" name="Google Shape;281;p38"/>
          <p:cNvPicPr preferRelativeResize="0"/>
          <p:nvPr/>
        </p:nvPicPr>
        <p:blipFill rotWithShape="1">
          <a:blip r:embed="rId3">
            <a:alphaModFix/>
          </a:blip>
          <a:srcRect b="0" l="0" r="0" t="0"/>
          <a:stretch/>
        </p:blipFill>
        <p:spPr>
          <a:xfrm>
            <a:off x="3924199" y="2666298"/>
            <a:ext cx="1295601" cy="3868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31"/>
          <p:cNvSpPr/>
          <p:nvPr/>
        </p:nvSpPr>
        <p:spPr>
          <a:xfrm>
            <a:off x="0" y="1"/>
            <a:ext cx="9144000" cy="5715000"/>
          </a:xfrm>
          <a:prstGeom prst="rect">
            <a:avLst/>
          </a:prstGeom>
          <a:solidFill>
            <a:srgbClr val="DFA1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92" u="none" cap="none" strike="noStrike">
              <a:solidFill>
                <a:schemeClr val="lt1"/>
              </a:solidFill>
              <a:latin typeface="Arial"/>
              <a:ea typeface="Arial"/>
              <a:cs typeface="Arial"/>
              <a:sym typeface="Arial"/>
            </a:endParaRPr>
          </a:p>
        </p:txBody>
      </p:sp>
      <p:sp>
        <p:nvSpPr>
          <p:cNvPr id="47" name="Google Shape;47;p31"/>
          <p:cNvSpPr txBox="1"/>
          <p:nvPr/>
        </p:nvSpPr>
        <p:spPr>
          <a:xfrm>
            <a:off x="2519363" y="2540738"/>
            <a:ext cx="4581728" cy="81253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None/>
            </a:pPr>
            <a:r>
              <a:rPr b="0" i="0" lang="es-PE" sz="3300" u="none" cap="none" strike="noStrike">
                <a:solidFill>
                  <a:schemeClr val="lt1"/>
                </a:solidFill>
                <a:latin typeface="Arial"/>
                <a:ea typeface="Arial"/>
                <a:cs typeface="Arial"/>
                <a:sym typeface="Arial"/>
              </a:rPr>
              <a:t>OBJETIVOS</a:t>
            </a:r>
            <a:endParaRPr/>
          </a:p>
          <a:p>
            <a:pPr indent="0" lvl="0" marL="0" marR="0" rtl="0" algn="l">
              <a:lnSpc>
                <a:spcPct val="80000"/>
              </a:lnSpc>
              <a:spcBef>
                <a:spcPts val="0"/>
              </a:spcBef>
              <a:spcAft>
                <a:spcPts val="0"/>
              </a:spcAft>
              <a:buNone/>
            </a:pPr>
            <a:r>
              <a:rPr b="1" i="0" lang="es-PE" sz="3300" u="none" cap="none" strike="noStrike">
                <a:solidFill>
                  <a:schemeClr val="lt1"/>
                </a:solidFill>
                <a:latin typeface="Arial"/>
                <a:ea typeface="Arial"/>
                <a:cs typeface="Arial"/>
                <a:sym typeface="Arial"/>
              </a:rPr>
              <a:t>DE LA SESIÓN</a:t>
            </a:r>
            <a:endParaRPr/>
          </a:p>
        </p:txBody>
      </p:sp>
      <p:pic>
        <p:nvPicPr>
          <p:cNvPr id="48" name="Google Shape;48;p31"/>
          <p:cNvPicPr preferRelativeResize="0"/>
          <p:nvPr/>
        </p:nvPicPr>
        <p:blipFill rotWithShape="1">
          <a:blip r:embed="rId3">
            <a:alphaModFix/>
          </a:blip>
          <a:srcRect b="0" l="0" r="0" t="0"/>
          <a:stretch/>
        </p:blipFill>
        <p:spPr>
          <a:xfrm>
            <a:off x="2528619" y="2194222"/>
            <a:ext cx="202176" cy="208211"/>
          </a:xfrm>
          <a:prstGeom prst="rect">
            <a:avLst/>
          </a:prstGeom>
          <a:noFill/>
          <a:ln>
            <a:noFill/>
          </a:ln>
        </p:spPr>
      </p:pic>
      <p:pic>
        <p:nvPicPr>
          <p:cNvPr id="49" name="Google Shape;49;p31"/>
          <p:cNvPicPr preferRelativeResize="0"/>
          <p:nvPr/>
        </p:nvPicPr>
        <p:blipFill rotWithShape="1">
          <a:blip r:embed="rId4">
            <a:alphaModFix/>
          </a:blip>
          <a:srcRect b="0" l="0" r="0" t="0"/>
          <a:stretch/>
        </p:blipFill>
        <p:spPr>
          <a:xfrm>
            <a:off x="-4427" y="946968"/>
            <a:ext cx="2073162" cy="390013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32"/>
          <p:cNvSpPr/>
          <p:nvPr/>
        </p:nvSpPr>
        <p:spPr>
          <a:xfrm>
            <a:off x="1008062" y="920763"/>
            <a:ext cx="5663081" cy="384206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92" u="none" cap="none" strike="noStrike">
              <a:solidFill>
                <a:schemeClr val="dk1"/>
              </a:solidFill>
              <a:latin typeface="Arial"/>
              <a:ea typeface="Arial"/>
              <a:cs typeface="Arial"/>
              <a:sym typeface="Arial"/>
            </a:endParaRPr>
          </a:p>
        </p:txBody>
      </p:sp>
      <p:pic>
        <p:nvPicPr>
          <p:cNvPr id="56" name="Google Shape;56;p32"/>
          <p:cNvPicPr preferRelativeResize="0"/>
          <p:nvPr/>
        </p:nvPicPr>
        <p:blipFill rotWithShape="1">
          <a:blip r:embed="rId3">
            <a:alphaModFix/>
          </a:blip>
          <a:srcRect b="0" l="0" r="0" t="0"/>
          <a:stretch/>
        </p:blipFill>
        <p:spPr>
          <a:xfrm>
            <a:off x="1264256" y="1569995"/>
            <a:ext cx="5096787" cy="2866943"/>
          </a:xfrm>
          <a:prstGeom prst="rect">
            <a:avLst/>
          </a:prstGeom>
          <a:noFill/>
          <a:ln>
            <a:noFill/>
          </a:ln>
        </p:spPr>
      </p:pic>
      <p:sp>
        <p:nvSpPr>
          <p:cNvPr id="57" name="Google Shape;57;p32"/>
          <p:cNvSpPr/>
          <p:nvPr/>
        </p:nvSpPr>
        <p:spPr>
          <a:xfrm>
            <a:off x="6918960" y="5364480"/>
            <a:ext cx="2133600" cy="22445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92" u="none" cap="none" strike="noStrike">
              <a:solidFill>
                <a:schemeClr val="lt1"/>
              </a:solidFill>
              <a:latin typeface="Arial"/>
              <a:ea typeface="Arial"/>
              <a:cs typeface="Arial"/>
              <a:sym typeface="Arial"/>
            </a:endParaRPr>
          </a:p>
        </p:txBody>
      </p:sp>
      <p:sp>
        <p:nvSpPr>
          <p:cNvPr id="58" name="Google Shape;58;p32"/>
          <p:cNvSpPr/>
          <p:nvPr/>
        </p:nvSpPr>
        <p:spPr>
          <a:xfrm>
            <a:off x="8133347" y="163629"/>
            <a:ext cx="808522" cy="75474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92" u="none" cap="none" strike="noStrike">
              <a:solidFill>
                <a:schemeClr val="lt1"/>
              </a:solidFill>
              <a:latin typeface="Arial"/>
              <a:ea typeface="Arial"/>
              <a:cs typeface="Arial"/>
              <a:sym typeface="Arial"/>
            </a:endParaRPr>
          </a:p>
        </p:txBody>
      </p:sp>
      <p:sp>
        <p:nvSpPr>
          <p:cNvPr id="59" name="Google Shape;59;p32"/>
          <p:cNvSpPr/>
          <p:nvPr/>
        </p:nvSpPr>
        <p:spPr>
          <a:xfrm>
            <a:off x="301556" y="5321030"/>
            <a:ext cx="8453337" cy="29183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92" u="none" cap="none" strike="noStrike">
              <a:solidFill>
                <a:schemeClr val="lt1"/>
              </a:solidFill>
              <a:latin typeface="Arial"/>
              <a:ea typeface="Arial"/>
              <a:cs typeface="Arial"/>
              <a:sym typeface="Arial"/>
            </a:endParaRPr>
          </a:p>
        </p:txBody>
      </p:sp>
      <p:pic>
        <p:nvPicPr>
          <p:cNvPr id="60" name="Google Shape;60;p32"/>
          <p:cNvPicPr preferRelativeResize="0"/>
          <p:nvPr/>
        </p:nvPicPr>
        <p:blipFill rotWithShape="1">
          <a:blip r:embed="rId4">
            <a:alphaModFix amt="42000"/>
          </a:blip>
          <a:srcRect b="0" l="0" r="0" t="0"/>
          <a:stretch/>
        </p:blipFill>
        <p:spPr>
          <a:xfrm>
            <a:off x="6986660" y="3050921"/>
            <a:ext cx="1689027" cy="2183068"/>
          </a:xfrm>
          <a:prstGeom prst="rect">
            <a:avLst/>
          </a:prstGeom>
          <a:noFill/>
          <a:ln>
            <a:noFill/>
          </a:ln>
        </p:spPr>
      </p:pic>
      <p:sp>
        <p:nvSpPr>
          <p:cNvPr id="61" name="Google Shape;61;p32"/>
          <p:cNvSpPr/>
          <p:nvPr/>
        </p:nvSpPr>
        <p:spPr>
          <a:xfrm>
            <a:off x="503238" y="376836"/>
            <a:ext cx="243046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i="0" lang="es-PE" sz="1000" u="none" cap="none" strike="noStrike">
                <a:solidFill>
                  <a:srgbClr val="7F7F7F"/>
                </a:solidFill>
                <a:latin typeface="Calibri"/>
                <a:ea typeface="Calibri"/>
                <a:cs typeface="Calibri"/>
                <a:sym typeface="Calibri"/>
              </a:rPr>
              <a:t>+ </a:t>
            </a:r>
            <a:r>
              <a:rPr b="0" i="0" lang="es-PE" sz="1000" u="none" cap="none" strike="noStrike">
                <a:solidFill>
                  <a:srgbClr val="A5A5A5"/>
                </a:solidFill>
                <a:latin typeface="Calibri"/>
                <a:ea typeface="Calibri"/>
                <a:cs typeface="Calibri"/>
                <a:sym typeface="Calibri"/>
              </a:rPr>
              <a:t>OBJETIVOS </a:t>
            </a:r>
            <a:endParaRPr/>
          </a:p>
        </p:txBody>
      </p:sp>
      <p:sp>
        <p:nvSpPr>
          <p:cNvPr id="62" name="Google Shape;62;p32"/>
          <p:cNvSpPr/>
          <p:nvPr/>
        </p:nvSpPr>
        <p:spPr>
          <a:xfrm>
            <a:off x="5099271" y="1165488"/>
            <a:ext cx="1427253" cy="357481"/>
          </a:xfrm>
          <a:prstGeom prst="roundRect">
            <a:avLst>
              <a:gd fmla="val 16667" name="adj"/>
            </a:avLst>
          </a:prstGeom>
          <a:solidFill>
            <a:srgbClr val="00B2C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s-PE" sz="1100" u="none" cap="none" strike="noStrike">
                <a:solidFill>
                  <a:schemeClr val="lt1"/>
                </a:solidFill>
                <a:latin typeface="Calibri"/>
                <a:ea typeface="Calibri"/>
                <a:cs typeface="Calibri"/>
                <a:sym typeface="Calibri"/>
              </a:rPr>
              <a:t>DESIGN PATTERNS</a:t>
            </a:r>
            <a:endParaRPr b="0" i="0" sz="1100" u="none" cap="none" strike="noStrike">
              <a:solidFill>
                <a:schemeClr val="lt1"/>
              </a:solidFill>
              <a:latin typeface="Cambria Math"/>
              <a:ea typeface="Cambria Math"/>
              <a:cs typeface="Cambria Math"/>
              <a:sym typeface="Cambria Math"/>
            </a:endParaRPr>
          </a:p>
        </p:txBody>
      </p:sp>
      <p:sp>
        <p:nvSpPr>
          <p:cNvPr id="63" name="Google Shape;63;p32"/>
          <p:cNvSpPr/>
          <p:nvPr/>
        </p:nvSpPr>
        <p:spPr>
          <a:xfrm>
            <a:off x="4422798" y="1522969"/>
            <a:ext cx="531854" cy="357481"/>
          </a:xfrm>
          <a:prstGeom prst="roundRect">
            <a:avLst>
              <a:gd fmla="val 16667" name="adj"/>
            </a:avLst>
          </a:prstGeom>
          <a:solidFill>
            <a:srgbClr val="00B2C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s-PE" sz="1100" u="none" cap="none" strike="noStrike">
                <a:solidFill>
                  <a:schemeClr val="lt1"/>
                </a:solidFill>
                <a:latin typeface="Calibri"/>
                <a:ea typeface="Calibri"/>
                <a:cs typeface="Calibri"/>
                <a:sym typeface="Calibri"/>
              </a:rPr>
              <a:t>OOP</a:t>
            </a:r>
            <a:endParaRPr b="0" i="0" sz="1100" u="none" cap="none" strike="noStrike">
              <a:solidFill>
                <a:schemeClr val="lt1"/>
              </a:solidFill>
              <a:latin typeface="Cambria Math"/>
              <a:ea typeface="Cambria Math"/>
              <a:cs typeface="Cambria Math"/>
              <a:sym typeface="Cambria Math"/>
            </a:endParaRPr>
          </a:p>
        </p:txBody>
      </p:sp>
      <p:sp>
        <p:nvSpPr>
          <p:cNvPr id="64" name="Google Shape;64;p32"/>
          <p:cNvSpPr/>
          <p:nvPr/>
        </p:nvSpPr>
        <p:spPr>
          <a:xfrm>
            <a:off x="2599472" y="2165408"/>
            <a:ext cx="1427253" cy="357481"/>
          </a:xfrm>
          <a:prstGeom prst="roundRect">
            <a:avLst>
              <a:gd fmla="val 16667" name="adj"/>
            </a:avLst>
          </a:prstGeom>
          <a:solidFill>
            <a:srgbClr val="00B2C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s-PE" sz="1100" u="none" cap="none" strike="noStrike">
                <a:solidFill>
                  <a:schemeClr val="lt1"/>
                </a:solidFill>
                <a:latin typeface="Calibri"/>
                <a:ea typeface="Calibri"/>
                <a:cs typeface="Calibri"/>
                <a:sym typeface="Calibri"/>
              </a:rPr>
              <a:t>PROCEDURAL</a:t>
            </a:r>
            <a:endParaRPr b="0" i="0" sz="1100" u="none" cap="none" strike="noStrike">
              <a:solidFill>
                <a:schemeClr val="lt1"/>
              </a:solidFill>
              <a:latin typeface="Cambria Math"/>
              <a:ea typeface="Cambria Math"/>
              <a:cs typeface="Cambria Math"/>
              <a:sym typeface="Cambria Math"/>
            </a:endParaRPr>
          </a:p>
        </p:txBody>
      </p:sp>
      <p:sp>
        <p:nvSpPr>
          <p:cNvPr id="65" name="Google Shape;65;p32"/>
          <p:cNvSpPr/>
          <p:nvPr/>
        </p:nvSpPr>
        <p:spPr>
          <a:xfrm>
            <a:off x="1264256" y="2762220"/>
            <a:ext cx="1261856" cy="357481"/>
          </a:xfrm>
          <a:prstGeom prst="roundRect">
            <a:avLst>
              <a:gd fmla="val 16667" name="adj"/>
            </a:avLst>
          </a:prstGeom>
          <a:solidFill>
            <a:srgbClr val="00B2C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s-PE" sz="1100" u="none" cap="none" strike="noStrike">
                <a:solidFill>
                  <a:schemeClr val="lt1"/>
                </a:solidFill>
                <a:latin typeface="Calibri"/>
                <a:ea typeface="Calibri"/>
                <a:cs typeface="Calibri"/>
                <a:sym typeface="Calibri"/>
              </a:rPr>
              <a:t>SEQUENTIAL</a:t>
            </a:r>
            <a:endParaRPr b="0" i="0" sz="1100" u="none" cap="none" strike="noStrike">
              <a:solidFill>
                <a:schemeClr val="lt1"/>
              </a:solidFill>
              <a:latin typeface="Cambria Math"/>
              <a:ea typeface="Cambria Math"/>
              <a:cs typeface="Cambria Math"/>
              <a:sym typeface="Cambria Math"/>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33"/>
          <p:cNvSpPr/>
          <p:nvPr/>
        </p:nvSpPr>
        <p:spPr>
          <a:xfrm>
            <a:off x="0" y="0"/>
            <a:ext cx="9144000" cy="5715000"/>
          </a:xfrm>
          <a:prstGeom prst="rect">
            <a:avLst/>
          </a:prstGeom>
          <a:solidFill>
            <a:srgbClr val="8087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92" u="none" cap="none" strike="noStrike">
              <a:solidFill>
                <a:schemeClr val="lt1"/>
              </a:solidFill>
              <a:latin typeface="Arial"/>
              <a:ea typeface="Arial"/>
              <a:cs typeface="Arial"/>
              <a:sym typeface="Arial"/>
            </a:endParaRPr>
          </a:p>
        </p:txBody>
      </p:sp>
      <p:sp>
        <p:nvSpPr>
          <p:cNvPr id="72" name="Google Shape;72;p33"/>
          <p:cNvSpPr txBox="1"/>
          <p:nvPr/>
        </p:nvSpPr>
        <p:spPr>
          <a:xfrm>
            <a:off x="1008062" y="3169972"/>
            <a:ext cx="6259429" cy="775597"/>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PE" sz="2800" u="none" cap="none" strike="noStrike">
                <a:solidFill>
                  <a:schemeClr val="lt1"/>
                </a:solidFill>
                <a:latin typeface="Arial"/>
                <a:ea typeface="Arial"/>
                <a:cs typeface="Arial"/>
                <a:sym typeface="Arial"/>
              </a:rPr>
              <a:t>EFICIENCIA DE APLICACIONES JAVA </a:t>
            </a:r>
            <a:r>
              <a:rPr b="1" i="0" lang="es-PE" sz="2800" u="none" cap="none" strike="noStrike">
                <a:solidFill>
                  <a:schemeClr val="lt1"/>
                </a:solidFill>
                <a:latin typeface="Arial"/>
                <a:ea typeface="Arial"/>
                <a:cs typeface="Arial"/>
                <a:sym typeface="Arial"/>
              </a:rPr>
              <a:t>Y PATRONES DE DESARROLLO</a:t>
            </a:r>
            <a:endParaRPr/>
          </a:p>
        </p:txBody>
      </p:sp>
      <p:pic>
        <p:nvPicPr>
          <p:cNvPr id="73" name="Google Shape;73;p33"/>
          <p:cNvPicPr preferRelativeResize="0"/>
          <p:nvPr/>
        </p:nvPicPr>
        <p:blipFill rotWithShape="1">
          <a:blip r:embed="rId3">
            <a:alphaModFix/>
          </a:blip>
          <a:srcRect b="0" l="0" r="0" t="0"/>
          <a:stretch/>
        </p:blipFill>
        <p:spPr>
          <a:xfrm>
            <a:off x="1008063" y="2869612"/>
            <a:ext cx="195423" cy="20125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4"/>
          <p:cNvSpPr/>
          <p:nvPr/>
        </p:nvSpPr>
        <p:spPr>
          <a:xfrm>
            <a:off x="503237" y="376836"/>
            <a:ext cx="6226425"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i="0" lang="es-PE" sz="1000" u="none" cap="none" strike="noStrike">
                <a:solidFill>
                  <a:srgbClr val="7F7F7F"/>
                </a:solidFill>
                <a:latin typeface="Calibri"/>
                <a:ea typeface="Calibri"/>
                <a:cs typeface="Calibri"/>
                <a:sym typeface="Calibri"/>
              </a:rPr>
              <a:t>+ </a:t>
            </a:r>
            <a:r>
              <a:rPr b="0" i="0" lang="es-PE" sz="1000" u="none" cap="none" strike="noStrike">
                <a:solidFill>
                  <a:srgbClr val="A5A5A5"/>
                </a:solidFill>
                <a:latin typeface="Calibri"/>
                <a:ea typeface="Calibri"/>
                <a:cs typeface="Calibri"/>
                <a:sym typeface="Calibri"/>
              </a:rPr>
              <a:t>EFICIENCIA DE APLICACIONES JAVA Y PATRONES DE DESARROLLO</a:t>
            </a:r>
            <a:endParaRPr/>
          </a:p>
        </p:txBody>
      </p:sp>
      <p:sp>
        <p:nvSpPr>
          <p:cNvPr id="79" name="Google Shape;79;p4"/>
          <p:cNvSpPr txBox="1"/>
          <p:nvPr/>
        </p:nvSpPr>
        <p:spPr>
          <a:xfrm>
            <a:off x="506795" y="918372"/>
            <a:ext cx="8167185" cy="327782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PE" sz="1600" u="none" cap="none" strike="noStrike">
                <a:solidFill>
                  <a:srgbClr val="262626"/>
                </a:solidFill>
                <a:latin typeface="Calibri"/>
                <a:ea typeface="Calibri"/>
                <a:cs typeface="Calibri"/>
                <a:sym typeface="Calibri"/>
              </a:rPr>
              <a:t>PATRONES</a:t>
            </a:r>
            <a:endParaRPr/>
          </a:p>
          <a:p>
            <a:pPr indent="-180975" lvl="0" marL="180975" marR="0" rtl="0" algn="l">
              <a:lnSpc>
                <a:spcPct val="100000"/>
              </a:lnSpc>
              <a:spcBef>
                <a:spcPts val="600"/>
              </a:spcBef>
              <a:spcAft>
                <a:spcPts val="0"/>
              </a:spcAft>
              <a:buClr>
                <a:srgbClr val="7150A0"/>
              </a:buClr>
              <a:buSzPts val="1600"/>
              <a:buFont typeface="Arial"/>
              <a:buChar char="•"/>
            </a:pPr>
            <a:r>
              <a:rPr b="1" i="0" lang="es-PE" sz="1600" u="none" cap="none" strike="noStrike">
                <a:solidFill>
                  <a:srgbClr val="7150A0"/>
                </a:solidFill>
                <a:latin typeface="Calibri"/>
                <a:ea typeface="Calibri"/>
                <a:cs typeface="Calibri"/>
                <a:sym typeface="Calibri"/>
              </a:rPr>
              <a:t>Conceptos</a:t>
            </a:r>
            <a:endParaRPr/>
          </a:p>
          <a:p>
            <a:pPr indent="0" lvl="0" marL="180975" marR="0" rtl="0" algn="l">
              <a:lnSpc>
                <a:spcPct val="100000"/>
              </a:lnSpc>
              <a:spcBef>
                <a:spcPts val="0"/>
              </a:spcBef>
              <a:spcAft>
                <a:spcPts val="0"/>
              </a:spcAft>
              <a:buNone/>
            </a:pPr>
            <a:r>
              <a:rPr b="0" i="0" lang="es-PE" sz="1600" u="none" cap="none" strike="noStrike">
                <a:solidFill>
                  <a:srgbClr val="262626"/>
                </a:solidFill>
                <a:latin typeface="Calibri"/>
                <a:ea typeface="Calibri"/>
                <a:cs typeface="Calibri"/>
                <a:sym typeface="Calibri"/>
              </a:rPr>
              <a:t>Los patrones de diseño de software son el modelo de las soluciones a problemas comunes en el desarrollo de software. Brindan una solución ya probada y documentada a problemas de desarrollo de software que están sujetos a contextos similares (problemas comunes).</a:t>
            </a:r>
            <a:endParaRPr/>
          </a:p>
          <a:p>
            <a:pPr indent="-79375" lvl="0" marL="180975" marR="0" rtl="0" algn="l">
              <a:lnSpc>
                <a:spcPct val="100000"/>
              </a:lnSpc>
              <a:spcBef>
                <a:spcPts val="0"/>
              </a:spcBef>
              <a:spcAft>
                <a:spcPts val="0"/>
              </a:spcAft>
              <a:buClr>
                <a:srgbClr val="7150A0"/>
              </a:buClr>
              <a:buSzPts val="1600"/>
              <a:buFont typeface="Arial"/>
              <a:buNone/>
            </a:pPr>
            <a:r>
              <a:t/>
            </a:r>
            <a:endParaRPr b="0" i="0" sz="1600" u="none" cap="none" strike="noStrike">
              <a:solidFill>
                <a:srgbClr val="262626"/>
              </a:solidFill>
              <a:latin typeface="Calibri"/>
              <a:ea typeface="Calibri"/>
              <a:cs typeface="Calibri"/>
              <a:sym typeface="Calibri"/>
            </a:endParaRPr>
          </a:p>
          <a:p>
            <a:pPr indent="-180975" lvl="0" marL="180975" marR="0" rtl="0" algn="l">
              <a:lnSpc>
                <a:spcPct val="100000"/>
              </a:lnSpc>
              <a:spcBef>
                <a:spcPts val="0"/>
              </a:spcBef>
              <a:spcAft>
                <a:spcPts val="0"/>
              </a:spcAft>
              <a:buClr>
                <a:srgbClr val="7150A0"/>
              </a:buClr>
              <a:buSzPts val="1600"/>
              <a:buFont typeface="Arial"/>
              <a:buChar char="•"/>
            </a:pPr>
            <a:r>
              <a:rPr b="1" i="0" lang="es-PE" sz="1600" u="none" cap="none" strike="noStrike">
                <a:solidFill>
                  <a:srgbClr val="7150A0"/>
                </a:solidFill>
                <a:latin typeface="Calibri"/>
                <a:ea typeface="Calibri"/>
                <a:cs typeface="Calibri"/>
                <a:sym typeface="Calibri"/>
              </a:rPr>
              <a:t>Clasificación</a:t>
            </a:r>
            <a:endParaRPr/>
          </a:p>
          <a:p>
            <a:pPr indent="-180975" lvl="0" marL="361950" marR="0" rtl="0" algn="l">
              <a:lnSpc>
                <a:spcPct val="100000"/>
              </a:lnSpc>
              <a:spcBef>
                <a:spcPts val="0"/>
              </a:spcBef>
              <a:spcAft>
                <a:spcPts val="0"/>
              </a:spcAft>
              <a:buClr>
                <a:srgbClr val="7150A0"/>
              </a:buClr>
              <a:buSzPts val="1600"/>
              <a:buFont typeface="Arial"/>
              <a:buChar char="•"/>
            </a:pPr>
            <a:r>
              <a:rPr b="1" i="0" lang="es-PE" sz="1600" u="none" cap="none" strike="noStrike">
                <a:solidFill>
                  <a:srgbClr val="262626"/>
                </a:solidFill>
                <a:latin typeface="Calibri"/>
                <a:ea typeface="Calibri"/>
                <a:cs typeface="Calibri"/>
                <a:sym typeface="Calibri"/>
              </a:rPr>
              <a:t>Patrones de arquitectura: </a:t>
            </a:r>
            <a:r>
              <a:rPr b="0" i="0" lang="es-PE" sz="1600" u="none" cap="none" strike="noStrike">
                <a:solidFill>
                  <a:srgbClr val="262626"/>
                </a:solidFill>
                <a:latin typeface="Calibri"/>
                <a:ea typeface="Calibri"/>
                <a:cs typeface="Calibri"/>
                <a:sym typeface="Calibri"/>
              </a:rPr>
              <a:t>Expresan un esquema organizativo estructural de la aplicación.</a:t>
            </a:r>
            <a:endParaRPr/>
          </a:p>
          <a:p>
            <a:pPr indent="-180975" lvl="0" marL="361950" marR="0" rtl="0" algn="l">
              <a:lnSpc>
                <a:spcPct val="100000"/>
              </a:lnSpc>
              <a:spcBef>
                <a:spcPts val="0"/>
              </a:spcBef>
              <a:spcAft>
                <a:spcPts val="0"/>
              </a:spcAft>
              <a:buClr>
                <a:srgbClr val="7150A0"/>
              </a:buClr>
              <a:buSzPts val="1600"/>
              <a:buFont typeface="Arial"/>
              <a:buChar char="•"/>
            </a:pPr>
            <a:r>
              <a:rPr b="1" i="0" lang="es-PE" sz="1600" u="none" cap="none" strike="noStrike">
                <a:solidFill>
                  <a:srgbClr val="262626"/>
                </a:solidFill>
                <a:latin typeface="Calibri"/>
                <a:ea typeface="Calibri"/>
                <a:cs typeface="Calibri"/>
                <a:sym typeface="Calibri"/>
              </a:rPr>
              <a:t>Patrones de dialectos: </a:t>
            </a:r>
            <a:r>
              <a:rPr b="0" i="0" lang="es-PE" sz="1600" u="none" cap="none" strike="noStrike">
                <a:solidFill>
                  <a:srgbClr val="262626"/>
                </a:solidFill>
                <a:latin typeface="Calibri"/>
                <a:ea typeface="Calibri"/>
                <a:cs typeface="Calibri"/>
                <a:sym typeface="Calibri"/>
              </a:rPr>
              <a:t>Patrones de bajo nivel específicos para un lenguaje de programación (en nuestro caso java).</a:t>
            </a:r>
            <a:endParaRPr/>
          </a:p>
          <a:p>
            <a:pPr indent="-180975" lvl="0" marL="361950" marR="0" rtl="0" algn="l">
              <a:lnSpc>
                <a:spcPct val="100000"/>
              </a:lnSpc>
              <a:spcBef>
                <a:spcPts val="0"/>
              </a:spcBef>
              <a:spcAft>
                <a:spcPts val="0"/>
              </a:spcAft>
              <a:buClr>
                <a:srgbClr val="7150A0"/>
              </a:buClr>
              <a:buSzPts val="1600"/>
              <a:buFont typeface="Arial"/>
              <a:buChar char="•"/>
            </a:pPr>
            <a:r>
              <a:rPr b="1" i="0" lang="es-PE" sz="1600" u="none" cap="none" strike="noStrike">
                <a:solidFill>
                  <a:srgbClr val="262626"/>
                </a:solidFill>
                <a:latin typeface="Calibri"/>
                <a:ea typeface="Calibri"/>
                <a:cs typeface="Calibri"/>
                <a:sym typeface="Calibri"/>
              </a:rPr>
              <a:t>Patrones de interacción: </a:t>
            </a:r>
            <a:r>
              <a:rPr b="0" i="0" lang="es-PE" sz="1600" u="none" cap="none" strike="noStrike">
                <a:solidFill>
                  <a:srgbClr val="262626"/>
                </a:solidFill>
                <a:latin typeface="Calibri"/>
                <a:ea typeface="Calibri"/>
                <a:cs typeface="Calibri"/>
                <a:sym typeface="Calibri"/>
              </a:rPr>
              <a:t>Permiten el diseño de interfaces de usuario ( escritorio, web y mobile)</a:t>
            </a:r>
            <a:endParaRPr/>
          </a:p>
          <a:p>
            <a:pPr indent="-180975" lvl="0" marL="361950" marR="0" rtl="0" algn="l">
              <a:lnSpc>
                <a:spcPct val="100000"/>
              </a:lnSpc>
              <a:spcBef>
                <a:spcPts val="0"/>
              </a:spcBef>
              <a:spcAft>
                <a:spcPts val="0"/>
              </a:spcAft>
              <a:buClr>
                <a:srgbClr val="7150A0"/>
              </a:buClr>
              <a:buSzPts val="1600"/>
              <a:buFont typeface="Arial"/>
              <a:buChar char="•"/>
            </a:pPr>
            <a:r>
              <a:rPr b="1" i="0" lang="es-PE" sz="1600" u="none" cap="none" strike="noStrike">
                <a:solidFill>
                  <a:srgbClr val="262626"/>
                </a:solidFill>
                <a:latin typeface="Calibri"/>
                <a:ea typeface="Calibri"/>
                <a:cs typeface="Calibri"/>
                <a:sym typeface="Calibri"/>
              </a:rPr>
              <a:t>Patrones de diseño: </a:t>
            </a:r>
            <a:r>
              <a:rPr b="0" i="0" lang="es-PE" sz="1600" u="none" cap="none" strike="noStrike">
                <a:solidFill>
                  <a:srgbClr val="262626"/>
                </a:solidFill>
                <a:latin typeface="Calibri"/>
                <a:ea typeface="Calibri"/>
                <a:cs typeface="Calibri"/>
                <a:sym typeface="Calibri"/>
              </a:rPr>
              <a:t>Establecen esquemas para definir estructuras de diseño para la construcción de aplicaciones.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5"/>
          <p:cNvSpPr txBox="1"/>
          <p:nvPr/>
        </p:nvSpPr>
        <p:spPr>
          <a:xfrm>
            <a:off x="503238" y="5045150"/>
            <a:ext cx="8172450" cy="18466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PE" sz="1200" u="none" cap="none" strike="noStrike">
                <a:solidFill>
                  <a:schemeClr val="dk1"/>
                </a:solidFill>
                <a:latin typeface="Calibri"/>
                <a:ea typeface="Calibri"/>
                <a:cs typeface="Calibri"/>
                <a:sym typeface="Calibri"/>
              </a:rPr>
              <a:t>(*) A la fecha Oracle no ha actualizado el patrón base en tal sentido sólo debe ser considerado como referencia </a:t>
            </a:r>
            <a:endParaRPr b="0" i="0" sz="1200" u="none" cap="none" strike="noStrike">
              <a:solidFill>
                <a:srgbClr val="000000"/>
              </a:solidFill>
              <a:latin typeface="Arial"/>
              <a:ea typeface="Arial"/>
              <a:cs typeface="Arial"/>
              <a:sym typeface="Arial"/>
            </a:endParaRPr>
          </a:p>
        </p:txBody>
      </p:sp>
      <p:sp>
        <p:nvSpPr>
          <p:cNvPr id="85" name="Google Shape;85;p5"/>
          <p:cNvSpPr/>
          <p:nvPr/>
        </p:nvSpPr>
        <p:spPr>
          <a:xfrm>
            <a:off x="4751388" y="912813"/>
            <a:ext cx="3924300" cy="3425977"/>
          </a:xfrm>
          <a:prstGeom prst="triangle">
            <a:avLst>
              <a:gd fmla="val 50000" name="adj"/>
            </a:avLst>
          </a:prstGeom>
          <a:solidFill>
            <a:srgbClr val="D1EFF4"/>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dk1"/>
              </a:solidFill>
              <a:latin typeface="Calibri"/>
              <a:ea typeface="Calibri"/>
              <a:cs typeface="Calibri"/>
              <a:sym typeface="Calibri"/>
            </a:endParaRPr>
          </a:p>
        </p:txBody>
      </p:sp>
      <p:sp>
        <p:nvSpPr>
          <p:cNvPr id="86" name="Google Shape;86;p5"/>
          <p:cNvSpPr/>
          <p:nvPr/>
        </p:nvSpPr>
        <p:spPr>
          <a:xfrm rot="5400000">
            <a:off x="6553198" y="2364714"/>
            <a:ext cx="304147" cy="165323"/>
          </a:xfrm>
          <a:prstGeom prst="leftRightArrow">
            <a:avLst>
              <a:gd fmla="val 50000" name="adj1"/>
              <a:gd fmla="val 50000" name="adj2"/>
            </a:avLst>
          </a:prstGeom>
          <a:solidFill>
            <a:srgbClr val="EE4539"/>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87" name="Google Shape;87;p5"/>
          <p:cNvSpPr/>
          <p:nvPr/>
        </p:nvSpPr>
        <p:spPr>
          <a:xfrm rot="5400000">
            <a:off x="6561464" y="3231987"/>
            <a:ext cx="304147" cy="165323"/>
          </a:xfrm>
          <a:prstGeom prst="leftRightArrow">
            <a:avLst>
              <a:gd fmla="val 50000" name="adj1"/>
              <a:gd fmla="val 50000" name="adj2"/>
            </a:avLst>
          </a:prstGeom>
          <a:solidFill>
            <a:srgbClr val="EE4539"/>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88" name="Google Shape;88;p5"/>
          <p:cNvSpPr/>
          <p:nvPr/>
        </p:nvSpPr>
        <p:spPr>
          <a:xfrm>
            <a:off x="503237" y="376836"/>
            <a:ext cx="6226425"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i="0" lang="es-PE" sz="1000" u="none" cap="none" strike="noStrike">
                <a:solidFill>
                  <a:srgbClr val="7F7F7F"/>
                </a:solidFill>
                <a:latin typeface="Calibri"/>
                <a:ea typeface="Calibri"/>
                <a:cs typeface="Calibri"/>
                <a:sym typeface="Calibri"/>
              </a:rPr>
              <a:t>+ </a:t>
            </a:r>
            <a:r>
              <a:rPr b="0" i="0" lang="es-PE" sz="1000" u="none" cap="none" strike="noStrike">
                <a:solidFill>
                  <a:srgbClr val="A5A5A5"/>
                </a:solidFill>
                <a:latin typeface="Calibri"/>
                <a:ea typeface="Calibri"/>
                <a:cs typeface="Calibri"/>
                <a:sym typeface="Calibri"/>
              </a:rPr>
              <a:t>EFICIENCIA DE APLICACIONES JAVA Y PATRONES DE DESARROLLO</a:t>
            </a:r>
            <a:endParaRPr/>
          </a:p>
        </p:txBody>
      </p:sp>
      <p:sp>
        <p:nvSpPr>
          <p:cNvPr id="89" name="Google Shape;89;p5"/>
          <p:cNvSpPr txBox="1"/>
          <p:nvPr/>
        </p:nvSpPr>
        <p:spPr>
          <a:xfrm>
            <a:off x="506796" y="918372"/>
            <a:ext cx="3885900" cy="2786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PE" sz="1600" u="none" cap="none" strike="noStrike">
                <a:solidFill>
                  <a:srgbClr val="262626"/>
                </a:solidFill>
                <a:latin typeface="Calibri"/>
                <a:ea typeface="Calibri"/>
                <a:cs typeface="Calibri"/>
                <a:sym typeface="Calibri"/>
              </a:rPr>
              <a:t>PATRONES  EN JAVA</a:t>
            </a:r>
            <a:endParaRPr/>
          </a:p>
          <a:p>
            <a:pPr indent="-180975" lvl="0" marL="180975" marR="0" rtl="0" algn="l">
              <a:lnSpc>
                <a:spcPct val="100000"/>
              </a:lnSpc>
              <a:spcBef>
                <a:spcPts val="60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Como estándar de patrones para arquitecturas Java EE se usa del catálogo publicado por Sun (Core J2EE Patterns) (*). Estos patrones </a:t>
            </a:r>
            <a:r>
              <a:rPr lang="es-PE" sz="1600">
                <a:solidFill>
                  <a:schemeClr val="dk1"/>
                </a:solidFill>
                <a:latin typeface="Calibri"/>
                <a:ea typeface="Calibri"/>
                <a:cs typeface="Calibri"/>
                <a:sym typeface="Calibri"/>
              </a:rPr>
              <a:t>contienen</a:t>
            </a:r>
            <a:r>
              <a:rPr b="0" i="0" lang="es-PE" sz="1600" u="none" cap="none" strike="noStrike">
                <a:solidFill>
                  <a:schemeClr val="dk1"/>
                </a:solidFill>
                <a:latin typeface="Calibri"/>
                <a:ea typeface="Calibri"/>
                <a:cs typeface="Calibri"/>
                <a:sym typeface="Calibri"/>
              </a:rPr>
              <a:t> las mejores soluciones para ayudar en el diseño e implementación de aplicaciones Java EE. </a:t>
            </a:r>
            <a:endParaRPr/>
          </a:p>
          <a:p>
            <a:pPr indent="-79375" lvl="0" marL="180975"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180975" lvl="0" marL="180975"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Java EE establece patrones en las tres capas básicas de la arquitectura de una aplicación: presentación, negocio e integración.</a:t>
            </a:r>
            <a:endParaRPr/>
          </a:p>
        </p:txBody>
      </p:sp>
      <p:sp>
        <p:nvSpPr>
          <p:cNvPr id="90" name="Google Shape;90;p5"/>
          <p:cNvSpPr/>
          <p:nvPr/>
        </p:nvSpPr>
        <p:spPr>
          <a:xfrm>
            <a:off x="5596302" y="1762550"/>
            <a:ext cx="2199545" cy="436033"/>
          </a:xfrm>
          <a:prstGeom prst="roundRect">
            <a:avLst>
              <a:gd fmla="val 16667"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s-PE" sz="1200" u="none" cap="none" strike="noStrike">
                <a:solidFill>
                  <a:srgbClr val="EE4539"/>
                </a:solidFill>
                <a:latin typeface="Calibri"/>
                <a:ea typeface="Calibri"/>
                <a:cs typeface="Calibri"/>
                <a:sym typeface="Calibri"/>
              </a:rPr>
              <a:t>Presentación</a:t>
            </a:r>
            <a:endParaRPr b="0" i="0" sz="1200" u="none" cap="none" strike="noStrike">
              <a:solidFill>
                <a:srgbClr val="EE4539"/>
              </a:solidFill>
              <a:latin typeface="Arial"/>
              <a:ea typeface="Arial"/>
              <a:cs typeface="Arial"/>
              <a:sym typeface="Arial"/>
            </a:endParaRPr>
          </a:p>
          <a:p>
            <a:pPr indent="0" lvl="0" marL="0" marR="0" rtl="0" algn="ctr">
              <a:lnSpc>
                <a:spcPct val="100000"/>
              </a:lnSpc>
              <a:spcBef>
                <a:spcPts val="0"/>
              </a:spcBef>
              <a:spcAft>
                <a:spcPts val="0"/>
              </a:spcAft>
              <a:buNone/>
            </a:pPr>
            <a:r>
              <a:rPr b="0" i="0" lang="es-PE" sz="1000" u="none" cap="none" strike="noStrike">
                <a:solidFill>
                  <a:schemeClr val="dk1"/>
                </a:solidFill>
                <a:latin typeface="Calibri"/>
                <a:ea typeface="Calibri"/>
                <a:cs typeface="Calibri"/>
                <a:sym typeface="Calibri"/>
              </a:rPr>
              <a:t>JSP, Servlets, HTML, JS, CSS, Ajax</a:t>
            </a:r>
            <a:endParaRPr/>
          </a:p>
        </p:txBody>
      </p:sp>
      <p:sp>
        <p:nvSpPr>
          <p:cNvPr id="91" name="Google Shape;91;p5"/>
          <p:cNvSpPr/>
          <p:nvPr/>
        </p:nvSpPr>
        <p:spPr>
          <a:xfrm>
            <a:off x="5596302" y="2656947"/>
            <a:ext cx="2199545" cy="436033"/>
          </a:xfrm>
          <a:prstGeom prst="roundRect">
            <a:avLst>
              <a:gd fmla="val 16667"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s-PE" sz="1200" u="none" cap="none" strike="noStrike">
                <a:solidFill>
                  <a:srgbClr val="EE4539"/>
                </a:solidFill>
                <a:latin typeface="Calibri"/>
                <a:ea typeface="Calibri"/>
                <a:cs typeface="Calibri"/>
                <a:sym typeface="Calibri"/>
              </a:rPr>
              <a:t>Negocio</a:t>
            </a:r>
            <a:endParaRPr b="0" i="0" sz="1200" u="none" cap="none" strike="noStrike">
              <a:solidFill>
                <a:srgbClr val="EE4539"/>
              </a:solidFill>
              <a:latin typeface="Arial"/>
              <a:ea typeface="Arial"/>
              <a:cs typeface="Arial"/>
              <a:sym typeface="Arial"/>
            </a:endParaRPr>
          </a:p>
          <a:p>
            <a:pPr indent="0" lvl="0" marL="0" marR="0" rtl="0" algn="ctr">
              <a:lnSpc>
                <a:spcPct val="100000"/>
              </a:lnSpc>
              <a:spcBef>
                <a:spcPts val="0"/>
              </a:spcBef>
              <a:spcAft>
                <a:spcPts val="0"/>
              </a:spcAft>
              <a:buNone/>
            </a:pPr>
            <a:r>
              <a:rPr b="0" i="0" lang="es-PE" sz="1000" u="none" cap="none" strike="noStrike">
                <a:solidFill>
                  <a:schemeClr val="dk1"/>
                </a:solidFill>
                <a:latin typeface="Calibri"/>
                <a:ea typeface="Calibri"/>
                <a:cs typeface="Calibri"/>
                <a:sym typeface="Calibri"/>
              </a:rPr>
              <a:t>EJB, Business Component</a:t>
            </a:r>
            <a:endParaRPr/>
          </a:p>
        </p:txBody>
      </p:sp>
      <p:sp>
        <p:nvSpPr>
          <p:cNvPr id="92" name="Google Shape;92;p5"/>
          <p:cNvSpPr/>
          <p:nvPr/>
        </p:nvSpPr>
        <p:spPr>
          <a:xfrm>
            <a:off x="5596301" y="3560159"/>
            <a:ext cx="2199545" cy="436033"/>
          </a:xfrm>
          <a:prstGeom prst="roundRect">
            <a:avLst>
              <a:gd fmla="val 16667"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s-PE" sz="1200" u="none" cap="none" strike="noStrike">
                <a:solidFill>
                  <a:srgbClr val="EE4539"/>
                </a:solidFill>
                <a:latin typeface="Calibri"/>
                <a:ea typeface="Calibri"/>
                <a:cs typeface="Calibri"/>
                <a:sym typeface="Calibri"/>
              </a:rPr>
              <a:t>Integración</a:t>
            </a:r>
            <a:endParaRPr b="0" i="0" sz="1200" u="none" cap="none" strike="noStrike">
              <a:solidFill>
                <a:srgbClr val="EE4539"/>
              </a:solidFill>
              <a:latin typeface="Arial"/>
              <a:ea typeface="Arial"/>
              <a:cs typeface="Arial"/>
              <a:sym typeface="Arial"/>
            </a:endParaRPr>
          </a:p>
          <a:p>
            <a:pPr indent="0" lvl="0" marL="0" marR="0" rtl="0" algn="ctr">
              <a:lnSpc>
                <a:spcPct val="100000"/>
              </a:lnSpc>
              <a:spcBef>
                <a:spcPts val="0"/>
              </a:spcBef>
              <a:spcAft>
                <a:spcPts val="0"/>
              </a:spcAft>
              <a:buNone/>
            </a:pPr>
            <a:r>
              <a:rPr b="0" i="0" lang="es-PE" sz="1000" u="none" cap="none" strike="noStrike">
                <a:solidFill>
                  <a:schemeClr val="dk1"/>
                </a:solidFill>
                <a:latin typeface="Calibri"/>
                <a:ea typeface="Calibri"/>
                <a:cs typeface="Calibri"/>
                <a:sym typeface="Calibri"/>
              </a:rPr>
              <a:t>JDBC, Conectores, JMS</a:t>
            </a:r>
            <a:endParaRPr/>
          </a:p>
        </p:txBody>
      </p:sp>
      <p:grpSp>
        <p:nvGrpSpPr>
          <p:cNvPr id="93" name="Google Shape;93;p5"/>
          <p:cNvGrpSpPr/>
          <p:nvPr/>
        </p:nvGrpSpPr>
        <p:grpSpPr>
          <a:xfrm>
            <a:off x="5969941" y="4077440"/>
            <a:ext cx="879407" cy="741631"/>
            <a:chOff x="9170341" y="3967974"/>
            <a:chExt cx="879407" cy="741631"/>
          </a:xfrm>
        </p:grpSpPr>
        <p:pic>
          <p:nvPicPr>
            <p:cNvPr id="94" name="Google Shape;94;p5"/>
            <p:cNvPicPr preferRelativeResize="0"/>
            <p:nvPr/>
          </p:nvPicPr>
          <p:blipFill rotWithShape="1">
            <a:blip r:embed="rId3">
              <a:alphaModFix/>
            </a:blip>
            <a:srcRect b="0" l="0" r="0" t="0"/>
            <a:stretch/>
          </p:blipFill>
          <p:spPr>
            <a:xfrm>
              <a:off x="9170341" y="3967974"/>
              <a:ext cx="879407" cy="741631"/>
            </a:xfrm>
            <a:prstGeom prst="rect">
              <a:avLst/>
            </a:prstGeom>
            <a:noFill/>
            <a:ln>
              <a:noFill/>
            </a:ln>
          </p:spPr>
        </p:pic>
        <p:sp>
          <p:nvSpPr>
            <p:cNvPr id="95" name="Google Shape;95;p5"/>
            <p:cNvSpPr txBox="1"/>
            <p:nvPr/>
          </p:nvSpPr>
          <p:spPr>
            <a:xfrm>
              <a:off x="9201398" y="4299440"/>
              <a:ext cx="848350" cy="2616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PE" sz="1100" u="none" cap="none" strike="noStrike">
                  <a:solidFill>
                    <a:schemeClr val="dk1"/>
                  </a:solidFill>
                  <a:latin typeface="Calibri"/>
                  <a:ea typeface="Calibri"/>
                  <a:cs typeface="Calibri"/>
                  <a:sym typeface="Calibri"/>
                </a:rPr>
                <a:t>RDMBS</a:t>
              </a:r>
              <a:endParaRPr/>
            </a:p>
          </p:txBody>
        </p:sp>
      </p:grpSp>
      <p:grpSp>
        <p:nvGrpSpPr>
          <p:cNvPr id="96" name="Google Shape;96;p5"/>
          <p:cNvGrpSpPr/>
          <p:nvPr/>
        </p:nvGrpSpPr>
        <p:grpSpPr>
          <a:xfrm>
            <a:off x="6729663" y="4396288"/>
            <a:ext cx="749370" cy="618882"/>
            <a:chOff x="6916379" y="5122892"/>
            <a:chExt cx="884845" cy="730767"/>
          </a:xfrm>
        </p:grpSpPr>
        <p:pic>
          <p:nvPicPr>
            <p:cNvPr id="97" name="Google Shape;97;p5"/>
            <p:cNvPicPr preferRelativeResize="0"/>
            <p:nvPr/>
          </p:nvPicPr>
          <p:blipFill rotWithShape="1">
            <a:blip r:embed="rId4">
              <a:alphaModFix/>
            </a:blip>
            <a:srcRect b="0" l="0" r="0" t="0"/>
            <a:stretch/>
          </p:blipFill>
          <p:spPr>
            <a:xfrm>
              <a:off x="6916379" y="5122892"/>
              <a:ext cx="857245" cy="730767"/>
            </a:xfrm>
            <a:prstGeom prst="rect">
              <a:avLst/>
            </a:prstGeom>
            <a:noFill/>
            <a:ln>
              <a:noFill/>
            </a:ln>
          </p:spPr>
        </p:pic>
        <p:sp>
          <p:nvSpPr>
            <p:cNvPr id="98" name="Google Shape;98;p5"/>
            <p:cNvSpPr txBox="1"/>
            <p:nvPr/>
          </p:nvSpPr>
          <p:spPr>
            <a:xfrm>
              <a:off x="6952874" y="5427132"/>
              <a:ext cx="848350" cy="2616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PE" sz="1100" u="none" cap="none" strike="noStrike">
                  <a:solidFill>
                    <a:schemeClr val="dk1"/>
                  </a:solidFill>
                  <a:latin typeface="Calibri"/>
                  <a:ea typeface="Calibri"/>
                  <a:cs typeface="Calibri"/>
                  <a:sym typeface="Calibri"/>
                </a:rPr>
                <a:t>XML</a:t>
              </a:r>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6"/>
          <p:cNvSpPr/>
          <p:nvPr/>
        </p:nvSpPr>
        <p:spPr>
          <a:xfrm>
            <a:off x="3435680" y="3705949"/>
            <a:ext cx="400197" cy="200098"/>
          </a:xfrm>
          <a:prstGeom prst="leftRightArrow">
            <a:avLst>
              <a:gd fmla="val 50000" name="adj1"/>
              <a:gd fmla="val 50000" name="adj2"/>
            </a:avLst>
          </a:prstGeom>
          <a:solidFill>
            <a:srgbClr val="808799"/>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cxnSp>
        <p:nvCxnSpPr>
          <p:cNvPr id="104" name="Google Shape;104;p6"/>
          <p:cNvCxnSpPr/>
          <p:nvPr/>
        </p:nvCxnSpPr>
        <p:spPr>
          <a:xfrm rot="10800000">
            <a:off x="2733582" y="3432902"/>
            <a:ext cx="3688500" cy="12600"/>
          </a:xfrm>
          <a:prstGeom prst="bentConnector3">
            <a:avLst>
              <a:gd fmla="val 0" name="adj1"/>
            </a:avLst>
          </a:prstGeom>
          <a:noFill/>
          <a:ln cap="flat" cmpd="sng" w="19050">
            <a:solidFill>
              <a:srgbClr val="808799"/>
            </a:solidFill>
            <a:prstDash val="solid"/>
            <a:miter lim="800000"/>
            <a:headEnd len="med" w="med" type="stealth"/>
            <a:tailEnd len="med" w="med" type="stealth"/>
          </a:ln>
        </p:spPr>
      </p:cxnSp>
      <p:sp>
        <p:nvSpPr>
          <p:cNvPr id="105" name="Google Shape;105;p6"/>
          <p:cNvSpPr/>
          <p:nvPr/>
        </p:nvSpPr>
        <p:spPr>
          <a:xfrm>
            <a:off x="503237" y="376836"/>
            <a:ext cx="6226425"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i="0" lang="es-PE" sz="1000" u="none" cap="none" strike="noStrike">
                <a:solidFill>
                  <a:srgbClr val="7F7F7F"/>
                </a:solidFill>
                <a:latin typeface="Calibri"/>
                <a:ea typeface="Calibri"/>
                <a:cs typeface="Calibri"/>
                <a:sym typeface="Calibri"/>
              </a:rPr>
              <a:t>+ </a:t>
            </a:r>
            <a:r>
              <a:rPr b="0" i="0" lang="es-PE" sz="1000" u="none" cap="none" strike="noStrike">
                <a:solidFill>
                  <a:srgbClr val="A5A5A5"/>
                </a:solidFill>
                <a:latin typeface="Calibri"/>
                <a:ea typeface="Calibri"/>
                <a:cs typeface="Calibri"/>
                <a:sym typeface="Calibri"/>
              </a:rPr>
              <a:t>EFICIENCIA DE APLICACIONES JAVA Y PATRONES DE DESARROLLO</a:t>
            </a:r>
            <a:endParaRPr/>
          </a:p>
        </p:txBody>
      </p:sp>
      <p:sp>
        <p:nvSpPr>
          <p:cNvPr id="106" name="Google Shape;106;p6"/>
          <p:cNvSpPr txBox="1"/>
          <p:nvPr/>
        </p:nvSpPr>
        <p:spPr>
          <a:xfrm>
            <a:off x="506796" y="918372"/>
            <a:ext cx="8169000" cy="1554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PE" sz="1600" u="none" cap="none" strike="noStrike">
                <a:solidFill>
                  <a:srgbClr val="262626"/>
                </a:solidFill>
                <a:latin typeface="Calibri"/>
                <a:ea typeface="Calibri"/>
                <a:cs typeface="Calibri"/>
                <a:sym typeface="Calibri"/>
              </a:rPr>
              <a:t>MODEL VIEW CONTROLLER (MVC- WEB)</a:t>
            </a:r>
            <a:endParaRPr/>
          </a:p>
          <a:p>
            <a:pPr indent="0" lvl="0" marL="0" marR="0" rtl="0" algn="l">
              <a:lnSpc>
                <a:spcPct val="100000"/>
              </a:lnSpc>
              <a:spcBef>
                <a:spcPts val="600"/>
              </a:spcBef>
              <a:spcAft>
                <a:spcPts val="0"/>
              </a:spcAft>
              <a:buNone/>
            </a:pPr>
            <a:r>
              <a:rPr b="0" i="0" lang="es-PE" sz="1600" u="none" cap="none" strike="noStrike">
                <a:solidFill>
                  <a:schemeClr val="dk1"/>
                </a:solidFill>
                <a:latin typeface="Calibri"/>
                <a:ea typeface="Calibri"/>
                <a:cs typeface="Calibri"/>
                <a:sym typeface="Calibri"/>
              </a:rPr>
              <a:t>El uso de "MVC" en </a:t>
            </a:r>
            <a:r>
              <a:rPr lang="es-PE" sz="1600">
                <a:solidFill>
                  <a:schemeClr val="dk1"/>
                </a:solidFill>
                <a:latin typeface="Calibri"/>
                <a:ea typeface="Calibri"/>
                <a:cs typeface="Calibri"/>
                <a:sym typeface="Calibri"/>
              </a:rPr>
              <a:t>aplicaciones</a:t>
            </a:r>
            <a:r>
              <a:rPr b="0" i="0" lang="es-PE" sz="1600" u="none" cap="none" strike="noStrike">
                <a:solidFill>
                  <a:schemeClr val="dk1"/>
                </a:solidFill>
                <a:latin typeface="Calibri"/>
                <a:ea typeface="Calibri"/>
                <a:cs typeface="Calibri"/>
                <a:sym typeface="Calibri"/>
              </a:rPr>
              <a:t> Web Java es un patrón clásico que se debe implementar como requisito básico, debido a que una vez diseñada una aplicación es poco frecuente que ésta permanezca sin cambios; siempre se requiere realizar actualizaciones y mantenimientos cuando estas se encuentren en producción de manera rápida y oportuna. MVC es un patrón que permite responder a este tipo de situaciones. </a:t>
            </a:r>
            <a:endParaRPr/>
          </a:p>
        </p:txBody>
      </p:sp>
      <p:sp>
        <p:nvSpPr>
          <p:cNvPr id="107" name="Google Shape;107;p6"/>
          <p:cNvSpPr/>
          <p:nvPr/>
        </p:nvSpPr>
        <p:spPr>
          <a:xfrm>
            <a:off x="5311215" y="3705949"/>
            <a:ext cx="400197" cy="200098"/>
          </a:xfrm>
          <a:prstGeom prst="leftRightArrow">
            <a:avLst>
              <a:gd fmla="val 50000" name="adj1"/>
              <a:gd fmla="val 50000" name="adj2"/>
            </a:avLst>
          </a:prstGeom>
          <a:solidFill>
            <a:srgbClr val="808799"/>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08" name="Google Shape;108;p6"/>
          <p:cNvSpPr/>
          <p:nvPr/>
        </p:nvSpPr>
        <p:spPr>
          <a:xfrm>
            <a:off x="2060301" y="3432801"/>
            <a:ext cx="1333989" cy="692231"/>
          </a:xfrm>
          <a:prstGeom prst="roundRect">
            <a:avLst>
              <a:gd fmla="val 16667" name="adj"/>
            </a:avLst>
          </a:prstGeom>
          <a:solidFill>
            <a:srgbClr val="D9DBE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s-PE" sz="1400" u="none" cap="none" strike="noStrike">
                <a:solidFill>
                  <a:srgbClr val="EE4539"/>
                </a:solidFill>
                <a:latin typeface="Calibri"/>
                <a:ea typeface="Calibri"/>
                <a:cs typeface="Calibri"/>
                <a:sym typeface="Calibri"/>
              </a:rPr>
              <a:t>View</a:t>
            </a:r>
            <a:endParaRPr/>
          </a:p>
        </p:txBody>
      </p:sp>
      <p:sp>
        <p:nvSpPr>
          <p:cNvPr id="109" name="Google Shape;109;p6"/>
          <p:cNvSpPr/>
          <p:nvPr/>
        </p:nvSpPr>
        <p:spPr>
          <a:xfrm>
            <a:off x="3905005" y="3432801"/>
            <a:ext cx="1333989" cy="692231"/>
          </a:xfrm>
          <a:prstGeom prst="roundRect">
            <a:avLst>
              <a:gd fmla="val 16667" name="adj"/>
            </a:avLst>
          </a:prstGeom>
          <a:solidFill>
            <a:srgbClr val="D9DBE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s-PE" sz="1400" u="none" cap="none" strike="noStrike">
                <a:solidFill>
                  <a:srgbClr val="EE4539"/>
                </a:solidFill>
                <a:latin typeface="Calibri"/>
                <a:ea typeface="Calibri"/>
                <a:cs typeface="Calibri"/>
                <a:sym typeface="Calibri"/>
              </a:rPr>
              <a:t>Controller</a:t>
            </a:r>
            <a:endParaRPr/>
          </a:p>
        </p:txBody>
      </p:sp>
      <p:sp>
        <p:nvSpPr>
          <p:cNvPr id="110" name="Google Shape;110;p6"/>
          <p:cNvSpPr/>
          <p:nvPr/>
        </p:nvSpPr>
        <p:spPr>
          <a:xfrm>
            <a:off x="5752755" y="3432801"/>
            <a:ext cx="1333989" cy="692231"/>
          </a:xfrm>
          <a:prstGeom prst="roundRect">
            <a:avLst>
              <a:gd fmla="val 16667" name="adj"/>
            </a:avLst>
          </a:prstGeom>
          <a:solidFill>
            <a:srgbClr val="D9DBE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s-PE" sz="1400" u="none" cap="none" strike="noStrike">
                <a:solidFill>
                  <a:srgbClr val="EE4539"/>
                </a:solidFill>
                <a:latin typeface="Calibri"/>
                <a:ea typeface="Calibri"/>
                <a:cs typeface="Calibri"/>
                <a:sym typeface="Calibri"/>
              </a:rPr>
              <a:t>Model</a:t>
            </a:r>
            <a:endParaRPr/>
          </a:p>
        </p:txBody>
      </p:sp>
      <p:sp>
        <p:nvSpPr>
          <p:cNvPr id="111" name="Google Shape;111;p6"/>
          <p:cNvSpPr/>
          <p:nvPr/>
        </p:nvSpPr>
        <p:spPr>
          <a:xfrm>
            <a:off x="1844701" y="4244213"/>
            <a:ext cx="1765189" cy="371030"/>
          </a:xfrm>
          <a:prstGeom prst="roundRect">
            <a:avLst>
              <a:gd fmla="val 16667" name="adj"/>
            </a:avLst>
          </a:prstGeom>
          <a:solidFill>
            <a:srgbClr val="FE782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PE" sz="1400" u="none" cap="none" strike="noStrike">
                <a:solidFill>
                  <a:schemeClr val="lt1"/>
                </a:solidFill>
                <a:latin typeface="Calibri"/>
                <a:ea typeface="Calibri"/>
                <a:cs typeface="Calibri"/>
                <a:sym typeface="Calibri"/>
              </a:rPr>
              <a:t>JSP, HTML,JS,CSS</a:t>
            </a:r>
            <a:endParaRPr/>
          </a:p>
        </p:txBody>
      </p:sp>
      <p:sp>
        <p:nvSpPr>
          <p:cNvPr id="112" name="Google Shape;112;p6"/>
          <p:cNvSpPr/>
          <p:nvPr/>
        </p:nvSpPr>
        <p:spPr>
          <a:xfrm>
            <a:off x="3700933" y="4244213"/>
            <a:ext cx="1765189" cy="371030"/>
          </a:xfrm>
          <a:prstGeom prst="roundRect">
            <a:avLst>
              <a:gd fmla="val 16667" name="adj"/>
            </a:avLst>
          </a:prstGeom>
          <a:solidFill>
            <a:srgbClr val="FE782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PE" sz="1400" u="none" cap="none" strike="noStrike">
                <a:solidFill>
                  <a:schemeClr val="lt1"/>
                </a:solidFill>
                <a:latin typeface="Calibri"/>
                <a:ea typeface="Calibri"/>
                <a:cs typeface="Calibri"/>
                <a:sym typeface="Calibri"/>
              </a:rPr>
              <a:t>Servlets y Filters</a:t>
            </a:r>
            <a:endParaRPr/>
          </a:p>
        </p:txBody>
      </p:sp>
      <p:sp>
        <p:nvSpPr>
          <p:cNvPr id="113" name="Google Shape;113;p6"/>
          <p:cNvSpPr/>
          <p:nvPr/>
        </p:nvSpPr>
        <p:spPr>
          <a:xfrm>
            <a:off x="5548021" y="4244213"/>
            <a:ext cx="1765189" cy="371030"/>
          </a:xfrm>
          <a:prstGeom prst="roundRect">
            <a:avLst>
              <a:gd fmla="val 16667" name="adj"/>
            </a:avLst>
          </a:prstGeom>
          <a:solidFill>
            <a:srgbClr val="FE782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PE" sz="1400" u="none" cap="none" strike="noStrike">
                <a:solidFill>
                  <a:schemeClr val="lt1"/>
                </a:solidFill>
                <a:latin typeface="Calibri"/>
                <a:ea typeface="Calibri"/>
                <a:cs typeface="Calibri"/>
                <a:sym typeface="Calibri"/>
              </a:rPr>
              <a:t>EJB, Beans,POJOS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7"/>
          <p:cNvSpPr/>
          <p:nvPr/>
        </p:nvSpPr>
        <p:spPr>
          <a:xfrm>
            <a:off x="503237" y="376836"/>
            <a:ext cx="6226425"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i="0" lang="es-PE" sz="1000" u="none" cap="none" strike="noStrike">
                <a:solidFill>
                  <a:srgbClr val="7F7F7F"/>
                </a:solidFill>
                <a:latin typeface="Calibri"/>
                <a:ea typeface="Calibri"/>
                <a:cs typeface="Calibri"/>
                <a:sym typeface="Calibri"/>
              </a:rPr>
              <a:t>+ </a:t>
            </a:r>
            <a:r>
              <a:rPr b="0" i="0" lang="es-PE" sz="1000" u="none" cap="none" strike="noStrike">
                <a:solidFill>
                  <a:srgbClr val="A5A5A5"/>
                </a:solidFill>
                <a:latin typeface="Calibri"/>
                <a:ea typeface="Calibri"/>
                <a:cs typeface="Calibri"/>
                <a:sym typeface="Calibri"/>
              </a:rPr>
              <a:t>EFICIENCIA DE APLICACIONES JAVA Y PATRONES DE DESARROLLO</a:t>
            </a:r>
            <a:endParaRPr/>
          </a:p>
        </p:txBody>
      </p:sp>
      <p:sp>
        <p:nvSpPr>
          <p:cNvPr id="119" name="Google Shape;119;p7"/>
          <p:cNvSpPr txBox="1"/>
          <p:nvPr/>
        </p:nvSpPr>
        <p:spPr>
          <a:xfrm>
            <a:off x="506796" y="918372"/>
            <a:ext cx="8168892" cy="278537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PE" sz="1600" u="none" cap="none" strike="noStrike">
                <a:solidFill>
                  <a:srgbClr val="262626"/>
                </a:solidFill>
                <a:latin typeface="Calibri"/>
                <a:ea typeface="Calibri"/>
                <a:cs typeface="Calibri"/>
                <a:sym typeface="Calibri"/>
              </a:rPr>
              <a:t>PATRÓN DATA ACCESS OBJECT (DAO) </a:t>
            </a:r>
            <a:endParaRPr/>
          </a:p>
          <a:p>
            <a:pPr indent="-180975" lvl="0" marL="180975" marR="0" rtl="0" algn="l">
              <a:lnSpc>
                <a:spcPct val="100000"/>
              </a:lnSpc>
              <a:spcBef>
                <a:spcPts val="60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Es un componente de software que suministra una interfaz común entre la capa de negocio y la capa de persistencia física de datos; comúnmente soportada por un sistema de gestión de base de datos relacional, relacional-objeto, archivos planos, archivos XML u otros. </a:t>
            </a:r>
            <a:endParaRPr/>
          </a:p>
          <a:p>
            <a:pPr indent="-79375" lvl="0" marL="180975"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180975" lvl="0" marL="180975"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Pueden usarse para aislar a una aplicación de la tecnología de persistencia subyacente, la cual podría ser JDBC, JDO, JPA, EJB, TopLink, Hibernate, MyBatis, EclipseLink o cualquier otra tecnología de persistencia</a:t>
            </a:r>
            <a:endParaRPr/>
          </a:p>
          <a:p>
            <a:pPr indent="-79375" lvl="0" marL="180975"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180975" lvl="0" marL="180975"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La ventaja de usar DAO, es que cualquier BO (Business Object ) - objeto de negocio no requiere conocimiento directo del destino origen o final de la información que procesa.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8"/>
          <p:cNvSpPr/>
          <p:nvPr/>
        </p:nvSpPr>
        <p:spPr>
          <a:xfrm>
            <a:off x="503237" y="376836"/>
            <a:ext cx="6226425"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i="0" lang="es-PE" sz="1000" u="none" cap="none" strike="noStrike">
                <a:solidFill>
                  <a:srgbClr val="7F7F7F"/>
                </a:solidFill>
                <a:latin typeface="Calibri"/>
                <a:ea typeface="Calibri"/>
                <a:cs typeface="Calibri"/>
                <a:sym typeface="Calibri"/>
              </a:rPr>
              <a:t>+ </a:t>
            </a:r>
            <a:r>
              <a:rPr b="0" i="0" lang="es-PE" sz="1000" u="none" cap="none" strike="noStrike">
                <a:solidFill>
                  <a:srgbClr val="A5A5A5"/>
                </a:solidFill>
                <a:latin typeface="Calibri"/>
                <a:ea typeface="Calibri"/>
                <a:cs typeface="Calibri"/>
                <a:sym typeface="Calibri"/>
              </a:rPr>
              <a:t>EFICIENCIA DE APLICACIONES JAVA Y PATRONES DE DESARROLLO</a:t>
            </a:r>
            <a:endParaRPr/>
          </a:p>
        </p:txBody>
      </p:sp>
      <p:sp>
        <p:nvSpPr>
          <p:cNvPr id="125" name="Google Shape;125;p8"/>
          <p:cNvSpPr txBox="1"/>
          <p:nvPr/>
        </p:nvSpPr>
        <p:spPr>
          <a:xfrm>
            <a:off x="506796" y="918372"/>
            <a:ext cx="8168892" cy="5693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PE" sz="1600" u="none" cap="none" strike="noStrike">
                <a:solidFill>
                  <a:srgbClr val="262626"/>
                </a:solidFill>
                <a:latin typeface="Calibri"/>
                <a:ea typeface="Calibri"/>
                <a:cs typeface="Calibri"/>
                <a:sym typeface="Calibri"/>
              </a:rPr>
              <a:t>DATA ACCESS OBJECT (DAO) - ARQUITECTURA</a:t>
            </a:r>
            <a:endParaRPr/>
          </a:p>
          <a:p>
            <a:pPr indent="0" lvl="0" marL="0" marR="0" rtl="0" algn="l">
              <a:lnSpc>
                <a:spcPct val="100000"/>
              </a:lnSpc>
              <a:spcBef>
                <a:spcPts val="600"/>
              </a:spcBef>
              <a:spcAft>
                <a:spcPts val="0"/>
              </a:spcAft>
              <a:buNone/>
            </a:pPr>
            <a:r>
              <a:rPr b="1" i="0" lang="es-PE" sz="1600" u="none" cap="none" strike="noStrike">
                <a:solidFill>
                  <a:srgbClr val="7150A0"/>
                </a:solidFill>
                <a:latin typeface="Calibri"/>
                <a:ea typeface="Calibri"/>
                <a:cs typeface="Calibri"/>
                <a:sym typeface="Calibri"/>
              </a:rPr>
              <a:t>Diagrama de clases de J2EE Core Patterns</a:t>
            </a:r>
            <a:endParaRPr/>
          </a:p>
        </p:txBody>
      </p:sp>
      <p:cxnSp>
        <p:nvCxnSpPr>
          <p:cNvPr id="126" name="Google Shape;126;p8"/>
          <p:cNvCxnSpPr/>
          <p:nvPr/>
        </p:nvCxnSpPr>
        <p:spPr>
          <a:xfrm rot="10800000">
            <a:off x="4533588" y="2095696"/>
            <a:ext cx="0" cy="566224"/>
          </a:xfrm>
          <a:prstGeom prst="straightConnector1">
            <a:avLst/>
          </a:prstGeom>
          <a:noFill/>
          <a:ln cap="flat" cmpd="sng" w="9525">
            <a:solidFill>
              <a:srgbClr val="808799"/>
            </a:solidFill>
            <a:prstDash val="solid"/>
            <a:round/>
            <a:headEnd len="sm" w="sm" type="none"/>
            <a:tailEnd len="med" w="med" type="triangle"/>
          </a:ln>
        </p:spPr>
      </p:cxnSp>
      <p:cxnSp>
        <p:nvCxnSpPr>
          <p:cNvPr id="127" name="Google Shape;127;p8"/>
          <p:cNvCxnSpPr/>
          <p:nvPr/>
        </p:nvCxnSpPr>
        <p:spPr>
          <a:xfrm flipH="1" rot="10800000">
            <a:off x="2929751" y="2095696"/>
            <a:ext cx="1361579" cy="474784"/>
          </a:xfrm>
          <a:prstGeom prst="straightConnector1">
            <a:avLst/>
          </a:prstGeom>
          <a:noFill/>
          <a:ln cap="flat" cmpd="sng" w="9525">
            <a:solidFill>
              <a:srgbClr val="808799"/>
            </a:solidFill>
            <a:prstDash val="solid"/>
            <a:round/>
            <a:headEnd len="sm" w="sm" type="none"/>
            <a:tailEnd len="med" w="med" type="triangle"/>
          </a:ln>
        </p:spPr>
      </p:cxnSp>
      <p:cxnSp>
        <p:nvCxnSpPr>
          <p:cNvPr id="128" name="Google Shape;128;p8"/>
          <p:cNvCxnSpPr/>
          <p:nvPr/>
        </p:nvCxnSpPr>
        <p:spPr>
          <a:xfrm rot="10800000">
            <a:off x="4765503" y="2095696"/>
            <a:ext cx="1361579" cy="474784"/>
          </a:xfrm>
          <a:prstGeom prst="straightConnector1">
            <a:avLst/>
          </a:prstGeom>
          <a:noFill/>
          <a:ln cap="flat" cmpd="sng" w="9525">
            <a:solidFill>
              <a:srgbClr val="808799"/>
            </a:solidFill>
            <a:prstDash val="solid"/>
            <a:round/>
            <a:headEnd len="sm" w="sm" type="none"/>
            <a:tailEnd len="med" w="med" type="triangle"/>
          </a:ln>
        </p:spPr>
      </p:cxnSp>
      <p:cxnSp>
        <p:nvCxnSpPr>
          <p:cNvPr id="129" name="Google Shape;129;p8"/>
          <p:cNvCxnSpPr/>
          <p:nvPr/>
        </p:nvCxnSpPr>
        <p:spPr>
          <a:xfrm>
            <a:off x="3337927" y="2783714"/>
            <a:ext cx="0" cy="566224"/>
          </a:xfrm>
          <a:prstGeom prst="straightConnector1">
            <a:avLst/>
          </a:prstGeom>
          <a:noFill/>
          <a:ln cap="flat" cmpd="sng" w="9525">
            <a:solidFill>
              <a:srgbClr val="808799"/>
            </a:solidFill>
            <a:prstDash val="dash"/>
            <a:round/>
            <a:headEnd len="sm" w="sm" type="none"/>
            <a:tailEnd len="med" w="med" type="triangle"/>
          </a:ln>
        </p:spPr>
      </p:cxnSp>
      <p:cxnSp>
        <p:nvCxnSpPr>
          <p:cNvPr id="130" name="Google Shape;130;p8"/>
          <p:cNvCxnSpPr/>
          <p:nvPr/>
        </p:nvCxnSpPr>
        <p:spPr>
          <a:xfrm>
            <a:off x="2830061" y="2783714"/>
            <a:ext cx="0" cy="566224"/>
          </a:xfrm>
          <a:prstGeom prst="straightConnector1">
            <a:avLst/>
          </a:prstGeom>
          <a:noFill/>
          <a:ln cap="flat" cmpd="sng" w="9525">
            <a:solidFill>
              <a:srgbClr val="808799"/>
            </a:solidFill>
            <a:prstDash val="dash"/>
            <a:round/>
            <a:headEnd len="sm" w="sm" type="none"/>
            <a:tailEnd len="med" w="med" type="triangle"/>
          </a:ln>
        </p:spPr>
      </p:cxnSp>
      <p:cxnSp>
        <p:nvCxnSpPr>
          <p:cNvPr id="131" name="Google Shape;131;p8"/>
          <p:cNvCxnSpPr/>
          <p:nvPr/>
        </p:nvCxnSpPr>
        <p:spPr>
          <a:xfrm>
            <a:off x="4253425" y="2783714"/>
            <a:ext cx="0" cy="566224"/>
          </a:xfrm>
          <a:prstGeom prst="straightConnector1">
            <a:avLst/>
          </a:prstGeom>
          <a:noFill/>
          <a:ln cap="flat" cmpd="sng" w="9525">
            <a:solidFill>
              <a:srgbClr val="808799"/>
            </a:solidFill>
            <a:prstDash val="dash"/>
            <a:round/>
            <a:headEnd len="sm" w="sm" type="none"/>
            <a:tailEnd len="med" w="med" type="triangle"/>
          </a:ln>
        </p:spPr>
      </p:cxnSp>
      <p:cxnSp>
        <p:nvCxnSpPr>
          <p:cNvPr id="132" name="Google Shape;132;p8"/>
          <p:cNvCxnSpPr/>
          <p:nvPr/>
        </p:nvCxnSpPr>
        <p:spPr>
          <a:xfrm>
            <a:off x="4805281" y="2783714"/>
            <a:ext cx="0" cy="566224"/>
          </a:xfrm>
          <a:prstGeom prst="straightConnector1">
            <a:avLst/>
          </a:prstGeom>
          <a:noFill/>
          <a:ln cap="flat" cmpd="sng" w="9525">
            <a:solidFill>
              <a:srgbClr val="808799"/>
            </a:solidFill>
            <a:prstDash val="dash"/>
            <a:round/>
            <a:headEnd len="sm" w="sm" type="none"/>
            <a:tailEnd len="med" w="med" type="triangle"/>
          </a:ln>
        </p:spPr>
      </p:cxnSp>
      <p:cxnSp>
        <p:nvCxnSpPr>
          <p:cNvPr id="133" name="Google Shape;133;p8"/>
          <p:cNvCxnSpPr/>
          <p:nvPr/>
        </p:nvCxnSpPr>
        <p:spPr>
          <a:xfrm>
            <a:off x="5775886" y="2783714"/>
            <a:ext cx="0" cy="566224"/>
          </a:xfrm>
          <a:prstGeom prst="straightConnector1">
            <a:avLst/>
          </a:prstGeom>
          <a:noFill/>
          <a:ln cap="flat" cmpd="sng" w="9525">
            <a:solidFill>
              <a:srgbClr val="808799"/>
            </a:solidFill>
            <a:prstDash val="dash"/>
            <a:round/>
            <a:headEnd len="sm" w="sm" type="none"/>
            <a:tailEnd len="med" w="med" type="triangle"/>
          </a:ln>
        </p:spPr>
      </p:cxnSp>
      <p:cxnSp>
        <p:nvCxnSpPr>
          <p:cNvPr id="134" name="Google Shape;134;p8"/>
          <p:cNvCxnSpPr/>
          <p:nvPr/>
        </p:nvCxnSpPr>
        <p:spPr>
          <a:xfrm>
            <a:off x="6274534" y="2783714"/>
            <a:ext cx="0" cy="566224"/>
          </a:xfrm>
          <a:prstGeom prst="straightConnector1">
            <a:avLst/>
          </a:prstGeom>
          <a:noFill/>
          <a:ln cap="flat" cmpd="sng" w="9525">
            <a:solidFill>
              <a:srgbClr val="808799"/>
            </a:solidFill>
            <a:prstDash val="dash"/>
            <a:round/>
            <a:headEnd len="sm" w="sm" type="none"/>
            <a:tailEnd len="med" w="med" type="triangle"/>
          </a:ln>
        </p:spPr>
      </p:cxnSp>
      <p:sp>
        <p:nvSpPr>
          <p:cNvPr id="135" name="Google Shape;135;p8"/>
          <p:cNvSpPr/>
          <p:nvPr/>
        </p:nvSpPr>
        <p:spPr>
          <a:xfrm>
            <a:off x="2819299" y="3112622"/>
            <a:ext cx="435947" cy="12772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i="0" lang="es-PE" sz="800" u="none" cap="none" strike="noStrike">
                <a:solidFill>
                  <a:schemeClr val="dk1"/>
                </a:solidFill>
                <a:latin typeface="Calibri"/>
                <a:ea typeface="Calibri"/>
                <a:cs typeface="Calibri"/>
                <a:sym typeface="Calibri"/>
              </a:rPr>
              <a:t>creates</a:t>
            </a:r>
            <a:endParaRPr/>
          </a:p>
        </p:txBody>
      </p:sp>
      <p:sp>
        <p:nvSpPr>
          <p:cNvPr id="136" name="Google Shape;136;p8"/>
          <p:cNvSpPr/>
          <p:nvPr/>
        </p:nvSpPr>
        <p:spPr>
          <a:xfrm>
            <a:off x="3313567" y="3112622"/>
            <a:ext cx="435947" cy="12772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i="0" lang="es-PE" sz="800" u="none" cap="none" strike="noStrike">
                <a:solidFill>
                  <a:schemeClr val="dk1"/>
                </a:solidFill>
                <a:latin typeface="Calibri"/>
                <a:ea typeface="Calibri"/>
                <a:cs typeface="Calibri"/>
                <a:sym typeface="Calibri"/>
              </a:rPr>
              <a:t>creates</a:t>
            </a:r>
            <a:endParaRPr b="1" i="0" sz="800" u="none" cap="none" strike="noStrike">
              <a:solidFill>
                <a:schemeClr val="dk1"/>
              </a:solidFill>
              <a:latin typeface="Calibri"/>
              <a:ea typeface="Calibri"/>
              <a:cs typeface="Calibri"/>
              <a:sym typeface="Calibri"/>
            </a:endParaRPr>
          </a:p>
        </p:txBody>
      </p:sp>
      <p:sp>
        <p:nvSpPr>
          <p:cNvPr id="137" name="Google Shape;137;p8"/>
          <p:cNvSpPr/>
          <p:nvPr/>
        </p:nvSpPr>
        <p:spPr>
          <a:xfrm>
            <a:off x="4233788" y="3112622"/>
            <a:ext cx="435947" cy="12772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i="0" lang="es-PE" sz="800" u="none" cap="none" strike="noStrike">
                <a:solidFill>
                  <a:schemeClr val="dk1"/>
                </a:solidFill>
                <a:latin typeface="Calibri"/>
                <a:ea typeface="Calibri"/>
                <a:cs typeface="Calibri"/>
                <a:sym typeface="Calibri"/>
              </a:rPr>
              <a:t>creates</a:t>
            </a:r>
            <a:endParaRPr b="1" i="0" sz="800" u="none" cap="none" strike="noStrike">
              <a:solidFill>
                <a:schemeClr val="dk1"/>
              </a:solidFill>
              <a:latin typeface="Calibri"/>
              <a:ea typeface="Calibri"/>
              <a:cs typeface="Calibri"/>
              <a:sym typeface="Calibri"/>
            </a:endParaRPr>
          </a:p>
        </p:txBody>
      </p:sp>
      <p:sp>
        <p:nvSpPr>
          <p:cNvPr id="138" name="Google Shape;138;p8"/>
          <p:cNvSpPr/>
          <p:nvPr/>
        </p:nvSpPr>
        <p:spPr>
          <a:xfrm>
            <a:off x="5762188" y="3112622"/>
            <a:ext cx="435947" cy="12772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i="0" lang="es-PE" sz="800" u="none" cap="none" strike="noStrike">
                <a:solidFill>
                  <a:schemeClr val="dk1"/>
                </a:solidFill>
                <a:latin typeface="Calibri"/>
                <a:ea typeface="Calibri"/>
                <a:cs typeface="Calibri"/>
                <a:sym typeface="Calibri"/>
              </a:rPr>
              <a:t>creates</a:t>
            </a:r>
            <a:endParaRPr b="1" i="0" sz="800" u="none" cap="none" strike="noStrike">
              <a:solidFill>
                <a:schemeClr val="dk1"/>
              </a:solidFill>
              <a:latin typeface="Calibri"/>
              <a:ea typeface="Calibri"/>
              <a:cs typeface="Calibri"/>
              <a:sym typeface="Calibri"/>
            </a:endParaRPr>
          </a:p>
        </p:txBody>
      </p:sp>
      <p:cxnSp>
        <p:nvCxnSpPr>
          <p:cNvPr id="139" name="Google Shape;139;p8"/>
          <p:cNvCxnSpPr/>
          <p:nvPr/>
        </p:nvCxnSpPr>
        <p:spPr>
          <a:xfrm>
            <a:off x="2687016" y="3799643"/>
            <a:ext cx="1256189" cy="745724"/>
          </a:xfrm>
          <a:prstGeom prst="straightConnector1">
            <a:avLst/>
          </a:prstGeom>
          <a:noFill/>
          <a:ln cap="flat" cmpd="sng" w="9525">
            <a:solidFill>
              <a:srgbClr val="808799"/>
            </a:solidFill>
            <a:prstDash val="solid"/>
            <a:round/>
            <a:headEnd len="sm" w="sm" type="none"/>
            <a:tailEnd len="med" w="med" type="triangle"/>
          </a:ln>
        </p:spPr>
      </p:cxnSp>
      <p:cxnSp>
        <p:nvCxnSpPr>
          <p:cNvPr id="140" name="Google Shape;140;p8"/>
          <p:cNvCxnSpPr/>
          <p:nvPr/>
        </p:nvCxnSpPr>
        <p:spPr>
          <a:xfrm>
            <a:off x="4120485" y="3809086"/>
            <a:ext cx="0" cy="736281"/>
          </a:xfrm>
          <a:prstGeom prst="straightConnector1">
            <a:avLst/>
          </a:prstGeom>
          <a:noFill/>
          <a:ln cap="flat" cmpd="sng" w="9525">
            <a:solidFill>
              <a:srgbClr val="808799"/>
            </a:solidFill>
            <a:prstDash val="solid"/>
            <a:round/>
            <a:headEnd len="sm" w="sm" type="none"/>
            <a:tailEnd len="med" w="med" type="triangle"/>
          </a:ln>
        </p:spPr>
      </p:cxnSp>
      <p:cxnSp>
        <p:nvCxnSpPr>
          <p:cNvPr id="141" name="Google Shape;141;p8"/>
          <p:cNvCxnSpPr/>
          <p:nvPr/>
        </p:nvCxnSpPr>
        <p:spPr>
          <a:xfrm>
            <a:off x="4978680" y="3809086"/>
            <a:ext cx="0" cy="736281"/>
          </a:xfrm>
          <a:prstGeom prst="straightConnector1">
            <a:avLst/>
          </a:prstGeom>
          <a:noFill/>
          <a:ln cap="flat" cmpd="sng" w="9525">
            <a:solidFill>
              <a:srgbClr val="808799"/>
            </a:solidFill>
            <a:prstDash val="solid"/>
            <a:round/>
            <a:headEnd len="sm" w="sm" type="none"/>
            <a:tailEnd len="med" w="med" type="triangle"/>
          </a:ln>
        </p:spPr>
      </p:cxnSp>
      <p:cxnSp>
        <p:nvCxnSpPr>
          <p:cNvPr id="142" name="Google Shape;142;p8"/>
          <p:cNvCxnSpPr/>
          <p:nvPr/>
        </p:nvCxnSpPr>
        <p:spPr>
          <a:xfrm>
            <a:off x="3402368" y="3835220"/>
            <a:ext cx="1400984" cy="710147"/>
          </a:xfrm>
          <a:prstGeom prst="straightConnector1">
            <a:avLst/>
          </a:prstGeom>
          <a:noFill/>
          <a:ln cap="flat" cmpd="sng" w="9525">
            <a:solidFill>
              <a:srgbClr val="808799"/>
            </a:solidFill>
            <a:prstDash val="solid"/>
            <a:round/>
            <a:headEnd len="sm" w="sm" type="none"/>
            <a:tailEnd len="med" w="med" type="triangle"/>
          </a:ln>
        </p:spPr>
      </p:cxnSp>
      <p:cxnSp>
        <p:nvCxnSpPr>
          <p:cNvPr id="143" name="Google Shape;143;p8"/>
          <p:cNvCxnSpPr/>
          <p:nvPr/>
        </p:nvCxnSpPr>
        <p:spPr>
          <a:xfrm flipH="1">
            <a:off x="4309029" y="3835220"/>
            <a:ext cx="1414851" cy="710147"/>
          </a:xfrm>
          <a:prstGeom prst="straightConnector1">
            <a:avLst/>
          </a:prstGeom>
          <a:noFill/>
          <a:ln cap="flat" cmpd="sng" w="9525">
            <a:solidFill>
              <a:srgbClr val="808799"/>
            </a:solidFill>
            <a:prstDash val="solid"/>
            <a:round/>
            <a:headEnd len="sm" w="sm" type="none"/>
            <a:tailEnd len="med" w="med" type="triangle"/>
          </a:ln>
        </p:spPr>
      </p:cxnSp>
      <p:cxnSp>
        <p:nvCxnSpPr>
          <p:cNvPr id="144" name="Google Shape;144;p8"/>
          <p:cNvCxnSpPr/>
          <p:nvPr/>
        </p:nvCxnSpPr>
        <p:spPr>
          <a:xfrm flipH="1">
            <a:off x="5171544" y="3799643"/>
            <a:ext cx="1256189" cy="745724"/>
          </a:xfrm>
          <a:prstGeom prst="straightConnector1">
            <a:avLst/>
          </a:prstGeom>
          <a:noFill/>
          <a:ln cap="flat" cmpd="sng" w="9525">
            <a:solidFill>
              <a:srgbClr val="808799"/>
            </a:solidFill>
            <a:prstDash val="solid"/>
            <a:round/>
            <a:headEnd len="sm" w="sm" type="none"/>
            <a:tailEnd len="med" w="med" type="triangle"/>
          </a:ln>
        </p:spPr>
      </p:cxnSp>
      <p:sp>
        <p:nvSpPr>
          <p:cNvPr id="145" name="Google Shape;145;p8"/>
          <p:cNvSpPr/>
          <p:nvPr/>
        </p:nvSpPr>
        <p:spPr>
          <a:xfrm>
            <a:off x="4180485" y="1708528"/>
            <a:ext cx="777875" cy="346546"/>
          </a:xfrm>
          <a:prstGeom prst="roundRect">
            <a:avLst>
              <a:gd fmla="val 16667" name="adj"/>
            </a:avLst>
          </a:prstGeom>
          <a:solidFill>
            <a:srgbClr val="FE7828"/>
          </a:solidFill>
          <a:ln>
            <a:noFill/>
          </a:ln>
        </p:spPr>
        <p:txBody>
          <a:bodyPr anchorCtr="0" anchor="t" bIns="45700" lIns="91425" spcFirstLastPara="1" rIns="91425" wrap="square" tIns="36000">
            <a:noAutofit/>
          </a:bodyPr>
          <a:lstStyle/>
          <a:p>
            <a:pPr indent="0" lvl="0" marL="0" marR="0" rtl="0" algn="ctr">
              <a:lnSpc>
                <a:spcPct val="100000"/>
              </a:lnSpc>
              <a:spcBef>
                <a:spcPts val="0"/>
              </a:spcBef>
              <a:spcAft>
                <a:spcPts val="0"/>
              </a:spcAft>
              <a:buNone/>
            </a:pPr>
            <a:r>
              <a:rPr b="1" i="1" lang="es-PE" sz="800" u="none" cap="none" strike="noStrike">
                <a:solidFill>
                  <a:schemeClr val="lt1"/>
                </a:solidFill>
                <a:latin typeface="Calibri"/>
                <a:ea typeface="Calibri"/>
                <a:cs typeface="Calibri"/>
                <a:sym typeface="Calibri"/>
              </a:rPr>
              <a:t>DAOFactory</a:t>
            </a:r>
            <a:endParaRPr b="1" i="1" sz="800" u="none" cap="none" strike="noStrike">
              <a:solidFill>
                <a:schemeClr val="lt1"/>
              </a:solidFill>
              <a:latin typeface="Calibri"/>
              <a:ea typeface="Calibri"/>
              <a:cs typeface="Calibri"/>
              <a:sym typeface="Calibri"/>
            </a:endParaRPr>
          </a:p>
        </p:txBody>
      </p:sp>
      <p:cxnSp>
        <p:nvCxnSpPr>
          <p:cNvPr id="146" name="Google Shape;146;p8"/>
          <p:cNvCxnSpPr/>
          <p:nvPr/>
        </p:nvCxnSpPr>
        <p:spPr>
          <a:xfrm>
            <a:off x="4148686" y="1887342"/>
            <a:ext cx="841472" cy="0"/>
          </a:xfrm>
          <a:prstGeom prst="straightConnector1">
            <a:avLst/>
          </a:prstGeom>
          <a:noFill/>
          <a:ln cap="flat" cmpd="sng" w="9525">
            <a:solidFill>
              <a:schemeClr val="lt1"/>
            </a:solidFill>
            <a:prstDash val="solid"/>
            <a:round/>
            <a:headEnd len="sm" w="sm" type="none"/>
            <a:tailEnd len="sm" w="sm" type="none"/>
          </a:ln>
        </p:spPr>
      </p:cxnSp>
      <p:sp>
        <p:nvSpPr>
          <p:cNvPr id="147" name="Google Shape;147;p8"/>
          <p:cNvSpPr/>
          <p:nvPr/>
        </p:nvSpPr>
        <p:spPr>
          <a:xfrm>
            <a:off x="2684978" y="2519086"/>
            <a:ext cx="777875" cy="446095"/>
          </a:xfrm>
          <a:prstGeom prst="roundRect">
            <a:avLst>
              <a:gd fmla="val 16667" name="adj"/>
            </a:avLst>
          </a:prstGeom>
          <a:solidFill>
            <a:srgbClr val="FE7828"/>
          </a:solidFill>
          <a:ln>
            <a:noFill/>
          </a:ln>
        </p:spPr>
        <p:txBody>
          <a:bodyPr anchorCtr="0" anchor="t" bIns="45700" lIns="0" spcFirstLastPara="1" rIns="0" wrap="square" tIns="0">
            <a:noAutofit/>
          </a:bodyPr>
          <a:lstStyle/>
          <a:p>
            <a:pPr indent="0" lvl="0" marL="0" marR="0" rtl="0" algn="ctr">
              <a:lnSpc>
                <a:spcPct val="100000"/>
              </a:lnSpc>
              <a:spcBef>
                <a:spcPts val="0"/>
              </a:spcBef>
              <a:spcAft>
                <a:spcPts val="0"/>
              </a:spcAft>
              <a:buNone/>
            </a:pPr>
            <a:r>
              <a:rPr b="1" i="0" lang="es-PE" sz="800" u="none" cap="none" strike="noStrike">
                <a:solidFill>
                  <a:schemeClr val="lt1"/>
                </a:solidFill>
                <a:latin typeface="Calibri"/>
                <a:ea typeface="Calibri"/>
                <a:cs typeface="Calibri"/>
                <a:sym typeface="Calibri"/>
              </a:rPr>
              <a:t>RdbDAOFactory</a:t>
            </a:r>
            <a:endParaRPr b="1" i="0" sz="800" u="none" cap="none" strike="noStrike">
              <a:solidFill>
                <a:schemeClr val="lt1"/>
              </a:solidFill>
              <a:latin typeface="Calibri"/>
              <a:ea typeface="Calibri"/>
              <a:cs typeface="Calibri"/>
              <a:sym typeface="Calibri"/>
            </a:endParaRPr>
          </a:p>
        </p:txBody>
      </p:sp>
      <p:cxnSp>
        <p:nvCxnSpPr>
          <p:cNvPr id="148" name="Google Shape;148;p8"/>
          <p:cNvCxnSpPr/>
          <p:nvPr/>
        </p:nvCxnSpPr>
        <p:spPr>
          <a:xfrm>
            <a:off x="2653179" y="2697901"/>
            <a:ext cx="841472" cy="0"/>
          </a:xfrm>
          <a:prstGeom prst="straightConnector1">
            <a:avLst/>
          </a:prstGeom>
          <a:noFill/>
          <a:ln cap="flat" cmpd="sng" w="9525">
            <a:solidFill>
              <a:schemeClr val="lt1"/>
            </a:solidFill>
            <a:prstDash val="solid"/>
            <a:round/>
            <a:headEnd len="sm" w="sm" type="none"/>
            <a:tailEnd len="sm" w="sm" type="none"/>
          </a:ln>
        </p:spPr>
      </p:cxnSp>
      <p:cxnSp>
        <p:nvCxnSpPr>
          <p:cNvPr id="149" name="Google Shape;149;p8"/>
          <p:cNvCxnSpPr/>
          <p:nvPr/>
        </p:nvCxnSpPr>
        <p:spPr>
          <a:xfrm>
            <a:off x="2653179" y="2769945"/>
            <a:ext cx="841472" cy="0"/>
          </a:xfrm>
          <a:prstGeom prst="straightConnector1">
            <a:avLst/>
          </a:prstGeom>
          <a:noFill/>
          <a:ln cap="flat" cmpd="sng" w="9525">
            <a:solidFill>
              <a:schemeClr val="lt1"/>
            </a:solidFill>
            <a:prstDash val="solid"/>
            <a:round/>
            <a:headEnd len="sm" w="sm" type="none"/>
            <a:tailEnd len="sm" w="sm" type="none"/>
          </a:ln>
        </p:spPr>
      </p:cxnSp>
      <p:sp>
        <p:nvSpPr>
          <p:cNvPr id="150" name="Google Shape;150;p8"/>
          <p:cNvSpPr/>
          <p:nvPr/>
        </p:nvSpPr>
        <p:spPr>
          <a:xfrm>
            <a:off x="4153098" y="2519086"/>
            <a:ext cx="777875" cy="446095"/>
          </a:xfrm>
          <a:prstGeom prst="roundRect">
            <a:avLst>
              <a:gd fmla="val 16667" name="adj"/>
            </a:avLst>
          </a:prstGeom>
          <a:solidFill>
            <a:srgbClr val="FE7828"/>
          </a:solidFill>
          <a:ln>
            <a:noFill/>
          </a:ln>
        </p:spPr>
        <p:txBody>
          <a:bodyPr anchorCtr="0" anchor="t" bIns="45700" lIns="0" spcFirstLastPara="1" rIns="0" wrap="square" tIns="0">
            <a:noAutofit/>
          </a:bodyPr>
          <a:lstStyle/>
          <a:p>
            <a:pPr indent="0" lvl="0" marL="0" marR="0" rtl="0" algn="ctr">
              <a:lnSpc>
                <a:spcPct val="100000"/>
              </a:lnSpc>
              <a:spcBef>
                <a:spcPts val="0"/>
              </a:spcBef>
              <a:spcAft>
                <a:spcPts val="0"/>
              </a:spcAft>
              <a:buNone/>
            </a:pPr>
            <a:r>
              <a:rPr b="1" i="0" lang="es-PE" sz="800" u="none" cap="none" strike="noStrike">
                <a:solidFill>
                  <a:schemeClr val="lt1"/>
                </a:solidFill>
                <a:latin typeface="Calibri"/>
                <a:ea typeface="Calibri"/>
                <a:cs typeface="Calibri"/>
                <a:sym typeface="Calibri"/>
              </a:rPr>
              <a:t>XmlDAOFactory</a:t>
            </a:r>
            <a:endParaRPr b="1" i="0" sz="800" u="none" cap="none" strike="noStrike">
              <a:solidFill>
                <a:schemeClr val="lt1"/>
              </a:solidFill>
              <a:latin typeface="Calibri"/>
              <a:ea typeface="Calibri"/>
              <a:cs typeface="Calibri"/>
              <a:sym typeface="Calibri"/>
            </a:endParaRPr>
          </a:p>
        </p:txBody>
      </p:sp>
      <p:cxnSp>
        <p:nvCxnSpPr>
          <p:cNvPr id="151" name="Google Shape;151;p8"/>
          <p:cNvCxnSpPr/>
          <p:nvPr/>
        </p:nvCxnSpPr>
        <p:spPr>
          <a:xfrm>
            <a:off x="4121299" y="2697901"/>
            <a:ext cx="841472" cy="0"/>
          </a:xfrm>
          <a:prstGeom prst="straightConnector1">
            <a:avLst/>
          </a:prstGeom>
          <a:noFill/>
          <a:ln cap="flat" cmpd="sng" w="9525">
            <a:solidFill>
              <a:schemeClr val="lt1"/>
            </a:solidFill>
            <a:prstDash val="solid"/>
            <a:round/>
            <a:headEnd len="sm" w="sm" type="none"/>
            <a:tailEnd len="sm" w="sm" type="none"/>
          </a:ln>
        </p:spPr>
      </p:cxnSp>
      <p:cxnSp>
        <p:nvCxnSpPr>
          <p:cNvPr id="152" name="Google Shape;152;p8"/>
          <p:cNvCxnSpPr/>
          <p:nvPr/>
        </p:nvCxnSpPr>
        <p:spPr>
          <a:xfrm>
            <a:off x="4121299" y="2769945"/>
            <a:ext cx="841472" cy="0"/>
          </a:xfrm>
          <a:prstGeom prst="straightConnector1">
            <a:avLst/>
          </a:prstGeom>
          <a:noFill/>
          <a:ln cap="flat" cmpd="sng" w="9525">
            <a:solidFill>
              <a:schemeClr val="lt1"/>
            </a:solidFill>
            <a:prstDash val="solid"/>
            <a:round/>
            <a:headEnd len="sm" w="sm" type="none"/>
            <a:tailEnd len="sm" w="sm" type="none"/>
          </a:ln>
        </p:spPr>
      </p:cxnSp>
      <p:sp>
        <p:nvSpPr>
          <p:cNvPr id="153" name="Google Shape;153;p8"/>
          <p:cNvSpPr/>
          <p:nvPr/>
        </p:nvSpPr>
        <p:spPr>
          <a:xfrm>
            <a:off x="5631378" y="2519086"/>
            <a:ext cx="777875" cy="446095"/>
          </a:xfrm>
          <a:prstGeom prst="roundRect">
            <a:avLst>
              <a:gd fmla="val 16667" name="adj"/>
            </a:avLst>
          </a:prstGeom>
          <a:solidFill>
            <a:srgbClr val="FE7828"/>
          </a:solidFill>
          <a:ln>
            <a:noFill/>
          </a:ln>
        </p:spPr>
        <p:txBody>
          <a:bodyPr anchorCtr="0" anchor="t" bIns="45700" lIns="0" spcFirstLastPara="1" rIns="0" wrap="square" tIns="0">
            <a:noAutofit/>
          </a:bodyPr>
          <a:lstStyle/>
          <a:p>
            <a:pPr indent="0" lvl="0" marL="0" marR="0" rtl="0" algn="ctr">
              <a:lnSpc>
                <a:spcPct val="100000"/>
              </a:lnSpc>
              <a:spcBef>
                <a:spcPts val="0"/>
              </a:spcBef>
              <a:spcAft>
                <a:spcPts val="0"/>
              </a:spcAft>
              <a:buNone/>
            </a:pPr>
            <a:r>
              <a:rPr b="1" i="0" lang="es-PE" sz="800" u="none" cap="none" strike="noStrike">
                <a:solidFill>
                  <a:schemeClr val="lt1"/>
                </a:solidFill>
                <a:latin typeface="Calibri"/>
                <a:ea typeface="Calibri"/>
                <a:cs typeface="Calibri"/>
                <a:sym typeface="Calibri"/>
              </a:rPr>
              <a:t>OdbDAOFactory</a:t>
            </a:r>
            <a:endParaRPr b="1" i="0" sz="800" u="none" cap="none" strike="noStrike">
              <a:solidFill>
                <a:schemeClr val="lt1"/>
              </a:solidFill>
              <a:latin typeface="Calibri"/>
              <a:ea typeface="Calibri"/>
              <a:cs typeface="Calibri"/>
              <a:sym typeface="Calibri"/>
            </a:endParaRPr>
          </a:p>
        </p:txBody>
      </p:sp>
      <p:cxnSp>
        <p:nvCxnSpPr>
          <p:cNvPr id="154" name="Google Shape;154;p8"/>
          <p:cNvCxnSpPr/>
          <p:nvPr/>
        </p:nvCxnSpPr>
        <p:spPr>
          <a:xfrm>
            <a:off x="5599579" y="2697901"/>
            <a:ext cx="841472" cy="0"/>
          </a:xfrm>
          <a:prstGeom prst="straightConnector1">
            <a:avLst/>
          </a:prstGeom>
          <a:noFill/>
          <a:ln cap="flat" cmpd="sng" w="9525">
            <a:solidFill>
              <a:schemeClr val="lt1"/>
            </a:solidFill>
            <a:prstDash val="solid"/>
            <a:round/>
            <a:headEnd len="sm" w="sm" type="none"/>
            <a:tailEnd len="sm" w="sm" type="none"/>
          </a:ln>
        </p:spPr>
      </p:cxnSp>
      <p:cxnSp>
        <p:nvCxnSpPr>
          <p:cNvPr id="155" name="Google Shape;155;p8"/>
          <p:cNvCxnSpPr/>
          <p:nvPr/>
        </p:nvCxnSpPr>
        <p:spPr>
          <a:xfrm>
            <a:off x="5599579" y="2769945"/>
            <a:ext cx="841472" cy="0"/>
          </a:xfrm>
          <a:prstGeom prst="straightConnector1">
            <a:avLst/>
          </a:prstGeom>
          <a:noFill/>
          <a:ln cap="flat" cmpd="sng" w="9525">
            <a:solidFill>
              <a:schemeClr val="lt1"/>
            </a:solidFill>
            <a:prstDash val="solid"/>
            <a:round/>
            <a:headEnd len="sm" w="sm" type="none"/>
            <a:tailEnd len="sm" w="sm" type="none"/>
          </a:ln>
        </p:spPr>
      </p:cxnSp>
      <p:grpSp>
        <p:nvGrpSpPr>
          <p:cNvPr id="156" name="Google Shape;156;p8"/>
          <p:cNvGrpSpPr/>
          <p:nvPr/>
        </p:nvGrpSpPr>
        <p:grpSpPr>
          <a:xfrm>
            <a:off x="2455059" y="3402308"/>
            <a:ext cx="582213" cy="446095"/>
            <a:chOff x="2455059" y="3402308"/>
            <a:chExt cx="582213" cy="446095"/>
          </a:xfrm>
        </p:grpSpPr>
        <p:sp>
          <p:nvSpPr>
            <p:cNvPr id="157" name="Google Shape;157;p8"/>
            <p:cNvSpPr/>
            <p:nvPr/>
          </p:nvSpPr>
          <p:spPr>
            <a:xfrm>
              <a:off x="2486859" y="3402308"/>
              <a:ext cx="495754" cy="446095"/>
            </a:xfrm>
            <a:prstGeom prst="roundRect">
              <a:avLst>
                <a:gd fmla="val 16667" name="adj"/>
              </a:avLst>
            </a:prstGeom>
            <a:solidFill>
              <a:srgbClr val="FE7828"/>
            </a:solidFill>
            <a:ln>
              <a:noFill/>
            </a:ln>
          </p:spPr>
          <p:txBody>
            <a:bodyPr anchorCtr="0" anchor="t" bIns="45700" lIns="0" spcFirstLastPara="1" rIns="0" wrap="square" tIns="0">
              <a:noAutofit/>
            </a:bodyPr>
            <a:lstStyle/>
            <a:p>
              <a:pPr indent="0" lvl="0" marL="0" marR="0" rtl="0" algn="ctr">
                <a:lnSpc>
                  <a:spcPct val="100000"/>
                </a:lnSpc>
                <a:spcBef>
                  <a:spcPts val="0"/>
                </a:spcBef>
                <a:spcAft>
                  <a:spcPts val="0"/>
                </a:spcAft>
                <a:buNone/>
              </a:pPr>
              <a:r>
                <a:rPr b="1" i="0" lang="es-PE" sz="800" u="none" cap="none" strike="noStrike">
                  <a:solidFill>
                    <a:schemeClr val="lt1"/>
                  </a:solidFill>
                  <a:latin typeface="Calibri"/>
                  <a:ea typeface="Calibri"/>
                  <a:cs typeface="Calibri"/>
                  <a:sym typeface="Calibri"/>
                </a:rPr>
                <a:t>RdbDAO1</a:t>
              </a:r>
              <a:endParaRPr/>
            </a:p>
          </p:txBody>
        </p:sp>
        <p:cxnSp>
          <p:nvCxnSpPr>
            <p:cNvPr id="158" name="Google Shape;158;p8"/>
            <p:cNvCxnSpPr/>
            <p:nvPr/>
          </p:nvCxnSpPr>
          <p:spPr>
            <a:xfrm>
              <a:off x="2455059" y="3581123"/>
              <a:ext cx="527554" cy="0"/>
            </a:xfrm>
            <a:prstGeom prst="straightConnector1">
              <a:avLst/>
            </a:prstGeom>
            <a:noFill/>
            <a:ln cap="flat" cmpd="sng" w="9525">
              <a:solidFill>
                <a:schemeClr val="lt1"/>
              </a:solidFill>
              <a:prstDash val="solid"/>
              <a:round/>
              <a:headEnd len="sm" w="sm" type="none"/>
              <a:tailEnd len="sm" w="sm" type="none"/>
            </a:ln>
          </p:spPr>
        </p:cxnSp>
        <p:cxnSp>
          <p:nvCxnSpPr>
            <p:cNvPr id="159" name="Google Shape;159;p8"/>
            <p:cNvCxnSpPr/>
            <p:nvPr/>
          </p:nvCxnSpPr>
          <p:spPr>
            <a:xfrm>
              <a:off x="2455059" y="3653167"/>
              <a:ext cx="582213" cy="0"/>
            </a:xfrm>
            <a:prstGeom prst="straightConnector1">
              <a:avLst/>
            </a:prstGeom>
            <a:noFill/>
            <a:ln cap="flat" cmpd="sng" w="9525">
              <a:solidFill>
                <a:schemeClr val="lt1"/>
              </a:solidFill>
              <a:prstDash val="solid"/>
              <a:round/>
              <a:headEnd len="sm" w="sm" type="none"/>
              <a:tailEnd len="sm" w="sm" type="none"/>
            </a:ln>
          </p:spPr>
        </p:cxnSp>
      </p:grpSp>
      <p:grpSp>
        <p:nvGrpSpPr>
          <p:cNvPr id="160" name="Google Shape;160;p8"/>
          <p:cNvGrpSpPr/>
          <p:nvPr/>
        </p:nvGrpSpPr>
        <p:grpSpPr>
          <a:xfrm>
            <a:off x="3145939" y="3402308"/>
            <a:ext cx="582213" cy="446095"/>
            <a:chOff x="2455059" y="3402308"/>
            <a:chExt cx="582213" cy="446095"/>
          </a:xfrm>
        </p:grpSpPr>
        <p:sp>
          <p:nvSpPr>
            <p:cNvPr id="161" name="Google Shape;161;p8"/>
            <p:cNvSpPr/>
            <p:nvPr/>
          </p:nvSpPr>
          <p:spPr>
            <a:xfrm>
              <a:off x="2486859" y="3402308"/>
              <a:ext cx="495754" cy="446095"/>
            </a:xfrm>
            <a:prstGeom prst="roundRect">
              <a:avLst>
                <a:gd fmla="val 16667" name="adj"/>
              </a:avLst>
            </a:prstGeom>
            <a:solidFill>
              <a:srgbClr val="FE7828"/>
            </a:solidFill>
            <a:ln>
              <a:noFill/>
            </a:ln>
          </p:spPr>
          <p:txBody>
            <a:bodyPr anchorCtr="0" anchor="t" bIns="45700" lIns="0" spcFirstLastPara="1" rIns="0" wrap="square" tIns="0">
              <a:noAutofit/>
            </a:bodyPr>
            <a:lstStyle/>
            <a:p>
              <a:pPr indent="0" lvl="0" marL="0" marR="0" rtl="0" algn="ctr">
                <a:lnSpc>
                  <a:spcPct val="100000"/>
                </a:lnSpc>
                <a:spcBef>
                  <a:spcPts val="0"/>
                </a:spcBef>
                <a:spcAft>
                  <a:spcPts val="0"/>
                </a:spcAft>
                <a:buNone/>
              </a:pPr>
              <a:r>
                <a:rPr b="1" i="0" lang="es-PE" sz="800" u="none" cap="none" strike="noStrike">
                  <a:solidFill>
                    <a:schemeClr val="lt1"/>
                  </a:solidFill>
                  <a:latin typeface="Calibri"/>
                  <a:ea typeface="Calibri"/>
                  <a:cs typeface="Calibri"/>
                  <a:sym typeface="Calibri"/>
                </a:rPr>
                <a:t>RdbDAO2</a:t>
              </a:r>
              <a:endParaRPr/>
            </a:p>
          </p:txBody>
        </p:sp>
        <p:cxnSp>
          <p:nvCxnSpPr>
            <p:cNvPr id="162" name="Google Shape;162;p8"/>
            <p:cNvCxnSpPr/>
            <p:nvPr/>
          </p:nvCxnSpPr>
          <p:spPr>
            <a:xfrm>
              <a:off x="2455059" y="3581123"/>
              <a:ext cx="527554" cy="0"/>
            </a:xfrm>
            <a:prstGeom prst="straightConnector1">
              <a:avLst/>
            </a:prstGeom>
            <a:noFill/>
            <a:ln cap="flat" cmpd="sng" w="9525">
              <a:solidFill>
                <a:schemeClr val="lt1"/>
              </a:solidFill>
              <a:prstDash val="solid"/>
              <a:round/>
              <a:headEnd len="sm" w="sm" type="none"/>
              <a:tailEnd len="sm" w="sm" type="none"/>
            </a:ln>
          </p:spPr>
        </p:cxnSp>
        <p:cxnSp>
          <p:nvCxnSpPr>
            <p:cNvPr id="163" name="Google Shape;163;p8"/>
            <p:cNvCxnSpPr/>
            <p:nvPr/>
          </p:nvCxnSpPr>
          <p:spPr>
            <a:xfrm>
              <a:off x="2455059" y="3653167"/>
              <a:ext cx="582213" cy="0"/>
            </a:xfrm>
            <a:prstGeom prst="straightConnector1">
              <a:avLst/>
            </a:prstGeom>
            <a:noFill/>
            <a:ln cap="flat" cmpd="sng" w="9525">
              <a:solidFill>
                <a:schemeClr val="lt1"/>
              </a:solidFill>
              <a:prstDash val="solid"/>
              <a:round/>
              <a:headEnd len="sm" w="sm" type="none"/>
              <a:tailEnd len="sm" w="sm" type="none"/>
            </a:ln>
          </p:spPr>
        </p:cxnSp>
      </p:grpSp>
      <p:grpSp>
        <p:nvGrpSpPr>
          <p:cNvPr id="164" name="Google Shape;164;p8"/>
          <p:cNvGrpSpPr/>
          <p:nvPr/>
        </p:nvGrpSpPr>
        <p:grpSpPr>
          <a:xfrm>
            <a:off x="3933339" y="3402308"/>
            <a:ext cx="582213" cy="446095"/>
            <a:chOff x="2455059" y="3402308"/>
            <a:chExt cx="582213" cy="446095"/>
          </a:xfrm>
        </p:grpSpPr>
        <p:sp>
          <p:nvSpPr>
            <p:cNvPr id="165" name="Google Shape;165;p8"/>
            <p:cNvSpPr/>
            <p:nvPr/>
          </p:nvSpPr>
          <p:spPr>
            <a:xfrm>
              <a:off x="2486859" y="3402308"/>
              <a:ext cx="495754" cy="446095"/>
            </a:xfrm>
            <a:prstGeom prst="roundRect">
              <a:avLst>
                <a:gd fmla="val 16667" name="adj"/>
              </a:avLst>
            </a:prstGeom>
            <a:solidFill>
              <a:srgbClr val="FE7828"/>
            </a:solidFill>
            <a:ln>
              <a:noFill/>
            </a:ln>
          </p:spPr>
          <p:txBody>
            <a:bodyPr anchorCtr="0" anchor="t" bIns="45700" lIns="0" spcFirstLastPara="1" rIns="0" wrap="square" tIns="0">
              <a:noAutofit/>
            </a:bodyPr>
            <a:lstStyle/>
            <a:p>
              <a:pPr indent="0" lvl="0" marL="0" marR="0" rtl="0" algn="ctr">
                <a:lnSpc>
                  <a:spcPct val="100000"/>
                </a:lnSpc>
                <a:spcBef>
                  <a:spcPts val="0"/>
                </a:spcBef>
                <a:spcAft>
                  <a:spcPts val="0"/>
                </a:spcAft>
                <a:buNone/>
              </a:pPr>
              <a:r>
                <a:rPr b="1" i="0" lang="es-PE" sz="800" u="none" cap="none" strike="noStrike">
                  <a:solidFill>
                    <a:schemeClr val="lt1"/>
                  </a:solidFill>
                  <a:latin typeface="Calibri"/>
                  <a:ea typeface="Calibri"/>
                  <a:cs typeface="Calibri"/>
                  <a:sym typeface="Calibri"/>
                </a:rPr>
                <a:t>XmlDAO1</a:t>
              </a:r>
              <a:endParaRPr/>
            </a:p>
          </p:txBody>
        </p:sp>
        <p:cxnSp>
          <p:nvCxnSpPr>
            <p:cNvPr id="166" name="Google Shape;166;p8"/>
            <p:cNvCxnSpPr/>
            <p:nvPr/>
          </p:nvCxnSpPr>
          <p:spPr>
            <a:xfrm>
              <a:off x="2455059" y="3581123"/>
              <a:ext cx="527554" cy="0"/>
            </a:xfrm>
            <a:prstGeom prst="straightConnector1">
              <a:avLst/>
            </a:prstGeom>
            <a:noFill/>
            <a:ln cap="flat" cmpd="sng" w="9525">
              <a:solidFill>
                <a:schemeClr val="lt1"/>
              </a:solidFill>
              <a:prstDash val="solid"/>
              <a:round/>
              <a:headEnd len="sm" w="sm" type="none"/>
              <a:tailEnd len="sm" w="sm" type="none"/>
            </a:ln>
          </p:spPr>
        </p:cxnSp>
        <p:cxnSp>
          <p:nvCxnSpPr>
            <p:cNvPr id="167" name="Google Shape;167;p8"/>
            <p:cNvCxnSpPr/>
            <p:nvPr/>
          </p:nvCxnSpPr>
          <p:spPr>
            <a:xfrm>
              <a:off x="2455059" y="3653167"/>
              <a:ext cx="582213" cy="0"/>
            </a:xfrm>
            <a:prstGeom prst="straightConnector1">
              <a:avLst/>
            </a:prstGeom>
            <a:noFill/>
            <a:ln cap="flat" cmpd="sng" w="9525">
              <a:solidFill>
                <a:schemeClr val="lt1"/>
              </a:solidFill>
              <a:prstDash val="solid"/>
              <a:round/>
              <a:headEnd len="sm" w="sm" type="none"/>
              <a:tailEnd len="sm" w="sm" type="none"/>
            </a:ln>
          </p:spPr>
        </p:cxnSp>
      </p:grpSp>
      <p:grpSp>
        <p:nvGrpSpPr>
          <p:cNvPr id="168" name="Google Shape;168;p8"/>
          <p:cNvGrpSpPr/>
          <p:nvPr/>
        </p:nvGrpSpPr>
        <p:grpSpPr>
          <a:xfrm>
            <a:off x="4591242" y="3402308"/>
            <a:ext cx="582213" cy="446095"/>
            <a:chOff x="2455059" y="3402308"/>
            <a:chExt cx="582213" cy="446095"/>
          </a:xfrm>
        </p:grpSpPr>
        <p:sp>
          <p:nvSpPr>
            <p:cNvPr id="169" name="Google Shape;169;p8"/>
            <p:cNvSpPr/>
            <p:nvPr/>
          </p:nvSpPr>
          <p:spPr>
            <a:xfrm>
              <a:off x="2486859" y="3402308"/>
              <a:ext cx="495754" cy="446095"/>
            </a:xfrm>
            <a:prstGeom prst="roundRect">
              <a:avLst>
                <a:gd fmla="val 16667" name="adj"/>
              </a:avLst>
            </a:prstGeom>
            <a:solidFill>
              <a:srgbClr val="FE7828"/>
            </a:solidFill>
            <a:ln>
              <a:noFill/>
            </a:ln>
          </p:spPr>
          <p:txBody>
            <a:bodyPr anchorCtr="0" anchor="t" bIns="45700" lIns="0" spcFirstLastPara="1" rIns="0" wrap="square" tIns="0">
              <a:noAutofit/>
            </a:bodyPr>
            <a:lstStyle/>
            <a:p>
              <a:pPr indent="0" lvl="0" marL="0" marR="0" rtl="0" algn="ctr">
                <a:lnSpc>
                  <a:spcPct val="100000"/>
                </a:lnSpc>
                <a:spcBef>
                  <a:spcPts val="0"/>
                </a:spcBef>
                <a:spcAft>
                  <a:spcPts val="0"/>
                </a:spcAft>
                <a:buNone/>
              </a:pPr>
              <a:r>
                <a:rPr b="1" i="0" lang="es-PE" sz="800" u="none" cap="none" strike="noStrike">
                  <a:solidFill>
                    <a:schemeClr val="lt1"/>
                  </a:solidFill>
                  <a:latin typeface="Calibri"/>
                  <a:ea typeface="Calibri"/>
                  <a:cs typeface="Calibri"/>
                  <a:sym typeface="Calibri"/>
                </a:rPr>
                <a:t>XmlDAO2</a:t>
              </a:r>
              <a:endParaRPr/>
            </a:p>
          </p:txBody>
        </p:sp>
        <p:cxnSp>
          <p:nvCxnSpPr>
            <p:cNvPr id="170" name="Google Shape;170;p8"/>
            <p:cNvCxnSpPr/>
            <p:nvPr/>
          </p:nvCxnSpPr>
          <p:spPr>
            <a:xfrm>
              <a:off x="2455059" y="3581123"/>
              <a:ext cx="527554" cy="0"/>
            </a:xfrm>
            <a:prstGeom prst="straightConnector1">
              <a:avLst/>
            </a:prstGeom>
            <a:noFill/>
            <a:ln cap="flat" cmpd="sng" w="9525">
              <a:solidFill>
                <a:schemeClr val="lt1"/>
              </a:solidFill>
              <a:prstDash val="solid"/>
              <a:round/>
              <a:headEnd len="sm" w="sm" type="none"/>
              <a:tailEnd len="sm" w="sm" type="none"/>
            </a:ln>
          </p:spPr>
        </p:cxnSp>
        <p:cxnSp>
          <p:nvCxnSpPr>
            <p:cNvPr id="171" name="Google Shape;171;p8"/>
            <p:cNvCxnSpPr/>
            <p:nvPr/>
          </p:nvCxnSpPr>
          <p:spPr>
            <a:xfrm>
              <a:off x="2455059" y="3653167"/>
              <a:ext cx="582213" cy="0"/>
            </a:xfrm>
            <a:prstGeom prst="straightConnector1">
              <a:avLst/>
            </a:prstGeom>
            <a:noFill/>
            <a:ln cap="flat" cmpd="sng" w="9525">
              <a:solidFill>
                <a:schemeClr val="lt1"/>
              </a:solidFill>
              <a:prstDash val="solid"/>
              <a:round/>
              <a:headEnd len="sm" w="sm" type="none"/>
              <a:tailEnd len="sm" w="sm" type="none"/>
            </a:ln>
          </p:spPr>
        </p:cxnSp>
      </p:grpSp>
      <p:grpSp>
        <p:nvGrpSpPr>
          <p:cNvPr id="172" name="Google Shape;172;p8"/>
          <p:cNvGrpSpPr/>
          <p:nvPr/>
        </p:nvGrpSpPr>
        <p:grpSpPr>
          <a:xfrm>
            <a:off x="5444682" y="3402308"/>
            <a:ext cx="582213" cy="446095"/>
            <a:chOff x="2455059" y="3402308"/>
            <a:chExt cx="582213" cy="446095"/>
          </a:xfrm>
        </p:grpSpPr>
        <p:sp>
          <p:nvSpPr>
            <p:cNvPr id="173" name="Google Shape;173;p8"/>
            <p:cNvSpPr/>
            <p:nvPr/>
          </p:nvSpPr>
          <p:spPr>
            <a:xfrm>
              <a:off x="2486859" y="3402308"/>
              <a:ext cx="495754" cy="446095"/>
            </a:xfrm>
            <a:prstGeom prst="roundRect">
              <a:avLst>
                <a:gd fmla="val 16667" name="adj"/>
              </a:avLst>
            </a:prstGeom>
            <a:solidFill>
              <a:srgbClr val="FE7828"/>
            </a:solidFill>
            <a:ln>
              <a:noFill/>
            </a:ln>
          </p:spPr>
          <p:txBody>
            <a:bodyPr anchorCtr="0" anchor="t" bIns="45700" lIns="0" spcFirstLastPara="1" rIns="0" wrap="square" tIns="0">
              <a:noAutofit/>
            </a:bodyPr>
            <a:lstStyle/>
            <a:p>
              <a:pPr indent="0" lvl="0" marL="0" marR="0" rtl="0" algn="ctr">
                <a:lnSpc>
                  <a:spcPct val="100000"/>
                </a:lnSpc>
                <a:spcBef>
                  <a:spcPts val="0"/>
                </a:spcBef>
                <a:spcAft>
                  <a:spcPts val="0"/>
                </a:spcAft>
                <a:buNone/>
              </a:pPr>
              <a:r>
                <a:rPr b="1" i="0" lang="es-PE" sz="800" u="none" cap="none" strike="noStrike">
                  <a:solidFill>
                    <a:schemeClr val="lt1"/>
                  </a:solidFill>
                  <a:latin typeface="Calibri"/>
                  <a:ea typeface="Calibri"/>
                  <a:cs typeface="Calibri"/>
                  <a:sym typeface="Calibri"/>
                </a:rPr>
                <a:t>OdbDAO1</a:t>
              </a:r>
              <a:endParaRPr/>
            </a:p>
          </p:txBody>
        </p:sp>
        <p:cxnSp>
          <p:nvCxnSpPr>
            <p:cNvPr id="174" name="Google Shape;174;p8"/>
            <p:cNvCxnSpPr/>
            <p:nvPr/>
          </p:nvCxnSpPr>
          <p:spPr>
            <a:xfrm>
              <a:off x="2455059" y="3581123"/>
              <a:ext cx="527554" cy="0"/>
            </a:xfrm>
            <a:prstGeom prst="straightConnector1">
              <a:avLst/>
            </a:prstGeom>
            <a:noFill/>
            <a:ln cap="flat" cmpd="sng" w="9525">
              <a:solidFill>
                <a:schemeClr val="lt1"/>
              </a:solidFill>
              <a:prstDash val="solid"/>
              <a:round/>
              <a:headEnd len="sm" w="sm" type="none"/>
              <a:tailEnd len="sm" w="sm" type="none"/>
            </a:ln>
          </p:spPr>
        </p:cxnSp>
        <p:cxnSp>
          <p:nvCxnSpPr>
            <p:cNvPr id="175" name="Google Shape;175;p8"/>
            <p:cNvCxnSpPr/>
            <p:nvPr/>
          </p:nvCxnSpPr>
          <p:spPr>
            <a:xfrm>
              <a:off x="2455059" y="3653167"/>
              <a:ext cx="582213" cy="0"/>
            </a:xfrm>
            <a:prstGeom prst="straightConnector1">
              <a:avLst/>
            </a:prstGeom>
            <a:noFill/>
            <a:ln cap="flat" cmpd="sng" w="9525">
              <a:solidFill>
                <a:schemeClr val="lt1"/>
              </a:solidFill>
              <a:prstDash val="solid"/>
              <a:round/>
              <a:headEnd len="sm" w="sm" type="none"/>
              <a:tailEnd len="sm" w="sm" type="none"/>
            </a:ln>
          </p:spPr>
        </p:cxnSp>
      </p:grpSp>
      <p:grpSp>
        <p:nvGrpSpPr>
          <p:cNvPr id="176" name="Google Shape;176;p8"/>
          <p:cNvGrpSpPr/>
          <p:nvPr/>
        </p:nvGrpSpPr>
        <p:grpSpPr>
          <a:xfrm>
            <a:off x="6120322" y="3402308"/>
            <a:ext cx="582213" cy="446095"/>
            <a:chOff x="2455059" y="3402308"/>
            <a:chExt cx="582213" cy="446095"/>
          </a:xfrm>
        </p:grpSpPr>
        <p:sp>
          <p:nvSpPr>
            <p:cNvPr id="177" name="Google Shape;177;p8"/>
            <p:cNvSpPr/>
            <p:nvPr/>
          </p:nvSpPr>
          <p:spPr>
            <a:xfrm>
              <a:off x="2486859" y="3402308"/>
              <a:ext cx="495754" cy="446095"/>
            </a:xfrm>
            <a:prstGeom prst="roundRect">
              <a:avLst>
                <a:gd fmla="val 16667" name="adj"/>
              </a:avLst>
            </a:prstGeom>
            <a:solidFill>
              <a:srgbClr val="FE7828"/>
            </a:solidFill>
            <a:ln>
              <a:noFill/>
            </a:ln>
          </p:spPr>
          <p:txBody>
            <a:bodyPr anchorCtr="0" anchor="t" bIns="45700" lIns="0" spcFirstLastPara="1" rIns="0" wrap="square" tIns="0">
              <a:noAutofit/>
            </a:bodyPr>
            <a:lstStyle/>
            <a:p>
              <a:pPr indent="0" lvl="0" marL="0" marR="0" rtl="0" algn="ctr">
                <a:lnSpc>
                  <a:spcPct val="100000"/>
                </a:lnSpc>
                <a:spcBef>
                  <a:spcPts val="0"/>
                </a:spcBef>
                <a:spcAft>
                  <a:spcPts val="0"/>
                </a:spcAft>
                <a:buNone/>
              </a:pPr>
              <a:r>
                <a:rPr b="1" i="0" lang="es-PE" sz="800" u="none" cap="none" strike="noStrike">
                  <a:solidFill>
                    <a:schemeClr val="lt1"/>
                  </a:solidFill>
                  <a:latin typeface="Calibri"/>
                  <a:ea typeface="Calibri"/>
                  <a:cs typeface="Calibri"/>
                  <a:sym typeface="Calibri"/>
                </a:rPr>
                <a:t>OdbDAO2</a:t>
              </a:r>
              <a:endParaRPr/>
            </a:p>
          </p:txBody>
        </p:sp>
        <p:cxnSp>
          <p:nvCxnSpPr>
            <p:cNvPr id="178" name="Google Shape;178;p8"/>
            <p:cNvCxnSpPr/>
            <p:nvPr/>
          </p:nvCxnSpPr>
          <p:spPr>
            <a:xfrm>
              <a:off x="2455059" y="3581123"/>
              <a:ext cx="527554" cy="0"/>
            </a:xfrm>
            <a:prstGeom prst="straightConnector1">
              <a:avLst/>
            </a:prstGeom>
            <a:noFill/>
            <a:ln cap="flat" cmpd="sng" w="9525">
              <a:solidFill>
                <a:schemeClr val="lt1"/>
              </a:solidFill>
              <a:prstDash val="solid"/>
              <a:round/>
              <a:headEnd len="sm" w="sm" type="none"/>
              <a:tailEnd len="sm" w="sm" type="none"/>
            </a:ln>
          </p:spPr>
        </p:cxnSp>
        <p:cxnSp>
          <p:nvCxnSpPr>
            <p:cNvPr id="179" name="Google Shape;179;p8"/>
            <p:cNvCxnSpPr/>
            <p:nvPr/>
          </p:nvCxnSpPr>
          <p:spPr>
            <a:xfrm>
              <a:off x="2455059" y="3653167"/>
              <a:ext cx="582213" cy="0"/>
            </a:xfrm>
            <a:prstGeom prst="straightConnector1">
              <a:avLst/>
            </a:prstGeom>
            <a:noFill/>
            <a:ln cap="flat" cmpd="sng" w="9525">
              <a:solidFill>
                <a:schemeClr val="lt1"/>
              </a:solidFill>
              <a:prstDash val="solid"/>
              <a:round/>
              <a:headEnd len="sm" w="sm" type="none"/>
              <a:tailEnd len="sm" w="sm" type="none"/>
            </a:ln>
          </p:spPr>
        </p:cxnSp>
      </p:grpSp>
      <p:grpSp>
        <p:nvGrpSpPr>
          <p:cNvPr id="180" name="Google Shape;180;p8"/>
          <p:cNvGrpSpPr/>
          <p:nvPr/>
        </p:nvGrpSpPr>
        <p:grpSpPr>
          <a:xfrm>
            <a:off x="3746331" y="4580252"/>
            <a:ext cx="783191" cy="613817"/>
            <a:chOff x="3732361" y="5191613"/>
            <a:chExt cx="783191" cy="613817"/>
          </a:xfrm>
        </p:grpSpPr>
        <p:sp>
          <p:nvSpPr>
            <p:cNvPr id="181" name="Google Shape;181;p8"/>
            <p:cNvSpPr/>
            <p:nvPr/>
          </p:nvSpPr>
          <p:spPr>
            <a:xfrm>
              <a:off x="3764160" y="5191613"/>
              <a:ext cx="696733" cy="613817"/>
            </a:xfrm>
            <a:prstGeom prst="roundRect">
              <a:avLst>
                <a:gd fmla="val 16667" name="adj"/>
              </a:avLst>
            </a:prstGeom>
            <a:solidFill>
              <a:srgbClr val="FE7828"/>
            </a:solidFill>
            <a:ln>
              <a:noFill/>
            </a:ln>
          </p:spPr>
          <p:txBody>
            <a:bodyPr anchorCtr="0" anchor="t" bIns="45700" lIns="0" spcFirstLastPara="1" rIns="0" wrap="square" tIns="0">
              <a:noAutofit/>
            </a:bodyPr>
            <a:lstStyle/>
            <a:p>
              <a:pPr indent="0" lvl="0" marL="0" marR="0" rtl="0" algn="ctr">
                <a:lnSpc>
                  <a:spcPct val="100000"/>
                </a:lnSpc>
                <a:spcBef>
                  <a:spcPts val="0"/>
                </a:spcBef>
                <a:spcAft>
                  <a:spcPts val="0"/>
                </a:spcAft>
                <a:buNone/>
              </a:pPr>
              <a:r>
                <a:rPr b="1" i="0" lang="es-PE" sz="800" u="none" cap="none" strike="noStrike">
                  <a:solidFill>
                    <a:schemeClr val="lt1"/>
                  </a:solidFill>
                  <a:latin typeface="Calibri"/>
                  <a:ea typeface="Calibri"/>
                  <a:cs typeface="Calibri"/>
                  <a:sym typeface="Calibri"/>
                </a:rPr>
                <a:t>&lt;&lt;interface&gt;&gt;</a:t>
              </a:r>
              <a:endParaRPr/>
            </a:p>
            <a:p>
              <a:pPr indent="0" lvl="0" marL="0" marR="0" rtl="0" algn="ctr">
                <a:lnSpc>
                  <a:spcPct val="100000"/>
                </a:lnSpc>
                <a:spcBef>
                  <a:spcPts val="0"/>
                </a:spcBef>
                <a:spcAft>
                  <a:spcPts val="0"/>
                </a:spcAft>
                <a:buNone/>
              </a:pPr>
              <a:r>
                <a:rPr b="1" i="0" lang="es-PE" sz="800" u="none" cap="none" strike="noStrike">
                  <a:solidFill>
                    <a:schemeClr val="lt1"/>
                  </a:solidFill>
                  <a:latin typeface="Calibri"/>
                  <a:ea typeface="Calibri"/>
                  <a:cs typeface="Calibri"/>
                  <a:sym typeface="Calibri"/>
                </a:rPr>
                <a:t>DAO1</a:t>
              </a:r>
              <a:endParaRPr/>
            </a:p>
          </p:txBody>
        </p:sp>
        <p:cxnSp>
          <p:nvCxnSpPr>
            <p:cNvPr id="182" name="Google Shape;182;p8"/>
            <p:cNvCxnSpPr/>
            <p:nvPr/>
          </p:nvCxnSpPr>
          <p:spPr>
            <a:xfrm>
              <a:off x="3732361" y="5505788"/>
              <a:ext cx="728532" cy="0"/>
            </a:xfrm>
            <a:prstGeom prst="straightConnector1">
              <a:avLst/>
            </a:prstGeom>
            <a:noFill/>
            <a:ln cap="flat" cmpd="sng" w="9525">
              <a:solidFill>
                <a:schemeClr val="lt1"/>
              </a:solidFill>
              <a:prstDash val="solid"/>
              <a:round/>
              <a:headEnd len="sm" w="sm" type="none"/>
              <a:tailEnd len="sm" w="sm" type="none"/>
            </a:ln>
          </p:spPr>
        </p:cxnSp>
        <p:cxnSp>
          <p:nvCxnSpPr>
            <p:cNvPr id="183" name="Google Shape;183;p8"/>
            <p:cNvCxnSpPr/>
            <p:nvPr/>
          </p:nvCxnSpPr>
          <p:spPr>
            <a:xfrm>
              <a:off x="3732361" y="5577832"/>
              <a:ext cx="783191" cy="0"/>
            </a:xfrm>
            <a:prstGeom prst="straightConnector1">
              <a:avLst/>
            </a:prstGeom>
            <a:noFill/>
            <a:ln cap="flat" cmpd="sng" w="9525">
              <a:solidFill>
                <a:schemeClr val="lt1"/>
              </a:solidFill>
              <a:prstDash val="solid"/>
              <a:round/>
              <a:headEnd len="sm" w="sm" type="none"/>
              <a:tailEnd len="sm" w="sm" type="none"/>
            </a:ln>
          </p:spPr>
        </p:cxnSp>
      </p:grpSp>
      <p:grpSp>
        <p:nvGrpSpPr>
          <p:cNvPr id="184" name="Google Shape;184;p8"/>
          <p:cNvGrpSpPr/>
          <p:nvPr/>
        </p:nvGrpSpPr>
        <p:grpSpPr>
          <a:xfrm>
            <a:off x="4615011" y="4580252"/>
            <a:ext cx="783191" cy="613817"/>
            <a:chOff x="3732361" y="5191613"/>
            <a:chExt cx="783191" cy="613817"/>
          </a:xfrm>
        </p:grpSpPr>
        <p:sp>
          <p:nvSpPr>
            <p:cNvPr id="185" name="Google Shape;185;p8"/>
            <p:cNvSpPr/>
            <p:nvPr/>
          </p:nvSpPr>
          <p:spPr>
            <a:xfrm>
              <a:off x="3764160" y="5191613"/>
              <a:ext cx="696733" cy="613817"/>
            </a:xfrm>
            <a:prstGeom prst="roundRect">
              <a:avLst>
                <a:gd fmla="val 16667" name="adj"/>
              </a:avLst>
            </a:prstGeom>
            <a:solidFill>
              <a:srgbClr val="FE7828"/>
            </a:solidFill>
            <a:ln>
              <a:noFill/>
            </a:ln>
          </p:spPr>
          <p:txBody>
            <a:bodyPr anchorCtr="0" anchor="t" bIns="45700" lIns="0" spcFirstLastPara="1" rIns="0" wrap="square" tIns="0">
              <a:noAutofit/>
            </a:bodyPr>
            <a:lstStyle/>
            <a:p>
              <a:pPr indent="0" lvl="0" marL="0" marR="0" rtl="0" algn="ctr">
                <a:lnSpc>
                  <a:spcPct val="100000"/>
                </a:lnSpc>
                <a:spcBef>
                  <a:spcPts val="0"/>
                </a:spcBef>
                <a:spcAft>
                  <a:spcPts val="0"/>
                </a:spcAft>
                <a:buNone/>
              </a:pPr>
              <a:r>
                <a:rPr b="1" i="0" lang="es-PE" sz="800" u="none" cap="none" strike="noStrike">
                  <a:solidFill>
                    <a:schemeClr val="lt1"/>
                  </a:solidFill>
                  <a:latin typeface="Calibri"/>
                  <a:ea typeface="Calibri"/>
                  <a:cs typeface="Calibri"/>
                  <a:sym typeface="Calibri"/>
                </a:rPr>
                <a:t>&lt;&lt;interface&gt;&gt;</a:t>
              </a:r>
              <a:endParaRPr/>
            </a:p>
            <a:p>
              <a:pPr indent="0" lvl="0" marL="0" marR="0" rtl="0" algn="ctr">
                <a:lnSpc>
                  <a:spcPct val="100000"/>
                </a:lnSpc>
                <a:spcBef>
                  <a:spcPts val="0"/>
                </a:spcBef>
                <a:spcAft>
                  <a:spcPts val="0"/>
                </a:spcAft>
                <a:buNone/>
              </a:pPr>
              <a:r>
                <a:rPr b="1" i="0" lang="es-PE" sz="800" u="none" cap="none" strike="noStrike">
                  <a:solidFill>
                    <a:schemeClr val="lt1"/>
                  </a:solidFill>
                  <a:latin typeface="Calibri"/>
                  <a:ea typeface="Calibri"/>
                  <a:cs typeface="Calibri"/>
                  <a:sym typeface="Calibri"/>
                </a:rPr>
                <a:t>DAO2</a:t>
              </a:r>
              <a:endParaRPr/>
            </a:p>
          </p:txBody>
        </p:sp>
        <p:cxnSp>
          <p:nvCxnSpPr>
            <p:cNvPr id="186" name="Google Shape;186;p8"/>
            <p:cNvCxnSpPr/>
            <p:nvPr/>
          </p:nvCxnSpPr>
          <p:spPr>
            <a:xfrm>
              <a:off x="3732361" y="5505788"/>
              <a:ext cx="728532" cy="0"/>
            </a:xfrm>
            <a:prstGeom prst="straightConnector1">
              <a:avLst/>
            </a:prstGeom>
            <a:noFill/>
            <a:ln cap="flat" cmpd="sng" w="9525">
              <a:solidFill>
                <a:schemeClr val="lt1"/>
              </a:solidFill>
              <a:prstDash val="solid"/>
              <a:round/>
              <a:headEnd len="sm" w="sm" type="none"/>
              <a:tailEnd len="sm" w="sm" type="none"/>
            </a:ln>
          </p:spPr>
        </p:cxnSp>
        <p:cxnSp>
          <p:nvCxnSpPr>
            <p:cNvPr id="187" name="Google Shape;187;p8"/>
            <p:cNvCxnSpPr/>
            <p:nvPr/>
          </p:nvCxnSpPr>
          <p:spPr>
            <a:xfrm>
              <a:off x="3732361" y="5577832"/>
              <a:ext cx="783191" cy="0"/>
            </a:xfrm>
            <a:prstGeom prst="straightConnector1">
              <a:avLst/>
            </a:prstGeom>
            <a:noFill/>
            <a:ln cap="flat" cmpd="sng" w="9525">
              <a:solidFill>
                <a:schemeClr val="lt1"/>
              </a:solidFill>
              <a:prstDash val="solid"/>
              <a:round/>
              <a:headEnd len="sm" w="sm" type="none"/>
              <a:tailEnd len="sm" w="sm" type="none"/>
            </a:ln>
          </p:spPr>
        </p:cxnSp>
      </p:gr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2016-06-03T13:37:43Z</dcterms:created>
  <dc:creator>Sergio Matsukawa Maeda</dc:creator>
</cp:coreProperties>
</file>