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715000" cx="9144000"/>
  <p:notesSz cx="6858000" cy="9144000"/>
  <p:embeddedFontLst>
    <p:embeddedFont>
      <p:font typeface="Cambria Math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97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6">
          <p15:clr>
            <a:srgbClr val="A4A3A4"/>
          </p15:clr>
        </p15:guide>
        <p15:guide id="4" pos="317">
          <p15:clr>
            <a:srgbClr val="A4A3A4"/>
          </p15:clr>
        </p15:guide>
        <p15:guide id="5" pos="2767">
          <p15:clr>
            <a:srgbClr val="A4A3A4"/>
          </p15:clr>
        </p15:guide>
        <p15:guide id="6" pos="2993">
          <p15:clr>
            <a:srgbClr val="A4A3A4"/>
          </p15:clr>
        </p15:guide>
        <p15:guide id="7" pos="5465">
          <p15:clr>
            <a:srgbClr val="A4A3A4"/>
          </p15:clr>
        </p15:guide>
        <p15:guide id="8" orient="horz" pos="57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w40xxjplmKjpzEco3zqTZhi8q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97" orient="horz"/>
        <p:guide pos="2880"/>
        <p:guide pos="326" orient="horz"/>
        <p:guide pos="317"/>
        <p:guide pos="2767"/>
        <p:guide pos="2993"/>
        <p:guide pos="5465"/>
        <p:guide pos="57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mbriaMath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0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0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3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3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0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0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0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9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 showMasterSp="0">
  <p:cSld name="1_Título y objeto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5"/>
          <p:cNvSpPr/>
          <p:nvPr/>
        </p:nvSpPr>
        <p:spPr>
          <a:xfrm>
            <a:off x="7204422" y="5371562"/>
            <a:ext cx="15440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ISIL. Todos los derechos reservados</a:t>
            </a:r>
            <a:endParaRPr/>
          </a:p>
        </p:txBody>
      </p:sp>
      <p:sp>
        <p:nvSpPr>
          <p:cNvPr id="12" name="Google Shape;12;p35"/>
          <p:cNvSpPr txBox="1"/>
          <p:nvPr/>
        </p:nvSpPr>
        <p:spPr>
          <a:xfrm>
            <a:off x="876300" y="5343295"/>
            <a:ext cx="322716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GESTIÓN DE PROCESOS, SIMULACIÓN Y MEJORA CONTINUA</a:t>
            </a:r>
            <a:r>
              <a:rPr b="0" i="0" lang="es-P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s-P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•  SESIÓN 01</a:t>
            </a:r>
            <a:endParaRPr b="0" i="0" sz="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35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506316" y="5349405"/>
            <a:ext cx="369984" cy="20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7242895" y="5371563"/>
            <a:ext cx="1505540" cy="194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67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© ISIL. Todos los derechos reservados</a:t>
            </a:r>
            <a:endParaRPr/>
          </a:p>
        </p:txBody>
      </p:sp>
      <p:pic>
        <p:nvPicPr>
          <p:cNvPr id="7" name="Google Shape;7;p12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506317" y="5349409"/>
            <a:ext cx="369984" cy="2068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 txBox="1"/>
          <p:nvPr/>
        </p:nvSpPr>
        <p:spPr>
          <a:xfrm>
            <a:off x="876301" y="5343295"/>
            <a:ext cx="27687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EMPRESARIALES I •  SESIÓN 04</a:t>
            </a:r>
            <a:endParaRPr b="0" i="0" sz="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/>
          <p:nvPr/>
        </p:nvSpPr>
        <p:spPr>
          <a:xfrm>
            <a:off x="182881" y="5120641"/>
            <a:ext cx="4304965" cy="4620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5"/>
          <p:cNvSpPr/>
          <p:nvPr/>
        </p:nvSpPr>
        <p:spPr>
          <a:xfrm>
            <a:off x="503239" y="2177571"/>
            <a:ext cx="310474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LA CAPA </a:t>
            </a:r>
            <a:br>
              <a:rPr b="0" i="0" lang="es-P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P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DATOS USANDO </a:t>
            </a:r>
            <a:r>
              <a:rPr b="1" i="0" lang="es-P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PROCEDIMIENTOS ALMACENADOS</a:t>
            </a:r>
            <a:endParaRPr/>
          </a:p>
        </p:txBody>
      </p:sp>
      <p:sp>
        <p:nvSpPr>
          <p:cNvPr id="33" name="Google Shape;33;p25"/>
          <p:cNvSpPr txBox="1"/>
          <p:nvPr/>
        </p:nvSpPr>
        <p:spPr>
          <a:xfrm>
            <a:off x="743902" y="1819387"/>
            <a:ext cx="1457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000" u="none" cap="none" strike="noStrike">
                <a:solidFill>
                  <a:srgbClr val="6950AB"/>
                </a:solidFill>
                <a:latin typeface="Calibri"/>
                <a:ea typeface="Calibri"/>
                <a:cs typeface="Calibri"/>
                <a:sym typeface="Calibri"/>
              </a:rPr>
              <a:t>SESIÓN 04</a:t>
            </a:r>
            <a:endParaRPr/>
          </a:p>
        </p:txBody>
      </p:sp>
      <p:pic>
        <p:nvPicPr>
          <p:cNvPr id="34" name="Google Shape;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64" y="1883412"/>
            <a:ext cx="166865" cy="17045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5"/>
          <p:cNvSpPr txBox="1"/>
          <p:nvPr/>
        </p:nvSpPr>
        <p:spPr>
          <a:xfrm>
            <a:off x="503243" y="808694"/>
            <a:ext cx="3104743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900" u="none" cap="none" strike="noStrike">
                <a:solidFill>
                  <a:srgbClr val="6C6D6C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EMPRESARIALES I</a:t>
            </a:r>
            <a:endParaRPr b="1" i="0" sz="900" u="none" cap="none" strike="noStrike">
              <a:solidFill>
                <a:srgbClr val="6C6D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8087" y="0"/>
            <a:ext cx="5395913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DE DATOS CON JAVA</a:t>
            </a:r>
            <a:b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(TAREA)</a:t>
            </a:r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TAREA</a:t>
            </a:r>
            <a:endParaRPr b="1" i="0" sz="1600" u="none" cap="none" strike="noStrike">
              <a:solidFill>
                <a:srgbClr val="00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31"/>
          <p:cNvGrpSpPr/>
          <p:nvPr/>
        </p:nvGrpSpPr>
        <p:grpSpPr>
          <a:xfrm>
            <a:off x="514858" y="499074"/>
            <a:ext cx="131794" cy="132296"/>
            <a:chOff x="511902" y="912279"/>
            <a:chExt cx="281320" cy="282391"/>
          </a:xfrm>
        </p:grpSpPr>
        <p:sp>
          <p:nvSpPr>
            <p:cNvPr id="142" name="Google Shape;142;p31"/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" name="Google Shape;143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31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684213" y="1245204"/>
            <a:ext cx="7535555" cy="46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Reconocer el uso de procedimientos almacenados para transacciones con bases de datos.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TAREA</a:t>
            </a:r>
            <a:endParaRPr b="1" i="0" sz="1600" u="none" cap="none" strike="noStrike">
              <a:solidFill>
                <a:srgbClr val="00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32"/>
          <p:cNvGrpSpPr/>
          <p:nvPr/>
        </p:nvGrpSpPr>
        <p:grpSpPr>
          <a:xfrm>
            <a:off x="514858" y="499074"/>
            <a:ext cx="131794" cy="132296"/>
            <a:chOff x="511902" y="912279"/>
            <a:chExt cx="281320" cy="282391"/>
          </a:xfrm>
        </p:grpSpPr>
        <p:sp>
          <p:nvSpPr>
            <p:cNvPr id="152" name="Google Shape;152;p32"/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Google Shape;153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32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2"/>
          <p:cNvSpPr/>
          <p:nvPr/>
        </p:nvSpPr>
        <p:spPr>
          <a:xfrm>
            <a:off x="684213" y="1245204"/>
            <a:ext cx="753555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Desarrolle una aplicación que permita hacer el mantenimiento de una tabla de base de datos usando Stored Procedures.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199" y="2666298"/>
            <a:ext cx="1295601" cy="38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DFA1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LA SESIÓN</a:t>
            </a:r>
            <a:endParaRPr/>
          </a:p>
        </p:txBody>
      </p:sp>
      <p:pic>
        <p:nvPicPr>
          <p:cNvPr id="43" name="Google Shape;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619" y="2194222"/>
            <a:ext cx="202176" cy="20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427" y="946968"/>
            <a:ext cx="2073162" cy="390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/>
          <p:nvPr/>
        </p:nvSpPr>
        <p:spPr>
          <a:xfrm>
            <a:off x="6918960" y="5364480"/>
            <a:ext cx="2133600" cy="2244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7"/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7"/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27"/>
          <p:cNvPicPr preferRelativeResize="0"/>
          <p:nvPr/>
        </p:nvPicPr>
        <p:blipFill rotWithShape="1">
          <a:blip r:embed="rId3">
            <a:alphaModFix amt="42000"/>
          </a:blip>
          <a:srcRect b="0" l="0" r="0" t="0"/>
          <a:stretch/>
        </p:blipFill>
        <p:spPr>
          <a:xfrm>
            <a:off x="6986660" y="3050921"/>
            <a:ext cx="1689027" cy="218306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7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endParaRPr/>
          </a:p>
        </p:txBody>
      </p:sp>
      <p:sp>
        <p:nvSpPr>
          <p:cNvPr id="55" name="Google Shape;55;p27"/>
          <p:cNvSpPr txBox="1"/>
          <p:nvPr/>
        </p:nvSpPr>
        <p:spPr>
          <a:xfrm>
            <a:off x="1525291" y="1179621"/>
            <a:ext cx="4546753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Interfase de Usuario de la aplicación JAVA</a:t>
            </a:r>
            <a:endParaRPr/>
          </a:p>
        </p:txBody>
      </p:sp>
      <p:grpSp>
        <p:nvGrpSpPr>
          <p:cNvPr id="56" name="Google Shape;56;p27"/>
          <p:cNvGrpSpPr/>
          <p:nvPr/>
        </p:nvGrpSpPr>
        <p:grpSpPr>
          <a:xfrm>
            <a:off x="1088152" y="2443988"/>
            <a:ext cx="4001299" cy="985107"/>
            <a:chOff x="1085442" y="4529615"/>
            <a:chExt cx="4001299" cy="985107"/>
          </a:xfrm>
        </p:grpSpPr>
        <p:cxnSp>
          <p:nvCxnSpPr>
            <p:cNvPr id="57" name="Google Shape;57;p27"/>
            <p:cNvCxnSpPr/>
            <p:nvPr/>
          </p:nvCxnSpPr>
          <p:spPr>
            <a:xfrm rot="10800000">
              <a:off x="3341748" y="4949694"/>
              <a:ext cx="1650834" cy="0"/>
            </a:xfrm>
            <a:prstGeom prst="straightConnector1">
              <a:avLst/>
            </a:prstGeom>
            <a:noFill/>
            <a:ln cap="flat" cmpd="sng" w="19050">
              <a:solidFill>
                <a:srgbClr val="808799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58" name="Google Shape;58;p27"/>
            <p:cNvSpPr/>
            <p:nvPr/>
          </p:nvSpPr>
          <p:spPr>
            <a:xfrm>
              <a:off x="1085442" y="4529615"/>
              <a:ext cx="2264184" cy="985107"/>
            </a:xfrm>
            <a:prstGeom prst="roundRect">
              <a:avLst>
                <a:gd fmla="val 9433" name="adj"/>
              </a:avLst>
            </a:prstGeom>
            <a:solidFill>
              <a:srgbClr val="0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Sistema de Reserva de Asientos</a:t>
              </a:r>
              <a:endParaRPr/>
            </a:p>
          </p:txBody>
        </p:sp>
        <p:sp>
          <p:nvSpPr>
            <p:cNvPr id="59" name="Google Shape;59;p27"/>
            <p:cNvSpPr txBox="1"/>
            <p:nvPr/>
          </p:nvSpPr>
          <p:spPr>
            <a:xfrm>
              <a:off x="1458204" y="4854169"/>
              <a:ext cx="537882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</a:t>
              </a:r>
              <a:endParaRPr/>
            </a:p>
          </p:txBody>
        </p:sp>
        <p:sp>
          <p:nvSpPr>
            <p:cNvPr id="60" name="Google Shape;60;p27"/>
            <p:cNvSpPr txBox="1"/>
            <p:nvPr/>
          </p:nvSpPr>
          <p:spPr>
            <a:xfrm>
              <a:off x="1458218" y="5123102"/>
              <a:ext cx="6870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Dirección</a:t>
              </a:r>
              <a:endParaRPr/>
            </a:p>
          </p:txBody>
        </p:sp>
        <p:sp>
          <p:nvSpPr>
            <p:cNvPr id="61" name="Google Shape;61;p27"/>
            <p:cNvSpPr/>
            <p:nvPr/>
          </p:nvSpPr>
          <p:spPr>
            <a:xfrm>
              <a:off x="2372840" y="4833154"/>
              <a:ext cx="687073" cy="202331"/>
            </a:xfrm>
            <a:prstGeom prst="roundRect">
              <a:avLst>
                <a:gd fmla="val 943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7"/>
            <p:cNvSpPr/>
            <p:nvPr/>
          </p:nvSpPr>
          <p:spPr>
            <a:xfrm>
              <a:off x="2372840" y="5116689"/>
              <a:ext cx="687073" cy="202331"/>
            </a:xfrm>
            <a:prstGeom prst="roundRect">
              <a:avLst>
                <a:gd fmla="val 943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3" name="Google Shape;63;p27"/>
            <p:cNvCxnSpPr/>
            <p:nvPr/>
          </p:nvCxnSpPr>
          <p:spPr>
            <a:xfrm>
              <a:off x="3349626" y="5124308"/>
              <a:ext cx="1737115" cy="0"/>
            </a:xfrm>
            <a:prstGeom prst="straightConnector1">
              <a:avLst/>
            </a:prstGeom>
            <a:noFill/>
            <a:ln cap="flat" cmpd="sng" w="19050">
              <a:solidFill>
                <a:srgbClr val="808799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64" name="Google Shape;64;p27"/>
            <p:cNvSpPr/>
            <p:nvPr/>
          </p:nvSpPr>
          <p:spPr>
            <a:xfrm>
              <a:off x="3638135" y="4822914"/>
              <a:ext cx="1065937" cy="425141"/>
            </a:xfrm>
            <a:prstGeom prst="roundRect">
              <a:avLst>
                <a:gd fmla="val 16667" name="adj"/>
              </a:avLst>
            </a:prstGeom>
            <a:solidFill>
              <a:srgbClr val="00B2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API JDBC</a:t>
              </a:r>
              <a:endParaRPr/>
            </a:p>
          </p:txBody>
        </p:sp>
      </p:grpSp>
      <p:pic>
        <p:nvPicPr>
          <p:cNvPr id="65" name="Google Shape;6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4170" y="1770744"/>
            <a:ext cx="1518463" cy="23523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7"/>
          <p:cNvSpPr txBox="1"/>
          <p:nvPr/>
        </p:nvSpPr>
        <p:spPr>
          <a:xfrm>
            <a:off x="5254032" y="2443105"/>
            <a:ext cx="11333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Procedimientos </a:t>
            </a:r>
            <a:endParaRPr b="0" i="0" sz="9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9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Almacenados</a:t>
            </a:r>
            <a:endParaRPr/>
          </a:p>
        </p:txBody>
      </p:sp>
      <p:sp>
        <p:nvSpPr>
          <p:cNvPr id="67" name="Google Shape;67;p27"/>
          <p:cNvSpPr/>
          <p:nvPr/>
        </p:nvSpPr>
        <p:spPr>
          <a:xfrm>
            <a:off x="5343421" y="2840701"/>
            <a:ext cx="894578" cy="175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27"/>
          <p:cNvGrpSpPr/>
          <p:nvPr/>
        </p:nvGrpSpPr>
        <p:grpSpPr>
          <a:xfrm>
            <a:off x="5343421" y="2737238"/>
            <a:ext cx="954562" cy="1304681"/>
            <a:chOff x="7028063" y="6914924"/>
            <a:chExt cx="954562" cy="1304681"/>
          </a:xfrm>
        </p:grpSpPr>
        <p:sp>
          <p:nvSpPr>
            <p:cNvPr id="69" name="Google Shape;69;p27"/>
            <p:cNvSpPr/>
            <p:nvPr/>
          </p:nvSpPr>
          <p:spPr>
            <a:xfrm rot="-5400000">
              <a:off x="7030202" y="7182441"/>
              <a:ext cx="957329" cy="947515"/>
            </a:xfrm>
            <a:prstGeom prst="roundRect">
              <a:avLst>
                <a:gd fmla="val 5692" name="adj"/>
              </a:avLst>
            </a:prstGeom>
            <a:solidFill>
              <a:srgbClr val="00B2C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</a:t>
              </a:r>
              <a:endParaRPr/>
            </a:p>
          </p:txBody>
        </p:sp>
        <p:sp>
          <p:nvSpPr>
            <p:cNvPr id="70" name="Google Shape;70;p27"/>
            <p:cNvSpPr/>
            <p:nvPr/>
          </p:nvSpPr>
          <p:spPr>
            <a:xfrm>
              <a:off x="7028063" y="6914924"/>
              <a:ext cx="954562" cy="238822"/>
            </a:xfrm>
            <a:prstGeom prst="roundRect">
              <a:avLst>
                <a:gd fmla="val 16667" name="adj"/>
              </a:avLst>
            </a:prstGeom>
            <a:solidFill>
              <a:srgbClr val="00B2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Pasajero</a:t>
              </a:r>
              <a:endParaRPr/>
            </a:p>
          </p:txBody>
        </p:sp>
        <p:cxnSp>
          <p:nvCxnSpPr>
            <p:cNvPr id="71" name="Google Shape;71;p27"/>
            <p:cNvCxnSpPr/>
            <p:nvPr/>
          </p:nvCxnSpPr>
          <p:spPr>
            <a:xfrm>
              <a:off x="7286501" y="7175873"/>
              <a:ext cx="0" cy="996749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" name="Google Shape;72;p27"/>
            <p:cNvSpPr txBox="1"/>
            <p:nvPr/>
          </p:nvSpPr>
          <p:spPr>
            <a:xfrm rot="-5400000">
              <a:off x="7296961" y="7525204"/>
              <a:ext cx="8807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Asientos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Reservados</a:t>
              </a:r>
              <a:endParaRPr/>
            </a:p>
          </p:txBody>
        </p:sp>
        <p:sp>
          <p:nvSpPr>
            <p:cNvPr id="73" name="Google Shape;73;p27"/>
            <p:cNvSpPr txBox="1"/>
            <p:nvPr/>
          </p:nvSpPr>
          <p:spPr>
            <a:xfrm rot="-5400000">
              <a:off x="6963811" y="7609842"/>
              <a:ext cx="880767" cy="169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Dirección</a:t>
              </a:r>
              <a:endParaRPr/>
            </a:p>
          </p:txBody>
        </p:sp>
        <p:cxnSp>
          <p:nvCxnSpPr>
            <p:cNvPr id="74" name="Google Shape;74;p27"/>
            <p:cNvCxnSpPr/>
            <p:nvPr/>
          </p:nvCxnSpPr>
          <p:spPr>
            <a:xfrm>
              <a:off x="7546999" y="7175873"/>
              <a:ext cx="0" cy="104373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" name="Google Shape;75;p27"/>
          <p:cNvSpPr txBox="1"/>
          <p:nvPr/>
        </p:nvSpPr>
        <p:spPr>
          <a:xfrm>
            <a:off x="6127425" y="2857500"/>
            <a:ext cx="415200" cy="29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B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700"/>
              <a:t>logo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8"/>
          <p:cNvSpPr txBox="1"/>
          <p:nvPr/>
        </p:nvSpPr>
        <p:spPr>
          <a:xfrm>
            <a:off x="1008062" y="3169972"/>
            <a:ext cx="7650908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DE LA CAPA DE DATOS USANDO </a:t>
            </a: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PROCEDIMIENTOS ALMACENADOS</a:t>
            </a:r>
            <a:endParaRPr/>
          </a:p>
        </p:txBody>
      </p:sp>
      <p:pic>
        <p:nvPicPr>
          <p:cNvPr id="83" name="Google Shape;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/>
          <p:nvPr/>
        </p:nvSpPr>
        <p:spPr>
          <a:xfrm>
            <a:off x="503238" y="376836"/>
            <a:ext cx="626332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LA CAPA DE DATOS USANDO PROCEDIMIENTOS ALMACENADOS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506796" y="918372"/>
            <a:ext cx="8168892" cy="229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TRABAJANDO CON BASE DE DATOS</a:t>
            </a:r>
            <a:endParaRPr/>
          </a:p>
          <a:p>
            <a:pPr indent="-180975" lvl="0" marL="1809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A2CE9"/>
                </a:solidFill>
                <a:latin typeface="Calibri"/>
                <a:ea typeface="Calibri"/>
                <a:cs typeface="Calibri"/>
                <a:sym typeface="Calibri"/>
              </a:rPr>
              <a:t>Usamos objetos </a:t>
            </a:r>
            <a:r>
              <a:rPr b="1" i="0" lang="es-PE" sz="1600" u="none" cap="none" strike="noStrike">
                <a:solidFill>
                  <a:srgbClr val="EE4639"/>
                </a:solidFill>
                <a:latin typeface="Cambria Math"/>
                <a:ea typeface="Cambria Math"/>
                <a:cs typeface="Cambria Math"/>
                <a:sym typeface="Cambria Math"/>
              </a:rPr>
              <a:t>Statement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PE" sz="1600" u="none" cap="none" strike="noStrike">
                <a:solidFill>
                  <a:srgbClr val="4038C6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A2CE9"/>
                </a:solidFill>
                <a:latin typeface="Calibri"/>
                <a:ea typeface="Calibri"/>
                <a:cs typeface="Calibri"/>
                <a:sym typeface="Calibri"/>
              </a:rPr>
              <a:t>Consultas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la base de datos</a:t>
            </a:r>
            <a:endParaRPr/>
          </a:p>
          <a:p>
            <a:pPr indent="-1809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A2CE9"/>
                </a:solidFill>
                <a:latin typeface="Calibri"/>
                <a:ea typeface="Calibri"/>
                <a:cs typeface="Calibri"/>
                <a:sym typeface="Calibri"/>
              </a:rPr>
              <a:t>Mantenimientos</a:t>
            </a: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la base de datos</a:t>
            </a:r>
            <a:endParaRPr/>
          </a:p>
          <a:p>
            <a:pPr indent="-79375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A2CE9"/>
                </a:solidFill>
                <a:latin typeface="Calibri"/>
                <a:ea typeface="Calibri"/>
                <a:cs typeface="Calibri"/>
                <a:sym typeface="Calibri"/>
              </a:rPr>
              <a:t>Usaremos:</a:t>
            </a:r>
            <a:br>
              <a:rPr b="0" i="0" lang="es-PE" sz="1600" u="none" cap="none" strike="noStrike">
                <a:solidFill>
                  <a:srgbClr val="2A2CE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PE" sz="1600" u="none" cap="none" strike="noStrike">
                <a:solidFill>
                  <a:srgbClr val="2A2CE9"/>
                </a:solidFill>
                <a:latin typeface="Cambria Math"/>
                <a:ea typeface="Cambria Math"/>
                <a:cs typeface="Cambria Math"/>
                <a:sym typeface="Cambria Math"/>
              </a:rPr>
              <a:t>Statement, PreparedStatement, CallableStatement</a:t>
            </a:r>
            <a:endParaRPr/>
          </a:p>
          <a:p>
            <a:pPr indent="-793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A2CE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2A2CE9"/>
                </a:solidFill>
                <a:latin typeface="Calibri"/>
                <a:ea typeface="Calibri"/>
                <a:cs typeface="Calibri"/>
                <a:sym typeface="Calibri"/>
              </a:rPr>
              <a:t>Para crearlas necesitamos de una Connection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503238" y="376836"/>
            <a:ext cx="626332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LA CAPA DE DATOS USANDO PROCEDIMIENTOS ALMACENADOS</a:t>
            </a:r>
            <a:endParaRPr/>
          </a:p>
        </p:txBody>
      </p:sp>
      <p:sp>
        <p:nvSpPr>
          <p:cNvPr id="95" name="Google Shape;95;p5"/>
          <p:cNvSpPr txBox="1"/>
          <p:nvPr/>
        </p:nvSpPr>
        <p:spPr>
          <a:xfrm>
            <a:off x="506796" y="918372"/>
            <a:ext cx="7770930" cy="2046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 PROCEDIMIENTO ALMACENADO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PE" sz="16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Crear un procedimiento almacenado: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600" u="none" cap="none" strike="noStrike">
                <a:solidFill>
                  <a:srgbClr val="2A2CE9"/>
                </a:solidFill>
                <a:latin typeface="Calibri"/>
                <a:ea typeface="Calibri"/>
                <a:cs typeface="Calibri"/>
                <a:sym typeface="Calibri"/>
              </a:rPr>
              <a:t>CREATE PROCEDURE sp_ingreso( in param1 CHAR(10))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600" u="none" cap="none" strike="noStrike">
                <a:solidFill>
                  <a:srgbClr val="2A2CE9"/>
                </a:solidFill>
                <a:latin typeface="Calibri"/>
                <a:ea typeface="Calibri"/>
                <a:cs typeface="Calibri"/>
                <a:sym typeface="Calibri"/>
              </a:rPr>
              <a:t>     select * from administrador where chrAdmLogin=param1;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6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Probar un procedimiento almacenado desde MySQL: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@parametro = 'admin';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sp_ingreso(@parametro);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/>
          <p:nvPr/>
        </p:nvSpPr>
        <p:spPr>
          <a:xfrm>
            <a:off x="7184572" y="4735286"/>
            <a:ext cx="865414" cy="57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503238" y="376836"/>
            <a:ext cx="626332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LA CAPA DE DATOS USANDO PROCEDIMIENTOS ALMACENADOS</a:t>
            </a:r>
            <a:endParaRPr/>
          </a:p>
        </p:txBody>
      </p:sp>
      <p:sp>
        <p:nvSpPr>
          <p:cNvPr id="102" name="Google Shape;102;p6"/>
          <p:cNvSpPr txBox="1"/>
          <p:nvPr/>
        </p:nvSpPr>
        <p:spPr>
          <a:xfrm>
            <a:off x="506796" y="918372"/>
            <a:ext cx="8168892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USANDO CALLABLESTATEMENT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PE" sz="16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El código java necesario para ejecutarlos sería el siguiente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503238" y="1633538"/>
            <a:ext cx="8172450" cy="3600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1502685" y="1839842"/>
            <a:ext cx="6138631" cy="31878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955" l="22495" r="23659" t="35660"/>
          <a:stretch/>
        </p:blipFill>
        <p:spPr>
          <a:xfrm>
            <a:off x="1828801" y="2154802"/>
            <a:ext cx="5504983" cy="255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/>
          <p:nvPr/>
        </p:nvSpPr>
        <p:spPr>
          <a:xfrm>
            <a:off x="7184572" y="4529470"/>
            <a:ext cx="286572" cy="2693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9"/>
          <p:cNvSpPr txBox="1"/>
          <p:nvPr/>
        </p:nvSpPr>
        <p:spPr>
          <a:xfrm>
            <a:off x="1008062" y="3169972"/>
            <a:ext cx="6259429" cy="387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/>
          </a:p>
        </p:txBody>
      </p:sp>
      <p:pic>
        <p:nvPicPr>
          <p:cNvPr id="114" name="Google Shape;1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8"/>
          <p:cNvGrpSpPr/>
          <p:nvPr/>
        </p:nvGrpSpPr>
        <p:grpSpPr>
          <a:xfrm>
            <a:off x="1127066" y="1929689"/>
            <a:ext cx="7030345" cy="2166376"/>
            <a:chOff x="1127066" y="1854872"/>
            <a:chExt cx="7030345" cy="2166376"/>
          </a:xfrm>
        </p:grpSpPr>
        <p:sp>
          <p:nvSpPr>
            <p:cNvPr id="120" name="Google Shape;120;p8"/>
            <p:cNvSpPr/>
            <p:nvPr/>
          </p:nvSpPr>
          <p:spPr>
            <a:xfrm>
              <a:off x="6671655" y="1854872"/>
              <a:ext cx="1382487" cy="1426028"/>
            </a:xfrm>
            <a:prstGeom prst="roundRect">
              <a:avLst>
                <a:gd fmla="val 11255" name="adj"/>
              </a:avLst>
            </a:prstGeom>
            <a:solidFill>
              <a:srgbClr val="7150A0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Servidor de Base de Datos</a:t>
              </a:r>
              <a:endParaRPr/>
            </a:p>
          </p:txBody>
        </p:sp>
        <p:grpSp>
          <p:nvGrpSpPr>
            <p:cNvPr id="121" name="Google Shape;121;p8"/>
            <p:cNvGrpSpPr/>
            <p:nvPr/>
          </p:nvGrpSpPr>
          <p:grpSpPr>
            <a:xfrm>
              <a:off x="2700604" y="2011030"/>
              <a:ext cx="3780000" cy="1113712"/>
              <a:chOff x="2682000" y="2053227"/>
              <a:chExt cx="3780000" cy="1113712"/>
            </a:xfrm>
          </p:grpSpPr>
          <p:sp>
            <p:nvSpPr>
              <p:cNvPr id="122" name="Google Shape;122;p8"/>
              <p:cNvSpPr/>
              <p:nvPr/>
            </p:nvSpPr>
            <p:spPr>
              <a:xfrm>
                <a:off x="2682000" y="2053227"/>
                <a:ext cx="3780000" cy="5400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00B2C2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PE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Solicitud de servicio (Instrucción en SQL)</a:t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>
                <a:off x="2682000" y="2626939"/>
                <a:ext cx="3780000" cy="5400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00B2C2"/>
              </a:solidFill>
              <a:ln>
                <a:noFill/>
              </a:ln>
            </p:spPr>
            <p:txBody>
              <a:bodyPr anchorCtr="0" anchor="ctr" bIns="34275" lIns="68550" spcFirstLastPara="1" rIns="68550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PE" sz="1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Respuesta</a:t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" name="Google Shape;124;p8"/>
            <p:cNvSpPr txBox="1"/>
            <p:nvPr/>
          </p:nvSpPr>
          <p:spPr>
            <a:xfrm>
              <a:off x="1127066" y="3374917"/>
              <a:ext cx="1369644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Objetos Java</a:t>
              </a:r>
              <a:endParaRPr/>
            </a:p>
          </p:txBody>
        </p:sp>
        <p:sp>
          <p:nvSpPr>
            <p:cNvPr id="125" name="Google Shape;125;p8"/>
            <p:cNvSpPr txBox="1"/>
            <p:nvPr/>
          </p:nvSpPr>
          <p:spPr>
            <a:xfrm>
              <a:off x="6671655" y="3374917"/>
              <a:ext cx="14857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Lógica de negocio en Procedimientos Almacenados</a:t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1127066" y="1854872"/>
              <a:ext cx="1382487" cy="1426028"/>
            </a:xfrm>
            <a:prstGeom prst="roundRect">
              <a:avLst>
                <a:gd fmla="val 11255" name="adj"/>
              </a:avLst>
            </a:prstGeom>
            <a:solidFill>
              <a:srgbClr val="7150A0"/>
            </a:solidFill>
            <a:ln>
              <a:noFill/>
            </a:ln>
          </p:spPr>
          <p:txBody>
            <a:bodyPr anchorCtr="0" anchor="ctr" bIns="34275" lIns="68550" spcFirstLastPara="1" rIns="6855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Aplicación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Java</a:t>
              </a:r>
              <a:endParaRPr/>
            </a:p>
          </p:txBody>
        </p:sp>
      </p:grpSp>
      <p:sp>
        <p:nvSpPr>
          <p:cNvPr id="127" name="Google Shape;127;p8"/>
          <p:cNvSpPr/>
          <p:nvPr/>
        </p:nvSpPr>
        <p:spPr>
          <a:xfrm>
            <a:off x="503237" y="376836"/>
            <a:ext cx="6226425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RESUMEN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2016-06-03T13:37:43Z</dcterms:created>
  <dc:creator>Sergio Matsukawa Maeda</dc:creator>
</cp:coreProperties>
</file>