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6" r:id="rId2"/>
    <p:sldId id="277" r:id="rId3"/>
    <p:sldId id="278" r:id="rId4"/>
    <p:sldId id="27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0" r:id="rId18"/>
    <p:sldId id="272" r:id="rId19"/>
    <p:sldId id="281" r:id="rId20"/>
    <p:sldId id="283" r:id="rId21"/>
    <p:sldId id="284" r:id="rId22"/>
    <p:sldId id="282" r:id="rId23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97" userDrawn="1">
          <p15:clr>
            <a:srgbClr val="A4A3A4"/>
          </p15:clr>
        </p15:guide>
        <p15:guide id="2" pos="317" userDrawn="1">
          <p15:clr>
            <a:srgbClr val="A4A3A4"/>
          </p15:clr>
        </p15:guide>
        <p15:guide id="3" orient="horz" pos="326" userDrawn="1">
          <p15:clr>
            <a:srgbClr val="A4A3A4"/>
          </p15:clr>
        </p15:guide>
        <p15:guide id="4" orient="horz" pos="575" userDrawn="1">
          <p15:clr>
            <a:srgbClr val="A4A3A4"/>
          </p15:clr>
        </p15:guide>
        <p15:guide id="5" pos="2767" userDrawn="1">
          <p15:clr>
            <a:srgbClr val="A4A3A4"/>
          </p15:clr>
        </p15:guide>
        <p15:guide id="6" pos="2993" userDrawn="1">
          <p15:clr>
            <a:srgbClr val="A4A3A4"/>
          </p15:clr>
        </p15:guide>
        <p15:guide id="7" pos="5488" userDrawn="1">
          <p15:clr>
            <a:srgbClr val="A4A3A4"/>
          </p15:clr>
        </p15:guide>
        <p15:guide id="8" orient="horz" pos="870" userDrawn="1">
          <p15:clr>
            <a:srgbClr val="A4A3A4"/>
          </p15:clr>
        </p15:guide>
        <p15:guide id="9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V4mAQO0iw1bqyhwzuF2ZGM7K4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799"/>
    <a:srgbClr val="7150A0"/>
    <a:srgbClr val="BDDDFC"/>
    <a:srgbClr val="E8F4FF"/>
    <a:srgbClr val="4D59D4"/>
    <a:srgbClr val="D3D3FF"/>
    <a:srgbClr val="678DBB"/>
    <a:srgbClr val="BFDCFB"/>
    <a:srgbClr val="DDEEC7"/>
    <a:srgbClr val="C3F1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A96988-E055-4E82-A6AA-1AC8460B9A41}">
  <a:tblStyle styleId="{7CA96988-E055-4E82-A6AA-1AC8460B9A4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15"/>
    <p:restoredTop sz="96759"/>
  </p:normalViewPr>
  <p:slideViewPr>
    <p:cSldViewPr snapToGrid="0">
      <p:cViewPr varScale="1">
        <p:scale>
          <a:sx n="158" d="100"/>
          <a:sy n="158" d="100"/>
        </p:scale>
        <p:origin x="760" y="176"/>
      </p:cViewPr>
      <p:guideLst>
        <p:guide orient="horz" pos="3297"/>
        <p:guide pos="317"/>
        <p:guide orient="horz" pos="326"/>
        <p:guide orient="horz" pos="575"/>
        <p:guide pos="2767"/>
        <p:guide pos="2993"/>
        <p:guide pos="5488"/>
        <p:guide orient="horz" pos="870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0" d="100"/>
          <a:sy n="110" d="100"/>
        </p:scale>
        <p:origin x="37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87F47-C249-0E44-80FA-94CFA7A1027E}" type="datetimeFigureOut">
              <a:rPr lang="es-ES_tradnl" smtClean="0"/>
              <a:t>21/4/23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895AD-5F54-0F4E-9720-1D5D092BE1E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841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6B7E992D-280B-41DE-9EA7-7D9ADBA98B46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743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7E992D-280B-41DE-9EA7-7D9ADBA98B46}" type="slidenum">
              <a:rPr lang="es-ES" smtClean="0"/>
              <a:pPr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8383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7E992D-280B-41DE-9EA7-7D9ADBA98B46}" type="slidenum">
              <a:rPr lang="es-ES" smtClean="0"/>
              <a:pPr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0002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471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7E992D-280B-41DE-9EA7-7D9ADBA98B46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1780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805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7E992D-280B-41DE-9EA7-7D9ADBA98B46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59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userDrawn="1">
  <p:cSld name="OBJEC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userDrawn="1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userDrawn="1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69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431DC42-303B-F545-9789-3724F9E97760}"/>
              </a:ext>
            </a:extLst>
          </p:cNvPr>
          <p:cNvSpPr/>
          <p:nvPr userDrawn="1"/>
        </p:nvSpPr>
        <p:spPr>
          <a:xfrm>
            <a:off x="7204422" y="5371562"/>
            <a:ext cx="15440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_tradnl" sz="600" dirty="0">
                <a:solidFill>
                  <a:schemeClr val="bg1">
                    <a:lumMod val="50000"/>
                  </a:schemeClr>
                </a:solidFill>
              </a:rPr>
              <a:t>© ISIL. Todos los derechos reservados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9372701D-0A84-0448-9BAF-91437343CCCB}"/>
              </a:ext>
            </a:extLst>
          </p:cNvPr>
          <p:cNvSpPr txBox="1"/>
          <p:nvPr userDrawn="1"/>
        </p:nvSpPr>
        <p:spPr>
          <a:xfrm>
            <a:off x="876300" y="5343295"/>
            <a:ext cx="32271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12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  <a:sym typeface="Wingdings"/>
              </a:rPr>
              <a:t>GESTIÓN DE PROCESOS, SIMULACIÓN Y MEJORA CONTINUA</a:t>
            </a:r>
            <a:r>
              <a:rPr lang="en-US" sz="800" kern="1200" baseline="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  <a:sym typeface="Wingdings"/>
              </a:rPr>
              <a:t> 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/>
                <a:ea typeface="Wingdings"/>
                <a:cs typeface="Calibri"/>
                <a:sym typeface="Wingdings"/>
              </a:rPr>
              <a:t></a:t>
            </a:r>
            <a:r>
              <a:rPr lang="en-US" sz="800" kern="12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  <a:sym typeface="Wingdings"/>
              </a:rPr>
              <a:t>  SESIÓN 01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E0D14F7-6E9D-9E40-BFFD-243BDDA808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316" y="5349405"/>
            <a:ext cx="369984" cy="20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4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userDrawn="1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userDrawn="1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userDrawn="1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userDrawn="1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userDrawn="1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userDrawn="1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userDrawn="1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7E3FC8B2-801E-4522-B5EB-7F8CE407EE93}"/>
              </a:ext>
            </a:extLst>
          </p:cNvPr>
          <p:cNvSpPr/>
          <p:nvPr userDrawn="1"/>
        </p:nvSpPr>
        <p:spPr>
          <a:xfrm>
            <a:off x="7242895" y="5371563"/>
            <a:ext cx="1505540" cy="194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_tradnl" sz="667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© ISIL. Todos los derechos reservados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918F74-6694-4C3D-9B86-1C2537A4A24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317" y="5349409"/>
            <a:ext cx="369984" cy="206823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095BDA0B-9EC4-4FB3-A2E7-23C16F13C2BC}"/>
              </a:ext>
            </a:extLst>
          </p:cNvPr>
          <p:cNvSpPr txBox="1"/>
          <p:nvPr userDrawn="1"/>
        </p:nvSpPr>
        <p:spPr>
          <a:xfrm>
            <a:off x="876301" y="5343295"/>
            <a:ext cx="2768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DESARROLLO DE APLICACIONES EMPRESARIALES I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</a:t>
            </a:r>
            <a:r>
              <a:rPr lang="en-US" sz="800" kern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  SESIÓN 05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/>
          <p:cNvSpPr/>
          <p:nvPr/>
        </p:nvSpPr>
        <p:spPr>
          <a:xfrm>
            <a:off x="182881" y="5120641"/>
            <a:ext cx="4304965" cy="462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Rectángulo 24"/>
          <p:cNvSpPr/>
          <p:nvPr/>
        </p:nvSpPr>
        <p:spPr>
          <a:xfrm>
            <a:off x="503239" y="2177571"/>
            <a:ext cx="3024887" cy="11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s-PE" sz="2800" dirty="0">
                <a:latin typeface="Graphik Medium" charset="0"/>
                <a:ea typeface="Graphik Medium" charset="0"/>
                <a:cs typeface="Graphik Medium" charset="0"/>
              </a:rPr>
              <a:t>GESTIÓN DE </a:t>
            </a:r>
            <a:r>
              <a:rPr lang="es-PE" sz="2800" b="1" dirty="0">
                <a:latin typeface="Graphik Bold" charset="0"/>
                <a:ea typeface="Graphik Bold" charset="0"/>
                <a:cs typeface="Graphik Bold" charset="0"/>
              </a:rPr>
              <a:t>COMPONENTES WEB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3FC3217-3DCC-0941-BA6B-6CEEC9F1D080}"/>
              </a:ext>
            </a:extLst>
          </p:cNvPr>
          <p:cNvSpPr txBox="1"/>
          <p:nvPr/>
        </p:nvSpPr>
        <p:spPr>
          <a:xfrm>
            <a:off x="743902" y="1819387"/>
            <a:ext cx="14576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2000" b="1" dirty="0">
                <a:solidFill>
                  <a:srgbClr val="6950AB"/>
                </a:solidFill>
                <a:latin typeface="Calibri" charset="0"/>
                <a:ea typeface="Calibri" charset="0"/>
                <a:cs typeface="Calibri" charset="0"/>
              </a:rPr>
              <a:t>SESIÓN 05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64" y="1883412"/>
            <a:ext cx="166865" cy="170453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CB234152-B731-4E97-8816-9B9EF5A9F05F}"/>
              </a:ext>
            </a:extLst>
          </p:cNvPr>
          <p:cNvSpPr txBox="1"/>
          <p:nvPr/>
        </p:nvSpPr>
        <p:spPr>
          <a:xfrm>
            <a:off x="503243" y="808694"/>
            <a:ext cx="31047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rgbClr val="6C6D6C"/>
                </a:solidFill>
                <a:latin typeface="Calibri" charset="0"/>
                <a:cs typeface="Calibri" charset="0"/>
                <a:sym typeface="Wingdings"/>
              </a:rPr>
              <a:t>DESARROLLO DE APLICACIONES EMPRESARIALES I</a:t>
            </a:r>
            <a:endParaRPr lang="es-PE" sz="900" b="1" dirty="0">
              <a:solidFill>
                <a:srgbClr val="6C6D6C"/>
              </a:solidFill>
              <a:latin typeface="Calibri" charset="0"/>
              <a:cs typeface="Calibri" charset="0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C1FB762-361B-4578-9986-7199DA940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87" y="0"/>
            <a:ext cx="539591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7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/>
        </p:nvSpPr>
        <p:spPr>
          <a:xfrm>
            <a:off x="511330" y="920905"/>
            <a:ext cx="8164358" cy="81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s-PE" sz="1600" b="1" dirty="0">
                <a:latin typeface="Calibri" charset="0"/>
                <a:ea typeface="Calibri" charset="0"/>
                <a:cs typeface="Calibri" charset="0"/>
              </a:rPr>
              <a:t>APLICACIÓN WEB BÁSICA</a:t>
            </a:r>
            <a:endParaRPr lang="es-PE" sz="1600" dirty="0">
              <a:solidFill>
                <a:schemeClr val="dk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s-PE" sz="16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rPr>
              <a:t>Para desarrollar aplicaciones Web basada en tecnología Java puede utilizar Servlet, JSP, JSTL, JSF, AJAX y JavaBeans para procesos de negocio.</a:t>
            </a:r>
            <a:endParaRPr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GESTIÓN DE COMPONENTES WEB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932454" y="2178006"/>
            <a:ext cx="1521961" cy="593567"/>
          </a:xfrm>
          <a:prstGeom prst="roundRect">
            <a:avLst/>
          </a:prstGeom>
          <a:solidFill>
            <a:srgbClr val="00B1C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Browser </a:t>
            </a:r>
            <a:endParaRPr lang="en-US" sz="15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2634582" y="3041364"/>
            <a:ext cx="1521961" cy="593567"/>
          </a:xfrm>
          <a:prstGeom prst="roundRect">
            <a:avLst/>
          </a:prstGeom>
          <a:solidFill>
            <a:srgbClr val="92C14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Web Container</a:t>
            </a:r>
          </a:p>
        </p:txBody>
      </p:sp>
      <p:sp>
        <p:nvSpPr>
          <p:cNvPr id="11" name="Flecha izquierda y arriba 10"/>
          <p:cNvSpPr/>
          <p:nvPr/>
        </p:nvSpPr>
        <p:spPr>
          <a:xfrm flipH="1">
            <a:off x="1535742" y="2849367"/>
            <a:ext cx="988254" cy="660215"/>
          </a:xfrm>
          <a:prstGeom prst="leftUpArrow">
            <a:avLst>
              <a:gd name="adj1" fmla="val 22749"/>
              <a:gd name="adj2" fmla="val 25000"/>
              <a:gd name="adj3" fmla="val 22749"/>
            </a:avLst>
          </a:prstGeom>
          <a:solidFill>
            <a:srgbClr val="EE4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Google Shape;119;p5"/>
          <p:cNvSpPr txBox="1">
            <a:spLocks/>
          </p:cNvSpPr>
          <p:nvPr/>
        </p:nvSpPr>
        <p:spPr>
          <a:xfrm>
            <a:off x="1107923" y="3387009"/>
            <a:ext cx="628220" cy="60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67"/>
            </a:pP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HTML,</a:t>
            </a:r>
          </a:p>
          <a:p>
            <a:pPr>
              <a:buSzPts val="2667"/>
            </a:pP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HTTP,</a:t>
            </a:r>
          </a:p>
          <a:p>
            <a:pPr>
              <a:buSzPts val="2667"/>
            </a:pP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XML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Google Shape;119;p5"/>
          <p:cNvSpPr txBox="1">
            <a:spLocks/>
          </p:cNvSpPr>
          <p:nvPr/>
        </p:nvSpPr>
        <p:spPr>
          <a:xfrm>
            <a:off x="2634582" y="3743538"/>
            <a:ext cx="1026040" cy="60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67"/>
            </a:pP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JSP Pages,</a:t>
            </a:r>
          </a:p>
          <a:p>
            <a:pPr>
              <a:buSzPts val="2667"/>
            </a:pP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Servlets,</a:t>
            </a:r>
          </a:p>
          <a:p>
            <a:pPr>
              <a:buSzPts val="2667"/>
            </a:pP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XML</a:t>
            </a:r>
          </a:p>
        </p:txBody>
      </p:sp>
      <p:sp>
        <p:nvSpPr>
          <p:cNvPr id="18" name="Google Shape;119;p5"/>
          <p:cNvSpPr txBox="1">
            <a:spLocks/>
          </p:cNvSpPr>
          <p:nvPr/>
        </p:nvSpPr>
        <p:spPr>
          <a:xfrm>
            <a:off x="4435609" y="4335646"/>
            <a:ext cx="1933575" cy="28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667"/>
            </a:pPr>
            <a:r>
              <a:rPr lang="en-US" sz="1400" b="1">
                <a:latin typeface="Calibri" charset="0"/>
                <a:ea typeface="Calibri" charset="0"/>
                <a:cs typeface="Calibri" charset="0"/>
              </a:rPr>
              <a:t>JDBC </a:t>
            </a: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(or connectors)</a:t>
            </a:r>
          </a:p>
        </p:txBody>
      </p:sp>
      <p:sp>
        <p:nvSpPr>
          <p:cNvPr id="19" name="Google Shape;119;p5"/>
          <p:cNvSpPr txBox="1">
            <a:spLocks/>
          </p:cNvSpPr>
          <p:nvPr/>
        </p:nvSpPr>
        <p:spPr>
          <a:xfrm>
            <a:off x="7258589" y="2915761"/>
            <a:ext cx="890612" cy="40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667"/>
            </a:pP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EIS</a:t>
            </a:r>
          </a:p>
          <a:p>
            <a:pPr algn="ctr">
              <a:buSzPts val="2667"/>
            </a:pP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Resources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" name="Flecha izquierda y arriba 19"/>
          <p:cNvSpPr/>
          <p:nvPr/>
        </p:nvSpPr>
        <p:spPr>
          <a:xfrm flipH="1">
            <a:off x="3677385" y="3711300"/>
            <a:ext cx="3326770" cy="660215"/>
          </a:xfrm>
          <a:prstGeom prst="leftUpArrow">
            <a:avLst>
              <a:gd name="adj1" fmla="val 22749"/>
              <a:gd name="adj2" fmla="val 25000"/>
              <a:gd name="adj3" fmla="val 22749"/>
            </a:avLst>
          </a:prstGeom>
          <a:solidFill>
            <a:srgbClr val="EE4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24BE4D53-80F0-3E4B-9369-B33A1BDDBC53}"/>
              </a:ext>
            </a:extLst>
          </p:cNvPr>
          <p:cNvGrpSpPr/>
          <p:nvPr/>
        </p:nvGrpSpPr>
        <p:grpSpPr>
          <a:xfrm>
            <a:off x="7133170" y="3509582"/>
            <a:ext cx="1127592" cy="1295029"/>
            <a:chOff x="7232721" y="3400380"/>
            <a:chExt cx="1196119" cy="1373732"/>
          </a:xfrm>
        </p:grpSpPr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176009A8-001F-0A4C-8C27-3C26E31CE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2721" y="3400380"/>
              <a:ext cx="677769" cy="931386"/>
            </a:xfrm>
            <a:prstGeom prst="rect">
              <a:avLst/>
            </a:prstGeom>
          </p:spPr>
        </p:pic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3E3CF5EE-ED65-F843-A268-A2541199E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2505" y="3672996"/>
              <a:ext cx="663267" cy="911457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8F5A5357-B8BC-7041-9902-C033E4E27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8131" y="3962364"/>
              <a:ext cx="590709" cy="81174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1900800" y="1381125"/>
            <a:ext cx="5342400" cy="3852863"/>
          </a:xfrm>
          <a:prstGeom prst="roundRect">
            <a:avLst>
              <a:gd name="adj" fmla="val 3586"/>
            </a:avLst>
          </a:prstGeom>
          <a:solidFill>
            <a:srgbClr val="E3DCED"/>
          </a:solidFill>
          <a:ln>
            <a:solidFill>
              <a:srgbClr val="8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Rectángulo redondeado 17"/>
          <p:cNvSpPr/>
          <p:nvPr/>
        </p:nvSpPr>
        <p:spPr>
          <a:xfrm>
            <a:off x="2055294" y="1604325"/>
            <a:ext cx="5033412" cy="3500475"/>
          </a:xfrm>
          <a:prstGeom prst="roundRect">
            <a:avLst>
              <a:gd name="adj" fmla="val 3586"/>
            </a:avLst>
          </a:prstGeom>
          <a:noFill/>
          <a:ln>
            <a:solidFill>
              <a:srgbClr val="8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3" name="Google Shape;153;p10"/>
          <p:cNvSpPr txBox="1">
            <a:spLocks noGrp="1"/>
          </p:cNvSpPr>
          <p:nvPr>
            <p:ph type="title" idx="4294967295"/>
          </p:nvPr>
        </p:nvSpPr>
        <p:spPr>
          <a:xfrm>
            <a:off x="511330" y="920905"/>
            <a:ext cx="4125406" cy="38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PE" sz="1600" b="1" dirty="0">
                <a:latin typeface="Calibri" charset="0"/>
                <a:ea typeface="Calibri" charset="0"/>
                <a:cs typeface="Calibri" charset="0"/>
              </a:rPr>
              <a:t>WEB APPLICATION RESOURCE (WAR)</a:t>
            </a:r>
          </a:p>
        </p:txBody>
      </p:sp>
      <p:sp>
        <p:nvSpPr>
          <p:cNvPr id="4" name="Rectangle 5"/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GESTIÓN DE COMPONENTES WEB</a:t>
            </a:r>
          </a:p>
        </p:txBody>
      </p:sp>
      <p:sp>
        <p:nvSpPr>
          <p:cNvPr id="5" name="Google Shape;171;p13"/>
          <p:cNvSpPr txBox="1">
            <a:spLocks/>
          </p:cNvSpPr>
          <p:nvPr/>
        </p:nvSpPr>
        <p:spPr>
          <a:xfrm>
            <a:off x="3928786" y="1382256"/>
            <a:ext cx="1286429" cy="23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>
                <a:latin typeface="Calibri" charset="0"/>
                <a:ea typeface="Calibri" charset="0"/>
                <a:cs typeface="Calibri" charset="0"/>
              </a:rPr>
              <a:t>Web Container</a:t>
            </a:r>
            <a:endParaRPr lang="en-US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Google Shape;171;p13"/>
          <p:cNvSpPr txBox="1">
            <a:spLocks/>
          </p:cNvSpPr>
          <p:nvPr/>
        </p:nvSpPr>
        <p:spPr>
          <a:xfrm>
            <a:off x="3928786" y="1618706"/>
            <a:ext cx="1286429" cy="23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Web Application</a:t>
            </a:r>
          </a:p>
        </p:txBody>
      </p:sp>
      <p:sp>
        <p:nvSpPr>
          <p:cNvPr id="7" name="Google Shape;171;p13"/>
          <p:cNvSpPr txBox="1">
            <a:spLocks/>
          </p:cNvSpPr>
          <p:nvPr/>
        </p:nvSpPr>
        <p:spPr>
          <a:xfrm>
            <a:off x="3928786" y="3417948"/>
            <a:ext cx="1286429" cy="23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Bean Classes</a:t>
            </a:r>
          </a:p>
        </p:txBody>
      </p:sp>
      <p:grpSp>
        <p:nvGrpSpPr>
          <p:cNvPr id="19" name="Agrupar 18"/>
          <p:cNvGrpSpPr/>
          <p:nvPr/>
        </p:nvGrpSpPr>
        <p:grpSpPr>
          <a:xfrm>
            <a:off x="2000249" y="1835700"/>
            <a:ext cx="104775" cy="211025"/>
            <a:chOff x="2000249" y="1835700"/>
            <a:chExt cx="104775" cy="211025"/>
          </a:xfrm>
        </p:grpSpPr>
        <p:sp>
          <p:nvSpPr>
            <p:cNvPr id="13" name="Triángulo 12"/>
            <p:cNvSpPr/>
            <p:nvPr/>
          </p:nvSpPr>
          <p:spPr>
            <a:xfrm>
              <a:off x="2000249" y="1895525"/>
              <a:ext cx="104775" cy="151200"/>
            </a:xfrm>
            <a:prstGeom prst="triangle">
              <a:avLst/>
            </a:prstGeom>
            <a:solidFill>
              <a:srgbClr val="808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Elipse 16"/>
            <p:cNvSpPr/>
            <p:nvPr/>
          </p:nvSpPr>
          <p:spPr>
            <a:xfrm>
              <a:off x="2015636" y="1835700"/>
              <a:ext cx="74000" cy="7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87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2" name="Agrupar 21"/>
          <p:cNvGrpSpPr/>
          <p:nvPr/>
        </p:nvGrpSpPr>
        <p:grpSpPr>
          <a:xfrm flipV="1">
            <a:off x="7032624" y="4623350"/>
            <a:ext cx="104775" cy="211025"/>
            <a:chOff x="2000249" y="1835700"/>
            <a:chExt cx="104775" cy="211025"/>
          </a:xfrm>
        </p:grpSpPr>
        <p:sp>
          <p:nvSpPr>
            <p:cNvPr id="23" name="Triángulo 22"/>
            <p:cNvSpPr/>
            <p:nvPr/>
          </p:nvSpPr>
          <p:spPr>
            <a:xfrm>
              <a:off x="2000249" y="1895525"/>
              <a:ext cx="104775" cy="151200"/>
            </a:xfrm>
            <a:prstGeom prst="triangle">
              <a:avLst/>
            </a:prstGeom>
            <a:solidFill>
              <a:srgbClr val="808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" name="Elipse 23"/>
            <p:cNvSpPr/>
            <p:nvPr/>
          </p:nvSpPr>
          <p:spPr>
            <a:xfrm>
              <a:off x="2015636" y="1835700"/>
              <a:ext cx="74000" cy="7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87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2" name="Google Shape;171;p13"/>
          <p:cNvSpPr txBox="1">
            <a:spLocks/>
          </p:cNvSpPr>
          <p:nvPr/>
        </p:nvSpPr>
        <p:spPr>
          <a:xfrm>
            <a:off x="5371356" y="2602305"/>
            <a:ext cx="1631653" cy="22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00" b="1" dirty="0">
                <a:latin typeface="Calibri" charset="0"/>
                <a:ea typeface="Calibri" charset="0"/>
                <a:cs typeface="Calibri" charset="0"/>
              </a:rPr>
              <a:t>Deployment Descriptor</a:t>
            </a:r>
          </a:p>
        </p:txBody>
      </p:sp>
      <p:sp>
        <p:nvSpPr>
          <p:cNvPr id="14" name="Google Shape;171;p13"/>
          <p:cNvSpPr txBox="1">
            <a:spLocks/>
          </p:cNvSpPr>
          <p:nvPr/>
        </p:nvSpPr>
        <p:spPr>
          <a:xfrm>
            <a:off x="5371356" y="3708173"/>
            <a:ext cx="1631653" cy="22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00" b="1" dirty="0">
                <a:latin typeface="Calibri" charset="0"/>
                <a:ea typeface="Calibri" charset="0"/>
                <a:cs typeface="Calibri" charset="0"/>
              </a:rPr>
              <a:t>Tag Libraries</a:t>
            </a:r>
          </a:p>
        </p:txBody>
      </p:sp>
      <p:sp>
        <p:nvSpPr>
          <p:cNvPr id="15" name="Google Shape;171;p13"/>
          <p:cNvSpPr txBox="1">
            <a:spLocks/>
          </p:cNvSpPr>
          <p:nvPr/>
        </p:nvSpPr>
        <p:spPr>
          <a:xfrm>
            <a:off x="5371356" y="4761639"/>
            <a:ext cx="1631653" cy="22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00" b="1" dirty="0">
                <a:latin typeface="Calibri" charset="0"/>
                <a:ea typeface="Calibri" charset="0"/>
                <a:cs typeface="Calibri" charset="0"/>
              </a:rPr>
              <a:t>Auxiliary Classes</a:t>
            </a:r>
          </a:p>
        </p:txBody>
      </p:sp>
      <p:sp>
        <p:nvSpPr>
          <p:cNvPr id="9" name="Google Shape;171;p13"/>
          <p:cNvSpPr txBox="1">
            <a:spLocks/>
          </p:cNvSpPr>
          <p:nvPr/>
        </p:nvSpPr>
        <p:spPr>
          <a:xfrm>
            <a:off x="2079597" y="2602305"/>
            <a:ext cx="1222741" cy="22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00" b="1" dirty="0">
                <a:latin typeface="Calibri" charset="0"/>
                <a:ea typeface="Calibri" charset="0"/>
                <a:cs typeface="Calibri" charset="0"/>
              </a:rPr>
              <a:t>Static Content</a:t>
            </a:r>
          </a:p>
        </p:txBody>
      </p:sp>
      <p:sp>
        <p:nvSpPr>
          <p:cNvPr id="10" name="Google Shape;171;p13"/>
          <p:cNvSpPr txBox="1">
            <a:spLocks/>
          </p:cNvSpPr>
          <p:nvPr/>
        </p:nvSpPr>
        <p:spPr>
          <a:xfrm>
            <a:off x="2079597" y="3708173"/>
            <a:ext cx="1222741" cy="22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00" b="1">
                <a:latin typeface="Calibri" charset="0"/>
                <a:ea typeface="Calibri" charset="0"/>
                <a:cs typeface="Calibri" charset="0"/>
              </a:rPr>
              <a:t>Dynamic  Content</a:t>
            </a:r>
            <a:endParaRPr lang="en-US" sz="9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Google Shape;171;p13"/>
          <p:cNvSpPr txBox="1">
            <a:spLocks/>
          </p:cNvSpPr>
          <p:nvPr/>
        </p:nvSpPr>
        <p:spPr>
          <a:xfrm>
            <a:off x="2079597" y="4548459"/>
            <a:ext cx="1222741" cy="22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00" b="1">
                <a:latin typeface="Calibri" charset="0"/>
                <a:ea typeface="Calibri" charset="0"/>
                <a:cs typeface="Calibri" charset="0"/>
              </a:rPr>
              <a:t>Controllers </a:t>
            </a:r>
            <a:endParaRPr lang="en-US" sz="9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Pentágono regular 2"/>
          <p:cNvSpPr/>
          <p:nvPr/>
        </p:nvSpPr>
        <p:spPr>
          <a:xfrm>
            <a:off x="2470236" y="4197743"/>
            <a:ext cx="441463" cy="331097"/>
          </a:xfrm>
          <a:prstGeom prst="pentagon">
            <a:avLst/>
          </a:prstGeom>
          <a:noFill/>
          <a:ln w="19050">
            <a:solidFill>
              <a:srgbClr val="715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_tradnl" sz="700" b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Servlet</a:t>
            </a:r>
            <a:endParaRPr lang="es-ES_tradnl" sz="70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ABA29B2D-C1A7-D74E-B2AC-8516249E7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366629" y="2913258"/>
            <a:ext cx="410742" cy="536480"/>
          </a:xfrm>
          <a:prstGeom prst="rect">
            <a:avLst/>
          </a:prstGeom>
        </p:spPr>
      </p:pic>
      <p:grpSp>
        <p:nvGrpSpPr>
          <p:cNvPr id="35" name="Grupo 34">
            <a:extLst>
              <a:ext uri="{FF2B5EF4-FFF2-40B4-BE49-F238E27FC236}">
                <a16:creationId xmlns:a16="http://schemas.microsoft.com/office/drawing/2014/main" id="{36B02A27-AC26-5349-B61B-B6A165DC9CEE}"/>
              </a:ext>
            </a:extLst>
          </p:cNvPr>
          <p:cNvGrpSpPr/>
          <p:nvPr/>
        </p:nvGrpSpPr>
        <p:grpSpPr>
          <a:xfrm>
            <a:off x="2409870" y="1949219"/>
            <a:ext cx="628220" cy="590600"/>
            <a:chOff x="1085633" y="2602305"/>
            <a:chExt cx="628220" cy="590600"/>
          </a:xfrm>
        </p:grpSpPr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20087951-7BC5-A64E-BB89-226DEA26E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0194" y="2602305"/>
              <a:ext cx="466052" cy="590600"/>
            </a:xfrm>
            <a:prstGeom prst="rect">
              <a:avLst/>
            </a:prstGeom>
          </p:spPr>
        </p:pic>
        <p:sp>
          <p:nvSpPr>
            <p:cNvPr id="32" name="Google Shape;119;p5">
              <a:extLst>
                <a:ext uri="{FF2B5EF4-FFF2-40B4-BE49-F238E27FC236}">
                  <a16:creationId xmlns:a16="http://schemas.microsoft.com/office/drawing/2014/main" id="{7D92C3EC-FECB-ED4B-B6D8-56E21812A93E}"/>
                </a:ext>
              </a:extLst>
            </p:cNvPr>
            <p:cNvSpPr txBox="1">
              <a:spLocks/>
            </p:cNvSpPr>
            <p:nvPr/>
          </p:nvSpPr>
          <p:spPr>
            <a:xfrm>
              <a:off x="1085633" y="2645786"/>
              <a:ext cx="628220" cy="26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buSzPts val="2667"/>
              </a:pPr>
              <a:r>
                <a:rPr lang="en-US" sz="1000" dirty="0">
                  <a:latin typeface="Calibri" charset="0"/>
                  <a:ea typeface="Calibri" charset="0"/>
                  <a:cs typeface="Calibri" charset="0"/>
                </a:rPr>
                <a:t>HTML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74368455-9F63-5642-96C7-9661F89CE4D7}"/>
              </a:ext>
            </a:extLst>
          </p:cNvPr>
          <p:cNvGrpSpPr/>
          <p:nvPr/>
        </p:nvGrpSpPr>
        <p:grpSpPr>
          <a:xfrm>
            <a:off x="5869409" y="1944963"/>
            <a:ext cx="628220" cy="590600"/>
            <a:chOff x="1085633" y="3419269"/>
            <a:chExt cx="628220" cy="590600"/>
          </a:xfrm>
        </p:grpSpPr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C751752D-7D52-7A43-88AF-D7EFF4EA1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0194" y="3419269"/>
              <a:ext cx="466052" cy="590600"/>
            </a:xfrm>
            <a:prstGeom prst="rect">
              <a:avLst/>
            </a:prstGeom>
          </p:spPr>
        </p:pic>
        <p:sp>
          <p:nvSpPr>
            <p:cNvPr id="34" name="Google Shape;119;p5">
              <a:extLst>
                <a:ext uri="{FF2B5EF4-FFF2-40B4-BE49-F238E27FC236}">
                  <a16:creationId xmlns:a16="http://schemas.microsoft.com/office/drawing/2014/main" id="{AB94546A-DFA1-674E-923F-B4CC4E4DFD39}"/>
                </a:ext>
              </a:extLst>
            </p:cNvPr>
            <p:cNvSpPr txBox="1">
              <a:spLocks/>
            </p:cNvSpPr>
            <p:nvPr/>
          </p:nvSpPr>
          <p:spPr>
            <a:xfrm>
              <a:off x="1085633" y="3462750"/>
              <a:ext cx="628220" cy="26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buSzPts val="2667"/>
              </a:pPr>
              <a:r>
                <a:rPr lang="en-US" sz="1000" dirty="0">
                  <a:latin typeface="Calibri" charset="0"/>
                  <a:ea typeface="Calibri" charset="0"/>
                  <a:cs typeface="Calibri" charset="0"/>
                </a:rPr>
                <a:t>XML</a:t>
              </a:r>
            </a:p>
          </p:txBody>
        </p:sp>
      </p:grpSp>
      <p:pic>
        <p:nvPicPr>
          <p:cNvPr id="31" name="Imagen 30">
            <a:extLst>
              <a:ext uri="{FF2B5EF4-FFF2-40B4-BE49-F238E27FC236}">
                <a16:creationId xmlns:a16="http://schemas.microsoft.com/office/drawing/2014/main" id="{FAB9F40B-5D39-1444-B2A2-7D31A8CDA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207" y="3111266"/>
            <a:ext cx="455547" cy="577288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7B66654E-2C36-9D4E-B35F-25062D52F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2104" y="3037002"/>
            <a:ext cx="477301" cy="604855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0184170D-8F46-AE45-9E40-A8B0CB28CA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2104" y="4108799"/>
            <a:ext cx="477301" cy="6048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title" idx="4294967295"/>
          </p:nvPr>
        </p:nvSpPr>
        <p:spPr>
          <a:xfrm>
            <a:off x="511330" y="919318"/>
            <a:ext cx="4877966" cy="30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PE" sz="1600">
                <a:latin typeface="Calibri" charset="0"/>
                <a:ea typeface="Calibri" charset="0"/>
                <a:cs typeface="Calibri" charset="0"/>
              </a:rPr>
              <a:t>Estructura de una aplicación Web Java</a:t>
            </a:r>
            <a:endParaRPr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GESTIÓN DE COMPONENTES WEB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140363" y="1381126"/>
            <a:ext cx="3211190" cy="3852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Flecha derecha 20"/>
          <p:cNvSpPr/>
          <p:nvPr/>
        </p:nvSpPr>
        <p:spPr>
          <a:xfrm>
            <a:off x="4072319" y="2597264"/>
            <a:ext cx="2704160" cy="1366776"/>
          </a:xfrm>
          <a:prstGeom prst="rightArrow">
            <a:avLst>
              <a:gd name="adj1" fmla="val 50000"/>
              <a:gd name="adj2" fmla="val 4408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Google Shape;171;p13"/>
          <p:cNvSpPr txBox="1">
            <a:spLocks/>
          </p:cNvSpPr>
          <p:nvPr/>
        </p:nvSpPr>
        <p:spPr>
          <a:xfrm>
            <a:off x="4307947" y="3158436"/>
            <a:ext cx="1939656" cy="23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dirty="0">
                <a:latin typeface="Calibri" charset="0"/>
                <a:ea typeface="Calibri" charset="0"/>
                <a:cs typeface="Calibri" charset="0"/>
              </a:rPr>
              <a:t>jar  </a:t>
            </a:r>
            <a:r>
              <a:rPr lang="en-US" sz="1200" b="1" dirty="0" err="1">
                <a:latin typeface="Calibri" charset="0"/>
                <a:ea typeface="Calibri" charset="0"/>
                <a:cs typeface="Calibri" charset="0"/>
              </a:rPr>
              <a:t>cvf</a:t>
            </a:r>
            <a:r>
              <a:rPr lang="en-US" sz="1200" b="1" dirty="0">
                <a:latin typeface="Calibri" charset="0"/>
                <a:ea typeface="Calibri" charset="0"/>
                <a:cs typeface="Calibri" charset="0"/>
              </a:rPr>
              <a:t>. </a:t>
            </a:r>
            <a:r>
              <a:rPr lang="en-US" sz="1200" b="1" dirty="0" err="1">
                <a:latin typeface="Calibri" charset="0"/>
                <a:ea typeface="Calibri" charset="0"/>
                <a:cs typeface="Calibri" charset="0"/>
              </a:rPr>
              <a:t>myWebApp.war</a:t>
            </a:r>
            <a:r>
              <a:rPr lang="en-US" sz="1200" b="1" dirty="0">
                <a:latin typeface="Calibri" charset="0"/>
                <a:ea typeface="Calibri" charset="0"/>
                <a:cs typeface="Calibri" charset="0"/>
              </a:rPr>
              <a:t> </a:t>
            </a:r>
          </a:p>
        </p:txBody>
      </p:sp>
      <p:sp>
        <p:nvSpPr>
          <p:cNvPr id="14" name="Google Shape;171;p13"/>
          <p:cNvSpPr txBox="1">
            <a:spLocks/>
          </p:cNvSpPr>
          <p:nvPr/>
        </p:nvSpPr>
        <p:spPr>
          <a:xfrm>
            <a:off x="6717208" y="2401566"/>
            <a:ext cx="1286429" cy="23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b="1" dirty="0" err="1">
                <a:latin typeface="Calibri" charset="0"/>
                <a:ea typeface="Calibri" charset="0"/>
                <a:cs typeface="Calibri" charset="0"/>
              </a:rPr>
              <a:t>myWebApp.war</a:t>
            </a: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 </a:t>
            </a:r>
          </a:p>
        </p:txBody>
      </p:sp>
      <p:sp>
        <p:nvSpPr>
          <p:cNvPr id="5" name="Google Shape;171;p13"/>
          <p:cNvSpPr txBox="1">
            <a:spLocks/>
          </p:cNvSpPr>
          <p:nvPr/>
        </p:nvSpPr>
        <p:spPr>
          <a:xfrm>
            <a:off x="2448637" y="2088990"/>
            <a:ext cx="1241572" cy="23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dirty="0">
                <a:latin typeface="Calibri" charset="0"/>
                <a:ea typeface="Calibri" charset="0"/>
                <a:cs typeface="Calibri" charset="0"/>
              </a:rPr>
              <a:t>Static Content</a:t>
            </a:r>
          </a:p>
        </p:txBody>
      </p:sp>
      <p:sp>
        <p:nvSpPr>
          <p:cNvPr id="6" name="Google Shape;171;p13"/>
          <p:cNvSpPr txBox="1">
            <a:spLocks/>
          </p:cNvSpPr>
          <p:nvPr/>
        </p:nvSpPr>
        <p:spPr>
          <a:xfrm>
            <a:off x="2448637" y="2529885"/>
            <a:ext cx="1586939" cy="23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dirty="0">
                <a:latin typeface="Calibri" charset="0"/>
                <a:ea typeface="Calibri" charset="0"/>
                <a:cs typeface="Calibri" charset="0"/>
              </a:rPr>
              <a:t>Dynamic Content</a:t>
            </a:r>
          </a:p>
        </p:txBody>
      </p:sp>
      <p:sp>
        <p:nvSpPr>
          <p:cNvPr id="7" name="Google Shape;171;p13"/>
          <p:cNvSpPr txBox="1">
            <a:spLocks/>
          </p:cNvSpPr>
          <p:nvPr/>
        </p:nvSpPr>
        <p:spPr>
          <a:xfrm>
            <a:off x="2448637" y="2976216"/>
            <a:ext cx="852114" cy="23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dirty="0">
                <a:latin typeface="Calibri" charset="0"/>
                <a:ea typeface="Calibri" charset="0"/>
                <a:cs typeface="Calibri" charset="0"/>
              </a:rPr>
              <a:t>WEB-INF/</a:t>
            </a:r>
          </a:p>
        </p:txBody>
      </p:sp>
      <p:sp>
        <p:nvSpPr>
          <p:cNvPr id="8" name="Google Shape;171;p13"/>
          <p:cNvSpPr txBox="1">
            <a:spLocks/>
          </p:cNvSpPr>
          <p:nvPr/>
        </p:nvSpPr>
        <p:spPr>
          <a:xfrm>
            <a:off x="3498669" y="3419025"/>
            <a:ext cx="683874" cy="23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dirty="0" err="1">
                <a:latin typeface="Calibri" charset="0"/>
                <a:ea typeface="Calibri" charset="0"/>
                <a:cs typeface="Calibri" charset="0"/>
              </a:rPr>
              <a:t>web.xml</a:t>
            </a:r>
            <a:endParaRPr lang="en-US" sz="12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Google Shape;171;p13"/>
          <p:cNvSpPr txBox="1">
            <a:spLocks/>
          </p:cNvSpPr>
          <p:nvPr/>
        </p:nvSpPr>
        <p:spPr>
          <a:xfrm>
            <a:off x="3498669" y="3889313"/>
            <a:ext cx="683874" cy="23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>
                <a:latin typeface="Calibri" charset="0"/>
                <a:ea typeface="Calibri" charset="0"/>
                <a:cs typeface="Calibri" charset="0"/>
              </a:rPr>
              <a:t>ejb.xml</a:t>
            </a:r>
            <a:endParaRPr lang="en-US" sz="12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Google Shape;171;p13"/>
          <p:cNvSpPr txBox="1">
            <a:spLocks/>
          </p:cNvSpPr>
          <p:nvPr/>
        </p:nvSpPr>
        <p:spPr>
          <a:xfrm>
            <a:off x="3498669" y="4356584"/>
            <a:ext cx="683874" cy="23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>
                <a:latin typeface="Calibri" charset="0"/>
                <a:ea typeface="Calibri" charset="0"/>
                <a:cs typeface="Calibri" charset="0"/>
              </a:rPr>
              <a:t>classes/</a:t>
            </a:r>
            <a:endParaRPr lang="en-US" sz="12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Google Shape;171;p13"/>
          <p:cNvSpPr txBox="1">
            <a:spLocks/>
          </p:cNvSpPr>
          <p:nvPr/>
        </p:nvSpPr>
        <p:spPr>
          <a:xfrm>
            <a:off x="3498669" y="4801154"/>
            <a:ext cx="683874" cy="23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dirty="0">
                <a:latin typeface="Calibri" charset="0"/>
                <a:ea typeface="Calibri" charset="0"/>
                <a:cs typeface="Calibri" charset="0"/>
              </a:rPr>
              <a:t>lib/</a:t>
            </a:r>
          </a:p>
        </p:txBody>
      </p:sp>
      <p:sp>
        <p:nvSpPr>
          <p:cNvPr id="12" name="Google Shape;171;p13"/>
          <p:cNvSpPr txBox="1">
            <a:spLocks/>
          </p:cNvSpPr>
          <p:nvPr/>
        </p:nvSpPr>
        <p:spPr>
          <a:xfrm>
            <a:off x="1662378" y="1563862"/>
            <a:ext cx="315690" cy="23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b="1">
                <a:latin typeface="Calibri" charset="0"/>
                <a:ea typeface="Calibri" charset="0"/>
                <a:cs typeface="Calibri" charset="0"/>
              </a:rPr>
              <a:t>/</a:t>
            </a:r>
            <a:endParaRPr lang="en-US" sz="1400" b="1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6" name="Agrupar 15"/>
          <p:cNvGrpSpPr/>
          <p:nvPr/>
        </p:nvGrpSpPr>
        <p:grpSpPr>
          <a:xfrm>
            <a:off x="1416793" y="1767265"/>
            <a:ext cx="647207" cy="1340702"/>
            <a:chOff x="1331264" y="1653028"/>
            <a:chExt cx="660139" cy="1367490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1331264" y="1653028"/>
              <a:ext cx="0" cy="1367490"/>
            </a:xfrm>
            <a:prstGeom prst="line">
              <a:avLst/>
            </a:prstGeom>
            <a:ln w="19050">
              <a:solidFill>
                <a:srgbClr val="EE463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>
              <a:cxnSpLocks/>
            </p:cNvCxnSpPr>
            <p:nvPr/>
          </p:nvCxnSpPr>
          <p:spPr>
            <a:xfrm flipH="1">
              <a:off x="1337067" y="2096930"/>
              <a:ext cx="654336" cy="0"/>
            </a:xfrm>
            <a:prstGeom prst="line">
              <a:avLst/>
            </a:prstGeom>
            <a:ln w="19050">
              <a:solidFill>
                <a:srgbClr val="EE463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>
              <a:cxnSpLocks/>
            </p:cNvCxnSpPr>
            <p:nvPr/>
          </p:nvCxnSpPr>
          <p:spPr>
            <a:xfrm flipH="1">
              <a:off x="1337067" y="2546635"/>
              <a:ext cx="654336" cy="0"/>
            </a:xfrm>
            <a:prstGeom prst="line">
              <a:avLst/>
            </a:prstGeom>
            <a:ln w="19050">
              <a:solidFill>
                <a:srgbClr val="EE463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>
              <a:cxnSpLocks/>
            </p:cNvCxnSpPr>
            <p:nvPr/>
          </p:nvCxnSpPr>
          <p:spPr>
            <a:xfrm flipH="1">
              <a:off x="1337067" y="3017005"/>
              <a:ext cx="617062" cy="974"/>
            </a:xfrm>
            <a:prstGeom prst="line">
              <a:avLst/>
            </a:prstGeom>
            <a:ln w="19050">
              <a:solidFill>
                <a:srgbClr val="EE463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ector recto 22"/>
          <p:cNvCxnSpPr/>
          <p:nvPr/>
        </p:nvCxnSpPr>
        <p:spPr>
          <a:xfrm>
            <a:off x="2188362" y="3214872"/>
            <a:ext cx="0" cy="1715464"/>
          </a:xfrm>
          <a:prstGeom prst="line">
            <a:avLst/>
          </a:prstGeom>
          <a:ln w="19050">
            <a:solidFill>
              <a:srgbClr val="EE463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H="1">
            <a:off x="2195086" y="3999361"/>
            <a:ext cx="899915" cy="0"/>
          </a:xfrm>
          <a:prstGeom prst="line">
            <a:avLst/>
          </a:prstGeom>
          <a:ln w="19050">
            <a:solidFill>
              <a:srgbClr val="EE463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H="1">
            <a:off x="2195086" y="4457341"/>
            <a:ext cx="899915" cy="0"/>
          </a:xfrm>
          <a:prstGeom prst="line">
            <a:avLst/>
          </a:prstGeom>
          <a:ln w="19050">
            <a:solidFill>
              <a:srgbClr val="EE463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H="1">
            <a:off x="2195086" y="4915320"/>
            <a:ext cx="899915" cy="0"/>
          </a:xfrm>
          <a:prstGeom prst="line">
            <a:avLst/>
          </a:prstGeom>
          <a:ln w="19050">
            <a:solidFill>
              <a:srgbClr val="EE463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2195086" y="3541382"/>
            <a:ext cx="899915" cy="0"/>
          </a:xfrm>
          <a:prstGeom prst="line">
            <a:avLst/>
          </a:prstGeom>
          <a:ln w="19050">
            <a:solidFill>
              <a:srgbClr val="EE463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agen 38">
            <a:extLst>
              <a:ext uri="{FF2B5EF4-FFF2-40B4-BE49-F238E27FC236}">
                <a16:creationId xmlns:a16="http://schemas.microsoft.com/office/drawing/2014/main" id="{791F53FE-EB55-754F-A885-C7BEA4B61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599" y="2773243"/>
            <a:ext cx="695919" cy="88189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43674BA4-E3A2-6140-B5D9-4FB8FBE8F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000" y="1932200"/>
            <a:ext cx="346454" cy="439041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2D00F1E7-63B3-BD43-A1E5-72868AE92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000" y="2419380"/>
            <a:ext cx="346454" cy="439041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F4D210E7-7FF9-F846-B360-AAC2172AF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966" y="1495886"/>
            <a:ext cx="335260" cy="264822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9A30F549-3604-2441-8E12-5E27AC087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7456" y="2957122"/>
            <a:ext cx="335260" cy="264822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0D4CD157-6656-6648-AAA9-0EC1672BE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0712" y="4328722"/>
            <a:ext cx="335260" cy="264822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7A332825-C428-A940-8CB8-F935BC8AA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0712" y="4743392"/>
            <a:ext cx="335260" cy="264822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4704A7BB-CAAF-4245-8953-F41569AB4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674" y="3287852"/>
            <a:ext cx="346454" cy="439041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1D9AA9A1-7A84-9745-A95B-045281D5F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674" y="3775032"/>
            <a:ext cx="346454" cy="4390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>
            <a:spLocks noGrp="1"/>
          </p:cNvSpPr>
          <p:nvPr>
            <p:ph type="title" idx="4294967295"/>
          </p:nvPr>
        </p:nvSpPr>
        <p:spPr>
          <a:xfrm>
            <a:off x="511330" y="920905"/>
            <a:ext cx="3024889" cy="26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PE" sz="1600" b="1" dirty="0">
                <a:latin typeface="Calibri" charset="0"/>
                <a:ea typeface="Calibri" charset="0"/>
                <a:cs typeface="Calibri" charset="0"/>
              </a:rPr>
              <a:t>PROTOCOLO HTTP</a:t>
            </a:r>
          </a:p>
        </p:txBody>
      </p:sp>
      <p:sp>
        <p:nvSpPr>
          <p:cNvPr id="4" name="Rectangle 5"/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GESTIÓN DE COMPONENTES WEB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153643" y="1379094"/>
            <a:ext cx="6836714" cy="30430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Google Shape;98;p2"/>
          <p:cNvSpPr txBox="1"/>
          <p:nvPr/>
        </p:nvSpPr>
        <p:spPr>
          <a:xfrm>
            <a:off x="1465480" y="3712722"/>
            <a:ext cx="100746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PE" sz="1400" b="1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Browser </a:t>
            </a:r>
            <a:endParaRPr sz="1400" b="1" dirty="0">
              <a:solidFill>
                <a:schemeClr val="dk1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" name="Google Shape;99;p2"/>
          <p:cNvSpPr txBox="1"/>
          <p:nvPr/>
        </p:nvSpPr>
        <p:spPr>
          <a:xfrm>
            <a:off x="6597516" y="3604497"/>
            <a:ext cx="1007468" cy="43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PE" sz="1400" b="1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Web Container </a:t>
            </a:r>
            <a:endParaRPr sz="1400" b="1" dirty="0">
              <a:solidFill>
                <a:schemeClr val="dk1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cxnSp>
        <p:nvCxnSpPr>
          <p:cNvPr id="18" name="Google Shape;102;p2"/>
          <p:cNvCxnSpPr/>
          <p:nvPr/>
        </p:nvCxnSpPr>
        <p:spPr>
          <a:xfrm>
            <a:off x="2570085" y="2826918"/>
            <a:ext cx="4027431" cy="1"/>
          </a:xfrm>
          <a:prstGeom prst="straightConnector1">
            <a:avLst/>
          </a:prstGeom>
          <a:noFill/>
          <a:ln w="38100" cap="flat" cmpd="sng">
            <a:solidFill>
              <a:srgbClr val="00B1C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Elipse 1"/>
          <p:cNvSpPr/>
          <p:nvPr/>
        </p:nvSpPr>
        <p:spPr>
          <a:xfrm>
            <a:off x="4414155" y="2355834"/>
            <a:ext cx="339291" cy="339291"/>
          </a:xfrm>
          <a:prstGeom prst="ellipse">
            <a:avLst/>
          </a:prstGeom>
          <a:solidFill>
            <a:srgbClr val="92C14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8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</a:p>
        </p:txBody>
      </p:sp>
      <p:sp>
        <p:nvSpPr>
          <p:cNvPr id="20" name="Elipse 19"/>
          <p:cNvSpPr/>
          <p:nvPr/>
        </p:nvSpPr>
        <p:spPr>
          <a:xfrm>
            <a:off x="4414155" y="2958712"/>
            <a:ext cx="339291" cy="339291"/>
          </a:xfrm>
          <a:prstGeom prst="ellipse">
            <a:avLst/>
          </a:prstGeom>
          <a:solidFill>
            <a:srgbClr val="92C14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8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4085133" y="1625348"/>
            <a:ext cx="997334" cy="2403141"/>
            <a:chOff x="4085133" y="1580378"/>
            <a:chExt cx="997334" cy="2403141"/>
          </a:xfrm>
        </p:grpSpPr>
        <p:sp>
          <p:nvSpPr>
            <p:cNvPr id="21" name="Rectángulo 20"/>
            <p:cNvSpPr/>
            <p:nvPr/>
          </p:nvSpPr>
          <p:spPr>
            <a:xfrm>
              <a:off x="4085133" y="1580378"/>
              <a:ext cx="997334" cy="208549"/>
            </a:xfrm>
            <a:prstGeom prst="rect">
              <a:avLst/>
            </a:prstGeom>
            <a:solidFill>
              <a:srgbClr val="FFEDBF"/>
            </a:solidFill>
            <a:ln w="19050">
              <a:solidFill>
                <a:srgbClr val="8087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Calibri" charset="0"/>
                  <a:ea typeface="Calibri" charset="0"/>
                  <a:cs typeface="Calibri" charset="0"/>
                </a:rPr>
                <a:t>Request Header</a:t>
              </a: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4085133" y="1779514"/>
              <a:ext cx="997334" cy="3995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087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Calibri" charset="0"/>
                  <a:ea typeface="Calibri" charset="0"/>
                  <a:cs typeface="Calibri" charset="0"/>
                </a:rPr>
                <a:t>Request Body</a:t>
              </a: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4085133" y="3384826"/>
              <a:ext cx="997334" cy="208549"/>
            </a:xfrm>
            <a:prstGeom prst="rect">
              <a:avLst/>
            </a:prstGeom>
            <a:solidFill>
              <a:srgbClr val="FFEDBF"/>
            </a:solidFill>
            <a:ln w="19050">
              <a:solidFill>
                <a:srgbClr val="8087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Calibri" charset="0"/>
                  <a:ea typeface="Calibri" charset="0"/>
                  <a:cs typeface="Calibri" charset="0"/>
                </a:rPr>
                <a:t>Response Header</a:t>
              </a: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4085133" y="3583962"/>
              <a:ext cx="997334" cy="3995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087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Calibri" charset="0"/>
                  <a:ea typeface="Calibri" charset="0"/>
                  <a:cs typeface="Calibri" charset="0"/>
                </a:rPr>
                <a:t>Response Body</a:t>
              </a:r>
            </a:p>
          </p:txBody>
        </p:sp>
      </p:grpSp>
      <p:pic>
        <p:nvPicPr>
          <p:cNvPr id="24" name="Imagen 23">
            <a:extLst>
              <a:ext uri="{FF2B5EF4-FFF2-40B4-BE49-F238E27FC236}">
                <a16:creationId xmlns:a16="http://schemas.microsoft.com/office/drawing/2014/main" id="{AD820D1B-412F-DD42-A0CB-FA2ECB64B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568" y="2366061"/>
            <a:ext cx="1101642" cy="982877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7B73F644-5DAD-244E-A8BB-B86E7384F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825" y="2420531"/>
            <a:ext cx="1145066" cy="107636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>
            <a:spLocks noGrp="1"/>
          </p:cNvSpPr>
          <p:nvPr>
            <p:ph type="title" idx="4294967295"/>
          </p:nvPr>
        </p:nvSpPr>
        <p:spPr>
          <a:xfrm>
            <a:off x="511330" y="920905"/>
            <a:ext cx="7886700" cy="34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PE" sz="1600" dirty="0">
                <a:latin typeface="Calibri" charset="0"/>
                <a:ea typeface="Calibri" charset="0"/>
                <a:cs typeface="Calibri" charset="0"/>
              </a:rPr>
              <a:t>Ciclo de vida de un componente WEB</a:t>
            </a:r>
            <a:endParaRPr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GESTIÓN DE COMPONENTES WEB</a:t>
            </a:r>
          </a:p>
        </p:txBody>
      </p:sp>
      <p:grpSp>
        <p:nvGrpSpPr>
          <p:cNvPr id="36" name="Agrupar 35"/>
          <p:cNvGrpSpPr/>
          <p:nvPr/>
        </p:nvGrpSpPr>
        <p:grpSpPr>
          <a:xfrm>
            <a:off x="2083923" y="1445562"/>
            <a:ext cx="4976155" cy="3531173"/>
            <a:chOff x="2060707" y="1542997"/>
            <a:chExt cx="4976155" cy="3531173"/>
          </a:xfrm>
        </p:grpSpPr>
        <p:sp>
          <p:nvSpPr>
            <p:cNvPr id="5" name="Google Shape;171;p13"/>
            <p:cNvSpPr txBox="1">
              <a:spLocks/>
            </p:cNvSpPr>
            <p:nvPr/>
          </p:nvSpPr>
          <p:spPr>
            <a:xfrm>
              <a:off x="2060707" y="1542997"/>
              <a:ext cx="824901" cy="240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400" b="1" dirty="0">
                  <a:latin typeface="Calibri" charset="0"/>
                  <a:ea typeface="Calibri" charset="0"/>
                  <a:cs typeface="Calibri" charset="0"/>
                </a:rPr>
                <a:t>Browser1</a:t>
              </a:r>
            </a:p>
          </p:txBody>
        </p:sp>
        <p:sp>
          <p:nvSpPr>
            <p:cNvPr id="6" name="Google Shape;171;p13"/>
            <p:cNvSpPr txBox="1">
              <a:spLocks/>
            </p:cNvSpPr>
            <p:nvPr/>
          </p:nvSpPr>
          <p:spPr>
            <a:xfrm>
              <a:off x="3072543" y="1542997"/>
              <a:ext cx="824901" cy="240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400" b="1">
                  <a:latin typeface="Calibri" charset="0"/>
                  <a:ea typeface="Calibri" charset="0"/>
                  <a:cs typeface="Calibri" charset="0"/>
                </a:rPr>
                <a:t>Browser2</a:t>
              </a:r>
              <a:endParaRPr lang="en-US" sz="1400" b="1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" name="Google Shape;171;p13"/>
            <p:cNvSpPr txBox="1">
              <a:spLocks/>
            </p:cNvSpPr>
            <p:nvPr/>
          </p:nvSpPr>
          <p:spPr>
            <a:xfrm>
              <a:off x="4166825" y="1542997"/>
              <a:ext cx="1327072" cy="240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400" b="1" dirty="0">
                  <a:latin typeface="Calibri" charset="0"/>
                  <a:ea typeface="Calibri" charset="0"/>
                  <a:cs typeface="Calibri" charset="0"/>
                </a:rPr>
                <a:t>Web Container</a:t>
              </a:r>
            </a:p>
          </p:txBody>
        </p:sp>
        <p:sp>
          <p:nvSpPr>
            <p:cNvPr id="9" name="Google Shape;171;p13"/>
            <p:cNvSpPr txBox="1">
              <a:spLocks/>
            </p:cNvSpPr>
            <p:nvPr/>
          </p:nvSpPr>
          <p:spPr>
            <a:xfrm>
              <a:off x="5709790" y="1542997"/>
              <a:ext cx="1327072" cy="240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400" b="1" dirty="0">
                  <a:latin typeface="Calibri" charset="0"/>
                  <a:ea typeface="Calibri" charset="0"/>
                  <a:cs typeface="Calibri" charset="0"/>
                </a:rPr>
                <a:t>Web Component</a:t>
              </a:r>
            </a:p>
          </p:txBody>
        </p:sp>
        <p:sp>
          <p:nvSpPr>
            <p:cNvPr id="10" name="Google Shape;171;p13"/>
            <p:cNvSpPr txBox="1">
              <a:spLocks/>
            </p:cNvSpPr>
            <p:nvPr/>
          </p:nvSpPr>
          <p:spPr>
            <a:xfrm>
              <a:off x="3750848" y="2884617"/>
              <a:ext cx="824901" cy="240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400" b="1">
                  <a:latin typeface="Calibri" charset="0"/>
                  <a:ea typeface="Calibri" charset="0"/>
                  <a:cs typeface="Calibri" charset="0"/>
                </a:rPr>
                <a:t>request</a:t>
              </a:r>
              <a:endParaRPr lang="en-US" sz="1400" b="1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" name="Google Shape;171;p13"/>
            <p:cNvSpPr txBox="1">
              <a:spLocks/>
            </p:cNvSpPr>
            <p:nvPr/>
          </p:nvSpPr>
          <p:spPr>
            <a:xfrm>
              <a:off x="3750848" y="3259371"/>
              <a:ext cx="824901" cy="240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400" b="1">
                  <a:latin typeface="Calibri" charset="0"/>
                  <a:ea typeface="Calibri" charset="0"/>
                  <a:cs typeface="Calibri" charset="0"/>
                </a:rPr>
                <a:t>response</a:t>
              </a:r>
              <a:endParaRPr lang="en-US" sz="1400" b="1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" name="Google Shape;171;p13"/>
            <p:cNvSpPr txBox="1">
              <a:spLocks/>
            </p:cNvSpPr>
            <p:nvPr/>
          </p:nvSpPr>
          <p:spPr>
            <a:xfrm>
              <a:off x="3750848" y="3986394"/>
              <a:ext cx="824901" cy="240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400" b="1" dirty="0">
                  <a:latin typeface="Calibri" charset="0"/>
                  <a:ea typeface="Calibri" charset="0"/>
                  <a:cs typeface="Calibri" charset="0"/>
                </a:rPr>
                <a:t>response</a:t>
              </a:r>
            </a:p>
          </p:txBody>
        </p:sp>
        <p:sp>
          <p:nvSpPr>
            <p:cNvPr id="13" name="Google Shape;171;p13"/>
            <p:cNvSpPr txBox="1">
              <a:spLocks/>
            </p:cNvSpPr>
            <p:nvPr/>
          </p:nvSpPr>
          <p:spPr>
            <a:xfrm>
              <a:off x="3750848" y="3619135"/>
              <a:ext cx="824901" cy="240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400" b="1">
                  <a:latin typeface="Calibri" charset="0"/>
                  <a:ea typeface="Calibri" charset="0"/>
                  <a:cs typeface="Calibri" charset="0"/>
                </a:rPr>
                <a:t>request</a:t>
              </a:r>
              <a:endParaRPr lang="en-US" sz="1400" b="1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4" name="Google Shape;171;p13"/>
            <p:cNvSpPr txBox="1">
              <a:spLocks/>
            </p:cNvSpPr>
            <p:nvPr/>
          </p:nvSpPr>
          <p:spPr>
            <a:xfrm>
              <a:off x="5167419" y="1917752"/>
              <a:ext cx="824901" cy="240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400" b="1">
                  <a:latin typeface="Calibri" charset="0"/>
                  <a:ea typeface="Calibri" charset="0"/>
                  <a:cs typeface="Calibri" charset="0"/>
                </a:rPr>
                <a:t>new</a:t>
              </a:r>
              <a:endParaRPr lang="en-US" sz="1400" b="1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" name="Google Shape;171;p13"/>
            <p:cNvSpPr txBox="1">
              <a:spLocks/>
            </p:cNvSpPr>
            <p:nvPr/>
          </p:nvSpPr>
          <p:spPr>
            <a:xfrm>
              <a:off x="5167419" y="2314991"/>
              <a:ext cx="824901" cy="240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400" b="1" dirty="0" err="1">
                  <a:latin typeface="Calibri" charset="0"/>
                  <a:ea typeface="Calibri" charset="0"/>
                  <a:cs typeface="Calibri" charset="0"/>
                </a:rPr>
                <a:t>init</a:t>
              </a:r>
              <a:r>
                <a:rPr lang="en-US" sz="1400" b="1" dirty="0">
                  <a:latin typeface="Calibri" charset="0"/>
                  <a:ea typeface="Calibri" charset="0"/>
                  <a:cs typeface="Calibri" charset="0"/>
                </a:rPr>
                <a:t> ( )</a:t>
              </a:r>
            </a:p>
          </p:txBody>
        </p:sp>
        <p:sp>
          <p:nvSpPr>
            <p:cNvPr id="16" name="Google Shape;171;p13"/>
            <p:cNvSpPr txBox="1">
              <a:spLocks/>
            </p:cNvSpPr>
            <p:nvPr/>
          </p:nvSpPr>
          <p:spPr>
            <a:xfrm>
              <a:off x="5167419" y="2899608"/>
              <a:ext cx="824901" cy="240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400" b="1" dirty="0">
                  <a:latin typeface="Calibri" charset="0"/>
                  <a:ea typeface="Calibri" charset="0"/>
                  <a:cs typeface="Calibri" charset="0"/>
                </a:rPr>
                <a:t>service ( )</a:t>
              </a:r>
            </a:p>
          </p:txBody>
        </p:sp>
        <p:sp>
          <p:nvSpPr>
            <p:cNvPr id="17" name="Google Shape;171;p13"/>
            <p:cNvSpPr txBox="1">
              <a:spLocks/>
            </p:cNvSpPr>
            <p:nvPr/>
          </p:nvSpPr>
          <p:spPr>
            <a:xfrm>
              <a:off x="5167419" y="3739057"/>
              <a:ext cx="824901" cy="240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400" b="1" dirty="0">
                  <a:latin typeface="Calibri" charset="0"/>
                  <a:ea typeface="Calibri" charset="0"/>
                  <a:cs typeface="Calibri" charset="0"/>
                </a:rPr>
                <a:t>service ( )</a:t>
              </a:r>
            </a:p>
          </p:txBody>
        </p:sp>
        <p:sp>
          <p:nvSpPr>
            <p:cNvPr id="18" name="Google Shape;171;p13"/>
            <p:cNvSpPr txBox="1">
              <a:spLocks/>
            </p:cNvSpPr>
            <p:nvPr/>
          </p:nvSpPr>
          <p:spPr>
            <a:xfrm>
              <a:off x="5167419" y="4526039"/>
              <a:ext cx="824901" cy="240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400" b="1" dirty="0">
                  <a:latin typeface="Calibri" charset="0"/>
                  <a:ea typeface="Calibri" charset="0"/>
                  <a:cs typeface="Calibri" charset="0"/>
                </a:rPr>
                <a:t>destroy ( )</a:t>
              </a:r>
            </a:p>
          </p:txBody>
        </p:sp>
        <p:cxnSp>
          <p:nvCxnSpPr>
            <p:cNvPr id="19" name="Conector recto 18"/>
            <p:cNvCxnSpPr/>
            <p:nvPr/>
          </p:nvCxnSpPr>
          <p:spPr>
            <a:xfrm>
              <a:off x="2462290" y="1780444"/>
              <a:ext cx="0" cy="3293726"/>
            </a:xfrm>
            <a:prstGeom prst="line">
              <a:avLst/>
            </a:prstGeom>
            <a:ln w="25400">
              <a:solidFill>
                <a:srgbClr val="8087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>
              <a:off x="3474127" y="1780444"/>
              <a:ext cx="0" cy="3293726"/>
            </a:xfrm>
            <a:prstGeom prst="line">
              <a:avLst/>
            </a:prstGeom>
            <a:ln w="25400">
              <a:solidFill>
                <a:srgbClr val="8087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>
              <a:off x="4826586" y="1780444"/>
              <a:ext cx="0" cy="3293726"/>
            </a:xfrm>
            <a:prstGeom prst="line">
              <a:avLst/>
            </a:prstGeom>
            <a:ln w="25400">
              <a:solidFill>
                <a:srgbClr val="8087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6373326" y="1780444"/>
              <a:ext cx="0" cy="3293726"/>
            </a:xfrm>
            <a:prstGeom prst="line">
              <a:avLst/>
            </a:prstGeom>
            <a:ln w="25400">
              <a:solidFill>
                <a:srgbClr val="8087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oogle Shape;102;p2"/>
            <p:cNvCxnSpPr/>
            <p:nvPr/>
          </p:nvCxnSpPr>
          <p:spPr>
            <a:xfrm>
              <a:off x="4864308" y="2144865"/>
              <a:ext cx="1365949" cy="0"/>
            </a:xfrm>
            <a:prstGeom prst="straightConnector1">
              <a:avLst/>
            </a:prstGeom>
            <a:noFill/>
            <a:ln w="25400" cap="flat" cmpd="sng">
              <a:solidFill>
                <a:srgbClr val="808799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6" name="Google Shape;102;p2"/>
            <p:cNvCxnSpPr/>
            <p:nvPr/>
          </p:nvCxnSpPr>
          <p:spPr>
            <a:xfrm>
              <a:off x="4864308" y="2564590"/>
              <a:ext cx="1365949" cy="0"/>
            </a:xfrm>
            <a:prstGeom prst="straightConnector1">
              <a:avLst/>
            </a:prstGeom>
            <a:noFill/>
            <a:ln w="25400" cap="flat" cmpd="sng">
              <a:solidFill>
                <a:srgbClr val="808799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7" name="Google Shape;102;p2"/>
            <p:cNvCxnSpPr/>
            <p:nvPr/>
          </p:nvCxnSpPr>
          <p:spPr>
            <a:xfrm>
              <a:off x="4864308" y="3164197"/>
              <a:ext cx="1365949" cy="0"/>
            </a:xfrm>
            <a:prstGeom prst="straightConnector1">
              <a:avLst/>
            </a:prstGeom>
            <a:noFill/>
            <a:ln w="25400" cap="flat" cmpd="sng">
              <a:solidFill>
                <a:srgbClr val="808799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" name="Google Shape;102;p2"/>
            <p:cNvCxnSpPr/>
            <p:nvPr/>
          </p:nvCxnSpPr>
          <p:spPr>
            <a:xfrm>
              <a:off x="4864308" y="4018636"/>
              <a:ext cx="1365949" cy="0"/>
            </a:xfrm>
            <a:prstGeom prst="straightConnector1">
              <a:avLst/>
            </a:prstGeom>
            <a:noFill/>
            <a:ln w="25400" cap="flat" cmpd="sng">
              <a:solidFill>
                <a:srgbClr val="808799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9" name="Google Shape;102;p2"/>
            <p:cNvCxnSpPr/>
            <p:nvPr/>
          </p:nvCxnSpPr>
          <p:spPr>
            <a:xfrm>
              <a:off x="4864308" y="4775639"/>
              <a:ext cx="1365949" cy="0"/>
            </a:xfrm>
            <a:prstGeom prst="straightConnector1">
              <a:avLst/>
            </a:prstGeom>
            <a:noFill/>
            <a:ln w="25400" cap="flat" cmpd="sng">
              <a:solidFill>
                <a:srgbClr val="808799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0" name="Google Shape;102;p2"/>
            <p:cNvCxnSpPr/>
            <p:nvPr/>
          </p:nvCxnSpPr>
          <p:spPr>
            <a:xfrm flipH="1">
              <a:off x="4946753" y="3396544"/>
              <a:ext cx="1365949" cy="0"/>
            </a:xfrm>
            <a:prstGeom prst="straightConnector1">
              <a:avLst/>
            </a:prstGeom>
            <a:noFill/>
            <a:ln w="25400" cap="flat" cmpd="sng">
              <a:solidFill>
                <a:srgbClr val="808799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1" name="Google Shape;102;p2"/>
            <p:cNvCxnSpPr/>
            <p:nvPr/>
          </p:nvCxnSpPr>
          <p:spPr>
            <a:xfrm flipH="1">
              <a:off x="4946753" y="4235994"/>
              <a:ext cx="1365949" cy="0"/>
            </a:xfrm>
            <a:prstGeom prst="straightConnector1">
              <a:avLst/>
            </a:prstGeom>
            <a:noFill/>
            <a:ln w="25400" cap="flat" cmpd="sng">
              <a:solidFill>
                <a:srgbClr val="808799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2" name="Google Shape;102;p2"/>
            <p:cNvCxnSpPr/>
            <p:nvPr/>
          </p:nvCxnSpPr>
          <p:spPr>
            <a:xfrm>
              <a:off x="2510853" y="4243488"/>
              <a:ext cx="2166078" cy="0"/>
            </a:xfrm>
            <a:prstGeom prst="straightConnector1">
              <a:avLst/>
            </a:prstGeom>
            <a:noFill/>
            <a:ln w="25400" cap="flat" cmpd="sng">
              <a:solidFill>
                <a:srgbClr val="808799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4" name="Google Shape;102;p2"/>
            <p:cNvCxnSpPr/>
            <p:nvPr/>
          </p:nvCxnSpPr>
          <p:spPr>
            <a:xfrm>
              <a:off x="2510853" y="3913705"/>
              <a:ext cx="2166078" cy="0"/>
            </a:xfrm>
            <a:prstGeom prst="straightConnector1">
              <a:avLst/>
            </a:prstGeom>
            <a:noFill/>
            <a:ln w="25400" cap="flat" cmpd="sng">
              <a:solidFill>
                <a:srgbClr val="808799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5" name="Google Shape;102;p2"/>
            <p:cNvCxnSpPr/>
            <p:nvPr/>
          </p:nvCxnSpPr>
          <p:spPr>
            <a:xfrm>
              <a:off x="3552668" y="3171692"/>
              <a:ext cx="1124263" cy="0"/>
            </a:xfrm>
            <a:prstGeom prst="straightConnector1">
              <a:avLst/>
            </a:prstGeom>
            <a:noFill/>
            <a:ln w="25400" cap="flat" cmpd="sng">
              <a:solidFill>
                <a:srgbClr val="808799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102;p2"/>
            <p:cNvCxnSpPr/>
            <p:nvPr/>
          </p:nvCxnSpPr>
          <p:spPr>
            <a:xfrm flipH="1">
              <a:off x="3605628" y="3523961"/>
              <a:ext cx="1124263" cy="0"/>
            </a:xfrm>
            <a:prstGeom prst="straightConnector1">
              <a:avLst/>
            </a:prstGeom>
            <a:noFill/>
            <a:ln w="25400" cap="flat" cmpd="sng">
              <a:solidFill>
                <a:srgbClr val="808799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9" name="Rectángulo 38"/>
            <p:cNvSpPr/>
            <p:nvPr/>
          </p:nvSpPr>
          <p:spPr>
            <a:xfrm>
              <a:off x="3365605" y="3101879"/>
              <a:ext cx="217044" cy="510750"/>
            </a:xfrm>
            <a:prstGeom prst="rect">
              <a:avLst/>
            </a:prstGeom>
            <a:solidFill>
              <a:srgbClr val="FDC212"/>
            </a:solidFill>
            <a:ln w="19050">
              <a:solidFill>
                <a:srgbClr val="8087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2353768" y="3821407"/>
              <a:ext cx="217044" cy="510750"/>
            </a:xfrm>
            <a:prstGeom prst="rect">
              <a:avLst/>
            </a:prstGeom>
            <a:solidFill>
              <a:srgbClr val="FDC212"/>
            </a:solidFill>
            <a:ln w="19050">
              <a:solidFill>
                <a:srgbClr val="8087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4728903" y="1955131"/>
              <a:ext cx="195366" cy="2939157"/>
            </a:xfrm>
            <a:prstGeom prst="rect">
              <a:avLst/>
            </a:prstGeom>
            <a:solidFill>
              <a:srgbClr val="FDC212"/>
            </a:solidFill>
            <a:ln w="19050">
              <a:solidFill>
                <a:srgbClr val="8087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6264804" y="3094384"/>
              <a:ext cx="217044" cy="360849"/>
            </a:xfrm>
            <a:prstGeom prst="rect">
              <a:avLst/>
            </a:prstGeom>
            <a:solidFill>
              <a:srgbClr val="FDC212"/>
            </a:solidFill>
            <a:ln w="19050">
              <a:solidFill>
                <a:srgbClr val="8087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6264804" y="3963814"/>
              <a:ext cx="217044" cy="360849"/>
            </a:xfrm>
            <a:prstGeom prst="rect">
              <a:avLst/>
            </a:prstGeom>
            <a:solidFill>
              <a:srgbClr val="FDC212"/>
            </a:solidFill>
            <a:ln w="19050">
              <a:solidFill>
                <a:srgbClr val="8087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4" name="Rectángulo 43"/>
            <p:cNvSpPr/>
            <p:nvPr/>
          </p:nvSpPr>
          <p:spPr>
            <a:xfrm>
              <a:off x="6264804" y="2509769"/>
              <a:ext cx="217044" cy="135996"/>
            </a:xfrm>
            <a:prstGeom prst="rect">
              <a:avLst/>
            </a:prstGeom>
            <a:solidFill>
              <a:srgbClr val="FDC212"/>
            </a:solidFill>
            <a:ln w="19050">
              <a:solidFill>
                <a:srgbClr val="8087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6264804" y="2075054"/>
              <a:ext cx="217044" cy="135996"/>
            </a:xfrm>
            <a:prstGeom prst="rect">
              <a:avLst/>
            </a:prstGeom>
            <a:solidFill>
              <a:srgbClr val="FDC212"/>
            </a:solidFill>
            <a:ln w="19050">
              <a:solidFill>
                <a:srgbClr val="8087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" name="Triángulo 32"/>
            <p:cNvSpPr/>
            <p:nvPr/>
          </p:nvSpPr>
          <p:spPr>
            <a:xfrm rot="10800000">
              <a:off x="6314613" y="4772531"/>
              <a:ext cx="115863" cy="112427"/>
            </a:xfrm>
            <a:prstGeom prst="triangle">
              <a:avLst/>
            </a:prstGeom>
            <a:solidFill>
              <a:srgbClr val="808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7" name="Triángulo 46"/>
            <p:cNvSpPr/>
            <p:nvPr/>
          </p:nvSpPr>
          <p:spPr>
            <a:xfrm rot="10800000" flipV="1">
              <a:off x="6315395" y="4836982"/>
              <a:ext cx="115863" cy="112427"/>
            </a:xfrm>
            <a:prstGeom prst="triangle">
              <a:avLst/>
            </a:prstGeom>
            <a:solidFill>
              <a:srgbClr val="808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03238" y="1375646"/>
            <a:ext cx="8172450" cy="3858343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78" name="Google Shape;178;p14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4099" t="27793" r="28192" b="16235"/>
          <a:stretch/>
        </p:blipFill>
        <p:spPr>
          <a:xfrm>
            <a:off x="2098737" y="1688433"/>
            <a:ext cx="4946526" cy="326430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5"/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GESTIÓN DE COMPONENTES WEB</a:t>
            </a:r>
          </a:p>
        </p:txBody>
      </p:sp>
      <p:sp>
        <p:nvSpPr>
          <p:cNvPr id="5" name="Google Shape;171;p13"/>
          <p:cNvSpPr txBox="1">
            <a:spLocks/>
          </p:cNvSpPr>
          <p:nvPr/>
        </p:nvSpPr>
        <p:spPr>
          <a:xfrm>
            <a:off x="511330" y="920905"/>
            <a:ext cx="7886700" cy="34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1600" dirty="0">
                <a:latin typeface="Calibri" charset="0"/>
                <a:ea typeface="Calibri" charset="0"/>
                <a:cs typeface="Calibri" charset="0"/>
              </a:rPr>
              <a:t>Ejemplo de un Servlet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503238" y="1375646"/>
            <a:ext cx="8172450" cy="3858343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84" name="Google Shape;184;p15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3936" t="31930" r="28361" b="27331"/>
          <a:stretch/>
        </p:blipFill>
        <p:spPr>
          <a:xfrm>
            <a:off x="1851482" y="2015244"/>
            <a:ext cx="5441036" cy="261370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5"/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GESTIÓN DE COMPONENTES WEB</a:t>
            </a:r>
          </a:p>
        </p:txBody>
      </p:sp>
      <p:sp>
        <p:nvSpPr>
          <p:cNvPr id="5" name="Google Shape;171;p13"/>
          <p:cNvSpPr txBox="1">
            <a:spLocks/>
          </p:cNvSpPr>
          <p:nvPr/>
        </p:nvSpPr>
        <p:spPr>
          <a:xfrm>
            <a:off x="511330" y="920905"/>
            <a:ext cx="7886700" cy="34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1600" dirty="0">
                <a:latin typeface="Calibri" charset="0"/>
                <a:ea typeface="Calibri" charset="0"/>
                <a:cs typeface="Calibri" charset="0"/>
              </a:rPr>
              <a:t>Ejemplo de un JSP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58EABDC-EE9F-6D4B-8493-73E3A05BE100}"/>
              </a:ext>
            </a:extLst>
          </p:cNvPr>
          <p:cNvSpPr txBox="1"/>
          <p:nvPr/>
        </p:nvSpPr>
        <p:spPr>
          <a:xfrm>
            <a:off x="1008062" y="3169972"/>
            <a:ext cx="6259429" cy="3877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>
                <a:solidFill>
                  <a:schemeClr val="bg1"/>
                </a:solidFill>
                <a:latin typeface="Graphik Bold" charset="0"/>
                <a:ea typeface="Graphik Bold" charset="0"/>
                <a:cs typeface="Graphik Bold" charset="0"/>
              </a:rPr>
              <a:t>RESUMEN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2E011318-DF6A-E443-82C0-13421C5F2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2869612"/>
            <a:ext cx="195423" cy="20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36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RESUMEN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1153643" y="1629430"/>
            <a:ext cx="6836714" cy="3014132"/>
            <a:chOff x="971550" y="1446551"/>
            <a:chExt cx="5564161" cy="2453096"/>
          </a:xfrm>
        </p:grpSpPr>
        <p:sp>
          <p:nvSpPr>
            <p:cNvPr id="14" name="Rectángulo 13"/>
            <p:cNvSpPr/>
            <p:nvPr/>
          </p:nvSpPr>
          <p:spPr>
            <a:xfrm>
              <a:off x="971550" y="1446551"/>
              <a:ext cx="5564161" cy="2453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15" name="Agrupar 14"/>
            <p:cNvGrpSpPr/>
            <p:nvPr/>
          </p:nvGrpSpPr>
          <p:grpSpPr>
            <a:xfrm>
              <a:off x="1139944" y="2056395"/>
              <a:ext cx="5227372" cy="1399757"/>
              <a:chOff x="1109541" y="2091295"/>
              <a:chExt cx="4940718" cy="1322999"/>
            </a:xfrm>
          </p:grpSpPr>
          <p:sp>
            <p:nvSpPr>
              <p:cNvPr id="19" name="Google Shape;98;p2"/>
              <p:cNvSpPr txBox="1"/>
              <p:nvPr/>
            </p:nvSpPr>
            <p:spPr>
              <a:xfrm>
                <a:off x="1109541" y="3082841"/>
                <a:ext cx="774979" cy="1657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algn="ctr"/>
                <a:r>
                  <a:rPr lang="es-PE" sz="1400" b="1" dirty="0">
                    <a:solidFill>
                      <a:schemeClr val="dk1"/>
                    </a:solidFill>
                    <a:latin typeface="Calibri" charset="0"/>
                    <a:ea typeface="Calibri" charset="0"/>
                    <a:cs typeface="Calibri" charset="0"/>
                    <a:sym typeface="Calibri"/>
                  </a:rPr>
                  <a:t>Cliente Web</a:t>
                </a:r>
                <a:endParaRPr sz="1400" b="1" dirty="0">
                  <a:solidFill>
                    <a:schemeClr val="dk1"/>
                  </a:solidFill>
                  <a:latin typeface="Calibri" charset="0"/>
                  <a:ea typeface="Calibri" charset="0"/>
                  <a:cs typeface="Calibri" charset="0"/>
                  <a:sym typeface="Calibri"/>
                </a:endParaRPr>
              </a:p>
            </p:txBody>
          </p:sp>
          <p:sp>
            <p:nvSpPr>
              <p:cNvPr id="20" name="Google Shape;99;p2"/>
              <p:cNvSpPr txBox="1"/>
              <p:nvPr/>
            </p:nvSpPr>
            <p:spPr>
              <a:xfrm>
                <a:off x="5275280" y="3082841"/>
                <a:ext cx="774979" cy="3314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algn="ctr"/>
                <a:r>
                  <a:rPr lang="es-PE" sz="1400" b="1" dirty="0">
                    <a:solidFill>
                      <a:schemeClr val="dk1"/>
                    </a:solidFill>
                    <a:latin typeface="Calibri" charset="0"/>
                    <a:ea typeface="Calibri" charset="0"/>
                    <a:cs typeface="Calibri" charset="0"/>
                    <a:sym typeface="Calibri"/>
                  </a:rPr>
                  <a:t>Contenedor Web</a:t>
                </a:r>
                <a:endParaRPr sz="1400" b="1" dirty="0">
                  <a:solidFill>
                    <a:schemeClr val="dk1"/>
                  </a:solidFill>
                  <a:latin typeface="Calibri" charset="0"/>
                  <a:ea typeface="Calibri" charset="0"/>
                  <a:cs typeface="Calibri" charset="0"/>
                  <a:sym typeface="Calibri"/>
                </a:endParaRPr>
              </a:p>
            </p:txBody>
          </p:sp>
          <p:sp>
            <p:nvSpPr>
              <p:cNvPr id="21" name="Google Shape;100;p2"/>
              <p:cNvSpPr txBox="1"/>
              <p:nvPr/>
            </p:nvSpPr>
            <p:spPr>
              <a:xfrm>
                <a:off x="3026577" y="2091295"/>
                <a:ext cx="1147865" cy="1657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algn="ctr"/>
                <a:r>
                  <a:rPr lang="es-PE" sz="1400" b="1">
                    <a:solidFill>
                      <a:schemeClr val="dk1"/>
                    </a:solidFill>
                    <a:latin typeface="Calibri" charset="0"/>
                    <a:ea typeface="Calibri" charset="0"/>
                    <a:cs typeface="Calibri" charset="0"/>
                    <a:sym typeface="Calibri"/>
                  </a:rPr>
                  <a:t>Petición</a:t>
                </a:r>
                <a:endParaRPr sz="1400" b="1" dirty="0">
                  <a:solidFill>
                    <a:schemeClr val="dk1"/>
                  </a:solidFill>
                  <a:latin typeface="Calibri" charset="0"/>
                  <a:ea typeface="Calibri" charset="0"/>
                  <a:cs typeface="Calibri" charset="0"/>
                  <a:sym typeface="Calibri"/>
                </a:endParaRPr>
              </a:p>
            </p:txBody>
          </p:sp>
          <p:sp>
            <p:nvSpPr>
              <p:cNvPr id="22" name="Google Shape;101;p2"/>
              <p:cNvSpPr txBox="1"/>
              <p:nvPr/>
            </p:nvSpPr>
            <p:spPr>
              <a:xfrm>
                <a:off x="3026577" y="2643237"/>
                <a:ext cx="1147865" cy="1657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algn="ctr"/>
                <a:r>
                  <a:rPr lang="es-PE" sz="1400" b="1" dirty="0">
                    <a:solidFill>
                      <a:schemeClr val="dk1"/>
                    </a:solidFill>
                    <a:latin typeface="Calibri" charset="0"/>
                    <a:ea typeface="Calibri" charset="0"/>
                    <a:cs typeface="Calibri" charset="0"/>
                    <a:sym typeface="Calibri"/>
                  </a:rPr>
                  <a:t>Respuesta</a:t>
                </a:r>
                <a:endParaRPr sz="1400" b="1" dirty="0">
                  <a:solidFill>
                    <a:schemeClr val="dk1"/>
                  </a:solidFill>
                  <a:latin typeface="Calibri" charset="0"/>
                  <a:ea typeface="Calibri" charset="0"/>
                  <a:cs typeface="Calibri" charset="0"/>
                  <a:sym typeface="Calibri"/>
                </a:endParaRPr>
              </a:p>
            </p:txBody>
          </p:sp>
          <p:cxnSp>
            <p:nvCxnSpPr>
              <p:cNvPr id="23" name="Google Shape;102;p2"/>
              <p:cNvCxnSpPr/>
              <p:nvPr/>
            </p:nvCxnSpPr>
            <p:spPr>
              <a:xfrm flipH="1">
                <a:off x="2051489" y="2520768"/>
                <a:ext cx="3098040" cy="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B1C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6" name="Google Shape;102;p2"/>
              <p:cNvCxnSpPr/>
              <p:nvPr/>
            </p:nvCxnSpPr>
            <p:spPr>
              <a:xfrm>
                <a:off x="2051489" y="2319063"/>
                <a:ext cx="3098040" cy="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B1C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</p:grpSp>
      <p:sp>
        <p:nvSpPr>
          <p:cNvPr id="27" name="Google Shape;171;p13"/>
          <p:cNvSpPr txBox="1">
            <a:spLocks/>
          </p:cNvSpPr>
          <p:nvPr/>
        </p:nvSpPr>
        <p:spPr>
          <a:xfrm>
            <a:off x="511330" y="920905"/>
            <a:ext cx="7886700" cy="26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1600" b="1" dirty="0">
                <a:latin typeface="Calibri" charset="0"/>
                <a:ea typeface="Calibri" charset="0"/>
                <a:cs typeface="Calibri" charset="0"/>
              </a:rPr>
              <a:t>OBJETIVOS DE LA SESIÓN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8ED32720-9CD1-5C49-B839-33F3224ED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393" y="2415112"/>
            <a:ext cx="1101642" cy="982877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0C64FAD6-C6E3-D54E-BCFF-EA1D27789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746" y="2486471"/>
            <a:ext cx="1145066" cy="107636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58EABDC-EE9F-6D4B-8493-73E3A05BE100}"/>
              </a:ext>
            </a:extLst>
          </p:cNvPr>
          <p:cNvSpPr txBox="1"/>
          <p:nvPr/>
        </p:nvSpPr>
        <p:spPr>
          <a:xfrm>
            <a:off x="1008063" y="3169972"/>
            <a:ext cx="5993558" cy="7755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dirty="0">
                <a:solidFill>
                  <a:schemeClr val="bg1"/>
                </a:solidFill>
                <a:latin typeface="Graphik Regular" charset="0"/>
                <a:ea typeface="Graphik Regular" charset="0"/>
                <a:cs typeface="Graphik Regular" charset="0"/>
              </a:rPr>
              <a:t>GESTIÓN DE COMPONENTES WEB</a:t>
            </a:r>
            <a:br>
              <a:rPr lang="es-PE" sz="2800" dirty="0">
                <a:solidFill>
                  <a:schemeClr val="bg1"/>
                </a:solidFill>
                <a:latin typeface="Graphik Regular" charset="0"/>
                <a:ea typeface="Graphik Regular" charset="0"/>
                <a:cs typeface="Graphik Regular" charset="0"/>
              </a:rPr>
            </a:br>
            <a:r>
              <a:rPr lang="es-PE" sz="2800" b="1" dirty="0">
                <a:solidFill>
                  <a:schemeClr val="bg1"/>
                </a:solidFill>
                <a:latin typeface="Graphik Bold" charset="0"/>
                <a:ea typeface="Graphik Bold" charset="0"/>
                <a:cs typeface="Graphik Bold" charset="0"/>
              </a:rPr>
              <a:t>(TAREA)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2E011318-DF6A-E443-82C0-13421C5F2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2869612"/>
            <a:ext cx="195423" cy="20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"/>
            <a:ext cx="9144000" cy="5715000"/>
          </a:xfrm>
          <a:prstGeom prst="rect">
            <a:avLst/>
          </a:prstGeom>
          <a:solidFill>
            <a:srgbClr val="DFA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CuadroTexto 3"/>
          <p:cNvSpPr txBox="1"/>
          <p:nvPr/>
        </p:nvSpPr>
        <p:spPr>
          <a:xfrm>
            <a:off x="2519363" y="2540738"/>
            <a:ext cx="4581728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_tradnl" sz="3300" dirty="0">
                <a:solidFill>
                  <a:schemeClr val="bg1"/>
                </a:solidFill>
                <a:latin typeface="Graphik Regular" charset="0"/>
                <a:ea typeface="Graphik Regular" charset="0"/>
                <a:cs typeface="Graphik Regular" charset="0"/>
              </a:rPr>
              <a:t>OBJETIVOS</a:t>
            </a:r>
          </a:p>
          <a:p>
            <a:pPr>
              <a:lnSpc>
                <a:spcPct val="80000"/>
              </a:lnSpc>
            </a:pPr>
            <a:r>
              <a:rPr lang="es-ES_tradnl" sz="3300" b="1" dirty="0">
                <a:solidFill>
                  <a:schemeClr val="bg1"/>
                </a:solidFill>
                <a:latin typeface="Graphik Bold" charset="0"/>
                <a:ea typeface="Graphik Bold" charset="0"/>
                <a:cs typeface="Graphik Bold" charset="0"/>
              </a:rPr>
              <a:t>DE LA SESIÓN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CD7628C-6304-5D4B-BA7D-591238143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619" y="2194222"/>
            <a:ext cx="202176" cy="20821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946968"/>
            <a:ext cx="2073162" cy="390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65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EDA42F00-38E7-0C47-BDD0-50DCE8597847}"/>
              </a:ext>
            </a:extLst>
          </p:cNvPr>
          <p:cNvSpPr/>
          <p:nvPr/>
        </p:nvSpPr>
        <p:spPr>
          <a:xfrm>
            <a:off x="683568" y="481236"/>
            <a:ext cx="909992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s-PE" sz="1400" b="1" dirty="0">
                <a:solidFill>
                  <a:srgbClr val="00B1C3"/>
                </a:solidFill>
                <a:latin typeface="Calibri" charset="0"/>
                <a:ea typeface="Calibri" charset="0"/>
                <a:cs typeface="Calibri" charset="0"/>
              </a:rPr>
              <a:t>TAREA</a:t>
            </a:r>
            <a:endParaRPr lang="es-ES" sz="1600" b="1" dirty="0">
              <a:solidFill>
                <a:srgbClr val="00B1C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0" name="Agrupar 7">
            <a:extLst>
              <a:ext uri="{FF2B5EF4-FFF2-40B4-BE49-F238E27FC236}">
                <a16:creationId xmlns:a16="http://schemas.microsoft.com/office/drawing/2014/main" id="{C1009D55-C843-C946-8EC7-F7F8D2C27332}"/>
              </a:ext>
            </a:extLst>
          </p:cNvPr>
          <p:cNvGrpSpPr/>
          <p:nvPr/>
        </p:nvGrpSpPr>
        <p:grpSpPr>
          <a:xfrm>
            <a:off x="514858" y="499074"/>
            <a:ext cx="131794" cy="132296"/>
            <a:chOff x="511902" y="912278"/>
            <a:chExt cx="281320" cy="282391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84C8B161-EAED-6847-9CFF-F251AC09DD35}"/>
                </a:ext>
              </a:extLst>
            </p:cNvPr>
            <p:cNvSpPr/>
            <p:nvPr/>
          </p:nvSpPr>
          <p:spPr>
            <a:xfrm rot="5400000">
              <a:off x="511366" y="912814"/>
              <a:ext cx="282391" cy="281320"/>
            </a:xfrm>
            <a:prstGeom prst="ellipse">
              <a:avLst/>
            </a:prstGeom>
            <a:solidFill>
              <a:srgbClr val="00B1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D994D540-FF38-FF46-85B2-E3A549079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lum bright="100000" contrast="100000"/>
            </a:blip>
            <a:stretch>
              <a:fillRect/>
            </a:stretch>
          </p:blipFill>
          <p:spPr>
            <a:xfrm rot="5400000">
              <a:off x="578093" y="979007"/>
              <a:ext cx="148937" cy="148937"/>
            </a:xfrm>
            <a:prstGeom prst="rect">
              <a:avLst/>
            </a:prstGeom>
          </p:spPr>
        </p:pic>
      </p:grpSp>
      <p:sp>
        <p:nvSpPr>
          <p:cNvPr id="13" name="Rectángulo 12"/>
          <p:cNvSpPr/>
          <p:nvPr/>
        </p:nvSpPr>
        <p:spPr>
          <a:xfrm>
            <a:off x="503238" y="912813"/>
            <a:ext cx="8172450" cy="4321175"/>
          </a:xfrm>
          <a:prstGeom prst="rect">
            <a:avLst/>
          </a:prstGeom>
          <a:solidFill>
            <a:srgbClr val="D1EFF4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Rectángulo 10"/>
          <p:cNvSpPr/>
          <p:nvPr/>
        </p:nvSpPr>
        <p:spPr>
          <a:xfrm>
            <a:off x="684213" y="1245204"/>
            <a:ext cx="7535555" cy="463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PE" sz="1400" b="1" dirty="0">
                <a:solidFill>
                  <a:schemeClr val="tx1"/>
                </a:solidFill>
                <a:latin typeface="Calibri" charset="0"/>
                <a:cs typeface="Calibri" charset="0"/>
              </a:rPr>
              <a:t>OBJETIVO</a:t>
            </a:r>
          </a:p>
          <a:p>
            <a:pPr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400" dirty="0">
                <a:solidFill>
                  <a:schemeClr val="tx1"/>
                </a:solidFill>
                <a:latin typeface="Calibri" charset="0"/>
                <a:cs typeface="Calibri" charset="0"/>
                <a:sym typeface="Calibri"/>
              </a:rPr>
              <a:t>Reconocer un proyecto Web:los componentes y el contenedor del caso.</a:t>
            </a:r>
          </a:p>
        </p:txBody>
      </p:sp>
    </p:spTree>
    <p:extLst>
      <p:ext uri="{BB962C8B-B14F-4D97-AF65-F5344CB8AC3E}">
        <p14:creationId xmlns:p14="http://schemas.microsoft.com/office/powerpoint/2010/main" val="349532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DA42F00-38E7-0C47-BDD0-50DCE8597847}"/>
              </a:ext>
            </a:extLst>
          </p:cNvPr>
          <p:cNvSpPr/>
          <p:nvPr/>
        </p:nvSpPr>
        <p:spPr>
          <a:xfrm>
            <a:off x="683568" y="481236"/>
            <a:ext cx="909992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s-PE" sz="1400" b="1" dirty="0">
                <a:solidFill>
                  <a:srgbClr val="00B1C3"/>
                </a:solidFill>
                <a:latin typeface="Calibri" charset="0"/>
                <a:ea typeface="Calibri" charset="0"/>
                <a:cs typeface="Calibri" charset="0"/>
              </a:rPr>
              <a:t>TAREA</a:t>
            </a:r>
            <a:endParaRPr lang="es-ES" sz="1600" b="1" dirty="0">
              <a:solidFill>
                <a:srgbClr val="00B1C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6" name="Agrupar 7">
            <a:extLst>
              <a:ext uri="{FF2B5EF4-FFF2-40B4-BE49-F238E27FC236}">
                <a16:creationId xmlns:a16="http://schemas.microsoft.com/office/drawing/2014/main" id="{C1009D55-C843-C946-8EC7-F7F8D2C27332}"/>
              </a:ext>
            </a:extLst>
          </p:cNvPr>
          <p:cNvGrpSpPr/>
          <p:nvPr/>
        </p:nvGrpSpPr>
        <p:grpSpPr>
          <a:xfrm>
            <a:off x="514858" y="499074"/>
            <a:ext cx="131794" cy="132296"/>
            <a:chOff x="511902" y="912278"/>
            <a:chExt cx="281320" cy="282391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4C8B161-EAED-6847-9CFF-F251AC09DD35}"/>
                </a:ext>
              </a:extLst>
            </p:cNvPr>
            <p:cNvSpPr/>
            <p:nvPr/>
          </p:nvSpPr>
          <p:spPr>
            <a:xfrm rot="5400000">
              <a:off x="511366" y="912814"/>
              <a:ext cx="282391" cy="281320"/>
            </a:xfrm>
            <a:prstGeom prst="ellipse">
              <a:avLst/>
            </a:prstGeom>
            <a:solidFill>
              <a:srgbClr val="00B1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D994D540-FF38-FF46-85B2-E3A549079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lum bright="100000" contrast="100000"/>
            </a:blip>
            <a:stretch>
              <a:fillRect/>
            </a:stretch>
          </p:blipFill>
          <p:spPr>
            <a:xfrm rot="5400000">
              <a:off x="578093" y="979007"/>
              <a:ext cx="148937" cy="148937"/>
            </a:xfrm>
            <a:prstGeom prst="rect">
              <a:avLst/>
            </a:prstGeom>
          </p:spPr>
        </p:pic>
      </p:grpSp>
      <p:sp>
        <p:nvSpPr>
          <p:cNvPr id="9" name="Rectángulo 8"/>
          <p:cNvSpPr/>
          <p:nvPr/>
        </p:nvSpPr>
        <p:spPr>
          <a:xfrm>
            <a:off x="503238" y="912813"/>
            <a:ext cx="8172450" cy="4321175"/>
          </a:xfrm>
          <a:prstGeom prst="rect">
            <a:avLst/>
          </a:prstGeom>
          <a:solidFill>
            <a:srgbClr val="D1EFF4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Rectángulo 10"/>
          <p:cNvSpPr/>
          <p:nvPr/>
        </p:nvSpPr>
        <p:spPr>
          <a:xfrm>
            <a:off x="684213" y="1245204"/>
            <a:ext cx="753555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600200">
              <a:spcBef>
                <a:spcPct val="0"/>
              </a:spcBef>
            </a:pPr>
            <a:r>
              <a:rPr lang="es-PE" sz="1400" dirty="0">
                <a:solidFill>
                  <a:schemeClr val="tx1"/>
                </a:solidFill>
                <a:latin typeface="Calibri" charset="0"/>
                <a:cs typeface="Calibri" charset="0"/>
                <a:sym typeface="Calibri"/>
              </a:rPr>
              <a:t>Desarrolle una aplicación web que permita ingresar datos de una persona: Nombre y edad y  que muestre con un mensaje si la persona es o no mayor de edad.</a:t>
            </a:r>
          </a:p>
        </p:txBody>
      </p:sp>
    </p:spTree>
    <p:extLst>
      <p:ext uri="{BB962C8B-B14F-4D97-AF65-F5344CB8AC3E}">
        <p14:creationId xmlns:p14="http://schemas.microsoft.com/office/powerpoint/2010/main" val="198904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199" y="2666298"/>
            <a:ext cx="1295601" cy="3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7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918960" y="5364480"/>
            <a:ext cx="2133600" cy="224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ángulo 1"/>
          <p:cNvSpPr/>
          <p:nvPr/>
        </p:nvSpPr>
        <p:spPr>
          <a:xfrm>
            <a:off x="8133347" y="163629"/>
            <a:ext cx="808522" cy="75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ángulo 8"/>
          <p:cNvSpPr/>
          <p:nvPr/>
        </p:nvSpPr>
        <p:spPr>
          <a:xfrm>
            <a:off x="301556" y="5321030"/>
            <a:ext cx="8453337" cy="291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660" y="3050921"/>
            <a:ext cx="1689027" cy="2183068"/>
          </a:xfrm>
          <a:prstGeom prst="rect">
            <a:avLst/>
          </a:prstGeom>
        </p:spPr>
      </p:pic>
      <p:sp>
        <p:nvSpPr>
          <p:cNvPr id="13" name="Rectangle 5"/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OBJETIVOS 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983742" y="1381125"/>
            <a:ext cx="5669602" cy="2453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Google Shape;95;p2"/>
          <p:cNvSpPr/>
          <p:nvPr/>
        </p:nvSpPr>
        <p:spPr>
          <a:xfrm>
            <a:off x="3425392" y="1834456"/>
            <a:ext cx="700086" cy="46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96;p2"/>
          <p:cNvSpPr/>
          <p:nvPr/>
        </p:nvSpPr>
        <p:spPr>
          <a:xfrm>
            <a:off x="3392721" y="2443367"/>
            <a:ext cx="700086" cy="46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97;p2"/>
          <p:cNvSpPr/>
          <p:nvPr/>
        </p:nvSpPr>
        <p:spPr>
          <a:xfrm>
            <a:off x="2876555" y="2630738"/>
            <a:ext cx="1595958" cy="40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98;p2"/>
          <p:cNvSpPr txBox="1"/>
          <p:nvPr/>
        </p:nvSpPr>
        <p:spPr>
          <a:xfrm>
            <a:off x="1225344" y="3105471"/>
            <a:ext cx="819942" cy="39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PE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 Web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99;p2"/>
          <p:cNvSpPr txBox="1"/>
          <p:nvPr/>
        </p:nvSpPr>
        <p:spPr>
          <a:xfrm>
            <a:off x="5491315" y="3105471"/>
            <a:ext cx="819942" cy="39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PE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Contenedor Web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00;p2"/>
          <p:cNvSpPr txBox="1"/>
          <p:nvPr/>
        </p:nvSpPr>
        <p:spPr>
          <a:xfrm>
            <a:off x="3168204" y="2056397"/>
            <a:ext cx="1214463" cy="19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PE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Petición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01;p2"/>
          <p:cNvSpPr txBox="1"/>
          <p:nvPr/>
        </p:nvSpPr>
        <p:spPr>
          <a:xfrm>
            <a:off x="3168204" y="2640362"/>
            <a:ext cx="1214463" cy="19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PE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Respuesta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Google Shape;102;p2"/>
          <p:cNvCxnSpPr/>
          <p:nvPr/>
        </p:nvCxnSpPr>
        <p:spPr>
          <a:xfrm flipH="1">
            <a:off x="2136542" y="2510787"/>
            <a:ext cx="3277785" cy="1"/>
          </a:xfrm>
          <a:prstGeom prst="straightConnector1">
            <a:avLst/>
          </a:prstGeom>
          <a:noFill/>
          <a:ln w="38100" cap="flat" cmpd="sng">
            <a:solidFill>
              <a:srgbClr val="00B1C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" name="Google Shape;102;p2"/>
          <p:cNvCxnSpPr/>
          <p:nvPr/>
        </p:nvCxnSpPr>
        <p:spPr>
          <a:xfrm>
            <a:off x="2136542" y="2297379"/>
            <a:ext cx="3277785" cy="1"/>
          </a:xfrm>
          <a:prstGeom prst="straightConnector1">
            <a:avLst/>
          </a:prstGeom>
          <a:noFill/>
          <a:ln w="38100" cap="flat" cmpd="sng">
            <a:solidFill>
              <a:srgbClr val="00B1C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1" name="Imagen 20">
            <a:extLst>
              <a:ext uri="{FF2B5EF4-FFF2-40B4-BE49-F238E27FC236}">
                <a16:creationId xmlns:a16="http://schemas.microsoft.com/office/drawing/2014/main" id="{E5D02E65-F66B-3F47-8709-7B79DEC8E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107" y="2030287"/>
            <a:ext cx="909144" cy="81113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781A88B-D99C-584B-89F3-EF06ED3CE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948" y="1997329"/>
            <a:ext cx="1046571" cy="98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9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58EABDC-EE9F-6D4B-8493-73E3A05BE100}"/>
              </a:ext>
            </a:extLst>
          </p:cNvPr>
          <p:cNvSpPr txBox="1"/>
          <p:nvPr/>
        </p:nvSpPr>
        <p:spPr>
          <a:xfrm>
            <a:off x="1008063" y="3169972"/>
            <a:ext cx="4693022" cy="7755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dirty="0">
                <a:solidFill>
                  <a:schemeClr val="bg1"/>
                </a:solidFill>
                <a:latin typeface="Graphik Regular" charset="0"/>
                <a:ea typeface="Graphik Regular" charset="0"/>
                <a:cs typeface="Graphik Regular" charset="0"/>
              </a:rPr>
              <a:t>GESTIÓN DE </a:t>
            </a:r>
            <a:r>
              <a:rPr lang="es-PE" sz="2800" b="1" dirty="0">
                <a:solidFill>
                  <a:schemeClr val="bg1"/>
                </a:solidFill>
                <a:latin typeface="Graphik Bold" charset="0"/>
                <a:ea typeface="Graphik Bold" charset="0"/>
                <a:cs typeface="Graphik Bold" charset="0"/>
              </a:rPr>
              <a:t>COMPONENTES WEB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2E011318-DF6A-E443-82C0-13421C5F2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2869612"/>
            <a:ext cx="195423" cy="20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4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 idx="4294967295"/>
          </p:nvPr>
        </p:nvSpPr>
        <p:spPr>
          <a:xfrm>
            <a:off x="503238" y="912813"/>
            <a:ext cx="4562376" cy="236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PE" sz="1600" b="1" dirty="0">
                <a:latin typeface="Calibri" charset="0"/>
                <a:ea typeface="Calibri" charset="0"/>
                <a:cs typeface="Calibri" charset="0"/>
              </a:rPr>
              <a:t>PLATAFORMA JAVA</a:t>
            </a:r>
          </a:p>
        </p:txBody>
      </p:sp>
      <p:sp>
        <p:nvSpPr>
          <p:cNvPr id="4" name="Rectangle 5"/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GESTIÓN DE COMPONENTES WEB</a:t>
            </a:r>
          </a:p>
        </p:txBody>
      </p:sp>
      <p:cxnSp>
        <p:nvCxnSpPr>
          <p:cNvPr id="32" name="Conector recto 31"/>
          <p:cNvCxnSpPr/>
          <p:nvPr/>
        </p:nvCxnSpPr>
        <p:spPr>
          <a:xfrm>
            <a:off x="1564810" y="3032123"/>
            <a:ext cx="0" cy="1435910"/>
          </a:xfrm>
          <a:prstGeom prst="line">
            <a:avLst/>
          </a:prstGeom>
          <a:ln w="19050">
            <a:solidFill>
              <a:srgbClr val="808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3536016" y="3032123"/>
            <a:ext cx="0" cy="1435910"/>
          </a:xfrm>
          <a:prstGeom prst="line">
            <a:avLst/>
          </a:prstGeom>
          <a:ln w="19050">
            <a:solidFill>
              <a:srgbClr val="808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6496574" y="3032123"/>
            <a:ext cx="0" cy="1435910"/>
          </a:xfrm>
          <a:prstGeom prst="line">
            <a:avLst/>
          </a:prstGeom>
          <a:ln w="19050">
            <a:solidFill>
              <a:srgbClr val="808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7718272" y="3032123"/>
            <a:ext cx="0" cy="1435910"/>
          </a:xfrm>
          <a:prstGeom prst="line">
            <a:avLst/>
          </a:prstGeom>
          <a:ln w="19050">
            <a:solidFill>
              <a:srgbClr val="808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Agrupar 27"/>
          <p:cNvGrpSpPr/>
          <p:nvPr/>
        </p:nvGrpSpPr>
        <p:grpSpPr>
          <a:xfrm>
            <a:off x="1464342" y="4466291"/>
            <a:ext cx="6368010" cy="329602"/>
            <a:chOff x="1364050" y="4881901"/>
            <a:chExt cx="6368010" cy="329602"/>
          </a:xfrm>
        </p:grpSpPr>
        <p:sp>
          <p:nvSpPr>
            <p:cNvPr id="2" name="Rectángulo 1"/>
            <p:cNvSpPr/>
            <p:nvPr/>
          </p:nvSpPr>
          <p:spPr>
            <a:xfrm>
              <a:off x="1371599" y="4882050"/>
              <a:ext cx="1963272" cy="329453"/>
            </a:xfrm>
            <a:prstGeom prst="rect">
              <a:avLst/>
            </a:prstGeom>
            <a:solidFill>
              <a:srgbClr val="D1EFF5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Calibri" charset="0"/>
                  <a:ea typeface="Calibri" charset="0"/>
                  <a:cs typeface="Calibri" charset="0"/>
                </a:rPr>
                <a:t>Micro Edition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3334869" y="4882050"/>
              <a:ext cx="1963272" cy="329453"/>
            </a:xfrm>
            <a:prstGeom prst="rect">
              <a:avLst/>
            </a:prstGeom>
            <a:solidFill>
              <a:srgbClr val="FFEDB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Calibri" charset="0"/>
                  <a:ea typeface="Calibri" charset="0"/>
                  <a:cs typeface="Calibri" charset="0"/>
                </a:rPr>
                <a:t>Standard Edition</a:t>
              </a: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5049372" y="4882050"/>
              <a:ext cx="2682688" cy="329453"/>
            </a:xfrm>
            <a:prstGeom prst="rect">
              <a:avLst/>
            </a:prstGeom>
            <a:solidFill>
              <a:srgbClr val="E3DCED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indent="981075" algn="ctr"/>
              <a:r>
                <a:rPr lang="en-US" sz="1400" b="1" dirty="0">
                  <a:latin typeface="Calibri" charset="0"/>
                  <a:ea typeface="Calibri" charset="0"/>
                  <a:cs typeface="Calibri" charset="0"/>
                </a:rPr>
                <a:t>Enterprise Edition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5042643" y="5041872"/>
              <a:ext cx="974913" cy="169631"/>
            </a:xfrm>
            <a:prstGeom prst="rect">
              <a:avLst/>
            </a:prstGeom>
            <a:solidFill>
              <a:srgbClr val="FFEDB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1364050" y="4882050"/>
              <a:ext cx="6355884" cy="32945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9" name="Conector recto 8"/>
            <p:cNvCxnSpPr/>
            <p:nvPr/>
          </p:nvCxnSpPr>
          <p:spPr>
            <a:xfrm>
              <a:off x="3335790" y="4881901"/>
              <a:ext cx="0" cy="329031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63164" y="4884425"/>
              <a:ext cx="0" cy="156863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6016135" y="5035591"/>
              <a:ext cx="0" cy="172167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 flipH="1">
              <a:off x="5051728" y="5036858"/>
              <a:ext cx="966478" cy="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Google Shape;112;p4"/>
          <p:cNvSpPr txBox="1">
            <a:spLocks/>
          </p:cNvSpPr>
          <p:nvPr/>
        </p:nvSpPr>
        <p:spPr>
          <a:xfrm>
            <a:off x="876934" y="3537779"/>
            <a:ext cx="1368935" cy="468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PE" sz="1400" b="1" dirty="0">
                <a:latin typeface="Calibri" charset="0"/>
                <a:ea typeface="Calibri" charset="0"/>
                <a:cs typeface="Calibri" charset="0"/>
              </a:rPr>
              <a:t>Java technology-enabled devices</a:t>
            </a:r>
          </a:p>
        </p:txBody>
      </p:sp>
      <p:sp>
        <p:nvSpPr>
          <p:cNvPr id="6" name="Google Shape;112;p4"/>
          <p:cNvSpPr txBox="1">
            <a:spLocks/>
          </p:cNvSpPr>
          <p:nvPr/>
        </p:nvSpPr>
        <p:spPr>
          <a:xfrm>
            <a:off x="2853819" y="3537779"/>
            <a:ext cx="1368935" cy="468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PE" sz="1400" b="1" dirty="0">
                <a:latin typeface="Calibri" charset="0"/>
                <a:ea typeface="Calibri" charset="0"/>
                <a:cs typeface="Calibri" charset="0"/>
              </a:rPr>
              <a:t>Java technology-enabled desktop</a:t>
            </a:r>
          </a:p>
        </p:txBody>
      </p:sp>
      <p:sp>
        <p:nvSpPr>
          <p:cNvPr id="7" name="Google Shape;112;p4"/>
          <p:cNvSpPr txBox="1">
            <a:spLocks/>
          </p:cNvSpPr>
          <p:nvPr/>
        </p:nvSpPr>
        <p:spPr>
          <a:xfrm>
            <a:off x="5934739" y="3537779"/>
            <a:ext cx="1108865" cy="468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PE" sz="1400" b="1" dirty="0">
                <a:latin typeface="Calibri" charset="0"/>
                <a:ea typeface="Calibri" charset="0"/>
                <a:cs typeface="Calibri" charset="0"/>
              </a:rPr>
              <a:t>Workgroup server</a:t>
            </a:r>
          </a:p>
        </p:txBody>
      </p:sp>
      <p:sp>
        <p:nvSpPr>
          <p:cNvPr id="8" name="Google Shape;112;p4"/>
          <p:cNvSpPr txBox="1">
            <a:spLocks/>
          </p:cNvSpPr>
          <p:nvPr/>
        </p:nvSpPr>
        <p:spPr>
          <a:xfrm>
            <a:off x="7158202" y="3537779"/>
            <a:ext cx="1108865" cy="468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PE" sz="1400" b="1" dirty="0">
                <a:latin typeface="Calibri" charset="0"/>
                <a:ea typeface="Calibri" charset="0"/>
                <a:cs typeface="Calibri" charset="0"/>
              </a:rPr>
              <a:t>High-end server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752EF184-D514-2745-A699-1F6EAEE80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200" y="1976536"/>
            <a:ext cx="1063697" cy="94902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F92B20A-B716-B947-A9E7-F1F820D6A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784" y="1762109"/>
            <a:ext cx="355579" cy="122319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E7CD1AD-EF80-A64C-81D7-6F42A93C8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0796" y="1764354"/>
            <a:ext cx="534952" cy="117897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5259A1A-6D98-7B4E-A80B-7FBEE615B6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693" y="2207044"/>
            <a:ext cx="422776" cy="73025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9747123-13CF-EE49-A648-93E8EA7454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9087" y="1554992"/>
            <a:ext cx="548049" cy="11789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body" idx="4294967295"/>
          </p:nvPr>
        </p:nvSpPr>
        <p:spPr>
          <a:xfrm>
            <a:off x="511330" y="920905"/>
            <a:ext cx="8164358" cy="7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Aft>
                <a:spcPts val="600"/>
              </a:spcAft>
              <a:buSzPts val="2667"/>
            </a:pPr>
            <a:r>
              <a:rPr lang="es-PE" sz="1600" b="1" dirty="0">
                <a:latin typeface="Calibri" charset="0"/>
                <a:ea typeface="Calibri" charset="0"/>
                <a:cs typeface="Calibri" charset="0"/>
              </a:rPr>
              <a:t>JAVA ENTERPRISE EDITION</a:t>
            </a:r>
            <a:endParaRPr lang="es-PE" sz="16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spcBef>
                <a:spcPts val="0"/>
              </a:spcBef>
              <a:buSzPts val="2667"/>
              <a:buNone/>
            </a:pPr>
            <a:r>
              <a:rPr lang="es-PE" sz="1600" dirty="0">
                <a:latin typeface="Calibri" charset="0"/>
                <a:ea typeface="Calibri" charset="0"/>
                <a:cs typeface="Calibri" charset="0"/>
              </a:rPr>
              <a:t>Un </a:t>
            </a:r>
            <a:r>
              <a:rPr lang="es-PE" sz="1600" b="1" dirty="0">
                <a:latin typeface="Calibri" charset="0"/>
                <a:ea typeface="Calibri" charset="0"/>
                <a:cs typeface="Calibri" charset="0"/>
              </a:rPr>
              <a:t>conjunto de APIs</a:t>
            </a:r>
            <a:r>
              <a:rPr lang="es-PE" sz="1600" dirty="0">
                <a:latin typeface="Calibri" charset="0"/>
                <a:ea typeface="Calibri" charset="0"/>
                <a:cs typeface="Calibri" charset="0"/>
              </a:rPr>
              <a:t> que amplían Java SE (Java Standard Edition) para construir aplicaciones distribuidas y Web.</a:t>
            </a:r>
            <a:endParaRPr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GESTIÓN DE COMPONENTES WEB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2140065" y="1969811"/>
            <a:ext cx="4863870" cy="3264177"/>
            <a:chOff x="2086849" y="1969811"/>
            <a:chExt cx="4863870" cy="3264177"/>
          </a:xfrm>
        </p:grpSpPr>
        <p:sp>
          <p:nvSpPr>
            <p:cNvPr id="27" name="Rectángulo redondeado 26"/>
            <p:cNvSpPr/>
            <p:nvPr/>
          </p:nvSpPr>
          <p:spPr>
            <a:xfrm>
              <a:off x="2086849" y="1969811"/>
              <a:ext cx="1436468" cy="3264177"/>
            </a:xfrm>
            <a:prstGeom prst="roundRect">
              <a:avLst>
                <a:gd name="adj" fmla="val 7717"/>
              </a:avLst>
            </a:prstGeom>
            <a:solidFill>
              <a:srgbClr val="FFEDBF"/>
            </a:solidFill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72000" rIns="0" bIns="0" rtlCol="0" anchor="t"/>
            <a:lstStyle/>
            <a:p>
              <a:pPr algn="ctr"/>
              <a:endParaRPr lang="en-US" sz="1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8" name="Rectángulo redondeado 27"/>
            <p:cNvSpPr/>
            <p:nvPr/>
          </p:nvSpPr>
          <p:spPr>
            <a:xfrm>
              <a:off x="3644639" y="1969811"/>
              <a:ext cx="2084748" cy="3264177"/>
            </a:xfrm>
            <a:prstGeom prst="roundRect">
              <a:avLst>
                <a:gd name="adj" fmla="val 5570"/>
              </a:avLst>
            </a:prstGeom>
            <a:solidFill>
              <a:srgbClr val="FFEDBF"/>
            </a:solidFill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72000" rIns="0" bIns="0" rtlCol="0" anchor="t"/>
            <a:lstStyle/>
            <a:p>
              <a:pPr algn="ctr"/>
              <a:endParaRPr lang="en-US" sz="1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9" name="Rectángulo redondeado 28"/>
            <p:cNvSpPr/>
            <p:nvPr/>
          </p:nvSpPr>
          <p:spPr>
            <a:xfrm>
              <a:off x="5850709" y="1969811"/>
              <a:ext cx="1100010" cy="3264177"/>
            </a:xfrm>
            <a:prstGeom prst="roundRect">
              <a:avLst>
                <a:gd name="adj" fmla="val 7717"/>
              </a:avLst>
            </a:prstGeom>
            <a:solidFill>
              <a:srgbClr val="FFEDBF"/>
            </a:solidFill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72000" rIns="0" bIns="0" rtlCol="0" anchor="t"/>
            <a:lstStyle/>
            <a:p>
              <a:pPr algn="ctr"/>
              <a:endParaRPr lang="en-US" sz="1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" name="Rectángulo redondeado 1"/>
            <p:cNvSpPr/>
            <p:nvPr/>
          </p:nvSpPr>
          <p:spPr>
            <a:xfrm>
              <a:off x="2924228" y="2321169"/>
              <a:ext cx="472841" cy="613863"/>
            </a:xfrm>
            <a:prstGeom prst="roundRect">
              <a:avLst/>
            </a:prstGeom>
            <a:solidFill>
              <a:srgbClr val="00B1C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Client</a:t>
              </a:r>
            </a:p>
          </p:txBody>
        </p:sp>
        <p:sp>
          <p:nvSpPr>
            <p:cNvPr id="3" name="Flecha izquierda y derecha 2"/>
            <p:cNvSpPr/>
            <p:nvPr/>
          </p:nvSpPr>
          <p:spPr>
            <a:xfrm>
              <a:off x="3452977" y="2544976"/>
              <a:ext cx="818485" cy="179042"/>
            </a:xfrm>
            <a:prstGeom prst="leftRightArrow">
              <a:avLst/>
            </a:prstGeom>
            <a:solidFill>
              <a:srgbClr val="EE46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" name="Flecha izquierda y derecha 6"/>
            <p:cNvSpPr/>
            <p:nvPr/>
          </p:nvSpPr>
          <p:spPr>
            <a:xfrm rot="18489709">
              <a:off x="4461583" y="3822193"/>
              <a:ext cx="518067" cy="179042"/>
            </a:xfrm>
            <a:prstGeom prst="leftRightArrow">
              <a:avLst/>
            </a:prstGeom>
            <a:solidFill>
              <a:srgbClr val="EE46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Flecha izquierda y derecha 7"/>
            <p:cNvSpPr/>
            <p:nvPr/>
          </p:nvSpPr>
          <p:spPr>
            <a:xfrm>
              <a:off x="5577477" y="3318699"/>
              <a:ext cx="370878" cy="179042"/>
            </a:xfrm>
            <a:prstGeom prst="leftRightArrow">
              <a:avLst/>
            </a:prstGeom>
            <a:solidFill>
              <a:srgbClr val="EE46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" name="Flecha izquierda y derecha 8"/>
            <p:cNvSpPr/>
            <p:nvPr/>
          </p:nvSpPr>
          <p:spPr>
            <a:xfrm rot="2122473" flipH="1">
              <a:off x="3413039" y="3629261"/>
              <a:ext cx="353822" cy="179042"/>
            </a:xfrm>
            <a:prstGeom prst="leftRightArrow">
              <a:avLst/>
            </a:prstGeom>
            <a:solidFill>
              <a:srgbClr val="EE46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2787961" y="2321169"/>
              <a:ext cx="70338" cy="2628101"/>
            </a:xfrm>
            <a:prstGeom prst="rect">
              <a:avLst/>
            </a:prstGeom>
            <a:solidFill>
              <a:srgbClr val="FF7728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" name="Flecha izquierda y derecha 9"/>
            <p:cNvSpPr/>
            <p:nvPr/>
          </p:nvSpPr>
          <p:spPr>
            <a:xfrm>
              <a:off x="2704834" y="3862221"/>
              <a:ext cx="1003921" cy="179042"/>
            </a:xfrm>
            <a:prstGeom prst="leftRightArrow">
              <a:avLst/>
            </a:prstGeom>
            <a:solidFill>
              <a:srgbClr val="EE46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Flecha izquierda y derecha 10"/>
            <p:cNvSpPr/>
            <p:nvPr/>
          </p:nvSpPr>
          <p:spPr>
            <a:xfrm>
              <a:off x="2704834" y="4533635"/>
              <a:ext cx="1003921" cy="179042"/>
            </a:xfrm>
            <a:prstGeom prst="leftRightArrow">
              <a:avLst/>
            </a:prstGeom>
            <a:solidFill>
              <a:srgbClr val="EE46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Google Shape;119;p5"/>
            <p:cNvSpPr txBox="1">
              <a:spLocks/>
            </p:cNvSpPr>
            <p:nvPr/>
          </p:nvSpPr>
          <p:spPr>
            <a:xfrm>
              <a:off x="2372324" y="2078293"/>
              <a:ext cx="908005" cy="2045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Aft>
                  <a:spcPts val="600"/>
                </a:spcAft>
                <a:buSzPts val="2667"/>
              </a:pPr>
              <a:r>
                <a:rPr lang="en-US" sz="1200" b="1" dirty="0">
                  <a:latin typeface="Calibri" charset="0"/>
                  <a:ea typeface="Calibri" charset="0"/>
                  <a:cs typeface="Calibri" charset="0"/>
                </a:rPr>
                <a:t>Firewall</a:t>
              </a:r>
              <a:endParaRPr lang="en-US" sz="1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4" name="Google Shape;119;p5"/>
            <p:cNvSpPr txBox="1">
              <a:spLocks/>
            </p:cNvSpPr>
            <p:nvPr/>
          </p:nvSpPr>
          <p:spPr>
            <a:xfrm>
              <a:off x="2385028" y="4987744"/>
              <a:ext cx="908005" cy="2045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Aft>
                  <a:spcPts val="600"/>
                </a:spcAft>
                <a:buSzPts val="2667"/>
              </a:pPr>
              <a:r>
                <a:rPr lang="en-US" sz="1100" b="1" dirty="0">
                  <a:latin typeface="Calibri" charset="0"/>
                  <a:ea typeface="Calibri" charset="0"/>
                  <a:cs typeface="Calibri" charset="0"/>
                </a:rPr>
                <a:t>Client Tier</a:t>
              </a:r>
              <a:endParaRPr lang="en-US" sz="11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" name="Google Shape;119;p5"/>
            <p:cNvSpPr txBox="1">
              <a:spLocks/>
            </p:cNvSpPr>
            <p:nvPr/>
          </p:nvSpPr>
          <p:spPr>
            <a:xfrm>
              <a:off x="4233096" y="4987744"/>
              <a:ext cx="908005" cy="2045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Aft>
                  <a:spcPts val="600"/>
                </a:spcAft>
                <a:buSzPts val="2667"/>
              </a:pPr>
              <a:r>
                <a:rPr lang="en-US" sz="1100" b="1" dirty="0">
                  <a:latin typeface="Calibri" charset="0"/>
                  <a:ea typeface="Calibri" charset="0"/>
                  <a:cs typeface="Calibri" charset="0"/>
                </a:rPr>
                <a:t>Middle Tier</a:t>
              </a:r>
              <a:endParaRPr lang="en-US" sz="11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" name="Google Shape;119;p5"/>
            <p:cNvSpPr txBox="1">
              <a:spLocks/>
            </p:cNvSpPr>
            <p:nvPr/>
          </p:nvSpPr>
          <p:spPr>
            <a:xfrm>
              <a:off x="5946712" y="4987744"/>
              <a:ext cx="908005" cy="2045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Aft>
                  <a:spcPts val="600"/>
                </a:spcAft>
                <a:buSzPts val="2667"/>
              </a:pPr>
              <a:r>
                <a:rPr lang="en-US" sz="1100" b="1">
                  <a:latin typeface="Calibri" charset="0"/>
                  <a:ea typeface="Calibri" charset="0"/>
                  <a:cs typeface="Calibri" charset="0"/>
                </a:rPr>
                <a:t>EIS </a:t>
              </a:r>
              <a:r>
                <a:rPr lang="en-US" sz="1100" b="1" dirty="0">
                  <a:latin typeface="Calibri" charset="0"/>
                  <a:ea typeface="Calibri" charset="0"/>
                  <a:cs typeface="Calibri" charset="0"/>
                </a:rPr>
                <a:t>Tier</a:t>
              </a:r>
              <a:endParaRPr lang="en-US" sz="11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2924228" y="3203598"/>
              <a:ext cx="472841" cy="613863"/>
            </a:xfrm>
            <a:prstGeom prst="roundRect">
              <a:avLst/>
            </a:prstGeom>
            <a:solidFill>
              <a:srgbClr val="00B1C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Client</a:t>
              </a:r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2200020" y="3644811"/>
              <a:ext cx="472841" cy="613863"/>
            </a:xfrm>
            <a:prstGeom prst="roundRect">
              <a:avLst/>
            </a:prstGeom>
            <a:solidFill>
              <a:srgbClr val="00B1C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Client</a:t>
              </a:r>
            </a:p>
          </p:txBody>
        </p:sp>
        <p:sp>
          <p:nvSpPr>
            <p:cNvPr id="19" name="Rectángulo redondeado 18"/>
            <p:cNvSpPr/>
            <p:nvPr/>
          </p:nvSpPr>
          <p:spPr>
            <a:xfrm>
              <a:off x="2200020" y="4316225"/>
              <a:ext cx="472841" cy="613863"/>
            </a:xfrm>
            <a:prstGeom prst="roundRect">
              <a:avLst/>
            </a:prstGeom>
            <a:solidFill>
              <a:srgbClr val="00B1C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Client</a:t>
              </a:r>
            </a:p>
          </p:txBody>
        </p:sp>
        <p:sp>
          <p:nvSpPr>
            <p:cNvPr id="20" name="Rectángulo redondeado 19"/>
            <p:cNvSpPr/>
            <p:nvPr/>
          </p:nvSpPr>
          <p:spPr>
            <a:xfrm>
              <a:off x="4318292" y="2142126"/>
              <a:ext cx="1214594" cy="1534657"/>
            </a:xfrm>
            <a:prstGeom prst="roundRect">
              <a:avLst>
                <a:gd name="adj" fmla="val 771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72000" rIns="0" bIns="0" rtlCol="0" anchor="t"/>
            <a:lstStyle/>
            <a:p>
              <a:pPr algn="ctr"/>
              <a:r>
                <a:rPr lang="es-ES_tradnl" sz="10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EJB </a:t>
              </a:r>
              <a:r>
                <a:rPr lang="es-ES_tradnl" sz="1000" b="1" dirty="0" err="1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Container</a:t>
              </a:r>
              <a:endParaRPr lang="es-ES_tradnl" sz="1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" name="Elipse 5"/>
            <p:cNvSpPr/>
            <p:nvPr/>
          </p:nvSpPr>
          <p:spPr>
            <a:xfrm>
              <a:off x="4450506" y="2495712"/>
              <a:ext cx="690596" cy="454002"/>
            </a:xfrm>
            <a:prstGeom prst="ellipse">
              <a:avLst/>
            </a:prstGeom>
            <a:solidFill>
              <a:srgbClr val="92C14E"/>
            </a:solidFill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Calibri" charset="0"/>
                  <a:ea typeface="Calibri" charset="0"/>
                  <a:cs typeface="Calibri" charset="0"/>
                </a:rPr>
                <a:t>enterprise bean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4767290" y="2820102"/>
              <a:ext cx="690596" cy="454002"/>
            </a:xfrm>
            <a:prstGeom prst="ellipse">
              <a:avLst/>
            </a:prstGeom>
            <a:solidFill>
              <a:srgbClr val="92C14E"/>
            </a:solidFill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Calibri" charset="0"/>
                  <a:ea typeface="Calibri" charset="0"/>
                  <a:cs typeface="Calibri" charset="0"/>
                </a:rPr>
                <a:t>enterprise bean</a:t>
              </a:r>
            </a:p>
          </p:txBody>
        </p:sp>
        <p:sp>
          <p:nvSpPr>
            <p:cNvPr id="23" name="Elipse 22"/>
            <p:cNvSpPr/>
            <p:nvPr/>
          </p:nvSpPr>
          <p:spPr>
            <a:xfrm>
              <a:off x="4502007" y="3152611"/>
              <a:ext cx="690596" cy="454002"/>
            </a:xfrm>
            <a:prstGeom prst="ellipse">
              <a:avLst/>
            </a:prstGeom>
            <a:solidFill>
              <a:srgbClr val="92C14E"/>
            </a:solidFill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Calibri" charset="0"/>
                  <a:ea typeface="Calibri" charset="0"/>
                  <a:cs typeface="Calibri" charset="0"/>
                </a:rPr>
                <a:t>enterprise bean</a:t>
              </a:r>
            </a:p>
          </p:txBody>
        </p:sp>
        <p:sp>
          <p:nvSpPr>
            <p:cNvPr id="24" name="Rectángulo redondeado 23"/>
            <p:cNvSpPr/>
            <p:nvPr/>
          </p:nvSpPr>
          <p:spPr>
            <a:xfrm>
              <a:off x="3766134" y="3699332"/>
              <a:ext cx="761105" cy="1134840"/>
            </a:xfrm>
            <a:prstGeom prst="roundRect">
              <a:avLst>
                <a:gd name="adj" fmla="val 771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72000" rIns="0" bIns="0" rtlCol="0" anchor="t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Web Container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(Servlets,</a:t>
              </a:r>
            </a:p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JSP Pages, HTML, XML)</a:t>
              </a:r>
            </a:p>
          </p:txBody>
        </p:sp>
        <p:sp>
          <p:nvSpPr>
            <p:cNvPr id="25" name="Rectángulo redondeado 24"/>
            <p:cNvSpPr/>
            <p:nvPr/>
          </p:nvSpPr>
          <p:spPr>
            <a:xfrm>
              <a:off x="4624709" y="4156866"/>
              <a:ext cx="908177" cy="760600"/>
            </a:xfrm>
            <a:prstGeom prst="roundRect">
              <a:avLst>
                <a:gd name="adj" fmla="val 771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72000" rIns="0" bIns="0" rtlCol="0" anchor="t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JNDI,</a:t>
              </a:r>
            </a:p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JMS,</a:t>
              </a:r>
            </a:p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sz="1000" b="1" dirty="0" err="1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JavaMail</a:t>
              </a:r>
              <a:endParaRPr lang="en-US" sz="1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6" name="Rectángulo redondeado 25"/>
            <p:cNvSpPr/>
            <p:nvPr/>
          </p:nvSpPr>
          <p:spPr>
            <a:xfrm>
              <a:off x="5975401" y="2647619"/>
              <a:ext cx="850627" cy="1527928"/>
            </a:xfrm>
            <a:prstGeom prst="roundRect">
              <a:avLst>
                <a:gd name="adj" fmla="val 771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72000" rIns="0" bIns="0" rtlCol="0" anchor="t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Enterprise </a:t>
              </a:r>
            </a:p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Information Systems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(RDBMS,</a:t>
              </a:r>
            </a:p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ERP, Legacy Applications)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/>
        </p:nvSpPr>
        <p:spPr>
          <a:xfrm>
            <a:off x="511331" y="920905"/>
            <a:ext cx="8164358" cy="81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s-PE" sz="1600" b="1" dirty="0">
                <a:latin typeface="Calibri" charset="0"/>
                <a:ea typeface="Calibri" charset="0"/>
                <a:cs typeface="Calibri" charset="0"/>
              </a:rPr>
              <a:t>APLICACIÓN WEB CON EJB</a:t>
            </a:r>
            <a:endParaRPr lang="es-PE" sz="1600" dirty="0">
              <a:solidFill>
                <a:schemeClr val="dk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s-PE" sz="16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rPr>
              <a:t>Una aplicación Web puede comunicarse con servidores de componentes de negocio, para manejar procesos de persistencia, transacción, seguridad, concurrencia, etc.</a:t>
            </a:r>
            <a:endParaRPr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GESTIÓN DE COMPONENTES WEB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981171" y="2297926"/>
            <a:ext cx="1521961" cy="593567"/>
          </a:xfrm>
          <a:prstGeom prst="roundRect">
            <a:avLst/>
          </a:prstGeom>
          <a:solidFill>
            <a:srgbClr val="00B1C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Browser </a:t>
            </a:r>
            <a:endParaRPr lang="en-US" sz="15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2683299" y="3161284"/>
            <a:ext cx="1521961" cy="593567"/>
          </a:xfrm>
          <a:prstGeom prst="roundRect">
            <a:avLst/>
          </a:prstGeom>
          <a:solidFill>
            <a:srgbClr val="92C14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Web Container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5010978" y="3186677"/>
            <a:ext cx="1521961" cy="593567"/>
          </a:xfrm>
          <a:prstGeom prst="roundRect">
            <a:avLst/>
          </a:prstGeom>
          <a:solidFill>
            <a:srgbClr val="92C14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EJB Container</a:t>
            </a:r>
          </a:p>
        </p:txBody>
      </p:sp>
      <p:sp>
        <p:nvSpPr>
          <p:cNvPr id="9" name="Flecha izquierda y derecha 8"/>
          <p:cNvSpPr/>
          <p:nvPr/>
        </p:nvSpPr>
        <p:spPr>
          <a:xfrm>
            <a:off x="4258502" y="3323579"/>
            <a:ext cx="705169" cy="287192"/>
          </a:xfrm>
          <a:prstGeom prst="leftRightArrow">
            <a:avLst/>
          </a:prstGeom>
          <a:solidFill>
            <a:srgbClr val="EE4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Flecha izquierda y arriba 1"/>
          <p:cNvSpPr/>
          <p:nvPr/>
        </p:nvSpPr>
        <p:spPr>
          <a:xfrm flipH="1">
            <a:off x="1584459" y="2969286"/>
            <a:ext cx="988254" cy="660215"/>
          </a:xfrm>
          <a:prstGeom prst="leftUpArrow">
            <a:avLst>
              <a:gd name="adj1" fmla="val 22749"/>
              <a:gd name="adj2" fmla="val 25000"/>
              <a:gd name="adj3" fmla="val 22749"/>
            </a:avLst>
          </a:prstGeom>
          <a:solidFill>
            <a:srgbClr val="EE4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Flecha izquierda y derecha 9"/>
          <p:cNvSpPr/>
          <p:nvPr/>
        </p:nvSpPr>
        <p:spPr>
          <a:xfrm>
            <a:off x="6586182" y="3323579"/>
            <a:ext cx="493218" cy="287192"/>
          </a:xfrm>
          <a:prstGeom prst="leftRightArrow">
            <a:avLst/>
          </a:prstGeom>
          <a:solidFill>
            <a:srgbClr val="EE4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Google Shape;119;p5"/>
          <p:cNvSpPr txBox="1">
            <a:spLocks/>
          </p:cNvSpPr>
          <p:nvPr/>
        </p:nvSpPr>
        <p:spPr>
          <a:xfrm>
            <a:off x="1156640" y="3506929"/>
            <a:ext cx="628220" cy="60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67"/>
            </a:pP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HTML,</a:t>
            </a:r>
          </a:p>
          <a:p>
            <a:pPr>
              <a:buSzPts val="2667"/>
            </a:pP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HTTP,</a:t>
            </a:r>
          </a:p>
          <a:p>
            <a:pPr>
              <a:buSzPts val="2667"/>
            </a:pP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XML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Google Shape;119;p5"/>
          <p:cNvSpPr txBox="1">
            <a:spLocks/>
          </p:cNvSpPr>
          <p:nvPr/>
        </p:nvSpPr>
        <p:spPr>
          <a:xfrm>
            <a:off x="2887715" y="3863458"/>
            <a:ext cx="1026040" cy="60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67"/>
            </a:pP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JSP Pages,</a:t>
            </a:r>
          </a:p>
          <a:p>
            <a:pPr>
              <a:buSzPts val="2667"/>
            </a:pP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Servlets,</a:t>
            </a:r>
          </a:p>
          <a:p>
            <a:pPr>
              <a:buSzPts val="2667"/>
            </a:pP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XML,</a:t>
            </a:r>
          </a:p>
          <a:p>
            <a:pPr>
              <a:buSzPts val="2667"/>
            </a:pPr>
            <a:r>
              <a:rPr lang="en-US" sz="1400" b="1" dirty="0" err="1">
                <a:latin typeface="Calibri" charset="0"/>
                <a:ea typeface="Calibri" charset="0"/>
                <a:cs typeface="Calibri" charset="0"/>
              </a:rPr>
              <a:t>JavaMail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Google Shape;119;p5"/>
          <p:cNvSpPr txBox="1">
            <a:spLocks/>
          </p:cNvSpPr>
          <p:nvPr/>
        </p:nvSpPr>
        <p:spPr>
          <a:xfrm>
            <a:off x="5128896" y="3863458"/>
            <a:ext cx="1933575" cy="81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67"/>
            </a:pP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Enterprise Beans,</a:t>
            </a:r>
          </a:p>
          <a:p>
            <a:pPr>
              <a:buSzPts val="2667"/>
            </a:pP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JMS,</a:t>
            </a:r>
          </a:p>
          <a:p>
            <a:pPr>
              <a:buSzPts val="2667"/>
            </a:pP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JTA,</a:t>
            </a:r>
          </a:p>
          <a:p>
            <a:pPr>
              <a:buSzPts val="2667"/>
            </a:pP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JDBC (or connectors)</a:t>
            </a:r>
          </a:p>
        </p:txBody>
      </p:sp>
      <p:sp>
        <p:nvSpPr>
          <p:cNvPr id="17" name="Google Shape;119;p5"/>
          <p:cNvSpPr txBox="1">
            <a:spLocks/>
          </p:cNvSpPr>
          <p:nvPr/>
        </p:nvSpPr>
        <p:spPr>
          <a:xfrm>
            <a:off x="7172139" y="2533554"/>
            <a:ext cx="890612" cy="40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667"/>
            </a:pP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EIS</a:t>
            </a:r>
          </a:p>
          <a:p>
            <a:pPr algn="ctr">
              <a:buSzPts val="2667"/>
            </a:pP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Resources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DA54518-B950-4243-A975-571BBCE55F59}"/>
              </a:ext>
            </a:extLst>
          </p:cNvPr>
          <p:cNvGrpSpPr/>
          <p:nvPr/>
        </p:nvGrpSpPr>
        <p:grpSpPr>
          <a:xfrm>
            <a:off x="7150021" y="3014330"/>
            <a:ext cx="1127592" cy="1295029"/>
            <a:chOff x="7232721" y="3400380"/>
            <a:chExt cx="1196119" cy="1373732"/>
          </a:xfrm>
        </p:grpSpPr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0A4054FB-DB39-FE41-9300-BFA6D5D9B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2721" y="3400380"/>
              <a:ext cx="677769" cy="931386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3A97F89C-FFD8-EC42-B51B-C9CBD0896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2505" y="3672996"/>
              <a:ext cx="663267" cy="911457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6BC80F6C-D6D8-C54A-A250-B06FE42A1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8131" y="3962364"/>
              <a:ext cx="590709" cy="81174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GESTIÓN DE COMPONENTES WEB</a:t>
            </a:r>
          </a:p>
        </p:txBody>
      </p:sp>
      <p:sp>
        <p:nvSpPr>
          <p:cNvPr id="6" name="Google Shape;127;p6"/>
          <p:cNvSpPr txBox="1"/>
          <p:nvPr/>
        </p:nvSpPr>
        <p:spPr>
          <a:xfrm>
            <a:off x="511331" y="920905"/>
            <a:ext cx="8164358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s-PE" sz="1600" b="1" dirty="0">
                <a:latin typeface="Calibri" charset="0"/>
                <a:ea typeface="Calibri" charset="0"/>
                <a:cs typeface="Calibri" charset="0"/>
              </a:rPr>
              <a:t>APLICACIONES EMPRESARIALES</a:t>
            </a:r>
            <a:endParaRPr sz="16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" name="Conector angular 2"/>
          <p:cNvCxnSpPr/>
          <p:nvPr/>
        </p:nvCxnSpPr>
        <p:spPr>
          <a:xfrm flipV="1">
            <a:off x="2617117" y="2773959"/>
            <a:ext cx="744955" cy="607166"/>
          </a:xfrm>
          <a:prstGeom prst="bentConnector3">
            <a:avLst>
              <a:gd name="adj1" fmla="val 67370"/>
            </a:avLst>
          </a:prstGeom>
          <a:ln w="19050">
            <a:solidFill>
              <a:srgbClr val="8087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/>
          <p:nvPr/>
        </p:nvCxnSpPr>
        <p:spPr>
          <a:xfrm flipV="1">
            <a:off x="4201295" y="2405639"/>
            <a:ext cx="907089" cy="561419"/>
          </a:xfrm>
          <a:prstGeom prst="bentConnector3">
            <a:avLst>
              <a:gd name="adj1" fmla="val 50000"/>
            </a:avLst>
          </a:prstGeom>
          <a:ln w="19050">
            <a:solidFill>
              <a:srgbClr val="8087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/>
          <p:nvPr/>
        </p:nvCxnSpPr>
        <p:spPr>
          <a:xfrm flipV="1">
            <a:off x="5515591" y="2405639"/>
            <a:ext cx="938514" cy="77636"/>
          </a:xfrm>
          <a:prstGeom prst="bentConnector3">
            <a:avLst>
              <a:gd name="adj1" fmla="val 50000"/>
            </a:avLst>
          </a:prstGeom>
          <a:ln w="19050">
            <a:solidFill>
              <a:srgbClr val="8087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3949402" y="1381125"/>
            <a:ext cx="3020518" cy="1242154"/>
            <a:chOff x="3575154" y="1373630"/>
            <a:chExt cx="3020518" cy="1242154"/>
          </a:xfrm>
        </p:grpSpPr>
        <p:cxnSp>
          <p:nvCxnSpPr>
            <p:cNvPr id="18" name="Conector angular 17"/>
            <p:cNvCxnSpPr/>
            <p:nvPr/>
          </p:nvCxnSpPr>
          <p:spPr>
            <a:xfrm>
              <a:off x="3575154" y="1381125"/>
              <a:ext cx="3020518" cy="627557"/>
            </a:xfrm>
            <a:prstGeom prst="bentConnector3">
              <a:avLst>
                <a:gd name="adj1" fmla="val 100124"/>
              </a:avLst>
            </a:prstGeom>
            <a:ln w="19050">
              <a:solidFill>
                <a:srgbClr val="8087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3580986" y="1373630"/>
              <a:ext cx="0" cy="1242154"/>
            </a:xfrm>
            <a:prstGeom prst="line">
              <a:avLst/>
            </a:prstGeom>
            <a:ln w="19050">
              <a:solidFill>
                <a:srgbClr val="8087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angular 31"/>
          <p:cNvCxnSpPr/>
          <p:nvPr/>
        </p:nvCxnSpPr>
        <p:spPr>
          <a:xfrm flipV="1">
            <a:off x="2690228" y="2797402"/>
            <a:ext cx="2981333" cy="872372"/>
          </a:xfrm>
          <a:prstGeom prst="bentConnector2">
            <a:avLst/>
          </a:prstGeom>
          <a:ln w="19050">
            <a:solidFill>
              <a:srgbClr val="8087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redondeado 6"/>
          <p:cNvSpPr/>
          <p:nvPr/>
        </p:nvSpPr>
        <p:spPr>
          <a:xfrm>
            <a:off x="1679406" y="3154909"/>
            <a:ext cx="1303132" cy="1851805"/>
          </a:xfrm>
          <a:prstGeom prst="roundRect">
            <a:avLst>
              <a:gd name="adj" fmla="val 10915"/>
            </a:avLst>
          </a:prstGeom>
          <a:solidFill>
            <a:srgbClr val="E3DCE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Application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Client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Container</a:t>
            </a:r>
          </a:p>
          <a:p>
            <a:pPr algn="ctr"/>
            <a:endParaRPr lang="en-US" sz="105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105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105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105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105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105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105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App Client</a:t>
            </a:r>
          </a:p>
        </p:txBody>
      </p:sp>
      <p:sp>
        <p:nvSpPr>
          <p:cNvPr id="37" name="Rectángulo redondeado 36"/>
          <p:cNvSpPr/>
          <p:nvPr/>
        </p:nvSpPr>
        <p:spPr>
          <a:xfrm>
            <a:off x="3405132" y="2136341"/>
            <a:ext cx="1473019" cy="957392"/>
          </a:xfrm>
          <a:prstGeom prst="roundRect">
            <a:avLst>
              <a:gd name="adj" fmla="val 13157"/>
            </a:avLst>
          </a:prstGeom>
          <a:solidFill>
            <a:srgbClr val="DDEE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Web Container</a:t>
            </a:r>
          </a:p>
          <a:p>
            <a:pPr algn="ctr"/>
            <a:endParaRPr lang="en-US" sz="105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105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105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105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105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105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Pentágono regular 37"/>
          <p:cNvSpPr/>
          <p:nvPr/>
        </p:nvSpPr>
        <p:spPr>
          <a:xfrm>
            <a:off x="4115482" y="2616883"/>
            <a:ext cx="651379" cy="379141"/>
          </a:xfrm>
          <a:prstGeom prst="pentagon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Servlets</a:t>
            </a:r>
          </a:p>
        </p:txBody>
      </p:sp>
      <p:sp>
        <p:nvSpPr>
          <p:cNvPr id="134" name="Google Shape;134;p7"/>
          <p:cNvSpPr/>
          <p:nvPr/>
        </p:nvSpPr>
        <p:spPr>
          <a:xfrm>
            <a:off x="3215420" y="1966924"/>
            <a:ext cx="1831189" cy="1280000"/>
          </a:xfrm>
          <a:prstGeom prst="ellipse">
            <a:avLst/>
          </a:prstGeom>
          <a:noFill/>
          <a:ln w="28575" cap="flat" cmpd="sng">
            <a:solidFill>
              <a:srgbClr val="EE463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" name="Agrupar 38"/>
          <p:cNvGrpSpPr/>
          <p:nvPr/>
        </p:nvGrpSpPr>
        <p:grpSpPr>
          <a:xfrm>
            <a:off x="5108908" y="1526831"/>
            <a:ext cx="1125305" cy="1240591"/>
            <a:chOff x="4392613" y="3604614"/>
            <a:chExt cx="1125305" cy="1240591"/>
          </a:xfrm>
        </p:grpSpPr>
        <p:sp>
          <p:nvSpPr>
            <p:cNvPr id="42" name="Rectángulo redondeado 41"/>
            <p:cNvSpPr/>
            <p:nvPr/>
          </p:nvSpPr>
          <p:spPr>
            <a:xfrm>
              <a:off x="4392613" y="3604614"/>
              <a:ext cx="1125305" cy="1240591"/>
            </a:xfrm>
            <a:prstGeom prst="roundRect">
              <a:avLst>
                <a:gd name="adj" fmla="val 10915"/>
              </a:avLst>
            </a:prstGeom>
            <a:solidFill>
              <a:srgbClr val="FFEDB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05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EJB Container</a:t>
              </a:r>
              <a:endParaRPr lang="en-US" sz="105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" name="Rectángulo redondeado 42"/>
            <p:cNvSpPr/>
            <p:nvPr/>
          </p:nvSpPr>
          <p:spPr>
            <a:xfrm>
              <a:off x="4480855" y="3941956"/>
              <a:ext cx="948821" cy="334536"/>
            </a:xfrm>
            <a:prstGeom prst="roundRect">
              <a:avLst>
                <a:gd name="adj" fmla="val 1535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Entity </a:t>
              </a: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Components</a:t>
              </a:r>
            </a:p>
          </p:txBody>
        </p:sp>
        <p:sp>
          <p:nvSpPr>
            <p:cNvPr id="44" name="Rectángulo redondeado 43"/>
            <p:cNvSpPr/>
            <p:nvPr/>
          </p:nvSpPr>
          <p:spPr>
            <a:xfrm>
              <a:off x="4480855" y="4365702"/>
              <a:ext cx="948821" cy="334536"/>
            </a:xfrm>
            <a:prstGeom prst="roundRect">
              <a:avLst>
                <a:gd name="adj" fmla="val 1535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EJB </a:t>
              </a: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Components</a:t>
              </a:r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924350F1-BE73-1243-947C-BA7A14FA6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298" y="3871076"/>
            <a:ext cx="763348" cy="681054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5C8D40BA-4B92-714A-A059-5AE3437BDFE3}"/>
              </a:ext>
            </a:extLst>
          </p:cNvPr>
          <p:cNvGrpSpPr/>
          <p:nvPr/>
        </p:nvGrpSpPr>
        <p:grpSpPr>
          <a:xfrm>
            <a:off x="6605333" y="2075517"/>
            <a:ext cx="729173" cy="1002025"/>
            <a:chOff x="6620719" y="3075048"/>
            <a:chExt cx="729173" cy="1002025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67E9E2D6-F665-354F-B71D-D1A19299A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0719" y="3075048"/>
              <a:ext cx="729173" cy="1002025"/>
            </a:xfrm>
            <a:prstGeom prst="rect">
              <a:avLst/>
            </a:prstGeom>
          </p:spPr>
        </p:pic>
        <p:sp>
          <p:nvSpPr>
            <p:cNvPr id="26" name="Rectángulo redondeado 25">
              <a:extLst>
                <a:ext uri="{FF2B5EF4-FFF2-40B4-BE49-F238E27FC236}">
                  <a16:creationId xmlns:a16="http://schemas.microsoft.com/office/drawing/2014/main" id="{1762AFC6-5FE3-B14E-824D-6AA374573A91}"/>
                </a:ext>
              </a:extLst>
            </p:cNvPr>
            <p:cNvSpPr/>
            <p:nvPr/>
          </p:nvSpPr>
          <p:spPr>
            <a:xfrm>
              <a:off x="6721439" y="3542296"/>
              <a:ext cx="521417" cy="25495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_tradnl" sz="1000" b="1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Database</a:t>
              </a:r>
              <a:endParaRPr lang="es-ES_tradnl" sz="1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2CF6BB9B-FACB-714B-BBEA-20515F418304}"/>
              </a:ext>
            </a:extLst>
          </p:cNvPr>
          <p:cNvGrpSpPr/>
          <p:nvPr/>
        </p:nvGrpSpPr>
        <p:grpSpPr>
          <a:xfrm>
            <a:off x="3552232" y="2401396"/>
            <a:ext cx="469900" cy="609600"/>
            <a:chOff x="3791323" y="4056591"/>
            <a:chExt cx="469900" cy="609600"/>
          </a:xfrm>
        </p:grpSpPr>
        <p:sp>
          <p:nvSpPr>
            <p:cNvPr id="41" name="Google Shape;119;p5"/>
            <p:cNvSpPr txBox="1">
              <a:spLocks/>
            </p:cNvSpPr>
            <p:nvPr/>
          </p:nvSpPr>
          <p:spPr>
            <a:xfrm>
              <a:off x="3821329" y="4254642"/>
              <a:ext cx="409888" cy="245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buSzPts val="2667"/>
              </a:pPr>
              <a:r>
                <a:rPr lang="en-US" sz="900" b="1" dirty="0">
                  <a:latin typeface="Calibri" charset="0"/>
                  <a:ea typeface="Calibri" charset="0"/>
                  <a:cs typeface="Calibri" charset="0"/>
                </a:rPr>
                <a:t>JSP</a:t>
              </a:r>
            </a:p>
            <a:p>
              <a:pPr algn="ctr">
                <a:buSzPts val="2667"/>
              </a:pPr>
              <a:r>
                <a:rPr lang="en-US" sz="900" b="1" dirty="0">
                  <a:latin typeface="Calibri" charset="0"/>
                  <a:ea typeface="Calibri" charset="0"/>
                  <a:cs typeface="Calibri" charset="0"/>
                </a:rPr>
                <a:t>Pages</a:t>
              </a:r>
            </a:p>
          </p:txBody>
        </p: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9E3D43B-C221-E64A-A03B-2781A6269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91323" y="4056591"/>
              <a:ext cx="469900" cy="609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redondeado 35"/>
          <p:cNvSpPr/>
          <p:nvPr/>
        </p:nvSpPr>
        <p:spPr>
          <a:xfrm>
            <a:off x="2149071" y="1986615"/>
            <a:ext cx="4089271" cy="1067574"/>
          </a:xfrm>
          <a:prstGeom prst="roundRect">
            <a:avLst>
              <a:gd name="adj" fmla="val 5797"/>
            </a:avLst>
          </a:prstGeom>
          <a:solidFill>
            <a:srgbClr val="E8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9" name="Rectángulo redondeado 48"/>
          <p:cNvSpPr/>
          <p:nvPr/>
        </p:nvSpPr>
        <p:spPr>
          <a:xfrm>
            <a:off x="2292349" y="2076450"/>
            <a:ext cx="1063625" cy="914400"/>
          </a:xfrm>
          <a:prstGeom prst="roundRect">
            <a:avLst>
              <a:gd name="adj" fmla="val 7282"/>
            </a:avLst>
          </a:prstGeom>
          <a:solidFill>
            <a:srgbClr val="DDEEC7"/>
          </a:solidFill>
          <a:ln>
            <a:solidFill>
              <a:srgbClr val="8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1" name="Google Shape;141;p8"/>
          <p:cNvSpPr txBox="1"/>
          <p:nvPr/>
        </p:nvSpPr>
        <p:spPr>
          <a:xfrm>
            <a:off x="509802" y="920905"/>
            <a:ext cx="8165885" cy="81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s-PE" sz="1600" b="1" dirty="0">
                <a:latin typeface="Calibri" charset="0"/>
                <a:ea typeface="Calibri" charset="0"/>
                <a:cs typeface="Calibri" charset="0"/>
              </a:rPr>
              <a:t>CONTENEDORES</a:t>
            </a:r>
            <a:endParaRPr lang="es-PE" sz="1600" b="1" dirty="0">
              <a:solidFill>
                <a:schemeClr val="dk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s-PE" sz="1600" b="1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rPr>
              <a:t>Servidores de aplicaciones Java EE:</a:t>
            </a:r>
            <a:r>
              <a:rPr lang="es-PE" sz="16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rPr>
              <a:t> GlassFish, JBoss, WebLogic Application Server, WebSphere Application Server, Oracle Application Server (OAS), Oracle Containers for Java (OC4J).</a:t>
            </a:r>
            <a:endParaRPr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GESTIÓN DE COMPONENTES WEB</a:t>
            </a:r>
          </a:p>
        </p:txBody>
      </p:sp>
      <p:sp>
        <p:nvSpPr>
          <p:cNvPr id="7" name="Google Shape;119;p5"/>
          <p:cNvSpPr txBox="1">
            <a:spLocks/>
          </p:cNvSpPr>
          <p:nvPr/>
        </p:nvSpPr>
        <p:spPr>
          <a:xfrm>
            <a:off x="2336800" y="2724151"/>
            <a:ext cx="971550" cy="225424"/>
          </a:xfrm>
          <a:prstGeom prst="rect">
            <a:avLst/>
          </a:prstGeom>
          <a:solidFill>
            <a:srgbClr val="E0F2D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900"/>
              </a:lnSpc>
              <a:buSzPts val="2667"/>
            </a:pPr>
            <a:r>
              <a:rPr lang="en-US" sz="1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Application Client Container</a:t>
            </a:r>
          </a:p>
        </p:txBody>
      </p:sp>
      <p:sp>
        <p:nvSpPr>
          <p:cNvPr id="8" name="Google Shape;119;p5"/>
          <p:cNvSpPr txBox="1">
            <a:spLocks/>
          </p:cNvSpPr>
          <p:nvPr/>
        </p:nvSpPr>
        <p:spPr>
          <a:xfrm>
            <a:off x="4064000" y="2705101"/>
            <a:ext cx="971550" cy="123824"/>
          </a:xfrm>
          <a:prstGeom prst="rect">
            <a:avLst/>
          </a:prstGeom>
          <a:solidFill>
            <a:srgbClr val="E8F4F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900"/>
              </a:lnSpc>
              <a:buSzPts val="2667"/>
            </a:pPr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Web Browser</a:t>
            </a:r>
          </a:p>
        </p:txBody>
      </p:sp>
      <p:sp>
        <p:nvSpPr>
          <p:cNvPr id="20" name="Google Shape;119;p5"/>
          <p:cNvSpPr txBox="1">
            <a:spLocks/>
          </p:cNvSpPr>
          <p:nvPr/>
        </p:nvSpPr>
        <p:spPr>
          <a:xfrm>
            <a:off x="6681497" y="3695700"/>
            <a:ext cx="511174" cy="301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ts val="900"/>
              </a:lnSpc>
              <a:buSzPts val="2667"/>
            </a:pPr>
            <a:r>
              <a:rPr lang="en-US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Java EE </a:t>
            </a:r>
          </a:p>
          <a:p>
            <a:pPr>
              <a:lnSpc>
                <a:spcPts val="900"/>
              </a:lnSpc>
              <a:buSzPts val="2667"/>
            </a:pPr>
            <a:r>
              <a:rPr lang="en-US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Server</a:t>
            </a:r>
          </a:p>
        </p:txBody>
      </p:sp>
      <p:sp>
        <p:nvSpPr>
          <p:cNvPr id="21" name="Google Shape;119;p5"/>
          <p:cNvSpPr txBox="1">
            <a:spLocks/>
          </p:cNvSpPr>
          <p:nvPr/>
        </p:nvSpPr>
        <p:spPr>
          <a:xfrm>
            <a:off x="6681497" y="2400300"/>
            <a:ext cx="511174" cy="301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ts val="900"/>
              </a:lnSpc>
              <a:buSzPts val="2667"/>
            </a:pPr>
            <a:r>
              <a:rPr lang="en-US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Client </a:t>
            </a:r>
          </a:p>
          <a:p>
            <a:pPr>
              <a:lnSpc>
                <a:spcPts val="900"/>
              </a:lnSpc>
              <a:buSzPts val="2667"/>
            </a:pPr>
            <a:r>
              <a:rPr lang="en-US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Machine</a:t>
            </a:r>
          </a:p>
        </p:txBody>
      </p:sp>
      <p:sp>
        <p:nvSpPr>
          <p:cNvPr id="25" name="Google Shape;119;p5"/>
          <p:cNvSpPr txBox="1">
            <a:spLocks/>
          </p:cNvSpPr>
          <p:nvPr/>
        </p:nvSpPr>
        <p:spPr>
          <a:xfrm>
            <a:off x="3616325" y="3365501"/>
            <a:ext cx="323851" cy="307974"/>
          </a:xfrm>
          <a:prstGeom prst="rect">
            <a:avLst/>
          </a:prstGeom>
          <a:solidFill>
            <a:srgbClr val="FBFFC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900"/>
              </a:lnSpc>
              <a:buSzPts val="2667"/>
            </a:pP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" name="Rectángulo redondeado 39"/>
          <p:cNvSpPr/>
          <p:nvPr/>
        </p:nvSpPr>
        <p:spPr>
          <a:xfrm>
            <a:off x="2146300" y="3119172"/>
            <a:ext cx="4082758" cy="1373919"/>
          </a:xfrm>
          <a:prstGeom prst="roundRect">
            <a:avLst>
              <a:gd name="adj" fmla="val 5797"/>
            </a:avLst>
          </a:prstGeom>
          <a:solidFill>
            <a:srgbClr val="C3F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3" name="Rectángulo redondeado 42"/>
          <p:cNvSpPr/>
          <p:nvPr/>
        </p:nvSpPr>
        <p:spPr>
          <a:xfrm>
            <a:off x="2828925" y="3835400"/>
            <a:ext cx="3330575" cy="575141"/>
          </a:xfrm>
          <a:prstGeom prst="roundRect">
            <a:avLst>
              <a:gd name="adj" fmla="val 9165"/>
            </a:avLst>
          </a:prstGeom>
          <a:solidFill>
            <a:srgbClr val="BEDCFC"/>
          </a:solidFill>
          <a:ln>
            <a:solidFill>
              <a:srgbClr val="8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4" name="Rectángulo redondeado 43"/>
          <p:cNvSpPr/>
          <p:nvPr/>
        </p:nvSpPr>
        <p:spPr>
          <a:xfrm>
            <a:off x="3544888" y="3959225"/>
            <a:ext cx="792162" cy="362416"/>
          </a:xfrm>
          <a:prstGeom prst="roundRect">
            <a:avLst>
              <a:gd name="adj" fmla="val 16310"/>
            </a:avLst>
          </a:prstGeom>
          <a:solidFill>
            <a:srgbClr val="FBFFC2"/>
          </a:solidFill>
          <a:ln>
            <a:solidFill>
              <a:srgbClr val="8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5" name="Rectángulo redondeado 44"/>
          <p:cNvSpPr/>
          <p:nvPr/>
        </p:nvSpPr>
        <p:spPr>
          <a:xfrm>
            <a:off x="4506913" y="3959225"/>
            <a:ext cx="792162" cy="362416"/>
          </a:xfrm>
          <a:prstGeom prst="roundRect">
            <a:avLst>
              <a:gd name="adj" fmla="val 16310"/>
            </a:avLst>
          </a:prstGeom>
          <a:solidFill>
            <a:srgbClr val="FBFFC2"/>
          </a:solidFill>
          <a:ln>
            <a:solidFill>
              <a:srgbClr val="8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3" name="Agrupar 2"/>
          <p:cNvGrpSpPr/>
          <p:nvPr/>
        </p:nvGrpSpPr>
        <p:grpSpPr>
          <a:xfrm>
            <a:off x="3603625" y="4010025"/>
            <a:ext cx="565150" cy="257175"/>
            <a:chOff x="3590925" y="4003675"/>
            <a:chExt cx="577850" cy="257175"/>
          </a:xfrm>
        </p:grpSpPr>
        <p:sp>
          <p:nvSpPr>
            <p:cNvPr id="12" name="Google Shape;119;p5"/>
            <p:cNvSpPr txBox="1">
              <a:spLocks/>
            </p:cNvSpPr>
            <p:nvPr/>
          </p:nvSpPr>
          <p:spPr>
            <a:xfrm>
              <a:off x="3590925" y="4003675"/>
              <a:ext cx="577850" cy="139700"/>
            </a:xfrm>
            <a:prstGeom prst="rect">
              <a:avLst/>
            </a:prstGeom>
            <a:solidFill>
              <a:srgbClr val="FBFFC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ts val="900"/>
                </a:lnSpc>
                <a:buSzPts val="2667"/>
              </a:pPr>
              <a:r>
                <a:rPr lang="en-US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Enterprise</a:t>
              </a:r>
            </a:p>
          </p:txBody>
        </p:sp>
        <p:sp>
          <p:nvSpPr>
            <p:cNvPr id="13" name="Google Shape;119;p5"/>
            <p:cNvSpPr txBox="1">
              <a:spLocks/>
            </p:cNvSpPr>
            <p:nvPr/>
          </p:nvSpPr>
          <p:spPr>
            <a:xfrm>
              <a:off x="3676650" y="4143375"/>
              <a:ext cx="355600" cy="117475"/>
            </a:xfrm>
            <a:prstGeom prst="rect">
              <a:avLst/>
            </a:prstGeom>
            <a:solidFill>
              <a:srgbClr val="FBFFC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ts val="900"/>
                </a:lnSpc>
                <a:buSzPts val="2667"/>
              </a:pPr>
              <a:r>
                <a:rPr lang="en-US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Bean</a:t>
              </a: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4565650" y="4010025"/>
            <a:ext cx="565150" cy="257175"/>
            <a:chOff x="3590925" y="4003675"/>
            <a:chExt cx="577850" cy="257175"/>
          </a:xfrm>
        </p:grpSpPr>
        <p:sp>
          <p:nvSpPr>
            <p:cNvPr id="16" name="Google Shape;119;p5"/>
            <p:cNvSpPr txBox="1">
              <a:spLocks/>
            </p:cNvSpPr>
            <p:nvPr/>
          </p:nvSpPr>
          <p:spPr>
            <a:xfrm>
              <a:off x="3590925" y="4003675"/>
              <a:ext cx="577850" cy="139700"/>
            </a:xfrm>
            <a:prstGeom prst="rect">
              <a:avLst/>
            </a:prstGeom>
            <a:solidFill>
              <a:srgbClr val="FBFFC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ts val="900"/>
                </a:lnSpc>
                <a:buSzPts val="2667"/>
              </a:pPr>
              <a:r>
                <a:rPr lang="en-US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Enterprise</a:t>
              </a:r>
            </a:p>
          </p:txBody>
        </p:sp>
        <p:sp>
          <p:nvSpPr>
            <p:cNvPr id="17" name="Google Shape;119;p5"/>
            <p:cNvSpPr txBox="1">
              <a:spLocks/>
            </p:cNvSpPr>
            <p:nvPr/>
          </p:nvSpPr>
          <p:spPr>
            <a:xfrm>
              <a:off x="3676650" y="4143375"/>
              <a:ext cx="355600" cy="117475"/>
            </a:xfrm>
            <a:prstGeom prst="rect">
              <a:avLst/>
            </a:prstGeom>
            <a:solidFill>
              <a:srgbClr val="FBFFC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ts val="900"/>
                </a:lnSpc>
                <a:buSzPts val="2667"/>
              </a:pPr>
              <a:r>
                <a:rPr lang="en-US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Bean</a:t>
              </a:r>
            </a:p>
          </p:txBody>
        </p:sp>
      </p:grpSp>
      <p:sp>
        <p:nvSpPr>
          <p:cNvPr id="18" name="Google Shape;119;p5"/>
          <p:cNvSpPr txBox="1">
            <a:spLocks/>
          </p:cNvSpPr>
          <p:nvPr/>
        </p:nvSpPr>
        <p:spPr>
          <a:xfrm>
            <a:off x="5508626" y="3997324"/>
            <a:ext cx="609600" cy="276225"/>
          </a:xfrm>
          <a:prstGeom prst="rect">
            <a:avLst/>
          </a:prstGeom>
          <a:solidFill>
            <a:srgbClr val="BEDCF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900"/>
              </a:lnSpc>
              <a:buSzPts val="2667"/>
            </a:pPr>
            <a:r>
              <a:rPr lang="en-US" sz="1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EJB</a:t>
            </a:r>
          </a:p>
          <a:p>
            <a:pPr algn="ctr">
              <a:lnSpc>
                <a:spcPts val="900"/>
              </a:lnSpc>
              <a:buSzPts val="2667"/>
            </a:pPr>
            <a:r>
              <a:rPr lang="en-US" sz="1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Container</a:t>
            </a:r>
          </a:p>
        </p:txBody>
      </p:sp>
      <p:sp>
        <p:nvSpPr>
          <p:cNvPr id="46" name="Rectángulo redondeado 45"/>
          <p:cNvSpPr/>
          <p:nvPr/>
        </p:nvSpPr>
        <p:spPr>
          <a:xfrm>
            <a:off x="3495675" y="3213100"/>
            <a:ext cx="2663825" cy="575141"/>
          </a:xfrm>
          <a:prstGeom prst="roundRect">
            <a:avLst>
              <a:gd name="adj" fmla="val 9165"/>
            </a:avLst>
          </a:prstGeom>
          <a:solidFill>
            <a:srgbClr val="F8D86D"/>
          </a:solidFill>
          <a:ln>
            <a:solidFill>
              <a:srgbClr val="8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7" name="Rectángulo redondeado 46"/>
          <p:cNvSpPr/>
          <p:nvPr/>
        </p:nvSpPr>
        <p:spPr>
          <a:xfrm>
            <a:off x="3575050" y="3333750"/>
            <a:ext cx="946149" cy="362416"/>
          </a:xfrm>
          <a:prstGeom prst="roundRect">
            <a:avLst>
              <a:gd name="adj" fmla="val 16310"/>
            </a:avLst>
          </a:prstGeom>
          <a:solidFill>
            <a:srgbClr val="FBFFC2"/>
          </a:solidFill>
          <a:ln>
            <a:solidFill>
              <a:srgbClr val="8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8" name="Rectángulo redondeado 47"/>
          <p:cNvSpPr/>
          <p:nvPr/>
        </p:nvSpPr>
        <p:spPr>
          <a:xfrm>
            <a:off x="4578350" y="3333750"/>
            <a:ext cx="946149" cy="362416"/>
          </a:xfrm>
          <a:prstGeom prst="roundRect">
            <a:avLst>
              <a:gd name="adj" fmla="val 16310"/>
            </a:avLst>
          </a:prstGeom>
          <a:solidFill>
            <a:srgbClr val="FBFFC2"/>
          </a:solidFill>
          <a:ln>
            <a:solidFill>
              <a:srgbClr val="8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Google Shape;119;p5"/>
          <p:cNvSpPr txBox="1">
            <a:spLocks/>
          </p:cNvSpPr>
          <p:nvPr/>
        </p:nvSpPr>
        <p:spPr>
          <a:xfrm>
            <a:off x="3994150" y="3463926"/>
            <a:ext cx="441325" cy="123824"/>
          </a:xfrm>
          <a:prstGeom prst="rect">
            <a:avLst/>
          </a:prstGeom>
          <a:solidFill>
            <a:srgbClr val="FBFFC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900"/>
              </a:lnSpc>
              <a:buSzPts val="2667"/>
            </a:pPr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Servlet </a:t>
            </a:r>
          </a:p>
        </p:txBody>
      </p:sp>
      <p:sp>
        <p:nvSpPr>
          <p:cNvPr id="10" name="Google Shape;119;p5"/>
          <p:cNvSpPr txBox="1">
            <a:spLocks/>
          </p:cNvSpPr>
          <p:nvPr/>
        </p:nvSpPr>
        <p:spPr>
          <a:xfrm>
            <a:off x="5038725" y="3381374"/>
            <a:ext cx="441325" cy="276225"/>
          </a:xfrm>
          <a:prstGeom prst="rect">
            <a:avLst/>
          </a:prstGeom>
          <a:solidFill>
            <a:srgbClr val="FBFFC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900"/>
              </a:lnSpc>
              <a:buSzPts val="2667"/>
            </a:pPr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JSP</a:t>
            </a:r>
          </a:p>
          <a:p>
            <a:pPr algn="ctr">
              <a:lnSpc>
                <a:spcPts val="900"/>
              </a:lnSpc>
              <a:buSzPts val="2667"/>
            </a:pPr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Page</a:t>
            </a:r>
          </a:p>
        </p:txBody>
      </p:sp>
      <p:sp>
        <p:nvSpPr>
          <p:cNvPr id="11" name="Google Shape;119;p5"/>
          <p:cNvSpPr txBox="1">
            <a:spLocks/>
          </p:cNvSpPr>
          <p:nvPr/>
        </p:nvSpPr>
        <p:spPr>
          <a:xfrm>
            <a:off x="5562601" y="3381374"/>
            <a:ext cx="555625" cy="276225"/>
          </a:xfrm>
          <a:prstGeom prst="rect">
            <a:avLst/>
          </a:prstGeom>
          <a:solidFill>
            <a:srgbClr val="F8DA6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900"/>
              </a:lnSpc>
              <a:buSzPts val="2667"/>
            </a:pPr>
            <a:r>
              <a:rPr lang="en-US" sz="1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Web Container</a:t>
            </a:r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4545013" y="2832100"/>
            <a:ext cx="0" cy="527050"/>
          </a:xfrm>
          <a:prstGeom prst="straightConnector1">
            <a:avLst/>
          </a:prstGeom>
          <a:ln w="38100">
            <a:solidFill>
              <a:srgbClr val="8087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redondeado 49"/>
          <p:cNvSpPr/>
          <p:nvPr/>
        </p:nvSpPr>
        <p:spPr>
          <a:xfrm>
            <a:off x="4235450" y="2136775"/>
            <a:ext cx="631825" cy="533400"/>
          </a:xfrm>
          <a:prstGeom prst="roundRect">
            <a:avLst>
              <a:gd name="adj" fmla="val 0"/>
            </a:avLst>
          </a:prstGeom>
          <a:solidFill>
            <a:srgbClr val="BFDCFB"/>
          </a:solidFill>
          <a:ln w="19050">
            <a:solidFill>
              <a:srgbClr val="8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41" name="Agrupar 40"/>
          <p:cNvGrpSpPr/>
          <p:nvPr/>
        </p:nvGrpSpPr>
        <p:grpSpPr>
          <a:xfrm>
            <a:off x="3678951" y="3339425"/>
            <a:ext cx="276706" cy="315000"/>
            <a:chOff x="3678951" y="3339425"/>
            <a:chExt cx="276706" cy="315000"/>
          </a:xfrm>
        </p:grpSpPr>
        <p:sp>
          <p:nvSpPr>
            <p:cNvPr id="4" name="Elipse 3"/>
            <p:cNvSpPr/>
            <p:nvPr/>
          </p:nvSpPr>
          <p:spPr>
            <a:xfrm rot="19407782">
              <a:off x="3678951" y="3385766"/>
              <a:ext cx="213119" cy="268659"/>
            </a:xfrm>
            <a:prstGeom prst="ellipse">
              <a:avLst/>
            </a:prstGeom>
            <a:noFill/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39" name="Imagen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594699">
              <a:off x="3741549" y="3339425"/>
              <a:ext cx="214108" cy="274741"/>
            </a:xfrm>
            <a:prstGeom prst="rect">
              <a:avLst/>
            </a:prstGeom>
          </p:spPr>
        </p:pic>
      </p:grpSp>
      <p:pic>
        <p:nvPicPr>
          <p:cNvPr id="52" name="Imagen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350" y="3146426"/>
            <a:ext cx="326339" cy="996950"/>
          </a:xfrm>
          <a:prstGeom prst="rect">
            <a:avLst/>
          </a:prstGeom>
        </p:spPr>
      </p:pic>
      <p:sp>
        <p:nvSpPr>
          <p:cNvPr id="53" name="Triángulo 52"/>
          <p:cNvSpPr/>
          <p:nvPr/>
        </p:nvSpPr>
        <p:spPr>
          <a:xfrm rot="1009738">
            <a:off x="2463800" y="3073400"/>
            <a:ext cx="114300" cy="101600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6" name="Triángulo 55"/>
          <p:cNvSpPr/>
          <p:nvPr/>
        </p:nvSpPr>
        <p:spPr>
          <a:xfrm rot="7483233">
            <a:off x="2714625" y="4092575"/>
            <a:ext cx="114300" cy="101600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275" y="3508374"/>
            <a:ext cx="211931" cy="282575"/>
          </a:xfrm>
          <a:prstGeom prst="rect">
            <a:avLst/>
          </a:prstGeom>
        </p:spPr>
      </p:pic>
      <p:sp>
        <p:nvSpPr>
          <p:cNvPr id="58" name="Triángulo 57"/>
          <p:cNvSpPr/>
          <p:nvPr/>
        </p:nvSpPr>
        <p:spPr>
          <a:xfrm rot="5400000">
            <a:off x="3375025" y="3479800"/>
            <a:ext cx="114300" cy="101600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Triángulo 58"/>
          <p:cNvSpPr/>
          <p:nvPr/>
        </p:nvSpPr>
        <p:spPr>
          <a:xfrm rot="11615981">
            <a:off x="3162300" y="3721101"/>
            <a:ext cx="114300" cy="101600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19B0DB2-EFB5-C847-A265-DE4B8DFEF9A3}"/>
              </a:ext>
            </a:extLst>
          </p:cNvPr>
          <p:cNvSpPr/>
          <p:nvPr/>
        </p:nvSpPr>
        <p:spPr>
          <a:xfrm>
            <a:off x="4293441" y="2258750"/>
            <a:ext cx="520784" cy="37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E6CA5DFA-C61D-4840-B14C-698D1A87D601}"/>
              </a:ext>
            </a:extLst>
          </p:cNvPr>
          <p:cNvSpPr/>
          <p:nvPr/>
        </p:nvSpPr>
        <p:spPr>
          <a:xfrm>
            <a:off x="4291633" y="2181510"/>
            <a:ext cx="90834" cy="45956"/>
          </a:xfrm>
          <a:prstGeom prst="rect">
            <a:avLst/>
          </a:prstGeom>
          <a:solidFill>
            <a:srgbClr val="678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8527DFE2-E886-5041-A59F-F086DC7594FA}"/>
              </a:ext>
            </a:extLst>
          </p:cNvPr>
          <p:cNvSpPr/>
          <p:nvPr/>
        </p:nvSpPr>
        <p:spPr>
          <a:xfrm>
            <a:off x="4418801" y="2181510"/>
            <a:ext cx="90834" cy="45956"/>
          </a:xfrm>
          <a:prstGeom prst="rect">
            <a:avLst/>
          </a:prstGeom>
          <a:solidFill>
            <a:srgbClr val="678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EDE82258-16B2-0743-B808-7ABA81F8978C}"/>
              </a:ext>
            </a:extLst>
          </p:cNvPr>
          <p:cNvSpPr/>
          <p:nvPr/>
        </p:nvSpPr>
        <p:spPr>
          <a:xfrm>
            <a:off x="4715527" y="2181510"/>
            <a:ext cx="90834" cy="45956"/>
          </a:xfrm>
          <a:prstGeom prst="rect">
            <a:avLst/>
          </a:prstGeom>
          <a:solidFill>
            <a:srgbClr val="678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503004EF-4633-134C-AE80-EC0DEC76A7AB}"/>
              </a:ext>
            </a:extLst>
          </p:cNvPr>
          <p:cNvGrpSpPr/>
          <p:nvPr/>
        </p:nvGrpSpPr>
        <p:grpSpPr>
          <a:xfrm>
            <a:off x="2437576" y="2157124"/>
            <a:ext cx="742970" cy="533400"/>
            <a:chOff x="7354689" y="3867028"/>
            <a:chExt cx="742970" cy="533400"/>
          </a:xfrm>
        </p:grpSpPr>
        <p:sp>
          <p:nvSpPr>
            <p:cNvPr id="62" name="Rectángulo redondeado 61">
              <a:extLst>
                <a:ext uri="{FF2B5EF4-FFF2-40B4-BE49-F238E27FC236}">
                  <a16:creationId xmlns:a16="http://schemas.microsoft.com/office/drawing/2014/main" id="{DA08EDB2-7869-294B-AA2F-D3A533F8C831}"/>
                </a:ext>
              </a:extLst>
            </p:cNvPr>
            <p:cNvSpPr/>
            <p:nvPr/>
          </p:nvSpPr>
          <p:spPr>
            <a:xfrm>
              <a:off x="7354689" y="3867028"/>
              <a:ext cx="742970" cy="533400"/>
            </a:xfrm>
            <a:prstGeom prst="roundRect">
              <a:avLst>
                <a:gd name="adj" fmla="val 0"/>
              </a:avLst>
            </a:prstGeom>
            <a:solidFill>
              <a:srgbClr val="D3D3FF"/>
            </a:solidFill>
            <a:ln w="19050">
              <a:solidFill>
                <a:srgbClr val="8087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066CE6C5-7FC0-2C4A-8CE7-A158D35DE39A}"/>
                </a:ext>
              </a:extLst>
            </p:cNvPr>
            <p:cNvSpPr/>
            <p:nvPr/>
          </p:nvSpPr>
          <p:spPr>
            <a:xfrm>
              <a:off x="7362825" y="3993608"/>
              <a:ext cx="730858" cy="394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DA36D4FC-9FEB-DA48-94E5-B1EA57427AD0}"/>
                </a:ext>
              </a:extLst>
            </p:cNvPr>
            <p:cNvSpPr/>
            <p:nvPr/>
          </p:nvSpPr>
          <p:spPr>
            <a:xfrm>
              <a:off x="8020820" y="3908844"/>
              <a:ext cx="45719" cy="53014"/>
            </a:xfrm>
            <a:prstGeom prst="rect">
              <a:avLst/>
            </a:prstGeom>
            <a:solidFill>
              <a:srgbClr val="4D59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6" name="Google Shape;119;p5"/>
          <p:cNvSpPr txBox="1">
            <a:spLocks/>
          </p:cNvSpPr>
          <p:nvPr/>
        </p:nvSpPr>
        <p:spPr>
          <a:xfrm>
            <a:off x="2500298" y="2333626"/>
            <a:ext cx="625474" cy="295274"/>
          </a:xfrm>
          <a:prstGeom prst="rect">
            <a:avLst/>
          </a:prstGeom>
          <a:solidFill>
            <a:srgbClr val="20507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900"/>
              </a:lnSpc>
              <a:buSzPts val="2667"/>
            </a:pPr>
            <a:r>
              <a:rPr lang="en-US" sz="8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Application Client</a:t>
            </a:r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5F71C398-EFDB-B141-9DB3-4466C5255AF0}"/>
              </a:ext>
            </a:extLst>
          </p:cNvPr>
          <p:cNvCxnSpPr>
            <a:cxnSpLocks/>
          </p:cNvCxnSpPr>
          <p:nvPr/>
        </p:nvCxnSpPr>
        <p:spPr>
          <a:xfrm flipV="1">
            <a:off x="6229058" y="3806131"/>
            <a:ext cx="367380" cy="1"/>
          </a:xfrm>
          <a:prstGeom prst="line">
            <a:avLst/>
          </a:prstGeom>
          <a:ln w="19050">
            <a:solidFill>
              <a:srgbClr val="808799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46DE2EF4-D13D-D247-9629-BEFB69582EB2}"/>
              </a:ext>
            </a:extLst>
          </p:cNvPr>
          <p:cNvCxnSpPr>
            <a:cxnSpLocks/>
          </p:cNvCxnSpPr>
          <p:nvPr/>
        </p:nvCxnSpPr>
        <p:spPr>
          <a:xfrm flipV="1">
            <a:off x="6229058" y="2525971"/>
            <a:ext cx="367380" cy="1"/>
          </a:xfrm>
          <a:prstGeom prst="line">
            <a:avLst/>
          </a:prstGeom>
          <a:ln w="19050">
            <a:solidFill>
              <a:srgbClr val="808799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upo 31">
            <a:extLst>
              <a:ext uri="{FF2B5EF4-FFF2-40B4-BE49-F238E27FC236}">
                <a16:creationId xmlns:a16="http://schemas.microsoft.com/office/drawing/2014/main" id="{735DA970-D0EE-184A-AAEA-89C3CAB6FC65}"/>
              </a:ext>
            </a:extLst>
          </p:cNvPr>
          <p:cNvGrpSpPr/>
          <p:nvPr/>
        </p:nvGrpSpPr>
        <p:grpSpPr>
          <a:xfrm>
            <a:off x="3876109" y="4624898"/>
            <a:ext cx="612765" cy="626042"/>
            <a:chOff x="5185280" y="4611121"/>
            <a:chExt cx="612765" cy="626042"/>
          </a:xfrm>
        </p:grpSpPr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0DEEF8A2-1F36-8347-995C-BD31F563A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85280" y="4611121"/>
              <a:ext cx="612765" cy="626042"/>
            </a:xfrm>
            <a:prstGeom prst="rect">
              <a:avLst/>
            </a:prstGeom>
          </p:spPr>
        </p:pic>
        <p:sp>
          <p:nvSpPr>
            <p:cNvPr id="67" name="Rectángulo redondeado 66">
              <a:extLst>
                <a:ext uri="{FF2B5EF4-FFF2-40B4-BE49-F238E27FC236}">
                  <a16:creationId xmlns:a16="http://schemas.microsoft.com/office/drawing/2014/main" id="{4909286F-4E34-6146-9AB4-58FB7DEBF5E1}"/>
                </a:ext>
              </a:extLst>
            </p:cNvPr>
            <p:cNvSpPr/>
            <p:nvPr/>
          </p:nvSpPr>
          <p:spPr>
            <a:xfrm>
              <a:off x="5247917" y="4858910"/>
              <a:ext cx="521417" cy="25495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_tradnl" sz="1000" b="1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Database</a:t>
              </a:r>
              <a:endParaRPr lang="es-ES_tradnl" sz="1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cxnSp>
        <p:nvCxnSpPr>
          <p:cNvPr id="27" name="Conector recto de flecha 26"/>
          <p:cNvCxnSpPr>
            <a:cxnSpLocks/>
          </p:cNvCxnSpPr>
          <p:nvPr/>
        </p:nvCxnSpPr>
        <p:spPr>
          <a:xfrm>
            <a:off x="4192588" y="4441825"/>
            <a:ext cx="0" cy="347532"/>
          </a:xfrm>
          <a:prstGeom prst="straightConnector1">
            <a:avLst/>
          </a:prstGeom>
          <a:ln w="38100">
            <a:solidFill>
              <a:srgbClr val="8087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Imagen 67">
            <a:extLst>
              <a:ext uri="{FF2B5EF4-FFF2-40B4-BE49-F238E27FC236}">
                <a16:creationId xmlns:a16="http://schemas.microsoft.com/office/drawing/2014/main" id="{A684BE5A-ECFE-C949-9942-030F6F79F6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4999240">
            <a:off x="5133788" y="4082861"/>
            <a:ext cx="230798" cy="301451"/>
          </a:xfrm>
          <a:prstGeom prst="rect">
            <a:avLst/>
          </a:prstGeom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11C96094-7423-234A-B6DC-9F0B8E2404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4999240">
            <a:off x="4159426" y="4082861"/>
            <a:ext cx="230798" cy="301451"/>
          </a:xfrm>
          <a:prstGeom prst="rect">
            <a:avLst/>
          </a:prstGeom>
        </p:spPr>
      </p:pic>
      <p:pic>
        <p:nvPicPr>
          <p:cNvPr id="70" name="Imagen 69">
            <a:extLst>
              <a:ext uri="{FF2B5EF4-FFF2-40B4-BE49-F238E27FC236}">
                <a16:creationId xmlns:a16="http://schemas.microsoft.com/office/drawing/2014/main" id="{C3F324B4-DA41-F44C-AD08-784DD8E404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9664" y="3249118"/>
            <a:ext cx="303836" cy="3941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547</Words>
  <Application>Microsoft Macintosh PowerPoint</Application>
  <PresentationFormat>Presentación en pantalla (16:10)</PresentationFormat>
  <Paragraphs>201</Paragraphs>
  <Slides>22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Graphik Bold</vt:lpstr>
      <vt:lpstr>Graphik Medium</vt:lpstr>
      <vt:lpstr>Graphik Regular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PLATAFORMA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WEB APPLICATION RESOURCE (WAR)</vt:lpstr>
      <vt:lpstr>Estructura de una aplicación Web Java</vt:lpstr>
      <vt:lpstr>PROTOCOLO HTTP</vt:lpstr>
      <vt:lpstr>Ciclo de vida de un componente WEB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Edwin Maravi (emaravi@cjavaperu.com)</dc:creator>
  <cp:lastModifiedBy>Microsoft Office User</cp:lastModifiedBy>
  <cp:revision>87</cp:revision>
  <dcterms:created xsi:type="dcterms:W3CDTF">2016-06-03T13:37:43Z</dcterms:created>
  <dcterms:modified xsi:type="dcterms:W3CDTF">2023-04-21T15:36:18Z</dcterms:modified>
</cp:coreProperties>
</file>